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7" r:id="rId3"/>
    <p:sldId id="300" r:id="rId4"/>
    <p:sldId id="316" r:id="rId5"/>
    <p:sldId id="309" r:id="rId6"/>
    <p:sldId id="317" r:id="rId7"/>
    <p:sldId id="311" r:id="rId8"/>
    <p:sldId id="318" r:id="rId9"/>
    <p:sldId id="313" r:id="rId10"/>
    <p:sldId id="319" r:id="rId11"/>
    <p:sldId id="320" r:id="rId12"/>
    <p:sldId id="330" r:id="rId13"/>
    <p:sldId id="331" r:id="rId14"/>
    <p:sldId id="323" r:id="rId15"/>
    <p:sldId id="325" r:id="rId16"/>
    <p:sldId id="332" r:id="rId17"/>
    <p:sldId id="333" r:id="rId18"/>
    <p:sldId id="334" r:id="rId19"/>
    <p:sldId id="329" r:id="rId20"/>
    <p:sldId id="338" r:id="rId21"/>
    <p:sldId id="337" r:id="rId22"/>
    <p:sldId id="339" r:id="rId23"/>
    <p:sldId id="340" r:id="rId24"/>
    <p:sldId id="341" r:id="rId25"/>
    <p:sldId id="342" r:id="rId26"/>
    <p:sldId id="343" r:id="rId27"/>
    <p:sldId id="344"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13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F61FDF-0F0A-4DE8-9218-C3957BEB691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2B9C5-3D38-4E9A-9EAC-0A193B77B035}" type="slidenum">
              <a:rPr lang="en-IN" smtClean="0"/>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2F61FDF-0F0A-4DE8-9218-C3957BEB691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2B9C5-3D38-4E9A-9EAC-0A193B77B035}"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2F61FDF-0F0A-4DE8-9218-C3957BEB691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2B9C5-3D38-4E9A-9EAC-0A193B77B035}"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2F61FDF-0F0A-4DE8-9218-C3957BEB691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2B9C5-3D38-4E9A-9EAC-0A193B77B035}"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D2F61FDF-0F0A-4DE8-9218-C3957BEB691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2B9C5-3D38-4E9A-9EAC-0A193B77B035}" type="slidenum">
              <a:rPr lang="en-IN" smtClean="0"/>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D2F61FDF-0F0A-4DE8-9218-C3957BEB691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22B9C5-3D38-4E9A-9EAC-0A193B77B035}"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2F61FDF-0F0A-4DE8-9218-C3957BEB691B}"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22B9C5-3D38-4E9A-9EAC-0A193B77B035}"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F61FDF-0F0A-4DE8-9218-C3957BEB691B}"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22B9C5-3D38-4E9A-9EAC-0A193B77B035}"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2F61FDF-0F0A-4DE8-9218-C3957BEB691B}" type="datetimeFigureOut">
              <a:rPr lang="en-IN" smtClean="0"/>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522B9C5-3D38-4E9A-9EAC-0A193B77B035}"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D2F61FDF-0F0A-4DE8-9218-C3957BEB691B}" type="datetimeFigureOut">
              <a:rPr lang="en-IN" smtClean="0"/>
            </a:fld>
            <a:endParaRPr lang="en-I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522B9C5-3D38-4E9A-9EAC-0A193B77B035}"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D2F61FDF-0F0A-4DE8-9218-C3957BEB691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22B9C5-3D38-4E9A-9EAC-0A193B77B035}"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2F61FDF-0F0A-4DE8-9218-C3957BEB691B}" type="datetimeFigureOut">
              <a:rPr lang="en-IN" smtClean="0"/>
            </a:fld>
            <a:endParaRPr lang="en-I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8522B9C5-3D38-4E9A-9EAC-0A193B77B035}" type="slidenum">
              <a:rPr lang="en-IN" smtClean="0"/>
            </a:fld>
            <a:endParaRPr lang="en-IN"/>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hdphoto1.wdp"/><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hdphoto1.wdp"/><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14.jpeg"/><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microsoft.com/office/2007/relationships/hdphoto" Target="../media/hdphoto1.wdp"/><Relationship Id="rId3" Type="http://schemas.openxmlformats.org/officeDocument/2006/relationships/image" Target="../media/image3.png"/><Relationship Id="rId2" Type="http://schemas.openxmlformats.org/officeDocument/2006/relationships/image" Target="../media/image16.jpeg"/><Relationship Id="rId1"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hdphoto1.wdp"/><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hdphoto1.wdp"/><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microsoft.com/office/2007/relationships/hdphoto" Target="../media/hdphoto1.wdp"/><Relationship Id="rId3" Type="http://schemas.openxmlformats.org/officeDocument/2006/relationships/image" Target="../media/image3.png"/><Relationship Id="rId2" Type="http://schemas.openxmlformats.org/officeDocument/2006/relationships/image" Target="../media/image18.jpeg"/><Relationship Id="rId1" Type="http://schemas.openxmlformats.org/officeDocument/2006/relationships/image" Target="../media/image17.jpe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image" Target="../media/image19.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hdphoto1.wdp"/><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microsoft.com/office/2007/relationships/hdphoto" Target="../media/hdphoto1.wdp"/><Relationship Id="rId3" Type="http://schemas.openxmlformats.org/officeDocument/2006/relationships/image" Target="../media/image3.png"/><Relationship Id="rId2" Type="http://schemas.openxmlformats.org/officeDocument/2006/relationships/image" Target="../media/image21.jpeg"/><Relationship Id="rId1" Type="http://schemas.openxmlformats.org/officeDocument/2006/relationships/image" Target="../media/image20.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hdphoto1.wdp"/><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hdphoto1.wdp"/><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image" Target="../media/image22.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hdphoto1.wdp"/><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hdphoto1.wdp"/><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microsoft.com/office/2007/relationships/hdphoto" Target="../media/hdphoto1.wdp"/><Relationship Id="rId3" Type="http://schemas.openxmlformats.org/officeDocument/2006/relationships/image" Target="../media/image3.png"/><Relationship Id="rId2" Type="http://schemas.openxmlformats.org/officeDocument/2006/relationships/image" Target="../media/image24.jpeg"/><Relationship Id="rId1" Type="http://schemas.openxmlformats.org/officeDocument/2006/relationships/image" Target="../media/image23.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hdphoto1.wdp"/><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microsoft.com/office/2007/relationships/hdphoto" Target="../media/hdphoto1.wdp"/><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9498"/>
            <a:ext cx="9144000" cy="6839003"/>
          </a:xfrm>
          <a:prstGeom prst="rect">
            <a:avLst/>
          </a:prstGeom>
        </p:spPr>
      </p:pic>
      <p:pic>
        <p:nvPicPr>
          <p:cNvPr id="6" name="Picture 8" descr="Image result for ieee logo"/>
          <p:cNvPicPr>
            <a:picLocks noChangeAspect="1" noChangeArrowheads="1"/>
          </p:cNvPicPr>
          <p:nvPr/>
        </p:nvPicPr>
        <p:blipFill>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4000"/>
                    </a14:imgEffect>
                    <a14:imgEffect>
                      <a14:saturation sat="75000"/>
                    </a14:imgEffect>
                  </a14:imgLayer>
                </a14:imgProps>
              </a:ext>
              <a:ext uri="{28A0092B-C50C-407E-A947-70E740481C1C}">
                <a14:useLocalDpi xmlns:a14="http://schemas.microsoft.com/office/drawing/2010/main" val="0"/>
              </a:ext>
            </a:extLst>
          </a:blip>
          <a:srcRect/>
          <a:stretch>
            <a:fillRect/>
          </a:stretch>
        </p:blipFill>
        <p:spPr bwMode="auto">
          <a:xfrm>
            <a:off x="5878658" y="292043"/>
            <a:ext cx="2506455" cy="8128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 y="63448"/>
            <a:ext cx="8877300" cy="1450757"/>
          </a:xfrm>
        </p:spPr>
        <p:txBody>
          <a:bodyPr>
            <a:noAutofit/>
          </a:bodyPr>
          <a:lstStyle/>
          <a:p>
            <a:pPr algn="ctr"/>
            <a:r>
              <a:rPr lang="en-IN" sz="8000" b="1" u="sng" dirty="0">
                <a:solidFill>
                  <a:srgbClr val="FF0000"/>
                </a:solidFill>
                <a:latin typeface="HP Simplified" panose="020B0604020204020204" pitchFamily="34" charset="0"/>
              </a:rPr>
              <a:t>WEIGHTED GRAPHS</a:t>
            </a:r>
            <a:endParaRPr lang="en-IN" sz="4400" dirty="0"/>
          </a:p>
        </p:txBody>
      </p:sp>
      <p:sp>
        <p:nvSpPr>
          <p:cNvPr id="6" name="Rectangle 5"/>
          <p:cNvSpPr/>
          <p:nvPr/>
        </p:nvSpPr>
        <p:spPr>
          <a:xfrm>
            <a:off x="136525" y="1849575"/>
            <a:ext cx="9143999" cy="521970"/>
          </a:xfrm>
          <a:prstGeom prst="rect">
            <a:avLst/>
          </a:prstGeom>
        </p:spPr>
        <p:txBody>
          <a:bodyPr wrap="square">
            <a:spAutoFit/>
          </a:bodyPr>
          <a:lstStyle/>
          <a:p>
            <a:r>
              <a:rPr lang="en-US" sz="2800" dirty="0"/>
              <a:t>A weighted graph is a graph </a:t>
            </a:r>
            <a:r>
              <a:rPr lang="en-IN" altLang="en-US" sz="2800" dirty="0"/>
              <a:t>in which</a:t>
            </a:r>
            <a:r>
              <a:rPr lang="en-US" sz="2800" dirty="0"/>
              <a:t> each edge has a weight.</a:t>
            </a:r>
            <a:endParaRPr lang="en-US" sz="2800" dirty="0"/>
          </a:p>
        </p:txBody>
      </p:sp>
      <p:pic>
        <p:nvPicPr>
          <p:cNvPr id="5" name="Content Placeholder 1073742858"/>
          <p:cNvPicPr>
            <a:picLocks noChangeAspect="1"/>
          </p:cNvPicPr>
          <p:nvPr/>
        </p:nvPicPr>
        <p:blipFill>
          <a:blip r:embed="rId1">
            <a:clrChange>
              <a:clrFrom>
                <a:srgbClr val="FFFFFF"/>
              </a:clrFrom>
              <a:clrTo>
                <a:srgbClr val="FFFFFF">
                  <a:alpha val="0"/>
                </a:srgbClr>
              </a:clrTo>
            </a:clrChange>
          </a:blip>
          <a:stretch>
            <a:fillRect/>
          </a:stretch>
        </p:blipFill>
        <p:spPr>
          <a:xfrm>
            <a:off x="1057275" y="2488565"/>
            <a:ext cx="6539230" cy="364680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8" descr="Image result for ieee logo"/>
          <p:cNvPicPr>
            <a:picLocks noChangeAspect="1" noChangeArrowheads="1"/>
          </p:cNvPicPr>
          <p:nvPr>
            <p:ph sz="half" idx="2"/>
          </p:nvPr>
        </p:nvPicPr>
        <p:blipFill>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4000"/>
                    </a14:imgEffect>
                    <a14:imgEffect>
                      <a14:saturation sat="75000"/>
                    </a14:imgEffect>
                  </a14:imgLayer>
                </a14:imgProps>
              </a:ext>
              <a:ext uri="{28A0092B-C50C-407E-A947-70E740481C1C}">
                <a14:useLocalDpi xmlns:a14="http://schemas.microsoft.com/office/drawing/2010/main" val="0"/>
              </a:ext>
            </a:extLst>
          </a:blip>
          <a:srcRect/>
          <a:stretch>
            <a:fillRect/>
          </a:stretch>
        </p:blipFill>
        <p:spPr bwMode="auto">
          <a:xfrm>
            <a:off x="7010400" y="5652135"/>
            <a:ext cx="2176145" cy="7054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 y="63448"/>
            <a:ext cx="8877300" cy="1450757"/>
          </a:xfrm>
        </p:spPr>
        <p:txBody>
          <a:bodyPr>
            <a:noAutofit/>
          </a:bodyPr>
          <a:lstStyle/>
          <a:p>
            <a:pPr algn="ctr"/>
            <a:r>
              <a:rPr lang="en-IN" sz="9600" b="1" u="sng" dirty="0">
                <a:solidFill>
                  <a:srgbClr val="FF0000"/>
                </a:solidFill>
                <a:latin typeface="HP Simplified" panose="020B0604020204020204" pitchFamily="34" charset="0"/>
              </a:rPr>
              <a:t>BFS</a:t>
            </a:r>
            <a:endParaRPr lang="en-IN" sz="5400" dirty="0"/>
          </a:p>
        </p:txBody>
      </p:sp>
      <p:sp>
        <p:nvSpPr>
          <p:cNvPr id="6" name="Rectangle 5"/>
          <p:cNvSpPr/>
          <p:nvPr/>
        </p:nvSpPr>
        <p:spPr>
          <a:xfrm>
            <a:off x="0" y="1923870"/>
            <a:ext cx="9143999" cy="3785652"/>
          </a:xfrm>
          <a:prstGeom prst="rect">
            <a:avLst/>
          </a:prstGeom>
        </p:spPr>
        <p:txBody>
          <a:bodyPr wrap="square">
            <a:spAutoFit/>
          </a:bodyPr>
          <a:lstStyle/>
          <a:p>
            <a:pPr algn="ctr"/>
            <a:r>
              <a:rPr lang="en-US" sz="4000" dirty="0"/>
              <a:t>BFS is a traversing algorithm where you should start traversing from a selected node (source or starting node) and traverse the graph </a:t>
            </a:r>
            <a:r>
              <a:rPr lang="en-US" sz="4000" dirty="0" err="1"/>
              <a:t>layerwise</a:t>
            </a:r>
            <a:r>
              <a:rPr lang="en-US" sz="4000" dirty="0"/>
              <a:t> thus exploring the </a:t>
            </a:r>
            <a:r>
              <a:rPr lang="en-US" sz="4000" dirty="0" err="1"/>
              <a:t>neighbour</a:t>
            </a:r>
            <a:r>
              <a:rPr lang="en-US" sz="4000" dirty="0"/>
              <a:t> nodes (nodes which are directly connected to source node).</a:t>
            </a:r>
            <a:endParaRPr lang="en-US" sz="4000" dirty="0"/>
          </a:p>
        </p:txBody>
      </p:sp>
      <p:pic>
        <p:nvPicPr>
          <p:cNvPr id="4" name="Picture 8" descr="Image result for ieee logo"/>
          <p:cNvPicPr>
            <a:picLocks noChangeAspect="1" noChangeArrowheads="1"/>
          </p:cNvPicPr>
          <p:nvPr>
            <p:ph sz="half" idx="2"/>
          </p:nvPr>
        </p:nvPicPr>
        <p:blipFill>
          <a:blip r:embed="rId1" cstate="print">
            <a:duotone>
              <a:schemeClr val="accent2">
                <a:shade val="45000"/>
                <a:satMod val="135000"/>
              </a:schemeClr>
              <a:prstClr val="white"/>
            </a:duotone>
            <a:extLst>
              <a:ext uri="{BEBA8EAE-BF5A-486C-A8C5-ECC9F3942E4B}">
                <a14:imgProps xmlns:a14="http://schemas.microsoft.com/office/drawing/2010/main">
                  <a14:imgLayer r:embed="rId2">
                    <a14:imgEffect>
                      <a14:colorTemperature colorTemp="4000"/>
                    </a14:imgEffect>
                    <a14:imgEffect>
                      <a14:saturation sat="75000"/>
                    </a14:imgEffect>
                  </a14:imgLayer>
                </a14:imgProps>
              </a:ext>
              <a:ext uri="{28A0092B-C50C-407E-A947-70E740481C1C}">
                <a14:useLocalDpi xmlns:a14="http://schemas.microsoft.com/office/drawing/2010/main" val="0"/>
              </a:ext>
            </a:extLst>
          </a:blip>
          <a:srcRect/>
          <a:stretch>
            <a:fillRect/>
          </a:stretch>
        </p:blipFill>
        <p:spPr bwMode="auto">
          <a:xfrm>
            <a:off x="7010400" y="5652135"/>
            <a:ext cx="2176145" cy="7054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 y="63448"/>
            <a:ext cx="8877300" cy="1450757"/>
          </a:xfrm>
        </p:spPr>
        <p:txBody>
          <a:bodyPr>
            <a:noAutofit/>
          </a:bodyPr>
          <a:lstStyle/>
          <a:p>
            <a:pPr algn="ctr"/>
            <a:r>
              <a:rPr lang="en-IN" sz="9600" b="1" u="sng" dirty="0">
                <a:solidFill>
                  <a:srgbClr val="FF0000"/>
                </a:solidFill>
                <a:latin typeface="HP Simplified" panose="020B0604020204020204" pitchFamily="34" charset="0"/>
              </a:rPr>
              <a:t>ALGORITHM</a:t>
            </a:r>
            <a:endParaRPr lang="en-IN" sz="5400" dirty="0"/>
          </a:p>
        </p:txBody>
      </p:sp>
      <p:sp>
        <p:nvSpPr>
          <p:cNvPr id="6" name="Rectangle 5"/>
          <p:cNvSpPr/>
          <p:nvPr/>
        </p:nvSpPr>
        <p:spPr>
          <a:xfrm>
            <a:off x="0" y="1923870"/>
            <a:ext cx="9143999" cy="3970318"/>
          </a:xfrm>
          <a:prstGeom prst="rect">
            <a:avLst/>
          </a:prstGeom>
        </p:spPr>
        <p:txBody>
          <a:bodyPr wrap="square">
            <a:spAutoFit/>
          </a:bodyPr>
          <a:lstStyle/>
          <a:p>
            <a:r>
              <a:rPr lang="en-US" sz="2800" dirty="0"/>
              <a:t>Create an empty queue and a visited array initialized as false for each vertex. Select the source vertex.</a:t>
            </a:r>
            <a:endParaRPr lang="en-US" sz="2800" dirty="0"/>
          </a:p>
          <a:p>
            <a:r>
              <a:rPr lang="en-US" sz="2800" dirty="0"/>
              <a:t>1. Create a queue and enqueue the source into it.</a:t>
            </a:r>
            <a:endParaRPr lang="en-US" sz="2800" dirty="0"/>
          </a:p>
          <a:p>
            <a:r>
              <a:rPr lang="en-US" sz="2800" dirty="0"/>
              <a:t>2. Mark the source as visited.</a:t>
            </a:r>
            <a:endParaRPr lang="en-US" sz="2800" dirty="0"/>
          </a:p>
          <a:p>
            <a:r>
              <a:rPr lang="en-US" sz="2800" dirty="0"/>
              <a:t>3. While the queue is not empty, do the following</a:t>
            </a:r>
            <a:endParaRPr lang="en-US" sz="2800" dirty="0"/>
          </a:p>
          <a:p>
            <a:r>
              <a:rPr lang="en-US" sz="2800" dirty="0"/>
              <a:t> 3a. Dequeue a vertex from the queue, let’s call this temp.</a:t>
            </a:r>
            <a:endParaRPr lang="en-US" sz="2800" dirty="0"/>
          </a:p>
          <a:p>
            <a:r>
              <a:rPr lang="en-US" sz="2800" dirty="0"/>
              <a:t> 3b. Print temp.</a:t>
            </a:r>
            <a:endParaRPr lang="en-US" sz="2800" dirty="0"/>
          </a:p>
          <a:p>
            <a:r>
              <a:rPr lang="en-US" sz="2800" dirty="0"/>
              <a:t> 3c. Enqueue all not yet visited adjacent vertices of temp and mark them visited.</a:t>
            </a:r>
            <a:endParaRPr lang="en-US" sz="2800" dirty="0"/>
          </a:p>
        </p:txBody>
      </p:sp>
      <p:pic>
        <p:nvPicPr>
          <p:cNvPr id="4" name="Picture 8" descr="Image result for ieee logo"/>
          <p:cNvPicPr>
            <a:picLocks noChangeAspect="1" noChangeArrowheads="1"/>
          </p:cNvPicPr>
          <p:nvPr>
            <p:ph sz="half" idx="2"/>
          </p:nvPr>
        </p:nvPicPr>
        <p:blipFill>
          <a:blip r:embed="rId1" cstate="print">
            <a:duotone>
              <a:schemeClr val="accent2">
                <a:shade val="45000"/>
                <a:satMod val="135000"/>
              </a:schemeClr>
              <a:prstClr val="white"/>
            </a:duotone>
            <a:extLst>
              <a:ext uri="{BEBA8EAE-BF5A-486C-A8C5-ECC9F3942E4B}">
                <a14:imgProps xmlns:a14="http://schemas.microsoft.com/office/drawing/2010/main">
                  <a14:imgLayer r:embed="rId2">
                    <a14:imgEffect>
                      <a14:colorTemperature colorTemp="4000"/>
                    </a14:imgEffect>
                    <a14:imgEffect>
                      <a14:saturation sat="75000"/>
                    </a14:imgEffect>
                  </a14:imgLayer>
                </a14:imgProps>
              </a:ext>
              <a:ext uri="{28A0092B-C50C-407E-A947-70E740481C1C}">
                <a14:useLocalDpi xmlns:a14="http://schemas.microsoft.com/office/drawing/2010/main" val="0"/>
              </a:ext>
            </a:extLst>
          </a:blip>
          <a:srcRect/>
          <a:stretch>
            <a:fillRect/>
          </a:stretch>
        </p:blipFill>
        <p:spPr bwMode="auto">
          <a:xfrm>
            <a:off x="7010400" y="5652135"/>
            <a:ext cx="2176145" cy="7054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3742850" name="Content Placeholder 1073742849"/>
          <p:cNvPicPr>
            <a:picLocks noGrp="1" noChangeAspect="1"/>
          </p:cNvPicPr>
          <p:nvPr>
            <p:ph sz="half" idx="1"/>
          </p:nvPr>
        </p:nvPicPr>
        <p:blipFill rotWithShape="1">
          <a:blip r:embed="rId1"/>
          <a:srcRect l="11468" r="12869"/>
          <a:stretch>
            <a:fillRect/>
          </a:stretch>
        </p:blipFill>
        <p:spPr>
          <a:xfrm>
            <a:off x="2258230" y="275222"/>
            <a:ext cx="4364512" cy="1880194"/>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1073742851" name="Content Placeholder 1073742850"/>
          <p:cNvPicPr>
            <a:picLocks noGrp="1" noChangeAspect="1"/>
          </p:cNvPicPr>
          <p:nvPr>
            <p:ph sz="half" idx="2"/>
          </p:nvPr>
        </p:nvPicPr>
        <p:blipFill>
          <a:blip r:embed="rId2">
            <a:clrChange>
              <a:clrFrom>
                <a:srgbClr val="FFFFFF"/>
              </a:clrFrom>
              <a:clrTo>
                <a:srgbClr val="FFFFFF">
                  <a:alpha val="0"/>
                </a:srgbClr>
              </a:clrTo>
            </a:clrChange>
          </a:blip>
          <a:stretch>
            <a:fillRect/>
          </a:stretch>
        </p:blipFill>
        <p:spPr>
          <a:xfrm>
            <a:off x="155332" y="2331719"/>
            <a:ext cx="3886200" cy="1350645"/>
          </a:xfrm>
          <a:prstGeom prst="rect">
            <a:avLst/>
          </a:prstGeom>
          <a:noFill/>
          <a:ln w="9525">
            <a:noFill/>
          </a:ln>
        </p:spPr>
      </p:pic>
      <p:pic>
        <p:nvPicPr>
          <p:cNvPr id="5" name="Content Placeholder 1073742852"/>
          <p:cNvPicPr>
            <a:picLocks noChangeAspect="1"/>
          </p:cNvPicPr>
          <p:nvPr/>
        </p:nvPicPr>
        <p:blipFill>
          <a:blip r:embed="rId3">
            <a:clrChange>
              <a:clrFrom>
                <a:srgbClr val="FFFFFF"/>
              </a:clrFrom>
              <a:clrTo>
                <a:srgbClr val="FFFFFF">
                  <a:alpha val="0"/>
                </a:srgbClr>
              </a:clrTo>
            </a:clrChange>
          </a:blip>
          <a:stretch>
            <a:fillRect/>
          </a:stretch>
        </p:blipFill>
        <p:spPr>
          <a:xfrm>
            <a:off x="3761194" y="3945584"/>
            <a:ext cx="4996792" cy="1908702"/>
          </a:xfrm>
          <a:prstGeom prst="rect">
            <a:avLst/>
          </a:prstGeom>
          <a:noFill/>
          <a:ln w="9525">
            <a:noFill/>
          </a:ln>
        </p:spPr>
      </p:pic>
      <p:pic>
        <p:nvPicPr>
          <p:cNvPr id="6" name="Content Placeholder 1073742851"/>
          <p:cNvPicPr>
            <a:picLocks noChangeAspect="1"/>
          </p:cNvPicPr>
          <p:nvPr/>
        </p:nvPicPr>
        <p:blipFill rotWithShape="1">
          <a:blip r:embed="rId4">
            <a:clrChange>
              <a:clrFrom>
                <a:srgbClr val="FFFFFF"/>
              </a:clrFrom>
              <a:clrTo>
                <a:srgbClr val="FFFFFF">
                  <a:alpha val="0"/>
                </a:srgbClr>
              </a:clrTo>
            </a:clrChange>
          </a:blip>
          <a:srcRect b="32757"/>
          <a:stretch>
            <a:fillRect/>
          </a:stretch>
        </p:blipFill>
        <p:spPr>
          <a:xfrm>
            <a:off x="180301" y="3682364"/>
            <a:ext cx="4003220" cy="2603026"/>
          </a:xfrm>
          <a:prstGeom prst="rect">
            <a:avLst/>
          </a:prstGeom>
          <a:noFill/>
          <a:ln w="9525">
            <a:noFill/>
          </a:ln>
        </p:spPr>
      </p:pic>
      <p:pic>
        <p:nvPicPr>
          <p:cNvPr id="7" name="Content Placeholder 1073742851"/>
          <p:cNvPicPr>
            <a:picLocks noChangeAspect="1"/>
          </p:cNvPicPr>
          <p:nvPr/>
        </p:nvPicPr>
        <p:blipFill rotWithShape="1">
          <a:blip r:embed="rId4">
            <a:clrChange>
              <a:clrFrom>
                <a:srgbClr val="FFFFFF"/>
              </a:clrFrom>
              <a:clrTo>
                <a:srgbClr val="FFFFFF">
                  <a:alpha val="0"/>
                </a:srgbClr>
              </a:clrTo>
            </a:clrChange>
          </a:blip>
          <a:srcRect t="71006"/>
          <a:stretch>
            <a:fillRect/>
          </a:stretch>
        </p:blipFill>
        <p:spPr>
          <a:xfrm>
            <a:off x="3943165" y="2830738"/>
            <a:ext cx="4632850" cy="1298886"/>
          </a:xfrm>
          <a:prstGeom prst="rect">
            <a:avLst/>
          </a:prstGeom>
          <a:noFill/>
          <a:ln w="9525">
            <a:noFill/>
          </a:ln>
        </p:spPr>
      </p:pic>
      <p:pic>
        <p:nvPicPr>
          <p:cNvPr id="4" name="Picture 8" descr="Image result for ieee logo"/>
          <p:cNvPicPr>
            <a:picLocks noChangeAspect="1" noChangeArrowheads="1"/>
          </p:cNvPicPr>
          <p:nvPr/>
        </p:nvPicPr>
        <p:blipFill>
          <a:blip r:embed="rId5" cstate="print">
            <a:duotone>
              <a:schemeClr val="accent2">
                <a:shade val="45000"/>
                <a:satMod val="135000"/>
              </a:schemeClr>
              <a:prstClr val="white"/>
            </a:duotone>
            <a:extLst>
              <a:ext uri="{BEBA8EAE-BF5A-486C-A8C5-ECC9F3942E4B}">
                <a14:imgProps xmlns:a14="http://schemas.microsoft.com/office/drawing/2010/main">
                  <a14:imgLayer r:embed="rId6">
                    <a14:imgEffect>
                      <a14:colorTemperature colorTemp="4000"/>
                    </a14:imgEffect>
                    <a14:imgEffect>
                      <a14:saturation sat="75000"/>
                    </a14:imgEffect>
                  </a14:imgLayer>
                </a14:imgProps>
              </a:ext>
              <a:ext uri="{28A0092B-C50C-407E-A947-70E740481C1C}">
                <a14:useLocalDpi xmlns:a14="http://schemas.microsoft.com/office/drawing/2010/main" val="0"/>
              </a:ext>
            </a:extLst>
          </a:blip>
          <a:srcRect/>
          <a:stretch>
            <a:fillRect/>
          </a:stretch>
        </p:blipFill>
        <p:spPr bwMode="auto">
          <a:xfrm>
            <a:off x="7010400" y="5652135"/>
            <a:ext cx="2176145" cy="7054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3742854" name="Content Placeholder 1073742853"/>
          <p:cNvPicPr>
            <a:picLocks noGrp="1" noChangeAspect="1"/>
          </p:cNvPicPr>
          <p:nvPr>
            <p:ph sz="half" idx="1"/>
          </p:nvPr>
        </p:nvPicPr>
        <p:blipFill>
          <a:blip r:embed="rId1">
            <a:clrChange>
              <a:clrFrom>
                <a:srgbClr val="FFFFFF"/>
              </a:clrFrom>
              <a:clrTo>
                <a:srgbClr val="FFFFFF">
                  <a:alpha val="0"/>
                </a:srgbClr>
              </a:clrTo>
            </a:clrChange>
          </a:blip>
          <a:stretch>
            <a:fillRect/>
          </a:stretch>
        </p:blipFill>
        <p:spPr>
          <a:xfrm>
            <a:off x="1185483" y="159798"/>
            <a:ext cx="6160414" cy="3837273"/>
          </a:xfrm>
          <a:prstGeom prst="rect">
            <a:avLst/>
          </a:prstGeom>
          <a:noFill/>
          <a:ln w="9525">
            <a:noFill/>
          </a:ln>
        </p:spPr>
      </p:pic>
      <p:pic>
        <p:nvPicPr>
          <p:cNvPr id="1073742855" name="Content Placeholder 1073742854"/>
          <p:cNvPicPr>
            <a:picLocks noGrp="1" noChangeAspect="1"/>
          </p:cNvPicPr>
          <p:nvPr>
            <p:ph sz="half" idx="2"/>
          </p:nvPr>
        </p:nvPicPr>
        <p:blipFill>
          <a:blip r:embed="rId2">
            <a:clrChange>
              <a:clrFrom>
                <a:srgbClr val="FFFFFF"/>
              </a:clrFrom>
              <a:clrTo>
                <a:srgbClr val="FFFFFF">
                  <a:alpha val="0"/>
                </a:srgbClr>
              </a:clrTo>
            </a:clrChange>
          </a:blip>
          <a:stretch>
            <a:fillRect/>
          </a:stretch>
        </p:blipFill>
        <p:spPr>
          <a:xfrm>
            <a:off x="1180250" y="4006892"/>
            <a:ext cx="6160414" cy="2346131"/>
          </a:xfrm>
          <a:prstGeom prst="rect">
            <a:avLst/>
          </a:prstGeom>
          <a:noFill/>
          <a:ln w="9525">
            <a:noFill/>
          </a:ln>
        </p:spPr>
      </p:pic>
      <p:pic>
        <p:nvPicPr>
          <p:cNvPr id="4" name="Picture 8" descr="Image result for ieee logo"/>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4000"/>
                    </a14:imgEffect>
                    <a14:imgEffect>
                      <a14:saturation sat="75000"/>
                    </a14:imgEffect>
                  </a14:imgLayer>
                </a14:imgProps>
              </a:ext>
              <a:ext uri="{28A0092B-C50C-407E-A947-70E740481C1C}">
                <a14:useLocalDpi xmlns:a14="http://schemas.microsoft.com/office/drawing/2010/main" val="0"/>
              </a:ext>
            </a:extLst>
          </a:blip>
          <a:srcRect/>
          <a:stretch>
            <a:fillRect/>
          </a:stretch>
        </p:blipFill>
        <p:spPr bwMode="auto">
          <a:xfrm>
            <a:off x="7010400" y="5652135"/>
            <a:ext cx="2176145" cy="7054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 y="63448"/>
            <a:ext cx="8877300" cy="1450757"/>
          </a:xfrm>
        </p:spPr>
        <p:txBody>
          <a:bodyPr>
            <a:noAutofit/>
          </a:bodyPr>
          <a:lstStyle/>
          <a:p>
            <a:pPr algn="ctr"/>
            <a:r>
              <a:rPr lang="en-IN" sz="9600" b="1" u="sng" dirty="0">
                <a:solidFill>
                  <a:srgbClr val="FF0000"/>
                </a:solidFill>
                <a:latin typeface="HP Simplified" panose="020B0604020204020204" pitchFamily="34" charset="0"/>
              </a:rPr>
              <a:t>DFS</a:t>
            </a:r>
            <a:endParaRPr lang="en-IN" sz="5400" dirty="0"/>
          </a:p>
        </p:txBody>
      </p:sp>
      <p:sp>
        <p:nvSpPr>
          <p:cNvPr id="6" name="Rectangle 5"/>
          <p:cNvSpPr/>
          <p:nvPr/>
        </p:nvSpPr>
        <p:spPr>
          <a:xfrm>
            <a:off x="0" y="1923870"/>
            <a:ext cx="9143999" cy="4493538"/>
          </a:xfrm>
          <a:prstGeom prst="rect">
            <a:avLst/>
          </a:prstGeom>
        </p:spPr>
        <p:txBody>
          <a:bodyPr wrap="square">
            <a:spAutoFit/>
          </a:bodyPr>
          <a:lstStyle/>
          <a:p>
            <a:pPr algn="ctr"/>
            <a:r>
              <a:rPr lang="en-US" sz="2600" dirty="0"/>
              <a:t>The strategy followed by depth-first search is, as its name implies, to search “deeper” in the graph whenever possible. In depth-first search, edges are explored out of the most recently discovered vertex v that still has unexplored edges leaving it. When all of v’s edges have been explored, the search “backtracks” to explore edges leaving the vertex from which v was discovered. This process continues until we have discovered all the vertices that are reachable from the original source vertex. If any undiscovered vertices remain, then one of them is selected as a new source and the search is repeated from that source. This entire process is repeated until all vertices are discovered.</a:t>
            </a:r>
            <a:endParaRPr lang="en-US" sz="2600" dirty="0"/>
          </a:p>
        </p:txBody>
      </p:sp>
      <p:pic>
        <p:nvPicPr>
          <p:cNvPr id="4" name="Picture 8" descr="Image result for ieee logo"/>
          <p:cNvPicPr>
            <a:picLocks noChangeAspect="1" noChangeArrowheads="1"/>
          </p:cNvPicPr>
          <p:nvPr>
            <p:ph sz="half" idx="2"/>
          </p:nvPr>
        </p:nvPicPr>
        <p:blipFill>
          <a:blip r:embed="rId1" cstate="print">
            <a:duotone>
              <a:schemeClr val="accent2">
                <a:shade val="45000"/>
                <a:satMod val="135000"/>
              </a:schemeClr>
              <a:prstClr val="white"/>
            </a:duotone>
            <a:extLst>
              <a:ext uri="{BEBA8EAE-BF5A-486C-A8C5-ECC9F3942E4B}">
                <a14:imgProps xmlns:a14="http://schemas.microsoft.com/office/drawing/2010/main">
                  <a14:imgLayer r:embed="rId2">
                    <a14:imgEffect>
                      <a14:colorTemperature colorTemp="4000"/>
                    </a14:imgEffect>
                    <a14:imgEffect>
                      <a14:saturation sat="75000"/>
                    </a14:imgEffect>
                  </a14:imgLayer>
                </a14:imgProps>
              </a:ext>
              <a:ext uri="{28A0092B-C50C-407E-A947-70E740481C1C}">
                <a14:useLocalDpi xmlns:a14="http://schemas.microsoft.com/office/drawing/2010/main" val="0"/>
              </a:ext>
            </a:extLst>
          </a:blip>
          <a:srcRect/>
          <a:stretch>
            <a:fillRect/>
          </a:stretch>
        </p:blipFill>
        <p:spPr bwMode="auto">
          <a:xfrm>
            <a:off x="7584440" y="5838190"/>
            <a:ext cx="1602105" cy="5194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 y="63448"/>
            <a:ext cx="8877300" cy="1450757"/>
          </a:xfrm>
        </p:spPr>
        <p:txBody>
          <a:bodyPr>
            <a:noAutofit/>
          </a:bodyPr>
          <a:lstStyle/>
          <a:p>
            <a:pPr algn="ctr"/>
            <a:r>
              <a:rPr lang="en-IN" sz="9600" b="1" u="sng" dirty="0">
                <a:solidFill>
                  <a:srgbClr val="FF0000"/>
                </a:solidFill>
                <a:latin typeface="HP Simplified" panose="020B0604020204020204" pitchFamily="34" charset="0"/>
              </a:rPr>
              <a:t>ALGORITHM</a:t>
            </a:r>
            <a:endParaRPr lang="en-IN" sz="5400" dirty="0"/>
          </a:p>
        </p:txBody>
      </p:sp>
      <p:sp>
        <p:nvSpPr>
          <p:cNvPr id="6" name="Rectangle 5"/>
          <p:cNvSpPr/>
          <p:nvPr/>
        </p:nvSpPr>
        <p:spPr>
          <a:xfrm>
            <a:off x="0" y="1923870"/>
            <a:ext cx="9143999" cy="3538220"/>
          </a:xfrm>
          <a:prstGeom prst="rect">
            <a:avLst/>
          </a:prstGeom>
        </p:spPr>
        <p:txBody>
          <a:bodyPr wrap="square">
            <a:spAutoFit/>
          </a:bodyPr>
          <a:lstStyle/>
          <a:p>
            <a:r>
              <a:rPr lang="en-US" sz="2800" dirty="0"/>
              <a:t>Create an empty stack and a visited array initialized as zero for each vertex.</a:t>
            </a:r>
            <a:endParaRPr lang="en-US" sz="2800" dirty="0"/>
          </a:p>
          <a:p>
            <a:endParaRPr lang="en-US" sz="2800" dirty="0"/>
          </a:p>
          <a:p>
            <a:r>
              <a:rPr lang="en-US" sz="2800" dirty="0"/>
              <a:t>1. Push the source vertex in the stack.</a:t>
            </a:r>
            <a:endParaRPr lang="en-US" sz="2800" dirty="0"/>
          </a:p>
          <a:p>
            <a:r>
              <a:rPr lang="en-US" sz="2800" dirty="0"/>
              <a:t>2. While stack is not empty, do the following: </a:t>
            </a:r>
            <a:endParaRPr lang="en-US" sz="2800" dirty="0"/>
          </a:p>
          <a:p>
            <a:r>
              <a:rPr lang="en-US" sz="2800" dirty="0"/>
              <a:t>   2a. Pop an element from stack, let’s call it u</a:t>
            </a:r>
            <a:endParaRPr lang="en-US" sz="2800" dirty="0"/>
          </a:p>
          <a:p>
            <a:r>
              <a:rPr lang="en-US" sz="2800" dirty="0"/>
              <a:t>   2b. If u has not been visited then Set visited of u as true.</a:t>
            </a:r>
            <a:endParaRPr lang="en-US" sz="2800" dirty="0"/>
          </a:p>
          <a:p>
            <a:r>
              <a:rPr lang="en-US" sz="2800" dirty="0"/>
              <a:t>For each unvisited adjacent vertex of u, push it into the stack.</a:t>
            </a:r>
            <a:endParaRPr lang="en-US" sz="2800" dirty="0"/>
          </a:p>
        </p:txBody>
      </p:sp>
      <p:pic>
        <p:nvPicPr>
          <p:cNvPr id="4" name="Picture 8" descr="Image result for ieee logo"/>
          <p:cNvPicPr>
            <a:picLocks noChangeAspect="1" noChangeArrowheads="1"/>
          </p:cNvPicPr>
          <p:nvPr>
            <p:ph sz="half" idx="2"/>
          </p:nvPr>
        </p:nvPicPr>
        <p:blipFill>
          <a:blip r:embed="rId1" cstate="print">
            <a:duotone>
              <a:schemeClr val="accent2">
                <a:shade val="45000"/>
                <a:satMod val="135000"/>
              </a:schemeClr>
              <a:prstClr val="white"/>
            </a:duotone>
            <a:extLst>
              <a:ext uri="{BEBA8EAE-BF5A-486C-A8C5-ECC9F3942E4B}">
                <a14:imgProps xmlns:a14="http://schemas.microsoft.com/office/drawing/2010/main">
                  <a14:imgLayer r:embed="rId2">
                    <a14:imgEffect>
                      <a14:colorTemperature colorTemp="4000"/>
                    </a14:imgEffect>
                    <a14:imgEffect>
                      <a14:saturation sat="75000"/>
                    </a14:imgEffect>
                  </a14:imgLayer>
                </a14:imgProps>
              </a:ext>
              <a:ext uri="{28A0092B-C50C-407E-A947-70E740481C1C}">
                <a14:useLocalDpi xmlns:a14="http://schemas.microsoft.com/office/drawing/2010/main" val="0"/>
              </a:ext>
            </a:extLst>
          </a:blip>
          <a:srcRect/>
          <a:stretch>
            <a:fillRect/>
          </a:stretch>
        </p:blipFill>
        <p:spPr bwMode="auto">
          <a:xfrm>
            <a:off x="7010400" y="5652135"/>
            <a:ext cx="2176145" cy="7054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 y="63448"/>
            <a:ext cx="8877300" cy="1450757"/>
          </a:xfrm>
        </p:spPr>
        <p:txBody>
          <a:bodyPr>
            <a:noAutofit/>
          </a:bodyPr>
          <a:lstStyle/>
          <a:p>
            <a:pPr algn="ctr"/>
            <a:r>
              <a:rPr lang="en-IN" sz="9600" b="1" u="sng" dirty="0">
                <a:solidFill>
                  <a:srgbClr val="FF0000"/>
                </a:solidFill>
                <a:latin typeface="HP Simplified" panose="020B0604020204020204" pitchFamily="34" charset="0"/>
              </a:rPr>
              <a:t>ILLUSTRATION</a:t>
            </a:r>
            <a:endParaRPr lang="en-IN" sz="5400" dirty="0"/>
          </a:p>
        </p:txBody>
      </p:sp>
      <p:pic>
        <p:nvPicPr>
          <p:cNvPr id="4" name="Content Placeholder 1073742855"/>
          <p:cNvPicPr>
            <a:picLocks noGrp="1" noChangeAspect="1"/>
          </p:cNvPicPr>
          <p:nvPr>
            <p:ph sz="half" idx="1"/>
          </p:nvPr>
        </p:nvPicPr>
        <p:blipFill>
          <a:blip r:embed="rId1">
            <a:clrChange>
              <a:clrFrom>
                <a:srgbClr val="FFFFFF"/>
              </a:clrFrom>
              <a:clrTo>
                <a:srgbClr val="FFFFFF">
                  <a:alpha val="0"/>
                </a:srgbClr>
              </a:clrTo>
            </a:clrChange>
          </a:blip>
          <a:stretch>
            <a:fillRect/>
          </a:stretch>
        </p:blipFill>
        <p:spPr>
          <a:xfrm>
            <a:off x="648071" y="1673295"/>
            <a:ext cx="3846884" cy="4547644"/>
          </a:xfrm>
          <a:prstGeom prst="rect">
            <a:avLst/>
          </a:prstGeom>
          <a:noFill/>
          <a:ln w="9525">
            <a:noFill/>
          </a:ln>
        </p:spPr>
      </p:pic>
      <p:pic>
        <p:nvPicPr>
          <p:cNvPr id="5" name="Content Placeholder 1073742856"/>
          <p:cNvPicPr>
            <a:picLocks noChangeAspect="1"/>
          </p:cNvPicPr>
          <p:nvPr/>
        </p:nvPicPr>
        <p:blipFill>
          <a:blip r:embed="rId2">
            <a:clrChange>
              <a:clrFrom>
                <a:srgbClr val="FFFFFF"/>
              </a:clrFrom>
              <a:clrTo>
                <a:srgbClr val="FFFFFF">
                  <a:alpha val="0"/>
                </a:srgbClr>
              </a:clrTo>
            </a:clrChange>
          </a:blip>
          <a:stretch>
            <a:fillRect/>
          </a:stretch>
        </p:blipFill>
        <p:spPr>
          <a:xfrm>
            <a:off x="4648095" y="1584518"/>
            <a:ext cx="3847834" cy="4864270"/>
          </a:xfrm>
          <a:prstGeom prst="rect">
            <a:avLst/>
          </a:prstGeom>
          <a:noFill/>
          <a:ln w="9525">
            <a:noFill/>
          </a:ln>
        </p:spPr>
      </p:pic>
      <p:pic>
        <p:nvPicPr>
          <p:cNvPr id="3" name="Picture 8" descr="Image result for ieee logo"/>
          <p:cNvPicPr>
            <a:picLocks noChangeAspect="1" noChangeArrowheads="1"/>
          </p:cNvPicPr>
          <p:nvPr>
            <p:ph sz="half" idx="2"/>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4000"/>
                    </a14:imgEffect>
                    <a14:imgEffect>
                      <a14:saturation sat="75000"/>
                    </a14:imgEffect>
                  </a14:imgLayer>
                </a14:imgProps>
              </a:ext>
              <a:ext uri="{28A0092B-C50C-407E-A947-70E740481C1C}">
                <a14:useLocalDpi xmlns:a14="http://schemas.microsoft.com/office/drawing/2010/main" val="0"/>
              </a:ext>
            </a:extLst>
          </a:blip>
          <a:srcRect/>
          <a:stretch>
            <a:fillRect/>
          </a:stretch>
        </p:blipFill>
        <p:spPr bwMode="auto">
          <a:xfrm>
            <a:off x="7663180" y="5863590"/>
            <a:ext cx="1523365" cy="4940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3742858" name="Content Placeholder 1073742857"/>
          <p:cNvPicPr>
            <a:picLocks noGrp="1" noChangeAspect="1"/>
          </p:cNvPicPr>
          <p:nvPr>
            <p:ph sz="half" idx="1"/>
          </p:nvPr>
        </p:nvPicPr>
        <p:blipFill>
          <a:blip r:embed="rId1">
            <a:clrChange>
              <a:clrFrom>
                <a:srgbClr val="FFFFFF"/>
              </a:clrFrom>
              <a:clrTo>
                <a:srgbClr val="FFFFFF">
                  <a:alpha val="0"/>
                </a:srgbClr>
              </a:clrTo>
            </a:clrChange>
          </a:blip>
          <a:stretch>
            <a:fillRect/>
          </a:stretch>
        </p:blipFill>
        <p:spPr>
          <a:xfrm>
            <a:off x="1180741" y="86910"/>
            <a:ext cx="6529900" cy="6253842"/>
          </a:xfrm>
          <a:prstGeom prst="rect">
            <a:avLst/>
          </a:prstGeom>
          <a:noFill/>
          <a:ln w="9525">
            <a:noFill/>
          </a:ln>
        </p:spPr>
      </p:pic>
      <p:pic>
        <p:nvPicPr>
          <p:cNvPr id="4" name="Picture 8" descr="Image result for ieee logo"/>
          <p:cNvPicPr>
            <a:picLocks noChangeAspect="1" noChangeArrowheads="1"/>
          </p:cNvPicPr>
          <p:nvPr>
            <p:ph sz="half" idx="2"/>
          </p:nvPr>
        </p:nvPicPr>
        <p:blipFill>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4000"/>
                    </a14:imgEffect>
                    <a14:imgEffect>
                      <a14:saturation sat="75000"/>
                    </a14:imgEffect>
                  </a14:imgLayer>
                </a14:imgProps>
              </a:ext>
              <a:ext uri="{28A0092B-C50C-407E-A947-70E740481C1C}">
                <a14:useLocalDpi xmlns:a14="http://schemas.microsoft.com/office/drawing/2010/main" val="0"/>
              </a:ext>
            </a:extLst>
          </a:blip>
          <a:srcRect/>
          <a:stretch>
            <a:fillRect/>
          </a:stretch>
        </p:blipFill>
        <p:spPr bwMode="auto">
          <a:xfrm>
            <a:off x="7010400" y="5652135"/>
            <a:ext cx="2176145" cy="7054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96" y="0"/>
            <a:ext cx="9234996" cy="1450757"/>
          </a:xfrm>
        </p:spPr>
        <p:txBody>
          <a:bodyPr>
            <a:noAutofit/>
          </a:bodyPr>
          <a:lstStyle/>
          <a:p>
            <a:pPr algn="ctr"/>
            <a:r>
              <a:rPr lang="en-IN" sz="7000" b="1" u="sng" dirty="0">
                <a:solidFill>
                  <a:srgbClr val="FF0000"/>
                </a:solidFill>
                <a:latin typeface="HP Simplified" panose="020B0604020204020204" pitchFamily="34" charset="0"/>
              </a:rPr>
              <a:t>DIJKSTRA’S ALGORITHM</a:t>
            </a:r>
            <a:endParaRPr lang="en-IN" sz="7000" dirty="0"/>
          </a:p>
        </p:txBody>
      </p:sp>
      <p:sp>
        <p:nvSpPr>
          <p:cNvPr id="6" name="Rectangle 5"/>
          <p:cNvSpPr/>
          <p:nvPr/>
        </p:nvSpPr>
        <p:spPr>
          <a:xfrm>
            <a:off x="0" y="1923870"/>
            <a:ext cx="9143999" cy="4092575"/>
          </a:xfrm>
          <a:prstGeom prst="rect">
            <a:avLst/>
          </a:prstGeom>
        </p:spPr>
        <p:txBody>
          <a:bodyPr wrap="square">
            <a:spAutoFit/>
          </a:bodyPr>
          <a:lstStyle/>
          <a:p>
            <a:r>
              <a:rPr lang="en-US" sz="2000" dirty="0"/>
              <a:t>1)​ Create a set ​</a:t>
            </a:r>
            <a:r>
              <a:rPr lang="en-US" sz="2000" dirty="0" err="1"/>
              <a:t>sptSet</a:t>
            </a:r>
            <a:r>
              <a:rPr lang="en-US" sz="2000" dirty="0"/>
              <a:t>​(shortest path tree set) that keeps track of vertices included in shortest path tree, i.e., whose minimum distance from source is calculated and finalized. Initially, this set is empty.</a:t>
            </a:r>
            <a:endParaRPr lang="en-US" sz="2000" dirty="0"/>
          </a:p>
          <a:p>
            <a:r>
              <a:rPr lang="en-US" sz="2000" dirty="0"/>
              <a:t>2)​ Assign a distance value to all vertices in the input graph. Initialize all distance values as INFINITE. Assign distance value as 0 for the source vertex so that it is picked first.</a:t>
            </a:r>
            <a:endParaRPr lang="en-US" sz="2000" dirty="0"/>
          </a:p>
          <a:p>
            <a:r>
              <a:rPr lang="en-US" sz="2000" dirty="0"/>
              <a:t>3)​While ​</a:t>
            </a:r>
            <a:r>
              <a:rPr lang="en-US" sz="2000" dirty="0" err="1"/>
              <a:t>sptSet</a:t>
            </a:r>
            <a:r>
              <a:rPr lang="en-US" sz="2000" dirty="0"/>
              <a:t>​doesn’t include all vertices</a:t>
            </a:r>
            <a:endParaRPr lang="en-US" sz="2000" dirty="0"/>
          </a:p>
          <a:p>
            <a:r>
              <a:rPr lang="en-US" sz="2000" dirty="0"/>
              <a:t>….​a)​Pick a vertex u which is not there in ​</a:t>
            </a:r>
            <a:r>
              <a:rPr lang="en-US" sz="2000" dirty="0" err="1"/>
              <a:t>sptSet</a:t>
            </a:r>
            <a:r>
              <a:rPr lang="en-US" sz="2000" dirty="0"/>
              <a:t> ​and has minimum distance value.</a:t>
            </a:r>
            <a:endParaRPr lang="en-US" sz="2000" dirty="0"/>
          </a:p>
          <a:p>
            <a:r>
              <a:rPr lang="en-US" sz="2000" dirty="0"/>
              <a:t>….​b)​Include u to ​</a:t>
            </a:r>
            <a:r>
              <a:rPr lang="en-US" sz="2000" dirty="0" err="1"/>
              <a:t>sptSet</a:t>
            </a:r>
            <a:r>
              <a:rPr lang="en-US" sz="2000" dirty="0"/>
              <a:t>​.</a:t>
            </a:r>
            <a:endParaRPr lang="en-US" sz="2000" dirty="0"/>
          </a:p>
          <a:p>
            <a:r>
              <a:rPr lang="en-US" sz="2000" dirty="0"/>
              <a:t>….​c)​Update distance value of all adjacent vertices of u. To update the distance values,</a:t>
            </a:r>
            <a:endParaRPr lang="en-US" sz="2000" dirty="0"/>
          </a:p>
          <a:p>
            <a:r>
              <a:rPr lang="en-US" sz="2000" dirty="0"/>
              <a:t>iterate through all adjacent vertices. For every adjacent vertex v, if sum of distance value of u (from source) and weight of edge u-v, is less than the distance value of v, then update the distance value of v.</a:t>
            </a:r>
            <a:endParaRPr lang="en-US" sz="2000" b="1" dirty="0"/>
          </a:p>
          <a:p>
            <a:r>
              <a:rPr lang="en-US" sz="2000" b="1" dirty="0"/>
              <a:t>Time </a:t>
            </a:r>
            <a:r>
              <a:rPr lang="en-US" sz="2000" b="1" dirty="0" err="1"/>
              <a:t>compexity</a:t>
            </a:r>
            <a:r>
              <a:rPr lang="en-US" sz="2000" b="1" dirty="0"/>
              <a:t> </a:t>
            </a:r>
            <a:r>
              <a:rPr lang="en-US" sz="2000" dirty="0"/>
              <a:t>: The time complexity for the following algorithm is O(|E|​ + |V|^2)</a:t>
            </a:r>
            <a:endParaRPr lang="en-US" sz="2000" dirty="0"/>
          </a:p>
        </p:txBody>
      </p:sp>
      <p:pic>
        <p:nvPicPr>
          <p:cNvPr id="4" name="Picture 8" descr="Image result for ieee logo"/>
          <p:cNvPicPr>
            <a:picLocks noChangeAspect="1" noChangeArrowheads="1"/>
          </p:cNvPicPr>
          <p:nvPr>
            <p:ph sz="half" idx="2"/>
          </p:nvPr>
        </p:nvPicPr>
        <p:blipFill>
          <a:blip r:embed="rId1" cstate="print">
            <a:duotone>
              <a:schemeClr val="accent2">
                <a:shade val="45000"/>
                <a:satMod val="135000"/>
              </a:schemeClr>
              <a:prstClr val="white"/>
            </a:duotone>
            <a:extLst>
              <a:ext uri="{BEBA8EAE-BF5A-486C-A8C5-ECC9F3942E4B}">
                <a14:imgProps xmlns:a14="http://schemas.microsoft.com/office/drawing/2010/main">
                  <a14:imgLayer r:embed="rId2">
                    <a14:imgEffect>
                      <a14:colorTemperature colorTemp="4000"/>
                    </a14:imgEffect>
                    <a14:imgEffect>
                      <a14:saturation sat="75000"/>
                    </a14:imgEffect>
                  </a14:imgLayer>
                </a14:imgProps>
              </a:ext>
              <a:ext uri="{28A0092B-C50C-407E-A947-70E740481C1C}">
                <a14:useLocalDpi xmlns:a14="http://schemas.microsoft.com/office/drawing/2010/main" val="0"/>
              </a:ext>
            </a:extLst>
          </a:blip>
          <a:srcRect/>
          <a:stretch>
            <a:fillRect/>
          </a:stretch>
        </p:blipFill>
        <p:spPr bwMode="auto">
          <a:xfrm>
            <a:off x="7743190" y="5889625"/>
            <a:ext cx="1443355" cy="4679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8900" b="1" u="sng" dirty="0">
                <a:solidFill>
                  <a:srgbClr val="FF0000"/>
                </a:solidFill>
                <a:latin typeface="HP Simplified" panose="020B0604020204020204" pitchFamily="34" charset="0"/>
              </a:rPr>
              <a:t>INTRODUCTION</a:t>
            </a:r>
            <a:endParaRPr lang="en-IN" dirty="0"/>
          </a:p>
        </p:txBody>
      </p:sp>
      <p:sp>
        <p:nvSpPr>
          <p:cNvPr id="3" name="Content Placeholder 2"/>
          <p:cNvSpPr>
            <a:spLocks noGrp="1"/>
          </p:cNvSpPr>
          <p:nvPr>
            <p:ph sz="half" idx="1"/>
          </p:nvPr>
        </p:nvSpPr>
        <p:spPr>
          <a:xfrm>
            <a:off x="917575" y="2001944"/>
            <a:ext cx="3703320" cy="4023360"/>
          </a:xfrm>
        </p:spPr>
        <p:txBody>
          <a:bodyPr>
            <a:normAutofit fontScale="30000" lnSpcReduction="20000"/>
          </a:bodyPr>
          <a:lstStyle/>
          <a:p>
            <a:pPr algn="ctr"/>
            <a:endParaRPr lang="en-US" sz="9600" dirty="0"/>
          </a:p>
          <a:p>
            <a:pPr algn="ctr"/>
            <a:r>
              <a:rPr lang="en-US" sz="9600" dirty="0"/>
              <a:t>A graph G=(V,E) consists of a finite non empty set of vertices V , and a finite set of edges E which connect pairs of vertices .</a:t>
            </a:r>
            <a:endParaRPr lang="en-US" sz="9600" dirty="0"/>
          </a:p>
          <a:p>
            <a:pPr marL="0" indent="0" algn="ctr">
              <a:buNone/>
            </a:pPr>
            <a:br>
              <a:rPr lang="en-IN" sz="9600" dirty="0"/>
            </a:br>
            <a:br>
              <a:rPr lang="en-IN" dirty="0"/>
            </a:br>
            <a:br>
              <a:rPr lang="en-IN" dirty="0"/>
            </a:br>
            <a:br>
              <a:rPr lang="en-IN" dirty="0"/>
            </a:br>
            <a:endParaRPr lang="en-IN" dirty="0"/>
          </a:p>
          <a:p>
            <a:pPr algn="ctr"/>
            <a:r>
              <a:rPr lang="en-IN" dirty="0"/>
              <a:t> </a:t>
            </a:r>
            <a:endParaRPr lang="en-IN" dirty="0"/>
          </a:p>
        </p:txBody>
      </p:sp>
      <p:pic>
        <p:nvPicPr>
          <p:cNvPr id="4" name="Picture 3"/>
          <p:cNvPicPr>
            <a:picLocks noChangeAspect="1"/>
          </p:cNvPicPr>
          <p:nvPr/>
        </p:nvPicPr>
        <p:blipFill>
          <a:blip r:embed="rId1"/>
          <a:stretch>
            <a:fillRect/>
          </a:stretch>
        </p:blipFill>
        <p:spPr>
          <a:xfrm>
            <a:off x="5069008" y="2377484"/>
            <a:ext cx="2936558" cy="210216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5" name="Rectangle 4"/>
          <p:cNvSpPr/>
          <p:nvPr/>
        </p:nvSpPr>
        <p:spPr>
          <a:xfrm>
            <a:off x="917719" y="5217053"/>
            <a:ext cx="5362113" cy="954107"/>
          </a:xfrm>
          <a:prstGeom prst="rect">
            <a:avLst/>
          </a:prstGeom>
        </p:spPr>
        <p:txBody>
          <a:bodyPr wrap="square">
            <a:spAutoFit/>
          </a:bodyPr>
          <a:lstStyle/>
          <a:p>
            <a:pPr algn="ctr"/>
            <a:r>
              <a:rPr lang="en-US" sz="2800" dirty="0"/>
              <a:t>V={1,2,3,4,5}</a:t>
            </a:r>
            <a:endParaRPr lang="en-US" sz="2800" dirty="0"/>
          </a:p>
          <a:p>
            <a:pPr algn="ctr"/>
            <a:r>
              <a:rPr lang="en-US" sz="2800" dirty="0">
                <a:sym typeface="+mn-ea"/>
              </a:rPr>
              <a:t>E={(1,4) , (4,2) , (2,5) , (3,5) , (4,5)}</a:t>
            </a:r>
            <a:endParaRPr lang="en-IN" sz="2800" dirty="0"/>
          </a:p>
        </p:txBody>
      </p:sp>
      <p:pic>
        <p:nvPicPr>
          <p:cNvPr id="8" name="Picture 8" descr="Image result for ieee logo"/>
          <p:cNvPicPr>
            <a:picLocks noChangeAspect="1" noChangeArrowheads="1"/>
          </p:cNvPicPr>
          <p:nvPr/>
        </p:nvPicPr>
        <p:blipFill>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4000"/>
                    </a14:imgEffect>
                    <a14:imgEffect>
                      <a14:saturation sat="75000"/>
                    </a14:imgEffect>
                  </a14:imgLayer>
                </a14:imgProps>
              </a:ext>
              <a:ext uri="{28A0092B-C50C-407E-A947-70E740481C1C}">
                <a14:useLocalDpi xmlns:a14="http://schemas.microsoft.com/office/drawing/2010/main" val="0"/>
              </a:ext>
            </a:extLst>
          </a:blip>
          <a:srcRect/>
          <a:stretch>
            <a:fillRect/>
          </a:stretch>
        </p:blipFill>
        <p:spPr bwMode="auto">
          <a:xfrm>
            <a:off x="7010400" y="5652135"/>
            <a:ext cx="2176145" cy="7054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3742851" name="Content Placeholder 1073742850"/>
          <p:cNvPicPr>
            <a:picLocks noGrp="1" noChangeAspect="1"/>
          </p:cNvPicPr>
          <p:nvPr>
            <p:ph sz="half" idx="2"/>
          </p:nvPr>
        </p:nvPicPr>
        <p:blipFill>
          <a:blip r:embed="rId1">
            <a:clrChange>
              <a:clrFrom>
                <a:srgbClr val="FFFFFF"/>
              </a:clrFrom>
              <a:clrTo>
                <a:srgbClr val="FFFFFF">
                  <a:alpha val="0"/>
                </a:srgbClr>
              </a:clrTo>
            </a:clrChange>
          </a:blip>
          <a:stretch>
            <a:fillRect/>
          </a:stretch>
        </p:blipFill>
        <p:spPr>
          <a:xfrm>
            <a:off x="4741862" y="335958"/>
            <a:ext cx="4264343" cy="5521910"/>
          </a:xfrm>
          <a:prstGeom prst="rect">
            <a:avLst/>
          </a:prstGeom>
          <a:noFill/>
          <a:ln w="9525">
            <a:noFill/>
          </a:ln>
        </p:spPr>
      </p:pic>
      <p:pic>
        <p:nvPicPr>
          <p:cNvPr id="1073742850" name="Content Placeholder 1073742849"/>
          <p:cNvPicPr>
            <a:picLocks noGrp="1" noChangeAspect="1"/>
          </p:cNvPicPr>
          <p:nvPr>
            <p:ph sz="half" idx="1"/>
          </p:nvPr>
        </p:nvPicPr>
        <p:blipFill>
          <a:blip r:embed="rId2">
            <a:clrChange>
              <a:clrFrom>
                <a:srgbClr val="FFFFFF"/>
              </a:clrFrom>
              <a:clrTo>
                <a:srgbClr val="FFFFFF">
                  <a:alpha val="0"/>
                </a:srgbClr>
              </a:clrTo>
            </a:clrChange>
          </a:blip>
          <a:stretch>
            <a:fillRect/>
          </a:stretch>
        </p:blipFill>
        <p:spPr>
          <a:xfrm>
            <a:off x="304324" y="426127"/>
            <a:ext cx="4344829" cy="5521911"/>
          </a:xfrm>
          <a:prstGeom prst="rect">
            <a:avLst/>
          </a:prstGeom>
          <a:noFill/>
          <a:ln w="9525">
            <a:noFill/>
          </a:ln>
        </p:spPr>
      </p:pic>
      <p:pic>
        <p:nvPicPr>
          <p:cNvPr id="4" name="Picture 8" descr="Image result for ieee logo"/>
          <p:cNvPicPr>
            <a:picLocks noChangeAspect="1" noChangeArrowheads="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4000"/>
                    </a14:imgEffect>
                    <a14:imgEffect>
                      <a14:saturation sat="75000"/>
                    </a14:imgEffect>
                  </a14:imgLayer>
                </a14:imgProps>
              </a:ext>
              <a:ext uri="{28A0092B-C50C-407E-A947-70E740481C1C}">
                <a14:useLocalDpi xmlns:a14="http://schemas.microsoft.com/office/drawing/2010/main" val="0"/>
              </a:ext>
            </a:extLst>
          </a:blip>
          <a:srcRect/>
          <a:stretch>
            <a:fillRect/>
          </a:stretch>
        </p:blipFill>
        <p:spPr bwMode="auto">
          <a:xfrm>
            <a:off x="7258050" y="5732780"/>
            <a:ext cx="1928495" cy="6248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96" y="0"/>
            <a:ext cx="9234996" cy="1450757"/>
          </a:xfrm>
        </p:spPr>
        <p:txBody>
          <a:bodyPr>
            <a:noAutofit/>
          </a:bodyPr>
          <a:lstStyle/>
          <a:p>
            <a:pPr algn="ctr"/>
            <a:r>
              <a:rPr lang="en-IN" sz="7000" b="1" u="sng" dirty="0">
                <a:solidFill>
                  <a:srgbClr val="FF0000"/>
                </a:solidFill>
                <a:latin typeface="HP Simplified" panose="020B0604020204020204" pitchFamily="34" charset="0"/>
              </a:rPr>
              <a:t>KRUSKAL’S ALGORITHM</a:t>
            </a:r>
            <a:endParaRPr lang="en-IN" sz="7000" dirty="0"/>
          </a:p>
        </p:txBody>
      </p:sp>
      <p:sp>
        <p:nvSpPr>
          <p:cNvPr id="6" name="Rectangle 5"/>
          <p:cNvSpPr/>
          <p:nvPr/>
        </p:nvSpPr>
        <p:spPr>
          <a:xfrm>
            <a:off x="0" y="2083668"/>
            <a:ext cx="9143999" cy="4031873"/>
          </a:xfrm>
          <a:prstGeom prst="rect">
            <a:avLst/>
          </a:prstGeom>
        </p:spPr>
        <p:txBody>
          <a:bodyPr wrap="square">
            <a:spAutoFit/>
          </a:bodyPr>
          <a:lstStyle/>
          <a:p>
            <a:pPr algn="ctr"/>
            <a:r>
              <a:rPr lang="en-IN" sz="3600" dirty="0"/>
              <a:t>Kruskal’s Algorithm builds the spanning tree by adding edges one by one into a growing spanning tree. Kruskal's algorithm follows greedy approach as in each iteration it finds an edge which has least weight and add it to the growing spanning tree.</a:t>
            </a:r>
            <a:br>
              <a:rPr lang="en-IN" dirty="0"/>
            </a:br>
            <a:br>
              <a:rPr lang="en-IN" sz="2000" dirty="0"/>
            </a:br>
            <a:endParaRPr lang="en-US" sz="2000" dirty="0"/>
          </a:p>
        </p:txBody>
      </p:sp>
      <p:pic>
        <p:nvPicPr>
          <p:cNvPr id="4" name="Picture 8" descr="Image result for ieee logo"/>
          <p:cNvPicPr>
            <a:picLocks noChangeAspect="1" noChangeArrowheads="1"/>
          </p:cNvPicPr>
          <p:nvPr>
            <p:ph sz="half" idx="2"/>
          </p:nvPr>
        </p:nvPicPr>
        <p:blipFill>
          <a:blip r:embed="rId1" cstate="print">
            <a:duotone>
              <a:schemeClr val="accent2">
                <a:shade val="45000"/>
                <a:satMod val="135000"/>
              </a:schemeClr>
              <a:prstClr val="white"/>
            </a:duotone>
            <a:extLst>
              <a:ext uri="{BEBA8EAE-BF5A-486C-A8C5-ECC9F3942E4B}">
                <a14:imgProps xmlns:a14="http://schemas.microsoft.com/office/drawing/2010/main">
                  <a14:imgLayer r:embed="rId2">
                    <a14:imgEffect>
                      <a14:colorTemperature colorTemp="4000"/>
                    </a14:imgEffect>
                    <a14:imgEffect>
                      <a14:saturation sat="75000"/>
                    </a14:imgEffect>
                  </a14:imgLayer>
                </a14:imgProps>
              </a:ext>
              <a:ext uri="{28A0092B-C50C-407E-A947-70E740481C1C}">
                <a14:useLocalDpi xmlns:a14="http://schemas.microsoft.com/office/drawing/2010/main" val="0"/>
              </a:ext>
            </a:extLst>
          </a:blip>
          <a:srcRect/>
          <a:stretch>
            <a:fillRect/>
          </a:stretch>
        </p:blipFill>
        <p:spPr bwMode="auto">
          <a:xfrm>
            <a:off x="7010400" y="5652135"/>
            <a:ext cx="2176145" cy="7054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 y="63448"/>
            <a:ext cx="8877300" cy="1450757"/>
          </a:xfrm>
        </p:spPr>
        <p:txBody>
          <a:bodyPr>
            <a:noAutofit/>
          </a:bodyPr>
          <a:lstStyle/>
          <a:p>
            <a:pPr algn="ctr"/>
            <a:r>
              <a:rPr lang="en-IN" sz="8000" b="1" u="sng" dirty="0">
                <a:solidFill>
                  <a:srgbClr val="FF0000"/>
                </a:solidFill>
                <a:latin typeface="HP Simplified" panose="020B0604020204020204" pitchFamily="34" charset="0"/>
              </a:rPr>
              <a:t>ALGORITHM STEPS</a:t>
            </a:r>
            <a:endParaRPr lang="en-IN" sz="4400" dirty="0"/>
          </a:p>
        </p:txBody>
      </p:sp>
      <p:sp>
        <p:nvSpPr>
          <p:cNvPr id="6" name="Rectangle 5"/>
          <p:cNvSpPr/>
          <p:nvPr/>
        </p:nvSpPr>
        <p:spPr>
          <a:xfrm>
            <a:off x="0" y="1790705"/>
            <a:ext cx="9143999" cy="4708981"/>
          </a:xfrm>
          <a:prstGeom prst="rect">
            <a:avLst/>
          </a:prstGeom>
        </p:spPr>
        <p:txBody>
          <a:bodyPr wrap="square">
            <a:spAutoFit/>
          </a:bodyPr>
          <a:lstStyle/>
          <a:p>
            <a:r>
              <a:rPr lang="en-IN" sz="3000" dirty="0"/>
              <a:t>● Sort the graph edges with respect to their weights.</a:t>
            </a:r>
            <a:br>
              <a:rPr lang="en-IN" sz="3000" dirty="0"/>
            </a:br>
            <a:r>
              <a:rPr lang="en-IN" sz="3000" dirty="0"/>
              <a:t>● Start adding edges to the MST from the edge with the smallest weight until the edge of the largest weight.</a:t>
            </a:r>
            <a:br>
              <a:rPr lang="en-IN" sz="3000" dirty="0"/>
            </a:br>
            <a:r>
              <a:rPr lang="en-IN" sz="3000" dirty="0"/>
              <a:t>● Only add edges which doesn't form a cycle , edges which connect only disconnected components.</a:t>
            </a:r>
            <a:endParaRPr lang="en-IN" sz="3000" dirty="0"/>
          </a:p>
          <a:p>
            <a:br>
              <a:rPr lang="en-IN" sz="3000" dirty="0"/>
            </a:br>
            <a:r>
              <a:rPr lang="en-IN" sz="3000" dirty="0"/>
              <a:t>Kruskal's algorithm can be shown to run in O(E ​</a:t>
            </a:r>
            <a:r>
              <a:rPr lang="en-IN" sz="3000" b="1" dirty="0"/>
              <a:t>log E </a:t>
            </a:r>
            <a:r>
              <a:rPr lang="en-IN" sz="3000" dirty="0"/>
              <a:t>​) time, or equivalently, O(E log V) time, where E is the number of edges in the graph and V is the number of ​</a:t>
            </a:r>
            <a:r>
              <a:rPr lang="en-IN" sz="3000" b="1" dirty="0"/>
              <a:t>vertices.</a:t>
            </a:r>
            <a:endParaRPr lang="en-US" sz="3000" dirty="0"/>
          </a:p>
        </p:txBody>
      </p:sp>
      <p:pic>
        <p:nvPicPr>
          <p:cNvPr id="4" name="Picture 8" descr="Image result for ieee logo"/>
          <p:cNvPicPr>
            <a:picLocks noChangeAspect="1" noChangeArrowheads="1"/>
          </p:cNvPicPr>
          <p:nvPr>
            <p:ph sz="half" idx="2"/>
          </p:nvPr>
        </p:nvPicPr>
        <p:blipFill>
          <a:blip r:embed="rId1" cstate="print">
            <a:duotone>
              <a:schemeClr val="accent2">
                <a:shade val="45000"/>
                <a:satMod val="135000"/>
              </a:schemeClr>
              <a:prstClr val="white"/>
            </a:duotone>
            <a:extLst>
              <a:ext uri="{BEBA8EAE-BF5A-486C-A8C5-ECC9F3942E4B}">
                <a14:imgProps xmlns:a14="http://schemas.microsoft.com/office/drawing/2010/main">
                  <a14:imgLayer r:embed="rId2">
                    <a14:imgEffect>
                      <a14:colorTemperature colorTemp="4000"/>
                    </a14:imgEffect>
                    <a14:imgEffect>
                      <a14:saturation sat="75000"/>
                    </a14:imgEffect>
                  </a14:imgLayer>
                </a14:imgProps>
              </a:ext>
              <a:ext uri="{28A0092B-C50C-407E-A947-70E740481C1C}">
                <a14:useLocalDpi xmlns:a14="http://schemas.microsoft.com/office/drawing/2010/main" val="0"/>
              </a:ext>
            </a:extLst>
          </a:blip>
          <a:srcRect/>
          <a:stretch>
            <a:fillRect/>
          </a:stretch>
        </p:blipFill>
        <p:spPr bwMode="auto">
          <a:xfrm>
            <a:off x="7568565" y="5833110"/>
            <a:ext cx="1617980" cy="5245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03765" y="125220"/>
            <a:ext cx="5536469" cy="6071394"/>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4" name="Picture 8" descr="Image result for ieee logo"/>
          <p:cNvPicPr>
            <a:picLocks noChangeAspect="1" noChangeArrowheads="1"/>
          </p:cNvPicPr>
          <p:nvPr>
            <p:ph sz="half" idx="2"/>
          </p:nvPr>
        </p:nvPicPr>
        <p:blipFill>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4000"/>
                    </a14:imgEffect>
                    <a14:imgEffect>
                      <a14:saturation sat="75000"/>
                    </a14:imgEffect>
                  </a14:imgLayer>
                </a14:imgProps>
              </a:ext>
              <a:ext uri="{28A0092B-C50C-407E-A947-70E740481C1C}">
                <a14:useLocalDpi xmlns:a14="http://schemas.microsoft.com/office/drawing/2010/main" val="0"/>
              </a:ext>
            </a:extLst>
          </a:blip>
          <a:srcRect/>
          <a:stretch>
            <a:fillRect/>
          </a:stretch>
        </p:blipFill>
        <p:spPr bwMode="auto">
          <a:xfrm>
            <a:off x="7444105" y="5792470"/>
            <a:ext cx="1742440" cy="565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96" y="0"/>
            <a:ext cx="9234996" cy="1450757"/>
          </a:xfrm>
        </p:spPr>
        <p:txBody>
          <a:bodyPr>
            <a:noAutofit/>
          </a:bodyPr>
          <a:lstStyle/>
          <a:p>
            <a:pPr algn="ctr"/>
            <a:r>
              <a:rPr lang="en-IN" sz="8000" b="1" u="sng" dirty="0">
                <a:solidFill>
                  <a:srgbClr val="FF0000"/>
                </a:solidFill>
                <a:latin typeface="HP Simplified" panose="020B0604020204020204" pitchFamily="34" charset="0"/>
              </a:rPr>
              <a:t>PRIM’S ALGORITHM</a:t>
            </a:r>
            <a:endParaRPr lang="en-IN" sz="8000" dirty="0"/>
          </a:p>
        </p:txBody>
      </p:sp>
      <p:sp>
        <p:nvSpPr>
          <p:cNvPr id="6" name="Rectangle 5"/>
          <p:cNvSpPr/>
          <p:nvPr/>
        </p:nvSpPr>
        <p:spPr>
          <a:xfrm>
            <a:off x="1" y="1923870"/>
            <a:ext cx="9143999" cy="4862870"/>
          </a:xfrm>
          <a:prstGeom prst="rect">
            <a:avLst/>
          </a:prstGeom>
        </p:spPr>
        <p:txBody>
          <a:bodyPr wrap="square">
            <a:spAutoFit/>
          </a:bodyPr>
          <a:lstStyle/>
          <a:p>
            <a:pPr algn="ctr"/>
            <a:r>
              <a:rPr lang="en-IN" sz="3600" dirty="0"/>
              <a:t>Prim’s Algorithm also use Greedy approach to find the minimum spanning tree. In Prim’s Algorithm we grow the spanning tree from a starting position.</a:t>
            </a:r>
            <a:br>
              <a:rPr lang="en-IN" sz="3600" dirty="0"/>
            </a:br>
            <a:endParaRPr lang="en-IN" sz="3600" dirty="0"/>
          </a:p>
          <a:p>
            <a:pPr algn="ctr"/>
            <a:r>
              <a:rPr lang="en-IN" sz="3600" dirty="0"/>
              <a:t>Unlike an edge in Kruskal's, we add vertex to the growing spanning tree in Prim's. </a:t>
            </a:r>
            <a:br>
              <a:rPr lang="en-IN" sz="3600" dirty="0"/>
            </a:br>
            <a:br>
              <a:rPr lang="en-IN" dirty="0"/>
            </a:br>
            <a:br>
              <a:rPr lang="en-IN" sz="2000" dirty="0"/>
            </a:br>
            <a:endParaRPr lang="en-US" sz="2000" dirty="0"/>
          </a:p>
        </p:txBody>
      </p:sp>
      <p:pic>
        <p:nvPicPr>
          <p:cNvPr id="4" name="Picture 8" descr="Image result for ieee logo"/>
          <p:cNvPicPr>
            <a:picLocks noChangeAspect="1" noChangeArrowheads="1"/>
          </p:cNvPicPr>
          <p:nvPr>
            <p:ph sz="half" idx="2"/>
          </p:nvPr>
        </p:nvPicPr>
        <p:blipFill>
          <a:blip r:embed="rId1" cstate="print">
            <a:duotone>
              <a:schemeClr val="accent2">
                <a:shade val="45000"/>
                <a:satMod val="135000"/>
              </a:schemeClr>
              <a:prstClr val="white"/>
            </a:duotone>
            <a:extLst>
              <a:ext uri="{BEBA8EAE-BF5A-486C-A8C5-ECC9F3942E4B}">
                <a14:imgProps xmlns:a14="http://schemas.microsoft.com/office/drawing/2010/main">
                  <a14:imgLayer r:embed="rId2">
                    <a14:imgEffect>
                      <a14:colorTemperature colorTemp="4000"/>
                    </a14:imgEffect>
                    <a14:imgEffect>
                      <a14:saturation sat="75000"/>
                    </a14:imgEffect>
                  </a14:imgLayer>
                </a14:imgProps>
              </a:ext>
              <a:ext uri="{28A0092B-C50C-407E-A947-70E740481C1C}">
                <a14:useLocalDpi xmlns:a14="http://schemas.microsoft.com/office/drawing/2010/main" val="0"/>
              </a:ext>
            </a:extLst>
          </a:blip>
          <a:srcRect/>
          <a:stretch>
            <a:fillRect/>
          </a:stretch>
        </p:blipFill>
        <p:spPr bwMode="auto">
          <a:xfrm>
            <a:off x="7353300" y="5763260"/>
            <a:ext cx="1833245" cy="5943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 y="63448"/>
            <a:ext cx="8877300" cy="1450757"/>
          </a:xfrm>
        </p:spPr>
        <p:txBody>
          <a:bodyPr>
            <a:noAutofit/>
          </a:bodyPr>
          <a:lstStyle/>
          <a:p>
            <a:pPr algn="ctr"/>
            <a:r>
              <a:rPr lang="en-IN" sz="8000" b="1" u="sng" dirty="0">
                <a:solidFill>
                  <a:srgbClr val="FF0000"/>
                </a:solidFill>
                <a:latin typeface="HP Simplified" panose="020B0604020204020204" pitchFamily="34" charset="0"/>
              </a:rPr>
              <a:t>ALGORITHM STEPS</a:t>
            </a:r>
            <a:endParaRPr lang="en-IN" sz="4400" dirty="0"/>
          </a:p>
        </p:txBody>
      </p:sp>
      <p:sp>
        <p:nvSpPr>
          <p:cNvPr id="6" name="Rectangle 5"/>
          <p:cNvSpPr/>
          <p:nvPr/>
        </p:nvSpPr>
        <p:spPr>
          <a:xfrm>
            <a:off x="0" y="1355699"/>
            <a:ext cx="9143999" cy="6047809"/>
          </a:xfrm>
          <a:prstGeom prst="rect">
            <a:avLst/>
          </a:prstGeom>
        </p:spPr>
        <p:txBody>
          <a:bodyPr wrap="square">
            <a:spAutoFit/>
          </a:bodyPr>
          <a:lstStyle/>
          <a:p>
            <a:br>
              <a:rPr lang="en-IN" sz="2400" dirty="0"/>
            </a:br>
            <a:r>
              <a:rPr lang="en-IN" sz="2300" dirty="0"/>
              <a:t>● Maintain two disjoint sets of vertices. One containing vertices that are in the growing spanning tree and other that are not in the growing spanning tree.</a:t>
            </a:r>
            <a:br>
              <a:rPr lang="en-IN" sz="2300" dirty="0"/>
            </a:br>
            <a:r>
              <a:rPr lang="en-IN" sz="2300" dirty="0"/>
              <a:t>● Select the cheapest vertex that is connected to the growing spanning tree and is not in the growing spanning tree and add it into the growing spanning tree. This can be done using Priority Queues. Insert the vertices, that are connected to growing spanning tree, into the</a:t>
            </a:r>
            <a:br>
              <a:rPr lang="en-IN" sz="2300" dirty="0"/>
            </a:br>
            <a:r>
              <a:rPr lang="en-IN" sz="2300" dirty="0"/>
              <a:t>Priority Queue.</a:t>
            </a:r>
            <a:br>
              <a:rPr lang="en-IN" sz="2300" dirty="0"/>
            </a:br>
            <a:r>
              <a:rPr lang="en-IN" sz="2300" dirty="0"/>
              <a:t>● Check for cycles. To do that, mark the nodes which have been already selected and insert only those nodes in the Priority Queue that are not marked. </a:t>
            </a:r>
            <a:endParaRPr lang="en-IN" sz="2300" dirty="0"/>
          </a:p>
          <a:p>
            <a:pPr algn="ctr"/>
            <a:r>
              <a:rPr lang="en-IN" sz="2400" b="1" dirty="0"/>
              <a:t>The time complexity is O(</a:t>
            </a:r>
            <a:r>
              <a:rPr lang="en-IN" sz="2400" b="1" dirty="0" err="1"/>
              <a:t>VlogV</a:t>
            </a:r>
            <a:r>
              <a:rPr lang="en-IN" sz="2400" b="1" dirty="0"/>
              <a:t> + </a:t>
            </a:r>
            <a:r>
              <a:rPr lang="en-IN" sz="2400" b="1" dirty="0" err="1"/>
              <a:t>ElogV</a:t>
            </a:r>
            <a:r>
              <a:rPr lang="en-IN" sz="2400" b="1" dirty="0"/>
              <a:t>) = O(</a:t>
            </a:r>
            <a:r>
              <a:rPr lang="en-IN" sz="2400" b="1" dirty="0" err="1"/>
              <a:t>ElogV</a:t>
            </a:r>
            <a:r>
              <a:rPr lang="en-IN" sz="2400" b="1" dirty="0"/>
              <a:t>), making it the same as Kruskal’s algorithm.</a:t>
            </a:r>
            <a:br>
              <a:rPr lang="en-IN" sz="3200" dirty="0"/>
            </a:br>
            <a:br>
              <a:rPr lang="en-IN" sz="3200" dirty="0"/>
            </a:br>
            <a:endParaRPr lang="en-US" sz="3000" dirty="0"/>
          </a:p>
        </p:txBody>
      </p:sp>
      <p:pic>
        <p:nvPicPr>
          <p:cNvPr id="4" name="Picture 8" descr="Image result for ieee logo"/>
          <p:cNvPicPr>
            <a:picLocks noChangeAspect="1" noChangeArrowheads="1"/>
          </p:cNvPicPr>
          <p:nvPr>
            <p:ph sz="half" idx="2"/>
          </p:nvPr>
        </p:nvPicPr>
        <p:blipFill>
          <a:blip r:embed="rId1" cstate="print">
            <a:duotone>
              <a:schemeClr val="accent2">
                <a:shade val="45000"/>
                <a:satMod val="135000"/>
              </a:schemeClr>
              <a:prstClr val="white"/>
            </a:duotone>
            <a:extLst>
              <a:ext uri="{BEBA8EAE-BF5A-486C-A8C5-ECC9F3942E4B}">
                <a14:imgProps xmlns:a14="http://schemas.microsoft.com/office/drawing/2010/main">
                  <a14:imgLayer r:embed="rId2">
                    <a14:imgEffect>
                      <a14:colorTemperature colorTemp="4000"/>
                    </a14:imgEffect>
                    <a14:imgEffect>
                      <a14:saturation sat="75000"/>
                    </a14:imgEffect>
                  </a14:imgLayer>
                </a14:imgProps>
              </a:ext>
              <a:ext uri="{28A0092B-C50C-407E-A947-70E740481C1C}">
                <a14:useLocalDpi xmlns:a14="http://schemas.microsoft.com/office/drawing/2010/main" val="0"/>
              </a:ext>
            </a:extLst>
          </a:blip>
          <a:srcRect/>
          <a:stretch>
            <a:fillRect/>
          </a:stretch>
        </p:blipFill>
        <p:spPr bwMode="auto">
          <a:xfrm>
            <a:off x="7817485" y="5913755"/>
            <a:ext cx="1369060" cy="443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1">
            <a:extLst>
              <a:ext uri="{28A0092B-C50C-407E-A947-70E740481C1C}">
                <a14:useLocalDpi xmlns:a14="http://schemas.microsoft.com/office/drawing/2010/main" val="0"/>
              </a:ext>
            </a:extLst>
          </a:blip>
          <a:srcRect l="11697" t="11531" r="17864" b="30959"/>
          <a:stretch>
            <a:fillRect/>
          </a:stretch>
        </p:blipFill>
        <p:spPr>
          <a:xfrm>
            <a:off x="71172" y="97654"/>
            <a:ext cx="2876366" cy="2450237"/>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4235" y="1179032"/>
            <a:ext cx="5867988" cy="4276826"/>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2" name="Picture 8" descr="Image result for ieee logo"/>
          <p:cNvPicPr>
            <a:picLocks noChangeAspect="1" noChangeArrowheads="1"/>
          </p:cNvPicPr>
          <p:nvPr>
            <p:ph sz="half" idx="2"/>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4000"/>
                    </a14:imgEffect>
                    <a14:imgEffect>
                      <a14:saturation sat="75000"/>
                    </a14:imgEffect>
                  </a14:imgLayer>
                </a14:imgProps>
              </a:ext>
              <a:ext uri="{28A0092B-C50C-407E-A947-70E740481C1C}">
                <a14:useLocalDpi xmlns:a14="http://schemas.microsoft.com/office/drawing/2010/main" val="0"/>
              </a:ext>
            </a:extLst>
          </a:blip>
          <a:srcRect/>
          <a:stretch>
            <a:fillRect/>
          </a:stretch>
        </p:blipFill>
        <p:spPr bwMode="auto">
          <a:xfrm>
            <a:off x="7184390" y="5708650"/>
            <a:ext cx="2002155" cy="6489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50" y="196639"/>
            <a:ext cx="8877300" cy="1450757"/>
          </a:xfrm>
        </p:spPr>
        <p:txBody>
          <a:bodyPr>
            <a:normAutofit fontScale="90000"/>
          </a:bodyPr>
          <a:lstStyle/>
          <a:p>
            <a:pPr algn="ctr"/>
            <a:r>
              <a:rPr lang="en-IN" sz="8900" b="1" u="sng" dirty="0">
                <a:solidFill>
                  <a:srgbClr val="FF0000"/>
                </a:solidFill>
                <a:latin typeface="HP Simplified" panose="020B0604020204020204" pitchFamily="34" charset="0"/>
              </a:rPr>
              <a:t>TERMINOLOGIES</a:t>
            </a:r>
            <a:endParaRPr lang="en-IN" dirty="0"/>
          </a:p>
        </p:txBody>
      </p:sp>
      <p:sp>
        <p:nvSpPr>
          <p:cNvPr id="3" name="Content Placeholder 2"/>
          <p:cNvSpPr>
            <a:spLocks noGrp="1"/>
          </p:cNvSpPr>
          <p:nvPr>
            <p:ph idx="1"/>
          </p:nvPr>
        </p:nvSpPr>
        <p:spPr>
          <a:xfrm>
            <a:off x="0" y="1150990"/>
            <a:ext cx="9144000" cy="4023360"/>
          </a:xfrm>
        </p:spPr>
        <p:txBody>
          <a:bodyPr>
            <a:normAutofit fontScale="62500" lnSpcReduction="20000"/>
          </a:bodyPr>
          <a:lstStyle/>
          <a:p>
            <a:pPr algn="ctr"/>
            <a:endParaRPr lang="en-US" sz="9600" dirty="0"/>
          </a:p>
          <a:p>
            <a:pPr algn="ctr"/>
            <a:r>
              <a:rPr lang="en-US" sz="4500" b="1" u="sng" dirty="0"/>
              <a:t>Multigraph </a:t>
            </a:r>
            <a:r>
              <a:rPr lang="en-US" sz="4500" dirty="0"/>
              <a:t>: A multigraph G=(V,E) consists of a set of vertices and edges and E may contain multiple edges ,i.e., edges containing the same pair of vertices or self edges.</a:t>
            </a:r>
            <a:endParaRPr lang="en-US" sz="4500" dirty="0"/>
          </a:p>
          <a:p>
            <a:pPr marL="0" indent="0" algn="ctr">
              <a:buNone/>
            </a:pPr>
            <a:br>
              <a:rPr lang="en-IN" sz="9600" dirty="0"/>
            </a:br>
            <a:br>
              <a:rPr lang="en-IN" dirty="0"/>
            </a:br>
            <a:br>
              <a:rPr lang="en-IN" dirty="0"/>
            </a:br>
            <a:br>
              <a:rPr lang="en-IN" dirty="0"/>
            </a:br>
            <a:endParaRPr lang="en-IN" dirty="0"/>
          </a:p>
          <a:p>
            <a:pPr algn="ctr"/>
            <a:r>
              <a:rPr lang="en-IN" dirty="0"/>
              <a:t> </a:t>
            </a:r>
            <a:endParaRPr lang="en-IN" dirty="0"/>
          </a:p>
        </p:txBody>
      </p:sp>
      <p:sp>
        <p:nvSpPr>
          <p:cNvPr id="6" name="Rectangle 5"/>
          <p:cNvSpPr/>
          <p:nvPr/>
        </p:nvSpPr>
        <p:spPr>
          <a:xfrm>
            <a:off x="133350" y="3201670"/>
            <a:ext cx="8877300" cy="953135"/>
          </a:xfrm>
          <a:prstGeom prst="rect">
            <a:avLst/>
          </a:prstGeom>
        </p:spPr>
        <p:txBody>
          <a:bodyPr wrap="square">
            <a:spAutoFit/>
          </a:bodyPr>
          <a:lstStyle/>
          <a:p>
            <a:r>
              <a:rPr lang="en-US" sz="2800" b="1" u="sng" dirty="0"/>
              <a:t>Directed Graph </a:t>
            </a:r>
            <a:r>
              <a:rPr lang="en-US" sz="2800" dirty="0"/>
              <a:t>: A directed graph is one in which each edge is an ordered pair of vertices . i.e. (v1,v2) !=(v2,v1)</a:t>
            </a:r>
            <a:endParaRPr lang="en-US" sz="2800" dirty="0"/>
          </a:p>
        </p:txBody>
      </p:sp>
      <p:pic>
        <p:nvPicPr>
          <p:cNvPr id="7" name="Picture 6"/>
          <p:cNvPicPr>
            <a:picLocks noChangeAspect="1"/>
          </p:cNvPicPr>
          <p:nvPr/>
        </p:nvPicPr>
        <p:blipFill>
          <a:blip r:embed="rId1"/>
          <a:stretch>
            <a:fillRect/>
          </a:stretch>
        </p:blipFill>
        <p:spPr>
          <a:xfrm>
            <a:off x="2337673" y="4541834"/>
            <a:ext cx="4468654" cy="1444943"/>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4" name="Picture 8" descr="Image result for ieee logo"/>
          <p:cNvPicPr>
            <a:picLocks noChangeAspect="1" noChangeArrowheads="1"/>
          </p:cNvPicPr>
          <p:nvPr>
            <p:ph sz="half" idx="2"/>
          </p:nvPr>
        </p:nvPicPr>
        <p:blipFill>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4000"/>
                    </a14:imgEffect>
                    <a14:imgEffect>
                      <a14:saturation sat="75000"/>
                    </a14:imgEffect>
                  </a14:imgLayer>
                </a14:imgProps>
              </a:ext>
              <a:ext uri="{28A0092B-C50C-407E-A947-70E740481C1C}">
                <a14:useLocalDpi xmlns:a14="http://schemas.microsoft.com/office/drawing/2010/main" val="0"/>
              </a:ext>
            </a:extLst>
          </a:blip>
          <a:srcRect/>
          <a:stretch>
            <a:fillRect/>
          </a:stretch>
        </p:blipFill>
        <p:spPr bwMode="auto">
          <a:xfrm>
            <a:off x="7143750" y="5709285"/>
            <a:ext cx="2000250" cy="6483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086327"/>
            <a:ext cx="7886700" cy="4403884"/>
          </a:xfrm>
        </p:spPr>
        <p:txBody>
          <a:bodyPr/>
          <a:lstStyle/>
          <a:p>
            <a:endParaRPr lang="en-US" dirty="0"/>
          </a:p>
          <a:p>
            <a:endParaRPr lang="en-US" dirty="0"/>
          </a:p>
          <a:p>
            <a:r>
              <a:rPr lang="en-US" sz="2800" b="1" u="sng" dirty="0"/>
              <a:t>Undirected Graph </a:t>
            </a:r>
            <a:r>
              <a:rPr lang="en-US" sz="2800" dirty="0"/>
              <a:t>: A graph whose definition makes reference to unordered pairs of vertices . i.e. (v1,v2)=(v2,v1).</a:t>
            </a:r>
            <a:endParaRPr lang="en-US" sz="2800" dirty="0"/>
          </a:p>
          <a:p>
            <a:endParaRPr lang="en-US" dirty="0"/>
          </a:p>
          <a:p>
            <a:endParaRPr lang="en-US" dirty="0"/>
          </a:p>
          <a:p>
            <a:endParaRPr lang="en-US" dirty="0"/>
          </a:p>
          <a:p>
            <a:endParaRPr lang="en-US" dirty="0"/>
          </a:p>
          <a:p>
            <a:endParaRPr lang="en-US" dirty="0"/>
          </a:p>
        </p:txBody>
      </p:sp>
      <p:pic>
        <p:nvPicPr>
          <p:cNvPr id="1073742852" name="Picture 1073742851"/>
          <p:cNvPicPr>
            <a:picLocks noChangeAspect="1"/>
          </p:cNvPicPr>
          <p:nvPr/>
        </p:nvPicPr>
        <p:blipFill>
          <a:blip r:embed="rId1">
            <a:clrChange>
              <a:clrFrom>
                <a:srgbClr val="FFFFFF"/>
              </a:clrFrom>
              <a:clrTo>
                <a:srgbClr val="FFFFFF">
                  <a:alpha val="0"/>
                </a:srgbClr>
              </a:clrTo>
            </a:clrChange>
          </a:blip>
          <a:stretch>
            <a:fillRect/>
          </a:stretch>
        </p:blipFill>
        <p:spPr>
          <a:xfrm>
            <a:off x="2290445" y="3321685"/>
            <a:ext cx="4034155" cy="280225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4" name="Picture 8" descr="Image result for ieee logo"/>
          <p:cNvPicPr>
            <a:picLocks noChangeAspect="1" noChangeArrowheads="1"/>
          </p:cNvPicPr>
          <p:nvPr>
            <p:ph sz="half" idx="2"/>
          </p:nvPr>
        </p:nvPicPr>
        <p:blipFill>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4000"/>
                    </a14:imgEffect>
                    <a14:imgEffect>
                      <a14:saturation sat="75000"/>
                    </a14:imgEffect>
                  </a14:imgLayer>
                </a14:imgProps>
              </a:ext>
              <a:ext uri="{28A0092B-C50C-407E-A947-70E740481C1C}">
                <a14:useLocalDpi xmlns:a14="http://schemas.microsoft.com/office/drawing/2010/main" val="0"/>
              </a:ext>
            </a:extLst>
          </a:blip>
          <a:srcRect/>
          <a:stretch>
            <a:fillRect/>
          </a:stretch>
        </p:blipFill>
        <p:spPr bwMode="auto">
          <a:xfrm>
            <a:off x="7010400" y="5652135"/>
            <a:ext cx="2176145" cy="7054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899896"/>
            <a:ext cx="7886700" cy="4403884"/>
          </a:xfrm>
        </p:spPr>
        <p:txBody>
          <a:bodyPr>
            <a:normAutofit/>
          </a:bodyPr>
          <a:lstStyle/>
          <a:p>
            <a:endParaRPr lang="en-US" dirty="0"/>
          </a:p>
          <a:p>
            <a:endParaRPr lang="en-US" dirty="0"/>
          </a:p>
          <a:p>
            <a:r>
              <a:rPr lang="en-US" b="1" u="sng" dirty="0"/>
              <a:t>Degree : </a:t>
            </a:r>
            <a:r>
              <a:rPr lang="en-US" dirty="0"/>
              <a:t>Degree of a vertex is the number of edges incident to that vertex.​In case of directed graphs, number of edges going into a node is known as in degree of the corresponding node and number of edges coming out of a node is known as outdegree of the corresponding node.</a:t>
            </a:r>
            <a:endParaRPr lang="en-US" dirty="0"/>
          </a:p>
          <a:p>
            <a:pPr marL="0" indent="0">
              <a:buNone/>
            </a:pPr>
            <a:r>
              <a:rPr lang="en-US" dirty="0"/>
              <a:t>For e.g. degree of vertex 2 is 2 in the above example and degree of vertex 5   is 3.</a:t>
            </a:r>
            <a:endParaRPr lang="en-US" dirty="0"/>
          </a:p>
          <a:p>
            <a:r>
              <a:rPr lang="en-US" b="1" u="sng" dirty="0"/>
              <a:t>Complete graphs </a:t>
            </a:r>
            <a:r>
              <a:rPr lang="en-US" dirty="0"/>
              <a:t>: An undirected graph with n vertices and ​nC​​​</a:t>
            </a:r>
            <a:r>
              <a:rPr lang="en-US" dirty="0">
                <a:sym typeface="+mn-ea"/>
              </a:rPr>
              <a:t>2 </a:t>
            </a:r>
            <a:r>
              <a:rPr lang="en-US" dirty="0"/>
              <a:t>edges is said to be complete .</a:t>
            </a:r>
            <a:endParaRPr lang="en-US" dirty="0"/>
          </a:p>
          <a:p>
            <a:endParaRPr lang="en-US" dirty="0"/>
          </a:p>
          <a:p>
            <a:endParaRPr lang="en-US" dirty="0"/>
          </a:p>
          <a:p>
            <a:endParaRPr lang="en-US" dirty="0"/>
          </a:p>
          <a:p>
            <a:endParaRPr lang="en-US" dirty="0"/>
          </a:p>
          <a:p>
            <a:endParaRPr lang="en-US" dirty="0"/>
          </a:p>
        </p:txBody>
      </p:sp>
      <p:pic>
        <p:nvPicPr>
          <p:cNvPr id="4" name="Picture 3"/>
          <p:cNvPicPr>
            <a:picLocks noChangeAspect="1"/>
          </p:cNvPicPr>
          <p:nvPr/>
        </p:nvPicPr>
        <p:blipFill>
          <a:blip r:embed="rId1">
            <a:clrChange>
              <a:clrFrom>
                <a:srgbClr val="FFFFFF"/>
              </a:clrFrom>
              <a:clrTo>
                <a:srgbClr val="FFFFFF">
                  <a:alpha val="0"/>
                </a:srgbClr>
              </a:clrTo>
            </a:clrChange>
          </a:blip>
          <a:stretch>
            <a:fillRect/>
          </a:stretch>
        </p:blipFill>
        <p:spPr>
          <a:xfrm>
            <a:off x="2160905" y="4488815"/>
            <a:ext cx="4275455" cy="175514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2" name="Picture 8" descr="Image result for ieee logo"/>
          <p:cNvPicPr>
            <a:picLocks noChangeAspect="1" noChangeArrowheads="1"/>
          </p:cNvPicPr>
          <p:nvPr>
            <p:ph sz="half" idx="2"/>
          </p:nvPr>
        </p:nvPicPr>
        <p:blipFill>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4000"/>
                    </a14:imgEffect>
                    <a14:imgEffect>
                      <a14:saturation sat="75000"/>
                    </a14:imgEffect>
                  </a14:imgLayer>
                </a14:imgProps>
              </a:ext>
              <a:ext uri="{28A0092B-C50C-407E-A947-70E740481C1C}">
                <a14:useLocalDpi xmlns:a14="http://schemas.microsoft.com/office/drawing/2010/main" val="0"/>
              </a:ext>
            </a:extLst>
          </a:blip>
          <a:srcRect/>
          <a:stretch>
            <a:fillRect/>
          </a:stretch>
        </p:blipFill>
        <p:spPr bwMode="auto">
          <a:xfrm>
            <a:off x="7010400" y="5652135"/>
            <a:ext cx="2176145" cy="7054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5587" y="724322"/>
            <a:ext cx="8550860" cy="4602956"/>
          </a:xfrm>
        </p:spPr>
        <p:txBody>
          <a:bodyPr>
            <a:noAutofit/>
          </a:bodyPr>
          <a:lstStyle/>
          <a:p>
            <a:r>
              <a:rPr lang="en-US" sz="3200" b="1" u="sng" dirty="0"/>
              <a:t>Subgraph</a:t>
            </a:r>
            <a:r>
              <a:rPr lang="en-US" sz="3200" dirty="0"/>
              <a:t> : A subgraph G’={V’,E’} of a graph G is such that V’ is a subset of V and E’ is a subset of E.</a:t>
            </a:r>
            <a:endParaRPr lang="en-US" sz="3200" dirty="0"/>
          </a:p>
          <a:p>
            <a:pPr marL="0" indent="0">
              <a:buNone/>
            </a:pPr>
            <a:r>
              <a:rPr lang="en-US" sz="3200" b="1" u="sng" dirty="0"/>
              <a:t>Path</a:t>
            </a:r>
            <a:r>
              <a:rPr lang="en-US" sz="3200" dirty="0"/>
              <a:t> : A path from vertex V</a:t>
            </a:r>
            <a:r>
              <a:rPr lang="en-US" sz="2400" dirty="0"/>
              <a:t>1</a:t>
            </a:r>
            <a:r>
              <a:rPr lang="en-US" sz="3200" dirty="0"/>
              <a:t> to </a:t>
            </a:r>
            <a:r>
              <a:rPr lang="en-US" sz="3200" dirty="0" err="1"/>
              <a:t>V</a:t>
            </a:r>
            <a:r>
              <a:rPr lang="en-US" sz="2400" dirty="0" err="1"/>
              <a:t>k</a:t>
            </a:r>
            <a:r>
              <a:rPr lang="en-US" sz="3200" dirty="0"/>
              <a:t> in an undirected graph G is a sequence of vertices V</a:t>
            </a:r>
            <a:r>
              <a:rPr lang="en-US" sz="2400" dirty="0"/>
              <a:t>1</a:t>
            </a:r>
            <a:r>
              <a:rPr lang="en-US" sz="3200" dirty="0"/>
              <a:t>,V</a:t>
            </a:r>
            <a:r>
              <a:rPr lang="en-US" sz="2400" dirty="0"/>
              <a:t>2</a:t>
            </a:r>
            <a:r>
              <a:rPr lang="en-US" sz="3200" dirty="0"/>
              <a:t>,...</a:t>
            </a:r>
            <a:r>
              <a:rPr lang="en-US" sz="3200" dirty="0" err="1"/>
              <a:t>V</a:t>
            </a:r>
            <a:r>
              <a:rPr lang="en-US" sz="2400" dirty="0" err="1"/>
              <a:t>k</a:t>
            </a:r>
            <a:r>
              <a:rPr lang="en-US" sz="3200" dirty="0"/>
              <a:t> such that consecutive V</a:t>
            </a:r>
            <a:r>
              <a:rPr lang="en-US" sz="2400" dirty="0"/>
              <a:t>i</a:t>
            </a:r>
            <a:r>
              <a:rPr lang="en-US" sz="3200" dirty="0"/>
              <a:t> and V</a:t>
            </a:r>
            <a:r>
              <a:rPr lang="en-US" sz="2400" dirty="0"/>
              <a:t>i+1 </a:t>
            </a:r>
            <a:r>
              <a:rPr lang="en-US" sz="3200" dirty="0"/>
              <a:t>are adjacent .</a:t>
            </a:r>
            <a:endParaRPr lang="en-US" sz="3200" dirty="0"/>
          </a:p>
          <a:p>
            <a:pPr marL="0" indent="0">
              <a:buNone/>
            </a:pPr>
            <a:r>
              <a:rPr lang="en-US" sz="3200" b="1" u="sng" dirty="0"/>
              <a:t>Cycle</a:t>
            </a:r>
            <a:r>
              <a:rPr lang="en-US" sz="3200" dirty="0"/>
              <a:t> : When the first and last vertex is same in a path.</a:t>
            </a:r>
            <a:endParaRPr lang="en-US" sz="3200" dirty="0"/>
          </a:p>
          <a:p>
            <a:pPr marL="0" indent="0">
              <a:buNone/>
            </a:pPr>
            <a:r>
              <a:rPr lang="en-US" sz="3200" b="1" u="sng" dirty="0"/>
              <a:t>Connected graphs </a:t>
            </a:r>
            <a:r>
              <a:rPr lang="en-US" sz="3200" dirty="0"/>
              <a:t>: An undirected graph is said to be a connected graph if every pair of distinct vertices V</a:t>
            </a:r>
            <a:r>
              <a:rPr lang="en-US" sz="2400" dirty="0"/>
              <a:t>i</a:t>
            </a:r>
            <a:r>
              <a:rPr lang="en-US" sz="3200" dirty="0"/>
              <a:t> , </a:t>
            </a:r>
            <a:r>
              <a:rPr lang="en-US" sz="3200" dirty="0" err="1"/>
              <a:t>V</a:t>
            </a:r>
            <a:r>
              <a:rPr lang="en-US" sz="2400" dirty="0" err="1"/>
              <a:t>j</a:t>
            </a:r>
            <a:r>
              <a:rPr lang="en-US" sz="3200" dirty="0"/>
              <a:t> are connected .</a:t>
            </a:r>
            <a:endParaRPr lang="en-US" sz="3200" dirty="0"/>
          </a:p>
          <a:p>
            <a:pPr marL="0" indent="0">
              <a:buNone/>
            </a:pPr>
            <a:endParaRPr lang="en-US" sz="2500" b="1" dirty="0"/>
          </a:p>
        </p:txBody>
      </p:sp>
      <p:pic>
        <p:nvPicPr>
          <p:cNvPr id="4" name="Picture 8" descr="Image result for ieee logo"/>
          <p:cNvPicPr>
            <a:picLocks noChangeAspect="1" noChangeArrowheads="1"/>
          </p:cNvPicPr>
          <p:nvPr>
            <p:ph sz="half" idx="2"/>
          </p:nvPr>
        </p:nvPicPr>
        <p:blipFill>
          <a:blip r:embed="rId1" cstate="print">
            <a:duotone>
              <a:schemeClr val="accent2">
                <a:shade val="45000"/>
                <a:satMod val="135000"/>
              </a:schemeClr>
              <a:prstClr val="white"/>
            </a:duotone>
            <a:extLst>
              <a:ext uri="{BEBA8EAE-BF5A-486C-A8C5-ECC9F3942E4B}">
                <a14:imgProps xmlns:a14="http://schemas.microsoft.com/office/drawing/2010/main">
                  <a14:imgLayer r:embed="rId2">
                    <a14:imgEffect>
                      <a14:colorTemperature colorTemp="4000"/>
                    </a14:imgEffect>
                    <a14:imgEffect>
                      <a14:saturation sat="75000"/>
                    </a14:imgEffect>
                  </a14:imgLayer>
                </a14:imgProps>
              </a:ext>
              <a:ext uri="{28A0092B-C50C-407E-A947-70E740481C1C}">
                <a14:useLocalDpi xmlns:a14="http://schemas.microsoft.com/office/drawing/2010/main" val="0"/>
              </a:ext>
            </a:extLst>
          </a:blip>
          <a:srcRect/>
          <a:stretch>
            <a:fillRect/>
          </a:stretch>
        </p:blipFill>
        <p:spPr bwMode="auto">
          <a:xfrm>
            <a:off x="7010400" y="5652135"/>
            <a:ext cx="2176145" cy="7054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50" y="326104"/>
            <a:ext cx="8877300" cy="1450757"/>
          </a:xfrm>
        </p:spPr>
        <p:txBody>
          <a:bodyPr>
            <a:noAutofit/>
          </a:bodyPr>
          <a:lstStyle/>
          <a:p>
            <a:pPr algn="ctr"/>
            <a:r>
              <a:rPr lang="en-IN" sz="6000" b="1" u="sng" dirty="0">
                <a:solidFill>
                  <a:srgbClr val="FF0000"/>
                </a:solidFill>
                <a:latin typeface="HP Simplified" panose="020B0604020204020204" pitchFamily="34" charset="0"/>
              </a:rPr>
              <a:t>REPRESENTATION OF GRAPHS</a:t>
            </a:r>
            <a:endParaRPr lang="en-IN" sz="3200" dirty="0"/>
          </a:p>
        </p:txBody>
      </p:sp>
      <p:sp>
        <p:nvSpPr>
          <p:cNvPr id="6" name="Rectangle 5"/>
          <p:cNvSpPr/>
          <p:nvPr/>
        </p:nvSpPr>
        <p:spPr>
          <a:xfrm>
            <a:off x="421689" y="1923870"/>
            <a:ext cx="4572000" cy="4370427"/>
          </a:xfrm>
          <a:prstGeom prst="rect">
            <a:avLst/>
          </a:prstGeom>
        </p:spPr>
        <p:txBody>
          <a:bodyPr>
            <a:spAutoFit/>
          </a:bodyPr>
          <a:lstStyle/>
          <a:p>
            <a:pPr marL="386080" indent="-386080">
              <a:buAutoNum type="arabicPeriod"/>
            </a:pPr>
            <a:r>
              <a:rPr lang="en-US" sz="2400" b="1" u="sng" dirty="0"/>
              <a:t>Adjacency Matrix :</a:t>
            </a:r>
            <a:endParaRPr lang="en-US" sz="2400" b="1" u="sng" dirty="0"/>
          </a:p>
          <a:p>
            <a:endParaRPr lang="en-US" sz="1400" b="1" u="sng" dirty="0"/>
          </a:p>
          <a:p>
            <a:r>
              <a:rPr lang="en-US" sz="2400" dirty="0"/>
              <a:t> The adjacency matrix of a graph                 G=(V,E) is a two dimensional V by V array ,say A such that :</a:t>
            </a:r>
            <a:endParaRPr lang="en-US" sz="2400" dirty="0"/>
          </a:p>
          <a:p>
            <a:endParaRPr lang="en-US" sz="2400" dirty="0"/>
          </a:p>
          <a:p>
            <a:r>
              <a:rPr lang="en-US" sz="2400" dirty="0"/>
              <a:t>If the edge (</a:t>
            </a:r>
            <a:r>
              <a:rPr lang="en-US" sz="2400" dirty="0" err="1"/>
              <a:t>vi,vj</a:t>
            </a:r>
            <a:r>
              <a:rPr lang="en-US" sz="2400" dirty="0"/>
              <a:t>) is in E , </a:t>
            </a:r>
            <a:endParaRPr lang="en-US" sz="2400" dirty="0"/>
          </a:p>
          <a:p>
            <a:r>
              <a:rPr lang="en-US" sz="2400" dirty="0"/>
              <a:t> A[</a:t>
            </a:r>
            <a:r>
              <a:rPr lang="en-US" sz="2400" dirty="0" err="1"/>
              <a:t>i</a:t>
            </a:r>
            <a:r>
              <a:rPr lang="en-US" sz="2400" dirty="0"/>
              <a:t>][j]=1</a:t>
            </a:r>
            <a:endParaRPr lang="en-US" sz="2400" dirty="0"/>
          </a:p>
          <a:p>
            <a:r>
              <a:rPr lang="en-US" sz="2400" dirty="0"/>
              <a:t>If the edge (</a:t>
            </a:r>
            <a:r>
              <a:rPr lang="en-US" sz="2400" dirty="0" err="1"/>
              <a:t>vi,vj</a:t>
            </a:r>
            <a:r>
              <a:rPr lang="en-US" sz="2400" dirty="0"/>
              <a:t>) is not present ,                                                        A[</a:t>
            </a:r>
            <a:r>
              <a:rPr lang="en-US" sz="2400" dirty="0" err="1"/>
              <a:t>i</a:t>
            </a:r>
            <a:r>
              <a:rPr lang="en-US" sz="2400" dirty="0"/>
              <a:t>][j]=0</a:t>
            </a:r>
            <a:endParaRPr lang="en-US" sz="2400" dirty="0"/>
          </a:p>
          <a:p>
            <a:r>
              <a:rPr lang="en-US" sz="2400" dirty="0"/>
              <a:t>The adjacency matrix for an undirected graph is symmetric .</a:t>
            </a:r>
            <a:endParaRPr lang="en-US" sz="2400" dirty="0"/>
          </a:p>
        </p:txBody>
      </p:sp>
      <p:pic>
        <p:nvPicPr>
          <p:cNvPr id="9" name="Content Placeholder 1073742854"/>
          <p:cNvPicPr>
            <a:picLocks noChangeAspect="1"/>
          </p:cNvPicPr>
          <p:nvPr/>
        </p:nvPicPr>
        <p:blipFill>
          <a:blip r:embed="rId1"/>
          <a:stretch>
            <a:fillRect/>
          </a:stretch>
        </p:blipFill>
        <p:spPr>
          <a:xfrm>
            <a:off x="4993689" y="2743200"/>
            <a:ext cx="3886200" cy="2752077"/>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4" name="Picture 8" descr="Image result for ieee logo"/>
          <p:cNvPicPr>
            <a:picLocks noChangeAspect="1" noChangeArrowheads="1"/>
          </p:cNvPicPr>
          <p:nvPr>
            <p:ph sz="half" idx="2"/>
          </p:nvPr>
        </p:nvPicPr>
        <p:blipFill>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4000"/>
                    </a14:imgEffect>
                    <a14:imgEffect>
                      <a14:saturation sat="75000"/>
                    </a14:imgEffect>
                  </a14:imgLayer>
                </a14:imgProps>
              </a:ext>
              <a:ext uri="{28A0092B-C50C-407E-A947-70E740481C1C}">
                <a14:useLocalDpi xmlns:a14="http://schemas.microsoft.com/office/drawing/2010/main" val="0"/>
              </a:ext>
            </a:extLst>
          </a:blip>
          <a:srcRect/>
          <a:stretch>
            <a:fillRect/>
          </a:stretch>
        </p:blipFill>
        <p:spPr bwMode="auto">
          <a:xfrm>
            <a:off x="7010400" y="5652135"/>
            <a:ext cx="2176145" cy="7054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2226469"/>
            <a:ext cx="7886700" cy="3263741"/>
          </a:xfrm>
        </p:spPr>
        <p:txBody>
          <a:bodyPr/>
          <a:lstStyle/>
          <a:p>
            <a:pPr marL="0" indent="0">
              <a:buNone/>
            </a:pPr>
            <a:r>
              <a:rPr lang="en-US" sz="3200" dirty="0"/>
              <a:t> 2.</a:t>
            </a:r>
            <a:r>
              <a:rPr lang="en-US" sz="3200" b="1" u="sng" dirty="0"/>
              <a:t>Adjacency List </a:t>
            </a:r>
            <a:r>
              <a:rPr lang="en-US" sz="3200" dirty="0"/>
              <a:t>: Each row of an adjacency matrix is represented as an adjacency list.</a:t>
            </a:r>
            <a:endParaRPr lang="en-US" dirty="0"/>
          </a:p>
        </p:txBody>
      </p:sp>
      <p:pic>
        <p:nvPicPr>
          <p:cNvPr id="1073742856" name="Picture 1073742855"/>
          <p:cNvPicPr>
            <a:picLocks noChangeAspect="1"/>
          </p:cNvPicPr>
          <p:nvPr/>
        </p:nvPicPr>
        <p:blipFill>
          <a:blip r:embed="rId1"/>
          <a:stretch>
            <a:fillRect/>
          </a:stretch>
        </p:blipFill>
        <p:spPr>
          <a:xfrm>
            <a:off x="874317" y="3677839"/>
            <a:ext cx="2660809" cy="2442686"/>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2"/>
          <a:stretch>
            <a:fillRect/>
          </a:stretch>
        </p:blipFill>
        <p:spPr>
          <a:xfrm>
            <a:off x="4398357" y="3506865"/>
            <a:ext cx="2356009" cy="261366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4" name="Picture 8" descr="Image result for ieee logo"/>
          <p:cNvPicPr>
            <a:picLocks noChangeAspect="1" noChangeArrowheads="1"/>
          </p:cNvPicPr>
          <p:nvPr>
            <p:ph sz="half" idx="2"/>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4000"/>
                    </a14:imgEffect>
                    <a14:imgEffect>
                      <a14:saturation sat="75000"/>
                    </a14:imgEffect>
                  </a14:imgLayer>
                </a14:imgProps>
              </a:ext>
              <a:ext uri="{28A0092B-C50C-407E-A947-70E740481C1C}">
                <a14:useLocalDpi xmlns:a14="http://schemas.microsoft.com/office/drawing/2010/main" val="0"/>
              </a:ext>
            </a:extLst>
          </a:blip>
          <a:srcRect/>
          <a:stretch>
            <a:fillRect/>
          </a:stretch>
        </p:blipFill>
        <p:spPr bwMode="auto">
          <a:xfrm>
            <a:off x="7011035" y="5652135"/>
            <a:ext cx="2175510" cy="7054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50" y="157400"/>
            <a:ext cx="8877300" cy="1450757"/>
          </a:xfrm>
        </p:spPr>
        <p:txBody>
          <a:bodyPr>
            <a:noAutofit/>
          </a:bodyPr>
          <a:lstStyle/>
          <a:p>
            <a:pPr algn="ctr"/>
            <a:r>
              <a:rPr lang="en-IN" sz="8800" b="1" u="sng" dirty="0">
                <a:solidFill>
                  <a:srgbClr val="FF0000"/>
                </a:solidFill>
                <a:latin typeface="HP Simplified" panose="020B0604020204020204" pitchFamily="34" charset="0"/>
              </a:rPr>
              <a:t>SPANNING TREES</a:t>
            </a:r>
            <a:endParaRPr lang="en-IN" dirty="0"/>
          </a:p>
        </p:txBody>
      </p:sp>
      <p:sp>
        <p:nvSpPr>
          <p:cNvPr id="6" name="Rectangle 5"/>
          <p:cNvSpPr/>
          <p:nvPr/>
        </p:nvSpPr>
        <p:spPr>
          <a:xfrm>
            <a:off x="421689" y="1923870"/>
            <a:ext cx="8216284" cy="1754326"/>
          </a:xfrm>
          <a:prstGeom prst="rect">
            <a:avLst/>
          </a:prstGeom>
        </p:spPr>
        <p:txBody>
          <a:bodyPr wrap="square">
            <a:spAutoFit/>
          </a:bodyPr>
          <a:lstStyle/>
          <a:p>
            <a:pPr algn="ctr"/>
            <a:r>
              <a:rPr lang="en-US" sz="2800" dirty="0"/>
              <a:t> A subgraph T of an undirected graph G=(V,E) is a spanning tree of G if it is a tree and contains every vertex of G.</a:t>
            </a:r>
            <a:endParaRPr lang="en-US" sz="2800" dirty="0"/>
          </a:p>
          <a:p>
            <a:endParaRPr lang="en-US" sz="2400" dirty="0"/>
          </a:p>
        </p:txBody>
      </p:sp>
      <p:pic>
        <p:nvPicPr>
          <p:cNvPr id="5" name="Content Placeholder 5"/>
          <p:cNvPicPr>
            <a:picLocks noChangeAspect="1"/>
          </p:cNvPicPr>
          <p:nvPr/>
        </p:nvPicPr>
        <p:blipFill rotWithShape="1">
          <a:blip r:embed="rId1"/>
          <a:srcRect b="51404"/>
          <a:stretch>
            <a:fillRect/>
          </a:stretch>
        </p:blipFill>
        <p:spPr>
          <a:xfrm>
            <a:off x="421689" y="3518398"/>
            <a:ext cx="3777854" cy="2252087"/>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8" name="Content Placeholder 5"/>
          <p:cNvPicPr>
            <a:picLocks noChangeAspect="1"/>
          </p:cNvPicPr>
          <p:nvPr/>
        </p:nvPicPr>
        <p:blipFill rotWithShape="1">
          <a:blip r:embed="rId1"/>
          <a:srcRect t="49051"/>
          <a:stretch>
            <a:fillRect/>
          </a:stretch>
        </p:blipFill>
        <p:spPr>
          <a:xfrm>
            <a:off x="4726953" y="3518397"/>
            <a:ext cx="3777854" cy="2252087"/>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4" name="Picture 8" descr="Image result for ieee logo"/>
          <p:cNvPicPr>
            <a:picLocks noChangeAspect="1" noChangeArrowheads="1"/>
          </p:cNvPicPr>
          <p:nvPr>
            <p:ph sz="half" idx="2"/>
          </p:nvPr>
        </p:nvPicPr>
        <p:blipFill>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4000"/>
                    </a14:imgEffect>
                    <a14:imgEffect>
                      <a14:saturation sat="75000"/>
                    </a14:imgEffect>
                  </a14:imgLayer>
                </a14:imgProps>
              </a:ext>
              <a:ext uri="{28A0092B-C50C-407E-A947-70E740481C1C}">
                <a14:useLocalDpi xmlns:a14="http://schemas.microsoft.com/office/drawing/2010/main" val="0"/>
              </a:ext>
            </a:extLst>
          </a:blip>
          <a:srcRect/>
          <a:stretch>
            <a:fillRect/>
          </a:stretch>
        </p:blipFill>
        <p:spPr bwMode="auto">
          <a:xfrm>
            <a:off x="7245985" y="5728335"/>
            <a:ext cx="1940560" cy="629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Retrospec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6473</Words>
  <Application>WPS Presentation</Application>
  <PresentationFormat>On-screen Show (4:3)</PresentationFormat>
  <Paragraphs>123</Paragraphs>
  <Slides>26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Arial</vt:lpstr>
      <vt:lpstr>SimSun</vt:lpstr>
      <vt:lpstr>Wingdings</vt:lpstr>
      <vt:lpstr>Calibri</vt:lpstr>
      <vt:lpstr>HP Simplified</vt:lpstr>
      <vt:lpstr>Microsoft YaHei</vt:lpstr>
      <vt:lpstr/>
      <vt:lpstr>Arial Unicode MS</vt:lpstr>
      <vt:lpstr>Calibri Light</vt:lpstr>
      <vt:lpstr>Segoe Print</vt:lpstr>
      <vt:lpstr>Retrospect</vt:lpstr>
      <vt:lpstr>PowerPoint 演示文稿</vt:lpstr>
      <vt:lpstr>INTRODUCTION</vt:lpstr>
      <vt:lpstr>TERMINOLOGIES</vt:lpstr>
      <vt:lpstr>PowerPoint 演示文稿</vt:lpstr>
      <vt:lpstr>PowerPoint 演示文稿</vt:lpstr>
      <vt:lpstr>PowerPoint 演示文稿</vt:lpstr>
      <vt:lpstr>REPRESENTATION OF GRAPHS</vt:lpstr>
      <vt:lpstr>PowerPoint 演示文稿</vt:lpstr>
      <vt:lpstr>SPANNING TREES</vt:lpstr>
      <vt:lpstr>WEIGHTED GRAPHS</vt:lpstr>
      <vt:lpstr>BFS</vt:lpstr>
      <vt:lpstr>ALGORITHM</vt:lpstr>
      <vt:lpstr>PowerPoint 演示文稿</vt:lpstr>
      <vt:lpstr>PowerPoint 演示文稿</vt:lpstr>
      <vt:lpstr>DFS</vt:lpstr>
      <vt:lpstr>ALGORITHM</vt:lpstr>
      <vt:lpstr>ILLUSTRATION</vt:lpstr>
      <vt:lpstr>PowerPoint 演示文稿</vt:lpstr>
      <vt:lpstr>DIJKSTRA’S ALGORITHM</vt:lpstr>
      <vt:lpstr>PowerPoint 演示文稿</vt:lpstr>
      <vt:lpstr>KRUSKAL’S ALGORITHM</vt:lpstr>
      <vt:lpstr>ALGORITHM STEPS</vt:lpstr>
      <vt:lpstr>PowerPoint 演示文稿</vt:lpstr>
      <vt:lpstr>PRIM’S ALGORITHM</vt:lpstr>
      <vt:lpstr>ALGORITHM STEPS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Jha</dc:creator>
  <cp:lastModifiedBy>Niraj</cp:lastModifiedBy>
  <cp:revision>44</cp:revision>
  <dcterms:created xsi:type="dcterms:W3CDTF">2018-03-16T15:43:00Z</dcterms:created>
  <dcterms:modified xsi:type="dcterms:W3CDTF">2018-03-22T10:54:34Z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1033-10.2.0.5996</vt:lpwstr>
  </property>
</Properties>
</file>