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8" r:id="rId3"/>
    <p:sldId id="258" r:id="rId4"/>
    <p:sldId id="257" r:id="rId5"/>
    <p:sldId id="259" r:id="rId6"/>
    <p:sldId id="260" r:id="rId7"/>
    <p:sldId id="261" r:id="rId8"/>
    <p:sldId id="262" r:id="rId9"/>
    <p:sldId id="263" r:id="rId10"/>
    <p:sldId id="285" r:id="rId11"/>
    <p:sldId id="265" r:id="rId12"/>
    <p:sldId id="266" r:id="rId13"/>
    <p:sldId id="267" r:id="rId14"/>
    <p:sldId id="264" r:id="rId15"/>
    <p:sldId id="286" r:id="rId16"/>
    <p:sldId id="273" r:id="rId17"/>
    <p:sldId id="268" r:id="rId18"/>
    <p:sldId id="269" r:id="rId19"/>
    <p:sldId id="270" r:id="rId20"/>
    <p:sldId id="271" r:id="rId21"/>
    <p:sldId id="274" r:id="rId22"/>
    <p:sldId id="275" r:id="rId23"/>
    <p:sldId id="278" r:id="rId24"/>
    <p:sldId id="279" r:id="rId25"/>
    <p:sldId id="277" r:id="rId26"/>
    <p:sldId id="280" r:id="rId27"/>
    <p:sldId id="281" r:id="rId28"/>
    <p:sldId id="282" r:id="rId29"/>
    <p:sldId id="283" r:id="rId30"/>
    <p:sldId id="287" r:id="rId31"/>
    <p:sldId id="284" r:id="rId32"/>
    <p:sldId id="288" r:id="rId33"/>
    <p:sldId id="290" r:id="rId34"/>
    <p:sldId id="291" r:id="rId35"/>
    <p:sldId id="292" r:id="rId36"/>
    <p:sldId id="293" r:id="rId37"/>
    <p:sldId id="294" r:id="rId38"/>
    <p:sldId id="295" r:id="rId39"/>
    <p:sldId id="297" r:id="rId40"/>
    <p:sldId id="296" r:id="rId41"/>
    <p:sldId id="27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67" d="100"/>
          <a:sy n="67" d="100"/>
        </p:scale>
        <p:origin x="6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ortswigger.net/web-security/sql-injection/lab-login-bypas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ortswigger.net/web-security/sql-injection/union-attacks/lab-find-column-containing-text" TargetMode="External"/><Relationship Id="rId2" Type="http://schemas.openxmlformats.org/officeDocument/2006/relationships/hyperlink" Target="https://portswigger.net/web-security/sql-injection/union-attacks/lab-determine-number-of-colum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ortswigger.net/web-security/sql-injection/union-attacks/lab-retrieve-data-from-other-tabl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pentestmonkey.net/cheat-sheet/sql-injection/mysql-sql-injection-cheat-sheet" TargetMode="External"/><Relationship Id="rId2" Type="http://schemas.openxmlformats.org/officeDocument/2006/relationships/hyperlink" Target="https://portswigger.net/web-security/sql-injection/cheat-she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portswigger.net/web-security/os-command-injection/lab-simp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portswigger.net/web-security/os-command-injection/lab-blind-time-delay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ortswigger.net/web-security/ssrf/lab-ssrf-with-blacklist-filter" TargetMode="External"/><Relationship Id="rId2" Type="http://schemas.openxmlformats.org/officeDocument/2006/relationships/hyperlink" Target="https://portswigger.net/web-security/ssrf/lab-basic-ssrf-against-localhos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portswigger.net/web-security/request-smuggling/lab-basic-cl-te" TargetMode="External"/><Relationship Id="rId2" Type="http://schemas.openxmlformats.org/officeDocument/2006/relationships/hyperlink" Target="https://portswigger.net/web-security/ssrf/lab-basic-ssrf-against-localhost" TargetMode="External"/><Relationship Id="rId1" Type="http://schemas.openxmlformats.org/officeDocument/2006/relationships/slideLayout" Target="../slideLayouts/slideLayout2.xml"/><Relationship Id="rId4" Type="http://schemas.openxmlformats.org/officeDocument/2006/relationships/hyperlink" Target="https://portswigger.net/web-security/request-smuggling/exploiting/lab-reveal-front-end-request-rewrit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ortswigger.net/web-security/sql-injection/lab-retrieve-hidden-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D4E0-8F8A-49D5-A984-D87B13E43E21}"/>
              </a:ext>
            </a:extLst>
          </p:cNvPr>
          <p:cNvSpPr>
            <a:spLocks noGrp="1"/>
          </p:cNvSpPr>
          <p:nvPr>
            <p:ph type="ctrTitle"/>
          </p:nvPr>
        </p:nvSpPr>
        <p:spPr>
          <a:xfrm>
            <a:off x="1520319" y="2027583"/>
            <a:ext cx="7766936" cy="1811217"/>
          </a:xfrm>
        </p:spPr>
        <p:txBody>
          <a:bodyPr/>
          <a:lstStyle/>
          <a:p>
            <a:pPr algn="ctr"/>
            <a:r>
              <a:rPr lang="en-IN" b="1" dirty="0"/>
              <a:t>Web Application Security</a:t>
            </a:r>
          </a:p>
        </p:txBody>
      </p:sp>
      <p:sp>
        <p:nvSpPr>
          <p:cNvPr id="3" name="Content Placeholder 2">
            <a:extLst>
              <a:ext uri="{FF2B5EF4-FFF2-40B4-BE49-F238E27FC236}">
                <a16:creationId xmlns:a16="http://schemas.microsoft.com/office/drawing/2014/main" id="{F0D9BB47-DF51-4CF5-831F-9AA5A0ED5951}"/>
              </a:ext>
            </a:extLst>
          </p:cNvPr>
          <p:cNvSpPr txBox="1">
            <a:spLocks/>
          </p:cNvSpPr>
          <p:nvPr/>
        </p:nvSpPr>
        <p:spPr>
          <a:xfrm>
            <a:off x="677334" y="5495925"/>
            <a:ext cx="8596668" cy="94463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1400" dirty="0">
                <a:solidFill>
                  <a:schemeClr val="accent1"/>
                </a:solidFill>
              </a:rPr>
              <a:t>BY:</a:t>
            </a:r>
          </a:p>
          <a:p>
            <a:pPr algn="l"/>
            <a:r>
              <a:rPr lang="en-IN" sz="1200" dirty="0"/>
              <a:t>Lavanya Grover</a:t>
            </a:r>
          </a:p>
          <a:p>
            <a:pPr algn="l"/>
            <a:r>
              <a:rPr lang="en-IN" sz="1200" dirty="0"/>
              <a:t>Prerak Mittal</a:t>
            </a:r>
          </a:p>
        </p:txBody>
      </p:sp>
    </p:spTree>
    <p:extLst>
      <p:ext uri="{BB962C8B-B14F-4D97-AF65-F5344CB8AC3E}">
        <p14:creationId xmlns:p14="http://schemas.microsoft.com/office/powerpoint/2010/main" val="2143119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6261659-062C-4024-8C27-608F5B929A36}"/>
              </a:ext>
            </a:extLst>
          </p:cNvPr>
          <p:cNvSpPr/>
          <p:nvPr/>
        </p:nvSpPr>
        <p:spPr>
          <a:xfrm>
            <a:off x="742950" y="2921169"/>
            <a:ext cx="8401050" cy="738664"/>
          </a:xfrm>
          <a:prstGeom prst="rect">
            <a:avLst/>
          </a:prstGeom>
        </p:spPr>
        <p:txBody>
          <a:bodyPr wrap="square">
            <a:spAutoFit/>
          </a:bodyPr>
          <a:lstStyle/>
          <a:p>
            <a:r>
              <a:rPr lang="en-US" sz="2400" dirty="0">
                <a:solidFill>
                  <a:schemeClr val="accent2">
                    <a:lumMod val="60000"/>
                    <a:lumOff val="40000"/>
                  </a:schemeClr>
                </a:solidFill>
              </a:rPr>
              <a:t>Demo</a:t>
            </a:r>
            <a:r>
              <a:rPr lang="en-US" dirty="0">
                <a:solidFill>
                  <a:schemeClr val="accent2">
                    <a:lumMod val="60000"/>
                    <a:lumOff val="40000"/>
                  </a:schemeClr>
                </a:solidFill>
              </a:rPr>
              <a:t>: </a:t>
            </a:r>
          </a:p>
          <a:p>
            <a:r>
              <a:rPr lang="en-US" dirty="0">
                <a:solidFill>
                  <a:schemeClr val="accent2">
                    <a:lumMod val="60000"/>
                    <a:lumOff val="40000"/>
                  </a:schemeClr>
                </a:solidFill>
                <a:hlinkClick r:id="rId2"/>
              </a:rPr>
              <a:t>https://portswigger.net/web-security/sql-injection/lab-login-bypass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55891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5878-3337-4402-B022-7805BD812D6A}"/>
              </a:ext>
            </a:extLst>
          </p:cNvPr>
          <p:cNvSpPr>
            <a:spLocks noGrp="1"/>
          </p:cNvSpPr>
          <p:nvPr>
            <p:ph type="title"/>
          </p:nvPr>
        </p:nvSpPr>
        <p:spPr>
          <a:xfrm>
            <a:off x="677334" y="609600"/>
            <a:ext cx="8596668" cy="1166191"/>
          </a:xfrm>
        </p:spPr>
        <p:txBody>
          <a:bodyPr>
            <a:normAutofit fontScale="90000"/>
          </a:bodyPr>
          <a:lstStyle/>
          <a:p>
            <a:r>
              <a:rPr lang="en-US" b="1" dirty="0"/>
              <a:t>Determining the number of columns required in an SQL injection UNION attack</a:t>
            </a:r>
            <a:br>
              <a:rPr lang="en-US" b="1" dirty="0"/>
            </a:br>
            <a:endParaRPr lang="en-IN" dirty="0"/>
          </a:p>
        </p:txBody>
      </p:sp>
      <p:sp>
        <p:nvSpPr>
          <p:cNvPr id="3" name="Content Placeholder 2">
            <a:extLst>
              <a:ext uri="{FF2B5EF4-FFF2-40B4-BE49-F238E27FC236}">
                <a16:creationId xmlns:a16="http://schemas.microsoft.com/office/drawing/2014/main" id="{155F40A9-CE69-4E05-BABE-DF218C2C38B2}"/>
              </a:ext>
            </a:extLst>
          </p:cNvPr>
          <p:cNvSpPr>
            <a:spLocks noGrp="1"/>
          </p:cNvSpPr>
          <p:nvPr>
            <p:ph idx="1"/>
          </p:nvPr>
        </p:nvSpPr>
        <p:spPr/>
        <p:txBody>
          <a:bodyPr/>
          <a:lstStyle/>
          <a:p>
            <a:pPr marL="0" indent="0" algn="just">
              <a:buNone/>
            </a:pPr>
            <a:r>
              <a:rPr lang="en-US" sz="2000" dirty="0"/>
              <a:t>When performing an SQL injection UNION attack, there are two effective methods to determine how many columns are being returned from the original query. </a:t>
            </a:r>
          </a:p>
          <a:p>
            <a:pPr marL="0" indent="0" algn="just">
              <a:buNone/>
            </a:pPr>
            <a:r>
              <a:rPr lang="en-US" sz="2000" dirty="0"/>
              <a:t>The </a:t>
            </a:r>
            <a:r>
              <a:rPr lang="en-US" sz="2000" dirty="0">
                <a:solidFill>
                  <a:schemeClr val="accent2">
                    <a:lumMod val="60000"/>
                    <a:lumOff val="40000"/>
                  </a:schemeClr>
                </a:solidFill>
              </a:rPr>
              <a:t>first method </a:t>
            </a:r>
            <a:r>
              <a:rPr lang="en-US" sz="2000" dirty="0"/>
              <a:t>involves injecting a series of </a:t>
            </a:r>
            <a:r>
              <a:rPr lang="en-US" sz="2000" dirty="0">
                <a:solidFill>
                  <a:schemeClr val="accent2">
                    <a:lumMod val="60000"/>
                    <a:lumOff val="40000"/>
                  </a:schemeClr>
                </a:solidFill>
              </a:rPr>
              <a:t>ORDER BY clauses </a:t>
            </a:r>
            <a:r>
              <a:rPr lang="en-US" sz="2000" dirty="0"/>
              <a:t>and incrementing the specified column index until an error occurs. For example, assuming the injection point is a quoted string within the WHERE clause of the original query, you would submit: </a:t>
            </a:r>
          </a:p>
          <a:p>
            <a:pPr marL="0" indent="0">
              <a:buNone/>
            </a:pPr>
            <a:r>
              <a:rPr lang="en-US" sz="2000" dirty="0">
                <a:solidFill>
                  <a:schemeClr val="accent2">
                    <a:lumMod val="60000"/>
                    <a:lumOff val="40000"/>
                  </a:schemeClr>
                </a:solidFill>
              </a:rPr>
              <a:t>' ORDER BY 1--</a:t>
            </a:r>
            <a:br>
              <a:rPr lang="en-US" sz="2000" dirty="0">
                <a:solidFill>
                  <a:schemeClr val="accent2">
                    <a:lumMod val="60000"/>
                    <a:lumOff val="40000"/>
                  </a:schemeClr>
                </a:solidFill>
              </a:rPr>
            </a:br>
            <a:r>
              <a:rPr lang="en-US" sz="2000" dirty="0">
                <a:solidFill>
                  <a:schemeClr val="accent2">
                    <a:lumMod val="60000"/>
                    <a:lumOff val="40000"/>
                  </a:schemeClr>
                </a:solidFill>
              </a:rPr>
              <a:t>' ORDER BY 2--</a:t>
            </a:r>
          </a:p>
          <a:p>
            <a:endParaRPr lang="en-IN" dirty="0"/>
          </a:p>
        </p:txBody>
      </p:sp>
    </p:spTree>
    <p:extLst>
      <p:ext uri="{BB962C8B-B14F-4D97-AF65-F5344CB8AC3E}">
        <p14:creationId xmlns:p14="http://schemas.microsoft.com/office/powerpoint/2010/main" val="295948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F4B97-BC41-4164-AFDB-857938B91BA3}"/>
              </a:ext>
            </a:extLst>
          </p:cNvPr>
          <p:cNvSpPr>
            <a:spLocks noGrp="1"/>
          </p:cNvSpPr>
          <p:nvPr>
            <p:ph idx="1"/>
          </p:nvPr>
        </p:nvSpPr>
        <p:spPr>
          <a:xfrm>
            <a:off x="690586" y="424071"/>
            <a:ext cx="8596668" cy="5876924"/>
          </a:xfrm>
        </p:spPr>
        <p:txBody>
          <a:bodyPr>
            <a:normAutofit lnSpcReduction="10000"/>
          </a:bodyPr>
          <a:lstStyle/>
          <a:p>
            <a:pPr marL="0" indent="0">
              <a:buNone/>
            </a:pPr>
            <a:r>
              <a:rPr lang="en-US" dirty="0"/>
              <a:t>The </a:t>
            </a:r>
            <a:r>
              <a:rPr lang="en-US" dirty="0">
                <a:solidFill>
                  <a:schemeClr val="accent2">
                    <a:lumMod val="60000"/>
                    <a:lumOff val="40000"/>
                  </a:schemeClr>
                </a:solidFill>
              </a:rPr>
              <a:t>second method </a:t>
            </a:r>
            <a:r>
              <a:rPr lang="en-US" dirty="0"/>
              <a:t>involves submitting a series of </a:t>
            </a:r>
            <a:r>
              <a:rPr lang="en-US" dirty="0">
                <a:solidFill>
                  <a:schemeClr val="accent2">
                    <a:lumMod val="60000"/>
                    <a:lumOff val="40000"/>
                  </a:schemeClr>
                </a:solidFill>
              </a:rPr>
              <a:t>UNION SELECT </a:t>
            </a:r>
            <a:r>
              <a:rPr lang="en-US" dirty="0"/>
              <a:t>payloads specifying a different number of null values: </a:t>
            </a:r>
          </a:p>
          <a:p>
            <a:pPr marL="0" indent="0">
              <a:buNone/>
            </a:pPr>
            <a:r>
              <a:rPr lang="en-US" dirty="0">
                <a:solidFill>
                  <a:schemeClr val="accent2">
                    <a:lumMod val="60000"/>
                    <a:lumOff val="40000"/>
                  </a:schemeClr>
                </a:solidFill>
              </a:rPr>
              <a:t>' UNION SELECT NULL--</a:t>
            </a:r>
            <a:br>
              <a:rPr lang="en-US" dirty="0">
                <a:solidFill>
                  <a:schemeClr val="accent2">
                    <a:lumMod val="60000"/>
                    <a:lumOff val="40000"/>
                  </a:schemeClr>
                </a:solidFill>
              </a:rPr>
            </a:br>
            <a:r>
              <a:rPr lang="en-US" dirty="0">
                <a:solidFill>
                  <a:schemeClr val="accent2">
                    <a:lumMod val="60000"/>
                    <a:lumOff val="40000"/>
                  </a:schemeClr>
                </a:solidFill>
              </a:rPr>
              <a:t>' UNION SELECT NULL,NULL--</a:t>
            </a:r>
            <a:br>
              <a:rPr lang="en-US" dirty="0"/>
            </a:br>
            <a:r>
              <a:rPr lang="en-US" dirty="0"/>
              <a:t>Since NULL is convertible to every commonly used data type, using NULL maximizes the chance that the payload will succeed when the column count is correct. </a:t>
            </a:r>
          </a:p>
          <a:p>
            <a:pPr marL="0" indent="0">
              <a:buNone/>
            </a:pPr>
            <a:r>
              <a:rPr lang="en-US" dirty="0"/>
              <a:t>If the number of nulls does not match the number of columns, the database returns an error, such as: </a:t>
            </a:r>
          </a:p>
          <a:p>
            <a:pPr marL="0" indent="0">
              <a:buNone/>
            </a:pPr>
            <a:r>
              <a:rPr lang="en-US" dirty="0">
                <a:solidFill>
                  <a:schemeClr val="accent2">
                    <a:lumMod val="60000"/>
                    <a:lumOff val="40000"/>
                  </a:schemeClr>
                </a:solidFill>
              </a:rPr>
              <a:t>All queries combined using a UNION, INTERSECT or EXCEPT operator must have an equal number of expressions in their target lists. </a:t>
            </a:r>
          </a:p>
          <a:p>
            <a:pPr marL="0" indent="0">
              <a:buNone/>
            </a:pPr>
            <a:r>
              <a:rPr lang="en-US" dirty="0"/>
              <a:t>The interesting data that you want to retrieve will be in string form, so you need to find one or more columns in the original query results whose data type is, or is compatible with, string data which can be found out by:</a:t>
            </a:r>
          </a:p>
          <a:p>
            <a:pPr marL="0" indent="0">
              <a:buNone/>
            </a:pPr>
            <a:r>
              <a:rPr lang="en-IN" dirty="0">
                <a:solidFill>
                  <a:schemeClr val="accent2">
                    <a:lumMod val="60000"/>
                    <a:lumOff val="40000"/>
                  </a:schemeClr>
                </a:solidFill>
              </a:rPr>
              <a:t>' UNION SELECT 'a',NULL,NULL,NULL--</a:t>
            </a:r>
            <a:br>
              <a:rPr lang="en-IN" dirty="0">
                <a:solidFill>
                  <a:schemeClr val="accent2">
                    <a:lumMod val="60000"/>
                    <a:lumOff val="40000"/>
                  </a:schemeClr>
                </a:solidFill>
              </a:rPr>
            </a:br>
            <a:r>
              <a:rPr lang="en-IN" dirty="0">
                <a:solidFill>
                  <a:schemeClr val="accent2">
                    <a:lumMod val="60000"/>
                    <a:lumOff val="40000"/>
                  </a:schemeClr>
                </a:solidFill>
              </a:rPr>
              <a:t>' UNION SELECT NULL,'a',NULL,NULL--</a:t>
            </a:r>
            <a:br>
              <a:rPr lang="en-IN" dirty="0">
                <a:solidFill>
                  <a:schemeClr val="accent2">
                    <a:lumMod val="60000"/>
                    <a:lumOff val="40000"/>
                  </a:schemeClr>
                </a:solidFill>
              </a:rPr>
            </a:br>
            <a:r>
              <a:rPr lang="en-IN" dirty="0">
                <a:solidFill>
                  <a:schemeClr val="accent2">
                    <a:lumMod val="60000"/>
                    <a:lumOff val="40000"/>
                  </a:schemeClr>
                </a:solidFill>
              </a:rPr>
              <a:t>' UNION SELECT NULL,NULL,'a',NULL--</a:t>
            </a:r>
            <a:br>
              <a:rPr lang="en-IN" dirty="0">
                <a:solidFill>
                  <a:schemeClr val="accent2">
                    <a:lumMod val="60000"/>
                    <a:lumOff val="40000"/>
                  </a:schemeClr>
                </a:solidFill>
              </a:rPr>
            </a:br>
            <a:r>
              <a:rPr lang="en-IN" dirty="0">
                <a:solidFill>
                  <a:schemeClr val="accent2">
                    <a:lumMod val="60000"/>
                    <a:lumOff val="40000"/>
                  </a:schemeClr>
                </a:solidFill>
              </a:rPr>
              <a:t>' UNION SELECT NULL,NULL,NULL,’a’–-</a:t>
            </a:r>
          </a:p>
          <a:p>
            <a:pPr marL="0" indent="0">
              <a:buNone/>
            </a:pPr>
            <a:r>
              <a:rPr lang="en-US" dirty="0"/>
              <a:t>If the data type of a column is not compatible with string data, the injected query will cause a database error</a:t>
            </a:r>
            <a:endParaRPr lang="en-IN" dirty="0"/>
          </a:p>
        </p:txBody>
      </p:sp>
    </p:spTree>
    <p:extLst>
      <p:ext uri="{BB962C8B-B14F-4D97-AF65-F5344CB8AC3E}">
        <p14:creationId xmlns:p14="http://schemas.microsoft.com/office/powerpoint/2010/main" val="44828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AC06F-7C54-4D39-B650-8C2CA2CBBC19}"/>
              </a:ext>
            </a:extLst>
          </p:cNvPr>
          <p:cNvSpPr>
            <a:spLocks noGrp="1"/>
          </p:cNvSpPr>
          <p:nvPr>
            <p:ph idx="1"/>
          </p:nvPr>
        </p:nvSpPr>
        <p:spPr>
          <a:xfrm>
            <a:off x="558064" y="769111"/>
            <a:ext cx="8596668" cy="3880773"/>
          </a:xfrm>
        </p:spPr>
        <p:txBody>
          <a:bodyPr/>
          <a:lstStyle/>
          <a:p>
            <a:pPr marL="0" indent="0">
              <a:buNone/>
            </a:pPr>
            <a:r>
              <a:rPr lang="en-IN" sz="2400" dirty="0">
                <a:solidFill>
                  <a:schemeClr val="accent2">
                    <a:lumMod val="60000"/>
                    <a:lumOff val="40000"/>
                  </a:schemeClr>
                </a:solidFill>
              </a:rPr>
              <a:t>Demo:</a:t>
            </a:r>
          </a:p>
          <a:p>
            <a:pPr marL="0" indent="0">
              <a:buNone/>
            </a:pPr>
            <a:endParaRPr lang="en-IN" dirty="0"/>
          </a:p>
          <a:p>
            <a:pPr marL="0" indent="0">
              <a:buNone/>
            </a:pPr>
            <a:r>
              <a:rPr lang="en-IN" dirty="0">
                <a:hlinkClick r:id="rId2"/>
              </a:rPr>
              <a:t>https://portswigger.net/web-security/sql-injection/union-attacks/lab-determine-number-of-columns</a:t>
            </a:r>
            <a:endParaRPr lang="en-IN" dirty="0"/>
          </a:p>
          <a:p>
            <a:pPr marL="0" indent="0">
              <a:buNone/>
            </a:pPr>
            <a:endParaRPr lang="en-IN" dirty="0"/>
          </a:p>
          <a:p>
            <a:pPr marL="0" indent="0">
              <a:buNone/>
            </a:pPr>
            <a:r>
              <a:rPr lang="en-IN" dirty="0">
                <a:hlinkClick r:id="rId3"/>
              </a:rPr>
              <a:t>https://portswigger.net/web-security/sql-injection/union-attacks/lab-find-column-containing-text</a:t>
            </a:r>
            <a:endParaRPr lang="en-IN" dirty="0"/>
          </a:p>
          <a:p>
            <a:pPr marL="0" indent="0">
              <a:buNone/>
            </a:pPr>
            <a:endParaRPr lang="en-IN" dirty="0"/>
          </a:p>
        </p:txBody>
      </p:sp>
    </p:spTree>
    <p:extLst>
      <p:ext uri="{BB962C8B-B14F-4D97-AF65-F5344CB8AC3E}">
        <p14:creationId xmlns:p14="http://schemas.microsoft.com/office/powerpoint/2010/main" val="227995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1000-DE01-47C7-AD9A-B45D678BF03C}"/>
              </a:ext>
            </a:extLst>
          </p:cNvPr>
          <p:cNvSpPr>
            <a:spLocks noGrp="1"/>
          </p:cNvSpPr>
          <p:nvPr>
            <p:ph type="title"/>
          </p:nvPr>
        </p:nvSpPr>
        <p:spPr>
          <a:xfrm>
            <a:off x="677334" y="609600"/>
            <a:ext cx="8596668" cy="1139687"/>
          </a:xfrm>
        </p:spPr>
        <p:txBody>
          <a:bodyPr>
            <a:normAutofit fontScale="90000"/>
          </a:bodyPr>
          <a:lstStyle/>
          <a:p>
            <a:r>
              <a:rPr lang="en-US" b="1" dirty="0"/>
              <a:t>Using an SQL injection UNION attack to retrieve sensitive data</a:t>
            </a:r>
            <a:br>
              <a:rPr lang="en-US" b="1" dirty="0"/>
            </a:br>
            <a:endParaRPr lang="en-IN" dirty="0"/>
          </a:p>
        </p:txBody>
      </p:sp>
      <p:sp>
        <p:nvSpPr>
          <p:cNvPr id="3" name="Content Placeholder 2">
            <a:extLst>
              <a:ext uri="{FF2B5EF4-FFF2-40B4-BE49-F238E27FC236}">
                <a16:creationId xmlns:a16="http://schemas.microsoft.com/office/drawing/2014/main" id="{3B86066D-3FFA-4478-88B8-51E5A92BB889}"/>
              </a:ext>
            </a:extLst>
          </p:cNvPr>
          <p:cNvSpPr>
            <a:spLocks noGrp="1"/>
          </p:cNvSpPr>
          <p:nvPr>
            <p:ph idx="1"/>
          </p:nvPr>
        </p:nvSpPr>
        <p:spPr>
          <a:xfrm>
            <a:off x="677334" y="1749287"/>
            <a:ext cx="8596668" cy="4449761"/>
          </a:xfrm>
        </p:spPr>
        <p:txBody>
          <a:bodyPr>
            <a:normAutofit fontScale="92500" lnSpcReduction="10000"/>
          </a:bodyPr>
          <a:lstStyle/>
          <a:p>
            <a:pPr marL="0" indent="0" algn="just">
              <a:buNone/>
            </a:pPr>
            <a:r>
              <a:rPr lang="en-US" sz="2200" dirty="0"/>
              <a:t>When you have determined the number of columns returned by the original query and found which columns can hold string data, you are in a position to retrieve interesting data. </a:t>
            </a:r>
          </a:p>
          <a:p>
            <a:pPr marL="0" indent="0" algn="just">
              <a:buNone/>
            </a:pPr>
            <a:r>
              <a:rPr lang="en-US" sz="2200" dirty="0"/>
              <a:t>Suppose that: </a:t>
            </a:r>
          </a:p>
          <a:p>
            <a:pPr algn="just">
              <a:buFont typeface="Courier New" panose="02070309020205020404" pitchFamily="49" charset="0"/>
              <a:buChar char="o"/>
            </a:pPr>
            <a:r>
              <a:rPr lang="en-US" sz="2200" dirty="0"/>
              <a:t>The original query returns two columns, both of which can hold string data. </a:t>
            </a:r>
          </a:p>
          <a:p>
            <a:pPr algn="just">
              <a:buFont typeface="Courier New" panose="02070309020205020404" pitchFamily="49" charset="0"/>
              <a:buChar char="o"/>
            </a:pPr>
            <a:r>
              <a:rPr lang="en-US" sz="2200" dirty="0"/>
              <a:t>The injection point is a quoted string within the WHERE clause. </a:t>
            </a:r>
          </a:p>
          <a:p>
            <a:pPr algn="just">
              <a:buFont typeface="Courier New" panose="02070309020205020404" pitchFamily="49" charset="0"/>
              <a:buChar char="o"/>
            </a:pPr>
            <a:r>
              <a:rPr lang="en-US" sz="2200" dirty="0"/>
              <a:t>The database contains a table called users with the columns username and password. </a:t>
            </a:r>
          </a:p>
          <a:p>
            <a:pPr marL="0" indent="0" algn="just">
              <a:buNone/>
            </a:pPr>
            <a:r>
              <a:rPr lang="en-US" sz="2200" dirty="0"/>
              <a:t>In this situation, you can retrieve the contents of the users table by submitting the input: </a:t>
            </a:r>
          </a:p>
          <a:p>
            <a:pPr marL="0" indent="0">
              <a:buNone/>
            </a:pPr>
            <a:r>
              <a:rPr lang="en-US" sz="2200" dirty="0">
                <a:solidFill>
                  <a:schemeClr val="accent2">
                    <a:lumMod val="60000"/>
                    <a:lumOff val="40000"/>
                  </a:schemeClr>
                </a:solidFill>
              </a:rPr>
              <a:t>' UNION SELECT username, password FROM users– </a:t>
            </a:r>
          </a:p>
          <a:p>
            <a:pPr marL="0" indent="0">
              <a:buNone/>
            </a:pPr>
            <a:endParaRPr lang="en-US" sz="2200" dirty="0">
              <a:solidFill>
                <a:schemeClr val="accent2">
                  <a:lumMod val="60000"/>
                  <a:lumOff val="40000"/>
                </a:schemeClr>
              </a:solidFill>
            </a:endParaRPr>
          </a:p>
          <a:p>
            <a:pPr marL="0" indent="0">
              <a:buNone/>
            </a:pPr>
            <a:endParaRPr lang="en-US" sz="2100" dirty="0">
              <a:solidFill>
                <a:schemeClr val="accent2">
                  <a:lumMod val="60000"/>
                  <a:lumOff val="40000"/>
                </a:schemeClr>
              </a:solidFill>
            </a:endParaRPr>
          </a:p>
          <a:p>
            <a:endParaRPr lang="en-IN" dirty="0"/>
          </a:p>
        </p:txBody>
      </p:sp>
    </p:spTree>
    <p:extLst>
      <p:ext uri="{BB962C8B-B14F-4D97-AF65-F5344CB8AC3E}">
        <p14:creationId xmlns:p14="http://schemas.microsoft.com/office/powerpoint/2010/main" val="49213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D79377-52C4-41F1-9EDD-E361EEE90B54}"/>
              </a:ext>
            </a:extLst>
          </p:cNvPr>
          <p:cNvSpPr/>
          <p:nvPr/>
        </p:nvSpPr>
        <p:spPr>
          <a:xfrm>
            <a:off x="704850" y="2782669"/>
            <a:ext cx="8439150" cy="1015663"/>
          </a:xfrm>
          <a:prstGeom prst="rect">
            <a:avLst/>
          </a:prstGeom>
        </p:spPr>
        <p:txBody>
          <a:bodyPr wrap="square">
            <a:spAutoFit/>
          </a:bodyPr>
          <a:lstStyle/>
          <a:p>
            <a:r>
              <a:rPr lang="en-US" sz="2400" dirty="0">
                <a:solidFill>
                  <a:schemeClr val="accent2">
                    <a:lumMod val="60000"/>
                    <a:lumOff val="40000"/>
                  </a:schemeClr>
                </a:solidFill>
              </a:rPr>
              <a:t>Demo</a:t>
            </a:r>
            <a:r>
              <a:rPr lang="en-US" dirty="0">
                <a:solidFill>
                  <a:schemeClr val="accent2">
                    <a:lumMod val="60000"/>
                    <a:lumOff val="40000"/>
                  </a:schemeClr>
                </a:solidFill>
              </a:rPr>
              <a:t>: </a:t>
            </a:r>
          </a:p>
          <a:p>
            <a:r>
              <a:rPr lang="en-US" dirty="0">
                <a:solidFill>
                  <a:schemeClr val="accent2">
                    <a:lumMod val="60000"/>
                    <a:lumOff val="40000"/>
                  </a:schemeClr>
                </a:solidFill>
                <a:hlinkClick r:id="rId2"/>
              </a:rPr>
              <a:t>https://portswigger.net/web-security/sql-injection/union-attacks/lab-retrieve-data-from-other-tables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80239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0989-2545-4A54-805A-FA370FFED1FC}"/>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9FAA39A5-ABE8-4907-B75F-DD9573BBA4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8D47782-89EA-443C-B2B1-1D56E424EEB2}"/>
              </a:ext>
            </a:extLst>
          </p:cNvPr>
          <p:cNvPicPr>
            <a:picLocks noChangeAspect="1"/>
          </p:cNvPicPr>
          <p:nvPr/>
        </p:nvPicPr>
        <p:blipFill>
          <a:blip r:embed="rId2"/>
          <a:stretch>
            <a:fillRect/>
          </a:stretch>
        </p:blipFill>
        <p:spPr>
          <a:xfrm>
            <a:off x="0" y="0"/>
            <a:ext cx="12192001" cy="6858000"/>
          </a:xfrm>
          <a:prstGeom prst="rect">
            <a:avLst/>
          </a:prstGeom>
        </p:spPr>
      </p:pic>
    </p:spTree>
    <p:extLst>
      <p:ext uri="{BB962C8B-B14F-4D97-AF65-F5344CB8AC3E}">
        <p14:creationId xmlns:p14="http://schemas.microsoft.com/office/powerpoint/2010/main" val="259300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26C6-B6E2-441A-A44D-D05E40D72954}"/>
              </a:ext>
            </a:extLst>
          </p:cNvPr>
          <p:cNvSpPr>
            <a:spLocks noGrp="1"/>
          </p:cNvSpPr>
          <p:nvPr>
            <p:ph type="title"/>
          </p:nvPr>
        </p:nvSpPr>
        <p:spPr>
          <a:xfrm>
            <a:off x="677334" y="609600"/>
            <a:ext cx="8596668" cy="848139"/>
          </a:xfrm>
        </p:spPr>
        <p:txBody>
          <a:bodyPr>
            <a:noAutofit/>
          </a:bodyPr>
          <a:lstStyle/>
          <a:p>
            <a:r>
              <a:rPr lang="en-IN" sz="4800" dirty="0"/>
              <a:t>Examining the Database</a:t>
            </a:r>
          </a:p>
        </p:txBody>
      </p:sp>
      <p:sp>
        <p:nvSpPr>
          <p:cNvPr id="3" name="Content Placeholder 2">
            <a:extLst>
              <a:ext uri="{FF2B5EF4-FFF2-40B4-BE49-F238E27FC236}">
                <a16:creationId xmlns:a16="http://schemas.microsoft.com/office/drawing/2014/main" id="{BA022C8B-8830-4EB7-B7CC-9BF40B12EC90}"/>
              </a:ext>
            </a:extLst>
          </p:cNvPr>
          <p:cNvSpPr>
            <a:spLocks noGrp="1"/>
          </p:cNvSpPr>
          <p:nvPr>
            <p:ph idx="1"/>
          </p:nvPr>
        </p:nvSpPr>
        <p:spPr>
          <a:xfrm>
            <a:off x="677334" y="1704975"/>
            <a:ext cx="8596668" cy="4800600"/>
          </a:xfrm>
        </p:spPr>
        <p:txBody>
          <a:bodyPr>
            <a:normAutofit fontScale="77500" lnSpcReduction="20000"/>
          </a:bodyPr>
          <a:lstStyle/>
          <a:p>
            <a:pPr marL="0" indent="0" algn="just">
              <a:buNone/>
            </a:pPr>
            <a:r>
              <a:rPr lang="en-US" sz="2600" dirty="0"/>
              <a:t>Following initial identification of an SQL injection vulnerability, it is generally useful to obtain some information about the database itself. This information can often pave the way for further exploitation. </a:t>
            </a:r>
            <a:br>
              <a:rPr lang="en-US" sz="2600" dirty="0"/>
            </a:br>
            <a:endParaRPr lang="en-US" sz="2600" dirty="0"/>
          </a:p>
          <a:p>
            <a:pPr marL="0" indent="0" algn="just">
              <a:buNone/>
            </a:pPr>
            <a:r>
              <a:rPr lang="en-US" sz="2600" dirty="0"/>
              <a:t>You can query the version details for the database. The way that this is done depends on the database type, so you can infer the database type from whichever technique works. For example:</a:t>
            </a:r>
          </a:p>
          <a:p>
            <a:pPr marL="0" indent="0">
              <a:buNone/>
            </a:pPr>
            <a:br>
              <a:rPr lang="en-US" sz="2600" dirty="0"/>
            </a:br>
            <a:r>
              <a:rPr lang="en-US" sz="2600" dirty="0">
                <a:solidFill>
                  <a:schemeClr val="accent2">
                    <a:lumMod val="60000"/>
                    <a:lumOff val="40000"/>
                  </a:schemeClr>
                </a:solidFill>
              </a:rPr>
              <a:t>SELECT * FROM v$version (oracle)</a:t>
            </a:r>
          </a:p>
          <a:p>
            <a:pPr marL="0" indent="0">
              <a:buNone/>
            </a:pPr>
            <a:r>
              <a:rPr lang="en-US" sz="2600" dirty="0">
                <a:solidFill>
                  <a:schemeClr val="accent2">
                    <a:lumMod val="60000"/>
                    <a:lumOff val="40000"/>
                  </a:schemeClr>
                </a:solidFill>
              </a:rPr>
              <a:t>SELECT @@VERSION (My SQL and Microsoft)</a:t>
            </a:r>
            <a:br>
              <a:rPr lang="en-US" sz="2600" dirty="0"/>
            </a:br>
            <a:endParaRPr lang="en-US" sz="2600" dirty="0"/>
          </a:p>
          <a:p>
            <a:pPr marL="0" indent="0">
              <a:buNone/>
            </a:pPr>
            <a:r>
              <a:rPr lang="en-US" sz="2600" dirty="0"/>
              <a:t>You can also determine what database tables exist, and which columns they contain. For example, on most databases you can execute the following query to list the tables: </a:t>
            </a:r>
          </a:p>
          <a:p>
            <a:pPr marL="0" indent="0">
              <a:buNone/>
            </a:pPr>
            <a:br>
              <a:rPr lang="en-US" sz="2600" dirty="0"/>
            </a:br>
            <a:r>
              <a:rPr lang="en-US" sz="2600" dirty="0">
                <a:solidFill>
                  <a:schemeClr val="accent2">
                    <a:lumMod val="60000"/>
                    <a:lumOff val="40000"/>
                  </a:schemeClr>
                </a:solidFill>
              </a:rPr>
              <a:t>SELECT * FROM information_schema.tables </a:t>
            </a:r>
            <a:br>
              <a:rPr lang="en-US" dirty="0"/>
            </a:br>
            <a:endParaRPr lang="en-IN" dirty="0"/>
          </a:p>
        </p:txBody>
      </p:sp>
    </p:spTree>
    <p:extLst>
      <p:ext uri="{BB962C8B-B14F-4D97-AF65-F5344CB8AC3E}">
        <p14:creationId xmlns:p14="http://schemas.microsoft.com/office/powerpoint/2010/main" val="2314012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DC67-6486-40DA-864D-F62D69AF5CAD}"/>
              </a:ext>
            </a:extLst>
          </p:cNvPr>
          <p:cNvSpPr>
            <a:spLocks noGrp="1"/>
          </p:cNvSpPr>
          <p:nvPr>
            <p:ph type="title"/>
          </p:nvPr>
        </p:nvSpPr>
        <p:spPr>
          <a:xfrm>
            <a:off x="677334" y="609600"/>
            <a:ext cx="8596668" cy="901148"/>
          </a:xfrm>
        </p:spPr>
        <p:txBody>
          <a:bodyPr>
            <a:normAutofit/>
          </a:bodyPr>
          <a:lstStyle/>
          <a:p>
            <a:r>
              <a:rPr lang="en-IN" sz="4800" dirty="0"/>
              <a:t>Cheat Sheets</a:t>
            </a:r>
          </a:p>
        </p:txBody>
      </p:sp>
      <p:sp>
        <p:nvSpPr>
          <p:cNvPr id="3" name="Content Placeholder 2">
            <a:extLst>
              <a:ext uri="{FF2B5EF4-FFF2-40B4-BE49-F238E27FC236}">
                <a16:creationId xmlns:a16="http://schemas.microsoft.com/office/drawing/2014/main" id="{65CA4F3D-6D98-426D-99E0-18C1EA8BB70A}"/>
              </a:ext>
            </a:extLst>
          </p:cNvPr>
          <p:cNvSpPr>
            <a:spLocks noGrp="1"/>
          </p:cNvSpPr>
          <p:nvPr>
            <p:ph idx="1"/>
          </p:nvPr>
        </p:nvSpPr>
        <p:spPr>
          <a:xfrm>
            <a:off x="677334" y="1930401"/>
            <a:ext cx="8596668" cy="4110962"/>
          </a:xfrm>
        </p:spPr>
        <p:txBody>
          <a:bodyPr>
            <a:normAutofit/>
          </a:bodyPr>
          <a:lstStyle/>
          <a:p>
            <a:pPr marL="0" indent="0">
              <a:buNone/>
            </a:pPr>
            <a:r>
              <a:rPr lang="en-US" sz="3200" dirty="0">
                <a:solidFill>
                  <a:schemeClr val="accent2">
                    <a:lumMod val="60000"/>
                    <a:lumOff val="40000"/>
                  </a:schemeClr>
                </a:solidFill>
              </a:rPr>
              <a:t>Portswigger:</a:t>
            </a:r>
          </a:p>
          <a:p>
            <a:pPr marL="0" indent="0">
              <a:buNone/>
            </a:pPr>
            <a:r>
              <a:rPr lang="en-US" sz="2200" dirty="0">
                <a:hlinkClick r:id="rId2"/>
              </a:rPr>
              <a:t>https://portswigger.net/web-security/sql-injection/cheat-sheet</a:t>
            </a:r>
            <a:endParaRPr lang="en-US" sz="2200" dirty="0"/>
          </a:p>
          <a:p>
            <a:pPr marL="0" indent="0">
              <a:buNone/>
            </a:pPr>
            <a:endParaRPr lang="en-US" sz="2200" dirty="0"/>
          </a:p>
          <a:p>
            <a:pPr marL="0" indent="0">
              <a:buNone/>
            </a:pPr>
            <a:r>
              <a:rPr lang="en-US" sz="3200" dirty="0">
                <a:solidFill>
                  <a:schemeClr val="accent2">
                    <a:lumMod val="60000"/>
                    <a:lumOff val="40000"/>
                  </a:schemeClr>
                </a:solidFill>
              </a:rPr>
              <a:t>Pentest Monkey: (MySQL)</a:t>
            </a:r>
          </a:p>
          <a:p>
            <a:pPr marL="0" indent="0">
              <a:buNone/>
            </a:pPr>
            <a:r>
              <a:rPr lang="en-US" sz="2200" dirty="0">
                <a:hlinkClick r:id="rId3"/>
              </a:rPr>
              <a:t>http://pentestmonkey.net/cheat-sheet/sql-injection/mysql-sql-injection-cheat-sheet</a:t>
            </a:r>
            <a:endParaRPr lang="en-US" sz="2200" dirty="0"/>
          </a:p>
          <a:p>
            <a:pPr marL="0" indent="0">
              <a:buNone/>
            </a:pPr>
            <a:endParaRPr lang="en-US" sz="2200" dirty="0"/>
          </a:p>
          <a:p>
            <a:pPr marL="0" indent="0">
              <a:buNone/>
            </a:pPr>
            <a:br>
              <a:rPr lang="en-US" dirty="0"/>
            </a:br>
            <a:endParaRPr lang="en-IN" dirty="0"/>
          </a:p>
        </p:txBody>
      </p:sp>
    </p:spTree>
    <p:extLst>
      <p:ext uri="{BB962C8B-B14F-4D97-AF65-F5344CB8AC3E}">
        <p14:creationId xmlns:p14="http://schemas.microsoft.com/office/powerpoint/2010/main" val="884445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4C95-9CF1-4780-9BC3-A84589797D22}"/>
              </a:ext>
            </a:extLst>
          </p:cNvPr>
          <p:cNvSpPr>
            <a:spLocks noGrp="1"/>
          </p:cNvSpPr>
          <p:nvPr>
            <p:ph type="title"/>
          </p:nvPr>
        </p:nvSpPr>
        <p:spPr>
          <a:xfrm>
            <a:off x="677334" y="609600"/>
            <a:ext cx="8596668" cy="847725"/>
          </a:xfrm>
        </p:spPr>
        <p:txBody>
          <a:bodyPr>
            <a:normAutofit/>
          </a:bodyPr>
          <a:lstStyle/>
          <a:p>
            <a:r>
              <a:rPr lang="en-IN" sz="4800" dirty="0"/>
              <a:t>Prevention</a:t>
            </a:r>
          </a:p>
        </p:txBody>
      </p:sp>
      <p:sp>
        <p:nvSpPr>
          <p:cNvPr id="3" name="Content Placeholder 2">
            <a:extLst>
              <a:ext uri="{FF2B5EF4-FFF2-40B4-BE49-F238E27FC236}">
                <a16:creationId xmlns:a16="http://schemas.microsoft.com/office/drawing/2014/main" id="{07613FBA-83CD-4132-A86F-9F43F3BBE261}"/>
              </a:ext>
            </a:extLst>
          </p:cNvPr>
          <p:cNvSpPr>
            <a:spLocks noGrp="1"/>
          </p:cNvSpPr>
          <p:nvPr>
            <p:ph idx="1"/>
          </p:nvPr>
        </p:nvSpPr>
        <p:spPr>
          <a:xfrm>
            <a:off x="677334" y="1630017"/>
            <a:ext cx="8596668" cy="4618383"/>
          </a:xfrm>
        </p:spPr>
        <p:txBody>
          <a:bodyPr>
            <a:normAutofit lnSpcReduction="10000"/>
          </a:bodyPr>
          <a:lstStyle/>
          <a:p>
            <a:pPr marL="0" indent="0">
              <a:buNone/>
            </a:pPr>
            <a:r>
              <a:rPr lang="en-IN" sz="2000" dirty="0"/>
              <a:t>1. </a:t>
            </a:r>
            <a:r>
              <a:rPr lang="en-US" sz="2100" dirty="0">
                <a:solidFill>
                  <a:schemeClr val="accent2">
                    <a:lumMod val="60000"/>
                    <a:lumOff val="40000"/>
                  </a:schemeClr>
                </a:solidFill>
              </a:rPr>
              <a:t>Using parameterized queries</a:t>
            </a:r>
            <a:r>
              <a:rPr lang="en-US" sz="2000" b="1" dirty="0">
                <a:solidFill>
                  <a:schemeClr val="tx1"/>
                </a:solidFill>
              </a:rPr>
              <a:t> (also known as prepared statements) instead of string concatenation within the query. </a:t>
            </a:r>
          </a:p>
          <a:p>
            <a:r>
              <a:rPr lang="en-US" sz="2000" dirty="0"/>
              <a:t>The following code is vulnerable to SQL injection because the user input is concatenated directly into the query: </a:t>
            </a:r>
          </a:p>
          <a:p>
            <a:pPr marL="0" indent="0">
              <a:buNone/>
            </a:pPr>
            <a:r>
              <a:rPr lang="en-US" sz="2000" dirty="0">
                <a:solidFill>
                  <a:schemeClr val="accent2">
                    <a:lumMod val="60000"/>
                    <a:lumOff val="40000"/>
                  </a:schemeClr>
                </a:solidFill>
              </a:rPr>
              <a:t>	</a:t>
            </a:r>
            <a:r>
              <a:rPr lang="en-US" dirty="0">
                <a:solidFill>
                  <a:schemeClr val="accent2">
                    <a:lumMod val="60000"/>
                    <a:lumOff val="40000"/>
                  </a:schemeClr>
                </a:solidFill>
              </a:rPr>
              <a:t>String query = "SELECT * FROM products WHERE category = '"+ input + "'"; </a:t>
            </a:r>
          </a:p>
          <a:p>
            <a:pPr marL="0" indent="0">
              <a:buNone/>
            </a:pPr>
            <a:r>
              <a:rPr lang="en-US" dirty="0">
                <a:solidFill>
                  <a:schemeClr val="accent2">
                    <a:lumMod val="60000"/>
                    <a:lumOff val="40000"/>
                  </a:schemeClr>
                </a:solidFill>
              </a:rPr>
              <a:t>	Statement </a:t>
            </a:r>
            <a:r>
              <a:rPr lang="en-US" dirty="0" err="1">
                <a:solidFill>
                  <a:schemeClr val="accent2">
                    <a:lumMod val="60000"/>
                    <a:lumOff val="40000"/>
                  </a:schemeClr>
                </a:solidFill>
              </a:rPr>
              <a:t>statement</a:t>
            </a:r>
            <a:r>
              <a:rPr lang="en-US" dirty="0">
                <a:solidFill>
                  <a:schemeClr val="accent2">
                    <a:lumMod val="60000"/>
                    <a:lumOff val="40000"/>
                  </a:schemeClr>
                </a:solidFill>
              </a:rPr>
              <a:t> = </a:t>
            </a:r>
            <a:r>
              <a:rPr lang="en-US" dirty="0" err="1">
                <a:solidFill>
                  <a:schemeClr val="accent2">
                    <a:lumMod val="60000"/>
                    <a:lumOff val="40000"/>
                  </a:schemeClr>
                </a:solidFill>
              </a:rPr>
              <a:t>connection.createStatement</a:t>
            </a:r>
            <a:r>
              <a:rPr lang="en-US" dirty="0">
                <a:solidFill>
                  <a:schemeClr val="accent2">
                    <a:lumMod val="60000"/>
                    <a:lumOff val="40000"/>
                  </a:schemeClr>
                </a:solidFill>
              </a:rPr>
              <a:t>(); </a:t>
            </a:r>
          </a:p>
          <a:p>
            <a:pPr marL="0" indent="0">
              <a:buNone/>
            </a:pPr>
            <a:r>
              <a:rPr lang="en-US" dirty="0">
                <a:solidFill>
                  <a:schemeClr val="accent2">
                    <a:lumMod val="60000"/>
                    <a:lumOff val="40000"/>
                  </a:schemeClr>
                </a:solidFill>
              </a:rPr>
              <a:t>	</a:t>
            </a:r>
            <a:r>
              <a:rPr lang="en-US" dirty="0" err="1">
                <a:solidFill>
                  <a:schemeClr val="accent2">
                    <a:lumMod val="60000"/>
                    <a:lumOff val="40000"/>
                  </a:schemeClr>
                </a:solidFill>
              </a:rPr>
              <a:t>ResultSet</a:t>
            </a:r>
            <a:r>
              <a:rPr lang="en-US" dirty="0">
                <a:solidFill>
                  <a:schemeClr val="accent2">
                    <a:lumMod val="60000"/>
                    <a:lumOff val="40000"/>
                  </a:schemeClr>
                </a:solidFill>
              </a:rPr>
              <a:t> </a:t>
            </a:r>
            <a:r>
              <a:rPr lang="en-US" dirty="0" err="1">
                <a:solidFill>
                  <a:schemeClr val="accent2">
                    <a:lumMod val="60000"/>
                    <a:lumOff val="40000"/>
                  </a:schemeClr>
                </a:solidFill>
              </a:rPr>
              <a:t>resultSet</a:t>
            </a:r>
            <a:r>
              <a:rPr lang="en-US" dirty="0">
                <a:solidFill>
                  <a:schemeClr val="accent2">
                    <a:lumMod val="60000"/>
                    <a:lumOff val="40000"/>
                  </a:schemeClr>
                </a:solidFill>
              </a:rPr>
              <a:t> = </a:t>
            </a:r>
            <a:r>
              <a:rPr lang="en-US" dirty="0" err="1">
                <a:solidFill>
                  <a:schemeClr val="accent2">
                    <a:lumMod val="60000"/>
                    <a:lumOff val="40000"/>
                  </a:schemeClr>
                </a:solidFill>
              </a:rPr>
              <a:t>statement.executeQuery</a:t>
            </a:r>
            <a:r>
              <a:rPr lang="en-US" dirty="0">
                <a:solidFill>
                  <a:schemeClr val="accent2">
                    <a:lumMod val="60000"/>
                    <a:lumOff val="40000"/>
                  </a:schemeClr>
                </a:solidFill>
              </a:rPr>
              <a:t>(query); </a:t>
            </a:r>
          </a:p>
          <a:p>
            <a:r>
              <a:rPr lang="en-US" sz="2000" dirty="0"/>
              <a:t>This code can be easily rewritten in a way that prevents the user input from interfering with the query structure: </a:t>
            </a:r>
          </a:p>
          <a:p>
            <a:pPr marL="400050" lvl="1" indent="0">
              <a:buNone/>
            </a:pPr>
            <a:r>
              <a:rPr lang="en-US" sz="1800" dirty="0" err="1">
                <a:solidFill>
                  <a:schemeClr val="accent2">
                    <a:lumMod val="60000"/>
                    <a:lumOff val="40000"/>
                  </a:schemeClr>
                </a:solidFill>
              </a:rPr>
              <a:t>PreparedStatement</a:t>
            </a:r>
            <a:r>
              <a:rPr lang="en-US" sz="1800" dirty="0">
                <a:solidFill>
                  <a:schemeClr val="accent2">
                    <a:lumMod val="60000"/>
                    <a:lumOff val="40000"/>
                  </a:schemeClr>
                </a:solidFill>
              </a:rPr>
              <a:t> statement = </a:t>
            </a:r>
            <a:r>
              <a:rPr lang="en-US" sz="1800" dirty="0" err="1">
                <a:solidFill>
                  <a:schemeClr val="accent2">
                    <a:lumMod val="60000"/>
                    <a:lumOff val="40000"/>
                  </a:schemeClr>
                </a:solidFill>
              </a:rPr>
              <a:t>connection.prepareStatement</a:t>
            </a:r>
            <a:r>
              <a:rPr lang="en-US" sz="1800" dirty="0">
                <a:solidFill>
                  <a:schemeClr val="accent2">
                    <a:lumMod val="60000"/>
                    <a:lumOff val="40000"/>
                  </a:schemeClr>
                </a:solidFill>
              </a:rPr>
              <a:t>("SELECT * FROM products WHERE category = ?"); </a:t>
            </a:r>
          </a:p>
          <a:p>
            <a:pPr marL="400050" lvl="1" indent="0">
              <a:buNone/>
            </a:pPr>
            <a:r>
              <a:rPr lang="en-US" sz="1800" dirty="0" err="1">
                <a:solidFill>
                  <a:schemeClr val="accent2">
                    <a:lumMod val="60000"/>
                    <a:lumOff val="40000"/>
                  </a:schemeClr>
                </a:solidFill>
              </a:rPr>
              <a:t>statement.setString</a:t>
            </a:r>
            <a:r>
              <a:rPr lang="en-US" sz="1800" dirty="0">
                <a:solidFill>
                  <a:schemeClr val="accent2">
                    <a:lumMod val="60000"/>
                    <a:lumOff val="40000"/>
                  </a:schemeClr>
                </a:solidFill>
              </a:rPr>
              <a:t>(1, input); </a:t>
            </a:r>
          </a:p>
          <a:p>
            <a:pPr marL="400050" lvl="1" indent="0">
              <a:buNone/>
            </a:pPr>
            <a:r>
              <a:rPr lang="en-US" sz="1800" dirty="0" err="1">
                <a:solidFill>
                  <a:schemeClr val="accent2">
                    <a:lumMod val="60000"/>
                    <a:lumOff val="40000"/>
                  </a:schemeClr>
                </a:solidFill>
              </a:rPr>
              <a:t>ResultSet</a:t>
            </a:r>
            <a:r>
              <a:rPr lang="en-US" sz="1800" dirty="0">
                <a:solidFill>
                  <a:schemeClr val="accent2">
                    <a:lumMod val="60000"/>
                    <a:lumOff val="40000"/>
                  </a:schemeClr>
                </a:solidFill>
              </a:rPr>
              <a:t> </a:t>
            </a:r>
            <a:r>
              <a:rPr lang="en-US" sz="1800" dirty="0" err="1">
                <a:solidFill>
                  <a:schemeClr val="accent2">
                    <a:lumMod val="60000"/>
                    <a:lumOff val="40000"/>
                  </a:schemeClr>
                </a:solidFill>
              </a:rPr>
              <a:t>resultSet</a:t>
            </a:r>
            <a:r>
              <a:rPr lang="en-US" sz="1800" dirty="0">
                <a:solidFill>
                  <a:schemeClr val="accent2">
                    <a:lumMod val="60000"/>
                    <a:lumOff val="40000"/>
                  </a:schemeClr>
                </a:solidFill>
              </a:rPr>
              <a:t> = </a:t>
            </a:r>
            <a:r>
              <a:rPr lang="en-US" sz="1800" dirty="0" err="1">
                <a:solidFill>
                  <a:schemeClr val="accent2">
                    <a:lumMod val="60000"/>
                    <a:lumOff val="40000"/>
                  </a:schemeClr>
                </a:solidFill>
              </a:rPr>
              <a:t>statement.executeQuery</a:t>
            </a:r>
            <a:r>
              <a:rPr lang="en-US" sz="1800" dirty="0">
                <a:solidFill>
                  <a:schemeClr val="accent2">
                    <a:lumMod val="60000"/>
                    <a:lumOff val="40000"/>
                  </a:schemeClr>
                </a:solidFill>
              </a:rPr>
              <a:t>(); </a:t>
            </a:r>
          </a:p>
          <a:p>
            <a:endParaRPr lang="en-IN" dirty="0"/>
          </a:p>
        </p:txBody>
      </p:sp>
    </p:spTree>
    <p:extLst>
      <p:ext uri="{BB962C8B-B14F-4D97-AF65-F5344CB8AC3E}">
        <p14:creationId xmlns:p14="http://schemas.microsoft.com/office/powerpoint/2010/main" val="415587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D4E0-8F8A-49D5-A984-D87B13E43E21}"/>
              </a:ext>
            </a:extLst>
          </p:cNvPr>
          <p:cNvSpPr>
            <a:spLocks noGrp="1"/>
          </p:cNvSpPr>
          <p:nvPr>
            <p:ph type="ctrTitle"/>
          </p:nvPr>
        </p:nvSpPr>
        <p:spPr>
          <a:xfrm>
            <a:off x="1520319" y="2597425"/>
            <a:ext cx="7766936" cy="1241375"/>
          </a:xfrm>
        </p:spPr>
        <p:txBody>
          <a:bodyPr/>
          <a:lstStyle/>
          <a:p>
            <a:pPr algn="ctr"/>
            <a:r>
              <a:rPr lang="en-IN" sz="7200" b="1" dirty="0"/>
              <a:t>SQL Injection</a:t>
            </a:r>
          </a:p>
        </p:txBody>
      </p:sp>
    </p:spTree>
    <p:extLst>
      <p:ext uri="{BB962C8B-B14F-4D97-AF65-F5344CB8AC3E}">
        <p14:creationId xmlns:p14="http://schemas.microsoft.com/office/powerpoint/2010/main" val="3729662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8B1A6-A991-4C1A-A248-9EF96FC67996}"/>
              </a:ext>
            </a:extLst>
          </p:cNvPr>
          <p:cNvSpPr>
            <a:spLocks noGrp="1"/>
          </p:cNvSpPr>
          <p:nvPr>
            <p:ph idx="1"/>
          </p:nvPr>
        </p:nvSpPr>
        <p:spPr>
          <a:xfrm>
            <a:off x="624325" y="865119"/>
            <a:ext cx="8596668" cy="4831687"/>
          </a:xfrm>
        </p:spPr>
        <p:txBody>
          <a:bodyPr>
            <a:normAutofit/>
          </a:bodyPr>
          <a:lstStyle/>
          <a:p>
            <a:pPr marL="0" indent="0">
              <a:buNone/>
            </a:pPr>
            <a:r>
              <a:rPr lang="en-IN" sz="2400" dirty="0"/>
              <a:t>2. </a:t>
            </a:r>
            <a:r>
              <a:rPr lang="en-US" sz="2400" dirty="0"/>
              <a:t>Use positive or “</a:t>
            </a:r>
            <a:r>
              <a:rPr lang="en-US" sz="2400" dirty="0">
                <a:solidFill>
                  <a:schemeClr val="accent2">
                    <a:lumMod val="60000"/>
                    <a:lumOff val="40000"/>
                  </a:schemeClr>
                </a:solidFill>
              </a:rPr>
              <a:t>whitelist</a:t>
            </a:r>
            <a:r>
              <a:rPr lang="en-US" sz="2400" dirty="0"/>
              <a:t>” server-side input validation. This is not a complete defense as many applications require special characters, such as text areas or APIs for mobile applications.</a:t>
            </a:r>
          </a:p>
          <a:p>
            <a:pPr marL="0" indent="0">
              <a:buNone/>
            </a:pPr>
            <a:endParaRPr lang="en-US" sz="2400" dirty="0"/>
          </a:p>
          <a:p>
            <a:pPr marL="0" indent="0">
              <a:buNone/>
            </a:pPr>
            <a:r>
              <a:rPr lang="en-US" sz="2400" dirty="0"/>
              <a:t>3. Use </a:t>
            </a:r>
            <a:r>
              <a:rPr lang="en-US" sz="2400" dirty="0">
                <a:solidFill>
                  <a:schemeClr val="accent2">
                    <a:lumMod val="60000"/>
                    <a:lumOff val="40000"/>
                  </a:schemeClr>
                </a:solidFill>
              </a:rPr>
              <a:t>LIMIT</a:t>
            </a:r>
            <a:r>
              <a:rPr lang="en-US" sz="2400" dirty="0"/>
              <a:t> and other SQL controls within queries to prevent mass disclosure of records in case of SQL injection.</a:t>
            </a:r>
          </a:p>
          <a:p>
            <a:pPr marL="0" indent="0">
              <a:buNone/>
            </a:pPr>
            <a:endParaRPr lang="en-US" sz="2400" dirty="0"/>
          </a:p>
          <a:p>
            <a:pPr marL="0" indent="0">
              <a:buNone/>
            </a:pPr>
            <a:r>
              <a:rPr lang="en-US" sz="2400" dirty="0"/>
              <a:t>4. Escape special characters using the specific escape syntax for that interpreter such as ‘,”,)</a:t>
            </a:r>
            <a:endParaRPr lang="en-IN" sz="2400" dirty="0"/>
          </a:p>
        </p:txBody>
      </p:sp>
    </p:spTree>
    <p:extLst>
      <p:ext uri="{BB962C8B-B14F-4D97-AF65-F5344CB8AC3E}">
        <p14:creationId xmlns:p14="http://schemas.microsoft.com/office/powerpoint/2010/main" val="249462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554-63C3-4335-A7F4-4B12B0FAB564}"/>
              </a:ext>
            </a:extLst>
          </p:cNvPr>
          <p:cNvSpPr>
            <a:spLocks noGrp="1"/>
          </p:cNvSpPr>
          <p:nvPr>
            <p:ph type="title"/>
          </p:nvPr>
        </p:nvSpPr>
        <p:spPr>
          <a:xfrm>
            <a:off x="677334" y="2933700"/>
            <a:ext cx="8596668" cy="1114425"/>
          </a:xfrm>
        </p:spPr>
        <p:txBody>
          <a:bodyPr>
            <a:noAutofit/>
          </a:bodyPr>
          <a:lstStyle/>
          <a:p>
            <a:pPr algn="ctr"/>
            <a:r>
              <a:rPr lang="en-IN" sz="6000" dirty="0"/>
              <a:t>OS Command Injection</a:t>
            </a:r>
          </a:p>
        </p:txBody>
      </p:sp>
    </p:spTree>
    <p:extLst>
      <p:ext uri="{BB962C8B-B14F-4D97-AF65-F5344CB8AC3E}">
        <p14:creationId xmlns:p14="http://schemas.microsoft.com/office/powerpoint/2010/main" val="2430800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EC07-F5FA-4F9C-A3A0-6E2E6EABC121}"/>
              </a:ext>
            </a:extLst>
          </p:cNvPr>
          <p:cNvSpPr>
            <a:spLocks noGrp="1"/>
          </p:cNvSpPr>
          <p:nvPr>
            <p:ph type="title"/>
          </p:nvPr>
        </p:nvSpPr>
        <p:spPr>
          <a:xfrm>
            <a:off x="677334" y="609600"/>
            <a:ext cx="8596668" cy="887896"/>
          </a:xfrm>
        </p:spPr>
        <p:txBody>
          <a:bodyPr>
            <a:normAutofit/>
          </a:bodyPr>
          <a:lstStyle/>
          <a:p>
            <a:r>
              <a:rPr lang="en-IN" sz="4400" dirty="0"/>
              <a:t>What is it?</a:t>
            </a:r>
          </a:p>
        </p:txBody>
      </p:sp>
      <p:sp>
        <p:nvSpPr>
          <p:cNvPr id="3" name="Content Placeholder 2">
            <a:extLst>
              <a:ext uri="{FF2B5EF4-FFF2-40B4-BE49-F238E27FC236}">
                <a16:creationId xmlns:a16="http://schemas.microsoft.com/office/drawing/2014/main" id="{088370DA-7319-431F-8082-E4731A06A86D}"/>
              </a:ext>
            </a:extLst>
          </p:cNvPr>
          <p:cNvSpPr>
            <a:spLocks noGrp="1"/>
          </p:cNvSpPr>
          <p:nvPr>
            <p:ph idx="1"/>
          </p:nvPr>
        </p:nvSpPr>
        <p:spPr>
          <a:xfrm>
            <a:off x="677334" y="1670260"/>
            <a:ext cx="8596668" cy="1629532"/>
          </a:xfrm>
        </p:spPr>
        <p:txBody>
          <a:bodyPr>
            <a:normAutofit/>
          </a:bodyPr>
          <a:lstStyle/>
          <a:p>
            <a:pPr marL="0" indent="0">
              <a:buNone/>
            </a:pPr>
            <a:r>
              <a:rPr lang="en-US" sz="2000" dirty="0"/>
              <a:t>OS command injection (also known as </a:t>
            </a:r>
            <a:r>
              <a:rPr lang="en-US" sz="2000" dirty="0">
                <a:solidFill>
                  <a:schemeClr val="accent2">
                    <a:lumMod val="60000"/>
                    <a:lumOff val="40000"/>
                  </a:schemeClr>
                </a:solidFill>
              </a:rPr>
              <a:t>shell injection</a:t>
            </a:r>
            <a:r>
              <a:rPr lang="en-US" sz="2000" dirty="0"/>
              <a:t>) is a web security vulnerability that allows an attacker to execute arbitrary operating system (OS) commands on the server that is running an application, and typically fully compromise the application and all its data.</a:t>
            </a:r>
            <a:endParaRPr lang="en-IN" sz="2000" dirty="0"/>
          </a:p>
        </p:txBody>
      </p:sp>
      <p:pic>
        <p:nvPicPr>
          <p:cNvPr id="9218" name="Picture 2" descr="Image result for os command injection with transparent background">
            <a:extLst>
              <a:ext uri="{FF2B5EF4-FFF2-40B4-BE49-F238E27FC236}">
                <a16:creationId xmlns:a16="http://schemas.microsoft.com/office/drawing/2014/main" id="{9689E657-5910-4016-A698-430D8346D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068" y="3472556"/>
            <a:ext cx="5791200" cy="2305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053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E46E-D9AA-47E2-80A2-0125A144B5DD}"/>
              </a:ext>
            </a:extLst>
          </p:cNvPr>
          <p:cNvSpPr>
            <a:spLocks noGrp="1"/>
          </p:cNvSpPr>
          <p:nvPr>
            <p:ph type="title"/>
          </p:nvPr>
        </p:nvSpPr>
        <p:spPr>
          <a:xfrm>
            <a:off x="677334" y="609600"/>
            <a:ext cx="8596668" cy="781051"/>
          </a:xfrm>
        </p:spPr>
        <p:txBody>
          <a:bodyPr>
            <a:normAutofit fontScale="90000"/>
          </a:bodyPr>
          <a:lstStyle/>
          <a:p>
            <a:r>
              <a:rPr lang="en-US" sz="4000" dirty="0"/>
              <a:t>Ways of injecting OS commands</a:t>
            </a:r>
            <a:br>
              <a:rPr lang="en-US" b="1" dirty="0"/>
            </a:br>
            <a:endParaRPr lang="en-IN" dirty="0"/>
          </a:p>
        </p:txBody>
      </p:sp>
      <p:pic>
        <p:nvPicPr>
          <p:cNvPr id="4" name="Content Placeholder 3">
            <a:extLst>
              <a:ext uri="{FF2B5EF4-FFF2-40B4-BE49-F238E27FC236}">
                <a16:creationId xmlns:a16="http://schemas.microsoft.com/office/drawing/2014/main" id="{6CB9436C-08F6-451A-8008-39D97B704C40}"/>
              </a:ext>
            </a:extLst>
          </p:cNvPr>
          <p:cNvPicPr>
            <a:picLocks noGrp="1" noChangeAspect="1"/>
          </p:cNvPicPr>
          <p:nvPr>
            <p:ph idx="1"/>
          </p:nvPr>
        </p:nvPicPr>
        <p:blipFill>
          <a:blip r:embed="rId2"/>
          <a:stretch>
            <a:fillRect/>
          </a:stretch>
        </p:blipFill>
        <p:spPr>
          <a:xfrm>
            <a:off x="677334" y="2029965"/>
            <a:ext cx="8596312" cy="3612457"/>
          </a:xfrm>
          <a:prstGeom prst="rect">
            <a:avLst/>
          </a:prstGeom>
        </p:spPr>
      </p:pic>
    </p:spTree>
    <p:extLst>
      <p:ext uri="{BB962C8B-B14F-4D97-AF65-F5344CB8AC3E}">
        <p14:creationId xmlns:p14="http://schemas.microsoft.com/office/powerpoint/2010/main" val="33096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880D-AD50-45E9-BBD0-2AE82CFA0392}"/>
              </a:ext>
            </a:extLst>
          </p:cNvPr>
          <p:cNvSpPr>
            <a:spLocks noGrp="1"/>
          </p:cNvSpPr>
          <p:nvPr>
            <p:ph type="title"/>
          </p:nvPr>
        </p:nvSpPr>
        <p:spPr>
          <a:xfrm>
            <a:off x="677334" y="609600"/>
            <a:ext cx="8596668" cy="834887"/>
          </a:xfrm>
        </p:spPr>
        <p:txBody>
          <a:bodyPr/>
          <a:lstStyle/>
          <a:p>
            <a:r>
              <a:rPr lang="en-IN" dirty="0"/>
              <a:t>Some useful OS Commands</a:t>
            </a:r>
          </a:p>
        </p:txBody>
      </p:sp>
      <p:graphicFrame>
        <p:nvGraphicFramePr>
          <p:cNvPr id="4" name="Content Placeholder 3">
            <a:extLst>
              <a:ext uri="{FF2B5EF4-FFF2-40B4-BE49-F238E27FC236}">
                <a16:creationId xmlns:a16="http://schemas.microsoft.com/office/drawing/2014/main" id="{5ECAD4E8-8A20-4202-9D07-7E9759F499A2}"/>
              </a:ext>
            </a:extLst>
          </p:cNvPr>
          <p:cNvGraphicFramePr>
            <a:graphicFrameLocks noGrp="1"/>
          </p:cNvGraphicFramePr>
          <p:nvPr>
            <p:ph idx="1"/>
            <p:extLst>
              <p:ext uri="{D42A27DB-BD31-4B8C-83A1-F6EECF244321}">
                <p14:modId xmlns:p14="http://schemas.microsoft.com/office/powerpoint/2010/main" val="272336730"/>
              </p:ext>
            </p:extLst>
          </p:nvPr>
        </p:nvGraphicFramePr>
        <p:xfrm>
          <a:off x="439153" y="2261905"/>
          <a:ext cx="6955562" cy="2194560"/>
        </p:xfrm>
        <a:graphic>
          <a:graphicData uri="http://schemas.openxmlformats.org/drawingml/2006/table">
            <a:tbl>
              <a:tblPr/>
              <a:tblGrid>
                <a:gridCol w="2499725">
                  <a:extLst>
                    <a:ext uri="{9D8B030D-6E8A-4147-A177-3AD203B41FA5}">
                      <a16:colId xmlns:a16="http://schemas.microsoft.com/office/drawing/2014/main" val="2706592540"/>
                    </a:ext>
                  </a:extLst>
                </a:gridCol>
                <a:gridCol w="2267005">
                  <a:extLst>
                    <a:ext uri="{9D8B030D-6E8A-4147-A177-3AD203B41FA5}">
                      <a16:colId xmlns:a16="http://schemas.microsoft.com/office/drawing/2014/main" val="3544173327"/>
                    </a:ext>
                  </a:extLst>
                </a:gridCol>
                <a:gridCol w="2188832">
                  <a:extLst>
                    <a:ext uri="{9D8B030D-6E8A-4147-A177-3AD203B41FA5}">
                      <a16:colId xmlns:a16="http://schemas.microsoft.com/office/drawing/2014/main" val="334601990"/>
                    </a:ext>
                  </a:extLst>
                </a:gridCol>
              </a:tblGrid>
              <a:tr h="323172">
                <a:tc>
                  <a:txBody>
                    <a:bodyPr/>
                    <a:lstStyle/>
                    <a:p>
                      <a:pPr algn="ctr"/>
                      <a:r>
                        <a:rPr lang="en-IN" dirty="0">
                          <a:solidFill>
                            <a:schemeClr val="accent2">
                              <a:lumMod val="60000"/>
                              <a:lumOff val="40000"/>
                            </a:schemeClr>
                          </a:solidFill>
                        </a:rPr>
                        <a:t>Purpose of command </a:t>
                      </a:r>
                    </a:p>
                  </a:txBody>
                  <a:tcPr anchor="ctr">
                    <a:lnL>
                      <a:noFill/>
                    </a:lnL>
                    <a:lnR>
                      <a:noFill/>
                    </a:lnR>
                    <a:lnT>
                      <a:noFill/>
                    </a:lnT>
                    <a:lnB>
                      <a:noFill/>
                    </a:lnB>
                  </a:tcPr>
                </a:tc>
                <a:tc>
                  <a:txBody>
                    <a:bodyPr/>
                    <a:lstStyle/>
                    <a:p>
                      <a:pPr algn="ctr"/>
                      <a:r>
                        <a:rPr lang="en-IN" dirty="0">
                          <a:solidFill>
                            <a:schemeClr val="accent2">
                              <a:lumMod val="60000"/>
                              <a:lumOff val="40000"/>
                            </a:schemeClr>
                          </a:solidFill>
                        </a:rPr>
                        <a:t>Linux </a:t>
                      </a:r>
                    </a:p>
                  </a:txBody>
                  <a:tcPr anchor="ctr">
                    <a:lnL>
                      <a:noFill/>
                    </a:lnL>
                    <a:lnR>
                      <a:noFill/>
                    </a:lnR>
                    <a:lnT>
                      <a:noFill/>
                    </a:lnT>
                    <a:lnB>
                      <a:noFill/>
                    </a:lnB>
                  </a:tcPr>
                </a:tc>
                <a:tc>
                  <a:txBody>
                    <a:bodyPr/>
                    <a:lstStyle/>
                    <a:p>
                      <a:pPr algn="ctr"/>
                      <a:r>
                        <a:rPr lang="en-IN" dirty="0">
                          <a:solidFill>
                            <a:schemeClr val="accent2">
                              <a:lumMod val="60000"/>
                              <a:lumOff val="40000"/>
                            </a:schemeClr>
                          </a:solidFill>
                        </a:rPr>
                        <a:t>Windows </a:t>
                      </a:r>
                    </a:p>
                  </a:txBody>
                  <a:tcPr anchor="ctr">
                    <a:lnL>
                      <a:noFill/>
                    </a:lnL>
                    <a:lnR>
                      <a:noFill/>
                    </a:lnR>
                    <a:lnT>
                      <a:noFill/>
                    </a:lnT>
                    <a:lnB>
                      <a:noFill/>
                    </a:lnB>
                  </a:tcPr>
                </a:tc>
                <a:extLst>
                  <a:ext uri="{0D108BD9-81ED-4DB2-BD59-A6C34878D82A}">
                    <a16:rowId xmlns:a16="http://schemas.microsoft.com/office/drawing/2014/main" val="1478679678"/>
                  </a:ext>
                </a:extLst>
              </a:tr>
              <a:tr h="323172">
                <a:tc>
                  <a:txBody>
                    <a:bodyPr/>
                    <a:lstStyle/>
                    <a:p>
                      <a:pPr algn="l"/>
                      <a:r>
                        <a:rPr lang="en-IN" dirty="0"/>
                        <a:t>Name of current user </a:t>
                      </a:r>
                    </a:p>
                  </a:txBody>
                  <a:tcPr anchor="ctr">
                    <a:lnL>
                      <a:noFill/>
                    </a:lnL>
                    <a:lnR>
                      <a:noFill/>
                    </a:lnR>
                    <a:lnT>
                      <a:noFill/>
                    </a:lnT>
                    <a:lnB>
                      <a:noFill/>
                    </a:lnB>
                  </a:tcPr>
                </a:tc>
                <a:tc>
                  <a:txBody>
                    <a:bodyPr/>
                    <a:lstStyle/>
                    <a:p>
                      <a:pPr algn="ctr"/>
                      <a:r>
                        <a:rPr lang="en-IN" dirty="0" err="1"/>
                        <a:t>whoami</a:t>
                      </a:r>
                      <a:r>
                        <a:rPr lang="en-IN" dirty="0"/>
                        <a:t> </a:t>
                      </a:r>
                    </a:p>
                  </a:txBody>
                  <a:tcPr anchor="ctr">
                    <a:lnL>
                      <a:noFill/>
                    </a:lnL>
                    <a:lnR>
                      <a:noFill/>
                    </a:lnR>
                    <a:lnT>
                      <a:noFill/>
                    </a:lnT>
                    <a:lnB>
                      <a:noFill/>
                    </a:lnB>
                  </a:tcPr>
                </a:tc>
                <a:tc>
                  <a:txBody>
                    <a:bodyPr/>
                    <a:lstStyle/>
                    <a:p>
                      <a:pPr algn="ctr"/>
                      <a:r>
                        <a:rPr lang="en-IN" dirty="0" err="1"/>
                        <a:t>whoami</a:t>
                      </a:r>
                      <a:r>
                        <a:rPr lang="en-IN" dirty="0"/>
                        <a:t> </a:t>
                      </a:r>
                    </a:p>
                  </a:txBody>
                  <a:tcPr anchor="ctr">
                    <a:lnL>
                      <a:noFill/>
                    </a:lnL>
                    <a:lnR>
                      <a:noFill/>
                    </a:lnR>
                    <a:lnT>
                      <a:noFill/>
                    </a:lnT>
                    <a:lnB>
                      <a:noFill/>
                    </a:lnB>
                  </a:tcPr>
                </a:tc>
                <a:extLst>
                  <a:ext uri="{0D108BD9-81ED-4DB2-BD59-A6C34878D82A}">
                    <a16:rowId xmlns:a16="http://schemas.microsoft.com/office/drawing/2014/main" val="1430036985"/>
                  </a:ext>
                </a:extLst>
              </a:tr>
              <a:tr h="323172">
                <a:tc>
                  <a:txBody>
                    <a:bodyPr/>
                    <a:lstStyle/>
                    <a:p>
                      <a:pPr algn="l"/>
                      <a:r>
                        <a:rPr lang="en-IN" dirty="0"/>
                        <a:t>Operating system </a:t>
                      </a:r>
                    </a:p>
                  </a:txBody>
                  <a:tcPr anchor="ctr">
                    <a:lnL>
                      <a:noFill/>
                    </a:lnL>
                    <a:lnR>
                      <a:noFill/>
                    </a:lnR>
                    <a:lnT>
                      <a:noFill/>
                    </a:lnT>
                    <a:lnB>
                      <a:noFill/>
                    </a:lnB>
                  </a:tcPr>
                </a:tc>
                <a:tc>
                  <a:txBody>
                    <a:bodyPr/>
                    <a:lstStyle/>
                    <a:p>
                      <a:pPr algn="ctr"/>
                      <a:r>
                        <a:rPr lang="en-IN" dirty="0" err="1"/>
                        <a:t>uname</a:t>
                      </a:r>
                      <a:r>
                        <a:rPr lang="en-IN" dirty="0"/>
                        <a:t> -a </a:t>
                      </a:r>
                    </a:p>
                  </a:txBody>
                  <a:tcPr anchor="ctr">
                    <a:lnL>
                      <a:noFill/>
                    </a:lnL>
                    <a:lnR>
                      <a:noFill/>
                    </a:lnR>
                    <a:lnT>
                      <a:noFill/>
                    </a:lnT>
                    <a:lnB>
                      <a:noFill/>
                    </a:lnB>
                  </a:tcPr>
                </a:tc>
                <a:tc>
                  <a:txBody>
                    <a:bodyPr/>
                    <a:lstStyle/>
                    <a:p>
                      <a:pPr algn="ctr"/>
                      <a:r>
                        <a:rPr lang="en-IN" dirty="0" err="1"/>
                        <a:t>ver</a:t>
                      </a:r>
                      <a:r>
                        <a:rPr lang="en-IN" dirty="0"/>
                        <a:t> </a:t>
                      </a:r>
                    </a:p>
                  </a:txBody>
                  <a:tcPr anchor="ctr">
                    <a:lnL>
                      <a:noFill/>
                    </a:lnL>
                    <a:lnR>
                      <a:noFill/>
                    </a:lnR>
                    <a:lnT>
                      <a:noFill/>
                    </a:lnT>
                    <a:lnB>
                      <a:noFill/>
                    </a:lnB>
                  </a:tcPr>
                </a:tc>
                <a:extLst>
                  <a:ext uri="{0D108BD9-81ED-4DB2-BD59-A6C34878D82A}">
                    <a16:rowId xmlns:a16="http://schemas.microsoft.com/office/drawing/2014/main" val="3863375862"/>
                  </a:ext>
                </a:extLst>
              </a:tr>
              <a:tr h="323172">
                <a:tc>
                  <a:txBody>
                    <a:bodyPr/>
                    <a:lstStyle/>
                    <a:p>
                      <a:pPr algn="l"/>
                      <a:r>
                        <a:rPr lang="en-IN" dirty="0"/>
                        <a:t>Network configuration </a:t>
                      </a:r>
                    </a:p>
                  </a:txBody>
                  <a:tcPr anchor="ctr">
                    <a:lnL>
                      <a:noFill/>
                    </a:lnL>
                    <a:lnR>
                      <a:noFill/>
                    </a:lnR>
                    <a:lnT>
                      <a:noFill/>
                    </a:lnT>
                    <a:lnB>
                      <a:noFill/>
                    </a:lnB>
                  </a:tcPr>
                </a:tc>
                <a:tc>
                  <a:txBody>
                    <a:bodyPr/>
                    <a:lstStyle/>
                    <a:p>
                      <a:pPr algn="ctr"/>
                      <a:r>
                        <a:rPr lang="en-IN"/>
                        <a:t>ifconfig </a:t>
                      </a:r>
                    </a:p>
                  </a:txBody>
                  <a:tcPr anchor="ctr">
                    <a:lnL>
                      <a:noFill/>
                    </a:lnL>
                    <a:lnR>
                      <a:noFill/>
                    </a:lnR>
                    <a:lnT>
                      <a:noFill/>
                    </a:lnT>
                    <a:lnB>
                      <a:noFill/>
                    </a:lnB>
                  </a:tcPr>
                </a:tc>
                <a:tc>
                  <a:txBody>
                    <a:bodyPr/>
                    <a:lstStyle/>
                    <a:p>
                      <a:pPr algn="ctr"/>
                      <a:r>
                        <a:rPr lang="en-IN" dirty="0"/>
                        <a:t>ipconfig /all </a:t>
                      </a:r>
                    </a:p>
                  </a:txBody>
                  <a:tcPr anchor="ctr">
                    <a:lnL>
                      <a:noFill/>
                    </a:lnL>
                    <a:lnR>
                      <a:noFill/>
                    </a:lnR>
                    <a:lnT>
                      <a:noFill/>
                    </a:lnT>
                    <a:lnB>
                      <a:noFill/>
                    </a:lnB>
                  </a:tcPr>
                </a:tc>
                <a:extLst>
                  <a:ext uri="{0D108BD9-81ED-4DB2-BD59-A6C34878D82A}">
                    <a16:rowId xmlns:a16="http://schemas.microsoft.com/office/drawing/2014/main" val="673251098"/>
                  </a:ext>
                </a:extLst>
              </a:tr>
              <a:tr h="323172">
                <a:tc>
                  <a:txBody>
                    <a:bodyPr/>
                    <a:lstStyle/>
                    <a:p>
                      <a:pPr algn="l"/>
                      <a:r>
                        <a:rPr lang="en-IN" dirty="0"/>
                        <a:t>Network connections </a:t>
                      </a:r>
                    </a:p>
                  </a:txBody>
                  <a:tcPr anchor="ctr">
                    <a:lnL>
                      <a:noFill/>
                    </a:lnL>
                    <a:lnR>
                      <a:noFill/>
                    </a:lnR>
                    <a:lnT>
                      <a:noFill/>
                    </a:lnT>
                    <a:lnB>
                      <a:noFill/>
                    </a:lnB>
                  </a:tcPr>
                </a:tc>
                <a:tc>
                  <a:txBody>
                    <a:bodyPr/>
                    <a:lstStyle/>
                    <a:p>
                      <a:pPr algn="ctr"/>
                      <a:r>
                        <a:rPr lang="en-IN"/>
                        <a:t>netstat -an </a:t>
                      </a:r>
                    </a:p>
                  </a:txBody>
                  <a:tcPr anchor="ctr">
                    <a:lnL>
                      <a:noFill/>
                    </a:lnL>
                    <a:lnR>
                      <a:noFill/>
                    </a:lnR>
                    <a:lnT>
                      <a:noFill/>
                    </a:lnT>
                    <a:lnB>
                      <a:noFill/>
                    </a:lnB>
                  </a:tcPr>
                </a:tc>
                <a:tc>
                  <a:txBody>
                    <a:bodyPr/>
                    <a:lstStyle/>
                    <a:p>
                      <a:pPr algn="ctr"/>
                      <a:r>
                        <a:rPr lang="en-IN" dirty="0"/>
                        <a:t>netstat -an </a:t>
                      </a:r>
                    </a:p>
                  </a:txBody>
                  <a:tcPr anchor="ctr">
                    <a:lnL>
                      <a:noFill/>
                    </a:lnL>
                    <a:lnR>
                      <a:noFill/>
                    </a:lnR>
                    <a:lnT>
                      <a:noFill/>
                    </a:lnT>
                    <a:lnB>
                      <a:noFill/>
                    </a:lnB>
                  </a:tcPr>
                </a:tc>
                <a:extLst>
                  <a:ext uri="{0D108BD9-81ED-4DB2-BD59-A6C34878D82A}">
                    <a16:rowId xmlns:a16="http://schemas.microsoft.com/office/drawing/2014/main" val="2475974431"/>
                  </a:ext>
                </a:extLst>
              </a:tr>
              <a:tr h="323172">
                <a:tc>
                  <a:txBody>
                    <a:bodyPr/>
                    <a:lstStyle/>
                    <a:p>
                      <a:pPr algn="l"/>
                      <a:r>
                        <a:rPr lang="en-IN" dirty="0"/>
                        <a:t>Running processes </a:t>
                      </a:r>
                    </a:p>
                  </a:txBody>
                  <a:tcPr anchor="ctr">
                    <a:lnL>
                      <a:noFill/>
                    </a:lnL>
                    <a:lnR>
                      <a:noFill/>
                    </a:lnR>
                    <a:lnT>
                      <a:noFill/>
                    </a:lnT>
                    <a:lnB>
                      <a:noFill/>
                    </a:lnB>
                  </a:tcPr>
                </a:tc>
                <a:tc>
                  <a:txBody>
                    <a:bodyPr/>
                    <a:lstStyle/>
                    <a:p>
                      <a:pPr algn="ctr"/>
                      <a:r>
                        <a:rPr lang="en-IN" dirty="0" err="1"/>
                        <a:t>ps</a:t>
                      </a:r>
                      <a:r>
                        <a:rPr lang="en-IN" dirty="0"/>
                        <a:t> -</a:t>
                      </a:r>
                      <a:r>
                        <a:rPr lang="en-IN" dirty="0" err="1"/>
                        <a:t>ef</a:t>
                      </a:r>
                      <a:r>
                        <a:rPr lang="en-IN" dirty="0"/>
                        <a:t> </a:t>
                      </a:r>
                    </a:p>
                  </a:txBody>
                  <a:tcPr anchor="ctr">
                    <a:lnL>
                      <a:noFill/>
                    </a:lnL>
                    <a:lnR>
                      <a:noFill/>
                    </a:lnR>
                    <a:lnT>
                      <a:noFill/>
                    </a:lnT>
                    <a:lnB>
                      <a:noFill/>
                    </a:lnB>
                  </a:tcPr>
                </a:tc>
                <a:tc>
                  <a:txBody>
                    <a:bodyPr/>
                    <a:lstStyle/>
                    <a:p>
                      <a:pPr algn="ctr"/>
                      <a:r>
                        <a:rPr lang="en-IN" dirty="0" err="1"/>
                        <a:t>tasklist</a:t>
                      </a:r>
                      <a:r>
                        <a:rPr lang="en-IN" dirty="0"/>
                        <a:t> </a:t>
                      </a:r>
                    </a:p>
                  </a:txBody>
                  <a:tcPr anchor="ctr">
                    <a:lnL>
                      <a:noFill/>
                    </a:lnL>
                    <a:lnR>
                      <a:noFill/>
                    </a:lnR>
                    <a:lnT>
                      <a:noFill/>
                    </a:lnT>
                    <a:lnB>
                      <a:noFill/>
                    </a:lnB>
                  </a:tcPr>
                </a:tc>
                <a:extLst>
                  <a:ext uri="{0D108BD9-81ED-4DB2-BD59-A6C34878D82A}">
                    <a16:rowId xmlns:a16="http://schemas.microsoft.com/office/drawing/2014/main" val="1240293657"/>
                  </a:ext>
                </a:extLst>
              </a:tr>
            </a:tbl>
          </a:graphicData>
        </a:graphic>
      </p:graphicFrame>
      <p:pic>
        <p:nvPicPr>
          <p:cNvPr id="3" name="Picture 2"/>
          <p:cNvPicPr>
            <a:picLocks noChangeAspect="1"/>
          </p:cNvPicPr>
          <p:nvPr/>
        </p:nvPicPr>
        <p:blipFill>
          <a:blip r:embed="rId2"/>
          <a:stretch>
            <a:fillRect/>
          </a:stretch>
        </p:blipFill>
        <p:spPr>
          <a:xfrm>
            <a:off x="7696783" y="1825384"/>
            <a:ext cx="4031390" cy="3067602"/>
          </a:xfrm>
          <a:prstGeom prst="rect">
            <a:avLst/>
          </a:prstGeom>
        </p:spPr>
      </p:pic>
    </p:spTree>
    <p:extLst>
      <p:ext uri="{BB962C8B-B14F-4D97-AF65-F5344CB8AC3E}">
        <p14:creationId xmlns:p14="http://schemas.microsoft.com/office/powerpoint/2010/main" val="262336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A407-8BC4-46BA-8B6F-00C3DEDD48FF}"/>
              </a:ext>
            </a:extLst>
          </p:cNvPr>
          <p:cNvSpPr>
            <a:spLocks noGrp="1"/>
          </p:cNvSpPr>
          <p:nvPr>
            <p:ph type="title"/>
          </p:nvPr>
        </p:nvSpPr>
        <p:spPr>
          <a:xfrm>
            <a:off x="677334" y="609600"/>
            <a:ext cx="8596668" cy="781878"/>
          </a:xfrm>
        </p:spPr>
        <p:txBody>
          <a:bodyPr>
            <a:normAutofit fontScale="90000"/>
          </a:bodyPr>
          <a:lstStyle/>
          <a:p>
            <a:r>
              <a:rPr lang="en-IN" dirty="0"/>
              <a:t>Executing arbitrary commands</a:t>
            </a:r>
            <a:br>
              <a:rPr lang="en-IN" b="1" dirty="0"/>
            </a:br>
            <a:endParaRPr lang="en-IN" dirty="0"/>
          </a:p>
        </p:txBody>
      </p:sp>
      <p:sp>
        <p:nvSpPr>
          <p:cNvPr id="3" name="Content Placeholder 2">
            <a:extLst>
              <a:ext uri="{FF2B5EF4-FFF2-40B4-BE49-F238E27FC236}">
                <a16:creationId xmlns:a16="http://schemas.microsoft.com/office/drawing/2014/main" id="{96B62E1D-A01A-4F8C-B43B-4AB984E80CF6}"/>
              </a:ext>
            </a:extLst>
          </p:cNvPr>
          <p:cNvSpPr>
            <a:spLocks noGrp="1"/>
          </p:cNvSpPr>
          <p:nvPr>
            <p:ph idx="1"/>
          </p:nvPr>
        </p:nvSpPr>
        <p:spPr>
          <a:xfrm>
            <a:off x="677334" y="1543878"/>
            <a:ext cx="8596668" cy="4571999"/>
          </a:xfrm>
        </p:spPr>
        <p:txBody>
          <a:bodyPr>
            <a:normAutofit lnSpcReduction="10000"/>
          </a:bodyPr>
          <a:lstStyle/>
          <a:p>
            <a:pPr marL="0" indent="0" algn="just">
              <a:buNone/>
            </a:pPr>
            <a:r>
              <a:rPr lang="en-US" sz="2000" dirty="0"/>
              <a:t>Consider a shopping application that lets the user view whether an item is in stock in a particular store. This information is accessed via a URL like: </a:t>
            </a:r>
          </a:p>
          <a:p>
            <a:pPr marL="0" indent="0">
              <a:buNone/>
            </a:pPr>
            <a:r>
              <a:rPr lang="en-US" sz="2000" dirty="0">
                <a:solidFill>
                  <a:schemeClr val="accent2">
                    <a:lumMod val="60000"/>
                    <a:lumOff val="40000"/>
                  </a:schemeClr>
                </a:solidFill>
              </a:rPr>
              <a:t>https://insecure-website.com/stockStatus?productID=381&amp;storeID=29 </a:t>
            </a:r>
          </a:p>
          <a:p>
            <a:pPr marL="0" indent="0" algn="just">
              <a:buNone/>
            </a:pPr>
            <a:r>
              <a:rPr lang="en-US" sz="2000" dirty="0"/>
              <a:t>The functionality is implemented by calling out to a shell command with the product and store IDs as arguments: </a:t>
            </a:r>
          </a:p>
          <a:p>
            <a:pPr marL="0" indent="0">
              <a:buNone/>
            </a:pPr>
            <a:r>
              <a:rPr lang="en-US" sz="2000" dirty="0">
                <a:solidFill>
                  <a:schemeClr val="accent2">
                    <a:lumMod val="60000"/>
                    <a:lumOff val="40000"/>
                  </a:schemeClr>
                </a:solidFill>
              </a:rPr>
              <a:t>stockreport.pl 381 29 </a:t>
            </a:r>
          </a:p>
          <a:p>
            <a:pPr marL="0" indent="0" algn="just">
              <a:buNone/>
            </a:pPr>
            <a:r>
              <a:rPr lang="en-US" sz="2000" dirty="0"/>
              <a:t>This command outputs the stock status for the specified item, which is returned to the user. </a:t>
            </a:r>
          </a:p>
          <a:p>
            <a:pPr marL="0" indent="0" algn="just">
              <a:buNone/>
            </a:pPr>
            <a:r>
              <a:rPr lang="en-US" sz="2000" dirty="0"/>
              <a:t>Since the application implements no defenses against OS command injection, an attacker can submit the following input to execute an arbitrary command: </a:t>
            </a:r>
          </a:p>
          <a:p>
            <a:pPr marL="0" indent="0">
              <a:buNone/>
            </a:pPr>
            <a:r>
              <a:rPr lang="en-US" sz="2000" dirty="0">
                <a:solidFill>
                  <a:schemeClr val="accent2">
                    <a:lumMod val="60000"/>
                    <a:lumOff val="40000"/>
                  </a:schemeClr>
                </a:solidFill>
              </a:rPr>
              <a:t>&amp; echo Hello &amp; </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18691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298D4-C6DA-461F-B5A4-A95E5B3F10FB}"/>
              </a:ext>
            </a:extLst>
          </p:cNvPr>
          <p:cNvSpPr>
            <a:spLocks noGrp="1"/>
          </p:cNvSpPr>
          <p:nvPr>
            <p:ph idx="1"/>
          </p:nvPr>
        </p:nvSpPr>
        <p:spPr>
          <a:xfrm>
            <a:off x="677334" y="597177"/>
            <a:ext cx="8596668" cy="5695950"/>
          </a:xfrm>
        </p:spPr>
        <p:txBody>
          <a:bodyPr>
            <a:normAutofit fontScale="92500" lnSpcReduction="10000"/>
          </a:bodyPr>
          <a:lstStyle/>
          <a:p>
            <a:pPr marL="0" indent="0" algn="just">
              <a:buNone/>
            </a:pPr>
            <a:r>
              <a:rPr lang="en-US" sz="2000" dirty="0"/>
              <a:t>If this input is submitted in the </a:t>
            </a:r>
            <a:r>
              <a:rPr lang="en-US" sz="2000" dirty="0" err="1"/>
              <a:t>productID</a:t>
            </a:r>
            <a:r>
              <a:rPr lang="en-US" sz="2000" dirty="0"/>
              <a:t> parameter, then the command executed by the application is: </a:t>
            </a:r>
          </a:p>
          <a:p>
            <a:pPr marL="0" indent="0">
              <a:buNone/>
            </a:pPr>
            <a:r>
              <a:rPr lang="en-US" sz="2000" dirty="0">
                <a:solidFill>
                  <a:schemeClr val="accent2">
                    <a:lumMod val="60000"/>
                    <a:lumOff val="40000"/>
                  </a:schemeClr>
                </a:solidFill>
              </a:rPr>
              <a:t>stockreport.pl &amp; echo Hello &amp; 29 </a:t>
            </a:r>
          </a:p>
          <a:p>
            <a:pPr marL="0" indent="0" algn="just">
              <a:buNone/>
            </a:pPr>
            <a:r>
              <a:rPr lang="en-US" sz="2000" dirty="0"/>
              <a:t>The echo command simply causes the supplied string to be echoed in the output, and is a useful way to test for some types of OS command injection. The &amp; character is a shell command separator, and so what gets executed is actually three separate commands one after another. As a result, the output returned to the user is: </a:t>
            </a:r>
          </a:p>
          <a:p>
            <a:pPr marL="0" indent="0">
              <a:buNone/>
            </a:pPr>
            <a:r>
              <a:rPr lang="en-US" sz="2000" dirty="0">
                <a:solidFill>
                  <a:schemeClr val="accent2">
                    <a:lumMod val="60000"/>
                    <a:lumOff val="40000"/>
                  </a:schemeClr>
                </a:solidFill>
              </a:rPr>
              <a:t>Error - </a:t>
            </a:r>
            <a:r>
              <a:rPr lang="en-US" sz="2000" dirty="0" err="1">
                <a:solidFill>
                  <a:schemeClr val="accent2">
                    <a:lumMod val="60000"/>
                    <a:lumOff val="40000"/>
                  </a:schemeClr>
                </a:solidFill>
              </a:rPr>
              <a:t>productID</a:t>
            </a:r>
            <a:r>
              <a:rPr lang="en-US" sz="2000" dirty="0">
                <a:solidFill>
                  <a:schemeClr val="accent2">
                    <a:lumMod val="60000"/>
                    <a:lumOff val="40000"/>
                  </a:schemeClr>
                </a:solidFill>
              </a:rPr>
              <a:t> was not provided</a:t>
            </a:r>
            <a:br>
              <a:rPr lang="en-US" sz="2000" dirty="0">
                <a:solidFill>
                  <a:schemeClr val="accent2">
                    <a:lumMod val="60000"/>
                    <a:lumOff val="40000"/>
                  </a:schemeClr>
                </a:solidFill>
              </a:rPr>
            </a:br>
            <a:r>
              <a:rPr lang="en-US" sz="2000" dirty="0">
                <a:solidFill>
                  <a:schemeClr val="accent2">
                    <a:lumMod val="60000"/>
                    <a:lumOff val="40000"/>
                  </a:schemeClr>
                </a:solidFill>
              </a:rPr>
              <a:t>Hello</a:t>
            </a:r>
            <a:br>
              <a:rPr lang="en-US" sz="2000" dirty="0">
                <a:solidFill>
                  <a:schemeClr val="accent2">
                    <a:lumMod val="60000"/>
                    <a:lumOff val="40000"/>
                  </a:schemeClr>
                </a:solidFill>
              </a:rPr>
            </a:br>
            <a:r>
              <a:rPr lang="en-US" sz="2000" dirty="0">
                <a:solidFill>
                  <a:schemeClr val="accent2">
                    <a:lumMod val="60000"/>
                    <a:lumOff val="40000"/>
                  </a:schemeClr>
                </a:solidFill>
              </a:rPr>
              <a:t>29: command not found </a:t>
            </a:r>
          </a:p>
          <a:p>
            <a:pPr marL="0" indent="0">
              <a:buNone/>
            </a:pPr>
            <a:r>
              <a:rPr lang="en-US" sz="2000" dirty="0"/>
              <a:t>The three lines of output demonstrate that: </a:t>
            </a:r>
          </a:p>
          <a:p>
            <a:r>
              <a:rPr lang="en-US" sz="2000" dirty="0"/>
              <a:t>The original stockreport.pl command was executed without its expected arguments, and so returned an error message. </a:t>
            </a:r>
          </a:p>
          <a:p>
            <a:r>
              <a:rPr lang="en-US" sz="2000" dirty="0"/>
              <a:t>The injected echo command was executed, and the supplied string was echoed in the output. </a:t>
            </a:r>
          </a:p>
          <a:p>
            <a:r>
              <a:rPr lang="en-US" sz="2000" dirty="0"/>
              <a:t>The original argument 29 was executed as a command, which caused an error. </a:t>
            </a:r>
          </a:p>
          <a:p>
            <a:pPr marL="0" indent="0">
              <a:buNone/>
            </a:pPr>
            <a:endParaRPr lang="en-IN" dirty="0"/>
          </a:p>
        </p:txBody>
      </p:sp>
    </p:spTree>
    <p:extLst>
      <p:ext uri="{BB962C8B-B14F-4D97-AF65-F5344CB8AC3E}">
        <p14:creationId xmlns:p14="http://schemas.microsoft.com/office/powerpoint/2010/main" val="839371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74CC4-2890-4ED1-B2C2-C445190DCE59}"/>
              </a:ext>
            </a:extLst>
          </p:cNvPr>
          <p:cNvSpPr>
            <a:spLocks noGrp="1"/>
          </p:cNvSpPr>
          <p:nvPr>
            <p:ph idx="1"/>
          </p:nvPr>
        </p:nvSpPr>
        <p:spPr>
          <a:xfrm>
            <a:off x="677334" y="1723268"/>
            <a:ext cx="8596668" cy="1536768"/>
          </a:xfrm>
        </p:spPr>
        <p:txBody>
          <a:bodyPr/>
          <a:lstStyle/>
          <a:p>
            <a:pPr marL="0" indent="0">
              <a:buNone/>
            </a:pPr>
            <a:r>
              <a:rPr lang="en-IN" sz="2800" dirty="0">
                <a:solidFill>
                  <a:schemeClr val="accent2">
                    <a:lumMod val="60000"/>
                    <a:lumOff val="40000"/>
                  </a:schemeClr>
                </a:solidFill>
              </a:rPr>
              <a:t>Demo:</a:t>
            </a:r>
          </a:p>
          <a:p>
            <a:pPr marL="0" indent="0">
              <a:buNone/>
            </a:pPr>
            <a:r>
              <a:rPr lang="en-IN" dirty="0">
                <a:hlinkClick r:id="rId2"/>
              </a:rPr>
              <a:t>https://portswigger.net/web-security/os-command-injection/lab-simple</a:t>
            </a:r>
            <a:endParaRPr lang="en-IN" dirty="0"/>
          </a:p>
          <a:p>
            <a:pPr marL="0" indent="0">
              <a:buNone/>
            </a:pPr>
            <a:endParaRPr lang="en-IN" dirty="0"/>
          </a:p>
        </p:txBody>
      </p:sp>
    </p:spTree>
    <p:extLst>
      <p:ext uri="{BB962C8B-B14F-4D97-AF65-F5344CB8AC3E}">
        <p14:creationId xmlns:p14="http://schemas.microsoft.com/office/powerpoint/2010/main" val="18720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0770-ADB1-41DF-96F0-305D545539EA}"/>
              </a:ext>
            </a:extLst>
          </p:cNvPr>
          <p:cNvSpPr>
            <a:spLocks noGrp="1"/>
          </p:cNvSpPr>
          <p:nvPr>
            <p:ph type="title"/>
          </p:nvPr>
        </p:nvSpPr>
        <p:spPr/>
        <p:txBody>
          <a:bodyPr>
            <a:normAutofit fontScale="90000"/>
          </a:bodyPr>
          <a:lstStyle/>
          <a:p>
            <a:r>
              <a:rPr lang="en-IN" b="1" dirty="0"/>
              <a:t>Blind OS command injection vulnerabilities</a:t>
            </a:r>
            <a:br>
              <a:rPr lang="en-IN" b="1" dirty="0"/>
            </a:br>
            <a:endParaRPr lang="en-IN" dirty="0"/>
          </a:p>
        </p:txBody>
      </p:sp>
      <p:sp>
        <p:nvSpPr>
          <p:cNvPr id="3" name="Content Placeholder 2">
            <a:extLst>
              <a:ext uri="{FF2B5EF4-FFF2-40B4-BE49-F238E27FC236}">
                <a16:creationId xmlns:a16="http://schemas.microsoft.com/office/drawing/2014/main" id="{A3D14BFA-16D4-4F94-BFE0-506693BBC498}"/>
              </a:ext>
            </a:extLst>
          </p:cNvPr>
          <p:cNvSpPr>
            <a:spLocks noGrp="1"/>
          </p:cNvSpPr>
          <p:nvPr>
            <p:ph idx="1"/>
          </p:nvPr>
        </p:nvSpPr>
        <p:spPr>
          <a:xfrm>
            <a:off x="677334" y="1276349"/>
            <a:ext cx="8596668" cy="5267326"/>
          </a:xfrm>
        </p:spPr>
        <p:txBody>
          <a:bodyPr>
            <a:normAutofit/>
          </a:bodyPr>
          <a:lstStyle/>
          <a:p>
            <a:pPr marL="0" indent="0" algn="just">
              <a:buNone/>
            </a:pPr>
            <a:r>
              <a:rPr lang="en-IN" dirty="0"/>
              <a:t>It occurs when </a:t>
            </a:r>
            <a:r>
              <a:rPr lang="en-US" dirty="0"/>
              <a:t>the application does not return the output from the command within its HTTP response. Blind vulnerabilities can still be exploited, but different techniques are required. </a:t>
            </a:r>
          </a:p>
          <a:p>
            <a:pPr marL="0" indent="0">
              <a:buNone/>
            </a:pPr>
            <a:endParaRPr lang="en-IN" sz="2000" dirty="0">
              <a:solidFill>
                <a:schemeClr val="accent2">
                  <a:lumMod val="60000"/>
                  <a:lumOff val="40000"/>
                </a:schemeClr>
              </a:solidFill>
            </a:endParaRPr>
          </a:p>
          <a:p>
            <a:pPr marL="0" indent="0">
              <a:buNone/>
            </a:pPr>
            <a:r>
              <a:rPr lang="en-IN" sz="2000" dirty="0">
                <a:solidFill>
                  <a:schemeClr val="accent2">
                    <a:lumMod val="60000"/>
                    <a:lumOff val="40000"/>
                  </a:schemeClr>
                </a:solidFill>
              </a:rPr>
              <a:t>Example:</a:t>
            </a:r>
            <a:endParaRPr lang="en-US" dirty="0"/>
          </a:p>
          <a:p>
            <a:pPr marL="0" indent="0" algn="just">
              <a:buNone/>
            </a:pPr>
            <a:r>
              <a:rPr lang="en-US" dirty="0"/>
              <a:t>Consider a web site that lets users submit feedback about the site. The user enters their email address and feedback message. The server-side application then generates an email to a site administrator containing the feedback. To do this, it calls out to the mail program with the submitted details. For example: </a:t>
            </a:r>
          </a:p>
          <a:p>
            <a:pPr marL="0" indent="0">
              <a:buNone/>
            </a:pPr>
            <a:r>
              <a:rPr lang="en-US" sz="2000" dirty="0">
                <a:solidFill>
                  <a:schemeClr val="accent2">
                    <a:lumMod val="60000"/>
                    <a:lumOff val="40000"/>
                  </a:schemeClr>
                </a:solidFill>
              </a:rPr>
              <a:t>mail -s "This site is great" -</a:t>
            </a:r>
            <a:r>
              <a:rPr lang="en-US" sz="2000" dirty="0" err="1">
                <a:solidFill>
                  <a:schemeClr val="accent2">
                    <a:lumMod val="60000"/>
                    <a:lumOff val="40000"/>
                  </a:schemeClr>
                </a:solidFill>
              </a:rPr>
              <a:t>aFrom:peter@normal-user.net</a:t>
            </a:r>
            <a:r>
              <a:rPr lang="en-US" sz="2000" dirty="0">
                <a:solidFill>
                  <a:schemeClr val="accent2">
                    <a:lumMod val="60000"/>
                    <a:lumOff val="40000"/>
                  </a:schemeClr>
                </a:solidFill>
              </a:rPr>
              <a:t> feedback@vulnerable-website.com </a:t>
            </a:r>
          </a:p>
          <a:p>
            <a:pPr marL="0" indent="0" algn="just">
              <a:buNone/>
            </a:pPr>
            <a:r>
              <a:rPr lang="en-US" dirty="0"/>
              <a:t>The output from the mail command (if any) is not returned in the application's responses, and so using the echo payload would not be effective. In this situation, you can use a variety of other techniques to detect and exploit a vulnerability. </a:t>
            </a:r>
          </a:p>
          <a:p>
            <a:endParaRPr lang="en-IN" dirty="0"/>
          </a:p>
          <a:p>
            <a:endParaRPr lang="en-IN" dirty="0"/>
          </a:p>
        </p:txBody>
      </p:sp>
    </p:spTree>
    <p:extLst>
      <p:ext uri="{BB962C8B-B14F-4D97-AF65-F5344CB8AC3E}">
        <p14:creationId xmlns:p14="http://schemas.microsoft.com/office/powerpoint/2010/main" val="1694913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B3E9D7-5040-4D65-97FE-248A5F93098A}"/>
              </a:ext>
            </a:extLst>
          </p:cNvPr>
          <p:cNvSpPr>
            <a:spLocks noGrp="1"/>
          </p:cNvSpPr>
          <p:nvPr>
            <p:ph idx="1"/>
          </p:nvPr>
        </p:nvSpPr>
        <p:spPr>
          <a:xfrm>
            <a:off x="582084" y="790576"/>
            <a:ext cx="8596668" cy="5210174"/>
          </a:xfrm>
        </p:spPr>
        <p:txBody>
          <a:bodyPr>
            <a:normAutofit/>
          </a:bodyPr>
          <a:lstStyle/>
          <a:p>
            <a:pPr marL="0" indent="0" algn="just">
              <a:buNone/>
            </a:pPr>
            <a:r>
              <a:rPr lang="en-US" sz="2200" dirty="0"/>
              <a:t>You can use an injected command that will trigger a time delay, allowing you to confirm that the command was executed based on the time that the application takes to respond. The ping command is an effective way to do this, as it lets you specify the number of ICMP packets to send, and therefore the time taken for the command to run: </a:t>
            </a:r>
          </a:p>
          <a:p>
            <a:pPr marL="0" indent="0">
              <a:buNone/>
            </a:pPr>
            <a:endParaRPr lang="en-US" sz="2400" dirty="0">
              <a:solidFill>
                <a:schemeClr val="accent2">
                  <a:lumMod val="60000"/>
                  <a:lumOff val="40000"/>
                </a:schemeClr>
              </a:solidFill>
            </a:endParaRPr>
          </a:p>
          <a:p>
            <a:pPr marL="0" indent="0">
              <a:buNone/>
            </a:pPr>
            <a:r>
              <a:rPr lang="en-US" sz="2400" dirty="0">
                <a:solidFill>
                  <a:schemeClr val="accent2">
                    <a:lumMod val="60000"/>
                    <a:lumOff val="40000"/>
                  </a:schemeClr>
                </a:solidFill>
              </a:rPr>
              <a:t>&amp; ping -c 10 127.0.0.1 &amp; </a:t>
            </a:r>
            <a:endParaRPr lang="en-US" sz="2400" dirty="0"/>
          </a:p>
          <a:p>
            <a:pPr marL="0" indent="0" algn="just">
              <a:buNone/>
            </a:pPr>
            <a:r>
              <a:rPr lang="en-US" sz="2400" dirty="0"/>
              <a:t>This command will cause the application to ping its loopback network adapter for 10 seconds. </a:t>
            </a:r>
          </a:p>
          <a:p>
            <a:pPr marL="0" indent="0">
              <a:buNone/>
            </a:pPr>
            <a:endParaRPr lang="en-IN" sz="3200" dirty="0">
              <a:solidFill>
                <a:schemeClr val="accent2">
                  <a:lumMod val="60000"/>
                  <a:lumOff val="40000"/>
                </a:schemeClr>
              </a:solidFill>
            </a:endParaRPr>
          </a:p>
          <a:p>
            <a:pPr marL="0" indent="0">
              <a:buNone/>
            </a:pPr>
            <a:endParaRPr lang="en-IN" sz="2400" dirty="0"/>
          </a:p>
          <a:p>
            <a:endParaRPr lang="en-IN" dirty="0"/>
          </a:p>
        </p:txBody>
      </p:sp>
    </p:spTree>
    <p:extLst>
      <p:ext uri="{BB962C8B-B14F-4D97-AF65-F5344CB8AC3E}">
        <p14:creationId xmlns:p14="http://schemas.microsoft.com/office/powerpoint/2010/main" val="250578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AE6B-22F1-4A0A-A929-905B8FE5258A}"/>
              </a:ext>
            </a:extLst>
          </p:cNvPr>
          <p:cNvSpPr>
            <a:spLocks noGrp="1"/>
          </p:cNvSpPr>
          <p:nvPr>
            <p:ph type="title"/>
          </p:nvPr>
        </p:nvSpPr>
        <p:spPr>
          <a:xfrm>
            <a:off x="677334" y="609600"/>
            <a:ext cx="8596668" cy="887896"/>
          </a:xfrm>
        </p:spPr>
        <p:txBody>
          <a:bodyPr>
            <a:normAutofit/>
          </a:bodyPr>
          <a:lstStyle/>
          <a:p>
            <a:r>
              <a:rPr lang="en-IN" sz="4800" dirty="0"/>
              <a:t>What is it???</a:t>
            </a:r>
          </a:p>
        </p:txBody>
      </p:sp>
      <p:sp>
        <p:nvSpPr>
          <p:cNvPr id="3" name="Content Placeholder 2">
            <a:extLst>
              <a:ext uri="{FF2B5EF4-FFF2-40B4-BE49-F238E27FC236}">
                <a16:creationId xmlns:a16="http://schemas.microsoft.com/office/drawing/2014/main" id="{33739EDB-FB9A-4196-BC94-E60033DFF68E}"/>
              </a:ext>
            </a:extLst>
          </p:cNvPr>
          <p:cNvSpPr>
            <a:spLocks noGrp="1"/>
          </p:cNvSpPr>
          <p:nvPr>
            <p:ph idx="1"/>
          </p:nvPr>
        </p:nvSpPr>
        <p:spPr>
          <a:xfrm>
            <a:off x="677334" y="1587500"/>
            <a:ext cx="8029344" cy="4546600"/>
          </a:xfrm>
        </p:spPr>
        <p:txBody>
          <a:bodyPr>
            <a:normAutofit fontScale="92500"/>
          </a:bodyPr>
          <a:lstStyle/>
          <a:p>
            <a:pPr marL="0" indent="0" algn="just">
              <a:buNone/>
            </a:pPr>
            <a:r>
              <a:rPr lang="en-US" sz="1900" dirty="0"/>
              <a:t>A SQL injection attack consists of insertion or "injection" of a SQL query via the input data from the client to the application.</a:t>
            </a:r>
          </a:p>
          <a:p>
            <a:pPr marL="0" indent="0" algn="just">
              <a:buNone/>
            </a:pPr>
            <a:r>
              <a:rPr lang="en-US" sz="1900" dirty="0"/>
              <a:t>Some common SQL injection examples include: </a:t>
            </a:r>
          </a:p>
          <a:p>
            <a:pPr algn="just"/>
            <a:r>
              <a:rPr lang="en-US" sz="1900" b="1" dirty="0">
                <a:solidFill>
                  <a:schemeClr val="accent2">
                    <a:lumMod val="60000"/>
                    <a:lumOff val="40000"/>
                  </a:schemeClr>
                </a:solidFill>
              </a:rPr>
              <a:t>Retrieving hidden data</a:t>
            </a:r>
            <a:r>
              <a:rPr lang="en-US" sz="1900" dirty="0"/>
              <a:t>: where you can modify an SQL query to return additional results.</a:t>
            </a:r>
          </a:p>
          <a:p>
            <a:pPr algn="just"/>
            <a:r>
              <a:rPr lang="en-US" sz="1900" b="1" dirty="0">
                <a:solidFill>
                  <a:schemeClr val="accent2">
                    <a:lumMod val="60000"/>
                    <a:lumOff val="40000"/>
                  </a:schemeClr>
                </a:solidFill>
              </a:rPr>
              <a:t>Subverting application logic: </a:t>
            </a:r>
            <a:r>
              <a:rPr lang="en-US" sz="1900" dirty="0"/>
              <a:t>where you can change a query to interfere </a:t>
            </a:r>
          </a:p>
          <a:p>
            <a:pPr algn="just"/>
            <a:r>
              <a:rPr lang="en-US" sz="1900" dirty="0"/>
              <a:t>with the application's logic.</a:t>
            </a:r>
          </a:p>
          <a:p>
            <a:pPr algn="just"/>
            <a:r>
              <a:rPr lang="en-US" sz="1900" b="1" dirty="0">
                <a:solidFill>
                  <a:schemeClr val="accent2">
                    <a:lumMod val="60000"/>
                    <a:lumOff val="40000"/>
                  </a:schemeClr>
                </a:solidFill>
              </a:rPr>
              <a:t>UNION attacks: </a:t>
            </a:r>
            <a:r>
              <a:rPr lang="en-US" sz="1900" dirty="0"/>
              <a:t>where you can retrieve data from different database tables.</a:t>
            </a:r>
          </a:p>
          <a:p>
            <a:pPr algn="just"/>
            <a:r>
              <a:rPr lang="en-US" sz="1900" b="1" dirty="0">
                <a:solidFill>
                  <a:schemeClr val="accent2">
                    <a:lumMod val="60000"/>
                    <a:lumOff val="40000"/>
                  </a:schemeClr>
                </a:solidFill>
              </a:rPr>
              <a:t>Examining the database: </a:t>
            </a:r>
            <a:r>
              <a:rPr lang="en-US" sz="1900" dirty="0"/>
              <a:t>where you can extract information about the version and structure of the database.</a:t>
            </a:r>
          </a:p>
          <a:p>
            <a:pPr algn="just"/>
            <a:r>
              <a:rPr lang="en-US" sz="1900" b="1" dirty="0">
                <a:solidFill>
                  <a:schemeClr val="accent2">
                    <a:lumMod val="60000"/>
                    <a:lumOff val="40000"/>
                  </a:schemeClr>
                </a:solidFill>
              </a:rPr>
              <a:t>Blind SQL injection: </a:t>
            </a:r>
            <a:r>
              <a:rPr lang="en-US" sz="1900" dirty="0"/>
              <a:t>where the results of a query you control are not returned in the application's responses.</a:t>
            </a:r>
          </a:p>
          <a:p>
            <a:endParaRPr lang="en-US" dirty="0"/>
          </a:p>
          <a:p>
            <a:endParaRPr lang="en-US" dirty="0"/>
          </a:p>
        </p:txBody>
      </p:sp>
      <p:pic>
        <p:nvPicPr>
          <p:cNvPr id="3074" name="Picture 2" descr="Image result for sql injection attack">
            <a:extLst>
              <a:ext uri="{FF2B5EF4-FFF2-40B4-BE49-F238E27FC236}">
                <a16:creationId xmlns:a16="http://schemas.microsoft.com/office/drawing/2014/main" id="{63849469-1D23-49AE-89B0-23D44B3E1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1976" y="2084387"/>
            <a:ext cx="3009899"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355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918CE0-EC9E-4938-B12B-C3F6838AA18F}"/>
              </a:ext>
            </a:extLst>
          </p:cNvPr>
          <p:cNvSpPr/>
          <p:nvPr/>
        </p:nvSpPr>
        <p:spPr>
          <a:xfrm>
            <a:off x="647700" y="2890391"/>
            <a:ext cx="8496300" cy="1077218"/>
          </a:xfrm>
          <a:prstGeom prst="rect">
            <a:avLst/>
          </a:prstGeom>
        </p:spPr>
        <p:txBody>
          <a:bodyPr wrap="square">
            <a:spAutoFit/>
          </a:bodyPr>
          <a:lstStyle/>
          <a:p>
            <a:r>
              <a:rPr lang="en-IN" sz="2800" dirty="0">
                <a:solidFill>
                  <a:schemeClr val="accent2">
                    <a:lumMod val="60000"/>
                    <a:lumOff val="40000"/>
                  </a:schemeClr>
                </a:solidFill>
              </a:rPr>
              <a:t>Demo</a:t>
            </a:r>
            <a:r>
              <a:rPr lang="en-IN" sz="2000" dirty="0">
                <a:solidFill>
                  <a:schemeClr val="accent2">
                    <a:lumMod val="60000"/>
                    <a:lumOff val="40000"/>
                  </a:schemeClr>
                </a:solidFill>
              </a:rPr>
              <a:t>:</a:t>
            </a:r>
          </a:p>
          <a:p>
            <a:r>
              <a:rPr lang="en-IN" dirty="0">
                <a:hlinkClick r:id="rId2"/>
              </a:rPr>
              <a:t>https://portswigger.net/web-security/os-command-injection/lab-blind-time-delays</a:t>
            </a:r>
            <a:endParaRPr lang="en-IN" dirty="0"/>
          </a:p>
        </p:txBody>
      </p:sp>
    </p:spTree>
    <p:extLst>
      <p:ext uri="{BB962C8B-B14F-4D97-AF65-F5344CB8AC3E}">
        <p14:creationId xmlns:p14="http://schemas.microsoft.com/office/powerpoint/2010/main" val="1908363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4D19-7E98-4E67-86AD-73437267B51F}"/>
              </a:ext>
            </a:extLst>
          </p:cNvPr>
          <p:cNvSpPr>
            <a:spLocks noGrp="1"/>
          </p:cNvSpPr>
          <p:nvPr>
            <p:ph type="title"/>
          </p:nvPr>
        </p:nvSpPr>
        <p:spPr>
          <a:xfrm>
            <a:off x="677334" y="609600"/>
            <a:ext cx="8596668" cy="768626"/>
          </a:xfrm>
        </p:spPr>
        <p:txBody>
          <a:bodyPr/>
          <a:lstStyle/>
          <a:p>
            <a:r>
              <a:rPr lang="en-IN" dirty="0"/>
              <a:t>Prevention</a:t>
            </a:r>
          </a:p>
        </p:txBody>
      </p:sp>
      <p:sp>
        <p:nvSpPr>
          <p:cNvPr id="3" name="Content Placeholder 2">
            <a:extLst>
              <a:ext uri="{FF2B5EF4-FFF2-40B4-BE49-F238E27FC236}">
                <a16:creationId xmlns:a16="http://schemas.microsoft.com/office/drawing/2014/main" id="{E23EF17F-5551-466A-9C3C-5304039FA9D3}"/>
              </a:ext>
            </a:extLst>
          </p:cNvPr>
          <p:cNvSpPr>
            <a:spLocks noGrp="1"/>
          </p:cNvSpPr>
          <p:nvPr>
            <p:ph idx="1"/>
          </p:nvPr>
        </p:nvSpPr>
        <p:spPr>
          <a:xfrm>
            <a:off x="677334" y="1642856"/>
            <a:ext cx="7910075" cy="3962399"/>
          </a:xfrm>
        </p:spPr>
        <p:txBody>
          <a:bodyPr>
            <a:normAutofit/>
          </a:bodyPr>
          <a:lstStyle/>
          <a:p>
            <a:pPr algn="just"/>
            <a:r>
              <a:rPr lang="en-US" sz="2000" dirty="0">
                <a:solidFill>
                  <a:schemeClr val="tx1"/>
                </a:solidFill>
              </a:rPr>
              <a:t>Never call out to OS commands from the application.</a:t>
            </a:r>
          </a:p>
          <a:p>
            <a:pPr algn="just"/>
            <a:r>
              <a:rPr lang="en-US" sz="2000" dirty="0"/>
              <a:t>If unavoidable, then strong input validation must be performed, like:</a:t>
            </a:r>
          </a:p>
          <a:p>
            <a:pPr lvl="1">
              <a:buFont typeface="Courier New" panose="02070309020205020404" pitchFamily="49" charset="0"/>
              <a:buChar char="o"/>
            </a:pPr>
            <a:r>
              <a:rPr lang="en-US" sz="1800" dirty="0">
                <a:solidFill>
                  <a:schemeClr val="accent2">
                    <a:lumMod val="60000"/>
                    <a:lumOff val="40000"/>
                  </a:schemeClr>
                </a:solidFill>
              </a:rPr>
              <a:t>Validating against a whitelist of permitted values. </a:t>
            </a:r>
          </a:p>
          <a:p>
            <a:pPr lvl="1">
              <a:buFont typeface="Courier New" panose="02070309020205020404" pitchFamily="49" charset="0"/>
              <a:buChar char="o"/>
            </a:pPr>
            <a:r>
              <a:rPr lang="en-US" sz="1800" dirty="0">
                <a:solidFill>
                  <a:schemeClr val="accent2">
                    <a:lumMod val="60000"/>
                    <a:lumOff val="40000"/>
                  </a:schemeClr>
                </a:solidFill>
              </a:rPr>
              <a:t>Validating that the input is a number. </a:t>
            </a:r>
          </a:p>
          <a:p>
            <a:pPr lvl="1">
              <a:buFont typeface="Courier New" panose="02070309020205020404" pitchFamily="49" charset="0"/>
              <a:buChar char="o"/>
            </a:pPr>
            <a:r>
              <a:rPr lang="en-US" sz="1800" dirty="0">
                <a:solidFill>
                  <a:schemeClr val="accent2">
                    <a:lumMod val="60000"/>
                    <a:lumOff val="40000"/>
                  </a:schemeClr>
                </a:solidFill>
              </a:rPr>
              <a:t>Validating that the input contains only alphanumeric characters, no other syntax or whitespace. </a:t>
            </a:r>
          </a:p>
          <a:p>
            <a:pPr algn="just"/>
            <a:r>
              <a:rPr lang="en-US" sz="2000" dirty="0">
                <a:solidFill>
                  <a:schemeClr val="tx1"/>
                </a:solidFill>
              </a:rPr>
              <a:t>Never attempt to sanitize input by </a:t>
            </a:r>
            <a:r>
              <a:rPr lang="en-US" sz="2000" dirty="0">
                <a:solidFill>
                  <a:schemeClr val="accent2">
                    <a:lumMod val="60000"/>
                    <a:lumOff val="40000"/>
                  </a:schemeClr>
                </a:solidFill>
              </a:rPr>
              <a:t>escaping shell metacharacters</a:t>
            </a:r>
            <a:r>
              <a:rPr lang="en-US" sz="2000" dirty="0"/>
              <a:t>. In practice, this is just too error-prone and vulnerable to being bypassed by a skilled attacker. </a:t>
            </a:r>
          </a:p>
          <a:p>
            <a:endParaRPr lang="en-IN" dirty="0"/>
          </a:p>
        </p:txBody>
      </p:sp>
      <p:pic>
        <p:nvPicPr>
          <p:cNvPr id="4" name="Picture 3"/>
          <p:cNvPicPr>
            <a:picLocks noChangeAspect="1"/>
          </p:cNvPicPr>
          <p:nvPr/>
        </p:nvPicPr>
        <p:blipFill>
          <a:blip r:embed="rId2"/>
          <a:stretch>
            <a:fillRect/>
          </a:stretch>
        </p:blipFill>
        <p:spPr>
          <a:xfrm>
            <a:off x="8918713" y="2133392"/>
            <a:ext cx="2862437" cy="2981325"/>
          </a:xfrm>
          <a:prstGeom prst="rect">
            <a:avLst/>
          </a:prstGeom>
        </p:spPr>
      </p:pic>
    </p:spTree>
    <p:extLst>
      <p:ext uri="{BB962C8B-B14F-4D97-AF65-F5344CB8AC3E}">
        <p14:creationId xmlns:p14="http://schemas.microsoft.com/office/powerpoint/2010/main" val="611043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554-63C3-4335-A7F4-4B12B0FAB564}"/>
              </a:ext>
            </a:extLst>
          </p:cNvPr>
          <p:cNvSpPr>
            <a:spLocks noGrp="1"/>
          </p:cNvSpPr>
          <p:nvPr>
            <p:ph type="title"/>
          </p:nvPr>
        </p:nvSpPr>
        <p:spPr>
          <a:xfrm>
            <a:off x="664082" y="2403613"/>
            <a:ext cx="8596668" cy="1876839"/>
          </a:xfrm>
        </p:spPr>
        <p:txBody>
          <a:bodyPr>
            <a:noAutofit/>
          </a:bodyPr>
          <a:lstStyle/>
          <a:p>
            <a:pPr algn="ctr"/>
            <a:r>
              <a:rPr lang="en-IN" sz="5400" dirty="0"/>
              <a:t>Server Side Request Forgery (SSRF)</a:t>
            </a:r>
          </a:p>
        </p:txBody>
      </p:sp>
    </p:spTree>
    <p:extLst>
      <p:ext uri="{BB962C8B-B14F-4D97-AF65-F5344CB8AC3E}">
        <p14:creationId xmlns:p14="http://schemas.microsoft.com/office/powerpoint/2010/main" val="1683746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EC07-F5FA-4F9C-A3A0-6E2E6EABC121}"/>
              </a:ext>
            </a:extLst>
          </p:cNvPr>
          <p:cNvSpPr>
            <a:spLocks noGrp="1"/>
          </p:cNvSpPr>
          <p:nvPr>
            <p:ph type="title"/>
          </p:nvPr>
        </p:nvSpPr>
        <p:spPr>
          <a:xfrm>
            <a:off x="677334" y="609600"/>
            <a:ext cx="8596668" cy="887896"/>
          </a:xfrm>
        </p:spPr>
        <p:txBody>
          <a:bodyPr>
            <a:normAutofit/>
          </a:bodyPr>
          <a:lstStyle/>
          <a:p>
            <a:r>
              <a:rPr lang="en-IN" sz="4400" dirty="0"/>
              <a:t>What is it?</a:t>
            </a:r>
          </a:p>
        </p:txBody>
      </p:sp>
      <p:sp>
        <p:nvSpPr>
          <p:cNvPr id="3" name="Content Placeholder 2">
            <a:extLst>
              <a:ext uri="{FF2B5EF4-FFF2-40B4-BE49-F238E27FC236}">
                <a16:creationId xmlns:a16="http://schemas.microsoft.com/office/drawing/2014/main" id="{088370DA-7319-431F-8082-E4731A06A86D}"/>
              </a:ext>
            </a:extLst>
          </p:cNvPr>
          <p:cNvSpPr>
            <a:spLocks noGrp="1"/>
          </p:cNvSpPr>
          <p:nvPr>
            <p:ph idx="1"/>
          </p:nvPr>
        </p:nvSpPr>
        <p:spPr>
          <a:xfrm>
            <a:off x="677334" y="1670260"/>
            <a:ext cx="8596668" cy="1629532"/>
          </a:xfrm>
        </p:spPr>
        <p:txBody>
          <a:bodyPr>
            <a:normAutofit/>
          </a:bodyPr>
          <a:lstStyle/>
          <a:p>
            <a:pPr marL="0" indent="0">
              <a:buNone/>
            </a:pPr>
            <a:r>
              <a:rPr lang="en-IN" sz="2000" dirty="0"/>
              <a:t>Server Side Request Forgery (SSRF) is a web security vulnerability that allows an attacker to induce server-side application to make arbitrary HTTP requests of his liking.</a:t>
            </a:r>
          </a:p>
        </p:txBody>
      </p:sp>
      <p:pic>
        <p:nvPicPr>
          <p:cNvPr id="4" name="Picture 3"/>
          <p:cNvPicPr>
            <a:picLocks noChangeAspect="1"/>
          </p:cNvPicPr>
          <p:nvPr/>
        </p:nvPicPr>
        <p:blipFill>
          <a:blip r:embed="rId2"/>
          <a:stretch>
            <a:fillRect/>
          </a:stretch>
        </p:blipFill>
        <p:spPr>
          <a:xfrm>
            <a:off x="2360625" y="2822714"/>
            <a:ext cx="5230086" cy="3525078"/>
          </a:xfrm>
          <a:prstGeom prst="rect">
            <a:avLst/>
          </a:prstGeom>
        </p:spPr>
      </p:pic>
    </p:spTree>
    <p:extLst>
      <p:ext uri="{BB962C8B-B14F-4D97-AF65-F5344CB8AC3E}">
        <p14:creationId xmlns:p14="http://schemas.microsoft.com/office/powerpoint/2010/main" val="3398606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EC07-F5FA-4F9C-A3A0-6E2E6EABC121}"/>
              </a:ext>
            </a:extLst>
          </p:cNvPr>
          <p:cNvSpPr>
            <a:spLocks noGrp="1"/>
          </p:cNvSpPr>
          <p:nvPr>
            <p:ph type="title"/>
          </p:nvPr>
        </p:nvSpPr>
        <p:spPr>
          <a:xfrm>
            <a:off x="677334" y="609600"/>
            <a:ext cx="8596668" cy="887896"/>
          </a:xfrm>
        </p:spPr>
        <p:txBody>
          <a:bodyPr>
            <a:normAutofit/>
          </a:bodyPr>
          <a:lstStyle/>
          <a:p>
            <a:r>
              <a:rPr lang="en-IN" sz="4400" dirty="0"/>
              <a:t>Impact</a:t>
            </a:r>
          </a:p>
        </p:txBody>
      </p:sp>
      <p:sp>
        <p:nvSpPr>
          <p:cNvPr id="3" name="Content Placeholder 2">
            <a:extLst>
              <a:ext uri="{FF2B5EF4-FFF2-40B4-BE49-F238E27FC236}">
                <a16:creationId xmlns:a16="http://schemas.microsoft.com/office/drawing/2014/main" id="{088370DA-7319-431F-8082-E4731A06A86D}"/>
              </a:ext>
            </a:extLst>
          </p:cNvPr>
          <p:cNvSpPr>
            <a:spLocks noGrp="1"/>
          </p:cNvSpPr>
          <p:nvPr>
            <p:ph idx="1"/>
          </p:nvPr>
        </p:nvSpPr>
        <p:spPr>
          <a:xfrm>
            <a:off x="677334" y="2226851"/>
            <a:ext cx="8596668" cy="2490923"/>
          </a:xfrm>
        </p:spPr>
        <p:txBody>
          <a:bodyPr>
            <a:normAutofit/>
          </a:bodyPr>
          <a:lstStyle/>
          <a:p>
            <a:pPr marL="0" indent="0">
              <a:buNone/>
            </a:pPr>
            <a:r>
              <a:rPr lang="en-IN" sz="2000" dirty="0"/>
              <a:t>A Successful SSRF attack allows:</a:t>
            </a:r>
          </a:p>
          <a:p>
            <a:r>
              <a:rPr lang="en-IN" sz="2000" dirty="0"/>
              <a:t>Unauthorised access to internal servers</a:t>
            </a:r>
          </a:p>
          <a:p>
            <a:r>
              <a:rPr lang="en-IN" sz="2000" dirty="0"/>
              <a:t>Unauthorised data access</a:t>
            </a:r>
          </a:p>
          <a:p>
            <a:r>
              <a:rPr lang="en-IN" sz="2000" dirty="0"/>
              <a:t>Malicious third-party system access through the vulnerable application</a:t>
            </a:r>
          </a:p>
          <a:p>
            <a:r>
              <a:rPr lang="en-IN" sz="2000" dirty="0"/>
              <a:t>Arbitrary Command Execution (sometimes </a:t>
            </a:r>
            <a:r>
              <a:rPr lang="en-IN" sz="2000" dirty="0">
                <a:sym typeface="Wingdings" panose="05000000000000000000" pitchFamily="2" charset="2"/>
              </a:rPr>
              <a:t></a:t>
            </a:r>
            <a:r>
              <a:rPr lang="en-IN" sz="2000" dirty="0"/>
              <a:t>)</a:t>
            </a:r>
          </a:p>
        </p:txBody>
      </p:sp>
    </p:spTree>
    <p:extLst>
      <p:ext uri="{BB962C8B-B14F-4D97-AF65-F5344CB8AC3E}">
        <p14:creationId xmlns:p14="http://schemas.microsoft.com/office/powerpoint/2010/main" val="3217492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EC07-F5FA-4F9C-A3A0-6E2E6EABC121}"/>
              </a:ext>
            </a:extLst>
          </p:cNvPr>
          <p:cNvSpPr>
            <a:spLocks noGrp="1"/>
          </p:cNvSpPr>
          <p:nvPr>
            <p:ph type="title"/>
          </p:nvPr>
        </p:nvSpPr>
        <p:spPr>
          <a:xfrm>
            <a:off x="677334" y="609600"/>
            <a:ext cx="8596668" cy="887896"/>
          </a:xfrm>
        </p:spPr>
        <p:txBody>
          <a:bodyPr>
            <a:normAutofit/>
          </a:bodyPr>
          <a:lstStyle/>
          <a:p>
            <a:r>
              <a:rPr lang="en-IN" sz="4400" dirty="0"/>
              <a:t>Demo</a:t>
            </a:r>
          </a:p>
        </p:txBody>
      </p:sp>
      <p:sp>
        <p:nvSpPr>
          <p:cNvPr id="3" name="Content Placeholder 2">
            <a:extLst>
              <a:ext uri="{FF2B5EF4-FFF2-40B4-BE49-F238E27FC236}">
                <a16:creationId xmlns:a16="http://schemas.microsoft.com/office/drawing/2014/main" id="{088370DA-7319-431F-8082-E4731A06A86D}"/>
              </a:ext>
            </a:extLst>
          </p:cNvPr>
          <p:cNvSpPr>
            <a:spLocks noGrp="1"/>
          </p:cNvSpPr>
          <p:nvPr>
            <p:ph idx="1"/>
          </p:nvPr>
        </p:nvSpPr>
        <p:spPr>
          <a:xfrm>
            <a:off x="677334" y="2226851"/>
            <a:ext cx="8596668" cy="2490923"/>
          </a:xfrm>
        </p:spPr>
        <p:txBody>
          <a:bodyPr>
            <a:normAutofit/>
          </a:bodyPr>
          <a:lstStyle/>
          <a:p>
            <a:pPr marL="0" indent="0">
              <a:buNone/>
            </a:pPr>
            <a:r>
              <a:rPr lang="en-IN" sz="2400" dirty="0"/>
              <a:t>Basic SSRF against local server</a:t>
            </a:r>
            <a:endParaRPr lang="en-IN" sz="2400" dirty="0">
              <a:hlinkClick r:id="rId2"/>
            </a:endParaRPr>
          </a:p>
          <a:p>
            <a:pPr marL="0" indent="0">
              <a:buNone/>
            </a:pPr>
            <a:r>
              <a:rPr lang="en-IN" dirty="0">
                <a:hlinkClick r:id="rId2"/>
              </a:rPr>
              <a:t>https://portswigger.net/web-security/ssrf/lab-basic-ssrf-against-localhost</a:t>
            </a:r>
            <a:endParaRPr lang="en-IN" dirty="0"/>
          </a:p>
          <a:p>
            <a:pPr marL="0" indent="0">
              <a:buNone/>
            </a:pPr>
            <a:endParaRPr lang="en-IN" dirty="0"/>
          </a:p>
          <a:p>
            <a:pPr marL="0" indent="0">
              <a:buNone/>
            </a:pPr>
            <a:r>
              <a:rPr lang="en-US" sz="2400" b="1" dirty="0"/>
              <a:t>SSRF with blacklist-based input filters</a:t>
            </a:r>
          </a:p>
          <a:p>
            <a:pPr marL="0" indent="0">
              <a:buNone/>
            </a:pPr>
            <a:r>
              <a:rPr lang="en-IN" dirty="0">
                <a:hlinkClick r:id="rId3"/>
              </a:rPr>
              <a:t>https://portswigger.net/web-security/ssrf/lab-ssrf-with-blacklist-filter</a:t>
            </a:r>
            <a:endParaRPr lang="en-IN" dirty="0"/>
          </a:p>
          <a:p>
            <a:pPr marL="0" indent="0">
              <a:buNone/>
            </a:pPr>
            <a:endParaRPr lang="en-IN" dirty="0"/>
          </a:p>
          <a:p>
            <a:pPr marL="0" indent="0">
              <a:buNone/>
            </a:pPr>
            <a:endParaRPr lang="en-IN" sz="2400" dirty="0"/>
          </a:p>
        </p:txBody>
      </p:sp>
    </p:spTree>
    <p:extLst>
      <p:ext uri="{BB962C8B-B14F-4D97-AF65-F5344CB8AC3E}">
        <p14:creationId xmlns:p14="http://schemas.microsoft.com/office/powerpoint/2010/main" val="473708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4D19-7E98-4E67-86AD-73437267B51F}"/>
              </a:ext>
            </a:extLst>
          </p:cNvPr>
          <p:cNvSpPr>
            <a:spLocks noGrp="1"/>
          </p:cNvSpPr>
          <p:nvPr>
            <p:ph type="title"/>
          </p:nvPr>
        </p:nvSpPr>
        <p:spPr>
          <a:xfrm>
            <a:off x="677334" y="609600"/>
            <a:ext cx="8596668" cy="768626"/>
          </a:xfrm>
        </p:spPr>
        <p:txBody>
          <a:bodyPr/>
          <a:lstStyle/>
          <a:p>
            <a:r>
              <a:rPr lang="en-IN" dirty="0"/>
              <a:t>Mitigation</a:t>
            </a:r>
          </a:p>
        </p:txBody>
      </p:sp>
      <p:sp>
        <p:nvSpPr>
          <p:cNvPr id="3" name="Content Placeholder 2">
            <a:extLst>
              <a:ext uri="{FF2B5EF4-FFF2-40B4-BE49-F238E27FC236}">
                <a16:creationId xmlns:a16="http://schemas.microsoft.com/office/drawing/2014/main" id="{E23EF17F-5551-466A-9C3C-5304039FA9D3}"/>
              </a:ext>
            </a:extLst>
          </p:cNvPr>
          <p:cNvSpPr>
            <a:spLocks noGrp="1"/>
          </p:cNvSpPr>
          <p:nvPr>
            <p:ph idx="1"/>
          </p:nvPr>
        </p:nvSpPr>
        <p:spPr>
          <a:xfrm>
            <a:off x="677334" y="2517287"/>
            <a:ext cx="7910075" cy="2253287"/>
          </a:xfrm>
        </p:spPr>
        <p:txBody>
          <a:bodyPr>
            <a:normAutofit/>
          </a:bodyPr>
          <a:lstStyle/>
          <a:p>
            <a:pPr algn="just"/>
            <a:r>
              <a:rPr lang="en-US" sz="2000" dirty="0">
                <a:solidFill>
                  <a:schemeClr val="tx1"/>
                </a:solidFill>
              </a:rPr>
              <a:t>Simple </a:t>
            </a:r>
            <a:r>
              <a:rPr lang="en-US" sz="2000" dirty="0">
                <a:solidFill>
                  <a:schemeClr val="accent2">
                    <a:lumMod val="60000"/>
                    <a:lumOff val="40000"/>
                  </a:schemeClr>
                </a:solidFill>
              </a:rPr>
              <a:t>blacklisting</a:t>
            </a:r>
            <a:r>
              <a:rPr lang="en-US" sz="2000" dirty="0">
                <a:solidFill>
                  <a:schemeClr val="tx1"/>
                </a:solidFill>
              </a:rPr>
              <a:t> is a bad security measure. Rather we should focus on </a:t>
            </a:r>
            <a:r>
              <a:rPr lang="en-US" sz="2000" dirty="0">
                <a:solidFill>
                  <a:schemeClr val="accent2">
                    <a:lumMod val="60000"/>
                    <a:lumOff val="40000"/>
                  </a:schemeClr>
                </a:solidFill>
              </a:rPr>
              <a:t>whitelisting </a:t>
            </a:r>
            <a:r>
              <a:rPr lang="en-US" sz="2000" dirty="0">
                <a:solidFill>
                  <a:schemeClr val="tx1"/>
                </a:solidFill>
              </a:rPr>
              <a:t>the DNS and IP addresses.</a:t>
            </a:r>
          </a:p>
          <a:p>
            <a:r>
              <a:rPr lang="en-IN" dirty="0"/>
              <a:t>Ensure that received response is as expected.</a:t>
            </a:r>
          </a:p>
          <a:p>
            <a:r>
              <a:rPr lang="en-IN" dirty="0"/>
              <a:t>Disable unused URL schemes to prevent attackers making potentially dangerous requests using </a:t>
            </a:r>
            <a:r>
              <a:rPr lang="en-IN" dirty="0">
                <a:hlinkClick r:id="" action="ppaction://noaction"/>
              </a:rPr>
              <a:t>file:///</a:t>
            </a:r>
            <a:r>
              <a:rPr lang="en-IN" dirty="0"/>
              <a:t>, </a:t>
            </a:r>
            <a:r>
              <a:rPr lang="en-IN" dirty="0">
                <a:hlinkClick r:id="rId2" action="ppaction://hlinksldjump"/>
              </a:rPr>
              <a:t>ftp://</a:t>
            </a:r>
            <a:r>
              <a:rPr lang="en-IN" dirty="0"/>
              <a:t>, etc.</a:t>
            </a:r>
          </a:p>
          <a:p>
            <a:r>
              <a:rPr lang="en-IN" dirty="0"/>
              <a:t>Implement authentication even on internal services.</a:t>
            </a:r>
          </a:p>
        </p:txBody>
      </p:sp>
      <p:pic>
        <p:nvPicPr>
          <p:cNvPr id="5" name="Picture 4"/>
          <p:cNvPicPr>
            <a:picLocks noChangeAspect="1"/>
          </p:cNvPicPr>
          <p:nvPr/>
        </p:nvPicPr>
        <p:blipFill>
          <a:blip r:embed="rId3"/>
          <a:stretch>
            <a:fillRect/>
          </a:stretch>
        </p:blipFill>
        <p:spPr>
          <a:xfrm>
            <a:off x="8825946" y="2186192"/>
            <a:ext cx="2915479" cy="2915479"/>
          </a:xfrm>
          <a:prstGeom prst="rect">
            <a:avLst/>
          </a:prstGeom>
        </p:spPr>
      </p:pic>
    </p:spTree>
    <p:extLst>
      <p:ext uri="{BB962C8B-B14F-4D97-AF65-F5344CB8AC3E}">
        <p14:creationId xmlns:p14="http://schemas.microsoft.com/office/powerpoint/2010/main" val="2307789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554-63C3-4335-A7F4-4B12B0FAB564}"/>
              </a:ext>
            </a:extLst>
          </p:cNvPr>
          <p:cNvSpPr>
            <a:spLocks noGrp="1"/>
          </p:cNvSpPr>
          <p:nvPr>
            <p:ph type="title"/>
          </p:nvPr>
        </p:nvSpPr>
        <p:spPr>
          <a:xfrm>
            <a:off x="809856" y="2734918"/>
            <a:ext cx="8596668" cy="1280491"/>
          </a:xfrm>
        </p:spPr>
        <p:txBody>
          <a:bodyPr>
            <a:noAutofit/>
          </a:bodyPr>
          <a:lstStyle/>
          <a:p>
            <a:pPr algn="ctr"/>
            <a:r>
              <a:rPr lang="en-IN" sz="5400" dirty="0"/>
              <a:t>HTTP Request Smuggling</a:t>
            </a:r>
          </a:p>
        </p:txBody>
      </p:sp>
    </p:spTree>
    <p:extLst>
      <p:ext uri="{BB962C8B-B14F-4D97-AF65-F5344CB8AC3E}">
        <p14:creationId xmlns:p14="http://schemas.microsoft.com/office/powerpoint/2010/main" val="3276311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EC07-F5FA-4F9C-A3A0-6E2E6EABC121}"/>
              </a:ext>
            </a:extLst>
          </p:cNvPr>
          <p:cNvSpPr>
            <a:spLocks noGrp="1"/>
          </p:cNvSpPr>
          <p:nvPr>
            <p:ph type="title"/>
          </p:nvPr>
        </p:nvSpPr>
        <p:spPr>
          <a:xfrm>
            <a:off x="677334" y="609600"/>
            <a:ext cx="8596668" cy="887896"/>
          </a:xfrm>
        </p:spPr>
        <p:txBody>
          <a:bodyPr>
            <a:normAutofit/>
          </a:bodyPr>
          <a:lstStyle/>
          <a:p>
            <a:r>
              <a:rPr lang="en-IN" sz="4400" dirty="0"/>
              <a:t>What is it?</a:t>
            </a:r>
          </a:p>
        </p:txBody>
      </p:sp>
      <p:sp>
        <p:nvSpPr>
          <p:cNvPr id="3" name="Content Placeholder 2">
            <a:extLst>
              <a:ext uri="{FF2B5EF4-FFF2-40B4-BE49-F238E27FC236}">
                <a16:creationId xmlns:a16="http://schemas.microsoft.com/office/drawing/2014/main" id="{088370DA-7319-431F-8082-E4731A06A86D}"/>
              </a:ext>
            </a:extLst>
          </p:cNvPr>
          <p:cNvSpPr>
            <a:spLocks noGrp="1"/>
          </p:cNvSpPr>
          <p:nvPr>
            <p:ph idx="1"/>
          </p:nvPr>
        </p:nvSpPr>
        <p:spPr>
          <a:xfrm>
            <a:off x="677334" y="1961807"/>
            <a:ext cx="7273970" cy="3074019"/>
          </a:xfrm>
        </p:spPr>
        <p:txBody>
          <a:bodyPr>
            <a:normAutofit/>
          </a:bodyPr>
          <a:lstStyle/>
          <a:p>
            <a:pPr algn="just"/>
            <a:r>
              <a:rPr lang="en-IN" sz="2000" dirty="0"/>
              <a:t>HTTP Request Smuggling is a technique for interfering with the way a web site processes sequences of HTTP requests.</a:t>
            </a:r>
          </a:p>
          <a:p>
            <a:pPr algn="just"/>
            <a:endParaRPr lang="en-IN" sz="2000" dirty="0"/>
          </a:p>
          <a:p>
            <a:pPr algn="just"/>
            <a:r>
              <a:rPr lang="en-IN" sz="2000" dirty="0"/>
              <a:t>These are often critical in nature, allowing an attacker to:</a:t>
            </a:r>
          </a:p>
          <a:p>
            <a:pPr lvl="1" algn="just">
              <a:buFont typeface="Courier New" panose="02070309020205020404" pitchFamily="49" charset="0"/>
              <a:buChar char="o"/>
            </a:pPr>
            <a:r>
              <a:rPr lang="en-IN" sz="1800" dirty="0"/>
              <a:t>Bypass security controls</a:t>
            </a:r>
          </a:p>
          <a:p>
            <a:pPr lvl="1" algn="just">
              <a:buFont typeface="Courier New" panose="02070309020205020404" pitchFamily="49" charset="0"/>
              <a:buChar char="o"/>
            </a:pPr>
            <a:r>
              <a:rPr lang="en-IN" sz="1800" dirty="0"/>
              <a:t>Gain unauthorized access to sensitive data</a:t>
            </a:r>
          </a:p>
          <a:p>
            <a:pPr lvl="1" algn="just">
              <a:buFont typeface="Courier New" panose="02070309020205020404" pitchFamily="49" charset="0"/>
              <a:buChar char="o"/>
            </a:pPr>
            <a:r>
              <a:rPr lang="en-IN" sz="1800" dirty="0"/>
              <a:t>Directly compromise other application users.</a:t>
            </a:r>
          </a:p>
        </p:txBody>
      </p:sp>
    </p:spTree>
    <p:extLst>
      <p:ext uri="{BB962C8B-B14F-4D97-AF65-F5344CB8AC3E}">
        <p14:creationId xmlns:p14="http://schemas.microsoft.com/office/powerpoint/2010/main" val="3166520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EC07-F5FA-4F9C-A3A0-6E2E6EABC121}"/>
              </a:ext>
            </a:extLst>
          </p:cNvPr>
          <p:cNvSpPr>
            <a:spLocks noGrp="1"/>
          </p:cNvSpPr>
          <p:nvPr>
            <p:ph type="title"/>
          </p:nvPr>
        </p:nvSpPr>
        <p:spPr>
          <a:xfrm>
            <a:off x="677334" y="609600"/>
            <a:ext cx="8596668" cy="887896"/>
          </a:xfrm>
        </p:spPr>
        <p:txBody>
          <a:bodyPr>
            <a:normAutofit/>
          </a:bodyPr>
          <a:lstStyle/>
          <a:p>
            <a:r>
              <a:rPr lang="en-IN" sz="4400" dirty="0"/>
              <a:t>Demo</a:t>
            </a:r>
          </a:p>
        </p:txBody>
      </p:sp>
      <p:sp>
        <p:nvSpPr>
          <p:cNvPr id="3" name="Content Placeholder 2">
            <a:extLst>
              <a:ext uri="{FF2B5EF4-FFF2-40B4-BE49-F238E27FC236}">
                <a16:creationId xmlns:a16="http://schemas.microsoft.com/office/drawing/2014/main" id="{088370DA-7319-431F-8082-E4731A06A86D}"/>
              </a:ext>
            </a:extLst>
          </p:cNvPr>
          <p:cNvSpPr>
            <a:spLocks noGrp="1"/>
          </p:cNvSpPr>
          <p:nvPr>
            <p:ph idx="1"/>
          </p:nvPr>
        </p:nvSpPr>
        <p:spPr>
          <a:xfrm>
            <a:off x="677334" y="1815549"/>
            <a:ext cx="8596668" cy="2650434"/>
          </a:xfrm>
        </p:spPr>
        <p:txBody>
          <a:bodyPr>
            <a:normAutofit/>
          </a:bodyPr>
          <a:lstStyle/>
          <a:p>
            <a:pPr marL="0" indent="0">
              <a:buNone/>
            </a:pPr>
            <a:r>
              <a:rPr lang="en-IN" dirty="0"/>
              <a:t>Basic CL.TE vulnerability</a:t>
            </a:r>
            <a:endParaRPr lang="en-IN" dirty="0">
              <a:hlinkClick r:id="rId2"/>
            </a:endParaRPr>
          </a:p>
          <a:p>
            <a:pPr marL="0" indent="0">
              <a:buNone/>
            </a:pPr>
            <a:r>
              <a:rPr lang="en-IN" sz="1600" dirty="0">
                <a:hlinkClick r:id="rId3"/>
              </a:rPr>
              <a:t>https://portswigger.net/web-security/request-smuggling/lab-basic-cl-te</a:t>
            </a:r>
            <a:endParaRPr lang="en-IN" sz="1600" dirty="0"/>
          </a:p>
          <a:p>
            <a:pPr marL="0" indent="0">
              <a:buNone/>
            </a:pPr>
            <a:endParaRPr lang="en-IN" dirty="0"/>
          </a:p>
          <a:p>
            <a:pPr marL="0" indent="0">
              <a:buNone/>
            </a:pPr>
            <a:r>
              <a:rPr lang="en-IN" dirty="0"/>
              <a:t>Request Rewriting</a:t>
            </a:r>
          </a:p>
          <a:p>
            <a:pPr marL="0" indent="0">
              <a:buNone/>
            </a:pPr>
            <a:r>
              <a:rPr lang="en-IN" sz="1600" dirty="0">
                <a:hlinkClick r:id="rId4"/>
              </a:rPr>
              <a:t>https://portswigger.net/web-security/request-smuggling/exploiting/lab-reveal-front-end-request-rewriting</a:t>
            </a:r>
            <a:endParaRPr lang="en-IN" sz="1600" dirty="0"/>
          </a:p>
          <a:p>
            <a:pPr marL="0" indent="0">
              <a:buNone/>
            </a:pPr>
            <a:endParaRPr lang="en-IN" dirty="0"/>
          </a:p>
          <a:p>
            <a:pPr marL="0" indent="0">
              <a:buNone/>
            </a:pPr>
            <a:endParaRPr lang="en-IN" dirty="0"/>
          </a:p>
          <a:p>
            <a:pPr marL="0" indent="0">
              <a:buNone/>
            </a:pPr>
            <a:endParaRPr lang="en-IN" sz="2400" dirty="0"/>
          </a:p>
        </p:txBody>
      </p:sp>
    </p:spTree>
    <p:extLst>
      <p:ext uri="{BB962C8B-B14F-4D97-AF65-F5344CB8AC3E}">
        <p14:creationId xmlns:p14="http://schemas.microsoft.com/office/powerpoint/2010/main" val="177198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B12D-D035-4574-A51F-2A63EEA93950}"/>
              </a:ext>
            </a:extLst>
          </p:cNvPr>
          <p:cNvSpPr>
            <a:spLocks noGrp="1"/>
          </p:cNvSpPr>
          <p:nvPr>
            <p:ph type="title"/>
          </p:nvPr>
        </p:nvSpPr>
        <p:spPr>
          <a:xfrm>
            <a:off x="677334" y="609600"/>
            <a:ext cx="8596668" cy="967409"/>
          </a:xfrm>
        </p:spPr>
        <p:txBody>
          <a:bodyPr>
            <a:normAutofit/>
          </a:bodyPr>
          <a:lstStyle/>
          <a:p>
            <a:r>
              <a:rPr lang="en-IN" sz="4800" dirty="0"/>
              <a:t>Impact</a:t>
            </a:r>
          </a:p>
        </p:txBody>
      </p:sp>
      <p:sp>
        <p:nvSpPr>
          <p:cNvPr id="3" name="Content Placeholder 2">
            <a:extLst>
              <a:ext uri="{FF2B5EF4-FFF2-40B4-BE49-F238E27FC236}">
                <a16:creationId xmlns:a16="http://schemas.microsoft.com/office/drawing/2014/main" id="{A584E6F1-36AE-40A3-939B-C3B774DF4541}"/>
              </a:ext>
            </a:extLst>
          </p:cNvPr>
          <p:cNvSpPr>
            <a:spLocks noGrp="1"/>
          </p:cNvSpPr>
          <p:nvPr>
            <p:ph idx="1"/>
          </p:nvPr>
        </p:nvSpPr>
        <p:spPr>
          <a:xfrm>
            <a:off x="677334" y="1684683"/>
            <a:ext cx="8201623" cy="4318551"/>
          </a:xfrm>
        </p:spPr>
        <p:txBody>
          <a:bodyPr>
            <a:normAutofit/>
          </a:bodyPr>
          <a:lstStyle/>
          <a:p>
            <a:pPr marL="0" indent="0">
              <a:buNone/>
            </a:pPr>
            <a:r>
              <a:rPr lang="en-US" sz="3200" b="1" dirty="0"/>
              <a:t>A successful SQL injection exploit can </a:t>
            </a:r>
          </a:p>
          <a:p>
            <a:pPr algn="just">
              <a:buFont typeface="Wingdings" panose="05000000000000000000" pitchFamily="2" charset="2"/>
              <a:buChar char="q"/>
            </a:pPr>
            <a:r>
              <a:rPr lang="en-US" dirty="0"/>
              <a:t>Gain unauthorized access to sensitive data from the database( Passwords, Credit card information, Health Information)</a:t>
            </a:r>
          </a:p>
          <a:p>
            <a:pPr algn="just">
              <a:buFont typeface="Wingdings" panose="05000000000000000000" pitchFamily="2" charset="2"/>
              <a:buChar char="q"/>
            </a:pPr>
            <a:r>
              <a:rPr lang="en-US" dirty="0"/>
              <a:t>Modify database data (Insert/Update/Delete) and may even change the backend architecture </a:t>
            </a:r>
          </a:p>
          <a:p>
            <a:pPr algn="just">
              <a:buFont typeface="Wingdings" panose="05000000000000000000" pitchFamily="2" charset="2"/>
              <a:buChar char="q"/>
            </a:pPr>
            <a:r>
              <a:rPr lang="en-US" dirty="0"/>
              <a:t>Execute administration operations on the database (such as shutdown the DBMS)</a:t>
            </a:r>
          </a:p>
          <a:p>
            <a:pPr algn="just">
              <a:buFont typeface="Wingdings" panose="05000000000000000000" pitchFamily="2" charset="2"/>
              <a:buChar char="q"/>
            </a:pPr>
            <a:r>
              <a:rPr lang="en-US" dirty="0"/>
              <a:t>Recover the content of a given file present on the DBMS file system and in some cases issue commands to the operating system.</a:t>
            </a:r>
          </a:p>
          <a:p>
            <a:pPr algn="just">
              <a:buFont typeface="Wingdings" panose="05000000000000000000" pitchFamily="2" charset="2"/>
              <a:buChar char="q"/>
            </a:pPr>
            <a:r>
              <a:rPr lang="en-US" dirty="0"/>
              <a:t>An attacker may even obtain a persistent backdoor into an organization's systems, leading to a long-term compromise that can go unnoticed for an extended period. </a:t>
            </a:r>
            <a:endParaRPr lang="en-IN" dirty="0">
              <a:solidFill>
                <a:schemeClr val="tx1"/>
              </a:solidFill>
            </a:endParaRPr>
          </a:p>
          <a:p>
            <a:endParaRPr lang="en-IN" dirty="0"/>
          </a:p>
        </p:txBody>
      </p:sp>
      <p:pic>
        <p:nvPicPr>
          <p:cNvPr id="6" name="Picture 5">
            <a:extLst>
              <a:ext uri="{FF2B5EF4-FFF2-40B4-BE49-F238E27FC236}">
                <a16:creationId xmlns:a16="http://schemas.microsoft.com/office/drawing/2014/main" id="{B92A7F72-C645-46EF-A5B4-A82E062653FD}"/>
              </a:ext>
            </a:extLst>
          </p:cNvPr>
          <p:cNvPicPr>
            <a:picLocks noChangeAspect="1"/>
          </p:cNvPicPr>
          <p:nvPr/>
        </p:nvPicPr>
        <p:blipFill>
          <a:blip r:embed="rId2"/>
          <a:stretch>
            <a:fillRect/>
          </a:stretch>
        </p:blipFill>
        <p:spPr>
          <a:xfrm>
            <a:off x="9012721" y="2191612"/>
            <a:ext cx="2733675" cy="3304691"/>
          </a:xfrm>
          <a:prstGeom prst="rect">
            <a:avLst/>
          </a:prstGeom>
        </p:spPr>
      </p:pic>
    </p:spTree>
    <p:extLst>
      <p:ext uri="{BB962C8B-B14F-4D97-AF65-F5344CB8AC3E}">
        <p14:creationId xmlns:p14="http://schemas.microsoft.com/office/powerpoint/2010/main" val="584550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4D19-7E98-4E67-86AD-73437267B51F}"/>
              </a:ext>
            </a:extLst>
          </p:cNvPr>
          <p:cNvSpPr>
            <a:spLocks noGrp="1"/>
          </p:cNvSpPr>
          <p:nvPr>
            <p:ph type="title"/>
          </p:nvPr>
        </p:nvSpPr>
        <p:spPr>
          <a:xfrm>
            <a:off x="677334" y="609600"/>
            <a:ext cx="8596668" cy="768626"/>
          </a:xfrm>
        </p:spPr>
        <p:txBody>
          <a:bodyPr/>
          <a:lstStyle/>
          <a:p>
            <a:r>
              <a:rPr lang="en-IN" dirty="0"/>
              <a:t>Mitigation</a:t>
            </a:r>
          </a:p>
        </p:txBody>
      </p:sp>
      <p:sp>
        <p:nvSpPr>
          <p:cNvPr id="3" name="Content Placeholder 2">
            <a:extLst>
              <a:ext uri="{FF2B5EF4-FFF2-40B4-BE49-F238E27FC236}">
                <a16:creationId xmlns:a16="http://schemas.microsoft.com/office/drawing/2014/main" id="{E23EF17F-5551-466A-9C3C-5304039FA9D3}"/>
              </a:ext>
            </a:extLst>
          </p:cNvPr>
          <p:cNvSpPr>
            <a:spLocks noGrp="1"/>
          </p:cNvSpPr>
          <p:nvPr>
            <p:ph idx="1"/>
          </p:nvPr>
        </p:nvSpPr>
        <p:spPr>
          <a:xfrm>
            <a:off x="677334" y="2517287"/>
            <a:ext cx="7910075" cy="2253287"/>
          </a:xfrm>
        </p:spPr>
        <p:txBody>
          <a:bodyPr>
            <a:normAutofit lnSpcReduction="10000"/>
          </a:bodyPr>
          <a:lstStyle/>
          <a:p>
            <a:pPr algn="just"/>
            <a:r>
              <a:rPr lang="en-US" sz="2000" dirty="0"/>
              <a:t>Disable reuse of back-end connections, so that each back-end request is sent over a separate network connection.</a:t>
            </a:r>
          </a:p>
          <a:p>
            <a:pPr algn="just"/>
            <a:r>
              <a:rPr lang="en-US" dirty="0"/>
              <a:t>Use HTTP/2 for back-end connections, as this protocol prevents ambiguity about the boundaries between requests.</a:t>
            </a:r>
          </a:p>
          <a:p>
            <a:pPr algn="just"/>
            <a:r>
              <a:rPr lang="en-US" dirty="0"/>
              <a:t>Use exactly the same web server software for the front-end and back-end servers, so that they agree about the boundaries between requests.</a:t>
            </a:r>
            <a:endParaRPr lang="en-IN" dirty="0"/>
          </a:p>
        </p:txBody>
      </p:sp>
      <p:pic>
        <p:nvPicPr>
          <p:cNvPr id="5" name="Picture 4"/>
          <p:cNvPicPr>
            <a:picLocks noChangeAspect="1"/>
          </p:cNvPicPr>
          <p:nvPr/>
        </p:nvPicPr>
        <p:blipFill>
          <a:blip r:embed="rId2"/>
          <a:stretch>
            <a:fillRect/>
          </a:stretch>
        </p:blipFill>
        <p:spPr>
          <a:xfrm>
            <a:off x="8825946" y="2186192"/>
            <a:ext cx="2915479" cy="2915479"/>
          </a:xfrm>
          <a:prstGeom prst="rect">
            <a:avLst/>
          </a:prstGeom>
        </p:spPr>
      </p:pic>
    </p:spTree>
    <p:extLst>
      <p:ext uri="{BB962C8B-B14F-4D97-AF65-F5344CB8AC3E}">
        <p14:creationId xmlns:p14="http://schemas.microsoft.com/office/powerpoint/2010/main" val="2263079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3951-63A7-4F09-A068-F29AE56BCA6A}"/>
              </a:ext>
            </a:extLst>
          </p:cNvPr>
          <p:cNvSpPr>
            <a:spLocks noGrp="1"/>
          </p:cNvSpPr>
          <p:nvPr>
            <p:ph type="title"/>
          </p:nvPr>
        </p:nvSpPr>
        <p:spPr>
          <a:xfrm>
            <a:off x="677334" y="2562225"/>
            <a:ext cx="8596668" cy="1809749"/>
          </a:xfrm>
        </p:spPr>
        <p:txBody>
          <a:bodyPr>
            <a:normAutofit/>
          </a:bodyPr>
          <a:lstStyle/>
          <a:p>
            <a:pPr algn="ctr"/>
            <a:r>
              <a:rPr lang="en-IN" sz="7200" dirty="0"/>
              <a:t>Thank You !!! </a:t>
            </a:r>
            <a:r>
              <a:rPr lang="en-IN" sz="7200" dirty="0">
                <a:sym typeface="Wingdings" panose="05000000000000000000" pitchFamily="2" charset="2"/>
              </a:rPr>
              <a:t></a:t>
            </a:r>
            <a:endParaRPr lang="en-IN" sz="7200" dirty="0"/>
          </a:p>
        </p:txBody>
      </p:sp>
    </p:spTree>
    <p:extLst>
      <p:ext uri="{BB962C8B-B14F-4D97-AF65-F5344CB8AC3E}">
        <p14:creationId xmlns:p14="http://schemas.microsoft.com/office/powerpoint/2010/main" val="421910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3308-D675-4579-8308-47FC7E6BC05E}"/>
              </a:ext>
            </a:extLst>
          </p:cNvPr>
          <p:cNvSpPr>
            <a:spLocks noGrp="1"/>
          </p:cNvSpPr>
          <p:nvPr>
            <p:ph type="title"/>
          </p:nvPr>
        </p:nvSpPr>
        <p:spPr/>
        <p:txBody>
          <a:bodyPr>
            <a:noAutofit/>
          </a:bodyPr>
          <a:lstStyle/>
          <a:p>
            <a:pPr algn="ctr"/>
            <a:r>
              <a:rPr lang="en-IN" sz="4800" dirty="0"/>
              <a:t>Some Interesting SQL Injection Examples:</a:t>
            </a:r>
          </a:p>
        </p:txBody>
      </p:sp>
      <p:pic>
        <p:nvPicPr>
          <p:cNvPr id="4100" name="Picture 4" descr="Image result for friends tv show expressions">
            <a:extLst>
              <a:ext uri="{FF2B5EF4-FFF2-40B4-BE49-F238E27FC236}">
                <a16:creationId xmlns:a16="http://schemas.microsoft.com/office/drawing/2014/main" id="{F31E93CA-F221-4C2F-92ED-21D3C8CE3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2590800"/>
            <a:ext cx="7486649" cy="353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59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10A5-1BBA-4994-8913-01EB2333F9F9}"/>
              </a:ext>
            </a:extLst>
          </p:cNvPr>
          <p:cNvSpPr>
            <a:spLocks noGrp="1"/>
          </p:cNvSpPr>
          <p:nvPr>
            <p:ph type="title"/>
          </p:nvPr>
        </p:nvSpPr>
        <p:spPr>
          <a:xfrm>
            <a:off x="677334" y="609600"/>
            <a:ext cx="8596668" cy="942975"/>
          </a:xfrm>
        </p:spPr>
        <p:txBody>
          <a:bodyPr>
            <a:normAutofit fontScale="90000"/>
          </a:bodyPr>
          <a:lstStyle/>
          <a:p>
            <a:r>
              <a:rPr lang="en-IN" sz="5300" dirty="0"/>
              <a:t>Retrieving hidden data</a:t>
            </a:r>
            <a:br>
              <a:rPr lang="en-IN" dirty="0"/>
            </a:br>
            <a:endParaRPr lang="en-IN" dirty="0"/>
          </a:p>
        </p:txBody>
      </p:sp>
      <p:sp>
        <p:nvSpPr>
          <p:cNvPr id="3" name="Content Placeholder 2">
            <a:extLst>
              <a:ext uri="{FF2B5EF4-FFF2-40B4-BE49-F238E27FC236}">
                <a16:creationId xmlns:a16="http://schemas.microsoft.com/office/drawing/2014/main" id="{90410577-F1DC-4075-85F3-9DF27797E2C5}"/>
              </a:ext>
            </a:extLst>
          </p:cNvPr>
          <p:cNvSpPr>
            <a:spLocks noGrp="1"/>
          </p:cNvSpPr>
          <p:nvPr>
            <p:ph idx="1"/>
          </p:nvPr>
        </p:nvSpPr>
        <p:spPr>
          <a:xfrm>
            <a:off x="677334" y="1638300"/>
            <a:ext cx="8334144" cy="4497458"/>
          </a:xfrm>
        </p:spPr>
        <p:txBody>
          <a:bodyPr>
            <a:normAutofit lnSpcReduction="10000"/>
          </a:bodyPr>
          <a:lstStyle/>
          <a:p>
            <a:pPr marL="0" indent="0" algn="just">
              <a:buNone/>
            </a:pPr>
            <a:r>
              <a:rPr lang="en-US" sz="2000" dirty="0"/>
              <a:t>Consider a shopping application that displays products in different categories. When the user clicks on the Gifts category, their browser requests the URL: </a:t>
            </a:r>
          </a:p>
          <a:p>
            <a:pPr marL="0" indent="0" algn="just">
              <a:buNone/>
            </a:pPr>
            <a:r>
              <a:rPr lang="en-US" sz="2000" dirty="0">
                <a:solidFill>
                  <a:schemeClr val="accent2">
                    <a:lumMod val="60000"/>
                    <a:lumOff val="40000"/>
                  </a:schemeClr>
                </a:solidFill>
              </a:rPr>
              <a:t>https://insecure-website.com/products?category=Gifts </a:t>
            </a:r>
          </a:p>
          <a:p>
            <a:pPr marL="0" indent="0" algn="just">
              <a:buNone/>
            </a:pPr>
            <a:r>
              <a:rPr lang="en-US" sz="2000" dirty="0"/>
              <a:t>This causes the application to make an SQL query to retrieve details of the relevant products from the database: </a:t>
            </a:r>
          </a:p>
          <a:p>
            <a:pPr marL="0" indent="0" algn="just">
              <a:buNone/>
            </a:pPr>
            <a:r>
              <a:rPr lang="en-US" sz="2000" dirty="0">
                <a:solidFill>
                  <a:schemeClr val="accent2">
                    <a:lumMod val="60000"/>
                    <a:lumOff val="40000"/>
                  </a:schemeClr>
                </a:solidFill>
              </a:rPr>
              <a:t>SELECT * FROM products WHERE category = 'Gifts' AND released = 1 </a:t>
            </a:r>
          </a:p>
          <a:p>
            <a:pPr marL="0" indent="0" algn="just">
              <a:buNone/>
            </a:pPr>
            <a:r>
              <a:rPr lang="en-US" sz="2000" dirty="0"/>
              <a:t>This SQL query asks the database to return: </a:t>
            </a:r>
          </a:p>
          <a:p>
            <a:pPr algn="just">
              <a:buFont typeface="Courier New" panose="02070309020205020404" pitchFamily="49" charset="0"/>
              <a:buChar char="o"/>
            </a:pPr>
            <a:r>
              <a:rPr lang="en-US" sz="2000" dirty="0"/>
              <a:t>all details (*) </a:t>
            </a:r>
          </a:p>
          <a:p>
            <a:pPr algn="just">
              <a:buFont typeface="Courier New" panose="02070309020205020404" pitchFamily="49" charset="0"/>
              <a:buChar char="o"/>
            </a:pPr>
            <a:r>
              <a:rPr lang="en-US" sz="2000" dirty="0"/>
              <a:t>from the products table </a:t>
            </a:r>
          </a:p>
          <a:p>
            <a:pPr algn="just">
              <a:buFont typeface="Courier New" panose="02070309020205020404" pitchFamily="49" charset="0"/>
              <a:buChar char="o"/>
            </a:pPr>
            <a:r>
              <a:rPr lang="en-US" sz="2000" dirty="0"/>
              <a:t>where the category is Gifts </a:t>
            </a:r>
          </a:p>
          <a:p>
            <a:pPr algn="just">
              <a:buFont typeface="Courier New" panose="02070309020205020404" pitchFamily="49" charset="0"/>
              <a:buChar char="o"/>
            </a:pPr>
            <a:r>
              <a:rPr lang="en-US" sz="2000" dirty="0"/>
              <a:t>and released is 1. </a:t>
            </a:r>
          </a:p>
          <a:p>
            <a:endParaRPr lang="en-IN" dirty="0"/>
          </a:p>
        </p:txBody>
      </p:sp>
    </p:spTree>
    <p:extLst>
      <p:ext uri="{BB962C8B-B14F-4D97-AF65-F5344CB8AC3E}">
        <p14:creationId xmlns:p14="http://schemas.microsoft.com/office/powerpoint/2010/main" val="397145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FA0EF-3554-4345-90B9-17C4F9C675C5}"/>
              </a:ext>
            </a:extLst>
          </p:cNvPr>
          <p:cNvSpPr>
            <a:spLocks noGrp="1"/>
          </p:cNvSpPr>
          <p:nvPr>
            <p:ph idx="1"/>
          </p:nvPr>
        </p:nvSpPr>
        <p:spPr>
          <a:xfrm>
            <a:off x="677334" y="819151"/>
            <a:ext cx="8466666" cy="5514974"/>
          </a:xfrm>
        </p:spPr>
        <p:txBody>
          <a:bodyPr>
            <a:normAutofit fontScale="92500"/>
          </a:bodyPr>
          <a:lstStyle/>
          <a:p>
            <a:pPr marL="0" indent="0" algn="just">
              <a:buNone/>
            </a:pPr>
            <a:r>
              <a:rPr lang="en-US" sz="2000" dirty="0">
                <a:solidFill>
                  <a:schemeClr val="tx1"/>
                </a:solidFill>
              </a:rPr>
              <a:t>The restriction released = 1 is being used to hide products that are not released. For unreleased products, presumably released = 0. </a:t>
            </a:r>
          </a:p>
          <a:p>
            <a:pPr marL="0" indent="0" algn="just">
              <a:buNone/>
            </a:pPr>
            <a:r>
              <a:rPr lang="en-US" sz="2000" dirty="0">
                <a:solidFill>
                  <a:schemeClr val="tx1"/>
                </a:solidFill>
              </a:rPr>
              <a:t>The application doesn't implement any defenses against SQL injection attacks, so an attacker can construct an attack like: </a:t>
            </a:r>
          </a:p>
          <a:p>
            <a:pPr marL="0" indent="0" algn="just">
              <a:buNone/>
            </a:pPr>
            <a:r>
              <a:rPr lang="en-US" sz="2000" dirty="0">
                <a:solidFill>
                  <a:schemeClr val="accent2">
                    <a:lumMod val="60000"/>
                    <a:lumOff val="40000"/>
                  </a:schemeClr>
                </a:solidFill>
              </a:rPr>
              <a:t>https://insecure-website.com/products?category=Gifts'-- </a:t>
            </a:r>
          </a:p>
          <a:p>
            <a:pPr marL="0" indent="0" algn="just">
              <a:buNone/>
            </a:pPr>
            <a:r>
              <a:rPr lang="en-US" sz="2000" dirty="0">
                <a:solidFill>
                  <a:schemeClr val="tx1"/>
                </a:solidFill>
              </a:rPr>
              <a:t>This results in the SQL query: </a:t>
            </a:r>
          </a:p>
          <a:p>
            <a:pPr marL="0" indent="0" algn="just">
              <a:buNone/>
            </a:pPr>
            <a:r>
              <a:rPr lang="en-US" sz="2000" dirty="0">
                <a:solidFill>
                  <a:schemeClr val="accent2">
                    <a:lumMod val="60000"/>
                    <a:lumOff val="40000"/>
                  </a:schemeClr>
                </a:solidFill>
              </a:rPr>
              <a:t>SELECT * FROM products WHERE category = 'Gifts'--' AND released = 1 </a:t>
            </a:r>
          </a:p>
          <a:p>
            <a:pPr marL="0" indent="0" algn="just">
              <a:buNone/>
            </a:pPr>
            <a:r>
              <a:rPr lang="en-US" sz="2000" dirty="0">
                <a:solidFill>
                  <a:schemeClr val="tx1"/>
                </a:solidFill>
              </a:rPr>
              <a:t>Going further, an attacker can cause the application to display all the products in any category, including categories that they don't know about: </a:t>
            </a:r>
          </a:p>
          <a:p>
            <a:pPr marL="0" indent="0" algn="just">
              <a:buNone/>
            </a:pPr>
            <a:r>
              <a:rPr lang="en-US" sz="2000" dirty="0">
                <a:solidFill>
                  <a:schemeClr val="accent2">
                    <a:lumMod val="60000"/>
                    <a:lumOff val="40000"/>
                  </a:schemeClr>
                </a:solidFill>
              </a:rPr>
              <a:t>https://insecure-website.com/products?category=Gifts'+OR+1=1-- </a:t>
            </a:r>
          </a:p>
          <a:p>
            <a:pPr marL="0" indent="0" algn="just">
              <a:buNone/>
            </a:pPr>
            <a:r>
              <a:rPr lang="en-US" sz="2000" dirty="0">
                <a:solidFill>
                  <a:schemeClr val="tx1"/>
                </a:solidFill>
              </a:rPr>
              <a:t>This results in the SQL query: </a:t>
            </a:r>
          </a:p>
          <a:p>
            <a:pPr marL="0" indent="0" algn="just">
              <a:buNone/>
            </a:pPr>
            <a:r>
              <a:rPr lang="en-US" sz="2000" dirty="0">
                <a:solidFill>
                  <a:schemeClr val="accent2">
                    <a:lumMod val="60000"/>
                    <a:lumOff val="40000"/>
                  </a:schemeClr>
                </a:solidFill>
              </a:rPr>
              <a:t>SELECT * FROM products WHERE category = 'Gifts' OR 1=1--' AND released = 1</a:t>
            </a:r>
            <a:r>
              <a:rPr lang="en-US" sz="2000" dirty="0">
                <a:solidFill>
                  <a:schemeClr val="tx1"/>
                </a:solidFill>
              </a:rPr>
              <a:t> </a:t>
            </a:r>
          </a:p>
          <a:p>
            <a:pPr marL="0" indent="0" algn="just">
              <a:buNone/>
            </a:pPr>
            <a:r>
              <a:rPr lang="en-US" sz="2000" dirty="0">
                <a:solidFill>
                  <a:schemeClr val="tx1"/>
                </a:solidFill>
              </a:rPr>
              <a:t>The modified query will return all items where either the category is Gifts, or 1 is equal to 1. Since 1=1 is always true, the query will return all items. </a:t>
            </a:r>
          </a:p>
          <a:p>
            <a:endParaRPr lang="en-IN" dirty="0"/>
          </a:p>
        </p:txBody>
      </p:sp>
    </p:spTree>
    <p:extLst>
      <p:ext uri="{BB962C8B-B14F-4D97-AF65-F5344CB8AC3E}">
        <p14:creationId xmlns:p14="http://schemas.microsoft.com/office/powerpoint/2010/main" val="162917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3893-6C87-48A9-A998-F767A24BA3E9}"/>
              </a:ext>
            </a:extLst>
          </p:cNvPr>
          <p:cNvSpPr>
            <a:spLocks noGrp="1"/>
          </p:cNvSpPr>
          <p:nvPr>
            <p:ph type="title"/>
          </p:nvPr>
        </p:nvSpPr>
        <p:spPr>
          <a:xfrm>
            <a:off x="677334" y="1314450"/>
            <a:ext cx="8596668" cy="615950"/>
          </a:xfrm>
        </p:spPr>
        <p:txBody>
          <a:bodyPr>
            <a:normAutofit fontScale="90000"/>
          </a:bodyPr>
          <a:lstStyle/>
          <a:p>
            <a:r>
              <a:rPr lang="en-IN" dirty="0"/>
              <a:t>Demo:</a:t>
            </a:r>
            <a:br>
              <a:rPr lang="en-IN" dirty="0"/>
            </a:br>
            <a:endParaRPr lang="en-IN" dirty="0"/>
          </a:p>
        </p:txBody>
      </p:sp>
      <p:sp>
        <p:nvSpPr>
          <p:cNvPr id="3" name="Content Placeholder 2">
            <a:extLst>
              <a:ext uri="{FF2B5EF4-FFF2-40B4-BE49-F238E27FC236}">
                <a16:creationId xmlns:a16="http://schemas.microsoft.com/office/drawing/2014/main" id="{F669E565-0D49-4C43-9F4B-2FB7C19A4E41}"/>
              </a:ext>
            </a:extLst>
          </p:cNvPr>
          <p:cNvSpPr>
            <a:spLocks noGrp="1"/>
          </p:cNvSpPr>
          <p:nvPr>
            <p:ph idx="1"/>
          </p:nvPr>
        </p:nvSpPr>
        <p:spPr>
          <a:xfrm>
            <a:off x="677334" y="2160589"/>
            <a:ext cx="8596668" cy="463341"/>
          </a:xfrm>
        </p:spPr>
        <p:txBody>
          <a:bodyPr/>
          <a:lstStyle/>
          <a:p>
            <a:pPr marL="0" indent="0">
              <a:buNone/>
            </a:pPr>
            <a:r>
              <a:rPr lang="en-IN" dirty="0">
                <a:hlinkClick r:id="rId2"/>
              </a:rPr>
              <a:t>https://portswigger.net/web-security/sql-injection/lab-retrieve-hidden-data</a:t>
            </a:r>
            <a:endParaRPr lang="en-IN" dirty="0"/>
          </a:p>
          <a:p>
            <a:pPr marL="0" indent="0">
              <a:buNone/>
            </a:pPr>
            <a:endParaRPr lang="en-IN" dirty="0"/>
          </a:p>
          <a:p>
            <a:endParaRPr lang="en-IN" dirty="0"/>
          </a:p>
        </p:txBody>
      </p:sp>
    </p:spTree>
    <p:extLst>
      <p:ext uri="{BB962C8B-B14F-4D97-AF65-F5344CB8AC3E}">
        <p14:creationId xmlns:p14="http://schemas.microsoft.com/office/powerpoint/2010/main" val="71551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F32F-660C-4FB7-AB99-1DF964016CCE}"/>
              </a:ext>
            </a:extLst>
          </p:cNvPr>
          <p:cNvSpPr>
            <a:spLocks noGrp="1"/>
          </p:cNvSpPr>
          <p:nvPr>
            <p:ph type="title"/>
          </p:nvPr>
        </p:nvSpPr>
        <p:spPr>
          <a:xfrm>
            <a:off x="677334" y="609600"/>
            <a:ext cx="8596668" cy="857250"/>
          </a:xfrm>
        </p:spPr>
        <p:txBody>
          <a:bodyPr>
            <a:normAutofit fontScale="90000"/>
          </a:bodyPr>
          <a:lstStyle/>
          <a:p>
            <a:r>
              <a:rPr lang="en-IN" sz="4800" dirty="0"/>
              <a:t>Subverting application logic</a:t>
            </a:r>
            <a:br>
              <a:rPr lang="en-IN" b="1" dirty="0"/>
            </a:br>
            <a:endParaRPr lang="en-IN" dirty="0"/>
          </a:p>
        </p:txBody>
      </p:sp>
      <p:sp>
        <p:nvSpPr>
          <p:cNvPr id="3" name="Content Placeholder 2">
            <a:extLst>
              <a:ext uri="{FF2B5EF4-FFF2-40B4-BE49-F238E27FC236}">
                <a16:creationId xmlns:a16="http://schemas.microsoft.com/office/drawing/2014/main" id="{55752B4C-0BFA-4BDD-9CFF-204BC4E2C747}"/>
              </a:ext>
            </a:extLst>
          </p:cNvPr>
          <p:cNvSpPr>
            <a:spLocks noGrp="1"/>
          </p:cNvSpPr>
          <p:nvPr>
            <p:ph idx="1"/>
          </p:nvPr>
        </p:nvSpPr>
        <p:spPr>
          <a:xfrm>
            <a:off x="677334" y="1466850"/>
            <a:ext cx="8596668" cy="5200649"/>
          </a:xfrm>
        </p:spPr>
        <p:txBody>
          <a:bodyPr>
            <a:normAutofit fontScale="55000" lnSpcReduction="20000"/>
          </a:bodyPr>
          <a:lstStyle/>
          <a:p>
            <a:pPr marL="0" indent="0">
              <a:buNone/>
            </a:pPr>
            <a:r>
              <a:rPr lang="en-IN" sz="3800" dirty="0"/>
              <a:t>Consider an application containing a LOGIN Page.</a:t>
            </a:r>
          </a:p>
          <a:p>
            <a:pPr marL="0" indent="0">
              <a:buNone/>
            </a:pPr>
            <a:r>
              <a:rPr lang="en-US" sz="3800" dirty="0"/>
              <a:t>If a user submits the username Harry and the password Hogwarts, the application checks the credentials by performing the following SQL query: </a:t>
            </a:r>
          </a:p>
          <a:p>
            <a:pPr marL="0" indent="0">
              <a:buNone/>
            </a:pPr>
            <a:r>
              <a:rPr lang="en-US" sz="3800" dirty="0">
                <a:solidFill>
                  <a:schemeClr val="accent2">
                    <a:lumMod val="60000"/>
                    <a:lumOff val="40000"/>
                  </a:schemeClr>
                </a:solidFill>
              </a:rPr>
              <a:t>SELECT * FROM users WHERE username = ‘Harry' AND password = ‘Hogwarts’</a:t>
            </a:r>
          </a:p>
          <a:p>
            <a:pPr marL="0" indent="0">
              <a:buNone/>
            </a:pPr>
            <a:r>
              <a:rPr lang="en-US" sz="3800" dirty="0">
                <a:solidFill>
                  <a:schemeClr val="tx1"/>
                </a:solidFill>
              </a:rPr>
              <a:t>Similarly, for admin access we may send the following query:</a:t>
            </a:r>
          </a:p>
          <a:p>
            <a:pPr marL="0" indent="0">
              <a:buNone/>
            </a:pPr>
            <a:r>
              <a:rPr lang="en-US" sz="3800" dirty="0">
                <a:solidFill>
                  <a:schemeClr val="accent2">
                    <a:lumMod val="60000"/>
                    <a:lumOff val="40000"/>
                  </a:schemeClr>
                </a:solidFill>
              </a:rPr>
              <a:t>SELECT * FROM users WHERE username = ‘administrator’ AND password = ‘pass’</a:t>
            </a:r>
          </a:p>
          <a:p>
            <a:pPr marL="0" indent="0">
              <a:buNone/>
            </a:pPr>
            <a:r>
              <a:rPr lang="en-US" sz="3800" dirty="0">
                <a:solidFill>
                  <a:schemeClr val="tx1"/>
                </a:solidFill>
              </a:rPr>
              <a:t>Now, the attacker can manipulate the query in such a way that he gains the admin access without actually knowing the password.</a:t>
            </a:r>
          </a:p>
          <a:p>
            <a:pPr marL="0" indent="0">
              <a:buNone/>
            </a:pPr>
            <a:r>
              <a:rPr lang="en-US" sz="3800" dirty="0">
                <a:solidFill>
                  <a:schemeClr val="accent2">
                    <a:lumMod val="60000"/>
                    <a:lumOff val="40000"/>
                  </a:schemeClr>
                </a:solidFill>
              </a:rPr>
              <a:t>SELECT * FROM users WHERE username = 'administrator'--' AND password = ‘’</a:t>
            </a:r>
          </a:p>
          <a:p>
            <a:pPr marL="0" indent="0">
              <a:buNone/>
            </a:pPr>
            <a:r>
              <a:rPr lang="en-US" sz="3800" dirty="0"/>
              <a:t>Here, an attacker can log in as any user without a password simply by using the SQL comment sequence -- to remove the password check from the WHERE clause of the query.</a:t>
            </a:r>
            <a:endParaRPr lang="en-US" sz="3800" dirty="0">
              <a:solidFill>
                <a:schemeClr val="accent2">
                  <a:lumMod val="60000"/>
                  <a:lumOff val="40000"/>
                </a:schemeClr>
              </a:solidFill>
            </a:endParaRPr>
          </a:p>
          <a:p>
            <a:pPr marL="0" indent="0">
              <a:buNone/>
            </a:pPr>
            <a:endParaRPr lang="en-US" sz="3800" dirty="0">
              <a:solidFill>
                <a:schemeClr val="accent2">
                  <a:lumMod val="60000"/>
                  <a:lumOff val="40000"/>
                </a:schemeClr>
              </a:solidFill>
            </a:endParaRPr>
          </a:p>
          <a:p>
            <a:pPr marL="0" indent="0">
              <a:buNone/>
            </a:pPr>
            <a:endParaRPr lang="en-US" sz="3800" dirty="0">
              <a:solidFill>
                <a:schemeClr val="accent2">
                  <a:lumMod val="60000"/>
                  <a:lumOff val="40000"/>
                </a:schemeClr>
              </a:solidFill>
            </a:endParaRPr>
          </a:p>
          <a:p>
            <a:endParaRPr lang="en-US" dirty="0">
              <a:solidFill>
                <a:schemeClr val="accent2">
                  <a:lumMod val="60000"/>
                  <a:lumOff val="40000"/>
                </a:schemeClr>
              </a:solidFill>
            </a:endParaRPr>
          </a:p>
          <a:p>
            <a:endParaRPr lang="en-IN" dirty="0"/>
          </a:p>
        </p:txBody>
      </p:sp>
      <p:pic>
        <p:nvPicPr>
          <p:cNvPr id="5124" name="Picture 4" descr="Image result for harry potter shocked expression">
            <a:extLst>
              <a:ext uri="{FF2B5EF4-FFF2-40B4-BE49-F238E27FC236}">
                <a16:creationId xmlns:a16="http://schemas.microsoft.com/office/drawing/2014/main" id="{BDB2C59A-6B3A-4E79-BD1B-365607D85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7838" y="2282825"/>
            <a:ext cx="2466975"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2683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672</TotalTime>
  <Words>2138</Words>
  <Application>Microsoft Office PowerPoint</Application>
  <PresentationFormat>Widescreen</PresentationFormat>
  <Paragraphs>217</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Courier New</vt:lpstr>
      <vt:lpstr>Trebuchet MS</vt:lpstr>
      <vt:lpstr>Wingdings</vt:lpstr>
      <vt:lpstr>Wingdings 3</vt:lpstr>
      <vt:lpstr>Facet</vt:lpstr>
      <vt:lpstr>Web Application Security</vt:lpstr>
      <vt:lpstr>SQL Injection</vt:lpstr>
      <vt:lpstr>What is it???</vt:lpstr>
      <vt:lpstr>Impact</vt:lpstr>
      <vt:lpstr>Some Interesting SQL Injection Examples:</vt:lpstr>
      <vt:lpstr>Retrieving hidden data </vt:lpstr>
      <vt:lpstr>PowerPoint Presentation</vt:lpstr>
      <vt:lpstr>Demo: </vt:lpstr>
      <vt:lpstr>Subverting application logic </vt:lpstr>
      <vt:lpstr>PowerPoint Presentation</vt:lpstr>
      <vt:lpstr>Determining the number of columns required in an SQL injection UNION attack </vt:lpstr>
      <vt:lpstr>PowerPoint Presentation</vt:lpstr>
      <vt:lpstr>PowerPoint Presentation</vt:lpstr>
      <vt:lpstr>Using an SQL injection UNION attack to retrieve sensitive data </vt:lpstr>
      <vt:lpstr>PowerPoint Presentation</vt:lpstr>
      <vt:lpstr>PowerPoint Presentation</vt:lpstr>
      <vt:lpstr>Examining the Database</vt:lpstr>
      <vt:lpstr>Cheat Sheets</vt:lpstr>
      <vt:lpstr>Prevention</vt:lpstr>
      <vt:lpstr>PowerPoint Presentation</vt:lpstr>
      <vt:lpstr>OS Command Injection</vt:lpstr>
      <vt:lpstr>What is it?</vt:lpstr>
      <vt:lpstr>Ways of injecting OS commands </vt:lpstr>
      <vt:lpstr>Some useful OS Commands</vt:lpstr>
      <vt:lpstr>Executing arbitrary commands </vt:lpstr>
      <vt:lpstr>PowerPoint Presentation</vt:lpstr>
      <vt:lpstr>PowerPoint Presentation</vt:lpstr>
      <vt:lpstr>Blind OS command injection vulnerabilities </vt:lpstr>
      <vt:lpstr>PowerPoint Presentation</vt:lpstr>
      <vt:lpstr>PowerPoint Presentation</vt:lpstr>
      <vt:lpstr>Prevention</vt:lpstr>
      <vt:lpstr>Server Side Request Forgery (SSRF)</vt:lpstr>
      <vt:lpstr>What is it?</vt:lpstr>
      <vt:lpstr>Impact</vt:lpstr>
      <vt:lpstr>Demo</vt:lpstr>
      <vt:lpstr>Mitigation</vt:lpstr>
      <vt:lpstr>HTTP Request Smuggling</vt:lpstr>
      <vt:lpstr>What is it?</vt:lpstr>
      <vt:lpstr>Demo</vt:lpstr>
      <vt:lpstr>Mitigation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dc:title>
  <dc:creator>Lavanya</dc:creator>
  <cp:lastModifiedBy>Lavanya</cp:lastModifiedBy>
  <cp:revision>52</cp:revision>
  <dcterms:created xsi:type="dcterms:W3CDTF">2019-08-24T11:00:29Z</dcterms:created>
  <dcterms:modified xsi:type="dcterms:W3CDTF">2019-08-25T02:00:25Z</dcterms:modified>
</cp:coreProperties>
</file>