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0" r:id="rId4"/>
    <p:sldId id="284" r:id="rId5"/>
    <p:sldId id="261" r:id="rId6"/>
    <p:sldId id="262" r:id="rId7"/>
    <p:sldId id="263" r:id="rId8"/>
    <p:sldId id="264" r:id="rId9"/>
    <p:sldId id="265" r:id="rId10"/>
    <p:sldId id="283" r:id="rId11"/>
    <p:sldId id="266" r:id="rId12"/>
    <p:sldId id="272" r:id="rId13"/>
    <p:sldId id="256" r:id="rId14"/>
    <p:sldId id="258" r:id="rId15"/>
    <p:sldId id="275" r:id="rId16"/>
    <p:sldId id="282" r:id="rId17"/>
    <p:sldId id="285" r:id="rId18"/>
    <p:sldId id="269" r:id="rId19"/>
    <p:sldId id="270" r:id="rId20"/>
    <p:sldId id="274" r:id="rId21"/>
    <p:sldId id="273" r:id="rId22"/>
    <p:sldId id="281" r:id="rId23"/>
    <p:sldId id="276" r:id="rId24"/>
    <p:sldId id="280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770" y="1691005"/>
            <a:ext cx="10515600" cy="4351338"/>
          </a:xfrm>
        </p:spPr>
        <p:txBody>
          <a:bodyPr>
            <a:normAutofit fontScale="60000"/>
          </a:bodyPr>
          <a:p>
            <a:r>
              <a:rPr lang="zh-CN" altLang="en-US"/>
              <a:t>名词的概念、分类</a:t>
            </a:r>
            <a:endParaRPr lang="zh-CN" altLang="en-US"/>
          </a:p>
          <a:p>
            <a:r>
              <a:rPr lang="zh-CN" altLang="en-US"/>
              <a:t>名词的可数性（什么时候用单复数，如何使用适当的数量词）</a:t>
            </a:r>
            <a:endParaRPr lang="zh-CN" altLang="en-US"/>
          </a:p>
          <a:p>
            <a:r>
              <a:rPr lang="zh-CN" altLang="en-US"/>
              <a:t>一般来说可数名词有单复数，不可数名词没有复数形式</a:t>
            </a:r>
            <a:endParaRPr lang="zh-CN" altLang="en-US"/>
          </a:p>
          <a:p>
            <a:r>
              <a:rPr lang="zh-CN" altLang="en-US"/>
              <a:t>特殊考点就是： 单数的可数名词视为复数，复数形式的不可数名词</a:t>
            </a:r>
            <a:endParaRPr lang="zh-CN" altLang="en-US"/>
          </a:p>
          <a:p>
            <a:r>
              <a:rPr lang="zh-CN" altLang="en-US">
                <a:sym typeface="+mn-ea"/>
              </a:rPr>
              <a:t>名词的单数，复数</a:t>
            </a:r>
            <a:endParaRPr lang="zh-CN" altLang="en-US"/>
          </a:p>
          <a:p>
            <a:r>
              <a:rPr lang="zh-CN" altLang="en-US"/>
              <a:t>名词的所有格</a:t>
            </a:r>
            <a:endParaRPr lang="zh-CN" altLang="en-US"/>
          </a:p>
          <a:p>
            <a:r>
              <a:rPr lang="zh-CN" altLang="en-US"/>
              <a:t>名词做主语时的主谓一致：数的一致，主语是单数，谓语是单数。 </a:t>
            </a:r>
            <a:endParaRPr lang="zh-CN" altLang="en-US"/>
          </a:p>
          <a:p>
            <a:r>
              <a:rPr lang="zh-CN" altLang="en-US"/>
              <a:t>名词做定语</a:t>
            </a:r>
            <a:endParaRPr lang="zh-CN" altLang="en-US"/>
          </a:p>
          <a:p>
            <a:r>
              <a:rPr lang="zh-CN" altLang="en-US"/>
              <a:t>名词加不加</a:t>
            </a:r>
            <a:r>
              <a:rPr lang="en-US" altLang="zh-CN"/>
              <a:t>s</a:t>
            </a:r>
            <a:endParaRPr lang="en-US" altLang="zh-CN"/>
          </a:p>
          <a:p>
            <a:r>
              <a:rPr lang="zh-CN" altLang="en-US"/>
              <a:t>名词加了</a:t>
            </a:r>
            <a:r>
              <a:rPr lang="en-US" altLang="zh-CN"/>
              <a:t>s,</a:t>
            </a:r>
            <a:r>
              <a:rPr lang="zh-CN" altLang="en-US"/>
              <a:t>谓语动词是单数还是复数</a:t>
            </a:r>
            <a:endParaRPr lang="zh-CN" altLang="en-US"/>
          </a:p>
          <a:p>
            <a:r>
              <a:rPr lang="zh-CN" altLang="en-US"/>
              <a:t>按照每个分类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名词的修饰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zh-CN" altLang="en-US"/>
              <a:t>1、可数名词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借助 some, much，little, a little, a lot of,lots of , plenty of 修饰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修饰可数名词，名词复数形式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these,those, few, a few, many, a good(great) many(number of)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these students, a few friends, a great many letters, many factories.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、不可数名词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修饰不可数名词，名词单数形式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this,that,little, a little, a bit of,much, a greate deal 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this paper, much money, a little milk, a great deal of time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 large / great / good quantity / amount of +复数名词或不可数名词，谓语动词用单数;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large / great / good quantitie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>
                <a:sym typeface="+mn-ea"/>
              </a:rPr>
              <a:t> / amount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 </a:t>
            </a:r>
            <a:r>
              <a:rPr lang="en-US" altLang="zh-CN">
                <a:sym typeface="+mn-ea"/>
              </a:rPr>
              <a:t>of +复数名词或不可数名词，谓语动词用复数。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即可修饰可数名词，不可数名词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all, some, enough, a lot of, lots of, plenty 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some books, some time, a lot of workers, a lot of water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、数词（如two 、three）或冠词（如a\an\the）+单位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词（如piece、bottle）+不可数名词（如water、milk、rice)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其中单位词有单复数之分。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a piece of advice , two pieces of bread, a flock of birds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36675" y="438785"/>
          <a:ext cx="8558530" cy="505714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461770"/>
                <a:gridCol w="1463040"/>
                <a:gridCol w="5633720"/>
              </a:tblGrid>
              <a:tr h="93853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单位词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partitive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unit noun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表个数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piece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bit, item, article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 piece of advice/bacon/music/paper/information/work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6423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表形状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cake, bar,drop,ear,flight,grain,heaf,loaf,lump,spiral,slice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 cake of soap, a bar of chocolate, a drop pf water, an ear of corn, ten head of cattle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3853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表容积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bottle,bowl,pail,bucket,glass,cup,handful,spoonful,truckload,lorryload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 bottle of ink, a handful of clay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64235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表动作状态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fit</a:t>
                      </a:r>
                      <a:r>
                        <a:rPr lang="zh-CN" altLang="en-US"/>
                        <a:t>（笑，咳嗽等的一阵）</a:t>
                      </a:r>
                      <a:r>
                        <a:rPr lang="en-US" altLang="zh-CN"/>
                        <a:t>, peal</a:t>
                      </a:r>
                      <a:r>
                        <a:rPr lang="zh-CN" altLang="en-US"/>
                        <a:t>（声音大而持续或重复的）洪亮的响声</a:t>
                      </a:r>
                      <a:r>
                        <a:rPr lang="en-US" altLang="zh-CN"/>
                        <a:t> ,flash,display</a:t>
                      </a:r>
                      <a:r>
                        <a:rPr lang="zh-CN" altLang="en-US"/>
                        <a:t>（展示，显示，陈列）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只限于某些固定搭配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a fit of laughter/anger/fever, a peal of thunder/laughter, a flash of hope/light, a display of courage/fireworks/skill/power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45161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成双、成组、成群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pair</a:t>
                      </a:r>
                      <a:r>
                        <a:rPr lang="zh-CN" altLang="en-US"/>
                        <a:t>， </a:t>
                      </a:r>
                      <a:r>
                        <a:rPr lang="en-US" altLang="zh-CN"/>
                        <a:t>group, flock(</a:t>
                      </a:r>
                      <a:r>
                        <a:rPr lang="zh-CN" altLang="en-US"/>
                        <a:t>畜群，鸟群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herd(</a:t>
                      </a:r>
                      <a:r>
                        <a:rPr lang="zh-CN" altLang="en-US"/>
                        <a:t>兽群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litter(</a:t>
                      </a:r>
                      <a:r>
                        <a:rPr lang="zh-CN" altLang="en-US"/>
                        <a:t>一窝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swarm,bench,troupe,pack,shoal,school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 herd of elephants, a litter of kittens, a bench of judges, a fleet of ships,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155" y="472440"/>
            <a:ext cx="10515600" cy="62369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特殊： 以</a:t>
            </a:r>
            <a:r>
              <a:rPr lang="en-US" altLang="zh-CN"/>
              <a:t>O</a:t>
            </a:r>
            <a:r>
              <a:rPr lang="zh-CN" altLang="en-US"/>
              <a:t>结尾 </a:t>
            </a:r>
            <a:r>
              <a:rPr lang="en-US" altLang="zh-CN"/>
              <a:t>Romeos,Filipinos,torpedoes </a:t>
            </a:r>
            <a:r>
              <a:rPr lang="zh-CN" altLang="en-US"/>
              <a:t>鱼雷 </a:t>
            </a:r>
            <a:r>
              <a:rPr lang="en-US" altLang="zh-CN"/>
              <a:t>votes </a:t>
            </a:r>
            <a:r>
              <a:rPr lang="zh-CN" altLang="en-US"/>
              <a:t>否决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echoes </a:t>
            </a:r>
            <a:r>
              <a:rPr lang="zh-CN" altLang="en-US"/>
              <a:t>回声 </a:t>
            </a:r>
            <a:r>
              <a:rPr lang="en-US" altLang="zh-CN"/>
              <a:t>sopranos </a:t>
            </a:r>
            <a:r>
              <a:rPr lang="zh-CN" altLang="en-US"/>
              <a:t>女高音 </a:t>
            </a:r>
            <a:r>
              <a:rPr lang="en-US" altLang="zh-CN"/>
              <a:t>altos </a:t>
            </a:r>
            <a:r>
              <a:rPr lang="zh-CN" altLang="en-US"/>
              <a:t>女低音 </a:t>
            </a:r>
            <a:r>
              <a:rPr lang="en-US" altLang="zh-CN"/>
              <a:t>embryos </a:t>
            </a:r>
            <a:r>
              <a:rPr lang="zh-CN" altLang="en-US"/>
              <a:t>胚胎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ja-JP"/>
              <a:t>名词的所有格</a:t>
            </a:r>
            <a:endParaRPr lang="zh-CN" altLang="ja-JP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04800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4399915"/>
                <a:gridCol w="61156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在词尾不是s 的单数或复数名词之后加-s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Tom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's</a:t>
                      </a:r>
                      <a:r>
                        <a:rPr lang="zh-CN" altLang="en-US"/>
                        <a:t> bike ，a women's hospital，oxen's temper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在词尾是s 的单数名词之后加' 或's 都可以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 bos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s'</a:t>
                      </a:r>
                      <a:r>
                        <a:rPr lang="zh-CN" altLang="en-US"/>
                        <a:t> office 或 my boss's office ，Dickens' novels 或 Dickens's novels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在词尾是s 的复数名词之后加'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girl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s'</a:t>
                      </a:r>
                      <a:r>
                        <a:rPr lang="zh-CN" altLang="en-US"/>
                        <a:t> high school， birds' nets 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在复合名词或是名词短语最后的一个词的词尾加-s，但最后一个词的词尾若是s ，只加'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 brother-in-law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's</a:t>
                      </a:r>
                      <a:r>
                        <a:rPr lang="zh-CN" altLang="en-US"/>
                        <a:t> hat ，a year or two's absence 一两年的离别， the President of America's car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go-betweens' arrangements 中间人的安排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名词之后有同位语时，将同位语变成所有格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Have you seen my sister, Mary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's</a:t>
                      </a:r>
                      <a:r>
                        <a:rPr lang="zh-CN" altLang="en-US"/>
                        <a:t> bike?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共同拥有或是个别拥有的区别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Mary and Betty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's</a:t>
                      </a:r>
                      <a:r>
                        <a:rPr lang="zh-CN" altLang="en-US"/>
                        <a:t> parents（两人父母相同）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Mary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's</a:t>
                      </a:r>
                      <a:r>
                        <a:rPr lang="zh-CN" altLang="en-US"/>
                        <a:t> and Betty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's</a:t>
                      </a:r>
                      <a:r>
                        <a:rPr lang="zh-CN" altLang="en-US"/>
                        <a:t> parents（两人各自的父母）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"of + 名词"构成的所有格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the door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of</a:t>
                      </a:r>
                      <a:r>
                        <a:rPr lang="zh-CN" altLang="en-US"/>
                        <a:t> the room 房间的门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the tittle of the film 影片的名字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4580" y="365125"/>
            <a:ext cx="10269220" cy="930910"/>
          </a:xfrm>
        </p:spPr>
        <p:txBody>
          <a:bodyPr/>
          <a:p>
            <a:r>
              <a:rPr lang="zh-CN" altLang="en-US"/>
              <a:t>名词的所有格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035"/>
            <a:ext cx="10515600" cy="5280025"/>
          </a:xfrm>
        </p:spPr>
        <p:txBody>
          <a:bodyPr>
            <a:normAutofit fontScale="55000"/>
          </a:bodyPr>
          <a:p>
            <a:r>
              <a:rPr lang="en-US" altLang="zh-CN"/>
              <a:t>-s </a:t>
            </a:r>
            <a:r>
              <a:rPr lang="zh-CN" altLang="zh-CN"/>
              <a:t>构成的所有格主要用于表示所有关系，主要用于有生命的东西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I don't like Mrs Green's children./ the children of Mrs Green.</a:t>
            </a:r>
            <a:endParaRPr lang="en-US" altLang="zh-CN"/>
          </a:p>
          <a:p>
            <a:r>
              <a:rPr lang="en-US" altLang="zh-CN"/>
              <a:t>-s</a:t>
            </a:r>
            <a:r>
              <a:rPr lang="zh-CN" altLang="en-US"/>
              <a:t>所有格用于无生命的东西，主要用于表时间，国家，城市，组织机构，车辆船只，某些集合名词，度量衡等的词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Today;s weather is worse than yesterday's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It's the country's biggest city.</a:t>
            </a:r>
            <a:endParaRPr lang="en-US" altLang="zh-CN"/>
          </a:p>
          <a:p>
            <a:r>
              <a:rPr lang="zh-CN" altLang="en-US"/>
              <a:t>表示类别，来源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man's  room</a:t>
            </a:r>
            <a:endParaRPr lang="zh-CN" altLang="zh-CN"/>
          </a:p>
          <a:p>
            <a:r>
              <a:rPr lang="zh-CN" altLang="zh-CN"/>
              <a:t>表示主谓关系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A teacher's praise has great effect on his students</a:t>
            </a:r>
            <a:endParaRPr lang="zh-CN" altLang="zh-CN"/>
          </a:p>
          <a:p>
            <a:r>
              <a:rPr lang="zh-CN" altLang="zh-CN"/>
              <a:t>表示动宾关系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The President's murder shocked the nation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 </a:t>
            </a:r>
            <a:r>
              <a:rPr lang="en-US" altLang="zh-CN"/>
              <a:t>-‘s </a:t>
            </a:r>
            <a:r>
              <a:rPr lang="zh-CN" altLang="en-US"/>
              <a:t>所有格所修饰的名词在句子前面已经提到，并且省略后不影响意思的表达，被修饰的名词通常可以省略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This is my house, and that is Tom's.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名词的所有格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of </a:t>
            </a:r>
            <a:r>
              <a:rPr lang="zh-CN" altLang="en-US">
                <a:sym typeface="+mn-ea"/>
              </a:rPr>
              <a:t>所有格，可用有生命，无生命，同位关系</a:t>
            </a:r>
            <a:endParaRPr lang="zh-CN" altLang="en-US"/>
          </a:p>
          <a:p>
            <a:r>
              <a:rPr lang="en-US" altLang="zh-CN">
                <a:sym typeface="+mn-ea"/>
              </a:rPr>
              <a:t>the city of Changsha</a:t>
            </a:r>
            <a:endParaRPr lang="zh-CN" altLang="en-US"/>
          </a:p>
          <a:p>
            <a:r>
              <a:rPr lang="zh-CN" altLang="en-US">
                <a:sym typeface="+mn-ea"/>
              </a:rPr>
              <a:t>双重所有格 将</a:t>
            </a:r>
            <a:r>
              <a:rPr lang="en-US" altLang="zh-CN">
                <a:sym typeface="+mn-ea"/>
              </a:rPr>
              <a:t>’s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of</a:t>
            </a:r>
            <a:r>
              <a:rPr lang="zh-CN" altLang="en-US">
                <a:sym typeface="+mn-ea"/>
              </a:rPr>
              <a:t>所有格结合起来一起使用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部分观念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a friend of my father's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This is a photo of Mary's. </a:t>
            </a:r>
            <a:r>
              <a:rPr lang="zh-CN" altLang="en-US">
                <a:sym typeface="+mn-ea"/>
              </a:rPr>
              <a:t>具有的照片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This is a photo of Mary. </a:t>
            </a:r>
            <a:r>
              <a:rPr lang="zh-CN" altLang="en-US">
                <a:sym typeface="+mn-ea"/>
              </a:rPr>
              <a:t>照片是</a:t>
            </a:r>
            <a:r>
              <a:rPr lang="en-US" altLang="zh-CN">
                <a:sym typeface="+mn-ea"/>
              </a:rPr>
              <a:t>Mary</a:t>
            </a:r>
            <a:r>
              <a:rPr lang="zh-CN" altLang="en-US">
                <a:sym typeface="+mn-ea"/>
              </a:rPr>
              <a:t>的像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感情色彩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this lovely child of your aunt's</a:t>
            </a:r>
            <a:endParaRPr lang="en-US" altLang="zh-CN"/>
          </a:p>
          <a:p>
            <a:r>
              <a:rPr lang="zh-CN" altLang="ja-JP">
                <a:sym typeface="+mn-ea"/>
              </a:rPr>
              <a:t>节日名称的所有格</a:t>
            </a:r>
            <a:endParaRPr lang="zh-CN" altLang="ja-JP"/>
          </a:p>
          <a:p>
            <a:pPr marL="0" indent="0">
              <a:buNone/>
            </a:pPr>
            <a:r>
              <a:rPr lang="en-US" altLang="zh-CN">
                <a:sym typeface="+mn-ea"/>
              </a:rPr>
              <a:t>Father's Day, Valentine's Day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Teachers' Day Children's Day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610" y="382270"/>
            <a:ext cx="10515600" cy="5715635"/>
          </a:xfrm>
        </p:spPr>
        <p:txBody>
          <a:bodyPr>
            <a:normAutofit/>
          </a:bodyPr>
          <a:p>
            <a:r>
              <a:rPr lang="en-US" altLang="zh-CN"/>
              <a:t>China and Japan are both Asian________.(Country) </a:t>
            </a:r>
            <a:endParaRPr lang="en-US" altLang="zh-CN"/>
          </a:p>
          <a:p>
            <a:r>
              <a:rPr lang="en-US" altLang="zh-CN"/>
              <a:t>I saw many________(people) in the street. </a:t>
            </a:r>
            <a:endParaRPr lang="en-US" altLang="zh-CN"/>
          </a:p>
          <a:p>
            <a:r>
              <a:rPr lang="en-US" altLang="zh-CN"/>
              <a:t>Would you get me some_______(paper), please? </a:t>
            </a:r>
            <a:endParaRPr lang="en-US" altLang="zh-CN"/>
          </a:p>
          <a:p>
            <a:r>
              <a:rPr lang="en-US" altLang="zh-CN"/>
              <a:t>________(leaf) turn yellow in autumn. leaves</a:t>
            </a:r>
            <a:endParaRPr lang="en-US" altLang="zh-CN"/>
          </a:p>
          <a:p>
            <a:r>
              <a:rPr lang="en-US" altLang="zh-CN"/>
              <a:t>Look at these two ______(baby). How lovely they are! </a:t>
            </a:r>
            <a:endParaRPr lang="en-US" altLang="zh-CN"/>
          </a:p>
          <a:p>
            <a:r>
              <a:rPr lang="en-US" altLang="zh-CN"/>
              <a:t>I saw a lot of ______(policeman) in the dark. </a:t>
            </a:r>
            <a:endParaRPr lang="en-US" altLang="zh-CN"/>
          </a:p>
          <a:p>
            <a:r>
              <a:rPr lang="en-US" altLang="zh-CN"/>
              <a:t>I have a lot of________(homework) to do today.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556250" y="382270"/>
            <a:ext cx="192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Countries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5610" y="911860"/>
            <a:ext cx="823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people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0445" y="1435735"/>
            <a:ext cx="725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paper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6995" y="1932305"/>
            <a:ext cx="802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Leaves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9205" y="2464435"/>
            <a:ext cx="788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babies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7185" y="2948305"/>
            <a:ext cx="1155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policemen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4350" y="3442970"/>
            <a:ext cx="1235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homweork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615" y="574040"/>
            <a:ext cx="10515600" cy="5290820"/>
          </a:xfrm>
        </p:spPr>
        <p:txBody>
          <a:bodyPr/>
          <a:p>
            <a:pPr marL="0" indent="0">
              <a:buNone/>
            </a:pPr>
            <a:r>
              <a:rPr lang="en-US" altLang="zh-CN"/>
              <a:t>He knows ________ (</a:t>
            </a:r>
            <a:r>
              <a:rPr lang="zh-CN" altLang="zh-CN"/>
              <a:t>一点儿</a:t>
            </a:r>
            <a:r>
              <a:rPr lang="en-US" altLang="zh-CN"/>
              <a:t>) French.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The thief has two ______(knife) in his pocket.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I have some_______(photo) of mu friend Jim.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You should clean your_______(tooth) every day.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We have to go to school on _______(foot) today.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I have some good_______(news) for you.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He bought some new _______(clothes).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61895" y="574040"/>
            <a:ext cx="937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 little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518535" y="1120140"/>
            <a:ext cx="76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knives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0185" y="1614170"/>
            <a:ext cx="828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photos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2440" y="2108200"/>
            <a:ext cx="680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teeth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2060" y="2601595"/>
            <a:ext cx="565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foot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8065" y="311658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news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3545" y="3670300"/>
            <a:ext cx="852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clothes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填写 </a:t>
            </a:r>
            <a:r>
              <a:rPr lang="en-US" altLang="zh-CN"/>
              <a:t>a, an, some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_______egg  an</a:t>
            </a:r>
            <a:endParaRPr lang="en-US" altLang="zh-CN"/>
          </a:p>
          <a:p>
            <a:r>
              <a:rPr lang="en-US" altLang="zh-CN"/>
              <a:t>_______eggs some </a:t>
            </a:r>
            <a:endParaRPr lang="en-US" altLang="zh-CN"/>
          </a:p>
          <a:p>
            <a:r>
              <a:rPr lang="en-US" altLang="zh-CN"/>
              <a:t>_______rice some</a:t>
            </a:r>
            <a:endParaRPr lang="en-US" altLang="zh-CN"/>
          </a:p>
          <a:p>
            <a:r>
              <a:rPr lang="en-US" altLang="zh-CN">
                <a:sym typeface="+mn-ea"/>
              </a:rPr>
              <a:t>_______</a:t>
            </a:r>
            <a:r>
              <a:rPr lang="en-US" altLang="zh-CN"/>
              <a:t>chicken some</a:t>
            </a:r>
            <a:endParaRPr lang="en-US" altLang="zh-CN"/>
          </a:p>
          <a:p>
            <a:r>
              <a:rPr lang="en-US" altLang="zh-CN">
                <a:sym typeface="+mn-ea"/>
              </a:rPr>
              <a:t>_______</a:t>
            </a:r>
            <a:r>
              <a:rPr lang="en-US" altLang="zh-CN"/>
              <a:t>meat  some</a:t>
            </a:r>
            <a:endParaRPr lang="en-US" altLang="zh-CN"/>
          </a:p>
          <a:p>
            <a:r>
              <a:rPr lang="en-US" altLang="zh-CN">
                <a:sym typeface="+mn-ea"/>
              </a:rPr>
              <a:t>_______</a:t>
            </a:r>
            <a:r>
              <a:rPr lang="en-US" altLang="zh-CN"/>
              <a:t>soup some</a:t>
            </a:r>
            <a:endParaRPr lang="en-US" altLang="zh-CN"/>
          </a:p>
          <a:p>
            <a:r>
              <a:rPr lang="en-US" altLang="zh-CN">
                <a:sym typeface="+mn-ea"/>
              </a:rPr>
              <a:t>_______</a:t>
            </a:r>
            <a:r>
              <a:rPr lang="en-US" altLang="zh-CN"/>
              <a:t>apple an </a:t>
            </a:r>
            <a:endParaRPr lang="en-US" altLang="zh-CN"/>
          </a:p>
          <a:p>
            <a:r>
              <a:rPr lang="en-US" altLang="zh-CN">
                <a:sym typeface="+mn-ea"/>
              </a:rPr>
              <a:t>_______</a:t>
            </a:r>
            <a:r>
              <a:rPr lang="en-US" altLang="zh-CN"/>
              <a:t>pizza 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51940" y="1825625"/>
            <a:ext cx="412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1615" y="4935220"/>
            <a:ext cx="412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305" y="547814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2875" y="2371090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some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3510" y="4447540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some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13510" y="3891280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some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510" y="2911475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some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3185" y="3361690"/>
            <a:ext cx="68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some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0" grpId="0"/>
      <p:bldP spid="9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名词的概念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表示人、事物、抽象概念的词。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3365"/>
            <a:ext cx="10515600" cy="5676900"/>
          </a:xfrm>
        </p:spPr>
        <p:txBody>
          <a:bodyPr>
            <a:noAutofit/>
          </a:bodyPr>
          <a:p>
            <a:pPr marL="457200" indent="-457200">
              <a:buAutoNum type="arabicPeriod"/>
            </a:pPr>
            <a:r>
              <a:rPr lang="zh-CN" altLang="en-US" sz="2000">
                <a:sym typeface="+mn-ea"/>
              </a:rPr>
              <a:t>________it is to gather with President Bush at such a special Thanksgiving Day in Iraq!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　A. what a fun    B. what fun 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2.  </a:t>
            </a:r>
            <a:r>
              <a:rPr lang="zh-CN" altLang="en-US" sz="2000">
                <a:sym typeface="+mn-ea"/>
              </a:rPr>
              <a:t>Oh, John________ you gave us!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　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. what a pleasant surprise     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. what pleasant surprise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3. </a:t>
            </a:r>
            <a:r>
              <a:rPr lang="zh-CN" altLang="en-US" sz="2000">
                <a:sym typeface="+mn-ea"/>
              </a:rPr>
              <a:t>We’ll have a ____________ holiday.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What about going to the West Lake?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A. two days   B. two-day   C. two-days   D. two-days’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4. </a:t>
            </a:r>
            <a:r>
              <a:rPr lang="zh-CN" altLang="en-US" sz="2000">
                <a:sym typeface="+mn-ea"/>
              </a:rPr>
              <a:t>Kate won the _______ race in the summer sports meeting.  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A. 100-metre   B. 100-metres   C. 100 metre     D. 100 metre’s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280" y="1059815"/>
            <a:ext cx="3838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ym typeface="+mn-ea"/>
              </a:rPr>
              <a:t>。</a:t>
            </a:r>
            <a:r>
              <a:rPr lang="zh-CN" altLang="en-US" sz="1600">
                <a:sym typeface="+mn-ea"/>
              </a:rPr>
              <a:t>抽象名词表泛指时一般不与冠词连用</a:t>
            </a:r>
            <a:endParaRPr lang="zh-CN" altLang="en-US" sz="16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7280" y="2307590"/>
            <a:ext cx="104578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ym typeface="+mn-ea"/>
              </a:rPr>
              <a:t>。抽象名词有前置或后置修饰语时，前面用不定冠词，使之具体化; 如：A. happy life / a good education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in that university / a wide knowledge of nature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380" y="4214495"/>
            <a:ext cx="589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ym typeface="+mn-ea"/>
              </a:rPr>
              <a:t>（两天的假期：two days’ holiday/two-day holiday）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08380" y="5561965"/>
            <a:ext cx="358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490855"/>
            <a:ext cx="10515600" cy="558736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______ can get a better view of the game than the participants.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a.        Looker-on    b. Lookers-on    c. Looker-ons    c. Lookers-ons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The boy was very happy that his mother bought him a new pair of shoes at a ______ yesterday.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a.        shoes shop    b. shoe shop    c. shoes’s shop    d. shoe’s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He invited all of his ______ to join his wedding party.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a.comrade-in-arms            c. comrades-in-arm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b.comrades-in-arms            d. comrade-in-arm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After ten years, all these youngsters became_____.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a.growns-ups                     c. growns-up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b.grown-up                       d. grown-ups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8380" y="4273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5605" y="285813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16035" y="15417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5610" y="44399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421640"/>
            <a:ext cx="10515600" cy="559752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I’ll give you ________to finish the work. OK.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A. two week</a:t>
            </a:r>
            <a:r>
              <a:rPr lang="en-US" altLang="zh-CN"/>
              <a:t>'s </a:t>
            </a:r>
            <a:r>
              <a:rPr lang="zh-CN" altLang="en-US"/>
              <a:t>time  B. two weeks</a:t>
            </a:r>
            <a:r>
              <a:rPr lang="en-US" altLang="zh-CN"/>
              <a:t>' </a:t>
            </a:r>
            <a:r>
              <a:rPr lang="zh-CN" altLang="en-US"/>
              <a:t>time   C. two week time  D. two weeks time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________ desk is the cleanest in the classroom.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A. Ann</a:t>
            </a:r>
            <a:r>
              <a:rPr lang="en-US" altLang="zh-CN"/>
              <a:t>'</a:t>
            </a:r>
            <a:r>
              <a:rPr lang="zh-CN" altLang="en-US"/>
              <a:t>s and Tom     B. Ann and Tom</a:t>
            </a:r>
            <a:r>
              <a:rPr lang="en-US" altLang="zh-CN"/>
              <a:t>'</a:t>
            </a:r>
            <a:r>
              <a:rPr lang="zh-CN" altLang="en-US"/>
              <a:t>s      C. Ann and Tom     D. Ann</a:t>
            </a:r>
            <a:r>
              <a:rPr lang="en-US" altLang="zh-CN"/>
              <a:t>'</a:t>
            </a:r>
            <a:r>
              <a:rPr lang="zh-CN" altLang="en-US"/>
              <a:t>s and Tom</a:t>
            </a:r>
            <a:r>
              <a:rPr lang="en-US" altLang="zh-CN"/>
              <a:t>'</a:t>
            </a:r>
            <a:r>
              <a:rPr lang="zh-CN" altLang="en-US"/>
              <a:t>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The market isn’t far from here.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--</a:t>
            </a:r>
            <a:r>
              <a:rPr lang="zh-CN" altLang="en-US"/>
              <a:t>It’s only ___________ bicycle ride.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half an hours</a:t>
            </a:r>
            <a:r>
              <a:rPr lang="en-US" altLang="zh-CN"/>
              <a:t>'</a:t>
            </a:r>
            <a:r>
              <a:rPr lang="zh-CN" altLang="en-US"/>
              <a:t>   B. half an hour</a:t>
            </a:r>
            <a:r>
              <a:rPr lang="en-US" altLang="zh-CN"/>
              <a:t>'</a:t>
            </a:r>
            <a:r>
              <a:rPr lang="zh-CN" altLang="en-US"/>
              <a:t>s   C. half an hour     D. an hour and a half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Albert said he met the girl ______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       at his uncle</a:t>
            </a:r>
            <a:r>
              <a:rPr lang="en-US" altLang="zh-CN"/>
              <a:t>'</a:t>
            </a:r>
            <a:r>
              <a:rPr lang="zh-CN" altLang="en-US"/>
              <a:t>s Smith room       c. at his uncle Smith</a:t>
            </a:r>
            <a:r>
              <a:rPr lang="en-US" altLang="zh-CN"/>
              <a:t>'</a:t>
            </a:r>
            <a:r>
              <a:rPr lang="zh-CN" altLang="en-US"/>
              <a:t>s room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b.        at Smith</a:t>
            </a:r>
            <a:r>
              <a:rPr lang="en-US" altLang="zh-CN"/>
              <a:t>'</a:t>
            </a:r>
            <a:r>
              <a:rPr lang="zh-CN" altLang="en-US"/>
              <a:t>s his uncle</a:t>
            </a:r>
            <a:r>
              <a:rPr lang="en-US" altLang="zh-CN"/>
              <a:t>'</a:t>
            </a:r>
            <a:r>
              <a:rPr lang="zh-CN" altLang="en-US"/>
              <a:t>s room      d. at the room of his uncle</a:t>
            </a:r>
            <a:r>
              <a:rPr lang="en-US" altLang="zh-CN"/>
              <a:t>'</a:t>
            </a:r>
            <a:r>
              <a:rPr lang="zh-CN" altLang="en-US"/>
              <a:t>s Smith</a:t>
            </a:r>
            <a:r>
              <a:rPr lang="en-US" altLang="zh-CN"/>
              <a:t>'</a:t>
            </a:r>
            <a:r>
              <a:rPr lang="zh-CN" altLang="en-US"/>
              <a:t>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27020" y="357505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605655" y="4251960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60700" y="3172460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05915" y="1470025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322580"/>
            <a:ext cx="10515600" cy="5429250"/>
          </a:xfrm>
        </p:spPr>
        <p:txBody>
          <a:bodyPr>
            <a:normAutofit fontScale="90000"/>
          </a:bodyPr>
          <a:p>
            <a:r>
              <a:rPr lang="zh-CN" altLang="en-US"/>
              <a:t>______ receives only a small portion of the total amount of the sun’s energy.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a.The earth’s surface         c. The surface of earth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b.The surface earth           d. The earth surface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Why did you speak to Peter that way?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--Don’t you know he is an old friend of ______?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a.my brother    b. my brothers    c. my brother’s     d. my brother’s friend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_____ is too much for a little boy to carry.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a.A bike’s weight         c. The weight of a bike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b.The weights of a bike    d. Bile’s weight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95705" y="32258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5705" y="4107815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6175" y="265303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73050"/>
            <a:ext cx="10515600" cy="5844540"/>
          </a:xfrm>
        </p:spPr>
        <p:txBody>
          <a:bodyPr>
            <a:normAutofit fontScale="60000"/>
          </a:bodyPr>
          <a:p>
            <a:r>
              <a:rPr lang="zh-CN" altLang="en-US"/>
              <a:t>The commander said that two________ would be sent to the Iraqi front the next day.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A. women’s doctor B. women doctors C. women’s doctors D. women doctor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“Look! The police ________ here to keep order! Go away quickly,” one of them shouted.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A. is coming B. comes C. are coming D. has come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The country’s wealth comes chiefly from its many ______.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       herd of cattle    b. heard of cattles    c. herds of cattle    d. herds of cattles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________ food is kept in his new cave, but at last Saddam was still arrested.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A. Large quantities of B. A great deal of C. A large number of D. Quite a few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Would you like to have a cup of tea and ______ with me?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 two toasts    b. two pieces of toast   c. two piece of toasts    d. tow pieces of toasts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3905" y="981075"/>
            <a:ext cx="10664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B</a:t>
            </a:r>
            <a:r>
              <a:rPr lang="zh-CN" altLang="en-US">
                <a:sym typeface="+mn-ea"/>
              </a:rPr>
              <a:t>。复合名词的复数中含有构词成分man / woman时，将变为men / women, 且所修饰的名词也要变成复数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6160" y="2098040"/>
            <a:ext cx="6932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ym typeface="+mn-ea"/>
              </a:rPr>
              <a:t>。特殊类群体名词 police / cattle 做主语时，谓语动词用复数;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“警察”个体用 policeman / policewoman;牛的个体用 a head of cattle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25465" y="274320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160" y="3730625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9920" y="4796790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95" y="372110"/>
            <a:ext cx="10515600" cy="5765800"/>
          </a:xfrm>
        </p:spPr>
        <p:txBody>
          <a:bodyPr>
            <a:normAutofit lnSpcReduction="10000"/>
          </a:bodyPr>
          <a:p>
            <a:r>
              <a:rPr lang="zh-CN" altLang="en-US"/>
              <a:t>______ the first and largest ethnic group to work on the construction of the transcontinental railroad.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 Chinese were    b. The Chinese was   c. Chinese was    d. The Chinese were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The rest of the magazines________ within half an hour.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　A. is sold out B. was sold out C. were sold out D. are sold out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He has written several books, but his last works _____ well known among his friends.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a. have    b. have been    c. is    d. are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Physics _____ with matter and motion.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a.deal    b. deals    c. dealing    d. are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95705" y="37211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7505" y="3762375"/>
            <a:ext cx="307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1855" y="51644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8675" y="2932430"/>
            <a:ext cx="79921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>
                <a:sym typeface="+mn-ea"/>
              </a:rPr>
              <a:t>。Most of / Half of / Part of / part of +名作主语,谓语与of后面的名词保持一致。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本题中magazines是可数名词复数，故谓语动词用复数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322580"/>
            <a:ext cx="10515600" cy="615124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It is said that SARS has killed more than _______________ people worldwide.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three hundreds      B. three hundreds’       C. three hundred’s        D. three hundred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Our teacher gave me ______.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a.        an advice    b. the advice    c. many advice    d. much advice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One of the most surprising things is that ______ may come from petroleum.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a.        much of tomorrow food        c. many of tomorrow’s food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b.        much of the food of tomorrow   d. much of tomorrow’s food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After several day’s hardworking, we have made ______ on the design.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a.        much improvement                 c. many improvement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b.        several improvements               d. some improvement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225" y="32258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6130" y="4839970"/>
            <a:ext cx="279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6010" y="311721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8760" y="1899920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单数与复数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汉语中，一本书，两本书中的书没有变化。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但在英语中，  </a:t>
            </a:r>
            <a:r>
              <a:rPr lang="en-US" altLang="zh-CN"/>
              <a:t>a book, two books, </a:t>
            </a:r>
            <a:r>
              <a:rPr lang="zh-CN" altLang="en-US"/>
              <a:t>当用于表示大于</a:t>
            </a:r>
            <a:r>
              <a:rPr lang="en-US" altLang="zh-CN"/>
              <a:t>“</a:t>
            </a:r>
            <a:r>
              <a:rPr lang="zh-CN" altLang="en-US"/>
              <a:t>一</a:t>
            </a:r>
            <a:r>
              <a:rPr lang="en-US" altLang="zh-CN"/>
              <a:t>”</a:t>
            </a:r>
            <a:r>
              <a:rPr lang="zh-CN" altLang="en-US"/>
              <a:t>的数量时，要用</a:t>
            </a:r>
            <a:r>
              <a:rPr lang="en-US" altLang="zh-CN"/>
              <a:t>books</a:t>
            </a:r>
            <a:r>
              <a:rPr lang="zh-CN" altLang="en-US"/>
              <a:t>的这样的形式。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复数的构成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规则变化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单复数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专有名词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表示人物、地点、国家、组织、机构等专有名称，具有</a:t>
            </a:r>
            <a:r>
              <a:rPr lang="en-US" altLang="zh-CN"/>
              <a:t>“</a:t>
            </a:r>
            <a:r>
              <a:rPr lang="zh-CN" altLang="en-US"/>
              <a:t>独一无二</a:t>
            </a:r>
            <a:r>
              <a:rPr lang="en-US" altLang="zh-CN"/>
              <a:t>”</a:t>
            </a:r>
            <a:r>
              <a:rPr lang="zh-CN" altLang="en-US"/>
              <a:t>的含义。</a:t>
            </a:r>
            <a:r>
              <a:rPr lang="zh-CN" altLang="en-US"/>
              <a:t>首字母大写，通常没有复数形式，即不可数。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Smith,</a:t>
            </a:r>
            <a:r>
              <a:rPr lang="en-US" altLang="zh-CN"/>
              <a:t>Peking University,  the United Nations,September,Monday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特殊： 复数形式的专有名词</a:t>
            </a:r>
            <a:endParaRPr lang="en-US" altLang="zh-CN"/>
          </a:p>
          <a:p>
            <a:r>
              <a:rPr lang="en-US" altLang="zh-CN">
                <a:sym typeface="+mn-ea"/>
              </a:rPr>
              <a:t>书名，</a:t>
            </a:r>
            <a:r>
              <a:rPr lang="zh-CN" altLang="en-US">
                <a:sym typeface="+mn-ea"/>
              </a:rPr>
              <a:t>剧名，</a:t>
            </a:r>
            <a:r>
              <a:rPr lang="en-US" altLang="zh-CN">
                <a:sym typeface="+mn-ea"/>
              </a:rPr>
              <a:t>报</a:t>
            </a:r>
            <a:r>
              <a:rPr lang="zh-CN" altLang="en-US">
                <a:sym typeface="+mn-ea"/>
              </a:rPr>
              <a:t>纸名、机构名、国名的复数名词做主语，但谓语是单数形式</a:t>
            </a:r>
            <a:r>
              <a:rPr lang="en-US" altLang="zh-CN">
                <a:sym typeface="+mn-ea"/>
              </a:rPr>
              <a:t>学作品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The United Nations was organized in 1945 </a:t>
            </a:r>
            <a:r>
              <a:rPr lang="zh-CN" altLang="en-US"/>
              <a:t>联合国是</a:t>
            </a:r>
            <a:r>
              <a:rPr lang="en-US" altLang="zh-CN"/>
              <a:t>1945</a:t>
            </a:r>
            <a:r>
              <a:rPr lang="zh-CN" altLang="en-US"/>
              <a:t>年组建起来的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The Arabian Nights  is a very interesting story-book.</a:t>
            </a:r>
            <a:r>
              <a:rPr lang="zh-CN" altLang="en-US"/>
              <a:t>《一千零一夜》是一本非常有趣的故事书</a:t>
            </a:r>
            <a:endParaRPr lang="en-US" altLang="zh-CN"/>
          </a:p>
          <a:p>
            <a:r>
              <a:rPr lang="zh-CN" altLang="en-US">
                <a:sym typeface="+mn-ea"/>
              </a:rPr>
              <a:t>瀑布 群岛 山脉等名词的复数做主语时 谓语动词复数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Niagara Falls are as high as Victoria Falls.</a:t>
            </a:r>
            <a:endParaRPr lang="zh-CN" altLang="en-US"/>
          </a:p>
          <a:p>
            <a:r>
              <a:rPr lang="zh-CN" altLang="en-US">
                <a:sym typeface="+mn-ea"/>
              </a:rPr>
              <a:t>某姓</a:t>
            </a:r>
            <a:r>
              <a:rPr lang="en-US" altLang="zh-CN">
                <a:sym typeface="+mn-ea"/>
              </a:rPr>
              <a:t>一家人，</a:t>
            </a:r>
            <a:r>
              <a:rPr lang="zh-CN" altLang="en-US">
                <a:sym typeface="+mn-ea"/>
              </a:rPr>
              <a:t>同姓或</a:t>
            </a:r>
            <a:r>
              <a:rPr lang="en-US" altLang="zh-CN">
                <a:sym typeface="+mn-ea"/>
              </a:rPr>
              <a:t>同名</a:t>
            </a:r>
            <a:r>
              <a:rPr lang="zh-CN" altLang="en-US">
                <a:sym typeface="+mn-ea"/>
              </a:rPr>
              <a:t>的若干人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或者一个范围内</a:t>
            </a:r>
            <a:endParaRPr lang="zh-CN" altLang="en-US">
              <a:sym typeface="+mn-ea"/>
            </a:endParaRPr>
          </a:p>
          <a:p>
            <a:pPr>
              <a:buNone/>
            </a:pPr>
            <a:r>
              <a:rPr lang="en-US" altLang="zh-CN">
                <a:sym typeface="+mn-ea"/>
              </a:rPr>
              <a:t>We have spent many happy Sundays there.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There are five Henrys in our school.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个体名词</a:t>
            </a:r>
            <a:r>
              <a:rPr lang="en-US" altLang="zh-CN"/>
              <a:t>--&gt; </a:t>
            </a:r>
            <a:r>
              <a:rPr lang="zh-CN" altLang="en-US"/>
              <a:t>可数名词</a:t>
            </a:r>
            <a:r>
              <a:rPr lang="en-US" altLang="zh-CN"/>
              <a:t>(</a:t>
            </a:r>
            <a:r>
              <a:rPr lang="zh-CN" altLang="en-US"/>
              <a:t>有单复数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表示单个的人和事物。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如car(汽车)、room(房间)、 fan(风扇)、photo(照片)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特殊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复数形式的个体名词表单数</a:t>
            </a:r>
            <a:endParaRPr lang="zh-CN" altLang="en-US"/>
          </a:p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-s </a:t>
            </a:r>
            <a:r>
              <a:rPr lang="zh-CN" altLang="en-US">
                <a:sym typeface="+mn-ea"/>
              </a:rPr>
              <a:t>结尾表示学科、疾病及游戏的名称做单数</a:t>
            </a:r>
            <a:endParaRPr lang="zh-CN" altLang="en-US"/>
          </a:p>
          <a:p>
            <a:pPr>
              <a:buNone/>
            </a:pPr>
            <a:r>
              <a:rPr lang="en-US" altLang="zh-CN">
                <a:sym typeface="+mn-ea"/>
              </a:rPr>
              <a:t>statistics</a:t>
            </a:r>
            <a:r>
              <a:rPr lang="zh-CN" altLang="en-US">
                <a:sym typeface="+mn-ea"/>
              </a:rPr>
              <a:t>统计学  </a:t>
            </a:r>
            <a:r>
              <a:rPr lang="en-US" altLang="zh-CN">
                <a:sym typeface="+mn-ea"/>
              </a:rPr>
              <a:t>mealsles</a:t>
            </a:r>
            <a:r>
              <a:rPr lang="zh-CN" altLang="en-US">
                <a:sym typeface="+mn-ea"/>
              </a:rPr>
              <a:t>麻疹 </a:t>
            </a:r>
            <a:r>
              <a:rPr lang="en-US" altLang="zh-CN">
                <a:sym typeface="+mn-ea"/>
              </a:rPr>
              <a:t>Darts </a:t>
            </a:r>
            <a:r>
              <a:rPr lang="zh-CN" altLang="en-US">
                <a:sym typeface="+mn-ea"/>
              </a:rPr>
              <a:t>投标游戏</a:t>
            </a:r>
            <a:endParaRPr lang="zh-CN" altLang="en-US">
              <a:sym typeface="+mn-ea"/>
            </a:endParaRPr>
          </a:p>
          <a:p>
            <a:r>
              <a:rPr lang="zh-CN" altLang="en-US"/>
              <a:t>单复数同形的个体名词</a:t>
            </a:r>
            <a:endParaRPr lang="zh-CN" altLang="en-US"/>
          </a:p>
          <a:p>
            <a:pPr>
              <a:buNone/>
            </a:pPr>
            <a:r>
              <a:rPr lang="en-US" altLang="zh-CN"/>
              <a:t>deer,sheep ,fish,Chinese,Japanese,Swiss,works(</a:t>
            </a:r>
            <a:r>
              <a:rPr lang="zh-CN" altLang="en-US"/>
              <a:t>作品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集合名词</a:t>
            </a:r>
            <a:r>
              <a:rPr lang="en-US" altLang="zh-CN"/>
              <a:t>--&gt; </a:t>
            </a:r>
            <a:r>
              <a:rPr lang="zh-CN" altLang="en-US"/>
              <a:t>可数名词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表示一群人或一些事物的名称。复数形式表示多个集体。</a:t>
            </a:r>
            <a:endParaRPr lang="zh-CN" altLang="en-US"/>
          </a:p>
          <a:p>
            <a:r>
              <a:rPr lang="zh-CN" altLang="en-US"/>
              <a:t>people(人们)、family(家庭)、army(军队)、government(政府)、group(集团)</a:t>
            </a:r>
            <a:endParaRPr lang="zh-CN" altLang="en-US"/>
          </a:p>
          <a:p>
            <a:r>
              <a:rPr lang="zh-CN" altLang="en-US">
                <a:sym typeface="+mn-ea"/>
              </a:rPr>
              <a:t>强调其中的每个成员时，应视为复数；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My family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are</a:t>
            </a:r>
            <a:r>
              <a:rPr lang="zh-CN" altLang="en-US">
                <a:sym typeface="+mn-ea"/>
              </a:rPr>
              <a:t> watching TV. 我的家人正在看电视。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强调集体时，应视为单数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ym typeface="+mn-ea"/>
              </a:rPr>
              <a:t>My family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is</a:t>
            </a:r>
            <a:r>
              <a:rPr lang="zh-CN" altLang="en-US">
                <a:sym typeface="+mn-ea"/>
              </a:rPr>
              <a:t> a happy one. 我家是一个幸福的家庭</a:t>
            </a:r>
            <a:endParaRPr lang="zh-CN" altLang="en-US"/>
          </a:p>
          <a:p>
            <a:r>
              <a:rPr lang="zh-CN" altLang="en-US">
                <a:sym typeface="+mn-ea"/>
              </a:rPr>
              <a:t>名词作复数形式， 谓语动词为复数。 </a:t>
            </a:r>
            <a:r>
              <a:rPr lang="en-US" altLang="zh-CN">
                <a:sym typeface="+mn-ea"/>
              </a:rPr>
              <a:t>police, people,cattle,clothes</a:t>
            </a:r>
            <a:r>
              <a:rPr lang="zh-CN" altLang="en-US">
                <a:sym typeface="+mn-ea"/>
              </a:rPr>
              <a:t>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要想用单数就用其他词，比如</a:t>
            </a:r>
            <a:r>
              <a:rPr lang="en-US" altLang="zh-CN">
                <a:sym typeface="+mn-ea"/>
              </a:rPr>
              <a:t>person, policeman</a:t>
            </a:r>
            <a:endParaRPr lang="zh-CN" altLang="en-US"/>
          </a:p>
          <a:p>
            <a:pPr marL="0" indent="0">
              <a:buNone/>
            </a:pPr>
            <a:r>
              <a:rPr lang="en-US" altLang="zh-CN" b="1"/>
              <a:t>The police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are</a:t>
            </a:r>
            <a:r>
              <a:rPr lang="en-US" altLang="zh-CN"/>
              <a:t> investigating the case.</a:t>
            </a:r>
            <a:endParaRPr lang="en-US" altLang="zh-CN"/>
          </a:p>
          <a:p>
            <a:r>
              <a:rPr lang="zh-CN" altLang="en-US"/>
              <a:t>不可数的集体名词</a:t>
            </a:r>
            <a:endParaRPr lang="zh-CN" altLang="en-US"/>
          </a:p>
          <a:p>
            <a:r>
              <a:rPr lang="en-US" altLang="zh-CN"/>
              <a:t>poetry,machinery,equipment,furniture,merchadise,clothing,utlery </a:t>
            </a:r>
            <a:r>
              <a:rPr lang="zh-CN" altLang="en-US"/>
              <a:t>刀具， </a:t>
            </a:r>
            <a:r>
              <a:rPr lang="en-US" altLang="zh-CN"/>
              <a:t>weaponry,foliage</a:t>
            </a:r>
            <a:r>
              <a:rPr lang="zh-CN" altLang="en-US"/>
              <a:t>，</a:t>
            </a:r>
            <a:r>
              <a:rPr lang="en-US" altLang="zh-CN"/>
              <a:t>correspondence,luggage,clergy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物质名词</a:t>
            </a:r>
            <a:r>
              <a:rPr lang="en-US" altLang="zh-CN"/>
              <a:t>--&gt; </a:t>
            </a:r>
            <a:r>
              <a:rPr lang="zh-CN" altLang="en-US"/>
              <a:t>不可数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表示物质或不具备确定形状和大小的个体的物质 fire(火)、steel(钢)、air (空气)、water(水)</a:t>
            </a:r>
            <a:endParaRPr lang="zh-CN" altLang="en-US"/>
          </a:p>
          <a:p>
            <a:r>
              <a:rPr lang="zh-CN" altLang="en-US">
                <a:sym typeface="+mn-ea"/>
              </a:rPr>
              <a:t>不可分割的物质， </a:t>
            </a:r>
            <a:r>
              <a:rPr lang="en-US" altLang="zh-CN">
                <a:sym typeface="+mn-ea"/>
              </a:rPr>
              <a:t>paper </a:t>
            </a:r>
            <a:r>
              <a:rPr lang="zh-CN" altLang="en-US">
                <a:sym typeface="+mn-ea"/>
              </a:rPr>
              <a:t>纸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不易数的物质， </a:t>
            </a:r>
            <a:r>
              <a:rPr lang="en-US" altLang="zh-CN">
                <a:sym typeface="+mn-ea"/>
              </a:rPr>
              <a:t>hair </a:t>
            </a:r>
            <a:r>
              <a:rPr lang="zh-CN" altLang="en-US">
                <a:sym typeface="+mn-ea"/>
              </a:rPr>
              <a:t>头发</a:t>
            </a:r>
            <a:endParaRPr lang="zh-CN" altLang="en-US"/>
          </a:p>
          <a:p>
            <a:r>
              <a:rPr lang="zh-CN" altLang="en-US">
                <a:sym typeface="+mn-ea"/>
              </a:rPr>
              <a:t>物质名词表种类时，各种不同品种时即为可数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two different  metals 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various foods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抽象名词</a:t>
            </a:r>
            <a:r>
              <a:rPr lang="en-US" altLang="zh-CN"/>
              <a:t>--&gt; </a:t>
            </a:r>
            <a:r>
              <a:rPr lang="zh-CN" altLang="en-US"/>
              <a:t>不可数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表示动作，状态，品质或其它抽象概念。通常不可数。</a:t>
            </a:r>
            <a:endParaRPr lang="zh-CN" altLang="en-US"/>
          </a:p>
          <a:p>
            <a:r>
              <a:rPr lang="zh-CN" altLang="en-US"/>
              <a:t>如 labor( 劳动)、health(健康)、life (生活)、friendship(友情)、patience(耐力)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表示具有某种性质的人</a:t>
            </a:r>
            <a:r>
              <a:rPr lang="en-US" altLang="zh-CN"/>
              <a:t>/</a:t>
            </a:r>
            <a:r>
              <a:rPr lang="zh-CN" altLang="en-US"/>
              <a:t>事物，可数。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success </a:t>
            </a:r>
            <a:r>
              <a:rPr lang="zh-CN" altLang="en-US"/>
              <a:t>成功  </a:t>
            </a:r>
            <a:r>
              <a:rPr lang="en-US" altLang="zh-CN"/>
              <a:t>a success </a:t>
            </a:r>
            <a:r>
              <a:rPr lang="zh-CN" altLang="en-US"/>
              <a:t>成功的人</a:t>
            </a:r>
            <a:r>
              <a:rPr lang="en-US" altLang="zh-CN"/>
              <a:t>/</a:t>
            </a:r>
            <a:r>
              <a:rPr lang="zh-CN" altLang="en-US"/>
              <a:t>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pleasure </a:t>
            </a:r>
            <a:r>
              <a:rPr lang="zh-CN" altLang="en-US"/>
              <a:t>愉快 </a:t>
            </a:r>
            <a:r>
              <a:rPr lang="en-US" altLang="zh-CN"/>
              <a:t>a pleasure </a:t>
            </a:r>
            <a:r>
              <a:rPr lang="zh-CN" altLang="en-US"/>
              <a:t>令人愉快的人或事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可数名词不可以单独使用，需要在前面加适当的限定词。</a:t>
            </a:r>
            <a:endParaRPr lang="zh-CN" altLang="en-US"/>
          </a:p>
          <a:p>
            <a:r>
              <a:rPr lang="en-US" altLang="zh-CN"/>
              <a:t>He is our English teacher.</a:t>
            </a:r>
            <a:endParaRPr lang="en-US" altLang="zh-CN"/>
          </a:p>
          <a:p>
            <a:r>
              <a:rPr lang="en-US" altLang="zh-CN"/>
              <a:t>He is the English teacher </a:t>
            </a:r>
            <a:r>
              <a:rPr lang="zh-CN" altLang="en-US"/>
              <a:t>特指</a:t>
            </a:r>
            <a:endParaRPr lang="zh-CN" altLang="en-US"/>
          </a:p>
          <a:p>
            <a:r>
              <a:rPr lang="en-US" altLang="zh-CN"/>
              <a:t>He is  an English teacher </a:t>
            </a:r>
            <a:r>
              <a:rPr lang="zh-CN" altLang="en-US"/>
              <a:t>非特指</a:t>
            </a:r>
            <a:endParaRPr lang="zh-CN" altLang="en-US"/>
          </a:p>
          <a:p>
            <a:r>
              <a:rPr lang="zh-CN" altLang="en-US"/>
              <a:t>而不能说</a:t>
            </a:r>
            <a:r>
              <a:rPr lang="en-US" altLang="zh-CN"/>
              <a:t>He is English teacher.</a:t>
            </a:r>
            <a:endParaRPr lang="en-US" altLang="zh-CN"/>
          </a:p>
          <a:p>
            <a:endParaRPr lang="en-US" altLang="ja-JP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616f403-a6bd-4c61-bfff-fe1a613d3abf}"/>
</p:tagLst>
</file>

<file path=ppt/tags/tag2.xml><?xml version="1.0" encoding="utf-8"?>
<p:tagLst xmlns:p="http://schemas.openxmlformats.org/presentationml/2006/main">
  <p:tag name="KSO_WM_UNIT_TABLE_BEAUTIFY" val="smartTable{573c82a8-0bb6-48b9-a3ba-54d36b3ae9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10141</Words>
  <Application>WPS 演示</Application>
  <PresentationFormat>宽屏</PresentationFormat>
  <Paragraphs>480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 Unicode MS</vt:lpstr>
      <vt:lpstr>Calibri</vt:lpstr>
      <vt:lpstr>微软雅黑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ieeeeee</cp:lastModifiedBy>
  <cp:revision>2</cp:revision>
  <dcterms:created xsi:type="dcterms:W3CDTF">2019-12-15T10:35:01Z</dcterms:created>
  <dcterms:modified xsi:type="dcterms:W3CDTF">2019-12-15T17:50:49Z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