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75" r:id="rId4"/>
    <p:sldId id="260" r:id="rId5"/>
    <p:sldId id="265" r:id="rId6"/>
    <p:sldId id="261" r:id="rId7"/>
    <p:sldId id="262" r:id="rId8"/>
    <p:sldId id="263" r:id="rId9"/>
    <p:sldId id="264" r:id="rId10"/>
    <p:sldId id="257" r:id="rId11"/>
    <p:sldId id="258" r:id="rId12"/>
    <p:sldId id="271" r:id="rId13"/>
    <p:sldId id="259" r:id="rId14"/>
    <p:sldId id="269" r:id="rId15"/>
    <p:sldId id="270" r:id="rId16"/>
    <p:sldId id="267" r:id="rId17"/>
    <p:sldId id="268" r:id="rId18"/>
    <p:sldId id="272" r:id="rId19"/>
    <p:sldId id="273" r:id="rId20"/>
    <p:sldId id="274" r:id="rId21"/>
  </p:sldIdLst>
  <p:sldSz cx="12192000" cy="6858000"/>
  <p:notesSz cx="6858000" cy="9144000"/>
  <p:defaultText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53"/>
    <p:restoredTop sz="95775"/>
  </p:normalViewPr>
  <p:slideViewPr>
    <p:cSldViewPr snapToGrid="0">
      <p:cViewPr varScale="1">
        <p:scale>
          <a:sx n="143" d="100"/>
          <a:sy n="143" d="100"/>
        </p:scale>
        <p:origin x="71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DC1E-D5A8-B7D2-291C-1D2362D3678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EFE4048F-1A2B-B23A-EAA5-8E3B1E651D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705BDE91-6BB6-3D54-639A-2576C1096B54}"/>
              </a:ext>
            </a:extLst>
          </p:cNvPr>
          <p:cNvSpPr>
            <a:spLocks noGrp="1"/>
          </p:cNvSpPr>
          <p:nvPr>
            <p:ph type="dt" sz="half" idx="10"/>
          </p:nvPr>
        </p:nvSpPr>
        <p:spPr/>
        <p:txBody>
          <a:bodyPr/>
          <a:lstStyle/>
          <a:p>
            <a:fld id="{08962325-C269-1C48-A7A7-E6D86ED09111}" type="datetimeFigureOut">
              <a:rPr lang="en-GB" smtClean="0"/>
              <a:t>05/10/2022</a:t>
            </a:fld>
            <a:endParaRPr lang="en-GB"/>
          </a:p>
        </p:txBody>
      </p:sp>
      <p:sp>
        <p:nvSpPr>
          <p:cNvPr id="5" name="Footer Placeholder 4">
            <a:extLst>
              <a:ext uri="{FF2B5EF4-FFF2-40B4-BE49-F238E27FC236}">
                <a16:creationId xmlns:a16="http://schemas.microsoft.com/office/drawing/2014/main" id="{8223463C-FD9F-6D47-83A4-322887F585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DC9148-BD83-10FE-970A-4C3FCC2ECEE3}"/>
              </a:ext>
            </a:extLst>
          </p:cNvPr>
          <p:cNvSpPr>
            <a:spLocks noGrp="1"/>
          </p:cNvSpPr>
          <p:nvPr>
            <p:ph type="sldNum" sz="quarter" idx="12"/>
          </p:nvPr>
        </p:nvSpPr>
        <p:spPr/>
        <p:txBody>
          <a:bodyPr/>
          <a:lstStyle/>
          <a:p>
            <a:fld id="{1F032AF9-42F8-2040-802B-F9E7896F9168}" type="slidenum">
              <a:rPr lang="en-GB" smtClean="0"/>
              <a:t>‹#›</a:t>
            </a:fld>
            <a:endParaRPr lang="en-GB"/>
          </a:p>
        </p:txBody>
      </p:sp>
    </p:spTree>
    <p:extLst>
      <p:ext uri="{BB962C8B-B14F-4D97-AF65-F5344CB8AC3E}">
        <p14:creationId xmlns:p14="http://schemas.microsoft.com/office/powerpoint/2010/main" val="1252580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E51D-AFFE-C58C-11B8-4423F3F14934}"/>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464E33C-080A-D73A-06A4-5765CB79829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D0A8D7D-3C4A-AE6D-488D-01A6158A9AF9}"/>
              </a:ext>
            </a:extLst>
          </p:cNvPr>
          <p:cNvSpPr>
            <a:spLocks noGrp="1"/>
          </p:cNvSpPr>
          <p:nvPr>
            <p:ph type="dt" sz="half" idx="10"/>
          </p:nvPr>
        </p:nvSpPr>
        <p:spPr/>
        <p:txBody>
          <a:bodyPr/>
          <a:lstStyle/>
          <a:p>
            <a:fld id="{08962325-C269-1C48-A7A7-E6D86ED09111}" type="datetimeFigureOut">
              <a:rPr lang="en-GB" smtClean="0"/>
              <a:t>05/10/2022</a:t>
            </a:fld>
            <a:endParaRPr lang="en-GB"/>
          </a:p>
        </p:txBody>
      </p:sp>
      <p:sp>
        <p:nvSpPr>
          <p:cNvPr id="5" name="Footer Placeholder 4">
            <a:extLst>
              <a:ext uri="{FF2B5EF4-FFF2-40B4-BE49-F238E27FC236}">
                <a16:creationId xmlns:a16="http://schemas.microsoft.com/office/drawing/2014/main" id="{774240C6-D289-8744-AAC3-76BE194E8A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111A4E-4D7F-240F-EE5B-9D469D282F0F}"/>
              </a:ext>
            </a:extLst>
          </p:cNvPr>
          <p:cNvSpPr>
            <a:spLocks noGrp="1"/>
          </p:cNvSpPr>
          <p:nvPr>
            <p:ph type="sldNum" sz="quarter" idx="12"/>
          </p:nvPr>
        </p:nvSpPr>
        <p:spPr/>
        <p:txBody>
          <a:bodyPr/>
          <a:lstStyle/>
          <a:p>
            <a:fld id="{1F032AF9-42F8-2040-802B-F9E7896F9168}" type="slidenum">
              <a:rPr lang="en-GB" smtClean="0"/>
              <a:t>‹#›</a:t>
            </a:fld>
            <a:endParaRPr lang="en-GB"/>
          </a:p>
        </p:txBody>
      </p:sp>
    </p:spTree>
    <p:extLst>
      <p:ext uri="{BB962C8B-B14F-4D97-AF65-F5344CB8AC3E}">
        <p14:creationId xmlns:p14="http://schemas.microsoft.com/office/powerpoint/2010/main" val="1953713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9DA8C7-F770-C94E-A4B0-A2C3DF9F20C5}"/>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78FDD340-7B1A-A01B-C50E-0B7BB55A7DF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1F007D0-C7F0-4E44-34D0-E0B8A42FA5E9}"/>
              </a:ext>
            </a:extLst>
          </p:cNvPr>
          <p:cNvSpPr>
            <a:spLocks noGrp="1"/>
          </p:cNvSpPr>
          <p:nvPr>
            <p:ph type="dt" sz="half" idx="10"/>
          </p:nvPr>
        </p:nvSpPr>
        <p:spPr/>
        <p:txBody>
          <a:bodyPr/>
          <a:lstStyle/>
          <a:p>
            <a:fld id="{08962325-C269-1C48-A7A7-E6D86ED09111}" type="datetimeFigureOut">
              <a:rPr lang="en-GB" smtClean="0"/>
              <a:t>05/10/2022</a:t>
            </a:fld>
            <a:endParaRPr lang="en-GB"/>
          </a:p>
        </p:txBody>
      </p:sp>
      <p:sp>
        <p:nvSpPr>
          <p:cNvPr id="5" name="Footer Placeholder 4">
            <a:extLst>
              <a:ext uri="{FF2B5EF4-FFF2-40B4-BE49-F238E27FC236}">
                <a16:creationId xmlns:a16="http://schemas.microsoft.com/office/drawing/2014/main" id="{A237DB7D-B30A-9D6D-BC59-09C17C104D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2ED971-C102-C579-C0D5-5CE6471ED46C}"/>
              </a:ext>
            </a:extLst>
          </p:cNvPr>
          <p:cNvSpPr>
            <a:spLocks noGrp="1"/>
          </p:cNvSpPr>
          <p:nvPr>
            <p:ph type="sldNum" sz="quarter" idx="12"/>
          </p:nvPr>
        </p:nvSpPr>
        <p:spPr/>
        <p:txBody>
          <a:bodyPr/>
          <a:lstStyle/>
          <a:p>
            <a:fld id="{1F032AF9-42F8-2040-802B-F9E7896F9168}" type="slidenum">
              <a:rPr lang="en-GB" smtClean="0"/>
              <a:t>‹#›</a:t>
            </a:fld>
            <a:endParaRPr lang="en-GB"/>
          </a:p>
        </p:txBody>
      </p:sp>
    </p:spTree>
    <p:extLst>
      <p:ext uri="{BB962C8B-B14F-4D97-AF65-F5344CB8AC3E}">
        <p14:creationId xmlns:p14="http://schemas.microsoft.com/office/powerpoint/2010/main" val="68267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C0BB-8657-F202-E2B4-D8D26C2A72C9}"/>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38E3E4E-2ADF-F247-8A89-0C575A5CD13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628FD8A-F1CB-1E31-8EA9-71319F702A45}"/>
              </a:ext>
            </a:extLst>
          </p:cNvPr>
          <p:cNvSpPr>
            <a:spLocks noGrp="1"/>
          </p:cNvSpPr>
          <p:nvPr>
            <p:ph type="dt" sz="half" idx="10"/>
          </p:nvPr>
        </p:nvSpPr>
        <p:spPr/>
        <p:txBody>
          <a:bodyPr/>
          <a:lstStyle/>
          <a:p>
            <a:fld id="{08962325-C269-1C48-A7A7-E6D86ED09111}" type="datetimeFigureOut">
              <a:rPr lang="en-GB" smtClean="0"/>
              <a:t>05/10/2022</a:t>
            </a:fld>
            <a:endParaRPr lang="en-GB"/>
          </a:p>
        </p:txBody>
      </p:sp>
      <p:sp>
        <p:nvSpPr>
          <p:cNvPr id="5" name="Footer Placeholder 4">
            <a:extLst>
              <a:ext uri="{FF2B5EF4-FFF2-40B4-BE49-F238E27FC236}">
                <a16:creationId xmlns:a16="http://schemas.microsoft.com/office/drawing/2014/main" id="{4BB67E96-6564-A408-F1BB-CFC4C09CAA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02D9FA-C745-8C63-C340-F3E391B28934}"/>
              </a:ext>
            </a:extLst>
          </p:cNvPr>
          <p:cNvSpPr>
            <a:spLocks noGrp="1"/>
          </p:cNvSpPr>
          <p:nvPr>
            <p:ph type="sldNum" sz="quarter" idx="12"/>
          </p:nvPr>
        </p:nvSpPr>
        <p:spPr/>
        <p:txBody>
          <a:bodyPr/>
          <a:lstStyle/>
          <a:p>
            <a:fld id="{1F032AF9-42F8-2040-802B-F9E7896F9168}" type="slidenum">
              <a:rPr lang="en-GB" smtClean="0"/>
              <a:t>‹#›</a:t>
            </a:fld>
            <a:endParaRPr lang="en-GB"/>
          </a:p>
        </p:txBody>
      </p:sp>
    </p:spTree>
    <p:extLst>
      <p:ext uri="{BB962C8B-B14F-4D97-AF65-F5344CB8AC3E}">
        <p14:creationId xmlns:p14="http://schemas.microsoft.com/office/powerpoint/2010/main" val="216253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DEA2-D102-144F-AE76-98A803F803F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7F078EE-9699-5BF5-869F-80628A1FCE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F21B86C-8293-4159-AB1B-BB3C23080753}"/>
              </a:ext>
            </a:extLst>
          </p:cNvPr>
          <p:cNvSpPr>
            <a:spLocks noGrp="1"/>
          </p:cNvSpPr>
          <p:nvPr>
            <p:ph type="dt" sz="half" idx="10"/>
          </p:nvPr>
        </p:nvSpPr>
        <p:spPr/>
        <p:txBody>
          <a:bodyPr/>
          <a:lstStyle/>
          <a:p>
            <a:fld id="{08962325-C269-1C48-A7A7-E6D86ED09111}" type="datetimeFigureOut">
              <a:rPr lang="en-GB" smtClean="0"/>
              <a:t>05/10/2022</a:t>
            </a:fld>
            <a:endParaRPr lang="en-GB"/>
          </a:p>
        </p:txBody>
      </p:sp>
      <p:sp>
        <p:nvSpPr>
          <p:cNvPr id="5" name="Footer Placeholder 4">
            <a:extLst>
              <a:ext uri="{FF2B5EF4-FFF2-40B4-BE49-F238E27FC236}">
                <a16:creationId xmlns:a16="http://schemas.microsoft.com/office/drawing/2014/main" id="{F330AA6C-6FE8-EE4E-59E0-C96938FF68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B2002F-53D4-A916-EC0D-1DDFD3B578F4}"/>
              </a:ext>
            </a:extLst>
          </p:cNvPr>
          <p:cNvSpPr>
            <a:spLocks noGrp="1"/>
          </p:cNvSpPr>
          <p:nvPr>
            <p:ph type="sldNum" sz="quarter" idx="12"/>
          </p:nvPr>
        </p:nvSpPr>
        <p:spPr/>
        <p:txBody>
          <a:bodyPr/>
          <a:lstStyle/>
          <a:p>
            <a:fld id="{1F032AF9-42F8-2040-802B-F9E7896F9168}" type="slidenum">
              <a:rPr lang="en-GB" smtClean="0"/>
              <a:t>‹#›</a:t>
            </a:fld>
            <a:endParaRPr lang="en-GB"/>
          </a:p>
        </p:txBody>
      </p:sp>
    </p:spTree>
    <p:extLst>
      <p:ext uri="{BB962C8B-B14F-4D97-AF65-F5344CB8AC3E}">
        <p14:creationId xmlns:p14="http://schemas.microsoft.com/office/powerpoint/2010/main" val="2249367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B9F8-93FF-1624-88EB-CCC9E4C371C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F72E682-5353-636A-2417-CD530C14926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9B137D4C-22CA-D4F1-2123-7548E31F065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C9941FA0-DE59-D725-283D-825A542EC640}"/>
              </a:ext>
            </a:extLst>
          </p:cNvPr>
          <p:cNvSpPr>
            <a:spLocks noGrp="1"/>
          </p:cNvSpPr>
          <p:nvPr>
            <p:ph type="dt" sz="half" idx="10"/>
          </p:nvPr>
        </p:nvSpPr>
        <p:spPr/>
        <p:txBody>
          <a:bodyPr/>
          <a:lstStyle/>
          <a:p>
            <a:fld id="{08962325-C269-1C48-A7A7-E6D86ED09111}" type="datetimeFigureOut">
              <a:rPr lang="en-GB" smtClean="0"/>
              <a:t>05/10/2022</a:t>
            </a:fld>
            <a:endParaRPr lang="en-GB"/>
          </a:p>
        </p:txBody>
      </p:sp>
      <p:sp>
        <p:nvSpPr>
          <p:cNvPr id="6" name="Footer Placeholder 5">
            <a:extLst>
              <a:ext uri="{FF2B5EF4-FFF2-40B4-BE49-F238E27FC236}">
                <a16:creationId xmlns:a16="http://schemas.microsoft.com/office/drawing/2014/main" id="{CFF4554E-5CF8-2189-656C-F968136104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E091893-CD0C-B9DE-CA78-08B1E16E6749}"/>
              </a:ext>
            </a:extLst>
          </p:cNvPr>
          <p:cNvSpPr>
            <a:spLocks noGrp="1"/>
          </p:cNvSpPr>
          <p:nvPr>
            <p:ph type="sldNum" sz="quarter" idx="12"/>
          </p:nvPr>
        </p:nvSpPr>
        <p:spPr/>
        <p:txBody>
          <a:bodyPr/>
          <a:lstStyle/>
          <a:p>
            <a:fld id="{1F032AF9-42F8-2040-802B-F9E7896F9168}" type="slidenum">
              <a:rPr lang="en-GB" smtClean="0"/>
              <a:t>‹#›</a:t>
            </a:fld>
            <a:endParaRPr lang="en-GB"/>
          </a:p>
        </p:txBody>
      </p:sp>
    </p:spTree>
    <p:extLst>
      <p:ext uri="{BB962C8B-B14F-4D97-AF65-F5344CB8AC3E}">
        <p14:creationId xmlns:p14="http://schemas.microsoft.com/office/powerpoint/2010/main" val="341870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0923-6F32-D564-98F8-2CD5D13E6B79}"/>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66341282-7F65-C0D3-5DB0-00B87C2523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71AD263-B484-ADB5-E215-E72123FE9C4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BB8EBF92-7584-2C51-10A5-2AB4B1E30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4007A60-A7D7-134A-DB4F-954ED7F2258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B90E555B-20D2-4A5B-6860-1FF3ABEAB0D9}"/>
              </a:ext>
            </a:extLst>
          </p:cNvPr>
          <p:cNvSpPr>
            <a:spLocks noGrp="1"/>
          </p:cNvSpPr>
          <p:nvPr>
            <p:ph type="dt" sz="half" idx="10"/>
          </p:nvPr>
        </p:nvSpPr>
        <p:spPr/>
        <p:txBody>
          <a:bodyPr/>
          <a:lstStyle/>
          <a:p>
            <a:fld id="{08962325-C269-1C48-A7A7-E6D86ED09111}" type="datetimeFigureOut">
              <a:rPr lang="en-GB" smtClean="0"/>
              <a:t>05/10/2022</a:t>
            </a:fld>
            <a:endParaRPr lang="en-GB"/>
          </a:p>
        </p:txBody>
      </p:sp>
      <p:sp>
        <p:nvSpPr>
          <p:cNvPr id="8" name="Footer Placeholder 7">
            <a:extLst>
              <a:ext uri="{FF2B5EF4-FFF2-40B4-BE49-F238E27FC236}">
                <a16:creationId xmlns:a16="http://schemas.microsoft.com/office/drawing/2014/main" id="{EDDFF02B-8B58-55C9-8648-EB31A7CBDF3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772919C-A442-28F3-983F-8AEA3A9C9291}"/>
              </a:ext>
            </a:extLst>
          </p:cNvPr>
          <p:cNvSpPr>
            <a:spLocks noGrp="1"/>
          </p:cNvSpPr>
          <p:nvPr>
            <p:ph type="sldNum" sz="quarter" idx="12"/>
          </p:nvPr>
        </p:nvSpPr>
        <p:spPr/>
        <p:txBody>
          <a:bodyPr/>
          <a:lstStyle/>
          <a:p>
            <a:fld id="{1F032AF9-42F8-2040-802B-F9E7896F9168}" type="slidenum">
              <a:rPr lang="en-GB" smtClean="0"/>
              <a:t>‹#›</a:t>
            </a:fld>
            <a:endParaRPr lang="en-GB"/>
          </a:p>
        </p:txBody>
      </p:sp>
    </p:spTree>
    <p:extLst>
      <p:ext uri="{BB962C8B-B14F-4D97-AF65-F5344CB8AC3E}">
        <p14:creationId xmlns:p14="http://schemas.microsoft.com/office/powerpoint/2010/main" val="2384327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D919-C973-CE65-BACB-2B7EAEE764E3}"/>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6232C763-B367-3BE8-C61C-A2D8FDB6E8BD}"/>
              </a:ext>
            </a:extLst>
          </p:cNvPr>
          <p:cNvSpPr>
            <a:spLocks noGrp="1"/>
          </p:cNvSpPr>
          <p:nvPr>
            <p:ph type="dt" sz="half" idx="10"/>
          </p:nvPr>
        </p:nvSpPr>
        <p:spPr/>
        <p:txBody>
          <a:bodyPr/>
          <a:lstStyle/>
          <a:p>
            <a:fld id="{08962325-C269-1C48-A7A7-E6D86ED09111}" type="datetimeFigureOut">
              <a:rPr lang="en-GB" smtClean="0"/>
              <a:t>05/10/2022</a:t>
            </a:fld>
            <a:endParaRPr lang="en-GB"/>
          </a:p>
        </p:txBody>
      </p:sp>
      <p:sp>
        <p:nvSpPr>
          <p:cNvPr id="4" name="Footer Placeholder 3">
            <a:extLst>
              <a:ext uri="{FF2B5EF4-FFF2-40B4-BE49-F238E27FC236}">
                <a16:creationId xmlns:a16="http://schemas.microsoft.com/office/drawing/2014/main" id="{9645040B-45A1-67EE-C724-041B41BB4D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7E24C63-51E1-25B2-34B8-BBD927D171F0}"/>
              </a:ext>
            </a:extLst>
          </p:cNvPr>
          <p:cNvSpPr>
            <a:spLocks noGrp="1"/>
          </p:cNvSpPr>
          <p:nvPr>
            <p:ph type="sldNum" sz="quarter" idx="12"/>
          </p:nvPr>
        </p:nvSpPr>
        <p:spPr/>
        <p:txBody>
          <a:bodyPr/>
          <a:lstStyle/>
          <a:p>
            <a:fld id="{1F032AF9-42F8-2040-802B-F9E7896F9168}" type="slidenum">
              <a:rPr lang="en-GB" smtClean="0"/>
              <a:t>‹#›</a:t>
            </a:fld>
            <a:endParaRPr lang="en-GB"/>
          </a:p>
        </p:txBody>
      </p:sp>
    </p:spTree>
    <p:extLst>
      <p:ext uri="{BB962C8B-B14F-4D97-AF65-F5344CB8AC3E}">
        <p14:creationId xmlns:p14="http://schemas.microsoft.com/office/powerpoint/2010/main" val="1209851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9820E3-1EE3-FE60-F957-5BBF7419E9FA}"/>
              </a:ext>
            </a:extLst>
          </p:cNvPr>
          <p:cNvSpPr>
            <a:spLocks noGrp="1"/>
          </p:cNvSpPr>
          <p:nvPr>
            <p:ph type="dt" sz="half" idx="10"/>
          </p:nvPr>
        </p:nvSpPr>
        <p:spPr/>
        <p:txBody>
          <a:bodyPr/>
          <a:lstStyle/>
          <a:p>
            <a:fld id="{08962325-C269-1C48-A7A7-E6D86ED09111}" type="datetimeFigureOut">
              <a:rPr lang="en-GB" smtClean="0"/>
              <a:t>05/10/2022</a:t>
            </a:fld>
            <a:endParaRPr lang="en-GB"/>
          </a:p>
        </p:txBody>
      </p:sp>
      <p:sp>
        <p:nvSpPr>
          <p:cNvPr id="3" name="Footer Placeholder 2">
            <a:extLst>
              <a:ext uri="{FF2B5EF4-FFF2-40B4-BE49-F238E27FC236}">
                <a16:creationId xmlns:a16="http://schemas.microsoft.com/office/drawing/2014/main" id="{F12A1495-2EFA-568D-E4EB-2A34AE1C23B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772CB60-8D11-7A15-6B59-1CC5B402BA11}"/>
              </a:ext>
            </a:extLst>
          </p:cNvPr>
          <p:cNvSpPr>
            <a:spLocks noGrp="1"/>
          </p:cNvSpPr>
          <p:nvPr>
            <p:ph type="sldNum" sz="quarter" idx="12"/>
          </p:nvPr>
        </p:nvSpPr>
        <p:spPr/>
        <p:txBody>
          <a:bodyPr/>
          <a:lstStyle/>
          <a:p>
            <a:fld id="{1F032AF9-42F8-2040-802B-F9E7896F9168}" type="slidenum">
              <a:rPr lang="en-GB" smtClean="0"/>
              <a:t>‹#›</a:t>
            </a:fld>
            <a:endParaRPr lang="en-GB"/>
          </a:p>
        </p:txBody>
      </p:sp>
    </p:spTree>
    <p:extLst>
      <p:ext uri="{BB962C8B-B14F-4D97-AF65-F5344CB8AC3E}">
        <p14:creationId xmlns:p14="http://schemas.microsoft.com/office/powerpoint/2010/main" val="424059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B6CCA-676E-CA87-8022-A860520370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77A6E3A-6913-6A7C-6D99-595C4FB298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4A1EFDB3-5557-EA4C-EEBA-3DB898650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E45A091-7100-A247-B339-89DF419EE9EF}"/>
              </a:ext>
            </a:extLst>
          </p:cNvPr>
          <p:cNvSpPr>
            <a:spLocks noGrp="1"/>
          </p:cNvSpPr>
          <p:nvPr>
            <p:ph type="dt" sz="half" idx="10"/>
          </p:nvPr>
        </p:nvSpPr>
        <p:spPr/>
        <p:txBody>
          <a:bodyPr/>
          <a:lstStyle/>
          <a:p>
            <a:fld id="{08962325-C269-1C48-A7A7-E6D86ED09111}" type="datetimeFigureOut">
              <a:rPr lang="en-GB" smtClean="0"/>
              <a:t>05/10/2022</a:t>
            </a:fld>
            <a:endParaRPr lang="en-GB"/>
          </a:p>
        </p:txBody>
      </p:sp>
      <p:sp>
        <p:nvSpPr>
          <p:cNvPr id="6" name="Footer Placeholder 5">
            <a:extLst>
              <a:ext uri="{FF2B5EF4-FFF2-40B4-BE49-F238E27FC236}">
                <a16:creationId xmlns:a16="http://schemas.microsoft.com/office/drawing/2014/main" id="{316717A6-32A2-EECB-8C97-93C2508142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BC9132-226B-91A0-85DF-075390858A20}"/>
              </a:ext>
            </a:extLst>
          </p:cNvPr>
          <p:cNvSpPr>
            <a:spLocks noGrp="1"/>
          </p:cNvSpPr>
          <p:nvPr>
            <p:ph type="sldNum" sz="quarter" idx="12"/>
          </p:nvPr>
        </p:nvSpPr>
        <p:spPr/>
        <p:txBody>
          <a:bodyPr/>
          <a:lstStyle/>
          <a:p>
            <a:fld id="{1F032AF9-42F8-2040-802B-F9E7896F9168}" type="slidenum">
              <a:rPr lang="en-GB" smtClean="0"/>
              <a:t>‹#›</a:t>
            </a:fld>
            <a:endParaRPr lang="en-GB"/>
          </a:p>
        </p:txBody>
      </p:sp>
    </p:spTree>
    <p:extLst>
      <p:ext uri="{BB962C8B-B14F-4D97-AF65-F5344CB8AC3E}">
        <p14:creationId xmlns:p14="http://schemas.microsoft.com/office/powerpoint/2010/main" val="1162104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54FB-D037-01C9-2AD0-05A082689F7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CF7E29CA-B881-3758-8989-18CD19DCD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C5C826D-9477-838E-6AB3-32D82E9A1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F803919-BFD3-2B15-CC57-46D2DA6E1FB3}"/>
              </a:ext>
            </a:extLst>
          </p:cNvPr>
          <p:cNvSpPr>
            <a:spLocks noGrp="1"/>
          </p:cNvSpPr>
          <p:nvPr>
            <p:ph type="dt" sz="half" idx="10"/>
          </p:nvPr>
        </p:nvSpPr>
        <p:spPr/>
        <p:txBody>
          <a:bodyPr/>
          <a:lstStyle/>
          <a:p>
            <a:fld id="{08962325-C269-1C48-A7A7-E6D86ED09111}" type="datetimeFigureOut">
              <a:rPr lang="en-GB" smtClean="0"/>
              <a:t>05/10/2022</a:t>
            </a:fld>
            <a:endParaRPr lang="en-GB"/>
          </a:p>
        </p:txBody>
      </p:sp>
      <p:sp>
        <p:nvSpPr>
          <p:cNvPr id="6" name="Footer Placeholder 5">
            <a:extLst>
              <a:ext uri="{FF2B5EF4-FFF2-40B4-BE49-F238E27FC236}">
                <a16:creationId xmlns:a16="http://schemas.microsoft.com/office/drawing/2014/main" id="{0CFE625A-55E7-1EC6-BA78-C7D61ADB1B0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61FA56-1FF8-E494-347B-5B18EFE6389F}"/>
              </a:ext>
            </a:extLst>
          </p:cNvPr>
          <p:cNvSpPr>
            <a:spLocks noGrp="1"/>
          </p:cNvSpPr>
          <p:nvPr>
            <p:ph type="sldNum" sz="quarter" idx="12"/>
          </p:nvPr>
        </p:nvSpPr>
        <p:spPr/>
        <p:txBody>
          <a:bodyPr/>
          <a:lstStyle/>
          <a:p>
            <a:fld id="{1F032AF9-42F8-2040-802B-F9E7896F9168}" type="slidenum">
              <a:rPr lang="en-GB" smtClean="0"/>
              <a:t>‹#›</a:t>
            </a:fld>
            <a:endParaRPr lang="en-GB"/>
          </a:p>
        </p:txBody>
      </p:sp>
    </p:spTree>
    <p:extLst>
      <p:ext uri="{BB962C8B-B14F-4D97-AF65-F5344CB8AC3E}">
        <p14:creationId xmlns:p14="http://schemas.microsoft.com/office/powerpoint/2010/main" val="430505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6CDE57-5211-0E51-7DC1-1F6818CA6B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404EBC04-D0A0-0B2B-68A2-2863D1F39A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40F1235-1863-2316-2856-25CF47797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62325-C269-1C48-A7A7-E6D86ED09111}" type="datetimeFigureOut">
              <a:rPr lang="en-GB" smtClean="0"/>
              <a:t>05/10/2022</a:t>
            </a:fld>
            <a:endParaRPr lang="en-GB"/>
          </a:p>
        </p:txBody>
      </p:sp>
      <p:sp>
        <p:nvSpPr>
          <p:cNvPr id="5" name="Footer Placeholder 4">
            <a:extLst>
              <a:ext uri="{FF2B5EF4-FFF2-40B4-BE49-F238E27FC236}">
                <a16:creationId xmlns:a16="http://schemas.microsoft.com/office/drawing/2014/main" id="{2EFEA149-CCE2-18F3-532D-EB1408EAD6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88D2FFC-0DE0-496F-6B14-10EA5250D9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32AF9-42F8-2040-802B-F9E7896F9168}" type="slidenum">
              <a:rPr lang="en-GB" smtClean="0"/>
              <a:t>‹#›</a:t>
            </a:fld>
            <a:endParaRPr lang="en-GB"/>
          </a:p>
        </p:txBody>
      </p:sp>
    </p:spTree>
    <p:extLst>
      <p:ext uri="{BB962C8B-B14F-4D97-AF65-F5344CB8AC3E}">
        <p14:creationId xmlns:p14="http://schemas.microsoft.com/office/powerpoint/2010/main" val="3160820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eee-cas.org/publications" TargetMode="External"/><Relationship Id="rId2" Type="http://schemas.openxmlformats.org/officeDocument/2006/relationships/hyperlink" Target="https://signalprocessingsociety.org/publications-resourc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9B7C-DFA7-0B7A-5CC2-C3C326DA29C9}"/>
              </a:ext>
            </a:extLst>
          </p:cNvPr>
          <p:cNvSpPr>
            <a:spLocks noGrp="1"/>
          </p:cNvSpPr>
          <p:nvPr>
            <p:ph type="ctrTitle"/>
          </p:nvPr>
        </p:nvSpPr>
        <p:spPr>
          <a:xfrm>
            <a:off x="1133856" y="977614"/>
            <a:ext cx="9796272" cy="2132901"/>
          </a:xfrm>
        </p:spPr>
        <p:txBody>
          <a:bodyPr>
            <a:normAutofit/>
          </a:bodyPr>
          <a:lstStyle/>
          <a:p>
            <a:r>
              <a:rPr lang="en-GB" sz="7200" b="1" dirty="0"/>
              <a:t>Workshop of the </a:t>
            </a:r>
            <a:br>
              <a:rPr lang="en-GB" sz="7200" b="1" dirty="0"/>
            </a:br>
            <a:r>
              <a:rPr lang="en-GB" sz="7200" b="1" dirty="0"/>
              <a:t>IEEE Finland Jt. Chapter </a:t>
            </a:r>
          </a:p>
        </p:txBody>
      </p:sp>
      <p:sp>
        <p:nvSpPr>
          <p:cNvPr id="3" name="Subtitle 2">
            <a:extLst>
              <a:ext uri="{FF2B5EF4-FFF2-40B4-BE49-F238E27FC236}">
                <a16:creationId xmlns:a16="http://schemas.microsoft.com/office/drawing/2014/main" id="{A82FD8D5-28E9-ADD4-34E1-9FB08B635E13}"/>
              </a:ext>
            </a:extLst>
          </p:cNvPr>
          <p:cNvSpPr>
            <a:spLocks noGrp="1"/>
          </p:cNvSpPr>
          <p:nvPr>
            <p:ph type="subTitle" idx="1"/>
          </p:nvPr>
        </p:nvSpPr>
        <p:spPr>
          <a:xfrm>
            <a:off x="-128016" y="3110515"/>
            <a:ext cx="12320016" cy="3338893"/>
          </a:xfrm>
        </p:spPr>
        <p:txBody>
          <a:bodyPr>
            <a:normAutofit fontScale="92500" lnSpcReduction="10000"/>
          </a:bodyPr>
          <a:lstStyle/>
          <a:p>
            <a:r>
              <a:rPr lang="en-GB" sz="6200" dirty="0"/>
              <a:t>Signal Processing (SP) and </a:t>
            </a:r>
          </a:p>
          <a:p>
            <a:r>
              <a:rPr lang="en-GB" sz="6200" dirty="0"/>
              <a:t>Circuits and Systems (CAS) </a:t>
            </a:r>
          </a:p>
          <a:p>
            <a:r>
              <a:rPr lang="en-GB" sz="6200" dirty="0"/>
              <a:t>(CH08056)</a:t>
            </a:r>
          </a:p>
          <a:p>
            <a:r>
              <a:rPr lang="en-GB" sz="6200" dirty="0"/>
              <a:t>05-Oct-2022, Aalto University</a:t>
            </a:r>
          </a:p>
          <a:p>
            <a:endParaRPr lang="en-GB" sz="4800" dirty="0"/>
          </a:p>
        </p:txBody>
      </p:sp>
    </p:spTree>
    <p:extLst>
      <p:ext uri="{BB962C8B-B14F-4D97-AF65-F5344CB8AC3E}">
        <p14:creationId xmlns:p14="http://schemas.microsoft.com/office/powerpoint/2010/main" val="2623922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AC9E-37D9-4A0D-0997-06781739F703}"/>
              </a:ext>
            </a:extLst>
          </p:cNvPr>
          <p:cNvSpPr>
            <a:spLocks noGrp="1"/>
          </p:cNvSpPr>
          <p:nvPr>
            <p:ph type="title"/>
          </p:nvPr>
        </p:nvSpPr>
        <p:spPr>
          <a:xfrm>
            <a:off x="669885" y="284102"/>
            <a:ext cx="10515600" cy="1325563"/>
          </a:xfrm>
        </p:spPr>
        <p:txBody>
          <a:bodyPr>
            <a:normAutofit/>
          </a:bodyPr>
          <a:lstStyle/>
          <a:p>
            <a:r>
              <a:rPr lang="en-GB" sz="5400" b="1" dirty="0"/>
              <a:t>Chapter Board</a:t>
            </a:r>
          </a:p>
        </p:txBody>
      </p:sp>
      <p:sp>
        <p:nvSpPr>
          <p:cNvPr id="3" name="Content Placeholder 2">
            <a:extLst>
              <a:ext uri="{FF2B5EF4-FFF2-40B4-BE49-F238E27FC236}">
                <a16:creationId xmlns:a16="http://schemas.microsoft.com/office/drawing/2014/main" id="{27239E62-DCCE-7A37-1CB5-E556B77F1A1B}"/>
              </a:ext>
            </a:extLst>
          </p:cNvPr>
          <p:cNvSpPr>
            <a:spLocks noGrp="1"/>
          </p:cNvSpPr>
          <p:nvPr>
            <p:ph idx="1"/>
          </p:nvPr>
        </p:nvSpPr>
        <p:spPr>
          <a:xfrm>
            <a:off x="669884" y="946883"/>
            <a:ext cx="11306215" cy="5911117"/>
          </a:xfrm>
        </p:spPr>
        <p:txBody>
          <a:bodyPr>
            <a:noAutofit/>
          </a:bodyPr>
          <a:lstStyle/>
          <a:p>
            <a:pPr>
              <a:lnSpc>
                <a:spcPct val="200000"/>
              </a:lnSpc>
            </a:pPr>
            <a:r>
              <a:rPr lang="en-GB" sz="4000" dirty="0"/>
              <a:t>Chair: </a:t>
            </a:r>
            <a:r>
              <a:rPr lang="en-GB" sz="4000" b="1" dirty="0"/>
              <a:t>Alex Jung </a:t>
            </a:r>
            <a:r>
              <a:rPr lang="en-GB" sz="4000" dirty="0"/>
              <a:t>(Aalto)</a:t>
            </a:r>
          </a:p>
          <a:p>
            <a:pPr>
              <a:lnSpc>
                <a:spcPct val="200000"/>
              </a:lnSpc>
            </a:pPr>
            <a:r>
              <a:rPr lang="en-GB" sz="4000" dirty="0"/>
              <a:t>Treasurer: </a:t>
            </a:r>
            <a:r>
              <a:rPr lang="en-GB" sz="4000" b="1" dirty="0"/>
              <a:t>Dick C. </a:t>
            </a:r>
            <a:r>
              <a:rPr lang="en-GB" sz="4000" b="1" dirty="0" err="1"/>
              <a:t>Melgarejo</a:t>
            </a:r>
            <a:r>
              <a:rPr lang="en-GB" sz="4000" b="1" dirty="0"/>
              <a:t> </a:t>
            </a:r>
            <a:r>
              <a:rPr lang="en-GB" sz="4000" dirty="0"/>
              <a:t>(LUT)  </a:t>
            </a:r>
          </a:p>
          <a:p>
            <a:pPr>
              <a:lnSpc>
                <a:spcPct val="200000"/>
              </a:lnSpc>
            </a:pPr>
            <a:r>
              <a:rPr lang="en-GB" sz="4000" dirty="0"/>
              <a:t>Co-Chair: </a:t>
            </a:r>
            <a:r>
              <a:rPr lang="en-GB" sz="4000" b="1" dirty="0"/>
              <a:t>Hamed R. </a:t>
            </a:r>
            <a:r>
              <a:rPr lang="en-GB" sz="4000" b="1" dirty="0" err="1"/>
              <a:t>Tavakoli</a:t>
            </a:r>
            <a:r>
              <a:rPr lang="en-GB" sz="4000" dirty="0"/>
              <a:t> (Nokia)</a:t>
            </a:r>
          </a:p>
          <a:p>
            <a:pPr>
              <a:lnSpc>
                <a:spcPct val="200000"/>
              </a:lnSpc>
            </a:pPr>
            <a:r>
              <a:rPr lang="en-GB" sz="4000" dirty="0"/>
              <a:t>Secretary: </a:t>
            </a:r>
            <a:r>
              <a:rPr lang="en-GB" sz="4000" b="1" dirty="0"/>
              <a:t>Jose Maria Perez-Macias</a:t>
            </a:r>
            <a:r>
              <a:rPr lang="en-GB" sz="4000" dirty="0"/>
              <a:t>(TAU)</a:t>
            </a:r>
          </a:p>
        </p:txBody>
      </p:sp>
      <p:pic>
        <p:nvPicPr>
          <p:cNvPr id="5" name="Picture 4" descr="A picture containing person, wall, indoor, person&#10;&#10;Description automatically generated">
            <a:extLst>
              <a:ext uri="{FF2B5EF4-FFF2-40B4-BE49-F238E27FC236}">
                <a16:creationId xmlns:a16="http://schemas.microsoft.com/office/drawing/2014/main" id="{EED9A21A-1C2A-3B7F-A6A8-E3C30AFDC279}"/>
              </a:ext>
            </a:extLst>
          </p:cNvPr>
          <p:cNvPicPr>
            <a:picLocks noChangeAspect="1"/>
          </p:cNvPicPr>
          <p:nvPr/>
        </p:nvPicPr>
        <p:blipFill>
          <a:blip r:embed="rId2"/>
          <a:stretch>
            <a:fillRect/>
          </a:stretch>
        </p:blipFill>
        <p:spPr>
          <a:xfrm>
            <a:off x="6503987" y="625415"/>
            <a:ext cx="1498600" cy="1968500"/>
          </a:xfrm>
          <a:prstGeom prst="rect">
            <a:avLst/>
          </a:prstGeom>
        </p:spPr>
      </p:pic>
      <p:pic>
        <p:nvPicPr>
          <p:cNvPr id="7" name="Picture 6" descr="A person wearing glasses&#10;&#10;Description automatically generated with medium confidence">
            <a:extLst>
              <a:ext uri="{FF2B5EF4-FFF2-40B4-BE49-F238E27FC236}">
                <a16:creationId xmlns:a16="http://schemas.microsoft.com/office/drawing/2014/main" id="{5652D780-F4C7-5D15-A169-C8FC151CB65E}"/>
              </a:ext>
            </a:extLst>
          </p:cNvPr>
          <p:cNvPicPr>
            <a:picLocks noChangeAspect="1"/>
          </p:cNvPicPr>
          <p:nvPr/>
        </p:nvPicPr>
        <p:blipFill>
          <a:blip r:embed="rId3"/>
          <a:stretch>
            <a:fillRect/>
          </a:stretch>
        </p:blipFill>
        <p:spPr>
          <a:xfrm>
            <a:off x="9303543" y="1866971"/>
            <a:ext cx="1498600" cy="1881221"/>
          </a:xfrm>
          <a:prstGeom prst="rect">
            <a:avLst/>
          </a:prstGeom>
        </p:spPr>
      </p:pic>
      <p:pic>
        <p:nvPicPr>
          <p:cNvPr id="2050" name="Picture 2" descr="2021 IEEE SPS Cycle 2 School on Networked Federated Learning: Theory,  Algorithms and Applications : vTools Events">
            <a:extLst>
              <a:ext uri="{FF2B5EF4-FFF2-40B4-BE49-F238E27FC236}">
                <a16:creationId xmlns:a16="http://schemas.microsoft.com/office/drawing/2014/main" id="{19E5FE7C-1E02-9C86-EB61-0A515B2C27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0742" y="3598173"/>
            <a:ext cx="1625600" cy="1625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picture containing person, person, indoor&#10;&#10;Description automatically generated">
            <a:extLst>
              <a:ext uri="{FF2B5EF4-FFF2-40B4-BE49-F238E27FC236}">
                <a16:creationId xmlns:a16="http://schemas.microsoft.com/office/drawing/2014/main" id="{97961CAF-3A74-327E-A687-DB4A30B192A5}"/>
              </a:ext>
            </a:extLst>
          </p:cNvPr>
          <p:cNvPicPr>
            <a:picLocks noChangeAspect="1"/>
          </p:cNvPicPr>
          <p:nvPr/>
        </p:nvPicPr>
        <p:blipFill>
          <a:blip r:embed="rId5"/>
          <a:stretch>
            <a:fillRect/>
          </a:stretch>
        </p:blipFill>
        <p:spPr>
          <a:xfrm>
            <a:off x="10084632" y="4950360"/>
            <a:ext cx="1495427" cy="1855771"/>
          </a:xfrm>
          <a:prstGeom prst="rect">
            <a:avLst/>
          </a:prstGeom>
        </p:spPr>
      </p:pic>
    </p:spTree>
    <p:extLst>
      <p:ext uri="{BB962C8B-B14F-4D97-AF65-F5344CB8AC3E}">
        <p14:creationId xmlns:p14="http://schemas.microsoft.com/office/powerpoint/2010/main" val="3756345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7984-19DF-1016-6682-DE4CF2597D40}"/>
              </a:ext>
            </a:extLst>
          </p:cNvPr>
          <p:cNvSpPr>
            <a:spLocks noGrp="1"/>
          </p:cNvSpPr>
          <p:nvPr>
            <p:ph type="title"/>
          </p:nvPr>
        </p:nvSpPr>
        <p:spPr>
          <a:xfrm>
            <a:off x="456234" y="364341"/>
            <a:ext cx="11095299" cy="1325563"/>
          </a:xfrm>
        </p:spPr>
        <p:txBody>
          <a:bodyPr>
            <a:normAutofit fontScale="90000"/>
          </a:bodyPr>
          <a:lstStyle/>
          <a:p>
            <a:r>
              <a:rPr lang="en-GB" sz="4800" b="1" dirty="0"/>
              <a:t>What is a IEEE Chapter? </a:t>
            </a:r>
            <a:br>
              <a:rPr lang="en-GB" sz="4800" b="1" dirty="0"/>
            </a:br>
            <a:r>
              <a:rPr lang="en-GB" sz="3100" b="1" dirty="0"/>
              <a:t>(https://</a:t>
            </a:r>
            <a:r>
              <a:rPr lang="en-GB" sz="3100" b="1" dirty="0" err="1"/>
              <a:t>mga.ieee.org</a:t>
            </a:r>
            <a:r>
              <a:rPr lang="en-GB" sz="3100" b="1" dirty="0"/>
              <a:t>/resources-operations/geographic-unit/chapters#sec1)</a:t>
            </a:r>
          </a:p>
        </p:txBody>
      </p:sp>
      <p:sp>
        <p:nvSpPr>
          <p:cNvPr id="3" name="Content Placeholder 2">
            <a:extLst>
              <a:ext uri="{FF2B5EF4-FFF2-40B4-BE49-F238E27FC236}">
                <a16:creationId xmlns:a16="http://schemas.microsoft.com/office/drawing/2014/main" id="{06DF9A98-41AE-3113-B539-D469005023E7}"/>
              </a:ext>
            </a:extLst>
          </p:cNvPr>
          <p:cNvSpPr>
            <a:spLocks noGrp="1"/>
          </p:cNvSpPr>
          <p:nvPr>
            <p:ph idx="1"/>
          </p:nvPr>
        </p:nvSpPr>
        <p:spPr>
          <a:xfrm>
            <a:off x="374731" y="1326346"/>
            <a:ext cx="11724672" cy="5167313"/>
          </a:xfrm>
        </p:spPr>
        <p:txBody>
          <a:bodyPr>
            <a:normAutofit fontScale="92500" lnSpcReduction="10000"/>
          </a:bodyPr>
          <a:lstStyle/>
          <a:p>
            <a:endParaRPr lang="en-GB" dirty="0"/>
          </a:p>
          <a:p>
            <a:pPr>
              <a:lnSpc>
                <a:spcPct val="160000"/>
              </a:lnSpc>
            </a:pPr>
            <a:r>
              <a:rPr lang="en-GB" dirty="0">
                <a:solidFill>
                  <a:srgbClr val="FF0000"/>
                </a:solidFill>
              </a:rPr>
              <a:t>technical sub-unit </a:t>
            </a:r>
            <a:r>
              <a:rPr lang="en-GB" dirty="0"/>
              <a:t>of one or more IEEE Sections  (IEEE Finland) </a:t>
            </a:r>
          </a:p>
          <a:p>
            <a:pPr>
              <a:lnSpc>
                <a:spcPct val="160000"/>
              </a:lnSpc>
            </a:pPr>
            <a:r>
              <a:rPr lang="en-GB" dirty="0"/>
              <a:t>Society/Technical Council Chapters consist of members from one or more IEEE Societies/Technical Councils (IEEE SPS, IEEE CASS)</a:t>
            </a:r>
          </a:p>
          <a:p>
            <a:pPr>
              <a:lnSpc>
                <a:spcPct val="160000"/>
              </a:lnSpc>
            </a:pPr>
            <a:r>
              <a:rPr lang="en-GB" dirty="0"/>
              <a:t>activities include </a:t>
            </a:r>
            <a:r>
              <a:rPr lang="en-GB" dirty="0">
                <a:solidFill>
                  <a:srgbClr val="FF0000"/>
                </a:solidFill>
              </a:rPr>
              <a:t>guest speakers, workshops, seminars and social functions</a:t>
            </a:r>
          </a:p>
          <a:p>
            <a:pPr>
              <a:lnSpc>
                <a:spcPct val="160000"/>
              </a:lnSpc>
            </a:pPr>
            <a:r>
              <a:rPr lang="en-GB" dirty="0"/>
              <a:t>offer valuable </a:t>
            </a:r>
            <a:r>
              <a:rPr lang="en-GB" dirty="0">
                <a:solidFill>
                  <a:srgbClr val="FF0000"/>
                </a:solidFill>
              </a:rPr>
              <a:t>opportunities to network </a:t>
            </a:r>
            <a:r>
              <a:rPr lang="en-GB" dirty="0"/>
              <a:t>at a local level, </a:t>
            </a:r>
          </a:p>
          <a:p>
            <a:pPr>
              <a:lnSpc>
                <a:spcPct val="160000"/>
              </a:lnSpc>
            </a:pPr>
            <a:r>
              <a:rPr lang="en-GB" dirty="0"/>
              <a:t>serve IEEE members </a:t>
            </a:r>
            <a:r>
              <a:rPr lang="en-GB" dirty="0">
                <a:solidFill>
                  <a:srgbClr val="FF0000"/>
                </a:solidFill>
              </a:rPr>
              <a:t>by holding meetings </a:t>
            </a:r>
            <a:r>
              <a:rPr lang="en-GB" dirty="0"/>
              <a:t>at the local level</a:t>
            </a:r>
            <a:br>
              <a:rPr lang="en-GB" dirty="0"/>
            </a:br>
            <a:endParaRPr lang="en-GB" dirty="0"/>
          </a:p>
        </p:txBody>
      </p:sp>
    </p:spTree>
    <p:extLst>
      <p:ext uri="{BB962C8B-B14F-4D97-AF65-F5344CB8AC3E}">
        <p14:creationId xmlns:p14="http://schemas.microsoft.com/office/powerpoint/2010/main" val="2943641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DF9A98-41AE-3113-B539-D469005023E7}"/>
              </a:ext>
            </a:extLst>
          </p:cNvPr>
          <p:cNvSpPr>
            <a:spLocks noGrp="1"/>
          </p:cNvSpPr>
          <p:nvPr>
            <p:ph idx="1"/>
          </p:nvPr>
        </p:nvSpPr>
        <p:spPr>
          <a:xfrm>
            <a:off x="374731" y="1326346"/>
            <a:ext cx="11724672" cy="5167313"/>
          </a:xfrm>
        </p:spPr>
        <p:txBody>
          <a:bodyPr>
            <a:normAutofit/>
          </a:bodyPr>
          <a:lstStyle/>
          <a:p>
            <a:endParaRPr lang="en-GB" dirty="0"/>
          </a:p>
          <a:p>
            <a:pPr marL="0" indent="0">
              <a:lnSpc>
                <a:spcPct val="160000"/>
              </a:lnSpc>
              <a:buNone/>
            </a:pPr>
            <a:r>
              <a:rPr lang="en-GB" sz="7200" dirty="0"/>
              <a:t>What did we do ?</a:t>
            </a:r>
            <a:br>
              <a:rPr lang="en-GB" sz="7200" dirty="0"/>
            </a:br>
            <a:endParaRPr lang="en-GB" sz="7200" dirty="0"/>
          </a:p>
        </p:txBody>
      </p:sp>
    </p:spTree>
    <p:extLst>
      <p:ext uri="{BB962C8B-B14F-4D97-AF65-F5344CB8AC3E}">
        <p14:creationId xmlns:p14="http://schemas.microsoft.com/office/powerpoint/2010/main" val="2965952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A0254A-9C39-2643-AB3A-2A34D7E092C9}"/>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46304" y="83087"/>
            <a:ext cx="10789920" cy="6691826"/>
          </a:xfrm>
          <a:prstGeom prst="rect">
            <a:avLst/>
          </a:prstGeom>
        </p:spPr>
      </p:pic>
    </p:spTree>
    <p:extLst>
      <p:ext uri="{BB962C8B-B14F-4D97-AF65-F5344CB8AC3E}">
        <p14:creationId xmlns:p14="http://schemas.microsoft.com/office/powerpoint/2010/main" val="1425234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website&#10;&#10;Description automatically generated">
            <a:extLst>
              <a:ext uri="{FF2B5EF4-FFF2-40B4-BE49-F238E27FC236}">
                <a16:creationId xmlns:a16="http://schemas.microsoft.com/office/drawing/2014/main" id="{240D0A3F-E757-E6B9-D49E-3DD9F98058A4}"/>
              </a:ext>
            </a:extLst>
          </p:cNvPr>
          <p:cNvPicPr>
            <a:picLocks noChangeAspect="1"/>
          </p:cNvPicPr>
          <p:nvPr/>
        </p:nvPicPr>
        <p:blipFill>
          <a:blip r:embed="rId2"/>
          <a:stretch>
            <a:fillRect/>
          </a:stretch>
        </p:blipFill>
        <p:spPr>
          <a:xfrm>
            <a:off x="806449" y="428406"/>
            <a:ext cx="7802563" cy="4550280"/>
          </a:xfrm>
          <a:prstGeom prst="rect">
            <a:avLst/>
          </a:prstGeom>
        </p:spPr>
      </p:pic>
      <p:sp>
        <p:nvSpPr>
          <p:cNvPr id="7" name="TextBox 6">
            <a:extLst>
              <a:ext uri="{FF2B5EF4-FFF2-40B4-BE49-F238E27FC236}">
                <a16:creationId xmlns:a16="http://schemas.microsoft.com/office/drawing/2014/main" id="{F5B9612D-573D-EA67-5AED-6FF0A8917D20}"/>
              </a:ext>
            </a:extLst>
          </p:cNvPr>
          <p:cNvSpPr txBox="1"/>
          <p:nvPr/>
        </p:nvSpPr>
        <p:spPr>
          <a:xfrm>
            <a:off x="1376737" y="5660153"/>
            <a:ext cx="8383192" cy="769441"/>
          </a:xfrm>
          <a:prstGeom prst="rect">
            <a:avLst/>
          </a:prstGeom>
          <a:noFill/>
        </p:spPr>
        <p:txBody>
          <a:bodyPr wrap="none" rtlCol="0">
            <a:spAutoFit/>
          </a:bodyPr>
          <a:lstStyle/>
          <a:p>
            <a:r>
              <a:rPr lang="en-GB" sz="4400" b="1" dirty="0"/>
              <a:t>66</a:t>
            </a:r>
            <a:r>
              <a:rPr lang="en-GB" sz="4400" dirty="0"/>
              <a:t> registrations according to </a:t>
            </a:r>
            <a:r>
              <a:rPr lang="en-GB" sz="4400" dirty="0" err="1"/>
              <a:t>vTools</a:t>
            </a:r>
            <a:r>
              <a:rPr lang="en-GB" sz="4400" dirty="0"/>
              <a:t> </a:t>
            </a:r>
          </a:p>
        </p:txBody>
      </p:sp>
    </p:spTree>
    <p:extLst>
      <p:ext uri="{BB962C8B-B14F-4D97-AF65-F5344CB8AC3E}">
        <p14:creationId xmlns:p14="http://schemas.microsoft.com/office/powerpoint/2010/main" val="2373351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5B9612D-573D-EA67-5AED-6FF0A8917D20}"/>
              </a:ext>
            </a:extLst>
          </p:cNvPr>
          <p:cNvSpPr txBox="1"/>
          <p:nvPr/>
        </p:nvSpPr>
        <p:spPr>
          <a:xfrm>
            <a:off x="1376737" y="5583238"/>
            <a:ext cx="8668527" cy="769441"/>
          </a:xfrm>
          <a:prstGeom prst="rect">
            <a:avLst/>
          </a:prstGeom>
          <a:noFill/>
        </p:spPr>
        <p:txBody>
          <a:bodyPr wrap="none" rtlCol="0">
            <a:spAutoFit/>
          </a:bodyPr>
          <a:lstStyle/>
          <a:p>
            <a:r>
              <a:rPr lang="en-GB" sz="4400" b="1" dirty="0"/>
              <a:t>545</a:t>
            </a:r>
            <a:r>
              <a:rPr lang="en-GB" sz="4400" dirty="0"/>
              <a:t> registrations according to </a:t>
            </a:r>
            <a:r>
              <a:rPr lang="en-GB" sz="4400" dirty="0" err="1"/>
              <a:t>vTools</a:t>
            </a:r>
            <a:r>
              <a:rPr lang="en-GB" sz="4400" dirty="0"/>
              <a:t> </a:t>
            </a:r>
          </a:p>
        </p:txBody>
      </p:sp>
      <p:pic>
        <p:nvPicPr>
          <p:cNvPr id="3" name="Picture 2" descr="Graphical user interface, text, application, email&#10;&#10;Description automatically generated">
            <a:extLst>
              <a:ext uri="{FF2B5EF4-FFF2-40B4-BE49-F238E27FC236}">
                <a16:creationId xmlns:a16="http://schemas.microsoft.com/office/drawing/2014/main" id="{C8A1F453-6B37-0A6F-AABB-5BAD09846986}"/>
              </a:ext>
            </a:extLst>
          </p:cNvPr>
          <p:cNvPicPr>
            <a:picLocks noChangeAspect="1"/>
          </p:cNvPicPr>
          <p:nvPr/>
        </p:nvPicPr>
        <p:blipFill>
          <a:blip r:embed="rId2"/>
          <a:stretch>
            <a:fillRect/>
          </a:stretch>
        </p:blipFill>
        <p:spPr>
          <a:xfrm>
            <a:off x="171449" y="1089061"/>
            <a:ext cx="11841831" cy="2954302"/>
          </a:xfrm>
          <a:custGeom>
            <a:avLst/>
            <a:gdLst>
              <a:gd name="connsiteX0" fmla="*/ 0 w 11841831"/>
              <a:gd name="connsiteY0" fmla="*/ 0 h 2954302"/>
              <a:gd name="connsiteX1" fmla="*/ 828928 w 11841831"/>
              <a:gd name="connsiteY1" fmla="*/ 0 h 2954302"/>
              <a:gd name="connsiteX2" fmla="*/ 1657856 w 11841831"/>
              <a:gd name="connsiteY2" fmla="*/ 0 h 2954302"/>
              <a:gd name="connsiteX3" fmla="*/ 2249948 w 11841831"/>
              <a:gd name="connsiteY3" fmla="*/ 0 h 2954302"/>
              <a:gd name="connsiteX4" fmla="*/ 2960458 w 11841831"/>
              <a:gd name="connsiteY4" fmla="*/ 0 h 2954302"/>
              <a:gd name="connsiteX5" fmla="*/ 3552549 w 11841831"/>
              <a:gd name="connsiteY5" fmla="*/ 0 h 2954302"/>
              <a:gd name="connsiteX6" fmla="*/ 4144641 w 11841831"/>
              <a:gd name="connsiteY6" fmla="*/ 0 h 2954302"/>
              <a:gd name="connsiteX7" fmla="*/ 4736732 w 11841831"/>
              <a:gd name="connsiteY7" fmla="*/ 0 h 2954302"/>
              <a:gd name="connsiteX8" fmla="*/ 4973569 w 11841831"/>
              <a:gd name="connsiteY8" fmla="*/ 0 h 2954302"/>
              <a:gd name="connsiteX9" fmla="*/ 5684079 w 11841831"/>
              <a:gd name="connsiteY9" fmla="*/ 0 h 2954302"/>
              <a:gd name="connsiteX10" fmla="*/ 5920916 w 11841831"/>
              <a:gd name="connsiteY10" fmla="*/ 0 h 2954302"/>
              <a:gd name="connsiteX11" fmla="*/ 6513007 w 11841831"/>
              <a:gd name="connsiteY11" fmla="*/ 0 h 2954302"/>
              <a:gd name="connsiteX12" fmla="*/ 7341935 w 11841831"/>
              <a:gd name="connsiteY12" fmla="*/ 0 h 2954302"/>
              <a:gd name="connsiteX13" fmla="*/ 8170863 w 11841831"/>
              <a:gd name="connsiteY13" fmla="*/ 0 h 2954302"/>
              <a:gd name="connsiteX14" fmla="*/ 8881373 w 11841831"/>
              <a:gd name="connsiteY14" fmla="*/ 0 h 2954302"/>
              <a:gd name="connsiteX15" fmla="*/ 9355046 w 11841831"/>
              <a:gd name="connsiteY15" fmla="*/ 0 h 2954302"/>
              <a:gd name="connsiteX16" fmla="*/ 9591883 w 11841831"/>
              <a:gd name="connsiteY16" fmla="*/ 0 h 2954302"/>
              <a:gd name="connsiteX17" fmla="*/ 10065556 w 11841831"/>
              <a:gd name="connsiteY17" fmla="*/ 0 h 2954302"/>
              <a:gd name="connsiteX18" fmla="*/ 10776066 w 11841831"/>
              <a:gd name="connsiteY18" fmla="*/ 0 h 2954302"/>
              <a:gd name="connsiteX19" fmla="*/ 11841831 w 11841831"/>
              <a:gd name="connsiteY19" fmla="*/ 0 h 2954302"/>
              <a:gd name="connsiteX20" fmla="*/ 11841831 w 11841831"/>
              <a:gd name="connsiteY20" fmla="*/ 502231 h 2954302"/>
              <a:gd name="connsiteX21" fmla="*/ 11841831 w 11841831"/>
              <a:gd name="connsiteY21" fmla="*/ 1034006 h 2954302"/>
              <a:gd name="connsiteX22" fmla="*/ 11841831 w 11841831"/>
              <a:gd name="connsiteY22" fmla="*/ 1683952 h 2954302"/>
              <a:gd name="connsiteX23" fmla="*/ 11841831 w 11841831"/>
              <a:gd name="connsiteY23" fmla="*/ 2215727 h 2954302"/>
              <a:gd name="connsiteX24" fmla="*/ 11841831 w 11841831"/>
              <a:gd name="connsiteY24" fmla="*/ 2954302 h 2954302"/>
              <a:gd name="connsiteX25" fmla="*/ 11012903 w 11841831"/>
              <a:gd name="connsiteY25" fmla="*/ 2954302 h 2954302"/>
              <a:gd name="connsiteX26" fmla="*/ 10539230 w 11841831"/>
              <a:gd name="connsiteY26" fmla="*/ 2954302 h 2954302"/>
              <a:gd name="connsiteX27" fmla="*/ 9828720 w 11841831"/>
              <a:gd name="connsiteY27" fmla="*/ 2954302 h 2954302"/>
              <a:gd name="connsiteX28" fmla="*/ 9591883 w 11841831"/>
              <a:gd name="connsiteY28" fmla="*/ 2954302 h 2954302"/>
              <a:gd name="connsiteX29" fmla="*/ 8762955 w 11841831"/>
              <a:gd name="connsiteY29" fmla="*/ 2954302 h 2954302"/>
              <a:gd name="connsiteX30" fmla="*/ 8289282 w 11841831"/>
              <a:gd name="connsiteY30" fmla="*/ 2954302 h 2954302"/>
              <a:gd name="connsiteX31" fmla="*/ 7697190 w 11841831"/>
              <a:gd name="connsiteY31" fmla="*/ 2954302 h 2954302"/>
              <a:gd name="connsiteX32" fmla="*/ 7341935 w 11841831"/>
              <a:gd name="connsiteY32" fmla="*/ 2954302 h 2954302"/>
              <a:gd name="connsiteX33" fmla="*/ 6631425 w 11841831"/>
              <a:gd name="connsiteY33" fmla="*/ 2954302 h 2954302"/>
              <a:gd name="connsiteX34" fmla="*/ 5802497 w 11841831"/>
              <a:gd name="connsiteY34" fmla="*/ 2954302 h 2954302"/>
              <a:gd name="connsiteX35" fmla="*/ 5328824 w 11841831"/>
              <a:gd name="connsiteY35" fmla="*/ 2954302 h 2954302"/>
              <a:gd name="connsiteX36" fmla="*/ 4499896 w 11841831"/>
              <a:gd name="connsiteY36" fmla="*/ 2954302 h 2954302"/>
              <a:gd name="connsiteX37" fmla="*/ 3907804 w 11841831"/>
              <a:gd name="connsiteY37" fmla="*/ 2954302 h 2954302"/>
              <a:gd name="connsiteX38" fmla="*/ 3078876 w 11841831"/>
              <a:gd name="connsiteY38" fmla="*/ 2954302 h 2954302"/>
              <a:gd name="connsiteX39" fmla="*/ 2249948 w 11841831"/>
              <a:gd name="connsiteY39" fmla="*/ 2954302 h 2954302"/>
              <a:gd name="connsiteX40" fmla="*/ 1894693 w 11841831"/>
              <a:gd name="connsiteY40" fmla="*/ 2954302 h 2954302"/>
              <a:gd name="connsiteX41" fmla="*/ 1421020 w 11841831"/>
              <a:gd name="connsiteY41" fmla="*/ 2954302 h 2954302"/>
              <a:gd name="connsiteX42" fmla="*/ 828928 w 11841831"/>
              <a:gd name="connsiteY42" fmla="*/ 2954302 h 2954302"/>
              <a:gd name="connsiteX43" fmla="*/ 0 w 11841831"/>
              <a:gd name="connsiteY43" fmla="*/ 2954302 h 2954302"/>
              <a:gd name="connsiteX44" fmla="*/ 0 w 11841831"/>
              <a:gd name="connsiteY44" fmla="*/ 2333899 h 2954302"/>
              <a:gd name="connsiteX45" fmla="*/ 0 w 11841831"/>
              <a:gd name="connsiteY45" fmla="*/ 1831667 h 2954302"/>
              <a:gd name="connsiteX46" fmla="*/ 0 w 11841831"/>
              <a:gd name="connsiteY46" fmla="*/ 1181721 h 2954302"/>
              <a:gd name="connsiteX47" fmla="*/ 0 w 11841831"/>
              <a:gd name="connsiteY47" fmla="*/ 620403 h 2954302"/>
              <a:gd name="connsiteX48" fmla="*/ 0 w 11841831"/>
              <a:gd name="connsiteY48" fmla="*/ 0 h 295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841831" h="2954302" fill="none" extrusionOk="0">
                <a:moveTo>
                  <a:pt x="0" y="0"/>
                </a:moveTo>
                <a:cubicBezTo>
                  <a:pt x="317116" y="-79888"/>
                  <a:pt x="477866" y="51573"/>
                  <a:pt x="828928" y="0"/>
                </a:cubicBezTo>
                <a:cubicBezTo>
                  <a:pt x="1179990" y="-51573"/>
                  <a:pt x="1383749" y="73989"/>
                  <a:pt x="1657856" y="0"/>
                </a:cubicBezTo>
                <a:cubicBezTo>
                  <a:pt x="1931963" y="-73989"/>
                  <a:pt x="2108392" y="49511"/>
                  <a:pt x="2249948" y="0"/>
                </a:cubicBezTo>
                <a:cubicBezTo>
                  <a:pt x="2391504" y="-49511"/>
                  <a:pt x="2732620" y="28315"/>
                  <a:pt x="2960458" y="0"/>
                </a:cubicBezTo>
                <a:cubicBezTo>
                  <a:pt x="3188296" y="-28315"/>
                  <a:pt x="3298538" y="25296"/>
                  <a:pt x="3552549" y="0"/>
                </a:cubicBezTo>
                <a:cubicBezTo>
                  <a:pt x="3806560" y="-25296"/>
                  <a:pt x="3944325" y="19698"/>
                  <a:pt x="4144641" y="0"/>
                </a:cubicBezTo>
                <a:cubicBezTo>
                  <a:pt x="4344957" y="-19698"/>
                  <a:pt x="4494069" y="56075"/>
                  <a:pt x="4736732" y="0"/>
                </a:cubicBezTo>
                <a:cubicBezTo>
                  <a:pt x="4979395" y="-56075"/>
                  <a:pt x="4885616" y="22913"/>
                  <a:pt x="4973569" y="0"/>
                </a:cubicBezTo>
                <a:cubicBezTo>
                  <a:pt x="5061522" y="-22913"/>
                  <a:pt x="5376406" y="13815"/>
                  <a:pt x="5684079" y="0"/>
                </a:cubicBezTo>
                <a:cubicBezTo>
                  <a:pt x="5991752" y="-13815"/>
                  <a:pt x="5841305" y="4619"/>
                  <a:pt x="5920916" y="0"/>
                </a:cubicBezTo>
                <a:cubicBezTo>
                  <a:pt x="6000527" y="-4619"/>
                  <a:pt x="6233975" y="16819"/>
                  <a:pt x="6513007" y="0"/>
                </a:cubicBezTo>
                <a:cubicBezTo>
                  <a:pt x="6792039" y="-16819"/>
                  <a:pt x="6937808" y="30199"/>
                  <a:pt x="7341935" y="0"/>
                </a:cubicBezTo>
                <a:cubicBezTo>
                  <a:pt x="7746062" y="-30199"/>
                  <a:pt x="7902476" y="53998"/>
                  <a:pt x="8170863" y="0"/>
                </a:cubicBezTo>
                <a:cubicBezTo>
                  <a:pt x="8439250" y="-53998"/>
                  <a:pt x="8622505" y="19854"/>
                  <a:pt x="8881373" y="0"/>
                </a:cubicBezTo>
                <a:cubicBezTo>
                  <a:pt x="9140241" y="-19854"/>
                  <a:pt x="9257321" y="38665"/>
                  <a:pt x="9355046" y="0"/>
                </a:cubicBezTo>
                <a:cubicBezTo>
                  <a:pt x="9452771" y="-38665"/>
                  <a:pt x="9509579" y="16675"/>
                  <a:pt x="9591883" y="0"/>
                </a:cubicBezTo>
                <a:cubicBezTo>
                  <a:pt x="9674187" y="-16675"/>
                  <a:pt x="9830997" y="16516"/>
                  <a:pt x="10065556" y="0"/>
                </a:cubicBezTo>
                <a:cubicBezTo>
                  <a:pt x="10300115" y="-16516"/>
                  <a:pt x="10517200" y="74083"/>
                  <a:pt x="10776066" y="0"/>
                </a:cubicBezTo>
                <a:cubicBezTo>
                  <a:pt x="11034932" y="-74083"/>
                  <a:pt x="11598111" y="28362"/>
                  <a:pt x="11841831" y="0"/>
                </a:cubicBezTo>
                <a:cubicBezTo>
                  <a:pt x="11892469" y="116946"/>
                  <a:pt x="11835977" y="286665"/>
                  <a:pt x="11841831" y="502231"/>
                </a:cubicBezTo>
                <a:cubicBezTo>
                  <a:pt x="11847685" y="717797"/>
                  <a:pt x="11805199" y="895721"/>
                  <a:pt x="11841831" y="1034006"/>
                </a:cubicBezTo>
                <a:cubicBezTo>
                  <a:pt x="11878463" y="1172291"/>
                  <a:pt x="11777806" y="1422302"/>
                  <a:pt x="11841831" y="1683952"/>
                </a:cubicBezTo>
                <a:cubicBezTo>
                  <a:pt x="11905856" y="1945602"/>
                  <a:pt x="11815823" y="1979813"/>
                  <a:pt x="11841831" y="2215727"/>
                </a:cubicBezTo>
                <a:cubicBezTo>
                  <a:pt x="11867839" y="2451642"/>
                  <a:pt x="11814045" y="2776024"/>
                  <a:pt x="11841831" y="2954302"/>
                </a:cubicBezTo>
                <a:cubicBezTo>
                  <a:pt x="11650165" y="2985151"/>
                  <a:pt x="11350117" y="2945038"/>
                  <a:pt x="11012903" y="2954302"/>
                </a:cubicBezTo>
                <a:cubicBezTo>
                  <a:pt x="10675689" y="2963566"/>
                  <a:pt x="10696733" y="2942717"/>
                  <a:pt x="10539230" y="2954302"/>
                </a:cubicBezTo>
                <a:cubicBezTo>
                  <a:pt x="10381727" y="2965887"/>
                  <a:pt x="9991550" y="2873044"/>
                  <a:pt x="9828720" y="2954302"/>
                </a:cubicBezTo>
                <a:cubicBezTo>
                  <a:pt x="9665890" y="3035560"/>
                  <a:pt x="9656756" y="2934884"/>
                  <a:pt x="9591883" y="2954302"/>
                </a:cubicBezTo>
                <a:cubicBezTo>
                  <a:pt x="9527010" y="2973720"/>
                  <a:pt x="9160333" y="2854954"/>
                  <a:pt x="8762955" y="2954302"/>
                </a:cubicBezTo>
                <a:cubicBezTo>
                  <a:pt x="8365577" y="3053650"/>
                  <a:pt x="8470285" y="2941829"/>
                  <a:pt x="8289282" y="2954302"/>
                </a:cubicBezTo>
                <a:cubicBezTo>
                  <a:pt x="8108279" y="2966775"/>
                  <a:pt x="7902484" y="2944825"/>
                  <a:pt x="7697190" y="2954302"/>
                </a:cubicBezTo>
                <a:cubicBezTo>
                  <a:pt x="7491896" y="2963779"/>
                  <a:pt x="7458436" y="2926440"/>
                  <a:pt x="7341935" y="2954302"/>
                </a:cubicBezTo>
                <a:cubicBezTo>
                  <a:pt x="7225435" y="2982164"/>
                  <a:pt x="6924026" y="2933489"/>
                  <a:pt x="6631425" y="2954302"/>
                </a:cubicBezTo>
                <a:cubicBezTo>
                  <a:pt x="6338824" y="2975115"/>
                  <a:pt x="6161641" y="2877542"/>
                  <a:pt x="5802497" y="2954302"/>
                </a:cubicBezTo>
                <a:cubicBezTo>
                  <a:pt x="5443353" y="3031062"/>
                  <a:pt x="5432710" y="2951200"/>
                  <a:pt x="5328824" y="2954302"/>
                </a:cubicBezTo>
                <a:cubicBezTo>
                  <a:pt x="5224938" y="2957404"/>
                  <a:pt x="4911939" y="2892705"/>
                  <a:pt x="4499896" y="2954302"/>
                </a:cubicBezTo>
                <a:cubicBezTo>
                  <a:pt x="4087853" y="3015899"/>
                  <a:pt x="4144123" y="2930655"/>
                  <a:pt x="3907804" y="2954302"/>
                </a:cubicBezTo>
                <a:cubicBezTo>
                  <a:pt x="3671485" y="2977949"/>
                  <a:pt x="3387125" y="2907783"/>
                  <a:pt x="3078876" y="2954302"/>
                </a:cubicBezTo>
                <a:cubicBezTo>
                  <a:pt x="2770627" y="3000821"/>
                  <a:pt x="2618769" y="2870561"/>
                  <a:pt x="2249948" y="2954302"/>
                </a:cubicBezTo>
                <a:cubicBezTo>
                  <a:pt x="1881127" y="3038043"/>
                  <a:pt x="2039072" y="2927978"/>
                  <a:pt x="1894693" y="2954302"/>
                </a:cubicBezTo>
                <a:cubicBezTo>
                  <a:pt x="1750315" y="2980626"/>
                  <a:pt x="1655402" y="2915043"/>
                  <a:pt x="1421020" y="2954302"/>
                </a:cubicBezTo>
                <a:cubicBezTo>
                  <a:pt x="1186638" y="2993561"/>
                  <a:pt x="1081918" y="2910396"/>
                  <a:pt x="828928" y="2954302"/>
                </a:cubicBezTo>
                <a:cubicBezTo>
                  <a:pt x="575938" y="2998208"/>
                  <a:pt x="381854" y="2860024"/>
                  <a:pt x="0" y="2954302"/>
                </a:cubicBezTo>
                <a:cubicBezTo>
                  <a:pt x="-37664" y="2648688"/>
                  <a:pt x="44834" y="2539598"/>
                  <a:pt x="0" y="2333899"/>
                </a:cubicBezTo>
                <a:cubicBezTo>
                  <a:pt x="-44834" y="2128200"/>
                  <a:pt x="14257" y="1972341"/>
                  <a:pt x="0" y="1831667"/>
                </a:cubicBezTo>
                <a:cubicBezTo>
                  <a:pt x="-14257" y="1690993"/>
                  <a:pt x="5924" y="1501550"/>
                  <a:pt x="0" y="1181721"/>
                </a:cubicBezTo>
                <a:cubicBezTo>
                  <a:pt x="-5924" y="861892"/>
                  <a:pt x="45952" y="871115"/>
                  <a:pt x="0" y="620403"/>
                </a:cubicBezTo>
                <a:cubicBezTo>
                  <a:pt x="-45952" y="369691"/>
                  <a:pt x="40119" y="235326"/>
                  <a:pt x="0" y="0"/>
                </a:cubicBezTo>
                <a:close/>
              </a:path>
              <a:path w="11841831" h="2954302" stroke="0" extrusionOk="0">
                <a:moveTo>
                  <a:pt x="0" y="0"/>
                </a:moveTo>
                <a:cubicBezTo>
                  <a:pt x="179918" y="-13707"/>
                  <a:pt x="315023" y="18729"/>
                  <a:pt x="473673" y="0"/>
                </a:cubicBezTo>
                <a:cubicBezTo>
                  <a:pt x="632323" y="-18729"/>
                  <a:pt x="629582" y="18218"/>
                  <a:pt x="710510" y="0"/>
                </a:cubicBezTo>
                <a:cubicBezTo>
                  <a:pt x="791438" y="-18218"/>
                  <a:pt x="1218667" y="2904"/>
                  <a:pt x="1539438" y="0"/>
                </a:cubicBezTo>
                <a:cubicBezTo>
                  <a:pt x="1860209" y="-2904"/>
                  <a:pt x="1793677" y="3750"/>
                  <a:pt x="2013111" y="0"/>
                </a:cubicBezTo>
                <a:cubicBezTo>
                  <a:pt x="2232545" y="-3750"/>
                  <a:pt x="2331770" y="10963"/>
                  <a:pt x="2486785" y="0"/>
                </a:cubicBezTo>
                <a:cubicBezTo>
                  <a:pt x="2641800" y="-10963"/>
                  <a:pt x="3072485" y="13595"/>
                  <a:pt x="3315713" y="0"/>
                </a:cubicBezTo>
                <a:cubicBezTo>
                  <a:pt x="3558941" y="-13595"/>
                  <a:pt x="3558599" y="1195"/>
                  <a:pt x="3670968" y="0"/>
                </a:cubicBezTo>
                <a:cubicBezTo>
                  <a:pt x="3783337" y="-1195"/>
                  <a:pt x="4261879" y="75942"/>
                  <a:pt x="4499896" y="0"/>
                </a:cubicBezTo>
                <a:cubicBezTo>
                  <a:pt x="4737913" y="-75942"/>
                  <a:pt x="4945879" y="93238"/>
                  <a:pt x="5328824" y="0"/>
                </a:cubicBezTo>
                <a:cubicBezTo>
                  <a:pt x="5711769" y="-93238"/>
                  <a:pt x="5775995" y="70986"/>
                  <a:pt x="5920916" y="0"/>
                </a:cubicBezTo>
                <a:cubicBezTo>
                  <a:pt x="6065837" y="-70986"/>
                  <a:pt x="6342340" y="639"/>
                  <a:pt x="6749844" y="0"/>
                </a:cubicBezTo>
                <a:cubicBezTo>
                  <a:pt x="7157348" y="-639"/>
                  <a:pt x="7049750" y="47978"/>
                  <a:pt x="7223517" y="0"/>
                </a:cubicBezTo>
                <a:cubicBezTo>
                  <a:pt x="7397284" y="-47978"/>
                  <a:pt x="7524227" y="23124"/>
                  <a:pt x="7697190" y="0"/>
                </a:cubicBezTo>
                <a:cubicBezTo>
                  <a:pt x="7870153" y="-23124"/>
                  <a:pt x="8202752" y="25545"/>
                  <a:pt x="8407700" y="0"/>
                </a:cubicBezTo>
                <a:cubicBezTo>
                  <a:pt x="8612648" y="-25545"/>
                  <a:pt x="8767313" y="14852"/>
                  <a:pt x="8881373" y="0"/>
                </a:cubicBezTo>
                <a:cubicBezTo>
                  <a:pt x="8995433" y="-14852"/>
                  <a:pt x="9491726" y="26245"/>
                  <a:pt x="9710301" y="0"/>
                </a:cubicBezTo>
                <a:cubicBezTo>
                  <a:pt x="9928876" y="-26245"/>
                  <a:pt x="10214943" y="85416"/>
                  <a:pt x="10539230" y="0"/>
                </a:cubicBezTo>
                <a:cubicBezTo>
                  <a:pt x="10863517" y="-85416"/>
                  <a:pt x="10944356" y="26930"/>
                  <a:pt x="11131321" y="0"/>
                </a:cubicBezTo>
                <a:cubicBezTo>
                  <a:pt x="11318286" y="-26930"/>
                  <a:pt x="11670715" y="53421"/>
                  <a:pt x="11841831" y="0"/>
                </a:cubicBezTo>
                <a:cubicBezTo>
                  <a:pt x="11844485" y="144245"/>
                  <a:pt x="11788093" y="392147"/>
                  <a:pt x="11841831" y="502231"/>
                </a:cubicBezTo>
                <a:cubicBezTo>
                  <a:pt x="11895569" y="612315"/>
                  <a:pt x="11818837" y="851908"/>
                  <a:pt x="11841831" y="1034006"/>
                </a:cubicBezTo>
                <a:cubicBezTo>
                  <a:pt x="11864825" y="1216104"/>
                  <a:pt x="11829476" y="1428235"/>
                  <a:pt x="11841831" y="1654409"/>
                </a:cubicBezTo>
                <a:cubicBezTo>
                  <a:pt x="11854186" y="1880583"/>
                  <a:pt x="11810092" y="2089795"/>
                  <a:pt x="11841831" y="2215727"/>
                </a:cubicBezTo>
                <a:cubicBezTo>
                  <a:pt x="11873570" y="2341659"/>
                  <a:pt x="11759841" y="2675382"/>
                  <a:pt x="11841831" y="2954302"/>
                </a:cubicBezTo>
                <a:cubicBezTo>
                  <a:pt x="11523369" y="2968934"/>
                  <a:pt x="11392293" y="2944719"/>
                  <a:pt x="11131321" y="2954302"/>
                </a:cubicBezTo>
                <a:cubicBezTo>
                  <a:pt x="10870349" y="2963885"/>
                  <a:pt x="10943299" y="2928879"/>
                  <a:pt x="10894485" y="2954302"/>
                </a:cubicBezTo>
                <a:cubicBezTo>
                  <a:pt x="10845671" y="2979725"/>
                  <a:pt x="10481921" y="2907953"/>
                  <a:pt x="10302393" y="2954302"/>
                </a:cubicBezTo>
                <a:cubicBezTo>
                  <a:pt x="10122865" y="3000651"/>
                  <a:pt x="10060982" y="2926855"/>
                  <a:pt x="9947138" y="2954302"/>
                </a:cubicBezTo>
                <a:cubicBezTo>
                  <a:pt x="9833295" y="2981749"/>
                  <a:pt x="9540139" y="2903115"/>
                  <a:pt x="9236628" y="2954302"/>
                </a:cubicBezTo>
                <a:cubicBezTo>
                  <a:pt x="8933117" y="3005489"/>
                  <a:pt x="9046910" y="2947912"/>
                  <a:pt x="8881373" y="2954302"/>
                </a:cubicBezTo>
                <a:cubicBezTo>
                  <a:pt x="8715837" y="2960692"/>
                  <a:pt x="8454299" y="2942079"/>
                  <a:pt x="8170863" y="2954302"/>
                </a:cubicBezTo>
                <a:cubicBezTo>
                  <a:pt x="7887427" y="2966525"/>
                  <a:pt x="8000093" y="2932230"/>
                  <a:pt x="7934027" y="2954302"/>
                </a:cubicBezTo>
                <a:cubicBezTo>
                  <a:pt x="7867961" y="2976374"/>
                  <a:pt x="7520092" y="2943533"/>
                  <a:pt x="7223517" y="2954302"/>
                </a:cubicBezTo>
                <a:cubicBezTo>
                  <a:pt x="6926942" y="2965071"/>
                  <a:pt x="6946588" y="2946157"/>
                  <a:pt x="6868262" y="2954302"/>
                </a:cubicBezTo>
                <a:cubicBezTo>
                  <a:pt x="6789936" y="2962447"/>
                  <a:pt x="6701531" y="2928331"/>
                  <a:pt x="6631425" y="2954302"/>
                </a:cubicBezTo>
                <a:cubicBezTo>
                  <a:pt x="6561319" y="2980273"/>
                  <a:pt x="6394426" y="2913288"/>
                  <a:pt x="6276170" y="2954302"/>
                </a:cubicBezTo>
                <a:cubicBezTo>
                  <a:pt x="6157914" y="2995316"/>
                  <a:pt x="5834962" y="2949273"/>
                  <a:pt x="5565661" y="2954302"/>
                </a:cubicBezTo>
                <a:cubicBezTo>
                  <a:pt x="5296360" y="2959331"/>
                  <a:pt x="5316433" y="2953000"/>
                  <a:pt x="5210406" y="2954302"/>
                </a:cubicBezTo>
                <a:cubicBezTo>
                  <a:pt x="5104380" y="2955604"/>
                  <a:pt x="5072523" y="2928313"/>
                  <a:pt x="4973569" y="2954302"/>
                </a:cubicBezTo>
                <a:cubicBezTo>
                  <a:pt x="4874615" y="2980291"/>
                  <a:pt x="4734182" y="2925231"/>
                  <a:pt x="4618314" y="2954302"/>
                </a:cubicBezTo>
                <a:cubicBezTo>
                  <a:pt x="4502447" y="2983373"/>
                  <a:pt x="4250009" y="2947727"/>
                  <a:pt x="4144641" y="2954302"/>
                </a:cubicBezTo>
                <a:cubicBezTo>
                  <a:pt x="4039273" y="2960877"/>
                  <a:pt x="3676303" y="2946190"/>
                  <a:pt x="3552549" y="2954302"/>
                </a:cubicBezTo>
                <a:cubicBezTo>
                  <a:pt x="3428795" y="2962414"/>
                  <a:pt x="3278749" y="2940629"/>
                  <a:pt x="3197294" y="2954302"/>
                </a:cubicBezTo>
                <a:cubicBezTo>
                  <a:pt x="3115840" y="2967975"/>
                  <a:pt x="2560268" y="2885941"/>
                  <a:pt x="2368366" y="2954302"/>
                </a:cubicBezTo>
                <a:cubicBezTo>
                  <a:pt x="2176464" y="3022663"/>
                  <a:pt x="1966438" y="2923990"/>
                  <a:pt x="1776275" y="2954302"/>
                </a:cubicBezTo>
                <a:cubicBezTo>
                  <a:pt x="1586112" y="2984614"/>
                  <a:pt x="1342601" y="2922541"/>
                  <a:pt x="947346" y="2954302"/>
                </a:cubicBezTo>
                <a:cubicBezTo>
                  <a:pt x="552091" y="2986063"/>
                  <a:pt x="304164" y="2881957"/>
                  <a:pt x="0" y="2954302"/>
                </a:cubicBezTo>
                <a:cubicBezTo>
                  <a:pt x="-53232" y="2756121"/>
                  <a:pt x="15245" y="2532059"/>
                  <a:pt x="0" y="2392985"/>
                </a:cubicBezTo>
                <a:cubicBezTo>
                  <a:pt x="-15245" y="2253911"/>
                  <a:pt x="39128" y="2074573"/>
                  <a:pt x="0" y="1831667"/>
                </a:cubicBezTo>
                <a:cubicBezTo>
                  <a:pt x="-39128" y="1588761"/>
                  <a:pt x="64860" y="1497293"/>
                  <a:pt x="0" y="1211264"/>
                </a:cubicBezTo>
                <a:cubicBezTo>
                  <a:pt x="-64860" y="925235"/>
                  <a:pt x="55930" y="844785"/>
                  <a:pt x="0" y="620403"/>
                </a:cubicBezTo>
                <a:cubicBezTo>
                  <a:pt x="-55930" y="396021"/>
                  <a:pt x="31260" y="256972"/>
                  <a:pt x="0" y="0"/>
                </a:cubicBezTo>
                <a:close/>
              </a:path>
            </a:pathLst>
          </a:custGeom>
          <a:ln>
            <a:solidFill>
              <a:schemeClr val="accent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pic>
    </p:spTree>
    <p:extLst>
      <p:ext uri="{BB962C8B-B14F-4D97-AF65-F5344CB8AC3E}">
        <p14:creationId xmlns:p14="http://schemas.microsoft.com/office/powerpoint/2010/main" val="3980342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4B44-1620-F539-5D38-523A8CC677C9}"/>
              </a:ext>
            </a:extLst>
          </p:cNvPr>
          <p:cNvSpPr>
            <a:spLocks noGrp="1"/>
          </p:cNvSpPr>
          <p:nvPr>
            <p:ph type="title"/>
          </p:nvPr>
        </p:nvSpPr>
        <p:spPr>
          <a:xfrm>
            <a:off x="637032" y="346837"/>
            <a:ext cx="10515600" cy="1325563"/>
          </a:xfrm>
        </p:spPr>
        <p:txBody>
          <a:bodyPr>
            <a:normAutofit/>
          </a:bodyPr>
          <a:lstStyle/>
          <a:p>
            <a:r>
              <a:rPr lang="en-GB" sz="5400" b="1" dirty="0"/>
              <a:t>Best Paper Award </a:t>
            </a:r>
          </a:p>
        </p:txBody>
      </p:sp>
      <p:sp>
        <p:nvSpPr>
          <p:cNvPr id="3" name="Content Placeholder 2">
            <a:extLst>
              <a:ext uri="{FF2B5EF4-FFF2-40B4-BE49-F238E27FC236}">
                <a16:creationId xmlns:a16="http://schemas.microsoft.com/office/drawing/2014/main" id="{F4B7F61F-49CE-5316-A894-37EECF55ED9E}"/>
              </a:ext>
            </a:extLst>
          </p:cNvPr>
          <p:cNvSpPr>
            <a:spLocks noGrp="1"/>
          </p:cNvSpPr>
          <p:nvPr>
            <p:ph idx="1"/>
          </p:nvPr>
        </p:nvSpPr>
        <p:spPr>
          <a:xfrm>
            <a:off x="637032" y="1478788"/>
            <a:ext cx="11353800" cy="5032375"/>
          </a:xfrm>
        </p:spPr>
        <p:txBody>
          <a:bodyPr>
            <a:normAutofit lnSpcReduction="10000"/>
          </a:bodyPr>
          <a:lstStyle/>
          <a:p>
            <a:pPr>
              <a:lnSpc>
                <a:spcPct val="110000"/>
              </a:lnSpc>
            </a:pPr>
            <a:r>
              <a:rPr lang="en-GB" dirty="0"/>
              <a:t>honour an IEEE Finland Section member who has made contributions of exceptional distinction that are a model for other members to emulate. </a:t>
            </a:r>
          </a:p>
          <a:p>
            <a:pPr>
              <a:lnSpc>
                <a:spcPct val="150000"/>
              </a:lnSpc>
            </a:pPr>
            <a:r>
              <a:rPr lang="en-GB" dirty="0"/>
              <a:t>journal publication during 01.01.2020 and 31.12.2021</a:t>
            </a:r>
          </a:p>
          <a:p>
            <a:pPr>
              <a:lnSpc>
                <a:spcPct val="150000"/>
              </a:lnSpc>
            </a:pPr>
            <a:r>
              <a:rPr lang="en-GB" dirty="0"/>
              <a:t>journal must be listed</a:t>
            </a:r>
          </a:p>
          <a:p>
            <a:pPr lvl="1">
              <a:lnSpc>
                <a:spcPct val="150000"/>
              </a:lnSpc>
            </a:pPr>
            <a:r>
              <a:rPr lang="en-GB" dirty="0">
                <a:hlinkClick r:id="rId2"/>
              </a:rPr>
              <a:t>https://signalprocessingsociety.org/publications-resources</a:t>
            </a:r>
            <a:r>
              <a:rPr lang="en-GB" dirty="0"/>
              <a:t> </a:t>
            </a:r>
          </a:p>
          <a:p>
            <a:pPr lvl="1">
              <a:lnSpc>
                <a:spcPct val="150000"/>
              </a:lnSpc>
            </a:pPr>
            <a:r>
              <a:rPr lang="en-GB" dirty="0">
                <a:hlinkClick r:id="rId3"/>
              </a:rPr>
              <a:t>https://ieee-cas.org/publications</a:t>
            </a:r>
            <a:endParaRPr lang="en-GB" dirty="0"/>
          </a:p>
          <a:p>
            <a:pPr>
              <a:lnSpc>
                <a:spcPct val="150000"/>
              </a:lnSpc>
            </a:pPr>
            <a:r>
              <a:rPr lang="en-GB" dirty="0"/>
              <a:t>First prize: EUR 500,00. Second: EUR 200,00. Third: EUR 100,00.</a:t>
            </a:r>
          </a:p>
          <a:p>
            <a:pPr>
              <a:lnSpc>
                <a:spcPct val="150000"/>
              </a:lnSpc>
            </a:pPr>
            <a:r>
              <a:rPr lang="en-GB" dirty="0"/>
              <a:t>Announcement of Awardees: December 2022.</a:t>
            </a:r>
          </a:p>
          <a:p>
            <a:endParaRPr lang="en-GB" dirty="0"/>
          </a:p>
          <a:p>
            <a:endParaRPr lang="en-GB" dirty="0"/>
          </a:p>
        </p:txBody>
      </p:sp>
    </p:spTree>
    <p:extLst>
      <p:ext uri="{BB962C8B-B14F-4D97-AF65-F5344CB8AC3E}">
        <p14:creationId xmlns:p14="http://schemas.microsoft.com/office/powerpoint/2010/main" val="1140515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BFAD-34DF-0AD5-5878-AB151032C424}"/>
              </a:ext>
            </a:extLst>
          </p:cNvPr>
          <p:cNvSpPr>
            <a:spLocks noGrp="1"/>
          </p:cNvSpPr>
          <p:nvPr>
            <p:ph type="title"/>
          </p:nvPr>
        </p:nvSpPr>
        <p:spPr/>
        <p:txBody>
          <a:bodyPr>
            <a:normAutofit/>
          </a:bodyPr>
          <a:lstStyle/>
          <a:p>
            <a:r>
              <a:rPr lang="en-GB" sz="6000" b="1" dirty="0"/>
              <a:t>Award Committee </a:t>
            </a:r>
          </a:p>
        </p:txBody>
      </p:sp>
      <p:sp>
        <p:nvSpPr>
          <p:cNvPr id="3" name="Content Placeholder 2">
            <a:extLst>
              <a:ext uri="{FF2B5EF4-FFF2-40B4-BE49-F238E27FC236}">
                <a16:creationId xmlns:a16="http://schemas.microsoft.com/office/drawing/2014/main" id="{2ED91931-4A5B-C226-7B39-AC72285DFA85}"/>
              </a:ext>
            </a:extLst>
          </p:cNvPr>
          <p:cNvSpPr>
            <a:spLocks noGrp="1"/>
          </p:cNvSpPr>
          <p:nvPr>
            <p:ph idx="1"/>
          </p:nvPr>
        </p:nvSpPr>
        <p:spPr>
          <a:xfrm>
            <a:off x="838199" y="1825625"/>
            <a:ext cx="11134725" cy="4446588"/>
          </a:xfrm>
        </p:spPr>
        <p:txBody>
          <a:bodyPr>
            <a:normAutofit/>
          </a:bodyPr>
          <a:lstStyle/>
          <a:p>
            <a:r>
              <a:rPr lang="en-GB" sz="3600" dirty="0"/>
              <a:t>Prof. Karen </a:t>
            </a:r>
            <a:r>
              <a:rPr lang="en-GB" sz="3600" dirty="0" err="1"/>
              <a:t>Eguiazarian</a:t>
            </a:r>
            <a:r>
              <a:rPr lang="en-GB" sz="3600" dirty="0"/>
              <a:t> (TAU) </a:t>
            </a:r>
          </a:p>
          <a:p>
            <a:pPr marL="0" indent="0">
              <a:buNone/>
            </a:pPr>
            <a:endParaRPr lang="en-GB" sz="3600" dirty="0"/>
          </a:p>
          <a:p>
            <a:pPr marL="0" indent="0">
              <a:buNone/>
            </a:pPr>
            <a:endParaRPr lang="en-GB" sz="3600" dirty="0"/>
          </a:p>
          <a:p>
            <a:pPr marL="0" indent="0">
              <a:buNone/>
            </a:pPr>
            <a:endParaRPr lang="en-GB" sz="3600" dirty="0"/>
          </a:p>
          <a:p>
            <a:r>
              <a:rPr lang="en-GB" sz="3600" dirty="0"/>
              <a:t>Prof. Simo </a:t>
            </a:r>
            <a:r>
              <a:rPr lang="en-GB" sz="3600" dirty="0" err="1"/>
              <a:t>Särkkä</a:t>
            </a:r>
            <a:r>
              <a:rPr lang="en-GB" sz="3600" dirty="0"/>
              <a:t> (Aalto) </a:t>
            </a:r>
          </a:p>
        </p:txBody>
      </p:sp>
      <p:pic>
        <p:nvPicPr>
          <p:cNvPr id="5" name="Picture 4" descr="A person wearing glasses&#10;&#10;Description automatically generated with medium confidence">
            <a:extLst>
              <a:ext uri="{FF2B5EF4-FFF2-40B4-BE49-F238E27FC236}">
                <a16:creationId xmlns:a16="http://schemas.microsoft.com/office/drawing/2014/main" id="{8D25BC17-9F79-74CF-5864-30DB876DB9C2}"/>
              </a:ext>
            </a:extLst>
          </p:cNvPr>
          <p:cNvPicPr>
            <a:picLocks noChangeAspect="1"/>
          </p:cNvPicPr>
          <p:nvPr/>
        </p:nvPicPr>
        <p:blipFill>
          <a:blip r:embed="rId2"/>
          <a:stretch>
            <a:fillRect/>
          </a:stretch>
        </p:blipFill>
        <p:spPr>
          <a:xfrm>
            <a:off x="7323137" y="1399617"/>
            <a:ext cx="2535237" cy="2319981"/>
          </a:xfrm>
          <a:prstGeom prst="rect">
            <a:avLst/>
          </a:prstGeom>
        </p:spPr>
      </p:pic>
      <p:pic>
        <p:nvPicPr>
          <p:cNvPr id="1026" name="Picture 2">
            <a:extLst>
              <a:ext uri="{FF2B5EF4-FFF2-40B4-BE49-F238E27FC236}">
                <a16:creationId xmlns:a16="http://schemas.microsoft.com/office/drawing/2014/main" id="{C3B13339-6B03-2A2D-75C5-146984C1E618}"/>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405561" y="4163284"/>
            <a:ext cx="1979613" cy="232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4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B8ADE9-8A16-A052-6D7F-4478FF75CF0F}"/>
              </a:ext>
            </a:extLst>
          </p:cNvPr>
          <p:cNvSpPr>
            <a:spLocks noGrp="1"/>
          </p:cNvSpPr>
          <p:nvPr>
            <p:ph idx="1"/>
          </p:nvPr>
        </p:nvSpPr>
        <p:spPr>
          <a:xfrm>
            <a:off x="838199" y="1825625"/>
            <a:ext cx="10620375" cy="4689475"/>
          </a:xfrm>
        </p:spPr>
        <p:txBody>
          <a:bodyPr>
            <a:normAutofit lnSpcReduction="10000"/>
          </a:bodyPr>
          <a:lstStyle/>
          <a:p>
            <a:pPr marL="0" indent="0">
              <a:buNone/>
            </a:pPr>
            <a:r>
              <a:rPr lang="en-GB" dirty="0"/>
              <a:t>at 10:00 </a:t>
            </a:r>
          </a:p>
          <a:p>
            <a:pPr marL="0" indent="0">
              <a:buNone/>
            </a:pPr>
            <a:endParaRPr lang="en-GB" dirty="0"/>
          </a:p>
          <a:p>
            <a:pPr marL="0" indent="0">
              <a:buNone/>
            </a:pPr>
            <a:r>
              <a:rPr lang="en-GB" dirty="0" err="1"/>
              <a:t>Dr.</a:t>
            </a:r>
            <a:r>
              <a:rPr lang="en-GB" dirty="0"/>
              <a:t> Jiawei Yang </a:t>
            </a:r>
          </a:p>
          <a:p>
            <a:pPr marL="0" indent="0">
              <a:buNone/>
            </a:pPr>
            <a:endParaRPr lang="en-GB" dirty="0"/>
          </a:p>
          <a:p>
            <a:pPr marL="0" indent="0">
              <a:buNone/>
            </a:pPr>
            <a:r>
              <a:rPr lang="en-GB" dirty="0" err="1"/>
              <a:t>Neighborhood</a:t>
            </a:r>
            <a:r>
              <a:rPr lang="en-GB" dirty="0"/>
              <a:t> Representative for Improving Outlier Detectors</a:t>
            </a:r>
          </a:p>
          <a:p>
            <a:pPr marL="0" indent="0">
              <a:buNone/>
            </a:pPr>
            <a:endParaRPr lang="en-GB" dirty="0"/>
          </a:p>
          <a:p>
            <a:pPr marL="0" indent="0">
              <a:buNone/>
            </a:pPr>
            <a:r>
              <a:rPr lang="en-GB" dirty="0"/>
              <a:t>Jiawei Yang received the B.Eng. degree in Electronic Engineering from </a:t>
            </a:r>
            <a:r>
              <a:rPr lang="en-GB" dirty="0" err="1"/>
              <a:t>Beihang</a:t>
            </a:r>
            <a:r>
              <a:rPr lang="en-GB" dirty="0"/>
              <a:t> University, China in 2013, the M.Eng. and Ph.D. degrees in Computer Science from University of Eastern Finland, Finland, in 2019 and 2020, respectively. He currently works in </a:t>
            </a:r>
            <a:r>
              <a:rPr lang="en-GB" dirty="0" err="1"/>
              <a:t>Northwestern</a:t>
            </a:r>
            <a:r>
              <a:rPr lang="en-GB" dirty="0"/>
              <a:t> Polytechnical University.</a:t>
            </a:r>
          </a:p>
        </p:txBody>
      </p:sp>
    </p:spTree>
    <p:extLst>
      <p:ext uri="{BB962C8B-B14F-4D97-AF65-F5344CB8AC3E}">
        <p14:creationId xmlns:p14="http://schemas.microsoft.com/office/powerpoint/2010/main" val="159246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B8ADE9-8A16-A052-6D7F-4478FF75CF0F}"/>
              </a:ext>
            </a:extLst>
          </p:cNvPr>
          <p:cNvSpPr>
            <a:spLocks noGrp="1"/>
          </p:cNvSpPr>
          <p:nvPr>
            <p:ph idx="1"/>
          </p:nvPr>
        </p:nvSpPr>
        <p:spPr>
          <a:xfrm>
            <a:off x="838199" y="1825625"/>
            <a:ext cx="10620375" cy="4689475"/>
          </a:xfrm>
        </p:spPr>
        <p:txBody>
          <a:bodyPr>
            <a:normAutofit lnSpcReduction="10000"/>
          </a:bodyPr>
          <a:lstStyle/>
          <a:p>
            <a:pPr marL="0" indent="0">
              <a:buNone/>
            </a:pPr>
            <a:r>
              <a:rPr lang="en-GB" dirty="0" err="1"/>
              <a:t>Dr.</a:t>
            </a:r>
            <a:r>
              <a:rPr lang="en-GB" dirty="0"/>
              <a:t> </a:t>
            </a:r>
            <a:r>
              <a:rPr lang="en-GB" dirty="0" err="1"/>
              <a:t>Zitong</a:t>
            </a:r>
            <a:r>
              <a:rPr lang="en-GB" dirty="0"/>
              <a:t> Yu </a:t>
            </a:r>
          </a:p>
          <a:p>
            <a:pPr marL="0" indent="0">
              <a:buNone/>
            </a:pPr>
            <a:endParaRPr lang="en-GB" dirty="0"/>
          </a:p>
          <a:p>
            <a:r>
              <a:rPr lang="en-GB" dirty="0" err="1"/>
              <a:t>AutoHR</a:t>
            </a:r>
            <a:r>
              <a:rPr lang="en-GB" dirty="0"/>
              <a:t>: A Strong End-to-end Baseline for Remote Heart Rate Measurement with Neural Searching </a:t>
            </a:r>
          </a:p>
          <a:p>
            <a:pPr marL="0" indent="0">
              <a:buNone/>
            </a:pPr>
            <a:endParaRPr lang="en-GB" dirty="0"/>
          </a:p>
          <a:p>
            <a:pPr marL="0" indent="0">
              <a:buNone/>
            </a:pPr>
            <a:r>
              <a:rPr lang="en-GB" dirty="0" err="1"/>
              <a:t>Zitong</a:t>
            </a:r>
            <a:r>
              <a:rPr lang="en-GB" dirty="0"/>
              <a:t> Yu is currently a postdoctoral researcher at ROSE Lab of Nanyang Technological University, Singapore. He also serves as an advisor on remote physiological measurement for </a:t>
            </a:r>
            <a:r>
              <a:rPr lang="en-GB" dirty="0" err="1"/>
              <a:t>BioTrillion</a:t>
            </a:r>
            <a:r>
              <a:rPr lang="en-GB" dirty="0"/>
              <a:t>, USA. He received the Ph.D. degree in Computer Science from University of Oulu, Finland, in 2022. He was previously a visiting scholar at Torr Vision Group of the University of Oxford, UK, in 2021.</a:t>
            </a:r>
          </a:p>
        </p:txBody>
      </p:sp>
    </p:spTree>
    <p:extLst>
      <p:ext uri="{BB962C8B-B14F-4D97-AF65-F5344CB8AC3E}">
        <p14:creationId xmlns:p14="http://schemas.microsoft.com/office/powerpoint/2010/main" val="1017436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C0CBA-1A8B-406F-DFB6-BE3F42180929}"/>
              </a:ext>
            </a:extLst>
          </p:cNvPr>
          <p:cNvSpPr>
            <a:spLocks noGrp="1"/>
          </p:cNvSpPr>
          <p:nvPr>
            <p:ph type="title"/>
          </p:nvPr>
        </p:nvSpPr>
        <p:spPr>
          <a:xfrm>
            <a:off x="545592" y="292608"/>
            <a:ext cx="10515600" cy="1325563"/>
          </a:xfrm>
        </p:spPr>
        <p:txBody>
          <a:bodyPr>
            <a:normAutofit/>
          </a:bodyPr>
          <a:lstStyle/>
          <a:p>
            <a:r>
              <a:rPr lang="en-GB" sz="5400" b="1" dirty="0"/>
              <a:t>Schedule of Today</a:t>
            </a:r>
          </a:p>
        </p:txBody>
      </p:sp>
      <p:sp>
        <p:nvSpPr>
          <p:cNvPr id="3" name="Content Placeholder 2">
            <a:extLst>
              <a:ext uri="{FF2B5EF4-FFF2-40B4-BE49-F238E27FC236}">
                <a16:creationId xmlns:a16="http://schemas.microsoft.com/office/drawing/2014/main" id="{C00CCB2E-3A9B-2810-C083-FE67A92D6804}"/>
              </a:ext>
            </a:extLst>
          </p:cNvPr>
          <p:cNvSpPr>
            <a:spLocks noGrp="1"/>
          </p:cNvSpPr>
          <p:nvPr>
            <p:ph idx="1"/>
          </p:nvPr>
        </p:nvSpPr>
        <p:spPr>
          <a:xfrm>
            <a:off x="545592" y="1489520"/>
            <a:ext cx="11158728" cy="5075872"/>
          </a:xfrm>
        </p:spPr>
        <p:txBody>
          <a:bodyPr>
            <a:normAutofit fontScale="92500" lnSpcReduction="20000"/>
          </a:bodyPr>
          <a:lstStyle/>
          <a:p>
            <a:pPr>
              <a:lnSpc>
                <a:spcPct val="110000"/>
              </a:lnSpc>
            </a:pPr>
            <a:r>
              <a:rPr lang="en-GB" sz="3600" dirty="0"/>
              <a:t>09:00 - 10:00 Welcome, Overview of Chapter </a:t>
            </a:r>
          </a:p>
          <a:p>
            <a:pPr>
              <a:lnSpc>
                <a:spcPct val="110000"/>
              </a:lnSpc>
            </a:pPr>
            <a:r>
              <a:rPr lang="en-GB" sz="3600" dirty="0"/>
              <a:t>10:00 - 10:30 Expert Talk: </a:t>
            </a:r>
            <a:r>
              <a:rPr lang="en-GB" sz="3600" dirty="0" err="1"/>
              <a:t>Dr.</a:t>
            </a:r>
            <a:r>
              <a:rPr lang="en-GB" sz="3600" dirty="0"/>
              <a:t> Jiawei Yang </a:t>
            </a:r>
          </a:p>
          <a:p>
            <a:pPr>
              <a:lnSpc>
                <a:spcPct val="110000"/>
              </a:lnSpc>
            </a:pPr>
            <a:r>
              <a:rPr lang="en-GB" sz="3600" dirty="0"/>
              <a:t>10:30 - 11:10 Paper Award Candidate: </a:t>
            </a:r>
            <a:r>
              <a:rPr lang="en-GB" sz="3600" dirty="0" err="1"/>
              <a:t>Dr.</a:t>
            </a:r>
            <a:r>
              <a:rPr lang="en-GB" sz="3600" dirty="0"/>
              <a:t> </a:t>
            </a:r>
            <a:r>
              <a:rPr lang="en-GB" sz="3600" dirty="0" err="1"/>
              <a:t>Zitong</a:t>
            </a:r>
            <a:r>
              <a:rPr lang="en-GB" sz="3600" dirty="0"/>
              <a:t> Yu</a:t>
            </a:r>
          </a:p>
          <a:p>
            <a:pPr>
              <a:lnSpc>
                <a:spcPct val="110000"/>
              </a:lnSpc>
            </a:pPr>
            <a:r>
              <a:rPr lang="en-GB" sz="3600" dirty="0"/>
              <a:t>11:16 - 12:00 Paper Award Candidate: </a:t>
            </a:r>
            <a:r>
              <a:rPr lang="en-GB" sz="3600" dirty="0" err="1"/>
              <a:t>Dr.</a:t>
            </a:r>
            <a:r>
              <a:rPr lang="en-GB" sz="3600" dirty="0"/>
              <a:t> Rui Gao</a:t>
            </a:r>
          </a:p>
          <a:p>
            <a:pPr>
              <a:lnSpc>
                <a:spcPct val="110000"/>
              </a:lnSpc>
            </a:pPr>
            <a:r>
              <a:rPr lang="en-GB" sz="3600" dirty="0"/>
              <a:t>12:00 - 14:00 Lunch at Metso </a:t>
            </a:r>
          </a:p>
          <a:p>
            <a:pPr>
              <a:lnSpc>
                <a:spcPct val="110000"/>
              </a:lnSpc>
            </a:pPr>
            <a:r>
              <a:rPr lang="en-GB" sz="3600" dirty="0"/>
              <a:t>14:00 - 16:00 Expert Talk: </a:t>
            </a:r>
            <a:r>
              <a:rPr lang="en-GB" sz="3600" dirty="0" err="1"/>
              <a:t>Dr.</a:t>
            </a:r>
            <a:r>
              <a:rPr lang="en-GB" sz="3600" dirty="0"/>
              <a:t> Jakob </a:t>
            </a:r>
            <a:r>
              <a:rPr lang="en-GB" sz="3600" dirty="0" err="1"/>
              <a:t>Hoydis</a:t>
            </a:r>
            <a:r>
              <a:rPr lang="en-GB" sz="3600" dirty="0"/>
              <a:t> (NVIDIA) </a:t>
            </a:r>
          </a:p>
          <a:p>
            <a:pPr>
              <a:lnSpc>
                <a:spcPct val="110000"/>
              </a:lnSpc>
            </a:pPr>
            <a:r>
              <a:rPr lang="en-GB" sz="3600" dirty="0"/>
              <a:t>Recordings offline: </a:t>
            </a:r>
          </a:p>
          <a:p>
            <a:pPr lvl="1">
              <a:lnSpc>
                <a:spcPct val="110000"/>
              </a:lnSpc>
            </a:pPr>
            <a:r>
              <a:rPr lang="en-GB" sz="3200" dirty="0"/>
              <a:t>Paper Award Candidate: </a:t>
            </a:r>
            <a:r>
              <a:rPr lang="en-GB" sz="3200" dirty="0" err="1"/>
              <a:t>Dr.</a:t>
            </a:r>
            <a:r>
              <a:rPr lang="en-GB" sz="3200" dirty="0"/>
              <a:t> Robin </a:t>
            </a:r>
            <a:r>
              <a:rPr lang="en-GB" sz="3200" dirty="0" err="1"/>
              <a:t>Rajamäki</a:t>
            </a:r>
            <a:endParaRPr lang="en-GB" sz="3200" dirty="0"/>
          </a:p>
          <a:p>
            <a:pPr lvl="1">
              <a:lnSpc>
                <a:spcPct val="110000"/>
              </a:lnSpc>
            </a:pPr>
            <a:r>
              <a:rPr lang="en-GB" sz="3200" dirty="0"/>
              <a:t>Paper Award Candidate: </a:t>
            </a:r>
            <a:r>
              <a:rPr lang="en-GB" sz="3200" dirty="0" err="1"/>
              <a:t>Dr.</a:t>
            </a:r>
            <a:r>
              <a:rPr lang="en-GB" sz="3200" dirty="0"/>
              <a:t> </a:t>
            </a:r>
            <a:r>
              <a:rPr lang="en-GB" sz="3200"/>
              <a:t>Andreas Hauptmann</a:t>
            </a:r>
            <a:endParaRPr lang="en-GB" sz="3200" dirty="0"/>
          </a:p>
          <a:p>
            <a:pPr lvl="1">
              <a:lnSpc>
                <a:spcPct val="110000"/>
              </a:lnSpc>
            </a:pPr>
            <a:endParaRPr lang="en-GB" sz="3200" dirty="0"/>
          </a:p>
        </p:txBody>
      </p:sp>
    </p:spTree>
    <p:extLst>
      <p:ext uri="{BB962C8B-B14F-4D97-AF65-F5344CB8AC3E}">
        <p14:creationId xmlns:p14="http://schemas.microsoft.com/office/powerpoint/2010/main" val="3226775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2062-CA08-3B06-DE05-8129ABAB565A}"/>
              </a:ext>
            </a:extLst>
          </p:cNvPr>
          <p:cNvSpPr>
            <a:spLocks noGrp="1"/>
          </p:cNvSpPr>
          <p:nvPr>
            <p:ph type="title"/>
          </p:nvPr>
        </p:nvSpPr>
        <p:spPr/>
        <p:txBody>
          <a:bodyPr/>
          <a:lstStyle/>
          <a:p>
            <a:r>
              <a:rPr lang="en-GB" dirty="0" err="1"/>
              <a:t>Dr.</a:t>
            </a:r>
            <a:r>
              <a:rPr lang="en-GB" dirty="0"/>
              <a:t> Robin </a:t>
            </a:r>
            <a:r>
              <a:rPr lang="en-GB" dirty="0" err="1"/>
              <a:t>Rajamäki</a:t>
            </a:r>
            <a:r>
              <a:rPr lang="en-GB" dirty="0"/>
              <a:t> </a:t>
            </a:r>
            <a:br>
              <a:rPr lang="en-GB" dirty="0"/>
            </a:br>
            <a:endParaRPr lang="en-GB" dirty="0"/>
          </a:p>
        </p:txBody>
      </p:sp>
      <p:sp>
        <p:nvSpPr>
          <p:cNvPr id="3" name="Content Placeholder 2">
            <a:extLst>
              <a:ext uri="{FF2B5EF4-FFF2-40B4-BE49-F238E27FC236}">
                <a16:creationId xmlns:a16="http://schemas.microsoft.com/office/drawing/2014/main" id="{60D25F4C-DD9D-3959-6D25-C26B71808669}"/>
              </a:ext>
            </a:extLst>
          </p:cNvPr>
          <p:cNvSpPr>
            <a:spLocks noGrp="1"/>
          </p:cNvSpPr>
          <p:nvPr>
            <p:ph idx="1"/>
          </p:nvPr>
        </p:nvSpPr>
        <p:spPr/>
        <p:txBody>
          <a:bodyPr/>
          <a:lstStyle/>
          <a:p>
            <a:pPr marL="0" indent="0">
              <a:buNone/>
            </a:pPr>
            <a:r>
              <a:rPr lang="en-GB" dirty="0"/>
              <a:t>Robin </a:t>
            </a:r>
            <a:r>
              <a:rPr lang="en-GB" dirty="0" err="1"/>
              <a:t>Rajamäki</a:t>
            </a:r>
            <a:r>
              <a:rPr lang="en-GB" dirty="0"/>
              <a:t> is a postdoctoral scholar at the University of California San Diego. He received his D.Sc. degree in electrical engineering in 2021 from Aalto University, Finland. His research interests lie in the intersection of theory and applications of statistical signal processing and optimization. In particular, his work focuses on sparse sensing using resource-efficient </a:t>
            </a:r>
            <a:r>
              <a:rPr lang="en-GB" dirty="0" err="1"/>
              <a:t>multisensor</a:t>
            </a:r>
            <a:r>
              <a:rPr lang="en-GB" dirty="0"/>
              <a:t> systems, which find applications in, e.g., radar and ultrasound imaging.</a:t>
            </a:r>
          </a:p>
        </p:txBody>
      </p:sp>
    </p:spTree>
    <p:extLst>
      <p:ext uri="{BB962C8B-B14F-4D97-AF65-F5344CB8AC3E}">
        <p14:creationId xmlns:p14="http://schemas.microsoft.com/office/powerpoint/2010/main" val="3434685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AA9C-7223-76F9-1392-684F7114E547}"/>
              </a:ext>
            </a:extLst>
          </p:cNvPr>
          <p:cNvSpPr>
            <a:spLocks noGrp="1"/>
          </p:cNvSpPr>
          <p:nvPr>
            <p:ph type="title"/>
          </p:nvPr>
        </p:nvSpPr>
        <p:spPr/>
        <p:txBody>
          <a:bodyPr/>
          <a:lstStyle/>
          <a:p>
            <a:r>
              <a:rPr lang="en-GB" dirty="0"/>
              <a:t>JOIN OUR SLACK ! </a:t>
            </a:r>
          </a:p>
        </p:txBody>
      </p:sp>
      <p:sp>
        <p:nvSpPr>
          <p:cNvPr id="3" name="Content Placeholder 2">
            <a:extLst>
              <a:ext uri="{FF2B5EF4-FFF2-40B4-BE49-F238E27FC236}">
                <a16:creationId xmlns:a16="http://schemas.microsoft.com/office/drawing/2014/main" id="{2CEAB953-35C0-9ED6-74E1-519BCD681B29}"/>
              </a:ext>
            </a:extLst>
          </p:cNvPr>
          <p:cNvSpPr>
            <a:spLocks noGrp="1"/>
          </p:cNvSpPr>
          <p:nvPr>
            <p:ph idx="1"/>
          </p:nvPr>
        </p:nvSpPr>
        <p:spPr>
          <a:xfrm>
            <a:off x="838200" y="1825625"/>
            <a:ext cx="10223500" cy="1019175"/>
          </a:xfrm>
        </p:spPr>
        <p:txBody>
          <a:bodyPr/>
          <a:lstStyle/>
          <a:p>
            <a:pPr marL="0" indent="0">
              <a:buNone/>
            </a:pPr>
            <a:r>
              <a:rPr lang="en-GB" dirty="0"/>
              <a:t>https://</a:t>
            </a:r>
            <a:r>
              <a:rPr lang="en-GB" dirty="0" err="1"/>
              <a:t>join.slack.com</a:t>
            </a:r>
            <a:r>
              <a:rPr lang="en-GB" dirty="0"/>
              <a:t>/t/</a:t>
            </a:r>
            <a:r>
              <a:rPr lang="en-GB" dirty="0" err="1"/>
              <a:t>ieeespcas</a:t>
            </a:r>
            <a:r>
              <a:rPr lang="en-GB" dirty="0"/>
              <a:t>/</a:t>
            </a:r>
            <a:r>
              <a:rPr lang="en-GB" dirty="0" err="1"/>
              <a:t>shared_invite</a:t>
            </a:r>
            <a:r>
              <a:rPr lang="en-GB" dirty="0"/>
              <a:t>/zt-1fjem37fa-DcLuNHbj_KC1N8NDUblHHQ</a:t>
            </a:r>
          </a:p>
        </p:txBody>
      </p:sp>
      <p:pic>
        <p:nvPicPr>
          <p:cNvPr id="5" name="Picture 4" descr="Qr code&#10;&#10;Description automatically generated">
            <a:extLst>
              <a:ext uri="{FF2B5EF4-FFF2-40B4-BE49-F238E27FC236}">
                <a16:creationId xmlns:a16="http://schemas.microsoft.com/office/drawing/2014/main" id="{56A51593-9320-0C38-CD64-8311D0EEFE9C}"/>
              </a:ext>
            </a:extLst>
          </p:cNvPr>
          <p:cNvPicPr>
            <a:picLocks noChangeAspect="1"/>
          </p:cNvPicPr>
          <p:nvPr/>
        </p:nvPicPr>
        <p:blipFill>
          <a:blip r:embed="rId2"/>
          <a:stretch>
            <a:fillRect/>
          </a:stretch>
        </p:blipFill>
        <p:spPr>
          <a:xfrm>
            <a:off x="6334542" y="2844800"/>
            <a:ext cx="3860949" cy="3878263"/>
          </a:xfrm>
          <a:prstGeom prst="rect">
            <a:avLst/>
          </a:prstGeom>
        </p:spPr>
      </p:pic>
    </p:spTree>
    <p:extLst>
      <p:ext uri="{BB962C8B-B14F-4D97-AF65-F5344CB8AC3E}">
        <p14:creationId xmlns:p14="http://schemas.microsoft.com/office/powerpoint/2010/main" val="383636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195E3-D5BD-FE50-D620-32B4CE1A8C1D}"/>
              </a:ext>
            </a:extLst>
          </p:cNvPr>
          <p:cNvSpPr>
            <a:spLocks noGrp="1"/>
          </p:cNvSpPr>
          <p:nvPr>
            <p:ph type="title"/>
          </p:nvPr>
        </p:nvSpPr>
        <p:spPr>
          <a:xfrm>
            <a:off x="271272" y="128016"/>
            <a:ext cx="10515600" cy="1325563"/>
          </a:xfrm>
        </p:spPr>
        <p:txBody>
          <a:bodyPr>
            <a:normAutofit/>
          </a:bodyPr>
          <a:lstStyle/>
          <a:p>
            <a:r>
              <a:rPr lang="en-GB" sz="5400" b="1" dirty="0"/>
              <a:t>Who are We ? </a:t>
            </a:r>
          </a:p>
        </p:txBody>
      </p:sp>
      <p:sp>
        <p:nvSpPr>
          <p:cNvPr id="3" name="Content Placeholder 2">
            <a:extLst>
              <a:ext uri="{FF2B5EF4-FFF2-40B4-BE49-F238E27FC236}">
                <a16:creationId xmlns:a16="http://schemas.microsoft.com/office/drawing/2014/main" id="{F302649A-332E-9ECB-0EBE-056F8E7A2658}"/>
              </a:ext>
            </a:extLst>
          </p:cNvPr>
          <p:cNvSpPr>
            <a:spLocks noGrp="1"/>
          </p:cNvSpPr>
          <p:nvPr>
            <p:ph idx="1"/>
          </p:nvPr>
        </p:nvSpPr>
        <p:spPr>
          <a:xfrm>
            <a:off x="271272" y="1246252"/>
            <a:ext cx="11920728" cy="5140832"/>
          </a:xfrm>
        </p:spPr>
        <p:txBody>
          <a:bodyPr>
            <a:normAutofit lnSpcReduction="10000"/>
          </a:bodyPr>
          <a:lstStyle/>
          <a:p>
            <a:r>
              <a:rPr lang="en-GB" sz="3600" dirty="0"/>
              <a:t>IEEE Finland Section Jt. Chapter, SP01/CAS04 (CH08056)</a:t>
            </a:r>
          </a:p>
          <a:p>
            <a:r>
              <a:rPr lang="en-GB" sz="3600" dirty="0"/>
              <a:t>SP = Signal Processing </a:t>
            </a:r>
          </a:p>
          <a:p>
            <a:r>
              <a:rPr lang="en-GB" sz="3600" dirty="0"/>
              <a:t>CAS = Circuits and Systems </a:t>
            </a:r>
          </a:p>
          <a:p>
            <a:r>
              <a:rPr lang="en-GB" sz="3600" dirty="0"/>
              <a:t>part of IEEE Finland Section</a:t>
            </a:r>
          </a:p>
          <a:p>
            <a:r>
              <a:rPr lang="en-GB" sz="3600" dirty="0"/>
              <a:t>associated with </a:t>
            </a:r>
          </a:p>
          <a:p>
            <a:pPr lvl="1"/>
            <a:r>
              <a:rPr lang="en-GB" sz="3600" dirty="0"/>
              <a:t>IEEE Signal Processing Society  (https://</a:t>
            </a:r>
            <a:r>
              <a:rPr lang="en-GB" sz="3600" dirty="0" err="1"/>
              <a:t>signalprocessingsociety.org</a:t>
            </a:r>
            <a:r>
              <a:rPr lang="en-GB" sz="3600" dirty="0"/>
              <a:t>/)</a:t>
            </a:r>
          </a:p>
          <a:p>
            <a:pPr lvl="1"/>
            <a:r>
              <a:rPr lang="en-GB" sz="3600" dirty="0"/>
              <a:t>IEEE Circuits and Systems Society (https://</a:t>
            </a:r>
            <a:r>
              <a:rPr lang="en-GB" sz="3600" dirty="0" err="1"/>
              <a:t>ieee-cas.org</a:t>
            </a:r>
            <a:r>
              <a:rPr lang="en-GB" sz="3600" dirty="0"/>
              <a:t>/about)</a:t>
            </a:r>
          </a:p>
          <a:p>
            <a:endParaRPr lang="en-GB" dirty="0"/>
          </a:p>
          <a:p>
            <a:endParaRPr lang="en-GB" dirty="0"/>
          </a:p>
        </p:txBody>
      </p:sp>
    </p:spTree>
    <p:extLst>
      <p:ext uri="{BB962C8B-B14F-4D97-AF65-F5344CB8AC3E}">
        <p14:creationId xmlns:p14="http://schemas.microsoft.com/office/powerpoint/2010/main" val="55230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E108-D861-D4B7-EE1E-4071000E17A0}"/>
              </a:ext>
            </a:extLst>
          </p:cNvPr>
          <p:cNvSpPr>
            <a:spLocks noGrp="1"/>
          </p:cNvSpPr>
          <p:nvPr>
            <p:ph type="title"/>
          </p:nvPr>
        </p:nvSpPr>
        <p:spPr/>
        <p:txBody>
          <a:bodyPr>
            <a:normAutofit/>
          </a:bodyPr>
          <a:lstStyle/>
          <a:p>
            <a:r>
              <a:rPr lang="en-GB" sz="6600" b="1" dirty="0"/>
              <a:t>Our Constitution</a:t>
            </a:r>
          </a:p>
        </p:txBody>
      </p:sp>
      <p:pic>
        <p:nvPicPr>
          <p:cNvPr id="4" name="Picture 3" descr="Text, letter&#10;&#10;Description automatically generated">
            <a:extLst>
              <a:ext uri="{FF2B5EF4-FFF2-40B4-BE49-F238E27FC236}">
                <a16:creationId xmlns:a16="http://schemas.microsoft.com/office/drawing/2014/main" id="{D64B90B0-8206-9B85-BF60-FD38C2DFDD9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959607" y="1558528"/>
            <a:ext cx="5598605" cy="4906916"/>
          </a:xfrm>
          <a:custGeom>
            <a:avLst/>
            <a:gdLst>
              <a:gd name="connsiteX0" fmla="*/ 0 w 5598605"/>
              <a:gd name="connsiteY0" fmla="*/ 0 h 4906916"/>
              <a:gd name="connsiteX1" fmla="*/ 391902 w 5598605"/>
              <a:gd name="connsiteY1" fmla="*/ 0 h 4906916"/>
              <a:gd name="connsiteX2" fmla="*/ 1007749 w 5598605"/>
              <a:gd name="connsiteY2" fmla="*/ 0 h 4906916"/>
              <a:gd name="connsiteX3" fmla="*/ 1399651 w 5598605"/>
              <a:gd name="connsiteY3" fmla="*/ 0 h 4906916"/>
              <a:gd name="connsiteX4" fmla="*/ 1791554 w 5598605"/>
              <a:gd name="connsiteY4" fmla="*/ 0 h 4906916"/>
              <a:gd name="connsiteX5" fmla="*/ 2463386 w 5598605"/>
              <a:gd name="connsiteY5" fmla="*/ 0 h 4906916"/>
              <a:gd name="connsiteX6" fmla="*/ 3023247 w 5598605"/>
              <a:gd name="connsiteY6" fmla="*/ 0 h 4906916"/>
              <a:gd name="connsiteX7" fmla="*/ 3415149 w 5598605"/>
              <a:gd name="connsiteY7" fmla="*/ 0 h 4906916"/>
              <a:gd name="connsiteX8" fmla="*/ 3975010 w 5598605"/>
              <a:gd name="connsiteY8" fmla="*/ 0 h 4906916"/>
              <a:gd name="connsiteX9" fmla="*/ 4646842 w 5598605"/>
              <a:gd name="connsiteY9" fmla="*/ 0 h 4906916"/>
              <a:gd name="connsiteX10" fmla="*/ 5598605 w 5598605"/>
              <a:gd name="connsiteY10" fmla="*/ 0 h 4906916"/>
              <a:gd name="connsiteX11" fmla="*/ 5598605 w 5598605"/>
              <a:gd name="connsiteY11" fmla="*/ 496144 h 4906916"/>
              <a:gd name="connsiteX12" fmla="*/ 5598605 w 5598605"/>
              <a:gd name="connsiteY12" fmla="*/ 894149 h 4906916"/>
              <a:gd name="connsiteX13" fmla="*/ 5598605 w 5598605"/>
              <a:gd name="connsiteY13" fmla="*/ 1537500 h 4906916"/>
              <a:gd name="connsiteX14" fmla="*/ 5598605 w 5598605"/>
              <a:gd name="connsiteY14" fmla="*/ 2082713 h 4906916"/>
              <a:gd name="connsiteX15" fmla="*/ 5598605 w 5598605"/>
              <a:gd name="connsiteY15" fmla="*/ 2726064 h 4906916"/>
              <a:gd name="connsiteX16" fmla="*/ 5598605 w 5598605"/>
              <a:gd name="connsiteY16" fmla="*/ 3222208 h 4906916"/>
              <a:gd name="connsiteX17" fmla="*/ 5598605 w 5598605"/>
              <a:gd name="connsiteY17" fmla="*/ 3669283 h 4906916"/>
              <a:gd name="connsiteX18" fmla="*/ 5598605 w 5598605"/>
              <a:gd name="connsiteY18" fmla="*/ 4214496 h 4906916"/>
              <a:gd name="connsiteX19" fmla="*/ 5598605 w 5598605"/>
              <a:gd name="connsiteY19" fmla="*/ 4906916 h 4906916"/>
              <a:gd name="connsiteX20" fmla="*/ 4926772 w 5598605"/>
              <a:gd name="connsiteY20" fmla="*/ 4906916 h 4906916"/>
              <a:gd name="connsiteX21" fmla="*/ 4366912 w 5598605"/>
              <a:gd name="connsiteY21" fmla="*/ 4906916 h 4906916"/>
              <a:gd name="connsiteX22" fmla="*/ 3863037 w 5598605"/>
              <a:gd name="connsiteY22" fmla="*/ 4906916 h 4906916"/>
              <a:gd name="connsiteX23" fmla="*/ 3359163 w 5598605"/>
              <a:gd name="connsiteY23" fmla="*/ 4906916 h 4906916"/>
              <a:gd name="connsiteX24" fmla="*/ 2855289 w 5598605"/>
              <a:gd name="connsiteY24" fmla="*/ 4906916 h 4906916"/>
              <a:gd name="connsiteX25" fmla="*/ 2351414 w 5598605"/>
              <a:gd name="connsiteY25" fmla="*/ 4906916 h 4906916"/>
              <a:gd name="connsiteX26" fmla="*/ 1735568 w 5598605"/>
              <a:gd name="connsiteY26" fmla="*/ 4906916 h 4906916"/>
              <a:gd name="connsiteX27" fmla="*/ 1175707 w 5598605"/>
              <a:gd name="connsiteY27" fmla="*/ 4906916 h 4906916"/>
              <a:gd name="connsiteX28" fmla="*/ 783805 w 5598605"/>
              <a:gd name="connsiteY28" fmla="*/ 4906916 h 4906916"/>
              <a:gd name="connsiteX29" fmla="*/ 0 w 5598605"/>
              <a:gd name="connsiteY29" fmla="*/ 4906916 h 4906916"/>
              <a:gd name="connsiteX30" fmla="*/ 0 w 5598605"/>
              <a:gd name="connsiteY30" fmla="*/ 4312634 h 4906916"/>
              <a:gd name="connsiteX31" fmla="*/ 0 w 5598605"/>
              <a:gd name="connsiteY31" fmla="*/ 3669283 h 4906916"/>
              <a:gd name="connsiteX32" fmla="*/ 0 w 5598605"/>
              <a:gd name="connsiteY32" fmla="*/ 3271277 h 4906916"/>
              <a:gd name="connsiteX33" fmla="*/ 0 w 5598605"/>
              <a:gd name="connsiteY33" fmla="*/ 2873272 h 4906916"/>
              <a:gd name="connsiteX34" fmla="*/ 0 w 5598605"/>
              <a:gd name="connsiteY34" fmla="*/ 2229921 h 4906916"/>
              <a:gd name="connsiteX35" fmla="*/ 0 w 5598605"/>
              <a:gd name="connsiteY35" fmla="*/ 1831915 h 4906916"/>
              <a:gd name="connsiteX36" fmla="*/ 0 w 5598605"/>
              <a:gd name="connsiteY36" fmla="*/ 1286702 h 4906916"/>
              <a:gd name="connsiteX37" fmla="*/ 0 w 5598605"/>
              <a:gd name="connsiteY37" fmla="*/ 839628 h 4906916"/>
              <a:gd name="connsiteX38" fmla="*/ 0 w 5598605"/>
              <a:gd name="connsiteY38" fmla="*/ 0 h 490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598605" h="4906916" fill="none" extrusionOk="0">
                <a:moveTo>
                  <a:pt x="0" y="0"/>
                </a:moveTo>
                <a:cubicBezTo>
                  <a:pt x="113804" y="-11294"/>
                  <a:pt x="280749" y="32436"/>
                  <a:pt x="391902" y="0"/>
                </a:cubicBezTo>
                <a:cubicBezTo>
                  <a:pt x="503055" y="-32436"/>
                  <a:pt x="861340" y="42523"/>
                  <a:pt x="1007749" y="0"/>
                </a:cubicBezTo>
                <a:cubicBezTo>
                  <a:pt x="1154158" y="-42523"/>
                  <a:pt x="1280015" y="36188"/>
                  <a:pt x="1399651" y="0"/>
                </a:cubicBezTo>
                <a:cubicBezTo>
                  <a:pt x="1519287" y="-36188"/>
                  <a:pt x="1707280" y="33850"/>
                  <a:pt x="1791554" y="0"/>
                </a:cubicBezTo>
                <a:cubicBezTo>
                  <a:pt x="1875828" y="-33850"/>
                  <a:pt x="2175543" y="31233"/>
                  <a:pt x="2463386" y="0"/>
                </a:cubicBezTo>
                <a:cubicBezTo>
                  <a:pt x="2751229" y="-31233"/>
                  <a:pt x="2787838" y="11147"/>
                  <a:pt x="3023247" y="0"/>
                </a:cubicBezTo>
                <a:cubicBezTo>
                  <a:pt x="3258656" y="-11147"/>
                  <a:pt x="3329510" y="23020"/>
                  <a:pt x="3415149" y="0"/>
                </a:cubicBezTo>
                <a:cubicBezTo>
                  <a:pt x="3500788" y="-23020"/>
                  <a:pt x="3842761" y="51030"/>
                  <a:pt x="3975010" y="0"/>
                </a:cubicBezTo>
                <a:cubicBezTo>
                  <a:pt x="4107259" y="-51030"/>
                  <a:pt x="4473231" y="16368"/>
                  <a:pt x="4646842" y="0"/>
                </a:cubicBezTo>
                <a:cubicBezTo>
                  <a:pt x="4820453" y="-16368"/>
                  <a:pt x="5292881" y="37584"/>
                  <a:pt x="5598605" y="0"/>
                </a:cubicBezTo>
                <a:cubicBezTo>
                  <a:pt x="5606400" y="184829"/>
                  <a:pt x="5540897" y="390018"/>
                  <a:pt x="5598605" y="496144"/>
                </a:cubicBezTo>
                <a:cubicBezTo>
                  <a:pt x="5656313" y="602270"/>
                  <a:pt x="5570548" y="794215"/>
                  <a:pt x="5598605" y="894149"/>
                </a:cubicBezTo>
                <a:cubicBezTo>
                  <a:pt x="5626662" y="994084"/>
                  <a:pt x="5543657" y="1227495"/>
                  <a:pt x="5598605" y="1537500"/>
                </a:cubicBezTo>
                <a:cubicBezTo>
                  <a:pt x="5653553" y="1847505"/>
                  <a:pt x="5584340" y="1967904"/>
                  <a:pt x="5598605" y="2082713"/>
                </a:cubicBezTo>
                <a:cubicBezTo>
                  <a:pt x="5612870" y="2197522"/>
                  <a:pt x="5581914" y="2571320"/>
                  <a:pt x="5598605" y="2726064"/>
                </a:cubicBezTo>
                <a:cubicBezTo>
                  <a:pt x="5615296" y="2880808"/>
                  <a:pt x="5539247" y="3072337"/>
                  <a:pt x="5598605" y="3222208"/>
                </a:cubicBezTo>
                <a:cubicBezTo>
                  <a:pt x="5657963" y="3372079"/>
                  <a:pt x="5560060" y="3467517"/>
                  <a:pt x="5598605" y="3669283"/>
                </a:cubicBezTo>
                <a:cubicBezTo>
                  <a:pt x="5637150" y="3871050"/>
                  <a:pt x="5589093" y="3980945"/>
                  <a:pt x="5598605" y="4214496"/>
                </a:cubicBezTo>
                <a:cubicBezTo>
                  <a:pt x="5608117" y="4448047"/>
                  <a:pt x="5592829" y="4765495"/>
                  <a:pt x="5598605" y="4906916"/>
                </a:cubicBezTo>
                <a:cubicBezTo>
                  <a:pt x="5315354" y="4953787"/>
                  <a:pt x="5261104" y="4849387"/>
                  <a:pt x="4926772" y="4906916"/>
                </a:cubicBezTo>
                <a:cubicBezTo>
                  <a:pt x="4592440" y="4964445"/>
                  <a:pt x="4617834" y="4886183"/>
                  <a:pt x="4366912" y="4906916"/>
                </a:cubicBezTo>
                <a:cubicBezTo>
                  <a:pt x="4115990" y="4927649"/>
                  <a:pt x="4021982" y="4881818"/>
                  <a:pt x="3863037" y="4906916"/>
                </a:cubicBezTo>
                <a:cubicBezTo>
                  <a:pt x="3704093" y="4932014"/>
                  <a:pt x="3586486" y="4891545"/>
                  <a:pt x="3359163" y="4906916"/>
                </a:cubicBezTo>
                <a:cubicBezTo>
                  <a:pt x="3131840" y="4922287"/>
                  <a:pt x="2975717" y="4881473"/>
                  <a:pt x="2855289" y="4906916"/>
                </a:cubicBezTo>
                <a:cubicBezTo>
                  <a:pt x="2734861" y="4932359"/>
                  <a:pt x="2586208" y="4890603"/>
                  <a:pt x="2351414" y="4906916"/>
                </a:cubicBezTo>
                <a:cubicBezTo>
                  <a:pt x="2116620" y="4923229"/>
                  <a:pt x="1906248" y="4880833"/>
                  <a:pt x="1735568" y="4906916"/>
                </a:cubicBezTo>
                <a:cubicBezTo>
                  <a:pt x="1564888" y="4932999"/>
                  <a:pt x="1307327" y="4886453"/>
                  <a:pt x="1175707" y="4906916"/>
                </a:cubicBezTo>
                <a:cubicBezTo>
                  <a:pt x="1044087" y="4927379"/>
                  <a:pt x="884933" y="4878252"/>
                  <a:pt x="783805" y="4906916"/>
                </a:cubicBezTo>
                <a:cubicBezTo>
                  <a:pt x="682677" y="4935580"/>
                  <a:pt x="286366" y="4878138"/>
                  <a:pt x="0" y="4906916"/>
                </a:cubicBezTo>
                <a:cubicBezTo>
                  <a:pt x="-9029" y="4673109"/>
                  <a:pt x="21184" y="4547286"/>
                  <a:pt x="0" y="4312634"/>
                </a:cubicBezTo>
                <a:cubicBezTo>
                  <a:pt x="-21184" y="4077982"/>
                  <a:pt x="41405" y="3875314"/>
                  <a:pt x="0" y="3669283"/>
                </a:cubicBezTo>
                <a:cubicBezTo>
                  <a:pt x="-41405" y="3463252"/>
                  <a:pt x="45779" y="3355617"/>
                  <a:pt x="0" y="3271277"/>
                </a:cubicBezTo>
                <a:cubicBezTo>
                  <a:pt x="-45779" y="3186937"/>
                  <a:pt x="20980" y="3060846"/>
                  <a:pt x="0" y="2873272"/>
                </a:cubicBezTo>
                <a:cubicBezTo>
                  <a:pt x="-20980" y="2685698"/>
                  <a:pt x="12221" y="2402006"/>
                  <a:pt x="0" y="2229921"/>
                </a:cubicBezTo>
                <a:cubicBezTo>
                  <a:pt x="-12221" y="2057836"/>
                  <a:pt x="35771" y="1937637"/>
                  <a:pt x="0" y="1831915"/>
                </a:cubicBezTo>
                <a:cubicBezTo>
                  <a:pt x="-35771" y="1726193"/>
                  <a:pt x="53429" y="1535148"/>
                  <a:pt x="0" y="1286702"/>
                </a:cubicBezTo>
                <a:cubicBezTo>
                  <a:pt x="-53429" y="1038256"/>
                  <a:pt x="17183" y="991270"/>
                  <a:pt x="0" y="839628"/>
                </a:cubicBezTo>
                <a:cubicBezTo>
                  <a:pt x="-17183" y="687986"/>
                  <a:pt x="67926" y="254809"/>
                  <a:pt x="0" y="0"/>
                </a:cubicBezTo>
                <a:close/>
              </a:path>
              <a:path w="5598605" h="4906916" stroke="0" extrusionOk="0">
                <a:moveTo>
                  <a:pt x="0" y="0"/>
                </a:moveTo>
                <a:cubicBezTo>
                  <a:pt x="148367" y="-41313"/>
                  <a:pt x="395893" y="9510"/>
                  <a:pt x="503874" y="0"/>
                </a:cubicBezTo>
                <a:cubicBezTo>
                  <a:pt x="611855" y="-9510"/>
                  <a:pt x="785963" y="41600"/>
                  <a:pt x="895777" y="0"/>
                </a:cubicBezTo>
                <a:cubicBezTo>
                  <a:pt x="1005591" y="-41600"/>
                  <a:pt x="1371837" y="58959"/>
                  <a:pt x="1567609" y="0"/>
                </a:cubicBezTo>
                <a:cubicBezTo>
                  <a:pt x="1763381" y="-58959"/>
                  <a:pt x="1902788" y="47973"/>
                  <a:pt x="2071484" y="0"/>
                </a:cubicBezTo>
                <a:cubicBezTo>
                  <a:pt x="2240180" y="-47973"/>
                  <a:pt x="2442362" y="41303"/>
                  <a:pt x="2575358" y="0"/>
                </a:cubicBezTo>
                <a:cubicBezTo>
                  <a:pt x="2708354" y="-41303"/>
                  <a:pt x="3076279" y="2584"/>
                  <a:pt x="3247191" y="0"/>
                </a:cubicBezTo>
                <a:cubicBezTo>
                  <a:pt x="3418103" y="-2584"/>
                  <a:pt x="3550256" y="3961"/>
                  <a:pt x="3695079" y="0"/>
                </a:cubicBezTo>
                <a:cubicBezTo>
                  <a:pt x="3839902" y="-3961"/>
                  <a:pt x="4197809" y="31809"/>
                  <a:pt x="4366912" y="0"/>
                </a:cubicBezTo>
                <a:cubicBezTo>
                  <a:pt x="4536015" y="-31809"/>
                  <a:pt x="4725649" y="27181"/>
                  <a:pt x="5038745" y="0"/>
                </a:cubicBezTo>
                <a:cubicBezTo>
                  <a:pt x="5351841" y="-27181"/>
                  <a:pt x="5366859" y="38497"/>
                  <a:pt x="5598605" y="0"/>
                </a:cubicBezTo>
                <a:cubicBezTo>
                  <a:pt x="5674539" y="161639"/>
                  <a:pt x="5565615" y="459928"/>
                  <a:pt x="5598605" y="643351"/>
                </a:cubicBezTo>
                <a:cubicBezTo>
                  <a:pt x="5631595" y="826774"/>
                  <a:pt x="5567683" y="1033163"/>
                  <a:pt x="5598605" y="1237633"/>
                </a:cubicBezTo>
                <a:cubicBezTo>
                  <a:pt x="5629527" y="1442103"/>
                  <a:pt x="5556078" y="1505702"/>
                  <a:pt x="5598605" y="1635639"/>
                </a:cubicBezTo>
                <a:cubicBezTo>
                  <a:pt x="5641132" y="1765576"/>
                  <a:pt x="5576466" y="1961069"/>
                  <a:pt x="5598605" y="2180852"/>
                </a:cubicBezTo>
                <a:cubicBezTo>
                  <a:pt x="5620744" y="2400635"/>
                  <a:pt x="5537758" y="2564637"/>
                  <a:pt x="5598605" y="2726064"/>
                </a:cubicBezTo>
                <a:cubicBezTo>
                  <a:pt x="5659452" y="2887491"/>
                  <a:pt x="5584085" y="3069626"/>
                  <a:pt x="5598605" y="3271277"/>
                </a:cubicBezTo>
                <a:cubicBezTo>
                  <a:pt x="5613125" y="3472928"/>
                  <a:pt x="5534288" y="3617718"/>
                  <a:pt x="5598605" y="3865559"/>
                </a:cubicBezTo>
                <a:cubicBezTo>
                  <a:pt x="5662922" y="4113400"/>
                  <a:pt x="5564319" y="4612801"/>
                  <a:pt x="5598605" y="4906916"/>
                </a:cubicBezTo>
                <a:cubicBezTo>
                  <a:pt x="5292996" y="4960077"/>
                  <a:pt x="5211074" y="4880960"/>
                  <a:pt x="4982758" y="4906916"/>
                </a:cubicBezTo>
                <a:cubicBezTo>
                  <a:pt x="4754442" y="4932872"/>
                  <a:pt x="4734013" y="4867613"/>
                  <a:pt x="4534870" y="4906916"/>
                </a:cubicBezTo>
                <a:cubicBezTo>
                  <a:pt x="4335727" y="4946219"/>
                  <a:pt x="4121570" y="4885996"/>
                  <a:pt x="3863037" y="4906916"/>
                </a:cubicBezTo>
                <a:cubicBezTo>
                  <a:pt x="3604504" y="4927836"/>
                  <a:pt x="3482753" y="4848993"/>
                  <a:pt x="3303177" y="4906916"/>
                </a:cubicBezTo>
                <a:cubicBezTo>
                  <a:pt x="3123601" y="4964839"/>
                  <a:pt x="2954644" y="4890990"/>
                  <a:pt x="2855289" y="4906916"/>
                </a:cubicBezTo>
                <a:cubicBezTo>
                  <a:pt x="2755934" y="4922842"/>
                  <a:pt x="2466935" y="4879507"/>
                  <a:pt x="2295428" y="4906916"/>
                </a:cubicBezTo>
                <a:cubicBezTo>
                  <a:pt x="2123921" y="4934325"/>
                  <a:pt x="2056786" y="4894130"/>
                  <a:pt x="1903526" y="4906916"/>
                </a:cubicBezTo>
                <a:cubicBezTo>
                  <a:pt x="1750266" y="4919702"/>
                  <a:pt x="1698818" y="4902871"/>
                  <a:pt x="1511623" y="4906916"/>
                </a:cubicBezTo>
                <a:cubicBezTo>
                  <a:pt x="1324428" y="4910961"/>
                  <a:pt x="1160925" y="4853757"/>
                  <a:pt x="951763" y="4906916"/>
                </a:cubicBezTo>
                <a:cubicBezTo>
                  <a:pt x="742601" y="4960075"/>
                  <a:pt x="672167" y="4881942"/>
                  <a:pt x="503874" y="4906916"/>
                </a:cubicBezTo>
                <a:cubicBezTo>
                  <a:pt x="335581" y="4931890"/>
                  <a:pt x="152995" y="4854694"/>
                  <a:pt x="0" y="4906916"/>
                </a:cubicBezTo>
                <a:cubicBezTo>
                  <a:pt x="-9442" y="4783072"/>
                  <a:pt x="13256" y="4644861"/>
                  <a:pt x="0" y="4459841"/>
                </a:cubicBezTo>
                <a:cubicBezTo>
                  <a:pt x="-13256" y="4274821"/>
                  <a:pt x="10267" y="4252869"/>
                  <a:pt x="0" y="4061836"/>
                </a:cubicBezTo>
                <a:cubicBezTo>
                  <a:pt x="-10267" y="3870803"/>
                  <a:pt x="824" y="3666743"/>
                  <a:pt x="0" y="3467554"/>
                </a:cubicBezTo>
                <a:cubicBezTo>
                  <a:pt x="-824" y="3268365"/>
                  <a:pt x="34169" y="3205668"/>
                  <a:pt x="0" y="3020479"/>
                </a:cubicBezTo>
                <a:cubicBezTo>
                  <a:pt x="-34169" y="2835291"/>
                  <a:pt x="30773" y="2667987"/>
                  <a:pt x="0" y="2426197"/>
                </a:cubicBezTo>
                <a:cubicBezTo>
                  <a:pt x="-30773" y="2184407"/>
                  <a:pt x="974" y="1959747"/>
                  <a:pt x="0" y="1782846"/>
                </a:cubicBezTo>
                <a:cubicBezTo>
                  <a:pt x="-974" y="1605945"/>
                  <a:pt x="8677" y="1469295"/>
                  <a:pt x="0" y="1286702"/>
                </a:cubicBezTo>
                <a:cubicBezTo>
                  <a:pt x="-8677" y="1104109"/>
                  <a:pt x="1666" y="790171"/>
                  <a:pt x="0" y="643351"/>
                </a:cubicBezTo>
                <a:cubicBezTo>
                  <a:pt x="-1666" y="496531"/>
                  <a:pt x="20795" y="307266"/>
                  <a:pt x="0" y="0"/>
                </a:cubicBezTo>
                <a:close/>
              </a:path>
            </a:pathLst>
          </a:custGeom>
          <a:ln>
            <a:solidFill>
              <a:schemeClr val="accent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pic>
    </p:spTree>
    <p:extLst>
      <p:ext uri="{BB962C8B-B14F-4D97-AF65-F5344CB8AC3E}">
        <p14:creationId xmlns:p14="http://schemas.microsoft.com/office/powerpoint/2010/main" val="1729587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36A74-F07A-43D6-82C6-F685D75F70AB}"/>
              </a:ext>
            </a:extLst>
          </p:cNvPr>
          <p:cNvSpPr>
            <a:spLocks noGrp="1"/>
          </p:cNvSpPr>
          <p:nvPr>
            <p:ph type="title"/>
          </p:nvPr>
        </p:nvSpPr>
        <p:spPr>
          <a:xfrm>
            <a:off x="280416" y="365126"/>
            <a:ext cx="10515600" cy="1325563"/>
          </a:xfrm>
        </p:spPr>
        <p:txBody>
          <a:bodyPr>
            <a:normAutofit/>
          </a:bodyPr>
          <a:lstStyle/>
          <a:p>
            <a:r>
              <a:rPr lang="en-GB" sz="4800" b="1" dirty="0"/>
              <a:t>What is a IEEE Chapter?</a:t>
            </a:r>
          </a:p>
        </p:txBody>
      </p:sp>
      <p:sp>
        <p:nvSpPr>
          <p:cNvPr id="3" name="Content Placeholder 2">
            <a:extLst>
              <a:ext uri="{FF2B5EF4-FFF2-40B4-BE49-F238E27FC236}">
                <a16:creationId xmlns:a16="http://schemas.microsoft.com/office/drawing/2014/main" id="{A03A9D3E-5286-6736-3B3D-479D1194B7CC}"/>
              </a:ext>
            </a:extLst>
          </p:cNvPr>
          <p:cNvSpPr>
            <a:spLocks noGrp="1"/>
          </p:cNvSpPr>
          <p:nvPr>
            <p:ph idx="1"/>
          </p:nvPr>
        </p:nvSpPr>
        <p:spPr>
          <a:xfrm>
            <a:off x="280416" y="1690689"/>
            <a:ext cx="11631168" cy="3850576"/>
          </a:xfrm>
        </p:spPr>
        <p:txBody>
          <a:bodyPr>
            <a:normAutofit/>
          </a:bodyPr>
          <a:lstStyle/>
          <a:p>
            <a:pPr>
              <a:lnSpc>
                <a:spcPct val="150000"/>
              </a:lnSpc>
            </a:pPr>
            <a:r>
              <a:rPr lang="en-GB" sz="3600" dirty="0"/>
              <a:t>technical subunit of …one or more Sections…</a:t>
            </a:r>
          </a:p>
          <a:p>
            <a:pPr>
              <a:lnSpc>
                <a:spcPct val="150000"/>
              </a:lnSpc>
            </a:pPr>
            <a:r>
              <a:rPr lang="en-GB" sz="3600" dirty="0"/>
              <a:t>may be single or joint Society Chapters…</a:t>
            </a:r>
          </a:p>
          <a:p>
            <a:pPr>
              <a:lnSpc>
                <a:spcPct val="150000"/>
              </a:lnSpc>
            </a:pPr>
            <a:r>
              <a:rPr lang="en-GB" sz="3600" dirty="0"/>
              <a:t>minimum of twelve (12) IEEE voting member of Societies</a:t>
            </a:r>
          </a:p>
          <a:p>
            <a:pPr>
              <a:lnSpc>
                <a:spcPct val="150000"/>
              </a:lnSpc>
            </a:pPr>
            <a:endParaRPr lang="en-GB" dirty="0"/>
          </a:p>
        </p:txBody>
      </p:sp>
      <p:sp>
        <p:nvSpPr>
          <p:cNvPr id="4" name="TextBox 3">
            <a:extLst>
              <a:ext uri="{FF2B5EF4-FFF2-40B4-BE49-F238E27FC236}">
                <a16:creationId xmlns:a16="http://schemas.microsoft.com/office/drawing/2014/main" id="{AEB02B12-A40D-9B52-D426-9900888BDD92}"/>
              </a:ext>
            </a:extLst>
          </p:cNvPr>
          <p:cNvSpPr txBox="1"/>
          <p:nvPr/>
        </p:nvSpPr>
        <p:spPr>
          <a:xfrm>
            <a:off x="280416" y="5541265"/>
            <a:ext cx="11911584" cy="830997"/>
          </a:xfrm>
          <a:prstGeom prst="rect">
            <a:avLst/>
          </a:prstGeom>
          <a:noFill/>
        </p:spPr>
        <p:txBody>
          <a:bodyPr wrap="square" rtlCol="0">
            <a:spAutoFit/>
          </a:bodyPr>
          <a:lstStyle/>
          <a:p>
            <a:r>
              <a:rPr lang="en-GB" sz="2400" dirty="0"/>
              <a:t>see. Section 9.6 of https://</a:t>
            </a:r>
            <a:r>
              <a:rPr lang="en-GB" sz="2400" dirty="0" err="1"/>
              <a:t>mga.ieee.org</a:t>
            </a:r>
            <a:r>
              <a:rPr lang="en-GB" sz="2400" dirty="0"/>
              <a:t>/images/files/MGA_Operations_Manual_2022_February_Updated_.pdf</a:t>
            </a:r>
          </a:p>
        </p:txBody>
      </p:sp>
    </p:spTree>
    <p:extLst>
      <p:ext uri="{BB962C8B-B14F-4D97-AF65-F5344CB8AC3E}">
        <p14:creationId xmlns:p14="http://schemas.microsoft.com/office/powerpoint/2010/main" val="355913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62271-24CC-B35C-4C74-A0A447F1CC1B}"/>
              </a:ext>
            </a:extLst>
          </p:cNvPr>
          <p:cNvSpPr>
            <a:spLocks noGrp="1"/>
          </p:cNvSpPr>
          <p:nvPr>
            <p:ph type="title"/>
          </p:nvPr>
        </p:nvSpPr>
        <p:spPr>
          <a:xfrm>
            <a:off x="545592" y="0"/>
            <a:ext cx="10515600" cy="1325563"/>
          </a:xfrm>
        </p:spPr>
        <p:txBody>
          <a:bodyPr/>
          <a:lstStyle/>
          <a:p>
            <a:r>
              <a:rPr lang="en-GB" b="1" dirty="0"/>
              <a:t>Chapter Members </a:t>
            </a:r>
          </a:p>
        </p:txBody>
      </p:sp>
      <p:sp>
        <p:nvSpPr>
          <p:cNvPr id="3" name="Content Placeholder 2">
            <a:extLst>
              <a:ext uri="{FF2B5EF4-FFF2-40B4-BE49-F238E27FC236}">
                <a16:creationId xmlns:a16="http://schemas.microsoft.com/office/drawing/2014/main" id="{DAE1CCF0-7FBE-66E0-3B5E-11E30C99D352}"/>
              </a:ext>
            </a:extLst>
          </p:cNvPr>
          <p:cNvSpPr>
            <a:spLocks noGrp="1"/>
          </p:cNvSpPr>
          <p:nvPr>
            <p:ph idx="1"/>
          </p:nvPr>
        </p:nvSpPr>
        <p:spPr>
          <a:xfrm>
            <a:off x="545592" y="1253331"/>
            <a:ext cx="11353800" cy="4351338"/>
          </a:xfrm>
        </p:spPr>
        <p:txBody>
          <a:bodyPr/>
          <a:lstStyle/>
          <a:p>
            <a:pPr marL="0" indent="0">
              <a:buNone/>
            </a:pPr>
            <a:r>
              <a:rPr lang="en-GB" dirty="0"/>
              <a:t>“</a:t>
            </a:r>
            <a:r>
              <a:rPr lang="en-GB" i="1" dirty="0"/>
              <a:t>IEEE members of Graduate Student Member, Member, Senior Member, or Fellow grade who belong to an IEEE Society and a geographic unit which has formed a Technical Chapter of such Society are considered Chapter members…”</a:t>
            </a:r>
          </a:p>
        </p:txBody>
      </p:sp>
      <p:pic>
        <p:nvPicPr>
          <p:cNvPr id="5" name="Picture 4" descr="Table&#10;&#10;Description automatically generated">
            <a:extLst>
              <a:ext uri="{FF2B5EF4-FFF2-40B4-BE49-F238E27FC236}">
                <a16:creationId xmlns:a16="http://schemas.microsoft.com/office/drawing/2014/main" id="{BB2999F5-3483-F566-F286-1908A7C4C50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648712" y="2578894"/>
            <a:ext cx="9250680" cy="4059936"/>
          </a:xfrm>
          <a:prstGeom prst="rect">
            <a:avLst/>
          </a:prstGeom>
        </p:spPr>
      </p:pic>
    </p:spTree>
    <p:extLst>
      <p:ext uri="{BB962C8B-B14F-4D97-AF65-F5344CB8AC3E}">
        <p14:creationId xmlns:p14="http://schemas.microsoft.com/office/powerpoint/2010/main" val="2120184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8911A-08EC-A918-A131-74FEE4CA6C77}"/>
              </a:ext>
            </a:extLst>
          </p:cNvPr>
          <p:cNvSpPr>
            <a:spLocks noGrp="1"/>
          </p:cNvSpPr>
          <p:nvPr>
            <p:ph type="title"/>
          </p:nvPr>
        </p:nvSpPr>
        <p:spPr/>
        <p:txBody>
          <a:bodyPr>
            <a:normAutofit/>
          </a:bodyPr>
          <a:lstStyle/>
          <a:p>
            <a:r>
              <a:rPr lang="en-GB" sz="5400" b="1" dirty="0"/>
              <a:t>Gender Imbalance </a:t>
            </a:r>
          </a:p>
        </p:txBody>
      </p:sp>
      <p:pic>
        <p:nvPicPr>
          <p:cNvPr id="5" name="Content Placeholder 4" descr="Chart, pie chart&#10;&#10;Description automatically generated">
            <a:extLst>
              <a:ext uri="{FF2B5EF4-FFF2-40B4-BE49-F238E27FC236}">
                <a16:creationId xmlns:a16="http://schemas.microsoft.com/office/drawing/2014/main" id="{866F4650-D6B6-50CE-D5AE-179623439282}"/>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2638044" y="1690688"/>
            <a:ext cx="6140196" cy="4479323"/>
          </a:xfrm>
        </p:spPr>
      </p:pic>
    </p:spTree>
    <p:extLst>
      <p:ext uri="{BB962C8B-B14F-4D97-AF65-F5344CB8AC3E}">
        <p14:creationId xmlns:p14="http://schemas.microsoft.com/office/powerpoint/2010/main" val="2194249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AD5646-F394-D1FD-0EA7-1ABCBA280E3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19556" y="1032320"/>
            <a:ext cx="10152888" cy="5060378"/>
          </a:xfrm>
          <a:prstGeom prst="rect">
            <a:avLst/>
          </a:prstGeom>
        </p:spPr>
      </p:pic>
    </p:spTree>
    <p:extLst>
      <p:ext uri="{BB962C8B-B14F-4D97-AF65-F5344CB8AC3E}">
        <p14:creationId xmlns:p14="http://schemas.microsoft.com/office/powerpoint/2010/main" val="716791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777</Words>
  <Application>Microsoft Macintosh PowerPoint</Application>
  <PresentationFormat>Widescreen</PresentationFormat>
  <Paragraphs>78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Workshop of the  IEEE Finland Jt. Chapter </vt:lpstr>
      <vt:lpstr>Schedule of Today</vt:lpstr>
      <vt:lpstr>JOIN OUR SLACK ! </vt:lpstr>
      <vt:lpstr>Who are We ? </vt:lpstr>
      <vt:lpstr>Our Constitution</vt:lpstr>
      <vt:lpstr>What is a IEEE Chapter?</vt:lpstr>
      <vt:lpstr>Chapter Members </vt:lpstr>
      <vt:lpstr>Gender Imbalance </vt:lpstr>
      <vt:lpstr>PowerPoint Presentation</vt:lpstr>
      <vt:lpstr>Chapter Board</vt:lpstr>
      <vt:lpstr>What is a IEEE Chapter?  (https://mga.ieee.org/resources-operations/geographic-unit/chapters#sec1)</vt:lpstr>
      <vt:lpstr>PowerPoint Presentation</vt:lpstr>
      <vt:lpstr>PowerPoint Presentation</vt:lpstr>
      <vt:lpstr>PowerPoint Presentation</vt:lpstr>
      <vt:lpstr>PowerPoint Presentation</vt:lpstr>
      <vt:lpstr>Best Paper Award </vt:lpstr>
      <vt:lpstr>Award Committee </vt:lpstr>
      <vt:lpstr>PowerPoint Presentation</vt:lpstr>
      <vt:lpstr>PowerPoint Presentation</vt:lpstr>
      <vt:lpstr>Dr. Robin Rajamäki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Finland Jt. Chapter </dc:title>
  <dc:creator>Jung Alex</dc:creator>
  <cp:lastModifiedBy>Jung Alex</cp:lastModifiedBy>
  <cp:revision>31</cp:revision>
  <dcterms:created xsi:type="dcterms:W3CDTF">2022-10-02T05:02:52Z</dcterms:created>
  <dcterms:modified xsi:type="dcterms:W3CDTF">2022-10-05T08:14:34Z</dcterms:modified>
</cp:coreProperties>
</file>