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5" r:id="rId5"/>
    <p:sldId id="261" r:id="rId6"/>
    <p:sldId id="262" r:id="rId7"/>
    <p:sldId id="263" r:id="rId8"/>
    <p:sldId id="264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5775"/>
  </p:normalViewPr>
  <p:slideViewPr>
    <p:cSldViewPr snapToGrid="0">
      <p:cViewPr varScale="1">
        <p:scale>
          <a:sx n="70" d="100"/>
          <a:sy n="70" d="100"/>
        </p:scale>
        <p:origin x="2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DC1E-D5A8-B7D2-291C-1D2362D36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048F-1A2B-B23A-EAA5-8E3B1E65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DE91-6BB6-3D54-639A-2576C109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463C-FD9F-6D47-83A4-322887F5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9148-BD83-10FE-970A-4C3FCC2E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8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51D-AFFE-C58C-11B8-4423F3F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4E33C-080A-D73A-06A4-5765CB798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8D7D-3C4A-AE6D-488D-01A6158A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40C6-D289-8744-AAC3-76BE194E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1A4E-4D7F-240F-EE5B-9D469D2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1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A8C7-F770-C94E-A4B0-A2C3DF9F2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D340-7B1A-A01B-C50E-0B7BB55A7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07D0-C7F0-4E44-34D0-E0B8A42F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DB7D-B30A-9D6D-BC59-09C17C10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D971-C102-C579-C0D5-5CE6471E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0BB-8657-F202-E2B4-D8D26C2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E4E-2ADF-F247-8A89-0C575A5C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FD8A-F1CB-1E31-8EA9-71319F70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7E96-6564-A408-F1BB-CFC4C09C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D9FA-C745-8C63-C340-F3E391B2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DEA2-D102-144F-AE76-98A803F8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78EE-9699-5BF5-869F-80628A1F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B86C-8293-4159-AB1B-BB3C2308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AA6C-6FE8-EE4E-59E0-C96938FF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002F-53D4-A916-EC0D-1DDFD3B5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6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B9F8-93FF-1624-88EB-CCC9E4C3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E682-5353-636A-2417-CD530C149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7D4C-22CA-D4F1-2123-7548E31F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1FA0-DE59-D725-283D-825A542E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54E-5CF8-2189-656C-F968136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893-CD0C-B9DE-CA78-08B1E16E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0923-6F32-D564-98F8-2CD5D13E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1282-7F65-C0D3-5DB0-00B87C2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263-B484-ADB5-E215-E72123FE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EBF92-7584-2C51-10A5-2AB4B1E30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07A60-A7D7-134A-DB4F-954ED7F2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E555B-20D2-4A5B-6860-1FF3ABEA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FF02B-8B58-55C9-8648-EB31A7C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2919C-A442-28F3-983F-8AEA3A9C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D919-C973-CE65-BACB-2B7EAEE7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2C763-B367-3BE8-C61C-A2D8FDB6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040B-45A1-67EE-C724-041B41B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24C63-51E1-25B2-34B8-BBD927D1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8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820E3-1EE3-FE60-F957-5BBF7419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A1495-2EFA-568D-E4EB-2A34AE1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2CB60-8D11-7A15-6B59-1CC5B40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6CCA-676E-CA87-8022-A8605203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E3A-6913-6A7C-6D99-595C4FB2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FDB3-5557-EA4C-EEBA-3DB89865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A091-7100-A247-B339-89DF419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17A6-32A2-EECB-8C97-93C2508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9132-226B-91A0-85DF-07539085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54FB-D037-01C9-2AD0-05A08268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E29CA-B881-3758-8989-18CD19DC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C826D-9477-838E-6AB3-32D82E9A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3919-BFD3-2B15-CC57-46D2DA6E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625A-55E7-1EC6-BA78-C7D61ADB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FA56-1FF8-E494-347B-5B18EFE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0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CDE57-5211-0E51-7DC1-1F6818CA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BC04-D0A0-0B2B-68A2-2863D1F3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1235-1863-2316-2856-25CF4779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2325-C269-1C48-A7A7-E6D86ED0911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A149-CCE2-18F3-532D-EB1408EAD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2FFC-0DE0-496F-6B14-10EA5250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2AF9-42F8-2040-802B-F9E7896F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2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cas.org/publications" TargetMode="External"/><Relationship Id="rId2" Type="http://schemas.openxmlformats.org/officeDocument/2006/relationships/hyperlink" Target="https://signalprocessingsociety.org/publications-resour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9B7C-DFA7-0B7A-5CC2-C3C326DA2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977614"/>
            <a:ext cx="9796272" cy="2132901"/>
          </a:xfrm>
        </p:spPr>
        <p:txBody>
          <a:bodyPr>
            <a:normAutofit/>
          </a:bodyPr>
          <a:lstStyle/>
          <a:p>
            <a:r>
              <a:rPr lang="en-GB" sz="7200" b="1" dirty="0"/>
              <a:t>Workshop of the </a:t>
            </a:r>
            <a:br>
              <a:rPr lang="en-GB" sz="7200" b="1" dirty="0"/>
            </a:br>
            <a:r>
              <a:rPr lang="en-GB" sz="7200" b="1" dirty="0"/>
              <a:t>IEEE Finland Jt. Chapter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FD8D5-28E9-ADD4-34E1-9FB08B635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8016" y="3110515"/>
            <a:ext cx="12320016" cy="3338893"/>
          </a:xfrm>
        </p:spPr>
        <p:txBody>
          <a:bodyPr>
            <a:normAutofit/>
          </a:bodyPr>
          <a:lstStyle/>
          <a:p>
            <a:r>
              <a:rPr lang="en-GB" sz="6200" dirty="0"/>
              <a:t>Signal Processing (SP) and </a:t>
            </a:r>
          </a:p>
          <a:p>
            <a:r>
              <a:rPr lang="en-GB" sz="6200" dirty="0"/>
              <a:t>Circuits and Systems (CAS) </a:t>
            </a:r>
          </a:p>
          <a:p>
            <a:r>
              <a:rPr lang="en-GB" sz="6200" dirty="0"/>
              <a:t>(CH08056)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2392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7984-19DF-1016-6682-DE4CF259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364341"/>
            <a:ext cx="11095299" cy="1325563"/>
          </a:xfrm>
        </p:spPr>
        <p:txBody>
          <a:bodyPr>
            <a:normAutofit fontScale="90000"/>
          </a:bodyPr>
          <a:lstStyle/>
          <a:p>
            <a:r>
              <a:rPr lang="en-GB" sz="4800" b="1" dirty="0"/>
              <a:t>What is a IEEE Chapter? </a:t>
            </a:r>
            <a:br>
              <a:rPr lang="en-GB" sz="4800" b="1" dirty="0"/>
            </a:br>
            <a:r>
              <a:rPr lang="en-GB" sz="3100" b="1" dirty="0"/>
              <a:t>(https://</a:t>
            </a:r>
            <a:r>
              <a:rPr lang="en-GB" sz="3100" b="1" dirty="0" err="1"/>
              <a:t>mga.ieee.org</a:t>
            </a:r>
            <a:r>
              <a:rPr lang="en-GB" sz="3100" b="1" dirty="0"/>
              <a:t>/resources-operations/geographic-unit/chapters#sec1)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9A98-41AE-3113-B539-D4690050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1" y="1326346"/>
            <a:ext cx="11724672" cy="5167313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pPr>
              <a:lnSpc>
                <a:spcPct val="160000"/>
              </a:lnSpc>
            </a:pPr>
            <a:r>
              <a:rPr lang="en-GB" dirty="0">
                <a:solidFill>
                  <a:srgbClr val="FF0000"/>
                </a:solidFill>
              </a:rPr>
              <a:t>technical sub-unit </a:t>
            </a:r>
            <a:r>
              <a:rPr lang="en-GB" dirty="0"/>
              <a:t>of one or more IEEE Sections  (IEEE Finland) </a:t>
            </a:r>
          </a:p>
          <a:p>
            <a:pPr>
              <a:lnSpc>
                <a:spcPct val="160000"/>
              </a:lnSpc>
            </a:pPr>
            <a:r>
              <a:rPr lang="en-GB" dirty="0"/>
              <a:t>Society/Technical Council Chapters consist of members from one or more IEEE Societies/Technical Councils (IEEE SPS, IEEE CASS)</a:t>
            </a:r>
          </a:p>
          <a:p>
            <a:pPr>
              <a:lnSpc>
                <a:spcPct val="160000"/>
              </a:lnSpc>
            </a:pPr>
            <a:r>
              <a:rPr lang="en-GB" dirty="0"/>
              <a:t>activities include </a:t>
            </a:r>
            <a:r>
              <a:rPr lang="en-GB" dirty="0">
                <a:solidFill>
                  <a:srgbClr val="FF0000"/>
                </a:solidFill>
              </a:rPr>
              <a:t>guest speakers, workshops, seminars and social functions</a:t>
            </a:r>
          </a:p>
          <a:p>
            <a:pPr>
              <a:lnSpc>
                <a:spcPct val="160000"/>
              </a:lnSpc>
            </a:pPr>
            <a:r>
              <a:rPr lang="en-GB" dirty="0"/>
              <a:t>offer valuable </a:t>
            </a:r>
            <a:r>
              <a:rPr lang="en-GB" dirty="0">
                <a:solidFill>
                  <a:srgbClr val="FF0000"/>
                </a:solidFill>
              </a:rPr>
              <a:t>opportunities to network </a:t>
            </a:r>
            <a:r>
              <a:rPr lang="en-GB" dirty="0"/>
              <a:t>at a local level, </a:t>
            </a:r>
          </a:p>
          <a:p>
            <a:pPr>
              <a:lnSpc>
                <a:spcPct val="160000"/>
              </a:lnSpc>
            </a:pPr>
            <a:r>
              <a:rPr lang="en-GB" dirty="0"/>
              <a:t>serve IEEE members </a:t>
            </a:r>
            <a:r>
              <a:rPr lang="en-GB" dirty="0">
                <a:solidFill>
                  <a:srgbClr val="FF0000"/>
                </a:solidFill>
              </a:rPr>
              <a:t>by holding meetings </a:t>
            </a:r>
            <a:r>
              <a:rPr lang="en-GB" dirty="0"/>
              <a:t>at the local level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64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0254A-9C39-2643-AB3A-2A34D7E0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146304" y="83087"/>
            <a:ext cx="10789920" cy="6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4B44-1620-F539-5D38-523A8CC6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346837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Best Paper Award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F61F-49CE-5316-A894-37EECF55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672400"/>
            <a:ext cx="113538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err="1"/>
              <a:t>honor</a:t>
            </a:r>
            <a:r>
              <a:rPr lang="en-GB" dirty="0"/>
              <a:t> an IEEE Finland Section member who has made contributions of exceptional distinction that are a model for other members to emulate. </a:t>
            </a:r>
          </a:p>
          <a:p>
            <a:pPr>
              <a:lnSpc>
                <a:spcPct val="150000"/>
              </a:lnSpc>
            </a:pPr>
            <a:r>
              <a:rPr lang="en-GB" dirty="0"/>
              <a:t>journal publication during 01.01.2020 and 31.12.2021</a:t>
            </a:r>
          </a:p>
          <a:p>
            <a:pPr>
              <a:lnSpc>
                <a:spcPct val="150000"/>
              </a:lnSpc>
            </a:pPr>
            <a:r>
              <a:rPr lang="en-GB" dirty="0"/>
              <a:t>journal must be listed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2"/>
              </a:rPr>
              <a:t>https://signalprocessingsociety.org/publications-resources</a:t>
            </a:r>
            <a:r>
              <a:rPr lang="en-GB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3"/>
              </a:rPr>
              <a:t>https://ieee-cas.org/publications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First prize: EUR 500,00. Second: EUR 200,00. Third: EUR 100,00.</a:t>
            </a:r>
          </a:p>
          <a:p>
            <a:pPr>
              <a:lnSpc>
                <a:spcPct val="150000"/>
              </a:lnSpc>
            </a:pPr>
            <a:r>
              <a:rPr lang="en-GB" dirty="0"/>
              <a:t>Announcement of Awardees: December 2022.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BFAD-34DF-0AD5-5878-AB151032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Award Committee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1931-4A5B-C226-7B39-AC72285D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7752" cy="2325751"/>
          </a:xfrm>
        </p:spPr>
        <p:txBody>
          <a:bodyPr>
            <a:normAutofit/>
          </a:bodyPr>
          <a:lstStyle/>
          <a:p>
            <a:r>
              <a:rPr lang="en-GB" sz="3600" dirty="0"/>
              <a:t>Prof. Karen </a:t>
            </a:r>
            <a:r>
              <a:rPr lang="en-GB" sz="3600" dirty="0" err="1"/>
              <a:t>Eguiazarian</a:t>
            </a:r>
            <a:r>
              <a:rPr lang="en-GB" sz="3600" dirty="0"/>
              <a:t> (TAU) 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Prof. Simo </a:t>
            </a:r>
            <a:r>
              <a:rPr lang="en-GB" sz="3600" dirty="0" err="1"/>
              <a:t>Särkkä</a:t>
            </a:r>
            <a:r>
              <a:rPr lang="en-GB" sz="3600" dirty="0"/>
              <a:t> (Aalto) </a:t>
            </a:r>
          </a:p>
        </p:txBody>
      </p:sp>
    </p:spTree>
    <p:extLst>
      <p:ext uri="{BB962C8B-B14F-4D97-AF65-F5344CB8AC3E}">
        <p14:creationId xmlns:p14="http://schemas.microsoft.com/office/powerpoint/2010/main" val="54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0CBA-1A8B-406F-DFB6-BE3F4218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292608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CB2E-3A9B-2810-C083-FE67A92D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489520"/>
            <a:ext cx="11158728" cy="50758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3600" dirty="0"/>
              <a:t>09:00 - 10:00 Welcome, Overview of Chapter 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10:00 - 11:00 Expert Talk: </a:t>
            </a:r>
            <a:r>
              <a:rPr lang="en-GB" sz="3600" dirty="0" err="1"/>
              <a:t>Dr.</a:t>
            </a:r>
            <a:r>
              <a:rPr lang="en-GB" sz="3600" dirty="0"/>
              <a:t> Jiawei Yang 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11:00 - 12:00 Paper Award Candidate: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Zitong</a:t>
            </a:r>
            <a:r>
              <a:rPr lang="en-GB" sz="3600" dirty="0"/>
              <a:t> Yu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12:00 - 13:00 Lunch at Metso 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13:00 - 14:00 Paper Award Candidate: </a:t>
            </a:r>
            <a:r>
              <a:rPr lang="en-GB" sz="3600" dirty="0" err="1"/>
              <a:t>Dr.</a:t>
            </a:r>
            <a:r>
              <a:rPr lang="en-GB" sz="3600" dirty="0"/>
              <a:t> Rui Gao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14:00 - 16:00 Expert Talk: </a:t>
            </a:r>
            <a:r>
              <a:rPr lang="en-GB" sz="3600" dirty="0" err="1"/>
              <a:t>Dr.</a:t>
            </a:r>
            <a:r>
              <a:rPr lang="en-GB" sz="3600" dirty="0"/>
              <a:t> Jakob </a:t>
            </a:r>
            <a:r>
              <a:rPr lang="en-GB" sz="3600" dirty="0" err="1"/>
              <a:t>Hoydis</a:t>
            </a:r>
            <a:r>
              <a:rPr lang="en-GB" sz="3600" dirty="0"/>
              <a:t> 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16:00 - 17:00 Paper Award Candidate: </a:t>
            </a:r>
            <a:r>
              <a:rPr lang="en-GB" sz="3600" dirty="0" err="1"/>
              <a:t>Dr.</a:t>
            </a:r>
            <a:r>
              <a:rPr lang="en-GB" sz="3600" dirty="0"/>
              <a:t> Robin </a:t>
            </a:r>
            <a:r>
              <a:rPr lang="en-GB" sz="3600" dirty="0" err="1"/>
              <a:t>Rajamäki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67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5E3-D5BD-FE50-D620-32B4CE1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28016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Who are We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649A-332E-9ECB-0EBE-056F8E7A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72" y="1589152"/>
            <a:ext cx="11920728" cy="5140832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IEEE Finland Section Jt. Chapter, SP01/CAS04 (CH08056)</a:t>
            </a:r>
          </a:p>
          <a:p>
            <a:r>
              <a:rPr lang="en-GB" sz="3600" dirty="0"/>
              <a:t>SP = Signal Processing </a:t>
            </a:r>
          </a:p>
          <a:p>
            <a:r>
              <a:rPr lang="en-GB" sz="3600" dirty="0"/>
              <a:t>CAS = Circuits and Systems </a:t>
            </a:r>
          </a:p>
          <a:p>
            <a:r>
              <a:rPr lang="en-GB" sz="3600" dirty="0"/>
              <a:t>part of IEEE Finland Section</a:t>
            </a:r>
          </a:p>
          <a:p>
            <a:r>
              <a:rPr lang="en-GB" sz="3600" dirty="0"/>
              <a:t>associated with </a:t>
            </a:r>
          </a:p>
          <a:p>
            <a:pPr lvl="1"/>
            <a:r>
              <a:rPr lang="en-GB" sz="3600" dirty="0"/>
              <a:t>IEEE Signal Processing Society  (https://</a:t>
            </a:r>
            <a:r>
              <a:rPr lang="en-GB" sz="3600" dirty="0" err="1"/>
              <a:t>signalprocessingsociety.org</a:t>
            </a:r>
            <a:r>
              <a:rPr lang="en-GB" sz="3600" dirty="0"/>
              <a:t>/)</a:t>
            </a:r>
          </a:p>
          <a:p>
            <a:pPr lvl="1"/>
            <a:r>
              <a:rPr lang="en-GB" sz="3600" dirty="0"/>
              <a:t>IEEE Circuits and Systems Society (https://</a:t>
            </a:r>
            <a:r>
              <a:rPr lang="en-GB" sz="3600" dirty="0" err="1"/>
              <a:t>ieee-cas.org</a:t>
            </a:r>
            <a:r>
              <a:rPr lang="en-GB" sz="3600" dirty="0"/>
              <a:t>/about)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E108-D861-D4B7-EE1E-4071000E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Our Constitution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64B90B0-8206-9B85-BF60-FD38C2DF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08" y="1628400"/>
            <a:ext cx="5518882" cy="48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6A74-F07A-43D6-82C6-F685D75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/>
              <a:t>What is a IEEE Chapter?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9D3E-5286-6736-3B3D-479D1194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690689"/>
            <a:ext cx="11631168" cy="3850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technical subunit of …one or more Sections…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may be single or joint Society Chapters…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minimum of twelve (12) IEEE voting member of Societies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02B12-A40D-9B52-D426-9900888BDD92}"/>
              </a:ext>
            </a:extLst>
          </p:cNvPr>
          <p:cNvSpPr txBox="1"/>
          <p:nvPr/>
        </p:nvSpPr>
        <p:spPr>
          <a:xfrm>
            <a:off x="280416" y="5541265"/>
            <a:ext cx="11911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see. Section 9.6 of https://</a:t>
            </a:r>
            <a:r>
              <a:rPr lang="en-GB" sz="2400" dirty="0" err="1"/>
              <a:t>mga.ieee.org</a:t>
            </a:r>
            <a:r>
              <a:rPr lang="en-GB" sz="2400" dirty="0"/>
              <a:t>/images/files/MGA_Operations_Manual_2022_February_Updated_.pdf</a:t>
            </a:r>
          </a:p>
        </p:txBody>
      </p:sp>
    </p:spTree>
    <p:extLst>
      <p:ext uri="{BB962C8B-B14F-4D97-AF65-F5344CB8AC3E}">
        <p14:creationId xmlns:p14="http://schemas.microsoft.com/office/powerpoint/2010/main" val="35591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271-24CC-B35C-4C74-A0A447F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0"/>
            <a:ext cx="10515600" cy="1325563"/>
          </a:xfrm>
        </p:spPr>
        <p:txBody>
          <a:bodyPr/>
          <a:lstStyle/>
          <a:p>
            <a:r>
              <a:rPr lang="en-GB" b="1" dirty="0"/>
              <a:t>Chapter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CCF0-7FBE-66E0-3B5E-11E30C99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253331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i="1" dirty="0"/>
              <a:t>IEEE members of Graduate Student Member, Member, Senior Member, or Fellow grade who belong to an IEEE Society and a geographic unit which has formed a Technical Chapter of such Society are considered Chapter members…”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B2999F5-3483-F566-F286-1908A7C4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4"/>
          <a:stretch/>
        </p:blipFill>
        <p:spPr>
          <a:xfrm>
            <a:off x="2648712" y="2578894"/>
            <a:ext cx="925068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911A-08EC-A918-A131-74FEE4CA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Gender Imbalance 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66F4650-D6B6-50CE-D5AE-17962343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44" y="1690688"/>
            <a:ext cx="6140196" cy="4479323"/>
          </a:xfrm>
        </p:spPr>
      </p:pic>
    </p:spTree>
    <p:extLst>
      <p:ext uri="{BB962C8B-B14F-4D97-AF65-F5344CB8AC3E}">
        <p14:creationId xmlns:p14="http://schemas.microsoft.com/office/powerpoint/2010/main" val="219424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D5646-F394-D1FD-0EA7-1ABCBA28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56" y="1032320"/>
            <a:ext cx="10152888" cy="50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9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AC9E-37D9-4A0D-0997-06781739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5" y="284102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Chapter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9E62-DCCE-7A37-1CB5-E556B77F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5" y="1690688"/>
            <a:ext cx="10852230" cy="3938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Chair: </a:t>
            </a:r>
            <a:r>
              <a:rPr lang="en-GB" sz="4000" b="1" dirty="0"/>
              <a:t>Alex Jung </a:t>
            </a:r>
            <a:r>
              <a:rPr lang="en-GB" sz="4000" dirty="0"/>
              <a:t>(Aalto)</a:t>
            </a:r>
          </a:p>
          <a:p>
            <a:pPr>
              <a:lnSpc>
                <a:spcPct val="150000"/>
              </a:lnSpc>
            </a:pPr>
            <a:r>
              <a:rPr lang="en-GB" sz="4000" dirty="0"/>
              <a:t>Treasurer: </a:t>
            </a:r>
            <a:r>
              <a:rPr lang="en-GB" sz="4000" b="1" dirty="0"/>
              <a:t>Dick Carrillo </a:t>
            </a:r>
            <a:r>
              <a:rPr lang="en-GB" sz="4000" b="1" dirty="0" err="1"/>
              <a:t>Melgarejo</a:t>
            </a:r>
            <a:r>
              <a:rPr lang="en-GB" sz="4000" b="1" dirty="0"/>
              <a:t> </a:t>
            </a:r>
            <a:r>
              <a:rPr lang="en-GB" sz="4000" dirty="0"/>
              <a:t>(LUT)  </a:t>
            </a:r>
          </a:p>
          <a:p>
            <a:pPr>
              <a:lnSpc>
                <a:spcPct val="150000"/>
              </a:lnSpc>
            </a:pPr>
            <a:r>
              <a:rPr lang="en-GB" sz="4000" dirty="0"/>
              <a:t>Co-Chair: </a:t>
            </a:r>
            <a:r>
              <a:rPr lang="en-GB" sz="4000" b="1" dirty="0"/>
              <a:t>Hamed </a:t>
            </a:r>
            <a:r>
              <a:rPr lang="en-GB" sz="4000" b="1" dirty="0" err="1"/>
              <a:t>Rezazadegan</a:t>
            </a:r>
            <a:r>
              <a:rPr lang="en-GB" sz="4000" b="1" dirty="0"/>
              <a:t> </a:t>
            </a:r>
            <a:r>
              <a:rPr lang="en-GB" sz="4000" b="1" dirty="0" err="1"/>
              <a:t>Tavakoli</a:t>
            </a:r>
            <a:r>
              <a:rPr lang="en-GB" sz="4000" dirty="0"/>
              <a:t> (Nokia)</a:t>
            </a:r>
          </a:p>
          <a:p>
            <a:pPr>
              <a:lnSpc>
                <a:spcPct val="150000"/>
              </a:lnSpc>
            </a:pPr>
            <a:r>
              <a:rPr lang="en-GB" sz="4000" dirty="0"/>
              <a:t>Secretary: </a:t>
            </a:r>
            <a:r>
              <a:rPr lang="en-GB" sz="4000" b="1" dirty="0"/>
              <a:t>Jose Maria Perez-Macias</a:t>
            </a:r>
            <a:r>
              <a:rPr lang="en-GB" sz="4000" dirty="0"/>
              <a:t>(TAU)</a:t>
            </a:r>
          </a:p>
        </p:txBody>
      </p:sp>
    </p:spTree>
    <p:extLst>
      <p:ext uri="{BB962C8B-B14F-4D97-AF65-F5344CB8AC3E}">
        <p14:creationId xmlns:p14="http://schemas.microsoft.com/office/powerpoint/2010/main" val="37563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476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Workshop of the  IEEE Finland Jt. Chapter </vt:lpstr>
      <vt:lpstr>Schedule of Today</vt:lpstr>
      <vt:lpstr>Who are We ? </vt:lpstr>
      <vt:lpstr>Our Constitution</vt:lpstr>
      <vt:lpstr>What is a IEEE Chapter?</vt:lpstr>
      <vt:lpstr>Chapter Members </vt:lpstr>
      <vt:lpstr>Gender Imbalance </vt:lpstr>
      <vt:lpstr>PowerPoint Presentation</vt:lpstr>
      <vt:lpstr>Chapter Board</vt:lpstr>
      <vt:lpstr>What is a IEEE Chapter?  (https://mga.ieee.org/resources-operations/geographic-unit/chapters#sec1)</vt:lpstr>
      <vt:lpstr>PowerPoint Presentation</vt:lpstr>
      <vt:lpstr>Best Paper Award </vt:lpstr>
      <vt:lpstr>Award Committee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Finland Jt. Chapter </dc:title>
  <dc:creator>Jung Alex</dc:creator>
  <cp:lastModifiedBy>Jung Alex</cp:lastModifiedBy>
  <cp:revision>21</cp:revision>
  <dcterms:created xsi:type="dcterms:W3CDTF">2022-10-02T05:02:52Z</dcterms:created>
  <dcterms:modified xsi:type="dcterms:W3CDTF">2022-10-03T15:56:47Z</dcterms:modified>
</cp:coreProperties>
</file>