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287" r:id="rId3"/>
    <p:sldId id="288" r:id="rId4"/>
    <p:sldId id="289" r:id="rId5"/>
    <p:sldId id="367" r:id="rId6"/>
    <p:sldId id="368" r:id="rId7"/>
    <p:sldId id="371" r:id="rId8"/>
    <p:sldId id="372" r:id="rId9"/>
    <p:sldId id="369" r:id="rId10"/>
    <p:sldId id="374" r:id="rId11"/>
    <p:sldId id="370" r:id="rId12"/>
    <p:sldId id="338" r:id="rId13"/>
    <p:sldId id="373" r:id="rId14"/>
    <p:sldId id="378" r:id="rId15"/>
    <p:sldId id="331" r:id="rId16"/>
    <p:sldId id="375" r:id="rId17"/>
    <p:sldId id="376" r:id="rId18"/>
    <p:sldId id="379" r:id="rId19"/>
    <p:sldId id="377" r:id="rId20"/>
    <p:sldId id="380" r:id="rId21"/>
    <p:sldId id="381" r:id="rId22"/>
    <p:sldId id="382" r:id="rId23"/>
    <p:sldId id="383" r:id="rId24"/>
    <p:sldId id="384" r:id="rId25"/>
    <p:sldId id="385" r:id="rId26"/>
    <p:sldId id="386" r:id="rId27"/>
    <p:sldId id="388" r:id="rId28"/>
    <p:sldId id="387" r:id="rId29"/>
    <p:sldId id="389" r:id="rId30"/>
    <p:sldId id="390" r:id="rId31"/>
    <p:sldId id="404" r:id="rId32"/>
    <p:sldId id="391" r:id="rId33"/>
    <p:sldId id="392" r:id="rId34"/>
    <p:sldId id="293" r:id="rId35"/>
    <p:sldId id="393" r:id="rId36"/>
    <p:sldId id="394" r:id="rId37"/>
    <p:sldId id="395" r:id="rId38"/>
    <p:sldId id="396" r:id="rId39"/>
    <p:sldId id="397" r:id="rId40"/>
    <p:sldId id="398" r:id="rId41"/>
    <p:sldId id="399" r:id="rId42"/>
    <p:sldId id="400" r:id="rId43"/>
    <p:sldId id="401" r:id="rId44"/>
    <p:sldId id="403" r:id="rId45"/>
    <p:sldId id="402" r:id="rId46"/>
    <p:sldId id="405" r:id="rId47"/>
    <p:sldId id="332" r:id="rId48"/>
    <p:sldId id="407" r:id="rId49"/>
    <p:sldId id="296" r:id="rId50"/>
    <p:sldId id="406" r:id="rId51"/>
    <p:sldId id="342" r:id="rId52"/>
    <p:sldId id="408" r:id="rId53"/>
    <p:sldId id="410" r:id="rId54"/>
    <p:sldId id="409" r:id="rId55"/>
    <p:sldId id="411" r:id="rId56"/>
    <p:sldId id="412" r:id="rId57"/>
    <p:sldId id="413" r:id="rId58"/>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23"/>
    <p:restoredTop sz="83828"/>
  </p:normalViewPr>
  <p:slideViewPr>
    <p:cSldViewPr snapToGrid="0" snapToObjects="1">
      <p:cViewPr varScale="1">
        <p:scale>
          <a:sx n="91" d="100"/>
          <a:sy n="91" d="100"/>
        </p:scale>
        <p:origin x="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5T19:34:31.471"/>
    </inkml:context>
    <inkml:brush xml:id="br0">
      <inkml:brushProperty name="width" value="0.05292" units="cm"/>
      <inkml:brushProperty name="height" value="0.05292" units="cm"/>
      <inkml:brushProperty name="color" value="#0000FF"/>
    </inkml:brush>
  </inkml:definitions>
  <inkml:trace contextRef="#ctx0" brushRef="#br0">9246 10504 24575,'-9'0'0,"0"6"0,-1 5 0,1 3 0,2 3 0,-4 10 0,0-7 0,0 11 0,-3 1 0,2 7 0,-3 15 0,3-4 0,-3 12 0,9-30 0,-1 12 0,1-15 0,4 0 0,-4 2 0,6-9 0,0-1 0,0-2 0,0 1 0,0-5 0,0 8 0,3-3 0,13 8 0,11-4 0,21-2 0,-7-3 0,9-7 0,2 4 0,-10-4 0,-8-4 0,1 1 0,16 7 0,-15-8 0,1 0 0,27 4 0,-10-4 0,11-4 0,-29-4 0,15 0 0,-5 0 0,3 0 0,14 0 0,-4 0 0,-1 0 0,-9-4 0,-1-3 0,-13-1 0,-4 0 0,-9 2 0,0 2 0,-1-4 0,11-2 0,-2-4 0,5-1 0,-4-5 0,-8 3 0,0-6 0,-9 6 0,-2-3 0,-5 7 0,-3 0 0,-1-5 0,-3 0 0,0-8 0,0-2 0,0-3 0,-11-15 0,-10-8 0,3 19 0,-2-1 0,-3-1 0,-1 2 0,-1 0 0,-1 2 0,4 6 0,0 2 0,-14-15 0,-3 0 0,1 3 0,2 0 0,-9-4 0,6 13 0,8 11 0,-3 0 0,-1 3 0,-2 0 0,-8 2 0,-2 1 0,3 3 0,1 3 0,9 0 0,1 2 0,-27 3 0,7 0 0,7 0 0,-2 6 0,11 7 0,13 7 0,1 0 0,-3 11 0,11-10 0,0 0 0,8-11 0</inkml:trace>
  <inkml:trace contextRef="#ctx0" brushRef="#br0" timeOffset="2435">7406 10741 24575,'20'17'0,"12"11"0,-6-5 0,1 3 0,21 19 0,-20-16 0,0 2 0,7 2 0,-1-1 0,11 16-331,-8-13 0,-2-2 331,-4-2 81,-7-5 1,0 0-82,13 8 0,-5-3 0,-9-12 0,-15-12 0,-3-1 0,-5-3 0</inkml:trace>
  <inkml:trace contextRef="#ctx0" brushRef="#br0" timeOffset="3585">7477 11360 8191,'-4'-10'0,"12"-43"5063,8 7-5063,-1 1 0,2 0 2818,11-11-2818,-1-3 1719,-6 18-1719,-9 10 6784,6 8-6784,-10 6 0,6 2 0,-7 5 0,2-2 0,-3 5 0,4-9 0,3 0 0,4-12 0,-1 3 0,0 2 0,-6 10 0,-1 7 0,-6 3 0,-1 3 0</inkml:trace>
  <inkml:trace contextRef="#ctx0" brushRef="#br0" timeOffset="4784">7982 10406 24575,'0'6'0,"0"0"0,-3 3 0,2-2 0,-2 2 0,3 0 0,0 3 0,0 4 0,0 0 0,0 0 0,0-1 0,0-4 0,0 3 0,0-7 0,0 4 0,0-4 0,0 2 0,0-3 0,0 1 0,0-1 0,0 6 0,3 1 0,1 6 0,2 1 0,1-1 0,-1 0 0,0-5 0,-3-2 0,3-6 0,-3 0 0,0 0 0,3 0 0,-6 0 0,8 0 0,-6 0 0,6 0 0,-5-3 0,3 2 0,0-1 0,0-1 0,0 0 0,0-1 0,-3-1 0,-1 2 0</inkml:trace>
  <inkml:trace contextRef="#ctx0" brushRef="#br0" timeOffset="6350">8184 10570 24575,'0'9'0,"0"2"0,0-4 0,0 1 0,0-2 0,0-1 0,0 1 0,0 0 0,0 3 0,5 0 0,2 0 0,5 0 0,-3-3 0,3 0 0,-5-2 0,5-1 0,-5-3 0,6 3 0,-6-3 0,2 3 0,-3-3 0,3 0 0,0 0 0,3 0 0,0 0 0,0 0 0,-2 0 0,-2-2 0,-2-2 0,0-2 0,0 0 0,0 0 0,3-3 0,-5-1 0,4 0 0,-5 1 0,4 0 0,2-4 0,-2-1 0,2-1 0,-3 5 0,-3 1 0,0 4 0,-6 1 0,-6 2 0,-8 2 0,-7 0 0,-3 0 0,0 0 0,-4 0 0,3 3 0,3 1 0,6 2 0,3 4 0,5-3 0,-7 5 0,4-5 0,-5 5 0,5-3 0,-1 1 0,11-1 0,-1-6 0,5 0 0</inkml:trace>
  <inkml:trace contextRef="#ctx0" brushRef="#br0" timeOffset="7550">8360 10429 24575,'9'0'0,"-1"0"0,-2 0 0,-3 3 0,-1 0 0,-2 2 0,0 1 0,0 3 0,3 3 0,1-5 0,-1 8 0,0-8 0,0 7 0,0-4 0,1 2 0,-1-2 0,0 6 0,-3-2 0,3-1 0,-3 2 0,0-1 0,0 2 0,0-1 0,0-3 0,0-2 0,0-2 0,0-5 0,0 0 0</inkml:trace>
  <inkml:trace contextRef="#ctx0" brushRef="#br0" timeOffset="9000">8353 10373 24575,'0'9'0,"0"2"0,0 0 0,5 4 0,-3-4 0,6 4 0,-5-9 0,3 3 0,-1-4 0,1 4 0,-3 0 0,2 0 0,-1 0 0,-1-3 0,0 0 0,-3 0 0,0 0 0,0 0 0,0 3 0,0-3 0,0 5 0,0-1 0,0 2 0,0 0 0,0-3 0,0 0 0,0 0 0,0-2 0,0 6 0,0-3 0,0 3 0,0 3 0,0 5 0,0 2 0,0 1 0,0-4 0,0-5 0,0-6 0,0 0 0,0-3 0,0-1 0,0 1 0,0 5 0,0-4 0,0 10 0,0-9 0,0 3 0,0-2 0,0-3 0,2 3 0,-1-6 0,2 0 0</inkml:trace>
  <inkml:trace contextRef="#ctx0" brushRef="#br0" timeOffset="12484">12336 10778 8191,'-3'13'0,"16"2"5063,8 21-5063,18-6 2818,3 7-2818,-2-11 0,-14-11 1719,-4-3-1719,-15-8 6784,3 0-6784,-1 4 0,-2-6 0,2 6 0,3-1 0,5 3 0,0 3 0,2 0 0,-6-1 0,-4-2 0,-3-4 0,-3-4 0</inkml:trace>
  <inkml:trace contextRef="#ctx0" brushRef="#br0" timeOffset="13482">12760 10780 8191,'0'12'0,"0"17"5063,0 26-5063,0 10 0,0-31 0,0 0 0,0 15 0,0-3 0,0-19 2818,0 4-2818,0-8 1719,-6 3-1719,4-4 6784,-4-1-6784,6-6 0,-3 15 0,-4-17 0,2 14 0,-4-11 0,9 1 0,-6 2 0,2-2 0,1-5 0,0-3 0,1-1 0,1-1 0,-2 2 0,3-3 0,0-1 0,0-1 0,0-2 0</inkml:trace>
  <inkml:trace contextRef="#ctx0" brushRef="#br0" timeOffset="15700">12824 10328 24575,'0'12'0,"-3"6"0,-4 3 0,0 2 0,0-3 0,-2-2 0,8-5 0,-5 3 0,6-7 0,0-1 0,0 4 0,0 2 0,0 8 0,0-1 0,0 1 0,2-6 0,2 3 0,2-6 0,0-1 0,-2-3 0,4 0 0,-7-3 0,7 6 0,-7-5 0,8 9 0,-5-9 0,5 8 0,0 1 0,1 2 0,4 4 0,-2-5 0,-2-5 0,-2-3 0,-2 0 0,0-5 0,-2 1 0,-2-5 0</inkml:trace>
  <inkml:trace contextRef="#ctx0" brushRef="#br0" timeOffset="17066">12991 10517 8191,'-3'3'0,"0"0"5063,3 3-5063,0 2 2818,0 2-2818,0 2 1719,0 0-1719,0 0 6784,0-3-6784,0 3 0,0-3 0,0 3 0,6 1 0,7-1 0,8 1 0,5 3 0,2-2 0,-5-1 0,-6-6 0,-5-5 0,-4-2 0,-1 0 0,2 0 0,-3 0 0,0 0 0,0 0 0,0 0 0,-3-5 0,6-6 0,-5-9 0,8 0 0,-5-3 0,3 4 0,-7 5 0,3 2 0,-5 3 0,1 2 0,-2-6 0,0 3 0,0-4 0,0-5 0,0-2 0,0-2 0,-9-1 0,-1 8 0,-8 2 0,2 5 0,-3 2 0,4 3 0,-4 1 0,5 3 0,1 0 0,-1 0 0,1 0 0,-1 0 0,-2 3 0,-1 7 0,-3 6 0,6 5 0,2 1 0,8-2 0,-2-7 0,5-4 0,-1-6 0</inkml:trace>
  <inkml:trace contextRef="#ctx0" brushRef="#br0" timeOffset="18249">13142 10248 8191,'4'-3'0,"13"1"5063,-2 2-5063,8 0 2818,-7 3-2818,1 6 1719,2 2-1719,-5 4 6784,-2-8-6784,-9 5 0,2-5 0,-1 0 0,2 5 0,-2-4 0,1 8 0,-1-2 0,-1 2 0,6 0 0,-5 0 0,9 7 0,-9-9 0,5 5 0,-8-9 0,4 9 0,-1 2 0,0 2 0,-1 0 0,-3-7 0,0-3 0,0 2 0,0-7 0,0 4 0,0-6 0,0 0 0,0 0 0,0 0 0,0 5 0,0-4 0,0 10 0,0-10 0,0 2 0,0-6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5T19:31:25.87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definitions>
  <inkml:trace contextRef="#ctx0" brushRef="#br0">14840 6496 24575,'0'49'0,"0"-11"0,0 2 0,-2-6 0,0 1 0,2 6 0,-1 4 0,-3 6 0,-1 5 0,1-6 0,0 4 0,-1 4-1444,0-4 1,-1 3 0,0 2-1,-1 0 1444,1-6 0,0 0 0,0 1 0,-1 1 0,0 0 0,0 2 0,0 1 0,-1 1 0,0 0 0,0 2 0,0-3 0,0 1 0,-1 0 0,0 1 0,1 0 0,1-2 0,-1 5 0,1-1 0,0-1 0,0 0 0,0 2 0,-1-6 0,0 1 0,-1 0 0,0 0 0,2-1 0,0-2 0,2 1 0,0-2 0,2-1 0,-1-1 0,0 1 0,-1 14 0,0 0 0,1-1 0,0-2-540,2-10 0,1-1 0,0-1 0,0 0 540,0 14 0,2-1 0,-1-1 0,0 1 0,0-2 0,0-2 0,0-12 0,0-2 0,0 1 0,0 15 0,0 1 0,0-3 0,0 1 0,0-1-209,0 1 0,0 3 0,0-3 209,0-16 0,0-3 0,0 2-193,0 10 1,0 3-1,0-1 193,0-2 0,0 0 0,0-1 0,0-2 0,0 0 0,0 2 0,0 4 0,0 2 0,0 0 0,0 0 0,0 0 0,0-1 0,-1-1 0,1-2 0,1 2-512,1 5 0,2 0 1,0 0 511,-2-5 0,0 0 0,1-2 0,1-8 0,-1-1 0,1 1 254,2 9 1,0 1-1,-2-3-254,-2 1 0,-1-1 0,3-2 0,2 4 0,0-5 0,-3 3 0,0-2 0,2 5 0,0 3 521,-1-14 0,-1 2 0,0 1-521,1 1 0,-1 1 0,1 0 0,0 1 0,1 0 0,0-1 0,-1-4 0,0-2 0,0 0 0,3 14 0,-1-3 0,-1-17 0,-1-2 0,-1-1 0,-1-2 0,6 9 618,-7-1-618,6-7 4652,-6-4-4652,2-5 2356,0 9-2356,-2-15 722,2 5-722,-3-6 0,3 4 0,-2 8 0,5-1 0,-2 3 0,2-6 0,-2-7 0,2-3 0,-5-11 0,4 2 0,-1 9 0,2-3 0,1 10 0,3 2 0,0 1 0,14 11 0,-7-8 0,8 1 0,0-4 0,-12-8 0,13 10 0,-15-15 0,3 4 0,-2-3 0,-2-2 0,-1-2 0,-3-6 0,-3-3 0</inkml:trace>
  <inkml:trace contextRef="#ctx0" brushRef="#br0" timeOffset="2033">17002 6646 24575,'0'34'0,"0"0"0,0 25 0,0 6 0,0-17 0,0 2 0,0 2-1328,0 11 1,0 3 0,0 4 1327,0-15 0,0 4 0,0 2 0,0-2 0,0-5-1698,0 9 0,0-6 1,0 8 1697,0-8 0,0 7 0,0 4 0,0 0 0,0-6 0,0-10 0,0-4 0,0-7 0,0 6-21,0 1 0,0 7 0,0 5 0,0 0 0,0 0 0,0-5 21,0 11 0,0-3 0,0 0 0,0 5 0,0-8 0,0 3 0,0 3 0,0 0 0,0 0 0,0-1-454,0-2 1,0 1-1,0-1 1,0 0-1,0 0 1,0-1 453,0 0 0,0 0 0,0 0 0,0-1 0,0 1 0,0 0 0,0 0 0,0 1 0,0 0 0,0 0 0,0-2 0,0-3 0,0 0 0,0-3 0,0-1 0,0-1 0,0 1 0,0 13 0,0 2 0,0-3 0,0-5 0,0-8 0,0-3 0,0-1-291,0 6 1,0 0 0,0-4 290,0 0 0,0 1 664,0 0 1,0 4 0,0-4-665,0-7 0,0-1 0,0 3 0,0 4 0,0-4 0,0-1 0,0-1 750,1 12 0,-2 2-750,-1-12 0,-2 2 0,1-3 0,2 5 0,0 0 537,-2-2 0,-1 2 0,2-8-537,2 3 0,-2-5 0,0 1 3075,0 10-3075,-2-7 0,0 4 837,1-4 1,0 2-838,1 13 0,-1 2 0,-1 0 0,-1 0 0,3-5 0,0 0 0,-2-12 0,-1 2 0,0-2-1241,-2 12 1,0-1 1240,1-1 0,1-2 0,-4-9 0,1-1 749,3 1 0,0-2-749,-9 19 0,7-24 0,1-1 0,-8 19 0,5-17 0,-4 9 0,2-4 0,-1 1 2987,0 1-2987,-2-6 934,6-4-934,-2 0 0,2-6 0,4-5 0,-2-3 0,5-7 0,-5 6 0,2-6 0,-2 5 0,-1-5 0,3 1 0,-5 9 0,1 1 0,-6 10 0,0-4 0,4-4 0,0-10 0,4-2 0,2-5 0,-1-1 0,4 9 0,-2-3 0,3-1 0,0-6 0</inkml:trace>
  <inkml:trace contextRef="#ctx0" brushRef="#br0" timeOffset="3520">17775 10610 24575,'29'0'0,"-1"0"0,11 0 0,-4 0 0,-7 0 0,-2 0 0,-13 0 0,2 0 0,-9 0 0,2 0 0,-5 0 0,0 0 0</inkml:trace>
  <inkml:trace contextRef="#ctx0" brushRef="#br0" timeOffset="4535">17802 10468 8191,'6'3'0,"5"-1"5063,10-2-5063,11 0 2818,4 0-2818,3 0 1719,-14 0-1719,-5 0 6784,-5 0-6784,-5 0 0,0 0 0,-4 0 0</inkml:trace>
  <inkml:trace contextRef="#ctx0" brushRef="#br0" timeOffset="5567">18082 10325 24575,'8'0'0,"2"0"0,6 2 0,0 5 0,-2-3 0,1 5 0,-8-2 0,5 2 0,-2 2 0,6 13 0,-2-4 0,3 13 0,-4-7 0,-5-2 0,-2-2 0,-6 1 0,0-6 0,-3 3 0,-14-1 0,4-4 0,-15 10 0,9-6 0,-11 11 0,3 4 0,-2 3 0,4-2 0,8-8 0,1-4 0,6-10 0,1-1 0,0-3 0,2-5 0,-4 1 0,1-5 0,1 0 0,3 0 0,3 0 0</inkml:trace>
  <inkml:trace contextRef="#ctx0" brushRef="#br0" timeOffset="6850">18763 10310 24575,'3'9'0,"0"-1"0,6 7 0,-2-3 0,10 8 0,-9-7 0,12 11 0,-2 2 0,8 10 0,4 5 0,3-3 0,-6 2 0,4-8 0,-13-2 0,0-10 0,-7-1 0,-3-9 0,-1-1 0,1-3 0,-1 0 0,4 3 0,-4-3 0,1 0 0,-5-1 0,0-4 0,-3 2 0</inkml:trace>
  <inkml:trace contextRef="#ctx0" brushRef="#br0" timeOffset="8016">19197 10369 24575,'0'30'0,"0"5"0,0 23 0,-8 6 0,6-13 0,-9 0 0,-1 0 0,-2-10 0,1 11 0,-2-15 0,10-6 0,-11 1 0,1 14 0,-2-15 0,-2 13 0,1-6 0,-2 9 0,-4 8 0,4 3 0,5-18 0,4-4 0,1-12 0,2-6 0,1-2 0,2-1 0,4-8 0,-2 4 0,0-7 0,3 3 0,-6 3 0,3 0 0,0 4 0,0-10 0,3 1 0</inkml:trace>
  <inkml:trace contextRef="#ctx0" brushRef="#br0" timeOffset="8983">18887 10984 24575,'12'0'0,"9"0"0,12 0 0,-3 0 0,10 0 0,-17 0 0,13 0 0,-16 0 0,7 0 0,-11 0 0,2 0 0,-5 0 0,0 0 0,-7 0 0,2 0 0,-1 0 0,1 0 0,-2 0 0,-3 0 0,0 0 0</inkml:trace>
  <inkml:trace contextRef="#ctx0" brushRef="#br0" timeOffset="11633">19887 10115 24575,'-12'0'0,"-8"0"0,-13 0 0,0 0 0,-6 0 0,11 3 0,4 1 0,4 6 0,1 3 0,7-5 0,-7 11 0,12-11 0,-7 19 0,6-11 0,-2 7 0,0 0 0,3 3 0,0 9 0,4 0 0,3-9 0,0-3 0,0-10 0,0 4 0,0-3 0,0 7 0,0-7 0,0 4 0,3-1 0,10 3 0,2 8 0,11 0 0,-1 3 0,-2-5 0,-3-8 0,-3-3 0,-7-8 0,2 2 0,-2-2 0,4 3 0,-1-3 0,6-1 0,2-2 0,9 2 0,2-5 0,3 5 0,0-2 0,-3 6 0,-11-5 0,-3 3 0,-11-4 0,0-1 0,-5 0 0</inkml:trace>
  <inkml:trace contextRef="#ctx0" brushRef="#br0" timeOffset="12733">19658 10451 24575,'23'0'0,"4"0"0,10 0 0,-3 0 0,13 0 0,-18 0 0,12 0 0,-9 0 0,0 0 0,-10 0 0,-10 0 0,-9 0 0,-1 0 0</inkml:trace>
  <inkml:trace contextRef="#ctx0" brushRef="#br0" timeOffset="13583">20516 9331 24575,'0'35'0,"0"17"0,0 0 0,0 7 0,0-10 0,0 4 0,0-1-1754,0-1 0,0 0 0,0 0 1754,0 4 0,0 1 0,0-4 0,-1 8 0,2-2 0,1 1 0,1 0 0,-2 0 0,-1 0 159,3-3 0,0-1-159,-3-11 0,0 0 555,0 12 1,0 1-556,0-12 0,0-1 0,0 7 0,0-3 0,0 16 2665,0-32-2665,0-20 0,0-6 0,0-3 0</inkml:trace>
  <inkml:trace contextRef="#ctx0" brushRef="#br0" timeOffset="14668">20721 9589 24575,'0'53'0,"0"3"0,0-17 0,0 3 0,0 12 0,0 4-508,0-10 1,0 2 0,0 1 507,0 2 0,0 1 0,0-1 0,0-5 0,0-1 0,0 0 0,0 19 0,0-4 0,0-17 0,0-3 0,0-6 0,0-3 494,0 10-494,0-12 252,0-7-252,0 5 0,0-13 0,0 12 776,0-7-776,0 6 0,0-9 0,0-1 0,0-7 0,0-4 0,0 0 0</inkml:trace>
  <inkml:trace contextRef="#ctx0" brushRef="#br0" timeOffset="16650">20659 9224 8191,'11'3'0,"-4"0"5063,19-3-5063,6-3 2818,13 2-2818,19-3 859,-29 4 1,0 0-860,31 0 6784,-13 4-6784,-16 3 0,1 15 0,-12 4 0,8 5 0,-13 2 0,-2-10 0,-4 4 0,4 9 0,-4-1 0,4 18 0,-11-8 0,-1 3 0,-7 0 0,-7-12 0,-6 5 0,-23-1 0,-3-1 0,-8 3 0,7-11 0,-12 2 0,-5-3 0,24-15 0,0-1 0,-26 9 0,19-12 0,5 0 0,15-8 0,4 0 0,10 0 0,1-3 0,4 6 0,-2-3 0,3 3 0,0 2 0,3 5 0,17 1 0,8 9 0,20-3 0,-3-1 0,-7-2 0,-3-8 0,-7 6 0,4-3 0,-5 4 0,4-1 0,7 12 0,3 1 0,9 11 0,-8-1 0,-11-10 0,-7-7 0,-8-6 0,-5-4 0,1 2 0,-5-3 0,-1-1 0,0-2 0,0 2 0,-2 0 0,4 4 0,-4 4 0,8-1 0,-3 2 0,1-2 0,2 1 0,-6-2 0,3-6 0,-6 0 0,0-3 0,-3 0 0,0 0 0,0 0 0,0 0 0,0 3 0,0-2 0,0-1 0,0-4 0</inkml:trace>
  <inkml:trace contextRef="#ctx0" brushRef="#br0" timeOffset="18768">21346 8695 24575,'0'28'0,"0"-4"0,0-1 0,0-7 0,0 0 0,0-7 0,2-3 0,4-9 0,3-4 0,0-2 0,0 0 0,0 0 0,0 5 0,6-1 0,5 5 0,-3 0 0,3 0 0,-7 0 0,0 0 0,1 3 0,-1 0 0,0 4 0,1 0 0,-4-1 0,5 3 0,-5 1 0,6 2 0,-7 0 0,0 0 0,-6 0 0,0-2 0,-3 2 0,0-2 0,0 0 0,0 2 0,0-5 0,-3 6 0,-7 0 0,-7 1 0,-7 5 0,-7-4 0,-1 1 0,-3-2 0,3 0 0,4-6 0,11 0 0,0-4 0,10-1 0,-2 3 0,3-5 0,2 1 0,2-2 0</inkml:trace>
  <inkml:trace contextRef="#ctx0" brushRef="#br0" timeOffset="20050">21349 8603 24575,'19'0'0,"0"0"0,27 0 0,0 0 0,-12 0 0,1 0 0,20 0 0,-10 0 0,-14 0 0,-14 0 0,-5 0 0,-6 0 0,-3 0 0,-1 0 0</inkml:trace>
  <inkml:trace contextRef="#ctx0" brushRef="#br0" timeOffset="25868">10454 6019 24575,'0'28'0,"0"3"0,0 32 0,-1-15 0,-3 5 0,-2-5 0,-1 4 0,-1 0-1857,1 1 0,1-1 1,-2 2 1856,-2 1 0,-2 0 0,0 6 0,2-4 0,0 6 0,0 2 0,0 0 0,0-5-1155,0-4 1,0-4 0,0 2-1,0 4 1155,1-1 0,0 5 0,0 3 0,0 1 0,-1-3 0,1-5 0,-2 6 0,-1-4 0,1-1 0,0 1 0,2 2 0,1 1 0,0-1 0,0-2 0,1-10 0,0-2 0,-1 1 0,0 5 0,0 6 0,-1 5 0,0 2 0,1 1 0,1-4-12,1-8 1,1-1 0,1-1 0,-1 1 0,0 3 11,0 3 0,0 3 0,-1 3 0,1-1 0,0-2 0,1-4-190,1-3 0,0-2 1,1-2-1,0-1 1,1 1 189,0 14 0,1 1 0,0-2 0,1-4 0,0-2 0,0-5 0,1 2 0,2 7 0,1 1 0,1-1 0,2-6 0,1 0 0,1 0 0,1 1 0,0 0 0,0-2 0,-1-6 0,0-1 0,-2 0 0,0 1 0,-1 0 0,0-1 0,3 13 0,0-1 0,-4-5 0,1 0 0,3 1 0,-1-2 710,-5-11 0,-2 1-710,5 19 0,1 0 0,-3-14 0,0 1 0,1-3 0,1 3 0,0-3 0,2 6 0,0-2 0,0 5 0,1-1 0,-3-13 0,0-1 0,1-3 0,1-1 0,5 16 0,0-5 0,4 4 0,-5-10 0,5 10 2299,-4-23 1,1 1-2300,1 2 0,0 1 1487,3 3 0,0-1-1487,16 20 1866,-6-16-1866,-5-18 333,-5-7-333,-6-9 0,-4-2 0,-6 29 0,0 5 0,-3-2 0,0 5 0,0 15 0,0 0-645,0-13 1,0-1 644,0 13 0,0 1 0,0-9 0,0 0 0,0 1 0,0 1 0,0 11 0,0 2 0,0 0 0,0 2-127,1-17 0,1 0 1,0 0 126,0-2 0,1-1 0,1 0 0,0 0 0,1-1 0,1-1 0,3 11 0,0-4 0,-3-10 0,1-3 0,5 21 0,-4-20 0,-1-12 0,0-8 0,4 3 1263,-3-3-1263,18 20 406,-11-8-406,16 9 0,-4 3 0,-8-15 0,1 2 0,6 9 0,2 1 0,0 1 0,2 1 0,6 3 0,2 0 0,-2-5 0,1-1-317,-3-6 1,-1-1 316,-4 1 0,0-3 0,15 4 0,-8 5 0,-2-7 0,10 10 0,-7-7 0,9 3 0,-7-14 633,-3-3-633,-1-12 0,-6-2 0,3-6 0,6-4 0,-9-3 0,12-6 0,-13-6 0,1-2 0,4-8 0,-3 3 0,10-18 0,-15 16 0,0-5 0,5-13 0,0-6 0,-5 7 0,1-2 0,0-2-2262,3-8 1,0-2 0,-1 1 2261,-3 9 0,0 1 0,0 0 0,1-4 0,0 0 0,1 1-883,1-2 0,2 1 0,-2 1 883,-5 2 0,0 2 0,1-3-316,5-6 0,1-3 0,0 0 316,-9 13 0,1-1 0,-1 0 0,-1 2 0,1-1 0,-1 3 0,0-3-487,4-13 1,0-3 0,-2 3 486,-6 16 0,0 2 0,-1-3 0,-2-2 0,-1-3 0,0-2 0,0-1 667,2-3 1,-1-1 0,0-1-1,-1-3-667,-2 4 0,-1-3 0,0-1 0,0-1 0,-1 1 0,0-2 0,1 0 0,-2-1 0,0 1 0,-1 0 0,-1 1 0,-2-1 0,-1 1 0,0 0 0,1 1 0,-1 2 0,1 0 0,0 1 0,-1 1 0,-1 1 0,0-5 0,-1 1 0,-1 2 0,1 2 0,0-6 0,0 2 0,0 5 0,1-5 0,-2 4 0,0 2 0,-3 2 1060,-2 13 0,-3 1-1060,-4-10 0,-1 1 1261,-3-13-1261,3 21 0,1-5 0,7-2 0,3-4 0,-1-2-221,-3-9 0,-3-2 1,2-1 220,3-1 0,0 0 0,1-1 0,0 12 0,1-2 0,-1 2 0,1 1 0,0-4 0,1 3 0,0-3-523,2-8 1,0-3 0,-1-1 522,-1 14 0,1 0 0,-1 0 0,0 1 0,2-11 0,0 2 0,0-4-190,0 3 1,0-4 0,0 0-1,0 2 190,0 6 0,0 3 0,0-2 0,0 0 0,1 3 0,-1-1 0,0 0 0,0-1 0,-1 3 0,0-8 0,-2 1 0,0 1 0,0 0 0,1 3 0,-1 1 0,-1 0 0,-1 1 0,-2 1 0,-1 2 0,-1 0 0,1 3 0,-1-5 0,1 3 0,-1 1 0,-3 2 0,0 0 0,-1 1 0,-1 3 0,-1-1 0,2 4 0,-2-1 0,0 0 0,-2-7 0,-2-5 0,2 9 0,-8-4 0,8 10 0,-3-6 0,1 6 0,0 10 0,1 2 1310,-5-14 1,-1-1-1311,1 10 0,-1 2 4097,-15-18-4097,15 22 0,-1 0 2058,-12-11-2058,12 11 0,5 10 0,1-3 0,0 7 0,-1-5 0,3 4 0,-10 2 0,0 0 0,-13 1 0,5 2 0,0 1 0,3 0 0,7 0 0,12-2 0,0-9 0,4-9 0,-12-11 0,-2-10 0,7 14 0,-2-2 0,-10-13 0,-3-2 0,-5-1 0,-3 0 0,11 16 0,-1 1 0,-1 3 0,-16-4 0,0 6 0,7 7 0,1 4 0,2 7 0,2 3 0,-20-3 0,17 5 0,10 6 0,5-5 0,0 5 0,-5-6 0,-3 7 0,-1-4 0,6 4 0,11 0 0,8 0 0</inkml:trace>
  <inkml:trace contextRef="#ctx0" brushRef="#br0" timeOffset="28100">11662 5723 24575,'11'-17'0,"11"-6"0,13-3-1830,-4 1 1,5-1 1829,8 0 0,7-3 0,-1-2 0,6-3 0,3-1 0,-4 7 0,4-1 0,1 1 0,1-1-712,-11 6 1,-1-1 0,2 0-1,2 0 1,4 0 711,-3 3 0,3-1 0,2-1 0,2 1 0,2 1 0,-1 1 0,1 2-422,-7 4 0,1 1 0,0 1 0,1 0 0,0 2 0,1-1 0,0 1 0,1-1 422,-3 1 0,0-1 0,1 0 0,0 1 0,0-1 0,2 1 0,0 1 0,1 1 0,2 1 0,-3 1 0,3 1 0,2 1 0,2 0 0,0 1 0,-1 1 0,0 0 0,-2 0 0,-2 0 0,-3 0 0,-5 1-546,12-2 0,-6 1 0,-4 1 0,0-1 0,1 2 1,4 0 545,-4 1 0,4 0 0,2 0 0,1 1 0,-1 1 0,-2 0 0,-3 2 0,-5 0-347,6 4 0,-4 2 1,-3 1-1,-1 1 1,0-1 346,10 2 0,-1 0 0,0 1 0,-1 1 58,0 0 0,1 1 0,-2-1 1,-4 0-59,-3-1 0,-4 0 0,-5-2 1266,-4 1 0,-2-2-1266,7-2 0,5-5 0,2-8 0,5-5 0,-4-2 0,2-2 0,4-4 193,-8 3 1,7-4 0,4 0-1,4 1 1,2 3-194,-6 4 0,2 2 0,2 2 0,3 1 0,1 1 0,3-1 0,1-1 0,-13 1 0,1-1 0,1-1 0,2 0 0,0 1 0,2-1 0,1 2 0,1 0 0,1 2 0,0 1 0,2 1 0,-9 3 0,1 0 0,2 2 0,1 0 0,0 1 0,2 2 0,0-1 0,0 2 0,0 0 0,1 0 0,-1 0 0,0 0 0,-1 0 0,-1 0 0,0-1-123,1 1 1,0 0 0,0-1-1,0 1 1,0 0 0,0 0 0,0 0-1,-2 1 1,1 0 0,-2 0 0,0 0-1,-1 1 1,-1 1 0,-1-1 122,5 3 0,-2 0 0,0 0 0,-1 1 0,-1 1 0,-1-1 0,0 1 0,-2 1 0,0-1 0,-1 0 0,0 1-170,4 1 1,-1 1 0,0 1 0,-1-1-1,-2 1 1,0 0 0,-2-1 0,-1 0-1,-1-1 170,10 4 0,-2-1 0,-3 0 0,0 0 0,-3-1 0,0-1 0,-2 0 0,-1-1 0,-2-1 0,1 0 0,0 2 0,9 3 0,3 2 0,-1-1 0,-6-1 0,-10-5 0,-6-2 0,-6-3 880,2 1 0,2-2-880,7-3 0,4-4 0,8-4 0,6 0 0,-10 5 0,5 3 0,2 1 0,0 0 0,-1-1 0,0-1 0,1 2 0,2 3 0,-3 1 0,3 4 0,0 0 0,0 1 0,-2 0 0,-3-2 0,0 0 0,-2 1 0,0 0 0,-2 0 0,5 4 0,-4 0 0,2 0 0,3 2-136,-4-2 0,5 2 1,3 0-1,-2 0 0,-3 0 1,-6-2 135,7 5 0,-6-1 0,6 2-150,-11-6 1,5 1 0,3 2 0,0 0 0,-3-1-1,-4-1 150,0 1 0,-3-1 0,-3 0 0,2-1 0,15 7 0,-1-2 0,-3-1 896,-11-4 0,-2-1 1,-4 0-897,5 4 0,-5 0 0,7 11 1747,-14-6 1,0 1-1748,13 10 0,-19-14 0,-1-1 0,6 7 5208,10 4-5208,-12-7 2775,6 2-2775,-12-8 0,4 1 0,-10-11 0,-7-7 0,-5-3 0</inkml:trace>
  <inkml:trace contextRef="#ctx0" brushRef="#br0" timeOffset="29017">25436 7190 8191,'2'0'0,"11"0"5063,9 0-5063,30 0 2818,11 0-2818,-19 0 0,-1 0 0,23 0 1719,-5 7-1719,-19 1 6784,-12 7-6784,8 0 0,-16-2 0,-5 0 0,-5-6 0,-9-9 0,0-16 0,-3-3 0,-4-22 0,0 4 0,-3-7 0,2 6 0,2 13 0,3 10 0,0 8 0,0 6 0</inkml:trace>
  <inkml:trace contextRef="#ctx0" brushRef="#br0" timeOffset="31116">25199 7623 24575,'0'63'0,"-2"-26"0,0 3 0,2 3 0,-1 4 0,-4-2 0,-3 4 0,2 0-1879,1-2 0,1 0 0,-1 1 1879,-1 1 0,-2 2 0,0-1 0,-1-1 0,-1 0 0,2-1 0,1 11 0,-1-2 0,-2 1 0,-2 5 0,2-3 0,0 6 0,2-4 0,2-13 0,2-2 0,-2 2 0,-4 0 0,-1 3 0,0 0 0,2-2 0,3-1 0,2-2 0,-1 3 0,-3-2 0,-1 2 0,-1 2 0,1-1-43,1 2 1,0 1 0,0 0-1,1 1 43,-2 4 0,1 2 0,-1-2 0,1-2-325,0-1 1,0-4 0,0 1 324,0 6 0,-1 0 0,3-10 0,-1 7 0,-1 0 0,-1 0 0,4-23 0,0 0-501,0 14 0,-1 3 501,1-6 0,-1 1 0,1 4 0,0-1 0,0-6 0,-1 1 0,0 0 0,-2 3 0,1 1 873,-1 15 1,-1 4-874,0-8 0,-1 5 0,2-3 0,2-8 0,1-1 0,0 0 0,-1 7 0,-1 1 0,0-2 0,2-5 0,-1-1 0,1-1 0,0 0 0,0-1 0,-1 0 0,-1 18 0,0-3 0,4-19 0,1-3 0,0-1 0,0-3 0,2 10 1346,0-6-1346,0 15 2592,0-15-2592,0 8 1451,0-22-1451,0 16 646,4 1-646,0 19 0,0-30 0,0 0 0,1 4 0,-1 0 0,-2 3 0,1-2 0,4 19 0,-7-3 0,4-39 0,-4 8 0,0-12 0,0 4 0,2-3 0,-1 2 0,5 1 0,-3 3 0,4 1 0,-3-7 0,1-1 0,-1 0 0,2-5 0,0 5 0,-2-6 0,1 0 0,-2 0 0,4 4 0,-1-4 0,3 10 0,-2-6 0,2 5 0,-3-3 0,0 0 0,3 7 0,-2-5 0,0 5 0,-1-6 0,-3 1 0,1-4 0,2 8 0,-5-7 0,2 8 0,-1-7 0,-1 0 0,4-3 0,-4 0 0,4-3 0,-2-1 0,3 1 0,-1-3 0,-1 0 0,-2-3 0</inkml:trace>
  <inkml:trace contextRef="#ctx0" brushRef="#br0" timeOffset="33083">25577 7713 8191,'3'0'0,"4"0"5063,10 0-5063,-4 0 2818,2 0-2818,-5 0 1719,6 0-1719,1 0 6784,0 13-6784,-1 6 0,-5 17 0,-4 8 0,-4 5 0,-3-5 0,0-7 0,-10 4 0,4-11 0,-12 7 0,10-11 0,-9 2 0,6-3 0,-3 6 0,1-5 0,9-5 0,-6 0 0,7-8 0,-1 0 0,9-7 0,3-4 0,7-2 0,-5 0 0,2 0 0,-1 0 0,-1 0 0,-1 0 0,0 0 0,-2 0 0,6 0 0,-7 0 0,10 6 0,0-2 0,5 8 0,1-2 0,-9 0 0,-1-4 0,-3 2 0,-5-6 0,1 3 0</inkml:trace>
  <inkml:trace contextRef="#ctx0" brushRef="#br0" timeOffset="33918">25984 8293 24575,'0'3'0,"0"0"0</inkml:trace>
  <inkml:trace contextRef="#ctx0" brushRef="#br0" timeOffset="35100">26195 7627 24575,'0'37'0,"0"-10"0,0 9 0,0-5 0,0-1 0,0-1 0,0-7 0,0-10 0,0-2 0,2-4 0,11-4 0,-2-5 0,8 2 0,-2-5 0,3 2 0,4 0 0,3-2 0,-7 6 0,-1-3 0,-7 3 0,0 0 0,-3 0 0,0 0 0,-4 0 0,1 0 0,0 0 0,-1 0 0,-2 0 0,0 0 0</inkml:trace>
  <inkml:trace contextRef="#ctx0" brushRef="#br0" timeOffset="36183">26437 7753 24575,'0'12'0,"0"18"0,0-9 0,0 15 0,0-9 0,0-4 0,0 3 0,0-8 0,0 3 0,0-4 0,0 0 0,0-4 0,0-4 0,0 3 0,0 1 0,0 4 0,0 1 0,0-2 0,0 1 0,0-5 0,0 1 0,0-3 0,0 7 0,0 4 0,0 3 0,0 0 0,0-5 0,0-6 0,0-5 0,0 4 0,0 2 0,0 3 0,0-5 0,0 7 0,0-8 0,0 9 0,0-10 0,0 5 0,0-5 0,0 0 0,0-5 0</inkml:trace>
  <inkml:trace contextRef="#ctx0" brushRef="#br0" timeOffset="38534">25576 8734 24575,'0'28'0,"0"7"0,0-11 0,0 16 0,0-6 0,0 18 0,0 7 0,0-24 0,0-1 0,0 32 0,0-15 0,0-22 0,0-10 0,0-13 0,3 1 0,6-4 0,11-3 0,12-4 0,12 0 0,-3-3 0,-3 3 0,-14 1 0,3 3 0,-11 0 0,4 0 0,-8 0 0,-2 0 0,2 0 0,0 0 0,-3 0 0,-3 0 0,-3 0 0</inkml:trace>
  <inkml:trace contextRef="#ctx0" brushRef="#br0" timeOffset="39400">25891 9095 24575,'0'43'0,"0"-2"0,0-5 0,0 1 0,0 24 0,0-5 0,0-10 0,0-21 0,0-6 0,0-11 0,0-2 0,0 6 0,0-5 0,0 9 0,0-4 0,0 2 0,0 9 0,0-2 0,0-1 0,0-4 0,0-7 0,0-6 0,0 0 0</inkml:trace>
  <inkml:trace contextRef="#ctx0" brushRef="#br0" timeOffset="39951">26158 9619 14838,'3'0'0,"0"0"0</inkml:trace>
  <inkml:trace contextRef="#ctx0" brushRef="#br0" timeOffset="41771">26414 9011 8191,'0'14'0,"0"8"5063,0-13-5063,0 10 2818,0-5-2818,0-3 1719,0 9-1719,0-7 6784,0 5-6784,-3-5 0,8-1 0,-4-8 0,13 1 0,0-5 0,9 0 0,-6 0 0,2 0 0,-7-2 0,-5-5 0,1 0 0,-7-6 0,4-6 0,-4-11 0,2-6 0,-3-4 0,0 9 0,-9 0 0,1 7 0,-11 7 0,3 5 0,-1 8 0,1-2 0,2 5 0,-5-2 0,0 3 0,-1 0 0,-7 3 0,1 4 0,-2 6 0,4 4 0,11 3 0,7-1 0,3 4 0,3-6 0,6 6 0,6-8 0,12 8 0,5-7 0,7 4 0,-1-9 0,-4-4 0,0-6 0,-10-8 0,1-10 0,-8-4 0,2-2 0,-6 3 0,-4 7 0,-1 7 0,-4 25 0,1 6 0,-2 30 0,0-5 0,0 4 0,0-11 0,0-10 0,7 3 0,-3-16 0,7 11 0,-7-13 0,2 10 0,-2-9 0,-1 4 0,0-3 0,-3 0 0,0 7 0,0 0 0,0-7 0,0 0 0,-3-7 0,-3 0 0,-2-2 0,-4 1 0,2-2 0,-7 3 0,1 0 0,-4 0 0,-3-3 0,3-4 0,-10-3 0,18-3 0,-4 0 0</inkml:trace>
  <inkml:trace contextRef="#ctx0" brushRef="#br0" timeOffset="42601">26008 10465 24575,'0'0'0</inkml:trace>
  <inkml:trace contextRef="#ctx0" brushRef="#br0" timeOffset="43034">25970 11208 8191,'0'-3'0,"0"1"0</inkml:trace>
  <inkml:trace contextRef="#ctx0" brushRef="#br0" timeOffset="43417">25959 12067 24575,'0'0'0</inkml:trace>
  <inkml:trace contextRef="#ctx0" brushRef="#br0" timeOffset="43768">25959 12708 24575,'0'0'0</inkml:trace>
  <inkml:trace contextRef="#ctx0" brushRef="#br0" timeOffset="45383">25668 13362 8191,'-4'8'0,"2"16"5063,2 2-5063,0 17 2818,0-7-2818,0-4 1719,0-11-1719,3-9 6784,9-3-6784,0-5 0,21 5 0,-13-8 0,16 2 0,6-3 0,7-6 0,11-14 0,-30 0 0,-3-2 0,19-19 0,-12-12 0,3-1 0,-17 7 0,-6 16 0,1-1 0,2-32 0,-3 11 0,-6-9 0,-4 19 0,-4-20 0,-8 15 0,-1-14 0,-27 12 0,7 13 0,1 14 0,-2 3 0,-7 2 0,-8-1 0,-1 15 0,0 0 0,-8 11 0,8 19 0,7 20 0,10 6 0,8 4 0,6-3 0,9-18 0,-5 10 0,11-26 0,-4 8 0,4-15 0,0 1 0,0-11 0</inkml:trace>
  <inkml:trace contextRef="#ctx0" brushRef="#br0" timeOffset="46517">26303 13525 24575,'0'9'0,"0"0"0,0 1 0,0-4 0,0-3 0</inkml:trace>
  <inkml:trace contextRef="#ctx0" brushRef="#br0" timeOffset="47884">26547 12691 24575,'22'0'0,"2"0"0,11 0 0,4 0 0,-12 0 0,0 0 0,-10 0 0,-6 0 0,2 0 0,-4 0 0,1 0 0,0 0 0,-1 0 0,0 0 0,-2 12 0,-1 2 0,-3 17 0,-3 4 0,0 10 0,0-10 0,-11 19 0,-2-13 0,-7 22 0,-3-8 0,6 7 0,-2-3 0,3 0 0,4-6 0,1-18 0,7-9 0,-2-12 0,5-1 0,-2 0 0,1-3 0,1 3 0,-5 3 0,6-4 0,-3 6 0,0-5 0,2 0 0,-1 6 0,2-7 0,-3 4 0,2-7 0,-2 0 0,3-3 0,0 0 0,0-3 0,0 0 0</inkml:trace>
  <inkml:trace contextRef="#ctx0" brushRef="#br0" timeOffset="48917">26574 13263 24575,'9'0'0,"18"0"0,9 0 0,22 0 0,-3 0 0,-2 0 0,-8 0 0,-16 0 0,-7 0 0,-12 0 0,-1 0 0,-3 0 0,0 0 0,2 0 0,-1 0 0,-1 0 0,-4 0 0</inkml:trace>
  <inkml:trace contextRef="#ctx0" brushRef="#br0" timeOffset="50600">23252 9509 24575,'0'5'0,"0"1"0,2 3 0,11 10 0,14 16 0,-2-4 0,5 6 0,-2-3 0,3 4 0,2 2-658,6 5 1,1 3 0,0 1 657,2 3 0,-1 1 0,0-2 0,-6-10 0,-1-2 0,-3 0 0,5 12 0,-3-3 0,-7-13 0,-2-1 0,-5-4 0,-1 0 0,15 22 0,-14-19 0,-13-15 0,-2-2 1972,-4-3-1972,0 0 0,0 2 0,0-2 0,0-4 0,0-1 0,0-2 0,0 0 0,0 0 0,0 0 0,0 3 0,0-4 0,0 0 0</inkml:trace>
  <inkml:trace contextRef="#ctx0" brushRef="#br0" timeOffset="51517">23455 10503 24575,'0'-46'0,"0"-12"0,7 11 0,4-6 0,-2 9 0,1-3 0,0 0-468,4-3 0,0-1 0,1-1 468,2-5 0,1 0 0,-1 2 228,3-9 1,-1 4-229,0 1 0,-1 5 0,-4 15 0,-2 5 0,3-9 232,-3 18-232,-6 10 0,4-2 0,-5 4 715,3 5-715,-1-6 0,-1 6 0,3-5 0,-3 2 0,0 7 0,0-2 0,-3 6 0,0 0 0</inkml:trace>
  <inkml:trace contextRef="#ctx0" brushRef="#br0" timeOffset="52366">23376 10864 24575,'34'0'0,"-11"0"0,31 0 0,-13 0 0,12 0 0,-4 0 0,-9 0 0,-7 0 0,-5 0 0,-7 0 0,-7 0 0,1 0 0,-8 0 0,8 0 0,-1 0 0,2 0 0,3 6 0,-7-2 0,4 8 0,-7-6 0,-3 0 0,-3-3 0</inkml:trace>
  <inkml:trace contextRef="#ctx0" brushRef="#br0" timeOffset="53334">24217 10144 24575,'14'0'0,"4"0"0,5 0 0,0 0 0,-7 0 0,-4 0 0,-3 0 0,-4 0 0,4 0 0,4 0 0,0 0 0,3 0 0,-2 0 0,-4 0 0,2 0 0,-5 3 0,2-3 0,-3 3 0,0-3 0,0 0 0,-2 0 0,-2 0 0</inkml:trace>
  <inkml:trace contextRef="#ctx0" brushRef="#br0" timeOffset="54451">24190 9931 24575,'25'0'0,"-4"0"0,9 0 0,5 0 0,6 0 0,-1 0 0,-13 0 0,-4 0 0,-10 0 0,-1 0 0,-3 0 0,3 3 0,-2 0 0,2 3 0,-9-3 0,0 0 0</inkml:trace>
  <inkml:trace contextRef="#ctx0" brushRef="#br0" timeOffset="57884">26204 7422 24575,'0'8'0,"0"8"0,0 9 0,0 6 0,0 6 0,0-2 0,0-2 0,0-12 0,0 1 0,0-14 0,0 8 0,0-9 0,0 2 0,0 1 0,0-1 0,0 11 0,0-4 0,0 7 0,0 0 0,0-3 0,0-1 0,0-3 0,0-6 0,0-1 0,0-3 0,0 0 0,0 0 0,0 0 0,0 0 0,0-1 0,0 1 0,0-1 0,0 1 0,12-3 0,6 0 0,17-3 0,-4 0 0,5 0 0,1 0 0,-3 0 0,17 0 0,-16 0 0,2 0 0,4 0 0,-2-4 0,1 0 0,-5-4 0,-13 4 0,-4-2 0,-1 5 0,-6-2 0,-2 3 0,-3 0 0,0 0 0,3 0 0,0 0 0,0 0 0,0 0 0,-3 0 0,-3 0 0,0 0 0</inkml:trace>
  <inkml:trace contextRef="#ctx0" brushRef="#br0" timeOffset="59050">26470 7607 12339,'-3'14'0,"1"13"4749,2 8-4749,0 17 0,0-15 0,0 1 2128,0-11-2128,0-8 1192,0-2-1192,0 0 4167,0 1-4167,0-3 0,0 11 0,0-17 0,0 13 0,0-6 0,0 5 0,0 6 0,0 3 0,0 1 0,0-5 0,0-3 0,0-13 0,0 0 0,0-7 0,0 0 0</inkml:trace>
  <inkml:trace contextRef="#ctx0" brushRef="#br0" timeOffset="60634">27905 7928 24575,'9'-15'0,"9"-7"0,5-14 0,5 3 0,-11 2 0,-4 16 0,-7 12 0,-3 16 0,-3 11 0,0 15 0,0 11 0,0 10 0,0-27 0,0 2 0,3 0 0,1-1 0,2 27 0,6-9 0,-4-10 0,0-9 0,0 4 0,0-10 0,-1-1 0,4 2 0,-6-3 0,4 3 0,-9-9 0,3-4 0,0-3 0,0-2 0,1-4 0,-2-4 0</inkml:trace>
  <inkml:trace contextRef="#ctx0" brushRef="#br0" timeOffset="61669">27973 9088 8191,'-3'-3'0,"9"0"5063,-1 0-5063,18-7 2818,2-5-2818,7-2 1719,-1 0-1719,-11 9 6784,-4 2-6784,-10 15 0,-3 13 0,-3 24 0,0 20 0,0-24 0,0 2 0,0 5 0,0 1 0,0 0 0,0-1 0,0-9 0,0-1 0,0-4 0,0-2 0,0 14 0,0-12 0,0 1 0,0-21 0,3 4 0,0-12 0,0 5 0,0-9 0,-3 0 0</inkml:trace>
  <inkml:trace contextRef="#ctx0" brushRef="#br0" timeOffset="62384">28120 10452 24575,'0'0'0</inkml:trace>
  <inkml:trace contextRef="#ctx0" brushRef="#br0" timeOffset="62785">28114 10708 24575,'0'0'0</inkml:trace>
  <inkml:trace contextRef="#ctx0" brushRef="#br0" timeOffset="63269">28311 11421 24575,'0'0'0</inkml:trace>
  <inkml:trace contextRef="#ctx0" brushRef="#br0" timeOffset="63702">28290 12078 24575,'0'0'0</inkml:trace>
  <inkml:trace contextRef="#ctx0" brushRef="#br0" timeOffset="65017">28261 12761 24575,'33'-17'0,"-4"-2"0,13-10 0,-12 7 0,-4 1 0,-11 11 0,-5 4 0,-3 3 0,4 3 0,-4 0 0,1 0 0,-2 0 0,-3 5 0,-1 12 0,-2-3 0,0 17 0,0-2 0,0 0 0,0 7 0,0 1 0,0-3 0,0 3 0,0-11 0,0 10 0,0-1 0,7 18 0,1-12 0,3 2 0,-1-11 0,-3-2 0,-3-10 0,-1 2 0,-3-12 0,0 6 0,0-10 0,0 6 0,0-5 0,0-1 0,0-4 0</inkml:trace>
  <inkml:trace contextRef="#ctx0" brushRef="#br0" timeOffset="67734">28394 7440 24575,'4'32'0,"16"16"0,-12-14 0,1 2-867,8 2 1,1 1 866,-3 1 0,1 2 0,4 0 0,2 4 0,1 1 0,2 5 0,1 3 0,0 2-547,-2-2 1,0 3 0,1 2 0,-2-2 546,0-1 0,0 0 0,-2 1 0,-1 0 0,-2 3 0,-2 1 0,-2 0 0,0-1 0,-3-2 0,0 0 0,-1-1 0,-2 1 0,-2-1 0,-2 1 0,0-2 0,-1-1-490,0 7 0,-2-2 0,0-3 490,-1-5 0,0-3 0,0-4 0,0-3 0,0-4-689,0 5 0,0-2 689,0 19-206,0-17 0,0 1 206,0-3 0,0 2 799,0 9 1,0 3-800,0 4 0,0 2 0,0 1 0,0 0 0,0 2 0,0-2 0,0-6 0,0-1 0,0-5 0,0-3 1172,0-6 0,0-3-1172,0 16 1732,0-19-1732,0-16 1472,0-8-1472,0 26 31,0 17-31,3-18 0,1 4 0,1 15 0,1 1 0,0-8 0,1 0 0,0 8 0,0-3 0,-2-13 0,-1-3 0,1 24 0,2-19 0,-6-6 0,7 5 0,-7-9 0,7 9 0,0 10 0,5 8 0,-7-24 0,1 3 0,1 0 0,-1 0 0,-4-1 0,0 1 0,3 2 0,-1 1 0,-4-3 0,-1-2 0,4 28 0,-4-12 0,0-17 0,0-4 0,0 0 0,0-1 0,0 1 0,0 9 0,0-7 0,0 3 0,0-1 0,0-6 0,0 5 0,-3-4 0,2-6 0,-5-5 0,6-3 0,-7 0 0,7-3 0,-7 9 0,3-4 0,-2 1 0,-1 3 0,0-2 0,-3 5 0,3 1 0,0-9 0,1 0 0,3-5 0,-4-3 0,4 2 0,0-3 0,0-2 0,3 2 0,-6 1 0,5-4 0,-4 10 0,1-3 0,-2 6 0,0 1 0,2-1 0,-2 0 0,6-5 0,-3 1 0,3-6 0,0 5 0,0-5 0,0 0 0,0-3 0,0-2 0,0-1 0</inkml:trace>
  <inkml:trace contextRef="#ctx0" brushRef="#br1" timeOffset="90635">25359 7332 24575,'-12'0'0,"-4"2"0,-11 8 0,-2 11 0,-16 14 0,5 7 0,-2 1 0,6-3 0,7-6 0,3-4 0,-4 7 0,6-7 0,2 12 0,-2-12 0,6 11 0,-5 3 0,2 10 0,4 5 0,2-1 0,8-4 0,2-1 0,2-13 0,3-5 0,0 2 0,3-12 0,10 17 0,9-16 0,14 6 0,0-8 0,6 1 0,2-6 0,-4-4 0,-3-5 0,8 2 0,-9-7 0,11 5 0,-6-9 0,-7 3 0,7-4 0,-3 4 0,5-3 0,14 2 0,7-3 0,-26 0 0,1 0 0,-2 0 0,0 0 0,-3 0 0,0 0 0,30 0 0,-15-3 0,-3 2 0,-14-6 0,-1 6 0,0-3 0,1 4 0,0 0 0,0 0 0,-1 0 0,20 0 0,-5 0 0,9 0 0,-15 0 0,-13 0 0,-11 0 0,-1 0 0,-8 0 0,3 0 0,-4 0 0,0 0 0,0 0 0,0 0 0,0 0 0,2 0 0,40 0 0,-15 0 0,5 0 0,16 1 0,5 2 0,-1 5 0,1 2 0,3 1 0,-2 3 0,-3 6 0,-2 1 0,-1-4 0,-3-1 0,-11-2 0,-2-1 0,19 3 0,-2-4 0,-18-7 0,9 2 0,-15-7 0,-3 0 0,-4 0 0,10 0 0,-5 0 0,17 0 0,-10 2 0,3 0 0,3 1 0,5 1-444,4 3 0,5 2 0,2 1 444,5 0 0,2 0 0,0 2 0,-12-2 0,0 2 0,1 0 0,0-1 0,1-2 0,1 0 0,-2 0 0,-2 0 0,3 1 0,-3 0 0,-1-1 0,-4-3 0,-1-1 0,-4 0 0,-1 0 0,-4-1 0,14 0-64,-15-4 64,-15-3 0,8-6 0,-15-8 0,5-4 0,-6-1 1327,0 8-1327,-4-1 69,-3 8-69,-2-6 0,1 6 0,-1-5 0,3-2 0,3-10 0,-6 0 0,6-8 0,-9-15 0,2-13 0,-2 18 0,-2-2 0,1-5 0,0 0 0,0-2 0,0 3 0,1 10 0,-2 1 0,-3-29 0,-17 9 0,1 18 0,-14-12 0,0 16 0,-17-4 0,11 6 0,-4-1 0,-10-2 0,-5 1 0,13 6 0,-1-1 0,2 3-945,-6-1 0,1 2 945,7 5 0,-1 0 0,5 3 0,6 7 0,2 1 0,-16-7 0,-2 1 0,9 5 0,2 2 0,-4-2 0,1 1-498,-1-1 1,0 1 497,-4 1 0,1 1 0,12 1 0,-1 0 0,-21 1 0,1 1 0,1-4-106,5 3 0,-8 0 0,4 1 106,7 2 0,-1 0 0,-12-2 0,-8 0 0,5 1 0,1 1 0,0 0 0,3-3 0,-4-3 0,2 0 0,12 1 0,2 1 0,-1-1 0,-2-2 0,0-1 0,2 1 0,-11-1 0,5 2 0,13 2 0,3 1 0,-26-4 0,7 5 0,0 1 0,15 3 0,0 2 0,-15-1 0,19 0 0,-1 0 0,-20 3 0,1 5 1756,-4 4-1756,8-4 1077,8-1-1077,10-7 370,-2 0-370,13 0 0,-3 0 0,0 0 0,-11 0 0,-7 0 0,-10 0 0,5 0 0,5 0 0,8 0 0,2 6 0,18-4 0,0 4 0</inkml:trace>
  <inkml:trace contextRef="#ctx0" brushRef="#br1" timeOffset="118147">27279 6493 24575,'19'20'0,"8"3"0,15 15 0,4 5 0,-9-10 0,-4-3 0,-13-4 0,-3-10 0,3 15 0,1-5 0,7 9 0,-7-10 0,-7 2 0,1-7 0,-7-1 0,7 3 0,-2-9 0,-3 0 0,-2-4 0,-2-3 0,-2 2 0,1-1 0,-4 2 0,1-6 0,-2-1 0</inkml:trace>
  <inkml:trace contextRef="#ctx0" brushRef="#br1" timeOffset="119279">27346 7025 24575,'0'-12'0,"0"0"0,0-15 0,14-4 0,-4-23 0,12 7 0,-3-10 0,0 8 0,4-1 0,-7 7 0,-2 13 0,-6 0 0,-1 11 0,3-1 0,-5 0 0,4 8 0,-2-15 0,0 11 0,3-7 0,0 7 0,-3 5 0,2-1 0,-3 6 0,0 0 0,0 0 0,-3 0 0,2 2 0,1 2 0,-2 2 0,1 0 0</inkml:trace>
  <inkml:trace contextRef="#ctx0" brushRef="#br1" timeOffset="120463">27800 5892 24575,'0'16'0,"0"-4"0,0 7 0,0-11 0,0 10 0,0-11 0,0 5 0,0-2 0,0-1 0,0 5 0,0-4 0,0 8 0,0-1 0,0-1 0,0-4 0,0-3 0,0 0 0,0-2 0,0 6 0,0 0 0,0-3 0,3 6 0,3-7 0,4 7 0,2-3 0,0 2 0,0-3 0,-3-2 0,0-2 0,-3-4 0,0 1 0,0-4 0,0 4 0,0-1 0,3 2 0,1 2 0,2-1 0,0 4 0,0-1 0,3-1 0,-2 3 0,3-5 0,-7 2 0,0-3 0,-2 0 0,-1 0 0,0-2 0,-3-2 0,0-2 0</inkml:trace>
  <inkml:trace contextRef="#ctx0" brushRef="#br1" timeOffset="122062">28021 6087 24575,'15'-19'0,"3"-1"0,9-10 0,-9 9 0,-2 2 0,-11 13 0,1 3 0,0 3 0,-3 2 0,0 4 0,-3 1 0,0 1 0,0 2 0,0 6 0,3 4 0,-2 7 0,7-3 0,-6-8 0,6-4 0,-7-6 0,4 0 0,-2 3 0,3-5 0,-3 4 0,0-5 0,-1 3 0,2 2 0,-1-1 0,2 1 0,-1 1 0,2-2 0,0 1 0,3 4 0,-3-5 0,0 5 0,2-6 0,-4 2 0,5 2 0,-3-1 0,0 0 0,0 0 0,0-3 0,-2 3 0,1 0 0,-4-3 0,1 3 0,-2-6 0,0 0 0</inkml:trace>
  <inkml:trace contextRef="#ctx0" brushRef="#br1" timeOffset="123061">28337 5882 8191,'6'0'0,"-1"0"5063,17 0-5063,-5 0 2818,3 16-2818,-4 0 1719,-8 12-1719,1 6 6784,-8 1-6784,2 5 0,-3 0 0,0-5 0,0-3 0,0-2 0,0-9 0,0-2 0,0-3 0,0-2 0,0 2 0,0-3 0,-6 7 0,-1-3 0,-3 3 0,0-4 0,4 0 0,-1-2 0,1 1 0,2-6 0,2-3 0,2-3 0</inkml:trace>
  <inkml:trace contextRef="#ctx0" brushRef="#br1" timeOffset="127561">25773 8638 24575,'-12'0'0,"-1"0"0,-10 0 0,-15 0 0,-13 0 0,17 0 0,-1 0 0,-1 0 0,2 0 0,-22 0 0,5-4 0,23 7 0,-3 1 0,-6 11 0,7 1 0,-6-1 0,13 3 0,-9 1 0,-9 9 0,-11 11 0,24-20 0,0 0 0,0 5 0,2 0 0,-25 16 0,15-8 0,3-3 0,14-14 0,-3 4 0,7-2 0,-5-1 0,4 5 0,-5 3 0,3 2 0,1 8 0,3-2 0,7 3 0,4 8 0,3 6 0,0-8 0,0 3 0,7-16 0,2 4 0,11 1 0,1-5 0,8 5 0,20 5 0,-20-16 0,4 0 0,9 2 0,2 0 0,5-4 0,1 0 0,4 1 0,3-2 0,-12-9 0,3-2 0,-3 0-780,8 4 0,-1 0 780,10-4 0,-4-1 0,-21-4 0,-2-1 0,6 1 0,-1-1 0,20-2 0,-25 0 0,1 0 0,22 0 0,-6 0 0,3 0 0,-3 1 0,1-2 0,9-4 0,1-2 0,-6-1 0,-4-3 0,-6-2 0,-1-1 0,0-2 0,-1 2 0,-1 2 0,-2 1 0,-8 4 0,-1 1 0,29-2 0,-28 8 0,0 0 0,20 0 0,-4 0 0,0 0 0,7 0 780,-18 0 0,2 0-780,22 0 0,-30 0 0,2 0 0,0 0 0,-1 0 0,25 0 0,-21 0 0,22 0 0,-24 4 0,4 1 0,3-1 0,5 2 0,1 1-588,8 4 1,1 2-1,1 0 588,4 0 0,1 0 0,-1 1-687,1 2 1,0 1 0,-6-2 686,1-1 0,-4-1 0,1-1 0,-5-1 0,0-2 0,5 0 0,-3 0 0,-12-5 0,-5 0 1569,-6-10-1569,-10-5 0,6-9 0,-8 2 2253,6-6-2253,-10 10 0,8-5 0,-8 5 0,8-4 0,-4 3 0,11-7 0,-9 7 0,6 1 0,-1 1 0,4 2 0,6-9 0,1 1 0,-5-7 0,-6 7 0,-9-4 0,-3-1 0,-5 5 0,-1-8 0,-4 12 0,-3-20 0,-18-1 0,3 1 0,-3-1 0,-6 7 0,-2 1 0,-6-11 0,-1 1 0,-1 8 0,-1 2 0,-2-2 0,0 0 0,7 7 0,0 1 0,-26-11 0,2 5 0,7 8 0,-10 0 0,14 7 0,-14 5 0,10 3 0,-5 2 0,-4 3 0,10 0 0,12 0 0,0 0 0,-21 0 0,7 0 0,-4 0 0,21 0 0,-15 0 0,13 0 0,-10 0 0,0 0 0,10-2 0,-1 0 0,-3 0 0,-1-1 0,-7-1 0,-1-1 0,-1-1 0,2-1 0,4 1 0,1-1 0,-2-2 0,-1 1 0,4 1 0,2 1 0,-24-6 0,10 7 0,5 2 0,10 3 0,-24-4 0,24 3 0,-10-2 0,0-1 0,11 3 0,-16-6 0,12 6 0,1-7 0,-4 4 0,5-5 0,-7-3 0,-18-5 0,29 3 0,-1-2 0,-6-1 0,-1-1 0,0-1 0,1-1 0,7 1 0,0 1 0,-2 5 0,2 1 0,-8-10 0,1 10 0,18 1 0,0 4 0,0 0 0,-4 3 0,2-3 0,-16-1 0,-4 3 0,-10-1 0,-5 6 0,10 0 0,8 0 0,13 0 0,5 0 0,14 0 0,-1 0 0</inkml:trace>
  <inkml:trace contextRef="#ctx0" brushRef="#br1" timeOffset="129059">29632 9173 24575,'14'19'0,"0"3"0,14 4 0,0 8 0,-1-4 0,1 3 0,7 23 0,-8-16 0,1 2 0,-8-10 0,-1-1 0,13 21 0,3-4 0,-22-20 0,3 0 0,-5-2 0,2-5 0,-4-3 0,3-1 0,-6-1 0,-2-3 0,-1 0 0,-3-7 0,0-4 0</inkml:trace>
  <inkml:trace contextRef="#ctx0" brushRef="#br1" timeOffset="130194">29670 9860 24575,'0'-36'0,"0"-6"0,9 6 0,5-3 0,-3 2 0,2 0 0,8-10 0,1 1 0,-7 11 0,-1 4 0,5-16 0,-9 19 0,-1 16 0,1-7 0,2 8 0,1-11 0,0 9 0,-1 0 0,0 4 0,-5 3 0,1 3 0,-5 0 0,0 0 0,3 3 0,-3-3 0,8-2 0,-1 1 0,5-5 0,-3 3 0,-3 3 0,-3 0 0,-3 3 0</inkml:trace>
  <inkml:trace contextRef="#ctx0" brushRef="#br1" timeOffset="131294">30292 8565 24575,'-12'11'0,"-2"1"0,-3 14 0,5-12 0,-4 14 0,11-19 0,-7 10 0,5-4 0,3-6 0,-2 6 0,6-3 0,0-2 0,-3 12 0,2-9 0,-5 7 0,5-8 0,-7 8 0,6-9 0,-4 8 0,6-9 0,0 6 0,0-3 0,0 2 0,0-2 0,0-4 0,0-1 0,0-2 0,3-3 0,3 2 0,1-1 0,1-1 0,-2 2 0,0-4 0,3 4 0,-3-4 0,3 4 0,3-4 0,1 4 0,0-4 0,4 1 0,-12-2 0,3 0 0</inkml:trace>
  <inkml:trace contextRef="#ctx0" brushRef="#br1" timeOffset="132844">30400 8646 24575,'12'0'0,"3"0"0,1 0 0,4 0 0,-6 0 0,8 0 0,-10 3 0,7 4 0,-9 0 0,-1 2 0,0-1 0,-5 2 0,1 0 0,-5 2 0,0 0 0,0 7 0,0 2 0,-5 4 0,-3-10 0,-2 3 0,0-7 0,-3 5 0,5-2 0,-7-1 0,5 2 0,-3-5 0,3 6 0,4-7 0,1 0 0,12-6 0,1-4 0,15 1 0,-3-3 0,-3 3 0,-5 0 0,-6 0 0,0 0 0,0 0 0,2 0 0,2 0 0,2 0 0,-3 0 0,0 2 0,-1 2 0,-1 1 0,1 1 0,1 3 0,-2-2 0,5 2 0,-5-3 0,4 0 0,-1 0 0,-1-2 0,-3-2 0,-3-2 0</inkml:trace>
  <inkml:trace contextRef="#ctx0" brushRef="#br1" timeOffset="133828">30751 8498 24575,'15'9'0,"-1"5"0,9 10 0,-9 2 0,2-5 0,-12 2 0,2-12 0,-6 9 0,0-9 0,0 12 0,0-5 0,0 9 0,0 0 0,0-2 0,-6 5 0,2-13 0,-3 2 0,-2 1 0,8-6 0,-8 6 0,8-7 0,-5 3 0,2-3 0,-2 3 0,3-10 0,0 0 0</inkml:trace>
  <inkml:trace contextRef="#ctx0" brushRef="#br1" timeOffset="135177">28430 6604 8191,'3'3'0,"9"-1"5063,13-2-5063,2 0 2818,0 0-2818,-5 0 1719,-4 0-1719,4 0 6784,-1 0-6784,-3 0 0,5 0 0,-8 0 0,1 0 0,-7 0 0,-3 0 0,0 0 0,-1 0 0,-2 0 0,0 0 0</inkml:trace>
  <inkml:trace contextRef="#ctx0" brushRef="#br1" timeOffset="136443">28464 6486 24575,'12'0'0,"5"0"0,18 0 0,0 0 0,-9 0 0,1 0 0,-13 0 0,6 0 0,-4 0 0,1 0 0,1 0 0,-7 0 0,0 0 0,-5 0 0,3 0 0,-2 0 0,1 0 0,-4 0 0,-2 0 0</inkml:trace>
  <inkml:trace contextRef="#ctx0" brushRef="#br1" timeOffset="137626">29168 5940 24575,'0'23'0,"-3"12"0,-1-1 0,-4 7 0,-4 5 0,4-1 0,-4 18 0,8-8 0,0 8 0,4-13 0,-3-7 0,2 8 0,-5-20 0,5 21 0,-3-14 0,4 6 0,0-4 0,0-5 0,0-7 0,0-6 0,3-5 0,1-4 0,5 5 0,-1-2 0,1 4 0,-2 1 0,6 3 0,-1 5 0,5 7 0,-3-5 0,-1-4 0,0-1 0,-3-12 0,-1 1 0,-3-9 0,0 3 0,-2-2 0,1 2 0,-1-2 0,2-1 0,0-3 0,0 2 0,-3-4 0,0 2 0</inkml:trace>
  <inkml:trace contextRef="#ctx0" brushRef="#br1" timeOffset="138945">29458 6483 8191,'8'0'0,"4"0"5063,7 0-5063,3 6 2818,-2-2-2818,0 11 1719,0-1-1719,-1 3 6784,-2 6-6784,0-8 0,-6 1 0,7 6 0,-9-9 0,8 10 0,-8-13 0,1 5 0,-1-5 0,-2 3 0,1-7 0,-7-1 0,7 1 0,-4 0 0,7 6 0,-4-6 0,2 3 0,-1 0 0,-1 0 0,4 0 0,-1 0 0,-1-3 0,0-3 0,0 3 0,-3-5 0,3 4 0,-3-4 0,0 1 0,0 1 0,3-2 0,-5 4 0,4-4 0,-5 4 0,3-4 0,0 1 0,-2 1 0,1-2 0,-2 4 0,0-4 0,0 1 0</inkml:trace>
  <inkml:trace contextRef="#ctx0" brushRef="#br1" timeOffset="139993">29564 6931 24575,'0'-58'0,"0"7"0,0 8 0,11-13 0,-1 10 0,16-13 0,-13 17 0,4 13 0,-10 13 0,2 6 0,-5 4 0,4 3 0,-8-3 0,3 3 0,0 0 0,-3-3 0,6 6 0,-6-8 0,5 6 0,-1-3 0,2 2 0,-3 0 0,-1-1 0,-2 2 0</inkml:trace>
  <inkml:trace contextRef="#ctx0" brushRef="#br1" timeOffset="141193">29768 5914 24575,'0'12'0,"0"4"0,0 5 0,0-2 0,0-1 0,0-7 0,0 4 0,0-6 0,0 1 0,0 2 0,0-5 0,0 2 0,0 1 0,0-4 0,0 7 0,0-3 0,0-1 0,0 3 0,0-3 0,0 4 0,0-1 0,0-3 0,0 0 0,3-3 0,0 0 0,3 0 0,0 0 0,0 0 0,0 0 0,0-3 0,0 3 0,2-3 0,2 3 0,2 0 0,0-3 0,-6 0 0,0-3 0</inkml:trace>
  <inkml:trace contextRef="#ctx0" brushRef="#br1" timeOffset="142360">29923 6123 24575,'0'-12'0,"0"-3"0,6 2 0,-2-1 0,8-1 0,-6 8 0,3-5 0,-3 11 0,-1-5 0,-1 8 0,-2 11 0,-2 4 0,3 10 0,1-4 0,2 0 0,1-4 0,-1-3 0,0-3 0,-3-5 0,0-4 0,-3-2 0</inkml:trace>
  <inkml:trace contextRef="#ctx0" brushRef="#br1" timeOffset="143359">30146 5921 24575,'0'18'0,"0"5"0,3 9 0,-2 0 0,2-5 0,-3-7 0,0-1 0,0-6 0,0 3 0,0-3 0,0-3 0,0 2 0,0-5 0,0 8 0,-3-2 0,0 7 0,-1-7 0,-2 2 0,5 4 0,-2-7 0,3 6 0,0-12 0,0 4 0,0-1 0,0 1 0,0-4 0,0-4 0</inkml:trace>
  <inkml:trace contextRef="#ctx0" brushRef="#br1" timeOffset="145076">30036 6905 8191,'9'-2'0,"2"-3"5063,5-1-5063,-3 0 2818,-5 6-2818,-2 0 1719,0 0-1719,0-5 6784,0 4-6784,0-4 0,-1 5 0,-2 2 0,0 7 0,-3 11 0,0 9 0,0 6 0,0-6 0,3-1 0,1-4 0,0-2 0,2-1 0,-5-4 0,4-7 0,-4-1 0,4 0 0,-4-2 0,2 1 0,-1-2 0,-1-3 0,1 0 0</inkml:trace>
  <inkml:trace contextRef="#ctx0" brushRef="#br1" timeOffset="150593">30676 6403 24575,'36'3'0,"6"11"0,8 11 0,-15-3 0,0 2 0,-5-5 0,-1 1 0,3 5 0,-2-1 0,11 3 0,-21-6 0,-5-8 0,-12-10 0,1 3 0,1-6 0,1 14 0,4 1 0,3 10 0,1 2 0,-4-9 0,-1 0 0,0-9 0,1 4 0,-1-6 0,-3 1 0,-4-8 0,-2 3 0</inkml:trace>
  <inkml:trace contextRef="#ctx0" brushRef="#br1" timeOffset="151528">30860 6818 8191,'-3'-10'0,"4"-26"2531,11 0 1,3-4-2532,2-10 0,2-3 0,3-2 0,0 1 0,-3 7 0,-1 3 0,-1-14 0,0 10 2818,-9 23-2818,3-10 0,-7 25 0,-1-5 0</inkml:trace>
  <inkml:trace contextRef="#ctx0" brushRef="#br1" timeOffset="152993">31199 6751 8191,'2'-3'0,"2"1"5063,1 2-5063,4 0 2818,0 0-2818,7 0 1719,-3 0-1719,-1 0 6784,-3 2-6784,0 4 0,-2 1 0,2 5 0,-3-2 0,1 3 0,-4 1 0,0 3 0,-3-3 0,0 17 0,0-5 0,0 10 0,-5-9 0,0-8 0,-1-6 0,1-4 0,1-1 0,-2-1 0,0 2 0,-3 5 0,0-3 0,-1 5 0,4-8 0,1-5 0,6 0 0,3-3 0,10 0 0,14 0 0,-4 0 0,12 0 0,-3 0 0,-8 0 0,5 0 0,-15 0 0,4 0 0,-8 0 0,1 0 0,-6 0 0,0 0 0,0 0 0,0 0 0,-3 0 0,0 0 0</inkml:trace>
  <inkml:trace contextRef="#ctx0" brushRef="#br1" timeOffset="154259">31342 5876 8191,'-3'2'0,"0"5"5063,3-1-5063,0 3 2818,0-3-2818,0 4 1719,0-1-1719,0 4 6784,0-4-6784,0 0 0,0-3 0,0 2 0,0-1 0,0 5 0,0-6 0,0 3 0,0-3 0,0 3 0,0-2 0,0 6 0,0-3 0,0 9 0,0-5 0,0 8 0,3-6 0,1 0 0,2 3 0,0-9 0,-2 2 0,1-3 0,-1-2 0,-1 6 0,3-4 0,-3 7 0,3-3 0,1 2 0,-2-6 0,1 3 0,0-6 0,0 3 0,-3-3 0,3-3 0,-3 2 0,3-4 0,0 2 0,0-3 0,-3 0 0,-1 0 0</inkml:trace>
  <inkml:trace contextRef="#ctx0" brushRef="#br1" timeOffset="155575">31537 6054 8191,'-1'-5'0,"2"-2"5063,8-2-5063,-2-3 2818,1 5-2818,-4-2 1719,1 6-1719,-2-2 6784,3 4-6784,0-7 0,0 7 0,0-5 0,-1 6 0,1 0 0,-3 3 0,2 3 0,-1 6 0,2 1 0,1 6 0,-1 1 0,1-3 0,-4 2 0,0-7 0,0-3 0,-3 0 0,3-1 0,0-2 0,-3 3 0,3 0 0,-3-3 0,3 3 0,-3 0 0,6-3 0,-5 3 0,4-3 0,-5-3 0,3 0 0</inkml:trace>
  <inkml:trace contextRef="#ctx0" brushRef="#br1" timeOffset="156830">31677 5932 24575,'5'6'0,"1"4"0,4-5 0,0 10 0,3-1 0,-1 2 0,1 2 0,-4-2 0,1 1 0,-7 1 0,2-8 0,-4 5 0,2-8 0,-3 3 0,0-4 0,3 6 0,-3-2 0,3 6 0,-3-7 0,0 6 0,0-7 0,0 4 0,0-6 0,0 0 0,0 5 0,0-1 0,0 2 0,0-3 0,0-6 0,0-1 0</inkml:trace>
  <inkml:trace contextRef="#ctx0" brushRef="#br1" timeOffset="157992">31987 5810 24575,'0'53'0,"0"-21"0,3 23 0,2-28 0,2 5 0,2 5 0,-1-4 0,-4 4 0,4 18 0,-4-7 0,-1-12 0,-1 1 0,1 27 0,-3-27 0,0 2 0,0 4 0,0 2 0,0 2 0,0 0 0,0-12 0,0 0 0,0 31 0,-7-19 0,5-7 0,-8 2 0,9-12 0,-9 3 0,5 14 0,-6-6 0,3 5 0,4-14 0,-3-5 0,3 4 0,0-4 0,-3 0 0,-1 14 0,0-10 0,-6 9 0,7-16 0,0-8 0,2-7 0,4-1 0,-4-4 0,1 2 0,1-6 0,0 0 0</inkml:trace>
  <inkml:trace contextRef="#ctx0" brushRef="#br1" timeOffset="160660">28478 8142 24575,'16'-7'0,"16"-5"0,25-22 0,-19 12 0,4-2 0,6-5 0,2-3-288,-13 7 0,2-1 0,0 0 288,4 0 0,2 0 0,-1 1 0,-4 0 0,0 0 0,1 0-562,3 1 0,0 0 1,-2 2 561,2-2 0,0 3 0,3-2 0,-1 2 0,-10 5 0,-2 2 0,26-7-400,-17 8 1,0 2 399,4 1 0,7 0 0,4 0 0,-17 2 0,0 1 281,12-2 1,-1 0-282,-4 1 0,-3-2 936,-9 1 0,-2-2-936,25-12 0,-14 0 0,-12 1 913,-9 5-913,-3 5 0,-7 3 0,3 2 0,0 0 0,-2 0 0,12 0 0,-2 3 0,10 1 0,-3 3 0,-2 0 0,-9 0 0,-2 0 0,-9 0 0,0 0 0,-1 0 0,0 0 0,4 0 0,-4-3 0,0 0 0,0-6 0,-2 0 0,4-7 0,-4 6 0,-1-6 0,5 1 0,-9 0 0,12-13 0,-9 13 0,4-6 0,-3 11 0,-3 2 0,2-1 0,-4 2 0,4 1 0,-4 0 0,2 3 0,-1 0 0,-1-3 0,7 0 0,-4-1 0,2-2 0,-3 6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2C89E-AE76-CF41-9C0B-87D42EF69527}"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F596F-AE3B-CB49-A71A-0B549FB29E75}" type="slidenum">
              <a:rPr lang="en-US" smtClean="0"/>
              <a:t>‹#›</a:t>
            </a:fld>
            <a:endParaRPr lang="en-US"/>
          </a:p>
        </p:txBody>
      </p:sp>
    </p:spTree>
    <p:extLst>
      <p:ext uri="{BB962C8B-B14F-4D97-AF65-F5344CB8AC3E}">
        <p14:creationId xmlns:p14="http://schemas.microsoft.com/office/powerpoint/2010/main" val="122293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quick overview of my academic journey so far. I have received a MSc and </a:t>
            </a:r>
            <a:r>
              <a:rPr lang="en-US" dirty="0" err="1"/>
              <a:t>Phd</a:t>
            </a:r>
            <a:r>
              <a:rPr lang="en-US" dirty="0"/>
              <a:t> in Electrical Engineering in 2008 and 2012, respectively, both from TU Vienna. Since 2015 I am an assistant professor at the Department of Computer Science at Aalto University. Here I am leading the group Machine Learning for Big Data which is researching and teaching the </a:t>
            </a:r>
            <a:r>
              <a:rPr lang="en-US" dirty="0" err="1"/>
              <a:t>mathmatical</a:t>
            </a:r>
            <a:r>
              <a:rPr lang="en-US" dirty="0"/>
              <a:t> foundations of machine learning. </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2</a:t>
            </a:fld>
            <a:endParaRPr lang="en-US"/>
          </a:p>
        </p:txBody>
      </p:sp>
    </p:spTree>
    <p:extLst>
      <p:ext uri="{BB962C8B-B14F-4D97-AF65-F5344CB8AC3E}">
        <p14:creationId xmlns:p14="http://schemas.microsoft.com/office/powerpoint/2010/main" val="256780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quick overview of the organization of our seasonal school. We will have lectures via zoom which will be recorded and made available to participants. Don’t worry if you cannot attend them live. Another main component of the school are exercises.</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11</a:t>
            </a:fld>
            <a:endParaRPr lang="en-US"/>
          </a:p>
        </p:txBody>
      </p:sp>
    </p:spTree>
    <p:extLst>
      <p:ext uri="{BB962C8B-B14F-4D97-AF65-F5344CB8AC3E}">
        <p14:creationId xmlns:p14="http://schemas.microsoft.com/office/powerpoint/2010/main" val="279772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consider data as collections or lists of datapoints. A datapoint is any object that potentially carries relevant information for some ML task. Here, a data point represents a daily weather condition at some location in Finland. You can see some Python code that reads in datapoints form a csv file with the name </a:t>
            </a:r>
            <a:r>
              <a:rPr lang="en-GB" dirty="0" err="1"/>
              <a:t>FMIData.csv</a:t>
            </a:r>
            <a:r>
              <a:rPr lang="en-GB" dirty="0"/>
              <a:t> which has been downloaded from the Finnish </a:t>
            </a:r>
            <a:r>
              <a:rPr lang="en-GB" dirty="0" err="1"/>
              <a:t>Meterological</a:t>
            </a:r>
            <a:r>
              <a:rPr lang="en-GB" dirty="0"/>
              <a:t> institute. We then print out the first five datapoints from this file. Each data point is characterized by several properties. In machine learning we call properties that we can measure easily as features. Properties that represent a quantity of interest are referred to as labels. The label is only known for some carefully selected datapoints. In general we want to predict the label based on the feature. </a:t>
            </a:r>
          </a:p>
        </p:txBody>
      </p:sp>
      <p:sp>
        <p:nvSpPr>
          <p:cNvPr id="4" name="Slide Number Placeholder 3"/>
          <p:cNvSpPr>
            <a:spLocks noGrp="1"/>
          </p:cNvSpPr>
          <p:nvPr>
            <p:ph type="sldNum" sz="quarter" idx="5"/>
          </p:nvPr>
        </p:nvSpPr>
        <p:spPr/>
        <p:txBody>
          <a:bodyPr/>
          <a:lstStyle/>
          <a:p>
            <a:fld id="{D23F596F-AE3B-CB49-A71A-0B549FB29E75}" type="slidenum">
              <a:rPr lang="en-US" smtClean="0"/>
              <a:t>13</a:t>
            </a:fld>
            <a:endParaRPr lang="en-US"/>
          </a:p>
        </p:txBody>
      </p:sp>
    </p:spTree>
    <p:extLst>
      <p:ext uri="{BB962C8B-B14F-4D97-AF65-F5344CB8AC3E}">
        <p14:creationId xmlns:p14="http://schemas.microsoft.com/office/powerpoint/2010/main" val="352927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consider data as collections or lists of datapoints. A datapoint is any object that potentially carries relevant information for some ML task. Here, a data point represents a daily weather condition at some location in Finland. You can see some Python code that reads in datapoints form a csv file with the name </a:t>
            </a:r>
            <a:r>
              <a:rPr lang="en-GB" dirty="0" err="1"/>
              <a:t>FMIData.csv</a:t>
            </a:r>
            <a:r>
              <a:rPr lang="en-GB" dirty="0"/>
              <a:t> which has been downloaded from the Finnish </a:t>
            </a:r>
            <a:r>
              <a:rPr lang="en-GB" dirty="0" err="1"/>
              <a:t>Meterological</a:t>
            </a:r>
            <a:r>
              <a:rPr lang="en-GB" dirty="0"/>
              <a:t> institute. We then print out the first five datapoints from this file. Each data point is characterized by several properties. In machine learning we call properties that we can measure easily as features. Properties that represent a quantity of interest are referred to as labels. The label is only known for some carefully selected datapoints. In general we want to predict the label based on the feature. </a:t>
            </a:r>
          </a:p>
        </p:txBody>
      </p:sp>
      <p:sp>
        <p:nvSpPr>
          <p:cNvPr id="4" name="Slide Number Placeholder 3"/>
          <p:cNvSpPr>
            <a:spLocks noGrp="1"/>
          </p:cNvSpPr>
          <p:nvPr>
            <p:ph type="sldNum" sz="quarter" idx="5"/>
          </p:nvPr>
        </p:nvSpPr>
        <p:spPr/>
        <p:txBody>
          <a:bodyPr/>
          <a:lstStyle/>
          <a:p>
            <a:fld id="{D23F596F-AE3B-CB49-A71A-0B549FB29E75}" type="slidenum">
              <a:rPr lang="en-US" smtClean="0"/>
              <a:t>14</a:t>
            </a:fld>
            <a:endParaRPr lang="en-US"/>
          </a:p>
        </p:txBody>
      </p:sp>
    </p:spTree>
    <p:extLst>
      <p:ext uri="{BB962C8B-B14F-4D97-AF65-F5344CB8AC3E}">
        <p14:creationId xmlns:p14="http://schemas.microsoft.com/office/powerpoint/2010/main" val="776710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34</a:t>
            </a:fld>
            <a:endParaRPr lang="en-US"/>
          </a:p>
        </p:txBody>
      </p:sp>
    </p:spTree>
    <p:extLst>
      <p:ext uri="{BB962C8B-B14F-4D97-AF65-F5344CB8AC3E}">
        <p14:creationId xmlns:p14="http://schemas.microsoft.com/office/powerpoint/2010/main" val="2212559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35</a:t>
            </a:fld>
            <a:endParaRPr lang="en-US"/>
          </a:p>
        </p:txBody>
      </p:sp>
    </p:spTree>
    <p:extLst>
      <p:ext uri="{BB962C8B-B14F-4D97-AF65-F5344CB8AC3E}">
        <p14:creationId xmlns:p14="http://schemas.microsoft.com/office/powerpoint/2010/main" val="37567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36</a:t>
            </a:fld>
            <a:endParaRPr lang="en-US"/>
          </a:p>
        </p:txBody>
      </p:sp>
    </p:spTree>
    <p:extLst>
      <p:ext uri="{BB962C8B-B14F-4D97-AF65-F5344CB8AC3E}">
        <p14:creationId xmlns:p14="http://schemas.microsoft.com/office/powerpoint/2010/main" val="3701017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37</a:t>
            </a:fld>
            <a:endParaRPr lang="en-US"/>
          </a:p>
        </p:txBody>
      </p:sp>
    </p:spTree>
    <p:extLst>
      <p:ext uri="{BB962C8B-B14F-4D97-AF65-F5344CB8AC3E}">
        <p14:creationId xmlns:p14="http://schemas.microsoft.com/office/powerpoint/2010/main" val="278366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38</a:t>
            </a:fld>
            <a:endParaRPr lang="en-US"/>
          </a:p>
        </p:txBody>
      </p:sp>
    </p:spTree>
    <p:extLst>
      <p:ext uri="{BB962C8B-B14F-4D97-AF65-F5344CB8AC3E}">
        <p14:creationId xmlns:p14="http://schemas.microsoft.com/office/powerpoint/2010/main" val="3591120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39</a:t>
            </a:fld>
            <a:endParaRPr lang="en-US"/>
          </a:p>
        </p:txBody>
      </p:sp>
    </p:spTree>
    <p:extLst>
      <p:ext uri="{BB962C8B-B14F-4D97-AF65-F5344CB8AC3E}">
        <p14:creationId xmlns:p14="http://schemas.microsoft.com/office/powerpoint/2010/main" val="1383236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40</a:t>
            </a:fld>
            <a:endParaRPr lang="en-US"/>
          </a:p>
        </p:txBody>
      </p:sp>
    </p:spTree>
    <p:extLst>
      <p:ext uri="{BB962C8B-B14F-4D97-AF65-F5344CB8AC3E}">
        <p14:creationId xmlns:p14="http://schemas.microsoft.com/office/powerpoint/2010/main" val="70914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current research focus is two areas. The first research area is federated </a:t>
            </a:r>
            <a:r>
              <a:rPr lang="en-US" dirty="0" err="1"/>
              <a:t>mutl</a:t>
            </a:r>
            <a:r>
              <a:rPr lang="en-US" dirty="0"/>
              <a:t>-task learning which is relevant e.g. for the high-precision management of pandemics. Indeed, the personalized </a:t>
            </a:r>
            <a:r>
              <a:rPr lang="en-US" dirty="0" err="1"/>
              <a:t>predicition</a:t>
            </a:r>
            <a:r>
              <a:rPr lang="en-US" dirty="0"/>
              <a:t> of infection risks results in a networked collection of individual learning tasks. Each single task corresponds to learning </a:t>
            </a:r>
            <a:r>
              <a:rPr lang="en-US" dirty="0" err="1"/>
              <a:t>accurated</a:t>
            </a:r>
            <a:r>
              <a:rPr lang="en-US" dirty="0"/>
              <a:t> infection risk predictors for a particular person. I will talk more about how the statistical and computational aspects of such federated </a:t>
            </a:r>
            <a:r>
              <a:rPr lang="en-US" dirty="0" err="1"/>
              <a:t>multit</a:t>
            </a:r>
            <a:r>
              <a:rPr lang="en-US" dirty="0"/>
              <a:t>-task earning problems </a:t>
            </a:r>
            <a:r>
              <a:rPr lang="en-US" dirty="0" err="1"/>
              <a:t>udring</a:t>
            </a:r>
            <a:r>
              <a:rPr lang="en-US" dirty="0"/>
              <a:t> the main part of my talk. </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3</a:t>
            </a:fld>
            <a:endParaRPr lang="en-US"/>
          </a:p>
        </p:txBody>
      </p:sp>
    </p:spTree>
    <p:extLst>
      <p:ext uri="{BB962C8B-B14F-4D97-AF65-F5344CB8AC3E}">
        <p14:creationId xmlns:p14="http://schemas.microsoft.com/office/powerpoint/2010/main" val="1306169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41</a:t>
            </a:fld>
            <a:endParaRPr lang="en-US"/>
          </a:p>
        </p:txBody>
      </p:sp>
    </p:spTree>
    <p:extLst>
      <p:ext uri="{BB962C8B-B14F-4D97-AF65-F5344CB8AC3E}">
        <p14:creationId xmlns:p14="http://schemas.microsoft.com/office/powerpoint/2010/main" val="214526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represent networked data using an undirected weighted graph which we refer to as the empirical graph. The nodes of the empirical graph represent individual local datasets, e.g., generated by a particular person or by a particular IoT sensing device. Two nodes are connected by an edge if they are similar in a domain-specific sense. This similarity notion might be be obtained from </a:t>
            </a:r>
            <a:r>
              <a:rPr lang="en-US" dirty="0" err="1"/>
              <a:t>spatio</a:t>
            </a:r>
            <a:r>
              <a:rPr lang="en-US" dirty="0"/>
              <a:t>-temporal proximity as in contact networks for disease spread or by presence/absence of direct communication links. Our research studies how to combine the geometry of the network or network </a:t>
            </a:r>
            <a:r>
              <a:rPr lang="en-US" dirty="0" err="1"/>
              <a:t>topoloy</a:t>
            </a:r>
            <a:r>
              <a:rPr lang="en-US" dirty="0"/>
              <a:t> with the geometry of local models that are used for each local dataset. </a:t>
            </a:r>
          </a:p>
        </p:txBody>
      </p:sp>
      <p:sp>
        <p:nvSpPr>
          <p:cNvPr id="4" name="Slide Number Placeholder 3"/>
          <p:cNvSpPr>
            <a:spLocks noGrp="1"/>
          </p:cNvSpPr>
          <p:nvPr>
            <p:ph type="sldNum" sz="quarter" idx="5"/>
          </p:nvPr>
        </p:nvSpPr>
        <p:spPr/>
        <p:txBody>
          <a:bodyPr/>
          <a:lstStyle/>
          <a:p>
            <a:fld id="{D23F596F-AE3B-CB49-A71A-0B549FB29E75}" type="slidenum">
              <a:rPr lang="en-US" smtClean="0"/>
              <a:t>46</a:t>
            </a:fld>
            <a:endParaRPr lang="en-US"/>
          </a:p>
        </p:txBody>
      </p:sp>
    </p:spTree>
    <p:extLst>
      <p:ext uri="{BB962C8B-B14F-4D97-AF65-F5344CB8AC3E}">
        <p14:creationId xmlns:p14="http://schemas.microsoft.com/office/powerpoint/2010/main" val="108710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given empirical graph we define a networked model. Each node is equipped with some parametric model with </a:t>
            </a:r>
            <a:r>
              <a:rPr lang="en-US" dirty="0" err="1"/>
              <a:t>paramters</a:t>
            </a:r>
            <a:r>
              <a:rPr lang="en-US" dirty="0"/>
              <a:t> of weights w. These local models could be linear regression models or deep neural nets. Our methods allow to abstract from the details of the local models and only need a loss function that provides a score for a given choice of weights. </a:t>
            </a:r>
          </a:p>
        </p:txBody>
      </p:sp>
      <p:sp>
        <p:nvSpPr>
          <p:cNvPr id="4" name="Slide Number Placeholder 3"/>
          <p:cNvSpPr>
            <a:spLocks noGrp="1"/>
          </p:cNvSpPr>
          <p:nvPr>
            <p:ph type="sldNum" sz="quarter" idx="5"/>
          </p:nvPr>
        </p:nvSpPr>
        <p:spPr/>
        <p:txBody>
          <a:bodyPr/>
          <a:lstStyle/>
          <a:p>
            <a:fld id="{D23F596F-AE3B-CB49-A71A-0B549FB29E75}" type="slidenum">
              <a:rPr lang="en-US" smtClean="0"/>
              <a:t>51</a:t>
            </a:fld>
            <a:endParaRPr lang="en-US"/>
          </a:p>
        </p:txBody>
      </p:sp>
    </p:spTree>
    <p:extLst>
      <p:ext uri="{BB962C8B-B14F-4D97-AF65-F5344CB8AC3E}">
        <p14:creationId xmlns:p14="http://schemas.microsoft.com/office/powerpoint/2010/main" val="2465585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given empirical graph we define a networked model. Each node is equipped with some parametric model with </a:t>
            </a:r>
            <a:r>
              <a:rPr lang="en-US" dirty="0" err="1"/>
              <a:t>paramters</a:t>
            </a:r>
            <a:r>
              <a:rPr lang="en-US" dirty="0"/>
              <a:t> of weights w. These local models could be linear regression models or deep neural nets. Our methods allow to abstract from the details of the local models and only need a loss function that provides a score for a given choice of weights. </a:t>
            </a:r>
          </a:p>
        </p:txBody>
      </p:sp>
      <p:sp>
        <p:nvSpPr>
          <p:cNvPr id="4" name="Slide Number Placeholder 3"/>
          <p:cNvSpPr>
            <a:spLocks noGrp="1"/>
          </p:cNvSpPr>
          <p:nvPr>
            <p:ph type="sldNum" sz="quarter" idx="5"/>
          </p:nvPr>
        </p:nvSpPr>
        <p:spPr/>
        <p:txBody>
          <a:bodyPr/>
          <a:lstStyle/>
          <a:p>
            <a:fld id="{D23F596F-AE3B-CB49-A71A-0B549FB29E75}" type="slidenum">
              <a:rPr lang="en-US" smtClean="0"/>
              <a:t>52</a:t>
            </a:fld>
            <a:endParaRPr lang="en-US"/>
          </a:p>
        </p:txBody>
      </p:sp>
    </p:spTree>
    <p:extLst>
      <p:ext uri="{BB962C8B-B14F-4D97-AF65-F5344CB8AC3E}">
        <p14:creationId xmlns:p14="http://schemas.microsoft.com/office/powerpoint/2010/main" val="2144955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given empirical graph we define a networked model. Each node is equipped with some parametric model with </a:t>
            </a:r>
            <a:r>
              <a:rPr lang="en-US" dirty="0" err="1"/>
              <a:t>paramters</a:t>
            </a:r>
            <a:r>
              <a:rPr lang="en-US" dirty="0"/>
              <a:t> of weights w. These local models could be linear regression models or deep neural nets. Our methods allow to abstract from the details of the local models and only need a loss function that provides a score for a given choice of weights. </a:t>
            </a:r>
          </a:p>
        </p:txBody>
      </p:sp>
      <p:sp>
        <p:nvSpPr>
          <p:cNvPr id="4" name="Slide Number Placeholder 3"/>
          <p:cNvSpPr>
            <a:spLocks noGrp="1"/>
          </p:cNvSpPr>
          <p:nvPr>
            <p:ph type="sldNum" sz="quarter" idx="5"/>
          </p:nvPr>
        </p:nvSpPr>
        <p:spPr/>
        <p:txBody>
          <a:bodyPr/>
          <a:lstStyle/>
          <a:p>
            <a:fld id="{D23F596F-AE3B-CB49-A71A-0B549FB29E75}" type="slidenum">
              <a:rPr lang="en-US" smtClean="0"/>
              <a:t>53</a:t>
            </a:fld>
            <a:endParaRPr lang="en-US"/>
          </a:p>
        </p:txBody>
      </p:sp>
    </p:spTree>
    <p:extLst>
      <p:ext uri="{BB962C8B-B14F-4D97-AF65-F5344CB8AC3E}">
        <p14:creationId xmlns:p14="http://schemas.microsoft.com/office/powerpoint/2010/main" val="2057734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a given empirical graph we define a networked model. Each node is equipped with some parametric model with </a:t>
            </a:r>
            <a:r>
              <a:rPr lang="en-US" dirty="0" err="1"/>
              <a:t>paramters</a:t>
            </a:r>
            <a:r>
              <a:rPr lang="en-US" dirty="0"/>
              <a:t> of weights w. These local models could be linear regression models or deep neural nets. Our methods allow to abstract from the details of the local models and only need a loss function that provides a score for a given choice of weights. </a:t>
            </a:r>
          </a:p>
        </p:txBody>
      </p:sp>
      <p:sp>
        <p:nvSpPr>
          <p:cNvPr id="4" name="Slide Number Placeholder 3"/>
          <p:cNvSpPr>
            <a:spLocks noGrp="1"/>
          </p:cNvSpPr>
          <p:nvPr>
            <p:ph type="sldNum" sz="quarter" idx="5"/>
          </p:nvPr>
        </p:nvSpPr>
        <p:spPr/>
        <p:txBody>
          <a:bodyPr/>
          <a:lstStyle/>
          <a:p>
            <a:fld id="{D23F596F-AE3B-CB49-A71A-0B549FB29E75}" type="slidenum">
              <a:rPr lang="en-US" smtClean="0"/>
              <a:t>54</a:t>
            </a:fld>
            <a:endParaRPr lang="en-US"/>
          </a:p>
        </p:txBody>
      </p:sp>
    </p:spTree>
    <p:extLst>
      <p:ext uri="{BB962C8B-B14F-4D97-AF65-F5344CB8AC3E}">
        <p14:creationId xmlns:p14="http://schemas.microsoft.com/office/powerpoint/2010/main" val="216134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current research area is explainable machine learning. Our take on this hot topic is to measure the usefulness of an explanation by the amount by which the entropy of the prediction is reduced. An explanation can be any artefact that is revealed together with the prediction. For example, an explanation could amount to selecting a particular training example. Another form of explanations is obtained by listing a set of most relevant features. Formally, we model the explanation and prediction as correlated random variables. This information-theoretic approach is appealing as it allows to take into account the user background knowledge. We characterize the user background by a user summary that is provided by a training set. We use the user summary to design explanations that maximally reduce the uncertainty about a prediction for a specific user. </a:t>
            </a:r>
          </a:p>
        </p:txBody>
      </p:sp>
      <p:sp>
        <p:nvSpPr>
          <p:cNvPr id="4" name="Slide Number Placeholder 3"/>
          <p:cNvSpPr>
            <a:spLocks noGrp="1"/>
          </p:cNvSpPr>
          <p:nvPr>
            <p:ph type="sldNum" sz="quarter" idx="5"/>
          </p:nvPr>
        </p:nvSpPr>
        <p:spPr/>
        <p:txBody>
          <a:bodyPr/>
          <a:lstStyle/>
          <a:p>
            <a:fld id="{D23F596F-AE3B-CB49-A71A-0B549FB29E75}" type="slidenum">
              <a:rPr lang="en-US" smtClean="0"/>
              <a:t>4</a:t>
            </a:fld>
            <a:endParaRPr lang="en-US"/>
          </a:p>
        </p:txBody>
      </p:sp>
    </p:spTree>
    <p:extLst>
      <p:ext uri="{BB962C8B-B14F-4D97-AF65-F5344CB8AC3E}">
        <p14:creationId xmlns:p14="http://schemas.microsoft.com/office/powerpoint/2010/main" val="266659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quick overview of the organization of our seasonal school. We will have lectures via zoom which will be recorded and made available to participants. Don’t worry if you cannot attend them live. Another main component of the school are exercises.</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5</a:t>
            </a:fld>
            <a:endParaRPr lang="en-US"/>
          </a:p>
        </p:txBody>
      </p:sp>
    </p:spTree>
    <p:extLst>
      <p:ext uri="{BB962C8B-B14F-4D97-AF65-F5344CB8AC3E}">
        <p14:creationId xmlns:p14="http://schemas.microsoft.com/office/powerpoint/2010/main" val="3660642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quick overview of the organization of our seasonal school. We will have lectures via zoom which will be recorded and made available to participants. Don’t worry if you cannot attend them live. Another main component of the school are exercises.</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6</a:t>
            </a:fld>
            <a:endParaRPr lang="en-US"/>
          </a:p>
        </p:txBody>
      </p:sp>
    </p:spTree>
    <p:extLst>
      <p:ext uri="{BB962C8B-B14F-4D97-AF65-F5344CB8AC3E}">
        <p14:creationId xmlns:p14="http://schemas.microsoft.com/office/powerpoint/2010/main" val="260602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quick overview of the organization of our seasonal school. We will have lectures via zoom which will be recorded and made available to participants. Don’t worry if you cannot attend them live. Another main component of the school are exercises.</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7</a:t>
            </a:fld>
            <a:endParaRPr lang="en-US"/>
          </a:p>
        </p:txBody>
      </p:sp>
    </p:spTree>
    <p:extLst>
      <p:ext uri="{BB962C8B-B14F-4D97-AF65-F5344CB8AC3E}">
        <p14:creationId xmlns:p14="http://schemas.microsoft.com/office/powerpoint/2010/main" val="201719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quick overview of the organization of our seasonal school. We will have lectures via zoom which will be recorded and made available to participants. Don’t worry if you cannot attend them live. Another main component of the school are exercises.</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8</a:t>
            </a:fld>
            <a:endParaRPr lang="en-US"/>
          </a:p>
        </p:txBody>
      </p:sp>
    </p:spTree>
    <p:extLst>
      <p:ext uri="{BB962C8B-B14F-4D97-AF65-F5344CB8AC3E}">
        <p14:creationId xmlns:p14="http://schemas.microsoft.com/office/powerpoint/2010/main" val="113773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quick overview of the organization of our seasonal school. We will have lectures via zoom which will be recorded and made available to participants. Don’t worry if you cannot attend them live. Another main component of the school are exercises.</a:t>
            </a:r>
          </a:p>
          <a:p>
            <a:endParaRPr lang="en-US" dirty="0"/>
          </a:p>
        </p:txBody>
      </p:sp>
      <p:sp>
        <p:nvSpPr>
          <p:cNvPr id="4" name="Slide Number Placeholder 3"/>
          <p:cNvSpPr>
            <a:spLocks noGrp="1"/>
          </p:cNvSpPr>
          <p:nvPr>
            <p:ph type="sldNum" sz="quarter" idx="5"/>
          </p:nvPr>
        </p:nvSpPr>
        <p:spPr/>
        <p:txBody>
          <a:bodyPr/>
          <a:lstStyle/>
          <a:p>
            <a:fld id="{D23F596F-AE3B-CB49-A71A-0B549FB29E75}" type="slidenum">
              <a:rPr lang="en-US" smtClean="0"/>
              <a:t>9</a:t>
            </a:fld>
            <a:endParaRPr lang="en-US"/>
          </a:p>
        </p:txBody>
      </p:sp>
    </p:spTree>
    <p:extLst>
      <p:ext uri="{BB962C8B-B14F-4D97-AF65-F5344CB8AC3E}">
        <p14:creationId xmlns:p14="http://schemas.microsoft.com/office/powerpoint/2010/main" val="348230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consider data as collections or lists of datapoints. A datapoint is any object that potentially carries relevant information for some ML task. Here, a data point represents a daily weather condition at some location in Finland. You can see some Python code that reads in datapoints form a csv file with the name </a:t>
            </a:r>
            <a:r>
              <a:rPr lang="en-GB" dirty="0" err="1"/>
              <a:t>FMIData.csv</a:t>
            </a:r>
            <a:r>
              <a:rPr lang="en-GB" dirty="0"/>
              <a:t> which has been downloaded from the Finnish </a:t>
            </a:r>
            <a:r>
              <a:rPr lang="en-GB" dirty="0" err="1"/>
              <a:t>Meterological</a:t>
            </a:r>
            <a:r>
              <a:rPr lang="en-GB" dirty="0"/>
              <a:t> institute. We then print out the first five datapoints from this file. Each data point is characterized by several properties. In machine learning we call properties that we can measure easily as features. Properties that represent a quantity of interest are referred to as labels. The label is only known for some carefully selected datapoints. In general we want to predict the label based on the feature. </a:t>
            </a:r>
          </a:p>
        </p:txBody>
      </p:sp>
      <p:sp>
        <p:nvSpPr>
          <p:cNvPr id="4" name="Slide Number Placeholder 3"/>
          <p:cNvSpPr>
            <a:spLocks noGrp="1"/>
          </p:cNvSpPr>
          <p:nvPr>
            <p:ph type="sldNum" sz="quarter" idx="5"/>
          </p:nvPr>
        </p:nvSpPr>
        <p:spPr/>
        <p:txBody>
          <a:bodyPr/>
          <a:lstStyle/>
          <a:p>
            <a:fld id="{D23F596F-AE3B-CB49-A71A-0B549FB29E75}" type="slidenum">
              <a:rPr lang="en-US" smtClean="0"/>
              <a:t>10</a:t>
            </a:fld>
            <a:endParaRPr lang="en-US"/>
          </a:p>
        </p:txBody>
      </p:sp>
    </p:spTree>
    <p:extLst>
      <p:ext uri="{BB962C8B-B14F-4D97-AF65-F5344CB8AC3E}">
        <p14:creationId xmlns:p14="http://schemas.microsoft.com/office/powerpoint/2010/main" val="824880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4A2C-78AF-4741-BA32-97A2ACFAB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DB3AD3-FA5A-3240-9BC2-75660411C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4DCA-6611-FE48-9A11-8712D6745E32}"/>
              </a:ext>
            </a:extLst>
          </p:cNvPr>
          <p:cNvSpPr>
            <a:spLocks noGrp="1"/>
          </p:cNvSpPr>
          <p:nvPr>
            <p:ph type="dt" sz="half" idx="10"/>
          </p:nvPr>
        </p:nvSpPr>
        <p:spPr/>
        <p:txBody>
          <a:bodyPr/>
          <a:lstStyle/>
          <a:p>
            <a:fld id="{B80681D0-DB48-7245-B07E-3208B72CFBE0}" type="datetime1">
              <a:rPr lang="en-US" smtClean="0"/>
              <a:t>3/28/22</a:t>
            </a:fld>
            <a:endParaRPr lang="en-US"/>
          </a:p>
        </p:txBody>
      </p:sp>
      <p:sp>
        <p:nvSpPr>
          <p:cNvPr id="5" name="Footer Placeholder 4">
            <a:extLst>
              <a:ext uri="{FF2B5EF4-FFF2-40B4-BE49-F238E27FC236}">
                <a16:creationId xmlns:a16="http://schemas.microsoft.com/office/drawing/2014/main" id="{90588C1E-9118-D64C-95AF-B682667BE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53DD3-9F27-4446-B3C9-4F617C90675B}"/>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55974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9ED-C163-4E46-9DB4-482982213D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C0A56C-CAF3-0D4D-984E-0AF0E541E0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196DF2-73C3-F041-BA8B-4AD1E7088471}"/>
              </a:ext>
            </a:extLst>
          </p:cNvPr>
          <p:cNvSpPr>
            <a:spLocks noGrp="1"/>
          </p:cNvSpPr>
          <p:nvPr>
            <p:ph type="dt" sz="half" idx="10"/>
          </p:nvPr>
        </p:nvSpPr>
        <p:spPr/>
        <p:txBody>
          <a:bodyPr/>
          <a:lstStyle>
            <a:lvl1pPr>
              <a:defRPr sz="1800"/>
            </a:lvl1pPr>
          </a:lstStyle>
          <a:p>
            <a:fld id="{4CF9D738-40E5-FC4B-93A7-2934B796F85F}" type="datetime1">
              <a:rPr lang="en-US" smtClean="0"/>
              <a:t>3/28/22</a:t>
            </a:fld>
            <a:endParaRPr lang="en-US" dirty="0"/>
          </a:p>
        </p:txBody>
      </p:sp>
      <p:sp>
        <p:nvSpPr>
          <p:cNvPr id="5" name="Footer Placeholder 4">
            <a:extLst>
              <a:ext uri="{FF2B5EF4-FFF2-40B4-BE49-F238E27FC236}">
                <a16:creationId xmlns:a16="http://schemas.microsoft.com/office/drawing/2014/main" id="{906B6CCF-632A-B144-831E-041FDDC3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605FA-4B33-3D41-9103-D074DF341881}"/>
              </a:ext>
            </a:extLst>
          </p:cNvPr>
          <p:cNvSpPr>
            <a:spLocks noGrp="1"/>
          </p:cNvSpPr>
          <p:nvPr>
            <p:ph type="sldNum" sz="quarter" idx="12"/>
          </p:nvPr>
        </p:nvSpPr>
        <p:spPr/>
        <p:txBody>
          <a:bodyPr/>
          <a:lstStyle>
            <a:lvl1pPr>
              <a:defRPr sz="2800"/>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108079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Otsikko ja sisältö">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lvl1pPr>
              <a:defRPr sz="2800"/>
            </a:lvl1pPr>
          </a:lstStyle>
          <a:p>
            <a:fld id="{86CB4B4D-7CA3-9044-876B-883B54F8677D}" type="slidenum">
              <a:rPr lang="en-FI" smtClean="0"/>
              <a:pPr/>
              <a:t>‹#›</a:t>
            </a:fld>
            <a:endParaRPr lang="en-FI" dirty="0"/>
          </a:p>
        </p:txBody>
      </p:sp>
    </p:spTree>
    <p:extLst>
      <p:ext uri="{BB962C8B-B14F-4D97-AF65-F5344CB8AC3E}">
        <p14:creationId xmlns:p14="http://schemas.microsoft.com/office/powerpoint/2010/main" val="110076341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3A41A-480F-3642-B8CC-AEDC61441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DF23D-991A-1A41-AFB9-FD00CB3C2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DF2A22-E007-0449-B272-F3D36FE82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E0C36-4868-4145-8FEC-5CDE2B62523B}" type="datetime1">
              <a:rPr lang="en-US" smtClean="0"/>
              <a:t>3/28/22</a:t>
            </a:fld>
            <a:endParaRPr lang="en-US"/>
          </a:p>
        </p:txBody>
      </p:sp>
      <p:sp>
        <p:nvSpPr>
          <p:cNvPr id="5" name="Footer Placeholder 4">
            <a:extLst>
              <a:ext uri="{FF2B5EF4-FFF2-40B4-BE49-F238E27FC236}">
                <a16:creationId xmlns:a16="http://schemas.microsoft.com/office/drawing/2014/main" id="{30493FB0-F765-CD45-B46A-50BE8FBE6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5ECEE-F3E4-FE4F-B491-213DB480B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D75B69EA-F5F3-9148-B3D2-85669F9D4A27}" type="slidenum">
              <a:rPr lang="en-US" smtClean="0"/>
              <a:pPr/>
              <a:t>‹#›</a:t>
            </a:fld>
            <a:endParaRPr lang="en-US" dirty="0"/>
          </a:p>
        </p:txBody>
      </p:sp>
    </p:spTree>
    <p:extLst>
      <p:ext uri="{BB962C8B-B14F-4D97-AF65-F5344CB8AC3E}">
        <p14:creationId xmlns:p14="http://schemas.microsoft.com/office/powerpoint/2010/main" val="293098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0.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networkx.org/documentation/stable/reference/classes/graph.html#networkx.Graph"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40.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rxiv.org/abs/2009.0149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0.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7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61.png"/><Relationship Id="rId2" Type="http://schemas.openxmlformats.org/officeDocument/2006/relationships/image" Target="../media/image77.png"/><Relationship Id="rId1" Type="http://schemas.openxmlformats.org/officeDocument/2006/relationships/slideLayout" Target="../slideLayouts/slideLayout3.xml"/><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slides/_rels/slide4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join.slack.com/t/ieeeseasonalschoolnfl/shared_invite/zt-167c885c0-p6Ygb1~J9F3im1sWMvfxaw"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5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9.png"/></Relationships>
</file>

<file path=ppt/slides/_rels/slide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0.png"/></Relationships>
</file>

<file path=ppt/slides/_rels/slide5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90.png"/></Relationships>
</file>

<file path=ppt/slides/_rels/slide5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ieeespcasfinland.github.io/CarloF.html" TargetMode="External"/><Relationship Id="rId3" Type="http://schemas.openxmlformats.org/officeDocument/2006/relationships/hyperlink" Target="https://ieeespcasfinland.github.io/Konstantin.html" TargetMode="External"/><Relationship Id="rId7" Type="http://schemas.openxmlformats.org/officeDocument/2006/relationships/hyperlink" Target="https://ieeespcasfinland.github.io/Samek.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ieeespcasfinland.github.io/IreneS.html" TargetMode="External"/><Relationship Id="rId5" Type="http://schemas.openxmlformats.org/officeDocument/2006/relationships/hyperlink" Target="https://ieeespcasfinland.github.io/Hamed.html" TargetMode="External"/><Relationship Id="rId4" Type="http://schemas.openxmlformats.org/officeDocument/2006/relationships/hyperlink" Target="https://ieeespcasfinland.github.io/Simo.html" TargetMode="External"/><Relationship Id="rId9" Type="http://schemas.openxmlformats.org/officeDocument/2006/relationships/hyperlink" Target="https://ieeespcasfinland.github.io/Anna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eeespcasfinland.github.i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1C94-4B0E-5547-9316-69C00834B625}"/>
              </a:ext>
            </a:extLst>
          </p:cNvPr>
          <p:cNvSpPr>
            <a:spLocks noGrp="1"/>
          </p:cNvSpPr>
          <p:nvPr>
            <p:ph type="title"/>
          </p:nvPr>
        </p:nvSpPr>
        <p:spPr>
          <a:xfrm>
            <a:off x="279120" y="501650"/>
            <a:ext cx="11633759" cy="5400528"/>
          </a:xfrm>
        </p:spPr>
        <p:txBody>
          <a:bodyPr>
            <a:normAutofit/>
          </a:bodyPr>
          <a:lstStyle/>
          <a:p>
            <a:pPr>
              <a:lnSpc>
                <a:spcPct val="100000"/>
              </a:lnSpc>
            </a:pPr>
            <a:r>
              <a:rPr lang="en-US" sz="4000" b="1" dirty="0">
                <a:latin typeface="+mn-lt"/>
                <a:cs typeface="Arial" panose="020B0604020202020204" pitchFamily="34" charset="0"/>
              </a:rPr>
              <a:t>IEEE Signal Processing Society Seasonal School</a:t>
            </a:r>
            <a:br>
              <a:rPr lang="en-US" sz="6600" b="1" dirty="0">
                <a:latin typeface="+mn-lt"/>
                <a:cs typeface="Arial" panose="020B0604020202020204" pitchFamily="34" charset="0"/>
              </a:rPr>
            </a:br>
            <a:r>
              <a:rPr lang="en-US" sz="4000" b="1" dirty="0">
                <a:cs typeface="Arial" panose="020B0604020202020204" pitchFamily="34" charset="0"/>
              </a:rPr>
              <a:t>28.03.2022 – 01.04.2022</a:t>
            </a:r>
            <a:br>
              <a:rPr lang="en-US" sz="6600" b="1" dirty="0">
                <a:latin typeface="+mn-lt"/>
                <a:cs typeface="Arial" panose="020B0604020202020204" pitchFamily="34" charset="0"/>
              </a:rPr>
            </a:br>
            <a:r>
              <a:rPr lang="en-US" sz="6700" b="1" dirty="0">
                <a:latin typeface="+mn-lt"/>
                <a:cs typeface="Arial" panose="020B0604020202020204" pitchFamily="34" charset="0"/>
              </a:rPr>
              <a:t>Networked Federated Learning</a:t>
            </a:r>
            <a:br>
              <a:rPr lang="en-US" sz="3200" b="1" dirty="0">
                <a:latin typeface="+mn-lt"/>
                <a:cs typeface="Arial" panose="020B0604020202020204" pitchFamily="34" charset="0"/>
              </a:rPr>
            </a:br>
            <a:r>
              <a:rPr lang="en-US" sz="4800" b="1" dirty="0">
                <a:latin typeface="+mn-lt"/>
                <a:cs typeface="Arial" panose="020B0604020202020204" pitchFamily="34" charset="0"/>
              </a:rPr>
              <a:t>Theory, Algorithms and Applications</a:t>
            </a:r>
            <a:br>
              <a:rPr lang="en-US" sz="4000" b="1" dirty="0">
                <a:latin typeface="+mn-lt"/>
                <a:cs typeface="Arial" panose="020B0604020202020204" pitchFamily="34" charset="0"/>
              </a:rPr>
            </a:br>
            <a:br>
              <a:rPr lang="en-US" sz="4000" b="1" dirty="0">
                <a:latin typeface="+mn-lt"/>
                <a:cs typeface="Arial" panose="020B0604020202020204" pitchFamily="34" charset="0"/>
              </a:rPr>
            </a:br>
            <a:r>
              <a:rPr lang="en-US" sz="4000" b="1" dirty="0">
                <a:latin typeface="+mn-lt"/>
                <a:cs typeface="Arial" panose="020B0604020202020204" pitchFamily="34" charset="0"/>
              </a:rPr>
              <a:t>Alex Jung (Aalto University) </a:t>
            </a:r>
            <a:br>
              <a:rPr lang="en-US" sz="5400" dirty="0">
                <a:latin typeface="+mn-lt"/>
                <a:cs typeface="Arial" panose="020B0604020202020204" pitchFamily="34" charset="0"/>
              </a:rPr>
            </a:br>
            <a:endParaRPr lang="en-US" dirty="0">
              <a:latin typeface="+mn-lt"/>
              <a:cs typeface="Arial" panose="020B0604020202020204" pitchFamily="34" charset="0"/>
            </a:endParaRPr>
          </a:p>
        </p:txBody>
      </p:sp>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a:t>
            </a:fld>
            <a:endParaRPr lang="en-US" dirty="0"/>
          </a:p>
        </p:txBody>
      </p:sp>
      <p:pic>
        <p:nvPicPr>
          <p:cNvPr id="5" name="Picture 4" descr="Logo, company name&#10;&#10;Description automatically generated">
            <a:extLst>
              <a:ext uri="{FF2B5EF4-FFF2-40B4-BE49-F238E27FC236}">
                <a16:creationId xmlns:a16="http://schemas.microsoft.com/office/drawing/2014/main" id="{F0033329-BCD3-7F4D-84D0-F405A49481D6}"/>
              </a:ext>
            </a:extLst>
          </p:cNvPr>
          <p:cNvPicPr>
            <a:picLocks noChangeAspect="1"/>
          </p:cNvPicPr>
          <p:nvPr/>
        </p:nvPicPr>
        <p:blipFill>
          <a:blip r:embed="rId2"/>
          <a:stretch>
            <a:fillRect/>
          </a:stretch>
        </p:blipFill>
        <p:spPr>
          <a:xfrm>
            <a:off x="7124478" y="4837112"/>
            <a:ext cx="2972243" cy="1884363"/>
          </a:xfrm>
          <a:prstGeom prst="rect">
            <a:avLst/>
          </a:prstGeom>
        </p:spPr>
      </p:pic>
      <p:pic>
        <p:nvPicPr>
          <p:cNvPr id="7" name="Picture 6" descr="Logo, company name&#10;&#10;Description automatically generated">
            <a:extLst>
              <a:ext uri="{FF2B5EF4-FFF2-40B4-BE49-F238E27FC236}">
                <a16:creationId xmlns:a16="http://schemas.microsoft.com/office/drawing/2014/main" id="{7C600B67-BB7B-A44E-8BD9-21B1F4BDAE7C}"/>
              </a:ext>
            </a:extLst>
          </p:cNvPr>
          <p:cNvPicPr>
            <a:picLocks noChangeAspect="1"/>
          </p:cNvPicPr>
          <p:nvPr/>
        </p:nvPicPr>
        <p:blipFill>
          <a:blip r:embed="rId3"/>
          <a:stretch>
            <a:fillRect/>
          </a:stretch>
        </p:blipFill>
        <p:spPr>
          <a:xfrm>
            <a:off x="3581401" y="4973637"/>
            <a:ext cx="2127803" cy="1747838"/>
          </a:xfrm>
          <a:prstGeom prst="rect">
            <a:avLst/>
          </a:prstGeom>
        </p:spPr>
      </p:pic>
    </p:spTree>
    <p:extLst>
      <p:ext uri="{BB962C8B-B14F-4D97-AF65-F5344CB8AC3E}">
        <p14:creationId xmlns:p14="http://schemas.microsoft.com/office/powerpoint/2010/main" val="85765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10</a:t>
            </a:fld>
            <a:endParaRPr lang="en-US" dirty="0"/>
          </a:p>
        </p:txBody>
      </p:sp>
      <p:sp>
        <p:nvSpPr>
          <p:cNvPr id="12" name="Title 1">
            <a:extLst>
              <a:ext uri="{FF2B5EF4-FFF2-40B4-BE49-F238E27FC236}">
                <a16:creationId xmlns:a16="http://schemas.microsoft.com/office/drawing/2014/main" id="{FC240139-4CF8-D34F-B312-D2A2E7A86E49}"/>
              </a:ext>
            </a:extLst>
          </p:cNvPr>
          <p:cNvSpPr>
            <a:spLocks noGrp="1"/>
          </p:cNvSpPr>
          <p:nvPr>
            <p:ph type="title"/>
          </p:nvPr>
        </p:nvSpPr>
        <p:spPr>
          <a:xfrm>
            <a:off x="157163" y="136525"/>
            <a:ext cx="11644029" cy="1588366"/>
          </a:xfrm>
        </p:spPr>
        <p:txBody>
          <a:bodyPr>
            <a:normAutofit/>
          </a:bodyPr>
          <a:lstStyle/>
          <a:p>
            <a:r>
              <a:rPr lang="en-AT" sz="7200" b="1" dirty="0"/>
              <a:t>Running Toy Application</a:t>
            </a:r>
          </a:p>
        </p:txBody>
      </p:sp>
      <p:pic>
        <p:nvPicPr>
          <p:cNvPr id="6" name="Picture 5" descr="A picture containing sky, snow, outdoor, day&#10;&#10;Description automatically generated">
            <a:extLst>
              <a:ext uri="{FF2B5EF4-FFF2-40B4-BE49-F238E27FC236}">
                <a16:creationId xmlns:a16="http://schemas.microsoft.com/office/drawing/2014/main" id="{FEBCDB10-F705-2B4B-A28B-77A60D1192C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6689" y="1724891"/>
            <a:ext cx="5742387" cy="3230093"/>
          </a:xfrm>
          <a:prstGeom prst="rect">
            <a:avLst/>
          </a:prstGeom>
        </p:spPr>
      </p:pic>
      <p:sp>
        <p:nvSpPr>
          <p:cNvPr id="8" name="TextBox 7">
            <a:extLst>
              <a:ext uri="{FF2B5EF4-FFF2-40B4-BE49-F238E27FC236}">
                <a16:creationId xmlns:a16="http://schemas.microsoft.com/office/drawing/2014/main" id="{38118C77-4BC2-3849-A261-E4D231DD5BF9}"/>
              </a:ext>
            </a:extLst>
          </p:cNvPr>
          <p:cNvSpPr txBox="1"/>
          <p:nvPr/>
        </p:nvSpPr>
        <p:spPr>
          <a:xfrm>
            <a:off x="318977" y="5188688"/>
            <a:ext cx="9395521" cy="1077218"/>
          </a:xfrm>
          <a:prstGeom prst="rect">
            <a:avLst/>
          </a:prstGeom>
          <a:noFill/>
        </p:spPr>
        <p:txBody>
          <a:bodyPr wrap="none" rtlCol="0">
            <a:spAutoFit/>
          </a:bodyPr>
          <a:lstStyle/>
          <a:p>
            <a:r>
              <a:rPr lang="en-US" sz="3200" dirty="0"/>
              <a:t>morning temperature = - 10  (minimum daytime temp.)</a:t>
            </a:r>
          </a:p>
          <a:p>
            <a:r>
              <a:rPr lang="en-US" sz="3200" dirty="0"/>
              <a:t>maximum daytime temperature ?</a:t>
            </a:r>
          </a:p>
        </p:txBody>
      </p:sp>
      <p:pic>
        <p:nvPicPr>
          <p:cNvPr id="9" name="Picture 8" descr="A picture containing text, can&#10;&#10;Description automatically generated">
            <a:extLst>
              <a:ext uri="{FF2B5EF4-FFF2-40B4-BE49-F238E27FC236}">
                <a16:creationId xmlns:a16="http://schemas.microsoft.com/office/drawing/2014/main" id="{6395777D-BFC3-884F-BEEA-EEF86EC5A9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76882" y="2452253"/>
            <a:ext cx="803181" cy="1588367"/>
          </a:xfrm>
          <a:prstGeom prst="rect">
            <a:avLst/>
          </a:prstGeom>
        </p:spPr>
      </p:pic>
      <p:pic>
        <p:nvPicPr>
          <p:cNvPr id="10" name="Picture 9" descr="Text, letter&#10;&#10;Description automatically generated">
            <a:extLst>
              <a:ext uri="{FF2B5EF4-FFF2-40B4-BE49-F238E27FC236}">
                <a16:creationId xmlns:a16="http://schemas.microsoft.com/office/drawing/2014/main" id="{78493B97-4A9E-5B46-BE9B-0900334849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5400000">
            <a:off x="6874510" y="2377809"/>
            <a:ext cx="2586938" cy="1455153"/>
          </a:xfrm>
          <a:prstGeom prst="rect">
            <a:avLst/>
          </a:prstGeom>
        </p:spPr>
      </p:pic>
      <p:pic>
        <p:nvPicPr>
          <p:cNvPr id="11" name="Graphic 10" descr="Shirt outline">
            <a:extLst>
              <a:ext uri="{FF2B5EF4-FFF2-40B4-BE49-F238E27FC236}">
                <a16:creationId xmlns:a16="http://schemas.microsoft.com/office/drawing/2014/main" id="{E8E02638-CD1C-194D-BF16-9C7DB11300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76884" y="4244581"/>
            <a:ext cx="2024744" cy="2024744"/>
          </a:xfrm>
          <a:prstGeom prst="rect">
            <a:avLst/>
          </a:prstGeom>
        </p:spPr>
      </p:pic>
    </p:spTree>
    <p:extLst>
      <p:ext uri="{BB962C8B-B14F-4D97-AF65-F5344CB8AC3E}">
        <p14:creationId xmlns:p14="http://schemas.microsoft.com/office/powerpoint/2010/main" val="394826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11</a:t>
            </a:fld>
            <a:endParaRPr lang="en-US" dirty="0"/>
          </a:p>
        </p:txBody>
      </p:sp>
      <p:sp>
        <p:nvSpPr>
          <p:cNvPr id="5" name="TextBox 4">
            <a:extLst>
              <a:ext uri="{FF2B5EF4-FFF2-40B4-BE49-F238E27FC236}">
                <a16:creationId xmlns:a16="http://schemas.microsoft.com/office/drawing/2014/main" id="{56EAD46C-708A-5146-BF6A-C434C6AF78AF}"/>
              </a:ext>
            </a:extLst>
          </p:cNvPr>
          <p:cNvSpPr txBox="1"/>
          <p:nvPr/>
        </p:nvSpPr>
        <p:spPr>
          <a:xfrm>
            <a:off x="246251" y="412972"/>
            <a:ext cx="4630755" cy="1692771"/>
          </a:xfrm>
          <a:prstGeom prst="rect">
            <a:avLst/>
          </a:prstGeom>
          <a:noFill/>
        </p:spPr>
        <p:txBody>
          <a:bodyPr wrap="none" rtlCol="0">
            <a:spAutoFit/>
          </a:bodyPr>
          <a:lstStyle/>
          <a:p>
            <a:r>
              <a:rPr lang="en-GB" sz="8000" b="1" dirty="0"/>
              <a:t>Exercise 1</a:t>
            </a:r>
            <a:r>
              <a:rPr lang="de-DE" sz="8000" b="1" dirty="0"/>
              <a:t>.</a:t>
            </a:r>
            <a:endParaRPr lang="en-GB" sz="8000" dirty="0"/>
          </a:p>
          <a:p>
            <a:endParaRPr lang="en-GB" sz="2400" dirty="0"/>
          </a:p>
        </p:txBody>
      </p:sp>
      <p:sp>
        <p:nvSpPr>
          <p:cNvPr id="7" name="TextBox 6">
            <a:extLst>
              <a:ext uri="{FF2B5EF4-FFF2-40B4-BE49-F238E27FC236}">
                <a16:creationId xmlns:a16="http://schemas.microsoft.com/office/drawing/2014/main" id="{BC983E82-2939-2245-8724-6497DD76DBBA}"/>
              </a:ext>
            </a:extLst>
          </p:cNvPr>
          <p:cNvSpPr txBox="1"/>
          <p:nvPr/>
        </p:nvSpPr>
        <p:spPr>
          <a:xfrm>
            <a:off x="471230" y="1797967"/>
            <a:ext cx="11249539" cy="36902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4000" dirty="0"/>
              <a:t>basic components of ML: data, model and loss</a:t>
            </a:r>
          </a:p>
          <a:p>
            <a:pPr marL="285750" indent="-285750">
              <a:lnSpc>
                <a:spcPct val="150000"/>
              </a:lnSpc>
              <a:buFont typeface="Arial" panose="020B0604020202020204" pitchFamily="34" charset="0"/>
              <a:buChar char="•"/>
            </a:pPr>
            <a:r>
              <a:rPr lang="en-GB" sz="4000" dirty="0"/>
              <a:t>principle of empirical risk minimization (ERM)</a:t>
            </a:r>
          </a:p>
          <a:p>
            <a:pPr marL="285750" indent="-285750">
              <a:lnSpc>
                <a:spcPct val="150000"/>
              </a:lnSpc>
              <a:buFont typeface="Arial" panose="020B0604020202020204" pitchFamily="34" charset="0"/>
              <a:buChar char="•"/>
            </a:pPr>
            <a:r>
              <a:rPr lang="en-GB" sz="4000" dirty="0"/>
              <a:t>solve ERM using gradient descent</a:t>
            </a:r>
          </a:p>
          <a:p>
            <a:pPr marL="285750" indent="-285750">
              <a:lnSpc>
                <a:spcPct val="150000"/>
              </a:lnSpc>
              <a:buFont typeface="Arial" panose="020B0604020202020204" pitchFamily="34" charset="0"/>
              <a:buChar char="•"/>
            </a:pPr>
            <a:r>
              <a:rPr lang="en-GB" sz="4000" dirty="0"/>
              <a:t>read in datapoints from a csv file </a:t>
            </a:r>
          </a:p>
        </p:txBody>
      </p:sp>
      <p:pic>
        <p:nvPicPr>
          <p:cNvPr id="1026" name="Picture 2" descr="pandas - Python Data Analysis Library">
            <a:extLst>
              <a:ext uri="{FF2B5EF4-FFF2-40B4-BE49-F238E27FC236}">
                <a16:creationId xmlns:a16="http://schemas.microsoft.com/office/drawing/2014/main" id="{30E364F3-5604-7E4F-B8C6-1630DC45E44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043620" y="4011453"/>
            <a:ext cx="3310179" cy="2345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clipart&#10;&#10;Description automatically generated">
            <a:extLst>
              <a:ext uri="{FF2B5EF4-FFF2-40B4-BE49-F238E27FC236}">
                <a16:creationId xmlns:a16="http://schemas.microsoft.com/office/drawing/2014/main" id="{B4683237-492B-8449-B8A8-5433DA33826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51642" y="250995"/>
            <a:ext cx="4544878" cy="1708948"/>
          </a:xfrm>
          <a:prstGeom prst="rect">
            <a:avLst/>
          </a:prstGeom>
        </p:spPr>
      </p:pic>
    </p:spTree>
    <p:extLst>
      <p:ext uri="{BB962C8B-B14F-4D97-AF65-F5344CB8AC3E}">
        <p14:creationId xmlns:p14="http://schemas.microsoft.com/office/powerpoint/2010/main" val="29326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12</a:t>
            </a:fld>
            <a:endParaRPr lang="en-US" dirty="0"/>
          </a:p>
        </p:txBody>
      </p:sp>
      <p:sp>
        <p:nvSpPr>
          <p:cNvPr id="12" name="Title 1">
            <a:extLst>
              <a:ext uri="{FF2B5EF4-FFF2-40B4-BE49-F238E27FC236}">
                <a16:creationId xmlns:a16="http://schemas.microsoft.com/office/drawing/2014/main" id="{FC240139-4CF8-D34F-B312-D2A2E7A86E49}"/>
              </a:ext>
            </a:extLst>
          </p:cNvPr>
          <p:cNvSpPr>
            <a:spLocks noGrp="1"/>
          </p:cNvSpPr>
          <p:nvPr>
            <p:ph type="title"/>
          </p:nvPr>
        </p:nvSpPr>
        <p:spPr>
          <a:xfrm>
            <a:off x="731874" y="136525"/>
            <a:ext cx="10383982" cy="1588366"/>
          </a:xfrm>
        </p:spPr>
        <p:txBody>
          <a:bodyPr>
            <a:normAutofit/>
          </a:bodyPr>
          <a:lstStyle/>
          <a:p>
            <a:r>
              <a:rPr lang="en-AT" sz="7200" b="1" dirty="0"/>
              <a:t>Three Components of ML </a:t>
            </a:r>
          </a:p>
        </p:txBody>
      </p:sp>
      <p:pic>
        <p:nvPicPr>
          <p:cNvPr id="13" name="Picture 12" descr="Diagram&#10;&#10;Description automatically generated">
            <a:extLst>
              <a:ext uri="{FF2B5EF4-FFF2-40B4-BE49-F238E27FC236}">
                <a16:creationId xmlns:a16="http://schemas.microsoft.com/office/drawing/2014/main" id="{F227DFD9-2FE7-4F40-B375-3C28205340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54439" y="1448075"/>
            <a:ext cx="4998961" cy="4720273"/>
          </a:xfrm>
          <a:prstGeom prst="rect">
            <a:avLst/>
          </a:prstGeom>
        </p:spPr>
      </p:pic>
      <p:cxnSp>
        <p:nvCxnSpPr>
          <p:cNvPr id="4" name="Straight Arrow Connector 3">
            <a:extLst>
              <a:ext uri="{FF2B5EF4-FFF2-40B4-BE49-F238E27FC236}">
                <a16:creationId xmlns:a16="http://schemas.microsoft.com/office/drawing/2014/main" id="{7D02B669-5B94-3845-8C2D-17538D5856A7}"/>
              </a:ext>
            </a:extLst>
          </p:cNvPr>
          <p:cNvCxnSpPr>
            <a:cxnSpLocks/>
          </p:cNvCxnSpPr>
          <p:nvPr/>
        </p:nvCxnSpPr>
        <p:spPr>
          <a:xfrm flipV="1">
            <a:off x="7213599" y="2326451"/>
            <a:ext cx="939801" cy="2754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5ADD670-74FB-AF4D-8A09-8E5938EED075}"/>
              </a:ext>
            </a:extLst>
          </p:cNvPr>
          <p:cNvSpPr txBox="1"/>
          <p:nvPr/>
        </p:nvSpPr>
        <p:spPr>
          <a:xfrm>
            <a:off x="8153400" y="1476880"/>
            <a:ext cx="2435347" cy="1815882"/>
          </a:xfrm>
          <a:prstGeom prst="rect">
            <a:avLst/>
          </a:prstGeom>
          <a:noFill/>
        </p:spPr>
        <p:txBody>
          <a:bodyPr wrap="none" rtlCol="0">
            <a:spAutoFit/>
          </a:bodyPr>
          <a:lstStyle/>
          <a:p>
            <a:pPr marL="285750" indent="-285750">
              <a:buFont typeface="Arial" panose="020B0604020202020204" pitchFamily="34" charset="0"/>
              <a:buChar char="•"/>
            </a:pPr>
            <a:r>
              <a:rPr lang="en-GB" sz="2800" dirty="0"/>
              <a:t>linear space</a:t>
            </a:r>
          </a:p>
          <a:p>
            <a:pPr marL="285750" indent="-285750">
              <a:buFont typeface="Arial" panose="020B0604020202020204" pitchFamily="34" charset="0"/>
              <a:buChar char="•"/>
            </a:pPr>
            <a:r>
              <a:rPr lang="en-GB" sz="2800" dirty="0"/>
              <a:t>decision tree </a:t>
            </a:r>
          </a:p>
          <a:p>
            <a:pPr marL="285750" indent="-285750">
              <a:buFont typeface="Arial" panose="020B0604020202020204" pitchFamily="34" charset="0"/>
              <a:buChar char="•"/>
            </a:pPr>
            <a:r>
              <a:rPr lang="en-GB" sz="2800" dirty="0"/>
              <a:t>neural nets</a:t>
            </a:r>
          </a:p>
          <a:p>
            <a:pPr marL="285750" indent="-285750">
              <a:buFont typeface="Arial" panose="020B0604020202020204" pitchFamily="34" charset="0"/>
              <a:buChar char="•"/>
            </a:pPr>
            <a:r>
              <a:rPr lang="en-GB" sz="2800" dirty="0"/>
              <a:t>….</a:t>
            </a:r>
          </a:p>
        </p:txBody>
      </p:sp>
      <p:cxnSp>
        <p:nvCxnSpPr>
          <p:cNvPr id="10" name="Straight Arrow Connector 9">
            <a:extLst>
              <a:ext uri="{FF2B5EF4-FFF2-40B4-BE49-F238E27FC236}">
                <a16:creationId xmlns:a16="http://schemas.microsoft.com/office/drawing/2014/main" id="{43BF293B-FA98-AE45-833E-EFF0EDD2C828}"/>
              </a:ext>
            </a:extLst>
          </p:cNvPr>
          <p:cNvCxnSpPr>
            <a:cxnSpLocks/>
            <a:endCxn id="16" idx="1"/>
          </p:cNvCxnSpPr>
          <p:nvPr/>
        </p:nvCxnSpPr>
        <p:spPr>
          <a:xfrm>
            <a:off x="7145427" y="4435440"/>
            <a:ext cx="1177425" cy="64057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32D8AD-5E5F-A74B-A30F-2B65ECA00ACC}"/>
              </a:ext>
            </a:extLst>
          </p:cNvPr>
          <p:cNvSpPr txBox="1"/>
          <p:nvPr/>
        </p:nvSpPr>
        <p:spPr>
          <a:xfrm>
            <a:off x="8322852" y="4168069"/>
            <a:ext cx="2635914" cy="1815882"/>
          </a:xfrm>
          <a:prstGeom prst="rect">
            <a:avLst/>
          </a:prstGeom>
          <a:noFill/>
        </p:spPr>
        <p:txBody>
          <a:bodyPr wrap="none" rtlCol="0">
            <a:spAutoFit/>
          </a:bodyPr>
          <a:lstStyle/>
          <a:p>
            <a:pPr marL="285750" indent="-285750">
              <a:buFont typeface="Arial" panose="020B0604020202020204" pitchFamily="34" charset="0"/>
              <a:buChar char="•"/>
            </a:pPr>
            <a:r>
              <a:rPr lang="en-GB" sz="2800" dirty="0"/>
              <a:t>numeric arrays</a:t>
            </a:r>
          </a:p>
          <a:p>
            <a:pPr marL="285750" indent="-285750">
              <a:buFont typeface="Arial" panose="020B0604020202020204" pitchFamily="34" charset="0"/>
              <a:buChar char="•"/>
            </a:pPr>
            <a:r>
              <a:rPr lang="en-GB" sz="2800" dirty="0"/>
              <a:t>text</a:t>
            </a:r>
          </a:p>
          <a:p>
            <a:pPr marL="285750" indent="-285750">
              <a:buFont typeface="Arial" panose="020B0604020202020204" pitchFamily="34" charset="0"/>
              <a:buChar char="•"/>
            </a:pPr>
            <a:r>
              <a:rPr lang="en-GB" sz="2800" dirty="0"/>
              <a:t>networks</a:t>
            </a:r>
          </a:p>
          <a:p>
            <a:pPr marL="285750" indent="-285750">
              <a:buFont typeface="Arial" panose="020B0604020202020204" pitchFamily="34" charset="0"/>
              <a:buChar char="•"/>
            </a:pPr>
            <a:r>
              <a:rPr lang="en-GB" sz="2800" dirty="0"/>
              <a:t>…</a:t>
            </a:r>
          </a:p>
        </p:txBody>
      </p:sp>
      <p:cxnSp>
        <p:nvCxnSpPr>
          <p:cNvPr id="17" name="Straight Arrow Connector 16">
            <a:extLst>
              <a:ext uri="{FF2B5EF4-FFF2-40B4-BE49-F238E27FC236}">
                <a16:creationId xmlns:a16="http://schemas.microsoft.com/office/drawing/2014/main" id="{87DDC38D-FFDE-A743-A238-AEC58904EA26}"/>
              </a:ext>
            </a:extLst>
          </p:cNvPr>
          <p:cNvCxnSpPr>
            <a:cxnSpLocks/>
          </p:cNvCxnSpPr>
          <p:nvPr/>
        </p:nvCxnSpPr>
        <p:spPr>
          <a:xfrm flipH="1" flipV="1">
            <a:off x="2481001" y="3808211"/>
            <a:ext cx="1366762" cy="4146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1EE4DE7-65DD-9542-BFBA-183F63691C38}"/>
              </a:ext>
            </a:extLst>
          </p:cNvPr>
          <p:cNvSpPr txBox="1"/>
          <p:nvPr/>
        </p:nvSpPr>
        <p:spPr>
          <a:xfrm>
            <a:off x="433799" y="2783074"/>
            <a:ext cx="2469650" cy="1815882"/>
          </a:xfrm>
          <a:prstGeom prst="rect">
            <a:avLst/>
          </a:prstGeom>
          <a:noFill/>
        </p:spPr>
        <p:txBody>
          <a:bodyPr wrap="none" rtlCol="0">
            <a:spAutoFit/>
          </a:bodyPr>
          <a:lstStyle/>
          <a:p>
            <a:pPr marL="285750" indent="-285750">
              <a:buFont typeface="Arial" panose="020B0604020202020204" pitchFamily="34" charset="0"/>
              <a:buChar char="•"/>
            </a:pPr>
            <a:r>
              <a:rPr lang="en-GB" sz="2800" dirty="0"/>
              <a:t>squared error</a:t>
            </a:r>
          </a:p>
          <a:p>
            <a:pPr marL="285750" indent="-285750">
              <a:buFont typeface="Arial" panose="020B0604020202020204" pitchFamily="34" charset="0"/>
              <a:buChar char="•"/>
            </a:pPr>
            <a:r>
              <a:rPr lang="en-GB" sz="2800" dirty="0"/>
              <a:t>logistic loss</a:t>
            </a:r>
          </a:p>
          <a:p>
            <a:pPr marL="285750" indent="-285750">
              <a:buFont typeface="Arial" panose="020B0604020202020204" pitchFamily="34" charset="0"/>
              <a:buChar char="•"/>
            </a:pPr>
            <a:r>
              <a:rPr lang="en-GB" sz="2800" dirty="0"/>
              <a:t>focal loss</a:t>
            </a:r>
          </a:p>
          <a:p>
            <a:pPr marL="285750" indent="-285750">
              <a:buFont typeface="Arial" panose="020B0604020202020204" pitchFamily="34" charset="0"/>
              <a:buChar char="•"/>
            </a:pPr>
            <a:r>
              <a:rPr lang="en-GB" sz="2800" dirty="0"/>
              <a:t>….</a:t>
            </a:r>
          </a:p>
        </p:txBody>
      </p:sp>
    </p:spTree>
    <p:extLst>
      <p:ext uri="{BB962C8B-B14F-4D97-AF65-F5344CB8AC3E}">
        <p14:creationId xmlns:p14="http://schemas.microsoft.com/office/powerpoint/2010/main" val="296369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13</a:t>
            </a:fld>
            <a:endParaRPr lang="en-US" dirty="0"/>
          </a:p>
        </p:txBody>
      </p:sp>
      <p:sp>
        <p:nvSpPr>
          <p:cNvPr id="12" name="Title 1">
            <a:extLst>
              <a:ext uri="{FF2B5EF4-FFF2-40B4-BE49-F238E27FC236}">
                <a16:creationId xmlns:a16="http://schemas.microsoft.com/office/drawing/2014/main" id="{FC240139-4CF8-D34F-B312-D2A2E7A86E49}"/>
              </a:ext>
            </a:extLst>
          </p:cNvPr>
          <p:cNvSpPr>
            <a:spLocks noGrp="1"/>
          </p:cNvSpPr>
          <p:nvPr>
            <p:ph type="title"/>
          </p:nvPr>
        </p:nvSpPr>
        <p:spPr>
          <a:xfrm>
            <a:off x="731874" y="136525"/>
            <a:ext cx="10383982" cy="1588366"/>
          </a:xfrm>
        </p:spPr>
        <p:txBody>
          <a:bodyPr>
            <a:normAutofit/>
          </a:bodyPr>
          <a:lstStyle/>
          <a:p>
            <a:r>
              <a:rPr lang="en-AT" sz="7200" b="1" dirty="0"/>
              <a:t>Data.</a:t>
            </a:r>
          </a:p>
        </p:txBody>
      </p:sp>
      <p:pic>
        <p:nvPicPr>
          <p:cNvPr id="5" name="Picture 4">
            <a:extLst>
              <a:ext uri="{FF2B5EF4-FFF2-40B4-BE49-F238E27FC236}">
                <a16:creationId xmlns:a16="http://schemas.microsoft.com/office/drawing/2014/main" id="{CE1AC31D-DB98-F74A-A820-3FD59020B2E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1632" y="1488927"/>
            <a:ext cx="10320311" cy="4867423"/>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81C4A6C-5B95-7946-8DAC-B1DAE6E97017}"/>
                  </a:ext>
                </a:extLst>
              </p14:cNvPr>
              <p14:cNvContentPartPr/>
              <p14:nvPr/>
            </p14:nvContentPartPr>
            <p14:xfrm>
              <a:off x="2666160" y="3687480"/>
              <a:ext cx="2147040" cy="442080"/>
            </p14:xfrm>
          </p:contentPart>
        </mc:Choice>
        <mc:Fallback xmlns="">
          <p:pic>
            <p:nvPicPr>
              <p:cNvPr id="7" name="Ink 6">
                <a:extLst>
                  <a:ext uri="{FF2B5EF4-FFF2-40B4-BE49-F238E27FC236}">
                    <a16:creationId xmlns:a16="http://schemas.microsoft.com/office/drawing/2014/main" id="{881C4A6C-5B95-7946-8DAC-B1DAE6E97017}"/>
                  </a:ext>
                </a:extLst>
              </p:cNvPr>
              <p:cNvPicPr/>
              <p:nvPr/>
            </p:nvPicPr>
            <p:blipFill>
              <a:blip r:embed="rId5"/>
              <a:stretch>
                <a:fillRect/>
              </a:stretch>
            </p:blipFill>
            <p:spPr>
              <a:xfrm>
                <a:off x="2656800" y="3678120"/>
                <a:ext cx="2165760" cy="460800"/>
              </a:xfrm>
              <a:prstGeom prst="rect">
                <a:avLst/>
              </a:prstGeom>
            </p:spPr>
          </p:pic>
        </mc:Fallback>
      </mc:AlternateContent>
    </p:spTree>
    <p:extLst>
      <p:ext uri="{BB962C8B-B14F-4D97-AF65-F5344CB8AC3E}">
        <p14:creationId xmlns:p14="http://schemas.microsoft.com/office/powerpoint/2010/main" val="259712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C82F7E-50BA-8F4E-B2E8-088E95CAF904}"/>
              </a:ext>
            </a:extLst>
          </p:cNvPr>
          <p:cNvSpPr>
            <a:spLocks noGrp="1"/>
          </p:cNvSpPr>
          <p:nvPr>
            <p:ph type="sldNum" sz="quarter" idx="12"/>
          </p:nvPr>
        </p:nvSpPr>
        <p:spPr/>
        <p:txBody>
          <a:bodyPr/>
          <a:lstStyle/>
          <a:p>
            <a:fld id="{D75B69EA-F5F3-9148-B3D2-85669F9D4A27}" type="slidenum">
              <a:rPr lang="en-US" smtClean="0"/>
              <a:pPr/>
              <a:t>14</a:t>
            </a:fld>
            <a:endParaRPr lang="en-US" dirty="0"/>
          </a:p>
        </p:txBody>
      </p:sp>
      <p:sp>
        <p:nvSpPr>
          <p:cNvPr id="12" name="Title 1">
            <a:extLst>
              <a:ext uri="{FF2B5EF4-FFF2-40B4-BE49-F238E27FC236}">
                <a16:creationId xmlns:a16="http://schemas.microsoft.com/office/drawing/2014/main" id="{FC240139-4CF8-D34F-B312-D2A2E7A86E49}"/>
              </a:ext>
            </a:extLst>
          </p:cNvPr>
          <p:cNvSpPr>
            <a:spLocks noGrp="1"/>
          </p:cNvSpPr>
          <p:nvPr>
            <p:ph type="title"/>
          </p:nvPr>
        </p:nvSpPr>
        <p:spPr>
          <a:xfrm>
            <a:off x="731873" y="136525"/>
            <a:ext cx="11460127" cy="1588366"/>
          </a:xfrm>
        </p:spPr>
        <p:txBody>
          <a:bodyPr>
            <a:normAutofit fontScale="90000"/>
          </a:bodyPr>
          <a:lstStyle/>
          <a:p>
            <a:r>
              <a:rPr lang="en-AT" sz="7200" b="1" dirty="0"/>
              <a:t>Feature Matrix and Label Vector.</a:t>
            </a:r>
          </a:p>
        </p:txBody>
      </p:sp>
      <p:pic>
        <p:nvPicPr>
          <p:cNvPr id="5" name="Picture 4">
            <a:extLst>
              <a:ext uri="{FF2B5EF4-FFF2-40B4-BE49-F238E27FC236}">
                <a16:creationId xmlns:a16="http://schemas.microsoft.com/office/drawing/2014/main" id="{CE1AC31D-DB98-F74A-A820-3FD59020B2E5}"/>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731873" y="1798295"/>
            <a:ext cx="5314508" cy="364079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9D8E109-F715-E143-B104-982B57EBAD20}"/>
                  </a:ext>
                </a:extLst>
              </p14:cNvPr>
              <p14:cNvContentPartPr/>
              <p14:nvPr/>
            </p14:nvContentPartPr>
            <p14:xfrm>
              <a:off x="3604320" y="1746000"/>
              <a:ext cx="7931520" cy="3757680"/>
            </p14:xfrm>
          </p:contentPart>
        </mc:Choice>
        <mc:Fallback xmlns="">
          <p:pic>
            <p:nvPicPr>
              <p:cNvPr id="2" name="Ink 1">
                <a:extLst>
                  <a:ext uri="{FF2B5EF4-FFF2-40B4-BE49-F238E27FC236}">
                    <a16:creationId xmlns:a16="http://schemas.microsoft.com/office/drawing/2014/main" id="{E9D8E109-F715-E143-B104-982B57EBAD20}"/>
                  </a:ext>
                </a:extLst>
              </p:cNvPr>
              <p:cNvPicPr/>
              <p:nvPr/>
            </p:nvPicPr>
            <p:blipFill>
              <a:blip r:embed="rId5"/>
              <a:stretch>
                <a:fillRect/>
              </a:stretch>
            </p:blipFill>
            <p:spPr>
              <a:xfrm>
                <a:off x="3594960" y="1736640"/>
                <a:ext cx="7950240" cy="3776400"/>
              </a:xfrm>
              <a:prstGeom prst="rect">
                <a:avLst/>
              </a:prstGeom>
            </p:spPr>
          </p:pic>
        </mc:Fallback>
      </mc:AlternateContent>
      <p:pic>
        <p:nvPicPr>
          <p:cNvPr id="10" name="Picture 9">
            <a:extLst>
              <a:ext uri="{FF2B5EF4-FFF2-40B4-BE49-F238E27FC236}">
                <a16:creationId xmlns:a16="http://schemas.microsoft.com/office/drawing/2014/main" id="{9F9C59F9-502C-5D4D-82FA-D0E5B46A69E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19200" y="5906946"/>
            <a:ext cx="9236941" cy="664727"/>
          </a:xfrm>
          <a:prstGeom prst="rect">
            <a:avLst/>
          </a:prstGeom>
        </p:spPr>
      </p:pic>
    </p:spTree>
    <p:extLst>
      <p:ext uri="{BB962C8B-B14F-4D97-AF65-F5344CB8AC3E}">
        <p14:creationId xmlns:p14="http://schemas.microsoft.com/office/powerpoint/2010/main" val="26302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3689" y="-25900"/>
            <a:ext cx="11898311" cy="1325563"/>
          </a:xfrm>
        </p:spPr>
        <p:txBody>
          <a:bodyPr>
            <a:normAutofit/>
          </a:bodyPr>
          <a:lstStyle/>
          <a:p>
            <a:r>
              <a:rPr lang="en-US" sz="6600" b="1" dirty="0">
                <a:latin typeface="+mn-lt"/>
              </a:rPr>
              <a:t>Linear Model</a:t>
            </a:r>
          </a:p>
        </p:txBody>
      </p:sp>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15</a:t>
            </a:fld>
            <a:endParaRPr lang="en-FI"/>
          </a:p>
        </p:txBody>
      </p:sp>
      <p:cxnSp>
        <p:nvCxnSpPr>
          <p:cNvPr id="7" name="Straight Arrow Connector 6">
            <a:extLst>
              <a:ext uri="{FF2B5EF4-FFF2-40B4-BE49-F238E27FC236}">
                <a16:creationId xmlns:a16="http://schemas.microsoft.com/office/drawing/2014/main" id="{36517BAC-B871-0149-88B5-5A239ACDC1F3}"/>
              </a:ext>
            </a:extLst>
          </p:cNvPr>
          <p:cNvCxnSpPr/>
          <p:nvPr/>
        </p:nvCxnSpPr>
        <p:spPr>
          <a:xfrm>
            <a:off x="800100" y="5867400"/>
            <a:ext cx="832485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D2B20C3-5B1E-9344-A172-2864A2306932}"/>
              </a:ext>
            </a:extLst>
          </p:cNvPr>
          <p:cNvCxnSpPr>
            <a:cxnSpLocks/>
          </p:cNvCxnSpPr>
          <p:nvPr/>
        </p:nvCxnSpPr>
        <p:spPr>
          <a:xfrm flipV="1">
            <a:off x="952500" y="1690688"/>
            <a:ext cx="0" cy="432911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C50D569-C852-9F4B-A202-95D2543F5961}"/>
              </a:ext>
            </a:extLst>
          </p:cNvPr>
          <p:cNvSpPr/>
          <p:nvPr/>
        </p:nvSpPr>
        <p:spPr>
          <a:xfrm>
            <a:off x="1619250" y="4800600"/>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3C9BBC0-544B-FE40-9A38-3C95EB5DF3BE}"/>
              </a:ext>
            </a:extLst>
          </p:cNvPr>
          <p:cNvSpPr/>
          <p:nvPr/>
        </p:nvSpPr>
        <p:spPr>
          <a:xfrm>
            <a:off x="2000250" y="4419600"/>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AD43FD3-4FD4-C644-97A5-E31BCF9F4647}"/>
              </a:ext>
            </a:extLst>
          </p:cNvPr>
          <p:cNvSpPr/>
          <p:nvPr/>
        </p:nvSpPr>
        <p:spPr>
          <a:xfrm>
            <a:off x="3079121" y="2983865"/>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A015C591-C84A-D24C-8CD0-D304A1999637}"/>
              </a:ext>
            </a:extLst>
          </p:cNvPr>
          <p:cNvSpPr/>
          <p:nvPr/>
        </p:nvSpPr>
        <p:spPr>
          <a:xfrm>
            <a:off x="4866620" y="2983865"/>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343C56EC-ACA3-9A4A-9D0A-472E1EC14558}"/>
              </a:ext>
            </a:extLst>
          </p:cNvPr>
          <p:cNvSpPr txBox="1"/>
          <p:nvPr/>
        </p:nvSpPr>
        <p:spPr>
          <a:xfrm>
            <a:off x="5714522" y="6021169"/>
            <a:ext cx="4270977" cy="646331"/>
          </a:xfrm>
          <a:prstGeom prst="rect">
            <a:avLst/>
          </a:prstGeom>
          <a:noFill/>
        </p:spPr>
        <p:txBody>
          <a:bodyPr wrap="none" rtlCol="0">
            <a:spAutoFit/>
          </a:bodyPr>
          <a:lstStyle/>
          <a:p>
            <a:r>
              <a:rPr lang="en-GB" sz="3600" dirty="0"/>
              <a:t>feature x1 (</a:t>
            </a:r>
            <a:r>
              <a:rPr lang="en-GB" sz="3600" dirty="0" err="1"/>
              <a:t>min.tmp</a:t>
            </a:r>
            <a:r>
              <a:rPr lang="en-GB" sz="3600" dirty="0"/>
              <a:t>.) </a:t>
            </a:r>
          </a:p>
        </p:txBody>
      </p:sp>
      <p:sp>
        <p:nvSpPr>
          <p:cNvPr id="16" name="TextBox 15">
            <a:extLst>
              <a:ext uri="{FF2B5EF4-FFF2-40B4-BE49-F238E27FC236}">
                <a16:creationId xmlns:a16="http://schemas.microsoft.com/office/drawing/2014/main" id="{BDFEACE3-CD1C-634F-B5C2-67DB21A5B258}"/>
              </a:ext>
            </a:extLst>
          </p:cNvPr>
          <p:cNvSpPr txBox="1"/>
          <p:nvPr/>
        </p:nvSpPr>
        <p:spPr>
          <a:xfrm rot="16200000">
            <a:off x="-1300408" y="2565062"/>
            <a:ext cx="3663375" cy="646331"/>
          </a:xfrm>
          <a:prstGeom prst="rect">
            <a:avLst/>
          </a:prstGeom>
          <a:noFill/>
        </p:spPr>
        <p:txBody>
          <a:bodyPr wrap="none" rtlCol="0">
            <a:spAutoFit/>
          </a:bodyPr>
          <a:lstStyle/>
          <a:p>
            <a:r>
              <a:rPr lang="en-GB" sz="3600" dirty="0"/>
              <a:t>label y (</a:t>
            </a:r>
            <a:r>
              <a:rPr lang="en-GB" sz="3600" dirty="0" err="1"/>
              <a:t>max.tmp</a:t>
            </a:r>
            <a:r>
              <a:rPr lang="en-GB" sz="3600" dirty="0"/>
              <a:t>.) </a:t>
            </a:r>
          </a:p>
        </p:txBody>
      </p:sp>
      <p:sp>
        <p:nvSpPr>
          <p:cNvPr id="17" name="Oval 16">
            <a:extLst>
              <a:ext uri="{FF2B5EF4-FFF2-40B4-BE49-F238E27FC236}">
                <a16:creationId xmlns:a16="http://schemas.microsoft.com/office/drawing/2014/main" id="{BBC4F2A0-CD7D-8248-B05A-410AA834B3CC}"/>
              </a:ext>
            </a:extLst>
          </p:cNvPr>
          <p:cNvSpPr/>
          <p:nvPr/>
        </p:nvSpPr>
        <p:spPr>
          <a:xfrm>
            <a:off x="5791200" y="2357438"/>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78F7A4E-E2E8-B047-A2BA-EE929EEE20E7}"/>
              </a:ext>
            </a:extLst>
          </p:cNvPr>
          <p:cNvSpPr/>
          <p:nvPr/>
        </p:nvSpPr>
        <p:spPr>
          <a:xfrm>
            <a:off x="2888621" y="4277042"/>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C4A25674-880F-F74C-B207-EE665433962C}"/>
              </a:ext>
            </a:extLst>
          </p:cNvPr>
          <p:cNvCxnSpPr>
            <a:cxnSpLocks/>
          </p:cNvCxnSpPr>
          <p:nvPr/>
        </p:nvCxnSpPr>
        <p:spPr>
          <a:xfrm flipV="1">
            <a:off x="456722" y="2983865"/>
            <a:ext cx="7067977" cy="217868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FFDC5FC-3EAF-D148-A031-11B1953714EF}"/>
              </a:ext>
            </a:extLst>
          </p:cNvPr>
          <p:cNvSpPr txBox="1"/>
          <p:nvPr/>
        </p:nvSpPr>
        <p:spPr>
          <a:xfrm>
            <a:off x="7595056" y="2590425"/>
            <a:ext cx="3156633" cy="646331"/>
          </a:xfrm>
          <a:prstGeom prst="rect">
            <a:avLst/>
          </a:prstGeom>
          <a:noFill/>
        </p:spPr>
        <p:txBody>
          <a:bodyPr wrap="none" rtlCol="0">
            <a:spAutoFit/>
          </a:bodyPr>
          <a:lstStyle/>
          <a:p>
            <a:r>
              <a:rPr lang="en-GB" sz="3600" dirty="0"/>
              <a:t>h(x)=w1*x1+w2</a:t>
            </a:r>
          </a:p>
        </p:txBody>
      </p:sp>
      <p:cxnSp>
        <p:nvCxnSpPr>
          <p:cNvPr id="20" name="Straight Connector 19">
            <a:extLst>
              <a:ext uri="{FF2B5EF4-FFF2-40B4-BE49-F238E27FC236}">
                <a16:creationId xmlns:a16="http://schemas.microsoft.com/office/drawing/2014/main" id="{E1167E71-F98E-F144-AC53-293086374163}"/>
              </a:ext>
            </a:extLst>
          </p:cNvPr>
          <p:cNvCxnSpPr>
            <a:cxnSpLocks/>
          </p:cNvCxnSpPr>
          <p:nvPr/>
        </p:nvCxnSpPr>
        <p:spPr>
          <a:xfrm flipV="1">
            <a:off x="516429" y="636881"/>
            <a:ext cx="6828386" cy="516457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36836B-9BDC-1245-A162-B5D89F81E0D7}"/>
              </a:ext>
            </a:extLst>
          </p:cNvPr>
          <p:cNvSpPr txBox="1"/>
          <p:nvPr/>
        </p:nvSpPr>
        <p:spPr>
          <a:xfrm>
            <a:off x="7524699" y="190500"/>
            <a:ext cx="3502882" cy="646331"/>
          </a:xfrm>
          <a:prstGeom prst="rect">
            <a:avLst/>
          </a:prstGeom>
          <a:noFill/>
        </p:spPr>
        <p:txBody>
          <a:bodyPr wrap="none" rtlCol="0">
            <a:spAutoFit/>
          </a:bodyPr>
          <a:lstStyle/>
          <a:p>
            <a:r>
              <a:rPr lang="en-GB" sz="3600" dirty="0"/>
              <a:t>h’(x)=w1’*x1+w2’</a:t>
            </a:r>
          </a:p>
        </p:txBody>
      </p:sp>
    </p:spTree>
    <p:extLst>
      <p:ext uri="{BB962C8B-B14F-4D97-AF65-F5344CB8AC3E}">
        <p14:creationId xmlns:p14="http://schemas.microsoft.com/office/powerpoint/2010/main" val="180262100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16</a:t>
            </a:fld>
            <a:endParaRPr lang="en-FI"/>
          </a:p>
        </p:txBody>
      </p:sp>
      <p:sp>
        <p:nvSpPr>
          <p:cNvPr id="5" name="Title 4">
            <a:extLst>
              <a:ext uri="{FF2B5EF4-FFF2-40B4-BE49-F238E27FC236}">
                <a16:creationId xmlns:a16="http://schemas.microsoft.com/office/drawing/2014/main" id="{38B2C74B-76F1-FE4F-AA6B-40C7ADCD77F9}"/>
              </a:ext>
            </a:extLst>
          </p:cNvPr>
          <p:cNvSpPr>
            <a:spLocks noGrp="1"/>
          </p:cNvSpPr>
          <p:nvPr>
            <p:ph type="title"/>
          </p:nvPr>
        </p:nvSpPr>
        <p:spPr>
          <a:xfrm>
            <a:off x="419099" y="2565401"/>
            <a:ext cx="11453813" cy="2378074"/>
          </a:xfrm>
        </p:spPr>
        <p:txBody>
          <a:bodyPr>
            <a:noAutofit/>
          </a:bodyPr>
          <a:lstStyle/>
          <a:p>
            <a:r>
              <a:rPr lang="en-GB" sz="7200" b="1" dirty="0"/>
              <a:t>which hypothesis h(x), or model parameter w, is best?</a:t>
            </a:r>
          </a:p>
        </p:txBody>
      </p:sp>
    </p:spTree>
    <p:extLst>
      <p:ext uri="{BB962C8B-B14F-4D97-AF65-F5344CB8AC3E}">
        <p14:creationId xmlns:p14="http://schemas.microsoft.com/office/powerpoint/2010/main" val="42286959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p:txBody>
          <a:bodyPr>
            <a:normAutofit/>
          </a:bodyPr>
          <a:lstStyle/>
          <a:p>
            <a:r>
              <a:rPr lang="en-US" sz="8000" b="1" dirty="0"/>
              <a:t>Mean Squared Error</a:t>
            </a:r>
          </a:p>
        </p:txBody>
      </p:sp>
      <p:sp>
        <p:nvSpPr>
          <p:cNvPr id="15" name="TextBox 14">
            <a:extLst>
              <a:ext uri="{FF2B5EF4-FFF2-40B4-BE49-F238E27FC236}">
                <a16:creationId xmlns:a16="http://schemas.microsoft.com/office/drawing/2014/main" id="{64702016-7915-6240-AFA1-053DB3A06BB5}"/>
              </a:ext>
            </a:extLst>
          </p:cNvPr>
          <p:cNvSpPr txBox="1"/>
          <p:nvPr/>
        </p:nvSpPr>
        <p:spPr>
          <a:xfrm>
            <a:off x="4383358" y="5960380"/>
            <a:ext cx="2031133" cy="707886"/>
          </a:xfrm>
          <a:prstGeom prst="rect">
            <a:avLst/>
          </a:prstGeom>
          <a:noFill/>
        </p:spPr>
        <p:txBody>
          <a:bodyPr wrap="none" rtlCol="0">
            <a:spAutoFit/>
          </a:bodyPr>
          <a:lstStyle/>
          <a:p>
            <a:r>
              <a:rPr lang="de-AT" sz="4000" dirty="0"/>
              <a:t>feature x</a:t>
            </a:r>
            <a:endParaRPr lang="en-US" sz="4000" dirty="0"/>
          </a:p>
        </p:txBody>
      </p:sp>
      <p:cxnSp>
        <p:nvCxnSpPr>
          <p:cNvPr id="16" name="Straight Arrow Connector 15">
            <a:extLst>
              <a:ext uri="{FF2B5EF4-FFF2-40B4-BE49-F238E27FC236}">
                <a16:creationId xmlns:a16="http://schemas.microsoft.com/office/drawing/2014/main" id="{45A6F9AA-928D-204A-A21C-64F6E63824E0}"/>
              </a:ext>
            </a:extLst>
          </p:cNvPr>
          <p:cNvCxnSpPr/>
          <p:nvPr/>
        </p:nvCxnSpPr>
        <p:spPr>
          <a:xfrm>
            <a:off x="982228" y="5854473"/>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48DB81-327D-3B49-B95F-8236008A6C14}"/>
              </a:ext>
            </a:extLst>
          </p:cNvPr>
          <p:cNvCxnSpPr/>
          <p:nvPr/>
        </p:nvCxnSpPr>
        <p:spPr>
          <a:xfrm flipV="1">
            <a:off x="1701209" y="2052195"/>
            <a:ext cx="0" cy="426212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521EE23-5196-214C-B8FE-F26CB64D7AB4}"/>
              </a:ext>
            </a:extLst>
          </p:cNvPr>
          <p:cNvSpPr txBox="1"/>
          <p:nvPr/>
        </p:nvSpPr>
        <p:spPr>
          <a:xfrm rot="16200000">
            <a:off x="273606" y="3691049"/>
            <a:ext cx="1535998" cy="707886"/>
          </a:xfrm>
          <a:prstGeom prst="rect">
            <a:avLst/>
          </a:prstGeom>
          <a:noFill/>
        </p:spPr>
        <p:txBody>
          <a:bodyPr wrap="none" rtlCol="0">
            <a:spAutoFit/>
          </a:bodyPr>
          <a:lstStyle/>
          <a:p>
            <a:r>
              <a:rPr lang="en-US" sz="4000" dirty="0"/>
              <a:t>label y</a:t>
            </a:r>
          </a:p>
        </p:txBody>
      </p:sp>
      <p:sp>
        <p:nvSpPr>
          <p:cNvPr id="20" name="Oval 19">
            <a:extLst>
              <a:ext uri="{FF2B5EF4-FFF2-40B4-BE49-F238E27FC236}">
                <a16:creationId xmlns:a16="http://schemas.microsoft.com/office/drawing/2014/main" id="{F1F0204D-9AE7-894B-8CA0-6A947D59485E}"/>
              </a:ext>
            </a:extLst>
          </p:cNvPr>
          <p:cNvSpPr/>
          <p:nvPr/>
        </p:nvSpPr>
        <p:spPr>
          <a:xfrm>
            <a:off x="5247652" y="3826312"/>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1BD83C-BC50-1540-B45C-E57D4ECABD62}"/>
              </a:ext>
            </a:extLst>
          </p:cNvPr>
          <p:cNvSpPr/>
          <p:nvPr/>
        </p:nvSpPr>
        <p:spPr>
          <a:xfrm>
            <a:off x="7063254" y="1492554"/>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91D0D0D-9F69-4544-A54B-3B21141EBF54}"/>
              </a:ext>
            </a:extLst>
          </p:cNvPr>
          <p:cNvSpPr/>
          <p:nvPr/>
        </p:nvSpPr>
        <p:spPr>
          <a:xfrm>
            <a:off x="7667420" y="2964459"/>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16D471E-C937-A649-8B73-6829E0918E0A}"/>
              </a:ext>
            </a:extLst>
          </p:cNvPr>
          <p:cNvCxnSpPr>
            <a:cxnSpLocks/>
          </p:cNvCxnSpPr>
          <p:nvPr/>
        </p:nvCxnSpPr>
        <p:spPr>
          <a:xfrm flipV="1">
            <a:off x="2114529" y="1657366"/>
            <a:ext cx="7735966" cy="233375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5419B9C-5369-8F42-A513-9B13376399EF}"/>
              </a:ext>
            </a:extLst>
          </p:cNvPr>
          <p:cNvCxnSpPr>
            <a:cxnSpLocks/>
            <a:endCxn id="22" idx="0"/>
          </p:cNvCxnSpPr>
          <p:nvPr/>
        </p:nvCxnSpPr>
        <p:spPr>
          <a:xfrm>
            <a:off x="7816276" y="2350922"/>
            <a:ext cx="0" cy="61353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C115384-6D08-3C4E-97BE-96D9C22963F2}"/>
                  </a:ext>
                </a:extLst>
              </p:cNvPr>
              <p:cNvSpPr txBox="1"/>
              <p:nvPr/>
            </p:nvSpPr>
            <p:spPr>
              <a:xfrm>
                <a:off x="7684658" y="3259596"/>
                <a:ext cx="1403846" cy="480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i="1" smtClean="0">
                              <a:latin typeface="Cambria Math" panose="02040503050406030204" pitchFamily="18" charset="0"/>
                            </a:rPr>
                          </m:ctrlPr>
                        </m:sSupPr>
                        <m:e>
                          <m:r>
                            <a:rPr lang="de-AT" sz="3000" b="0" i="1" smtClean="0">
                              <a:latin typeface="Cambria Math" panose="02040503050406030204" pitchFamily="18" charset="0"/>
                            </a:rPr>
                            <m:t>𝑥</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r>
                        <a:rPr lang="de-AT" sz="3000" b="0" i="1" smtClean="0">
                          <a:latin typeface="Cambria Math" panose="02040503050406030204" pitchFamily="18" charset="0"/>
                        </a:rPr>
                        <m:t>,</m:t>
                      </m:r>
                      <m:sSup>
                        <m:sSupPr>
                          <m:ctrlPr>
                            <a:rPr lang="de-AT" sz="3000" b="0" i="1" smtClean="0">
                              <a:latin typeface="Cambria Math" panose="02040503050406030204" pitchFamily="18" charset="0"/>
                            </a:rPr>
                          </m:ctrlPr>
                        </m:sSupPr>
                        <m:e>
                          <m:r>
                            <a:rPr lang="de-AT" sz="3000" b="0" i="1" smtClean="0">
                              <a:latin typeface="Cambria Math" panose="02040503050406030204" pitchFamily="18" charset="0"/>
                            </a:rPr>
                            <m:t>𝑦</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oMath>
                  </m:oMathPara>
                </a14:m>
                <a:endParaRPr lang="en-US" sz="3000" dirty="0"/>
              </a:p>
            </p:txBody>
          </p:sp>
        </mc:Choice>
        <mc:Fallback xmlns="">
          <p:sp>
            <p:nvSpPr>
              <p:cNvPr id="28" name="TextBox 27">
                <a:extLst>
                  <a:ext uri="{FF2B5EF4-FFF2-40B4-BE49-F238E27FC236}">
                    <a16:creationId xmlns:a16="http://schemas.microsoft.com/office/drawing/2014/main" id="{5C115384-6D08-3C4E-97BE-96D9C22963F2}"/>
                  </a:ext>
                </a:extLst>
              </p:cNvPr>
              <p:cNvSpPr txBox="1">
                <a:spLocks noRot="1" noChangeAspect="1" noMove="1" noResize="1" noEditPoints="1" noAdjustHandles="1" noChangeArrowheads="1" noChangeShapeType="1" noTextEdit="1"/>
              </p:cNvSpPr>
              <p:nvPr/>
            </p:nvSpPr>
            <p:spPr>
              <a:xfrm>
                <a:off x="7684658" y="3259596"/>
                <a:ext cx="1403846" cy="480837"/>
              </a:xfrm>
              <a:prstGeom prst="rect">
                <a:avLst/>
              </a:prstGeom>
              <a:blipFill>
                <a:blip r:embed="rId2"/>
                <a:stretch>
                  <a:fillRect l="-2679" t="-2564" r="-3571"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D9E6A9-B179-2144-8CE5-F9F43CBC1200}"/>
                  </a:ext>
                </a:extLst>
              </p:cNvPr>
              <p:cNvSpPr txBox="1"/>
              <p:nvPr/>
            </p:nvSpPr>
            <p:spPr>
              <a:xfrm>
                <a:off x="8104769" y="2350922"/>
                <a:ext cx="1911101" cy="5731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de-AT" sz="3000" i="1" smtClean="0">
                              <a:latin typeface="Cambria Math" panose="02040503050406030204" pitchFamily="18" charset="0"/>
                            </a:rPr>
                          </m:ctrlPr>
                        </m:sSupPr>
                        <m:e>
                          <m:acc>
                            <m:accPr>
                              <m:chr m:val="̂"/>
                              <m:ctrlPr>
                                <a:rPr lang="de-AT" sz="3000" i="1" smtClean="0">
                                  <a:latin typeface="Cambria Math" panose="02040503050406030204" pitchFamily="18" charset="0"/>
                                </a:rPr>
                              </m:ctrlPr>
                            </m:accPr>
                            <m:e>
                              <m:r>
                                <a:rPr lang="de-AT" sz="3000" b="0" i="1" smtClean="0">
                                  <a:latin typeface="Cambria Math" panose="02040503050406030204" pitchFamily="18" charset="0"/>
                                </a:rPr>
                                <m:t>𝑦</m:t>
                              </m:r>
                            </m:e>
                          </m:acc>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r>
                        <a:rPr lang="de-AT" sz="3000" b="0" i="1" smtClean="0">
                          <a:latin typeface="Cambria Math" panose="02040503050406030204" pitchFamily="18" charset="0"/>
                        </a:rPr>
                        <m:t>−</m:t>
                      </m:r>
                      <m:sSup>
                        <m:sSupPr>
                          <m:ctrlPr>
                            <a:rPr lang="de-AT" sz="3000" i="1">
                              <a:latin typeface="Cambria Math" panose="02040503050406030204" pitchFamily="18" charset="0"/>
                            </a:rPr>
                          </m:ctrlPr>
                        </m:sSupPr>
                        <m:e>
                          <m:r>
                            <a:rPr lang="de-AT" sz="3000" i="1">
                              <a:latin typeface="Cambria Math" panose="02040503050406030204" pitchFamily="18" charset="0"/>
                            </a:rPr>
                            <m:t>𝑦</m:t>
                          </m:r>
                        </m:e>
                        <m:sup>
                          <m:r>
                            <a:rPr lang="de-AT" sz="3000" i="1">
                              <a:latin typeface="Cambria Math" panose="02040503050406030204" pitchFamily="18" charset="0"/>
                            </a:rPr>
                            <m:t>(</m:t>
                          </m:r>
                          <m:r>
                            <a:rPr lang="de-AT" sz="3000" i="1">
                              <a:latin typeface="Cambria Math" panose="02040503050406030204" pitchFamily="18" charset="0"/>
                            </a:rPr>
                            <m:t>𝑖</m:t>
                          </m:r>
                          <m:r>
                            <a:rPr lang="de-AT" sz="3000" i="1">
                              <a:latin typeface="Cambria Math" panose="02040503050406030204" pitchFamily="18" charset="0"/>
                            </a:rPr>
                            <m:t>)</m:t>
                          </m:r>
                        </m:sup>
                      </m:sSup>
                    </m:oMath>
                  </m:oMathPara>
                </a14:m>
                <a:endParaRPr lang="en-US" sz="3000" dirty="0"/>
              </a:p>
            </p:txBody>
          </p:sp>
        </mc:Choice>
        <mc:Fallback xmlns="">
          <p:sp>
            <p:nvSpPr>
              <p:cNvPr id="29" name="TextBox 28">
                <a:extLst>
                  <a:ext uri="{FF2B5EF4-FFF2-40B4-BE49-F238E27FC236}">
                    <a16:creationId xmlns:a16="http://schemas.microsoft.com/office/drawing/2014/main" id="{C9D9E6A9-B179-2144-8CE5-F9F43CBC1200}"/>
                  </a:ext>
                </a:extLst>
              </p:cNvPr>
              <p:cNvSpPr txBox="1">
                <a:spLocks noRot="1" noChangeAspect="1" noMove="1" noResize="1" noEditPoints="1" noAdjustHandles="1" noChangeArrowheads="1" noChangeShapeType="1" noTextEdit="1"/>
              </p:cNvSpPr>
              <p:nvPr/>
            </p:nvSpPr>
            <p:spPr>
              <a:xfrm>
                <a:off x="8104769" y="2350922"/>
                <a:ext cx="1911101" cy="573170"/>
              </a:xfrm>
              <a:prstGeom prst="rect">
                <a:avLst/>
              </a:prstGeom>
              <a:blipFill>
                <a:blip r:embed="rId3"/>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E095EBD-52A5-9445-B563-037FC21C48A5}"/>
                  </a:ext>
                </a:extLst>
              </p:cNvPr>
              <p:cNvSpPr txBox="1"/>
              <p:nvPr/>
            </p:nvSpPr>
            <p:spPr>
              <a:xfrm>
                <a:off x="6646638" y="3885913"/>
                <a:ext cx="5404428" cy="1431610"/>
              </a:xfrm>
              <a:prstGeom prst="rect">
                <a:avLst/>
              </a:prstGeom>
              <a:noFill/>
            </p:spPr>
            <p:txBody>
              <a:bodyPr wrap="none" rtlCol="0">
                <a:spAutoFit/>
              </a:bodyPr>
              <a:lstStyle/>
              <a:p>
                <a:r>
                  <a:rPr lang="en-US" sz="3600" dirty="0"/>
                  <a:t>training error</a:t>
                </a:r>
              </a:p>
              <a:p>
                <a:r>
                  <a:rPr lang="en-US" sz="3600" dirty="0"/>
                  <a:t> </a:t>
                </a:r>
                <a14:m>
                  <m:oMath xmlns:m="http://schemas.openxmlformats.org/officeDocument/2006/math">
                    <m:sSub>
                      <m:sSubPr>
                        <m:ctrlPr>
                          <a:rPr lang="en-US" sz="3600" i="1" smtClean="0">
                            <a:latin typeface="Cambria Math" panose="02040503050406030204" pitchFamily="18" charset="0"/>
                          </a:rPr>
                        </m:ctrlPr>
                      </m:sSubPr>
                      <m:e>
                        <m:r>
                          <a:rPr lang="de-AT" sz="3600" b="0" i="1" smtClean="0">
                            <a:latin typeface="Cambria Math" panose="02040503050406030204" pitchFamily="18" charset="0"/>
                          </a:rPr>
                          <m:t>𝐸</m:t>
                        </m:r>
                      </m:e>
                      <m:sub>
                        <m:r>
                          <a:rPr lang="de-AT" sz="3600" b="0" i="1" smtClean="0">
                            <a:latin typeface="Cambria Math" panose="02040503050406030204" pitchFamily="18" charset="0"/>
                          </a:rPr>
                          <m:t>𝑡</m:t>
                        </m:r>
                      </m:sub>
                    </m:sSub>
                    <m:r>
                      <a:rPr lang="de-AT" sz="3600" b="0" i="1" smtClean="0">
                        <a:latin typeface="Cambria Math" panose="02040503050406030204" pitchFamily="18" charset="0"/>
                      </a:rPr>
                      <m:t>=</m:t>
                    </m:r>
                    <m:f>
                      <m:fPr>
                        <m:ctrlPr>
                          <a:rPr lang="de-AT" sz="3600" b="0" i="1" smtClean="0">
                            <a:latin typeface="Cambria Math" panose="02040503050406030204" pitchFamily="18" charset="0"/>
                          </a:rPr>
                        </m:ctrlPr>
                      </m:fPr>
                      <m:num>
                        <m:r>
                          <a:rPr lang="de-AT" sz="3600" b="0" i="1" smtClean="0">
                            <a:latin typeface="Cambria Math" panose="02040503050406030204" pitchFamily="18" charset="0"/>
                          </a:rPr>
                          <m:t>1</m:t>
                        </m:r>
                      </m:num>
                      <m:den>
                        <m:r>
                          <a:rPr lang="de-AT" sz="3600" b="0" i="1" smtClean="0">
                            <a:latin typeface="Cambria Math" panose="02040503050406030204" pitchFamily="18" charset="0"/>
                          </a:rPr>
                          <m:t>3</m:t>
                        </m:r>
                      </m:den>
                    </m:f>
                    <m:nary>
                      <m:naryPr>
                        <m:chr m:val="∑"/>
                        <m:ctrlPr>
                          <a:rPr lang="de-AT" sz="3600" b="0" i="1" smtClean="0">
                            <a:latin typeface="Cambria Math" panose="02040503050406030204" pitchFamily="18" charset="0"/>
                          </a:rPr>
                        </m:ctrlPr>
                      </m:naryPr>
                      <m:sub>
                        <m:r>
                          <m:rPr>
                            <m:brk m:alnAt="23"/>
                          </m:rPr>
                          <a:rPr lang="de-AT" sz="3600" b="0" i="1" smtClean="0">
                            <a:latin typeface="Cambria Math" panose="02040503050406030204" pitchFamily="18" charset="0"/>
                          </a:rPr>
                          <m:t>𝑖</m:t>
                        </m:r>
                        <m:r>
                          <a:rPr lang="de-AT" sz="3600" b="0" i="1" smtClean="0">
                            <a:latin typeface="Cambria Math" panose="02040503050406030204" pitchFamily="18" charset="0"/>
                          </a:rPr>
                          <m:t>=1</m:t>
                        </m:r>
                      </m:sub>
                      <m:sup>
                        <m:r>
                          <a:rPr lang="de-AT" sz="3600" b="0" i="1" smtClean="0">
                            <a:latin typeface="Cambria Math" panose="02040503050406030204" pitchFamily="18" charset="0"/>
                          </a:rPr>
                          <m:t>3</m:t>
                        </m:r>
                      </m:sup>
                      <m:e>
                        <m:r>
                          <a:rPr lang="de-AT" sz="3600" b="0" i="1" smtClean="0">
                            <a:latin typeface="Cambria Math" panose="02040503050406030204" pitchFamily="18" charset="0"/>
                          </a:rPr>
                          <m:t>(</m:t>
                        </m:r>
                        <m:sSup>
                          <m:sSupPr>
                            <m:ctrlPr>
                              <a:rPr lang="de-AT" sz="3600" i="1">
                                <a:latin typeface="Cambria Math" panose="02040503050406030204" pitchFamily="18" charset="0"/>
                              </a:rPr>
                            </m:ctrlPr>
                          </m:sSupPr>
                          <m:e>
                            <m:acc>
                              <m:accPr>
                                <m:chr m:val="̂"/>
                                <m:ctrlPr>
                                  <a:rPr lang="de-AT" sz="3600" i="1">
                                    <a:latin typeface="Cambria Math" panose="02040503050406030204" pitchFamily="18" charset="0"/>
                                  </a:rPr>
                                </m:ctrlPr>
                              </m:accPr>
                              <m:e>
                                <m:r>
                                  <a:rPr lang="de-AT" sz="3600" i="1">
                                    <a:latin typeface="Cambria Math" panose="02040503050406030204" pitchFamily="18" charset="0"/>
                                  </a:rPr>
                                  <m:t>𝑦</m:t>
                                </m:r>
                              </m:e>
                            </m:acc>
                          </m:e>
                          <m:sup>
                            <m:d>
                              <m:dPr>
                                <m:ctrlPr>
                                  <a:rPr lang="de-AT" sz="3600" i="1">
                                    <a:latin typeface="Cambria Math" panose="02040503050406030204" pitchFamily="18" charset="0"/>
                                  </a:rPr>
                                </m:ctrlPr>
                              </m:dPr>
                              <m:e>
                                <m:r>
                                  <a:rPr lang="de-AT" sz="3600" i="1">
                                    <a:latin typeface="Cambria Math" panose="02040503050406030204" pitchFamily="18" charset="0"/>
                                  </a:rPr>
                                  <m:t>𝑖</m:t>
                                </m:r>
                              </m:e>
                            </m:d>
                          </m:sup>
                        </m:sSup>
                        <m:r>
                          <a:rPr lang="de-AT" sz="3600" i="1">
                            <a:latin typeface="Cambria Math" panose="02040503050406030204" pitchFamily="18" charset="0"/>
                          </a:rPr>
                          <m:t>−</m:t>
                        </m:r>
                        <m:sSup>
                          <m:sSupPr>
                            <m:ctrlPr>
                              <a:rPr lang="de-AT" sz="3600" i="1">
                                <a:latin typeface="Cambria Math" panose="02040503050406030204" pitchFamily="18" charset="0"/>
                              </a:rPr>
                            </m:ctrlPr>
                          </m:sSupPr>
                          <m:e>
                            <m:r>
                              <a:rPr lang="de-AT" sz="3600" i="1">
                                <a:latin typeface="Cambria Math" panose="02040503050406030204" pitchFamily="18" charset="0"/>
                              </a:rPr>
                              <m:t>𝑦</m:t>
                            </m:r>
                          </m:e>
                          <m:sup>
                            <m:d>
                              <m:dPr>
                                <m:ctrlPr>
                                  <a:rPr lang="de-AT" sz="3600" i="1">
                                    <a:latin typeface="Cambria Math" panose="02040503050406030204" pitchFamily="18" charset="0"/>
                                  </a:rPr>
                                </m:ctrlPr>
                              </m:dPr>
                              <m:e>
                                <m:r>
                                  <a:rPr lang="de-AT" sz="3600" i="1">
                                    <a:latin typeface="Cambria Math" panose="02040503050406030204" pitchFamily="18" charset="0"/>
                                  </a:rPr>
                                  <m:t>𝑖</m:t>
                                </m:r>
                              </m:e>
                            </m:d>
                          </m:sup>
                        </m:sSup>
                        <m:sSup>
                          <m:sSupPr>
                            <m:ctrlPr>
                              <a:rPr lang="de-AT" sz="3600" i="1" smtClean="0">
                                <a:latin typeface="Cambria Math" panose="02040503050406030204" pitchFamily="18" charset="0"/>
                              </a:rPr>
                            </m:ctrlPr>
                          </m:sSupPr>
                          <m:e>
                            <m:r>
                              <a:rPr lang="de-AT" sz="3600" b="0" i="1" smtClean="0">
                                <a:latin typeface="Cambria Math" panose="02040503050406030204" pitchFamily="18" charset="0"/>
                              </a:rPr>
                              <m:t>)</m:t>
                            </m:r>
                          </m:e>
                          <m:sup>
                            <m:r>
                              <a:rPr lang="de-AT" sz="3600" b="0" i="1" smtClean="0">
                                <a:latin typeface="Cambria Math" panose="02040503050406030204" pitchFamily="18" charset="0"/>
                              </a:rPr>
                              <m:t>2</m:t>
                            </m:r>
                          </m:sup>
                        </m:sSup>
                      </m:e>
                    </m:nary>
                  </m:oMath>
                </a14:m>
                <a:r>
                  <a:rPr lang="en-US" sz="3600" dirty="0"/>
                  <a:t>  </a:t>
                </a:r>
              </a:p>
            </p:txBody>
          </p:sp>
        </mc:Choice>
        <mc:Fallback xmlns="">
          <p:sp>
            <p:nvSpPr>
              <p:cNvPr id="30" name="TextBox 29">
                <a:extLst>
                  <a:ext uri="{FF2B5EF4-FFF2-40B4-BE49-F238E27FC236}">
                    <a16:creationId xmlns:a16="http://schemas.microsoft.com/office/drawing/2014/main" id="{FE095EBD-52A5-9445-B563-037FC21C48A5}"/>
                  </a:ext>
                </a:extLst>
              </p:cNvPr>
              <p:cNvSpPr txBox="1">
                <a:spLocks noRot="1" noChangeAspect="1" noMove="1" noResize="1" noEditPoints="1" noAdjustHandles="1" noChangeArrowheads="1" noChangeShapeType="1" noTextEdit="1"/>
              </p:cNvSpPr>
              <p:nvPr/>
            </p:nvSpPr>
            <p:spPr>
              <a:xfrm>
                <a:off x="6646638" y="3885913"/>
                <a:ext cx="5404428" cy="1431610"/>
              </a:xfrm>
              <a:prstGeom prst="rect">
                <a:avLst/>
              </a:prstGeom>
              <a:blipFill>
                <a:blip r:embed="rId4"/>
                <a:stretch>
                  <a:fillRect l="-3279" t="-15789" b="-86842"/>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6F3109E4-69A7-1C46-ABF9-59F632D08BA9}"/>
              </a:ext>
            </a:extLst>
          </p:cNvPr>
          <p:cNvCxnSpPr>
            <a:cxnSpLocks/>
          </p:cNvCxnSpPr>
          <p:nvPr/>
        </p:nvCxnSpPr>
        <p:spPr>
          <a:xfrm>
            <a:off x="7188253" y="1745426"/>
            <a:ext cx="0" cy="61353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7C4E42-AC1C-9645-B310-BA4226890817}"/>
              </a:ext>
            </a:extLst>
          </p:cNvPr>
          <p:cNvCxnSpPr>
            <a:cxnSpLocks/>
          </p:cNvCxnSpPr>
          <p:nvPr/>
        </p:nvCxnSpPr>
        <p:spPr>
          <a:xfrm>
            <a:off x="5396508" y="2964459"/>
            <a:ext cx="0" cy="92607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7FD8C98-BFDD-0247-9AB0-B5F7F8D3CBC9}"/>
              </a:ext>
            </a:extLst>
          </p:cNvPr>
          <p:cNvSpPr>
            <a:spLocks noGrp="1"/>
          </p:cNvSpPr>
          <p:nvPr>
            <p:ph type="sldNum" sz="quarter" idx="12"/>
          </p:nvPr>
        </p:nvSpPr>
        <p:spPr/>
        <p:txBody>
          <a:bodyPr/>
          <a:lstStyle/>
          <a:p>
            <a:fld id="{D75B69EA-F5F3-9148-B3D2-85669F9D4A27}" type="slidenum">
              <a:rPr lang="en-US" smtClean="0"/>
              <a:pPr/>
              <a:t>17</a:t>
            </a:fld>
            <a:endParaRPr lang="en-US" dirty="0"/>
          </a:p>
        </p:txBody>
      </p:sp>
    </p:spTree>
    <p:extLst>
      <p:ext uri="{BB962C8B-B14F-4D97-AF65-F5344CB8AC3E}">
        <p14:creationId xmlns:p14="http://schemas.microsoft.com/office/powerpoint/2010/main" val="274367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268736" y="705366"/>
            <a:ext cx="11155326" cy="1325563"/>
          </a:xfrm>
        </p:spPr>
        <p:txBody>
          <a:bodyPr>
            <a:noAutofit/>
          </a:bodyPr>
          <a:lstStyle/>
          <a:p>
            <a:r>
              <a:rPr lang="en-US" sz="7200" b="1" dirty="0"/>
              <a:t>Empirical Risk Minimization</a:t>
            </a:r>
            <a:br>
              <a:rPr lang="en-US" sz="7200" b="1" dirty="0"/>
            </a:br>
            <a:r>
              <a:rPr lang="en-US" sz="7200" b="1" dirty="0"/>
              <a:t>(informal)</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18</a:t>
            </a:fld>
            <a:endParaRPr lang="en-US" dirty="0"/>
          </a:p>
        </p:txBody>
      </p:sp>
      <p:sp>
        <p:nvSpPr>
          <p:cNvPr id="7" name="TextBox 6">
            <a:extLst>
              <a:ext uri="{FF2B5EF4-FFF2-40B4-BE49-F238E27FC236}">
                <a16:creationId xmlns:a16="http://schemas.microsoft.com/office/drawing/2014/main" id="{B0AF32C3-7699-AE42-95BB-852D7657E669}"/>
              </a:ext>
            </a:extLst>
          </p:cNvPr>
          <p:cNvSpPr txBox="1"/>
          <p:nvPr/>
        </p:nvSpPr>
        <p:spPr>
          <a:xfrm>
            <a:off x="268736" y="2869357"/>
            <a:ext cx="11923264" cy="2308324"/>
          </a:xfrm>
          <a:prstGeom prst="rect">
            <a:avLst/>
          </a:prstGeom>
          <a:noFill/>
        </p:spPr>
        <p:txBody>
          <a:bodyPr wrap="none" rtlCol="0">
            <a:spAutoFit/>
          </a:bodyPr>
          <a:lstStyle/>
          <a:p>
            <a:r>
              <a:rPr lang="en-GB" sz="4800" i="1" dirty="0"/>
              <a:t>learn hypothesis (model parameters) such that </a:t>
            </a:r>
          </a:p>
          <a:p>
            <a:r>
              <a:rPr lang="en-GB" sz="4800" i="1" dirty="0"/>
              <a:t>the resulting average loss (“empirical risk”) </a:t>
            </a:r>
          </a:p>
          <a:p>
            <a:r>
              <a:rPr lang="en-GB" sz="4800" i="1" dirty="0"/>
              <a:t>on a training set is minimal </a:t>
            </a:r>
          </a:p>
        </p:txBody>
      </p:sp>
    </p:spTree>
    <p:extLst>
      <p:ext uri="{BB962C8B-B14F-4D97-AF65-F5344CB8AC3E}">
        <p14:creationId xmlns:p14="http://schemas.microsoft.com/office/powerpoint/2010/main" val="354243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7" y="365125"/>
            <a:ext cx="11155326" cy="1325563"/>
          </a:xfrm>
        </p:spPr>
        <p:txBody>
          <a:bodyPr>
            <a:noAutofit/>
          </a:bodyPr>
          <a:lstStyle/>
          <a:p>
            <a:r>
              <a:rPr lang="en-US" sz="7200" b="1" dirty="0"/>
              <a:t>Empirical Risk Minimization</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19</a:t>
            </a:fld>
            <a:endParaRPr lang="en-US" dirty="0"/>
          </a:p>
        </p:txBody>
      </p:sp>
      <p:pic>
        <p:nvPicPr>
          <p:cNvPr id="5" name="Picture 4" descr="Chart, scatter chart&#10;&#10;Description automatically generated">
            <a:extLst>
              <a:ext uri="{FF2B5EF4-FFF2-40B4-BE49-F238E27FC236}">
                <a16:creationId xmlns:a16="http://schemas.microsoft.com/office/drawing/2014/main" id="{0E258C6E-7479-B949-892E-FC47E34540AB}"/>
              </a:ext>
            </a:extLst>
          </p:cNvPr>
          <p:cNvPicPr>
            <a:picLocks noChangeAspect="1"/>
          </p:cNvPicPr>
          <p:nvPr/>
        </p:nvPicPr>
        <p:blipFill>
          <a:blip r:embed="rId2"/>
          <a:stretch>
            <a:fillRect/>
          </a:stretch>
        </p:blipFill>
        <p:spPr>
          <a:xfrm>
            <a:off x="3607979" y="2489285"/>
            <a:ext cx="4976042" cy="861238"/>
          </a:xfrm>
          <a:prstGeom prst="rect">
            <a:avLst/>
          </a:prstGeom>
        </p:spPr>
      </p:pic>
      <p:sp>
        <p:nvSpPr>
          <p:cNvPr id="6" name="TextBox 5">
            <a:extLst>
              <a:ext uri="{FF2B5EF4-FFF2-40B4-BE49-F238E27FC236}">
                <a16:creationId xmlns:a16="http://schemas.microsoft.com/office/drawing/2014/main" id="{CFC37ABE-2085-9A47-ADDF-3D9F1298AC6D}"/>
              </a:ext>
            </a:extLst>
          </p:cNvPr>
          <p:cNvSpPr txBox="1"/>
          <p:nvPr/>
        </p:nvSpPr>
        <p:spPr>
          <a:xfrm>
            <a:off x="805307" y="2551926"/>
            <a:ext cx="2626296" cy="769441"/>
          </a:xfrm>
          <a:prstGeom prst="rect">
            <a:avLst/>
          </a:prstGeom>
          <a:noFill/>
        </p:spPr>
        <p:txBody>
          <a:bodyPr wrap="none" rtlCol="0">
            <a:spAutoFit/>
          </a:bodyPr>
          <a:lstStyle/>
          <a:p>
            <a:r>
              <a:rPr lang="en-GB" sz="4400" dirty="0"/>
              <a:t>datapoints</a:t>
            </a:r>
          </a:p>
        </p:txBody>
      </p:sp>
      <p:pic>
        <p:nvPicPr>
          <p:cNvPr id="8" name="Picture 7" descr="Text&#10;&#10;Description automatically generated">
            <a:extLst>
              <a:ext uri="{FF2B5EF4-FFF2-40B4-BE49-F238E27FC236}">
                <a16:creationId xmlns:a16="http://schemas.microsoft.com/office/drawing/2014/main" id="{B0EC028B-A0BE-F642-B327-AB99B0777198}"/>
              </a:ext>
            </a:extLst>
          </p:cNvPr>
          <p:cNvPicPr>
            <a:picLocks noChangeAspect="1"/>
          </p:cNvPicPr>
          <p:nvPr/>
        </p:nvPicPr>
        <p:blipFill>
          <a:blip r:embed="rId3"/>
          <a:stretch>
            <a:fillRect/>
          </a:stretch>
        </p:blipFill>
        <p:spPr>
          <a:xfrm>
            <a:off x="2151348" y="3603284"/>
            <a:ext cx="6084563" cy="1509529"/>
          </a:xfrm>
          <a:prstGeom prst="rect">
            <a:avLst/>
          </a:prstGeom>
        </p:spPr>
      </p:pic>
    </p:spTree>
    <p:extLst>
      <p:ext uri="{BB962C8B-B14F-4D97-AF65-F5344CB8AC3E}">
        <p14:creationId xmlns:p14="http://schemas.microsoft.com/office/powerpoint/2010/main" val="162301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25FF-5E24-4943-A861-2AEF5B3BF7F2}"/>
              </a:ext>
            </a:extLst>
          </p:cNvPr>
          <p:cNvSpPr>
            <a:spLocks noGrp="1"/>
          </p:cNvSpPr>
          <p:nvPr>
            <p:ph type="title"/>
          </p:nvPr>
        </p:nvSpPr>
        <p:spPr/>
        <p:txBody>
          <a:bodyPr>
            <a:normAutofit/>
          </a:bodyPr>
          <a:lstStyle/>
          <a:p>
            <a:r>
              <a:rPr lang="en-US" sz="5400" b="1" dirty="0">
                <a:latin typeface="+mn-lt"/>
              </a:rPr>
              <a:t>About Me.</a:t>
            </a:r>
          </a:p>
        </p:txBody>
      </p:sp>
      <p:sp>
        <p:nvSpPr>
          <p:cNvPr id="3" name="Content Placeholder 2">
            <a:extLst>
              <a:ext uri="{FF2B5EF4-FFF2-40B4-BE49-F238E27FC236}">
                <a16:creationId xmlns:a16="http://schemas.microsoft.com/office/drawing/2014/main" id="{29C845E9-9BA0-434C-A219-7BC1BA9634ED}"/>
              </a:ext>
            </a:extLst>
          </p:cNvPr>
          <p:cNvSpPr>
            <a:spLocks noGrp="1"/>
          </p:cNvSpPr>
          <p:nvPr>
            <p:ph idx="1"/>
          </p:nvPr>
        </p:nvSpPr>
        <p:spPr>
          <a:xfrm>
            <a:off x="838200" y="1690688"/>
            <a:ext cx="10515600" cy="4351338"/>
          </a:xfrm>
        </p:spPr>
        <p:txBody>
          <a:bodyPr>
            <a:normAutofit/>
          </a:bodyPr>
          <a:lstStyle/>
          <a:p>
            <a:pPr>
              <a:lnSpc>
                <a:spcPct val="150000"/>
              </a:lnSpc>
            </a:pPr>
            <a:r>
              <a:rPr lang="en-US" sz="3200" dirty="0"/>
              <a:t>MSc (2008) and Ph.D. (2012) in EE, TU Vienna</a:t>
            </a:r>
          </a:p>
          <a:p>
            <a:pPr>
              <a:lnSpc>
                <a:spcPct val="150000"/>
              </a:lnSpc>
            </a:pPr>
            <a:r>
              <a:rPr lang="en-US" sz="3200" dirty="0"/>
              <a:t>since 2015 Ass. Prof. for Machine Learning at Aalto/CS </a:t>
            </a:r>
          </a:p>
          <a:p>
            <a:pPr>
              <a:lnSpc>
                <a:spcPct val="150000"/>
              </a:lnSpc>
            </a:pPr>
            <a:r>
              <a:rPr lang="en-US" sz="3200" dirty="0"/>
              <a:t>leading group “Machine Learning for Big Data” </a:t>
            </a:r>
          </a:p>
          <a:p>
            <a:pPr>
              <a:lnSpc>
                <a:spcPct val="150000"/>
              </a:lnSpc>
            </a:pPr>
            <a:r>
              <a:rPr lang="en-US" sz="3200" dirty="0"/>
              <a:t>2020-  Associate Editor for IEEE Signal Processing Letters</a:t>
            </a:r>
          </a:p>
          <a:p>
            <a:pPr>
              <a:lnSpc>
                <a:spcPct val="150000"/>
              </a:lnSpc>
            </a:pPr>
            <a:r>
              <a:rPr lang="en-US" sz="3200" dirty="0"/>
              <a:t>2019-2022: Chair of IEEE Finland Jt. Chapter SP/CAS</a:t>
            </a:r>
          </a:p>
        </p:txBody>
      </p:sp>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2</a:t>
            </a:fld>
            <a:endParaRPr lang="en-US" dirty="0"/>
          </a:p>
        </p:txBody>
      </p:sp>
    </p:spTree>
    <p:extLst>
      <p:ext uri="{BB962C8B-B14F-4D97-AF65-F5344CB8AC3E}">
        <p14:creationId xmlns:p14="http://schemas.microsoft.com/office/powerpoint/2010/main" val="3697103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7" y="365125"/>
            <a:ext cx="11155326" cy="1325563"/>
          </a:xfrm>
        </p:spPr>
        <p:txBody>
          <a:bodyPr>
            <a:noAutofit/>
          </a:bodyPr>
          <a:lstStyle/>
          <a:p>
            <a:r>
              <a:rPr lang="en-US" sz="7200" b="1" dirty="0"/>
              <a:t>Matrix/Vector Notation</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20</a:t>
            </a:fld>
            <a:endParaRPr lang="en-US" dirty="0"/>
          </a:p>
        </p:txBody>
      </p:sp>
      <p:sp>
        <p:nvSpPr>
          <p:cNvPr id="4" name="TextBox 3">
            <a:extLst>
              <a:ext uri="{FF2B5EF4-FFF2-40B4-BE49-F238E27FC236}">
                <a16:creationId xmlns:a16="http://schemas.microsoft.com/office/drawing/2014/main" id="{2C48C070-B9F3-5346-BCF8-7299E587E609}"/>
              </a:ext>
            </a:extLst>
          </p:cNvPr>
          <p:cNvSpPr txBox="1"/>
          <p:nvPr/>
        </p:nvSpPr>
        <p:spPr>
          <a:xfrm>
            <a:off x="518337" y="3454806"/>
            <a:ext cx="2954142" cy="646331"/>
          </a:xfrm>
          <a:prstGeom prst="rect">
            <a:avLst/>
          </a:prstGeom>
          <a:noFill/>
        </p:spPr>
        <p:txBody>
          <a:bodyPr wrap="none" rtlCol="0">
            <a:spAutoFit/>
          </a:bodyPr>
          <a:lstStyle/>
          <a:p>
            <a:r>
              <a:rPr lang="en-GB" sz="3600" dirty="0"/>
              <a:t>feature matrix </a:t>
            </a:r>
          </a:p>
        </p:txBody>
      </p:sp>
      <p:pic>
        <p:nvPicPr>
          <p:cNvPr id="9" name="Picture 8" descr="A picture containing diagram&#10;&#10;Description automatically generated">
            <a:extLst>
              <a:ext uri="{FF2B5EF4-FFF2-40B4-BE49-F238E27FC236}">
                <a16:creationId xmlns:a16="http://schemas.microsoft.com/office/drawing/2014/main" id="{D5BA98AF-4735-9949-9A24-97C4BF007190}"/>
              </a:ext>
            </a:extLst>
          </p:cNvPr>
          <p:cNvPicPr>
            <a:picLocks noChangeAspect="1"/>
          </p:cNvPicPr>
          <p:nvPr/>
        </p:nvPicPr>
        <p:blipFill>
          <a:blip r:embed="rId2"/>
          <a:stretch>
            <a:fillRect/>
          </a:stretch>
        </p:blipFill>
        <p:spPr>
          <a:xfrm>
            <a:off x="3472479" y="3371111"/>
            <a:ext cx="5785212" cy="804899"/>
          </a:xfrm>
          <a:prstGeom prst="rect">
            <a:avLst/>
          </a:prstGeom>
        </p:spPr>
      </p:pic>
      <p:sp>
        <p:nvSpPr>
          <p:cNvPr id="11" name="TextBox 10">
            <a:extLst>
              <a:ext uri="{FF2B5EF4-FFF2-40B4-BE49-F238E27FC236}">
                <a16:creationId xmlns:a16="http://schemas.microsoft.com/office/drawing/2014/main" id="{7E310E75-A64C-154D-AEAD-EBF90A5BAEDC}"/>
              </a:ext>
            </a:extLst>
          </p:cNvPr>
          <p:cNvSpPr txBox="1"/>
          <p:nvPr/>
        </p:nvSpPr>
        <p:spPr>
          <a:xfrm>
            <a:off x="518337" y="4619848"/>
            <a:ext cx="2479205" cy="646331"/>
          </a:xfrm>
          <a:prstGeom prst="rect">
            <a:avLst/>
          </a:prstGeom>
          <a:noFill/>
        </p:spPr>
        <p:txBody>
          <a:bodyPr wrap="none" rtlCol="0">
            <a:spAutoFit/>
          </a:bodyPr>
          <a:lstStyle/>
          <a:p>
            <a:r>
              <a:rPr lang="en-GB" sz="3600" dirty="0"/>
              <a:t>label vector </a:t>
            </a:r>
          </a:p>
        </p:txBody>
      </p:sp>
      <p:pic>
        <p:nvPicPr>
          <p:cNvPr id="12" name="Picture 11">
            <a:extLst>
              <a:ext uri="{FF2B5EF4-FFF2-40B4-BE49-F238E27FC236}">
                <a16:creationId xmlns:a16="http://schemas.microsoft.com/office/drawing/2014/main" id="{08B58244-E5C3-4940-BA1D-5B008F020E84}"/>
              </a:ext>
            </a:extLst>
          </p:cNvPr>
          <p:cNvPicPr>
            <a:picLocks noChangeAspect="1"/>
          </p:cNvPicPr>
          <p:nvPr/>
        </p:nvPicPr>
        <p:blipFill>
          <a:blip r:embed="rId3"/>
          <a:stretch>
            <a:fillRect/>
          </a:stretch>
        </p:blipFill>
        <p:spPr>
          <a:xfrm>
            <a:off x="518337" y="1943101"/>
            <a:ext cx="9910448" cy="1127536"/>
          </a:xfrm>
          <a:prstGeom prst="rect">
            <a:avLst/>
          </a:prstGeom>
        </p:spPr>
      </p:pic>
      <p:pic>
        <p:nvPicPr>
          <p:cNvPr id="14" name="Picture 13" descr="A picture containing chart&#10;&#10;Description automatically generated">
            <a:extLst>
              <a:ext uri="{FF2B5EF4-FFF2-40B4-BE49-F238E27FC236}">
                <a16:creationId xmlns:a16="http://schemas.microsoft.com/office/drawing/2014/main" id="{FBF38799-9BFF-6749-B3EE-830A9C949763}"/>
              </a:ext>
            </a:extLst>
          </p:cNvPr>
          <p:cNvPicPr>
            <a:picLocks noChangeAspect="1"/>
          </p:cNvPicPr>
          <p:nvPr/>
        </p:nvPicPr>
        <p:blipFill>
          <a:blip r:embed="rId4"/>
          <a:stretch>
            <a:fillRect/>
          </a:stretch>
        </p:blipFill>
        <p:spPr>
          <a:xfrm>
            <a:off x="2797517" y="4560179"/>
            <a:ext cx="4070489" cy="804899"/>
          </a:xfrm>
          <a:prstGeom prst="rect">
            <a:avLst/>
          </a:prstGeom>
        </p:spPr>
      </p:pic>
    </p:spTree>
    <p:extLst>
      <p:ext uri="{BB962C8B-B14F-4D97-AF65-F5344CB8AC3E}">
        <p14:creationId xmlns:p14="http://schemas.microsoft.com/office/powerpoint/2010/main" val="275118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7" y="365125"/>
            <a:ext cx="11155326" cy="1325563"/>
          </a:xfrm>
        </p:spPr>
        <p:txBody>
          <a:bodyPr>
            <a:noAutofit/>
          </a:bodyPr>
          <a:lstStyle/>
          <a:p>
            <a:r>
              <a:rPr lang="en-US" sz="7200" b="1" dirty="0"/>
              <a:t>Gradient Descent</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21</a:t>
            </a:fld>
            <a:endParaRPr lang="en-US" dirty="0"/>
          </a:p>
        </p:txBody>
      </p:sp>
      <p:pic>
        <p:nvPicPr>
          <p:cNvPr id="12" name="Picture 11">
            <a:extLst>
              <a:ext uri="{FF2B5EF4-FFF2-40B4-BE49-F238E27FC236}">
                <a16:creationId xmlns:a16="http://schemas.microsoft.com/office/drawing/2014/main" id="{08B58244-E5C3-4940-BA1D-5B008F020E84}"/>
              </a:ext>
            </a:extLst>
          </p:cNvPr>
          <p:cNvPicPr>
            <a:picLocks noChangeAspect="1"/>
          </p:cNvPicPr>
          <p:nvPr/>
        </p:nvPicPr>
        <p:blipFill>
          <a:blip r:embed="rId2"/>
          <a:stretch>
            <a:fillRect/>
          </a:stretch>
        </p:blipFill>
        <p:spPr>
          <a:xfrm>
            <a:off x="667193" y="2009664"/>
            <a:ext cx="9910448" cy="1127536"/>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CF2411A-EA22-994B-91BF-34ADFC7D4C37}"/>
                  </a:ext>
                </a:extLst>
              </p:cNvPr>
              <p:cNvSpPr txBox="1"/>
              <p:nvPr/>
            </p:nvSpPr>
            <p:spPr>
              <a:xfrm>
                <a:off x="736207" y="3411813"/>
                <a:ext cx="9245993" cy="1223412"/>
              </a:xfrm>
              <a:prstGeom prst="rect">
                <a:avLst/>
              </a:prstGeom>
              <a:noFill/>
            </p:spPr>
            <p:txBody>
              <a:bodyPr wrap="none" rtlCol="0">
                <a:spAutoFit/>
              </a:bodyPr>
              <a:lstStyle/>
              <a:p>
                <a:r>
                  <a:rPr lang="en-GB" sz="3600" dirty="0"/>
                  <a:t>start with some initial guess </a:t>
                </a:r>
                <a14:m>
                  <m:oMath xmlns:m="http://schemas.openxmlformats.org/officeDocument/2006/math">
                    <m:sSup>
                      <m:sSupPr>
                        <m:ctrlPr>
                          <a:rPr lang="en-GB" sz="3600" i="1" smtClean="0">
                            <a:latin typeface="Cambria Math" panose="02040503050406030204" pitchFamily="18" charset="0"/>
                          </a:rPr>
                        </m:ctrlPr>
                      </m:sSupPr>
                      <m:e>
                        <m:r>
                          <a:rPr lang="de-DE" sz="3600" b="1" i="1" smtClean="0">
                            <a:latin typeface="Cambria Math" panose="02040503050406030204" pitchFamily="18" charset="0"/>
                          </a:rPr>
                          <m:t>𝒘</m:t>
                        </m:r>
                      </m:e>
                      <m:sup>
                        <m:r>
                          <a:rPr lang="de-DE" sz="3600" b="0" i="1" smtClean="0">
                            <a:latin typeface="Cambria Math" panose="02040503050406030204" pitchFamily="18" charset="0"/>
                          </a:rPr>
                          <m:t>(0)</m:t>
                        </m:r>
                      </m:sup>
                    </m:sSup>
                  </m:oMath>
                </a14:m>
                <a:r>
                  <a:rPr lang="en-GB" sz="3600" dirty="0"/>
                  <a:t> and iteratively </a:t>
                </a:r>
              </a:p>
              <a:p>
                <a:r>
                  <a:rPr lang="en-GB" sz="3600" dirty="0"/>
                  <a:t>improve by GD steps</a:t>
                </a:r>
              </a:p>
            </p:txBody>
          </p:sp>
        </mc:Choice>
        <mc:Fallback xmlns="">
          <p:sp>
            <p:nvSpPr>
              <p:cNvPr id="31" name="TextBox 30">
                <a:extLst>
                  <a:ext uri="{FF2B5EF4-FFF2-40B4-BE49-F238E27FC236}">
                    <a16:creationId xmlns:a16="http://schemas.microsoft.com/office/drawing/2014/main" id="{4CF2411A-EA22-994B-91BF-34ADFC7D4C37}"/>
                  </a:ext>
                </a:extLst>
              </p:cNvPr>
              <p:cNvSpPr txBox="1">
                <a:spLocks noRot="1" noChangeAspect="1" noMove="1" noResize="1" noEditPoints="1" noAdjustHandles="1" noChangeArrowheads="1" noChangeShapeType="1" noTextEdit="1"/>
              </p:cNvSpPr>
              <p:nvPr/>
            </p:nvSpPr>
            <p:spPr>
              <a:xfrm>
                <a:off x="736207" y="3411813"/>
                <a:ext cx="9245993" cy="1223412"/>
              </a:xfrm>
              <a:prstGeom prst="rect">
                <a:avLst/>
              </a:prstGeom>
              <a:blipFill>
                <a:blip r:embed="rId3"/>
                <a:stretch>
                  <a:fillRect l="-2058" t="-5155" r="-960" b="-18557"/>
                </a:stretch>
              </a:blipFill>
            </p:spPr>
            <p:txBody>
              <a:bodyPr/>
              <a:lstStyle/>
              <a:p>
                <a:r>
                  <a:rPr lang="en-GB">
                    <a:noFill/>
                  </a:rPr>
                  <a:t> </a:t>
                </a:r>
              </a:p>
            </p:txBody>
          </p:sp>
        </mc:Fallback>
      </mc:AlternateContent>
      <p:pic>
        <p:nvPicPr>
          <p:cNvPr id="33" name="Picture 32" descr="Text&#10;&#10;Description automatically generated">
            <a:extLst>
              <a:ext uri="{FF2B5EF4-FFF2-40B4-BE49-F238E27FC236}">
                <a16:creationId xmlns:a16="http://schemas.microsoft.com/office/drawing/2014/main" id="{E2DEE1C0-B396-ED4A-8E39-B5B68090F2F3}"/>
              </a:ext>
            </a:extLst>
          </p:cNvPr>
          <p:cNvPicPr>
            <a:picLocks noChangeAspect="1"/>
          </p:cNvPicPr>
          <p:nvPr/>
        </p:nvPicPr>
        <p:blipFill>
          <a:blip r:embed="rId4"/>
          <a:stretch>
            <a:fillRect/>
          </a:stretch>
        </p:blipFill>
        <p:spPr>
          <a:xfrm>
            <a:off x="2539803" y="4635225"/>
            <a:ext cx="6517328" cy="1144936"/>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AD25944-D3BC-314A-894E-A61AA4F45C37}"/>
                  </a:ext>
                </a:extLst>
              </p:cNvPr>
              <p:cNvSpPr txBox="1"/>
              <p:nvPr/>
            </p:nvSpPr>
            <p:spPr>
              <a:xfrm>
                <a:off x="736207" y="5846544"/>
                <a:ext cx="6584238" cy="646331"/>
              </a:xfrm>
              <a:prstGeom prst="rect">
                <a:avLst/>
              </a:prstGeom>
              <a:noFill/>
            </p:spPr>
            <p:txBody>
              <a:bodyPr wrap="none" rtlCol="0">
                <a:spAutoFit/>
              </a:bodyPr>
              <a:lstStyle/>
              <a:p>
                <a:r>
                  <a:rPr lang="en-GB" sz="3600" dirty="0"/>
                  <a:t>with step-size or “learning rate” </a:t>
                </a:r>
                <a14:m>
                  <m:oMath xmlns:m="http://schemas.openxmlformats.org/officeDocument/2006/math">
                    <m:r>
                      <a:rPr lang="en-GB" sz="3600" i="1" smtClean="0">
                        <a:latin typeface="Cambria Math" panose="02040503050406030204" pitchFamily="18" charset="0"/>
                        <a:ea typeface="Cambria Math" panose="02040503050406030204" pitchFamily="18" charset="0"/>
                      </a:rPr>
                      <m:t>𝛼</m:t>
                    </m:r>
                  </m:oMath>
                </a14:m>
                <a:r>
                  <a:rPr lang="en-GB" sz="3600" dirty="0"/>
                  <a:t> </a:t>
                </a:r>
              </a:p>
            </p:txBody>
          </p:sp>
        </mc:Choice>
        <mc:Fallback xmlns="">
          <p:sp>
            <p:nvSpPr>
              <p:cNvPr id="34" name="TextBox 33">
                <a:extLst>
                  <a:ext uri="{FF2B5EF4-FFF2-40B4-BE49-F238E27FC236}">
                    <a16:creationId xmlns:a16="http://schemas.microsoft.com/office/drawing/2014/main" id="{BAD25944-D3BC-314A-894E-A61AA4F45C37}"/>
                  </a:ext>
                </a:extLst>
              </p:cNvPr>
              <p:cNvSpPr txBox="1">
                <a:spLocks noRot="1" noChangeAspect="1" noMove="1" noResize="1" noEditPoints="1" noAdjustHandles="1" noChangeArrowheads="1" noChangeShapeType="1" noTextEdit="1"/>
              </p:cNvSpPr>
              <p:nvPr/>
            </p:nvSpPr>
            <p:spPr>
              <a:xfrm>
                <a:off x="736207" y="5846544"/>
                <a:ext cx="6584238" cy="646331"/>
              </a:xfrm>
              <a:prstGeom prst="rect">
                <a:avLst/>
              </a:prstGeom>
              <a:blipFill>
                <a:blip r:embed="rId5"/>
                <a:stretch>
                  <a:fillRect l="-2890" t="-13462" b="-32692"/>
                </a:stretch>
              </a:blipFill>
            </p:spPr>
            <p:txBody>
              <a:bodyPr/>
              <a:lstStyle/>
              <a:p>
                <a:r>
                  <a:rPr lang="en-GB">
                    <a:noFill/>
                  </a:rPr>
                  <a:t> </a:t>
                </a:r>
              </a:p>
            </p:txBody>
          </p:sp>
        </mc:Fallback>
      </mc:AlternateContent>
    </p:spTree>
    <p:extLst>
      <p:ext uri="{BB962C8B-B14F-4D97-AF65-F5344CB8AC3E}">
        <p14:creationId xmlns:p14="http://schemas.microsoft.com/office/powerpoint/2010/main" val="241378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7" y="365125"/>
            <a:ext cx="11155326" cy="1325563"/>
          </a:xfrm>
        </p:spPr>
        <p:txBody>
          <a:bodyPr>
            <a:noAutofit/>
          </a:bodyPr>
          <a:lstStyle/>
          <a:p>
            <a:r>
              <a:rPr lang="en-US" sz="7200" b="1" dirty="0"/>
              <a:t>Gradient Descent Step</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22</a:t>
            </a:fld>
            <a:endParaRPr lang="en-US" dirty="0"/>
          </a:p>
        </p:txBody>
      </p:sp>
      <p:pic>
        <p:nvPicPr>
          <p:cNvPr id="30" name="Picture 29" descr="Chart&#10;&#10;Description automatically generated">
            <a:extLst>
              <a:ext uri="{FF2B5EF4-FFF2-40B4-BE49-F238E27FC236}">
                <a16:creationId xmlns:a16="http://schemas.microsoft.com/office/drawing/2014/main" id="{1AFBCBAE-7749-1B42-8479-1069195C4EC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49525" y="2499938"/>
            <a:ext cx="7081283" cy="4221537"/>
          </a:xfrm>
          <a:prstGeom prst="rect">
            <a:avLst/>
          </a:prstGeom>
        </p:spPr>
      </p:pic>
      <p:pic>
        <p:nvPicPr>
          <p:cNvPr id="6" name="Picture 5" descr="Text&#10;&#10;Description automatically generated">
            <a:extLst>
              <a:ext uri="{FF2B5EF4-FFF2-40B4-BE49-F238E27FC236}">
                <a16:creationId xmlns:a16="http://schemas.microsoft.com/office/drawing/2014/main" id="{8F676BFA-91E2-CB45-BA6F-32071A840208}"/>
              </a:ext>
            </a:extLst>
          </p:cNvPr>
          <p:cNvPicPr>
            <a:picLocks noChangeAspect="1"/>
          </p:cNvPicPr>
          <p:nvPr/>
        </p:nvPicPr>
        <p:blipFill>
          <a:blip r:embed="rId3"/>
          <a:stretch>
            <a:fillRect/>
          </a:stretch>
        </p:blipFill>
        <p:spPr>
          <a:xfrm>
            <a:off x="1029980" y="1522845"/>
            <a:ext cx="6517328" cy="1144936"/>
          </a:xfrm>
          <a:prstGeom prst="rect">
            <a:avLst/>
          </a:prstGeom>
        </p:spPr>
      </p:pic>
    </p:spTree>
    <p:extLst>
      <p:ext uri="{BB962C8B-B14F-4D97-AF65-F5344CB8AC3E}">
        <p14:creationId xmlns:p14="http://schemas.microsoft.com/office/powerpoint/2010/main" val="137340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Effect of Learning-Rate.</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23</a:t>
            </a:fld>
            <a:endParaRPr lang="en-US" dirty="0"/>
          </a:p>
        </p:txBody>
      </p:sp>
      <p:pic>
        <p:nvPicPr>
          <p:cNvPr id="5" name="Picture 4" descr="Text&#10;&#10;Description automatically generated">
            <a:extLst>
              <a:ext uri="{FF2B5EF4-FFF2-40B4-BE49-F238E27FC236}">
                <a16:creationId xmlns:a16="http://schemas.microsoft.com/office/drawing/2014/main" id="{807C6E0A-3A36-7A4F-96EC-D2D40EE4F3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2676" y="2221688"/>
            <a:ext cx="4462891" cy="241462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06465E-A348-5A4A-8158-529F80A75957}"/>
                  </a:ext>
                </a:extLst>
              </p:cNvPr>
              <p:cNvSpPr txBox="1"/>
              <p:nvPr/>
            </p:nvSpPr>
            <p:spPr>
              <a:xfrm>
                <a:off x="280000" y="5032910"/>
                <a:ext cx="6013698" cy="1323439"/>
              </a:xfrm>
              <a:prstGeom prst="rect">
                <a:avLst/>
              </a:prstGeom>
              <a:noFill/>
            </p:spPr>
            <p:txBody>
              <a:bodyPr wrap="none" rtlCol="0">
                <a:spAutoFit/>
              </a:bodyPr>
              <a:lstStyle/>
              <a:p>
                <a14:m>
                  <m:oMath xmlns:m="http://schemas.openxmlformats.org/officeDocument/2006/math">
                    <m:r>
                      <a:rPr lang="en-GB" sz="4000" i="1">
                        <a:latin typeface="Cambria Math" panose="02040503050406030204" pitchFamily="18" charset="0"/>
                        <a:ea typeface="Cambria Math" panose="02040503050406030204" pitchFamily="18" charset="0"/>
                      </a:rPr>
                      <m:t>𝛼</m:t>
                    </m:r>
                    <m:r>
                      <a:rPr lang="en-GB" sz="4000" i="1">
                        <a:latin typeface="Cambria Math" panose="02040503050406030204" pitchFamily="18" charset="0"/>
                        <a:ea typeface="Cambria Math" panose="02040503050406030204" pitchFamily="18" charset="0"/>
                      </a:rPr>
                      <m:t> </m:t>
                    </m:r>
                  </m:oMath>
                </a14:m>
                <a:r>
                  <a:rPr lang="en-GB" sz="4000" dirty="0"/>
                  <a:t>too small: GD steps make </a:t>
                </a:r>
              </a:p>
              <a:p>
                <a:r>
                  <a:rPr lang="en-GB" sz="4000" dirty="0"/>
                  <a:t>only very little progress!</a:t>
                </a:r>
              </a:p>
            </p:txBody>
          </p:sp>
        </mc:Choice>
        <mc:Fallback xmlns="">
          <p:sp>
            <p:nvSpPr>
              <p:cNvPr id="7" name="TextBox 6">
                <a:extLst>
                  <a:ext uri="{FF2B5EF4-FFF2-40B4-BE49-F238E27FC236}">
                    <a16:creationId xmlns:a16="http://schemas.microsoft.com/office/drawing/2014/main" id="{4406465E-A348-5A4A-8158-529F80A75957}"/>
                  </a:ext>
                </a:extLst>
              </p:cNvPr>
              <p:cNvSpPr txBox="1">
                <a:spLocks noRot="1" noChangeAspect="1" noMove="1" noResize="1" noEditPoints="1" noAdjustHandles="1" noChangeArrowheads="1" noChangeShapeType="1" noTextEdit="1"/>
              </p:cNvSpPr>
              <p:nvPr/>
            </p:nvSpPr>
            <p:spPr>
              <a:xfrm>
                <a:off x="280000" y="5032910"/>
                <a:ext cx="6013698" cy="1323439"/>
              </a:xfrm>
              <a:prstGeom prst="rect">
                <a:avLst/>
              </a:prstGeom>
              <a:blipFill>
                <a:blip r:embed="rId3"/>
                <a:stretch>
                  <a:fillRect l="-3797" t="-7619" r="-2110" b="-19048"/>
                </a:stretch>
              </a:blipFill>
            </p:spPr>
            <p:txBody>
              <a:bodyPr/>
              <a:lstStyle/>
              <a:p>
                <a:r>
                  <a:rPr lang="en-GB">
                    <a:noFill/>
                  </a:rPr>
                  <a:t> </a:t>
                </a:r>
              </a:p>
            </p:txBody>
          </p:sp>
        </mc:Fallback>
      </mc:AlternateContent>
      <p:pic>
        <p:nvPicPr>
          <p:cNvPr id="9" name="Picture 8" descr="A picture containing diagram&#10;&#10;Description automatically generated">
            <a:extLst>
              <a:ext uri="{FF2B5EF4-FFF2-40B4-BE49-F238E27FC236}">
                <a16:creationId xmlns:a16="http://schemas.microsoft.com/office/drawing/2014/main" id="{162E6A80-A85C-164E-A31F-A95B8B268D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73707" y="2221688"/>
            <a:ext cx="4846373" cy="241462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20774F-4BE6-5841-8035-DCDBEB7CBB7C}"/>
                  </a:ext>
                </a:extLst>
              </p:cNvPr>
              <p:cNvSpPr txBox="1"/>
              <p:nvPr/>
            </p:nvSpPr>
            <p:spPr>
              <a:xfrm>
                <a:off x="6673707" y="5032910"/>
                <a:ext cx="5013617" cy="1323439"/>
              </a:xfrm>
              <a:prstGeom prst="rect">
                <a:avLst/>
              </a:prstGeom>
              <a:noFill/>
            </p:spPr>
            <p:txBody>
              <a:bodyPr wrap="none" rtlCol="0">
                <a:spAutoFit/>
              </a:bodyPr>
              <a:lstStyle/>
              <a:p>
                <a14:m>
                  <m:oMath xmlns:m="http://schemas.openxmlformats.org/officeDocument/2006/math">
                    <m:r>
                      <a:rPr lang="en-GB" sz="4000" i="1">
                        <a:latin typeface="Cambria Math" panose="02040503050406030204" pitchFamily="18" charset="0"/>
                        <a:ea typeface="Cambria Math" panose="02040503050406030204" pitchFamily="18" charset="0"/>
                      </a:rPr>
                      <m:t>𝛼</m:t>
                    </m:r>
                    <m:r>
                      <a:rPr lang="en-GB" sz="4000" i="1">
                        <a:latin typeface="Cambria Math" panose="02040503050406030204" pitchFamily="18" charset="0"/>
                        <a:ea typeface="Cambria Math" panose="02040503050406030204" pitchFamily="18" charset="0"/>
                      </a:rPr>
                      <m:t> </m:t>
                    </m:r>
                  </m:oMath>
                </a14:m>
                <a:r>
                  <a:rPr lang="en-GB" sz="4000" dirty="0"/>
                  <a:t>too large: GD steps </a:t>
                </a:r>
              </a:p>
              <a:p>
                <a:r>
                  <a:rPr lang="en-GB" sz="4000" dirty="0"/>
                  <a:t>depart from optimum! </a:t>
                </a:r>
              </a:p>
            </p:txBody>
          </p:sp>
        </mc:Choice>
        <mc:Fallback xmlns="">
          <p:sp>
            <p:nvSpPr>
              <p:cNvPr id="11" name="TextBox 10">
                <a:extLst>
                  <a:ext uri="{FF2B5EF4-FFF2-40B4-BE49-F238E27FC236}">
                    <a16:creationId xmlns:a16="http://schemas.microsoft.com/office/drawing/2014/main" id="{3B20774F-4BE6-5841-8035-DCDBEB7CBB7C}"/>
                  </a:ext>
                </a:extLst>
              </p:cNvPr>
              <p:cNvSpPr txBox="1">
                <a:spLocks noRot="1" noChangeAspect="1" noMove="1" noResize="1" noEditPoints="1" noAdjustHandles="1" noChangeArrowheads="1" noChangeShapeType="1" noTextEdit="1"/>
              </p:cNvSpPr>
              <p:nvPr/>
            </p:nvSpPr>
            <p:spPr>
              <a:xfrm>
                <a:off x="6673707" y="5032910"/>
                <a:ext cx="5013617" cy="1323439"/>
              </a:xfrm>
              <a:prstGeom prst="rect">
                <a:avLst/>
              </a:prstGeom>
              <a:blipFill>
                <a:blip r:embed="rId5"/>
                <a:stretch>
                  <a:fillRect l="-4293" t="-7619" r="-3283" b="-19048"/>
                </a:stretch>
              </a:blipFill>
            </p:spPr>
            <p:txBody>
              <a:bodyPr/>
              <a:lstStyle/>
              <a:p>
                <a:r>
                  <a:rPr lang="en-GB">
                    <a:noFill/>
                  </a:rPr>
                  <a:t> </a:t>
                </a:r>
              </a:p>
            </p:txBody>
          </p:sp>
        </mc:Fallback>
      </mc:AlternateContent>
    </p:spTree>
    <p:extLst>
      <p:ext uri="{BB962C8B-B14F-4D97-AF65-F5344CB8AC3E}">
        <p14:creationId xmlns:p14="http://schemas.microsoft.com/office/powerpoint/2010/main" val="162116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A Sufficient Condition. </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24</a:t>
            </a:fld>
            <a:endParaRPr lang="en-US" dirty="0"/>
          </a:p>
        </p:txBody>
      </p:sp>
      <p:pic>
        <p:nvPicPr>
          <p:cNvPr id="8" name="Picture 7" descr="Text&#10;&#10;Description automatically generated with medium confidence">
            <a:extLst>
              <a:ext uri="{FF2B5EF4-FFF2-40B4-BE49-F238E27FC236}">
                <a16:creationId xmlns:a16="http://schemas.microsoft.com/office/drawing/2014/main" id="{0F1FFFD5-B195-D048-9D64-CAAC03D8A969}"/>
              </a:ext>
            </a:extLst>
          </p:cNvPr>
          <p:cNvPicPr>
            <a:picLocks noChangeAspect="1"/>
          </p:cNvPicPr>
          <p:nvPr/>
        </p:nvPicPr>
        <p:blipFill>
          <a:blip r:embed="rId2"/>
          <a:stretch>
            <a:fillRect/>
          </a:stretch>
        </p:blipFill>
        <p:spPr>
          <a:xfrm>
            <a:off x="2324881" y="2957309"/>
            <a:ext cx="7657319" cy="106620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FE81C3-12AA-0A4A-AB5E-56FC023189FB}"/>
                  </a:ext>
                </a:extLst>
              </p:cNvPr>
              <p:cNvSpPr txBox="1"/>
              <p:nvPr/>
            </p:nvSpPr>
            <p:spPr>
              <a:xfrm>
                <a:off x="518336" y="1919244"/>
                <a:ext cx="7848495" cy="646331"/>
              </a:xfrm>
              <a:prstGeom prst="rect">
                <a:avLst/>
              </a:prstGeom>
              <a:noFill/>
            </p:spPr>
            <p:txBody>
              <a:bodyPr wrap="none" rtlCol="0">
                <a:spAutoFit/>
              </a:bodyPr>
              <a:lstStyle/>
              <a:p>
                <a:r>
                  <a:rPr lang="en-GB" sz="3600" dirty="0"/>
                  <a:t>assume objective function is “</a:t>
                </a:r>
                <a14:m>
                  <m:oMath xmlns:m="http://schemas.openxmlformats.org/officeDocument/2006/math">
                    <m:r>
                      <a:rPr lang="en-GB" sz="3600" i="1" smtClean="0">
                        <a:latin typeface="Cambria Math" panose="02040503050406030204" pitchFamily="18" charset="0"/>
                        <a:ea typeface="Cambria Math" panose="02040503050406030204" pitchFamily="18" charset="0"/>
                      </a:rPr>
                      <m:t>𝛽</m:t>
                    </m:r>
                  </m:oMath>
                </a14:m>
                <a:r>
                  <a:rPr lang="en-GB" sz="3600" dirty="0"/>
                  <a:t>-smooth”</a:t>
                </a:r>
              </a:p>
            </p:txBody>
          </p:sp>
        </mc:Choice>
        <mc:Fallback xmlns="">
          <p:sp>
            <p:nvSpPr>
              <p:cNvPr id="10" name="TextBox 9">
                <a:extLst>
                  <a:ext uri="{FF2B5EF4-FFF2-40B4-BE49-F238E27FC236}">
                    <a16:creationId xmlns:a16="http://schemas.microsoft.com/office/drawing/2014/main" id="{8BFE81C3-12AA-0A4A-AB5E-56FC023189FB}"/>
                  </a:ext>
                </a:extLst>
              </p:cNvPr>
              <p:cNvSpPr txBox="1">
                <a:spLocks noRot="1" noChangeAspect="1" noMove="1" noResize="1" noEditPoints="1" noAdjustHandles="1" noChangeArrowheads="1" noChangeShapeType="1" noTextEdit="1"/>
              </p:cNvSpPr>
              <p:nvPr/>
            </p:nvSpPr>
            <p:spPr>
              <a:xfrm>
                <a:off x="518336" y="1919244"/>
                <a:ext cx="7848495" cy="646331"/>
              </a:xfrm>
              <a:prstGeom prst="rect">
                <a:avLst/>
              </a:prstGeom>
              <a:blipFill>
                <a:blip r:embed="rId3"/>
                <a:stretch>
                  <a:fillRect l="-2258" t="-15385" r="-1290" b="-32692"/>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48BA443-BED8-804B-AFE8-36F3C69662CC}"/>
              </a:ext>
            </a:extLst>
          </p:cNvPr>
          <p:cNvSpPr txBox="1"/>
          <p:nvPr/>
        </p:nvSpPr>
        <p:spPr>
          <a:xfrm>
            <a:off x="518336" y="4220437"/>
            <a:ext cx="7673896" cy="646331"/>
          </a:xfrm>
          <a:prstGeom prst="rect">
            <a:avLst/>
          </a:prstGeom>
          <a:noFill/>
        </p:spPr>
        <p:txBody>
          <a:bodyPr wrap="none" rtlCol="0">
            <a:spAutoFit/>
          </a:bodyPr>
          <a:lstStyle/>
          <a:p>
            <a:r>
              <a:rPr lang="en-GB" sz="3600" dirty="0"/>
              <a:t>GD converges when using learning rate </a:t>
            </a:r>
          </a:p>
        </p:txBody>
      </p:sp>
      <p:pic>
        <p:nvPicPr>
          <p:cNvPr id="14" name="Picture 13" descr="Diagram&#10;&#10;Description automatically generated with low confidence">
            <a:extLst>
              <a:ext uri="{FF2B5EF4-FFF2-40B4-BE49-F238E27FC236}">
                <a16:creationId xmlns:a16="http://schemas.microsoft.com/office/drawing/2014/main" id="{35222D19-4DAF-F049-A71D-0A0792E9FB22}"/>
              </a:ext>
            </a:extLst>
          </p:cNvPr>
          <p:cNvPicPr>
            <a:picLocks noChangeAspect="1"/>
          </p:cNvPicPr>
          <p:nvPr/>
        </p:nvPicPr>
        <p:blipFill>
          <a:blip r:embed="rId4"/>
          <a:stretch>
            <a:fillRect/>
          </a:stretch>
        </p:blipFill>
        <p:spPr>
          <a:xfrm>
            <a:off x="5014970" y="4783790"/>
            <a:ext cx="2277139" cy="894590"/>
          </a:xfrm>
          <a:prstGeom prst="rect">
            <a:avLst/>
          </a:prstGeom>
        </p:spPr>
      </p:pic>
      <p:sp>
        <p:nvSpPr>
          <p:cNvPr id="15" name="TextBox 14">
            <a:extLst>
              <a:ext uri="{FF2B5EF4-FFF2-40B4-BE49-F238E27FC236}">
                <a16:creationId xmlns:a16="http://schemas.microsoft.com/office/drawing/2014/main" id="{A626B53E-8F74-CB43-885D-D1319D16B200}"/>
              </a:ext>
            </a:extLst>
          </p:cNvPr>
          <p:cNvSpPr txBox="1"/>
          <p:nvPr/>
        </p:nvSpPr>
        <p:spPr>
          <a:xfrm>
            <a:off x="489098" y="6124353"/>
            <a:ext cx="9636036" cy="461665"/>
          </a:xfrm>
          <a:prstGeom prst="rect">
            <a:avLst/>
          </a:prstGeom>
          <a:noFill/>
        </p:spPr>
        <p:txBody>
          <a:bodyPr wrap="none" rtlCol="0">
            <a:spAutoFit/>
          </a:bodyPr>
          <a:lstStyle/>
          <a:p>
            <a:r>
              <a:rPr lang="en-GB" sz="2400" dirty="0"/>
              <a:t>proof: https://</a:t>
            </a:r>
            <a:r>
              <a:rPr lang="en-GB" sz="2400" dirty="0" err="1"/>
              <a:t>www.stat.cmu.edu</a:t>
            </a:r>
            <a:r>
              <a:rPr lang="en-GB" sz="2400" dirty="0"/>
              <a:t>/~</a:t>
            </a:r>
            <a:r>
              <a:rPr lang="en-GB" sz="2400" dirty="0" err="1"/>
              <a:t>ryantibs</a:t>
            </a:r>
            <a:r>
              <a:rPr lang="en-GB" sz="2400" dirty="0"/>
              <a:t>/convexopt-F13/scribes/lec6.pdf</a:t>
            </a:r>
          </a:p>
        </p:txBody>
      </p:sp>
    </p:spTree>
    <p:extLst>
      <p:ext uri="{BB962C8B-B14F-4D97-AF65-F5344CB8AC3E}">
        <p14:creationId xmlns:p14="http://schemas.microsoft.com/office/powerpoint/2010/main" val="59512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Computing Gradient. </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25</a:t>
            </a:fld>
            <a:endParaRPr lang="en-US" dirty="0"/>
          </a:p>
        </p:txBody>
      </p:sp>
      <p:sp>
        <p:nvSpPr>
          <p:cNvPr id="10" name="TextBox 9">
            <a:extLst>
              <a:ext uri="{FF2B5EF4-FFF2-40B4-BE49-F238E27FC236}">
                <a16:creationId xmlns:a16="http://schemas.microsoft.com/office/drawing/2014/main" id="{8BFE81C3-12AA-0A4A-AB5E-56FC023189FB}"/>
              </a:ext>
            </a:extLst>
          </p:cNvPr>
          <p:cNvSpPr txBox="1"/>
          <p:nvPr/>
        </p:nvSpPr>
        <p:spPr>
          <a:xfrm>
            <a:off x="518336" y="1791491"/>
            <a:ext cx="4511491" cy="646331"/>
          </a:xfrm>
          <a:prstGeom prst="rect">
            <a:avLst/>
          </a:prstGeom>
          <a:noFill/>
        </p:spPr>
        <p:txBody>
          <a:bodyPr wrap="none" rtlCol="0">
            <a:spAutoFit/>
          </a:bodyPr>
          <a:lstStyle/>
          <a:p>
            <a:r>
              <a:rPr lang="en-GB" sz="3600" dirty="0"/>
              <a:t>to implement GD step  </a:t>
            </a:r>
          </a:p>
        </p:txBody>
      </p:sp>
      <p:pic>
        <p:nvPicPr>
          <p:cNvPr id="9" name="Picture 8" descr="Text&#10;&#10;Description automatically generated">
            <a:extLst>
              <a:ext uri="{FF2B5EF4-FFF2-40B4-BE49-F238E27FC236}">
                <a16:creationId xmlns:a16="http://schemas.microsoft.com/office/drawing/2014/main" id="{E1CE3EB9-F1F1-C74C-AB9F-285BCDB8015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4764831" y="1791491"/>
            <a:ext cx="6517328" cy="702462"/>
          </a:xfrm>
          <a:prstGeom prst="rect">
            <a:avLst/>
          </a:prstGeom>
        </p:spPr>
      </p:pic>
      <p:sp>
        <p:nvSpPr>
          <p:cNvPr id="4" name="TextBox 3">
            <a:extLst>
              <a:ext uri="{FF2B5EF4-FFF2-40B4-BE49-F238E27FC236}">
                <a16:creationId xmlns:a16="http://schemas.microsoft.com/office/drawing/2014/main" id="{C49823F3-AFD0-4841-8394-1C3B2C74AF65}"/>
              </a:ext>
            </a:extLst>
          </p:cNvPr>
          <p:cNvSpPr txBox="1"/>
          <p:nvPr/>
        </p:nvSpPr>
        <p:spPr>
          <a:xfrm>
            <a:off x="533379" y="2782669"/>
            <a:ext cx="5821787" cy="646331"/>
          </a:xfrm>
          <a:prstGeom prst="rect">
            <a:avLst/>
          </a:prstGeom>
          <a:noFill/>
        </p:spPr>
        <p:txBody>
          <a:bodyPr wrap="none" rtlCol="0">
            <a:spAutoFit/>
          </a:bodyPr>
          <a:lstStyle/>
          <a:p>
            <a:r>
              <a:rPr lang="en-GB" sz="3600" dirty="0"/>
              <a:t>we need to compute gradient </a:t>
            </a:r>
          </a:p>
        </p:txBody>
      </p:sp>
      <p:pic>
        <p:nvPicPr>
          <p:cNvPr id="6" name="Picture 5" descr="Text&#10;&#10;Description automatically generated with medium confidence">
            <a:extLst>
              <a:ext uri="{FF2B5EF4-FFF2-40B4-BE49-F238E27FC236}">
                <a16:creationId xmlns:a16="http://schemas.microsoft.com/office/drawing/2014/main" id="{41C73C87-B229-164E-8D6D-2FB35DFC5E39}"/>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6363608" y="2668725"/>
            <a:ext cx="2246992" cy="837940"/>
          </a:xfrm>
          <a:prstGeom prst="rect">
            <a:avLst/>
          </a:prstGeom>
        </p:spPr>
      </p:pic>
      <p:sp>
        <p:nvSpPr>
          <p:cNvPr id="7" name="TextBox 6">
            <a:extLst>
              <a:ext uri="{FF2B5EF4-FFF2-40B4-BE49-F238E27FC236}">
                <a16:creationId xmlns:a16="http://schemas.microsoft.com/office/drawing/2014/main" id="{BF039677-6BF2-8B43-BC20-B22D8198907A}"/>
              </a:ext>
            </a:extLst>
          </p:cNvPr>
          <p:cNvSpPr txBox="1"/>
          <p:nvPr/>
        </p:nvSpPr>
        <p:spPr>
          <a:xfrm>
            <a:off x="518336" y="3773847"/>
            <a:ext cx="772904" cy="646331"/>
          </a:xfrm>
          <a:prstGeom prst="rect">
            <a:avLst/>
          </a:prstGeom>
          <a:noFill/>
        </p:spPr>
        <p:txBody>
          <a:bodyPr wrap="none" rtlCol="0">
            <a:spAutoFit/>
          </a:bodyPr>
          <a:lstStyle/>
          <a:p>
            <a:r>
              <a:rPr lang="en-GB" sz="3600" dirty="0"/>
              <a:t>for</a:t>
            </a:r>
            <a:r>
              <a:rPr lang="en-GB" dirty="0"/>
              <a:t> </a:t>
            </a:r>
          </a:p>
        </p:txBody>
      </p:sp>
      <p:pic>
        <p:nvPicPr>
          <p:cNvPr id="13" name="Picture 12" descr="Text&#10;&#10;Description automatically generated with low confidence">
            <a:extLst>
              <a:ext uri="{FF2B5EF4-FFF2-40B4-BE49-F238E27FC236}">
                <a16:creationId xmlns:a16="http://schemas.microsoft.com/office/drawing/2014/main" id="{40F0A32F-FB94-EA41-AD73-D128D595C13D}"/>
              </a:ext>
            </a:extLst>
          </p:cNvPr>
          <p:cNvPicPr>
            <a:picLocks noChangeAspect="1"/>
          </p:cNvPicPr>
          <p:nvPr/>
        </p:nvPicPr>
        <p:blipFill>
          <a:blip r:embed="rId4"/>
          <a:stretch>
            <a:fillRect/>
          </a:stretch>
        </p:blipFill>
        <p:spPr>
          <a:xfrm>
            <a:off x="1347459" y="3623313"/>
            <a:ext cx="5601319" cy="930183"/>
          </a:xfrm>
          <a:prstGeom prst="rect">
            <a:avLst/>
          </a:prstGeom>
        </p:spPr>
      </p:pic>
      <p:sp>
        <p:nvSpPr>
          <p:cNvPr id="15" name="TextBox 14">
            <a:extLst>
              <a:ext uri="{FF2B5EF4-FFF2-40B4-BE49-F238E27FC236}">
                <a16:creationId xmlns:a16="http://schemas.microsoft.com/office/drawing/2014/main" id="{B4F19D0B-2951-C84F-82AD-6F2BC9478BAF}"/>
              </a:ext>
            </a:extLst>
          </p:cNvPr>
          <p:cNvSpPr txBox="1"/>
          <p:nvPr/>
        </p:nvSpPr>
        <p:spPr>
          <a:xfrm>
            <a:off x="7203960" y="3774077"/>
            <a:ext cx="2149435" cy="646331"/>
          </a:xfrm>
          <a:prstGeom prst="rect">
            <a:avLst/>
          </a:prstGeom>
          <a:noFill/>
        </p:spPr>
        <p:txBody>
          <a:bodyPr wrap="none" rtlCol="0">
            <a:spAutoFit/>
          </a:bodyPr>
          <a:lstStyle/>
          <a:p>
            <a:r>
              <a:rPr lang="en-GB" sz="3600" dirty="0"/>
              <a:t>we obtain </a:t>
            </a:r>
          </a:p>
        </p:txBody>
      </p:sp>
      <p:pic>
        <p:nvPicPr>
          <p:cNvPr id="17" name="Picture 16">
            <a:extLst>
              <a:ext uri="{FF2B5EF4-FFF2-40B4-BE49-F238E27FC236}">
                <a16:creationId xmlns:a16="http://schemas.microsoft.com/office/drawing/2014/main" id="{B954A745-6BA6-F747-AE8B-1F4C2CFDF07B}"/>
              </a:ext>
            </a:extLst>
          </p:cNvPr>
          <p:cNvPicPr>
            <a:picLocks noChangeAspect="1"/>
          </p:cNvPicPr>
          <p:nvPr/>
        </p:nvPicPr>
        <p:blipFill>
          <a:blip r:embed="rId5"/>
          <a:stretch>
            <a:fillRect/>
          </a:stretch>
        </p:blipFill>
        <p:spPr>
          <a:xfrm>
            <a:off x="2207178" y="4553496"/>
            <a:ext cx="6736780" cy="930183"/>
          </a:xfrm>
          <a:prstGeom prst="rect">
            <a:avLst/>
          </a:prstGeom>
        </p:spPr>
      </p:pic>
      <p:sp>
        <p:nvSpPr>
          <p:cNvPr id="18" name="TextBox 17">
            <a:extLst>
              <a:ext uri="{FF2B5EF4-FFF2-40B4-BE49-F238E27FC236}">
                <a16:creationId xmlns:a16="http://schemas.microsoft.com/office/drawing/2014/main" id="{8B843B7A-95DA-D84F-9330-0ADC01A48D60}"/>
              </a:ext>
            </a:extLst>
          </p:cNvPr>
          <p:cNvSpPr txBox="1"/>
          <p:nvPr/>
        </p:nvSpPr>
        <p:spPr>
          <a:xfrm>
            <a:off x="145282" y="5833620"/>
            <a:ext cx="11208518" cy="523220"/>
          </a:xfrm>
          <a:prstGeom prst="rect">
            <a:avLst/>
          </a:prstGeom>
          <a:noFill/>
        </p:spPr>
        <p:txBody>
          <a:bodyPr wrap="none" rtlCol="0">
            <a:spAutoFit/>
          </a:bodyPr>
          <a:lstStyle/>
          <a:p>
            <a:r>
              <a:rPr lang="en-GB" sz="2800" dirty="0"/>
              <a:t>see A.4 of S. Boyd and L. </a:t>
            </a:r>
            <a:r>
              <a:rPr lang="en-GB" sz="2800" dirty="0" err="1"/>
              <a:t>Vandenberghe</a:t>
            </a:r>
            <a:r>
              <a:rPr lang="en-GB" sz="2800" dirty="0"/>
              <a:t>, "Convex Optimization", CUP, 2004  </a:t>
            </a:r>
          </a:p>
        </p:txBody>
      </p:sp>
    </p:spTree>
    <p:extLst>
      <p:ext uri="{BB962C8B-B14F-4D97-AF65-F5344CB8AC3E}">
        <p14:creationId xmlns:p14="http://schemas.microsoft.com/office/powerpoint/2010/main" val="1408792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GD for Linear Regression.</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26</a:t>
            </a:fld>
            <a:endParaRPr lang="en-US" dirty="0"/>
          </a:p>
        </p:txBody>
      </p:sp>
      <p:pic>
        <p:nvPicPr>
          <p:cNvPr id="8" name="Picture 7" descr="Text&#10;&#10;Description automatically generated">
            <a:extLst>
              <a:ext uri="{FF2B5EF4-FFF2-40B4-BE49-F238E27FC236}">
                <a16:creationId xmlns:a16="http://schemas.microsoft.com/office/drawing/2014/main" id="{0698640D-0A44-0141-A1C7-7A853D9296D3}"/>
              </a:ext>
            </a:extLst>
          </p:cNvPr>
          <p:cNvPicPr>
            <a:picLocks noChangeAspect="1"/>
          </p:cNvPicPr>
          <p:nvPr/>
        </p:nvPicPr>
        <p:blipFill>
          <a:blip r:embed="rId2"/>
          <a:stretch>
            <a:fillRect/>
          </a:stretch>
        </p:blipFill>
        <p:spPr>
          <a:xfrm>
            <a:off x="518336" y="1397867"/>
            <a:ext cx="9752349" cy="132556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932386-4615-0A4F-840E-4754292E56C4}"/>
                  </a:ext>
                </a:extLst>
              </p:cNvPr>
              <p:cNvSpPr txBox="1"/>
              <p:nvPr/>
            </p:nvSpPr>
            <p:spPr>
              <a:xfrm>
                <a:off x="281139" y="3310337"/>
                <a:ext cx="11629722" cy="3182538"/>
              </a:xfrm>
              <a:prstGeom prst="rect">
                <a:avLst/>
              </a:prstGeom>
              <a:noFill/>
            </p:spPr>
            <p:txBody>
              <a:bodyPr wrap="none" rtlCol="0">
                <a:spAutoFit/>
              </a:bodyPr>
              <a:lstStyle/>
              <a:p>
                <a:r>
                  <a:rPr lang="en-GB" sz="3600" dirty="0"/>
                  <a:t>When to stop ?</a:t>
                </a:r>
              </a:p>
              <a:p>
                <a:pPr marL="457200" indent="-457200">
                  <a:lnSpc>
                    <a:spcPct val="150000"/>
                  </a:lnSpc>
                  <a:buFont typeface="Arial" panose="020B0604020202020204" pitchFamily="34" charset="0"/>
                  <a:buChar char="•"/>
                </a:pPr>
                <a:r>
                  <a:rPr lang="en-GB" sz="3600" dirty="0"/>
                  <a:t>nr. of steps required to ensure sub-optimality (”theory”)</a:t>
                </a:r>
              </a:p>
              <a:p>
                <a:pPr marL="457200" indent="-457200">
                  <a:lnSpc>
                    <a:spcPct val="150000"/>
                  </a:lnSpc>
                  <a:buFont typeface="Arial" panose="020B0604020202020204" pitchFamily="34" charset="0"/>
                  <a:buChar char="•"/>
                </a:pPr>
                <a:r>
                  <a:rPr lang="en-GB" sz="3600" dirty="0"/>
                  <a:t>check for sufficiently large decrease </a:t>
                </a:r>
                <a14:m>
                  <m:oMath xmlns:m="http://schemas.openxmlformats.org/officeDocument/2006/math">
                    <m:r>
                      <a:rPr lang="de-DE" sz="3600" b="0" i="1" smtClean="0">
                        <a:latin typeface="Cambria Math" panose="02040503050406030204" pitchFamily="18" charset="0"/>
                      </a:rPr>
                      <m:t>𝑓</m:t>
                    </m:r>
                    <m:d>
                      <m:dPr>
                        <m:ctrlPr>
                          <a:rPr lang="de-DE" sz="3600" b="0" i="1" smtClean="0">
                            <a:latin typeface="Cambria Math" panose="02040503050406030204" pitchFamily="18" charset="0"/>
                          </a:rPr>
                        </m:ctrlPr>
                      </m:dPr>
                      <m:e>
                        <m:sSup>
                          <m:sSupPr>
                            <m:ctrlPr>
                              <a:rPr lang="de-DE" sz="3600" b="0" i="1" smtClean="0">
                                <a:latin typeface="Cambria Math" panose="02040503050406030204" pitchFamily="18" charset="0"/>
                              </a:rPr>
                            </m:ctrlPr>
                          </m:sSupPr>
                          <m:e>
                            <m:r>
                              <a:rPr lang="de-DE" sz="3600" b="1" i="1" smtClean="0">
                                <a:latin typeface="Cambria Math" panose="02040503050406030204" pitchFamily="18" charset="0"/>
                              </a:rPr>
                              <m:t>𝒘</m:t>
                            </m:r>
                          </m:e>
                          <m:sup>
                            <m:r>
                              <a:rPr lang="de-DE" sz="3600" b="0" i="1" smtClean="0">
                                <a:latin typeface="Cambria Math" panose="02040503050406030204" pitchFamily="18" charset="0"/>
                              </a:rPr>
                              <m:t>(</m:t>
                            </m:r>
                            <m:r>
                              <a:rPr lang="de-DE" sz="3600" b="0" i="1" smtClean="0">
                                <a:latin typeface="Cambria Math" panose="02040503050406030204" pitchFamily="18" charset="0"/>
                              </a:rPr>
                              <m:t>𝑘</m:t>
                            </m:r>
                            <m:r>
                              <a:rPr lang="de-DE" sz="3600" b="0" i="1" smtClean="0">
                                <a:latin typeface="Cambria Math" panose="02040503050406030204" pitchFamily="18" charset="0"/>
                              </a:rPr>
                              <m:t>+1)</m:t>
                            </m:r>
                          </m:sup>
                        </m:sSup>
                      </m:e>
                    </m:d>
                  </m:oMath>
                </a14:m>
                <a:r>
                  <a:rPr lang="en-GB" sz="3600" dirty="0"/>
                  <a:t> -</a:t>
                </a:r>
                <a:r>
                  <a:rPr lang="de-DE" sz="3600" dirty="0"/>
                  <a:t> </a:t>
                </a:r>
                <a14:m>
                  <m:oMath xmlns:m="http://schemas.openxmlformats.org/officeDocument/2006/math">
                    <m:r>
                      <a:rPr lang="de-DE" sz="3600" i="1">
                        <a:latin typeface="Cambria Math" panose="02040503050406030204" pitchFamily="18" charset="0"/>
                      </a:rPr>
                      <m:t>𝑓</m:t>
                    </m:r>
                    <m:d>
                      <m:dPr>
                        <m:ctrlPr>
                          <a:rPr lang="de-DE" sz="3600" i="1">
                            <a:latin typeface="Cambria Math" panose="02040503050406030204" pitchFamily="18" charset="0"/>
                          </a:rPr>
                        </m:ctrlPr>
                      </m:dPr>
                      <m:e>
                        <m:sSup>
                          <m:sSupPr>
                            <m:ctrlPr>
                              <a:rPr lang="de-DE" sz="3600" i="1">
                                <a:latin typeface="Cambria Math" panose="02040503050406030204" pitchFamily="18" charset="0"/>
                              </a:rPr>
                            </m:ctrlPr>
                          </m:sSupPr>
                          <m:e>
                            <m:r>
                              <a:rPr lang="de-DE" sz="3600" b="1" i="1">
                                <a:latin typeface="Cambria Math" panose="02040503050406030204" pitchFamily="18" charset="0"/>
                              </a:rPr>
                              <m:t>𝒘</m:t>
                            </m:r>
                          </m:e>
                          <m:sup>
                            <m:r>
                              <a:rPr lang="de-DE" sz="3600" i="1">
                                <a:latin typeface="Cambria Math" panose="02040503050406030204" pitchFamily="18" charset="0"/>
                              </a:rPr>
                              <m:t>(</m:t>
                            </m:r>
                            <m:r>
                              <a:rPr lang="de-DE" sz="3600" i="1">
                                <a:latin typeface="Cambria Math" panose="02040503050406030204" pitchFamily="18" charset="0"/>
                              </a:rPr>
                              <m:t>𝑘</m:t>
                            </m:r>
                            <m:r>
                              <a:rPr lang="de-DE" sz="3600" i="1">
                                <a:latin typeface="Cambria Math" panose="02040503050406030204" pitchFamily="18" charset="0"/>
                              </a:rPr>
                              <m:t>)</m:t>
                            </m:r>
                          </m:sup>
                        </m:sSup>
                      </m:e>
                    </m:d>
                  </m:oMath>
                </a14:m>
                <a:endParaRPr lang="en-GB" sz="3600" dirty="0"/>
              </a:p>
              <a:p>
                <a:pPr marL="457200" indent="-457200">
                  <a:lnSpc>
                    <a:spcPct val="150000"/>
                  </a:lnSpc>
                  <a:buFont typeface="Arial" panose="020B0604020202020204" pitchFamily="34" charset="0"/>
                  <a:buChar char="•"/>
                </a:pPr>
                <a:r>
                  <a:rPr lang="en-GB" sz="3600" dirty="0"/>
                  <a:t>try </a:t>
                </a:r>
                <a14:m>
                  <m:oMath xmlns:m="http://schemas.openxmlformats.org/officeDocument/2006/math">
                    <m:r>
                      <a:rPr lang="de-DE" sz="3600" b="0" i="1" smtClean="0">
                        <a:latin typeface="Cambria Math" panose="02040503050406030204" pitchFamily="18" charset="0"/>
                      </a:rPr>
                      <m:t>h</m:t>
                    </m:r>
                    <m:d>
                      <m:dPr>
                        <m:ctrlPr>
                          <a:rPr lang="de-DE" sz="3600" b="0" i="1" smtClean="0">
                            <a:latin typeface="Cambria Math" panose="02040503050406030204" pitchFamily="18" charset="0"/>
                          </a:rPr>
                        </m:ctrlPr>
                      </m:dPr>
                      <m:e>
                        <m:r>
                          <a:rPr lang="de-DE" sz="3600" b="0" i="1" smtClean="0">
                            <a:latin typeface="Cambria Math" panose="02040503050406030204" pitchFamily="18" charset="0"/>
                          </a:rPr>
                          <m:t>𝑥</m:t>
                        </m:r>
                      </m:e>
                    </m:d>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r>
                          <a:rPr lang="de-DE" sz="3600" b="1" i="1" smtClean="0">
                            <a:latin typeface="Cambria Math" panose="02040503050406030204" pitchFamily="18" charset="0"/>
                          </a:rPr>
                          <m:t>𝒘</m:t>
                        </m:r>
                      </m:e>
                      <m:sup>
                        <m:r>
                          <a:rPr lang="de-DE" sz="3600" b="0" i="1" smtClean="0">
                            <a:latin typeface="Cambria Math" panose="02040503050406030204" pitchFamily="18" charset="0"/>
                          </a:rPr>
                          <m:t>(</m:t>
                        </m:r>
                        <m:r>
                          <a:rPr lang="de-DE" sz="3600" b="0" i="1" smtClean="0">
                            <a:latin typeface="Cambria Math" panose="02040503050406030204" pitchFamily="18" charset="0"/>
                          </a:rPr>
                          <m:t>𝑘</m:t>
                        </m:r>
                        <m:r>
                          <a:rPr lang="de-DE" sz="3600" b="0" i="1" smtClean="0">
                            <a:latin typeface="Cambria Math" panose="02040503050406030204" pitchFamily="18" charset="0"/>
                          </a:rPr>
                          <m:t>)</m:t>
                        </m:r>
                      </m:sup>
                    </m:sSup>
                    <m:r>
                      <a:rPr lang="de-DE" sz="3600" b="0" i="1" smtClean="0">
                        <a:latin typeface="Cambria Math" panose="02040503050406030204" pitchFamily="18" charset="0"/>
                      </a:rPr>
                      <m:t>𝑥</m:t>
                    </m:r>
                  </m:oMath>
                </a14:m>
                <a:r>
                  <a:rPr lang="en-GB" sz="3600" dirty="0"/>
                  <a:t> on validation set (“early stopping”) </a:t>
                </a:r>
              </a:p>
            </p:txBody>
          </p:sp>
        </mc:Choice>
        <mc:Fallback xmlns="">
          <p:sp>
            <p:nvSpPr>
              <p:cNvPr id="11" name="TextBox 10">
                <a:extLst>
                  <a:ext uri="{FF2B5EF4-FFF2-40B4-BE49-F238E27FC236}">
                    <a16:creationId xmlns:a16="http://schemas.microsoft.com/office/drawing/2014/main" id="{50932386-4615-0A4F-840E-4754292E56C4}"/>
                  </a:ext>
                </a:extLst>
              </p:cNvPr>
              <p:cNvSpPr txBox="1">
                <a:spLocks noRot="1" noChangeAspect="1" noMove="1" noResize="1" noEditPoints="1" noAdjustHandles="1" noChangeArrowheads="1" noChangeShapeType="1" noTextEdit="1"/>
              </p:cNvSpPr>
              <p:nvPr/>
            </p:nvSpPr>
            <p:spPr>
              <a:xfrm>
                <a:off x="281139" y="3310337"/>
                <a:ext cx="11629722" cy="3182538"/>
              </a:xfrm>
              <a:prstGeom prst="rect">
                <a:avLst/>
              </a:prstGeom>
              <a:blipFill>
                <a:blip r:embed="rId3"/>
                <a:stretch>
                  <a:fillRect l="-1638" t="-2778" b="-6349"/>
                </a:stretch>
              </a:blipFill>
            </p:spPr>
            <p:txBody>
              <a:bodyPr/>
              <a:lstStyle/>
              <a:p>
                <a:r>
                  <a:rPr lang="en-GB">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A0DAB3D3-0E32-C04E-906E-DA982DD36E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33800" y="2723429"/>
            <a:ext cx="7620000" cy="1155700"/>
          </a:xfrm>
          <a:prstGeom prst="rect">
            <a:avLst/>
          </a:prstGeom>
        </p:spPr>
      </p:pic>
    </p:spTree>
    <p:extLst>
      <p:ext uri="{BB962C8B-B14F-4D97-AF65-F5344CB8AC3E}">
        <p14:creationId xmlns:p14="http://schemas.microsoft.com/office/powerpoint/2010/main" val="2800945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7" y="136525"/>
            <a:ext cx="11673663" cy="1325563"/>
          </a:xfrm>
        </p:spPr>
        <p:txBody>
          <a:bodyPr>
            <a:noAutofit/>
          </a:bodyPr>
          <a:lstStyle/>
          <a:p>
            <a:r>
              <a:rPr lang="en-US" sz="7200" b="1" dirty="0"/>
              <a:t>GD in Action. </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27</a:t>
            </a:fld>
            <a:endParaRPr lang="en-US" dirty="0"/>
          </a:p>
        </p:txBody>
      </p:sp>
      <p:pic>
        <p:nvPicPr>
          <p:cNvPr id="5" name="Picture 4" descr="Chart, scatter chart&#10;&#10;Description automatically generated">
            <a:extLst>
              <a:ext uri="{FF2B5EF4-FFF2-40B4-BE49-F238E27FC236}">
                <a16:creationId xmlns:a16="http://schemas.microsoft.com/office/drawing/2014/main" id="{C75E4EF4-F75F-E04A-AF93-FBFF1BF9A93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975" y="1369550"/>
            <a:ext cx="8009559" cy="5351925"/>
          </a:xfrm>
          <a:prstGeom prst="rect">
            <a:avLst/>
          </a:prstGeom>
        </p:spPr>
      </p:pic>
    </p:spTree>
    <p:extLst>
      <p:ext uri="{BB962C8B-B14F-4D97-AF65-F5344CB8AC3E}">
        <p14:creationId xmlns:p14="http://schemas.microsoft.com/office/powerpoint/2010/main" val="3887066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Train and Validate. </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28</a:t>
            </a:fld>
            <a:endParaRPr lang="en-US" dirty="0"/>
          </a:p>
        </p:txBody>
      </p:sp>
      <p:sp>
        <p:nvSpPr>
          <p:cNvPr id="6" name="TextBox 5">
            <a:extLst>
              <a:ext uri="{FF2B5EF4-FFF2-40B4-BE49-F238E27FC236}">
                <a16:creationId xmlns:a16="http://schemas.microsoft.com/office/drawing/2014/main" id="{F13040E4-C2B2-694D-B11E-B7046ECB3A59}"/>
              </a:ext>
            </a:extLst>
          </p:cNvPr>
          <p:cNvSpPr txBox="1"/>
          <p:nvPr/>
        </p:nvSpPr>
        <p:spPr>
          <a:xfrm>
            <a:off x="4383358" y="5960380"/>
            <a:ext cx="2031133" cy="707886"/>
          </a:xfrm>
          <a:prstGeom prst="rect">
            <a:avLst/>
          </a:prstGeom>
          <a:noFill/>
        </p:spPr>
        <p:txBody>
          <a:bodyPr wrap="none" rtlCol="0">
            <a:spAutoFit/>
          </a:bodyPr>
          <a:lstStyle/>
          <a:p>
            <a:r>
              <a:rPr lang="de-AT" sz="4000" dirty="0"/>
              <a:t>feature x</a:t>
            </a:r>
            <a:endParaRPr lang="en-US" sz="4000" dirty="0"/>
          </a:p>
        </p:txBody>
      </p:sp>
      <p:cxnSp>
        <p:nvCxnSpPr>
          <p:cNvPr id="7" name="Straight Arrow Connector 6">
            <a:extLst>
              <a:ext uri="{FF2B5EF4-FFF2-40B4-BE49-F238E27FC236}">
                <a16:creationId xmlns:a16="http://schemas.microsoft.com/office/drawing/2014/main" id="{20CA0B9C-6B51-0546-8CF2-8C3A9369CDD4}"/>
              </a:ext>
            </a:extLst>
          </p:cNvPr>
          <p:cNvCxnSpPr/>
          <p:nvPr/>
        </p:nvCxnSpPr>
        <p:spPr>
          <a:xfrm>
            <a:off x="982228" y="5854473"/>
            <a:ext cx="954803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EDB2F6E-3304-E149-8ECF-ED0ABAF5A670}"/>
              </a:ext>
            </a:extLst>
          </p:cNvPr>
          <p:cNvCxnSpPr/>
          <p:nvPr/>
        </p:nvCxnSpPr>
        <p:spPr>
          <a:xfrm flipV="1">
            <a:off x="1701209" y="2052195"/>
            <a:ext cx="0" cy="426212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CE657A7-C425-7B48-B58D-9478ABE4DE13}"/>
              </a:ext>
            </a:extLst>
          </p:cNvPr>
          <p:cNvSpPr txBox="1"/>
          <p:nvPr/>
        </p:nvSpPr>
        <p:spPr>
          <a:xfrm rot="16200000">
            <a:off x="273606" y="3691049"/>
            <a:ext cx="1535998" cy="707886"/>
          </a:xfrm>
          <a:prstGeom prst="rect">
            <a:avLst/>
          </a:prstGeom>
          <a:noFill/>
        </p:spPr>
        <p:txBody>
          <a:bodyPr wrap="none" rtlCol="0">
            <a:spAutoFit/>
          </a:bodyPr>
          <a:lstStyle/>
          <a:p>
            <a:r>
              <a:rPr lang="en-US" sz="4000" dirty="0"/>
              <a:t>label y</a:t>
            </a:r>
          </a:p>
        </p:txBody>
      </p:sp>
      <p:sp>
        <p:nvSpPr>
          <p:cNvPr id="12" name="Oval 11">
            <a:extLst>
              <a:ext uri="{FF2B5EF4-FFF2-40B4-BE49-F238E27FC236}">
                <a16:creationId xmlns:a16="http://schemas.microsoft.com/office/drawing/2014/main" id="{95ACBB04-73A4-6442-953A-1FE441CB4FFE}"/>
              </a:ext>
            </a:extLst>
          </p:cNvPr>
          <p:cNvSpPr/>
          <p:nvPr/>
        </p:nvSpPr>
        <p:spPr>
          <a:xfrm>
            <a:off x="3741152" y="4306336"/>
            <a:ext cx="297712" cy="3296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9E61E4B-103F-A542-8CF1-B7B02BFEBDBE}"/>
              </a:ext>
            </a:extLst>
          </p:cNvPr>
          <p:cNvSpPr/>
          <p:nvPr/>
        </p:nvSpPr>
        <p:spPr>
          <a:xfrm>
            <a:off x="5247652" y="3826312"/>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86394D2-D25A-AB4E-B030-CEFBDD3D23C4}"/>
              </a:ext>
            </a:extLst>
          </p:cNvPr>
          <p:cNvSpPr/>
          <p:nvPr/>
        </p:nvSpPr>
        <p:spPr>
          <a:xfrm>
            <a:off x="7063254" y="1492554"/>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290F9D-E4B6-6043-AF0E-4CE69E7DF64F}"/>
              </a:ext>
            </a:extLst>
          </p:cNvPr>
          <p:cNvSpPr/>
          <p:nvPr/>
        </p:nvSpPr>
        <p:spPr>
          <a:xfrm>
            <a:off x="7667420" y="2964459"/>
            <a:ext cx="297712" cy="329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FC6328C-2A97-5E4F-A022-189C30C35862}"/>
              </a:ext>
            </a:extLst>
          </p:cNvPr>
          <p:cNvCxnSpPr>
            <a:cxnSpLocks/>
          </p:cNvCxnSpPr>
          <p:nvPr/>
        </p:nvCxnSpPr>
        <p:spPr>
          <a:xfrm flipV="1">
            <a:off x="2114529" y="1657366"/>
            <a:ext cx="7735966" cy="2333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CDA406-DCB6-C545-892F-DD4F18E5E5E5}"/>
              </a:ext>
            </a:extLst>
          </p:cNvPr>
          <p:cNvCxnSpPr>
            <a:cxnSpLocks/>
            <a:endCxn id="15" idx="0"/>
          </p:cNvCxnSpPr>
          <p:nvPr/>
        </p:nvCxnSpPr>
        <p:spPr>
          <a:xfrm>
            <a:off x="7816276" y="2350922"/>
            <a:ext cx="0" cy="61353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BD08CE-FCE6-2B45-9E22-568506DCBA90}"/>
                  </a:ext>
                </a:extLst>
              </p:cNvPr>
              <p:cNvSpPr txBox="1"/>
              <p:nvPr/>
            </p:nvSpPr>
            <p:spPr>
              <a:xfrm>
                <a:off x="7684658" y="3259596"/>
                <a:ext cx="1403846" cy="4808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i="1" smtClean="0">
                              <a:latin typeface="Cambria Math" panose="02040503050406030204" pitchFamily="18" charset="0"/>
                            </a:rPr>
                          </m:ctrlPr>
                        </m:sSupPr>
                        <m:e>
                          <m:r>
                            <a:rPr lang="de-AT" sz="3000" b="0" i="1" smtClean="0">
                              <a:latin typeface="Cambria Math" panose="02040503050406030204" pitchFamily="18" charset="0"/>
                            </a:rPr>
                            <m:t>𝑥</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r>
                        <a:rPr lang="de-AT" sz="3000" b="0" i="1" smtClean="0">
                          <a:latin typeface="Cambria Math" panose="02040503050406030204" pitchFamily="18" charset="0"/>
                        </a:rPr>
                        <m:t>,</m:t>
                      </m:r>
                      <m:sSup>
                        <m:sSupPr>
                          <m:ctrlPr>
                            <a:rPr lang="de-AT" sz="3000" b="0" i="1" smtClean="0">
                              <a:latin typeface="Cambria Math" panose="02040503050406030204" pitchFamily="18" charset="0"/>
                            </a:rPr>
                          </m:ctrlPr>
                        </m:sSupPr>
                        <m:e>
                          <m:r>
                            <a:rPr lang="de-AT" sz="3000" b="0" i="1" smtClean="0">
                              <a:latin typeface="Cambria Math" panose="02040503050406030204" pitchFamily="18" charset="0"/>
                            </a:rPr>
                            <m:t>𝑦</m:t>
                          </m:r>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oMath>
                  </m:oMathPara>
                </a14:m>
                <a:endParaRPr lang="en-US" sz="3000" dirty="0"/>
              </a:p>
            </p:txBody>
          </p:sp>
        </mc:Choice>
        <mc:Fallback xmlns="">
          <p:sp>
            <p:nvSpPr>
              <p:cNvPr id="18" name="TextBox 17">
                <a:extLst>
                  <a:ext uri="{FF2B5EF4-FFF2-40B4-BE49-F238E27FC236}">
                    <a16:creationId xmlns:a16="http://schemas.microsoft.com/office/drawing/2014/main" id="{F4BD08CE-FCE6-2B45-9E22-568506DCBA90}"/>
                  </a:ext>
                </a:extLst>
              </p:cNvPr>
              <p:cNvSpPr txBox="1">
                <a:spLocks noRot="1" noChangeAspect="1" noMove="1" noResize="1" noEditPoints="1" noAdjustHandles="1" noChangeArrowheads="1" noChangeShapeType="1" noTextEdit="1"/>
              </p:cNvSpPr>
              <p:nvPr/>
            </p:nvSpPr>
            <p:spPr>
              <a:xfrm>
                <a:off x="7684658" y="3259596"/>
                <a:ext cx="1403846" cy="480837"/>
              </a:xfrm>
              <a:prstGeom prst="rect">
                <a:avLst/>
              </a:prstGeom>
              <a:blipFill>
                <a:blip r:embed="rId2"/>
                <a:stretch>
                  <a:fillRect l="-3604" t="-2564" r="-4505" b="-205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F3EC6C8-6191-CC47-9A57-D49F61C29D68}"/>
                  </a:ext>
                </a:extLst>
              </p:cNvPr>
              <p:cNvSpPr txBox="1"/>
              <p:nvPr/>
            </p:nvSpPr>
            <p:spPr>
              <a:xfrm>
                <a:off x="8104769" y="2350922"/>
                <a:ext cx="1911101" cy="5731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de-AT" sz="3000" i="1" smtClean="0">
                              <a:latin typeface="Cambria Math" panose="02040503050406030204" pitchFamily="18" charset="0"/>
                            </a:rPr>
                          </m:ctrlPr>
                        </m:sSupPr>
                        <m:e>
                          <m:acc>
                            <m:accPr>
                              <m:chr m:val="̂"/>
                              <m:ctrlPr>
                                <a:rPr lang="de-AT" sz="3000" i="1" smtClean="0">
                                  <a:latin typeface="Cambria Math" panose="02040503050406030204" pitchFamily="18" charset="0"/>
                                </a:rPr>
                              </m:ctrlPr>
                            </m:accPr>
                            <m:e>
                              <m:r>
                                <a:rPr lang="de-AT" sz="3000" b="0" i="1" smtClean="0">
                                  <a:latin typeface="Cambria Math" panose="02040503050406030204" pitchFamily="18" charset="0"/>
                                </a:rPr>
                                <m:t>𝑦</m:t>
                              </m:r>
                            </m:e>
                          </m:acc>
                        </m:e>
                        <m:sup>
                          <m:r>
                            <a:rPr lang="de-AT" sz="3000" b="0" i="1" smtClean="0">
                              <a:latin typeface="Cambria Math" panose="02040503050406030204" pitchFamily="18" charset="0"/>
                            </a:rPr>
                            <m:t>(</m:t>
                          </m:r>
                          <m:r>
                            <a:rPr lang="de-AT" sz="3000" b="0" i="1" smtClean="0">
                              <a:latin typeface="Cambria Math" panose="02040503050406030204" pitchFamily="18" charset="0"/>
                            </a:rPr>
                            <m:t>𝑖</m:t>
                          </m:r>
                          <m:r>
                            <a:rPr lang="de-AT" sz="3000" b="0" i="1" smtClean="0">
                              <a:latin typeface="Cambria Math" panose="02040503050406030204" pitchFamily="18" charset="0"/>
                            </a:rPr>
                            <m:t>)</m:t>
                          </m:r>
                        </m:sup>
                      </m:sSup>
                      <m:r>
                        <a:rPr lang="de-AT" sz="3000" b="0" i="1" smtClean="0">
                          <a:latin typeface="Cambria Math" panose="02040503050406030204" pitchFamily="18" charset="0"/>
                        </a:rPr>
                        <m:t>−</m:t>
                      </m:r>
                      <m:sSup>
                        <m:sSupPr>
                          <m:ctrlPr>
                            <a:rPr lang="de-AT" sz="3000" i="1">
                              <a:latin typeface="Cambria Math" panose="02040503050406030204" pitchFamily="18" charset="0"/>
                            </a:rPr>
                          </m:ctrlPr>
                        </m:sSupPr>
                        <m:e>
                          <m:r>
                            <a:rPr lang="de-AT" sz="3000" i="1">
                              <a:latin typeface="Cambria Math" panose="02040503050406030204" pitchFamily="18" charset="0"/>
                            </a:rPr>
                            <m:t>𝑦</m:t>
                          </m:r>
                        </m:e>
                        <m:sup>
                          <m:r>
                            <a:rPr lang="de-AT" sz="3000" i="1">
                              <a:latin typeface="Cambria Math" panose="02040503050406030204" pitchFamily="18" charset="0"/>
                            </a:rPr>
                            <m:t>(</m:t>
                          </m:r>
                          <m:r>
                            <a:rPr lang="de-AT" sz="3000" i="1">
                              <a:latin typeface="Cambria Math" panose="02040503050406030204" pitchFamily="18" charset="0"/>
                            </a:rPr>
                            <m:t>𝑖</m:t>
                          </m:r>
                          <m:r>
                            <a:rPr lang="de-AT" sz="3000" i="1">
                              <a:latin typeface="Cambria Math" panose="02040503050406030204" pitchFamily="18" charset="0"/>
                            </a:rPr>
                            <m:t>)</m:t>
                          </m:r>
                        </m:sup>
                      </m:sSup>
                    </m:oMath>
                  </m:oMathPara>
                </a14:m>
                <a:endParaRPr lang="en-US" sz="3000" dirty="0"/>
              </a:p>
            </p:txBody>
          </p:sp>
        </mc:Choice>
        <mc:Fallback xmlns="">
          <p:sp>
            <p:nvSpPr>
              <p:cNvPr id="19" name="TextBox 18">
                <a:extLst>
                  <a:ext uri="{FF2B5EF4-FFF2-40B4-BE49-F238E27FC236}">
                    <a16:creationId xmlns:a16="http://schemas.microsoft.com/office/drawing/2014/main" id="{8F3EC6C8-6191-CC47-9A57-D49F61C29D68}"/>
                  </a:ext>
                </a:extLst>
              </p:cNvPr>
              <p:cNvSpPr txBox="1">
                <a:spLocks noRot="1" noChangeAspect="1" noMove="1" noResize="1" noEditPoints="1" noAdjustHandles="1" noChangeArrowheads="1" noChangeShapeType="1" noTextEdit="1"/>
              </p:cNvSpPr>
              <p:nvPr/>
            </p:nvSpPr>
            <p:spPr>
              <a:xfrm>
                <a:off x="8104769" y="2350922"/>
                <a:ext cx="1911101" cy="573170"/>
              </a:xfrm>
              <a:prstGeom prst="rect">
                <a:avLst/>
              </a:prstGeom>
              <a:blipFill>
                <a:blip r:embed="rId3"/>
                <a:stretch>
                  <a:fillRect b="-8696"/>
                </a:stretch>
              </a:blipFill>
            </p:spPr>
            <p:txBody>
              <a:bodyPr/>
              <a:lstStyle/>
              <a:p>
                <a:r>
                  <a:rPr lang="en-GB">
                    <a:noFill/>
                  </a:rPr>
                  <a:t> </a:t>
                </a:r>
              </a:p>
            </p:txBody>
          </p:sp>
        </mc:Fallback>
      </mc:AlternateContent>
      <p:cxnSp>
        <p:nvCxnSpPr>
          <p:cNvPr id="20" name="Straight Connector 19">
            <a:extLst>
              <a:ext uri="{FF2B5EF4-FFF2-40B4-BE49-F238E27FC236}">
                <a16:creationId xmlns:a16="http://schemas.microsoft.com/office/drawing/2014/main" id="{1C908ADB-C841-B142-9801-3BCBD4F36EB6}"/>
              </a:ext>
            </a:extLst>
          </p:cNvPr>
          <p:cNvCxnSpPr>
            <a:cxnSpLocks/>
          </p:cNvCxnSpPr>
          <p:nvPr/>
        </p:nvCxnSpPr>
        <p:spPr>
          <a:xfrm>
            <a:off x="7188253" y="1745426"/>
            <a:ext cx="0" cy="61353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B92591-02F0-C340-A771-224ACE314EF2}"/>
              </a:ext>
            </a:extLst>
          </p:cNvPr>
          <p:cNvCxnSpPr>
            <a:cxnSpLocks/>
          </p:cNvCxnSpPr>
          <p:nvPr/>
        </p:nvCxnSpPr>
        <p:spPr>
          <a:xfrm>
            <a:off x="5396508" y="2964459"/>
            <a:ext cx="0" cy="92607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B151A37-4D63-F447-AC6C-788FD68CC92B}"/>
              </a:ext>
            </a:extLst>
          </p:cNvPr>
          <p:cNvCxnSpPr>
            <a:cxnSpLocks/>
          </p:cNvCxnSpPr>
          <p:nvPr/>
        </p:nvCxnSpPr>
        <p:spPr>
          <a:xfrm>
            <a:off x="3890008" y="3500014"/>
            <a:ext cx="0" cy="926071"/>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BF837B1-78B9-4145-ACE3-6E7B1F6DD3B1}"/>
                  </a:ext>
                </a:extLst>
              </p:cNvPr>
              <p:cNvSpPr txBox="1"/>
              <p:nvPr/>
            </p:nvSpPr>
            <p:spPr>
              <a:xfrm>
                <a:off x="1755625" y="4477742"/>
                <a:ext cx="4185441" cy="1247777"/>
              </a:xfrm>
              <a:prstGeom prst="rect">
                <a:avLst/>
              </a:prstGeom>
              <a:noFill/>
            </p:spPr>
            <p:txBody>
              <a:bodyPr wrap="none" rtlCol="0">
                <a:spAutoFit/>
              </a:bodyPr>
              <a:lstStyle/>
              <a:p>
                <a:r>
                  <a:rPr lang="en-US" sz="3600" dirty="0">
                    <a:solidFill>
                      <a:schemeClr val="accent2"/>
                    </a:solidFill>
                  </a:rPr>
                  <a:t>validation error</a:t>
                </a:r>
              </a:p>
              <a:p>
                <a:r>
                  <a:rPr lang="en-US" sz="3600" dirty="0">
                    <a:solidFill>
                      <a:schemeClr val="accent2"/>
                    </a:solidFill>
                  </a:rPr>
                  <a:t> </a:t>
                </a:r>
                <a14:m>
                  <m:oMath xmlns:m="http://schemas.openxmlformats.org/officeDocument/2006/math">
                    <m:sSub>
                      <m:sSubPr>
                        <m:ctrlPr>
                          <a:rPr lang="en-US" sz="3600" i="1" smtClean="0">
                            <a:solidFill>
                              <a:schemeClr val="accent2"/>
                            </a:solidFill>
                            <a:latin typeface="Cambria Math" panose="02040503050406030204" pitchFamily="18" charset="0"/>
                          </a:rPr>
                        </m:ctrlPr>
                      </m:sSubPr>
                      <m:e>
                        <m:r>
                          <a:rPr lang="de-AT" sz="3600" b="0" i="1" smtClean="0">
                            <a:solidFill>
                              <a:schemeClr val="accent2"/>
                            </a:solidFill>
                            <a:latin typeface="Cambria Math" panose="02040503050406030204" pitchFamily="18" charset="0"/>
                          </a:rPr>
                          <m:t>𝐸</m:t>
                        </m:r>
                      </m:e>
                      <m:sub>
                        <m:r>
                          <a:rPr lang="de-AT" sz="3600" b="0" i="1" smtClean="0">
                            <a:solidFill>
                              <a:schemeClr val="accent2"/>
                            </a:solidFill>
                            <a:latin typeface="Cambria Math" panose="02040503050406030204" pitchFamily="18" charset="0"/>
                          </a:rPr>
                          <m:t>𝑣</m:t>
                        </m:r>
                      </m:sub>
                    </m:sSub>
                    <m:r>
                      <a:rPr lang="de-AT" sz="3600" b="0" i="1" smtClean="0">
                        <a:solidFill>
                          <a:schemeClr val="accent2"/>
                        </a:solidFill>
                        <a:latin typeface="Cambria Math" panose="02040503050406030204" pitchFamily="18" charset="0"/>
                      </a:rPr>
                      <m:t>=</m:t>
                    </m:r>
                    <m:r>
                      <a:rPr lang="de-AT" sz="3600" i="1">
                        <a:solidFill>
                          <a:schemeClr val="accent2"/>
                        </a:solidFill>
                        <a:latin typeface="Cambria Math" panose="02040503050406030204" pitchFamily="18" charset="0"/>
                      </a:rPr>
                      <m:t>(</m:t>
                    </m:r>
                    <m:sSup>
                      <m:sSupPr>
                        <m:ctrlPr>
                          <a:rPr lang="de-AT" sz="3600" i="1">
                            <a:solidFill>
                              <a:schemeClr val="accent2"/>
                            </a:solidFill>
                            <a:latin typeface="Cambria Math" panose="02040503050406030204" pitchFamily="18" charset="0"/>
                          </a:rPr>
                        </m:ctrlPr>
                      </m:sSupPr>
                      <m:e>
                        <m:acc>
                          <m:accPr>
                            <m:chr m:val="̂"/>
                            <m:ctrlPr>
                              <a:rPr lang="de-AT" sz="3600" i="1">
                                <a:solidFill>
                                  <a:schemeClr val="accent2"/>
                                </a:solidFill>
                                <a:latin typeface="Cambria Math" panose="02040503050406030204" pitchFamily="18" charset="0"/>
                              </a:rPr>
                            </m:ctrlPr>
                          </m:accPr>
                          <m:e>
                            <m:r>
                              <a:rPr lang="de-AT" sz="3600" i="1">
                                <a:solidFill>
                                  <a:schemeClr val="accent2"/>
                                </a:solidFill>
                                <a:latin typeface="Cambria Math" panose="02040503050406030204" pitchFamily="18" charset="0"/>
                              </a:rPr>
                              <m:t>𝑦</m:t>
                            </m:r>
                          </m:e>
                        </m:acc>
                      </m:e>
                      <m:sup>
                        <m:d>
                          <m:dPr>
                            <m:ctrlPr>
                              <a:rPr lang="de-AT" sz="3600" i="1">
                                <a:solidFill>
                                  <a:schemeClr val="accent2"/>
                                </a:solidFill>
                                <a:latin typeface="Cambria Math" panose="02040503050406030204" pitchFamily="18" charset="0"/>
                              </a:rPr>
                            </m:ctrlPr>
                          </m:dPr>
                          <m:e>
                            <m:r>
                              <a:rPr lang="de-AT" sz="3600" b="0" i="1" smtClean="0">
                                <a:solidFill>
                                  <a:schemeClr val="accent2"/>
                                </a:solidFill>
                                <a:latin typeface="Cambria Math" panose="02040503050406030204" pitchFamily="18" charset="0"/>
                              </a:rPr>
                              <m:t>1</m:t>
                            </m:r>
                          </m:e>
                        </m:d>
                      </m:sup>
                    </m:sSup>
                    <m:r>
                      <a:rPr lang="de-AT" sz="3600" i="1">
                        <a:solidFill>
                          <a:schemeClr val="accent2"/>
                        </a:solidFill>
                        <a:latin typeface="Cambria Math" panose="02040503050406030204" pitchFamily="18" charset="0"/>
                      </a:rPr>
                      <m:t>−</m:t>
                    </m:r>
                    <m:sSup>
                      <m:sSupPr>
                        <m:ctrlPr>
                          <a:rPr lang="de-AT" sz="3600" i="1">
                            <a:solidFill>
                              <a:schemeClr val="accent2"/>
                            </a:solidFill>
                            <a:latin typeface="Cambria Math" panose="02040503050406030204" pitchFamily="18" charset="0"/>
                          </a:rPr>
                        </m:ctrlPr>
                      </m:sSupPr>
                      <m:e>
                        <m:r>
                          <a:rPr lang="de-AT" sz="3600" i="1">
                            <a:solidFill>
                              <a:schemeClr val="accent2"/>
                            </a:solidFill>
                            <a:latin typeface="Cambria Math" panose="02040503050406030204" pitchFamily="18" charset="0"/>
                          </a:rPr>
                          <m:t>𝑦</m:t>
                        </m:r>
                      </m:e>
                      <m:sup>
                        <m:d>
                          <m:dPr>
                            <m:ctrlPr>
                              <a:rPr lang="de-AT" sz="3600" i="1">
                                <a:solidFill>
                                  <a:schemeClr val="accent2"/>
                                </a:solidFill>
                                <a:latin typeface="Cambria Math" panose="02040503050406030204" pitchFamily="18" charset="0"/>
                              </a:rPr>
                            </m:ctrlPr>
                          </m:dPr>
                          <m:e>
                            <m:r>
                              <a:rPr lang="de-AT" sz="3600" b="0" i="1" smtClean="0">
                                <a:solidFill>
                                  <a:schemeClr val="accent2"/>
                                </a:solidFill>
                                <a:latin typeface="Cambria Math" panose="02040503050406030204" pitchFamily="18" charset="0"/>
                              </a:rPr>
                              <m:t>1</m:t>
                            </m:r>
                          </m:e>
                        </m:d>
                      </m:sup>
                    </m:sSup>
                    <m:sSup>
                      <m:sSupPr>
                        <m:ctrlPr>
                          <a:rPr lang="de-AT" sz="3600" i="1">
                            <a:solidFill>
                              <a:schemeClr val="accent2"/>
                            </a:solidFill>
                            <a:latin typeface="Cambria Math" panose="02040503050406030204" pitchFamily="18" charset="0"/>
                          </a:rPr>
                        </m:ctrlPr>
                      </m:sSupPr>
                      <m:e>
                        <m:r>
                          <a:rPr lang="de-AT" sz="3600" i="1">
                            <a:solidFill>
                              <a:schemeClr val="accent2"/>
                            </a:solidFill>
                            <a:latin typeface="Cambria Math" panose="02040503050406030204" pitchFamily="18" charset="0"/>
                          </a:rPr>
                          <m:t>)</m:t>
                        </m:r>
                      </m:e>
                      <m:sup>
                        <m:r>
                          <a:rPr lang="de-AT" sz="3600" i="1">
                            <a:solidFill>
                              <a:schemeClr val="accent2"/>
                            </a:solidFill>
                            <a:latin typeface="Cambria Math" panose="02040503050406030204" pitchFamily="18" charset="0"/>
                          </a:rPr>
                          <m:t>2</m:t>
                        </m:r>
                      </m:sup>
                    </m:sSup>
                  </m:oMath>
                </a14:m>
                <a:endParaRPr lang="en-US" sz="3600" dirty="0">
                  <a:solidFill>
                    <a:schemeClr val="accent2"/>
                  </a:solidFill>
                </a:endParaRPr>
              </a:p>
            </p:txBody>
          </p:sp>
        </mc:Choice>
        <mc:Fallback xmlns="">
          <p:sp>
            <p:nvSpPr>
              <p:cNvPr id="23" name="TextBox 22">
                <a:extLst>
                  <a:ext uri="{FF2B5EF4-FFF2-40B4-BE49-F238E27FC236}">
                    <a16:creationId xmlns:a16="http://schemas.microsoft.com/office/drawing/2014/main" id="{ABF837B1-78B9-4145-ACE3-6E7B1F6DD3B1}"/>
                  </a:ext>
                </a:extLst>
              </p:cNvPr>
              <p:cNvSpPr txBox="1">
                <a:spLocks noRot="1" noChangeAspect="1" noMove="1" noResize="1" noEditPoints="1" noAdjustHandles="1" noChangeArrowheads="1" noChangeShapeType="1" noTextEdit="1"/>
              </p:cNvSpPr>
              <p:nvPr/>
            </p:nvSpPr>
            <p:spPr>
              <a:xfrm>
                <a:off x="1755625" y="4477742"/>
                <a:ext cx="4185441" cy="1247777"/>
              </a:xfrm>
              <a:prstGeom prst="rect">
                <a:avLst/>
              </a:prstGeom>
              <a:blipFill>
                <a:blip r:embed="rId4"/>
                <a:stretch>
                  <a:fillRect l="-4532" t="-7071" b="-10101"/>
                </a:stretch>
              </a:blipFill>
            </p:spPr>
            <p:txBody>
              <a:bodyPr/>
              <a:lstStyle/>
              <a:p>
                <a:r>
                  <a:rPr lang="en-GB">
                    <a:noFill/>
                  </a:rPr>
                  <a:t> </a:t>
                </a:r>
              </a:p>
            </p:txBody>
          </p:sp>
        </mc:Fallback>
      </mc:AlternateContent>
    </p:spTree>
    <p:extLst>
      <p:ext uri="{BB962C8B-B14F-4D97-AF65-F5344CB8AC3E}">
        <p14:creationId xmlns:p14="http://schemas.microsoft.com/office/powerpoint/2010/main" val="2008183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Exercise 1 – Task 1.1</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29</a:t>
            </a:fld>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C0C8E6-D480-4D46-A3DB-D2EFEDF299B1}"/>
                  </a:ext>
                </a:extLst>
              </p:cNvPr>
              <p:cNvSpPr txBox="1"/>
              <p:nvPr/>
            </p:nvSpPr>
            <p:spPr>
              <a:xfrm>
                <a:off x="298173" y="1967948"/>
                <a:ext cx="11529391" cy="6247864"/>
              </a:xfrm>
              <a:prstGeom prst="rect">
                <a:avLst/>
              </a:prstGeom>
              <a:noFill/>
            </p:spPr>
            <p:txBody>
              <a:bodyPr wrap="square" rtlCol="0">
                <a:spAutoFit/>
              </a:bodyPr>
              <a:lstStyle/>
              <a:p>
                <a:r>
                  <a:rPr lang="en-GB" sz="3600" dirty="0"/>
                  <a:t>Generate synthetic dataset of m data points. Each datapoint </a:t>
                </a:r>
              </a:p>
              <a:p>
                <a:r>
                  <a:rPr lang="en-GB" sz="3600" dirty="0"/>
                  <a:t>characterized by feature vector </a:t>
                </a:r>
                <a14:m>
                  <m:oMath xmlns:m="http://schemas.openxmlformats.org/officeDocument/2006/math">
                    <m:r>
                      <a:rPr lang="de-DE" sz="3600" b="1" i="1" smtClean="0">
                        <a:latin typeface="Cambria Math" panose="02040503050406030204" pitchFamily="18" charset="0"/>
                      </a:rPr>
                      <m:t>𝒙</m:t>
                    </m:r>
                    <m:r>
                      <a:rPr lang="de-DE" sz="3600" b="0" i="1" smtClean="0">
                        <a:latin typeface="Cambria Math" panose="02040503050406030204" pitchFamily="18" charset="0"/>
                      </a:rPr>
                      <m:t>=</m:t>
                    </m:r>
                    <m:sSup>
                      <m:sSupPr>
                        <m:ctrlPr>
                          <a:rPr lang="de-DE" sz="3600" b="0" i="1" smtClean="0">
                            <a:latin typeface="Cambria Math" panose="02040503050406030204" pitchFamily="18" charset="0"/>
                          </a:rPr>
                        </m:ctrlPr>
                      </m:sSupPr>
                      <m:e>
                        <m:d>
                          <m:dPr>
                            <m:ctrlPr>
                              <a:rPr lang="de-DE" sz="3600" i="1">
                                <a:latin typeface="Cambria Math" panose="02040503050406030204" pitchFamily="18" charset="0"/>
                              </a:rPr>
                            </m:ctrlPr>
                          </m:dPr>
                          <m:e>
                            <m:sSub>
                              <m:sSubPr>
                                <m:ctrlPr>
                                  <a:rPr lang="de-DE" sz="3600" i="1">
                                    <a:latin typeface="Cambria Math" panose="02040503050406030204" pitchFamily="18" charset="0"/>
                                  </a:rPr>
                                </m:ctrlPr>
                              </m:sSubPr>
                              <m:e>
                                <m:r>
                                  <a:rPr lang="de-DE" sz="3600" i="1">
                                    <a:latin typeface="Cambria Math" panose="02040503050406030204" pitchFamily="18" charset="0"/>
                                  </a:rPr>
                                  <m:t>𝑥</m:t>
                                </m:r>
                              </m:e>
                              <m:sub>
                                <m:r>
                                  <a:rPr lang="de-DE" sz="3600" i="1">
                                    <a:latin typeface="Cambria Math" panose="02040503050406030204" pitchFamily="18" charset="0"/>
                                  </a:rPr>
                                  <m:t>1</m:t>
                                </m:r>
                              </m:sub>
                            </m:sSub>
                            <m:r>
                              <a:rPr lang="de-DE" sz="3600" i="1">
                                <a:latin typeface="Cambria Math" panose="02040503050406030204" pitchFamily="18" charset="0"/>
                              </a:rPr>
                              <m:t>,</m:t>
                            </m:r>
                            <m:sSub>
                              <m:sSubPr>
                                <m:ctrlPr>
                                  <a:rPr lang="de-DE" sz="3600" i="1">
                                    <a:latin typeface="Cambria Math" panose="02040503050406030204" pitchFamily="18" charset="0"/>
                                  </a:rPr>
                                </m:ctrlPr>
                              </m:sSubPr>
                              <m:e>
                                <m:r>
                                  <a:rPr lang="de-DE" sz="3600" i="1">
                                    <a:latin typeface="Cambria Math" panose="02040503050406030204" pitchFamily="18" charset="0"/>
                                  </a:rPr>
                                  <m:t>𝑥</m:t>
                                </m:r>
                              </m:e>
                              <m:sub>
                                <m:r>
                                  <a:rPr lang="de-DE" sz="3600" i="1">
                                    <a:latin typeface="Cambria Math" panose="02040503050406030204" pitchFamily="18" charset="0"/>
                                  </a:rPr>
                                  <m:t>2</m:t>
                                </m:r>
                              </m:sub>
                            </m:sSub>
                          </m:e>
                        </m:d>
                      </m:e>
                      <m:sup>
                        <m:r>
                          <a:rPr lang="de-DE" sz="3600" b="0" i="1" smtClean="0">
                            <a:latin typeface="Cambria Math" panose="02040503050406030204" pitchFamily="18" charset="0"/>
                          </a:rPr>
                          <m:t>𝑇</m:t>
                        </m:r>
                      </m:sup>
                    </m:sSup>
                  </m:oMath>
                </a14:m>
                <a:r>
                  <a:rPr lang="en-GB" sz="3600" dirty="0"/>
                  <a:t> with </a:t>
                </a:r>
                <a14:m>
                  <m:oMath xmlns:m="http://schemas.openxmlformats.org/officeDocument/2006/math">
                    <m:sSub>
                      <m:sSubPr>
                        <m:ctrlPr>
                          <a:rPr lang="en-GB" sz="3600" i="1" smtClean="0">
                            <a:latin typeface="Cambria Math" panose="02040503050406030204" pitchFamily="18" charset="0"/>
                          </a:rPr>
                        </m:ctrlPr>
                      </m:sSubPr>
                      <m:e>
                        <m:r>
                          <a:rPr lang="de-DE" sz="3600" b="0" i="1" smtClean="0">
                            <a:latin typeface="Cambria Math" panose="02040503050406030204" pitchFamily="18" charset="0"/>
                          </a:rPr>
                          <m:t>𝑥</m:t>
                        </m:r>
                      </m:e>
                      <m:sub>
                        <m:r>
                          <a:rPr lang="de-DE" sz="3600" b="0" i="1" smtClean="0">
                            <a:latin typeface="Cambria Math" panose="02040503050406030204" pitchFamily="18" charset="0"/>
                          </a:rPr>
                          <m:t>1</m:t>
                        </m:r>
                      </m:sub>
                    </m:sSub>
                    <m:r>
                      <a:rPr lang="en-GB" sz="3600" i="1" smtClean="0">
                        <a:latin typeface="Cambria Math" panose="02040503050406030204" pitchFamily="18" charset="0"/>
                        <a:ea typeface="Cambria Math" panose="02040503050406030204" pitchFamily="18" charset="0"/>
                      </a:rPr>
                      <m:t>~</m:t>
                    </m:r>
                    <m:r>
                      <a:rPr lang="en-GB" sz="3600" i="1" smtClean="0">
                        <a:latin typeface="Cambria Math" panose="02040503050406030204" pitchFamily="18" charset="0"/>
                        <a:ea typeface="Cambria Math" panose="02040503050406030204" pitchFamily="18" charset="0"/>
                      </a:rPr>
                      <m:t>𝒩</m:t>
                    </m:r>
                    <m:d>
                      <m:dPr>
                        <m:ctrlPr>
                          <a:rPr lang="de-DE" sz="3600" b="0" i="1" smtClean="0">
                            <a:latin typeface="Cambria Math" panose="02040503050406030204" pitchFamily="18" charset="0"/>
                            <a:ea typeface="Cambria Math" panose="02040503050406030204" pitchFamily="18" charset="0"/>
                          </a:rPr>
                        </m:ctrlPr>
                      </m:dPr>
                      <m:e>
                        <m:r>
                          <a:rPr lang="de-DE" sz="3600" b="0" i="1" smtClean="0">
                            <a:latin typeface="Cambria Math" panose="02040503050406030204" pitchFamily="18" charset="0"/>
                            <a:ea typeface="Cambria Math" panose="02040503050406030204" pitchFamily="18" charset="0"/>
                          </a:rPr>
                          <m:t>0,1</m:t>
                        </m:r>
                      </m:e>
                    </m:d>
                  </m:oMath>
                </a14:m>
                <a:r>
                  <a:rPr lang="en-GB" sz="3600" dirty="0"/>
                  <a:t> and </a:t>
                </a:r>
                <a14:m>
                  <m:oMath xmlns:m="http://schemas.openxmlformats.org/officeDocument/2006/math">
                    <m:sSub>
                      <m:sSubPr>
                        <m:ctrlPr>
                          <a:rPr lang="en-GB" sz="3600" i="1">
                            <a:latin typeface="Cambria Math" panose="02040503050406030204" pitchFamily="18" charset="0"/>
                          </a:rPr>
                        </m:ctrlPr>
                      </m:sSubPr>
                      <m:e>
                        <m:r>
                          <a:rPr lang="de-DE" sz="3600">
                            <a:latin typeface="Cambria Math" panose="02040503050406030204" pitchFamily="18" charset="0"/>
                          </a:rPr>
                          <m:t>𝑥</m:t>
                        </m:r>
                      </m:e>
                      <m:sub>
                        <m:r>
                          <a:rPr lang="de-DE" sz="3600" b="0" i="0" smtClean="0">
                            <a:latin typeface="Cambria Math" panose="02040503050406030204" pitchFamily="18" charset="0"/>
                          </a:rPr>
                          <m:t>2</m:t>
                        </m:r>
                      </m:sub>
                    </m:sSub>
                    <m:r>
                      <a:rPr lang="de-DE" sz="3600" b="0" i="0" smtClean="0">
                        <a:latin typeface="Cambria Math" panose="02040503050406030204" pitchFamily="18" charset="0"/>
                      </a:rPr>
                      <m:t>=1</m:t>
                    </m:r>
                  </m:oMath>
                </a14:m>
                <a:r>
                  <a:rPr lang="en-GB" sz="3600" dirty="0"/>
                  <a:t>. and numeric label </a:t>
                </a:r>
                <a14:m>
                  <m:oMath xmlns:m="http://schemas.openxmlformats.org/officeDocument/2006/math">
                    <m:r>
                      <a:rPr lang="de-DE" sz="3600" b="0" i="1" smtClean="0">
                        <a:latin typeface="Cambria Math" panose="02040503050406030204" pitchFamily="18" charset="0"/>
                      </a:rPr>
                      <m:t>𝑦</m:t>
                    </m:r>
                    <m:r>
                      <a:rPr lang="de-DE" sz="3600" b="0" i="1" smtClean="0">
                        <a:latin typeface="Cambria Math" panose="02040503050406030204" pitchFamily="18" charset="0"/>
                      </a:rPr>
                      <m:t>=</m:t>
                    </m:r>
                    <m:sSub>
                      <m:sSubPr>
                        <m:ctrlPr>
                          <a:rPr lang="de-DE" sz="3600" b="0" i="1" smtClean="0">
                            <a:latin typeface="Cambria Math" panose="02040503050406030204" pitchFamily="18" charset="0"/>
                          </a:rPr>
                        </m:ctrlPr>
                      </m:sSubPr>
                      <m:e>
                        <m:acc>
                          <m:accPr>
                            <m:chr m:val="̅"/>
                            <m:ctrlPr>
                              <a:rPr lang="de-DE" sz="3600" b="0" i="1" smtClean="0">
                                <a:latin typeface="Cambria Math" panose="02040503050406030204" pitchFamily="18" charset="0"/>
                              </a:rPr>
                            </m:ctrlPr>
                          </m:accPr>
                          <m:e>
                            <m:r>
                              <a:rPr lang="de-DE" sz="3600" b="0" i="1" smtClean="0">
                                <a:latin typeface="Cambria Math" panose="02040503050406030204" pitchFamily="18" charset="0"/>
                              </a:rPr>
                              <m:t>𝑤</m:t>
                            </m:r>
                          </m:e>
                        </m:acc>
                      </m:e>
                      <m:sub>
                        <m:r>
                          <a:rPr lang="de-DE" sz="3600" b="0" i="1" smtClean="0">
                            <a:latin typeface="Cambria Math" panose="02040503050406030204" pitchFamily="18" charset="0"/>
                          </a:rPr>
                          <m:t>1</m:t>
                        </m:r>
                      </m:sub>
                    </m:sSub>
                    <m:sSub>
                      <m:sSubPr>
                        <m:ctrlPr>
                          <a:rPr lang="en-GB" sz="3600" i="1">
                            <a:latin typeface="Cambria Math" panose="02040503050406030204" pitchFamily="18" charset="0"/>
                          </a:rPr>
                        </m:ctrlPr>
                      </m:sSubPr>
                      <m:e>
                        <m:r>
                          <a:rPr lang="de-DE" sz="3600" i="1">
                            <a:latin typeface="Cambria Math" panose="02040503050406030204" pitchFamily="18" charset="0"/>
                          </a:rPr>
                          <m:t>𝑥</m:t>
                        </m:r>
                      </m:e>
                      <m:sub>
                        <m:r>
                          <a:rPr lang="de-DE" sz="3600" i="1">
                            <a:latin typeface="Cambria Math" panose="02040503050406030204" pitchFamily="18" charset="0"/>
                          </a:rPr>
                          <m:t>1</m:t>
                        </m:r>
                      </m:sub>
                    </m:sSub>
                    <m:r>
                      <a:rPr lang="de-DE" sz="3600" b="0" i="1" smtClean="0">
                        <a:latin typeface="Cambria Math" panose="02040503050406030204" pitchFamily="18" charset="0"/>
                      </a:rPr>
                      <m:t>+</m:t>
                    </m:r>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𝑤</m:t>
                            </m:r>
                          </m:e>
                        </m:acc>
                      </m:e>
                      <m:sub>
                        <m:r>
                          <a:rPr lang="de-DE" sz="3600" b="0" i="1" smtClean="0">
                            <a:latin typeface="Cambria Math" panose="02040503050406030204" pitchFamily="18" charset="0"/>
                          </a:rPr>
                          <m:t>2</m:t>
                        </m:r>
                      </m:sub>
                    </m:sSub>
                    <m:sSub>
                      <m:sSubPr>
                        <m:ctrlPr>
                          <a:rPr lang="en-GB" sz="3600" i="1">
                            <a:latin typeface="Cambria Math" panose="02040503050406030204" pitchFamily="18" charset="0"/>
                          </a:rPr>
                        </m:ctrlPr>
                      </m:sSubPr>
                      <m:e>
                        <m:r>
                          <a:rPr lang="de-DE" sz="3600" i="1">
                            <a:latin typeface="Cambria Math" panose="02040503050406030204" pitchFamily="18" charset="0"/>
                          </a:rPr>
                          <m:t>𝑥</m:t>
                        </m:r>
                      </m:e>
                      <m:sub>
                        <m:r>
                          <a:rPr lang="de-DE" sz="3600" b="0" i="1" smtClean="0">
                            <a:latin typeface="Cambria Math" panose="02040503050406030204" pitchFamily="18" charset="0"/>
                          </a:rPr>
                          <m:t>2</m:t>
                        </m:r>
                      </m:sub>
                    </m:sSub>
                    <m:r>
                      <a:rPr lang="de-DE" sz="3600" b="0" i="1" smtClean="0">
                        <a:latin typeface="Cambria Math" panose="02040503050406030204" pitchFamily="18" charset="0"/>
                      </a:rPr>
                      <m:t>+</m:t>
                    </m:r>
                    <m:r>
                      <a:rPr lang="de-DE" sz="3600" b="0" i="1" smtClean="0">
                        <a:latin typeface="Cambria Math" panose="02040503050406030204" pitchFamily="18" charset="0"/>
                        <a:ea typeface="Cambria Math" panose="02040503050406030204" pitchFamily="18" charset="0"/>
                      </a:rPr>
                      <m:t>𝜎𝜀</m:t>
                    </m:r>
                  </m:oMath>
                </a14:m>
                <a:r>
                  <a:rPr lang="en-GB" sz="3600" dirty="0"/>
                  <a:t>. with some given  “true weights” </a:t>
                </a:r>
                <a14:m>
                  <m:oMath xmlns:m="http://schemas.openxmlformats.org/officeDocument/2006/math">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𝑤</m:t>
                            </m:r>
                          </m:e>
                        </m:acc>
                      </m:e>
                      <m:sub>
                        <m:r>
                          <a:rPr lang="de-DE" sz="3600" i="1">
                            <a:latin typeface="Cambria Math" panose="02040503050406030204" pitchFamily="18" charset="0"/>
                          </a:rPr>
                          <m:t>1</m:t>
                        </m:r>
                      </m:sub>
                    </m:sSub>
                  </m:oMath>
                </a14:m>
                <a:r>
                  <a:rPr lang="en-GB" sz="3600" dirty="0"/>
                  <a:t>, </a:t>
                </a:r>
                <a14:m>
                  <m:oMath xmlns:m="http://schemas.openxmlformats.org/officeDocument/2006/math">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𝑤</m:t>
                            </m:r>
                          </m:e>
                        </m:acc>
                      </m:e>
                      <m:sub>
                        <m:r>
                          <a:rPr lang="de-DE" sz="3600" b="0" i="1" smtClean="0">
                            <a:latin typeface="Cambria Math" panose="02040503050406030204" pitchFamily="18" charset="0"/>
                          </a:rPr>
                          <m:t>2</m:t>
                        </m:r>
                      </m:sub>
                    </m:sSub>
                  </m:oMath>
                </a14:m>
                <a:r>
                  <a:rPr lang="en-GB" sz="3600" dirty="0"/>
                  <a:t> a given noise strength </a:t>
                </a:r>
                <a14:m>
                  <m:oMath xmlns:m="http://schemas.openxmlformats.org/officeDocument/2006/math">
                    <m:r>
                      <a:rPr lang="de-DE" sz="3600" i="1">
                        <a:latin typeface="Cambria Math" panose="02040503050406030204" pitchFamily="18" charset="0"/>
                        <a:ea typeface="Cambria Math" panose="02040503050406030204" pitchFamily="18" charset="0"/>
                      </a:rPr>
                      <m:t>𝜎</m:t>
                    </m:r>
                  </m:oMath>
                </a14:m>
                <a:r>
                  <a:rPr lang="en-GB" sz="3600" dirty="0"/>
                  <a:t> and Gaussian noise </a:t>
                </a:r>
                <a14:m>
                  <m:oMath xmlns:m="http://schemas.openxmlformats.org/officeDocument/2006/math">
                    <m:r>
                      <a:rPr lang="de-DE" sz="3600" i="1">
                        <a:latin typeface="Cambria Math" panose="02040503050406030204" pitchFamily="18" charset="0"/>
                        <a:ea typeface="Cambria Math" panose="02040503050406030204" pitchFamily="18" charset="0"/>
                      </a:rPr>
                      <m:t>𝜀</m:t>
                    </m:r>
                    <m:r>
                      <a:rPr lang="en-GB" sz="3600" i="1">
                        <a:latin typeface="Cambria Math" panose="02040503050406030204" pitchFamily="18" charset="0"/>
                        <a:ea typeface="Cambria Math" panose="02040503050406030204" pitchFamily="18" charset="0"/>
                      </a:rPr>
                      <m:t>~</m:t>
                    </m:r>
                    <m:r>
                      <a:rPr lang="en-GB" sz="3600" i="1">
                        <a:latin typeface="Cambria Math" panose="02040503050406030204" pitchFamily="18" charset="0"/>
                        <a:ea typeface="Cambria Math" panose="02040503050406030204" pitchFamily="18" charset="0"/>
                      </a:rPr>
                      <m:t>𝒩</m:t>
                    </m:r>
                    <m:d>
                      <m:dPr>
                        <m:ctrlPr>
                          <a:rPr lang="de-DE" sz="3600" i="1">
                            <a:latin typeface="Cambria Math" panose="02040503050406030204" pitchFamily="18" charset="0"/>
                            <a:ea typeface="Cambria Math" panose="02040503050406030204" pitchFamily="18" charset="0"/>
                          </a:rPr>
                        </m:ctrlPr>
                      </m:dPr>
                      <m:e>
                        <m:r>
                          <a:rPr lang="de-DE" sz="3600" i="1">
                            <a:latin typeface="Cambria Math" panose="02040503050406030204" pitchFamily="18" charset="0"/>
                            <a:ea typeface="Cambria Math" panose="02040503050406030204" pitchFamily="18" charset="0"/>
                          </a:rPr>
                          <m:t>0,1</m:t>
                        </m:r>
                      </m:e>
                    </m:d>
                  </m:oMath>
                </a14:m>
                <a:endParaRPr lang="en-GB" sz="3600" dirty="0"/>
              </a:p>
              <a:p>
                <a:r>
                  <a:rPr lang="en-GB" sz="3600" dirty="0"/>
                  <a:t>Study the deviation of the learnt weight vector after a given </a:t>
                </a:r>
              </a:p>
              <a:p>
                <a:r>
                  <a:rPr lang="en-GB" sz="3600" dirty="0"/>
                  <a:t>number N of GD steps from the true weight vector </a:t>
                </a:r>
                <a14:m>
                  <m:oMath xmlns:m="http://schemas.openxmlformats.org/officeDocument/2006/math">
                    <m:d>
                      <m:dPr>
                        <m:ctrlPr>
                          <a:rPr lang="de-DE" sz="3600" i="1" smtClean="0">
                            <a:latin typeface="Cambria Math" panose="02040503050406030204" pitchFamily="18" charset="0"/>
                          </a:rPr>
                        </m:ctrlPr>
                      </m:dPr>
                      <m:e>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𝑤</m:t>
                                </m:r>
                              </m:e>
                            </m:acc>
                          </m:e>
                          <m:sub>
                            <m:r>
                              <a:rPr lang="de-DE" sz="3600" i="1">
                                <a:latin typeface="Cambria Math" panose="02040503050406030204" pitchFamily="18" charset="0"/>
                              </a:rPr>
                              <m:t>1</m:t>
                            </m:r>
                          </m:sub>
                        </m:sSub>
                        <m:r>
                          <a:rPr lang="de-DE" sz="3600" b="0" i="1" smtClean="0">
                            <a:latin typeface="Cambria Math" panose="02040503050406030204" pitchFamily="18" charset="0"/>
                          </a:rPr>
                          <m:t>,</m:t>
                        </m:r>
                        <m:sSub>
                          <m:sSubPr>
                            <m:ctrlPr>
                              <a:rPr lang="de-DE" sz="3600" i="1">
                                <a:latin typeface="Cambria Math" panose="02040503050406030204" pitchFamily="18" charset="0"/>
                              </a:rPr>
                            </m:ctrlPr>
                          </m:sSubPr>
                          <m:e>
                            <m:acc>
                              <m:accPr>
                                <m:chr m:val="̅"/>
                                <m:ctrlPr>
                                  <a:rPr lang="de-DE" sz="3600" i="1">
                                    <a:latin typeface="Cambria Math" panose="02040503050406030204" pitchFamily="18" charset="0"/>
                                  </a:rPr>
                                </m:ctrlPr>
                              </m:accPr>
                              <m:e>
                                <m:r>
                                  <a:rPr lang="de-DE" sz="3600" i="1">
                                    <a:latin typeface="Cambria Math" panose="02040503050406030204" pitchFamily="18" charset="0"/>
                                  </a:rPr>
                                  <m:t>𝑤</m:t>
                                </m:r>
                              </m:e>
                            </m:acc>
                          </m:e>
                          <m:sub>
                            <m:r>
                              <a:rPr lang="de-DE" sz="3600" b="0" i="1" smtClean="0">
                                <a:latin typeface="Cambria Math" panose="02040503050406030204" pitchFamily="18" charset="0"/>
                              </a:rPr>
                              <m:t>2</m:t>
                            </m:r>
                          </m:sub>
                        </m:sSub>
                      </m:e>
                    </m:d>
                    <m:r>
                      <a:rPr lang="de-DE" sz="3600" b="0" i="0" smtClean="0">
                        <a:latin typeface="Cambria Math" panose="02040503050406030204" pitchFamily="18" charset="0"/>
                      </a:rPr>
                      <m:t> </m:t>
                    </m:r>
                  </m:oMath>
                </a14:m>
                <a:r>
                  <a:rPr lang="en-GB" sz="3600" dirty="0"/>
                  <a:t>as a function of N, </a:t>
                </a:r>
                <a14:m>
                  <m:oMath xmlns:m="http://schemas.openxmlformats.org/officeDocument/2006/math">
                    <m:r>
                      <a:rPr lang="de-DE" sz="3600" i="1">
                        <a:latin typeface="Cambria Math" panose="02040503050406030204" pitchFamily="18" charset="0"/>
                        <a:ea typeface="Cambria Math" panose="02040503050406030204" pitchFamily="18" charset="0"/>
                      </a:rPr>
                      <m:t>𝜎</m:t>
                    </m:r>
                  </m:oMath>
                </a14:m>
                <a:r>
                  <a:rPr lang="en-GB" sz="3600" dirty="0"/>
                  <a:t> and m. </a:t>
                </a:r>
              </a:p>
              <a:p>
                <a:endParaRPr lang="en-GB" sz="2800" dirty="0"/>
              </a:p>
              <a:p>
                <a:endParaRPr lang="en-GB" sz="2800" dirty="0"/>
              </a:p>
              <a:p>
                <a:endParaRPr lang="en-GB" sz="2800" dirty="0"/>
              </a:p>
              <a:p>
                <a:endParaRPr lang="en-GB" sz="2800" dirty="0"/>
              </a:p>
            </p:txBody>
          </p:sp>
        </mc:Choice>
        <mc:Fallback xmlns="">
          <p:sp>
            <p:nvSpPr>
              <p:cNvPr id="4" name="TextBox 3">
                <a:extLst>
                  <a:ext uri="{FF2B5EF4-FFF2-40B4-BE49-F238E27FC236}">
                    <a16:creationId xmlns:a16="http://schemas.microsoft.com/office/drawing/2014/main" id="{89C0C8E6-D480-4D46-A3DB-D2EFEDF299B1}"/>
                  </a:ext>
                </a:extLst>
              </p:cNvPr>
              <p:cNvSpPr txBox="1">
                <a:spLocks noRot="1" noChangeAspect="1" noMove="1" noResize="1" noEditPoints="1" noAdjustHandles="1" noChangeArrowheads="1" noChangeShapeType="1" noTextEdit="1"/>
              </p:cNvSpPr>
              <p:nvPr/>
            </p:nvSpPr>
            <p:spPr>
              <a:xfrm>
                <a:off x="298173" y="1967948"/>
                <a:ext cx="11529391" cy="6247864"/>
              </a:xfrm>
              <a:prstGeom prst="rect">
                <a:avLst/>
              </a:prstGeom>
              <a:blipFill>
                <a:blip r:embed="rId2"/>
                <a:stretch>
                  <a:fillRect l="-1540" t="-1623" r="-330"/>
                </a:stretch>
              </a:blipFill>
            </p:spPr>
            <p:txBody>
              <a:bodyPr/>
              <a:lstStyle/>
              <a:p>
                <a:r>
                  <a:rPr lang="en-GB">
                    <a:noFill/>
                  </a:rPr>
                  <a:t> </a:t>
                </a:r>
              </a:p>
            </p:txBody>
          </p:sp>
        </mc:Fallback>
      </mc:AlternateContent>
    </p:spTree>
    <p:extLst>
      <p:ext uri="{BB962C8B-B14F-4D97-AF65-F5344CB8AC3E}">
        <p14:creationId xmlns:p14="http://schemas.microsoft.com/office/powerpoint/2010/main" val="87938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25FF-5E24-4943-A861-2AEF5B3BF7F2}"/>
              </a:ext>
            </a:extLst>
          </p:cNvPr>
          <p:cNvSpPr>
            <a:spLocks noGrp="1"/>
          </p:cNvSpPr>
          <p:nvPr>
            <p:ph type="title"/>
          </p:nvPr>
        </p:nvSpPr>
        <p:spPr>
          <a:xfrm>
            <a:off x="528251" y="-187112"/>
            <a:ext cx="11135497" cy="1661383"/>
          </a:xfrm>
        </p:spPr>
        <p:txBody>
          <a:bodyPr>
            <a:normAutofit/>
          </a:bodyPr>
          <a:lstStyle/>
          <a:p>
            <a:r>
              <a:rPr lang="en-US" sz="5400" b="1" dirty="0">
                <a:latin typeface="+mn-lt"/>
              </a:rPr>
              <a:t>RA1: Networked Federated Learning.</a:t>
            </a:r>
          </a:p>
        </p:txBody>
      </p:sp>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3</a:t>
            </a:fld>
            <a:endParaRPr lang="en-US" dirty="0"/>
          </a:p>
        </p:txBody>
      </p:sp>
      <p:pic>
        <p:nvPicPr>
          <p:cNvPr id="8" name="Picture 7" descr="Diagram&#10;&#10;Description automatically generated">
            <a:extLst>
              <a:ext uri="{FF2B5EF4-FFF2-40B4-BE49-F238E27FC236}">
                <a16:creationId xmlns:a16="http://schemas.microsoft.com/office/drawing/2014/main" id="{D4F87FFA-99CE-C14A-94AE-6203B659A7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85949" y="1169258"/>
            <a:ext cx="7472364" cy="3899301"/>
          </a:xfrm>
          <a:prstGeom prst="rect">
            <a:avLst/>
          </a:prstGeom>
        </p:spPr>
      </p:pic>
      <p:sp>
        <p:nvSpPr>
          <p:cNvPr id="9" name="TextBox 8">
            <a:extLst>
              <a:ext uri="{FF2B5EF4-FFF2-40B4-BE49-F238E27FC236}">
                <a16:creationId xmlns:a16="http://schemas.microsoft.com/office/drawing/2014/main" id="{045E0344-B022-234B-8BB4-7CFDC4D72413}"/>
              </a:ext>
            </a:extLst>
          </p:cNvPr>
          <p:cNvSpPr txBox="1"/>
          <p:nvPr/>
        </p:nvSpPr>
        <p:spPr>
          <a:xfrm>
            <a:off x="100013" y="5105648"/>
            <a:ext cx="11800987" cy="1615827"/>
          </a:xfrm>
          <a:prstGeom prst="rect">
            <a:avLst/>
          </a:prstGeom>
          <a:noFill/>
        </p:spPr>
        <p:txBody>
          <a:bodyPr wrap="none" rtlCol="0">
            <a:spAutoFit/>
          </a:bodyPr>
          <a:lstStyle/>
          <a:p>
            <a:pPr>
              <a:lnSpc>
                <a:spcPct val="150000"/>
              </a:lnSpc>
            </a:pPr>
            <a:r>
              <a:rPr lang="en-GB" dirty="0"/>
              <a:t>Y. </a:t>
            </a:r>
            <a:r>
              <a:rPr lang="en-GB" dirty="0" err="1"/>
              <a:t>Sarcheshmehpour</a:t>
            </a:r>
            <a:r>
              <a:rPr lang="en-GB" dirty="0"/>
              <a:t>, M Leinonen and AJ, “Federated Learning From Big Data Over Networks”, IEEE ICASSP, 2021. </a:t>
            </a:r>
          </a:p>
          <a:p>
            <a:pPr>
              <a:lnSpc>
                <a:spcPct val="150000"/>
              </a:lnSpc>
            </a:pPr>
            <a:r>
              <a:rPr lang="en-GB" dirty="0"/>
              <a:t>AJ, “Networked Exponential Families for Big Data Over Networks,” in IEEE Access, 2020, </a:t>
            </a:r>
            <a:r>
              <a:rPr lang="en-GB" dirty="0" err="1"/>
              <a:t>doi</a:t>
            </a:r>
            <a:r>
              <a:rPr lang="en-GB" dirty="0"/>
              <a:t>: 10.1109/ACCESS.2020.3033817.</a:t>
            </a:r>
          </a:p>
          <a:p>
            <a:pPr>
              <a:lnSpc>
                <a:spcPct val="150000"/>
              </a:lnSpc>
            </a:pPr>
            <a:r>
              <a:rPr lang="en-GB" dirty="0"/>
              <a:t>AJ, N. Tran, “Localized Linear Regression in Networked Data,” in IEEE SPL, 2019, </a:t>
            </a:r>
            <a:r>
              <a:rPr lang="en-GB" dirty="0" err="1"/>
              <a:t>doi</a:t>
            </a:r>
            <a:r>
              <a:rPr lang="en-GB" dirty="0"/>
              <a:t>: 10.1109/LSP.2019.2918933.</a:t>
            </a:r>
          </a:p>
          <a:p>
            <a:endParaRPr lang="en-US" dirty="0"/>
          </a:p>
        </p:txBody>
      </p:sp>
    </p:spTree>
    <p:extLst>
      <p:ext uri="{BB962C8B-B14F-4D97-AF65-F5344CB8AC3E}">
        <p14:creationId xmlns:p14="http://schemas.microsoft.com/office/powerpoint/2010/main" val="68573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Exercise 1 – Task 1.2</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30</a:t>
            </a:fld>
            <a:endParaRPr lang="en-US" dirty="0"/>
          </a:p>
        </p:txBody>
      </p:sp>
      <p:sp>
        <p:nvSpPr>
          <p:cNvPr id="4" name="TextBox 3">
            <a:extLst>
              <a:ext uri="{FF2B5EF4-FFF2-40B4-BE49-F238E27FC236}">
                <a16:creationId xmlns:a16="http://schemas.microsoft.com/office/drawing/2014/main" id="{89C0C8E6-D480-4D46-A3DB-D2EFEDF299B1}"/>
              </a:ext>
            </a:extLst>
          </p:cNvPr>
          <p:cNvSpPr txBox="1"/>
          <p:nvPr/>
        </p:nvSpPr>
        <p:spPr>
          <a:xfrm>
            <a:off x="153903" y="1967948"/>
            <a:ext cx="11673662" cy="5016758"/>
          </a:xfrm>
          <a:prstGeom prst="rect">
            <a:avLst/>
          </a:prstGeom>
          <a:noFill/>
        </p:spPr>
        <p:txBody>
          <a:bodyPr wrap="square" rtlCol="0">
            <a:spAutoFit/>
          </a:bodyPr>
          <a:lstStyle/>
          <a:p>
            <a:r>
              <a:rPr lang="en-US" sz="3600" dirty="0"/>
              <a:t>Learn the weights of a linear predictor for the maximum </a:t>
            </a:r>
          </a:p>
          <a:p>
            <a:r>
              <a:rPr lang="en-US" sz="3600" dirty="0"/>
              <a:t>daytime temperature (label) from the minimum daytime </a:t>
            </a:r>
          </a:p>
          <a:p>
            <a:r>
              <a:rPr lang="en-US" sz="3600" dirty="0"/>
              <a:t>temperature (feature) at some place in Finland. To achieve </a:t>
            </a:r>
          </a:p>
          <a:p>
            <a:r>
              <a:rPr lang="en-US" sz="3600" dirty="0"/>
              <a:t>this goal, use the datapoints in </a:t>
            </a:r>
          </a:p>
          <a:p>
            <a:endParaRPr lang="en-US" sz="3600" dirty="0"/>
          </a:p>
          <a:p>
            <a:endParaRPr lang="en-US" sz="2800" dirty="0"/>
          </a:p>
          <a:p>
            <a:r>
              <a:rPr lang="en-US" sz="2800" dirty="0"/>
              <a:t>https://</a:t>
            </a:r>
            <a:r>
              <a:rPr lang="en-US" sz="2800" dirty="0" err="1"/>
              <a:t>raw.githubusercontent.com</a:t>
            </a:r>
            <a:r>
              <a:rPr lang="en-US" sz="2800" dirty="0"/>
              <a:t>/</a:t>
            </a:r>
            <a:r>
              <a:rPr lang="en-US" sz="2800" dirty="0" err="1"/>
              <a:t>ieeespcasfinland</a:t>
            </a:r>
            <a:r>
              <a:rPr lang="en-US" sz="2800" dirty="0"/>
              <a:t>/</a:t>
            </a:r>
            <a:r>
              <a:rPr lang="en-US" sz="2800" dirty="0" err="1"/>
              <a:t>ieeespcasfinland.github.io</a:t>
            </a:r>
            <a:r>
              <a:rPr lang="en-US" sz="2800" dirty="0"/>
              <a:t>/main/</a:t>
            </a:r>
            <a:r>
              <a:rPr lang="en-US" sz="2800" dirty="0" err="1"/>
              <a:t>FMIData.csv</a:t>
            </a:r>
            <a:endParaRPr lang="en-US" sz="2800" dirty="0"/>
          </a:p>
          <a:p>
            <a:endParaRPr lang="en-US" sz="2800" dirty="0"/>
          </a:p>
          <a:p>
            <a:endParaRPr lang="en-US" sz="2800" dirty="0"/>
          </a:p>
        </p:txBody>
      </p:sp>
    </p:spTree>
    <p:extLst>
      <p:ext uri="{BB962C8B-B14F-4D97-AF65-F5344CB8AC3E}">
        <p14:creationId xmlns:p14="http://schemas.microsoft.com/office/powerpoint/2010/main" val="13142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6FA-55FE-DD48-84A1-D32096FA3072}"/>
              </a:ext>
            </a:extLst>
          </p:cNvPr>
          <p:cNvSpPr>
            <a:spLocks noGrp="1"/>
          </p:cNvSpPr>
          <p:nvPr>
            <p:ph type="title"/>
          </p:nvPr>
        </p:nvSpPr>
        <p:spPr>
          <a:xfrm>
            <a:off x="1189892" y="1687488"/>
            <a:ext cx="8151055" cy="3236203"/>
          </a:xfrm>
        </p:spPr>
        <p:txBody>
          <a:bodyPr>
            <a:normAutofit fontScale="90000"/>
          </a:bodyPr>
          <a:lstStyle/>
          <a:p>
            <a:r>
              <a:rPr lang="en-GB" sz="8000" b="1" dirty="0"/>
              <a:t>Questions ?</a:t>
            </a:r>
            <a:br>
              <a:rPr lang="en-GB" sz="8000" b="1" dirty="0"/>
            </a:br>
            <a:br>
              <a:rPr lang="en-GB" sz="8000" b="1" dirty="0"/>
            </a:br>
            <a:r>
              <a:rPr lang="en-GB" sz="8000" b="1" dirty="0"/>
              <a:t>5 Min Break</a:t>
            </a:r>
          </a:p>
        </p:txBody>
      </p:sp>
      <p:sp>
        <p:nvSpPr>
          <p:cNvPr id="4" name="Slide Number Placeholder 3">
            <a:extLst>
              <a:ext uri="{FF2B5EF4-FFF2-40B4-BE49-F238E27FC236}">
                <a16:creationId xmlns:a16="http://schemas.microsoft.com/office/drawing/2014/main" id="{C407D2E8-07D9-B949-9215-DA6BAA4FC928}"/>
              </a:ext>
            </a:extLst>
          </p:cNvPr>
          <p:cNvSpPr>
            <a:spLocks noGrp="1"/>
          </p:cNvSpPr>
          <p:nvPr>
            <p:ph type="sldNum" sz="quarter" idx="12"/>
          </p:nvPr>
        </p:nvSpPr>
        <p:spPr/>
        <p:txBody>
          <a:bodyPr/>
          <a:lstStyle/>
          <a:p>
            <a:fld id="{D75B69EA-F5F3-9148-B3D2-85669F9D4A27}" type="slidenum">
              <a:rPr lang="en-US" smtClean="0"/>
              <a:pPr/>
              <a:t>31</a:t>
            </a:fld>
            <a:endParaRPr lang="en-US" dirty="0"/>
          </a:p>
        </p:txBody>
      </p:sp>
      <p:pic>
        <p:nvPicPr>
          <p:cNvPr id="6" name="Graphic 5" descr="Coffee with solid fill">
            <a:extLst>
              <a:ext uri="{FF2B5EF4-FFF2-40B4-BE49-F238E27FC236}">
                <a16:creationId xmlns:a16="http://schemas.microsoft.com/office/drawing/2014/main" id="{A141DD64-05BA-514E-A653-0B37F9FBC3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200" y="3325446"/>
            <a:ext cx="1543050" cy="1543050"/>
          </a:xfrm>
          <a:prstGeom prst="rect">
            <a:avLst/>
          </a:prstGeom>
        </p:spPr>
      </p:pic>
    </p:spTree>
    <p:extLst>
      <p:ext uri="{BB962C8B-B14F-4D97-AF65-F5344CB8AC3E}">
        <p14:creationId xmlns:p14="http://schemas.microsoft.com/office/powerpoint/2010/main" val="825481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8000" b="1" dirty="0">
                <a:latin typeface="+mn-lt"/>
                <a:ea typeface="+mn-ea"/>
                <a:cs typeface="+mn-cs"/>
              </a:rPr>
              <a:t>Exercise</a:t>
            </a:r>
            <a:r>
              <a:rPr lang="en-US" sz="8000" b="1" dirty="0"/>
              <a:t> </a:t>
            </a:r>
            <a:r>
              <a:rPr lang="en-US" sz="8000" b="1" dirty="0">
                <a:latin typeface="+mn-lt"/>
                <a:ea typeface="+mn-ea"/>
                <a:cs typeface="+mn-cs"/>
              </a:rPr>
              <a:t>2.</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32</a:t>
            </a:fld>
            <a:endParaRPr lang="en-US" dirty="0"/>
          </a:p>
        </p:txBody>
      </p:sp>
      <p:sp>
        <p:nvSpPr>
          <p:cNvPr id="4" name="TextBox 3">
            <a:extLst>
              <a:ext uri="{FF2B5EF4-FFF2-40B4-BE49-F238E27FC236}">
                <a16:creationId xmlns:a16="http://schemas.microsoft.com/office/drawing/2014/main" id="{06598DE0-9D19-6F48-9887-3EBEF8B81450}"/>
              </a:ext>
            </a:extLst>
          </p:cNvPr>
          <p:cNvSpPr txBox="1"/>
          <p:nvPr/>
        </p:nvSpPr>
        <p:spPr>
          <a:xfrm>
            <a:off x="518336" y="2288288"/>
            <a:ext cx="11451991" cy="28315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3200" dirty="0"/>
              <a:t>store networked data and models using </a:t>
            </a:r>
            <a:r>
              <a:rPr lang="en-GB" sz="3200" dirty="0">
                <a:hlinkClick r:id="rId2"/>
              </a:rPr>
              <a:t>networkx.Graph</a:t>
            </a:r>
            <a:r>
              <a:rPr lang="en-GB" sz="3200" dirty="0"/>
              <a:t> object</a:t>
            </a:r>
          </a:p>
          <a:p>
            <a:pPr marL="285750" indent="-285750">
              <a:lnSpc>
                <a:spcPct val="150000"/>
              </a:lnSpc>
              <a:buFont typeface="Arial" panose="020B0604020202020204" pitchFamily="34" charset="0"/>
              <a:buChar char="•"/>
            </a:pPr>
            <a:r>
              <a:rPr lang="en-GB" sz="3200" dirty="0"/>
              <a:t>add local datasets and model parameters as node attributes</a:t>
            </a:r>
          </a:p>
          <a:p>
            <a:pPr marL="285750" indent="-285750">
              <a:buFont typeface="Arial" panose="020B0604020202020204" pitchFamily="34" charset="0"/>
              <a:buChar char="•"/>
            </a:pPr>
            <a:r>
              <a:rPr lang="en-GB" sz="3200" dirty="0"/>
              <a:t>combine GD with a network averaging algorithm to collaboratively linear hypothesis from a network of local datasets</a:t>
            </a:r>
          </a:p>
          <a:p>
            <a:endParaRPr lang="en-GB" dirty="0"/>
          </a:p>
        </p:txBody>
      </p:sp>
      <p:pic>
        <p:nvPicPr>
          <p:cNvPr id="6" name="Picture 5" descr="Logo, company name&#10;&#10;Description automatically generated">
            <a:extLst>
              <a:ext uri="{FF2B5EF4-FFF2-40B4-BE49-F238E27FC236}">
                <a16:creationId xmlns:a16="http://schemas.microsoft.com/office/drawing/2014/main" id="{513FBECA-A973-BA4E-B9AB-5FD3DD77E2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63647" y="459488"/>
            <a:ext cx="5537200" cy="1828800"/>
          </a:xfrm>
          <a:prstGeom prst="rect">
            <a:avLst/>
          </a:prstGeom>
        </p:spPr>
      </p:pic>
    </p:spTree>
    <p:extLst>
      <p:ext uri="{BB962C8B-B14F-4D97-AF65-F5344CB8AC3E}">
        <p14:creationId xmlns:p14="http://schemas.microsoft.com/office/powerpoint/2010/main" val="4239478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Network of Weather Data </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33</a:t>
            </a:fld>
            <a:endParaRPr lang="en-US" dirty="0"/>
          </a:p>
        </p:txBody>
      </p:sp>
      <p:pic>
        <p:nvPicPr>
          <p:cNvPr id="7" name="Picture 6" descr="Map&#10;&#10;Description automatically generated">
            <a:extLst>
              <a:ext uri="{FF2B5EF4-FFF2-40B4-BE49-F238E27FC236}">
                <a16:creationId xmlns:a16="http://schemas.microsoft.com/office/drawing/2014/main" id="{FF3B96D8-F830-8F4E-BB71-7C6677CF089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18336" y="1940766"/>
            <a:ext cx="4357508" cy="4165506"/>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CA007643-4EDC-7843-B8E3-B0C59C2E047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303"/>
          <a:stretch/>
        </p:blipFill>
        <p:spPr>
          <a:xfrm>
            <a:off x="4991677" y="2150390"/>
            <a:ext cx="6663392" cy="2557220"/>
          </a:xfrm>
          <a:prstGeom prst="rect">
            <a:avLst/>
          </a:prstGeom>
        </p:spPr>
      </p:pic>
    </p:spTree>
    <p:extLst>
      <p:ext uri="{BB962C8B-B14F-4D97-AF65-F5344CB8AC3E}">
        <p14:creationId xmlns:p14="http://schemas.microsoft.com/office/powerpoint/2010/main" val="133760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588975" y="185402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34</a:t>
            </a:fld>
            <a:endParaRPr lang="en-US"/>
          </a:p>
        </p:txBody>
      </p:sp>
      <p:sp>
        <p:nvSpPr>
          <p:cNvPr id="6" name="Oval 5">
            <a:extLst>
              <a:ext uri="{FF2B5EF4-FFF2-40B4-BE49-F238E27FC236}">
                <a16:creationId xmlns:a16="http://schemas.microsoft.com/office/drawing/2014/main" id="{813080D5-35EC-1347-8DCB-E4F38DE88848}"/>
              </a:ext>
            </a:extLst>
          </p:cNvPr>
          <p:cNvSpPr/>
          <p:nvPr/>
        </p:nvSpPr>
        <p:spPr>
          <a:xfrm>
            <a:off x="915227" y="116822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2546022" y="2381555"/>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EF9B9A-A849-A141-8F80-5F312CB3FA21}"/>
              </a:ext>
            </a:extLst>
          </p:cNvPr>
          <p:cNvSpPr/>
          <p:nvPr/>
        </p:nvSpPr>
        <p:spPr>
          <a:xfrm>
            <a:off x="1511300" y="443915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D63BC86-FE19-C746-8F1C-6645B07D2735}"/>
              </a:ext>
            </a:extLst>
          </p:cNvPr>
          <p:cNvCxnSpPr>
            <a:cxnSpLocks/>
          </p:cNvCxnSpPr>
          <p:nvPr/>
        </p:nvCxnSpPr>
        <p:spPr>
          <a:xfrm>
            <a:off x="1434601" y="1791705"/>
            <a:ext cx="1339105" cy="72284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2171810" y="2959460"/>
            <a:ext cx="748424" cy="1601695"/>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2533703" y="1659379"/>
            <a:ext cx="3810274" cy="707886"/>
          </a:xfrm>
          <a:prstGeom prst="rect">
            <a:avLst/>
          </a:prstGeom>
          <a:noFill/>
        </p:spPr>
        <p:txBody>
          <a:bodyPr wrap="none" rtlCol="0">
            <a:spAutoFit/>
          </a:bodyPr>
          <a:lstStyle/>
          <a:p>
            <a:r>
              <a:rPr lang="en-US" sz="4000" dirty="0"/>
              <a:t>weather station i </a:t>
            </a:r>
          </a:p>
        </p:txBody>
      </p:sp>
      <p:sp>
        <p:nvSpPr>
          <p:cNvPr id="27" name="TextBox 26">
            <a:extLst>
              <a:ext uri="{FF2B5EF4-FFF2-40B4-BE49-F238E27FC236}">
                <a16:creationId xmlns:a16="http://schemas.microsoft.com/office/drawing/2014/main" id="{BB4D6C77-B1A0-AA41-A302-2C756AFA515E}"/>
              </a:ext>
            </a:extLst>
          </p:cNvPr>
          <p:cNvSpPr txBox="1"/>
          <p:nvPr/>
        </p:nvSpPr>
        <p:spPr>
          <a:xfrm>
            <a:off x="2681340" y="3543860"/>
            <a:ext cx="1979453" cy="707886"/>
          </a:xfrm>
          <a:prstGeom prst="rect">
            <a:avLst/>
          </a:prstGeom>
          <a:noFill/>
        </p:spPr>
        <p:txBody>
          <a:bodyPr wrap="none" rtlCol="0">
            <a:spAutoFit/>
          </a:bodyPr>
          <a:lstStyle/>
          <a:p>
            <a:r>
              <a:rPr lang="en-US" sz="4000" dirty="0"/>
              <a:t>“similar"</a:t>
            </a:r>
          </a:p>
        </p:txBody>
      </p:sp>
      <p:pic>
        <p:nvPicPr>
          <p:cNvPr id="37" name="Picture 36">
            <a:extLst>
              <a:ext uri="{FF2B5EF4-FFF2-40B4-BE49-F238E27FC236}">
                <a16:creationId xmlns:a16="http://schemas.microsoft.com/office/drawing/2014/main" id="{8B745FCD-35F0-9F45-96E2-629CD655484E}"/>
              </a:ext>
            </a:extLst>
          </p:cNvPr>
          <p:cNvPicPr>
            <a:picLocks noChangeAspect="1"/>
          </p:cNvPicPr>
          <p:nvPr/>
        </p:nvPicPr>
        <p:blipFill>
          <a:blip r:embed="rId3"/>
          <a:stretch>
            <a:fillRect/>
          </a:stretch>
        </p:blipFill>
        <p:spPr>
          <a:xfrm>
            <a:off x="1296227" y="2795317"/>
            <a:ext cx="976214" cy="633683"/>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17BBADA-CE6C-0E4F-92B0-56FD342368B6}"/>
                  </a:ext>
                </a:extLst>
              </p:cNvPr>
              <p:cNvSpPr txBox="1"/>
              <p:nvPr/>
            </p:nvSpPr>
            <p:spPr>
              <a:xfrm>
                <a:off x="915227" y="5428341"/>
                <a:ext cx="5646867" cy="1650003"/>
              </a:xfrm>
              <a:prstGeom prst="rect">
                <a:avLst/>
              </a:prstGeom>
              <a:noFill/>
            </p:spPr>
            <p:txBody>
              <a:bodyPr wrap="none" rtlCol="0">
                <a:spAutoFit/>
              </a:bodyPr>
              <a:lstStyle/>
              <a:p>
                <a:r>
                  <a:rPr lang="en-US" sz="4000" dirty="0"/>
                  <a:t>edge weights </a:t>
                </a:r>
                <a14:m>
                  <m:oMath xmlns:m="http://schemas.openxmlformats.org/officeDocument/2006/math">
                    <m:sSub>
                      <m:sSubPr>
                        <m:ctrlPr>
                          <a:rPr lang="en-US" sz="4000" i="1" smtClean="0">
                            <a:latin typeface="Cambria Math" panose="02040503050406030204" pitchFamily="18" charset="0"/>
                          </a:rPr>
                        </m:ctrlPr>
                      </m:sSubPr>
                      <m:e>
                        <m:r>
                          <a:rPr lang="de-DE" sz="4000" b="0" i="1" smtClean="0">
                            <a:latin typeface="Cambria Math" panose="02040503050406030204" pitchFamily="18" charset="0"/>
                          </a:rPr>
                          <m:t>𝐴</m:t>
                        </m:r>
                      </m:e>
                      <m:sub>
                        <m:r>
                          <a:rPr lang="de-DE" sz="4000" b="0" i="1" smtClean="0">
                            <a:latin typeface="Cambria Math" panose="02040503050406030204" pitchFamily="18" charset="0"/>
                          </a:rPr>
                          <m:t>𝑖</m:t>
                        </m:r>
                        <m:r>
                          <a:rPr lang="de-DE" sz="4000" b="0" i="1" smtClean="0">
                            <a:latin typeface="Cambria Math" panose="02040503050406030204" pitchFamily="18" charset="0"/>
                          </a:rPr>
                          <m:t>,</m:t>
                        </m:r>
                        <m:r>
                          <a:rPr lang="de-DE" sz="4000" b="0" i="1" smtClean="0">
                            <a:latin typeface="Cambria Math" panose="02040503050406030204" pitchFamily="18" charset="0"/>
                          </a:rPr>
                          <m:t>𝑗</m:t>
                        </m:r>
                      </m:sub>
                    </m:sSub>
                  </m:oMath>
                </a14:m>
                <a:r>
                  <a:rPr lang="en-US" sz="4000" dirty="0"/>
                  <a:t>quantify </a:t>
                </a:r>
              </a:p>
              <a:p>
                <a:r>
                  <a:rPr lang="en-US" sz="4000" dirty="0"/>
                  <a:t>“statistical similarities”</a:t>
                </a:r>
              </a:p>
              <a:p>
                <a:endParaRPr lang="en-US" dirty="0"/>
              </a:p>
            </p:txBody>
          </p:sp>
        </mc:Choice>
        <mc:Fallback xmlns="">
          <p:sp>
            <p:nvSpPr>
              <p:cNvPr id="38" name="TextBox 37">
                <a:extLst>
                  <a:ext uri="{FF2B5EF4-FFF2-40B4-BE49-F238E27FC236}">
                    <a16:creationId xmlns:a16="http://schemas.microsoft.com/office/drawing/2014/main" id="{F17BBADA-CE6C-0E4F-92B0-56FD342368B6}"/>
                  </a:ext>
                </a:extLst>
              </p:cNvPr>
              <p:cNvSpPr txBox="1">
                <a:spLocks noRot="1" noChangeAspect="1" noMove="1" noResize="1" noEditPoints="1" noAdjustHandles="1" noChangeArrowheads="1" noChangeShapeType="1" noTextEdit="1"/>
              </p:cNvSpPr>
              <p:nvPr/>
            </p:nvSpPr>
            <p:spPr>
              <a:xfrm>
                <a:off x="915227" y="5428341"/>
                <a:ext cx="5646867" cy="1650003"/>
              </a:xfrm>
              <a:prstGeom prst="rect">
                <a:avLst/>
              </a:prstGeom>
              <a:blipFill>
                <a:blip r:embed="rId4"/>
                <a:stretch>
                  <a:fillRect l="-3820" t="-5344" r="-2921"/>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4D9D0E9-C796-C741-8186-B55AC83D35A5}"/>
              </a:ext>
            </a:extLst>
          </p:cNvPr>
          <p:cNvSpPr txBox="1"/>
          <p:nvPr/>
        </p:nvSpPr>
        <p:spPr>
          <a:xfrm>
            <a:off x="465632" y="131333"/>
            <a:ext cx="6830140" cy="1015663"/>
          </a:xfrm>
          <a:prstGeom prst="rect">
            <a:avLst/>
          </a:prstGeom>
          <a:noFill/>
        </p:spPr>
        <p:txBody>
          <a:bodyPr wrap="none" rtlCol="0">
            <a:spAutoFit/>
          </a:bodyPr>
          <a:lstStyle/>
          <a:p>
            <a:r>
              <a:rPr lang="en-GB" sz="6000" b="1" dirty="0"/>
              <a:t>The Empirical Graph.</a:t>
            </a:r>
          </a:p>
        </p:txBody>
      </p:sp>
      <p:sp>
        <p:nvSpPr>
          <p:cNvPr id="2" name="TextBox 1">
            <a:extLst>
              <a:ext uri="{FF2B5EF4-FFF2-40B4-BE49-F238E27FC236}">
                <a16:creationId xmlns:a16="http://schemas.microsoft.com/office/drawing/2014/main" id="{1F27E749-C71C-4843-ADD2-B3DB4D951767}"/>
              </a:ext>
            </a:extLst>
          </p:cNvPr>
          <p:cNvSpPr txBox="1"/>
          <p:nvPr/>
        </p:nvSpPr>
        <p:spPr>
          <a:xfrm>
            <a:off x="2386066" y="4595162"/>
            <a:ext cx="295274" cy="646331"/>
          </a:xfrm>
          <a:prstGeom prst="rect">
            <a:avLst/>
          </a:prstGeom>
          <a:noFill/>
        </p:spPr>
        <p:txBody>
          <a:bodyPr wrap="none" rtlCol="0">
            <a:spAutoFit/>
          </a:bodyPr>
          <a:lstStyle/>
          <a:p>
            <a:r>
              <a:rPr lang="en-GB" sz="3600" dirty="0"/>
              <a:t>j</a:t>
            </a:r>
          </a:p>
        </p:txBody>
      </p:sp>
      <p:pic>
        <p:nvPicPr>
          <p:cNvPr id="19" name="Picture 18">
            <a:extLst>
              <a:ext uri="{FF2B5EF4-FFF2-40B4-BE49-F238E27FC236}">
                <a16:creationId xmlns:a16="http://schemas.microsoft.com/office/drawing/2014/main" id="{F2EF4F51-8382-644D-A590-E9BDF279BED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37687" y="2562137"/>
            <a:ext cx="7726388" cy="866863"/>
          </a:xfrm>
          <a:prstGeom prst="rect">
            <a:avLst/>
          </a:prstGeom>
        </p:spPr>
      </p:pic>
      <p:pic>
        <p:nvPicPr>
          <p:cNvPr id="21" name="Picture 20">
            <a:extLst>
              <a:ext uri="{FF2B5EF4-FFF2-40B4-BE49-F238E27FC236}">
                <a16:creationId xmlns:a16="http://schemas.microsoft.com/office/drawing/2014/main" id="{F949BB41-2F62-4841-AC08-FB147A0EB83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313610" y="4627865"/>
            <a:ext cx="6103194" cy="466911"/>
          </a:xfrm>
          <a:prstGeom prst="rect">
            <a:avLst/>
          </a:prstGeom>
        </p:spPr>
      </p:pic>
    </p:spTree>
    <p:extLst>
      <p:ext uri="{BB962C8B-B14F-4D97-AF65-F5344CB8AC3E}">
        <p14:creationId xmlns:p14="http://schemas.microsoft.com/office/powerpoint/2010/main" val="84986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588975" y="185402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35</a:t>
            </a:fld>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269653" y="250370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192782" y="2846603"/>
            <a:ext cx="457871" cy="2593302"/>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285967" y="1218033"/>
            <a:ext cx="3810274" cy="707886"/>
          </a:xfrm>
          <a:prstGeom prst="rect">
            <a:avLst/>
          </a:prstGeom>
          <a:noFill/>
        </p:spPr>
        <p:txBody>
          <a:bodyPr wrap="none" rtlCol="0">
            <a:spAutoFit/>
          </a:bodyPr>
          <a:lstStyle/>
          <a:p>
            <a:r>
              <a:rPr lang="en-US" sz="4000" dirty="0"/>
              <a:t>weather station i </a:t>
            </a:r>
          </a:p>
        </p:txBody>
      </p:sp>
      <p:sp>
        <p:nvSpPr>
          <p:cNvPr id="5" name="TextBox 4">
            <a:extLst>
              <a:ext uri="{FF2B5EF4-FFF2-40B4-BE49-F238E27FC236}">
                <a16:creationId xmlns:a16="http://schemas.microsoft.com/office/drawing/2014/main" id="{F4D9D0E9-C796-C741-8186-B55AC83D35A5}"/>
              </a:ext>
            </a:extLst>
          </p:cNvPr>
          <p:cNvSpPr txBox="1"/>
          <p:nvPr/>
        </p:nvSpPr>
        <p:spPr>
          <a:xfrm>
            <a:off x="465632" y="131333"/>
            <a:ext cx="11009809" cy="1015663"/>
          </a:xfrm>
          <a:prstGeom prst="rect">
            <a:avLst/>
          </a:prstGeom>
          <a:noFill/>
        </p:spPr>
        <p:txBody>
          <a:bodyPr wrap="none" rtlCol="0">
            <a:spAutoFit/>
          </a:bodyPr>
          <a:lstStyle/>
          <a:p>
            <a:r>
              <a:rPr lang="en-GB" sz="6000" b="1" dirty="0"/>
              <a:t>Attaching Local Datasets to Nodes</a:t>
            </a:r>
          </a:p>
        </p:txBody>
      </p:sp>
      <p:pic>
        <p:nvPicPr>
          <p:cNvPr id="17" name="Picture 16">
            <a:extLst>
              <a:ext uri="{FF2B5EF4-FFF2-40B4-BE49-F238E27FC236}">
                <a16:creationId xmlns:a16="http://schemas.microsoft.com/office/drawing/2014/main" id="{DAA1472A-9109-6447-8749-C5147D626144}"/>
              </a:ext>
            </a:extLst>
          </p:cNvPr>
          <p:cNvPicPr>
            <a:picLocks noChangeAspect="1"/>
          </p:cNvPicPr>
          <p:nvPr/>
        </p:nvPicPr>
        <p:blipFill>
          <a:blip r:embed="rId3"/>
          <a:stretch>
            <a:fillRect/>
          </a:stretch>
        </p:blipFill>
        <p:spPr>
          <a:xfrm>
            <a:off x="1031653" y="3778034"/>
            <a:ext cx="10602879" cy="856606"/>
          </a:xfrm>
          <a:prstGeom prst="rect">
            <a:avLst/>
          </a:prstGeom>
        </p:spPr>
      </p:pic>
      <p:cxnSp>
        <p:nvCxnSpPr>
          <p:cNvPr id="28" name="Straight Connector 27">
            <a:extLst>
              <a:ext uri="{FF2B5EF4-FFF2-40B4-BE49-F238E27FC236}">
                <a16:creationId xmlns:a16="http://schemas.microsoft.com/office/drawing/2014/main" id="{BB385505-5D83-9A4B-A902-3127F1FF3778}"/>
              </a:ext>
            </a:extLst>
          </p:cNvPr>
          <p:cNvCxnSpPr>
            <a:cxnSpLocks/>
          </p:cNvCxnSpPr>
          <p:nvPr/>
        </p:nvCxnSpPr>
        <p:spPr>
          <a:xfrm>
            <a:off x="192782" y="1754469"/>
            <a:ext cx="610271" cy="1244534"/>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53A25433-FBDF-CC48-9732-11D94507E2C5}"/>
              </a:ext>
            </a:extLst>
          </p:cNvPr>
          <p:cNvPicPr>
            <a:picLocks noChangeAspect="1"/>
          </p:cNvPicPr>
          <p:nvPr/>
        </p:nvPicPr>
        <p:blipFill>
          <a:blip r:embed="rId4"/>
          <a:stretch>
            <a:fillRect/>
          </a:stretch>
        </p:blipFill>
        <p:spPr>
          <a:xfrm>
            <a:off x="1108524" y="2223361"/>
            <a:ext cx="9395788" cy="683330"/>
          </a:xfrm>
          <a:prstGeom prst="rect">
            <a:avLst/>
          </a:prstGeom>
        </p:spPr>
      </p:pic>
    </p:spTree>
    <p:extLst>
      <p:ext uri="{BB962C8B-B14F-4D97-AF65-F5344CB8AC3E}">
        <p14:creationId xmlns:p14="http://schemas.microsoft.com/office/powerpoint/2010/main" val="240436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588975" y="185402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36</a:t>
            </a:fld>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119535" y="2067680"/>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192782" y="2588043"/>
            <a:ext cx="307753" cy="2851862"/>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391351" y="1370323"/>
            <a:ext cx="3810274" cy="707886"/>
          </a:xfrm>
          <a:prstGeom prst="rect">
            <a:avLst/>
          </a:prstGeom>
          <a:noFill/>
        </p:spPr>
        <p:txBody>
          <a:bodyPr wrap="none" rtlCol="0">
            <a:spAutoFit/>
          </a:bodyPr>
          <a:lstStyle/>
          <a:p>
            <a:r>
              <a:rPr lang="en-US" sz="4000" dirty="0"/>
              <a:t>weather station i </a:t>
            </a:r>
          </a:p>
        </p:txBody>
      </p:sp>
      <p:sp>
        <p:nvSpPr>
          <p:cNvPr id="5" name="TextBox 4">
            <a:extLst>
              <a:ext uri="{FF2B5EF4-FFF2-40B4-BE49-F238E27FC236}">
                <a16:creationId xmlns:a16="http://schemas.microsoft.com/office/drawing/2014/main" id="{F4D9D0E9-C796-C741-8186-B55AC83D35A5}"/>
              </a:ext>
            </a:extLst>
          </p:cNvPr>
          <p:cNvSpPr txBox="1"/>
          <p:nvPr/>
        </p:nvSpPr>
        <p:spPr>
          <a:xfrm>
            <a:off x="465632" y="131333"/>
            <a:ext cx="10673499" cy="1015663"/>
          </a:xfrm>
          <a:prstGeom prst="rect">
            <a:avLst/>
          </a:prstGeom>
          <a:noFill/>
        </p:spPr>
        <p:txBody>
          <a:bodyPr wrap="none" rtlCol="0">
            <a:spAutoFit/>
          </a:bodyPr>
          <a:lstStyle/>
          <a:p>
            <a:r>
              <a:rPr lang="en-GB" sz="6000" b="1" dirty="0"/>
              <a:t>Attaching Linear Model to Nodes</a:t>
            </a:r>
          </a:p>
        </p:txBody>
      </p:sp>
      <p:pic>
        <p:nvPicPr>
          <p:cNvPr id="17" name="Picture 16">
            <a:extLst>
              <a:ext uri="{FF2B5EF4-FFF2-40B4-BE49-F238E27FC236}">
                <a16:creationId xmlns:a16="http://schemas.microsoft.com/office/drawing/2014/main" id="{DAA1472A-9109-6447-8749-C5147D626144}"/>
              </a:ext>
            </a:extLst>
          </p:cNvPr>
          <p:cNvPicPr>
            <a:picLocks noChangeAspect="1"/>
          </p:cNvPicPr>
          <p:nvPr/>
        </p:nvPicPr>
        <p:blipFill>
          <a:blip r:embed="rId3"/>
          <a:stretch>
            <a:fillRect/>
          </a:stretch>
        </p:blipFill>
        <p:spPr>
          <a:xfrm>
            <a:off x="1108524" y="4783361"/>
            <a:ext cx="10602879" cy="856606"/>
          </a:xfrm>
          <a:prstGeom prst="rect">
            <a:avLst/>
          </a:prstGeom>
        </p:spPr>
      </p:pic>
      <p:cxnSp>
        <p:nvCxnSpPr>
          <p:cNvPr id="28" name="Straight Connector 27">
            <a:extLst>
              <a:ext uri="{FF2B5EF4-FFF2-40B4-BE49-F238E27FC236}">
                <a16:creationId xmlns:a16="http://schemas.microsoft.com/office/drawing/2014/main" id="{BB385505-5D83-9A4B-A902-3127F1FF3778}"/>
              </a:ext>
            </a:extLst>
          </p:cNvPr>
          <p:cNvCxnSpPr>
            <a:cxnSpLocks/>
          </p:cNvCxnSpPr>
          <p:nvPr/>
        </p:nvCxnSpPr>
        <p:spPr>
          <a:xfrm>
            <a:off x="192782" y="1754469"/>
            <a:ext cx="397139" cy="691813"/>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53A25433-FBDF-CC48-9732-11D94507E2C5}"/>
              </a:ext>
            </a:extLst>
          </p:cNvPr>
          <p:cNvPicPr>
            <a:picLocks noChangeAspect="1"/>
          </p:cNvPicPr>
          <p:nvPr/>
        </p:nvPicPr>
        <p:blipFill>
          <a:blip r:embed="rId4"/>
          <a:stretch>
            <a:fillRect/>
          </a:stretch>
        </p:blipFill>
        <p:spPr>
          <a:xfrm>
            <a:off x="1703418" y="2104617"/>
            <a:ext cx="9395788" cy="683330"/>
          </a:xfrm>
          <a:prstGeom prst="rect">
            <a:avLst/>
          </a:prstGeom>
        </p:spPr>
      </p:pic>
      <p:pic>
        <p:nvPicPr>
          <p:cNvPr id="6" name="Picture 5">
            <a:extLst>
              <a:ext uri="{FF2B5EF4-FFF2-40B4-BE49-F238E27FC236}">
                <a16:creationId xmlns:a16="http://schemas.microsoft.com/office/drawing/2014/main" id="{B812C603-0055-BC44-A030-323511CE9A37}"/>
              </a:ext>
            </a:extLst>
          </p:cNvPr>
          <p:cNvPicPr>
            <a:picLocks noChangeAspect="1"/>
          </p:cNvPicPr>
          <p:nvPr/>
        </p:nvPicPr>
        <p:blipFill>
          <a:blip r:embed="rId5"/>
          <a:stretch>
            <a:fillRect/>
          </a:stretch>
        </p:blipFill>
        <p:spPr>
          <a:xfrm>
            <a:off x="1108524" y="3890653"/>
            <a:ext cx="8783577" cy="581561"/>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773F3B11-B316-F142-A978-4E1D08918EE3}"/>
              </a:ext>
            </a:extLst>
          </p:cNvPr>
          <p:cNvPicPr>
            <a:picLocks noChangeAspect="1"/>
          </p:cNvPicPr>
          <p:nvPr/>
        </p:nvPicPr>
        <p:blipFill>
          <a:blip r:embed="rId6"/>
          <a:stretch>
            <a:fillRect/>
          </a:stretch>
        </p:blipFill>
        <p:spPr>
          <a:xfrm>
            <a:off x="1912456" y="2882682"/>
            <a:ext cx="2956465" cy="707886"/>
          </a:xfrm>
          <a:prstGeom prst="rect">
            <a:avLst/>
          </a:prstGeom>
        </p:spPr>
      </p:pic>
    </p:spTree>
    <p:extLst>
      <p:ext uri="{BB962C8B-B14F-4D97-AF65-F5344CB8AC3E}">
        <p14:creationId xmlns:p14="http://schemas.microsoft.com/office/powerpoint/2010/main" val="2063859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588975" y="185402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37</a:t>
            </a:fld>
            <a:endParaRPr lang="en-US"/>
          </a:p>
        </p:txBody>
      </p:sp>
      <p:sp>
        <p:nvSpPr>
          <p:cNvPr id="5" name="TextBox 4">
            <a:extLst>
              <a:ext uri="{FF2B5EF4-FFF2-40B4-BE49-F238E27FC236}">
                <a16:creationId xmlns:a16="http://schemas.microsoft.com/office/drawing/2014/main" id="{F4D9D0E9-C796-C741-8186-B55AC83D35A5}"/>
              </a:ext>
            </a:extLst>
          </p:cNvPr>
          <p:cNvSpPr txBox="1"/>
          <p:nvPr/>
        </p:nvSpPr>
        <p:spPr>
          <a:xfrm>
            <a:off x="264820" y="295443"/>
            <a:ext cx="7991290" cy="1015663"/>
          </a:xfrm>
          <a:prstGeom prst="rect">
            <a:avLst/>
          </a:prstGeom>
          <a:noFill/>
        </p:spPr>
        <p:txBody>
          <a:bodyPr wrap="none" rtlCol="0">
            <a:spAutoFit/>
          </a:bodyPr>
          <a:lstStyle/>
          <a:p>
            <a:r>
              <a:rPr lang="en-GB" sz="6000" b="1" dirty="0"/>
              <a:t>Learning a Global Model</a:t>
            </a:r>
          </a:p>
        </p:txBody>
      </p:sp>
      <p:pic>
        <p:nvPicPr>
          <p:cNvPr id="8" name="Picture 7" descr="Chart, scatter chart&#10;&#10;Description automatically generated">
            <a:extLst>
              <a:ext uri="{FF2B5EF4-FFF2-40B4-BE49-F238E27FC236}">
                <a16:creationId xmlns:a16="http://schemas.microsoft.com/office/drawing/2014/main" id="{3DED60C3-D1A5-0E4E-B397-E399B13562AC}"/>
              </a:ext>
            </a:extLst>
          </p:cNvPr>
          <p:cNvPicPr>
            <a:picLocks noChangeAspect="1"/>
          </p:cNvPicPr>
          <p:nvPr/>
        </p:nvPicPr>
        <p:blipFill>
          <a:blip r:embed="rId3"/>
          <a:stretch>
            <a:fillRect/>
          </a:stretch>
        </p:blipFill>
        <p:spPr>
          <a:xfrm>
            <a:off x="264820" y="1607442"/>
            <a:ext cx="6155117" cy="934045"/>
          </a:xfrm>
          <a:prstGeom prst="rect">
            <a:avLst/>
          </a:prstGeom>
        </p:spPr>
      </p:pic>
      <p:sp>
        <p:nvSpPr>
          <p:cNvPr id="9" name="TextBox 8">
            <a:extLst>
              <a:ext uri="{FF2B5EF4-FFF2-40B4-BE49-F238E27FC236}">
                <a16:creationId xmlns:a16="http://schemas.microsoft.com/office/drawing/2014/main" id="{22099A68-4911-2244-BDB3-7476A6F2FF19}"/>
              </a:ext>
            </a:extLst>
          </p:cNvPr>
          <p:cNvSpPr txBox="1"/>
          <p:nvPr/>
        </p:nvSpPr>
        <p:spPr>
          <a:xfrm>
            <a:off x="373965" y="2859614"/>
            <a:ext cx="11189677" cy="1938992"/>
          </a:xfrm>
          <a:prstGeom prst="rect">
            <a:avLst/>
          </a:prstGeom>
          <a:noFill/>
        </p:spPr>
        <p:txBody>
          <a:bodyPr wrap="square" rtlCol="0">
            <a:spAutoFit/>
          </a:bodyPr>
          <a:lstStyle/>
          <a:p>
            <a:r>
              <a:rPr lang="en-GB" sz="4000" dirty="0"/>
              <a:t>learn weight vector </a:t>
            </a:r>
            <a:r>
              <a:rPr lang="en-GB" sz="4000" b="1" dirty="0"/>
              <a:t>w </a:t>
            </a:r>
            <a:r>
              <a:rPr lang="en-GB" sz="4000" dirty="0"/>
              <a:t>via GD applied to linear regression with pooling all local datasets</a:t>
            </a:r>
          </a:p>
          <a:p>
            <a:r>
              <a:rPr lang="en-GB" sz="4000" dirty="0"/>
              <a:t> </a:t>
            </a:r>
          </a:p>
        </p:txBody>
      </p:sp>
      <p:pic>
        <p:nvPicPr>
          <p:cNvPr id="12" name="Picture 11">
            <a:extLst>
              <a:ext uri="{FF2B5EF4-FFF2-40B4-BE49-F238E27FC236}">
                <a16:creationId xmlns:a16="http://schemas.microsoft.com/office/drawing/2014/main" id="{A18C2E5A-2966-3A4B-B843-DBD4C035F666}"/>
              </a:ext>
            </a:extLst>
          </p:cNvPr>
          <p:cNvPicPr>
            <a:picLocks noChangeAspect="1"/>
          </p:cNvPicPr>
          <p:nvPr/>
        </p:nvPicPr>
        <p:blipFill>
          <a:blip r:embed="rId4"/>
          <a:stretch>
            <a:fillRect/>
          </a:stretch>
        </p:blipFill>
        <p:spPr>
          <a:xfrm>
            <a:off x="373965" y="4469559"/>
            <a:ext cx="11500828" cy="904299"/>
          </a:xfrm>
          <a:prstGeom prst="rect">
            <a:avLst/>
          </a:prstGeom>
        </p:spPr>
      </p:pic>
    </p:spTree>
    <p:extLst>
      <p:ext uri="{BB962C8B-B14F-4D97-AF65-F5344CB8AC3E}">
        <p14:creationId xmlns:p14="http://schemas.microsoft.com/office/powerpoint/2010/main" val="40047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588975" y="185402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38</a:t>
            </a:fld>
            <a:endParaRPr lang="en-US"/>
          </a:p>
        </p:txBody>
      </p:sp>
      <p:sp>
        <p:nvSpPr>
          <p:cNvPr id="5" name="TextBox 4">
            <a:extLst>
              <a:ext uri="{FF2B5EF4-FFF2-40B4-BE49-F238E27FC236}">
                <a16:creationId xmlns:a16="http://schemas.microsoft.com/office/drawing/2014/main" id="{F4D9D0E9-C796-C741-8186-B55AC83D35A5}"/>
              </a:ext>
            </a:extLst>
          </p:cNvPr>
          <p:cNvSpPr txBox="1"/>
          <p:nvPr/>
        </p:nvSpPr>
        <p:spPr>
          <a:xfrm>
            <a:off x="264820" y="295443"/>
            <a:ext cx="10078721" cy="1015663"/>
          </a:xfrm>
          <a:prstGeom prst="rect">
            <a:avLst/>
          </a:prstGeom>
          <a:noFill/>
        </p:spPr>
        <p:txBody>
          <a:bodyPr wrap="none" rtlCol="0">
            <a:spAutoFit/>
          </a:bodyPr>
          <a:lstStyle/>
          <a:p>
            <a:r>
              <a:rPr lang="en-GB" sz="6000" b="1" dirty="0"/>
              <a:t>Centralized Federated Learning</a:t>
            </a:r>
          </a:p>
        </p:txBody>
      </p:sp>
      <p:pic>
        <p:nvPicPr>
          <p:cNvPr id="6" name="Picture 5">
            <a:extLst>
              <a:ext uri="{FF2B5EF4-FFF2-40B4-BE49-F238E27FC236}">
                <a16:creationId xmlns:a16="http://schemas.microsoft.com/office/drawing/2014/main" id="{CB02F271-04EF-3545-8F64-80CA56963DEA}"/>
              </a:ext>
            </a:extLst>
          </p:cNvPr>
          <p:cNvPicPr>
            <a:picLocks noChangeAspect="1"/>
          </p:cNvPicPr>
          <p:nvPr/>
        </p:nvPicPr>
        <p:blipFill>
          <a:blip r:embed="rId3"/>
          <a:stretch>
            <a:fillRect/>
          </a:stretch>
        </p:blipFill>
        <p:spPr>
          <a:xfrm>
            <a:off x="968205" y="2013657"/>
            <a:ext cx="6875745" cy="1342738"/>
          </a:xfrm>
          <a:prstGeom prst="rect">
            <a:avLst/>
          </a:prstGeom>
        </p:spPr>
      </p:pic>
      <p:pic>
        <p:nvPicPr>
          <p:cNvPr id="13" name="Picture 12" descr="Text&#10;&#10;Description automatically generated">
            <a:extLst>
              <a:ext uri="{FF2B5EF4-FFF2-40B4-BE49-F238E27FC236}">
                <a16:creationId xmlns:a16="http://schemas.microsoft.com/office/drawing/2014/main" id="{B9DF7110-6AAA-DE4D-AE5B-3ED9C9AD3FC1}"/>
              </a:ext>
            </a:extLst>
          </p:cNvPr>
          <p:cNvPicPr>
            <a:picLocks noChangeAspect="1"/>
          </p:cNvPicPr>
          <p:nvPr/>
        </p:nvPicPr>
        <p:blipFill>
          <a:blip r:embed="rId4"/>
          <a:stretch>
            <a:fillRect/>
          </a:stretch>
        </p:blipFill>
        <p:spPr>
          <a:xfrm>
            <a:off x="3396868" y="3278227"/>
            <a:ext cx="5717334" cy="743891"/>
          </a:xfrm>
          <a:prstGeom prst="rect">
            <a:avLst/>
          </a:prstGeom>
        </p:spPr>
      </p:pic>
      <p:sp>
        <p:nvSpPr>
          <p:cNvPr id="14" name="TextBox 13">
            <a:extLst>
              <a:ext uri="{FF2B5EF4-FFF2-40B4-BE49-F238E27FC236}">
                <a16:creationId xmlns:a16="http://schemas.microsoft.com/office/drawing/2014/main" id="{11BFFABA-E76F-5D4A-90CE-D5F7AC38CAED}"/>
              </a:ext>
            </a:extLst>
          </p:cNvPr>
          <p:cNvSpPr txBox="1"/>
          <p:nvPr/>
        </p:nvSpPr>
        <p:spPr>
          <a:xfrm>
            <a:off x="319070" y="1392364"/>
            <a:ext cx="10283393" cy="646331"/>
          </a:xfrm>
          <a:prstGeom prst="rect">
            <a:avLst/>
          </a:prstGeom>
          <a:noFill/>
        </p:spPr>
        <p:txBody>
          <a:bodyPr wrap="none" rtlCol="0">
            <a:spAutoFit/>
          </a:bodyPr>
          <a:lstStyle/>
          <a:p>
            <a:r>
              <a:rPr lang="en-GB" sz="3600" dirty="0"/>
              <a:t>GD step for linear regression on pooled local datasets:</a:t>
            </a:r>
          </a:p>
        </p:txBody>
      </p:sp>
      <p:sp>
        <p:nvSpPr>
          <p:cNvPr id="15" name="TextBox 14">
            <a:extLst>
              <a:ext uri="{FF2B5EF4-FFF2-40B4-BE49-F238E27FC236}">
                <a16:creationId xmlns:a16="http://schemas.microsoft.com/office/drawing/2014/main" id="{14527715-0280-1A4D-94AD-10FAA483B29F}"/>
              </a:ext>
            </a:extLst>
          </p:cNvPr>
          <p:cNvSpPr txBox="1"/>
          <p:nvPr/>
        </p:nvSpPr>
        <p:spPr>
          <a:xfrm>
            <a:off x="469035" y="3313772"/>
            <a:ext cx="2715808" cy="646331"/>
          </a:xfrm>
          <a:prstGeom prst="rect">
            <a:avLst/>
          </a:prstGeom>
          <a:noFill/>
        </p:spPr>
        <p:txBody>
          <a:bodyPr wrap="none" rtlCol="0">
            <a:spAutoFit/>
          </a:bodyPr>
          <a:lstStyle/>
          <a:p>
            <a:r>
              <a:rPr lang="en-GB" sz="3600" dirty="0"/>
              <a:t>local gradient</a:t>
            </a:r>
          </a:p>
        </p:txBody>
      </p:sp>
      <p:sp>
        <p:nvSpPr>
          <p:cNvPr id="16" name="TextBox 15">
            <a:extLst>
              <a:ext uri="{FF2B5EF4-FFF2-40B4-BE49-F238E27FC236}">
                <a16:creationId xmlns:a16="http://schemas.microsoft.com/office/drawing/2014/main" id="{9B6C4234-CE4C-8044-8A8E-B607339455BE}"/>
              </a:ext>
            </a:extLst>
          </p:cNvPr>
          <p:cNvSpPr txBox="1"/>
          <p:nvPr/>
        </p:nvSpPr>
        <p:spPr>
          <a:xfrm>
            <a:off x="1679620" y="4754092"/>
            <a:ext cx="184731" cy="369332"/>
          </a:xfrm>
          <a:prstGeom prst="rect">
            <a:avLst/>
          </a:prstGeom>
          <a:noFill/>
        </p:spPr>
        <p:txBody>
          <a:bodyPr wrap="none" rtlCol="0">
            <a:spAutoFit/>
          </a:bodyPr>
          <a:lstStyle/>
          <a:p>
            <a:endParaRPr lang="en-US" dirty="0"/>
          </a:p>
        </p:txBody>
      </p:sp>
      <p:sp>
        <p:nvSpPr>
          <p:cNvPr id="17" name="Oval 16">
            <a:extLst>
              <a:ext uri="{FF2B5EF4-FFF2-40B4-BE49-F238E27FC236}">
                <a16:creationId xmlns:a16="http://schemas.microsoft.com/office/drawing/2014/main" id="{54F450E4-F5BC-8040-9A33-594C8F6EED2E}"/>
              </a:ext>
            </a:extLst>
          </p:cNvPr>
          <p:cNvSpPr/>
          <p:nvPr/>
        </p:nvSpPr>
        <p:spPr>
          <a:xfrm>
            <a:off x="778304" y="417082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232BCC7-6A69-D340-BAF2-373B0EC5A54B}"/>
              </a:ext>
            </a:extLst>
          </p:cNvPr>
          <p:cNvSpPr/>
          <p:nvPr/>
        </p:nvSpPr>
        <p:spPr>
          <a:xfrm>
            <a:off x="1370286" y="575799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9FE0BD2-560E-9D4C-8829-67B7484C3F92}"/>
              </a:ext>
            </a:extLst>
          </p:cNvPr>
          <p:cNvCxnSpPr>
            <a:cxnSpLocks/>
          </p:cNvCxnSpPr>
          <p:nvPr/>
        </p:nvCxnSpPr>
        <p:spPr>
          <a:xfrm>
            <a:off x="1245547" y="4713789"/>
            <a:ext cx="682744" cy="1411601"/>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61D5504-893A-9848-BD41-91313AD2A253}"/>
              </a:ext>
            </a:extLst>
          </p:cNvPr>
          <p:cNvSpPr txBox="1"/>
          <p:nvPr/>
        </p:nvSpPr>
        <p:spPr>
          <a:xfrm>
            <a:off x="2186642" y="5962400"/>
            <a:ext cx="295274" cy="646331"/>
          </a:xfrm>
          <a:prstGeom prst="rect">
            <a:avLst/>
          </a:prstGeom>
          <a:noFill/>
        </p:spPr>
        <p:txBody>
          <a:bodyPr wrap="none" rtlCol="0">
            <a:spAutoFit/>
          </a:bodyPr>
          <a:lstStyle/>
          <a:p>
            <a:r>
              <a:rPr lang="en-GB" sz="3600" dirty="0"/>
              <a:t>j</a:t>
            </a:r>
          </a:p>
        </p:txBody>
      </p:sp>
      <p:sp>
        <p:nvSpPr>
          <p:cNvPr id="26" name="TextBox 25">
            <a:extLst>
              <a:ext uri="{FF2B5EF4-FFF2-40B4-BE49-F238E27FC236}">
                <a16:creationId xmlns:a16="http://schemas.microsoft.com/office/drawing/2014/main" id="{F278003E-DE5B-5640-BD43-308D07CB031D}"/>
              </a:ext>
            </a:extLst>
          </p:cNvPr>
          <p:cNvSpPr txBox="1"/>
          <p:nvPr/>
        </p:nvSpPr>
        <p:spPr>
          <a:xfrm flipH="1">
            <a:off x="446475" y="3948155"/>
            <a:ext cx="587210" cy="646331"/>
          </a:xfrm>
          <a:prstGeom prst="rect">
            <a:avLst/>
          </a:prstGeom>
          <a:noFill/>
        </p:spPr>
        <p:txBody>
          <a:bodyPr wrap="square" rtlCol="0">
            <a:spAutoFit/>
          </a:bodyPr>
          <a:lstStyle/>
          <a:p>
            <a:r>
              <a:rPr lang="en-GB" sz="3600" dirty="0" err="1"/>
              <a:t>i</a:t>
            </a:r>
            <a:endParaRPr lang="en-GB" sz="3600" dirty="0"/>
          </a:p>
        </p:txBody>
      </p:sp>
      <p:cxnSp>
        <p:nvCxnSpPr>
          <p:cNvPr id="29" name="Straight Arrow Connector 28">
            <a:extLst>
              <a:ext uri="{FF2B5EF4-FFF2-40B4-BE49-F238E27FC236}">
                <a16:creationId xmlns:a16="http://schemas.microsoft.com/office/drawing/2014/main" id="{E4BB6747-79F3-C045-97A6-EF95C9396CC3}"/>
              </a:ext>
            </a:extLst>
          </p:cNvPr>
          <p:cNvCxnSpPr>
            <a:cxnSpLocks/>
          </p:cNvCxnSpPr>
          <p:nvPr/>
        </p:nvCxnSpPr>
        <p:spPr>
          <a:xfrm>
            <a:off x="1590774" y="4547038"/>
            <a:ext cx="1645400" cy="493839"/>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9D208D0-6B88-664A-9602-8DAA92969EB4}"/>
              </a:ext>
            </a:extLst>
          </p:cNvPr>
          <p:cNvCxnSpPr>
            <a:cxnSpLocks/>
          </p:cNvCxnSpPr>
          <p:nvPr/>
        </p:nvCxnSpPr>
        <p:spPr>
          <a:xfrm flipV="1">
            <a:off x="2186642" y="5281354"/>
            <a:ext cx="1049532" cy="45442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Computer with solid fill">
            <a:extLst>
              <a:ext uri="{FF2B5EF4-FFF2-40B4-BE49-F238E27FC236}">
                <a16:creationId xmlns:a16="http://schemas.microsoft.com/office/drawing/2014/main" id="{ECB78498-ED76-5940-B3A1-C37353123A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1401" y="4467058"/>
            <a:ext cx="1290941" cy="1290941"/>
          </a:xfrm>
          <a:prstGeom prst="rect">
            <a:avLst/>
          </a:prstGeom>
        </p:spPr>
      </p:pic>
      <p:pic>
        <p:nvPicPr>
          <p:cNvPr id="40" name="Picture 39" descr="A picture containing text, clipart&#10;&#10;Description automatically generated">
            <a:extLst>
              <a:ext uri="{FF2B5EF4-FFF2-40B4-BE49-F238E27FC236}">
                <a16:creationId xmlns:a16="http://schemas.microsoft.com/office/drawing/2014/main" id="{5973D6F0-77AE-464D-9103-AD55EBFCBB6A}"/>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885531" y="4078688"/>
            <a:ext cx="1713551" cy="526574"/>
          </a:xfrm>
          <a:prstGeom prst="rect">
            <a:avLst/>
          </a:prstGeom>
        </p:spPr>
      </p:pic>
      <p:pic>
        <p:nvPicPr>
          <p:cNvPr id="42" name="Picture 41" descr="A picture containing text, clipart&#10;&#10;Description automatically generated">
            <a:extLst>
              <a:ext uri="{FF2B5EF4-FFF2-40B4-BE49-F238E27FC236}">
                <a16:creationId xmlns:a16="http://schemas.microsoft.com/office/drawing/2014/main" id="{FA263554-016B-9743-8A34-3AEC85FFF977}"/>
              </a:ext>
            </a:extLst>
          </p:cNvPr>
          <p:cNvPicPr>
            <a:picLocks noChangeAspect="1"/>
          </p:cNvPicPr>
          <p:nvPr/>
        </p:nvPicPr>
        <p:blipFill>
          <a:blip r:embed="rId8"/>
          <a:stretch>
            <a:fillRect/>
          </a:stretch>
        </p:blipFill>
        <p:spPr>
          <a:xfrm>
            <a:off x="2448606" y="5691456"/>
            <a:ext cx="1645399" cy="607230"/>
          </a:xfrm>
          <a:prstGeom prst="rect">
            <a:avLst/>
          </a:prstGeom>
        </p:spPr>
      </p:pic>
      <p:sp>
        <p:nvSpPr>
          <p:cNvPr id="44" name="TextBox 43">
            <a:extLst>
              <a:ext uri="{FF2B5EF4-FFF2-40B4-BE49-F238E27FC236}">
                <a16:creationId xmlns:a16="http://schemas.microsoft.com/office/drawing/2014/main" id="{BD8B0553-33F5-B545-9815-188AF0AC6182}"/>
              </a:ext>
            </a:extLst>
          </p:cNvPr>
          <p:cNvSpPr txBox="1"/>
          <p:nvPr/>
        </p:nvSpPr>
        <p:spPr>
          <a:xfrm>
            <a:off x="6412790" y="4731867"/>
            <a:ext cx="184731" cy="369332"/>
          </a:xfrm>
          <a:prstGeom prst="rect">
            <a:avLst/>
          </a:prstGeom>
          <a:noFill/>
        </p:spPr>
        <p:txBody>
          <a:bodyPr wrap="none" rtlCol="0">
            <a:spAutoFit/>
          </a:bodyPr>
          <a:lstStyle/>
          <a:p>
            <a:endParaRPr lang="en-US" dirty="0"/>
          </a:p>
        </p:txBody>
      </p:sp>
      <p:sp>
        <p:nvSpPr>
          <p:cNvPr id="45" name="Oval 44">
            <a:extLst>
              <a:ext uri="{FF2B5EF4-FFF2-40B4-BE49-F238E27FC236}">
                <a16:creationId xmlns:a16="http://schemas.microsoft.com/office/drawing/2014/main" id="{148DAA99-6C07-FD41-AA83-C8E8D6C07E32}"/>
              </a:ext>
            </a:extLst>
          </p:cNvPr>
          <p:cNvSpPr/>
          <p:nvPr/>
        </p:nvSpPr>
        <p:spPr>
          <a:xfrm>
            <a:off x="8807496" y="410815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D2385EE-79E3-294C-AE4D-19728776DFD3}"/>
              </a:ext>
            </a:extLst>
          </p:cNvPr>
          <p:cNvSpPr/>
          <p:nvPr/>
        </p:nvSpPr>
        <p:spPr>
          <a:xfrm>
            <a:off x="9426286" y="552416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EFB87AE-4C10-854D-9632-31D2CDC08847}"/>
              </a:ext>
            </a:extLst>
          </p:cNvPr>
          <p:cNvCxnSpPr>
            <a:cxnSpLocks/>
          </p:cNvCxnSpPr>
          <p:nvPr/>
        </p:nvCxnSpPr>
        <p:spPr>
          <a:xfrm>
            <a:off x="9117645" y="4306164"/>
            <a:ext cx="682744" cy="1411601"/>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1" name="Graphic 50" descr="Computer with solid fill">
            <a:extLst>
              <a:ext uri="{FF2B5EF4-FFF2-40B4-BE49-F238E27FC236}">
                <a16:creationId xmlns:a16="http://schemas.microsoft.com/office/drawing/2014/main" id="{B7122763-11E4-5C44-A23D-395E72D546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91604" y="4513723"/>
            <a:ext cx="1290941" cy="1290941"/>
          </a:xfrm>
          <a:prstGeom prst="rect">
            <a:avLst/>
          </a:prstGeom>
        </p:spPr>
      </p:pic>
      <p:cxnSp>
        <p:nvCxnSpPr>
          <p:cNvPr id="54" name="Straight Arrow Connector 53">
            <a:extLst>
              <a:ext uri="{FF2B5EF4-FFF2-40B4-BE49-F238E27FC236}">
                <a16:creationId xmlns:a16="http://schemas.microsoft.com/office/drawing/2014/main" id="{A13C21DF-77E1-274E-B3EA-F16A914DC529}"/>
              </a:ext>
            </a:extLst>
          </p:cNvPr>
          <p:cNvCxnSpPr>
            <a:cxnSpLocks/>
          </p:cNvCxnSpPr>
          <p:nvPr/>
        </p:nvCxnSpPr>
        <p:spPr>
          <a:xfrm flipV="1">
            <a:off x="7334481" y="4662769"/>
            <a:ext cx="1327726" cy="338689"/>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72D6862-A0D9-0040-85CA-502618A573BE}"/>
              </a:ext>
            </a:extLst>
          </p:cNvPr>
          <p:cNvCxnSpPr>
            <a:cxnSpLocks/>
          </p:cNvCxnSpPr>
          <p:nvPr/>
        </p:nvCxnSpPr>
        <p:spPr>
          <a:xfrm>
            <a:off x="7334481" y="5419589"/>
            <a:ext cx="2054456" cy="465839"/>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06322E4-047C-FE4F-BCB9-4CF25ED68446}"/>
              </a:ext>
            </a:extLst>
          </p:cNvPr>
          <p:cNvSpPr txBox="1"/>
          <p:nvPr/>
        </p:nvSpPr>
        <p:spPr>
          <a:xfrm flipH="1">
            <a:off x="9586040" y="3804726"/>
            <a:ext cx="587210" cy="646331"/>
          </a:xfrm>
          <a:prstGeom prst="rect">
            <a:avLst/>
          </a:prstGeom>
          <a:noFill/>
        </p:spPr>
        <p:txBody>
          <a:bodyPr wrap="square" rtlCol="0">
            <a:spAutoFit/>
          </a:bodyPr>
          <a:lstStyle/>
          <a:p>
            <a:r>
              <a:rPr lang="en-GB" sz="3600" dirty="0" err="1"/>
              <a:t>i</a:t>
            </a:r>
            <a:endParaRPr lang="en-GB" sz="3600" dirty="0"/>
          </a:p>
        </p:txBody>
      </p:sp>
      <p:sp>
        <p:nvSpPr>
          <p:cNvPr id="59" name="TextBox 58">
            <a:extLst>
              <a:ext uri="{FF2B5EF4-FFF2-40B4-BE49-F238E27FC236}">
                <a16:creationId xmlns:a16="http://schemas.microsoft.com/office/drawing/2014/main" id="{09C94AC4-7944-8448-A0EF-C94285F57706}"/>
              </a:ext>
            </a:extLst>
          </p:cNvPr>
          <p:cNvSpPr txBox="1"/>
          <p:nvPr/>
        </p:nvSpPr>
        <p:spPr>
          <a:xfrm flipH="1">
            <a:off x="10110538" y="5091431"/>
            <a:ext cx="587210" cy="646331"/>
          </a:xfrm>
          <a:prstGeom prst="rect">
            <a:avLst/>
          </a:prstGeom>
          <a:noFill/>
        </p:spPr>
        <p:txBody>
          <a:bodyPr wrap="square" rtlCol="0">
            <a:spAutoFit/>
          </a:bodyPr>
          <a:lstStyle/>
          <a:p>
            <a:r>
              <a:rPr lang="en-GB" sz="3600" dirty="0"/>
              <a:t>j</a:t>
            </a:r>
          </a:p>
        </p:txBody>
      </p:sp>
      <p:pic>
        <p:nvPicPr>
          <p:cNvPr id="61" name="Picture 60" descr="A picture containing diagram&#10;&#10;Description automatically generated">
            <a:extLst>
              <a:ext uri="{FF2B5EF4-FFF2-40B4-BE49-F238E27FC236}">
                <a16:creationId xmlns:a16="http://schemas.microsoft.com/office/drawing/2014/main" id="{69650BB3-656D-EC46-9605-1D949B9B9960}"/>
              </a:ext>
            </a:extLst>
          </p:cNvPr>
          <p:cNvPicPr>
            <a:picLocks noChangeAspect="1"/>
          </p:cNvPicPr>
          <p:nvPr/>
        </p:nvPicPr>
        <p:blipFill>
          <a:blip r:embed="rId9"/>
          <a:stretch>
            <a:fillRect/>
          </a:stretch>
        </p:blipFill>
        <p:spPr>
          <a:xfrm>
            <a:off x="7671607" y="4108157"/>
            <a:ext cx="990600" cy="514350"/>
          </a:xfrm>
          <a:prstGeom prst="rect">
            <a:avLst/>
          </a:prstGeom>
        </p:spPr>
      </p:pic>
      <p:pic>
        <p:nvPicPr>
          <p:cNvPr id="62" name="Picture 61" descr="A picture containing diagram&#10;&#10;Description automatically generated">
            <a:extLst>
              <a:ext uri="{FF2B5EF4-FFF2-40B4-BE49-F238E27FC236}">
                <a16:creationId xmlns:a16="http://schemas.microsoft.com/office/drawing/2014/main" id="{E6EF09D1-1AEC-4F49-9B31-1624088BA347}"/>
              </a:ext>
            </a:extLst>
          </p:cNvPr>
          <p:cNvPicPr>
            <a:picLocks noChangeAspect="1"/>
          </p:cNvPicPr>
          <p:nvPr/>
        </p:nvPicPr>
        <p:blipFill>
          <a:blip r:embed="rId9"/>
          <a:stretch>
            <a:fillRect/>
          </a:stretch>
        </p:blipFill>
        <p:spPr>
          <a:xfrm>
            <a:off x="7630806" y="5729862"/>
            <a:ext cx="990600" cy="514350"/>
          </a:xfrm>
          <a:prstGeom prst="rect">
            <a:avLst/>
          </a:prstGeom>
        </p:spPr>
      </p:pic>
    </p:spTree>
    <p:extLst>
      <p:ext uri="{BB962C8B-B14F-4D97-AF65-F5344CB8AC3E}">
        <p14:creationId xmlns:p14="http://schemas.microsoft.com/office/powerpoint/2010/main" val="255242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588975" y="185402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39</a:t>
            </a:fld>
            <a:endParaRPr lang="en-US"/>
          </a:p>
        </p:txBody>
      </p:sp>
      <p:sp>
        <p:nvSpPr>
          <p:cNvPr id="5" name="TextBox 4">
            <a:extLst>
              <a:ext uri="{FF2B5EF4-FFF2-40B4-BE49-F238E27FC236}">
                <a16:creationId xmlns:a16="http://schemas.microsoft.com/office/drawing/2014/main" id="{F4D9D0E9-C796-C741-8186-B55AC83D35A5}"/>
              </a:ext>
            </a:extLst>
          </p:cNvPr>
          <p:cNvSpPr txBox="1"/>
          <p:nvPr/>
        </p:nvSpPr>
        <p:spPr>
          <a:xfrm>
            <a:off x="264820" y="295443"/>
            <a:ext cx="10089429" cy="1015663"/>
          </a:xfrm>
          <a:prstGeom prst="rect">
            <a:avLst/>
          </a:prstGeom>
          <a:noFill/>
        </p:spPr>
        <p:txBody>
          <a:bodyPr wrap="none" rtlCol="0">
            <a:spAutoFit/>
          </a:bodyPr>
          <a:lstStyle/>
          <a:p>
            <a:r>
              <a:rPr lang="en-GB" sz="6000" b="1" dirty="0"/>
              <a:t>Distributed Federated Learning</a:t>
            </a:r>
          </a:p>
        </p:txBody>
      </p:sp>
      <p:pic>
        <p:nvPicPr>
          <p:cNvPr id="6" name="Picture 5">
            <a:extLst>
              <a:ext uri="{FF2B5EF4-FFF2-40B4-BE49-F238E27FC236}">
                <a16:creationId xmlns:a16="http://schemas.microsoft.com/office/drawing/2014/main" id="{CB02F271-04EF-3545-8F64-80CA56963DEA}"/>
              </a:ext>
            </a:extLst>
          </p:cNvPr>
          <p:cNvPicPr>
            <a:picLocks noChangeAspect="1"/>
          </p:cNvPicPr>
          <p:nvPr/>
        </p:nvPicPr>
        <p:blipFill>
          <a:blip r:embed="rId3"/>
          <a:stretch>
            <a:fillRect/>
          </a:stretch>
        </p:blipFill>
        <p:spPr>
          <a:xfrm>
            <a:off x="968205" y="2013657"/>
            <a:ext cx="6875745" cy="1342738"/>
          </a:xfrm>
          <a:prstGeom prst="rect">
            <a:avLst/>
          </a:prstGeom>
        </p:spPr>
      </p:pic>
      <p:pic>
        <p:nvPicPr>
          <p:cNvPr id="13" name="Picture 12" descr="Text&#10;&#10;Description automatically generated">
            <a:extLst>
              <a:ext uri="{FF2B5EF4-FFF2-40B4-BE49-F238E27FC236}">
                <a16:creationId xmlns:a16="http://schemas.microsoft.com/office/drawing/2014/main" id="{B9DF7110-6AAA-DE4D-AE5B-3ED9C9AD3FC1}"/>
              </a:ext>
            </a:extLst>
          </p:cNvPr>
          <p:cNvPicPr>
            <a:picLocks noChangeAspect="1"/>
          </p:cNvPicPr>
          <p:nvPr/>
        </p:nvPicPr>
        <p:blipFill>
          <a:blip r:embed="rId4"/>
          <a:stretch>
            <a:fillRect/>
          </a:stretch>
        </p:blipFill>
        <p:spPr>
          <a:xfrm>
            <a:off x="3406126" y="3374697"/>
            <a:ext cx="6576074" cy="855623"/>
          </a:xfrm>
          <a:prstGeom prst="rect">
            <a:avLst/>
          </a:prstGeom>
        </p:spPr>
      </p:pic>
      <p:sp>
        <p:nvSpPr>
          <p:cNvPr id="14" name="TextBox 13">
            <a:extLst>
              <a:ext uri="{FF2B5EF4-FFF2-40B4-BE49-F238E27FC236}">
                <a16:creationId xmlns:a16="http://schemas.microsoft.com/office/drawing/2014/main" id="{11BFFABA-E76F-5D4A-90CE-D5F7AC38CAED}"/>
              </a:ext>
            </a:extLst>
          </p:cNvPr>
          <p:cNvSpPr txBox="1"/>
          <p:nvPr/>
        </p:nvSpPr>
        <p:spPr>
          <a:xfrm>
            <a:off x="319070" y="1392364"/>
            <a:ext cx="10283393" cy="646331"/>
          </a:xfrm>
          <a:prstGeom prst="rect">
            <a:avLst/>
          </a:prstGeom>
          <a:noFill/>
        </p:spPr>
        <p:txBody>
          <a:bodyPr wrap="none" rtlCol="0">
            <a:spAutoFit/>
          </a:bodyPr>
          <a:lstStyle/>
          <a:p>
            <a:r>
              <a:rPr lang="en-GB" sz="3600" dirty="0"/>
              <a:t>GD step for linear regression on pooled local datasets:</a:t>
            </a:r>
          </a:p>
        </p:txBody>
      </p:sp>
      <p:sp>
        <p:nvSpPr>
          <p:cNvPr id="15" name="TextBox 14">
            <a:extLst>
              <a:ext uri="{FF2B5EF4-FFF2-40B4-BE49-F238E27FC236}">
                <a16:creationId xmlns:a16="http://schemas.microsoft.com/office/drawing/2014/main" id="{14527715-0280-1A4D-94AD-10FAA483B29F}"/>
              </a:ext>
            </a:extLst>
          </p:cNvPr>
          <p:cNvSpPr txBox="1"/>
          <p:nvPr/>
        </p:nvSpPr>
        <p:spPr>
          <a:xfrm>
            <a:off x="568615" y="3449677"/>
            <a:ext cx="2715808" cy="646331"/>
          </a:xfrm>
          <a:prstGeom prst="rect">
            <a:avLst/>
          </a:prstGeom>
          <a:noFill/>
        </p:spPr>
        <p:txBody>
          <a:bodyPr wrap="none" rtlCol="0">
            <a:spAutoFit/>
          </a:bodyPr>
          <a:lstStyle/>
          <a:p>
            <a:r>
              <a:rPr lang="en-GB" sz="3600" dirty="0"/>
              <a:t>local gradient</a:t>
            </a:r>
          </a:p>
        </p:txBody>
      </p:sp>
      <p:sp>
        <p:nvSpPr>
          <p:cNvPr id="32" name="TextBox 31">
            <a:extLst>
              <a:ext uri="{FF2B5EF4-FFF2-40B4-BE49-F238E27FC236}">
                <a16:creationId xmlns:a16="http://schemas.microsoft.com/office/drawing/2014/main" id="{75BBA8FC-03DD-4F49-8256-F01E7FD905AE}"/>
              </a:ext>
            </a:extLst>
          </p:cNvPr>
          <p:cNvSpPr txBox="1"/>
          <p:nvPr/>
        </p:nvSpPr>
        <p:spPr>
          <a:xfrm>
            <a:off x="476250" y="4422889"/>
            <a:ext cx="9738435" cy="646331"/>
          </a:xfrm>
          <a:prstGeom prst="rect">
            <a:avLst/>
          </a:prstGeom>
          <a:noFill/>
        </p:spPr>
        <p:txBody>
          <a:bodyPr wrap="none" rtlCol="0">
            <a:spAutoFit/>
          </a:bodyPr>
          <a:lstStyle/>
          <a:p>
            <a:r>
              <a:rPr lang="en-GB" sz="3600" dirty="0"/>
              <a:t>use network averaging to (approximately) compute</a:t>
            </a:r>
          </a:p>
        </p:txBody>
      </p:sp>
      <p:pic>
        <p:nvPicPr>
          <p:cNvPr id="8" name="Picture 7" descr="Text&#10;&#10;Description automatically generated with medium confidence">
            <a:extLst>
              <a:ext uri="{FF2B5EF4-FFF2-40B4-BE49-F238E27FC236}">
                <a16:creationId xmlns:a16="http://schemas.microsoft.com/office/drawing/2014/main" id="{3BFD321B-80F9-0B4F-835E-6AD60869004F}"/>
              </a:ext>
            </a:extLst>
          </p:cNvPr>
          <p:cNvPicPr>
            <a:picLocks noChangeAspect="1"/>
          </p:cNvPicPr>
          <p:nvPr/>
        </p:nvPicPr>
        <p:blipFill>
          <a:blip r:embed="rId5"/>
          <a:stretch>
            <a:fillRect/>
          </a:stretch>
        </p:blipFill>
        <p:spPr>
          <a:xfrm>
            <a:off x="3589013" y="5328166"/>
            <a:ext cx="3105150" cy="1242060"/>
          </a:xfrm>
          <a:prstGeom prst="rect">
            <a:avLst/>
          </a:prstGeom>
        </p:spPr>
      </p:pic>
    </p:spTree>
    <p:extLst>
      <p:ext uri="{BB962C8B-B14F-4D97-AF65-F5344CB8AC3E}">
        <p14:creationId xmlns:p14="http://schemas.microsoft.com/office/powerpoint/2010/main" val="178364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25FF-5E24-4943-A861-2AEF5B3BF7F2}"/>
              </a:ext>
            </a:extLst>
          </p:cNvPr>
          <p:cNvSpPr>
            <a:spLocks noGrp="1"/>
          </p:cNvSpPr>
          <p:nvPr>
            <p:ph type="title"/>
          </p:nvPr>
        </p:nvSpPr>
        <p:spPr>
          <a:xfrm>
            <a:off x="423862" y="-192089"/>
            <a:ext cx="11135497" cy="1661383"/>
          </a:xfrm>
        </p:spPr>
        <p:txBody>
          <a:bodyPr>
            <a:normAutofit/>
          </a:bodyPr>
          <a:lstStyle/>
          <a:p>
            <a:r>
              <a:rPr lang="en-US" sz="5400" b="1" dirty="0">
                <a:latin typeface="+mn-lt"/>
              </a:rPr>
              <a:t>RA2: Explainable Machine Learning.</a:t>
            </a:r>
          </a:p>
        </p:txBody>
      </p:sp>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4</a:t>
            </a:fld>
            <a:endParaRPr lang="en-US" dirty="0"/>
          </a:p>
        </p:txBody>
      </p:sp>
      <p:pic>
        <p:nvPicPr>
          <p:cNvPr id="5" name="Picture 4" descr="Diagram&#10;&#10;Description automatically generated">
            <a:extLst>
              <a:ext uri="{FF2B5EF4-FFF2-40B4-BE49-F238E27FC236}">
                <a16:creationId xmlns:a16="http://schemas.microsoft.com/office/drawing/2014/main" id="{DBD35092-A077-6148-97FC-9530102432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641" y="1469294"/>
            <a:ext cx="5626100" cy="3035300"/>
          </a:xfrm>
          <a:prstGeom prst="rect">
            <a:avLst/>
          </a:prstGeom>
        </p:spPr>
      </p:pic>
      <p:sp>
        <p:nvSpPr>
          <p:cNvPr id="6" name="TextBox 5">
            <a:extLst>
              <a:ext uri="{FF2B5EF4-FFF2-40B4-BE49-F238E27FC236}">
                <a16:creationId xmlns:a16="http://schemas.microsoft.com/office/drawing/2014/main" id="{45C4A606-BD9A-9A43-A8D1-D693A3BE0758}"/>
              </a:ext>
            </a:extLst>
          </p:cNvPr>
          <p:cNvSpPr txBox="1"/>
          <p:nvPr/>
        </p:nvSpPr>
        <p:spPr>
          <a:xfrm>
            <a:off x="112541" y="4967149"/>
            <a:ext cx="11966917" cy="1338828"/>
          </a:xfrm>
          <a:prstGeom prst="rect">
            <a:avLst/>
          </a:prstGeom>
          <a:noFill/>
        </p:spPr>
        <p:txBody>
          <a:bodyPr wrap="square" rtlCol="0">
            <a:spAutoFit/>
          </a:bodyPr>
          <a:lstStyle/>
          <a:p>
            <a:pPr>
              <a:lnSpc>
                <a:spcPct val="150000"/>
              </a:lnSpc>
            </a:pPr>
            <a:r>
              <a:rPr lang="en-GB" dirty="0"/>
              <a:t>L. Zhang, G. </a:t>
            </a:r>
            <a:r>
              <a:rPr lang="en-GB" dirty="0" err="1"/>
              <a:t>Karakasidis</a:t>
            </a:r>
            <a:r>
              <a:rPr lang="en-GB" dirty="0"/>
              <a:t>, A. </a:t>
            </a:r>
            <a:r>
              <a:rPr lang="en-GB" dirty="0" err="1"/>
              <a:t>Odnoblyudova</a:t>
            </a:r>
            <a:r>
              <a:rPr lang="en-GB" dirty="0"/>
              <a:t>, L. </a:t>
            </a:r>
            <a:r>
              <a:rPr lang="en-GB" dirty="0" err="1"/>
              <a:t>Dogruel</a:t>
            </a:r>
            <a:r>
              <a:rPr lang="en-GB" dirty="0"/>
              <a:t> and AJ., “Explainable Empirical Risk Minimization”, </a:t>
            </a:r>
            <a:r>
              <a:rPr lang="en-GB" dirty="0" err="1"/>
              <a:t>arXiv</a:t>
            </a:r>
            <a:r>
              <a:rPr lang="en-GB" dirty="0"/>
              <a:t>, 2022. </a:t>
            </a:r>
            <a:r>
              <a:rPr lang="en-GB" dirty="0">
                <a:hlinkClick r:id="rId4"/>
              </a:rPr>
              <a:t>weblink</a:t>
            </a:r>
            <a:endParaRPr lang="en-GB" dirty="0"/>
          </a:p>
          <a:p>
            <a:r>
              <a:rPr lang="en-GB" dirty="0"/>
              <a:t>AJ and P. H. J. Nardelli, “An Information-Theoretic Approach to Personalized Explainable Machine Learning,” in IEEE SPL, 2020, </a:t>
            </a:r>
            <a:r>
              <a:rPr lang="en-GB" dirty="0" err="1"/>
              <a:t>doi</a:t>
            </a:r>
            <a:r>
              <a:rPr lang="en-GB" dirty="0"/>
              <a:t>: 10.1109/LSP.2020.2993176.</a:t>
            </a:r>
          </a:p>
          <a:p>
            <a:endParaRPr lang="en-US" dirty="0"/>
          </a:p>
        </p:txBody>
      </p:sp>
      <p:sp>
        <p:nvSpPr>
          <p:cNvPr id="3" name="TextBox 2">
            <a:extLst>
              <a:ext uri="{FF2B5EF4-FFF2-40B4-BE49-F238E27FC236}">
                <a16:creationId xmlns:a16="http://schemas.microsoft.com/office/drawing/2014/main" id="{0C514B26-03C8-E148-8F56-1EF24DA16A8C}"/>
              </a:ext>
            </a:extLst>
          </p:cNvPr>
          <p:cNvSpPr txBox="1"/>
          <p:nvPr/>
        </p:nvSpPr>
        <p:spPr>
          <a:xfrm>
            <a:off x="6611983" y="1432672"/>
            <a:ext cx="5156155" cy="2677656"/>
          </a:xfrm>
          <a:prstGeom prst="rect">
            <a:avLst/>
          </a:prstGeom>
          <a:noFill/>
        </p:spPr>
        <p:txBody>
          <a:bodyPr wrap="none" rtlCol="0">
            <a:spAutoFit/>
          </a:bodyPr>
          <a:lstStyle/>
          <a:p>
            <a:r>
              <a:rPr lang="en-US" sz="2800" dirty="0"/>
              <a:t>explanation can be</a:t>
            </a:r>
            <a:r>
              <a:rPr lang="en-US" sz="2800"/>
              <a:t>: </a:t>
            </a:r>
            <a:endParaRPr lang="en-US" sz="2800" dirty="0"/>
          </a:p>
          <a:p>
            <a:pPr marL="285750" indent="-285750">
              <a:buFontTx/>
              <a:buChar char="-"/>
            </a:pPr>
            <a:r>
              <a:rPr lang="en-US" sz="2800" dirty="0"/>
              <a:t>relevant example of training set </a:t>
            </a:r>
          </a:p>
          <a:p>
            <a:pPr marL="285750" indent="-285750">
              <a:buFontTx/>
              <a:buChar char="-"/>
            </a:pPr>
            <a:r>
              <a:rPr lang="en-US" sz="2800" dirty="0"/>
              <a:t>subset of features </a:t>
            </a:r>
          </a:p>
          <a:p>
            <a:pPr marL="285750" indent="-285750">
              <a:buFontTx/>
              <a:buChar char="-"/>
            </a:pPr>
            <a:r>
              <a:rPr lang="en-US" sz="2800" dirty="0"/>
              <a:t>counterfactuals </a:t>
            </a:r>
          </a:p>
          <a:p>
            <a:pPr marL="285750" indent="-285750">
              <a:buFontTx/>
              <a:buChar char="-"/>
            </a:pPr>
            <a:r>
              <a:rPr lang="en-US" sz="2800" dirty="0"/>
              <a:t>a free text explanation</a:t>
            </a:r>
          </a:p>
          <a:p>
            <a:pPr marL="285750" indent="-285750">
              <a:buFontTx/>
              <a:buChar char="-"/>
            </a:pPr>
            <a:r>
              <a:rPr lang="en-US" sz="2800" dirty="0"/>
              <a:t>court sentence </a:t>
            </a:r>
          </a:p>
        </p:txBody>
      </p:sp>
    </p:spTree>
    <p:extLst>
      <p:ext uri="{BB962C8B-B14F-4D97-AF65-F5344CB8AC3E}">
        <p14:creationId xmlns:p14="http://schemas.microsoft.com/office/powerpoint/2010/main" val="92907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493725" y="1585023"/>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40</a:t>
            </a:fld>
            <a:endParaRPr lang="en-US"/>
          </a:p>
        </p:txBody>
      </p:sp>
      <p:sp>
        <p:nvSpPr>
          <p:cNvPr id="5" name="TextBox 4">
            <a:extLst>
              <a:ext uri="{FF2B5EF4-FFF2-40B4-BE49-F238E27FC236}">
                <a16:creationId xmlns:a16="http://schemas.microsoft.com/office/drawing/2014/main" id="{F4D9D0E9-C796-C741-8186-B55AC83D35A5}"/>
              </a:ext>
            </a:extLst>
          </p:cNvPr>
          <p:cNvSpPr txBox="1"/>
          <p:nvPr/>
        </p:nvSpPr>
        <p:spPr>
          <a:xfrm>
            <a:off x="264820" y="295443"/>
            <a:ext cx="6476453" cy="1015663"/>
          </a:xfrm>
          <a:prstGeom prst="rect">
            <a:avLst/>
          </a:prstGeom>
          <a:noFill/>
        </p:spPr>
        <p:txBody>
          <a:bodyPr wrap="none" rtlCol="0">
            <a:spAutoFit/>
          </a:bodyPr>
          <a:lstStyle/>
          <a:p>
            <a:r>
              <a:rPr lang="en-GB" sz="6000" b="1" dirty="0"/>
              <a:t>Network Averaging </a:t>
            </a:r>
          </a:p>
        </p:txBody>
      </p:sp>
      <p:sp>
        <p:nvSpPr>
          <p:cNvPr id="11" name="Oval 10">
            <a:extLst>
              <a:ext uri="{FF2B5EF4-FFF2-40B4-BE49-F238E27FC236}">
                <a16:creationId xmlns:a16="http://schemas.microsoft.com/office/drawing/2014/main" id="{182E6165-4C85-9D4B-A5CC-C83F4FA50A43}"/>
              </a:ext>
            </a:extLst>
          </p:cNvPr>
          <p:cNvSpPr/>
          <p:nvPr/>
        </p:nvSpPr>
        <p:spPr>
          <a:xfrm>
            <a:off x="4150154" y="308266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6B6DBDB-1B6C-C540-81CC-86C1A5ADCA95}"/>
              </a:ext>
            </a:extLst>
          </p:cNvPr>
          <p:cNvSpPr/>
          <p:nvPr/>
        </p:nvSpPr>
        <p:spPr>
          <a:xfrm>
            <a:off x="2297456" y="1426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ACE33A-4532-D449-B1DD-CD0EE01B1604}"/>
              </a:ext>
            </a:extLst>
          </p:cNvPr>
          <p:cNvSpPr/>
          <p:nvPr/>
        </p:nvSpPr>
        <p:spPr>
          <a:xfrm>
            <a:off x="6646023" y="2089098"/>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9A633A-B957-1444-A1CB-DF85C808DEB5}"/>
              </a:ext>
            </a:extLst>
          </p:cNvPr>
          <p:cNvSpPr txBox="1"/>
          <p:nvPr/>
        </p:nvSpPr>
        <p:spPr>
          <a:xfrm>
            <a:off x="3851674" y="3226458"/>
            <a:ext cx="298480" cy="646331"/>
          </a:xfrm>
          <a:prstGeom prst="rect">
            <a:avLst/>
          </a:prstGeom>
          <a:noFill/>
        </p:spPr>
        <p:txBody>
          <a:bodyPr wrap="none" rtlCol="0">
            <a:spAutoFit/>
          </a:bodyPr>
          <a:lstStyle/>
          <a:p>
            <a:r>
              <a:rPr lang="en-GB" sz="3600" dirty="0" err="1"/>
              <a:t>i</a:t>
            </a:r>
            <a:endParaRPr lang="en-GB" sz="3600" dirty="0"/>
          </a:p>
        </p:txBody>
      </p:sp>
      <p:sp>
        <p:nvSpPr>
          <p:cNvPr id="17" name="TextBox 16">
            <a:extLst>
              <a:ext uri="{FF2B5EF4-FFF2-40B4-BE49-F238E27FC236}">
                <a16:creationId xmlns:a16="http://schemas.microsoft.com/office/drawing/2014/main" id="{CF2BD8E8-C466-EA4E-B38D-5F612670A72A}"/>
              </a:ext>
            </a:extLst>
          </p:cNvPr>
          <p:cNvSpPr txBox="1"/>
          <p:nvPr/>
        </p:nvSpPr>
        <p:spPr>
          <a:xfrm>
            <a:off x="1811682" y="1222893"/>
            <a:ext cx="295274" cy="646331"/>
          </a:xfrm>
          <a:prstGeom prst="rect">
            <a:avLst/>
          </a:prstGeom>
          <a:noFill/>
        </p:spPr>
        <p:txBody>
          <a:bodyPr wrap="none" rtlCol="0">
            <a:spAutoFit/>
          </a:bodyPr>
          <a:lstStyle/>
          <a:p>
            <a:r>
              <a:rPr lang="en-GB" sz="3600" dirty="0"/>
              <a:t>j</a:t>
            </a:r>
          </a:p>
        </p:txBody>
      </p:sp>
      <p:sp>
        <p:nvSpPr>
          <p:cNvPr id="18" name="TextBox 17">
            <a:extLst>
              <a:ext uri="{FF2B5EF4-FFF2-40B4-BE49-F238E27FC236}">
                <a16:creationId xmlns:a16="http://schemas.microsoft.com/office/drawing/2014/main" id="{FA55D4A5-F52A-EC4E-84A8-8944EDB7074E}"/>
              </a:ext>
            </a:extLst>
          </p:cNvPr>
          <p:cNvSpPr txBox="1"/>
          <p:nvPr/>
        </p:nvSpPr>
        <p:spPr>
          <a:xfrm>
            <a:off x="7408023" y="1954355"/>
            <a:ext cx="394660" cy="646331"/>
          </a:xfrm>
          <a:prstGeom prst="rect">
            <a:avLst/>
          </a:prstGeom>
          <a:noFill/>
        </p:spPr>
        <p:txBody>
          <a:bodyPr wrap="none" rtlCol="0">
            <a:spAutoFit/>
          </a:bodyPr>
          <a:lstStyle/>
          <a:p>
            <a:r>
              <a:rPr lang="en-GB" sz="3600" dirty="0"/>
              <a:t>k</a:t>
            </a:r>
          </a:p>
        </p:txBody>
      </p:sp>
      <p:cxnSp>
        <p:nvCxnSpPr>
          <p:cNvPr id="9" name="Straight Connector 8">
            <a:extLst>
              <a:ext uri="{FF2B5EF4-FFF2-40B4-BE49-F238E27FC236}">
                <a16:creationId xmlns:a16="http://schemas.microsoft.com/office/drawing/2014/main" id="{3B694878-B042-1043-98AF-49A1126329C4}"/>
              </a:ext>
            </a:extLst>
          </p:cNvPr>
          <p:cNvCxnSpPr>
            <a:cxnSpLocks/>
            <a:stCxn id="3" idx="3"/>
          </p:cNvCxnSpPr>
          <p:nvPr/>
        </p:nvCxnSpPr>
        <p:spPr>
          <a:xfrm>
            <a:off x="2678456" y="1769689"/>
            <a:ext cx="1852698" cy="156109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FBB83B5-4F23-074F-AD4C-150F28A51D4D}"/>
              </a:ext>
            </a:extLst>
          </p:cNvPr>
          <p:cNvCxnSpPr>
            <a:cxnSpLocks/>
          </p:cNvCxnSpPr>
          <p:nvPr/>
        </p:nvCxnSpPr>
        <p:spPr>
          <a:xfrm flipV="1">
            <a:off x="4705350" y="2550234"/>
            <a:ext cx="2171700" cy="953787"/>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5FF3B20-F77D-0347-A72E-7681452C9140}"/>
              </a:ext>
            </a:extLst>
          </p:cNvPr>
          <p:cNvPicPr>
            <a:picLocks noChangeAspect="1"/>
          </p:cNvPicPr>
          <p:nvPr/>
        </p:nvPicPr>
        <p:blipFill>
          <a:blip r:embed="rId3"/>
          <a:stretch>
            <a:fillRect/>
          </a:stretch>
        </p:blipFill>
        <p:spPr>
          <a:xfrm>
            <a:off x="496553" y="3847266"/>
            <a:ext cx="9535203" cy="903335"/>
          </a:xfrm>
          <a:prstGeom prst="rect">
            <a:avLst/>
          </a:prstGeom>
        </p:spPr>
      </p:pic>
      <p:cxnSp>
        <p:nvCxnSpPr>
          <p:cNvPr id="30" name="Straight Arrow Connector 29">
            <a:extLst>
              <a:ext uri="{FF2B5EF4-FFF2-40B4-BE49-F238E27FC236}">
                <a16:creationId xmlns:a16="http://schemas.microsoft.com/office/drawing/2014/main" id="{21A6911E-143D-0345-9043-D20CE50FE89C}"/>
              </a:ext>
            </a:extLst>
          </p:cNvPr>
          <p:cNvCxnSpPr>
            <a:cxnSpLocks/>
          </p:cNvCxnSpPr>
          <p:nvPr/>
        </p:nvCxnSpPr>
        <p:spPr>
          <a:xfrm flipV="1">
            <a:off x="5062127" y="2430306"/>
            <a:ext cx="1372973" cy="576369"/>
          </a:xfrm>
          <a:prstGeom prst="straightConnector1">
            <a:avLst/>
          </a:prstGeom>
          <a:ln w="508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671CEB-FA9E-F141-AC8C-5B8E6F5AD4F4}"/>
              </a:ext>
            </a:extLst>
          </p:cNvPr>
          <p:cNvCxnSpPr>
            <a:cxnSpLocks/>
          </p:cNvCxnSpPr>
          <p:nvPr/>
        </p:nvCxnSpPr>
        <p:spPr>
          <a:xfrm>
            <a:off x="3364306" y="1930075"/>
            <a:ext cx="979094" cy="936303"/>
          </a:xfrm>
          <a:prstGeom prst="straightConnector1">
            <a:avLst/>
          </a:prstGeom>
          <a:ln w="50800">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8804BA-E3A5-734E-8649-330E2B50A43C}"/>
                  </a:ext>
                </a:extLst>
              </p:cNvPr>
              <p:cNvSpPr txBox="1"/>
              <p:nvPr/>
            </p:nvSpPr>
            <p:spPr>
              <a:xfrm>
                <a:off x="573309" y="4720008"/>
                <a:ext cx="6855210" cy="690895"/>
              </a:xfrm>
              <a:prstGeom prst="rect">
                <a:avLst/>
              </a:prstGeom>
              <a:noFill/>
            </p:spPr>
            <p:txBody>
              <a:bodyPr wrap="none" rtlCol="0">
                <a:spAutoFit/>
              </a:bodyPr>
              <a:lstStyle/>
              <a:p>
                <a:r>
                  <a:rPr lang="en-GB" sz="3600" dirty="0"/>
                  <a:t>for suitable choice of weights </a:t>
                </a:r>
                <a14:m>
                  <m:oMath xmlns:m="http://schemas.openxmlformats.org/officeDocument/2006/math">
                    <m:sSub>
                      <m:sSubPr>
                        <m:ctrlPr>
                          <a:rPr lang="en-GB" sz="3600" i="1" smtClean="0">
                            <a:latin typeface="Cambria Math" panose="02040503050406030204" pitchFamily="18" charset="0"/>
                          </a:rPr>
                        </m:ctrlPr>
                      </m:sSubPr>
                      <m:e>
                        <m:r>
                          <a:rPr lang="de-DE" sz="3600" b="0" i="1" smtClean="0">
                            <a:latin typeface="Cambria Math" panose="02040503050406030204" pitchFamily="18" charset="0"/>
                          </a:rPr>
                          <m:t>𝑊</m:t>
                        </m:r>
                      </m:e>
                      <m:sub>
                        <m:r>
                          <a:rPr lang="de-DE" sz="3600" b="0" i="1" smtClean="0">
                            <a:latin typeface="Cambria Math" panose="02040503050406030204" pitchFamily="18" charset="0"/>
                          </a:rPr>
                          <m:t>𝑖</m:t>
                        </m:r>
                        <m:r>
                          <a:rPr lang="de-DE" sz="3600" b="0" i="1" smtClean="0">
                            <a:latin typeface="Cambria Math" panose="02040503050406030204" pitchFamily="18" charset="0"/>
                          </a:rPr>
                          <m:t>,</m:t>
                        </m:r>
                        <m:r>
                          <a:rPr lang="de-DE" sz="3600" b="0" i="1" smtClean="0">
                            <a:latin typeface="Cambria Math" panose="02040503050406030204" pitchFamily="18" charset="0"/>
                          </a:rPr>
                          <m:t>𝑗</m:t>
                        </m:r>
                      </m:sub>
                    </m:sSub>
                  </m:oMath>
                </a14:m>
                <a:r>
                  <a:rPr lang="en-GB" sz="3600" dirty="0"/>
                  <a:t> , </a:t>
                </a:r>
              </a:p>
            </p:txBody>
          </p:sp>
        </mc:Choice>
        <mc:Fallback xmlns="">
          <p:sp>
            <p:nvSpPr>
              <p:cNvPr id="37" name="TextBox 36">
                <a:extLst>
                  <a:ext uri="{FF2B5EF4-FFF2-40B4-BE49-F238E27FC236}">
                    <a16:creationId xmlns:a16="http://schemas.microsoft.com/office/drawing/2014/main" id="{9A8804BA-E3A5-734E-8649-330E2B50A43C}"/>
                  </a:ext>
                </a:extLst>
              </p:cNvPr>
              <p:cNvSpPr txBox="1">
                <a:spLocks noRot="1" noChangeAspect="1" noMove="1" noResize="1" noEditPoints="1" noAdjustHandles="1" noChangeArrowheads="1" noChangeShapeType="1" noTextEdit="1"/>
              </p:cNvSpPr>
              <p:nvPr/>
            </p:nvSpPr>
            <p:spPr>
              <a:xfrm>
                <a:off x="573309" y="4720008"/>
                <a:ext cx="6855210" cy="690895"/>
              </a:xfrm>
              <a:prstGeom prst="rect">
                <a:avLst/>
              </a:prstGeom>
              <a:blipFill>
                <a:blip r:embed="rId4"/>
                <a:stretch>
                  <a:fillRect l="-2773" t="-12500" r="-1664" b="-25000"/>
                </a:stretch>
              </a:blipFill>
            </p:spPr>
            <p:txBody>
              <a:bodyPr/>
              <a:lstStyle/>
              <a:p>
                <a:r>
                  <a:rPr lang="en-GB">
                    <a:noFill/>
                  </a:rPr>
                  <a:t> </a:t>
                </a:r>
              </a:p>
            </p:txBody>
          </p:sp>
        </mc:Fallback>
      </mc:AlternateContent>
      <p:pic>
        <p:nvPicPr>
          <p:cNvPr id="41" name="Picture 40" descr="Logo, company name&#10;&#10;Description automatically generated">
            <a:extLst>
              <a:ext uri="{FF2B5EF4-FFF2-40B4-BE49-F238E27FC236}">
                <a16:creationId xmlns:a16="http://schemas.microsoft.com/office/drawing/2014/main" id="{CD2E829D-957F-D74A-A988-32584ABD3355}"/>
              </a:ext>
            </a:extLst>
          </p:cNvPr>
          <p:cNvPicPr>
            <a:picLocks noChangeAspect="1"/>
          </p:cNvPicPr>
          <p:nvPr/>
        </p:nvPicPr>
        <p:blipFill>
          <a:blip r:embed="rId5"/>
          <a:stretch>
            <a:fillRect/>
          </a:stretch>
        </p:blipFill>
        <p:spPr>
          <a:xfrm>
            <a:off x="2493726" y="5360603"/>
            <a:ext cx="5761222" cy="1407321"/>
          </a:xfrm>
          <a:prstGeom prst="rect">
            <a:avLst/>
          </a:prstGeom>
        </p:spPr>
      </p:pic>
    </p:spTree>
    <p:extLst>
      <p:ext uri="{BB962C8B-B14F-4D97-AF65-F5344CB8AC3E}">
        <p14:creationId xmlns:p14="http://schemas.microsoft.com/office/powerpoint/2010/main" val="517837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41</a:t>
            </a:fld>
            <a:endParaRPr lang="en-US"/>
          </a:p>
        </p:txBody>
      </p:sp>
      <p:sp>
        <p:nvSpPr>
          <p:cNvPr id="5" name="TextBox 4">
            <a:extLst>
              <a:ext uri="{FF2B5EF4-FFF2-40B4-BE49-F238E27FC236}">
                <a16:creationId xmlns:a16="http://schemas.microsoft.com/office/drawing/2014/main" id="{F4D9D0E9-C796-C741-8186-B55AC83D35A5}"/>
              </a:ext>
            </a:extLst>
          </p:cNvPr>
          <p:cNvSpPr txBox="1"/>
          <p:nvPr/>
        </p:nvSpPr>
        <p:spPr>
          <a:xfrm>
            <a:off x="264820" y="295443"/>
            <a:ext cx="3944221" cy="1015663"/>
          </a:xfrm>
          <a:prstGeom prst="rect">
            <a:avLst/>
          </a:prstGeom>
          <a:noFill/>
        </p:spPr>
        <p:txBody>
          <a:bodyPr wrap="none" rtlCol="0">
            <a:spAutoFit/>
          </a:bodyPr>
          <a:lstStyle/>
          <a:p>
            <a:r>
              <a:rPr lang="en-GB" sz="6000" b="1" dirty="0"/>
              <a:t>Algorithm 1</a:t>
            </a:r>
          </a:p>
        </p:txBody>
      </p:sp>
      <p:sp>
        <p:nvSpPr>
          <p:cNvPr id="6" name="TextBox 5">
            <a:extLst>
              <a:ext uri="{FF2B5EF4-FFF2-40B4-BE49-F238E27FC236}">
                <a16:creationId xmlns:a16="http://schemas.microsoft.com/office/drawing/2014/main" id="{DBA8AE1D-B010-0E4E-A195-87B75D21B1E1}"/>
              </a:ext>
            </a:extLst>
          </p:cNvPr>
          <p:cNvSpPr txBox="1"/>
          <p:nvPr/>
        </p:nvSpPr>
        <p:spPr>
          <a:xfrm>
            <a:off x="381551" y="1504950"/>
            <a:ext cx="10515049" cy="5016758"/>
          </a:xfrm>
          <a:prstGeom prst="rect">
            <a:avLst/>
          </a:prstGeom>
          <a:noFill/>
        </p:spPr>
        <p:txBody>
          <a:bodyPr wrap="square" rtlCol="0">
            <a:spAutoFit/>
          </a:bodyPr>
          <a:lstStyle/>
          <a:p>
            <a:pPr marL="342900" indent="-342900">
              <a:buFont typeface="+mj-lt"/>
              <a:buAutoNum type="arabicPeriod"/>
            </a:pPr>
            <a:r>
              <a:rPr lang="en-GB" sz="3200" dirty="0" err="1"/>
              <a:t>init</a:t>
            </a:r>
            <a:r>
              <a:rPr lang="en-GB" sz="3200" dirty="0"/>
              <a:t> weights to zero at all nodes</a:t>
            </a:r>
          </a:p>
          <a:p>
            <a:endParaRPr lang="en-GB" sz="3200" dirty="0"/>
          </a:p>
          <a:p>
            <a:endParaRPr lang="en-GB" sz="3200" dirty="0"/>
          </a:p>
          <a:p>
            <a:r>
              <a:rPr lang="en-GB" sz="3200" dirty="0"/>
              <a:t>2. repeat for N_GD times: </a:t>
            </a:r>
          </a:p>
          <a:p>
            <a:pPr lvl="1"/>
            <a:r>
              <a:rPr lang="en-GB" sz="3200" dirty="0"/>
              <a:t>2.1 compute local gradients at all nodes </a:t>
            </a:r>
          </a:p>
          <a:p>
            <a:pPr lvl="1"/>
            <a:endParaRPr lang="en-GB" sz="3200" dirty="0"/>
          </a:p>
          <a:p>
            <a:pPr lvl="1"/>
            <a:r>
              <a:rPr lang="en-GB" sz="3200" dirty="0"/>
              <a:t>2.2 N_AV iterations  of network averaging</a:t>
            </a:r>
          </a:p>
          <a:p>
            <a:pPr lvl="1"/>
            <a:r>
              <a:rPr lang="en-GB" sz="3200" dirty="0"/>
              <a:t>2.3 do a GD step at each node </a:t>
            </a:r>
          </a:p>
          <a:p>
            <a:pPr lvl="1"/>
            <a:endParaRPr lang="en-GB" sz="3200" dirty="0"/>
          </a:p>
          <a:p>
            <a:pPr marL="971550" lvl="1" indent="-514350">
              <a:buFont typeface="+mj-lt"/>
              <a:buAutoNum type="arabicPeriod"/>
            </a:pPr>
            <a:endParaRPr lang="en-GB" sz="3200" dirty="0"/>
          </a:p>
        </p:txBody>
      </p:sp>
      <p:pic>
        <p:nvPicPr>
          <p:cNvPr id="8" name="Picture 7">
            <a:extLst>
              <a:ext uri="{FF2B5EF4-FFF2-40B4-BE49-F238E27FC236}">
                <a16:creationId xmlns:a16="http://schemas.microsoft.com/office/drawing/2014/main" id="{8695C24A-4E34-6C4E-9DD0-DF2EA65E48E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62050" y="2271384"/>
            <a:ext cx="8545260" cy="584775"/>
          </a:xfrm>
          <a:prstGeom prst="rect">
            <a:avLst/>
          </a:prstGeom>
        </p:spPr>
      </p:pic>
      <p:pic>
        <p:nvPicPr>
          <p:cNvPr id="13" name="Picture 12">
            <a:extLst>
              <a:ext uri="{FF2B5EF4-FFF2-40B4-BE49-F238E27FC236}">
                <a16:creationId xmlns:a16="http://schemas.microsoft.com/office/drawing/2014/main" id="{F5AC1882-68AD-2744-84E3-EADD3252405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6801" y="3934712"/>
            <a:ext cx="8953500" cy="508000"/>
          </a:xfrm>
          <a:prstGeom prst="rect">
            <a:avLst/>
          </a:prstGeom>
        </p:spPr>
      </p:pic>
      <p:pic>
        <p:nvPicPr>
          <p:cNvPr id="15" name="Picture 14">
            <a:extLst>
              <a:ext uri="{FF2B5EF4-FFF2-40B4-BE49-F238E27FC236}">
                <a16:creationId xmlns:a16="http://schemas.microsoft.com/office/drawing/2014/main" id="{23A3CA1B-F35B-3F4D-90D2-03409A7A101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0650" y="5689600"/>
            <a:ext cx="11950700" cy="596900"/>
          </a:xfrm>
          <a:prstGeom prst="rect">
            <a:avLst/>
          </a:prstGeom>
        </p:spPr>
      </p:pic>
    </p:spTree>
    <p:extLst>
      <p:ext uri="{BB962C8B-B14F-4D97-AF65-F5344CB8AC3E}">
        <p14:creationId xmlns:p14="http://schemas.microsoft.com/office/powerpoint/2010/main" val="2503995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Exercise 2 – Task 2.1</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42</a:t>
            </a:fld>
            <a:endParaRPr lang="en-US" dirty="0"/>
          </a:p>
        </p:txBody>
      </p:sp>
      <p:sp>
        <p:nvSpPr>
          <p:cNvPr id="5" name="TextBox 4">
            <a:extLst>
              <a:ext uri="{FF2B5EF4-FFF2-40B4-BE49-F238E27FC236}">
                <a16:creationId xmlns:a16="http://schemas.microsoft.com/office/drawing/2014/main" id="{928938EE-CF9F-BE42-AEA0-79C33926FCEF}"/>
              </a:ext>
            </a:extLst>
          </p:cNvPr>
          <p:cNvSpPr txBox="1"/>
          <p:nvPr/>
        </p:nvSpPr>
        <p:spPr>
          <a:xfrm>
            <a:off x="683244" y="2019300"/>
            <a:ext cx="9298956" cy="3416320"/>
          </a:xfrm>
          <a:prstGeom prst="rect">
            <a:avLst/>
          </a:prstGeom>
          <a:noFill/>
        </p:spPr>
        <p:txBody>
          <a:bodyPr wrap="none" rtlCol="0">
            <a:spAutoFit/>
          </a:bodyPr>
          <a:lstStyle/>
          <a:p>
            <a:r>
              <a:rPr lang="en-GB" sz="3600" dirty="0"/>
              <a:t>Try out Algorithm 1 for a toy networked dataset </a:t>
            </a:r>
          </a:p>
          <a:p>
            <a:r>
              <a:rPr lang="en-GB" sz="3600" dirty="0"/>
              <a:t>consisting of two clusters/blocks </a:t>
            </a:r>
          </a:p>
          <a:p>
            <a:endParaRPr lang="en-GB" sz="3600" dirty="0"/>
          </a:p>
          <a:p>
            <a:r>
              <a:rPr lang="en-GB" sz="3600" dirty="0"/>
              <a:t>study effect of having an edge between clusters, </a:t>
            </a:r>
          </a:p>
          <a:p>
            <a:r>
              <a:rPr lang="en-GB" sz="3600" dirty="0"/>
              <a:t>varying number of GD steps, varying number of </a:t>
            </a:r>
          </a:p>
          <a:p>
            <a:r>
              <a:rPr lang="en-GB" sz="3600" dirty="0"/>
              <a:t>network averaging iterations  </a:t>
            </a:r>
          </a:p>
        </p:txBody>
      </p:sp>
    </p:spTree>
    <p:extLst>
      <p:ext uri="{BB962C8B-B14F-4D97-AF65-F5344CB8AC3E}">
        <p14:creationId xmlns:p14="http://schemas.microsoft.com/office/powerpoint/2010/main" val="321132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7200" b="1" dirty="0"/>
              <a:t>Exercise 2 – Task 2.2</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43</a:t>
            </a:fld>
            <a:endParaRPr lang="en-US" dirty="0"/>
          </a:p>
        </p:txBody>
      </p:sp>
      <p:sp>
        <p:nvSpPr>
          <p:cNvPr id="5" name="TextBox 4">
            <a:extLst>
              <a:ext uri="{FF2B5EF4-FFF2-40B4-BE49-F238E27FC236}">
                <a16:creationId xmlns:a16="http://schemas.microsoft.com/office/drawing/2014/main" id="{928938EE-CF9F-BE42-AEA0-79C33926FCEF}"/>
              </a:ext>
            </a:extLst>
          </p:cNvPr>
          <p:cNvSpPr txBox="1"/>
          <p:nvPr/>
        </p:nvSpPr>
        <p:spPr>
          <a:xfrm>
            <a:off x="683244" y="2019300"/>
            <a:ext cx="9701758" cy="1754326"/>
          </a:xfrm>
          <a:prstGeom prst="rect">
            <a:avLst/>
          </a:prstGeom>
          <a:noFill/>
        </p:spPr>
        <p:txBody>
          <a:bodyPr wrap="none" rtlCol="0">
            <a:spAutoFit/>
          </a:bodyPr>
          <a:lstStyle/>
          <a:p>
            <a:r>
              <a:rPr lang="en-GB" sz="3600" dirty="0"/>
              <a:t>Try out Algorithm 1 for a networked data obtained </a:t>
            </a:r>
          </a:p>
          <a:p>
            <a:r>
              <a:rPr lang="en-GB" sz="3600" dirty="0"/>
              <a:t>from Finnish meteorological institute (Demo code </a:t>
            </a:r>
          </a:p>
          <a:p>
            <a:r>
              <a:rPr lang="en-GB" sz="3600" dirty="0"/>
              <a:t>shows to load this data)</a:t>
            </a:r>
          </a:p>
        </p:txBody>
      </p:sp>
    </p:spTree>
    <p:extLst>
      <p:ext uri="{BB962C8B-B14F-4D97-AF65-F5344CB8AC3E}">
        <p14:creationId xmlns:p14="http://schemas.microsoft.com/office/powerpoint/2010/main" val="2919495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6FA-55FE-DD48-84A1-D32096FA3072}"/>
              </a:ext>
            </a:extLst>
          </p:cNvPr>
          <p:cNvSpPr>
            <a:spLocks noGrp="1"/>
          </p:cNvSpPr>
          <p:nvPr>
            <p:ph type="title"/>
          </p:nvPr>
        </p:nvSpPr>
        <p:spPr>
          <a:xfrm>
            <a:off x="1189892" y="1687488"/>
            <a:ext cx="8151055" cy="3236203"/>
          </a:xfrm>
        </p:spPr>
        <p:txBody>
          <a:bodyPr>
            <a:normAutofit fontScale="90000"/>
          </a:bodyPr>
          <a:lstStyle/>
          <a:p>
            <a:r>
              <a:rPr lang="en-GB" sz="8000" b="1" dirty="0"/>
              <a:t>Questions ?</a:t>
            </a:r>
            <a:br>
              <a:rPr lang="en-GB" sz="8000" b="1" dirty="0"/>
            </a:br>
            <a:br>
              <a:rPr lang="en-GB" sz="8000" b="1" dirty="0"/>
            </a:br>
            <a:r>
              <a:rPr lang="en-GB" sz="8000" b="1" dirty="0"/>
              <a:t>5 Min Break</a:t>
            </a:r>
          </a:p>
        </p:txBody>
      </p:sp>
      <p:sp>
        <p:nvSpPr>
          <p:cNvPr id="4" name="Slide Number Placeholder 3">
            <a:extLst>
              <a:ext uri="{FF2B5EF4-FFF2-40B4-BE49-F238E27FC236}">
                <a16:creationId xmlns:a16="http://schemas.microsoft.com/office/drawing/2014/main" id="{C407D2E8-07D9-B949-9215-DA6BAA4FC928}"/>
              </a:ext>
            </a:extLst>
          </p:cNvPr>
          <p:cNvSpPr>
            <a:spLocks noGrp="1"/>
          </p:cNvSpPr>
          <p:nvPr>
            <p:ph type="sldNum" sz="quarter" idx="12"/>
          </p:nvPr>
        </p:nvSpPr>
        <p:spPr/>
        <p:txBody>
          <a:bodyPr/>
          <a:lstStyle/>
          <a:p>
            <a:fld id="{D75B69EA-F5F3-9148-B3D2-85669F9D4A27}" type="slidenum">
              <a:rPr lang="en-US" smtClean="0"/>
              <a:pPr/>
              <a:t>44</a:t>
            </a:fld>
            <a:endParaRPr lang="en-US" dirty="0"/>
          </a:p>
        </p:txBody>
      </p:sp>
      <p:pic>
        <p:nvPicPr>
          <p:cNvPr id="6" name="Graphic 5" descr="Coffee with solid fill">
            <a:extLst>
              <a:ext uri="{FF2B5EF4-FFF2-40B4-BE49-F238E27FC236}">
                <a16:creationId xmlns:a16="http://schemas.microsoft.com/office/drawing/2014/main" id="{A141DD64-05BA-514E-A653-0B37F9FBC3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200" y="3325446"/>
            <a:ext cx="1543050" cy="1543050"/>
          </a:xfrm>
          <a:prstGeom prst="rect">
            <a:avLst/>
          </a:prstGeom>
        </p:spPr>
      </p:pic>
    </p:spTree>
    <p:extLst>
      <p:ext uri="{BB962C8B-B14F-4D97-AF65-F5344CB8AC3E}">
        <p14:creationId xmlns:p14="http://schemas.microsoft.com/office/powerpoint/2010/main" val="608883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8000" b="1" dirty="0">
                <a:latin typeface="+mn-lt"/>
                <a:ea typeface="+mn-ea"/>
                <a:cs typeface="+mn-cs"/>
              </a:rPr>
              <a:t>Exercise</a:t>
            </a:r>
            <a:r>
              <a:rPr lang="en-US" sz="8000" b="1" dirty="0"/>
              <a:t> </a:t>
            </a:r>
            <a:r>
              <a:rPr lang="en-US" sz="8000" b="1" dirty="0">
                <a:latin typeface="+mn-lt"/>
                <a:ea typeface="+mn-ea"/>
                <a:cs typeface="+mn-cs"/>
              </a:rPr>
              <a:t>3.</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45</a:t>
            </a:fld>
            <a:endParaRPr lang="en-US" dirty="0"/>
          </a:p>
        </p:txBody>
      </p:sp>
      <p:sp>
        <p:nvSpPr>
          <p:cNvPr id="4" name="TextBox 3">
            <a:extLst>
              <a:ext uri="{FF2B5EF4-FFF2-40B4-BE49-F238E27FC236}">
                <a16:creationId xmlns:a16="http://schemas.microsoft.com/office/drawing/2014/main" id="{06598DE0-9D19-6F48-9887-3EBEF8B81450}"/>
              </a:ext>
            </a:extLst>
          </p:cNvPr>
          <p:cNvSpPr txBox="1"/>
          <p:nvPr/>
        </p:nvSpPr>
        <p:spPr>
          <a:xfrm>
            <a:off x="518336" y="2288288"/>
            <a:ext cx="11451991" cy="31700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4000" dirty="0"/>
              <a:t>couple local models using total variation (TV)</a:t>
            </a:r>
          </a:p>
          <a:p>
            <a:pPr>
              <a:lnSpc>
                <a:spcPct val="150000"/>
              </a:lnSpc>
            </a:pPr>
            <a:endParaRPr lang="en-GB" sz="4000" dirty="0"/>
          </a:p>
          <a:p>
            <a:pPr marL="285750" indent="-285750">
              <a:buFont typeface="Arial" panose="020B0604020202020204" pitchFamily="34" charset="0"/>
              <a:buChar char="•"/>
            </a:pPr>
            <a:r>
              <a:rPr lang="en-GB" sz="4000" dirty="0"/>
              <a:t>gradient descent for TV regularized local linear regression</a:t>
            </a:r>
          </a:p>
        </p:txBody>
      </p:sp>
    </p:spTree>
    <p:extLst>
      <p:ext uri="{BB962C8B-B14F-4D97-AF65-F5344CB8AC3E}">
        <p14:creationId xmlns:p14="http://schemas.microsoft.com/office/powerpoint/2010/main" val="2330204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B695D-F0A1-0E4A-923A-C6DFFAE67B07}"/>
              </a:ext>
            </a:extLst>
          </p:cNvPr>
          <p:cNvSpPr txBox="1"/>
          <p:nvPr/>
        </p:nvSpPr>
        <p:spPr>
          <a:xfrm>
            <a:off x="2588975" y="1854029"/>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a:xfrm>
            <a:off x="8610600" y="5689600"/>
            <a:ext cx="2743200" cy="365125"/>
          </a:xfrm>
        </p:spPr>
        <p:txBody>
          <a:bodyPr/>
          <a:lstStyle/>
          <a:p>
            <a:fld id="{D75B69EA-F5F3-9148-B3D2-85669F9D4A27}" type="slidenum">
              <a:rPr lang="en-US" smtClean="0"/>
              <a:t>46</a:t>
            </a:fld>
            <a:endParaRPr lang="en-US"/>
          </a:p>
        </p:txBody>
      </p:sp>
      <p:sp>
        <p:nvSpPr>
          <p:cNvPr id="7" name="Oval 6">
            <a:extLst>
              <a:ext uri="{FF2B5EF4-FFF2-40B4-BE49-F238E27FC236}">
                <a16:creationId xmlns:a16="http://schemas.microsoft.com/office/drawing/2014/main" id="{49FD2978-24C3-B34B-8027-5EBBCD73E7FB}"/>
              </a:ext>
            </a:extLst>
          </p:cNvPr>
          <p:cNvSpPr/>
          <p:nvPr/>
        </p:nvSpPr>
        <p:spPr>
          <a:xfrm>
            <a:off x="269653" y="250370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E0622E3-8E8A-3A45-844D-E62C154A4C17}"/>
              </a:ext>
            </a:extLst>
          </p:cNvPr>
          <p:cNvCxnSpPr>
            <a:cxnSpLocks/>
          </p:cNvCxnSpPr>
          <p:nvPr/>
        </p:nvCxnSpPr>
        <p:spPr>
          <a:xfrm flipV="1">
            <a:off x="192782" y="2846603"/>
            <a:ext cx="457871" cy="2593302"/>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4E8F9E-4507-F948-AEC3-8AE185B7FE20}"/>
              </a:ext>
            </a:extLst>
          </p:cNvPr>
          <p:cNvSpPr txBox="1"/>
          <p:nvPr/>
        </p:nvSpPr>
        <p:spPr>
          <a:xfrm>
            <a:off x="285967" y="1218033"/>
            <a:ext cx="3810274" cy="707886"/>
          </a:xfrm>
          <a:prstGeom prst="rect">
            <a:avLst/>
          </a:prstGeom>
          <a:noFill/>
        </p:spPr>
        <p:txBody>
          <a:bodyPr wrap="none" rtlCol="0">
            <a:spAutoFit/>
          </a:bodyPr>
          <a:lstStyle/>
          <a:p>
            <a:r>
              <a:rPr lang="en-US" sz="4000" dirty="0"/>
              <a:t>weather station i </a:t>
            </a:r>
          </a:p>
        </p:txBody>
      </p:sp>
      <p:sp>
        <p:nvSpPr>
          <p:cNvPr id="5" name="TextBox 4">
            <a:extLst>
              <a:ext uri="{FF2B5EF4-FFF2-40B4-BE49-F238E27FC236}">
                <a16:creationId xmlns:a16="http://schemas.microsoft.com/office/drawing/2014/main" id="{F4D9D0E9-C796-C741-8186-B55AC83D35A5}"/>
              </a:ext>
            </a:extLst>
          </p:cNvPr>
          <p:cNvSpPr txBox="1"/>
          <p:nvPr/>
        </p:nvSpPr>
        <p:spPr>
          <a:xfrm>
            <a:off x="465632" y="131333"/>
            <a:ext cx="9561400" cy="1015663"/>
          </a:xfrm>
          <a:prstGeom prst="rect">
            <a:avLst/>
          </a:prstGeom>
          <a:noFill/>
        </p:spPr>
        <p:txBody>
          <a:bodyPr wrap="none" rtlCol="0">
            <a:spAutoFit/>
          </a:bodyPr>
          <a:lstStyle/>
          <a:p>
            <a:r>
              <a:rPr lang="en-GB" sz="6000" b="1" dirty="0"/>
              <a:t>Networked Data and Models.</a:t>
            </a:r>
          </a:p>
        </p:txBody>
      </p:sp>
      <p:pic>
        <p:nvPicPr>
          <p:cNvPr id="17" name="Picture 16">
            <a:extLst>
              <a:ext uri="{FF2B5EF4-FFF2-40B4-BE49-F238E27FC236}">
                <a16:creationId xmlns:a16="http://schemas.microsoft.com/office/drawing/2014/main" id="{DAA1472A-9109-6447-8749-C5147D626144}"/>
              </a:ext>
            </a:extLst>
          </p:cNvPr>
          <p:cNvPicPr>
            <a:picLocks noChangeAspect="1"/>
          </p:cNvPicPr>
          <p:nvPr/>
        </p:nvPicPr>
        <p:blipFill>
          <a:blip r:embed="rId3"/>
          <a:stretch>
            <a:fillRect/>
          </a:stretch>
        </p:blipFill>
        <p:spPr>
          <a:xfrm>
            <a:off x="1108524" y="4783361"/>
            <a:ext cx="10602879" cy="856606"/>
          </a:xfrm>
          <a:prstGeom prst="rect">
            <a:avLst/>
          </a:prstGeom>
        </p:spPr>
      </p:pic>
      <p:cxnSp>
        <p:nvCxnSpPr>
          <p:cNvPr id="28" name="Straight Connector 27">
            <a:extLst>
              <a:ext uri="{FF2B5EF4-FFF2-40B4-BE49-F238E27FC236}">
                <a16:creationId xmlns:a16="http://schemas.microsoft.com/office/drawing/2014/main" id="{BB385505-5D83-9A4B-A902-3127F1FF3778}"/>
              </a:ext>
            </a:extLst>
          </p:cNvPr>
          <p:cNvCxnSpPr>
            <a:cxnSpLocks/>
          </p:cNvCxnSpPr>
          <p:nvPr/>
        </p:nvCxnSpPr>
        <p:spPr>
          <a:xfrm>
            <a:off x="192782" y="1754469"/>
            <a:ext cx="610271" cy="1244534"/>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53A25433-FBDF-CC48-9732-11D94507E2C5}"/>
              </a:ext>
            </a:extLst>
          </p:cNvPr>
          <p:cNvPicPr>
            <a:picLocks noChangeAspect="1"/>
          </p:cNvPicPr>
          <p:nvPr/>
        </p:nvPicPr>
        <p:blipFill>
          <a:blip r:embed="rId4"/>
          <a:stretch>
            <a:fillRect/>
          </a:stretch>
        </p:blipFill>
        <p:spPr>
          <a:xfrm>
            <a:off x="1398106" y="2065038"/>
            <a:ext cx="9365144" cy="681101"/>
          </a:xfrm>
          <a:prstGeom prst="rect">
            <a:avLst/>
          </a:prstGeom>
        </p:spPr>
      </p:pic>
      <p:pic>
        <p:nvPicPr>
          <p:cNvPr id="6" name="Picture 5">
            <a:extLst>
              <a:ext uri="{FF2B5EF4-FFF2-40B4-BE49-F238E27FC236}">
                <a16:creationId xmlns:a16="http://schemas.microsoft.com/office/drawing/2014/main" id="{B812C603-0055-BC44-A030-323511CE9A37}"/>
              </a:ext>
            </a:extLst>
          </p:cNvPr>
          <p:cNvPicPr>
            <a:picLocks noChangeAspect="1"/>
          </p:cNvPicPr>
          <p:nvPr/>
        </p:nvPicPr>
        <p:blipFill>
          <a:blip r:embed="rId5"/>
          <a:stretch>
            <a:fillRect/>
          </a:stretch>
        </p:blipFill>
        <p:spPr>
          <a:xfrm>
            <a:off x="1108524" y="3890653"/>
            <a:ext cx="8783577" cy="581561"/>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EE88D7D7-1FA7-DE45-A2C3-4E2AFB0533A5}"/>
              </a:ext>
            </a:extLst>
          </p:cNvPr>
          <p:cNvPicPr>
            <a:picLocks noChangeAspect="1"/>
          </p:cNvPicPr>
          <p:nvPr/>
        </p:nvPicPr>
        <p:blipFill>
          <a:blip r:embed="rId6"/>
          <a:stretch>
            <a:fillRect/>
          </a:stretch>
        </p:blipFill>
        <p:spPr>
          <a:xfrm>
            <a:off x="1398106" y="2778960"/>
            <a:ext cx="3008851" cy="720429"/>
          </a:xfrm>
          <a:prstGeom prst="rect">
            <a:avLst/>
          </a:prstGeom>
        </p:spPr>
      </p:pic>
    </p:spTree>
    <p:extLst>
      <p:ext uri="{BB962C8B-B14F-4D97-AF65-F5344CB8AC3E}">
        <p14:creationId xmlns:p14="http://schemas.microsoft.com/office/powerpoint/2010/main" val="44942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ap&#10;&#10;Description automatically generated">
            <a:extLst>
              <a:ext uri="{FF2B5EF4-FFF2-40B4-BE49-F238E27FC236}">
                <a16:creationId xmlns:a16="http://schemas.microsoft.com/office/drawing/2014/main" id="{8DA7575A-978C-E54A-A9FC-B6C5EB3DB7FD}"/>
              </a:ext>
            </a:extLst>
          </p:cNvPr>
          <p:cNvPicPr>
            <a:picLocks noChangeAspect="1"/>
          </p:cNvPicPr>
          <p:nvPr/>
        </p:nvPicPr>
        <p:blipFill>
          <a:blip r:embed="rId2" cstate="email">
            <a:alphaModFix amt="44000"/>
            <a:extLst>
              <a:ext uri="{28A0092B-C50C-407E-A947-70E740481C1C}">
                <a14:useLocalDpi xmlns:a14="http://schemas.microsoft.com/office/drawing/2010/main"/>
              </a:ext>
            </a:extLst>
          </a:blip>
          <a:stretch>
            <a:fillRect/>
          </a:stretch>
        </p:blipFill>
        <p:spPr>
          <a:xfrm>
            <a:off x="4192464" y="1419225"/>
            <a:ext cx="5516001" cy="5168927"/>
          </a:xfrm>
          <a:prstGeom prst="rect">
            <a:avLst/>
          </a:prstGeom>
          <a:solidFill>
            <a:schemeClr val="bg1">
              <a:alpha val="32133"/>
            </a:schemeClr>
          </a:solidFill>
        </p:spPr>
      </p:pic>
      <p:sp>
        <p:nvSpPr>
          <p:cNvPr id="4" name="Title 3"/>
          <p:cNvSpPr>
            <a:spLocks noGrp="1"/>
          </p:cNvSpPr>
          <p:nvPr>
            <p:ph type="title"/>
          </p:nvPr>
        </p:nvSpPr>
        <p:spPr>
          <a:xfrm>
            <a:off x="456721" y="-48993"/>
            <a:ext cx="11218849" cy="1739680"/>
          </a:xfrm>
        </p:spPr>
        <p:txBody>
          <a:bodyPr>
            <a:normAutofit/>
          </a:bodyPr>
          <a:lstStyle/>
          <a:p>
            <a:r>
              <a:rPr lang="en-US" sz="6600" b="1" dirty="0">
                <a:latin typeface="+mn-lt"/>
              </a:rPr>
              <a:t>Learn Personalized Models</a:t>
            </a:r>
          </a:p>
        </p:txBody>
      </p:sp>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47</a:t>
            </a:fld>
            <a:endParaRPr lang="en-FI"/>
          </a:p>
        </p:txBody>
      </p:sp>
      <p:sp>
        <p:nvSpPr>
          <p:cNvPr id="10" name="Oval 9">
            <a:extLst>
              <a:ext uri="{FF2B5EF4-FFF2-40B4-BE49-F238E27FC236}">
                <a16:creationId xmlns:a16="http://schemas.microsoft.com/office/drawing/2014/main" id="{6C50D569-C852-9F4B-A202-95D2543F5961}"/>
              </a:ext>
            </a:extLst>
          </p:cNvPr>
          <p:cNvSpPr/>
          <p:nvPr/>
        </p:nvSpPr>
        <p:spPr>
          <a:xfrm>
            <a:off x="5095215" y="5039176"/>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3C9BBC0-544B-FE40-9A38-3C95EB5DF3BE}"/>
              </a:ext>
            </a:extLst>
          </p:cNvPr>
          <p:cNvSpPr/>
          <p:nvPr/>
        </p:nvSpPr>
        <p:spPr>
          <a:xfrm>
            <a:off x="5191544" y="4350737"/>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AD43FD3-4FD4-C644-97A5-E31BCF9F4647}"/>
              </a:ext>
            </a:extLst>
          </p:cNvPr>
          <p:cNvSpPr/>
          <p:nvPr/>
        </p:nvSpPr>
        <p:spPr>
          <a:xfrm>
            <a:off x="6150213" y="2588887"/>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A015C591-C84A-D24C-8CD0-D304A1999637}"/>
              </a:ext>
            </a:extLst>
          </p:cNvPr>
          <p:cNvSpPr/>
          <p:nvPr/>
        </p:nvSpPr>
        <p:spPr>
          <a:xfrm>
            <a:off x="6620792" y="1918611"/>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BBC4F2A0-CD7D-8248-B05A-410AA834B3CC}"/>
              </a:ext>
            </a:extLst>
          </p:cNvPr>
          <p:cNvSpPr/>
          <p:nvPr/>
        </p:nvSpPr>
        <p:spPr>
          <a:xfrm>
            <a:off x="8610600" y="2316604"/>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78F7A4E-E2E8-B047-A2BA-EE929EEE20E7}"/>
              </a:ext>
            </a:extLst>
          </p:cNvPr>
          <p:cNvSpPr/>
          <p:nvPr/>
        </p:nvSpPr>
        <p:spPr>
          <a:xfrm>
            <a:off x="6139560" y="4800599"/>
            <a:ext cx="381000" cy="361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C4A25674-880F-F74C-B207-EE665433962C}"/>
              </a:ext>
            </a:extLst>
          </p:cNvPr>
          <p:cNvCxnSpPr>
            <a:cxnSpLocks/>
          </p:cNvCxnSpPr>
          <p:nvPr/>
        </p:nvCxnSpPr>
        <p:spPr>
          <a:xfrm flipV="1">
            <a:off x="3494727" y="4133282"/>
            <a:ext cx="4210528" cy="133463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BCB95E-F836-E043-AC7F-93014CF46065}"/>
              </a:ext>
            </a:extLst>
          </p:cNvPr>
          <p:cNvCxnSpPr>
            <a:cxnSpLocks/>
          </p:cNvCxnSpPr>
          <p:nvPr/>
        </p:nvCxnSpPr>
        <p:spPr>
          <a:xfrm flipV="1">
            <a:off x="5057120" y="2077970"/>
            <a:ext cx="4455234" cy="518611"/>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Graphic 8" descr="Skating with solid fill">
            <a:extLst>
              <a:ext uri="{FF2B5EF4-FFF2-40B4-BE49-F238E27FC236}">
                <a16:creationId xmlns:a16="http://schemas.microsoft.com/office/drawing/2014/main" id="{0A063A32-DCE9-B844-B38E-157192DED2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9624" y="5162549"/>
            <a:ext cx="914400" cy="914400"/>
          </a:xfrm>
          <a:prstGeom prst="rect">
            <a:avLst/>
          </a:prstGeom>
        </p:spPr>
      </p:pic>
      <p:pic>
        <p:nvPicPr>
          <p:cNvPr id="16" name="Graphic 15" descr="Cycling with solid fill">
            <a:extLst>
              <a:ext uri="{FF2B5EF4-FFF2-40B4-BE49-F238E27FC236}">
                <a16:creationId xmlns:a16="http://schemas.microsoft.com/office/drawing/2014/main" id="{6B78C68B-379B-C845-859A-768BC7AC99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8144" y="1123665"/>
            <a:ext cx="914400" cy="914400"/>
          </a:xfrm>
          <a:prstGeom prst="rect">
            <a:avLst/>
          </a:prstGeom>
        </p:spPr>
      </p:pic>
      <p:pic>
        <p:nvPicPr>
          <p:cNvPr id="20" name="Picture 19" descr="A picture containing text&#10;&#10;Description automatically generated">
            <a:extLst>
              <a:ext uri="{FF2B5EF4-FFF2-40B4-BE49-F238E27FC236}">
                <a16:creationId xmlns:a16="http://schemas.microsoft.com/office/drawing/2014/main" id="{66FB8E6A-8974-2E4C-A5F4-23B3C0B1292E}"/>
              </a:ext>
            </a:extLst>
          </p:cNvPr>
          <p:cNvPicPr>
            <a:picLocks noChangeAspect="1"/>
          </p:cNvPicPr>
          <p:nvPr/>
        </p:nvPicPr>
        <p:blipFill>
          <a:blip r:embed="rId7"/>
          <a:stretch>
            <a:fillRect/>
          </a:stretch>
        </p:blipFill>
        <p:spPr>
          <a:xfrm>
            <a:off x="7031286" y="4531712"/>
            <a:ext cx="3121090" cy="747303"/>
          </a:xfrm>
          <a:prstGeom prst="rect">
            <a:avLst/>
          </a:prstGeom>
          <a:ln w="50800">
            <a:solidFill>
              <a:schemeClr val="accent1"/>
            </a:solidFill>
          </a:ln>
        </p:spPr>
      </p:pic>
      <p:pic>
        <p:nvPicPr>
          <p:cNvPr id="5" name="Picture 4" descr="A picture containing text&#10;&#10;Description automatically generated">
            <a:extLst>
              <a:ext uri="{FF2B5EF4-FFF2-40B4-BE49-F238E27FC236}">
                <a16:creationId xmlns:a16="http://schemas.microsoft.com/office/drawing/2014/main" id="{EA3408C0-858D-694F-9FEB-B44D89021B26}"/>
              </a:ext>
            </a:extLst>
          </p:cNvPr>
          <p:cNvPicPr>
            <a:picLocks noChangeAspect="1"/>
          </p:cNvPicPr>
          <p:nvPr/>
        </p:nvPicPr>
        <p:blipFill>
          <a:blip r:embed="rId8"/>
          <a:stretch>
            <a:fillRect/>
          </a:stretch>
        </p:blipFill>
        <p:spPr>
          <a:xfrm>
            <a:off x="1371446" y="2077971"/>
            <a:ext cx="3448760" cy="834014"/>
          </a:xfrm>
          <a:prstGeom prst="rect">
            <a:avLst/>
          </a:prstGeom>
          <a:ln w="50800">
            <a:solidFill>
              <a:schemeClr val="accent1"/>
            </a:solidFill>
          </a:ln>
        </p:spPr>
      </p:pic>
    </p:spTree>
    <p:extLst>
      <p:ext uri="{BB962C8B-B14F-4D97-AF65-F5344CB8AC3E}">
        <p14:creationId xmlns:p14="http://schemas.microsoft.com/office/powerpoint/2010/main" val="71486891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6721" y="-48993"/>
            <a:ext cx="11218849" cy="1739680"/>
          </a:xfrm>
        </p:spPr>
        <p:txBody>
          <a:bodyPr>
            <a:normAutofit/>
          </a:bodyPr>
          <a:lstStyle/>
          <a:p>
            <a:r>
              <a:rPr lang="en-US" sz="6600" b="1" dirty="0">
                <a:latin typeface="+mn-lt"/>
              </a:rPr>
              <a:t>Local Linear Regression</a:t>
            </a:r>
          </a:p>
        </p:txBody>
      </p:sp>
      <p:sp>
        <p:nvSpPr>
          <p:cNvPr id="3" name="Slide Number Placeholder 2">
            <a:extLst>
              <a:ext uri="{FF2B5EF4-FFF2-40B4-BE49-F238E27FC236}">
                <a16:creationId xmlns:a16="http://schemas.microsoft.com/office/drawing/2014/main" id="{934A6CA5-4BE2-AB42-A48F-A894CE11DE73}"/>
              </a:ext>
            </a:extLst>
          </p:cNvPr>
          <p:cNvSpPr>
            <a:spLocks noGrp="1"/>
          </p:cNvSpPr>
          <p:nvPr>
            <p:ph type="sldNum" sz="quarter" idx="2"/>
          </p:nvPr>
        </p:nvSpPr>
        <p:spPr/>
        <p:txBody>
          <a:bodyPr/>
          <a:lstStyle/>
          <a:p>
            <a:fld id="{86CB4B4D-7CA3-9044-876B-883B54F8677D}" type="slidenum">
              <a:rPr lang="en-FI" smtClean="0"/>
              <a:t>48</a:t>
            </a:fld>
            <a:endParaRPr lang="en-FI"/>
          </a:p>
        </p:txBody>
      </p:sp>
      <p:pic>
        <p:nvPicPr>
          <p:cNvPr id="6" name="Picture 5" descr="Text&#10;&#10;Description automatically generated">
            <a:extLst>
              <a:ext uri="{FF2B5EF4-FFF2-40B4-BE49-F238E27FC236}">
                <a16:creationId xmlns:a16="http://schemas.microsoft.com/office/drawing/2014/main" id="{45A5AB92-8981-6949-A762-05290582603A}"/>
              </a:ext>
            </a:extLst>
          </p:cNvPr>
          <p:cNvPicPr>
            <a:picLocks noChangeAspect="1"/>
          </p:cNvPicPr>
          <p:nvPr/>
        </p:nvPicPr>
        <p:blipFill>
          <a:blip r:embed="rId2"/>
          <a:stretch>
            <a:fillRect/>
          </a:stretch>
        </p:blipFill>
        <p:spPr>
          <a:xfrm>
            <a:off x="2211695" y="2108200"/>
            <a:ext cx="7064744" cy="1320800"/>
          </a:xfrm>
          <a:prstGeom prst="rect">
            <a:avLst/>
          </a:prstGeom>
        </p:spPr>
      </p:pic>
      <p:sp>
        <p:nvSpPr>
          <p:cNvPr id="8" name="TextBox 7">
            <a:extLst>
              <a:ext uri="{FF2B5EF4-FFF2-40B4-BE49-F238E27FC236}">
                <a16:creationId xmlns:a16="http://schemas.microsoft.com/office/drawing/2014/main" id="{BFD057F6-3B0B-1244-9C8F-BFEC1D3312FB}"/>
              </a:ext>
            </a:extLst>
          </p:cNvPr>
          <p:cNvSpPr txBox="1"/>
          <p:nvPr/>
        </p:nvSpPr>
        <p:spPr>
          <a:xfrm>
            <a:off x="902015" y="4220559"/>
            <a:ext cx="8565835" cy="2062103"/>
          </a:xfrm>
          <a:prstGeom prst="rect">
            <a:avLst/>
          </a:prstGeom>
          <a:noFill/>
        </p:spPr>
        <p:txBody>
          <a:bodyPr wrap="square" rtlCol="0">
            <a:spAutoFit/>
          </a:bodyPr>
          <a:lstStyle/>
          <a:p>
            <a:r>
              <a:rPr lang="en-GB" sz="3200" dirty="0"/>
              <a:t>we could learn local weight vector by solving </a:t>
            </a:r>
          </a:p>
          <a:p>
            <a:r>
              <a:rPr lang="en-GB" sz="3200" dirty="0"/>
              <a:t>local linear regression for each node </a:t>
            </a:r>
          </a:p>
          <a:p>
            <a:endParaRPr lang="en-GB" sz="3200" dirty="0"/>
          </a:p>
          <a:p>
            <a:r>
              <a:rPr lang="en-GB" sz="3200" dirty="0"/>
              <a:t>not a good idea if local dataset is too small</a:t>
            </a:r>
          </a:p>
        </p:txBody>
      </p:sp>
    </p:spTree>
    <p:extLst>
      <p:ext uri="{BB962C8B-B14F-4D97-AF65-F5344CB8AC3E}">
        <p14:creationId xmlns:p14="http://schemas.microsoft.com/office/powerpoint/2010/main" val="410980891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88730" y="118527"/>
            <a:ext cx="10665069" cy="1044288"/>
          </a:xfrm>
        </p:spPr>
        <p:txBody>
          <a:bodyPr>
            <a:normAutofit/>
          </a:bodyPr>
          <a:lstStyle/>
          <a:p>
            <a:r>
              <a:rPr lang="en-US" sz="5400" b="1" dirty="0">
                <a:latin typeface="+mn-lt"/>
              </a:rPr>
              <a:t>Clustering Assumption</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49</a:t>
            </a:fld>
            <a:endParaRPr lang="en-US" dirty="0"/>
          </a:p>
        </p:txBody>
      </p:sp>
      <p:sp>
        <p:nvSpPr>
          <p:cNvPr id="9" name="TextBox 8">
            <a:extLst>
              <a:ext uri="{FF2B5EF4-FFF2-40B4-BE49-F238E27FC236}">
                <a16:creationId xmlns:a16="http://schemas.microsoft.com/office/drawing/2014/main" id="{16F7D523-C9A1-A745-9FD4-7C844FA6AE68}"/>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10" name="Oval 9">
            <a:extLst>
              <a:ext uri="{FF2B5EF4-FFF2-40B4-BE49-F238E27FC236}">
                <a16:creationId xmlns:a16="http://schemas.microsoft.com/office/drawing/2014/main" id="{6103D0C2-D22D-1746-A7D9-ED8803D9CA05}"/>
              </a:ext>
            </a:extLst>
          </p:cNvPr>
          <p:cNvSpPr/>
          <p:nvPr/>
        </p:nvSpPr>
        <p:spPr>
          <a:xfrm>
            <a:off x="1826629" y="180880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4F159A8-C502-2E4A-BCEF-7F7EC3521A08}"/>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65DB0B-7434-D540-848B-214DFA409DA7}"/>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3B0EDB-C7A8-A84F-AA34-D47F9B54A982}"/>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852DA5-8D76-D44C-8A1D-7F40F4CB09F9}"/>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EC5E0EF-5346-D54C-89D7-0510D0BDF92B}"/>
              </a:ext>
            </a:extLst>
          </p:cNvPr>
          <p:cNvCxnSpPr>
            <a:cxnSpLocks/>
          </p:cNvCxnSpPr>
          <p:nvPr/>
        </p:nvCxnSpPr>
        <p:spPr>
          <a:xfrm>
            <a:off x="2273300" y="2165506"/>
            <a:ext cx="2095502" cy="597192"/>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C29A89-EFEE-9D48-8E0A-1E15748578F5}"/>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D907AE-4990-E24D-A567-0D82117C7EBA}"/>
              </a:ext>
            </a:extLst>
          </p:cNvPr>
          <p:cNvCxnSpPr>
            <a:cxnSpLocks/>
          </p:cNvCxnSpPr>
          <p:nvPr/>
        </p:nvCxnSpPr>
        <p:spPr>
          <a:xfrm flipV="1">
            <a:off x="2273300" y="5073244"/>
            <a:ext cx="1308101" cy="12801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7EEAAA-FBE7-194D-B0C8-086BFF186EA9}"/>
              </a:ext>
            </a:extLst>
          </p:cNvPr>
          <p:cNvCxnSpPr>
            <a:cxnSpLocks/>
          </p:cNvCxnSpPr>
          <p:nvPr/>
        </p:nvCxnSpPr>
        <p:spPr>
          <a:xfrm>
            <a:off x="596900" y="4669070"/>
            <a:ext cx="2984501" cy="2819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46F513-1AC9-A04E-92C0-BAE0040C8F29}"/>
              </a:ext>
            </a:extLst>
          </p:cNvPr>
          <p:cNvCxnSpPr>
            <a:cxnSpLocks/>
          </p:cNvCxnSpPr>
          <p:nvPr/>
        </p:nvCxnSpPr>
        <p:spPr>
          <a:xfrm flipH="1" flipV="1">
            <a:off x="596900" y="4669070"/>
            <a:ext cx="1498600" cy="1359210"/>
          </a:xfrm>
          <a:prstGeom prst="line">
            <a:avLst/>
          </a:prstGeom>
          <a:ln w="127000"/>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CD920C4-DE97-DE48-9229-759824FEBEC9}"/>
              </a:ext>
            </a:extLst>
          </p:cNvPr>
          <p:cNvPicPr>
            <a:picLocks noChangeAspect="1"/>
          </p:cNvPicPr>
          <p:nvPr/>
        </p:nvPicPr>
        <p:blipFill>
          <a:blip r:embed="rId2"/>
          <a:stretch>
            <a:fillRect/>
          </a:stretch>
        </p:blipFill>
        <p:spPr>
          <a:xfrm>
            <a:off x="4664386" y="1704522"/>
            <a:ext cx="1384992" cy="769440"/>
          </a:xfrm>
          <a:prstGeom prst="rect">
            <a:avLst/>
          </a:prstGeom>
        </p:spPr>
      </p:pic>
      <p:pic>
        <p:nvPicPr>
          <p:cNvPr id="25" name="Picture 24">
            <a:extLst>
              <a:ext uri="{FF2B5EF4-FFF2-40B4-BE49-F238E27FC236}">
                <a16:creationId xmlns:a16="http://schemas.microsoft.com/office/drawing/2014/main" id="{105FF0EF-B18E-8946-8E76-6F4C0B52D0E3}"/>
              </a:ext>
            </a:extLst>
          </p:cNvPr>
          <p:cNvPicPr>
            <a:picLocks noChangeAspect="1"/>
          </p:cNvPicPr>
          <p:nvPr/>
        </p:nvPicPr>
        <p:blipFill>
          <a:blip r:embed="rId3"/>
          <a:stretch>
            <a:fillRect/>
          </a:stretch>
        </p:blipFill>
        <p:spPr>
          <a:xfrm>
            <a:off x="4066985" y="4365865"/>
            <a:ext cx="1319040" cy="769440"/>
          </a:xfrm>
          <a:prstGeom prst="rect">
            <a:avLst/>
          </a:prstGeom>
        </p:spPr>
      </p:pic>
      <p:sp>
        <p:nvSpPr>
          <p:cNvPr id="27" name="TextBox 26">
            <a:extLst>
              <a:ext uri="{FF2B5EF4-FFF2-40B4-BE49-F238E27FC236}">
                <a16:creationId xmlns:a16="http://schemas.microsoft.com/office/drawing/2014/main" id="{6BB4F9E0-5F9B-7F4A-B965-AF74DEE390D8}"/>
              </a:ext>
            </a:extLst>
          </p:cNvPr>
          <p:cNvSpPr txBox="1"/>
          <p:nvPr/>
        </p:nvSpPr>
        <p:spPr>
          <a:xfrm>
            <a:off x="1944657" y="4155123"/>
            <a:ext cx="418704" cy="646331"/>
          </a:xfrm>
          <a:prstGeom prst="rect">
            <a:avLst/>
          </a:prstGeom>
          <a:noFill/>
        </p:spPr>
        <p:txBody>
          <a:bodyPr wrap="none" rtlCol="0">
            <a:spAutoFit/>
          </a:bodyPr>
          <a:lstStyle/>
          <a:p>
            <a:r>
              <a:rPr lang="en-US" sz="3600" dirty="0"/>
              <a:t>2</a:t>
            </a:r>
          </a:p>
        </p:txBody>
      </p:sp>
      <p:sp>
        <p:nvSpPr>
          <p:cNvPr id="4" name="TextBox 3">
            <a:extLst>
              <a:ext uri="{FF2B5EF4-FFF2-40B4-BE49-F238E27FC236}">
                <a16:creationId xmlns:a16="http://schemas.microsoft.com/office/drawing/2014/main" id="{7E7C756A-4012-1A45-8724-EC338C9ACC40}"/>
              </a:ext>
            </a:extLst>
          </p:cNvPr>
          <p:cNvSpPr txBox="1"/>
          <p:nvPr/>
        </p:nvSpPr>
        <p:spPr>
          <a:xfrm>
            <a:off x="5645152" y="3403669"/>
            <a:ext cx="5949948" cy="1754326"/>
          </a:xfrm>
          <a:prstGeom prst="rect">
            <a:avLst/>
          </a:prstGeom>
          <a:noFill/>
        </p:spPr>
        <p:txBody>
          <a:bodyPr wrap="square" rtlCol="0">
            <a:spAutoFit/>
          </a:bodyPr>
          <a:lstStyle/>
          <a:p>
            <a:r>
              <a:rPr lang="en-GB" sz="3600" dirty="0"/>
              <a:t>force weight vectors of </a:t>
            </a:r>
          </a:p>
          <a:p>
            <a:r>
              <a:rPr lang="en-GB" sz="3600" dirty="0"/>
              <a:t>well connected nodes to </a:t>
            </a:r>
          </a:p>
          <a:p>
            <a:r>
              <a:rPr lang="en-GB" sz="3600" dirty="0"/>
              <a:t>be similar</a:t>
            </a:r>
          </a:p>
        </p:txBody>
      </p:sp>
      <p:sp>
        <p:nvSpPr>
          <p:cNvPr id="21" name="Oval 20">
            <a:extLst>
              <a:ext uri="{FF2B5EF4-FFF2-40B4-BE49-F238E27FC236}">
                <a16:creationId xmlns:a16="http://schemas.microsoft.com/office/drawing/2014/main" id="{3F9DC725-341A-9A48-8B3C-45510DEEFC0B}"/>
              </a:ext>
            </a:extLst>
          </p:cNvPr>
          <p:cNvSpPr/>
          <p:nvPr/>
        </p:nvSpPr>
        <p:spPr>
          <a:xfrm>
            <a:off x="3670300" y="102835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04A22A6-1B05-6947-8BEF-8D38DEFD3A9A}"/>
              </a:ext>
            </a:extLst>
          </p:cNvPr>
          <p:cNvCxnSpPr>
            <a:cxnSpLocks/>
          </p:cNvCxnSpPr>
          <p:nvPr/>
        </p:nvCxnSpPr>
        <p:spPr>
          <a:xfrm>
            <a:off x="4067854" y="1501472"/>
            <a:ext cx="298775" cy="138863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05EE233-2701-3B48-86BD-98B00BA25C40}"/>
              </a:ext>
            </a:extLst>
          </p:cNvPr>
          <p:cNvCxnSpPr>
            <a:cxnSpLocks/>
          </p:cNvCxnSpPr>
          <p:nvPr/>
        </p:nvCxnSpPr>
        <p:spPr>
          <a:xfrm flipV="1">
            <a:off x="2277739" y="1371256"/>
            <a:ext cx="1845648" cy="681737"/>
          </a:xfrm>
          <a:prstGeom prst="line">
            <a:avLst/>
          </a:prstGeom>
          <a:ln w="1270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95BEBC-3191-0340-BEF0-F06E3CE1B21C}"/>
                  </a:ext>
                </a:extLst>
              </p:cNvPr>
              <p:cNvSpPr txBox="1"/>
              <p:nvPr/>
            </p:nvSpPr>
            <p:spPr>
              <a:xfrm>
                <a:off x="2261753" y="3185083"/>
                <a:ext cx="1824282"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de-DE" sz="4000" b="0" i="1" smtClean="0">
                              <a:latin typeface="Cambria Math" panose="02040503050406030204" pitchFamily="18" charset="0"/>
                            </a:rPr>
                            <m:t>𝐴</m:t>
                          </m:r>
                        </m:e>
                        <m:sub>
                          <m:r>
                            <a:rPr lang="de-DE" sz="4000" b="0" i="1" smtClean="0">
                              <a:latin typeface="Cambria Math" panose="02040503050406030204" pitchFamily="18" charset="0"/>
                            </a:rPr>
                            <m:t>𝑖</m:t>
                          </m:r>
                          <m:r>
                            <a:rPr lang="de-DE" sz="4000" b="0" i="1" smtClean="0">
                              <a:latin typeface="Cambria Math" panose="02040503050406030204" pitchFamily="18" charset="0"/>
                            </a:rPr>
                            <m:t>,</m:t>
                          </m:r>
                          <m:r>
                            <a:rPr lang="de-DE" sz="4000" b="0" i="1" smtClean="0">
                              <a:latin typeface="Cambria Math" panose="02040503050406030204" pitchFamily="18" charset="0"/>
                            </a:rPr>
                            <m:t>𝑗</m:t>
                          </m:r>
                        </m:sub>
                      </m:sSub>
                      <m:r>
                        <a:rPr lang="de-DE" sz="4000" b="0" i="1" smtClean="0">
                          <a:latin typeface="Cambria Math" panose="02040503050406030204" pitchFamily="18" charset="0"/>
                        </a:rPr>
                        <m:t>=1</m:t>
                      </m:r>
                    </m:oMath>
                  </m:oMathPara>
                </a14:m>
                <a:endParaRPr lang="en-GB" sz="4000" dirty="0"/>
              </a:p>
            </p:txBody>
          </p:sp>
        </mc:Choice>
        <mc:Fallback xmlns="">
          <p:sp>
            <p:nvSpPr>
              <p:cNvPr id="29" name="TextBox 28">
                <a:extLst>
                  <a:ext uri="{FF2B5EF4-FFF2-40B4-BE49-F238E27FC236}">
                    <a16:creationId xmlns:a16="http://schemas.microsoft.com/office/drawing/2014/main" id="{2595BEBC-3191-0340-BEF0-F06E3CE1B21C}"/>
                  </a:ext>
                </a:extLst>
              </p:cNvPr>
              <p:cNvSpPr txBox="1">
                <a:spLocks noRot="1" noChangeAspect="1" noMove="1" noResize="1" noEditPoints="1" noAdjustHandles="1" noChangeArrowheads="1" noChangeShapeType="1" noTextEdit="1"/>
              </p:cNvSpPr>
              <p:nvPr/>
            </p:nvSpPr>
            <p:spPr>
              <a:xfrm>
                <a:off x="2261753" y="3185083"/>
                <a:ext cx="1824282" cy="665118"/>
              </a:xfrm>
              <a:prstGeom prst="rect">
                <a:avLst/>
              </a:prstGeom>
              <a:blipFill>
                <a:blip r:embed="rId4"/>
                <a:stretch>
                  <a:fillRect l="-6250" r="-6250" b="-24074"/>
                </a:stretch>
              </a:blipFill>
            </p:spPr>
            <p:txBody>
              <a:bodyPr/>
              <a:lstStyle/>
              <a:p>
                <a:r>
                  <a:rPr lang="en-GB">
                    <a:noFill/>
                  </a:rPr>
                  <a:t> </a:t>
                </a:r>
              </a:p>
            </p:txBody>
          </p:sp>
        </mc:Fallback>
      </mc:AlternateContent>
    </p:spTree>
    <p:extLst>
      <p:ext uri="{BB962C8B-B14F-4D97-AF65-F5344CB8AC3E}">
        <p14:creationId xmlns:p14="http://schemas.microsoft.com/office/powerpoint/2010/main" val="47060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25FF-5E24-4943-A861-2AEF5B3BF7F2}"/>
              </a:ext>
            </a:extLst>
          </p:cNvPr>
          <p:cNvSpPr>
            <a:spLocks noGrp="1"/>
          </p:cNvSpPr>
          <p:nvPr>
            <p:ph type="title"/>
          </p:nvPr>
        </p:nvSpPr>
        <p:spPr/>
        <p:txBody>
          <a:bodyPr>
            <a:normAutofit/>
          </a:bodyPr>
          <a:lstStyle/>
          <a:p>
            <a:r>
              <a:rPr lang="en-US" sz="5400" b="1" dirty="0">
                <a:latin typeface="+mn-lt"/>
              </a:rPr>
              <a:t>School Format. </a:t>
            </a:r>
          </a:p>
        </p:txBody>
      </p:sp>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5</a:t>
            </a:fld>
            <a:endParaRPr lang="en-US" dirty="0"/>
          </a:p>
        </p:txBody>
      </p:sp>
      <p:pic>
        <p:nvPicPr>
          <p:cNvPr id="9" name="Graphic 8" descr="Teacher with solid fill">
            <a:extLst>
              <a:ext uri="{FF2B5EF4-FFF2-40B4-BE49-F238E27FC236}">
                <a16:creationId xmlns:a16="http://schemas.microsoft.com/office/drawing/2014/main" id="{E61544B2-9FC5-E847-8F6B-F746BC2063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647828"/>
            <a:ext cx="2893532" cy="2893532"/>
          </a:xfrm>
          <a:prstGeom prst="rect">
            <a:avLst/>
          </a:prstGeom>
        </p:spPr>
      </p:pic>
      <p:sp>
        <p:nvSpPr>
          <p:cNvPr id="10" name="TextBox 9">
            <a:extLst>
              <a:ext uri="{FF2B5EF4-FFF2-40B4-BE49-F238E27FC236}">
                <a16:creationId xmlns:a16="http://schemas.microsoft.com/office/drawing/2014/main" id="{8696DE4E-80DF-874C-8F32-35DCB9CC0933}"/>
              </a:ext>
            </a:extLst>
          </p:cNvPr>
          <p:cNvSpPr txBox="1"/>
          <p:nvPr/>
        </p:nvSpPr>
        <p:spPr>
          <a:xfrm>
            <a:off x="317692" y="4009843"/>
            <a:ext cx="4037580" cy="1200329"/>
          </a:xfrm>
          <a:prstGeom prst="rect">
            <a:avLst/>
          </a:prstGeom>
          <a:noFill/>
        </p:spPr>
        <p:txBody>
          <a:bodyPr wrap="none" rtlCol="0">
            <a:spAutoFit/>
          </a:bodyPr>
          <a:lstStyle/>
          <a:p>
            <a:r>
              <a:rPr lang="en-GB" sz="3600" dirty="0"/>
              <a:t>Lectures </a:t>
            </a:r>
          </a:p>
          <a:p>
            <a:r>
              <a:rPr lang="en-GB" sz="3600" dirty="0"/>
              <a:t>(via zoom, recorded)</a:t>
            </a:r>
          </a:p>
        </p:txBody>
      </p:sp>
      <p:pic>
        <p:nvPicPr>
          <p:cNvPr id="12" name="Graphic 11" descr="Gymnast: Rings with solid fill">
            <a:extLst>
              <a:ext uri="{FF2B5EF4-FFF2-40B4-BE49-F238E27FC236}">
                <a16:creationId xmlns:a16="http://schemas.microsoft.com/office/drawing/2014/main" id="{B3700D8D-B5C0-8640-98AD-7D2C421818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917" y="464341"/>
            <a:ext cx="2893532" cy="2893532"/>
          </a:xfrm>
          <a:prstGeom prst="rect">
            <a:avLst/>
          </a:prstGeom>
        </p:spPr>
      </p:pic>
      <p:sp>
        <p:nvSpPr>
          <p:cNvPr id="14" name="TextBox 13">
            <a:extLst>
              <a:ext uri="{FF2B5EF4-FFF2-40B4-BE49-F238E27FC236}">
                <a16:creationId xmlns:a16="http://schemas.microsoft.com/office/drawing/2014/main" id="{B6A66C3C-75C8-3349-9D68-0C1D9200ED9D}"/>
              </a:ext>
            </a:extLst>
          </p:cNvPr>
          <p:cNvSpPr txBox="1"/>
          <p:nvPr/>
        </p:nvSpPr>
        <p:spPr>
          <a:xfrm>
            <a:off x="8030672" y="1894265"/>
            <a:ext cx="3903056" cy="1200329"/>
          </a:xfrm>
          <a:prstGeom prst="rect">
            <a:avLst/>
          </a:prstGeom>
          <a:noFill/>
        </p:spPr>
        <p:txBody>
          <a:bodyPr wrap="none" rtlCol="0">
            <a:spAutoFit/>
          </a:bodyPr>
          <a:lstStyle/>
          <a:p>
            <a:r>
              <a:rPr lang="en-GB" sz="3600" dirty="0"/>
              <a:t>Exercises </a:t>
            </a:r>
          </a:p>
          <a:p>
            <a:r>
              <a:rPr lang="en-GB" sz="3600" dirty="0"/>
              <a:t>(independent work)</a:t>
            </a:r>
          </a:p>
        </p:txBody>
      </p:sp>
      <p:pic>
        <p:nvPicPr>
          <p:cNvPr id="18" name="Graphic 17" descr="Boardroom with solid fill">
            <a:extLst>
              <a:ext uri="{FF2B5EF4-FFF2-40B4-BE49-F238E27FC236}">
                <a16:creationId xmlns:a16="http://schemas.microsoft.com/office/drawing/2014/main" id="{2AA7CA91-DBF4-9347-A1EF-00C1306A56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22642" y="3500128"/>
            <a:ext cx="3384550" cy="3384550"/>
          </a:xfrm>
          <a:prstGeom prst="rect">
            <a:avLst/>
          </a:prstGeom>
        </p:spPr>
      </p:pic>
      <p:sp>
        <p:nvSpPr>
          <p:cNvPr id="19" name="TextBox 18">
            <a:extLst>
              <a:ext uri="{FF2B5EF4-FFF2-40B4-BE49-F238E27FC236}">
                <a16:creationId xmlns:a16="http://schemas.microsoft.com/office/drawing/2014/main" id="{CCB293D8-D846-1244-94C9-C3628ABC21EA}"/>
              </a:ext>
            </a:extLst>
          </p:cNvPr>
          <p:cNvSpPr txBox="1"/>
          <p:nvPr/>
        </p:nvSpPr>
        <p:spPr>
          <a:xfrm>
            <a:off x="7461683" y="4712966"/>
            <a:ext cx="3575146" cy="1477328"/>
          </a:xfrm>
          <a:prstGeom prst="rect">
            <a:avLst/>
          </a:prstGeom>
          <a:noFill/>
        </p:spPr>
        <p:txBody>
          <a:bodyPr wrap="none" rtlCol="0">
            <a:spAutoFit/>
          </a:bodyPr>
          <a:lstStyle/>
          <a:p>
            <a:r>
              <a:rPr lang="en-GB" sz="3600" dirty="0"/>
              <a:t>Discussion Forum </a:t>
            </a:r>
          </a:p>
          <a:p>
            <a:r>
              <a:rPr lang="en-GB" sz="3600" dirty="0">
                <a:hlinkClick r:id="rId9"/>
              </a:rPr>
              <a:t>click here to join</a:t>
            </a:r>
            <a:endParaRPr lang="en-GB" sz="3600" dirty="0"/>
          </a:p>
          <a:p>
            <a:endParaRPr lang="en-GB" dirty="0"/>
          </a:p>
        </p:txBody>
      </p:sp>
    </p:spTree>
    <p:extLst>
      <p:ext uri="{BB962C8B-B14F-4D97-AF65-F5344CB8AC3E}">
        <p14:creationId xmlns:p14="http://schemas.microsoft.com/office/powerpoint/2010/main" val="2107203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9B9F-DF9D-FF4B-AD81-6E13E697543B}"/>
              </a:ext>
            </a:extLst>
          </p:cNvPr>
          <p:cNvSpPr>
            <a:spLocks noGrp="1"/>
          </p:cNvSpPr>
          <p:nvPr>
            <p:ph type="title"/>
          </p:nvPr>
        </p:nvSpPr>
        <p:spPr>
          <a:xfrm>
            <a:off x="688730" y="118527"/>
            <a:ext cx="10665069" cy="1044288"/>
          </a:xfrm>
        </p:spPr>
        <p:txBody>
          <a:bodyPr>
            <a:normAutofit/>
          </a:bodyPr>
          <a:lstStyle/>
          <a:p>
            <a:r>
              <a:rPr lang="en-US" sz="5400" b="1" dirty="0">
                <a:latin typeface="+mn-lt"/>
              </a:rPr>
              <a:t>Total Variation (TV)</a:t>
            </a:r>
          </a:p>
        </p:txBody>
      </p:sp>
      <p:sp>
        <p:nvSpPr>
          <p:cNvPr id="3" name="Slide Number Placeholder 2">
            <a:extLst>
              <a:ext uri="{FF2B5EF4-FFF2-40B4-BE49-F238E27FC236}">
                <a16:creationId xmlns:a16="http://schemas.microsoft.com/office/drawing/2014/main" id="{586329B8-615A-7647-98FD-7D365CE2492C}"/>
              </a:ext>
            </a:extLst>
          </p:cNvPr>
          <p:cNvSpPr>
            <a:spLocks noGrp="1"/>
          </p:cNvSpPr>
          <p:nvPr>
            <p:ph type="sldNum" sz="quarter" idx="12"/>
          </p:nvPr>
        </p:nvSpPr>
        <p:spPr/>
        <p:txBody>
          <a:bodyPr/>
          <a:lstStyle/>
          <a:p>
            <a:fld id="{D75B69EA-F5F3-9148-B3D2-85669F9D4A27}" type="slidenum">
              <a:rPr lang="en-US" smtClean="0"/>
              <a:pPr/>
              <a:t>50</a:t>
            </a:fld>
            <a:endParaRPr lang="en-US" dirty="0"/>
          </a:p>
        </p:txBody>
      </p:sp>
      <p:sp>
        <p:nvSpPr>
          <p:cNvPr id="9" name="TextBox 8">
            <a:extLst>
              <a:ext uri="{FF2B5EF4-FFF2-40B4-BE49-F238E27FC236}">
                <a16:creationId xmlns:a16="http://schemas.microsoft.com/office/drawing/2014/main" id="{16F7D523-C9A1-A745-9FD4-7C844FA6AE68}"/>
              </a:ext>
            </a:extLst>
          </p:cNvPr>
          <p:cNvSpPr txBox="1"/>
          <p:nvPr/>
        </p:nvSpPr>
        <p:spPr>
          <a:xfrm>
            <a:off x="2588975" y="2520779"/>
            <a:ext cx="184731" cy="369332"/>
          </a:xfrm>
          <a:prstGeom prst="rect">
            <a:avLst/>
          </a:prstGeom>
          <a:noFill/>
        </p:spPr>
        <p:txBody>
          <a:bodyPr wrap="none" rtlCol="0">
            <a:spAutoFit/>
          </a:bodyPr>
          <a:lstStyle/>
          <a:p>
            <a:endParaRPr lang="en-US" dirty="0"/>
          </a:p>
        </p:txBody>
      </p:sp>
      <p:sp>
        <p:nvSpPr>
          <p:cNvPr id="10" name="Oval 9">
            <a:extLst>
              <a:ext uri="{FF2B5EF4-FFF2-40B4-BE49-F238E27FC236}">
                <a16:creationId xmlns:a16="http://schemas.microsoft.com/office/drawing/2014/main" id="{6103D0C2-D22D-1746-A7D9-ED8803D9CA05}"/>
              </a:ext>
            </a:extLst>
          </p:cNvPr>
          <p:cNvSpPr/>
          <p:nvPr/>
        </p:nvSpPr>
        <p:spPr>
          <a:xfrm>
            <a:off x="1826629" y="1808801"/>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4F159A8-C502-2E4A-BCEF-7F7EC3521A08}"/>
              </a:ext>
            </a:extLst>
          </p:cNvPr>
          <p:cNvSpPr/>
          <p:nvPr/>
        </p:nvSpPr>
        <p:spPr>
          <a:xfrm>
            <a:off x="4051300" y="2504163"/>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65DB0B-7434-D540-848B-214DFA409DA7}"/>
              </a:ext>
            </a:extLst>
          </p:cNvPr>
          <p:cNvSpPr/>
          <p:nvPr/>
        </p:nvSpPr>
        <p:spPr>
          <a:xfrm>
            <a:off x="215900" y="4339789"/>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3B0EDB-C7A8-A84F-AA34-D47F9B54A982}"/>
              </a:ext>
            </a:extLst>
          </p:cNvPr>
          <p:cNvSpPr/>
          <p:nvPr/>
        </p:nvSpPr>
        <p:spPr>
          <a:xfrm>
            <a:off x="1892300" y="5869504"/>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852DA5-8D76-D44C-8A1D-7F40F4CB09F9}"/>
              </a:ext>
            </a:extLst>
          </p:cNvPr>
          <p:cNvSpPr/>
          <p:nvPr/>
        </p:nvSpPr>
        <p:spPr>
          <a:xfrm>
            <a:off x="3251202" y="45686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EC5E0EF-5346-D54C-89D7-0510D0BDF92B}"/>
              </a:ext>
            </a:extLst>
          </p:cNvPr>
          <p:cNvCxnSpPr>
            <a:cxnSpLocks/>
          </p:cNvCxnSpPr>
          <p:nvPr/>
        </p:nvCxnSpPr>
        <p:spPr>
          <a:xfrm>
            <a:off x="2273300" y="2165506"/>
            <a:ext cx="2095502" cy="597192"/>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C29A89-EFEE-9D48-8E0A-1E15748578F5}"/>
              </a:ext>
            </a:extLst>
          </p:cNvPr>
          <p:cNvCxnSpPr>
            <a:cxnSpLocks/>
          </p:cNvCxnSpPr>
          <p:nvPr/>
        </p:nvCxnSpPr>
        <p:spPr>
          <a:xfrm flipV="1">
            <a:off x="3766906" y="2762698"/>
            <a:ext cx="601896" cy="20473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D907AE-4990-E24D-A567-0D82117C7EBA}"/>
              </a:ext>
            </a:extLst>
          </p:cNvPr>
          <p:cNvCxnSpPr>
            <a:cxnSpLocks/>
          </p:cNvCxnSpPr>
          <p:nvPr/>
        </p:nvCxnSpPr>
        <p:spPr>
          <a:xfrm flipV="1">
            <a:off x="2273300" y="5073244"/>
            <a:ext cx="1308101" cy="12801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7EEAAA-FBE7-194D-B0C8-086BFF186EA9}"/>
              </a:ext>
            </a:extLst>
          </p:cNvPr>
          <p:cNvCxnSpPr>
            <a:cxnSpLocks/>
          </p:cNvCxnSpPr>
          <p:nvPr/>
        </p:nvCxnSpPr>
        <p:spPr>
          <a:xfrm>
            <a:off x="596900" y="4669070"/>
            <a:ext cx="2984501" cy="28198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46F513-1AC9-A04E-92C0-BAE0040C8F29}"/>
              </a:ext>
            </a:extLst>
          </p:cNvPr>
          <p:cNvCxnSpPr>
            <a:cxnSpLocks/>
          </p:cNvCxnSpPr>
          <p:nvPr/>
        </p:nvCxnSpPr>
        <p:spPr>
          <a:xfrm flipH="1" flipV="1">
            <a:off x="596900" y="4669070"/>
            <a:ext cx="1498600" cy="1359210"/>
          </a:xfrm>
          <a:prstGeom prst="line">
            <a:avLst/>
          </a:prstGeom>
          <a:ln w="127000"/>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CD920C4-DE97-DE48-9229-759824FEBEC9}"/>
              </a:ext>
            </a:extLst>
          </p:cNvPr>
          <p:cNvPicPr>
            <a:picLocks noChangeAspect="1"/>
          </p:cNvPicPr>
          <p:nvPr/>
        </p:nvPicPr>
        <p:blipFill>
          <a:blip r:embed="rId2"/>
          <a:stretch>
            <a:fillRect/>
          </a:stretch>
        </p:blipFill>
        <p:spPr>
          <a:xfrm>
            <a:off x="4664386" y="1704522"/>
            <a:ext cx="1384992" cy="769440"/>
          </a:xfrm>
          <a:prstGeom prst="rect">
            <a:avLst/>
          </a:prstGeom>
        </p:spPr>
      </p:pic>
      <p:pic>
        <p:nvPicPr>
          <p:cNvPr id="25" name="Picture 24">
            <a:extLst>
              <a:ext uri="{FF2B5EF4-FFF2-40B4-BE49-F238E27FC236}">
                <a16:creationId xmlns:a16="http://schemas.microsoft.com/office/drawing/2014/main" id="{105FF0EF-B18E-8946-8E76-6F4C0B52D0E3}"/>
              </a:ext>
            </a:extLst>
          </p:cNvPr>
          <p:cNvPicPr>
            <a:picLocks noChangeAspect="1"/>
          </p:cNvPicPr>
          <p:nvPr/>
        </p:nvPicPr>
        <p:blipFill>
          <a:blip r:embed="rId3"/>
          <a:stretch>
            <a:fillRect/>
          </a:stretch>
        </p:blipFill>
        <p:spPr>
          <a:xfrm>
            <a:off x="4066985" y="4365865"/>
            <a:ext cx="1319040" cy="769440"/>
          </a:xfrm>
          <a:prstGeom prst="rect">
            <a:avLst/>
          </a:prstGeom>
        </p:spPr>
      </p:pic>
      <p:sp>
        <p:nvSpPr>
          <p:cNvPr id="27" name="TextBox 26">
            <a:extLst>
              <a:ext uri="{FF2B5EF4-FFF2-40B4-BE49-F238E27FC236}">
                <a16:creationId xmlns:a16="http://schemas.microsoft.com/office/drawing/2014/main" id="{6BB4F9E0-5F9B-7F4A-B965-AF74DEE390D8}"/>
              </a:ext>
            </a:extLst>
          </p:cNvPr>
          <p:cNvSpPr txBox="1"/>
          <p:nvPr/>
        </p:nvSpPr>
        <p:spPr>
          <a:xfrm>
            <a:off x="1944657" y="4155123"/>
            <a:ext cx="418704" cy="646331"/>
          </a:xfrm>
          <a:prstGeom prst="rect">
            <a:avLst/>
          </a:prstGeom>
          <a:noFill/>
        </p:spPr>
        <p:txBody>
          <a:bodyPr wrap="none" rtlCol="0">
            <a:spAutoFit/>
          </a:bodyPr>
          <a:lstStyle/>
          <a:p>
            <a:r>
              <a:rPr lang="en-US" sz="3600" dirty="0"/>
              <a:t>2</a:t>
            </a:r>
          </a:p>
        </p:txBody>
      </p:sp>
      <p:sp>
        <p:nvSpPr>
          <p:cNvPr id="4" name="TextBox 3">
            <a:extLst>
              <a:ext uri="{FF2B5EF4-FFF2-40B4-BE49-F238E27FC236}">
                <a16:creationId xmlns:a16="http://schemas.microsoft.com/office/drawing/2014/main" id="{7E7C756A-4012-1A45-8724-EC338C9ACC40}"/>
              </a:ext>
            </a:extLst>
          </p:cNvPr>
          <p:cNvSpPr txBox="1"/>
          <p:nvPr/>
        </p:nvSpPr>
        <p:spPr>
          <a:xfrm>
            <a:off x="5489580" y="3140050"/>
            <a:ext cx="5949948" cy="646331"/>
          </a:xfrm>
          <a:prstGeom prst="rect">
            <a:avLst/>
          </a:prstGeom>
          <a:noFill/>
        </p:spPr>
        <p:txBody>
          <a:bodyPr wrap="square" rtlCol="0">
            <a:spAutoFit/>
          </a:bodyPr>
          <a:lstStyle/>
          <a:p>
            <a:r>
              <a:rPr lang="en-GB" sz="3600" dirty="0"/>
              <a:t>requiring small TV</a:t>
            </a:r>
          </a:p>
        </p:txBody>
      </p:sp>
      <p:sp>
        <p:nvSpPr>
          <p:cNvPr id="21" name="Oval 20">
            <a:extLst>
              <a:ext uri="{FF2B5EF4-FFF2-40B4-BE49-F238E27FC236}">
                <a16:creationId xmlns:a16="http://schemas.microsoft.com/office/drawing/2014/main" id="{3F9DC725-341A-9A48-8B3C-45510DEEFC0B}"/>
              </a:ext>
            </a:extLst>
          </p:cNvPr>
          <p:cNvSpPr/>
          <p:nvPr/>
        </p:nvSpPr>
        <p:spPr>
          <a:xfrm>
            <a:off x="3670300" y="102835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04A22A6-1B05-6947-8BEF-8D38DEFD3A9A}"/>
              </a:ext>
            </a:extLst>
          </p:cNvPr>
          <p:cNvCxnSpPr>
            <a:cxnSpLocks/>
          </p:cNvCxnSpPr>
          <p:nvPr/>
        </p:nvCxnSpPr>
        <p:spPr>
          <a:xfrm>
            <a:off x="4067854" y="1501472"/>
            <a:ext cx="298775" cy="1388639"/>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05EE233-2701-3B48-86BD-98B00BA25C40}"/>
              </a:ext>
            </a:extLst>
          </p:cNvPr>
          <p:cNvCxnSpPr>
            <a:cxnSpLocks/>
          </p:cNvCxnSpPr>
          <p:nvPr/>
        </p:nvCxnSpPr>
        <p:spPr>
          <a:xfrm flipV="1">
            <a:off x="2277739" y="1371256"/>
            <a:ext cx="1845648" cy="681737"/>
          </a:xfrm>
          <a:prstGeom prst="line">
            <a:avLst/>
          </a:prstGeom>
          <a:ln w="1270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595BEBC-3191-0340-BEF0-F06E3CE1B21C}"/>
                  </a:ext>
                </a:extLst>
              </p:cNvPr>
              <p:cNvSpPr txBox="1"/>
              <p:nvPr/>
            </p:nvSpPr>
            <p:spPr>
              <a:xfrm>
                <a:off x="2261753" y="3185083"/>
                <a:ext cx="1824282"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i="1" smtClean="0">
                              <a:latin typeface="Cambria Math" panose="02040503050406030204" pitchFamily="18" charset="0"/>
                            </a:rPr>
                          </m:ctrlPr>
                        </m:sSubPr>
                        <m:e>
                          <m:r>
                            <a:rPr lang="de-DE" sz="4000" b="0" i="1" smtClean="0">
                              <a:latin typeface="Cambria Math" panose="02040503050406030204" pitchFamily="18" charset="0"/>
                            </a:rPr>
                            <m:t>𝐴</m:t>
                          </m:r>
                        </m:e>
                        <m:sub>
                          <m:r>
                            <a:rPr lang="de-DE" sz="4000" b="0" i="1" smtClean="0">
                              <a:latin typeface="Cambria Math" panose="02040503050406030204" pitchFamily="18" charset="0"/>
                            </a:rPr>
                            <m:t>𝑖</m:t>
                          </m:r>
                          <m:r>
                            <a:rPr lang="de-DE" sz="4000" b="0" i="1" smtClean="0">
                              <a:latin typeface="Cambria Math" panose="02040503050406030204" pitchFamily="18" charset="0"/>
                            </a:rPr>
                            <m:t>,</m:t>
                          </m:r>
                          <m:r>
                            <a:rPr lang="de-DE" sz="4000" b="0" i="1" smtClean="0">
                              <a:latin typeface="Cambria Math" panose="02040503050406030204" pitchFamily="18" charset="0"/>
                            </a:rPr>
                            <m:t>𝑗</m:t>
                          </m:r>
                        </m:sub>
                      </m:sSub>
                      <m:r>
                        <a:rPr lang="de-DE" sz="4000" b="0" i="1" smtClean="0">
                          <a:latin typeface="Cambria Math" panose="02040503050406030204" pitchFamily="18" charset="0"/>
                        </a:rPr>
                        <m:t>=1</m:t>
                      </m:r>
                    </m:oMath>
                  </m:oMathPara>
                </a14:m>
                <a:endParaRPr lang="en-GB" sz="4000" dirty="0"/>
              </a:p>
            </p:txBody>
          </p:sp>
        </mc:Choice>
        <mc:Fallback xmlns="">
          <p:sp>
            <p:nvSpPr>
              <p:cNvPr id="29" name="TextBox 28">
                <a:extLst>
                  <a:ext uri="{FF2B5EF4-FFF2-40B4-BE49-F238E27FC236}">
                    <a16:creationId xmlns:a16="http://schemas.microsoft.com/office/drawing/2014/main" id="{2595BEBC-3191-0340-BEF0-F06E3CE1B21C}"/>
                  </a:ext>
                </a:extLst>
              </p:cNvPr>
              <p:cNvSpPr txBox="1">
                <a:spLocks noRot="1" noChangeAspect="1" noMove="1" noResize="1" noEditPoints="1" noAdjustHandles="1" noChangeArrowheads="1" noChangeShapeType="1" noTextEdit="1"/>
              </p:cNvSpPr>
              <p:nvPr/>
            </p:nvSpPr>
            <p:spPr>
              <a:xfrm>
                <a:off x="2261753" y="3185083"/>
                <a:ext cx="1824282" cy="665118"/>
              </a:xfrm>
              <a:prstGeom prst="rect">
                <a:avLst/>
              </a:prstGeom>
              <a:blipFill>
                <a:blip r:embed="rId4"/>
                <a:stretch>
                  <a:fillRect l="-6250" r="-6250" b="-240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6CE50FA-E185-7F4E-A822-7E6E94A85929}"/>
                  </a:ext>
                </a:extLst>
              </p:cNvPr>
              <p:cNvSpPr txBox="1"/>
              <p:nvPr/>
            </p:nvSpPr>
            <p:spPr>
              <a:xfrm>
                <a:off x="5772347" y="3789998"/>
                <a:ext cx="3940694" cy="12539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GB" sz="3200" i="1" smtClean="0">
                              <a:latin typeface="Cambria Math" panose="02040503050406030204" pitchFamily="18" charset="0"/>
                            </a:rPr>
                          </m:ctrlPr>
                        </m:naryPr>
                        <m:sub>
                          <m:d>
                            <m:dPr>
                              <m:begChr m:val="{"/>
                              <m:endChr m:val="}"/>
                              <m:ctrlPr>
                                <a:rPr lang="en-GB" sz="3200" i="1" smtClean="0">
                                  <a:latin typeface="Cambria Math" panose="02040503050406030204" pitchFamily="18" charset="0"/>
                                </a:rPr>
                              </m:ctrlPr>
                            </m:dPr>
                            <m:e>
                              <m:r>
                                <a:rPr lang="de-DE" sz="3200" b="0" i="1" smtClean="0">
                                  <a:latin typeface="Cambria Math" panose="02040503050406030204" pitchFamily="18" charset="0"/>
                                </a:rPr>
                                <m:t>𝑖</m:t>
                              </m:r>
                              <m:r>
                                <a:rPr lang="de-DE" sz="3200" b="0" i="1" smtClean="0">
                                  <a:latin typeface="Cambria Math" panose="02040503050406030204" pitchFamily="18" charset="0"/>
                                </a:rPr>
                                <m:t>,</m:t>
                              </m:r>
                              <m:r>
                                <a:rPr lang="de-DE" sz="3200" b="0" i="1" smtClean="0">
                                  <a:latin typeface="Cambria Math" panose="02040503050406030204" pitchFamily="18" charset="0"/>
                                </a:rPr>
                                <m:t>𝑗</m:t>
                              </m:r>
                            </m:e>
                          </m:d>
                        </m:sub>
                        <m:sup/>
                        <m:e>
                          <m:sSub>
                            <m:sSubPr>
                              <m:ctrlPr>
                                <a:rPr lang="en-GB" sz="3200" i="1">
                                  <a:latin typeface="Cambria Math" panose="02040503050406030204" pitchFamily="18" charset="0"/>
                                </a:rPr>
                              </m:ctrlPr>
                            </m:sSubPr>
                            <m:e>
                              <m:r>
                                <a:rPr lang="de-DE" sz="3200" i="1">
                                  <a:latin typeface="Cambria Math" panose="02040503050406030204" pitchFamily="18" charset="0"/>
                                </a:rPr>
                                <m:t>𝐴</m:t>
                              </m:r>
                            </m:e>
                            <m:sub>
                              <m:r>
                                <a:rPr lang="de-DE" sz="3200" i="1">
                                  <a:latin typeface="Cambria Math" panose="02040503050406030204" pitchFamily="18" charset="0"/>
                                </a:rPr>
                                <m:t>𝑖</m:t>
                              </m:r>
                              <m:r>
                                <a:rPr lang="de-DE" sz="3200" i="1">
                                  <a:latin typeface="Cambria Math" panose="02040503050406030204" pitchFamily="18" charset="0"/>
                                </a:rPr>
                                <m:t>,</m:t>
                              </m:r>
                              <m:r>
                                <a:rPr lang="de-DE" sz="3200" i="1">
                                  <a:latin typeface="Cambria Math" panose="02040503050406030204" pitchFamily="18" charset="0"/>
                                </a:rPr>
                                <m:t>𝑗</m:t>
                              </m:r>
                            </m:sub>
                          </m:sSub>
                          <m:sSup>
                            <m:sSupPr>
                              <m:ctrlPr>
                                <a:rPr lang="en-GB" sz="3200" i="1">
                                  <a:latin typeface="Cambria Math" panose="02040503050406030204" pitchFamily="18" charset="0"/>
                                </a:rPr>
                              </m:ctrlPr>
                            </m:sSupPr>
                            <m:e>
                              <m:d>
                                <m:dPr>
                                  <m:begChr m:val="‖"/>
                                  <m:endChr m:val="‖"/>
                                  <m:ctrlPr>
                                    <a:rPr lang="en-GB" sz="3200" i="1" smtClean="0">
                                      <a:latin typeface="Cambria Math" panose="02040503050406030204" pitchFamily="18" charset="0"/>
                                    </a:rPr>
                                  </m:ctrlPr>
                                </m:dPr>
                                <m:e>
                                  <m:sSup>
                                    <m:sSupPr>
                                      <m:ctrlPr>
                                        <a:rPr lang="en-GB" sz="3200" i="1">
                                          <a:latin typeface="Cambria Math" panose="02040503050406030204" pitchFamily="18" charset="0"/>
                                        </a:rPr>
                                      </m:ctrlPr>
                                    </m:sSupPr>
                                    <m:e>
                                      <m:r>
                                        <a:rPr lang="de-DE" sz="3200" b="1" i="0">
                                          <a:latin typeface="Cambria Math" panose="02040503050406030204" pitchFamily="18" charset="0"/>
                                        </a:rPr>
                                        <m:t>𝐰</m:t>
                                      </m:r>
                                    </m:e>
                                    <m:sup>
                                      <m:r>
                                        <a:rPr lang="de-DE" sz="3200" i="1">
                                          <a:latin typeface="Cambria Math" panose="02040503050406030204" pitchFamily="18" charset="0"/>
                                        </a:rPr>
                                        <m:t>(</m:t>
                                      </m:r>
                                      <m:r>
                                        <a:rPr lang="de-DE" sz="3200" i="1">
                                          <a:latin typeface="Cambria Math" panose="02040503050406030204" pitchFamily="18" charset="0"/>
                                        </a:rPr>
                                        <m:t>𝑖</m:t>
                                      </m:r>
                                      <m:r>
                                        <a:rPr lang="de-DE" sz="3200" i="1">
                                          <a:latin typeface="Cambria Math" panose="02040503050406030204" pitchFamily="18" charset="0"/>
                                        </a:rPr>
                                        <m:t>)</m:t>
                                      </m:r>
                                    </m:sup>
                                  </m:sSup>
                                  <m:r>
                                    <a:rPr lang="de-DE" sz="3200" i="1">
                                      <a:latin typeface="Cambria Math" panose="02040503050406030204" pitchFamily="18" charset="0"/>
                                    </a:rPr>
                                    <m:t>−</m:t>
                                  </m:r>
                                  <m:sSup>
                                    <m:sSupPr>
                                      <m:ctrlPr>
                                        <a:rPr lang="de-DE" sz="3200" i="1">
                                          <a:latin typeface="Cambria Math" panose="02040503050406030204" pitchFamily="18" charset="0"/>
                                        </a:rPr>
                                      </m:ctrlPr>
                                    </m:sSupPr>
                                    <m:e>
                                      <m:r>
                                        <a:rPr lang="de-DE" sz="3200" b="1" i="0">
                                          <a:latin typeface="Cambria Math" panose="02040503050406030204" pitchFamily="18" charset="0"/>
                                        </a:rPr>
                                        <m:t>𝐰</m:t>
                                      </m:r>
                                    </m:e>
                                    <m:sup>
                                      <m:r>
                                        <a:rPr lang="de-DE" sz="3200" i="1">
                                          <a:latin typeface="Cambria Math" panose="02040503050406030204" pitchFamily="18" charset="0"/>
                                        </a:rPr>
                                        <m:t>(</m:t>
                                      </m:r>
                                      <m:r>
                                        <a:rPr lang="de-DE" sz="3200" i="1">
                                          <a:latin typeface="Cambria Math" panose="02040503050406030204" pitchFamily="18" charset="0"/>
                                        </a:rPr>
                                        <m:t>𝑗</m:t>
                                      </m:r>
                                      <m:r>
                                        <a:rPr lang="de-DE" sz="3200" i="1">
                                          <a:latin typeface="Cambria Math" panose="02040503050406030204" pitchFamily="18" charset="0"/>
                                        </a:rPr>
                                        <m:t>)</m:t>
                                      </m:r>
                                    </m:sup>
                                  </m:sSup>
                                </m:e>
                              </m:d>
                            </m:e>
                            <m:sup>
                              <m:r>
                                <a:rPr lang="de-DE" sz="3200" i="1">
                                  <a:latin typeface="Cambria Math" panose="02040503050406030204" pitchFamily="18" charset="0"/>
                                </a:rPr>
                                <m:t>2</m:t>
                              </m:r>
                            </m:sup>
                          </m:sSup>
                        </m:e>
                      </m:nary>
                    </m:oMath>
                  </m:oMathPara>
                </a14:m>
                <a:endParaRPr lang="en-GB" sz="3200" dirty="0"/>
              </a:p>
            </p:txBody>
          </p:sp>
        </mc:Choice>
        <mc:Fallback xmlns="">
          <p:sp>
            <p:nvSpPr>
              <p:cNvPr id="24" name="TextBox 23">
                <a:extLst>
                  <a:ext uri="{FF2B5EF4-FFF2-40B4-BE49-F238E27FC236}">
                    <a16:creationId xmlns:a16="http://schemas.microsoft.com/office/drawing/2014/main" id="{C6CE50FA-E185-7F4E-A822-7E6E94A85929}"/>
                  </a:ext>
                </a:extLst>
              </p:cNvPr>
              <p:cNvSpPr txBox="1">
                <a:spLocks noRot="1" noChangeAspect="1" noMove="1" noResize="1" noEditPoints="1" noAdjustHandles="1" noChangeArrowheads="1" noChangeShapeType="1" noTextEdit="1"/>
              </p:cNvSpPr>
              <p:nvPr/>
            </p:nvSpPr>
            <p:spPr>
              <a:xfrm>
                <a:off x="5772347" y="3789998"/>
                <a:ext cx="3940694" cy="1253933"/>
              </a:xfrm>
              <a:prstGeom prst="rect">
                <a:avLst/>
              </a:prstGeom>
              <a:blipFill>
                <a:blip r:embed="rId5"/>
                <a:stretch>
                  <a:fillRect l="-37621" t="-141414" r="-322" b="-190909"/>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B6B1A590-76D0-BE40-8BAF-10D1A9275180}"/>
              </a:ext>
            </a:extLst>
          </p:cNvPr>
          <p:cNvSpPr txBox="1"/>
          <p:nvPr/>
        </p:nvSpPr>
        <p:spPr>
          <a:xfrm>
            <a:off x="5168904" y="5225007"/>
            <a:ext cx="5176802" cy="1077218"/>
          </a:xfrm>
          <a:prstGeom prst="rect">
            <a:avLst/>
          </a:prstGeom>
          <a:noFill/>
        </p:spPr>
        <p:txBody>
          <a:bodyPr wrap="none" rtlCol="0">
            <a:spAutoFit/>
          </a:bodyPr>
          <a:lstStyle/>
          <a:p>
            <a:r>
              <a:rPr lang="en-GB" sz="3200" dirty="0"/>
              <a:t>enforces weights to be nearly </a:t>
            </a:r>
          </a:p>
          <a:p>
            <a:r>
              <a:rPr lang="en-GB" sz="3200" dirty="0"/>
              <a:t>constant over clusters</a:t>
            </a:r>
          </a:p>
        </p:txBody>
      </p:sp>
    </p:spTree>
    <p:extLst>
      <p:ext uri="{BB962C8B-B14F-4D97-AF65-F5344CB8AC3E}">
        <p14:creationId xmlns:p14="http://schemas.microsoft.com/office/powerpoint/2010/main" val="3389631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60290" y="504567"/>
            <a:ext cx="9782678" cy="923330"/>
          </a:xfrm>
          <a:prstGeom prst="rect">
            <a:avLst/>
          </a:prstGeom>
          <a:noFill/>
        </p:spPr>
        <p:txBody>
          <a:bodyPr wrap="none" rtlCol="0">
            <a:spAutoFit/>
          </a:bodyPr>
          <a:lstStyle/>
          <a:p>
            <a:r>
              <a:rPr lang="en-US" sz="5400" b="1" dirty="0"/>
              <a:t>TV-Regularized Linear Regression </a:t>
            </a:r>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51</a:t>
            </a:fld>
            <a:endParaRPr lang="en-US"/>
          </a:p>
        </p:txBody>
      </p:sp>
      <p:pic>
        <p:nvPicPr>
          <p:cNvPr id="21" name="Picture 20">
            <a:extLst>
              <a:ext uri="{FF2B5EF4-FFF2-40B4-BE49-F238E27FC236}">
                <a16:creationId xmlns:a16="http://schemas.microsoft.com/office/drawing/2014/main" id="{6013BD9F-BF08-4E41-AFDA-FA80066C0653}"/>
              </a:ext>
            </a:extLst>
          </p:cNvPr>
          <p:cNvPicPr>
            <a:picLocks noChangeAspect="1"/>
          </p:cNvPicPr>
          <p:nvPr/>
        </p:nvPicPr>
        <p:blipFill>
          <a:blip r:embed="rId3"/>
          <a:stretch>
            <a:fillRect/>
          </a:stretch>
        </p:blipFill>
        <p:spPr>
          <a:xfrm>
            <a:off x="307890" y="2199804"/>
            <a:ext cx="10893510" cy="1333438"/>
          </a:xfrm>
          <a:prstGeom prst="rect">
            <a:avLst/>
          </a:prstGeom>
        </p:spPr>
      </p:pic>
      <p:cxnSp>
        <p:nvCxnSpPr>
          <p:cNvPr id="22" name="Straight Arrow Connector 21">
            <a:extLst>
              <a:ext uri="{FF2B5EF4-FFF2-40B4-BE49-F238E27FC236}">
                <a16:creationId xmlns:a16="http://schemas.microsoft.com/office/drawing/2014/main" id="{7070A191-25FC-A841-831B-09D8F4B90DFD}"/>
              </a:ext>
            </a:extLst>
          </p:cNvPr>
          <p:cNvCxnSpPr>
            <a:cxnSpLocks/>
          </p:cNvCxnSpPr>
          <p:nvPr/>
        </p:nvCxnSpPr>
        <p:spPr>
          <a:xfrm flipV="1">
            <a:off x="2635003" y="3244883"/>
            <a:ext cx="869219" cy="193671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E7F730-D017-4F4D-94A4-273E2863F0A5}"/>
              </a:ext>
            </a:extLst>
          </p:cNvPr>
          <p:cNvSpPr txBox="1"/>
          <p:nvPr/>
        </p:nvSpPr>
        <p:spPr>
          <a:xfrm>
            <a:off x="0" y="5425312"/>
            <a:ext cx="4226093" cy="707886"/>
          </a:xfrm>
          <a:prstGeom prst="rect">
            <a:avLst/>
          </a:prstGeom>
          <a:noFill/>
        </p:spPr>
        <p:txBody>
          <a:bodyPr wrap="none" rtlCol="0">
            <a:spAutoFit/>
          </a:bodyPr>
          <a:lstStyle/>
          <a:p>
            <a:r>
              <a:rPr lang="en-US" sz="4000" dirty="0"/>
              <a:t>local training errors</a:t>
            </a:r>
          </a:p>
        </p:txBody>
      </p:sp>
      <p:cxnSp>
        <p:nvCxnSpPr>
          <p:cNvPr id="24" name="Straight Arrow Connector 23">
            <a:extLst>
              <a:ext uri="{FF2B5EF4-FFF2-40B4-BE49-F238E27FC236}">
                <a16:creationId xmlns:a16="http://schemas.microsoft.com/office/drawing/2014/main" id="{662A3FA4-98A1-A64A-BBDF-D421B6C977CA}"/>
              </a:ext>
            </a:extLst>
          </p:cNvPr>
          <p:cNvCxnSpPr>
            <a:cxnSpLocks/>
          </p:cNvCxnSpPr>
          <p:nvPr/>
        </p:nvCxnSpPr>
        <p:spPr>
          <a:xfrm flipH="1" flipV="1">
            <a:off x="8687780" y="3318722"/>
            <a:ext cx="762000" cy="1400173"/>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0F85CE-C1B1-F041-B548-2475D03CD974}"/>
              </a:ext>
            </a:extLst>
          </p:cNvPr>
          <p:cNvSpPr txBox="1"/>
          <p:nvPr/>
        </p:nvSpPr>
        <p:spPr>
          <a:xfrm>
            <a:off x="7899699" y="4679357"/>
            <a:ext cx="3430619" cy="707886"/>
          </a:xfrm>
          <a:prstGeom prst="rect">
            <a:avLst/>
          </a:prstGeom>
          <a:noFill/>
        </p:spPr>
        <p:txBody>
          <a:bodyPr wrap="none" rtlCol="0">
            <a:spAutoFit/>
          </a:bodyPr>
          <a:lstStyle/>
          <a:p>
            <a:r>
              <a:rPr lang="en-US" sz="4000" dirty="0"/>
              <a:t>“</a:t>
            </a:r>
            <a:r>
              <a:rPr lang="en-GB" sz="4000" dirty="0"/>
              <a:t>clusteredness</a:t>
            </a:r>
            <a:r>
              <a:rPr lang="en-US" sz="4000" dirty="0"/>
              <a:t>”</a:t>
            </a:r>
          </a:p>
        </p:txBody>
      </p:sp>
      <p:cxnSp>
        <p:nvCxnSpPr>
          <p:cNvPr id="26" name="Straight Arrow Connector 25">
            <a:extLst>
              <a:ext uri="{FF2B5EF4-FFF2-40B4-BE49-F238E27FC236}">
                <a16:creationId xmlns:a16="http://schemas.microsoft.com/office/drawing/2014/main" id="{64CA7CE3-EC10-EE47-96F1-F80ADBD25148}"/>
              </a:ext>
            </a:extLst>
          </p:cNvPr>
          <p:cNvCxnSpPr/>
          <p:nvPr/>
        </p:nvCxnSpPr>
        <p:spPr>
          <a:xfrm>
            <a:off x="3936921" y="4022405"/>
            <a:ext cx="31242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1CBE682-F629-7E4D-8772-104B68B49FCD}"/>
              </a:ext>
            </a:extLst>
          </p:cNvPr>
          <p:cNvSpPr txBox="1"/>
          <p:nvPr/>
        </p:nvSpPr>
        <p:spPr>
          <a:xfrm>
            <a:off x="3730073" y="4188484"/>
            <a:ext cx="2289088" cy="707886"/>
          </a:xfrm>
          <a:prstGeom prst="rect">
            <a:avLst/>
          </a:prstGeom>
          <a:noFill/>
        </p:spPr>
        <p:txBody>
          <a:bodyPr wrap="none" rtlCol="0">
            <a:spAutoFit/>
          </a:bodyPr>
          <a:lstStyle/>
          <a:p>
            <a:r>
              <a:rPr lang="en-US" sz="4000" dirty="0"/>
              <a:t>increasing</a:t>
            </a:r>
          </a:p>
        </p:txBody>
      </p:sp>
      <p:pic>
        <p:nvPicPr>
          <p:cNvPr id="33" name="Picture 32" descr="Text&#10;&#10;Description automatically generated with medium confidence">
            <a:extLst>
              <a:ext uri="{FF2B5EF4-FFF2-40B4-BE49-F238E27FC236}">
                <a16:creationId xmlns:a16="http://schemas.microsoft.com/office/drawing/2014/main" id="{DC9CBBF7-D573-3C4E-AB6E-25D6A3630694}"/>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960982" y="4174914"/>
            <a:ext cx="1125388" cy="858386"/>
          </a:xfrm>
          <a:prstGeom prst="rect">
            <a:avLst/>
          </a:prstGeom>
        </p:spPr>
      </p:pic>
    </p:spTree>
    <p:extLst>
      <p:ext uri="{BB962C8B-B14F-4D97-AF65-F5344CB8AC3E}">
        <p14:creationId xmlns:p14="http://schemas.microsoft.com/office/powerpoint/2010/main" val="2373914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60290" y="504567"/>
            <a:ext cx="5311903" cy="923330"/>
          </a:xfrm>
          <a:prstGeom prst="rect">
            <a:avLst/>
          </a:prstGeom>
          <a:noFill/>
        </p:spPr>
        <p:txBody>
          <a:bodyPr wrap="none" rtlCol="0">
            <a:spAutoFit/>
          </a:bodyPr>
          <a:lstStyle/>
          <a:p>
            <a:r>
              <a:rPr lang="en-US" sz="5400" b="1" dirty="0"/>
              <a:t>Gradient Descent </a:t>
            </a:r>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52</a:t>
            </a:fld>
            <a:endParaRPr lang="en-US"/>
          </a:p>
        </p:txBody>
      </p:sp>
      <p:pic>
        <p:nvPicPr>
          <p:cNvPr id="21" name="Picture 20">
            <a:extLst>
              <a:ext uri="{FF2B5EF4-FFF2-40B4-BE49-F238E27FC236}">
                <a16:creationId xmlns:a16="http://schemas.microsoft.com/office/drawing/2014/main" id="{6013BD9F-BF08-4E41-AFDA-FA80066C0653}"/>
              </a:ext>
            </a:extLst>
          </p:cNvPr>
          <p:cNvPicPr>
            <a:picLocks noChangeAspect="1"/>
          </p:cNvPicPr>
          <p:nvPr/>
        </p:nvPicPr>
        <p:blipFill>
          <a:blip r:embed="rId3"/>
          <a:stretch>
            <a:fillRect/>
          </a:stretch>
        </p:blipFill>
        <p:spPr>
          <a:xfrm>
            <a:off x="0" y="1663697"/>
            <a:ext cx="10893510" cy="1333438"/>
          </a:xfrm>
          <a:prstGeom prst="rect">
            <a:avLst/>
          </a:prstGeom>
        </p:spPr>
      </p:pic>
      <p:sp>
        <p:nvSpPr>
          <p:cNvPr id="3" name="TextBox 2">
            <a:extLst>
              <a:ext uri="{FF2B5EF4-FFF2-40B4-BE49-F238E27FC236}">
                <a16:creationId xmlns:a16="http://schemas.microsoft.com/office/drawing/2014/main" id="{E1E12FBF-F798-0E4E-AB01-9806F9FA92B5}"/>
              </a:ext>
            </a:extLst>
          </p:cNvPr>
          <p:cNvSpPr txBox="1"/>
          <p:nvPr/>
        </p:nvSpPr>
        <p:spPr>
          <a:xfrm>
            <a:off x="332825" y="3044279"/>
            <a:ext cx="9776138" cy="1446550"/>
          </a:xfrm>
          <a:prstGeom prst="rect">
            <a:avLst/>
          </a:prstGeom>
          <a:noFill/>
        </p:spPr>
        <p:txBody>
          <a:bodyPr wrap="none" rtlCol="0">
            <a:spAutoFit/>
          </a:bodyPr>
          <a:lstStyle/>
          <a:p>
            <a:r>
              <a:rPr lang="en-GB" sz="4400" dirty="0"/>
              <a:t>objective function is smooth and convex; </a:t>
            </a:r>
          </a:p>
          <a:p>
            <a:r>
              <a:rPr lang="en-GB" sz="4400" dirty="0"/>
              <a:t>-&gt; can be solved iteratively using GD steps</a:t>
            </a:r>
          </a:p>
        </p:txBody>
      </p:sp>
      <p:pic>
        <p:nvPicPr>
          <p:cNvPr id="8" name="Picture 7">
            <a:extLst>
              <a:ext uri="{FF2B5EF4-FFF2-40B4-BE49-F238E27FC236}">
                <a16:creationId xmlns:a16="http://schemas.microsoft.com/office/drawing/2014/main" id="{4992FB0E-B712-6643-8C87-33B42ECE76C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 y="4782578"/>
            <a:ext cx="11804323" cy="1084821"/>
          </a:xfrm>
          <a:prstGeom prst="rect">
            <a:avLst/>
          </a:prstGeom>
        </p:spPr>
      </p:pic>
    </p:spTree>
    <p:extLst>
      <p:ext uri="{BB962C8B-B14F-4D97-AF65-F5344CB8AC3E}">
        <p14:creationId xmlns:p14="http://schemas.microsoft.com/office/powerpoint/2010/main" val="1361696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460290" y="504567"/>
            <a:ext cx="8377037" cy="923330"/>
          </a:xfrm>
          <a:prstGeom prst="rect">
            <a:avLst/>
          </a:prstGeom>
          <a:noFill/>
        </p:spPr>
        <p:txBody>
          <a:bodyPr wrap="none" rtlCol="0">
            <a:spAutoFit/>
          </a:bodyPr>
          <a:lstStyle/>
          <a:p>
            <a:r>
              <a:rPr lang="en-US" sz="5400" b="1" dirty="0"/>
              <a:t>GD Step as Message Passing </a:t>
            </a:r>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53</a:t>
            </a:fld>
            <a:endParaRPr lang="en-US"/>
          </a:p>
        </p:txBody>
      </p:sp>
      <p:pic>
        <p:nvPicPr>
          <p:cNvPr id="8" name="Picture 7">
            <a:extLst>
              <a:ext uri="{FF2B5EF4-FFF2-40B4-BE49-F238E27FC236}">
                <a16:creationId xmlns:a16="http://schemas.microsoft.com/office/drawing/2014/main" id="{4992FB0E-B712-6643-8C87-33B42ECE76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930273"/>
            <a:ext cx="11804323" cy="1084821"/>
          </a:xfrm>
          <a:prstGeom prst="rect">
            <a:avLst/>
          </a:prstGeom>
        </p:spPr>
      </p:pic>
      <p:sp>
        <p:nvSpPr>
          <p:cNvPr id="7" name="TextBox 6">
            <a:extLst>
              <a:ext uri="{FF2B5EF4-FFF2-40B4-BE49-F238E27FC236}">
                <a16:creationId xmlns:a16="http://schemas.microsoft.com/office/drawing/2014/main" id="{94F84EBF-2ACE-C147-98D8-AE0F7293B992}"/>
              </a:ext>
            </a:extLst>
          </p:cNvPr>
          <p:cNvSpPr txBox="1"/>
          <p:nvPr/>
        </p:nvSpPr>
        <p:spPr>
          <a:xfrm>
            <a:off x="2214682" y="2154771"/>
            <a:ext cx="184731" cy="369332"/>
          </a:xfrm>
          <a:prstGeom prst="rect">
            <a:avLst/>
          </a:prstGeom>
          <a:noFill/>
        </p:spPr>
        <p:txBody>
          <a:bodyPr wrap="none" rtlCol="0">
            <a:spAutoFit/>
          </a:bodyPr>
          <a:lstStyle/>
          <a:p>
            <a:endParaRPr lang="en-US" dirty="0"/>
          </a:p>
        </p:txBody>
      </p:sp>
      <p:sp>
        <p:nvSpPr>
          <p:cNvPr id="9" name="Oval 8">
            <a:extLst>
              <a:ext uri="{FF2B5EF4-FFF2-40B4-BE49-F238E27FC236}">
                <a16:creationId xmlns:a16="http://schemas.microsoft.com/office/drawing/2014/main" id="{3E9AF053-8E8E-CE40-90DD-FB1D7236FC4B}"/>
              </a:ext>
            </a:extLst>
          </p:cNvPr>
          <p:cNvSpPr/>
          <p:nvPr/>
        </p:nvSpPr>
        <p:spPr>
          <a:xfrm>
            <a:off x="3871111" y="3652415"/>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110236D-6689-D647-97A1-98C5EFEC6CAC}"/>
              </a:ext>
            </a:extLst>
          </p:cNvPr>
          <p:cNvSpPr/>
          <p:nvPr/>
        </p:nvSpPr>
        <p:spPr>
          <a:xfrm>
            <a:off x="2018413" y="1996537"/>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558CEBD-9FE4-6F4C-903B-3B9726490CA7}"/>
              </a:ext>
            </a:extLst>
          </p:cNvPr>
          <p:cNvSpPr/>
          <p:nvPr/>
        </p:nvSpPr>
        <p:spPr>
          <a:xfrm>
            <a:off x="6366980" y="2658846"/>
            <a:ext cx="762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F6036FF-50B8-3948-9F42-586A0E64EC18}"/>
              </a:ext>
            </a:extLst>
          </p:cNvPr>
          <p:cNvSpPr txBox="1"/>
          <p:nvPr/>
        </p:nvSpPr>
        <p:spPr>
          <a:xfrm>
            <a:off x="3572631" y="3796206"/>
            <a:ext cx="298480" cy="646331"/>
          </a:xfrm>
          <a:prstGeom prst="rect">
            <a:avLst/>
          </a:prstGeom>
          <a:noFill/>
        </p:spPr>
        <p:txBody>
          <a:bodyPr wrap="none" rtlCol="0">
            <a:spAutoFit/>
          </a:bodyPr>
          <a:lstStyle/>
          <a:p>
            <a:r>
              <a:rPr lang="en-GB" sz="3600" dirty="0" err="1"/>
              <a:t>i</a:t>
            </a:r>
            <a:endParaRPr lang="en-GB" sz="3600" dirty="0"/>
          </a:p>
        </p:txBody>
      </p:sp>
      <p:sp>
        <p:nvSpPr>
          <p:cNvPr id="13" name="TextBox 12">
            <a:extLst>
              <a:ext uri="{FF2B5EF4-FFF2-40B4-BE49-F238E27FC236}">
                <a16:creationId xmlns:a16="http://schemas.microsoft.com/office/drawing/2014/main" id="{FB7A0599-6DFF-BF41-93A5-103E21CF45A8}"/>
              </a:ext>
            </a:extLst>
          </p:cNvPr>
          <p:cNvSpPr txBox="1"/>
          <p:nvPr/>
        </p:nvSpPr>
        <p:spPr>
          <a:xfrm>
            <a:off x="7128980" y="2524103"/>
            <a:ext cx="410818" cy="646331"/>
          </a:xfrm>
          <a:prstGeom prst="rect">
            <a:avLst/>
          </a:prstGeom>
          <a:noFill/>
        </p:spPr>
        <p:txBody>
          <a:bodyPr wrap="none" rtlCol="0">
            <a:spAutoFit/>
          </a:bodyPr>
          <a:lstStyle/>
          <a:p>
            <a:r>
              <a:rPr lang="en-GB" sz="3600" dirty="0"/>
              <a:t>i’</a:t>
            </a:r>
          </a:p>
        </p:txBody>
      </p:sp>
      <p:cxnSp>
        <p:nvCxnSpPr>
          <p:cNvPr id="14" name="Straight Connector 13">
            <a:extLst>
              <a:ext uri="{FF2B5EF4-FFF2-40B4-BE49-F238E27FC236}">
                <a16:creationId xmlns:a16="http://schemas.microsoft.com/office/drawing/2014/main" id="{B81D862B-BAA3-0A4C-A24B-DA0035E3F75D}"/>
              </a:ext>
            </a:extLst>
          </p:cNvPr>
          <p:cNvCxnSpPr>
            <a:cxnSpLocks/>
            <a:stCxn id="7" idx="3"/>
          </p:cNvCxnSpPr>
          <p:nvPr/>
        </p:nvCxnSpPr>
        <p:spPr>
          <a:xfrm>
            <a:off x="2399413" y="2339437"/>
            <a:ext cx="1852698" cy="156109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B57F45-ECE1-4045-A173-374BDEC700DF}"/>
              </a:ext>
            </a:extLst>
          </p:cNvPr>
          <p:cNvCxnSpPr>
            <a:cxnSpLocks/>
          </p:cNvCxnSpPr>
          <p:nvPr/>
        </p:nvCxnSpPr>
        <p:spPr>
          <a:xfrm flipV="1">
            <a:off x="4426307" y="3119982"/>
            <a:ext cx="2171700" cy="95378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FD23B0-C6AD-0548-BAF8-1052D579F1ED}"/>
              </a:ext>
            </a:extLst>
          </p:cNvPr>
          <p:cNvCxnSpPr>
            <a:cxnSpLocks/>
          </p:cNvCxnSpPr>
          <p:nvPr/>
        </p:nvCxnSpPr>
        <p:spPr>
          <a:xfrm flipV="1">
            <a:off x="4783084" y="3000054"/>
            <a:ext cx="1372973" cy="576369"/>
          </a:xfrm>
          <a:prstGeom prst="straightConnector1">
            <a:avLst/>
          </a:prstGeom>
          <a:ln w="508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A20567-A587-E148-A268-E14826488246}"/>
              </a:ext>
            </a:extLst>
          </p:cNvPr>
          <p:cNvCxnSpPr>
            <a:cxnSpLocks/>
          </p:cNvCxnSpPr>
          <p:nvPr/>
        </p:nvCxnSpPr>
        <p:spPr>
          <a:xfrm>
            <a:off x="3085263" y="2499823"/>
            <a:ext cx="979094" cy="936303"/>
          </a:xfrm>
          <a:prstGeom prst="straightConnector1">
            <a:avLst/>
          </a:prstGeom>
          <a:ln w="508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93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3E02E-0A64-4349-99EF-7FB5FF99AA0B}"/>
              </a:ext>
            </a:extLst>
          </p:cNvPr>
          <p:cNvSpPr txBox="1"/>
          <p:nvPr/>
        </p:nvSpPr>
        <p:spPr>
          <a:xfrm>
            <a:off x="79290" y="316938"/>
            <a:ext cx="3944221" cy="1015663"/>
          </a:xfrm>
          <a:prstGeom prst="rect">
            <a:avLst/>
          </a:prstGeom>
          <a:noFill/>
        </p:spPr>
        <p:txBody>
          <a:bodyPr wrap="none" rtlCol="0">
            <a:spAutoFit/>
          </a:bodyPr>
          <a:lstStyle/>
          <a:p>
            <a:r>
              <a:rPr lang="en-US" sz="6000" b="1" dirty="0"/>
              <a:t>Algorithm 2</a:t>
            </a:r>
          </a:p>
        </p:txBody>
      </p:sp>
      <p:sp>
        <p:nvSpPr>
          <p:cNvPr id="4" name="Slide Number Placeholder 3">
            <a:extLst>
              <a:ext uri="{FF2B5EF4-FFF2-40B4-BE49-F238E27FC236}">
                <a16:creationId xmlns:a16="http://schemas.microsoft.com/office/drawing/2014/main" id="{67C4175E-1630-E448-A24B-90A6449FC134}"/>
              </a:ext>
            </a:extLst>
          </p:cNvPr>
          <p:cNvSpPr>
            <a:spLocks noGrp="1"/>
          </p:cNvSpPr>
          <p:nvPr>
            <p:ph type="sldNum" sz="quarter" idx="12"/>
          </p:nvPr>
        </p:nvSpPr>
        <p:spPr/>
        <p:txBody>
          <a:bodyPr/>
          <a:lstStyle/>
          <a:p>
            <a:fld id="{D75B69EA-F5F3-9148-B3D2-85669F9D4A27}" type="slidenum">
              <a:rPr lang="en-US" smtClean="0"/>
              <a:t>54</a:t>
            </a:fld>
            <a:endParaRPr lang="en-US"/>
          </a:p>
        </p:txBody>
      </p:sp>
      <p:sp>
        <p:nvSpPr>
          <p:cNvPr id="19" name="TextBox 18">
            <a:extLst>
              <a:ext uri="{FF2B5EF4-FFF2-40B4-BE49-F238E27FC236}">
                <a16:creationId xmlns:a16="http://schemas.microsoft.com/office/drawing/2014/main" id="{A9DFB034-955A-574E-8463-1A9FBBB6E3F2}"/>
              </a:ext>
            </a:extLst>
          </p:cNvPr>
          <p:cNvSpPr txBox="1"/>
          <p:nvPr/>
        </p:nvSpPr>
        <p:spPr>
          <a:xfrm>
            <a:off x="247925" y="1584385"/>
            <a:ext cx="11696149" cy="3539430"/>
          </a:xfrm>
          <a:prstGeom prst="rect">
            <a:avLst/>
          </a:prstGeom>
          <a:noFill/>
        </p:spPr>
        <p:txBody>
          <a:bodyPr wrap="square" rtlCol="0">
            <a:spAutoFit/>
          </a:bodyPr>
          <a:lstStyle/>
          <a:p>
            <a:pPr marL="342900" indent="-342900">
              <a:buFont typeface="+mj-lt"/>
              <a:buAutoNum type="arabicPeriod"/>
            </a:pPr>
            <a:r>
              <a:rPr lang="en-GB" sz="3200" dirty="0" err="1"/>
              <a:t>init</a:t>
            </a:r>
            <a:r>
              <a:rPr lang="en-GB" sz="3200" dirty="0"/>
              <a:t> weights to zero all nodes</a:t>
            </a:r>
          </a:p>
          <a:p>
            <a:endParaRPr lang="en-GB" sz="3200" dirty="0"/>
          </a:p>
          <a:p>
            <a:endParaRPr lang="en-GB" sz="3200" dirty="0"/>
          </a:p>
          <a:p>
            <a:r>
              <a:rPr lang="en-GB" sz="3200" dirty="0"/>
              <a:t>2. repeat for N_GD times: </a:t>
            </a:r>
          </a:p>
          <a:p>
            <a:pPr lvl="1"/>
            <a:r>
              <a:rPr lang="en-GB" sz="3200" dirty="0"/>
              <a:t>update local weights at all nodes as</a:t>
            </a:r>
          </a:p>
          <a:p>
            <a:pPr lvl="1"/>
            <a:endParaRPr lang="en-GB" sz="3200" dirty="0"/>
          </a:p>
          <a:p>
            <a:pPr marL="971550" lvl="1" indent="-514350">
              <a:buFont typeface="+mj-lt"/>
              <a:buAutoNum type="arabicPeriod"/>
            </a:pPr>
            <a:endParaRPr lang="en-GB" sz="3200" dirty="0"/>
          </a:p>
        </p:txBody>
      </p:sp>
      <p:pic>
        <p:nvPicPr>
          <p:cNvPr id="20" name="Picture 19">
            <a:extLst>
              <a:ext uri="{FF2B5EF4-FFF2-40B4-BE49-F238E27FC236}">
                <a16:creationId xmlns:a16="http://schemas.microsoft.com/office/drawing/2014/main" id="{8A090865-39E3-964A-B658-A72449F135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4350" y="2309484"/>
            <a:ext cx="8545260" cy="584775"/>
          </a:xfrm>
          <a:prstGeom prst="rect">
            <a:avLst/>
          </a:prstGeom>
        </p:spPr>
      </p:pic>
      <p:pic>
        <p:nvPicPr>
          <p:cNvPr id="22" name="Picture 21">
            <a:extLst>
              <a:ext uri="{FF2B5EF4-FFF2-40B4-BE49-F238E27FC236}">
                <a16:creationId xmlns:a16="http://schemas.microsoft.com/office/drawing/2014/main" id="{B2412253-B741-6E46-B056-6494895FE1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290778"/>
            <a:ext cx="11804323" cy="1084821"/>
          </a:xfrm>
          <a:prstGeom prst="rect">
            <a:avLst/>
          </a:prstGeom>
        </p:spPr>
      </p:pic>
    </p:spTree>
    <p:extLst>
      <p:ext uri="{BB962C8B-B14F-4D97-AF65-F5344CB8AC3E}">
        <p14:creationId xmlns:p14="http://schemas.microsoft.com/office/powerpoint/2010/main" val="325352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6000" b="1" dirty="0">
                <a:latin typeface="+mn-lt"/>
                <a:ea typeface="+mn-ea"/>
                <a:cs typeface="+mn-cs"/>
              </a:rPr>
              <a:t>Exercise 3 – Task 3.1</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55</a:t>
            </a:fld>
            <a:endParaRPr lang="en-US" dirty="0"/>
          </a:p>
        </p:txBody>
      </p:sp>
      <p:sp>
        <p:nvSpPr>
          <p:cNvPr id="5" name="TextBox 4">
            <a:extLst>
              <a:ext uri="{FF2B5EF4-FFF2-40B4-BE49-F238E27FC236}">
                <a16:creationId xmlns:a16="http://schemas.microsoft.com/office/drawing/2014/main" id="{928938EE-CF9F-BE42-AEA0-79C33926FCEF}"/>
              </a:ext>
            </a:extLst>
          </p:cNvPr>
          <p:cNvSpPr txBox="1"/>
          <p:nvPr/>
        </p:nvSpPr>
        <p:spPr>
          <a:xfrm>
            <a:off x="667149" y="2038360"/>
            <a:ext cx="9315051" cy="3970318"/>
          </a:xfrm>
          <a:prstGeom prst="rect">
            <a:avLst/>
          </a:prstGeom>
          <a:noFill/>
        </p:spPr>
        <p:txBody>
          <a:bodyPr wrap="none" rtlCol="0">
            <a:spAutoFit/>
          </a:bodyPr>
          <a:lstStyle/>
          <a:p>
            <a:r>
              <a:rPr lang="en-GB" sz="3600" dirty="0"/>
              <a:t>Try out Algorithm 2 for a toy networked dataset </a:t>
            </a:r>
          </a:p>
          <a:p>
            <a:r>
              <a:rPr lang="en-GB" sz="3600" dirty="0"/>
              <a:t>consisting of two clusters/blocks </a:t>
            </a:r>
          </a:p>
          <a:p>
            <a:endParaRPr lang="en-GB" sz="3600" dirty="0"/>
          </a:p>
          <a:p>
            <a:r>
              <a:rPr lang="en-GB" sz="3600" dirty="0"/>
              <a:t>study the effect of varying edge weight between </a:t>
            </a:r>
          </a:p>
          <a:p>
            <a:r>
              <a:rPr lang="en-GB" sz="3600" dirty="0"/>
              <a:t>clusters, varying number of GD steps, varying </a:t>
            </a:r>
          </a:p>
          <a:p>
            <a:r>
              <a:rPr lang="en-GB" sz="3600" dirty="0"/>
              <a:t>regularization parameter</a:t>
            </a:r>
          </a:p>
          <a:p>
            <a:endParaRPr lang="en-GB" sz="3600" dirty="0"/>
          </a:p>
        </p:txBody>
      </p:sp>
      <p:pic>
        <p:nvPicPr>
          <p:cNvPr id="6" name="Picture 5" descr="Text&#10;&#10;Description automatically generated with medium confidence">
            <a:extLst>
              <a:ext uri="{FF2B5EF4-FFF2-40B4-BE49-F238E27FC236}">
                <a16:creationId xmlns:a16="http://schemas.microsoft.com/office/drawing/2014/main" id="{500A33F7-9CB6-9343-8CA6-F52190F054B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391150" y="4838699"/>
            <a:ext cx="1000844" cy="724121"/>
          </a:xfrm>
          <a:prstGeom prst="rect">
            <a:avLst/>
          </a:prstGeom>
        </p:spPr>
      </p:pic>
    </p:spTree>
    <p:extLst>
      <p:ext uri="{BB962C8B-B14F-4D97-AF65-F5344CB8AC3E}">
        <p14:creationId xmlns:p14="http://schemas.microsoft.com/office/powerpoint/2010/main" val="14026348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6" y="365125"/>
            <a:ext cx="11673663" cy="1325563"/>
          </a:xfrm>
        </p:spPr>
        <p:txBody>
          <a:bodyPr>
            <a:noAutofit/>
          </a:bodyPr>
          <a:lstStyle/>
          <a:p>
            <a:r>
              <a:rPr lang="en-US" sz="6000" b="1" dirty="0">
                <a:latin typeface="+mn-lt"/>
                <a:ea typeface="+mn-ea"/>
                <a:cs typeface="+mn-cs"/>
              </a:rPr>
              <a:t>Exercise 3 – Task 3.2</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56</a:t>
            </a:fld>
            <a:endParaRPr lang="en-US" dirty="0"/>
          </a:p>
        </p:txBody>
      </p:sp>
      <p:sp>
        <p:nvSpPr>
          <p:cNvPr id="5" name="TextBox 4">
            <a:extLst>
              <a:ext uri="{FF2B5EF4-FFF2-40B4-BE49-F238E27FC236}">
                <a16:creationId xmlns:a16="http://schemas.microsoft.com/office/drawing/2014/main" id="{928938EE-CF9F-BE42-AEA0-79C33926FCEF}"/>
              </a:ext>
            </a:extLst>
          </p:cNvPr>
          <p:cNvSpPr txBox="1"/>
          <p:nvPr/>
        </p:nvSpPr>
        <p:spPr>
          <a:xfrm>
            <a:off x="683244" y="2019300"/>
            <a:ext cx="9701758" cy="1754326"/>
          </a:xfrm>
          <a:prstGeom prst="rect">
            <a:avLst/>
          </a:prstGeom>
          <a:noFill/>
        </p:spPr>
        <p:txBody>
          <a:bodyPr wrap="none" rtlCol="0">
            <a:spAutoFit/>
          </a:bodyPr>
          <a:lstStyle/>
          <a:p>
            <a:r>
              <a:rPr lang="en-GB" sz="3600" dirty="0"/>
              <a:t>Try out Algorithm 2 for a networked data obtained </a:t>
            </a:r>
          </a:p>
          <a:p>
            <a:r>
              <a:rPr lang="en-GB" sz="3600" dirty="0"/>
              <a:t>from Finnish meteorological institute (Demo code </a:t>
            </a:r>
          </a:p>
          <a:p>
            <a:r>
              <a:rPr lang="en-GB" sz="3600" dirty="0"/>
              <a:t>shows to load this data)</a:t>
            </a:r>
          </a:p>
        </p:txBody>
      </p:sp>
    </p:spTree>
    <p:extLst>
      <p:ext uri="{BB962C8B-B14F-4D97-AF65-F5344CB8AC3E}">
        <p14:creationId xmlns:p14="http://schemas.microsoft.com/office/powerpoint/2010/main" val="326671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916-E4D6-4D4E-9FE6-76844DAD5941}"/>
              </a:ext>
            </a:extLst>
          </p:cNvPr>
          <p:cNvSpPr>
            <a:spLocks noGrp="1"/>
          </p:cNvSpPr>
          <p:nvPr>
            <p:ph type="title"/>
          </p:nvPr>
        </p:nvSpPr>
        <p:spPr>
          <a:xfrm>
            <a:off x="518337" y="2019300"/>
            <a:ext cx="11673663" cy="2743835"/>
          </a:xfrm>
        </p:spPr>
        <p:txBody>
          <a:bodyPr>
            <a:noAutofit/>
          </a:bodyPr>
          <a:lstStyle/>
          <a:p>
            <a:r>
              <a:rPr lang="en-US" sz="6000" b="1" dirty="0">
                <a:latin typeface="+mn-lt"/>
                <a:ea typeface="+mn-ea"/>
                <a:cs typeface="+mn-cs"/>
              </a:rPr>
              <a:t>Thank You!</a:t>
            </a:r>
            <a:br>
              <a:rPr lang="en-US" sz="6000" b="1" dirty="0">
                <a:latin typeface="+mn-lt"/>
                <a:ea typeface="+mn-ea"/>
                <a:cs typeface="+mn-cs"/>
              </a:rPr>
            </a:br>
            <a:br>
              <a:rPr lang="en-US" sz="6000" b="1" dirty="0">
                <a:latin typeface="+mn-lt"/>
                <a:ea typeface="+mn-ea"/>
                <a:cs typeface="+mn-cs"/>
              </a:rPr>
            </a:br>
            <a:r>
              <a:rPr lang="en-US" sz="6000" b="1" dirty="0">
                <a:latin typeface="+mn-lt"/>
                <a:ea typeface="+mn-ea"/>
                <a:cs typeface="+mn-cs"/>
              </a:rPr>
              <a:t>Enjoy the School Week!</a:t>
            </a:r>
          </a:p>
        </p:txBody>
      </p:sp>
      <p:sp>
        <p:nvSpPr>
          <p:cNvPr id="3" name="Slide Number Placeholder 2">
            <a:extLst>
              <a:ext uri="{FF2B5EF4-FFF2-40B4-BE49-F238E27FC236}">
                <a16:creationId xmlns:a16="http://schemas.microsoft.com/office/drawing/2014/main" id="{8FB3C507-9CBB-2144-8A8D-8592F8B2A474}"/>
              </a:ext>
            </a:extLst>
          </p:cNvPr>
          <p:cNvSpPr>
            <a:spLocks noGrp="1"/>
          </p:cNvSpPr>
          <p:nvPr>
            <p:ph type="sldNum" sz="quarter" idx="12"/>
          </p:nvPr>
        </p:nvSpPr>
        <p:spPr/>
        <p:txBody>
          <a:bodyPr/>
          <a:lstStyle/>
          <a:p>
            <a:fld id="{D75B69EA-F5F3-9148-B3D2-85669F9D4A27}" type="slidenum">
              <a:rPr lang="en-US" smtClean="0"/>
              <a:pPr/>
              <a:t>57</a:t>
            </a:fld>
            <a:endParaRPr lang="en-US" dirty="0"/>
          </a:p>
        </p:txBody>
      </p:sp>
    </p:spTree>
    <p:extLst>
      <p:ext uri="{BB962C8B-B14F-4D97-AF65-F5344CB8AC3E}">
        <p14:creationId xmlns:p14="http://schemas.microsoft.com/office/powerpoint/2010/main" val="131911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6</a:t>
            </a:fld>
            <a:endParaRPr lang="en-US" dirty="0"/>
          </a:p>
        </p:txBody>
      </p:sp>
      <p:sp>
        <p:nvSpPr>
          <p:cNvPr id="3" name="TextBox 2">
            <a:extLst>
              <a:ext uri="{FF2B5EF4-FFF2-40B4-BE49-F238E27FC236}">
                <a16:creationId xmlns:a16="http://schemas.microsoft.com/office/drawing/2014/main" id="{F15EC0EF-110C-2343-864C-D71B38D2E31F}"/>
              </a:ext>
            </a:extLst>
          </p:cNvPr>
          <p:cNvSpPr txBox="1"/>
          <p:nvPr/>
        </p:nvSpPr>
        <p:spPr>
          <a:xfrm>
            <a:off x="139925" y="967703"/>
            <a:ext cx="11912149" cy="8710077"/>
          </a:xfrm>
          <a:prstGeom prst="rect">
            <a:avLst/>
          </a:prstGeom>
          <a:noFill/>
        </p:spPr>
        <p:txBody>
          <a:bodyPr wrap="square" rtlCol="0">
            <a:spAutoFit/>
          </a:bodyPr>
          <a:lstStyle/>
          <a:p>
            <a:pPr marL="457200" indent="-457200">
              <a:buFont typeface="Arial" panose="020B0604020202020204" pitchFamily="34" charset="0"/>
              <a:buChar char="•"/>
            </a:pPr>
            <a:r>
              <a:rPr lang="en-GB" sz="2800" dirty="0"/>
              <a:t>Tue, 11:00-13:00, </a:t>
            </a:r>
            <a:r>
              <a:rPr lang="en-GB" sz="2800" dirty="0">
                <a:hlinkClick r:id="rId3"/>
              </a:rPr>
              <a:t>Basics of spectral graph theory</a:t>
            </a:r>
            <a:r>
              <a:rPr lang="en-GB" sz="2800" dirty="0"/>
              <a:t>, Prof. </a:t>
            </a:r>
            <a:r>
              <a:rPr lang="en-GB" sz="2800" dirty="0" err="1"/>
              <a:t>Avratchenkov</a:t>
            </a:r>
            <a:endParaRPr lang="en-GB" sz="2800" dirty="0"/>
          </a:p>
          <a:p>
            <a:pPr marL="457200" indent="-457200">
              <a:buFont typeface="Arial" panose="020B0604020202020204" pitchFamily="34" charset="0"/>
              <a:buChar char="•"/>
            </a:pPr>
            <a:r>
              <a:rPr lang="en-GB" sz="2800" dirty="0"/>
              <a:t>We, 10:00-11:00, </a:t>
            </a:r>
            <a:r>
              <a:rPr lang="en-GB" sz="2800" dirty="0">
                <a:hlinkClick r:id="rId4"/>
              </a:rPr>
              <a:t>Parallel/distributed methods for state-space models</a:t>
            </a:r>
            <a:r>
              <a:rPr lang="en-GB" sz="2800" dirty="0"/>
              <a:t>, Prof. </a:t>
            </a:r>
            <a:r>
              <a:rPr lang="en-GB" sz="2800" dirty="0" err="1"/>
              <a:t>Särkkä</a:t>
            </a:r>
            <a:endParaRPr lang="en-GB" sz="2800" dirty="0"/>
          </a:p>
          <a:p>
            <a:pPr marL="457200" indent="-457200">
              <a:buFont typeface="Arial" panose="020B0604020202020204" pitchFamily="34" charset="0"/>
              <a:buChar char="•"/>
            </a:pPr>
            <a:r>
              <a:rPr lang="en-GB" sz="2800" dirty="0"/>
              <a:t>We, 12:30-13:30, </a:t>
            </a:r>
            <a:r>
              <a:rPr lang="en-GB" sz="2800" dirty="0">
                <a:hlinkClick r:id="rId5"/>
              </a:rPr>
              <a:t>Compact and Efficient Neural Networks, Steps Towards Communication Efficient Federated Learning</a:t>
            </a:r>
            <a:r>
              <a:rPr lang="en-GB" sz="2800" dirty="0"/>
              <a:t>, </a:t>
            </a:r>
            <a:r>
              <a:rPr lang="en-GB" sz="2800" dirty="0" err="1"/>
              <a:t>Dr.</a:t>
            </a:r>
            <a:r>
              <a:rPr lang="en-GB" sz="2800" dirty="0"/>
              <a:t> H.</a:t>
            </a:r>
            <a:r>
              <a:rPr lang="en-GB" dirty="0"/>
              <a:t> </a:t>
            </a:r>
            <a:r>
              <a:rPr lang="en-GB" sz="2800" dirty="0" err="1"/>
              <a:t>Tavakoli</a:t>
            </a:r>
            <a:endParaRPr lang="en-GB" sz="2800" dirty="0"/>
          </a:p>
          <a:p>
            <a:pPr marL="457200" indent="-457200">
              <a:buFont typeface="Arial" panose="020B0604020202020204" pitchFamily="34" charset="0"/>
              <a:buChar char="•"/>
            </a:pPr>
            <a:r>
              <a:rPr lang="en-GB" sz="2800" dirty="0"/>
              <a:t>Thu., 11:00-12:00, </a:t>
            </a:r>
            <a:r>
              <a:rPr lang="en-GB" sz="2800" dirty="0">
                <a:hlinkClick r:id="rId6"/>
              </a:rPr>
              <a:t>Machine Learning applications in meteorological forecasting</a:t>
            </a:r>
            <a:r>
              <a:rPr lang="en-GB" sz="2800" dirty="0"/>
              <a:t>, </a:t>
            </a:r>
            <a:r>
              <a:rPr lang="en-GB" sz="2800" dirty="0" err="1"/>
              <a:t>Dr.</a:t>
            </a:r>
            <a:r>
              <a:rPr lang="en-GB" sz="2800" dirty="0"/>
              <a:t> </a:t>
            </a:r>
            <a:r>
              <a:rPr lang="en-GB" sz="2800" dirty="0" err="1"/>
              <a:t>Schicker</a:t>
            </a:r>
            <a:endParaRPr lang="en-GB" sz="2800" dirty="0"/>
          </a:p>
          <a:p>
            <a:pPr marL="457200" indent="-457200">
              <a:buFont typeface="Arial" panose="020B0604020202020204" pitchFamily="34" charset="0"/>
              <a:buChar char="•"/>
            </a:pPr>
            <a:r>
              <a:rPr lang="en-GB" sz="2800" dirty="0"/>
              <a:t>Thu, 13:00-14:00, </a:t>
            </a:r>
            <a:r>
              <a:rPr lang="en-GB" sz="2800" dirty="0">
                <a:hlinkClick r:id="rId7"/>
              </a:rPr>
              <a:t>Towards Communication-Efficient and Personalized Federated Learning</a:t>
            </a:r>
            <a:r>
              <a:rPr lang="en-GB" sz="2800" dirty="0"/>
              <a:t>, </a:t>
            </a:r>
            <a:r>
              <a:rPr lang="en-GB" sz="2800" dirty="0" err="1"/>
              <a:t>Dr.</a:t>
            </a:r>
            <a:r>
              <a:rPr lang="en-GB" sz="2800" dirty="0"/>
              <a:t> </a:t>
            </a:r>
            <a:r>
              <a:rPr lang="en-GB" sz="2800" dirty="0" err="1"/>
              <a:t>Samek</a:t>
            </a:r>
            <a:endParaRPr lang="en-GB" sz="2800" dirty="0"/>
          </a:p>
          <a:p>
            <a:pPr marL="457200" indent="-457200">
              <a:buFont typeface="Arial" panose="020B0604020202020204" pitchFamily="34" charset="0"/>
              <a:buChar char="•"/>
            </a:pPr>
            <a:r>
              <a:rPr lang="en-GB" sz="2800" dirty="0"/>
              <a:t>Thu, 14:30-15:30, </a:t>
            </a:r>
            <a:r>
              <a:rPr lang="en-GB" sz="2800" dirty="0">
                <a:hlinkClick r:id="rId8"/>
              </a:rPr>
              <a:t>Communication-Computation Efficient Distributed Machine Learning</a:t>
            </a:r>
            <a:r>
              <a:rPr lang="en-GB" sz="2800" dirty="0"/>
              <a:t> , Prof. </a:t>
            </a:r>
            <a:r>
              <a:rPr lang="en-GB" sz="2800" dirty="0" err="1"/>
              <a:t>Fischione</a:t>
            </a:r>
            <a:endParaRPr lang="en-GB" sz="2800" dirty="0"/>
          </a:p>
          <a:p>
            <a:pPr marL="457200" indent="-457200">
              <a:buFont typeface="Arial" panose="020B0604020202020204" pitchFamily="34" charset="0"/>
              <a:buChar char="•"/>
            </a:pPr>
            <a:r>
              <a:rPr lang="en-GB" sz="2800" dirty="0"/>
              <a:t>Fr, 11:00-12:00, </a:t>
            </a:r>
            <a:r>
              <a:rPr lang="en-GB" sz="2800" dirty="0">
                <a:hlinkClick r:id="rId9"/>
              </a:rPr>
              <a:t>Tackling the problem of “bad” explanations with the Human-in-the-Loop principle</a:t>
            </a:r>
            <a:r>
              <a:rPr lang="en-GB" sz="2800" dirty="0"/>
              <a:t>, Dipl.-Ing. </a:t>
            </a:r>
            <a:r>
              <a:rPr lang="en-GB" sz="2800" dirty="0" err="1"/>
              <a:t>Saranti</a:t>
            </a: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endParaRPr lang="en-GB" sz="2800" dirty="0"/>
          </a:p>
          <a:p>
            <a:endParaRPr lang="en-GB" sz="2800" dirty="0"/>
          </a:p>
          <a:p>
            <a:endParaRPr lang="en-GB" sz="2800" dirty="0"/>
          </a:p>
          <a:p>
            <a:endParaRPr lang="en-GB" sz="2800" dirty="0"/>
          </a:p>
        </p:txBody>
      </p:sp>
      <p:sp>
        <p:nvSpPr>
          <p:cNvPr id="5" name="TextBox 4">
            <a:extLst>
              <a:ext uri="{FF2B5EF4-FFF2-40B4-BE49-F238E27FC236}">
                <a16:creationId xmlns:a16="http://schemas.microsoft.com/office/drawing/2014/main" id="{56EAD46C-708A-5146-BF6A-C434C6AF78AF}"/>
              </a:ext>
            </a:extLst>
          </p:cNvPr>
          <p:cNvSpPr txBox="1"/>
          <p:nvPr/>
        </p:nvSpPr>
        <p:spPr>
          <a:xfrm>
            <a:off x="139925" y="136525"/>
            <a:ext cx="11349133" cy="1200329"/>
          </a:xfrm>
          <a:prstGeom prst="rect">
            <a:avLst/>
          </a:prstGeom>
          <a:noFill/>
        </p:spPr>
        <p:txBody>
          <a:bodyPr wrap="none" rtlCol="0">
            <a:spAutoFit/>
          </a:bodyPr>
          <a:lstStyle/>
          <a:p>
            <a:r>
              <a:rPr lang="en-US" sz="2400" b="1" dirty="0"/>
              <a:t>all times EET/local Helsinki time)</a:t>
            </a:r>
          </a:p>
          <a:p>
            <a:r>
              <a:rPr lang="en-US" sz="2400" b="1" dirty="0"/>
              <a:t>hall: </a:t>
            </a:r>
            <a:r>
              <a:rPr lang="en-GB" sz="2400" dirty="0"/>
              <a:t>https://</a:t>
            </a:r>
            <a:r>
              <a:rPr lang="en-GB" sz="2400" dirty="0" err="1"/>
              <a:t>aalto.zoom.us</a:t>
            </a:r>
            <a:r>
              <a:rPr lang="en-GB" sz="2400" dirty="0"/>
              <a:t>/j/64034033878?pwd=ayt4aDNyaEVSSGt1eHNNZFVFR2RoZz09</a:t>
            </a:r>
          </a:p>
          <a:p>
            <a:endParaRPr lang="en-GB" sz="2400" dirty="0"/>
          </a:p>
        </p:txBody>
      </p:sp>
    </p:spTree>
    <p:extLst>
      <p:ext uri="{BB962C8B-B14F-4D97-AF65-F5344CB8AC3E}">
        <p14:creationId xmlns:p14="http://schemas.microsoft.com/office/powerpoint/2010/main" val="84632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7</a:t>
            </a:fld>
            <a:endParaRPr lang="en-US" dirty="0"/>
          </a:p>
        </p:txBody>
      </p:sp>
      <p:sp>
        <p:nvSpPr>
          <p:cNvPr id="5" name="TextBox 4">
            <a:extLst>
              <a:ext uri="{FF2B5EF4-FFF2-40B4-BE49-F238E27FC236}">
                <a16:creationId xmlns:a16="http://schemas.microsoft.com/office/drawing/2014/main" id="{56EAD46C-708A-5146-BF6A-C434C6AF78AF}"/>
              </a:ext>
            </a:extLst>
          </p:cNvPr>
          <p:cNvSpPr txBox="1"/>
          <p:nvPr/>
        </p:nvSpPr>
        <p:spPr>
          <a:xfrm>
            <a:off x="246251" y="412972"/>
            <a:ext cx="8724120" cy="1384995"/>
          </a:xfrm>
          <a:prstGeom prst="rect">
            <a:avLst/>
          </a:prstGeom>
          <a:noFill/>
        </p:spPr>
        <p:txBody>
          <a:bodyPr wrap="none" rtlCol="0">
            <a:spAutoFit/>
          </a:bodyPr>
          <a:lstStyle/>
          <a:p>
            <a:r>
              <a:rPr lang="en-GB" sz="6000" b="1" dirty="0"/>
              <a:t>Discussion Forum („Slack“)</a:t>
            </a:r>
            <a:endParaRPr lang="en-GB" sz="6000" dirty="0"/>
          </a:p>
          <a:p>
            <a:endParaRPr lang="en-GB" sz="2400" dirty="0"/>
          </a:p>
        </p:txBody>
      </p:sp>
      <p:pic>
        <p:nvPicPr>
          <p:cNvPr id="6" name="Picture 5" descr="Graphical user interface, text, application&#10;&#10;Description automatically generated">
            <a:extLst>
              <a:ext uri="{FF2B5EF4-FFF2-40B4-BE49-F238E27FC236}">
                <a16:creationId xmlns:a16="http://schemas.microsoft.com/office/drawing/2014/main" id="{714BC868-1384-244A-BA39-BE3E05B10A2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94800" y="1493579"/>
            <a:ext cx="3086601" cy="4862771"/>
          </a:xfrm>
          <a:prstGeom prst="rect">
            <a:avLst/>
          </a:prstGeom>
        </p:spPr>
      </p:pic>
      <p:sp>
        <p:nvSpPr>
          <p:cNvPr id="7" name="TextBox 6">
            <a:extLst>
              <a:ext uri="{FF2B5EF4-FFF2-40B4-BE49-F238E27FC236}">
                <a16:creationId xmlns:a16="http://schemas.microsoft.com/office/drawing/2014/main" id="{2E0125EF-9177-B149-B802-BB07D1C50F8C}"/>
              </a:ext>
            </a:extLst>
          </p:cNvPr>
          <p:cNvSpPr txBox="1"/>
          <p:nvPr/>
        </p:nvSpPr>
        <p:spPr>
          <a:xfrm>
            <a:off x="3856675" y="1366715"/>
            <a:ext cx="8089074" cy="5078313"/>
          </a:xfrm>
          <a:prstGeom prst="rect">
            <a:avLst/>
          </a:prstGeom>
          <a:noFill/>
        </p:spPr>
        <p:txBody>
          <a:bodyPr wrap="none" rtlCol="0">
            <a:spAutoFit/>
          </a:bodyPr>
          <a:lstStyle/>
          <a:p>
            <a:r>
              <a:rPr lang="en-GB" sz="3600" dirty="0"/>
              <a:t>can be used via web-browser or with </a:t>
            </a:r>
          </a:p>
          <a:p>
            <a:r>
              <a:rPr lang="en-GB" sz="3600" dirty="0"/>
              <a:t>an installed app; </a:t>
            </a:r>
          </a:p>
          <a:p>
            <a:endParaRPr lang="en-GB" sz="3600" dirty="0"/>
          </a:p>
          <a:p>
            <a:r>
              <a:rPr lang="en-GB" sz="3600" dirty="0"/>
              <a:t>link to join is on school site </a:t>
            </a:r>
          </a:p>
          <a:p>
            <a:r>
              <a:rPr lang="en-GB" sz="3600" dirty="0">
                <a:hlinkClick r:id="rId4"/>
              </a:rPr>
              <a:t>https://ieeespcasfinland.github.io/</a:t>
            </a:r>
            <a:endParaRPr lang="en-GB" sz="3600" dirty="0"/>
          </a:p>
          <a:p>
            <a:endParaRPr lang="en-GB" sz="3600" dirty="0"/>
          </a:p>
          <a:p>
            <a:r>
              <a:rPr lang="en-GB" sz="3600" dirty="0"/>
              <a:t>post your questions there in suitable </a:t>
            </a:r>
          </a:p>
          <a:p>
            <a:r>
              <a:rPr lang="en-GB" sz="3600" dirty="0"/>
              <a:t>channel, e.g., “exercise1” </a:t>
            </a:r>
          </a:p>
          <a:p>
            <a:r>
              <a:rPr lang="en-GB" sz="3600" dirty="0"/>
              <a:t>don’t hesitate to answer other’s questions</a:t>
            </a:r>
          </a:p>
        </p:txBody>
      </p:sp>
    </p:spTree>
    <p:extLst>
      <p:ext uri="{BB962C8B-B14F-4D97-AF65-F5344CB8AC3E}">
        <p14:creationId xmlns:p14="http://schemas.microsoft.com/office/powerpoint/2010/main" val="419569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8</a:t>
            </a:fld>
            <a:endParaRPr lang="en-US" dirty="0"/>
          </a:p>
        </p:txBody>
      </p:sp>
      <p:sp>
        <p:nvSpPr>
          <p:cNvPr id="5" name="TextBox 4">
            <a:extLst>
              <a:ext uri="{FF2B5EF4-FFF2-40B4-BE49-F238E27FC236}">
                <a16:creationId xmlns:a16="http://schemas.microsoft.com/office/drawing/2014/main" id="{56EAD46C-708A-5146-BF6A-C434C6AF78AF}"/>
              </a:ext>
            </a:extLst>
          </p:cNvPr>
          <p:cNvSpPr txBox="1"/>
          <p:nvPr/>
        </p:nvSpPr>
        <p:spPr>
          <a:xfrm>
            <a:off x="246251" y="412972"/>
            <a:ext cx="10681578" cy="6309420"/>
          </a:xfrm>
          <a:prstGeom prst="rect">
            <a:avLst/>
          </a:prstGeom>
          <a:noFill/>
        </p:spPr>
        <p:txBody>
          <a:bodyPr wrap="none" rtlCol="0">
            <a:spAutoFit/>
          </a:bodyPr>
          <a:lstStyle/>
          <a:p>
            <a:r>
              <a:rPr lang="en-GB" sz="6000" b="1" dirty="0"/>
              <a:t>Teacher Support for Exercises</a:t>
            </a:r>
          </a:p>
          <a:p>
            <a:endParaRPr lang="en-GB" sz="6000" b="1" dirty="0"/>
          </a:p>
          <a:p>
            <a:endParaRPr lang="en-GB" sz="6000" b="1" dirty="0"/>
          </a:p>
          <a:p>
            <a:endParaRPr lang="en-GB" sz="4000" b="1" dirty="0"/>
          </a:p>
          <a:p>
            <a:endParaRPr lang="en-GB" sz="4000" b="1" dirty="0"/>
          </a:p>
          <a:p>
            <a:endParaRPr lang="en-GB" sz="4000" b="1" dirty="0"/>
          </a:p>
          <a:p>
            <a:r>
              <a:rPr lang="en-GB" sz="4000" b="1" dirty="0" err="1"/>
              <a:t>Dr.</a:t>
            </a:r>
            <a:r>
              <a:rPr lang="en-GB" sz="4000" b="1" dirty="0"/>
              <a:t> Yu Tian 			</a:t>
            </a:r>
          </a:p>
          <a:p>
            <a:r>
              <a:rPr lang="en-GB" sz="4000" b="1" dirty="0"/>
              <a:t>		</a:t>
            </a:r>
            <a:r>
              <a:rPr lang="en-GB" sz="4000" b="1" dirty="0" err="1"/>
              <a:t>Dr.</a:t>
            </a:r>
            <a:r>
              <a:rPr lang="en-GB" sz="4000" b="1" dirty="0"/>
              <a:t> </a:t>
            </a:r>
            <a:r>
              <a:rPr lang="en-GB" sz="4000" b="1" dirty="0" err="1"/>
              <a:t>Shamsiiat</a:t>
            </a:r>
            <a:r>
              <a:rPr lang="en-GB" sz="4000" b="1" dirty="0"/>
              <a:t> (Shamsi) </a:t>
            </a:r>
            <a:r>
              <a:rPr lang="en-GB" sz="4000" b="1" dirty="0" err="1"/>
              <a:t>Abdurakhmanova</a:t>
            </a:r>
            <a:endParaRPr lang="en-GB" sz="4000" dirty="0"/>
          </a:p>
          <a:p>
            <a:endParaRPr lang="en-GB" sz="2400" dirty="0"/>
          </a:p>
        </p:txBody>
      </p:sp>
      <p:pic>
        <p:nvPicPr>
          <p:cNvPr id="3" name="Picture 2" descr="A picture containing tree, outdoor, person, park&#10;&#10;Description automatically generated">
            <a:extLst>
              <a:ext uri="{FF2B5EF4-FFF2-40B4-BE49-F238E27FC236}">
                <a16:creationId xmlns:a16="http://schemas.microsoft.com/office/drawing/2014/main" id="{1284406E-354D-2547-B578-6E695F5EA9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7641" y="1625273"/>
            <a:ext cx="2746014" cy="3045259"/>
          </a:xfrm>
          <a:prstGeom prst="rect">
            <a:avLst/>
          </a:prstGeom>
        </p:spPr>
      </p:pic>
      <p:pic>
        <p:nvPicPr>
          <p:cNvPr id="9" name="Picture 8" descr="A picture containing text, person, indoor&#10;&#10;Description automatically generated">
            <a:extLst>
              <a:ext uri="{FF2B5EF4-FFF2-40B4-BE49-F238E27FC236}">
                <a16:creationId xmlns:a16="http://schemas.microsoft.com/office/drawing/2014/main" id="{F76B68C7-94B9-4943-BFC9-A72E8B956C8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31848" y="2280391"/>
            <a:ext cx="2746014" cy="3227274"/>
          </a:xfrm>
          <a:prstGeom prst="rect">
            <a:avLst/>
          </a:prstGeom>
        </p:spPr>
      </p:pic>
    </p:spTree>
    <p:extLst>
      <p:ext uri="{BB962C8B-B14F-4D97-AF65-F5344CB8AC3E}">
        <p14:creationId xmlns:p14="http://schemas.microsoft.com/office/powerpoint/2010/main" val="96312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37F70-F2D7-0C44-BBE2-A3708A9B0F85}"/>
              </a:ext>
            </a:extLst>
          </p:cNvPr>
          <p:cNvSpPr>
            <a:spLocks noGrp="1"/>
          </p:cNvSpPr>
          <p:nvPr>
            <p:ph type="sldNum" sz="quarter" idx="12"/>
          </p:nvPr>
        </p:nvSpPr>
        <p:spPr/>
        <p:txBody>
          <a:bodyPr/>
          <a:lstStyle/>
          <a:p>
            <a:fld id="{D75B69EA-F5F3-9148-B3D2-85669F9D4A27}" type="slidenum">
              <a:rPr lang="en-US" smtClean="0"/>
              <a:pPr/>
              <a:t>9</a:t>
            </a:fld>
            <a:endParaRPr lang="en-US" dirty="0"/>
          </a:p>
        </p:txBody>
      </p:sp>
      <p:sp>
        <p:nvSpPr>
          <p:cNvPr id="5" name="TextBox 4">
            <a:extLst>
              <a:ext uri="{FF2B5EF4-FFF2-40B4-BE49-F238E27FC236}">
                <a16:creationId xmlns:a16="http://schemas.microsoft.com/office/drawing/2014/main" id="{56EAD46C-708A-5146-BF6A-C434C6AF78AF}"/>
              </a:ext>
            </a:extLst>
          </p:cNvPr>
          <p:cNvSpPr txBox="1"/>
          <p:nvPr/>
        </p:nvSpPr>
        <p:spPr>
          <a:xfrm>
            <a:off x="246251" y="412972"/>
            <a:ext cx="3263586" cy="1384995"/>
          </a:xfrm>
          <a:prstGeom prst="rect">
            <a:avLst/>
          </a:prstGeom>
          <a:noFill/>
        </p:spPr>
        <p:txBody>
          <a:bodyPr wrap="none" rtlCol="0">
            <a:spAutoFit/>
          </a:bodyPr>
          <a:lstStyle/>
          <a:p>
            <a:r>
              <a:rPr lang="en-GB" sz="6000" b="1" dirty="0"/>
              <a:t>Exercises</a:t>
            </a:r>
            <a:r>
              <a:rPr lang="de-DE" sz="6000" b="1" dirty="0"/>
              <a:t>.</a:t>
            </a:r>
            <a:endParaRPr lang="en-GB" sz="6000" dirty="0"/>
          </a:p>
          <a:p>
            <a:endParaRPr lang="en-GB" sz="2400" dirty="0"/>
          </a:p>
        </p:txBody>
      </p:sp>
      <p:sp>
        <p:nvSpPr>
          <p:cNvPr id="2" name="TextBox 1">
            <a:extLst>
              <a:ext uri="{FF2B5EF4-FFF2-40B4-BE49-F238E27FC236}">
                <a16:creationId xmlns:a16="http://schemas.microsoft.com/office/drawing/2014/main" id="{2C341B74-4976-9545-A790-7CCF4C99FB7D}"/>
              </a:ext>
            </a:extLst>
          </p:cNvPr>
          <p:cNvSpPr txBox="1"/>
          <p:nvPr/>
        </p:nvSpPr>
        <p:spPr>
          <a:xfrm>
            <a:off x="565227" y="2265800"/>
            <a:ext cx="10131126" cy="3693319"/>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GB" sz="3600" dirty="0">
                <a:solidFill>
                  <a:srgbClr val="FF0000"/>
                </a:solidFill>
              </a:rPr>
              <a:t>three exercises</a:t>
            </a:r>
            <a:r>
              <a:rPr lang="en-GB" sz="3600" dirty="0"/>
              <a:t>: Exercise 1, 2 and 3</a:t>
            </a:r>
          </a:p>
          <a:p>
            <a:pPr marL="571500" indent="-571500">
              <a:lnSpc>
                <a:spcPct val="150000"/>
              </a:lnSpc>
              <a:buFont typeface="Arial" panose="020B0604020202020204" pitchFamily="34" charset="0"/>
              <a:buChar char="•"/>
            </a:pPr>
            <a:r>
              <a:rPr lang="en-GB" sz="3600" dirty="0"/>
              <a:t>each exercise consists of a </a:t>
            </a:r>
            <a:r>
              <a:rPr lang="en-GB" sz="3600" dirty="0">
                <a:solidFill>
                  <a:srgbClr val="FF0000"/>
                </a:solidFill>
              </a:rPr>
              <a:t>Python notebook</a:t>
            </a:r>
          </a:p>
          <a:p>
            <a:pPr marL="571500" indent="-571500">
              <a:lnSpc>
                <a:spcPct val="150000"/>
              </a:lnSpc>
              <a:buFont typeface="Arial" panose="020B0604020202020204" pitchFamily="34" charset="0"/>
              <a:buChar char="•"/>
            </a:pPr>
            <a:r>
              <a:rPr lang="en-GB" sz="3600" dirty="0"/>
              <a:t>notebook contains </a:t>
            </a:r>
            <a:r>
              <a:rPr lang="en-GB" sz="3600" dirty="0">
                <a:solidFill>
                  <a:srgbClr val="FF0000"/>
                </a:solidFill>
              </a:rPr>
              <a:t>starter code </a:t>
            </a:r>
            <a:r>
              <a:rPr lang="en-GB" sz="3600" dirty="0"/>
              <a:t>and explanations</a:t>
            </a:r>
          </a:p>
          <a:p>
            <a:pPr marL="571500" indent="-571500">
              <a:lnSpc>
                <a:spcPct val="150000"/>
              </a:lnSpc>
              <a:buFont typeface="Arial" panose="020B0604020202020204" pitchFamily="34" charset="0"/>
              <a:buChar char="•"/>
            </a:pPr>
            <a:r>
              <a:rPr lang="en-GB" sz="3600" dirty="0">
                <a:solidFill>
                  <a:srgbClr val="FF0000"/>
                </a:solidFill>
              </a:rPr>
              <a:t>tasks at the end </a:t>
            </a:r>
            <a:r>
              <a:rPr lang="en-GB" sz="3600" dirty="0"/>
              <a:t>of notebooks</a:t>
            </a:r>
          </a:p>
          <a:p>
            <a:endParaRPr lang="en-GB" dirty="0"/>
          </a:p>
        </p:txBody>
      </p:sp>
    </p:spTree>
    <p:extLst>
      <p:ext uri="{BB962C8B-B14F-4D97-AF65-F5344CB8AC3E}">
        <p14:creationId xmlns:p14="http://schemas.microsoft.com/office/powerpoint/2010/main" val="2179249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10957</TotalTime>
  <Words>4013</Words>
  <Application>Microsoft Macintosh PowerPoint</Application>
  <PresentationFormat>Widescreen</PresentationFormat>
  <Paragraphs>373</Paragraphs>
  <Slides>57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IEEE Signal Processing Society Seasonal School 28.03.2022 – 01.04.2022 Networked Federated Learning Theory, Algorithms and Applications  Alex Jung (Aalto University)  </vt:lpstr>
      <vt:lpstr>About Me.</vt:lpstr>
      <vt:lpstr>RA1: Networked Federated Learning.</vt:lpstr>
      <vt:lpstr>RA2: Explainable Machine Learning.</vt:lpstr>
      <vt:lpstr>School Format. </vt:lpstr>
      <vt:lpstr>PowerPoint Presentation</vt:lpstr>
      <vt:lpstr>PowerPoint Presentation</vt:lpstr>
      <vt:lpstr>PowerPoint Presentation</vt:lpstr>
      <vt:lpstr>PowerPoint Presentation</vt:lpstr>
      <vt:lpstr>Running Toy Application</vt:lpstr>
      <vt:lpstr>PowerPoint Presentation</vt:lpstr>
      <vt:lpstr>Three Components of ML </vt:lpstr>
      <vt:lpstr>Data.</vt:lpstr>
      <vt:lpstr>Feature Matrix and Label Vector.</vt:lpstr>
      <vt:lpstr>Linear Model</vt:lpstr>
      <vt:lpstr>which hypothesis h(x), or model parameter w, is best?</vt:lpstr>
      <vt:lpstr>Mean Squared Error</vt:lpstr>
      <vt:lpstr>Empirical Risk Minimization (informal)</vt:lpstr>
      <vt:lpstr>Empirical Risk Minimization</vt:lpstr>
      <vt:lpstr>Matrix/Vector Notation</vt:lpstr>
      <vt:lpstr>Gradient Descent</vt:lpstr>
      <vt:lpstr>Gradient Descent Step</vt:lpstr>
      <vt:lpstr>Effect of Learning-Rate.</vt:lpstr>
      <vt:lpstr>A Sufficient Condition. </vt:lpstr>
      <vt:lpstr>Computing Gradient. </vt:lpstr>
      <vt:lpstr>GD for Linear Regression.</vt:lpstr>
      <vt:lpstr>GD in Action. </vt:lpstr>
      <vt:lpstr>Train and Validate. </vt:lpstr>
      <vt:lpstr>Exercise 1 – Task 1.1</vt:lpstr>
      <vt:lpstr>Exercise 1 – Task 1.2</vt:lpstr>
      <vt:lpstr>Questions ?  5 Min Break</vt:lpstr>
      <vt:lpstr>Exercise 2.</vt:lpstr>
      <vt:lpstr>Network of Weather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2 – Task 2.1</vt:lpstr>
      <vt:lpstr>Exercise 2 – Task 2.2</vt:lpstr>
      <vt:lpstr>Questions ?  5 Min Break</vt:lpstr>
      <vt:lpstr>Exercise 3.</vt:lpstr>
      <vt:lpstr>PowerPoint Presentation</vt:lpstr>
      <vt:lpstr>Learn Personalized Models</vt:lpstr>
      <vt:lpstr>Local Linear Regression</vt:lpstr>
      <vt:lpstr>Clustering Assumption</vt:lpstr>
      <vt:lpstr>Total Variation (TV)</vt:lpstr>
      <vt:lpstr>PowerPoint Presentation</vt:lpstr>
      <vt:lpstr>PowerPoint Presentation</vt:lpstr>
      <vt:lpstr>PowerPoint Presentation</vt:lpstr>
      <vt:lpstr>PowerPoint Presentation</vt:lpstr>
      <vt:lpstr>Exercise 3 – Task 3.1</vt:lpstr>
      <vt:lpstr>Exercise 3 – Task 3.2</vt:lpstr>
      <vt:lpstr>Thank You!  Enjoy the School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Alex</dc:creator>
  <cp:lastModifiedBy>Jung Alex</cp:lastModifiedBy>
  <cp:revision>191</cp:revision>
  <cp:lastPrinted>2022-03-28T04:30:56Z</cp:lastPrinted>
  <dcterms:created xsi:type="dcterms:W3CDTF">2021-05-05T08:57:28Z</dcterms:created>
  <dcterms:modified xsi:type="dcterms:W3CDTF">2022-03-28T04:31:00Z</dcterms:modified>
</cp:coreProperties>
</file>