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91A1E3-9BC4-48AC-A308-FE8539B9BAD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0FB0D7-B755-415D-BDFF-8F847C30F417}" type="datetimeFigureOut">
              <a:rPr lang="en-IN" smtClean="0"/>
              <a:t>13-10-2020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eessitv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Programming Intelligence Pt.1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Weekly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89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571874" y="980728"/>
            <a:ext cx="7620000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493395" indent="-374650">
              <a:lnSpc>
                <a:spcPct val="115100"/>
              </a:lnSpc>
              <a:spcBef>
                <a:spcPts val="100"/>
              </a:spcBef>
              <a:buChar char="●"/>
              <a:tabLst>
                <a:tab pos="411480" algn="l"/>
                <a:tab pos="412115" algn="l"/>
              </a:tabLst>
            </a:pPr>
            <a:r>
              <a:rPr sz="1900" b="0" spc="35"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sz="1900" b="0" spc="114" dirty="0">
                <a:solidFill>
                  <a:srgbClr val="000000"/>
                </a:solidFill>
                <a:latin typeface="Arial"/>
                <a:cs typeface="Arial"/>
              </a:rPr>
              <a:t>or </a:t>
            </a:r>
            <a:r>
              <a:rPr sz="1900" b="0" spc="100" dirty="0">
                <a:solidFill>
                  <a:srgbClr val="000000"/>
                </a:solidFill>
                <a:latin typeface="Arial"/>
                <a:cs typeface="Arial"/>
              </a:rPr>
              <a:t>more </a:t>
            </a:r>
            <a:r>
              <a:rPr sz="1900" b="0" spc="30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z="1900" b="0" spc="95" dirty="0">
                <a:solidFill>
                  <a:srgbClr val="000000"/>
                </a:solidFill>
                <a:latin typeface="Arial"/>
                <a:cs typeface="Arial"/>
              </a:rPr>
              <a:t>that </a:t>
            </a:r>
            <a:r>
              <a:rPr sz="1900" b="0" spc="45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1900" b="0" spc="40" dirty="0">
                <a:solidFill>
                  <a:srgbClr val="000000"/>
                </a:solidFill>
                <a:latin typeface="Arial"/>
                <a:cs typeface="Arial"/>
              </a:rPr>
              <a:t>used </a:t>
            </a:r>
            <a:r>
              <a:rPr sz="1900" b="0" spc="11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1900" b="0" spc="80" dirty="0">
                <a:solidFill>
                  <a:srgbClr val="000000"/>
                </a:solidFill>
                <a:latin typeface="Arial"/>
                <a:cs typeface="Arial"/>
              </a:rPr>
              <a:t>determine </a:t>
            </a:r>
            <a:r>
              <a:rPr sz="1900" b="0" spc="50" dirty="0">
                <a:solidFill>
                  <a:srgbClr val="000000"/>
                </a:solidFill>
                <a:latin typeface="Arial"/>
                <a:cs typeface="Arial"/>
              </a:rPr>
              <a:t>(or predict) </a:t>
            </a:r>
            <a:r>
              <a:rPr sz="1900" b="0" spc="80" dirty="0">
                <a:solidFill>
                  <a:srgbClr val="000000"/>
                </a:solidFill>
                <a:latin typeface="Arial"/>
                <a:cs typeface="Arial"/>
              </a:rPr>
              <a:t>the  </a:t>
            </a:r>
            <a:r>
              <a:rPr sz="1900" b="0" spc="25" dirty="0">
                <a:solidFill>
                  <a:srgbClr val="000000"/>
                </a:solidFill>
                <a:latin typeface="Arial"/>
                <a:cs typeface="Arial"/>
              </a:rPr>
              <a:t>'Target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25" dirty="0">
                <a:solidFill>
                  <a:srgbClr val="000000"/>
                </a:solidFill>
                <a:latin typeface="Arial"/>
                <a:cs typeface="Arial"/>
              </a:rPr>
              <a:t>Variable'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45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85" dirty="0">
                <a:solidFill>
                  <a:srgbClr val="000000"/>
                </a:solidFill>
                <a:latin typeface="Arial"/>
                <a:cs typeface="Arial"/>
              </a:rPr>
              <a:t>known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90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10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dirty="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45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60" dirty="0">
                <a:solidFill>
                  <a:srgbClr val="000000"/>
                </a:solidFill>
                <a:latin typeface="Arial"/>
                <a:cs typeface="Arial"/>
              </a:rPr>
              <a:t>sometimes  </a:t>
            </a:r>
            <a:r>
              <a:rPr sz="1900" b="0" spc="25" dirty="0">
                <a:solidFill>
                  <a:srgbClr val="000000"/>
                </a:solidFill>
                <a:latin typeface="Arial"/>
                <a:cs typeface="Arial"/>
              </a:rPr>
              <a:t>called </a:t>
            </a:r>
            <a:r>
              <a:rPr sz="1900" b="0" spc="50" dirty="0">
                <a:solidFill>
                  <a:srgbClr val="000000"/>
                </a:solidFill>
                <a:latin typeface="Arial"/>
                <a:cs typeface="Arial"/>
              </a:rPr>
              <a:t>Predictor </a:t>
            </a:r>
            <a:r>
              <a:rPr sz="1900" b="0" spc="25" dirty="0">
                <a:solidFill>
                  <a:srgbClr val="000000"/>
                </a:solidFill>
                <a:latin typeface="Arial"/>
                <a:cs typeface="Arial"/>
              </a:rPr>
              <a:t>Variable </a:t>
            </a:r>
            <a:r>
              <a:rPr sz="1900" b="0" spc="-25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900" b="0" spc="-2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35" dirty="0">
                <a:solidFill>
                  <a:srgbClr val="000000"/>
                </a:solidFill>
                <a:latin typeface="Arial"/>
                <a:cs typeface="Arial"/>
              </a:rPr>
              <a:t>well.</a:t>
            </a:r>
            <a:endParaRPr sz="1900" dirty="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2550" dirty="0">
              <a:latin typeface="Arial"/>
              <a:cs typeface="Arial"/>
            </a:endParaRPr>
          </a:p>
          <a:p>
            <a:pPr marL="410845" indent="-374650">
              <a:lnSpc>
                <a:spcPct val="100000"/>
              </a:lnSpc>
              <a:buChar char="●"/>
              <a:tabLst>
                <a:tab pos="411480" algn="l"/>
                <a:tab pos="412115" algn="l"/>
              </a:tabLst>
            </a:pPr>
            <a:r>
              <a:rPr sz="1900" b="0" spc="5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8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55" dirty="0">
                <a:solidFill>
                  <a:srgbClr val="000000"/>
                </a:solidFill>
                <a:latin typeface="Arial"/>
                <a:cs typeface="Arial"/>
              </a:rPr>
              <a:t>spam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70" dirty="0">
                <a:solidFill>
                  <a:srgbClr val="000000"/>
                </a:solidFill>
                <a:latin typeface="Arial"/>
                <a:cs typeface="Arial"/>
              </a:rPr>
              <a:t>detector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35" dirty="0">
                <a:solidFill>
                  <a:srgbClr val="000000"/>
                </a:solidFill>
                <a:latin typeface="Arial"/>
                <a:cs typeface="Arial"/>
              </a:rPr>
              <a:t>example,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8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55" dirty="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60" dirty="0">
                <a:solidFill>
                  <a:srgbClr val="000000"/>
                </a:solidFill>
                <a:latin typeface="Arial"/>
                <a:cs typeface="Arial"/>
              </a:rPr>
              <a:t>could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50" dirty="0">
                <a:solidFill>
                  <a:srgbClr val="000000"/>
                </a:solidFill>
                <a:latin typeface="Arial"/>
                <a:cs typeface="Arial"/>
              </a:rPr>
              <a:t>include</a:t>
            </a:r>
            <a:r>
              <a:rPr sz="19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8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9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0" spc="60" dirty="0">
                <a:solidFill>
                  <a:srgbClr val="000000"/>
                </a:solidFill>
                <a:latin typeface="Arial"/>
                <a:cs typeface="Arial"/>
              </a:rPr>
              <a:t>following:</a:t>
            </a:r>
            <a:endParaRPr sz="1900" dirty="0">
              <a:latin typeface="Arial"/>
              <a:cs typeface="Arial"/>
            </a:endParaRPr>
          </a:p>
          <a:p>
            <a:pPr marL="868044" lvl="1" indent="-374650">
              <a:lnSpc>
                <a:spcPct val="100000"/>
              </a:lnSpc>
              <a:spcBef>
                <a:spcPts val="345"/>
              </a:spcBef>
              <a:buChar char="○"/>
              <a:tabLst>
                <a:tab pos="868680" algn="l"/>
                <a:tab pos="869315" algn="l"/>
              </a:tabLst>
            </a:pPr>
            <a:r>
              <a:rPr sz="1900" spc="75" dirty="0">
                <a:latin typeface="Arial"/>
                <a:cs typeface="Arial"/>
              </a:rPr>
              <a:t>words </a:t>
            </a:r>
            <a:r>
              <a:rPr sz="1900" spc="80" dirty="0">
                <a:latin typeface="Arial"/>
                <a:cs typeface="Arial"/>
              </a:rPr>
              <a:t>in the</a:t>
            </a:r>
            <a:r>
              <a:rPr sz="1900" spc="-375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email </a:t>
            </a:r>
            <a:r>
              <a:rPr sz="1900" spc="80" dirty="0">
                <a:latin typeface="Arial"/>
                <a:cs typeface="Arial"/>
              </a:rPr>
              <a:t>text</a:t>
            </a:r>
            <a:endParaRPr sz="1900" dirty="0">
              <a:latin typeface="Arial"/>
              <a:cs typeface="Arial"/>
            </a:endParaRPr>
          </a:p>
          <a:p>
            <a:pPr marL="868044" lvl="1" indent="-374650">
              <a:lnSpc>
                <a:spcPct val="100000"/>
              </a:lnSpc>
              <a:spcBef>
                <a:spcPts val="345"/>
              </a:spcBef>
              <a:buChar char="○"/>
              <a:tabLst>
                <a:tab pos="868680" algn="l"/>
                <a:tab pos="869315" algn="l"/>
              </a:tabLst>
            </a:pPr>
            <a:r>
              <a:rPr sz="1900" spc="35" dirty="0">
                <a:latin typeface="Arial"/>
                <a:cs typeface="Arial"/>
              </a:rPr>
              <a:t>sender's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address</a:t>
            </a:r>
            <a:endParaRPr sz="1900" dirty="0">
              <a:latin typeface="Arial"/>
              <a:cs typeface="Arial"/>
            </a:endParaRPr>
          </a:p>
          <a:p>
            <a:pPr marL="868044" lvl="1" indent="-374650">
              <a:lnSpc>
                <a:spcPct val="100000"/>
              </a:lnSpc>
              <a:spcBef>
                <a:spcPts val="345"/>
              </a:spcBef>
              <a:buChar char="○"/>
              <a:tabLst>
                <a:tab pos="868680" algn="l"/>
                <a:tab pos="869315" algn="l"/>
              </a:tabLst>
            </a:pPr>
            <a:r>
              <a:rPr sz="1900" spc="95" dirty="0">
                <a:latin typeface="Arial"/>
                <a:cs typeface="Arial"/>
              </a:rPr>
              <a:t>time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of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day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email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was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sent</a:t>
            </a:r>
            <a:endParaRPr sz="1900" dirty="0">
              <a:latin typeface="Arial"/>
              <a:cs typeface="Arial"/>
            </a:endParaRPr>
          </a:p>
          <a:p>
            <a:pPr marL="868044" marR="5080" lvl="1" indent="-374650">
              <a:lnSpc>
                <a:spcPct val="115100"/>
              </a:lnSpc>
              <a:spcBef>
                <a:spcPts val="5"/>
              </a:spcBef>
              <a:buChar char="○"/>
              <a:tabLst>
                <a:tab pos="868680" algn="l"/>
                <a:tab pos="869315" algn="l"/>
              </a:tabLst>
            </a:pPr>
            <a:r>
              <a:rPr sz="1900" spc="55" dirty="0">
                <a:latin typeface="Arial"/>
                <a:cs typeface="Arial"/>
              </a:rPr>
              <a:t>email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contains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phrase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"congrats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you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won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$1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billion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-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share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your  </a:t>
            </a:r>
            <a:r>
              <a:rPr sz="1900" spc="60" dirty="0">
                <a:latin typeface="Arial"/>
                <a:cs typeface="Arial"/>
              </a:rPr>
              <a:t>bank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details."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483768" y="4797152"/>
            <a:ext cx="3227798" cy="169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4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3"/>
          <p:cNvSpPr txBox="1"/>
          <p:nvPr/>
        </p:nvSpPr>
        <p:spPr>
          <a:xfrm>
            <a:off x="251520" y="1628800"/>
            <a:ext cx="838771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5080" indent="-374650">
              <a:lnSpc>
                <a:spcPct val="115100"/>
              </a:lnSpc>
              <a:spcBef>
                <a:spcPts val="10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spc="40" dirty="0">
                <a:latin typeface="Arial"/>
                <a:cs typeface="Arial"/>
              </a:rPr>
              <a:t>Standard </a:t>
            </a:r>
            <a:r>
              <a:rPr sz="1900" spc="85" dirty="0">
                <a:latin typeface="Arial"/>
                <a:cs typeface="Arial"/>
              </a:rPr>
              <a:t>Metropolitan </a:t>
            </a:r>
            <a:r>
              <a:rPr sz="1900" dirty="0">
                <a:latin typeface="Arial"/>
                <a:cs typeface="Arial"/>
              </a:rPr>
              <a:t>Areas </a:t>
            </a:r>
            <a:r>
              <a:rPr sz="1900" spc="25" dirty="0">
                <a:latin typeface="Arial"/>
                <a:cs typeface="Arial"/>
              </a:rPr>
              <a:t>Data: </a:t>
            </a:r>
            <a:r>
              <a:rPr sz="1900" spc="50" dirty="0">
                <a:latin typeface="Arial"/>
                <a:cs typeface="Arial"/>
              </a:rPr>
              <a:t>In </a:t>
            </a:r>
            <a:r>
              <a:rPr sz="1900" spc="60" dirty="0">
                <a:latin typeface="Arial"/>
                <a:cs typeface="Arial"/>
              </a:rPr>
              <a:t>this </a:t>
            </a:r>
            <a:r>
              <a:rPr sz="1900" spc="45" dirty="0">
                <a:latin typeface="Arial"/>
                <a:cs typeface="Arial"/>
              </a:rPr>
              <a:t>dataset </a:t>
            </a:r>
            <a:r>
              <a:rPr sz="1900" b="1" spc="100" dirty="0">
                <a:latin typeface="Arial"/>
                <a:cs typeface="Arial"/>
              </a:rPr>
              <a:t>we </a:t>
            </a:r>
            <a:r>
              <a:rPr sz="1900" b="1" spc="80" dirty="0">
                <a:latin typeface="Arial"/>
                <a:cs typeface="Arial"/>
              </a:rPr>
              <a:t>might </a:t>
            </a:r>
            <a:r>
              <a:rPr sz="1900" b="1" spc="45" dirty="0">
                <a:latin typeface="Arial"/>
                <a:cs typeface="Arial"/>
              </a:rPr>
              <a:t>be  </a:t>
            </a:r>
            <a:r>
              <a:rPr sz="1900" b="1" spc="20" dirty="0">
                <a:latin typeface="Arial"/>
                <a:cs typeface="Arial"/>
              </a:rPr>
              <a:t>curious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100" dirty="0">
                <a:latin typeface="Arial"/>
                <a:cs typeface="Arial"/>
              </a:rPr>
              <a:t>to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55" dirty="0">
                <a:latin typeface="Arial"/>
                <a:cs typeface="Arial"/>
              </a:rPr>
              <a:t>predict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20" dirty="0">
                <a:latin typeface="Arial"/>
                <a:cs typeface="Arial"/>
              </a:rPr>
              <a:t>“crime_rate”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65" dirty="0">
                <a:latin typeface="Arial"/>
                <a:cs typeface="Arial"/>
              </a:rPr>
              <a:t>in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90" dirty="0">
                <a:latin typeface="Arial"/>
                <a:cs typeface="Arial"/>
              </a:rPr>
              <a:t>future</a:t>
            </a:r>
            <a:r>
              <a:rPr sz="1900" spc="90" dirty="0">
                <a:latin typeface="Arial"/>
                <a:cs typeface="Arial"/>
              </a:rPr>
              <a:t>,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20" dirty="0">
                <a:latin typeface="Arial"/>
                <a:cs typeface="Arial"/>
              </a:rPr>
              <a:t>so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that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becomes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110" dirty="0">
                <a:latin typeface="Arial"/>
                <a:cs typeface="Arial"/>
              </a:rPr>
              <a:t>our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target  and </a:t>
            </a:r>
            <a:r>
              <a:rPr sz="1900" spc="55" dirty="0">
                <a:latin typeface="Arial"/>
                <a:cs typeface="Arial"/>
              </a:rPr>
              <a:t>rest </a:t>
            </a:r>
            <a:r>
              <a:rPr sz="1900" spc="100" dirty="0">
                <a:latin typeface="Arial"/>
                <a:cs typeface="Arial"/>
              </a:rPr>
              <a:t>of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0" dirty="0">
                <a:latin typeface="Arial"/>
                <a:cs typeface="Arial"/>
              </a:rPr>
              <a:t>variables </a:t>
            </a:r>
            <a:r>
              <a:rPr sz="1900" spc="55" dirty="0">
                <a:latin typeface="Arial"/>
                <a:cs typeface="Arial"/>
              </a:rPr>
              <a:t>become </a:t>
            </a:r>
            <a:r>
              <a:rPr sz="1900" spc="100" dirty="0">
                <a:latin typeface="Arial"/>
                <a:cs typeface="Arial"/>
              </a:rPr>
              <a:t>input </a:t>
            </a:r>
            <a:r>
              <a:rPr sz="1900" spc="30" dirty="0">
                <a:latin typeface="Arial"/>
                <a:cs typeface="Arial"/>
              </a:rPr>
              <a:t>variables </a:t>
            </a:r>
            <a:r>
              <a:rPr sz="1900" spc="114" dirty="0">
                <a:latin typeface="Arial"/>
                <a:cs typeface="Arial"/>
              </a:rPr>
              <a:t>or </a:t>
            </a:r>
            <a:r>
              <a:rPr sz="1900" spc="55" dirty="0">
                <a:latin typeface="Arial"/>
                <a:cs typeface="Arial"/>
              </a:rPr>
              <a:t>features </a:t>
            </a:r>
            <a:r>
              <a:rPr sz="1900" spc="110" dirty="0">
                <a:latin typeface="Arial"/>
                <a:cs typeface="Arial"/>
              </a:rPr>
              <a:t>for  </a:t>
            </a:r>
            <a:r>
              <a:rPr sz="1900" spc="65" dirty="0">
                <a:latin typeface="Arial"/>
                <a:cs typeface="Arial"/>
              </a:rPr>
              <a:t>building </a:t>
            </a:r>
            <a:r>
              <a:rPr sz="1900" dirty="0">
                <a:latin typeface="Arial"/>
                <a:cs typeface="Arial"/>
              </a:rPr>
              <a:t>a </a:t>
            </a:r>
            <a:r>
              <a:rPr sz="1900" spc="55" dirty="0">
                <a:latin typeface="Arial"/>
                <a:cs typeface="Arial"/>
              </a:rPr>
              <a:t>machine </a:t>
            </a:r>
            <a:r>
              <a:rPr sz="1900" spc="50" dirty="0">
                <a:latin typeface="Arial"/>
                <a:cs typeface="Arial"/>
              </a:rPr>
              <a:t>learning</a:t>
            </a:r>
            <a:r>
              <a:rPr sz="1900" spc="-28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model.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7651" y="3058665"/>
            <a:ext cx="8782822" cy="2386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95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10" dirty="0">
                <a:latin typeface="Arial"/>
                <a:cs typeface="Arial"/>
              </a:rPr>
              <a:t>Supervised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1200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20" dirty="0">
                <a:latin typeface="Arial"/>
                <a:cs typeface="Arial"/>
              </a:rPr>
              <a:t>Classiﬁcation</a:t>
            </a:r>
            <a:endParaRPr sz="2000" dirty="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1200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10" dirty="0">
                <a:latin typeface="Arial"/>
                <a:cs typeface="Arial"/>
              </a:rPr>
              <a:t>Regression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spc="30" dirty="0">
                <a:latin typeface="Arial"/>
                <a:cs typeface="Arial"/>
              </a:rPr>
              <a:t>Unsupervised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spc="60" dirty="0">
                <a:latin typeface="Arial"/>
                <a:cs typeface="Arial"/>
              </a:rPr>
              <a:t>Reinforcement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24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/>
          <p:nvPr/>
        </p:nvSpPr>
        <p:spPr>
          <a:xfrm>
            <a:off x="251520" y="620688"/>
            <a:ext cx="7954601" cy="569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38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0" y="857250"/>
            <a:ext cx="850391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38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0" y="857250"/>
            <a:ext cx="850391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70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0" y="857254"/>
            <a:ext cx="8595359" cy="514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61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1475656" y="1700808"/>
            <a:ext cx="5447262" cy="447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28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395536" y="1412776"/>
            <a:ext cx="7620000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Classiﬁcation: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latin typeface="Arial"/>
                <a:cs typeface="Arial"/>
              </a:rPr>
              <a:t>Classify </a:t>
            </a:r>
            <a:r>
              <a:rPr sz="1800" spc="75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outcome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Examples: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whether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transaction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fraud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not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fraud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whether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give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loan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not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whether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give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college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admission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not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 </a:t>
            </a:r>
            <a:r>
              <a:rPr sz="1800" spc="75" dirty="0">
                <a:latin typeface="Arial"/>
                <a:cs typeface="Arial"/>
              </a:rPr>
              <a:t>the </a:t>
            </a:r>
            <a:r>
              <a:rPr sz="1800" spc="40" dirty="0">
                <a:latin typeface="Arial"/>
                <a:cs typeface="Arial"/>
              </a:rPr>
              <a:t>grade </a:t>
            </a:r>
            <a:r>
              <a:rPr sz="1800" spc="10" dirty="0">
                <a:latin typeface="Arial"/>
                <a:cs typeface="Arial"/>
              </a:rPr>
              <a:t>(Grade </a:t>
            </a:r>
            <a:r>
              <a:rPr sz="1800" spc="-65" dirty="0">
                <a:latin typeface="Arial"/>
                <a:cs typeface="Arial"/>
              </a:rPr>
              <a:t>A, </a:t>
            </a:r>
            <a:r>
              <a:rPr sz="1800" spc="-50" dirty="0">
                <a:latin typeface="Arial"/>
                <a:cs typeface="Arial"/>
              </a:rPr>
              <a:t>B, </a:t>
            </a:r>
            <a:r>
              <a:rPr sz="1800" spc="-114" dirty="0">
                <a:latin typeface="Arial"/>
                <a:cs typeface="Arial"/>
              </a:rPr>
              <a:t>C,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D)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45" dirty="0">
                <a:latin typeface="Arial"/>
                <a:cs typeface="Arial"/>
              </a:rPr>
              <a:t>Note: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Classiﬁcation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more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than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two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Arial"/>
              <a:cs typeface="Arial"/>
            </a:endParaRPr>
          </a:p>
          <a:p>
            <a:pPr marL="469900" marR="19558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latin typeface="Arial"/>
                <a:cs typeface="Arial"/>
              </a:rPr>
              <a:t>Regression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problem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predicting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continuous  </a:t>
            </a:r>
            <a:r>
              <a:rPr sz="1800" spc="75" dirty="0">
                <a:latin typeface="Arial"/>
                <a:cs typeface="Arial"/>
              </a:rPr>
              <a:t>outcome </a:t>
            </a:r>
            <a:r>
              <a:rPr sz="1800" spc="-40" dirty="0">
                <a:latin typeface="Arial"/>
                <a:cs typeface="Arial"/>
              </a:rPr>
              <a:t>(a </a:t>
            </a:r>
            <a:r>
              <a:rPr sz="1800" spc="70" dirty="0">
                <a:latin typeface="Arial"/>
                <a:cs typeface="Arial"/>
              </a:rPr>
              <a:t>numeric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outcome)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Examples: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 </a:t>
            </a:r>
            <a:r>
              <a:rPr sz="1800" spc="45" dirty="0">
                <a:latin typeface="Arial"/>
                <a:cs typeface="Arial"/>
              </a:rPr>
              <a:t>house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price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35" dirty="0">
                <a:latin typeface="Arial"/>
                <a:cs typeface="Arial"/>
              </a:rPr>
              <a:t>Predict </a:t>
            </a:r>
            <a:r>
              <a:rPr sz="1800" spc="60" dirty="0">
                <a:latin typeface="Arial"/>
                <a:cs typeface="Arial"/>
              </a:rPr>
              <a:t>crime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rate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4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/>
          <p:cNvGrpSpPr/>
          <p:nvPr/>
        </p:nvGrpSpPr>
        <p:grpSpPr>
          <a:xfrm>
            <a:off x="76141" y="260648"/>
            <a:ext cx="8244408" cy="5890148"/>
            <a:chOff x="0" y="59132"/>
            <a:chExt cx="9144000" cy="6798945"/>
          </a:xfrm>
        </p:grpSpPr>
        <p:sp>
          <p:nvSpPr>
            <p:cNvPr id="5" name="object 3"/>
            <p:cNvSpPr/>
            <p:nvPr/>
          </p:nvSpPr>
          <p:spPr>
            <a:xfrm>
              <a:off x="84449" y="925324"/>
              <a:ext cx="8975725" cy="26034"/>
            </a:xfrm>
            <a:custGeom>
              <a:avLst/>
              <a:gdLst/>
              <a:ahLst/>
              <a:cxnLst/>
              <a:rect l="l" t="t" r="r" b="b"/>
              <a:pathLst>
                <a:path w="8975725" h="26034">
                  <a:moveTo>
                    <a:pt x="0" y="25799"/>
                  </a:moveTo>
                  <a:lnTo>
                    <a:pt x="8975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59132"/>
              <a:ext cx="9143998" cy="6798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16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dmin\Downloads\WhatsApp Image 2020-10-12 at 10.03.5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74" y="548680"/>
            <a:ext cx="9207374" cy="552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6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/>
          <p:cNvGrpSpPr/>
          <p:nvPr/>
        </p:nvGrpSpPr>
        <p:grpSpPr>
          <a:xfrm>
            <a:off x="0" y="1340768"/>
            <a:ext cx="8172400" cy="4751552"/>
            <a:chOff x="0" y="915800"/>
            <a:chExt cx="9144000" cy="5176520"/>
          </a:xfrm>
        </p:grpSpPr>
        <p:sp>
          <p:nvSpPr>
            <p:cNvPr id="5" name="object 3"/>
            <p:cNvSpPr/>
            <p:nvPr/>
          </p:nvSpPr>
          <p:spPr>
            <a:xfrm>
              <a:off x="84449" y="925325"/>
              <a:ext cx="8975725" cy="26034"/>
            </a:xfrm>
            <a:custGeom>
              <a:avLst/>
              <a:gdLst/>
              <a:ahLst/>
              <a:cxnLst/>
              <a:rect l="l" t="t" r="r" b="b"/>
              <a:pathLst>
                <a:path w="8975725" h="26034">
                  <a:moveTo>
                    <a:pt x="0" y="25799"/>
                  </a:moveTo>
                  <a:lnTo>
                    <a:pt x="8975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948612"/>
              <a:ext cx="9143999" cy="5143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22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/>
          <p:nvPr/>
        </p:nvSpPr>
        <p:spPr>
          <a:xfrm>
            <a:off x="179512" y="1556792"/>
            <a:ext cx="8092439" cy="393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64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/>
          <p:nvPr/>
        </p:nvSpPr>
        <p:spPr>
          <a:xfrm>
            <a:off x="323529" y="1556793"/>
            <a:ext cx="7704856" cy="38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97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paper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gets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leaked?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94335" marR="5080" indent="-382270">
              <a:lnSpc>
                <a:spcPct val="115599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15" dirty="0">
                <a:latin typeface="Arial"/>
                <a:cs typeface="Arial"/>
              </a:rPr>
              <a:t>And,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university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get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know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test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paper  </a:t>
            </a:r>
            <a:r>
              <a:rPr sz="2000" spc="10" dirty="0">
                <a:latin typeface="Arial"/>
                <a:cs typeface="Arial"/>
              </a:rPr>
              <a:t>changes </a:t>
            </a:r>
            <a:r>
              <a:rPr sz="2000" spc="85" dirty="0">
                <a:latin typeface="Arial"/>
                <a:cs typeface="Arial"/>
              </a:rPr>
              <a:t>in the </a:t>
            </a:r>
            <a:r>
              <a:rPr sz="2000" spc="35" dirty="0">
                <a:latin typeface="Arial"/>
                <a:cs typeface="Arial"/>
              </a:rPr>
              <a:t>last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minute?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0" y="3645024"/>
            <a:ext cx="8501380" cy="14351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IN" sz="2000" spc="20" smtClean="0">
                <a:solidFill>
                  <a:srgbClr val="000000"/>
                </a:solidFill>
                <a:latin typeface="Arial"/>
                <a:cs typeface="Arial"/>
              </a:rPr>
              <a:t>Crux </a:t>
            </a:r>
            <a:r>
              <a:rPr lang="en-IN" sz="2000" spc="60" smtClean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lang="en-IN" sz="2000" spc="114" smtClean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IN" sz="2000" spc="20" smtClean="0">
                <a:solidFill>
                  <a:srgbClr val="000000"/>
                </a:solidFill>
                <a:latin typeface="Arial"/>
                <a:cs typeface="Arial"/>
              </a:rPr>
              <a:t>story: </a:t>
            </a:r>
            <a:r>
              <a:rPr lang="en-IN" sz="2000" spc="-20" smtClean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lang="en-IN" sz="2000" spc="70" smtClean="0">
                <a:solidFill>
                  <a:srgbClr val="000000"/>
                </a:solidFill>
                <a:latin typeface="Arial"/>
                <a:cs typeface="Arial"/>
              </a:rPr>
              <a:t>should </a:t>
            </a:r>
            <a:r>
              <a:rPr lang="en-IN" sz="2000" spc="50" smtClean="0">
                <a:solidFill>
                  <a:srgbClr val="000000"/>
                </a:solidFill>
                <a:latin typeface="Arial"/>
                <a:cs typeface="Arial"/>
              </a:rPr>
              <a:t>never </a:t>
            </a:r>
            <a:r>
              <a:rPr lang="en-IN" sz="2000" spc="30" smtClean="0">
                <a:solidFill>
                  <a:srgbClr val="000000"/>
                </a:solidFill>
                <a:latin typeface="Arial"/>
                <a:cs typeface="Arial"/>
              </a:rPr>
              <a:t>expose </a:t>
            </a:r>
            <a:r>
              <a:rPr lang="en-IN" sz="2000" spc="60" smtClean="0">
                <a:solidFill>
                  <a:srgbClr val="000000"/>
                </a:solidFill>
                <a:latin typeface="Arial"/>
                <a:cs typeface="Arial"/>
              </a:rPr>
              <a:t>test data </a:t>
            </a:r>
            <a:r>
              <a:rPr lang="en-IN" sz="2000" spc="65" smtClean="0">
                <a:solidFill>
                  <a:srgbClr val="000000"/>
                </a:solidFill>
                <a:latin typeface="Arial"/>
                <a:cs typeface="Arial"/>
              </a:rPr>
              <a:t>while </a:t>
            </a:r>
            <a:r>
              <a:rPr lang="en-IN" sz="2000" spc="75" smtClean="0">
                <a:solidFill>
                  <a:srgbClr val="000000"/>
                </a:solidFill>
                <a:latin typeface="Arial"/>
                <a:cs typeface="Arial"/>
              </a:rPr>
              <a:t>training </a:t>
            </a:r>
            <a:r>
              <a:rPr lang="en-IN" sz="2000" smtClean="0">
                <a:solidFill>
                  <a:srgbClr val="000000"/>
                </a:solidFill>
                <a:latin typeface="Arial"/>
                <a:cs typeface="Arial"/>
              </a:rPr>
              <a:t>a  </a:t>
            </a:r>
            <a:r>
              <a:rPr lang="en-IN" sz="2000" spc="90" smtClean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-30" smtClean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100" smtClean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n-IN" sz="2000" spc="-4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95" smtClean="0">
                <a:solidFill>
                  <a:srgbClr val="000000"/>
                </a:solidFill>
                <a:latin typeface="Arial"/>
                <a:cs typeface="Arial"/>
              </a:rPr>
              <a:t>might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40" smtClean="0">
                <a:solidFill>
                  <a:srgbClr val="000000"/>
                </a:solidFill>
                <a:latin typeface="Arial"/>
                <a:cs typeface="Arial"/>
              </a:rPr>
              <a:t>lead</a:t>
            </a:r>
            <a:r>
              <a:rPr lang="en-IN" sz="2000" spc="-4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120" smtClean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90" smtClean="0">
                <a:solidFill>
                  <a:srgbClr val="000000"/>
                </a:solidFill>
                <a:latin typeface="Arial"/>
                <a:cs typeface="Arial"/>
              </a:rPr>
              <a:t>overﬁtting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100" smtClean="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95" smtClean="0">
                <a:solidFill>
                  <a:srgbClr val="000000"/>
                </a:solidFill>
                <a:latin typeface="Arial"/>
                <a:cs typeface="Arial"/>
              </a:rPr>
              <a:t>might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10" smtClean="0">
                <a:solidFill>
                  <a:srgbClr val="000000"/>
                </a:solidFill>
                <a:latin typeface="Arial"/>
                <a:cs typeface="Arial"/>
              </a:rPr>
              <a:t>give</a:t>
            </a:r>
            <a:r>
              <a:rPr lang="en-IN" sz="2000" spc="-4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65" smtClean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65" smtClean="0">
                <a:solidFill>
                  <a:srgbClr val="000000"/>
                </a:solidFill>
                <a:latin typeface="Arial"/>
                <a:cs typeface="Arial"/>
              </a:rPr>
              <a:t>good</a:t>
            </a:r>
            <a:r>
              <a:rPr lang="en-IN" sz="2000" spc="-4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50" smtClean="0">
                <a:solidFill>
                  <a:srgbClr val="000000"/>
                </a:solidFill>
                <a:latin typeface="Arial"/>
                <a:cs typeface="Arial"/>
              </a:rPr>
              <a:t>results</a:t>
            </a:r>
            <a:r>
              <a:rPr lang="en-IN" sz="2000" spc="-4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2000" spc="114" smtClean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lang="en-IN" sz="2000" spc="100" smtClean="0">
                <a:solidFill>
                  <a:srgbClr val="000000"/>
                </a:solidFill>
                <a:latin typeface="Arial"/>
                <a:cs typeface="Arial"/>
              </a:rPr>
              <a:t>that </a:t>
            </a:r>
            <a:r>
              <a:rPr lang="en-IN" sz="2000" spc="70" smtClean="0">
                <a:solidFill>
                  <a:srgbClr val="000000"/>
                </a:solidFill>
                <a:latin typeface="Arial"/>
                <a:cs typeface="Arial"/>
              </a:rPr>
              <a:t>particular </a:t>
            </a:r>
            <a:r>
              <a:rPr lang="en-IN" sz="2000" spc="60" smtClean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lang="en-IN" sz="2000" spc="120" smtClean="0">
                <a:solidFill>
                  <a:srgbClr val="000000"/>
                </a:solidFill>
                <a:latin typeface="Arial"/>
                <a:cs typeface="Arial"/>
              </a:rPr>
              <a:t>but </a:t>
            </a:r>
            <a:r>
              <a:rPr lang="en-IN" sz="2000" spc="80" smtClean="0">
                <a:solidFill>
                  <a:srgbClr val="000000"/>
                </a:solidFill>
                <a:latin typeface="Arial"/>
                <a:cs typeface="Arial"/>
              </a:rPr>
              <a:t>when </a:t>
            </a:r>
            <a:r>
              <a:rPr lang="en-IN" sz="2000" spc="40" smtClean="0">
                <a:solidFill>
                  <a:srgbClr val="000000"/>
                </a:solidFill>
                <a:latin typeface="Arial"/>
                <a:cs typeface="Arial"/>
              </a:rPr>
              <a:t>exposed </a:t>
            </a:r>
            <a:r>
              <a:rPr lang="en-IN" sz="2000" spc="12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IN" sz="2000" spc="75" smtClean="0">
                <a:solidFill>
                  <a:srgbClr val="000000"/>
                </a:solidFill>
                <a:latin typeface="Arial"/>
                <a:cs typeface="Arial"/>
              </a:rPr>
              <a:t>new </a:t>
            </a:r>
            <a:r>
              <a:rPr lang="en-IN" sz="2000" spc="60" smtClean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lang="en-IN" sz="2000" spc="55" smtClean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lang="en-IN" sz="2000" spc="95" smtClean="0">
                <a:solidFill>
                  <a:srgbClr val="000000"/>
                </a:solidFill>
                <a:latin typeface="Arial"/>
                <a:cs typeface="Arial"/>
              </a:rPr>
              <a:t>might </a:t>
            </a:r>
            <a:r>
              <a:rPr lang="en-IN" sz="2000" spc="40" smtClean="0">
                <a:solidFill>
                  <a:srgbClr val="000000"/>
                </a:solidFill>
                <a:latin typeface="Arial"/>
                <a:cs typeface="Arial"/>
              </a:rPr>
              <a:t>get </a:t>
            </a:r>
            <a:r>
              <a:rPr lang="en-IN" sz="2000" spc="70" smtClean="0">
                <a:solidFill>
                  <a:srgbClr val="000000"/>
                </a:solidFill>
                <a:latin typeface="Arial"/>
                <a:cs typeface="Arial"/>
              </a:rPr>
              <a:t>bad  </a:t>
            </a:r>
            <a:r>
              <a:rPr lang="en-IN" sz="2000" spc="40" smtClean="0">
                <a:solidFill>
                  <a:srgbClr val="000000"/>
                </a:solidFill>
                <a:latin typeface="Arial"/>
                <a:cs typeface="Arial"/>
              </a:rPr>
              <a:t>results.</a:t>
            </a:r>
            <a:endParaRPr lang="en-I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17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179512" y="1636259"/>
            <a:ext cx="8148814" cy="3936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96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Its time to move on from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99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further doubts and updates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 smtClean="0"/>
              <a:t>Follow us on </a:t>
            </a:r>
            <a:r>
              <a:rPr lang="en-IN" sz="3000" dirty="0" err="1" smtClean="0"/>
              <a:t>instagram</a:t>
            </a:r>
            <a:r>
              <a:rPr lang="en-IN" sz="3000" dirty="0" smtClean="0"/>
              <a:t> </a:t>
            </a:r>
            <a:r>
              <a:rPr lang="en-IN" sz="3000" dirty="0"/>
              <a:t>: https://www.instagram.com/ieeessit/?r=nametag</a:t>
            </a:r>
          </a:p>
          <a:p>
            <a:r>
              <a:rPr lang="en-IN" sz="3000" dirty="0" smtClean="0">
                <a:hlinkClick r:id="rId2"/>
              </a:rPr>
              <a:t>https</a:t>
            </a:r>
            <a:r>
              <a:rPr lang="en-IN" sz="3000" smtClean="0">
                <a:hlinkClick r:id="rId2"/>
              </a:rPr>
              <a:t>://github.com/ieeessitvit</a:t>
            </a:r>
            <a:r>
              <a:rPr lang="en-IN" sz="3000" smtClean="0"/>
              <a:t>  </a:t>
            </a:r>
            <a:endParaRPr lang="en-IN" sz="3000" dirty="0" smtClean="0"/>
          </a:p>
          <a:p>
            <a:pPr marL="114300" indent="0">
              <a:buNone/>
            </a:pPr>
            <a:endParaRPr lang="en-IN" sz="3000" dirty="0" smtClean="0"/>
          </a:p>
          <a:p>
            <a:pPr marL="11430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6111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5" name="object 3"/>
          <p:cNvSpPr/>
          <p:nvPr/>
        </p:nvSpPr>
        <p:spPr>
          <a:xfrm>
            <a:off x="4932040" y="1772816"/>
            <a:ext cx="2331720" cy="1572260"/>
          </a:xfrm>
          <a:custGeom>
            <a:avLst/>
            <a:gdLst/>
            <a:ahLst/>
            <a:cxnLst/>
            <a:rect l="l" t="t" r="r" b="b"/>
            <a:pathLst>
              <a:path w="2331720" h="1572260">
                <a:moveTo>
                  <a:pt x="0" y="232849"/>
                </a:moveTo>
                <a:lnTo>
                  <a:pt x="4730" y="185922"/>
                </a:lnTo>
                <a:lnTo>
                  <a:pt x="18298" y="142214"/>
                </a:lnTo>
                <a:lnTo>
                  <a:pt x="39767" y="102661"/>
                </a:lnTo>
                <a:lnTo>
                  <a:pt x="68200" y="68200"/>
                </a:lnTo>
                <a:lnTo>
                  <a:pt x="102661" y="39767"/>
                </a:lnTo>
                <a:lnTo>
                  <a:pt x="142214" y="18298"/>
                </a:lnTo>
                <a:lnTo>
                  <a:pt x="185922" y="4730"/>
                </a:lnTo>
                <a:lnTo>
                  <a:pt x="232849" y="0"/>
                </a:lnTo>
                <a:lnTo>
                  <a:pt x="388599" y="0"/>
                </a:lnTo>
                <a:lnTo>
                  <a:pt x="971499" y="0"/>
                </a:lnTo>
                <a:lnTo>
                  <a:pt x="2098749" y="0"/>
                </a:lnTo>
                <a:lnTo>
                  <a:pt x="2144388" y="4515"/>
                </a:lnTo>
                <a:lnTo>
                  <a:pt x="2187857" y="17724"/>
                </a:lnTo>
                <a:lnTo>
                  <a:pt x="2227935" y="39121"/>
                </a:lnTo>
                <a:lnTo>
                  <a:pt x="2263399" y="68200"/>
                </a:lnTo>
                <a:lnTo>
                  <a:pt x="2292478" y="103664"/>
                </a:lnTo>
                <a:lnTo>
                  <a:pt x="2313875" y="143742"/>
                </a:lnTo>
                <a:lnTo>
                  <a:pt x="2327084" y="187211"/>
                </a:lnTo>
                <a:lnTo>
                  <a:pt x="2331599" y="232849"/>
                </a:lnTo>
                <a:lnTo>
                  <a:pt x="2331599" y="814974"/>
                </a:lnTo>
                <a:lnTo>
                  <a:pt x="2331599" y="1164249"/>
                </a:lnTo>
                <a:lnTo>
                  <a:pt x="2326869" y="1211177"/>
                </a:lnTo>
                <a:lnTo>
                  <a:pt x="2313301" y="1254885"/>
                </a:lnTo>
                <a:lnTo>
                  <a:pt x="2291832" y="1294438"/>
                </a:lnTo>
                <a:lnTo>
                  <a:pt x="2263399" y="1328899"/>
                </a:lnTo>
                <a:lnTo>
                  <a:pt x="2228938" y="1357332"/>
                </a:lnTo>
                <a:lnTo>
                  <a:pt x="2189385" y="1378801"/>
                </a:lnTo>
                <a:lnTo>
                  <a:pt x="2145677" y="1392369"/>
                </a:lnTo>
                <a:lnTo>
                  <a:pt x="2098749" y="1397099"/>
                </a:lnTo>
                <a:lnTo>
                  <a:pt x="971499" y="1397099"/>
                </a:lnTo>
                <a:lnTo>
                  <a:pt x="680057" y="1571737"/>
                </a:lnTo>
                <a:lnTo>
                  <a:pt x="388599" y="1397099"/>
                </a:lnTo>
                <a:lnTo>
                  <a:pt x="232849" y="1397099"/>
                </a:lnTo>
                <a:lnTo>
                  <a:pt x="185922" y="1392369"/>
                </a:lnTo>
                <a:lnTo>
                  <a:pt x="142214" y="1378801"/>
                </a:lnTo>
                <a:lnTo>
                  <a:pt x="102661" y="1357332"/>
                </a:lnTo>
                <a:lnTo>
                  <a:pt x="68200" y="1328899"/>
                </a:lnTo>
                <a:lnTo>
                  <a:pt x="39767" y="1294438"/>
                </a:lnTo>
                <a:lnTo>
                  <a:pt x="18298" y="1254885"/>
                </a:lnTo>
                <a:lnTo>
                  <a:pt x="4730" y="1211177"/>
                </a:lnTo>
                <a:lnTo>
                  <a:pt x="0" y="1164249"/>
                </a:lnTo>
                <a:lnTo>
                  <a:pt x="0" y="814974"/>
                </a:lnTo>
                <a:lnTo>
                  <a:pt x="0" y="23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433581" y="3913548"/>
            <a:ext cx="2331720" cy="1572260"/>
          </a:xfrm>
          <a:custGeom>
            <a:avLst/>
            <a:gdLst/>
            <a:ahLst/>
            <a:cxnLst/>
            <a:rect l="l" t="t" r="r" b="b"/>
            <a:pathLst>
              <a:path w="2331720" h="1572260">
                <a:moveTo>
                  <a:pt x="0" y="232849"/>
                </a:moveTo>
                <a:lnTo>
                  <a:pt x="4730" y="185922"/>
                </a:lnTo>
                <a:lnTo>
                  <a:pt x="18298" y="142214"/>
                </a:lnTo>
                <a:lnTo>
                  <a:pt x="39767" y="102661"/>
                </a:lnTo>
                <a:lnTo>
                  <a:pt x="68200" y="68200"/>
                </a:lnTo>
                <a:lnTo>
                  <a:pt x="102661" y="39767"/>
                </a:lnTo>
                <a:lnTo>
                  <a:pt x="142214" y="18298"/>
                </a:lnTo>
                <a:lnTo>
                  <a:pt x="185922" y="4730"/>
                </a:lnTo>
                <a:lnTo>
                  <a:pt x="232849" y="0"/>
                </a:lnTo>
                <a:lnTo>
                  <a:pt x="388599" y="0"/>
                </a:lnTo>
                <a:lnTo>
                  <a:pt x="971499" y="0"/>
                </a:lnTo>
                <a:lnTo>
                  <a:pt x="2098749" y="0"/>
                </a:lnTo>
                <a:lnTo>
                  <a:pt x="2144388" y="4515"/>
                </a:lnTo>
                <a:lnTo>
                  <a:pt x="2187857" y="17724"/>
                </a:lnTo>
                <a:lnTo>
                  <a:pt x="2227935" y="39121"/>
                </a:lnTo>
                <a:lnTo>
                  <a:pt x="2263399" y="68200"/>
                </a:lnTo>
                <a:lnTo>
                  <a:pt x="2292478" y="103664"/>
                </a:lnTo>
                <a:lnTo>
                  <a:pt x="2313875" y="143742"/>
                </a:lnTo>
                <a:lnTo>
                  <a:pt x="2327084" y="187211"/>
                </a:lnTo>
                <a:lnTo>
                  <a:pt x="2331599" y="232849"/>
                </a:lnTo>
                <a:lnTo>
                  <a:pt x="2331599" y="814974"/>
                </a:lnTo>
                <a:lnTo>
                  <a:pt x="2331599" y="1164249"/>
                </a:lnTo>
                <a:lnTo>
                  <a:pt x="2326869" y="1211177"/>
                </a:lnTo>
                <a:lnTo>
                  <a:pt x="2313301" y="1254885"/>
                </a:lnTo>
                <a:lnTo>
                  <a:pt x="2291832" y="1294438"/>
                </a:lnTo>
                <a:lnTo>
                  <a:pt x="2263399" y="1328899"/>
                </a:lnTo>
                <a:lnTo>
                  <a:pt x="2228938" y="1357332"/>
                </a:lnTo>
                <a:lnTo>
                  <a:pt x="2189385" y="1378801"/>
                </a:lnTo>
                <a:lnTo>
                  <a:pt x="2145677" y="1392369"/>
                </a:lnTo>
                <a:lnTo>
                  <a:pt x="2098749" y="1397099"/>
                </a:lnTo>
                <a:lnTo>
                  <a:pt x="971499" y="1397099"/>
                </a:lnTo>
                <a:lnTo>
                  <a:pt x="680057" y="1571737"/>
                </a:lnTo>
                <a:lnTo>
                  <a:pt x="388599" y="1397099"/>
                </a:lnTo>
                <a:lnTo>
                  <a:pt x="232849" y="1397099"/>
                </a:lnTo>
                <a:lnTo>
                  <a:pt x="185922" y="1392369"/>
                </a:lnTo>
                <a:lnTo>
                  <a:pt x="142214" y="1378801"/>
                </a:lnTo>
                <a:lnTo>
                  <a:pt x="102661" y="1357332"/>
                </a:lnTo>
                <a:lnTo>
                  <a:pt x="68200" y="1328899"/>
                </a:lnTo>
                <a:lnTo>
                  <a:pt x="39767" y="1294438"/>
                </a:lnTo>
                <a:lnTo>
                  <a:pt x="18298" y="1254885"/>
                </a:lnTo>
                <a:lnTo>
                  <a:pt x="4730" y="1211177"/>
                </a:lnTo>
                <a:lnTo>
                  <a:pt x="0" y="1164249"/>
                </a:lnTo>
                <a:lnTo>
                  <a:pt x="0" y="814974"/>
                </a:lnTo>
                <a:lnTo>
                  <a:pt x="0" y="23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418997" y="1772816"/>
            <a:ext cx="2331720" cy="1572260"/>
          </a:xfrm>
          <a:custGeom>
            <a:avLst/>
            <a:gdLst/>
            <a:ahLst/>
            <a:cxnLst/>
            <a:rect l="l" t="t" r="r" b="b"/>
            <a:pathLst>
              <a:path w="2331720" h="1572260">
                <a:moveTo>
                  <a:pt x="0" y="232849"/>
                </a:moveTo>
                <a:lnTo>
                  <a:pt x="4730" y="185922"/>
                </a:lnTo>
                <a:lnTo>
                  <a:pt x="18298" y="142214"/>
                </a:lnTo>
                <a:lnTo>
                  <a:pt x="39767" y="102661"/>
                </a:lnTo>
                <a:lnTo>
                  <a:pt x="68200" y="68200"/>
                </a:lnTo>
                <a:lnTo>
                  <a:pt x="102661" y="39767"/>
                </a:lnTo>
                <a:lnTo>
                  <a:pt x="142214" y="18298"/>
                </a:lnTo>
                <a:lnTo>
                  <a:pt x="185922" y="4730"/>
                </a:lnTo>
                <a:lnTo>
                  <a:pt x="232849" y="0"/>
                </a:lnTo>
                <a:lnTo>
                  <a:pt x="388599" y="0"/>
                </a:lnTo>
                <a:lnTo>
                  <a:pt x="971499" y="0"/>
                </a:lnTo>
                <a:lnTo>
                  <a:pt x="2098749" y="0"/>
                </a:lnTo>
                <a:lnTo>
                  <a:pt x="2144388" y="4515"/>
                </a:lnTo>
                <a:lnTo>
                  <a:pt x="2187857" y="17724"/>
                </a:lnTo>
                <a:lnTo>
                  <a:pt x="2227935" y="39121"/>
                </a:lnTo>
                <a:lnTo>
                  <a:pt x="2263399" y="68200"/>
                </a:lnTo>
                <a:lnTo>
                  <a:pt x="2292478" y="103664"/>
                </a:lnTo>
                <a:lnTo>
                  <a:pt x="2313875" y="143742"/>
                </a:lnTo>
                <a:lnTo>
                  <a:pt x="2327084" y="187211"/>
                </a:lnTo>
                <a:lnTo>
                  <a:pt x="2331599" y="232849"/>
                </a:lnTo>
                <a:lnTo>
                  <a:pt x="2331599" y="814974"/>
                </a:lnTo>
                <a:lnTo>
                  <a:pt x="2331599" y="1164249"/>
                </a:lnTo>
                <a:lnTo>
                  <a:pt x="2326869" y="1211177"/>
                </a:lnTo>
                <a:lnTo>
                  <a:pt x="2313301" y="1254885"/>
                </a:lnTo>
                <a:lnTo>
                  <a:pt x="2291832" y="1294438"/>
                </a:lnTo>
                <a:lnTo>
                  <a:pt x="2263399" y="1328899"/>
                </a:lnTo>
                <a:lnTo>
                  <a:pt x="2228938" y="1357332"/>
                </a:lnTo>
                <a:lnTo>
                  <a:pt x="2189385" y="1378801"/>
                </a:lnTo>
                <a:lnTo>
                  <a:pt x="2145677" y="1392369"/>
                </a:lnTo>
                <a:lnTo>
                  <a:pt x="2098749" y="1397099"/>
                </a:lnTo>
                <a:lnTo>
                  <a:pt x="971499" y="1397099"/>
                </a:lnTo>
                <a:lnTo>
                  <a:pt x="680057" y="1571737"/>
                </a:lnTo>
                <a:lnTo>
                  <a:pt x="388599" y="1397099"/>
                </a:lnTo>
                <a:lnTo>
                  <a:pt x="232849" y="1397099"/>
                </a:lnTo>
                <a:lnTo>
                  <a:pt x="185922" y="1392369"/>
                </a:lnTo>
                <a:lnTo>
                  <a:pt x="142214" y="1378801"/>
                </a:lnTo>
                <a:lnTo>
                  <a:pt x="102661" y="1357332"/>
                </a:lnTo>
                <a:lnTo>
                  <a:pt x="68200" y="1328899"/>
                </a:lnTo>
                <a:lnTo>
                  <a:pt x="39767" y="1294438"/>
                </a:lnTo>
                <a:lnTo>
                  <a:pt x="18298" y="1254885"/>
                </a:lnTo>
                <a:lnTo>
                  <a:pt x="4730" y="1211177"/>
                </a:lnTo>
                <a:lnTo>
                  <a:pt x="0" y="1164249"/>
                </a:lnTo>
                <a:lnTo>
                  <a:pt x="0" y="814974"/>
                </a:lnTo>
                <a:lnTo>
                  <a:pt x="0" y="23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4932040" y="3887487"/>
            <a:ext cx="2331720" cy="1572260"/>
          </a:xfrm>
          <a:custGeom>
            <a:avLst/>
            <a:gdLst/>
            <a:ahLst/>
            <a:cxnLst/>
            <a:rect l="l" t="t" r="r" b="b"/>
            <a:pathLst>
              <a:path w="2331720" h="1572260">
                <a:moveTo>
                  <a:pt x="0" y="232849"/>
                </a:moveTo>
                <a:lnTo>
                  <a:pt x="4730" y="185922"/>
                </a:lnTo>
                <a:lnTo>
                  <a:pt x="18298" y="142214"/>
                </a:lnTo>
                <a:lnTo>
                  <a:pt x="39767" y="102661"/>
                </a:lnTo>
                <a:lnTo>
                  <a:pt x="68200" y="68200"/>
                </a:lnTo>
                <a:lnTo>
                  <a:pt x="102661" y="39767"/>
                </a:lnTo>
                <a:lnTo>
                  <a:pt x="142214" y="18298"/>
                </a:lnTo>
                <a:lnTo>
                  <a:pt x="185922" y="4730"/>
                </a:lnTo>
                <a:lnTo>
                  <a:pt x="232849" y="0"/>
                </a:lnTo>
                <a:lnTo>
                  <a:pt x="388599" y="0"/>
                </a:lnTo>
                <a:lnTo>
                  <a:pt x="971499" y="0"/>
                </a:lnTo>
                <a:lnTo>
                  <a:pt x="2098749" y="0"/>
                </a:lnTo>
                <a:lnTo>
                  <a:pt x="2144388" y="4515"/>
                </a:lnTo>
                <a:lnTo>
                  <a:pt x="2187857" y="17724"/>
                </a:lnTo>
                <a:lnTo>
                  <a:pt x="2227935" y="39121"/>
                </a:lnTo>
                <a:lnTo>
                  <a:pt x="2263399" y="68200"/>
                </a:lnTo>
                <a:lnTo>
                  <a:pt x="2292478" y="103664"/>
                </a:lnTo>
                <a:lnTo>
                  <a:pt x="2313875" y="143742"/>
                </a:lnTo>
                <a:lnTo>
                  <a:pt x="2327084" y="187211"/>
                </a:lnTo>
                <a:lnTo>
                  <a:pt x="2331599" y="232849"/>
                </a:lnTo>
                <a:lnTo>
                  <a:pt x="2331599" y="814974"/>
                </a:lnTo>
                <a:lnTo>
                  <a:pt x="2331599" y="1164249"/>
                </a:lnTo>
                <a:lnTo>
                  <a:pt x="2326869" y="1211177"/>
                </a:lnTo>
                <a:lnTo>
                  <a:pt x="2313301" y="1254885"/>
                </a:lnTo>
                <a:lnTo>
                  <a:pt x="2291832" y="1294438"/>
                </a:lnTo>
                <a:lnTo>
                  <a:pt x="2263399" y="1328899"/>
                </a:lnTo>
                <a:lnTo>
                  <a:pt x="2228938" y="1357332"/>
                </a:lnTo>
                <a:lnTo>
                  <a:pt x="2189385" y="1378801"/>
                </a:lnTo>
                <a:lnTo>
                  <a:pt x="2145677" y="1392369"/>
                </a:lnTo>
                <a:lnTo>
                  <a:pt x="2098749" y="1397099"/>
                </a:lnTo>
                <a:lnTo>
                  <a:pt x="971499" y="1397099"/>
                </a:lnTo>
                <a:lnTo>
                  <a:pt x="680057" y="1571737"/>
                </a:lnTo>
                <a:lnTo>
                  <a:pt x="388599" y="1397099"/>
                </a:lnTo>
                <a:lnTo>
                  <a:pt x="232849" y="1397099"/>
                </a:lnTo>
                <a:lnTo>
                  <a:pt x="185922" y="1392369"/>
                </a:lnTo>
                <a:lnTo>
                  <a:pt x="142214" y="1378801"/>
                </a:lnTo>
                <a:lnTo>
                  <a:pt x="102661" y="1357332"/>
                </a:lnTo>
                <a:lnTo>
                  <a:pt x="68200" y="1328899"/>
                </a:lnTo>
                <a:lnTo>
                  <a:pt x="39767" y="1294438"/>
                </a:lnTo>
                <a:lnTo>
                  <a:pt x="18298" y="1254885"/>
                </a:lnTo>
                <a:lnTo>
                  <a:pt x="4730" y="1211177"/>
                </a:lnTo>
                <a:lnTo>
                  <a:pt x="0" y="1164249"/>
                </a:lnTo>
                <a:lnTo>
                  <a:pt x="0" y="814974"/>
                </a:lnTo>
                <a:lnTo>
                  <a:pt x="0" y="23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1746022" y="2132861"/>
            <a:ext cx="16776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800" b="1" spc="-125" dirty="0">
                <a:latin typeface="Arial"/>
                <a:cs typeface="Arial"/>
              </a:rPr>
              <a:t>ABC </a:t>
            </a:r>
            <a:r>
              <a:rPr sz="1800" b="1" spc="-25" dirty="0">
                <a:latin typeface="Arial"/>
                <a:cs typeface="Arial"/>
              </a:rPr>
              <a:t>of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Machine  </a:t>
            </a:r>
            <a:r>
              <a:rPr sz="1800" b="1" spc="-70" dirty="0">
                <a:latin typeface="Arial"/>
                <a:cs typeface="Arial"/>
              </a:rPr>
              <a:t>Learning </a:t>
            </a:r>
            <a:r>
              <a:rPr sz="1800" b="1" spc="-120" dirty="0">
                <a:latin typeface="Arial"/>
                <a:cs typeface="Arial"/>
              </a:rPr>
              <a:t>&amp; </a:t>
            </a:r>
            <a:r>
              <a:rPr sz="1800" b="1" spc="-35" dirty="0">
                <a:latin typeface="Arial"/>
                <a:cs typeface="Arial"/>
              </a:rPr>
              <a:t>its  </a:t>
            </a:r>
            <a:r>
              <a:rPr sz="1800" b="1" spc="-50" dirty="0">
                <a:latin typeface="Arial"/>
                <a:cs typeface="Arial"/>
              </a:rPr>
              <a:t>use-cases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175879" y="2270972"/>
            <a:ext cx="184403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4345" marR="5080" indent="-462280">
              <a:lnSpc>
                <a:spcPct val="100699"/>
              </a:lnSpc>
              <a:spcBef>
                <a:spcPts val="85"/>
              </a:spcBef>
            </a:pPr>
            <a:r>
              <a:rPr sz="1800" b="1" spc="-75" dirty="0">
                <a:latin typeface="Arial"/>
                <a:cs typeface="Arial"/>
              </a:rPr>
              <a:t>Types </a:t>
            </a:r>
            <a:r>
              <a:rPr sz="1800" b="1" spc="-25" dirty="0">
                <a:latin typeface="Arial"/>
                <a:cs typeface="Arial"/>
              </a:rPr>
              <a:t>of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Machine  </a:t>
            </a:r>
            <a:r>
              <a:rPr sz="1800" b="1" spc="-70" dirty="0"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1880642" y="452375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ML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Keywords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241602" y="4468076"/>
            <a:ext cx="171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Problem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Solving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6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object 3"/>
          <p:cNvSpPr txBox="1"/>
          <p:nvPr/>
        </p:nvSpPr>
        <p:spPr>
          <a:xfrm>
            <a:off x="415117" y="2092314"/>
            <a:ext cx="846074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latin typeface="Arial"/>
                <a:cs typeface="Arial"/>
              </a:rPr>
              <a:t>Machine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learning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study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computer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algorithms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140" dirty="0">
                <a:latin typeface="Arial"/>
                <a:cs typeface="Arial"/>
              </a:rPr>
              <a:t>that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improve  </a:t>
            </a:r>
            <a:r>
              <a:rPr sz="2000" b="1" spc="80" dirty="0">
                <a:latin typeface="Arial"/>
                <a:cs typeface="Arial"/>
              </a:rPr>
              <a:t>automatically </a:t>
            </a:r>
            <a:r>
              <a:rPr sz="2000" b="1" spc="70" dirty="0">
                <a:latin typeface="Arial"/>
                <a:cs typeface="Arial"/>
              </a:rPr>
              <a:t>through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experience.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7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allow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computers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discover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hidden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and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useful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insights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94335" marR="26543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95" dirty="0">
                <a:latin typeface="Arial"/>
                <a:cs typeface="Arial"/>
              </a:rPr>
              <a:t>In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nutshell,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Machine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Learning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is </a:t>
            </a:r>
            <a:r>
              <a:rPr sz="2000" b="1" spc="95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00" dirty="0">
                <a:latin typeface="Arial"/>
                <a:cs typeface="Arial"/>
              </a:rPr>
              <a:t>new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way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of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communicating  </a:t>
            </a:r>
            <a:r>
              <a:rPr sz="2000" b="1" spc="60" dirty="0">
                <a:latin typeface="Arial"/>
                <a:cs typeface="Arial"/>
              </a:rPr>
              <a:t>your </a:t>
            </a:r>
            <a:r>
              <a:rPr sz="2000" b="1" spc="15" dirty="0">
                <a:latin typeface="Arial"/>
                <a:cs typeface="Arial"/>
              </a:rPr>
              <a:t>wishes </a:t>
            </a:r>
            <a:r>
              <a:rPr sz="2000" b="1" spc="105" dirty="0">
                <a:latin typeface="Arial"/>
                <a:cs typeface="Arial"/>
              </a:rPr>
              <a:t>to </a:t>
            </a:r>
            <a:r>
              <a:rPr sz="2000" b="1" spc="95" dirty="0">
                <a:latin typeface="Arial"/>
                <a:cs typeface="Arial"/>
              </a:rPr>
              <a:t>a</a:t>
            </a:r>
            <a:r>
              <a:rPr sz="2000" b="1" spc="-35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computer.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is it used?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56697" y="1196752"/>
            <a:ext cx="8762999" cy="463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2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5" name="object 2"/>
          <p:cNvGrpSpPr/>
          <p:nvPr/>
        </p:nvGrpSpPr>
        <p:grpSpPr>
          <a:xfrm>
            <a:off x="74924" y="915800"/>
            <a:ext cx="8994775" cy="5136515"/>
            <a:chOff x="74924" y="915800"/>
            <a:chExt cx="8994775" cy="5136515"/>
          </a:xfrm>
        </p:grpSpPr>
        <p:sp>
          <p:nvSpPr>
            <p:cNvPr id="6" name="object 3"/>
            <p:cNvSpPr/>
            <p:nvPr/>
          </p:nvSpPr>
          <p:spPr>
            <a:xfrm>
              <a:off x="104625" y="982000"/>
              <a:ext cx="8886974" cy="50699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6402600" y="4232651"/>
              <a:ext cx="1296670" cy="361950"/>
            </a:xfrm>
            <a:custGeom>
              <a:avLst/>
              <a:gdLst/>
              <a:ahLst/>
              <a:cxnLst/>
              <a:rect l="l" t="t" r="r" b="b"/>
              <a:pathLst>
                <a:path w="1296670" h="361950">
                  <a:moveTo>
                    <a:pt x="0" y="361649"/>
                  </a:moveTo>
                  <a:lnTo>
                    <a:pt x="24752" y="346624"/>
                  </a:lnTo>
                  <a:lnTo>
                    <a:pt x="54851" y="326276"/>
                  </a:lnTo>
                  <a:lnTo>
                    <a:pt x="89688" y="301535"/>
                  </a:lnTo>
                  <a:lnTo>
                    <a:pt x="128657" y="273329"/>
                  </a:lnTo>
                  <a:lnTo>
                    <a:pt x="171149" y="242587"/>
                  </a:lnTo>
                  <a:lnTo>
                    <a:pt x="216559" y="210238"/>
                  </a:lnTo>
                  <a:lnTo>
                    <a:pt x="264279" y="177210"/>
                  </a:lnTo>
                  <a:lnTo>
                    <a:pt x="313701" y="144433"/>
                  </a:lnTo>
                  <a:lnTo>
                    <a:pt x="364219" y="112834"/>
                  </a:lnTo>
                  <a:lnTo>
                    <a:pt x="415224" y="83342"/>
                  </a:lnTo>
                  <a:lnTo>
                    <a:pt x="466111" y="56887"/>
                  </a:lnTo>
                  <a:lnTo>
                    <a:pt x="516272" y="34396"/>
                  </a:lnTo>
                  <a:lnTo>
                    <a:pt x="565099" y="16799"/>
                  </a:lnTo>
                  <a:lnTo>
                    <a:pt x="611986" y="5024"/>
                  </a:lnTo>
                  <a:lnTo>
                    <a:pt x="656324" y="0"/>
                  </a:lnTo>
                  <a:lnTo>
                    <a:pt x="700183" y="2040"/>
                  </a:lnTo>
                  <a:lnTo>
                    <a:pt x="745733" y="10307"/>
                  </a:lnTo>
                  <a:lnTo>
                    <a:pt x="792521" y="24004"/>
                  </a:lnTo>
                  <a:lnTo>
                    <a:pt x="840095" y="42332"/>
                  </a:lnTo>
                  <a:lnTo>
                    <a:pt x="888002" y="64494"/>
                  </a:lnTo>
                  <a:lnTo>
                    <a:pt x="935791" y="89692"/>
                  </a:lnTo>
                  <a:lnTo>
                    <a:pt x="983008" y="117128"/>
                  </a:lnTo>
                  <a:lnTo>
                    <a:pt x="1029201" y="146006"/>
                  </a:lnTo>
                  <a:lnTo>
                    <a:pt x="1073917" y="175526"/>
                  </a:lnTo>
                  <a:lnTo>
                    <a:pt x="1116705" y="204891"/>
                  </a:lnTo>
                  <a:lnTo>
                    <a:pt x="1157111" y="233304"/>
                  </a:lnTo>
                  <a:lnTo>
                    <a:pt x="1194684" y="259966"/>
                  </a:lnTo>
                  <a:lnTo>
                    <a:pt x="1228970" y="284081"/>
                  </a:lnTo>
                  <a:lnTo>
                    <a:pt x="1259518" y="304849"/>
                  </a:lnTo>
                  <a:lnTo>
                    <a:pt x="1285874" y="321474"/>
                  </a:lnTo>
                  <a:lnTo>
                    <a:pt x="1287758" y="322590"/>
                  </a:lnTo>
                  <a:lnTo>
                    <a:pt x="1289602" y="323694"/>
                  </a:lnTo>
                  <a:lnTo>
                    <a:pt x="1291406" y="324784"/>
                  </a:lnTo>
                  <a:lnTo>
                    <a:pt x="1296527" y="32790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619759" y="4481191"/>
              <a:ext cx="146067" cy="1561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6525704" y="5834865"/>
              <a:ext cx="1256665" cy="125730"/>
            </a:xfrm>
            <a:custGeom>
              <a:avLst/>
              <a:gdLst/>
              <a:ahLst/>
              <a:cxnLst/>
              <a:rect l="l" t="t" r="r" b="b"/>
              <a:pathLst>
                <a:path w="1256665" h="125729">
                  <a:moveTo>
                    <a:pt x="1256520" y="0"/>
                  </a:moveTo>
                  <a:lnTo>
                    <a:pt x="1227470" y="6170"/>
                  </a:lnTo>
                  <a:lnTo>
                    <a:pt x="1191426" y="14726"/>
                  </a:lnTo>
                  <a:lnTo>
                    <a:pt x="1149323" y="25174"/>
                  </a:lnTo>
                  <a:lnTo>
                    <a:pt x="1102092" y="37020"/>
                  </a:lnTo>
                  <a:lnTo>
                    <a:pt x="1050667" y="49772"/>
                  </a:lnTo>
                  <a:lnTo>
                    <a:pt x="995980" y="62935"/>
                  </a:lnTo>
                  <a:lnTo>
                    <a:pt x="938964" y="76016"/>
                  </a:lnTo>
                  <a:lnTo>
                    <a:pt x="880552" y="88521"/>
                  </a:lnTo>
                  <a:lnTo>
                    <a:pt x="821676" y="99956"/>
                  </a:lnTo>
                  <a:lnTo>
                    <a:pt x="763270" y="109828"/>
                  </a:lnTo>
                  <a:lnTo>
                    <a:pt x="706266" y="117644"/>
                  </a:lnTo>
                  <a:lnTo>
                    <a:pt x="651597" y="122909"/>
                  </a:lnTo>
                  <a:lnTo>
                    <a:pt x="600195" y="125130"/>
                  </a:lnTo>
                  <a:lnTo>
                    <a:pt x="553134" y="124288"/>
                  </a:lnTo>
                  <a:lnTo>
                    <a:pt x="504168" y="120996"/>
                  </a:lnTo>
                  <a:lnTo>
                    <a:pt x="453855" y="115592"/>
                  </a:lnTo>
                  <a:lnTo>
                    <a:pt x="402751" y="108416"/>
                  </a:lnTo>
                  <a:lnTo>
                    <a:pt x="351413" y="99808"/>
                  </a:lnTo>
                  <a:lnTo>
                    <a:pt x="300397" y="90107"/>
                  </a:lnTo>
                  <a:lnTo>
                    <a:pt x="250259" y="79653"/>
                  </a:lnTo>
                  <a:lnTo>
                    <a:pt x="207547" y="70155"/>
                  </a:lnTo>
                  <a:lnTo>
                    <a:pt x="166307" y="60567"/>
                  </a:lnTo>
                  <a:lnTo>
                    <a:pt x="126911" y="51117"/>
                  </a:lnTo>
                  <a:lnTo>
                    <a:pt x="89732" y="42033"/>
                  </a:lnTo>
                  <a:lnTo>
                    <a:pt x="72090" y="37699"/>
                  </a:lnTo>
                  <a:lnTo>
                    <a:pt x="55143" y="33542"/>
                  </a:lnTo>
                  <a:lnTo>
                    <a:pt x="13649" y="23520"/>
                  </a:lnTo>
                  <a:lnTo>
                    <a:pt x="8931" y="22414"/>
                  </a:lnTo>
                  <a:lnTo>
                    <a:pt x="0" y="20351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6436063" y="5810052"/>
              <a:ext cx="163369" cy="1188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45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02870" indent="-382270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40" dirty="0">
                <a:latin typeface="Arial"/>
                <a:cs typeface="Arial"/>
              </a:rPr>
              <a:t>Fraud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detection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Eg: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Credit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card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fraud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detection.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will  </a:t>
            </a:r>
            <a:r>
              <a:rPr sz="2000" spc="70" dirty="0">
                <a:latin typeface="Arial"/>
                <a:cs typeface="Arial"/>
              </a:rPr>
              <a:t>help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us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detect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whether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transaction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fraud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not.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100" dirty="0">
              <a:latin typeface="Arial"/>
              <a:cs typeface="Arial"/>
            </a:endParaRPr>
          </a:p>
          <a:p>
            <a:pPr marL="394335" marR="5080" indent="-382270">
              <a:lnSpc>
                <a:spcPct val="15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30" dirty="0">
                <a:latin typeface="Arial"/>
                <a:cs typeface="Arial"/>
              </a:rPr>
              <a:t>Email </a:t>
            </a:r>
            <a:r>
              <a:rPr sz="2000" b="1" spc="45" dirty="0">
                <a:latin typeface="Arial"/>
                <a:cs typeface="Arial"/>
              </a:rPr>
              <a:t>spam </a:t>
            </a:r>
            <a:r>
              <a:rPr sz="2000" b="1" spc="75" dirty="0">
                <a:latin typeface="Arial"/>
                <a:cs typeface="Arial"/>
              </a:rPr>
              <a:t>ﬁltering </a:t>
            </a:r>
            <a:r>
              <a:rPr sz="2000" spc="-25" dirty="0">
                <a:latin typeface="Arial"/>
                <a:cs typeface="Arial"/>
              </a:rPr>
              <a:t>- </a:t>
            </a:r>
            <a:r>
              <a:rPr sz="2000" b="1" spc="-140" dirty="0">
                <a:latin typeface="Arial"/>
                <a:cs typeface="Arial"/>
              </a:rPr>
              <a:t>Eg: </a:t>
            </a:r>
            <a:r>
              <a:rPr sz="2000" spc="30" dirty="0">
                <a:latin typeface="Arial"/>
                <a:cs typeface="Arial"/>
              </a:rPr>
              <a:t>Helps </a:t>
            </a:r>
            <a:r>
              <a:rPr sz="2000" spc="85" dirty="0">
                <a:latin typeface="Arial"/>
                <a:cs typeface="Arial"/>
              </a:rPr>
              <a:t>in </a:t>
            </a:r>
            <a:r>
              <a:rPr sz="2000" spc="35" dirty="0">
                <a:latin typeface="Arial"/>
                <a:cs typeface="Arial"/>
              </a:rPr>
              <a:t>categorising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whether 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particular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email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should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go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inbox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spam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box.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100" dirty="0">
              <a:latin typeface="Arial"/>
              <a:cs typeface="Arial"/>
            </a:endParaRPr>
          </a:p>
          <a:p>
            <a:pPr marL="394335" marR="61594" indent="-382270">
              <a:lnSpc>
                <a:spcPct val="15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60" dirty="0">
                <a:latin typeface="Arial"/>
                <a:cs typeface="Arial"/>
              </a:rPr>
              <a:t>Recommendation </a:t>
            </a:r>
            <a:r>
              <a:rPr sz="2000" b="1" spc="15" dirty="0">
                <a:latin typeface="Arial"/>
                <a:cs typeface="Arial"/>
              </a:rPr>
              <a:t>engines </a:t>
            </a:r>
            <a:r>
              <a:rPr sz="2000" spc="-25" dirty="0">
                <a:latin typeface="Arial"/>
                <a:cs typeface="Arial"/>
              </a:rPr>
              <a:t>- </a:t>
            </a:r>
            <a:r>
              <a:rPr sz="2000" b="1" spc="-140" dirty="0">
                <a:latin typeface="Arial"/>
                <a:cs typeface="Arial"/>
              </a:rPr>
              <a:t>Eg: </a:t>
            </a:r>
            <a:r>
              <a:rPr sz="2000" spc="25" dirty="0">
                <a:latin typeface="Arial"/>
                <a:cs typeface="Arial"/>
              </a:rPr>
              <a:t>E-commerce </a:t>
            </a:r>
            <a:r>
              <a:rPr sz="2000" spc="85" dirty="0">
                <a:latin typeface="Arial"/>
                <a:cs typeface="Arial"/>
              </a:rPr>
              <a:t>platforms  </a:t>
            </a:r>
            <a:r>
              <a:rPr sz="2000" spc="40" dirty="0">
                <a:latin typeface="Arial"/>
                <a:cs typeface="Arial"/>
              </a:rPr>
              <a:t>like Amazon </a:t>
            </a:r>
            <a:r>
              <a:rPr sz="2000" spc="15" dirty="0">
                <a:latin typeface="Arial"/>
                <a:cs typeface="Arial"/>
              </a:rPr>
              <a:t>can </a:t>
            </a:r>
            <a:r>
              <a:rPr sz="2000" spc="85" dirty="0">
                <a:latin typeface="Arial"/>
                <a:cs typeface="Arial"/>
              </a:rPr>
              <a:t>recommend </a:t>
            </a:r>
            <a:r>
              <a:rPr sz="2000" spc="65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60" dirty="0">
                <a:latin typeface="Arial"/>
                <a:cs typeface="Arial"/>
              </a:rPr>
              <a:t>similar </a:t>
            </a:r>
            <a:r>
              <a:rPr sz="2000" spc="90" dirty="0">
                <a:latin typeface="Arial"/>
                <a:cs typeface="Arial"/>
              </a:rPr>
              <a:t>product  </a:t>
            </a:r>
            <a:r>
              <a:rPr sz="2000" spc="30" dirty="0">
                <a:latin typeface="Arial"/>
                <a:cs typeface="Arial"/>
              </a:rPr>
              <a:t>based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your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previously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browsed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list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products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69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70" dirty="0">
                <a:latin typeface="Arial"/>
                <a:cs typeface="Arial"/>
              </a:rPr>
              <a:t>and </a:t>
            </a:r>
            <a:r>
              <a:rPr sz="2000" spc="75" dirty="0">
                <a:latin typeface="Arial"/>
                <a:cs typeface="Arial"/>
              </a:rPr>
              <a:t>many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more!!!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8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9750" y="6219625"/>
            <a:ext cx="1041398" cy="52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6394" y="3227483"/>
            <a:ext cx="6024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keywords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ML!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25" y="638599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502342" y="332656"/>
            <a:ext cx="7508447" cy="3178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481330" indent="-374650">
              <a:lnSpc>
                <a:spcPct val="115100"/>
              </a:lnSpc>
              <a:spcBef>
                <a:spcPts val="10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target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variable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114" dirty="0">
                <a:latin typeface="Arial"/>
                <a:cs typeface="Arial"/>
              </a:rPr>
              <a:t>or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label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of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dataset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variable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of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dataset  </a:t>
            </a:r>
            <a:r>
              <a:rPr sz="1900" spc="85" dirty="0">
                <a:latin typeface="Arial"/>
                <a:cs typeface="Arial"/>
              </a:rPr>
              <a:t>about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which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you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5" dirty="0">
                <a:latin typeface="Arial"/>
                <a:cs typeface="Arial"/>
              </a:rPr>
              <a:t>want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10" dirty="0">
                <a:latin typeface="Arial"/>
                <a:cs typeface="Arial"/>
              </a:rPr>
              <a:t>to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gain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deeper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understanding.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2550" dirty="0">
              <a:latin typeface="Arial"/>
              <a:cs typeface="Arial"/>
            </a:endParaRPr>
          </a:p>
          <a:p>
            <a:pPr marL="386715" indent="-374650">
              <a:lnSpc>
                <a:spcPct val="100000"/>
              </a:lnSpc>
              <a:buChar char="●"/>
              <a:tabLst>
                <a:tab pos="386715" algn="l"/>
                <a:tab pos="387350" algn="l"/>
              </a:tabLst>
            </a:pPr>
            <a:r>
              <a:rPr sz="1900" spc="65" dirty="0">
                <a:latin typeface="Arial"/>
                <a:cs typeface="Arial"/>
              </a:rPr>
              <a:t>It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variable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that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is,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14" dirty="0">
                <a:latin typeface="Arial"/>
                <a:cs typeface="Arial"/>
              </a:rPr>
              <a:t>or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should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be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output.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250" dirty="0">
              <a:latin typeface="Arial"/>
              <a:cs typeface="Arial"/>
            </a:endParaRPr>
          </a:p>
          <a:p>
            <a:pPr marL="386715" marR="5080" indent="-374650">
              <a:lnSpc>
                <a:spcPct val="115100"/>
              </a:lnSpc>
              <a:buChar char="●"/>
              <a:tabLst>
                <a:tab pos="386715" algn="l"/>
                <a:tab pos="387350" algn="l"/>
              </a:tabLst>
            </a:pPr>
            <a:r>
              <a:rPr sz="1900" spc="50" dirty="0">
                <a:latin typeface="Arial"/>
                <a:cs typeface="Arial"/>
              </a:rPr>
              <a:t>In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example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of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detecting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spam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emails,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label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will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be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category  </a:t>
            </a:r>
            <a:r>
              <a:rPr sz="1900" spc="8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email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belongs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to,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i.e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it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will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be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either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‘spam’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14" dirty="0">
                <a:latin typeface="Arial"/>
                <a:cs typeface="Arial"/>
              </a:rPr>
              <a:t>or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‘not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spam’.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115616" y="3933056"/>
            <a:ext cx="6281901" cy="271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187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</TotalTime>
  <Words>522</Words>
  <Application>Microsoft Office PowerPoint</Application>
  <PresentationFormat>On-screen Show (4:3)</PresentationFormat>
  <Paragraphs>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Programming Intelligence Pt.1</vt:lpstr>
      <vt:lpstr>PowerPoint Presentation</vt:lpstr>
      <vt:lpstr>Learning Objectives</vt:lpstr>
      <vt:lpstr>What is Machine Learning</vt:lpstr>
      <vt:lpstr>Where is it used?</vt:lpstr>
      <vt:lpstr>PowerPoint Presentation</vt:lpstr>
      <vt:lpstr>PowerPoint Presentation</vt:lpstr>
      <vt:lpstr>Let’s understand some keywords in ML!</vt:lpstr>
      <vt:lpstr>PowerPoint Presentation</vt:lpstr>
      <vt:lpstr>PowerPoint Presentation</vt:lpstr>
      <vt:lpstr>PowerPoint Presentation</vt:lpstr>
      <vt:lpstr>Types of Machine Learning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Its time to move on from theory</vt:lpstr>
      <vt:lpstr>For further doubts and updates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Intelligence Pt.1</dc:title>
  <dc:creator>admin</dc:creator>
  <cp:lastModifiedBy>admin</cp:lastModifiedBy>
  <cp:revision>4</cp:revision>
  <dcterms:created xsi:type="dcterms:W3CDTF">2020-10-13T15:02:09Z</dcterms:created>
  <dcterms:modified xsi:type="dcterms:W3CDTF">2020-10-13T16:07:37Z</dcterms:modified>
</cp:coreProperties>
</file>