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40"/>
  </p:notesMasterIdLst>
  <p:sldIdLst>
    <p:sldId id="256" r:id="rId2"/>
    <p:sldId id="319" r:id="rId3"/>
    <p:sldId id="325" r:id="rId4"/>
    <p:sldId id="307" r:id="rId5"/>
    <p:sldId id="305" r:id="rId6"/>
    <p:sldId id="269" r:id="rId7"/>
    <p:sldId id="270" r:id="rId8"/>
    <p:sldId id="262" r:id="rId9"/>
    <p:sldId id="271" r:id="rId10"/>
    <p:sldId id="308" r:id="rId11"/>
    <p:sldId id="283" r:id="rId12"/>
    <p:sldId id="276" r:id="rId13"/>
    <p:sldId id="277" r:id="rId14"/>
    <p:sldId id="301" r:id="rId15"/>
    <p:sldId id="292" r:id="rId16"/>
    <p:sldId id="311" r:id="rId17"/>
    <p:sldId id="281" r:id="rId18"/>
    <p:sldId id="321" r:id="rId19"/>
    <p:sldId id="278" r:id="rId20"/>
    <p:sldId id="279" r:id="rId21"/>
    <p:sldId id="289" r:id="rId22"/>
    <p:sldId id="280" r:id="rId23"/>
    <p:sldId id="316" r:id="rId24"/>
    <p:sldId id="322" r:id="rId25"/>
    <p:sldId id="315" r:id="rId26"/>
    <p:sldId id="310" r:id="rId27"/>
    <p:sldId id="293" r:id="rId28"/>
    <p:sldId id="295" r:id="rId29"/>
    <p:sldId id="303" r:id="rId30"/>
    <p:sldId id="299" r:id="rId31"/>
    <p:sldId id="323" r:id="rId32"/>
    <p:sldId id="294" r:id="rId33"/>
    <p:sldId id="312" r:id="rId34"/>
    <p:sldId id="298" r:id="rId35"/>
    <p:sldId id="285" r:id="rId36"/>
    <p:sldId id="317" r:id="rId37"/>
    <p:sldId id="324" r:id="rId38"/>
    <p:sldId id="282" r:id="rId3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9B9B9"/>
    <a:srgbClr val="0471B4"/>
    <a:srgbClr val="0168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5237" autoAdjust="0"/>
  </p:normalViewPr>
  <p:slideViewPr>
    <p:cSldViewPr snapToGrid="0">
      <p:cViewPr varScale="1">
        <p:scale>
          <a:sx n="47" d="100"/>
          <a:sy n="47" d="100"/>
        </p:scale>
        <p:origin x="24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 dirty="0"/>
              <a:t>Fazer </a:t>
            </a:r>
            <a:r>
              <a:rPr lang="pt-PT" b="1" dirty="0"/>
              <a:t>$ </a:t>
            </a:r>
            <a:r>
              <a:rPr lang="pt-PT" b="1" dirty="0" err="1"/>
              <a:t>ls</a:t>
            </a:r>
            <a:r>
              <a:rPr lang="pt-PT" b="1" dirty="0"/>
              <a:t> .git </a:t>
            </a:r>
            <a:r>
              <a:rPr lang="pt-PT" dirty="0"/>
              <a:t>para verificar o conteúdo do diretório gerado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7817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 b="1" dirty="0"/>
              <a:t>Ir ao </a:t>
            </a:r>
            <a:r>
              <a:rPr lang="pt-PT" b="1" dirty="0" err="1"/>
              <a:t>github</a:t>
            </a:r>
            <a:r>
              <a:rPr lang="pt-PT" b="1" dirty="0"/>
              <a:t> </a:t>
            </a:r>
            <a:r>
              <a:rPr lang="pt-PT" dirty="0"/>
              <a:t>e mostrar o </a:t>
            </a:r>
            <a:r>
              <a:rPr lang="pt-PT" dirty="0" err="1"/>
              <a:t>url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86373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92506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pt-PT" sz="1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34183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pt-PT" sz="11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Antes de fazer push, apenas!!</a:t>
            </a:r>
          </a:p>
          <a:p>
            <a:r>
              <a:rPr lang="pt-PT" sz="11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Modifica mensagem </a:t>
            </a:r>
            <a:r>
              <a:rPr lang="pt-PT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commit feito por nós no projeto. Além de mudar a mensagem do commit, também se consegue </a:t>
            </a:r>
            <a:r>
              <a:rPr lang="pt-PT" sz="11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adicionar arquivos </a:t>
            </a:r>
            <a:r>
              <a:rPr lang="pt-PT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 se esqueceu ou </a:t>
            </a:r>
            <a:r>
              <a:rPr lang="pt-PT" sz="11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retirar arquivos </a:t>
            </a:r>
            <a:r>
              <a:rPr lang="pt-PT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comitados</a:t>
            </a:r>
            <a:r>
              <a:rPr lang="pt-PT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por engano. </a:t>
            </a:r>
          </a:p>
          <a:p>
            <a:r>
              <a:rPr lang="pt-PT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git cria um </a:t>
            </a:r>
            <a:r>
              <a:rPr lang="pt-PT" sz="11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 totalmente novo e corrigido.</a:t>
            </a:r>
          </a:p>
        </p:txBody>
      </p:sp>
    </p:spTree>
    <p:extLst>
      <p:ext uri="{BB962C8B-B14F-4D97-AF65-F5344CB8AC3E}">
        <p14:creationId xmlns:p14="http://schemas.microsoft.com/office/powerpoint/2010/main" val="11946555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44251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pt-PT" sz="11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Devemos sempre referir o porquê do commit e não quais ficheiros adicionamos!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30815823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 o comando abaixo você consegue ver </a:t>
            </a:r>
            <a:r>
              <a:rPr lang="pt-PT" sz="11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quais arquivos estão fora do controle</a:t>
            </a:r>
            <a:r>
              <a:rPr lang="pt-PT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t-PT" sz="11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quais foram modificados</a:t>
            </a:r>
            <a:r>
              <a:rPr lang="pt-PT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estão </a:t>
            </a:r>
            <a:r>
              <a:rPr lang="pt-PT" sz="11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esperando por uma descrição de modificação</a:t>
            </a:r>
            <a:r>
              <a:rPr lang="pt-PT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pt-PT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pt-PT" sz="11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PT" sz="11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Changes</a:t>
            </a:r>
            <a:r>
              <a:rPr lang="pt-PT" sz="11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pt-PT" sz="11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</a:t>
            </a:r>
            <a:r>
              <a:rPr lang="pt-PT" sz="11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PT" sz="11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commited</a:t>
            </a:r>
            <a:r>
              <a:rPr lang="pt-PT" sz="11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PT" sz="11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ficheiros modificados </a:t>
            </a:r>
            <a:r>
              <a:rPr lang="pt-PT" sz="11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 vão ser </a:t>
            </a:r>
            <a:r>
              <a:rPr lang="pt-PT" sz="11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incluidos</a:t>
            </a:r>
            <a:r>
              <a:rPr lang="pt-PT" sz="11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PT" sz="11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</a:t>
            </a:r>
          </a:p>
          <a:p>
            <a:r>
              <a:rPr lang="pt-PT" sz="11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próximo </a:t>
            </a:r>
            <a:r>
              <a:rPr lang="pt-PT" sz="11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commit</a:t>
            </a:r>
          </a:p>
          <a:p>
            <a:endParaRPr lang="pt-PT" sz="11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PT" sz="11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Changes</a:t>
            </a:r>
            <a:r>
              <a:rPr lang="pt-PT" sz="11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PT" sz="11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</a:t>
            </a:r>
            <a:r>
              <a:rPr lang="pt-PT" sz="11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PT" sz="11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staged</a:t>
            </a:r>
            <a:r>
              <a:rPr lang="pt-PT" sz="11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commit </a:t>
            </a:r>
            <a:r>
              <a:rPr lang="pt-PT" sz="11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ficheiros modificados mas </a:t>
            </a:r>
            <a:r>
              <a:rPr lang="pt-PT" sz="11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não </a:t>
            </a:r>
            <a:r>
              <a:rPr lang="pt-PT" sz="11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incluidos</a:t>
            </a:r>
            <a:r>
              <a:rPr lang="pt-PT" sz="11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PT" sz="11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</a:t>
            </a:r>
          </a:p>
          <a:p>
            <a:r>
              <a:rPr lang="pt-PT" sz="11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próximo </a:t>
            </a:r>
            <a:r>
              <a:rPr lang="pt-PT" sz="11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commit</a:t>
            </a:r>
          </a:p>
          <a:p>
            <a:endParaRPr lang="pt-PT" sz="11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PT" sz="11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Untracked</a:t>
            </a:r>
            <a:r>
              <a:rPr lang="pt-PT" sz="11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files </a:t>
            </a:r>
            <a:r>
              <a:rPr lang="pt-PT" sz="11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ficheiros na área de trabalho que o </a:t>
            </a:r>
            <a:r>
              <a:rPr lang="pt-PT" sz="11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</a:t>
            </a:r>
            <a:r>
              <a:rPr lang="pt-PT" sz="11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não está a gerir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06960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00981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Push (empurrar) é usado para publicar todos os seus commits para o GitHub. </a:t>
            </a:r>
          </a:p>
        </p:txBody>
      </p:sp>
    </p:spTree>
    <p:extLst>
      <p:ext uri="{BB962C8B-B14F-4D97-AF65-F5344CB8AC3E}">
        <p14:creationId xmlns:p14="http://schemas.microsoft.com/office/powerpoint/2010/main" val="287176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pt-PT" sz="1100" dirty="0"/>
              <a:t>Sistema de controlo de versões de arquivos</a:t>
            </a:r>
          </a:p>
          <a:p>
            <a:pPr algn="ctr"/>
            <a:r>
              <a:rPr lang="pt-PT" sz="1100" dirty="0"/>
              <a:t>Muito usado para desenvolver projetos Open </a:t>
            </a:r>
            <a:r>
              <a:rPr lang="pt-PT" sz="1100" dirty="0" err="1"/>
              <a:t>Source</a:t>
            </a:r>
            <a:r>
              <a:rPr lang="pt-PT" sz="1100" dirty="0"/>
              <a:t> </a:t>
            </a:r>
          </a:p>
          <a:p>
            <a:pPr lvl="0" algn="ctr"/>
            <a:r>
              <a:rPr lang="pt-PT" sz="1100" dirty="0"/>
              <a:t>Diversas pessoas podem contribuir simultaneamente para o projeto</a:t>
            </a:r>
          </a:p>
          <a:p>
            <a:pPr lvl="0" algn="ctr"/>
            <a:r>
              <a:rPr lang="pt-PT" sz="1100" dirty="0"/>
              <a:t>É possível editar sem correr o risco das alterações serem sobrescritas</a:t>
            </a:r>
          </a:p>
        </p:txBody>
      </p:sp>
    </p:spTree>
    <p:extLst>
      <p:ext uri="{BB962C8B-B14F-4D97-AF65-F5344CB8AC3E}">
        <p14:creationId xmlns:p14="http://schemas.microsoft.com/office/powerpoint/2010/main" val="9103907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Isso é vital quando existem projetos mantidos por mais de uma pessoa.</a:t>
            </a:r>
          </a:p>
          <a:p>
            <a:pPr lvl="0">
              <a:spcBef>
                <a:spcPts val="0"/>
              </a:spcBef>
              <a:buNone/>
            </a:pPr>
            <a:r>
              <a:rPr lang="pt-PT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Ambas tem o repositório local ligado ao GitHub. </a:t>
            </a:r>
          </a:p>
          <a:p>
            <a:pPr lvl="0">
              <a:spcBef>
                <a:spcPts val="0"/>
              </a:spcBef>
              <a:buNone/>
            </a:pPr>
            <a:r>
              <a:rPr lang="pt-PT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Quando se executar um </a:t>
            </a:r>
            <a:r>
              <a:rPr lang="pt-PT" dirty="0"/>
              <a:t>git push</a:t>
            </a:r>
            <a:r>
              <a:rPr lang="pt-PT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em uma das máquinas, terá que realizar um </a:t>
            </a:r>
            <a:r>
              <a:rPr lang="pt-PT" dirty="0"/>
              <a:t>git pull</a:t>
            </a:r>
            <a:r>
              <a:rPr lang="pt-PT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na outra.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84711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97377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pt-PT" sz="1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54141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pt-PT" sz="1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20596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82646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– Sistema centralizado – Todos tem</a:t>
            </a:r>
            <a:r>
              <a:rPr lang="pt-PT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mesmas funções</a:t>
            </a:r>
            <a:endParaRPr lang="pt-PT" sz="1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>
              <a:spcBef>
                <a:spcPts val="0"/>
              </a:spcBef>
              <a:buNone/>
            </a:pPr>
            <a:r>
              <a:rPr lang="pt-PT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2 - São utilizados para desenvolver funcionalidades isoladas umas das outras</a:t>
            </a:r>
          </a:p>
        </p:txBody>
      </p:sp>
    </p:spTree>
    <p:extLst>
      <p:ext uri="{BB962C8B-B14F-4D97-AF65-F5344CB8AC3E}">
        <p14:creationId xmlns:p14="http://schemas.microsoft.com/office/powerpoint/2010/main" val="38068271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 utilizados para desenvolver funcionalidades isoladas umas das outras. </a:t>
            </a:r>
          </a:p>
          <a:p>
            <a:pPr lvl="0">
              <a:spcBef>
                <a:spcPts val="0"/>
              </a:spcBef>
              <a:buNone/>
            </a:pPr>
            <a:r>
              <a:rPr lang="pt-PT" sz="11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pt-PT" sz="11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PT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 o branch "padrão" quando se cria um repositório. </a:t>
            </a:r>
          </a:p>
        </p:txBody>
      </p:sp>
    </p:spTree>
    <p:extLst>
      <p:ext uri="{BB962C8B-B14F-4D97-AF65-F5344CB8AC3E}">
        <p14:creationId xmlns:p14="http://schemas.microsoft.com/office/powerpoint/2010/main" val="40649830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39194777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“Treino” para fazer </a:t>
            </a:r>
            <a:r>
              <a:rPr lang="pt-PT" b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</a:t>
            </a:r>
            <a:endParaRPr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40637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3923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/>
            <a:r>
              <a:rPr lang="en-GB" sz="11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 Version Control Systems</a:t>
            </a:r>
            <a:r>
              <a:rPr lang="en-GB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pPr lvl="0" algn="l"/>
            <a:r>
              <a:rPr lang="en-GB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simple database that keeps all the changes to files under revision control. </a:t>
            </a:r>
          </a:p>
          <a:p>
            <a:pPr lvl="0" algn="l"/>
            <a:r>
              <a:rPr lang="en-GB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 only local. Doesn’t allow collaborative work.</a:t>
            </a:r>
          </a:p>
          <a:p>
            <a:pPr lvl="0" algn="l"/>
            <a:endParaRPr lang="en-GB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Centralized Version Control Systems:</a:t>
            </a:r>
            <a:r>
              <a:rPr lang="en-GB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Consists of </a:t>
            </a:r>
            <a:r>
              <a:rPr lang="en-GB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single server that contains all versioned files and a number of clients that can checkout files to the database.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checkouts consist of the latest snapshot of the files, the full repository is only on server side.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operations require internet connection.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Distributed Version Control Systems: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Like DVCSs, there's a database with all versioned files.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clients don't only checkout latest snapshot of the files, they mirror the repository</a:t>
            </a:r>
            <a:r>
              <a:rPr lang="en-GB" sz="11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so the </a:t>
            </a:r>
            <a:r>
              <a:rPr lang="en-GB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 repository on the server is also on all clients side, which is good in case the server goes down, probably the main disadvantage of VCS.</a:t>
            </a:r>
          </a:p>
          <a:p>
            <a:pPr lvl="0" algn="l"/>
            <a:endParaRPr lang="pt-PT" sz="1100" dirty="0"/>
          </a:p>
        </p:txBody>
      </p:sp>
    </p:spTree>
    <p:extLst>
      <p:ext uri="{BB962C8B-B14F-4D97-AF65-F5344CB8AC3E}">
        <p14:creationId xmlns:p14="http://schemas.microsoft.com/office/powerpoint/2010/main" val="22459094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35759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13907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 sz="1100" dirty="0"/>
              <a:t>Apenas desfaz</a:t>
            </a:r>
            <a:r>
              <a:rPr lang="pt-PT" sz="1100" baseline="0" dirty="0"/>
              <a:t> as alterações da Área  de trabalho, se já estiver feito </a:t>
            </a:r>
            <a:r>
              <a:rPr lang="pt-PT" sz="1100" baseline="0" dirty="0" err="1"/>
              <a:t>add</a:t>
            </a:r>
            <a:r>
              <a:rPr lang="pt-PT" sz="1100" baseline="0" dirty="0"/>
              <a:t> não faz!</a:t>
            </a:r>
            <a:endParaRPr lang="pt-PT" sz="1100" dirty="0"/>
          </a:p>
          <a:p>
            <a:pPr lvl="0">
              <a:spcBef>
                <a:spcPts val="0"/>
              </a:spcBef>
              <a:buNone/>
            </a:pPr>
            <a:r>
              <a:rPr lang="pt-PT" sz="1100" dirty="0"/>
              <a:t>Alterações já adicionadas ao </a:t>
            </a:r>
            <a:r>
              <a:rPr lang="pt-PT" sz="1100" dirty="0" err="1"/>
              <a:t>index</a:t>
            </a:r>
            <a:r>
              <a:rPr lang="pt-PT" sz="1100" dirty="0"/>
              <a:t>, bem como novos arquivos serão mantidos.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82757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pt-PT" sz="11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P: Adicionei um ficheiro à área de estágio, mas afinal não quero incluí-lo no próximo </a:t>
            </a:r>
            <a:r>
              <a:rPr lang="pt-PT" sz="11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commit</a:t>
            </a:r>
            <a:r>
              <a:rPr lang="pt-PT" sz="11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PT" sz="11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R: Usamos git </a:t>
            </a:r>
            <a:r>
              <a:rPr lang="pt-PT" sz="11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reset</a:t>
            </a:r>
            <a:r>
              <a:rPr lang="pt-PT" sz="11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HEAD para remover um ficheiro da área de estágio</a:t>
            </a:r>
          </a:p>
        </p:txBody>
      </p:sp>
    </p:spTree>
    <p:extLst>
      <p:ext uri="{BB962C8B-B14F-4D97-AF65-F5344CB8AC3E}">
        <p14:creationId xmlns:p14="http://schemas.microsoft.com/office/powerpoint/2010/main" val="4897050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72245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03245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97835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01984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954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pt-PT" sz="1100" dirty="0"/>
              <a:t>(diga adeus às </a:t>
            </a:r>
            <a:r>
              <a:rPr lang="pt-PT" sz="1100" i="1" dirty="0" err="1"/>
              <a:t>pendrives</a:t>
            </a:r>
            <a:r>
              <a:rPr lang="pt-PT" sz="1100" i="1" dirty="0"/>
              <a:t> </a:t>
            </a:r>
            <a:r>
              <a:rPr lang="pt-PT" sz="1100" dirty="0"/>
              <a:t>para transportar ficheiros entre casa e trabalho)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100" dirty="0"/>
              <a:t>(dá sempre para voltar atrás caso seja necessário)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7679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0802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9533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2163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9050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Isso é importante por que os seus commits usarão essas informações para identificar o autor das mudanças. </a:t>
            </a:r>
          </a:p>
          <a:p>
            <a:pPr lvl="0">
              <a:spcBef>
                <a:spcPts val="0"/>
              </a:spcBef>
              <a:buNone/>
            </a:pPr>
            <a:r>
              <a:rPr lang="pt-PT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 seja se</a:t>
            </a:r>
            <a:r>
              <a:rPr lang="pt-PT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alguém fizer asneiras é possível saber quem foi</a:t>
            </a:r>
            <a:endParaRPr lang="pt-PT" sz="1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0505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Capa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 rot="10800000">
            <a:off x="0" y="200"/>
            <a:ext cx="9144000" cy="4818899"/>
          </a:xfrm>
          <a:prstGeom prst="snip1Rect">
            <a:avLst>
              <a:gd name="adj" fmla="val 30002"/>
            </a:avLst>
          </a:prstGeom>
          <a:solidFill>
            <a:srgbClr val="0471B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" name="Shape 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61700" y="5028148"/>
            <a:ext cx="2459825" cy="137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 txBox="1"/>
          <p:nvPr/>
        </p:nvSpPr>
        <p:spPr>
          <a:xfrm>
            <a:off x="1600200" y="689500"/>
            <a:ext cx="6540600" cy="316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6000">
                <a:solidFill>
                  <a:schemeClr val="lt1"/>
                </a:solidFill>
              </a:rPr>
              <a:t>&lt;TÍTULO DO WORKSHOP&gt;</a:t>
            </a:r>
          </a:p>
        </p:txBody>
      </p:sp>
      <p:sp>
        <p:nvSpPr>
          <p:cNvPr id="11" name="Shape 11"/>
          <p:cNvSpPr txBox="1"/>
          <p:nvPr/>
        </p:nvSpPr>
        <p:spPr>
          <a:xfrm>
            <a:off x="1720925" y="3650850"/>
            <a:ext cx="8054399" cy="53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>
                <a:solidFill>
                  <a:schemeClr val="lt1"/>
                </a:solidFill>
              </a:rPr>
              <a:t>&lt;SPEAKER&gt;</a:t>
            </a:r>
          </a:p>
        </p:txBody>
      </p:sp>
      <p:sp>
        <p:nvSpPr>
          <p:cNvPr id="12" name="Shape 12"/>
          <p:cNvSpPr txBox="1"/>
          <p:nvPr/>
        </p:nvSpPr>
        <p:spPr>
          <a:xfrm>
            <a:off x="4852675" y="5229375"/>
            <a:ext cx="3489900" cy="131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000"/>
              <a:t>&lt;LOGO DO WORKSHOP&gt;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 Normal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rot="10800000">
            <a:off x="0" y="300"/>
            <a:ext cx="9144000" cy="1599899"/>
          </a:xfrm>
          <a:prstGeom prst="snip1Rect">
            <a:avLst>
              <a:gd name="adj" fmla="val 30002"/>
            </a:avLst>
          </a:prstGeom>
          <a:solidFill>
            <a:srgbClr val="0471B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828050"/>
            <a:ext cx="8229600" cy="360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just" rtl="0">
              <a:spcBef>
                <a:spcPts val="0"/>
              </a:spcBef>
              <a:buClr>
                <a:srgbClr val="666666"/>
              </a:buClr>
              <a:buSzPct val="100000"/>
              <a:defRPr sz="2400">
                <a:solidFill>
                  <a:srgbClr val="666666"/>
                </a:solidFill>
              </a:defRPr>
            </a:lvl1pPr>
            <a:lvl2pPr lvl="1" algn="just" rtl="0">
              <a:spcBef>
                <a:spcPts val="0"/>
              </a:spcBef>
              <a:buClr>
                <a:srgbClr val="666666"/>
              </a:buClr>
              <a:buSzPct val="100000"/>
              <a:defRPr sz="2400">
                <a:solidFill>
                  <a:srgbClr val="666666"/>
                </a:solidFill>
              </a:defRPr>
            </a:lvl2pPr>
            <a:lvl3pPr lvl="2" algn="just" rtl="0">
              <a:spcBef>
                <a:spcPts val="0"/>
              </a:spcBef>
              <a:buClr>
                <a:srgbClr val="666666"/>
              </a:buClr>
              <a:buSzPct val="100000"/>
              <a:defRPr sz="2400">
                <a:solidFill>
                  <a:srgbClr val="666666"/>
                </a:solidFill>
              </a:defRPr>
            </a:lvl3pPr>
            <a:lvl4pPr lvl="3" algn="just" rtl="0">
              <a:spcBef>
                <a:spcPts val="0"/>
              </a:spcBef>
              <a:buClr>
                <a:srgbClr val="666666"/>
              </a:buClr>
              <a:buSzPct val="100000"/>
              <a:defRPr sz="2400">
                <a:solidFill>
                  <a:srgbClr val="666666"/>
                </a:solidFill>
              </a:defRPr>
            </a:lvl4pPr>
            <a:lvl5pPr lvl="4" algn="just" rtl="0">
              <a:spcBef>
                <a:spcPts val="0"/>
              </a:spcBef>
              <a:buClr>
                <a:srgbClr val="666666"/>
              </a:buClr>
              <a:buSzPct val="100000"/>
              <a:defRPr sz="2400">
                <a:solidFill>
                  <a:srgbClr val="666666"/>
                </a:solidFill>
              </a:defRPr>
            </a:lvl5pPr>
            <a:lvl6pPr lvl="5" algn="just" rtl="0">
              <a:spcBef>
                <a:spcPts val="0"/>
              </a:spcBef>
              <a:buClr>
                <a:srgbClr val="666666"/>
              </a:buClr>
              <a:buSzPct val="100000"/>
              <a:defRPr sz="2400">
                <a:solidFill>
                  <a:srgbClr val="666666"/>
                </a:solidFill>
              </a:defRPr>
            </a:lvl6pPr>
            <a:lvl7pPr lvl="6" algn="just" rtl="0">
              <a:spcBef>
                <a:spcPts val="0"/>
              </a:spcBef>
              <a:buClr>
                <a:srgbClr val="666666"/>
              </a:buClr>
              <a:buSzPct val="100000"/>
              <a:defRPr sz="2400">
                <a:solidFill>
                  <a:srgbClr val="666666"/>
                </a:solidFill>
              </a:defRPr>
            </a:lvl7pPr>
            <a:lvl8pPr lvl="7" algn="just" rtl="0">
              <a:spcBef>
                <a:spcPts val="0"/>
              </a:spcBef>
              <a:buClr>
                <a:srgbClr val="666666"/>
              </a:buClr>
              <a:buSzPct val="100000"/>
              <a:defRPr sz="2400">
                <a:solidFill>
                  <a:srgbClr val="666666"/>
                </a:solidFill>
              </a:defRPr>
            </a:lvl8pPr>
            <a:lvl9pPr lvl="8" algn="just" rtl="0">
              <a:spcBef>
                <a:spcPts val="0"/>
              </a:spcBef>
              <a:buClr>
                <a:srgbClr val="666666"/>
              </a:buClr>
              <a:buSzPct val="100000"/>
              <a:defRPr sz="24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pic>
        <p:nvPicPr>
          <p:cNvPr id="16" name="Shape 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51300" y="6261825"/>
            <a:ext cx="1357574" cy="39522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>
                <a:solidFill>
                  <a:srgbClr val="FFFFFF"/>
                </a:solidFill>
              </a:rPr>
              <a:t>&lt;TÍTULO&gt;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>
                <a:solidFill>
                  <a:srgbClr val="FFFFFF"/>
                </a:solidFill>
              </a:rPr>
              <a:t>&lt;SUBTÍTULO&gt;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ítulo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656200" y="1943125"/>
            <a:ext cx="7933199" cy="23373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0168B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/>
          <p:nvPr/>
        </p:nvSpPr>
        <p:spPr>
          <a:xfrm>
            <a:off x="457200" y="2010100"/>
            <a:ext cx="8229600" cy="201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pt-PT" sz="7200">
                <a:solidFill>
                  <a:srgbClr val="FFFFFF"/>
                </a:solidFill>
              </a:rPr>
              <a:t>&lt;TÍTULO&gt;</a:t>
            </a:r>
          </a:p>
        </p:txBody>
      </p:sp>
      <p:pic>
        <p:nvPicPr>
          <p:cNvPr id="21" name="Shape 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51300" y="6261825"/>
            <a:ext cx="1357574" cy="39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pt-PT" sz="2400">
                <a:solidFill>
                  <a:srgbClr val="FFFFFF"/>
                </a:solidFill>
              </a:rPr>
              <a:t>&lt;TÍTULO&gt;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>
                <a:solidFill>
                  <a:srgbClr val="FFFFFF"/>
                </a:solidFill>
              </a:rPr>
              <a:t>&lt;SUBTÍTULO&gt;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g"/><Relationship Id="rId5" Type="http://schemas.openxmlformats.org/officeDocument/2006/relationships/image" Target="../media/image32.jp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 rot="10800000">
            <a:off x="0" y="200"/>
            <a:ext cx="9144000" cy="4818899"/>
          </a:xfrm>
          <a:prstGeom prst="snip1Rect">
            <a:avLst>
              <a:gd name="adj" fmla="val 30002"/>
            </a:avLst>
          </a:prstGeom>
          <a:solidFill>
            <a:srgbClr val="0471B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7" name="Shape 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1700" y="5028148"/>
            <a:ext cx="2459825" cy="137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/>
          <p:nvPr/>
        </p:nvSpPr>
        <p:spPr>
          <a:xfrm>
            <a:off x="1465006" y="1153524"/>
            <a:ext cx="7069394" cy="316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6600" dirty="0">
                <a:solidFill>
                  <a:schemeClr val="lt1"/>
                </a:solidFill>
              </a:rPr>
              <a:t>Workshop GitHub</a:t>
            </a:r>
          </a:p>
        </p:txBody>
      </p:sp>
      <p:sp>
        <p:nvSpPr>
          <p:cNvPr id="29" name="Shape 29"/>
          <p:cNvSpPr txBox="1"/>
          <p:nvPr/>
        </p:nvSpPr>
        <p:spPr>
          <a:xfrm>
            <a:off x="1561701" y="3650850"/>
            <a:ext cx="8213624" cy="53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 sz="2400" dirty="0">
                <a:solidFill>
                  <a:schemeClr val="lt1"/>
                </a:solidFill>
              </a:rPr>
              <a:t>Gonçalo Pereira</a:t>
            </a:r>
          </a:p>
          <a:p>
            <a:pPr lvl="0">
              <a:spcBef>
                <a:spcPts val="0"/>
              </a:spcBef>
              <a:buNone/>
            </a:pPr>
            <a:r>
              <a:rPr lang="pt-PT" sz="2400" dirty="0">
                <a:solidFill>
                  <a:schemeClr val="lt1"/>
                </a:solidFill>
              </a:rPr>
              <a:t>goncalo.p@fe.up.pt</a:t>
            </a:r>
          </a:p>
        </p:txBody>
      </p:sp>
      <p:sp>
        <p:nvSpPr>
          <p:cNvPr id="2" name="Retângulo 1"/>
          <p:cNvSpPr/>
          <p:nvPr/>
        </p:nvSpPr>
        <p:spPr>
          <a:xfrm>
            <a:off x="4722125" y="5254388"/>
            <a:ext cx="3152633" cy="1151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1026" name="Picture 2" descr="Resultado de imagem para git logo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907" y="5028148"/>
            <a:ext cx="1377400" cy="137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29483" y="4024454"/>
            <a:ext cx="2734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lt1"/>
                </a:solidFill>
              </a:rPr>
              <a:t>http://tiny.cc/wsgit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85"/>
    </mc:Choice>
    <mc:Fallback xmlns="">
      <p:transition spd="slow" advTm="198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57200" y="436728"/>
            <a:ext cx="1685499" cy="764275"/>
          </a:xfrm>
          <a:prstGeom prst="rect">
            <a:avLst/>
          </a:prstGeom>
          <a:solidFill>
            <a:srgbClr val="0471B4"/>
          </a:solidFill>
          <a:ln>
            <a:solidFill>
              <a:srgbClr val="047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CaixaDeTexto 2"/>
          <p:cNvSpPr txBox="1"/>
          <p:nvPr/>
        </p:nvSpPr>
        <p:spPr>
          <a:xfrm>
            <a:off x="457200" y="526477"/>
            <a:ext cx="7624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>
                <a:solidFill>
                  <a:schemeClr val="bg1"/>
                </a:solidFill>
              </a:rPr>
              <a:t>Inicializar um novo repositório remoto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/>
          <a:srcRect l="31290" t="21169" r="13548" b="59897"/>
          <a:stretch/>
        </p:blipFill>
        <p:spPr>
          <a:xfrm>
            <a:off x="3642850" y="1666566"/>
            <a:ext cx="5043949" cy="9733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4"/>
          <a:srcRect l="21775" t="13135" r="25806" b="8834"/>
          <a:stretch/>
        </p:blipFill>
        <p:spPr>
          <a:xfrm>
            <a:off x="589934" y="2757944"/>
            <a:ext cx="4793226" cy="40115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CaixaDeTexto 8"/>
          <p:cNvSpPr txBox="1"/>
          <p:nvPr/>
        </p:nvSpPr>
        <p:spPr>
          <a:xfrm>
            <a:off x="2477898" y="1855736"/>
            <a:ext cx="420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b="1" dirty="0">
                <a:solidFill>
                  <a:srgbClr val="0471B4"/>
                </a:solidFill>
              </a:rPr>
              <a:t>1º</a:t>
            </a:r>
            <a:endParaRPr lang="pt-PT" sz="1800" b="1" dirty="0">
              <a:solidFill>
                <a:srgbClr val="0471B4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6231531" y="4436704"/>
            <a:ext cx="420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b="1" dirty="0">
                <a:solidFill>
                  <a:srgbClr val="0471B4"/>
                </a:solidFill>
              </a:rPr>
              <a:t>2º</a:t>
            </a:r>
          </a:p>
        </p:txBody>
      </p:sp>
      <p:cxnSp>
        <p:nvCxnSpPr>
          <p:cNvPr id="12" name="Conexão reta unidirecional 11"/>
          <p:cNvCxnSpPr/>
          <p:nvPr/>
        </p:nvCxnSpPr>
        <p:spPr>
          <a:xfrm>
            <a:off x="2920184" y="2075664"/>
            <a:ext cx="427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xão reta unidirecional 13"/>
          <p:cNvCxnSpPr/>
          <p:nvPr/>
        </p:nvCxnSpPr>
        <p:spPr>
          <a:xfrm flipH="1">
            <a:off x="5663382" y="4650866"/>
            <a:ext cx="486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8023127" y="2114142"/>
            <a:ext cx="634181" cy="3783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Oval 15"/>
          <p:cNvSpPr/>
          <p:nvPr/>
        </p:nvSpPr>
        <p:spPr>
          <a:xfrm>
            <a:off x="634178" y="6341806"/>
            <a:ext cx="1194619" cy="3834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075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60"/>
    </mc:Choice>
    <mc:Fallback xmlns="">
      <p:transition spd="slow" advTm="586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57200" y="436728"/>
            <a:ext cx="1685499" cy="764275"/>
          </a:xfrm>
          <a:prstGeom prst="rect">
            <a:avLst/>
          </a:prstGeom>
          <a:solidFill>
            <a:srgbClr val="0471B4"/>
          </a:solidFill>
          <a:ln>
            <a:solidFill>
              <a:srgbClr val="047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CaixaDeTexto 2"/>
          <p:cNvSpPr txBox="1"/>
          <p:nvPr/>
        </p:nvSpPr>
        <p:spPr>
          <a:xfrm>
            <a:off x="457200" y="526477"/>
            <a:ext cx="7786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>
                <a:solidFill>
                  <a:schemeClr val="bg1"/>
                </a:solidFill>
              </a:rPr>
              <a:t>Clonar repositórios remotos</a:t>
            </a:r>
          </a:p>
        </p:txBody>
      </p:sp>
      <p:sp>
        <p:nvSpPr>
          <p:cNvPr id="5" name="Shape 39"/>
          <p:cNvSpPr txBox="1">
            <a:spLocks/>
          </p:cNvSpPr>
          <p:nvPr/>
        </p:nvSpPr>
        <p:spPr>
          <a:xfrm>
            <a:off x="609600" y="1980450"/>
            <a:ext cx="8229600" cy="43134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2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2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2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2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2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2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2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2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2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2000" dirty="0"/>
          </a:p>
          <a:p>
            <a:endParaRPr lang="pt-PT" sz="2000" dirty="0"/>
          </a:p>
          <a:p>
            <a:endParaRPr lang="pt-PT" sz="1800" dirty="0"/>
          </a:p>
          <a:p>
            <a:endParaRPr lang="pt-PT" sz="1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36" y="3008671"/>
            <a:ext cx="7797328" cy="1637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089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73"/>
    </mc:Choice>
    <mc:Fallback xmlns="">
      <p:transition spd="slow" advTm="227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9"/>
          <p:cNvSpPr txBox="1">
            <a:spLocks/>
          </p:cNvSpPr>
          <p:nvPr/>
        </p:nvSpPr>
        <p:spPr>
          <a:xfrm>
            <a:off x="457200" y="1877214"/>
            <a:ext cx="8229600" cy="43134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2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2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2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2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2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2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2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2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2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pt-PT" sz="1800" dirty="0"/>
          </a:p>
          <a:p>
            <a:pPr algn="ctr"/>
            <a:endParaRPr lang="pt-PT" sz="1800" dirty="0"/>
          </a:p>
          <a:p>
            <a:pPr algn="ctr"/>
            <a:endParaRPr lang="pt-PT" sz="1800" dirty="0"/>
          </a:p>
          <a:p>
            <a:pPr algn="ctr"/>
            <a:endParaRPr lang="pt-PT" sz="1800" dirty="0"/>
          </a:p>
          <a:p>
            <a:pPr algn="ctr"/>
            <a:endParaRPr lang="pt-PT" sz="1800" dirty="0"/>
          </a:p>
          <a:p>
            <a:pPr algn="ctr"/>
            <a:endParaRPr lang="pt-PT" sz="1800" dirty="0"/>
          </a:p>
          <a:p>
            <a:pPr algn="ctr"/>
            <a:endParaRPr lang="pt-PT" sz="1800" dirty="0"/>
          </a:p>
          <a:p>
            <a:pPr algn="ctr"/>
            <a:endParaRPr lang="pt-PT" sz="1800" dirty="0"/>
          </a:p>
          <a:p>
            <a:pPr algn="ctr"/>
            <a:r>
              <a:rPr lang="pt-PT" sz="2000" dirty="0"/>
              <a:t>Adicionou as alterações à área INDEX, marcando-as como disponíveis para o próximo commit</a:t>
            </a:r>
          </a:p>
        </p:txBody>
      </p:sp>
      <p:sp>
        <p:nvSpPr>
          <p:cNvPr id="2" name="Retângulo 1"/>
          <p:cNvSpPr/>
          <p:nvPr/>
        </p:nvSpPr>
        <p:spPr>
          <a:xfrm>
            <a:off x="457200" y="436728"/>
            <a:ext cx="1685499" cy="764275"/>
          </a:xfrm>
          <a:prstGeom prst="rect">
            <a:avLst/>
          </a:prstGeom>
          <a:solidFill>
            <a:srgbClr val="0471B4"/>
          </a:solidFill>
          <a:ln>
            <a:solidFill>
              <a:srgbClr val="047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CaixaDeTexto 2"/>
          <p:cNvSpPr txBox="1"/>
          <p:nvPr/>
        </p:nvSpPr>
        <p:spPr>
          <a:xfrm>
            <a:off x="457200" y="526477"/>
            <a:ext cx="7786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>
                <a:solidFill>
                  <a:schemeClr val="bg1"/>
                </a:solidFill>
              </a:rPr>
              <a:t>Adicionar alterações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454" y="2408049"/>
            <a:ext cx="6995092" cy="16625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83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81"/>
    </mc:Choice>
    <mc:Fallback xmlns="">
      <p:transition spd="slow" advTm="338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1828050"/>
            <a:ext cx="8229600" cy="431344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</a:pPr>
            <a:endParaRPr lang="pt-PT" dirty="0"/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PT" dirty="0"/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PT" dirty="0"/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2" name="Retângulo 1"/>
          <p:cNvSpPr/>
          <p:nvPr/>
        </p:nvSpPr>
        <p:spPr>
          <a:xfrm>
            <a:off x="457200" y="436728"/>
            <a:ext cx="1685499" cy="764275"/>
          </a:xfrm>
          <a:prstGeom prst="rect">
            <a:avLst/>
          </a:prstGeom>
          <a:solidFill>
            <a:srgbClr val="0471B4"/>
          </a:solidFill>
          <a:ln>
            <a:solidFill>
              <a:srgbClr val="047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CaixaDeTexto 2"/>
          <p:cNvSpPr txBox="1"/>
          <p:nvPr/>
        </p:nvSpPr>
        <p:spPr>
          <a:xfrm>
            <a:off x="457200" y="526477"/>
            <a:ext cx="7786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>
                <a:solidFill>
                  <a:schemeClr val="bg1"/>
                </a:solidFill>
              </a:rPr>
              <a:t>Commit</a:t>
            </a:r>
          </a:p>
        </p:txBody>
      </p:sp>
      <p:sp>
        <p:nvSpPr>
          <p:cNvPr id="5" name="Shape 39"/>
          <p:cNvSpPr txBox="1">
            <a:spLocks/>
          </p:cNvSpPr>
          <p:nvPr/>
        </p:nvSpPr>
        <p:spPr>
          <a:xfrm>
            <a:off x="457200" y="1980450"/>
            <a:ext cx="8229600" cy="43134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2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2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2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2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2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2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2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2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2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pt-PT" sz="1800" dirty="0"/>
          </a:p>
          <a:p>
            <a:pPr algn="ctr"/>
            <a:endParaRPr lang="pt-PT" sz="1800" dirty="0"/>
          </a:p>
          <a:p>
            <a:pPr algn="ctr"/>
            <a:endParaRPr lang="pt-PT" sz="1800" dirty="0"/>
          </a:p>
          <a:p>
            <a:pPr algn="ctr"/>
            <a:endParaRPr lang="pt-PT" sz="1800" dirty="0"/>
          </a:p>
          <a:p>
            <a:pPr algn="ctr"/>
            <a:endParaRPr lang="pt-PT" sz="1800" dirty="0"/>
          </a:p>
          <a:p>
            <a:pPr algn="ctr"/>
            <a:endParaRPr lang="pt-PT" sz="1800" dirty="0"/>
          </a:p>
          <a:p>
            <a:pPr algn="ctr"/>
            <a:endParaRPr lang="pt-PT" sz="1800" dirty="0"/>
          </a:p>
          <a:p>
            <a:pPr algn="ctr"/>
            <a:endParaRPr lang="pt-PT" sz="1800" dirty="0"/>
          </a:p>
          <a:p>
            <a:pPr algn="ctr"/>
            <a:r>
              <a:rPr lang="pt-PT" sz="2000" dirty="0"/>
              <a:t>É obrigatório acrescentar uma mensagem.</a:t>
            </a:r>
          </a:p>
          <a:p>
            <a:pPr algn="ctr"/>
            <a:endParaRPr lang="pt-PT" sz="2000" dirty="0"/>
          </a:p>
          <a:p>
            <a:pPr algn="ctr"/>
            <a:r>
              <a:rPr lang="pt-PT" sz="2000" dirty="0"/>
              <a:t>As alterações foram adicionadas ao HEAD. Mas ainda estão na máquina local.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699" y="2422898"/>
            <a:ext cx="6606603" cy="16476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909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99"/>
    </mc:Choice>
    <mc:Fallback xmlns="">
      <p:transition spd="slow" advTm="509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1828050"/>
            <a:ext cx="8229600" cy="431344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</a:pPr>
            <a:endParaRPr lang="pt-PT" dirty="0"/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PT" dirty="0"/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PT" dirty="0"/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2" name="Retângulo 1"/>
          <p:cNvSpPr/>
          <p:nvPr/>
        </p:nvSpPr>
        <p:spPr>
          <a:xfrm>
            <a:off x="457200" y="436728"/>
            <a:ext cx="1685499" cy="764275"/>
          </a:xfrm>
          <a:prstGeom prst="rect">
            <a:avLst/>
          </a:prstGeom>
          <a:solidFill>
            <a:srgbClr val="0471B4"/>
          </a:solidFill>
          <a:ln>
            <a:solidFill>
              <a:srgbClr val="047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CaixaDeTexto 2"/>
          <p:cNvSpPr txBox="1"/>
          <p:nvPr/>
        </p:nvSpPr>
        <p:spPr>
          <a:xfrm>
            <a:off x="457200" y="526477"/>
            <a:ext cx="7786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>
                <a:solidFill>
                  <a:schemeClr val="bg1"/>
                </a:solidFill>
              </a:rPr>
              <a:t>Commit</a:t>
            </a:r>
          </a:p>
        </p:txBody>
      </p:sp>
      <p:sp>
        <p:nvSpPr>
          <p:cNvPr id="5" name="Shape 39"/>
          <p:cNvSpPr txBox="1">
            <a:spLocks/>
          </p:cNvSpPr>
          <p:nvPr/>
        </p:nvSpPr>
        <p:spPr>
          <a:xfrm>
            <a:off x="457200" y="1980450"/>
            <a:ext cx="8229600" cy="43134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2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2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2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2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2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2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2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2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2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PT" sz="2000" dirty="0"/>
              <a:t>Errei a mensagem do commit, como editar a mensagem?</a:t>
            </a:r>
          </a:p>
          <a:p>
            <a:pPr algn="ctr"/>
            <a:endParaRPr lang="pt-PT" sz="1400" dirty="0"/>
          </a:p>
          <a:p>
            <a:endParaRPr lang="pt-PT" sz="1400" dirty="0"/>
          </a:p>
          <a:p>
            <a:endParaRPr lang="pt-PT" sz="1400" dirty="0"/>
          </a:p>
          <a:p>
            <a:endParaRPr lang="pt-PT" sz="1400" dirty="0"/>
          </a:p>
          <a:p>
            <a:endParaRPr lang="pt-PT" sz="1400" dirty="0"/>
          </a:p>
          <a:p>
            <a:endParaRPr lang="pt-PT" sz="1400" dirty="0"/>
          </a:p>
          <a:p>
            <a:endParaRPr lang="pt-PT" sz="1400" dirty="0"/>
          </a:p>
          <a:p>
            <a:endParaRPr lang="pt-PT" sz="1400" dirty="0"/>
          </a:p>
          <a:p>
            <a:endParaRPr lang="pt-PT" sz="1400" dirty="0"/>
          </a:p>
          <a:p>
            <a:endParaRPr lang="pt-PT" sz="1400" dirty="0"/>
          </a:p>
          <a:p>
            <a:endParaRPr lang="pt-PT" sz="1400" dirty="0"/>
          </a:p>
          <a:p>
            <a:endParaRPr lang="pt-PT" sz="1400" dirty="0"/>
          </a:p>
          <a:p>
            <a:endParaRPr lang="pt-PT" sz="1400" dirty="0"/>
          </a:p>
          <a:p>
            <a:endParaRPr lang="pt-PT" sz="1400" dirty="0"/>
          </a:p>
          <a:p>
            <a:endParaRPr lang="pt-PT" sz="1400" dirty="0"/>
          </a:p>
          <a:p>
            <a:endParaRPr lang="pt-PT" sz="16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40" y="3820531"/>
            <a:ext cx="3447738" cy="13414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9229" y="2944834"/>
            <a:ext cx="5305564" cy="29952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711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60"/>
    </mc:Choice>
    <mc:Fallback xmlns="">
      <p:transition spd="slow" advTm="456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1828050"/>
            <a:ext cx="8229600" cy="431344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</a:pPr>
            <a:endParaRPr lang="pt-PT" dirty="0"/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PT" dirty="0"/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PT" dirty="0"/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2" name="Retângulo 1"/>
          <p:cNvSpPr/>
          <p:nvPr/>
        </p:nvSpPr>
        <p:spPr>
          <a:xfrm>
            <a:off x="457200" y="436728"/>
            <a:ext cx="1685499" cy="764275"/>
          </a:xfrm>
          <a:prstGeom prst="rect">
            <a:avLst/>
          </a:prstGeom>
          <a:solidFill>
            <a:srgbClr val="0471B4"/>
          </a:solidFill>
          <a:ln>
            <a:solidFill>
              <a:srgbClr val="047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CaixaDeTexto 2"/>
          <p:cNvSpPr txBox="1"/>
          <p:nvPr/>
        </p:nvSpPr>
        <p:spPr>
          <a:xfrm>
            <a:off x="457200" y="526477"/>
            <a:ext cx="7786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>
                <a:solidFill>
                  <a:schemeClr val="bg1"/>
                </a:solidFill>
              </a:rPr>
              <a:t>Commit</a:t>
            </a:r>
          </a:p>
        </p:txBody>
      </p:sp>
      <p:sp>
        <p:nvSpPr>
          <p:cNvPr id="5" name="Shape 39"/>
          <p:cNvSpPr txBox="1">
            <a:spLocks/>
          </p:cNvSpPr>
          <p:nvPr/>
        </p:nvSpPr>
        <p:spPr>
          <a:xfrm>
            <a:off x="457200" y="1980450"/>
            <a:ext cx="8229600" cy="43134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2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2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2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2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2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2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2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2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2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PT" sz="2000" dirty="0"/>
              <a:t>Verificar o histórico de commits:</a:t>
            </a:r>
          </a:p>
          <a:p>
            <a:pPr algn="ctr"/>
            <a:endParaRPr lang="pt-PT" sz="2000" dirty="0"/>
          </a:p>
          <a:p>
            <a:pPr algn="ctr"/>
            <a:endParaRPr lang="pt-PT" sz="2000" dirty="0"/>
          </a:p>
          <a:p>
            <a:pPr algn="ctr"/>
            <a:endParaRPr lang="pt-PT" sz="2000" dirty="0"/>
          </a:p>
          <a:p>
            <a:pPr algn="ctr"/>
            <a:endParaRPr lang="pt-PT" sz="2000" dirty="0"/>
          </a:p>
          <a:p>
            <a:pPr algn="ctr"/>
            <a:endParaRPr lang="pt-PT" sz="2000" dirty="0"/>
          </a:p>
          <a:p>
            <a:pPr algn="ctr"/>
            <a:endParaRPr lang="pt-PT" sz="2000" dirty="0"/>
          </a:p>
          <a:p>
            <a:pPr algn="ctr"/>
            <a:r>
              <a:rPr lang="pt-PT" sz="2000" dirty="0"/>
              <a:t>Verificar o que foi mudado:</a:t>
            </a:r>
          </a:p>
          <a:p>
            <a:pPr algn="ctr"/>
            <a:endParaRPr lang="pt-PT" sz="2000" dirty="0"/>
          </a:p>
          <a:p>
            <a:pPr algn="ctr"/>
            <a:endParaRPr lang="pt-PT" sz="2000" dirty="0"/>
          </a:p>
          <a:p>
            <a:pPr algn="ctr"/>
            <a:endParaRPr lang="pt-PT" sz="2000" dirty="0"/>
          </a:p>
          <a:p>
            <a:pPr algn="ctr"/>
            <a:r>
              <a:rPr lang="pt-PT" sz="2000" dirty="0"/>
              <a:t>Verificar os 2 últimos commits:</a:t>
            </a:r>
          </a:p>
          <a:p>
            <a:pPr algn="ctr"/>
            <a:endParaRPr lang="pt-PT" sz="2000" dirty="0"/>
          </a:p>
          <a:p>
            <a:pPr algn="ctr"/>
            <a:endParaRPr lang="pt-PT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254" y="2493237"/>
            <a:ext cx="4479492" cy="10553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3815" y="4555293"/>
            <a:ext cx="3216371" cy="2368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8418" y="5798835"/>
            <a:ext cx="3427164" cy="2243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411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848"/>
    </mc:Choice>
    <mc:Fallback xmlns="">
      <p:transition spd="slow" advTm="16848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700588" y="2600325"/>
            <a:ext cx="4443412" cy="354260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l"/>
            <a:r>
              <a:rPr lang="pt-PT" sz="2000" dirty="0"/>
              <a:t>git commit -m "Últimas alterações.“</a:t>
            </a:r>
          </a:p>
          <a:p>
            <a:pPr algn="l"/>
            <a:r>
              <a:rPr lang="pt-PT" sz="2000" dirty="0"/>
              <a:t>git commit -m "Alterações do Pedro."</a:t>
            </a:r>
          </a:p>
          <a:p>
            <a:pPr algn="l"/>
            <a:r>
              <a:rPr lang="pt-PT" sz="2000" dirty="0"/>
              <a:t>git commit -m "Adiciona o Jogador.java."</a:t>
            </a:r>
          </a:p>
          <a:p>
            <a:pPr algn="l"/>
            <a:r>
              <a:rPr lang="pt-PT" sz="2000" dirty="0"/>
              <a:t>git commit -m "Alterações no Jogador.java."</a:t>
            </a:r>
          </a:p>
          <a:p>
            <a:pPr algn="l"/>
            <a:r>
              <a:rPr lang="pt-PT" sz="2000" dirty="0"/>
              <a:t>git commit -m "Adiciona cenas."</a:t>
            </a:r>
          </a:p>
          <a:p>
            <a:pPr algn="l"/>
            <a:r>
              <a:rPr lang="pt-PT" sz="2000" dirty="0"/>
              <a:t>git commit -m "</a:t>
            </a:r>
            <a:r>
              <a:rPr lang="pt-PT" sz="2000" dirty="0" err="1"/>
              <a:t>Revision</a:t>
            </a:r>
            <a:r>
              <a:rPr lang="pt-PT" sz="2000" dirty="0"/>
              <a:t>"</a:t>
            </a:r>
          </a:p>
          <a:p>
            <a:pPr algn="l"/>
            <a:r>
              <a:rPr lang="pt-PT" sz="2000" dirty="0"/>
              <a:t>git commit -m "</a:t>
            </a:r>
            <a:r>
              <a:rPr lang="pt-PT" sz="2000" dirty="0" err="1"/>
              <a:t>Blablabla</a:t>
            </a:r>
            <a:r>
              <a:rPr lang="pt-PT" sz="2000" dirty="0"/>
              <a:t>"</a:t>
            </a:r>
          </a:p>
          <a:p>
            <a:pPr algn="l"/>
            <a:r>
              <a:rPr lang="pt-PT" sz="2000" dirty="0"/>
              <a:t>git commit -m "WTFWTFWTF"</a:t>
            </a:r>
          </a:p>
        </p:txBody>
      </p:sp>
      <p:sp>
        <p:nvSpPr>
          <p:cNvPr id="2" name="Retângulo 1"/>
          <p:cNvSpPr/>
          <p:nvPr/>
        </p:nvSpPr>
        <p:spPr>
          <a:xfrm>
            <a:off x="457200" y="436728"/>
            <a:ext cx="1685499" cy="764275"/>
          </a:xfrm>
          <a:prstGeom prst="rect">
            <a:avLst/>
          </a:prstGeom>
          <a:solidFill>
            <a:srgbClr val="0471B4"/>
          </a:solidFill>
          <a:ln>
            <a:solidFill>
              <a:srgbClr val="047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CaixaDeTexto 2"/>
          <p:cNvSpPr txBox="1"/>
          <p:nvPr/>
        </p:nvSpPr>
        <p:spPr>
          <a:xfrm>
            <a:off x="457199" y="526477"/>
            <a:ext cx="7890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>
                <a:solidFill>
                  <a:schemeClr val="bg1"/>
                </a:solidFill>
              </a:rPr>
              <a:t>Boas mensagens </a:t>
            </a:r>
            <a:r>
              <a:rPr lang="pt-PT" sz="3200" dirty="0" err="1">
                <a:solidFill>
                  <a:schemeClr val="bg1"/>
                </a:solidFill>
              </a:rPr>
              <a:t>vs</a:t>
            </a:r>
            <a:r>
              <a:rPr lang="pt-PT" sz="3200" dirty="0">
                <a:solidFill>
                  <a:schemeClr val="bg1"/>
                </a:solidFill>
              </a:rPr>
              <a:t> más mensagens</a:t>
            </a:r>
          </a:p>
        </p:txBody>
      </p:sp>
      <p:sp>
        <p:nvSpPr>
          <p:cNvPr id="5" name="Shape 39"/>
          <p:cNvSpPr txBox="1">
            <a:spLocks/>
          </p:cNvSpPr>
          <p:nvPr/>
        </p:nvSpPr>
        <p:spPr>
          <a:xfrm>
            <a:off x="226758" y="2600325"/>
            <a:ext cx="4414838" cy="35268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2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2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2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2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2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2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2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2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2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pt-PT" sz="2000" dirty="0"/>
              <a:t>git commit -m "Resolve o bug do prémio"</a:t>
            </a:r>
          </a:p>
          <a:p>
            <a:pPr algn="l"/>
            <a:r>
              <a:rPr lang="pt-PT" sz="2000" dirty="0"/>
              <a:t>git commit -m "Remove duplicação de código"</a:t>
            </a:r>
          </a:p>
          <a:p>
            <a:pPr algn="l"/>
            <a:r>
              <a:rPr lang="pt-PT" sz="2000" dirty="0"/>
              <a:t>git commit -m "Acrescenta contagem de pontuação"</a:t>
            </a:r>
            <a:endParaRPr lang="pt-PT" sz="4800" dirty="0">
              <a:solidFill>
                <a:schemeClr val="accent3"/>
              </a:solidFill>
            </a:endParaRPr>
          </a:p>
        </p:txBody>
      </p:sp>
      <p:cxnSp>
        <p:nvCxnSpPr>
          <p:cNvPr id="6" name="Conexão reta 5"/>
          <p:cNvCxnSpPr/>
          <p:nvPr/>
        </p:nvCxnSpPr>
        <p:spPr>
          <a:xfrm>
            <a:off x="4564856" y="1828050"/>
            <a:ext cx="14288" cy="431344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xão reta 7"/>
          <p:cNvCxnSpPr/>
          <p:nvPr/>
        </p:nvCxnSpPr>
        <p:spPr>
          <a:xfrm>
            <a:off x="285750" y="2428875"/>
            <a:ext cx="877252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697014" y="1932521"/>
            <a:ext cx="4243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/>
              <a:t>Más mensagens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203598" y="1946347"/>
            <a:ext cx="4243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/>
              <a:t>Boas mensagens</a:t>
            </a:r>
          </a:p>
        </p:txBody>
      </p:sp>
    </p:spTree>
    <p:extLst>
      <p:ext uri="{BB962C8B-B14F-4D97-AF65-F5344CB8AC3E}">
        <p14:creationId xmlns:p14="http://schemas.microsoft.com/office/powerpoint/2010/main" val="181779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54"/>
    </mc:Choice>
    <mc:Fallback xmlns="">
      <p:transition spd="slow" advTm="2354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1828050"/>
            <a:ext cx="8229600" cy="431344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</a:pPr>
            <a:endParaRPr lang="pt-PT" dirty="0"/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PT" dirty="0"/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PT" dirty="0"/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2" name="Retângulo 1"/>
          <p:cNvSpPr/>
          <p:nvPr/>
        </p:nvSpPr>
        <p:spPr>
          <a:xfrm>
            <a:off x="457200" y="436728"/>
            <a:ext cx="1685499" cy="764275"/>
          </a:xfrm>
          <a:prstGeom prst="rect">
            <a:avLst/>
          </a:prstGeom>
          <a:solidFill>
            <a:srgbClr val="0471B4"/>
          </a:solidFill>
          <a:ln>
            <a:solidFill>
              <a:srgbClr val="047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CaixaDeTexto 2"/>
          <p:cNvSpPr txBox="1"/>
          <p:nvPr/>
        </p:nvSpPr>
        <p:spPr>
          <a:xfrm>
            <a:off x="457200" y="526477"/>
            <a:ext cx="7786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>
                <a:solidFill>
                  <a:schemeClr val="bg1"/>
                </a:solidFill>
              </a:rPr>
              <a:t>Verificar estado do repositório atual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559" y="2300752"/>
            <a:ext cx="6486883" cy="34068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469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2"/>
    </mc:Choice>
    <mc:Fallback xmlns="">
      <p:transition spd="slow" advTm="2512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292824" y="2456597"/>
            <a:ext cx="4735773" cy="1269242"/>
          </a:xfrm>
          <a:prstGeom prst="rect">
            <a:avLst/>
          </a:prstGeom>
          <a:solidFill>
            <a:srgbClr val="0168B3"/>
          </a:solidFill>
          <a:ln>
            <a:solidFill>
              <a:srgbClr val="016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5400" dirty="0" err="1"/>
              <a:t>Hands-On</a:t>
            </a:r>
            <a:endParaRPr lang="pt-PT" sz="5400" dirty="0"/>
          </a:p>
        </p:txBody>
      </p:sp>
    </p:spTree>
    <p:extLst>
      <p:ext uri="{BB962C8B-B14F-4D97-AF65-F5344CB8AC3E}">
        <p14:creationId xmlns:p14="http://schemas.microsoft.com/office/powerpoint/2010/main" val="181794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1"/>
    </mc:Choice>
    <mc:Fallback xmlns="">
      <p:transition spd="slow" advTm="108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1828050"/>
            <a:ext cx="8229600" cy="431344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</a:pPr>
            <a:endParaRPr lang="pt-PT" dirty="0"/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PT" dirty="0"/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PT" dirty="0"/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2" name="Retângulo 1"/>
          <p:cNvSpPr/>
          <p:nvPr/>
        </p:nvSpPr>
        <p:spPr>
          <a:xfrm>
            <a:off x="457200" y="436728"/>
            <a:ext cx="1685499" cy="764275"/>
          </a:xfrm>
          <a:prstGeom prst="rect">
            <a:avLst/>
          </a:prstGeom>
          <a:solidFill>
            <a:srgbClr val="0471B4"/>
          </a:solidFill>
          <a:ln>
            <a:solidFill>
              <a:srgbClr val="047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CaixaDeTexto 2"/>
          <p:cNvSpPr txBox="1"/>
          <p:nvPr/>
        </p:nvSpPr>
        <p:spPr>
          <a:xfrm>
            <a:off x="457200" y="526477"/>
            <a:ext cx="7786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>
                <a:solidFill>
                  <a:schemeClr val="bg1"/>
                </a:solidFill>
              </a:rPr>
              <a:t>Enviar alterações (push)</a:t>
            </a:r>
          </a:p>
        </p:txBody>
      </p:sp>
      <p:sp>
        <p:nvSpPr>
          <p:cNvPr id="5" name="Shape 39"/>
          <p:cNvSpPr txBox="1">
            <a:spLocks/>
          </p:cNvSpPr>
          <p:nvPr/>
        </p:nvSpPr>
        <p:spPr>
          <a:xfrm>
            <a:off x="457200" y="2304906"/>
            <a:ext cx="8229600" cy="43134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2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2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2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2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2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2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2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2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2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pt-PT" sz="2000" dirty="0"/>
          </a:p>
          <a:p>
            <a:endParaRPr lang="pt-PT" sz="2000" dirty="0"/>
          </a:p>
          <a:p>
            <a:pPr algn="ctr"/>
            <a:r>
              <a:rPr lang="pt-PT" sz="2000" dirty="0"/>
              <a:t>Se durante o tempo em que fez o pull e o push outra pessoa que também participe no projeto fez alterações o push será rejeitado. Logo, é necessário atualizar o projeto local antes de enviar novas alterações.</a:t>
            </a:r>
          </a:p>
          <a:p>
            <a:pPr algn="ctr"/>
            <a:endParaRPr lang="pt-PT" sz="2000" dirty="0"/>
          </a:p>
          <a:p>
            <a:endParaRPr lang="pt-PT" sz="2000" dirty="0"/>
          </a:p>
          <a:p>
            <a:endParaRPr lang="pt-PT" sz="2000" dirty="0"/>
          </a:p>
          <a:p>
            <a:endParaRPr lang="pt-PT" sz="2000" dirty="0"/>
          </a:p>
          <a:p>
            <a:pPr algn="ctr"/>
            <a:r>
              <a:rPr lang="pt-PT" sz="2000" dirty="0"/>
              <a:t>Atualizar antes de enviar é uma boa prática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588" y="1931290"/>
            <a:ext cx="5646824" cy="14671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873" y="4888808"/>
            <a:ext cx="7822255" cy="6123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363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8"/>
    </mc:Choice>
    <mc:Fallback xmlns="">
      <p:transition spd="slow" advTm="176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57200" y="436728"/>
            <a:ext cx="1685499" cy="764275"/>
          </a:xfrm>
          <a:prstGeom prst="rect">
            <a:avLst/>
          </a:prstGeom>
          <a:solidFill>
            <a:srgbClr val="0471B4"/>
          </a:solidFill>
          <a:ln>
            <a:solidFill>
              <a:srgbClr val="047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457200" y="526477"/>
            <a:ext cx="61414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V</a:t>
            </a:r>
            <a:r>
              <a:rPr lang="pt-PT" sz="3200" i="1" dirty="0" err="1">
                <a:solidFill>
                  <a:schemeClr val="bg1"/>
                </a:solidFill>
              </a:rPr>
              <a:t>ersion</a:t>
            </a:r>
            <a:r>
              <a:rPr lang="pt-PT" sz="3200" dirty="0">
                <a:solidFill>
                  <a:schemeClr val="bg1"/>
                </a:solidFill>
              </a:rPr>
              <a:t> </a:t>
            </a:r>
            <a:r>
              <a:rPr lang="pt-PT" sz="3200" i="1" dirty="0" err="1">
                <a:solidFill>
                  <a:schemeClr val="bg1"/>
                </a:solidFill>
              </a:rPr>
              <a:t>Control</a:t>
            </a:r>
            <a:endParaRPr lang="pt-PT" sz="3200" i="1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dirty="0"/>
              <a:t>Sistema que faz </a:t>
            </a:r>
            <a:r>
              <a:rPr lang="en-US" i="1" dirty="0"/>
              <a:t>tracking</a:t>
            </a:r>
            <a:r>
              <a:rPr lang="en-US" dirty="0"/>
              <a:t> de um ou mais ficheiros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longo</a:t>
            </a:r>
            <a:r>
              <a:rPr lang="en-US" dirty="0"/>
              <a:t> do tempo;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dirty="0"/>
              <a:t>Permite </a:t>
            </a:r>
            <a:r>
              <a:rPr lang="en-US" dirty="0" err="1"/>
              <a:t>consultar</a:t>
            </a:r>
            <a:r>
              <a:rPr lang="en-US" dirty="0"/>
              <a:t> o </a:t>
            </a:r>
            <a:r>
              <a:rPr lang="en-US" dirty="0" err="1"/>
              <a:t>estado</a:t>
            </a:r>
            <a:r>
              <a:rPr lang="en-US" dirty="0"/>
              <a:t> dos ficheiros no passado;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dirty="0" err="1"/>
              <a:t>Em</a:t>
            </a:r>
            <a:r>
              <a:rPr lang="en-US" dirty="0"/>
              <a:t> teoria, qualquer ficheiro pode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visionado</a:t>
            </a:r>
            <a:r>
              <a:rPr lang="en-US" dirty="0"/>
              <a:t>/</a:t>
            </a:r>
            <a:r>
              <a:rPr lang="en-US" dirty="0" err="1"/>
              <a:t>controlado</a:t>
            </a:r>
            <a:r>
              <a:rPr lang="en-US" dirty="0"/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394" y="4015920"/>
            <a:ext cx="3241212" cy="21292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8917" y="526476"/>
            <a:ext cx="3460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lt1"/>
                </a:solidFill>
              </a:rPr>
              <a:t>http://tiny.cc/wsgit</a:t>
            </a:r>
          </a:p>
        </p:txBody>
      </p:sp>
    </p:spTree>
    <p:extLst>
      <p:ext uri="{BB962C8B-B14F-4D97-AF65-F5344CB8AC3E}">
        <p14:creationId xmlns:p14="http://schemas.microsoft.com/office/powerpoint/2010/main" val="306997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83"/>
    </mc:Choice>
    <mc:Fallback xmlns="">
      <p:transition spd="slow" advTm="5583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1828050"/>
            <a:ext cx="8229600" cy="431344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</a:pPr>
            <a:endParaRPr lang="pt-PT" dirty="0"/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PT" dirty="0"/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PT" dirty="0"/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2" name="Retângulo 1"/>
          <p:cNvSpPr/>
          <p:nvPr/>
        </p:nvSpPr>
        <p:spPr>
          <a:xfrm>
            <a:off x="457200" y="436728"/>
            <a:ext cx="1685499" cy="764275"/>
          </a:xfrm>
          <a:prstGeom prst="rect">
            <a:avLst/>
          </a:prstGeom>
          <a:solidFill>
            <a:srgbClr val="0471B4"/>
          </a:solidFill>
          <a:ln>
            <a:solidFill>
              <a:srgbClr val="047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CaixaDeTexto 2"/>
          <p:cNvSpPr txBox="1"/>
          <p:nvPr/>
        </p:nvSpPr>
        <p:spPr>
          <a:xfrm>
            <a:off x="457200" y="526477"/>
            <a:ext cx="7786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>
                <a:solidFill>
                  <a:schemeClr val="bg1"/>
                </a:solidFill>
              </a:rPr>
              <a:t>Receber alterações (pull)</a:t>
            </a:r>
          </a:p>
        </p:txBody>
      </p:sp>
      <p:sp>
        <p:nvSpPr>
          <p:cNvPr id="5" name="Shape 39"/>
          <p:cNvSpPr txBox="1">
            <a:spLocks/>
          </p:cNvSpPr>
          <p:nvPr/>
        </p:nvSpPr>
        <p:spPr>
          <a:xfrm>
            <a:off x="457200" y="1980450"/>
            <a:ext cx="8229600" cy="43134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2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2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2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2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2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2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2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2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2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pt-PT" sz="2000" dirty="0"/>
          </a:p>
          <a:p>
            <a:pPr algn="ctr"/>
            <a:endParaRPr lang="pt-PT" sz="2000" dirty="0"/>
          </a:p>
          <a:p>
            <a:pPr algn="ctr"/>
            <a:endParaRPr lang="pt-PT" sz="2000" dirty="0"/>
          </a:p>
          <a:p>
            <a:pPr algn="ctr"/>
            <a:endParaRPr lang="pt-PT" sz="2000" dirty="0"/>
          </a:p>
          <a:p>
            <a:pPr algn="ctr"/>
            <a:endParaRPr lang="pt-PT" sz="2000" dirty="0"/>
          </a:p>
          <a:p>
            <a:pPr algn="ctr"/>
            <a:r>
              <a:rPr lang="pt-PT" sz="2000" dirty="0"/>
              <a:t>É usado para trazer todas as modificações que estão no repositório  remoto para o seu projeto local.</a:t>
            </a:r>
            <a:endParaRPr lang="pt-PT" sz="16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709" y="2669459"/>
            <a:ext cx="6480582" cy="10452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622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7"/>
    </mc:Choice>
    <mc:Fallback xmlns="">
      <p:transition spd="slow" advTm="987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1828050"/>
            <a:ext cx="8229600" cy="431344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</a:pPr>
            <a:endParaRPr lang="pt-PT" dirty="0"/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PT" dirty="0"/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PT" dirty="0"/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2" name="Retângulo 1"/>
          <p:cNvSpPr/>
          <p:nvPr/>
        </p:nvSpPr>
        <p:spPr>
          <a:xfrm>
            <a:off x="457200" y="436728"/>
            <a:ext cx="1685499" cy="764275"/>
          </a:xfrm>
          <a:prstGeom prst="rect">
            <a:avLst/>
          </a:prstGeom>
          <a:solidFill>
            <a:srgbClr val="0471B4"/>
          </a:solidFill>
          <a:ln>
            <a:solidFill>
              <a:srgbClr val="047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CaixaDeTexto 2"/>
          <p:cNvSpPr txBox="1"/>
          <p:nvPr/>
        </p:nvSpPr>
        <p:spPr>
          <a:xfrm>
            <a:off x="457200" y="526477"/>
            <a:ext cx="7786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>
                <a:solidFill>
                  <a:schemeClr val="bg1"/>
                </a:solidFill>
              </a:rPr>
              <a:t>Resumo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210" y="1630262"/>
            <a:ext cx="6168703" cy="519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48"/>
    </mc:Choice>
    <mc:Fallback xmlns="">
      <p:transition spd="slow" advTm="6248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1872295"/>
            <a:ext cx="8229600" cy="431344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pt-PT" sz="2000" b="1" dirty="0"/>
              <a:t>Partilha do repositório, </a:t>
            </a:r>
            <a:r>
              <a:rPr lang="pt-PT" sz="2000" dirty="0"/>
              <a:t>neste caso todos os colaboradores tem permissão para alterar o repositório principal.</a:t>
            </a:r>
          </a:p>
          <a:p>
            <a:pPr algn="ctr"/>
            <a:endParaRPr lang="pt-PT" sz="2000" dirty="0"/>
          </a:p>
          <a:p>
            <a:pPr algn="ctr"/>
            <a:endParaRPr lang="pt-PT" sz="2000" dirty="0"/>
          </a:p>
          <a:p>
            <a:pPr algn="ctr"/>
            <a:endParaRPr lang="pt-PT" sz="2000" dirty="0"/>
          </a:p>
          <a:p>
            <a:pPr algn="ctr"/>
            <a:endParaRPr lang="pt-PT" sz="2000" dirty="0"/>
          </a:p>
          <a:p>
            <a:pPr algn="ctr"/>
            <a:endParaRPr lang="pt-PT" sz="2000" dirty="0"/>
          </a:p>
          <a:p>
            <a:pPr algn="ctr"/>
            <a:endParaRPr lang="pt-PT" sz="2000" dirty="0"/>
          </a:p>
          <a:p>
            <a:pPr algn="ctr"/>
            <a:endParaRPr lang="pt-PT" sz="2000" dirty="0"/>
          </a:p>
          <a:p>
            <a:pPr algn="ctr"/>
            <a:endParaRPr lang="pt-PT" sz="2000" dirty="0"/>
          </a:p>
          <a:p>
            <a:pPr algn="ctr"/>
            <a:endParaRPr lang="pt-PT" sz="2000" dirty="0"/>
          </a:p>
          <a:p>
            <a:pPr algn="ctr"/>
            <a:endParaRPr lang="pt-PT" sz="2000" dirty="0"/>
          </a:p>
          <a:p>
            <a:pPr algn="ctr"/>
            <a:endParaRPr lang="pt-PT" sz="2000" dirty="0"/>
          </a:p>
          <a:p>
            <a:pPr algn="ctr"/>
            <a:r>
              <a:rPr lang="pt-PT" sz="2000" dirty="0"/>
              <a:t> </a:t>
            </a:r>
          </a:p>
        </p:txBody>
      </p:sp>
      <p:sp>
        <p:nvSpPr>
          <p:cNvPr id="2" name="Retângulo 1"/>
          <p:cNvSpPr/>
          <p:nvPr/>
        </p:nvSpPr>
        <p:spPr>
          <a:xfrm>
            <a:off x="457200" y="436728"/>
            <a:ext cx="1685499" cy="764275"/>
          </a:xfrm>
          <a:prstGeom prst="rect">
            <a:avLst/>
          </a:prstGeom>
          <a:solidFill>
            <a:srgbClr val="0471B4"/>
          </a:solidFill>
          <a:ln>
            <a:solidFill>
              <a:srgbClr val="047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CaixaDeTexto 11"/>
          <p:cNvSpPr txBox="1"/>
          <p:nvPr/>
        </p:nvSpPr>
        <p:spPr>
          <a:xfrm>
            <a:off x="457200" y="526477"/>
            <a:ext cx="7786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>
                <a:solidFill>
                  <a:schemeClr val="bg1"/>
                </a:solidFill>
              </a:rPr>
              <a:t>Trabalho colaborativo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3"/>
          <a:srcRect l="13287" t="13224" r="13472" b="32755"/>
          <a:stretch/>
        </p:blipFill>
        <p:spPr>
          <a:xfrm>
            <a:off x="574187" y="2731157"/>
            <a:ext cx="7995627" cy="33156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96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26"/>
    </mc:Choice>
    <mc:Fallback xmlns="">
      <p:transition spd="slow" advTm="8226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1872295"/>
            <a:ext cx="8229600" cy="431344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pt-PT" sz="2000" b="1" dirty="0"/>
          </a:p>
          <a:p>
            <a:pPr algn="ctr"/>
            <a:endParaRPr lang="pt-PT" sz="2000" b="1" dirty="0"/>
          </a:p>
          <a:p>
            <a:pPr algn="ctr"/>
            <a:endParaRPr lang="pt-PT" sz="2000" b="1" dirty="0"/>
          </a:p>
          <a:p>
            <a:pPr algn="ctr"/>
            <a:endParaRPr lang="pt-PT" sz="2000" b="1" dirty="0"/>
          </a:p>
          <a:p>
            <a:pPr algn="ctr"/>
            <a:endParaRPr lang="pt-PT" sz="2000" b="1" dirty="0"/>
          </a:p>
          <a:p>
            <a:pPr algn="ctr"/>
            <a:r>
              <a:rPr lang="pt-PT" sz="2000" b="1" dirty="0"/>
              <a:t>Fork </a:t>
            </a:r>
            <a:r>
              <a:rPr lang="pt-PT" sz="2000" dirty="0"/>
              <a:t>é um repositório criado a partir de outro, tudo se mantém igual a única diferença é que pertence a um utilizador diferente. Pode-se sugerir ao administrador do repositório </a:t>
            </a:r>
            <a:r>
              <a:rPr lang="pt-PT" sz="2000" b="1" dirty="0" err="1"/>
              <a:t>issues</a:t>
            </a:r>
            <a:r>
              <a:rPr lang="pt-PT" sz="2000" dirty="0"/>
              <a:t> e </a:t>
            </a:r>
            <a:r>
              <a:rPr lang="pt-PT" sz="2000" b="1" dirty="0"/>
              <a:t>pull </a:t>
            </a:r>
            <a:r>
              <a:rPr lang="pt-PT" sz="2000" b="1" dirty="0" err="1"/>
              <a:t>request</a:t>
            </a:r>
            <a:endParaRPr lang="pt-PT" sz="2000" b="1" dirty="0"/>
          </a:p>
          <a:p>
            <a:pPr algn="ctr"/>
            <a:endParaRPr lang="pt-PT" sz="2000" b="1" dirty="0"/>
          </a:p>
          <a:p>
            <a:pPr algn="ctr"/>
            <a:r>
              <a:rPr lang="pt-PT" sz="2000" dirty="0"/>
              <a:t>Uma </a:t>
            </a:r>
            <a:r>
              <a:rPr lang="pt-PT" sz="2000" b="1" dirty="0" err="1"/>
              <a:t>issue</a:t>
            </a:r>
            <a:r>
              <a:rPr lang="pt-PT" sz="2000" dirty="0"/>
              <a:t> é um relatório de um problema que precisa ser corrigido</a:t>
            </a:r>
          </a:p>
          <a:p>
            <a:pPr algn="ctr"/>
            <a:endParaRPr lang="pt-PT" sz="2000" dirty="0"/>
          </a:p>
          <a:p>
            <a:pPr algn="ctr"/>
            <a:r>
              <a:rPr lang="pt-PT" sz="2000" dirty="0"/>
              <a:t>Um </a:t>
            </a:r>
            <a:r>
              <a:rPr lang="pt-PT" sz="2000" b="1" dirty="0"/>
              <a:t>pull </a:t>
            </a:r>
            <a:r>
              <a:rPr lang="pt-PT" sz="2000" b="1" dirty="0" err="1"/>
              <a:t>request</a:t>
            </a:r>
            <a:r>
              <a:rPr lang="pt-PT" sz="2000" b="1" dirty="0"/>
              <a:t> </a:t>
            </a:r>
            <a:r>
              <a:rPr lang="pt-PT" sz="2000" dirty="0"/>
              <a:t>é uma sugestão de correção enviada ao administrador, que poderá ou não ser aceite pelo mesmo</a:t>
            </a:r>
          </a:p>
          <a:p>
            <a:pPr algn="ctr"/>
            <a:endParaRPr lang="pt-PT" sz="2000" dirty="0"/>
          </a:p>
          <a:p>
            <a:pPr algn="ctr"/>
            <a:endParaRPr lang="pt-PT" sz="2000" dirty="0"/>
          </a:p>
        </p:txBody>
      </p:sp>
      <p:sp>
        <p:nvSpPr>
          <p:cNvPr id="2" name="Retângulo 1"/>
          <p:cNvSpPr/>
          <p:nvPr/>
        </p:nvSpPr>
        <p:spPr>
          <a:xfrm>
            <a:off x="457200" y="436728"/>
            <a:ext cx="1685499" cy="764275"/>
          </a:xfrm>
          <a:prstGeom prst="rect">
            <a:avLst/>
          </a:prstGeom>
          <a:solidFill>
            <a:srgbClr val="0471B4"/>
          </a:solidFill>
          <a:ln>
            <a:solidFill>
              <a:srgbClr val="047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CaixaDeTexto 11"/>
          <p:cNvSpPr txBox="1"/>
          <p:nvPr/>
        </p:nvSpPr>
        <p:spPr>
          <a:xfrm>
            <a:off x="457200" y="526477"/>
            <a:ext cx="7786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>
                <a:solidFill>
                  <a:schemeClr val="bg1"/>
                </a:solidFill>
              </a:rPr>
              <a:t>Trabalho colaborativo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l="13387" t="12276" r="12742" b="67642"/>
          <a:stretch/>
        </p:blipFill>
        <p:spPr>
          <a:xfrm>
            <a:off x="1194619" y="1872295"/>
            <a:ext cx="6754761" cy="10323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Oval 3"/>
          <p:cNvSpPr/>
          <p:nvPr/>
        </p:nvSpPr>
        <p:spPr>
          <a:xfrm>
            <a:off x="7152969" y="2212259"/>
            <a:ext cx="634181" cy="3539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801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26"/>
    </mc:Choice>
    <mc:Fallback xmlns="">
      <p:transition spd="slow" advTm="8226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292824" y="2456597"/>
            <a:ext cx="4735773" cy="1269242"/>
          </a:xfrm>
          <a:prstGeom prst="rect">
            <a:avLst/>
          </a:prstGeom>
          <a:solidFill>
            <a:srgbClr val="0168B3"/>
          </a:solidFill>
          <a:ln>
            <a:solidFill>
              <a:srgbClr val="016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5400" dirty="0" err="1"/>
              <a:t>Hands-On</a:t>
            </a:r>
            <a:endParaRPr lang="pt-PT" sz="5400" dirty="0"/>
          </a:p>
        </p:txBody>
      </p:sp>
    </p:spTree>
    <p:extLst>
      <p:ext uri="{BB962C8B-B14F-4D97-AF65-F5344CB8AC3E}">
        <p14:creationId xmlns:p14="http://schemas.microsoft.com/office/powerpoint/2010/main" val="84181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1"/>
    </mc:Choice>
    <mc:Fallback xmlns="">
      <p:transition spd="slow" advTm="108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2934179"/>
            <a:ext cx="8229600" cy="431344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pt-PT" sz="2000" dirty="0"/>
              <a:t>Com um </a:t>
            </a:r>
            <a:r>
              <a:rPr lang="pt-PT" sz="2000" i="1" dirty="0"/>
              <a:t>branch </a:t>
            </a:r>
            <a:r>
              <a:rPr lang="pt-PT" sz="2000" dirty="0"/>
              <a:t>único partilhado por todos os colaboradores</a:t>
            </a:r>
          </a:p>
          <a:p>
            <a:pPr algn="ctr"/>
            <a:r>
              <a:rPr lang="pt-PT" sz="2000" b="1" dirty="0"/>
              <a:t>ou</a:t>
            </a:r>
          </a:p>
          <a:p>
            <a:pPr algn="ctr"/>
            <a:r>
              <a:rPr lang="pt-PT" sz="2000" dirty="0"/>
              <a:t>Com </a:t>
            </a:r>
            <a:r>
              <a:rPr lang="pt-PT" sz="2000" i="1" dirty="0"/>
              <a:t>branches </a:t>
            </a:r>
            <a:r>
              <a:rPr lang="pt-PT" sz="2000" dirty="0"/>
              <a:t>distintos para desenvolvimento separado</a:t>
            </a:r>
          </a:p>
        </p:txBody>
      </p:sp>
      <p:sp>
        <p:nvSpPr>
          <p:cNvPr id="2" name="Retângulo 1"/>
          <p:cNvSpPr/>
          <p:nvPr/>
        </p:nvSpPr>
        <p:spPr>
          <a:xfrm>
            <a:off x="457200" y="436728"/>
            <a:ext cx="1685499" cy="764275"/>
          </a:xfrm>
          <a:prstGeom prst="rect">
            <a:avLst/>
          </a:prstGeom>
          <a:solidFill>
            <a:srgbClr val="0471B4"/>
          </a:solidFill>
          <a:ln>
            <a:solidFill>
              <a:srgbClr val="047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CaixaDeTexto 2"/>
          <p:cNvSpPr txBox="1"/>
          <p:nvPr/>
        </p:nvSpPr>
        <p:spPr>
          <a:xfrm>
            <a:off x="457200" y="423241"/>
            <a:ext cx="8981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>
                <a:solidFill>
                  <a:schemeClr val="bg1"/>
                </a:solidFill>
              </a:rPr>
              <a:t>Como trabalhar em equipa, usando branches? 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85875" y="1757516"/>
            <a:ext cx="6572250" cy="2336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5654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26"/>
    </mc:Choice>
    <mc:Fallback xmlns="">
      <p:transition spd="slow" advTm="8226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2078766"/>
            <a:ext cx="8229600" cy="431344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</a:pPr>
            <a:endParaRPr lang="pt-PT" dirty="0"/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PT" dirty="0"/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PT" dirty="0"/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2" name="Retângulo 1"/>
          <p:cNvSpPr/>
          <p:nvPr/>
        </p:nvSpPr>
        <p:spPr>
          <a:xfrm>
            <a:off x="457200" y="436728"/>
            <a:ext cx="1685499" cy="764275"/>
          </a:xfrm>
          <a:prstGeom prst="rect">
            <a:avLst/>
          </a:prstGeom>
          <a:solidFill>
            <a:srgbClr val="0471B4"/>
          </a:solidFill>
          <a:ln>
            <a:solidFill>
              <a:srgbClr val="047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CaixaDeTexto 2"/>
          <p:cNvSpPr txBox="1"/>
          <p:nvPr/>
        </p:nvSpPr>
        <p:spPr>
          <a:xfrm>
            <a:off x="457200" y="526477"/>
            <a:ext cx="7786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>
                <a:solidFill>
                  <a:schemeClr val="bg1"/>
                </a:solidFill>
              </a:rPr>
              <a:t>“Ramos” (branches)</a:t>
            </a:r>
          </a:p>
        </p:txBody>
      </p:sp>
      <p:sp>
        <p:nvSpPr>
          <p:cNvPr id="8" name="Retângulo 7"/>
          <p:cNvSpPr/>
          <p:nvPr/>
        </p:nvSpPr>
        <p:spPr>
          <a:xfrm>
            <a:off x="457200" y="1636318"/>
            <a:ext cx="82296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2000" dirty="0">
                <a:solidFill>
                  <a:schemeClr val="bg1">
                    <a:lumMod val="50000"/>
                  </a:schemeClr>
                </a:solidFill>
              </a:rPr>
              <a:t>Criar um novo branch chamado “ramo2" e selecioná-lo</a:t>
            </a:r>
          </a:p>
          <a:p>
            <a:pPr algn="ctr"/>
            <a:endParaRPr lang="pt-PT" sz="20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pt-PT" sz="20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pt-PT" sz="20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t-PT" sz="2000" dirty="0">
                <a:solidFill>
                  <a:schemeClr val="bg1">
                    <a:lumMod val="50000"/>
                  </a:schemeClr>
                </a:solidFill>
              </a:rPr>
              <a:t>Retornar para o branch “master”</a:t>
            </a:r>
          </a:p>
          <a:p>
            <a:pPr algn="ctr"/>
            <a:endParaRPr lang="pt-PT" sz="20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pt-PT" sz="20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pt-PT" sz="20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t-PT" sz="2000" dirty="0">
                <a:solidFill>
                  <a:schemeClr val="bg1">
                    <a:lumMod val="50000"/>
                  </a:schemeClr>
                </a:solidFill>
              </a:rPr>
              <a:t>Verificar em que branch estamos</a:t>
            </a:r>
          </a:p>
          <a:p>
            <a:pPr algn="ctr"/>
            <a:endParaRPr lang="pt-PT" sz="20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pt-PT" sz="20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pt-PT" sz="20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pt-PT" sz="20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t-PT" sz="2000" dirty="0">
                <a:solidFill>
                  <a:schemeClr val="bg1">
                    <a:lumMod val="50000"/>
                  </a:schemeClr>
                </a:solidFill>
              </a:rPr>
              <a:t>Remover o branch </a:t>
            </a:r>
          </a:p>
          <a:p>
            <a:pPr algn="ctr"/>
            <a:endParaRPr lang="pt-PT" sz="20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pt-PT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2813" y="2180012"/>
            <a:ext cx="4338374" cy="3862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5921" y="3356886"/>
            <a:ext cx="4432153" cy="3859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3305" y="4592530"/>
            <a:ext cx="3157384" cy="6111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6959" y="6067749"/>
            <a:ext cx="4010079" cy="4035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20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26"/>
    </mc:Choice>
    <mc:Fallback xmlns="">
      <p:transition spd="slow" advTm="8226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1828050"/>
            <a:ext cx="8229600" cy="431344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pt-PT" sz="2000" dirty="0"/>
              <a:t>Um b</a:t>
            </a:r>
            <a:r>
              <a:rPr lang="pt-PT" sz="2000" dirty="0">
                <a:solidFill>
                  <a:schemeClr val="bg1">
                    <a:lumMod val="50000"/>
                  </a:schemeClr>
                </a:solidFill>
              </a:rPr>
              <a:t>ra</a:t>
            </a:r>
            <a:r>
              <a:rPr lang="pt-PT" sz="2000" dirty="0"/>
              <a:t>nch não está disponível a outros a menos que se envie o branch para seu repositório remoto</a:t>
            </a:r>
          </a:p>
          <a:p>
            <a:pPr algn="ctr"/>
            <a:endParaRPr lang="pt-PT" sz="2000" dirty="0"/>
          </a:p>
          <a:p>
            <a:pPr lvl="0" algn="ctr"/>
            <a:endParaRPr lang="pt-PT" sz="2000" dirty="0"/>
          </a:p>
          <a:p>
            <a:pPr lvl="0" algn="ctr"/>
            <a:endParaRPr lang="pt-PT" sz="2000" dirty="0"/>
          </a:p>
          <a:p>
            <a:pPr lvl="0" algn="ctr"/>
            <a:endParaRPr lang="pt-PT" sz="2000" dirty="0"/>
          </a:p>
          <a:p>
            <a:pPr lvl="0" algn="ctr"/>
            <a:r>
              <a:rPr lang="pt-PT" sz="2000" dirty="0"/>
              <a:t>Para fazer merge de um outro branch ao seu branch master, usamos</a:t>
            </a:r>
          </a:p>
          <a:p>
            <a:pPr lvl="0" algn="ctr"/>
            <a:endParaRPr lang="pt-PT" sz="2000" dirty="0"/>
          </a:p>
          <a:p>
            <a:pPr lvl="0" algn="ctr">
              <a:spcBef>
                <a:spcPts val="0"/>
              </a:spcBef>
            </a:pPr>
            <a:endParaRPr lang="pt-PT" sz="2000" dirty="0"/>
          </a:p>
          <a:p>
            <a:pPr lvl="0" algn="ctr">
              <a:spcBef>
                <a:spcPts val="0"/>
              </a:spcBef>
            </a:pPr>
            <a:endParaRPr lang="pt-PT" sz="2000" dirty="0"/>
          </a:p>
          <a:p>
            <a:pPr marL="342900" lvl="0" indent="-342900" algn="ctr">
              <a:spcBef>
                <a:spcPts val="0"/>
              </a:spcBef>
              <a:buFont typeface="Arial" panose="020B0604020202020204" pitchFamily="34" charset="0"/>
              <a:buChar char="•"/>
            </a:pPr>
            <a:endParaRPr sz="2000" dirty="0"/>
          </a:p>
        </p:txBody>
      </p:sp>
      <p:sp>
        <p:nvSpPr>
          <p:cNvPr id="2" name="Retângulo 1"/>
          <p:cNvSpPr/>
          <p:nvPr/>
        </p:nvSpPr>
        <p:spPr>
          <a:xfrm>
            <a:off x="457200" y="436728"/>
            <a:ext cx="1685499" cy="764275"/>
          </a:xfrm>
          <a:prstGeom prst="rect">
            <a:avLst/>
          </a:prstGeom>
          <a:solidFill>
            <a:srgbClr val="0471B4"/>
          </a:solidFill>
          <a:ln>
            <a:solidFill>
              <a:srgbClr val="047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CaixaDeTexto 2"/>
          <p:cNvSpPr txBox="1"/>
          <p:nvPr/>
        </p:nvSpPr>
        <p:spPr>
          <a:xfrm>
            <a:off x="457200" y="526477"/>
            <a:ext cx="7786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>
                <a:solidFill>
                  <a:schemeClr val="bg1"/>
                </a:solidFill>
              </a:rPr>
              <a:t>“Ramos” (branches)</a:t>
            </a:r>
          </a:p>
        </p:txBody>
      </p:sp>
      <p:sp>
        <p:nvSpPr>
          <p:cNvPr id="8" name="Retângulo 7"/>
          <p:cNvSpPr/>
          <p:nvPr/>
        </p:nvSpPr>
        <p:spPr>
          <a:xfrm>
            <a:off x="457200" y="2084391"/>
            <a:ext cx="822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t-PT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7" y="3077544"/>
            <a:ext cx="4476746" cy="7717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627" y="4647617"/>
            <a:ext cx="4476746" cy="8420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228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02"/>
    </mc:Choice>
    <mc:Fallback xmlns="">
      <p:transition spd="slow" advTm="4802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1828050"/>
            <a:ext cx="8229600" cy="431344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endParaRPr lang="pt-PT" sz="2000" dirty="0"/>
          </a:p>
          <a:p>
            <a:pPr lvl="0" algn="ctr"/>
            <a:r>
              <a:rPr lang="pt-PT" sz="2000" dirty="0"/>
              <a:t>Comecemos por fazer alterações no ficheiro “f1”</a:t>
            </a:r>
          </a:p>
          <a:p>
            <a:pPr lvl="0" algn="ctr"/>
            <a:endParaRPr lang="pt-PT" dirty="0"/>
          </a:p>
          <a:p>
            <a:pPr lvl="0" algn="ctr"/>
            <a:endParaRPr lang="pt-PT" dirty="0"/>
          </a:p>
          <a:p>
            <a:pPr lvl="0" algn="ctr"/>
            <a:endParaRPr lang="pt-PT" dirty="0"/>
          </a:p>
          <a:p>
            <a:pPr lvl="0" algn="ctr"/>
            <a:endParaRPr lang="pt-PT" dirty="0"/>
          </a:p>
          <a:p>
            <a:pPr lvl="0" algn="ctr"/>
            <a:endParaRPr lang="pt-PT" dirty="0"/>
          </a:p>
          <a:p>
            <a:pPr lvl="0" algn="ctr"/>
            <a:endParaRPr lang="pt-PT" dirty="0"/>
          </a:p>
          <a:p>
            <a:pPr lvl="0" algn="ctr"/>
            <a:endParaRPr lang="pt-PT" dirty="0"/>
          </a:p>
          <a:p>
            <a:pPr lvl="0" algn="ctr"/>
            <a:endParaRPr lang="pt-PT" dirty="0"/>
          </a:p>
          <a:p>
            <a:pPr lvl="0" algn="ctr"/>
            <a:endParaRPr lang="pt-PT" dirty="0"/>
          </a:p>
          <a:p>
            <a:pPr lvl="0" algn="ctr"/>
            <a:endParaRPr lang="pt-PT" dirty="0"/>
          </a:p>
        </p:txBody>
      </p:sp>
      <p:sp>
        <p:nvSpPr>
          <p:cNvPr id="2" name="Retângulo 1"/>
          <p:cNvSpPr/>
          <p:nvPr/>
        </p:nvSpPr>
        <p:spPr>
          <a:xfrm>
            <a:off x="457200" y="436728"/>
            <a:ext cx="1685499" cy="764275"/>
          </a:xfrm>
          <a:prstGeom prst="rect">
            <a:avLst/>
          </a:prstGeom>
          <a:solidFill>
            <a:srgbClr val="0471B4"/>
          </a:solidFill>
          <a:ln>
            <a:solidFill>
              <a:srgbClr val="047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CaixaDeTexto 2"/>
          <p:cNvSpPr txBox="1"/>
          <p:nvPr/>
        </p:nvSpPr>
        <p:spPr>
          <a:xfrm>
            <a:off x="457200" y="526477"/>
            <a:ext cx="7786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>
                <a:solidFill>
                  <a:schemeClr val="bg1"/>
                </a:solidFill>
              </a:rPr>
              <a:t>“Ramos” (branches)</a:t>
            </a:r>
          </a:p>
        </p:txBody>
      </p:sp>
      <p:sp>
        <p:nvSpPr>
          <p:cNvPr id="8" name="Retângulo 7"/>
          <p:cNvSpPr/>
          <p:nvPr/>
        </p:nvSpPr>
        <p:spPr>
          <a:xfrm>
            <a:off x="457200" y="2084391"/>
            <a:ext cx="822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t-PT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572" y="2846077"/>
            <a:ext cx="5910855" cy="24928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089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16"/>
    </mc:Choice>
    <mc:Fallback xmlns="">
      <p:transition spd="slow" advTm="3116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1828050"/>
            <a:ext cx="8229600" cy="431344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pt-PT" sz="2000" dirty="0"/>
              <a:t>Antes de fazer o merge das alterações, podemos pré visualizá-las</a:t>
            </a:r>
          </a:p>
          <a:p>
            <a:pPr lvl="0" algn="ctr"/>
            <a:endParaRPr lang="pt-PT" dirty="0"/>
          </a:p>
          <a:p>
            <a:pPr lvl="0" algn="ctr"/>
            <a:endParaRPr lang="pt-PT" dirty="0"/>
          </a:p>
          <a:p>
            <a:pPr lvl="0" algn="ctr"/>
            <a:endParaRPr lang="pt-PT" dirty="0"/>
          </a:p>
          <a:p>
            <a:pPr lvl="0" algn="ctr"/>
            <a:endParaRPr lang="pt-PT" dirty="0"/>
          </a:p>
          <a:p>
            <a:pPr lvl="0" algn="ctr"/>
            <a:endParaRPr lang="pt-PT" dirty="0"/>
          </a:p>
          <a:p>
            <a:pPr lvl="0" algn="ctr"/>
            <a:endParaRPr lang="pt-PT" dirty="0"/>
          </a:p>
          <a:p>
            <a:pPr lvl="0" algn="ctr"/>
            <a:endParaRPr lang="pt-PT" dirty="0"/>
          </a:p>
          <a:p>
            <a:pPr lvl="0" algn="ctr"/>
            <a:endParaRPr lang="pt-PT" dirty="0"/>
          </a:p>
          <a:p>
            <a:pPr lvl="0" algn="ctr"/>
            <a:endParaRPr lang="pt-PT" dirty="0"/>
          </a:p>
          <a:p>
            <a:pPr lvl="0" algn="ctr"/>
            <a:endParaRPr lang="pt-PT" dirty="0"/>
          </a:p>
        </p:txBody>
      </p:sp>
      <p:sp>
        <p:nvSpPr>
          <p:cNvPr id="2" name="Retângulo 1"/>
          <p:cNvSpPr/>
          <p:nvPr/>
        </p:nvSpPr>
        <p:spPr>
          <a:xfrm>
            <a:off x="457200" y="436728"/>
            <a:ext cx="1685499" cy="764275"/>
          </a:xfrm>
          <a:prstGeom prst="rect">
            <a:avLst/>
          </a:prstGeom>
          <a:solidFill>
            <a:srgbClr val="0471B4"/>
          </a:solidFill>
          <a:ln>
            <a:solidFill>
              <a:srgbClr val="047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CaixaDeTexto 2"/>
          <p:cNvSpPr txBox="1"/>
          <p:nvPr/>
        </p:nvSpPr>
        <p:spPr>
          <a:xfrm>
            <a:off x="457200" y="526477"/>
            <a:ext cx="7786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>
                <a:solidFill>
                  <a:schemeClr val="bg1"/>
                </a:solidFill>
              </a:rPr>
              <a:t>“Ramos” (branches)</a:t>
            </a:r>
          </a:p>
        </p:txBody>
      </p:sp>
      <p:sp>
        <p:nvSpPr>
          <p:cNvPr id="8" name="Retângulo 7"/>
          <p:cNvSpPr/>
          <p:nvPr/>
        </p:nvSpPr>
        <p:spPr>
          <a:xfrm>
            <a:off x="457200" y="2084391"/>
            <a:ext cx="822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t-PT" sz="20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926" y="2785087"/>
            <a:ext cx="5104148" cy="32453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634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7"/>
    </mc:Choice>
    <mc:Fallback xmlns="">
      <p:transition spd="slow" advTm="92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57200" y="436728"/>
            <a:ext cx="1685499" cy="764275"/>
          </a:xfrm>
          <a:prstGeom prst="rect">
            <a:avLst/>
          </a:prstGeom>
          <a:solidFill>
            <a:srgbClr val="0471B4"/>
          </a:solidFill>
          <a:ln>
            <a:solidFill>
              <a:srgbClr val="047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457200" y="526477"/>
            <a:ext cx="61414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Tipos de V</a:t>
            </a:r>
            <a:r>
              <a:rPr lang="pt-PT" sz="3200" i="1" dirty="0" err="1">
                <a:solidFill>
                  <a:schemeClr val="bg1"/>
                </a:solidFill>
              </a:rPr>
              <a:t>ersion</a:t>
            </a:r>
            <a:r>
              <a:rPr lang="pt-PT" sz="3200" dirty="0">
                <a:solidFill>
                  <a:schemeClr val="bg1"/>
                </a:solidFill>
              </a:rPr>
              <a:t> </a:t>
            </a:r>
            <a:r>
              <a:rPr lang="pt-PT" sz="3200" i="1" dirty="0" err="1">
                <a:solidFill>
                  <a:schemeClr val="bg1"/>
                </a:solidFill>
              </a:rPr>
              <a:t>Control</a:t>
            </a:r>
            <a:endParaRPr lang="pt-PT" sz="3200" i="1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dirty="0"/>
              <a:t>Local Version Control Systems (LVCS)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dirty="0"/>
              <a:t>Centralized Version Control Systems (CVCS)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dirty="0"/>
              <a:t>Distributed Version Control Systems (DVCS)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8917" y="526476"/>
            <a:ext cx="3460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lt1"/>
                </a:solidFill>
              </a:rPr>
              <a:t>http://tiny.cc/wsgit</a:t>
            </a:r>
          </a:p>
        </p:txBody>
      </p:sp>
    </p:spTree>
    <p:extLst>
      <p:ext uri="{BB962C8B-B14F-4D97-AF65-F5344CB8AC3E}">
        <p14:creationId xmlns:p14="http://schemas.microsoft.com/office/powerpoint/2010/main" val="897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83"/>
    </mc:Choice>
    <mc:Fallback xmlns="">
      <p:transition spd="slow" advTm="5583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1828050"/>
            <a:ext cx="8229600" cy="431344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pt-PT" sz="2000" dirty="0"/>
              <a:t>Verificar os branches que já foram mesclados no branch que nos encontramos</a:t>
            </a:r>
          </a:p>
          <a:p>
            <a:pPr lvl="0" algn="ctr"/>
            <a:endParaRPr lang="pt-PT" sz="2000" dirty="0"/>
          </a:p>
          <a:p>
            <a:pPr lvl="0" algn="ctr"/>
            <a:endParaRPr lang="pt-PT" sz="2000" dirty="0"/>
          </a:p>
          <a:p>
            <a:pPr lvl="0" algn="ctr"/>
            <a:endParaRPr lang="pt-PT" sz="2000" dirty="0"/>
          </a:p>
          <a:p>
            <a:pPr lvl="0" algn="ctr"/>
            <a:endParaRPr lang="pt-PT" sz="2000" dirty="0"/>
          </a:p>
          <a:p>
            <a:pPr lvl="0" algn="ctr"/>
            <a:endParaRPr lang="pt-PT" sz="2000" dirty="0"/>
          </a:p>
          <a:p>
            <a:pPr lvl="0" algn="ctr"/>
            <a:r>
              <a:rPr lang="pt-PT" sz="2000" dirty="0"/>
              <a:t>Verificar o oposto do que se verificou em cima</a:t>
            </a:r>
          </a:p>
          <a:p>
            <a:pPr lvl="0" algn="ctr"/>
            <a:endParaRPr lang="pt-PT" sz="2000" dirty="0"/>
          </a:p>
          <a:p>
            <a:pPr lvl="0" algn="ctr"/>
            <a:endParaRPr lang="pt-PT" sz="2000" dirty="0"/>
          </a:p>
          <a:p>
            <a:pPr lvl="0" algn="ctr"/>
            <a:endParaRPr lang="pt-PT" sz="2000" dirty="0"/>
          </a:p>
        </p:txBody>
      </p:sp>
      <p:sp>
        <p:nvSpPr>
          <p:cNvPr id="2" name="Retângulo 1"/>
          <p:cNvSpPr/>
          <p:nvPr/>
        </p:nvSpPr>
        <p:spPr>
          <a:xfrm>
            <a:off x="457200" y="436728"/>
            <a:ext cx="1685499" cy="764275"/>
          </a:xfrm>
          <a:prstGeom prst="rect">
            <a:avLst/>
          </a:prstGeom>
          <a:solidFill>
            <a:srgbClr val="0471B4"/>
          </a:solidFill>
          <a:ln>
            <a:solidFill>
              <a:srgbClr val="047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CaixaDeTexto 2"/>
          <p:cNvSpPr txBox="1"/>
          <p:nvPr/>
        </p:nvSpPr>
        <p:spPr>
          <a:xfrm>
            <a:off x="457200" y="526477"/>
            <a:ext cx="7786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>
                <a:solidFill>
                  <a:schemeClr val="bg1"/>
                </a:solidFill>
              </a:rPr>
              <a:t>“Ramos” (branches)</a:t>
            </a:r>
          </a:p>
        </p:txBody>
      </p:sp>
      <p:sp>
        <p:nvSpPr>
          <p:cNvPr id="8" name="Retângulo 7"/>
          <p:cNvSpPr/>
          <p:nvPr/>
        </p:nvSpPr>
        <p:spPr>
          <a:xfrm>
            <a:off x="457200" y="2084391"/>
            <a:ext cx="822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t-PT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516" y="3185680"/>
            <a:ext cx="4404969" cy="6649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9846" y="4906149"/>
            <a:ext cx="5144308" cy="2262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299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4"/>
    </mc:Choice>
    <mc:Fallback xmlns="">
      <p:transition spd="slow" advTm="1084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292824" y="2456597"/>
            <a:ext cx="4735773" cy="1269242"/>
          </a:xfrm>
          <a:prstGeom prst="rect">
            <a:avLst/>
          </a:prstGeom>
          <a:solidFill>
            <a:srgbClr val="0168B3"/>
          </a:solidFill>
          <a:ln>
            <a:solidFill>
              <a:srgbClr val="016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5400" dirty="0" err="1"/>
              <a:t>Hands-On</a:t>
            </a:r>
            <a:endParaRPr lang="pt-PT" sz="5400" dirty="0"/>
          </a:p>
        </p:txBody>
      </p:sp>
    </p:spTree>
    <p:extLst>
      <p:ext uri="{BB962C8B-B14F-4D97-AF65-F5344CB8AC3E}">
        <p14:creationId xmlns:p14="http://schemas.microsoft.com/office/powerpoint/2010/main" val="169744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1"/>
    </mc:Choice>
    <mc:Fallback xmlns="">
      <p:transition spd="slow" advTm="108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1828050"/>
            <a:ext cx="8229600" cy="431344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pt-PT" sz="2000" dirty="0"/>
              <a:t>No caso de você ter feito algo errado pode-se desfazer as alterações locais usando o comando</a:t>
            </a:r>
          </a:p>
          <a:p>
            <a:pPr lvl="0" algn="ctr"/>
            <a:endParaRPr lang="pt-PT" sz="2000" dirty="0"/>
          </a:p>
          <a:p>
            <a:pPr lvl="0" algn="ctr"/>
            <a:r>
              <a:rPr lang="pt-PT" sz="2000" dirty="0"/>
              <a:t>	</a:t>
            </a:r>
          </a:p>
          <a:p>
            <a:pPr lvl="0" algn="ctr"/>
            <a:endParaRPr lang="pt-PT" sz="2000" dirty="0"/>
          </a:p>
          <a:p>
            <a:pPr lvl="0" algn="ctr"/>
            <a:endParaRPr lang="pt-PT" sz="2000" dirty="0"/>
          </a:p>
          <a:p>
            <a:pPr lvl="0" algn="ctr"/>
            <a:r>
              <a:rPr lang="pt-PT" sz="2000" dirty="0"/>
              <a:t>Isto substitui as alterações na nossa árvore de trabalho com o conteúdo mais recente no HEAD. </a:t>
            </a:r>
            <a:endParaRPr sz="2000" dirty="0"/>
          </a:p>
        </p:txBody>
      </p:sp>
      <p:sp>
        <p:nvSpPr>
          <p:cNvPr id="2" name="Retângulo 1"/>
          <p:cNvSpPr/>
          <p:nvPr/>
        </p:nvSpPr>
        <p:spPr>
          <a:xfrm>
            <a:off x="457200" y="436728"/>
            <a:ext cx="1685499" cy="764275"/>
          </a:xfrm>
          <a:prstGeom prst="rect">
            <a:avLst/>
          </a:prstGeom>
          <a:solidFill>
            <a:srgbClr val="0471B4"/>
          </a:solidFill>
          <a:ln>
            <a:solidFill>
              <a:srgbClr val="047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CaixaDeTexto 2"/>
          <p:cNvSpPr txBox="1"/>
          <p:nvPr/>
        </p:nvSpPr>
        <p:spPr>
          <a:xfrm>
            <a:off x="457200" y="526477"/>
            <a:ext cx="7786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>
                <a:solidFill>
                  <a:schemeClr val="bg1"/>
                </a:solidFill>
              </a:rPr>
              <a:t>Desfazer modificações</a:t>
            </a:r>
          </a:p>
        </p:txBody>
      </p:sp>
      <p:sp>
        <p:nvSpPr>
          <p:cNvPr id="8" name="Retângulo 7"/>
          <p:cNvSpPr/>
          <p:nvPr/>
        </p:nvSpPr>
        <p:spPr>
          <a:xfrm>
            <a:off x="457200" y="2084391"/>
            <a:ext cx="822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t-PT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605" y="3657840"/>
            <a:ext cx="4612791" cy="6398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505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81"/>
    </mc:Choice>
    <mc:Fallback xmlns="">
      <p:transition spd="slow" advTm="2081"/>
    </mc:Fallback>
  </mc:AlternateContent>
  <p:extLst mod="1">
    <p:ext uri="{3A86A75C-4F4B-4683-9AE1-C65F6400EC91}">
      <p14:laserTraceLst xmlns:p14="http://schemas.microsoft.com/office/powerpoint/2010/main">
        <p14:tracePtLst>
          <p14:tracePt t="737" x="3062288" y="6292850"/>
          <p14:tracePt t="747" x="3244850" y="6053138"/>
          <p14:tracePt t="757" x="3443288" y="5842000"/>
          <p14:tracePt t="768" x="3556000" y="5715000"/>
          <p14:tracePt t="778" x="3752850" y="5573713"/>
          <p14:tracePt t="788" x="3965575" y="5475288"/>
          <p14:tracePt t="799" x="4176713" y="5376863"/>
          <p14:tracePt t="809" x="4360863" y="5348288"/>
          <p14:tracePt t="819" x="4514850" y="5334000"/>
          <p14:tracePt t="830" x="4614863" y="5334000"/>
          <p14:tracePt t="840" x="4727575" y="5334000"/>
          <p14:tracePt t="851" x="4826000" y="5362575"/>
          <p14:tracePt t="861" x="4910138" y="5391150"/>
          <p14:tracePt t="871" x="4967288" y="5418138"/>
          <p14:tracePt t="881" x="5010150" y="5432425"/>
          <p14:tracePt t="891" x="5037138" y="5432425"/>
          <p14:tracePt t="902" x="5051425" y="5432425"/>
          <p14:tracePt t="912" x="5051425" y="5446713"/>
          <p14:tracePt t="922" x="5065713" y="5446713"/>
          <p14:tracePt t="933" x="5080000" y="5446713"/>
          <p14:tracePt t="985" x="5065713" y="5446713"/>
          <p14:tracePt t="995" x="5065713" y="5432425"/>
          <p14:tracePt t="1004" x="5065713" y="5418138"/>
          <p14:tracePt t="1015" x="5065713" y="5403850"/>
          <p14:tracePt t="1273" x="5051425" y="5403850"/>
          <p14:tracePt t="1284" x="5022850" y="5403850"/>
          <p14:tracePt t="1294" x="4953000" y="5446713"/>
          <p14:tracePt t="1304" x="4713288" y="5588000"/>
          <p14:tracePt t="1314" x="4402138" y="5842000"/>
          <p14:tracePt t="1324" x="4035425" y="6153150"/>
          <p14:tracePt t="1335" x="3668713" y="6491288"/>
        </p14:tracePtLst>
      </p14:laserTraceLst>
    </p:ext>
  </p:extLs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1828050"/>
            <a:ext cx="8229600" cy="431344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</a:pPr>
            <a:endParaRPr lang="pt-PT" dirty="0"/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PT" dirty="0"/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PT" dirty="0"/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2" name="Retângulo 1"/>
          <p:cNvSpPr/>
          <p:nvPr/>
        </p:nvSpPr>
        <p:spPr>
          <a:xfrm>
            <a:off x="457200" y="436728"/>
            <a:ext cx="1685499" cy="764275"/>
          </a:xfrm>
          <a:prstGeom prst="rect">
            <a:avLst/>
          </a:prstGeom>
          <a:solidFill>
            <a:srgbClr val="0471B4"/>
          </a:solidFill>
          <a:ln>
            <a:solidFill>
              <a:srgbClr val="047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CaixaDeTexto 2"/>
          <p:cNvSpPr txBox="1"/>
          <p:nvPr/>
        </p:nvSpPr>
        <p:spPr>
          <a:xfrm>
            <a:off x="457200" y="526477"/>
            <a:ext cx="7786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>
                <a:solidFill>
                  <a:schemeClr val="bg1"/>
                </a:solidFill>
              </a:rPr>
              <a:t>Desfazer </a:t>
            </a:r>
            <a:r>
              <a:rPr lang="pt-PT" sz="3200" dirty="0" err="1">
                <a:solidFill>
                  <a:schemeClr val="bg1"/>
                </a:solidFill>
              </a:rPr>
              <a:t>stagging</a:t>
            </a:r>
            <a:endParaRPr lang="pt-PT" sz="3200" dirty="0">
              <a:solidFill>
                <a:schemeClr val="bg1"/>
              </a:solidFill>
            </a:endParaRPr>
          </a:p>
        </p:txBody>
      </p:sp>
      <p:sp>
        <p:nvSpPr>
          <p:cNvPr id="5" name="Shape 39"/>
          <p:cNvSpPr txBox="1">
            <a:spLocks/>
          </p:cNvSpPr>
          <p:nvPr/>
        </p:nvSpPr>
        <p:spPr>
          <a:xfrm>
            <a:off x="457200" y="2157426"/>
            <a:ext cx="8229600" cy="43134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2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2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2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2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2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2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2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2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2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pt-PT" sz="2000" dirty="0"/>
          </a:p>
          <a:p>
            <a:pPr algn="ctr"/>
            <a:endParaRPr lang="pt-PT" sz="2000" dirty="0"/>
          </a:p>
          <a:p>
            <a:pPr algn="ctr"/>
            <a:endParaRPr lang="pt-PT" sz="2000" dirty="0"/>
          </a:p>
          <a:p>
            <a:pPr algn="ctr"/>
            <a:endParaRPr lang="pt-PT" sz="2000" dirty="0"/>
          </a:p>
          <a:p>
            <a:pPr algn="ctr"/>
            <a:endParaRPr lang="pt-PT" sz="2000" dirty="0"/>
          </a:p>
          <a:p>
            <a:pPr algn="ctr"/>
            <a:endParaRPr lang="pt-PT" sz="2000" dirty="0"/>
          </a:p>
          <a:p>
            <a:pPr algn="ctr"/>
            <a:endParaRPr lang="pt-PT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649" y="2189024"/>
            <a:ext cx="7052703" cy="34802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856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8"/>
    </mc:Choice>
    <mc:Fallback xmlns="">
      <p:transition spd="slow" advTm="1328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1828050"/>
            <a:ext cx="8229600" cy="431344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</a:pPr>
            <a:endParaRPr lang="pt-PT" dirty="0"/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PT" dirty="0"/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PT" dirty="0"/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2" name="Retângulo 1"/>
          <p:cNvSpPr/>
          <p:nvPr/>
        </p:nvSpPr>
        <p:spPr>
          <a:xfrm>
            <a:off x="457200" y="436728"/>
            <a:ext cx="1685499" cy="764275"/>
          </a:xfrm>
          <a:prstGeom prst="rect">
            <a:avLst/>
          </a:prstGeom>
          <a:solidFill>
            <a:srgbClr val="0471B4"/>
          </a:solidFill>
          <a:ln>
            <a:solidFill>
              <a:srgbClr val="047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CaixaDeTexto 2"/>
          <p:cNvSpPr txBox="1"/>
          <p:nvPr/>
        </p:nvSpPr>
        <p:spPr>
          <a:xfrm>
            <a:off x="457200" y="526477"/>
            <a:ext cx="7786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>
                <a:solidFill>
                  <a:schemeClr val="bg1"/>
                </a:solidFill>
              </a:rPr>
              <a:t>Verificar todas alterações num ficheiro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163" y="3317950"/>
            <a:ext cx="6559674" cy="5903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556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2"/>
    </mc:Choice>
    <mc:Fallback xmlns="">
      <p:transition spd="slow" advTm="882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1828050"/>
            <a:ext cx="8229600" cy="431344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</a:pPr>
            <a:endParaRPr lang="pt-PT" dirty="0"/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PT" dirty="0"/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PT" dirty="0"/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2" name="Retângulo 1"/>
          <p:cNvSpPr/>
          <p:nvPr/>
        </p:nvSpPr>
        <p:spPr>
          <a:xfrm>
            <a:off x="457200" y="436728"/>
            <a:ext cx="1685499" cy="764275"/>
          </a:xfrm>
          <a:prstGeom prst="rect">
            <a:avLst/>
          </a:prstGeom>
          <a:solidFill>
            <a:srgbClr val="0471B4"/>
          </a:solidFill>
          <a:ln>
            <a:solidFill>
              <a:srgbClr val="047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CaixaDeTexto 2"/>
          <p:cNvSpPr txBox="1"/>
          <p:nvPr/>
        </p:nvSpPr>
        <p:spPr>
          <a:xfrm>
            <a:off x="457200" y="526477"/>
            <a:ext cx="7786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>
                <a:solidFill>
                  <a:schemeClr val="bg1"/>
                </a:solidFill>
              </a:rPr>
              <a:t>Para que serve o ficheiro .</a:t>
            </a:r>
            <a:r>
              <a:rPr lang="pt-PT" sz="3200" dirty="0" err="1">
                <a:solidFill>
                  <a:schemeClr val="bg1"/>
                </a:solidFill>
              </a:rPr>
              <a:t>gitignore</a:t>
            </a:r>
            <a:r>
              <a:rPr lang="pt-PT" sz="32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" name="Shape 39"/>
          <p:cNvSpPr txBox="1">
            <a:spLocks/>
          </p:cNvSpPr>
          <p:nvPr/>
        </p:nvSpPr>
        <p:spPr>
          <a:xfrm>
            <a:off x="609600" y="1833489"/>
            <a:ext cx="8229600" cy="43134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2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2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2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2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2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2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2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2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2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PT" sz="2000" dirty="0"/>
              <a:t>É útil quando queremos ocultar ficheiros desnecessários num repositório</a:t>
            </a:r>
          </a:p>
          <a:p>
            <a:pPr algn="ctr"/>
            <a:endParaRPr lang="pt-PT" sz="2000" dirty="0"/>
          </a:p>
          <a:p>
            <a:pPr algn="ctr"/>
            <a:r>
              <a:rPr lang="pt-PT" sz="2000" dirty="0"/>
              <a:t>Ficheiros temporários e ficheiros executáveis não são necessários e podem até causar problemas ao fazer merge, no caso de projetos com vários colaboradores. </a:t>
            </a:r>
          </a:p>
        </p:txBody>
      </p:sp>
    </p:spTree>
    <p:extLst>
      <p:ext uri="{BB962C8B-B14F-4D97-AF65-F5344CB8AC3E}">
        <p14:creationId xmlns:p14="http://schemas.microsoft.com/office/powerpoint/2010/main" val="147605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5"/>
    </mc:Choice>
    <mc:Fallback xmlns="">
      <p:transition spd="slow" advTm="985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1828050"/>
            <a:ext cx="8229600" cy="431344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</a:pPr>
            <a:endParaRPr lang="pt-PT" dirty="0"/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PT" dirty="0"/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PT" dirty="0"/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2" name="Retângulo 1"/>
          <p:cNvSpPr/>
          <p:nvPr/>
        </p:nvSpPr>
        <p:spPr>
          <a:xfrm>
            <a:off x="457200" y="436728"/>
            <a:ext cx="1685499" cy="764275"/>
          </a:xfrm>
          <a:prstGeom prst="rect">
            <a:avLst/>
          </a:prstGeom>
          <a:solidFill>
            <a:srgbClr val="0471B4"/>
          </a:solidFill>
          <a:ln>
            <a:solidFill>
              <a:srgbClr val="047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CaixaDeTexto 2"/>
          <p:cNvSpPr txBox="1"/>
          <p:nvPr/>
        </p:nvSpPr>
        <p:spPr>
          <a:xfrm>
            <a:off x="457200" y="526477"/>
            <a:ext cx="7786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>
                <a:solidFill>
                  <a:schemeClr val="bg1"/>
                </a:solidFill>
              </a:rPr>
              <a:t>Para que serve o ficheiro .</a:t>
            </a:r>
            <a:r>
              <a:rPr lang="pt-PT" sz="3200" dirty="0" err="1">
                <a:solidFill>
                  <a:schemeClr val="bg1"/>
                </a:solidFill>
              </a:rPr>
              <a:t>gitignore</a:t>
            </a:r>
            <a:r>
              <a:rPr lang="pt-PT" sz="3200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/>
          <a:srcRect l="13392" t="32531" r="13394" b="28403"/>
          <a:stretch/>
        </p:blipFill>
        <p:spPr>
          <a:xfrm>
            <a:off x="108858" y="2530929"/>
            <a:ext cx="8926284" cy="267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93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5"/>
    </mc:Choice>
    <mc:Fallback xmlns="">
      <p:transition spd="slow" advTm="985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292824" y="2456597"/>
            <a:ext cx="4735773" cy="1269242"/>
          </a:xfrm>
          <a:prstGeom prst="rect">
            <a:avLst/>
          </a:prstGeom>
          <a:solidFill>
            <a:srgbClr val="0168B3"/>
          </a:solidFill>
          <a:ln>
            <a:solidFill>
              <a:srgbClr val="016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5400" dirty="0" err="1"/>
              <a:t>Hands-On</a:t>
            </a:r>
            <a:endParaRPr lang="pt-PT" sz="5400" dirty="0"/>
          </a:p>
        </p:txBody>
      </p:sp>
    </p:spTree>
    <p:extLst>
      <p:ext uri="{BB962C8B-B14F-4D97-AF65-F5344CB8AC3E}">
        <p14:creationId xmlns:p14="http://schemas.microsoft.com/office/powerpoint/2010/main" val="112381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1"/>
    </mc:Choice>
    <mc:Fallback xmlns="">
      <p:transition spd="slow" advTm="1081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292824" y="2456597"/>
            <a:ext cx="4735773" cy="1269242"/>
          </a:xfrm>
          <a:prstGeom prst="rect">
            <a:avLst/>
          </a:prstGeom>
          <a:solidFill>
            <a:srgbClr val="0168B3"/>
          </a:solidFill>
          <a:ln>
            <a:solidFill>
              <a:srgbClr val="016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5400" dirty="0"/>
              <a:t>Perguntas</a:t>
            </a:r>
          </a:p>
        </p:txBody>
      </p:sp>
    </p:spTree>
    <p:extLst>
      <p:ext uri="{BB962C8B-B14F-4D97-AF65-F5344CB8AC3E}">
        <p14:creationId xmlns:p14="http://schemas.microsoft.com/office/powerpoint/2010/main" val="79612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1"/>
    </mc:Choice>
    <mc:Fallback xmlns="">
      <p:transition spd="slow" advTm="108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1828050"/>
            <a:ext cx="8229600" cy="431344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pt-PT" sz="2000" dirty="0"/>
              <a:t>Garante a integridade dos ficheiros</a:t>
            </a:r>
          </a:p>
          <a:p>
            <a:pPr algn="ctr"/>
            <a:endParaRPr lang="pt-PT" sz="2000" dirty="0"/>
          </a:p>
          <a:p>
            <a:pPr algn="ctr"/>
            <a:r>
              <a:rPr lang="pt-PT" sz="2000" dirty="0"/>
              <a:t>Usando um repositório remoto, temos sempre um </a:t>
            </a:r>
            <a:r>
              <a:rPr lang="pt-PT" sz="2000" i="1" dirty="0"/>
              <a:t>backup </a:t>
            </a:r>
            <a:r>
              <a:rPr lang="pt-PT" sz="2000" dirty="0"/>
              <a:t>caso algo</a:t>
            </a:r>
          </a:p>
          <a:p>
            <a:pPr algn="ctr"/>
            <a:r>
              <a:rPr lang="pt-PT" sz="2000" dirty="0"/>
              <a:t>corra mal</a:t>
            </a:r>
          </a:p>
          <a:p>
            <a:pPr algn="ctr"/>
            <a:endParaRPr lang="pt-PT" sz="2000" dirty="0"/>
          </a:p>
          <a:p>
            <a:pPr algn="ctr"/>
            <a:r>
              <a:rPr lang="pt-PT" sz="2000" dirty="0"/>
              <a:t>Permite experimentar e explorar sem termos medo das consequências</a:t>
            </a:r>
          </a:p>
          <a:p>
            <a:pPr algn="ctr"/>
            <a:endParaRPr lang="pt-PT" sz="2000" dirty="0"/>
          </a:p>
          <a:p>
            <a:pPr algn="ctr"/>
            <a:r>
              <a:rPr lang="pt-PT" sz="2000" dirty="0"/>
              <a:t>As mensagens de registo de modificação permitem-nos rever os motivos das alterações</a:t>
            </a:r>
          </a:p>
          <a:p>
            <a:pPr algn="ctr"/>
            <a:endParaRPr lang="pt-PT" sz="2000" dirty="0"/>
          </a:p>
          <a:p>
            <a:pPr algn="ctr"/>
            <a:r>
              <a:rPr lang="pt-PT" sz="2000" dirty="0"/>
              <a:t>Torna o trabalho em equipa bastante seguro!</a:t>
            </a:r>
            <a:endParaRPr lang="pt-PT" sz="1800" dirty="0"/>
          </a:p>
        </p:txBody>
      </p:sp>
      <p:sp>
        <p:nvSpPr>
          <p:cNvPr id="2" name="Retângulo 1"/>
          <p:cNvSpPr/>
          <p:nvPr/>
        </p:nvSpPr>
        <p:spPr>
          <a:xfrm>
            <a:off x="457200" y="436728"/>
            <a:ext cx="1685499" cy="764275"/>
          </a:xfrm>
          <a:prstGeom prst="rect">
            <a:avLst/>
          </a:prstGeom>
          <a:solidFill>
            <a:srgbClr val="0471B4"/>
          </a:solidFill>
          <a:ln>
            <a:solidFill>
              <a:srgbClr val="047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457200" y="526477"/>
            <a:ext cx="61414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>
                <a:solidFill>
                  <a:schemeClr val="bg1"/>
                </a:solidFill>
              </a:rPr>
              <a:t>Vantagens</a:t>
            </a:r>
          </a:p>
        </p:txBody>
      </p:sp>
    </p:spTree>
    <p:extLst>
      <p:ext uri="{BB962C8B-B14F-4D97-AF65-F5344CB8AC3E}">
        <p14:creationId xmlns:p14="http://schemas.microsoft.com/office/powerpoint/2010/main" val="189102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342"/>
    </mc:Choice>
    <mc:Fallback xmlns="">
      <p:transition spd="slow" advTm="20342"/>
    </mc:Fallback>
  </mc:AlternateContent>
  <p:extLst>
    <p:ext uri="{3A86A75C-4F4B-4683-9AE1-C65F6400EC91}">
      <p14:laserTraceLst xmlns:p14="http://schemas.microsoft.com/office/powerpoint/2010/main">
        <p14:tracePtLst>
          <p14:tracePt t="10170" x="1143000" y="4826000"/>
          <p14:tracePt t="10623" x="1143000" y="4797425"/>
          <p14:tracePt t="10632" x="1157288" y="4756150"/>
          <p14:tracePt t="10643" x="1241425" y="4614863"/>
          <p14:tracePt t="10658" x="1312863" y="4445000"/>
          <p14:tracePt t="10663" x="1439863" y="4205288"/>
          <p14:tracePt t="10674" x="1593850" y="3922713"/>
          <p14:tracePt t="10684" x="1763713" y="3584575"/>
          <p14:tracePt t="10694" x="1962150" y="3273425"/>
          <p14:tracePt t="10705" x="2187575" y="2963863"/>
          <p14:tracePt t="10715" x="2398713" y="2695575"/>
          <p14:tracePt t="10725" x="2582863" y="2413000"/>
          <p14:tracePt t="10735" x="2779713" y="2201863"/>
          <p14:tracePt t="10746" x="2935288" y="2032000"/>
          <p14:tracePt t="10757" x="3062288" y="1905000"/>
          <p14:tracePt t="10766" x="3203575" y="1820863"/>
          <p14:tracePt t="10777" x="3302000" y="1749425"/>
          <p14:tracePt t="10787" x="3371850" y="1720850"/>
          <p14:tracePt t="10797" x="3429000" y="1693863"/>
          <p14:tracePt t="10808" x="3471863" y="1679575"/>
          <p14:tracePt t="10818" x="3498850" y="1679575"/>
          <p14:tracePt t="10829" x="3527425" y="1679575"/>
          <p14:tracePt t="10849" x="3556000" y="1679575"/>
          <p14:tracePt t="10859" x="3570288" y="1679575"/>
          <p14:tracePt t="10880" x="3598863" y="1679575"/>
          <p14:tracePt t="10890" x="3613150" y="1679575"/>
          <p14:tracePt t="10901" x="3625850" y="1693863"/>
          <p14:tracePt t="10911" x="3654425" y="1693863"/>
          <p14:tracePt t="10921" x="3683000" y="1708150"/>
          <p14:tracePt t="10932" x="3697288" y="1708150"/>
          <p14:tracePt t="10942" x="3725863" y="1720850"/>
          <p14:tracePt t="10952" x="3725863" y="1735138"/>
          <p14:tracePt t="10963" x="3752850" y="1763713"/>
          <p14:tracePt t="10974" x="3781425" y="1792288"/>
          <p14:tracePt t="10983" x="3810000" y="1835150"/>
          <p14:tracePt t="10993" x="3824288" y="1876425"/>
          <p14:tracePt t="11004" x="3838575" y="1962150"/>
          <p14:tracePt t="11014" x="3852863" y="2060575"/>
          <p14:tracePt t="11025" x="3867150" y="2173288"/>
          <p14:tracePt t="11035" x="3867150" y="2286000"/>
          <p14:tracePt t="11045" x="3879850" y="2384425"/>
          <p14:tracePt t="11055" x="3879850" y="2427288"/>
          <p14:tracePt t="11066" x="3879850" y="2455863"/>
          <p14:tracePt t="11076" x="3879850" y="2470150"/>
          <p14:tracePt t="11086" x="3879850" y="2482850"/>
          <p14:tracePt t="11107" x="3879850" y="2497138"/>
          <p14:tracePt t="11117" x="3879850" y="2511425"/>
          <p14:tracePt t="11128" x="3867150" y="2554288"/>
          <p14:tracePt t="11138" x="3852863" y="2609850"/>
          <p14:tracePt t="11149" x="3824288" y="2681288"/>
          <p14:tracePt t="11159" x="3795713" y="2751138"/>
          <p14:tracePt t="11169" x="3795713" y="2808288"/>
          <p14:tracePt t="11179" x="3795713" y="2822575"/>
          <p14:tracePt t="11190" x="3795713" y="2851150"/>
          <p14:tracePt t="11200" x="3795713" y="2863850"/>
          <p14:tracePt t="11210" x="3795713" y="2878138"/>
          <p14:tracePt t="11252" x="3795713" y="2892425"/>
          <p14:tracePt t="11272" x="3795713" y="2906713"/>
          <p14:tracePt t="11283" x="3795713" y="2935288"/>
          <p14:tracePt t="11293" x="3795713" y="2963863"/>
          <p14:tracePt t="11303" x="3795713" y="2990850"/>
          <p14:tracePt t="11314" x="3810000" y="3005138"/>
          <p14:tracePt t="11324" x="3810000" y="3033713"/>
          <p14:tracePt t="11334" x="3810000" y="3048000"/>
          <p14:tracePt t="11344" x="3824288" y="3062288"/>
          <p14:tracePt t="11542" x="3824288" y="3048000"/>
          <p14:tracePt t="11572" x="3824288" y="3033713"/>
          <p14:tracePt t="11593" x="3781425" y="3033713"/>
          <p14:tracePt t="11603" x="3740150" y="3033713"/>
          <p14:tracePt t="11614" x="3640138" y="3019425"/>
          <p14:tracePt t="11624" x="3541713" y="2990850"/>
          <p14:tracePt t="11634" x="3471863" y="2978150"/>
          <p14:tracePt t="11645" x="3371850" y="2949575"/>
          <p14:tracePt t="11664" x="3273425" y="2935288"/>
          <p14:tracePt t="11666" x="3203575" y="2921000"/>
          <p14:tracePt t="11675" x="3189288" y="2921000"/>
          <p14:tracePt t="11686" x="3175000" y="2921000"/>
          <p14:tracePt t="11706" x="3160713" y="2921000"/>
          <p14:tracePt t="11727" x="3160713" y="2906713"/>
          <p14:tracePt t="11737" x="3189288" y="2906713"/>
          <p14:tracePt t="11748" x="3287713" y="2878138"/>
          <p14:tracePt t="11758" x="3498850" y="2836863"/>
          <p14:tracePt t="11768" x="3781425" y="2822575"/>
          <p14:tracePt t="11779" x="4078288" y="2779713"/>
          <p14:tracePt t="11789" x="4346575" y="2779713"/>
          <p14:tracePt t="11799" x="4656138" y="2765425"/>
          <p14:tracePt t="11809" x="4938713" y="2765425"/>
          <p14:tracePt t="11819" x="5164138" y="2765425"/>
          <p14:tracePt t="11830" x="5291138" y="2765425"/>
          <p14:tracePt t="11840" x="5376863" y="2765425"/>
          <p14:tracePt t="11850" x="5403850" y="2765425"/>
          <p14:tracePt t="11861" x="5418138" y="2765425"/>
          <p14:tracePt t="11871" x="5432425" y="2765425"/>
          <p14:tracePt t="11892" x="5446713" y="2765425"/>
          <p14:tracePt t="11923" x="5446713" y="2779713"/>
          <p14:tracePt t="11933" x="5391150" y="2808288"/>
          <p14:tracePt t="11943" x="5207000" y="2892425"/>
          <p14:tracePt t="11954" x="5010150" y="2963863"/>
          <p14:tracePt t="11964" x="4895850" y="3019425"/>
          <p14:tracePt t="11974" x="4826000" y="3033713"/>
          <p14:tracePt t="11985" x="4797425" y="3048000"/>
          <p14:tracePt t="11996" x="4783138" y="3048000"/>
          <p14:tracePt t="12005" x="4768850" y="3048000"/>
          <p14:tracePt t="12015" x="4756150" y="3048000"/>
          <p14:tracePt t="12026" x="4741863" y="3048000"/>
          <p14:tracePt t="12047" x="4727575" y="3048000"/>
          <p14:tracePt t="12098" x="4741863" y="3048000"/>
          <p14:tracePt t="12108" x="4797425" y="3019425"/>
          <p14:tracePt t="12119" x="4910138" y="2990850"/>
          <p14:tracePt t="12129" x="5037138" y="2978150"/>
          <p14:tracePt t="12139" x="5192713" y="2963863"/>
          <p14:tracePt t="12149" x="5305425" y="2963863"/>
          <p14:tracePt t="12160" x="5403850" y="2963863"/>
          <p14:tracePt t="12170" x="5518150" y="2978150"/>
          <p14:tracePt t="12181" x="5645150" y="3005138"/>
          <p14:tracePt t="12191" x="5700713" y="3019425"/>
          <p14:tracePt t="12201" x="5729288" y="3033713"/>
          <p14:tracePt t="12211" x="5743575" y="3033713"/>
          <p14:tracePt t="12232" x="5757863" y="3033713"/>
          <p14:tracePt t="12243" x="5772150" y="3033713"/>
          <p14:tracePt t="12315" x="5757863" y="3033713"/>
          <p14:tracePt t="12803" x="5772150" y="3033713"/>
          <p14:tracePt t="12814" x="5813425" y="3076575"/>
          <p14:tracePt t="12824" x="5856288" y="3105150"/>
          <p14:tracePt t="12835" x="5911850" y="3160713"/>
          <p14:tracePt t="12845" x="5954713" y="3203575"/>
          <p14:tracePt t="12854" x="6011863" y="3244850"/>
          <p14:tracePt t="12865" x="6038850" y="3273425"/>
          <p14:tracePt t="12875" x="6053138" y="3273425"/>
          <p14:tracePt t="12885" x="6096000" y="3302000"/>
          <p14:tracePt t="12906" x="6124575" y="3316288"/>
          <p14:tracePt t="12917" x="6138863" y="3330575"/>
          <p14:tracePt t="12927" x="6153150" y="3330575"/>
          <p14:tracePt t="12937" x="6180138" y="3344863"/>
          <p14:tracePt t="12947" x="6194425" y="3359150"/>
          <p14:tracePt t="12958" x="6237288" y="3359150"/>
          <p14:tracePt t="12968" x="6237288" y="3371850"/>
          <p14:tracePt t="12978" x="6265863" y="3386138"/>
          <p14:tracePt t="12989" x="6280150" y="3386138"/>
          <p14:tracePt t="12999" x="6307138" y="3400425"/>
          <p14:tracePt t="13009" x="6307138" y="3414713"/>
          <p14:tracePt t="13019" x="6335713" y="3443288"/>
          <p14:tracePt t="13030" x="6378575" y="3471863"/>
          <p14:tracePt t="13040" x="6407150" y="3513138"/>
          <p14:tracePt t="13051" x="6448425" y="3556000"/>
          <p14:tracePt t="13061" x="6491288" y="3598863"/>
          <p14:tracePt t="13071" x="6505575" y="3598863"/>
          <p14:tracePt t="13082" x="6534150" y="3625850"/>
          <p14:tracePt t="13102" x="6561138" y="3640138"/>
          <p14:tracePt t="13113" x="6575425" y="3654425"/>
          <p14:tracePt t="13133" x="6589713" y="3654425"/>
          <p14:tracePt t="13154" x="6604000" y="3654425"/>
          <p14:tracePt t="13164" x="6618288" y="3654425"/>
          <p14:tracePt t="13185" x="6632575" y="3654425"/>
          <p14:tracePt t="13195" x="6646863" y="3654425"/>
          <p14:tracePt t="13205" x="6673850" y="3654425"/>
          <p14:tracePt t="13216" x="6673850" y="3640138"/>
          <p14:tracePt t="13226" x="6702425" y="3640138"/>
          <p14:tracePt t="13236" x="6716713" y="3640138"/>
          <p14:tracePt t="13247" x="6731000" y="3640138"/>
          <p14:tracePt t="13257" x="6745288" y="3640138"/>
          <p14:tracePt t="13267" x="6788150" y="3640138"/>
          <p14:tracePt t="13278" x="6800850" y="3640138"/>
          <p14:tracePt t="13288" x="6843713" y="3625850"/>
          <p14:tracePt t="13298" x="6872288" y="3598863"/>
          <p14:tracePt t="13309" x="6915150" y="3570288"/>
          <p14:tracePt t="13319" x="6927850" y="3556000"/>
          <p14:tracePt t="13329" x="6956425" y="3541713"/>
          <p14:tracePt t="13339" x="6985000" y="3527425"/>
          <p14:tracePt t="13350" x="7013575" y="3513138"/>
          <p14:tracePt t="13360" x="7027863" y="3486150"/>
          <p14:tracePt t="13371" x="7054850" y="3486150"/>
          <p14:tracePt t="13381" x="7069138" y="3471863"/>
          <p14:tracePt t="13391" x="7083425" y="3457575"/>
          <p14:tracePt t="13402" x="7097713" y="3457575"/>
          <p14:tracePt t="13474" x="7069138" y="3486150"/>
          <p14:tracePt t="13484" x="6999288" y="3513138"/>
          <p14:tracePt t="13494" x="6915150" y="3556000"/>
          <p14:tracePt t="13505" x="6872288" y="3570288"/>
          <p14:tracePt t="13515" x="6843713" y="3584575"/>
          <p14:tracePt t="13526" x="6815138" y="3598863"/>
          <p14:tracePt t="13536" x="6788150" y="3598863"/>
          <p14:tracePt t="13546" x="6773863" y="3598863"/>
          <p14:tracePt t="13556" x="6745288" y="3598863"/>
          <p14:tracePt t="13567" x="6731000" y="3598863"/>
          <p14:tracePt t="13577" x="6716713" y="3598863"/>
          <p14:tracePt t="13588" x="6688138" y="3598863"/>
          <p14:tracePt t="13598" x="6688138" y="3584575"/>
          <p14:tracePt t="13629" x="6673850" y="3584575"/>
          <p14:tracePt t="13670" x="6702425" y="3556000"/>
          <p14:tracePt t="13681" x="6759575" y="3556000"/>
          <p14:tracePt t="13691" x="6843713" y="3527425"/>
          <p14:tracePt t="13702" x="6956425" y="3513138"/>
          <p14:tracePt t="13711" x="7069138" y="3498850"/>
          <p14:tracePt t="13722" x="7169150" y="3498850"/>
          <p14:tracePt t="13732" x="7239000" y="3486150"/>
          <p14:tracePt t="13742" x="7267575" y="3486150"/>
          <p14:tracePt t="13753" x="7308850" y="3486150"/>
          <p14:tracePt t="13763" x="7323138" y="3486150"/>
          <p14:tracePt t="13784" x="7337425" y="3486150"/>
          <p14:tracePt t="13846" x="7296150" y="3498850"/>
          <p14:tracePt t="13856" x="7126288" y="3598863"/>
          <p14:tracePt t="13866" x="6927850" y="3697288"/>
          <p14:tracePt t="13877" x="6773863" y="3781425"/>
          <p14:tracePt t="13888" x="6646863" y="3824288"/>
          <p14:tracePt t="13897" x="6604000" y="3838575"/>
          <p14:tracePt t="13908" x="6561138" y="3852863"/>
          <p14:tracePt t="13918" x="6534150" y="3852863"/>
          <p14:tracePt t="13928" x="6519863" y="3852863"/>
          <p14:tracePt t="13939" x="6505575" y="3852863"/>
          <p14:tracePt t="13949" x="6491288" y="3852863"/>
          <p14:tracePt t="13990" x="6477000" y="3852863"/>
          <p14:tracePt t="14011" x="6477000" y="3838575"/>
          <p14:tracePt t="14021" x="6491288" y="3838575"/>
          <p14:tracePt t="14031" x="6534150" y="3810000"/>
          <p14:tracePt t="14042" x="6575425" y="3795713"/>
          <p14:tracePt t="14052" x="6618288" y="3781425"/>
          <p14:tracePt t="14063" x="6688138" y="3767138"/>
          <p14:tracePt t="14073" x="6716713" y="3752850"/>
          <p14:tracePt t="14083" x="6745288" y="3752850"/>
          <p14:tracePt t="14093" x="6759575" y="3752850"/>
          <p14:tracePt t="14105" x="6773863" y="3752850"/>
          <p14:tracePt t="14124" x="6788150" y="3752850"/>
          <p14:tracePt t="14166" x="6800850" y="3740150"/>
          <p14:tracePt t="14658" x="6800850" y="3752850"/>
          <p14:tracePt t="14668" x="6800850" y="3781425"/>
          <p14:tracePt t="14678" x="6800850" y="3824288"/>
          <p14:tracePt t="14689" x="6800850" y="3852863"/>
          <p14:tracePt t="14699" x="6788150" y="3879850"/>
          <p14:tracePt t="14709" x="6773863" y="3894138"/>
          <p14:tracePt t="14719" x="6773863" y="3922713"/>
          <p14:tracePt t="14729" x="6773863" y="3951288"/>
          <p14:tracePt t="14741" x="6773863" y="3965575"/>
          <p14:tracePt t="14750" x="6773863" y="3994150"/>
          <p14:tracePt t="14760" x="6773863" y="4006850"/>
          <p14:tracePt t="14771" x="6759575" y="4021138"/>
          <p14:tracePt t="14781" x="6759575" y="4035425"/>
          <p14:tracePt t="14802" x="6759575" y="4049713"/>
          <p14:tracePt t="14812" x="6759575" y="4064000"/>
          <p14:tracePt t="14822" x="6759575" y="4078288"/>
          <p14:tracePt t="14833" x="6759575" y="4092575"/>
          <p14:tracePt t="14843" x="6759575" y="4121150"/>
          <p14:tracePt t="14853" x="6759575" y="4162425"/>
          <p14:tracePt t="14864" x="6745288" y="4219575"/>
          <p14:tracePt t="14874" x="6745288" y="4275138"/>
          <p14:tracePt t="14884" x="6745288" y="4332288"/>
          <p14:tracePt t="14894" x="6745288" y="4360863"/>
          <p14:tracePt t="14905" x="6745288" y="4402138"/>
          <p14:tracePt t="14915" x="6745288" y="4416425"/>
          <p14:tracePt t="14936" x="6745288" y="4430713"/>
          <p14:tracePt t="14946" x="6745288" y="4445000"/>
          <p14:tracePt t="14967" x="6745288" y="4459288"/>
          <p14:tracePt t="14977" x="6731000" y="4473575"/>
          <p14:tracePt t="14987" x="6716713" y="4502150"/>
          <p14:tracePt t="14998" x="6702425" y="4529138"/>
          <p14:tracePt t="15009" x="6702425" y="4557713"/>
          <p14:tracePt t="15018" x="6702425" y="4572000"/>
          <p14:tracePt t="15029" x="6702425" y="4586288"/>
          <p14:tracePt t="15039" x="6702425" y="4600575"/>
          <p14:tracePt t="15349" x="6688138" y="4600575"/>
          <p14:tracePt t="15359" x="6646863" y="4600575"/>
          <p14:tracePt t="15369" x="6561138" y="4600575"/>
          <p14:tracePt t="15379" x="6407150" y="4572000"/>
          <p14:tracePt t="15390" x="6223000" y="4557713"/>
          <p14:tracePt t="15400" x="6067425" y="4514850"/>
          <p14:tracePt t="15411" x="5940425" y="4502150"/>
          <p14:tracePt t="15421" x="5799138" y="4487863"/>
          <p14:tracePt t="15431" x="5645150" y="4473575"/>
          <p14:tracePt t="15442" x="5446713" y="4459288"/>
          <p14:tracePt t="15452" x="5264150" y="4445000"/>
          <p14:tracePt t="15462" x="5108575" y="4430713"/>
          <p14:tracePt t="15473" x="4953000" y="4416425"/>
          <p14:tracePt t="15483" x="4768850" y="4387850"/>
          <p14:tracePt t="15494" x="4529138" y="4346575"/>
          <p14:tracePt t="15503" x="4275138" y="4318000"/>
          <p14:tracePt t="15514" x="4021138" y="4275138"/>
          <p14:tracePt t="15524" x="3810000" y="4248150"/>
          <p14:tracePt t="15535" x="3584575" y="4205288"/>
          <p14:tracePt t="15545" x="3330575" y="4176713"/>
          <p14:tracePt t="15555" x="3105150" y="4176713"/>
          <p14:tracePt t="15565" x="2935288" y="4162425"/>
          <p14:tracePt t="15576" x="2822575" y="4162425"/>
          <p14:tracePt t="15586" x="2667000" y="4162425"/>
          <p14:tracePt t="15597" x="2554288" y="4162425"/>
          <p14:tracePt t="15606" x="2441575" y="4176713"/>
          <p14:tracePt t="15617" x="2343150" y="4205288"/>
          <p14:tracePt t="15628" x="2257425" y="4205288"/>
          <p14:tracePt t="15638" x="2216150" y="4219575"/>
          <p14:tracePt t="15648" x="2173288" y="4219575"/>
          <p14:tracePt t="15658" x="2159000" y="4219575"/>
          <p14:tracePt t="15669" x="2144713" y="4219575"/>
          <p14:tracePt t="15679" x="2116138" y="4219575"/>
          <p14:tracePt t="15699" x="2101850" y="4219575"/>
          <p14:tracePt t="16373" x="2101850" y="4248150"/>
          <p14:tracePt t="16384" x="2089150" y="4303713"/>
          <p14:tracePt t="16393" x="2089150" y="4360863"/>
          <p14:tracePt t="16404" x="2089150" y="4416425"/>
          <p14:tracePt t="16414" x="2089150" y="4487863"/>
          <p14:tracePt t="16424" x="2101850" y="4543425"/>
          <p14:tracePt t="16434" x="2130425" y="4614863"/>
          <p14:tracePt t="16444" x="2159000" y="4670425"/>
          <p14:tracePt t="16455" x="2228850" y="4756150"/>
          <p14:tracePt t="16465" x="2314575" y="4840288"/>
          <p14:tracePt t="16475" x="2370138" y="4910138"/>
          <p14:tracePt t="16486" x="2441575" y="4981575"/>
          <p14:tracePt t="16496" x="2497138" y="5037138"/>
          <p14:tracePt t="16506" x="2568575" y="5080000"/>
          <p14:tracePt t="16517" x="2652713" y="5137150"/>
          <p14:tracePt t="16527" x="2736850" y="5178425"/>
          <p14:tracePt t="16537" x="2808288" y="5207000"/>
          <p14:tracePt t="16548" x="2878138" y="5221288"/>
          <p14:tracePt t="16558" x="2935288" y="5235575"/>
          <p14:tracePt t="16568" x="2963863" y="5249863"/>
          <p14:tracePt t="16579" x="2978150" y="5249863"/>
          <p14:tracePt t="16589" x="3005138" y="5264150"/>
          <p14:tracePt t="16600" x="3033713" y="5264150"/>
          <p14:tracePt t="16610" x="3076575" y="5264150"/>
          <p14:tracePt t="16620" x="3160713" y="5264150"/>
          <p14:tracePt t="16631" x="3359150" y="5264150"/>
          <p14:tracePt t="16641" x="3556000" y="5235575"/>
          <p14:tracePt t="16651" x="3795713" y="5221288"/>
          <p14:tracePt t="16662" x="4021138" y="5221288"/>
          <p14:tracePt t="16672" x="4233863" y="5221288"/>
          <p14:tracePt t="16682" x="4387850" y="5221288"/>
          <p14:tracePt t="16692" x="4502150" y="5235575"/>
          <p14:tracePt t="16703" x="4557713" y="5249863"/>
          <p14:tracePt t="16713" x="4600575" y="5249863"/>
          <p14:tracePt t="16723" x="4641850" y="5264150"/>
          <p14:tracePt t="16734" x="4684713" y="5264150"/>
          <p14:tracePt t="16744" x="4713288" y="5264150"/>
          <p14:tracePt t="16754" x="4756150" y="5264150"/>
          <p14:tracePt t="16765" x="4797425" y="5264150"/>
          <p14:tracePt t="16775" x="4826000" y="5264150"/>
          <p14:tracePt t="16785" x="4868863" y="5264150"/>
          <p14:tracePt t="16795" x="4910138" y="5264150"/>
          <p14:tracePt t="16806" x="4953000" y="5264150"/>
          <p14:tracePt t="16816" x="4967288" y="5264150"/>
          <p14:tracePt t="16827" x="4981575" y="5264150"/>
          <p14:tracePt t="16837" x="4995863" y="5264150"/>
          <p14:tracePt t="17513" x="5010150" y="5264150"/>
          <p14:tracePt t="17522" x="5037138" y="5276850"/>
          <p14:tracePt t="17531" x="5080000" y="5319713"/>
          <p14:tracePt t="17541" x="5149850" y="5403850"/>
          <p14:tracePt t="17551" x="5264150" y="5530850"/>
          <p14:tracePt t="17561" x="5446713" y="5729288"/>
          <p14:tracePt t="17571" x="5616575" y="5969000"/>
          <p14:tracePt t="17582" x="5827713" y="6237288"/>
          <p14:tracePt t="17592" x="5983288" y="6477000"/>
          <p14:tracePt t="17603" x="6124575" y="6702425"/>
          <p14:tracePt t="18541" x="6180138" y="6208713"/>
          <p14:tracePt t="18551" x="6138863" y="5842000"/>
          <p14:tracePt t="18562" x="6096000" y="5559425"/>
          <p14:tracePt t="18572" x="6067425" y="5376863"/>
          <p14:tracePt t="18582" x="6038850" y="5305425"/>
          <p14:tracePt t="18593" x="6026150" y="5264150"/>
          <p14:tracePt t="18603" x="6026150" y="5235575"/>
          <p14:tracePt t="18614" x="6011863" y="5235575"/>
          <p14:tracePt t="18624" x="5997575" y="5207000"/>
          <p14:tracePt t="18634" x="5969000" y="5192713"/>
          <p14:tracePt t="18644" x="5926138" y="5149850"/>
          <p14:tracePt t="18655" x="5884863" y="5137150"/>
          <p14:tracePt t="18665" x="5827713" y="5094288"/>
          <p14:tracePt t="18676" x="5784850" y="5051425"/>
          <p14:tracePt t="18686" x="5743575" y="5010150"/>
          <p14:tracePt t="18696" x="5729288" y="4967288"/>
          <p14:tracePt t="18707" x="5700713" y="4953000"/>
          <p14:tracePt t="18717" x="5700713" y="4924425"/>
          <p14:tracePt t="18727" x="5686425" y="4924425"/>
          <p14:tracePt t="18737" x="5672138" y="4895850"/>
          <p14:tracePt t="18789" x="5657850" y="4868863"/>
          <p14:tracePt t="18799" x="5630863" y="4840288"/>
          <p14:tracePt t="18810" x="5602288" y="4797425"/>
          <p14:tracePt t="18820" x="5573713" y="4756150"/>
          <p14:tracePt t="18830" x="5545138" y="4684713"/>
          <p14:tracePt t="18841" x="5530850" y="4641850"/>
          <p14:tracePt t="18851" x="5518150" y="4614863"/>
          <p14:tracePt t="18861" x="5518150" y="4600575"/>
          <p14:tracePt t="18871" x="5503863" y="4586288"/>
          <p14:tracePt t="18882" x="5503863" y="4572000"/>
          <p14:tracePt t="18923" x="5503863" y="4586288"/>
          <p14:tracePt t="18933" x="5518150" y="4600575"/>
          <p14:tracePt t="18944" x="5530850" y="4614863"/>
          <p14:tracePt t="18954" x="5530850" y="4629150"/>
          <p14:tracePt t="18965" x="5530850" y="4641850"/>
          <p14:tracePt t="18975" x="5545138" y="4641850"/>
          <p14:tracePt t="18985" x="5545138" y="4656138"/>
          <p14:tracePt t="19016" x="5545138" y="4670425"/>
          <p14:tracePt t="19047" x="5559425" y="4670425"/>
          <p14:tracePt t="19057" x="5559425" y="4699000"/>
          <p14:tracePt t="19068" x="5559425" y="4713288"/>
          <p14:tracePt t="19078" x="5559425" y="4756150"/>
          <p14:tracePt t="19088" x="5559425" y="4826000"/>
          <p14:tracePt t="19098" x="5559425" y="4938713"/>
          <p14:tracePt t="19109" x="5559425" y="5037138"/>
          <p14:tracePt t="19119" x="5559425" y="5149850"/>
          <p14:tracePt t="19129" x="5559425" y="5249863"/>
          <p14:tracePt t="19140" x="5559425" y="5319713"/>
          <p14:tracePt t="19150" x="5559425" y="5376863"/>
          <p14:tracePt t="19161" x="5559425" y="5403850"/>
          <p14:tracePt t="19171" x="5530850" y="5403850"/>
          <p14:tracePt t="19182" x="5530850" y="5432425"/>
          <p14:tracePt t="19192" x="5518150" y="5432425"/>
          <p14:tracePt t="19202" x="5503863" y="5432425"/>
          <p14:tracePt t="19212" x="5489575" y="5432425"/>
          <p14:tracePt t="19223" x="5461000" y="5432425"/>
          <p14:tracePt t="19233" x="5461000" y="5418138"/>
          <p14:tracePt t="19254" x="5461000" y="5403850"/>
          <p14:tracePt t="19274" x="5489575" y="5403850"/>
          <p14:tracePt t="19285" x="5559425" y="5403850"/>
          <p14:tracePt t="19295" x="5715000" y="5432425"/>
          <p14:tracePt t="19305" x="5911850" y="5518150"/>
          <p14:tracePt t="19315" x="6165850" y="5657850"/>
          <p14:tracePt t="19326" x="6364288" y="5799138"/>
          <p14:tracePt t="19336" x="6505575" y="5926138"/>
          <p14:tracePt t="19347" x="6604000" y="6026150"/>
          <p14:tracePt t="19357" x="6673850" y="6138863"/>
          <p14:tracePt t="19367" x="6731000" y="6280150"/>
          <p14:tracePt t="19379" x="6773863" y="6505575"/>
          <p14:tracePt t="19388" x="6788150" y="6759575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1828050"/>
            <a:ext cx="8229600" cy="431344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pt-PT" sz="2000" dirty="0"/>
              <a:t>Cada repositório é constituído por um conjunto de ficheiros e diretórios</a:t>
            </a:r>
          </a:p>
          <a:p>
            <a:pPr algn="ctr"/>
            <a:endParaRPr lang="pt-PT" sz="2000" dirty="0"/>
          </a:p>
          <a:p>
            <a:pPr algn="ctr"/>
            <a:r>
              <a:rPr lang="pt-PT" sz="2000" dirty="0"/>
              <a:t>Permite acrescentar/remover ficheiros e editar livremente o seu  conteúdo</a:t>
            </a:r>
          </a:p>
          <a:p>
            <a:pPr algn="ctr"/>
            <a:endParaRPr lang="pt-PT" sz="2000" dirty="0"/>
          </a:p>
        </p:txBody>
      </p:sp>
      <p:sp>
        <p:nvSpPr>
          <p:cNvPr id="2" name="Retângulo 1"/>
          <p:cNvSpPr/>
          <p:nvPr/>
        </p:nvSpPr>
        <p:spPr>
          <a:xfrm>
            <a:off x="457200" y="436728"/>
            <a:ext cx="1685499" cy="764275"/>
          </a:xfrm>
          <a:prstGeom prst="rect">
            <a:avLst/>
          </a:prstGeom>
          <a:solidFill>
            <a:srgbClr val="0471B4"/>
          </a:solidFill>
          <a:ln>
            <a:solidFill>
              <a:srgbClr val="047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457200" y="526477"/>
            <a:ext cx="61414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>
                <a:solidFill>
                  <a:schemeClr val="bg1"/>
                </a:solidFill>
              </a:rPr>
              <a:t>Como funciona?</a:t>
            </a:r>
          </a:p>
        </p:txBody>
      </p:sp>
    </p:spTree>
    <p:extLst>
      <p:ext uri="{BB962C8B-B14F-4D97-AF65-F5344CB8AC3E}">
        <p14:creationId xmlns:p14="http://schemas.microsoft.com/office/powerpoint/2010/main" val="66043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26"/>
    </mc:Choice>
    <mc:Fallback xmlns="">
      <p:transition spd="slow" advTm="262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814884" y="2800357"/>
            <a:ext cx="4243388" cy="354260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pt-PT" sz="2000" dirty="0"/>
              <a:t>Digitar o seguinte comando no terminal:</a:t>
            </a:r>
          </a:p>
          <a:p>
            <a:pPr lvl="0">
              <a:spcBef>
                <a:spcPts val="0"/>
              </a:spcBef>
            </a:pPr>
            <a:endParaRPr lang="pt-PT" sz="2000" dirty="0"/>
          </a:p>
          <a:p>
            <a:pPr lvl="8"/>
            <a:endParaRPr lang="pt-PT" sz="2000" dirty="0"/>
          </a:p>
          <a:p>
            <a:pPr lvl="8"/>
            <a:r>
              <a:rPr lang="pt-PT" sz="2000" b="1" dirty="0"/>
              <a:t>Fedora</a:t>
            </a:r>
          </a:p>
          <a:p>
            <a:pPr lvl="8"/>
            <a:endParaRPr lang="pt-PT" sz="2000" dirty="0"/>
          </a:p>
          <a:p>
            <a:pPr lvl="8"/>
            <a:endParaRPr lang="pt-PT" sz="2000" dirty="0"/>
          </a:p>
          <a:p>
            <a:pPr lvl="6"/>
            <a:r>
              <a:rPr lang="pt-PT" sz="2000" b="1" dirty="0"/>
              <a:t>Ubuntu 	</a:t>
            </a:r>
          </a:p>
          <a:p>
            <a:pPr lvl="1"/>
            <a:endParaRPr lang="pt-PT" dirty="0"/>
          </a:p>
          <a:p>
            <a:pPr lvl="1"/>
            <a:endParaRPr lang="pt-PT" dirty="0"/>
          </a:p>
        </p:txBody>
      </p:sp>
      <p:sp>
        <p:nvSpPr>
          <p:cNvPr id="2" name="Retângulo 1"/>
          <p:cNvSpPr/>
          <p:nvPr/>
        </p:nvSpPr>
        <p:spPr>
          <a:xfrm>
            <a:off x="457200" y="436728"/>
            <a:ext cx="1685499" cy="764275"/>
          </a:xfrm>
          <a:prstGeom prst="rect">
            <a:avLst/>
          </a:prstGeom>
          <a:solidFill>
            <a:srgbClr val="0471B4"/>
          </a:solidFill>
          <a:ln>
            <a:solidFill>
              <a:srgbClr val="047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CaixaDeTexto 2"/>
          <p:cNvSpPr txBox="1"/>
          <p:nvPr/>
        </p:nvSpPr>
        <p:spPr>
          <a:xfrm>
            <a:off x="457200" y="526477"/>
            <a:ext cx="61414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>
                <a:solidFill>
                  <a:schemeClr val="bg1"/>
                </a:solidFill>
              </a:rPr>
              <a:t>Instalação</a:t>
            </a:r>
          </a:p>
        </p:txBody>
      </p:sp>
      <p:sp>
        <p:nvSpPr>
          <p:cNvPr id="5" name="Shape 39"/>
          <p:cNvSpPr txBox="1">
            <a:spLocks/>
          </p:cNvSpPr>
          <p:nvPr/>
        </p:nvSpPr>
        <p:spPr>
          <a:xfrm>
            <a:off x="457200" y="2600325"/>
            <a:ext cx="3900488" cy="35268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2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2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2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2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2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2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2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2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2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/>
            <a:r>
              <a:rPr lang="pt-PT" sz="2000" dirty="0"/>
              <a:t>Descarregar e instalar o executável a partir do seguinte link:</a:t>
            </a:r>
          </a:p>
          <a:p>
            <a:pPr lvl="1"/>
            <a:endParaRPr lang="pt-PT" sz="2000" dirty="0"/>
          </a:p>
          <a:p>
            <a:pPr lvl="1"/>
            <a:r>
              <a:rPr lang="pt-PT" sz="2000" b="1" dirty="0"/>
              <a:t>Windows</a:t>
            </a:r>
          </a:p>
          <a:p>
            <a:pPr lvl="1"/>
            <a:r>
              <a:rPr lang="pt-PT" sz="2000" dirty="0">
                <a:solidFill>
                  <a:schemeClr val="accent3"/>
                </a:solidFill>
              </a:rPr>
              <a:t>http://git-scm.com/download/win </a:t>
            </a:r>
          </a:p>
          <a:p>
            <a:pPr lvl="1"/>
            <a:r>
              <a:rPr lang="pt-PT" sz="2000" dirty="0"/>
              <a:t>	</a:t>
            </a:r>
          </a:p>
          <a:p>
            <a:pPr lvl="1"/>
            <a:r>
              <a:rPr lang="pt-PT" sz="2000" b="1" dirty="0"/>
              <a:t>Mac</a:t>
            </a:r>
          </a:p>
          <a:p>
            <a:pPr lvl="1"/>
            <a:r>
              <a:rPr lang="pt-PT" sz="2000" dirty="0">
                <a:solidFill>
                  <a:schemeClr val="accent3"/>
                </a:solidFill>
              </a:rPr>
              <a:t>http://git-scm.com/download/mac </a:t>
            </a:r>
          </a:p>
        </p:txBody>
      </p:sp>
      <p:cxnSp>
        <p:nvCxnSpPr>
          <p:cNvPr id="6" name="Conexão reta 5"/>
          <p:cNvCxnSpPr/>
          <p:nvPr/>
        </p:nvCxnSpPr>
        <p:spPr>
          <a:xfrm>
            <a:off x="4564856" y="1828050"/>
            <a:ext cx="14288" cy="431344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xão reta 7"/>
          <p:cNvCxnSpPr/>
          <p:nvPr/>
        </p:nvCxnSpPr>
        <p:spPr>
          <a:xfrm>
            <a:off x="285750" y="2428875"/>
            <a:ext cx="877252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814884" y="1917801"/>
            <a:ext cx="4243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LINUX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457200" y="1917801"/>
            <a:ext cx="4243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WINDOWS/MAC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510" y="5486770"/>
            <a:ext cx="3883387" cy="2072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6510" y="4597159"/>
            <a:ext cx="3650460" cy="2403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672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54"/>
    </mc:Choice>
    <mc:Fallback xmlns="">
      <p:transition spd="slow" advTm="235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1828050"/>
            <a:ext cx="8229600" cy="431344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</a:pPr>
            <a:r>
              <a:rPr lang="pt-PT" sz="2000" dirty="0"/>
              <a:t>Começamos por criar uma pasta raiz que vai conter os repositórios .git que pretendemos trabalhar</a:t>
            </a:r>
          </a:p>
          <a:p>
            <a:pPr marL="342900" lvl="0" indent="-342900" algn="ctr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PT" sz="2000" dirty="0"/>
          </a:p>
          <a:p>
            <a:pPr lvl="0" algn="ctr">
              <a:spcBef>
                <a:spcPts val="0"/>
              </a:spcBef>
            </a:pPr>
            <a:r>
              <a:rPr lang="pt-PT" sz="2000" dirty="0"/>
              <a:t>Agora para inicializar um novo repositório local digitamos no terminal o seguinte comando</a:t>
            </a:r>
          </a:p>
          <a:p>
            <a:pPr lvl="0" algn="ctr">
              <a:spcBef>
                <a:spcPts val="0"/>
              </a:spcBef>
            </a:pPr>
            <a:endParaRPr lang="pt-PT" sz="2000" dirty="0"/>
          </a:p>
          <a:p>
            <a:pPr lvl="0" algn="ctr"/>
            <a:endParaRPr lang="pt-PT" sz="2000" dirty="0"/>
          </a:p>
          <a:p>
            <a:pPr lvl="0" algn="ctr"/>
            <a:endParaRPr lang="pt-PT" sz="2000" dirty="0"/>
          </a:p>
          <a:p>
            <a:pPr lvl="0" algn="ctr"/>
            <a:endParaRPr lang="pt-PT" sz="2000" dirty="0"/>
          </a:p>
          <a:p>
            <a:pPr lvl="0" algn="ctr"/>
            <a:r>
              <a:rPr lang="pt-PT" sz="2000" dirty="0"/>
              <a:t>Vai gerar um diretório oculto </a:t>
            </a:r>
            <a:r>
              <a:rPr lang="pt-PT" sz="2000" b="1" dirty="0"/>
              <a:t>.git</a:t>
            </a:r>
            <a:r>
              <a:rPr lang="pt-PT" sz="2000" dirty="0"/>
              <a:t>, onde vai armazenar  as configurações que serão usadas para este projeto</a:t>
            </a:r>
            <a:endParaRPr sz="1800" dirty="0"/>
          </a:p>
        </p:txBody>
      </p:sp>
      <p:sp>
        <p:nvSpPr>
          <p:cNvPr id="2" name="Retângulo 1"/>
          <p:cNvSpPr/>
          <p:nvPr/>
        </p:nvSpPr>
        <p:spPr>
          <a:xfrm>
            <a:off x="457200" y="436728"/>
            <a:ext cx="1685499" cy="764275"/>
          </a:xfrm>
          <a:prstGeom prst="rect">
            <a:avLst/>
          </a:prstGeom>
          <a:solidFill>
            <a:srgbClr val="0471B4"/>
          </a:solidFill>
          <a:ln>
            <a:solidFill>
              <a:srgbClr val="047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CaixaDeTexto 2"/>
          <p:cNvSpPr txBox="1"/>
          <p:nvPr/>
        </p:nvSpPr>
        <p:spPr>
          <a:xfrm>
            <a:off x="457200" y="526477"/>
            <a:ext cx="7624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>
                <a:solidFill>
                  <a:schemeClr val="bg1"/>
                </a:solidFill>
              </a:rPr>
              <a:t>Inicializar um novo repositório local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818" y="4123889"/>
            <a:ext cx="6094364" cy="6166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441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60"/>
    </mc:Choice>
    <mc:Fallback xmlns="">
      <p:transition spd="slow" advTm="586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57200" y="436728"/>
            <a:ext cx="1685499" cy="764275"/>
          </a:xfrm>
          <a:prstGeom prst="rect">
            <a:avLst/>
          </a:prstGeom>
          <a:solidFill>
            <a:srgbClr val="0471B4"/>
          </a:solidFill>
          <a:ln>
            <a:solidFill>
              <a:srgbClr val="047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CaixaDeTexto 2"/>
          <p:cNvSpPr txBox="1"/>
          <p:nvPr/>
        </p:nvSpPr>
        <p:spPr>
          <a:xfrm>
            <a:off x="457200" y="526477"/>
            <a:ext cx="61414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>
                <a:solidFill>
                  <a:schemeClr val="bg1"/>
                </a:solidFill>
              </a:rPr>
              <a:t>Serviços Online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9655" y="2814495"/>
            <a:ext cx="2047875" cy="204787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2018" y="1882253"/>
            <a:ext cx="1956179" cy="1956179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793456" y="4523816"/>
            <a:ext cx="15520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ProjectLocker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4066678" y="3838432"/>
            <a:ext cx="86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5329" y="3162867"/>
            <a:ext cx="1351129" cy="1351129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6863150" y="4523816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GitLab</a:t>
            </a:r>
          </a:p>
        </p:txBody>
      </p:sp>
    </p:spTree>
    <p:extLst>
      <p:ext uri="{BB962C8B-B14F-4D97-AF65-F5344CB8AC3E}">
        <p14:creationId xmlns:p14="http://schemas.microsoft.com/office/powerpoint/2010/main" val="365522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48"/>
    </mc:Choice>
    <mc:Fallback xmlns="">
      <p:transition spd="slow" advTm="634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57200" y="436728"/>
            <a:ext cx="1685499" cy="764275"/>
          </a:xfrm>
          <a:prstGeom prst="rect">
            <a:avLst/>
          </a:prstGeom>
          <a:solidFill>
            <a:srgbClr val="0471B4"/>
          </a:solidFill>
          <a:ln>
            <a:solidFill>
              <a:srgbClr val="047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CaixaDeTexto 2"/>
          <p:cNvSpPr txBox="1"/>
          <p:nvPr/>
        </p:nvSpPr>
        <p:spPr>
          <a:xfrm>
            <a:off x="457200" y="526477"/>
            <a:ext cx="61414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>
                <a:solidFill>
                  <a:schemeClr val="bg1"/>
                </a:solidFill>
              </a:rPr>
              <a:t>Inserir dados iniciais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873" y="3565357"/>
            <a:ext cx="7272254" cy="4352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128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1"/>
    </mc:Choice>
    <mc:Fallback xmlns="">
      <p:transition spd="slow" advTm="751"/>
    </mc:Fallback>
  </mc:AlternateContent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2246</TotalTime>
  <Words>1315</Words>
  <Application>Microsoft Office PowerPoint</Application>
  <PresentationFormat>On-screen Show (4:3)</PresentationFormat>
  <Paragraphs>331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Arial</vt:lpstr>
      <vt:lpstr>simple-light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Fabio Daniel</cp:lastModifiedBy>
  <cp:revision>176</cp:revision>
  <dcterms:modified xsi:type="dcterms:W3CDTF">2018-03-12T12:03:24Z</dcterms:modified>
</cp:coreProperties>
</file>