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55"/>
  </p:notesMasterIdLst>
  <p:sldIdLst>
    <p:sldId id="256" r:id="rId2"/>
    <p:sldId id="319" r:id="rId3"/>
    <p:sldId id="325" r:id="rId4"/>
    <p:sldId id="269" r:id="rId5"/>
    <p:sldId id="327" r:id="rId6"/>
    <p:sldId id="328" r:id="rId7"/>
    <p:sldId id="363" r:id="rId8"/>
    <p:sldId id="329" r:id="rId9"/>
    <p:sldId id="330" r:id="rId10"/>
    <p:sldId id="311" r:id="rId11"/>
    <p:sldId id="331" r:id="rId12"/>
    <p:sldId id="332" r:id="rId13"/>
    <p:sldId id="333" r:id="rId14"/>
    <p:sldId id="337" r:id="rId15"/>
    <p:sldId id="352" r:id="rId16"/>
    <p:sldId id="334" r:id="rId17"/>
    <p:sldId id="335" r:id="rId18"/>
    <p:sldId id="338" r:id="rId19"/>
    <p:sldId id="336" r:id="rId20"/>
    <p:sldId id="339" r:id="rId21"/>
    <p:sldId id="340" r:id="rId22"/>
    <p:sldId id="341" r:id="rId23"/>
    <p:sldId id="342" r:id="rId24"/>
    <p:sldId id="343" r:id="rId25"/>
    <p:sldId id="350" r:id="rId26"/>
    <p:sldId id="344" r:id="rId27"/>
    <p:sldId id="345" r:id="rId28"/>
    <p:sldId id="346" r:id="rId29"/>
    <p:sldId id="347" r:id="rId30"/>
    <p:sldId id="348" r:id="rId31"/>
    <p:sldId id="349" r:id="rId32"/>
    <p:sldId id="351" r:id="rId33"/>
    <p:sldId id="354" r:id="rId34"/>
    <p:sldId id="353" r:id="rId35"/>
    <p:sldId id="308" r:id="rId36"/>
    <p:sldId id="362" r:id="rId37"/>
    <p:sldId id="358" r:id="rId38"/>
    <p:sldId id="359" r:id="rId39"/>
    <p:sldId id="355" r:id="rId40"/>
    <p:sldId id="356" r:id="rId41"/>
    <p:sldId id="357" r:id="rId42"/>
    <p:sldId id="361" r:id="rId43"/>
    <p:sldId id="289" r:id="rId44"/>
    <p:sldId id="280" r:id="rId45"/>
    <p:sldId id="316" r:id="rId46"/>
    <p:sldId id="322" r:id="rId47"/>
    <p:sldId id="294" r:id="rId48"/>
    <p:sldId id="312" r:id="rId49"/>
    <p:sldId id="298" r:id="rId50"/>
    <p:sldId id="285" r:id="rId51"/>
    <p:sldId id="317" r:id="rId52"/>
    <p:sldId id="324" r:id="rId53"/>
    <p:sldId id="282" r:id="rId5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03C799A-EE12-457B-B091-801AB303D781}">
          <p14:sldIdLst>
            <p14:sldId id="256"/>
            <p14:sldId id="319"/>
            <p14:sldId id="325"/>
            <p14:sldId id="269"/>
            <p14:sldId id="327"/>
            <p14:sldId id="328"/>
            <p14:sldId id="363"/>
            <p14:sldId id="329"/>
            <p14:sldId id="330"/>
            <p14:sldId id="311"/>
            <p14:sldId id="331"/>
            <p14:sldId id="332"/>
            <p14:sldId id="333"/>
            <p14:sldId id="337"/>
            <p14:sldId id="352"/>
            <p14:sldId id="334"/>
            <p14:sldId id="335"/>
            <p14:sldId id="338"/>
            <p14:sldId id="336"/>
            <p14:sldId id="339"/>
            <p14:sldId id="340"/>
            <p14:sldId id="341"/>
            <p14:sldId id="342"/>
            <p14:sldId id="343"/>
            <p14:sldId id="350"/>
            <p14:sldId id="344"/>
            <p14:sldId id="345"/>
            <p14:sldId id="346"/>
            <p14:sldId id="347"/>
            <p14:sldId id="348"/>
            <p14:sldId id="349"/>
            <p14:sldId id="351"/>
            <p14:sldId id="354"/>
            <p14:sldId id="353"/>
            <p14:sldId id="308"/>
            <p14:sldId id="362"/>
            <p14:sldId id="358"/>
            <p14:sldId id="359"/>
            <p14:sldId id="355"/>
            <p14:sldId id="356"/>
            <p14:sldId id="357"/>
            <p14:sldId id="361"/>
            <p14:sldId id="289"/>
            <p14:sldId id="280"/>
            <p14:sldId id="316"/>
            <p14:sldId id="322"/>
            <p14:sldId id="294"/>
            <p14:sldId id="312"/>
            <p14:sldId id="298"/>
            <p14:sldId id="285"/>
            <p14:sldId id="317"/>
            <p14:sldId id="324"/>
            <p14:sldId id="2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71B4"/>
    <a:srgbClr val="E8C588"/>
    <a:srgbClr val="B9B9B9"/>
    <a:srgbClr val="0168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98" autoAdjust="0"/>
  </p:normalViewPr>
  <p:slideViewPr>
    <p:cSldViewPr snapToGrid="0">
      <p:cViewPr varScale="1">
        <p:scale>
          <a:sx n="70" d="100"/>
          <a:sy n="70" d="100"/>
        </p:scale>
        <p:origin x="1810" y="48"/>
      </p:cViewPr>
      <p:guideLst/>
    </p:cSldViewPr>
  </p:slideViewPr>
  <p:notesTextViewPr>
    <p:cViewPr>
      <p:scale>
        <a:sx n="1" d="1"/>
        <a:sy n="1" d="1"/>
      </p:scale>
      <p:origin x="0" y="0"/>
    </p:cViewPr>
  </p:notesTextViewPr>
  <p:sorterViewPr>
    <p:cViewPr>
      <p:scale>
        <a:sx n="100" d="100"/>
        <a:sy n="100" d="100"/>
      </p:scale>
      <p:origin x="0" y="-1982"/>
    </p:cViewPr>
  </p:sorterViewPr>
  <p:notesViewPr>
    <p:cSldViewPr snapToGrid="0">
      <p:cViewPr varScale="1">
        <p:scale>
          <a:sx n="66" d="100"/>
          <a:sy n="66" d="100"/>
        </p:scale>
        <p:origin x="153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r>
              <a:rPr lang="en-US" dirty="0" err="1"/>
              <a:t>ddsfss</a:t>
            </a:r>
            <a:endParaRPr dirty="0"/>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Shape 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 name="Shape 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pt-PT" dirty="0"/>
              <a:t>Dois cenários </a:t>
            </a:r>
            <a:r>
              <a:rPr lang="pt-PT" dirty="0" err="1"/>
              <a:t>possiveis</a:t>
            </a:r>
            <a:endParaRPr lang="pt-PT" dirty="0"/>
          </a:p>
        </p:txBody>
      </p:sp>
    </p:spTree>
    <p:extLst>
      <p:ext uri="{BB962C8B-B14F-4D97-AF65-F5344CB8AC3E}">
        <p14:creationId xmlns:p14="http://schemas.microsoft.com/office/powerpoint/2010/main" val="521373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10 min</a:t>
            </a:r>
            <a:endParaRPr lang="pt-PT" dirty="0"/>
          </a:p>
        </p:txBody>
      </p:sp>
    </p:spTree>
    <p:extLst>
      <p:ext uri="{BB962C8B-B14F-4D97-AF65-F5344CB8AC3E}">
        <p14:creationId xmlns:p14="http://schemas.microsoft.com/office/powerpoint/2010/main" val="2212014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Só </a:t>
            </a:r>
            <a:r>
              <a:rPr lang="en-US" dirty="0" err="1"/>
              <a:t>uma</a:t>
            </a:r>
            <a:r>
              <a:rPr lang="en-US" dirty="0"/>
              <a:t> curiosidade, </a:t>
            </a:r>
            <a:r>
              <a:rPr lang="en-US" dirty="0" err="1"/>
              <a:t>como</a:t>
            </a:r>
            <a:r>
              <a:rPr lang="en-US" dirty="0"/>
              <a:t> é que o git </a:t>
            </a:r>
            <a:r>
              <a:rPr lang="en-US" dirty="0" err="1"/>
              <a:t>organiza</a:t>
            </a:r>
            <a:r>
              <a:rPr lang="en-US" dirty="0"/>
              <a:t> a informação e a </a:t>
            </a:r>
            <a:r>
              <a:rPr lang="en-US" dirty="0" err="1"/>
              <a:t>existência</a:t>
            </a:r>
            <a:r>
              <a:rPr lang="en-US" dirty="0"/>
              <a:t> de comandos de baixo nivel que </a:t>
            </a:r>
            <a:r>
              <a:rPr lang="en-US" dirty="0" err="1"/>
              <a:t>permitem</a:t>
            </a:r>
            <a:r>
              <a:rPr lang="en-US" dirty="0"/>
              <a:t> </a:t>
            </a:r>
            <a:r>
              <a:rPr lang="en-US" dirty="0" err="1"/>
              <a:t>manipular</a:t>
            </a:r>
            <a:r>
              <a:rPr lang="en-US" dirty="0"/>
              <a:t> </a:t>
            </a:r>
            <a:r>
              <a:rPr lang="en-US" dirty="0" err="1"/>
              <a:t>os</a:t>
            </a:r>
            <a:r>
              <a:rPr lang="en-US" dirty="0"/>
              <a:t> </a:t>
            </a:r>
            <a:r>
              <a:rPr lang="en-US" i="1" dirty="0"/>
              <a:t>objects</a:t>
            </a:r>
            <a:r>
              <a:rPr lang="en-US" dirty="0"/>
              <a:t> do Git</a:t>
            </a:r>
          </a:p>
          <a:p>
            <a:endParaRPr lang="en-US" dirty="0"/>
          </a:p>
          <a:p>
            <a:r>
              <a:rPr lang="en-US" dirty="0"/>
              <a:t>Cada commit </a:t>
            </a:r>
            <a:r>
              <a:rPr lang="en-US" dirty="0" err="1"/>
              <a:t>tem</a:t>
            </a:r>
            <a:r>
              <a:rPr lang="en-US" dirty="0"/>
              <a:t> </a:t>
            </a:r>
            <a:r>
              <a:rPr lang="en-US" dirty="0" err="1"/>
              <a:t>uma</a:t>
            </a:r>
            <a:r>
              <a:rPr lang="en-US" dirty="0"/>
              <a:t> </a:t>
            </a:r>
            <a:r>
              <a:rPr lang="en-US" dirty="0" err="1"/>
              <a:t>referencia</a:t>
            </a:r>
            <a:r>
              <a:rPr lang="en-US" dirty="0"/>
              <a:t> para o commit anterior, </a:t>
            </a:r>
            <a:r>
              <a:rPr lang="en-US" dirty="0" err="1"/>
              <a:t>formando</a:t>
            </a:r>
            <a:r>
              <a:rPr lang="en-US" dirty="0"/>
              <a:t> </a:t>
            </a:r>
            <a:r>
              <a:rPr lang="en-US" dirty="0" err="1"/>
              <a:t>uma</a:t>
            </a:r>
            <a:r>
              <a:rPr lang="en-US" dirty="0"/>
              <a:t> </a:t>
            </a:r>
            <a:r>
              <a:rPr lang="en-US" dirty="0" err="1"/>
              <a:t>cadeia</a:t>
            </a:r>
            <a:endParaRPr lang="pt-PT" dirty="0"/>
          </a:p>
        </p:txBody>
      </p:sp>
    </p:spTree>
    <p:extLst>
      <p:ext uri="{BB962C8B-B14F-4D97-AF65-F5344CB8AC3E}">
        <p14:creationId xmlns:p14="http://schemas.microsoft.com/office/powerpoint/2010/main" val="2830996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228600" indent="-228600">
              <a:buAutoNum type="arabicPeriod"/>
            </a:pPr>
            <a:r>
              <a:rPr lang="pt-PT" noProof="0" dirty="0"/>
              <a:t>Dois ficheiros novos e um </a:t>
            </a:r>
            <a:r>
              <a:rPr lang="pt-PT" noProof="0" dirty="0" err="1"/>
              <a:t>unico</a:t>
            </a:r>
            <a:r>
              <a:rPr lang="pt-PT" noProof="0" dirty="0"/>
              <a:t> </a:t>
            </a:r>
            <a:r>
              <a:rPr lang="pt-PT" noProof="0" dirty="0" err="1"/>
              <a:t>dir</a:t>
            </a:r>
            <a:r>
              <a:rPr lang="pt-PT" noProof="0" dirty="0"/>
              <a:t> (</a:t>
            </a:r>
            <a:r>
              <a:rPr lang="pt-PT" noProof="0" dirty="0" err="1"/>
              <a:t>root</a:t>
            </a:r>
            <a:r>
              <a:rPr lang="pt-PT" noProof="0" dirty="0"/>
              <a:t>)</a:t>
            </a:r>
          </a:p>
          <a:p>
            <a:pPr marL="228600" indent="-228600">
              <a:buAutoNum type="arabicPeriod"/>
            </a:pPr>
            <a:r>
              <a:rPr lang="pt-PT" noProof="0" dirty="0"/>
              <a:t>Corre-se o comando </a:t>
            </a:r>
            <a:r>
              <a:rPr lang="pt-PT" i="1" noProof="0" dirty="0" err="1"/>
              <a:t>add</a:t>
            </a:r>
            <a:r>
              <a:rPr lang="pt-PT" i="0" noProof="0" dirty="0"/>
              <a:t> para colocar na </a:t>
            </a:r>
            <a:r>
              <a:rPr lang="pt-PT" i="1" noProof="0" dirty="0" err="1"/>
              <a:t>staging</a:t>
            </a:r>
            <a:r>
              <a:rPr lang="pt-PT" i="1" noProof="0" dirty="0"/>
              <a:t> </a:t>
            </a:r>
            <a:r>
              <a:rPr lang="pt-PT" i="1" noProof="0" dirty="0" err="1"/>
              <a:t>area</a:t>
            </a:r>
            <a:r>
              <a:rPr lang="pt-PT" i="0" noProof="0" dirty="0"/>
              <a:t>, e serão criados </a:t>
            </a:r>
            <a:r>
              <a:rPr lang="pt-PT" i="0" noProof="0" dirty="0" err="1"/>
              <a:t>blobs</a:t>
            </a:r>
            <a:r>
              <a:rPr lang="pt-PT" i="0" noProof="0" dirty="0"/>
              <a:t> para cada ficheiro, identificados pelo SHA1 do </a:t>
            </a:r>
            <a:r>
              <a:rPr lang="pt-PT" i="0" noProof="0" dirty="0" err="1"/>
              <a:t>conteudo</a:t>
            </a:r>
            <a:r>
              <a:rPr lang="pt-PT" i="0" noProof="0" dirty="0"/>
              <a:t>, e </a:t>
            </a:r>
            <a:r>
              <a:rPr lang="pt-PT" i="1" noProof="0" dirty="0" err="1"/>
              <a:t>trees</a:t>
            </a:r>
            <a:r>
              <a:rPr lang="pt-PT" i="0" noProof="0" dirty="0"/>
              <a:t> para o diretório </a:t>
            </a:r>
            <a:r>
              <a:rPr lang="pt-PT" i="0" noProof="0" dirty="0" err="1"/>
              <a:t>root</a:t>
            </a:r>
            <a:r>
              <a:rPr lang="pt-PT" i="0" noProof="0" dirty="0"/>
              <a:t> e </a:t>
            </a:r>
            <a:r>
              <a:rPr lang="pt-PT" i="0" noProof="0" dirty="0" err="1"/>
              <a:t>sub-diretórios</a:t>
            </a:r>
            <a:endParaRPr lang="pt-PT" i="0" noProof="0" dirty="0"/>
          </a:p>
          <a:p>
            <a:pPr marL="228600" indent="-228600">
              <a:buAutoNum type="arabicPeriod"/>
            </a:pPr>
            <a:r>
              <a:rPr lang="pt-PT" i="0" noProof="0" dirty="0"/>
              <a:t>Ao fazer </a:t>
            </a:r>
            <a:r>
              <a:rPr lang="pt-PT" i="0" noProof="0" dirty="0" err="1"/>
              <a:t>commit</a:t>
            </a:r>
            <a:r>
              <a:rPr lang="pt-PT" i="0" noProof="0" dirty="0"/>
              <a:t>, cria-se o objeto </a:t>
            </a:r>
            <a:r>
              <a:rPr lang="pt-PT" i="0" noProof="0" dirty="0" err="1"/>
              <a:t>commit</a:t>
            </a:r>
            <a:r>
              <a:rPr lang="pt-PT" i="0" noProof="0" dirty="0"/>
              <a:t> que irá referenciar a </a:t>
            </a:r>
            <a:r>
              <a:rPr lang="pt-PT" i="0" noProof="0" dirty="0" err="1"/>
              <a:t>root</a:t>
            </a:r>
            <a:r>
              <a:rPr lang="pt-PT" i="0" noProof="0" dirty="0"/>
              <a:t> </a:t>
            </a:r>
            <a:r>
              <a:rPr lang="pt-PT" i="0" noProof="0" dirty="0" err="1"/>
              <a:t>tree</a:t>
            </a:r>
            <a:endParaRPr lang="pt-PT" i="0" noProof="0" dirty="0"/>
          </a:p>
        </p:txBody>
      </p:sp>
    </p:spTree>
    <p:extLst>
      <p:ext uri="{BB962C8B-B14F-4D97-AF65-F5344CB8AC3E}">
        <p14:creationId xmlns:p14="http://schemas.microsoft.com/office/powerpoint/2010/main" val="3776925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Todos </a:t>
            </a:r>
            <a:r>
              <a:rPr lang="en-US" dirty="0" err="1"/>
              <a:t>os</a:t>
            </a:r>
            <a:r>
              <a:rPr lang="en-US" dirty="0"/>
              <a:t> commits têm </a:t>
            </a:r>
            <a:r>
              <a:rPr lang="en-US" dirty="0" err="1"/>
              <a:t>uma</a:t>
            </a:r>
            <a:r>
              <a:rPr lang="en-US" dirty="0"/>
              <a:t> </a:t>
            </a:r>
            <a:r>
              <a:rPr lang="en-US" dirty="0" err="1"/>
              <a:t>referencia</a:t>
            </a:r>
            <a:r>
              <a:rPr lang="en-US" dirty="0"/>
              <a:t> para o commit seguinte</a:t>
            </a:r>
          </a:p>
          <a:p>
            <a:endParaRPr lang="en-US" dirty="0"/>
          </a:p>
          <a:p>
            <a:r>
              <a:rPr lang="en-US" dirty="0"/>
              <a:t>HEAD é um </a:t>
            </a:r>
            <a:r>
              <a:rPr lang="en-US" dirty="0" err="1"/>
              <a:t>nome</a:t>
            </a:r>
            <a:r>
              <a:rPr lang="en-US" dirty="0"/>
              <a:t> </a:t>
            </a:r>
            <a:r>
              <a:rPr lang="en-US" dirty="0" err="1"/>
              <a:t>simbólico</a:t>
            </a:r>
            <a:r>
              <a:rPr lang="en-US" dirty="0"/>
              <a:t>, que é basicamente um pointer para o ultimo commit (de </a:t>
            </a:r>
            <a:r>
              <a:rPr lang="en-US" dirty="0" err="1"/>
              <a:t>uma</a:t>
            </a:r>
            <a:r>
              <a:rPr lang="en-US" dirty="0"/>
              <a:t> certa branch)</a:t>
            </a:r>
            <a:endParaRPr lang="pt-PT" dirty="0"/>
          </a:p>
        </p:txBody>
      </p:sp>
    </p:spTree>
    <p:extLst>
      <p:ext uri="{BB962C8B-B14F-4D97-AF65-F5344CB8AC3E}">
        <p14:creationId xmlns:p14="http://schemas.microsoft.com/office/powerpoint/2010/main" val="3499243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496339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646889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1375729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pt-PT" dirty="0"/>
              <a:t>Checkout –b cria o </a:t>
            </a:r>
            <a:r>
              <a:rPr lang="pt-PT" dirty="0" err="1"/>
              <a:t>branch</a:t>
            </a:r>
            <a:endParaRPr lang="pt-PT" dirty="0"/>
          </a:p>
        </p:txBody>
      </p:sp>
    </p:spTree>
    <p:extLst>
      <p:ext uri="{BB962C8B-B14F-4D97-AF65-F5344CB8AC3E}">
        <p14:creationId xmlns:p14="http://schemas.microsoft.com/office/powerpoint/2010/main" val="3158803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pt-PT" dirty="0"/>
              <a:t>https://stackoverflow.com/questions/2221658/whats-the-difference-between-head-and-head-in-git</a:t>
            </a:r>
          </a:p>
          <a:p>
            <a:endParaRPr lang="pt-PT" dirty="0"/>
          </a:p>
          <a:p>
            <a:r>
              <a:rPr lang="en-US" dirty="0"/>
              <a:t>~2 means up two levels in the hierarchy, via the first parent if a commit has more than one parent</a:t>
            </a:r>
          </a:p>
          <a:p>
            <a:endParaRPr lang="en-US" dirty="0"/>
          </a:p>
          <a:p>
            <a:r>
              <a:rPr lang="en-US" dirty="0"/>
              <a:t>^2 means the second parent where a commit has more than one parent (i.e. because it's a merge)</a:t>
            </a:r>
            <a:endParaRPr lang="pt-PT" dirty="0"/>
          </a:p>
        </p:txBody>
      </p:sp>
    </p:spTree>
    <p:extLst>
      <p:ext uri="{BB962C8B-B14F-4D97-AF65-F5344CB8AC3E}">
        <p14:creationId xmlns:p14="http://schemas.microsoft.com/office/powerpoint/2010/main" val="1696094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lgn="ctr"/>
            <a:r>
              <a:rPr lang="pt-PT" sz="1100" dirty="0"/>
              <a:t>Sistema de controlo de versões de arquivos</a:t>
            </a:r>
          </a:p>
          <a:p>
            <a:pPr algn="ctr"/>
            <a:r>
              <a:rPr lang="pt-PT" sz="1100" dirty="0"/>
              <a:t>Muito usado para desenvolver projetos Open </a:t>
            </a:r>
            <a:r>
              <a:rPr lang="pt-PT" sz="1100" dirty="0" err="1"/>
              <a:t>Source</a:t>
            </a:r>
            <a:r>
              <a:rPr lang="pt-PT" sz="1100" dirty="0"/>
              <a:t> </a:t>
            </a:r>
          </a:p>
          <a:p>
            <a:pPr lvl="0" algn="ctr"/>
            <a:r>
              <a:rPr lang="pt-PT" sz="1100" dirty="0"/>
              <a:t>Diversas pessoas podem contribuir simultaneamente para o projeto</a:t>
            </a:r>
          </a:p>
          <a:p>
            <a:pPr lvl="0" algn="ctr"/>
            <a:r>
              <a:rPr lang="pt-PT" sz="1100" dirty="0"/>
              <a:t>É possível editar sem correr o risco das alterações serem sobrescritas</a:t>
            </a:r>
          </a:p>
        </p:txBody>
      </p:sp>
    </p:spTree>
    <p:extLst>
      <p:ext uri="{BB962C8B-B14F-4D97-AF65-F5344CB8AC3E}">
        <p14:creationId xmlns:p14="http://schemas.microsoft.com/office/powerpoint/2010/main" val="910390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720660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Dar um exemplo:</a:t>
            </a:r>
          </a:p>
          <a:p>
            <a:r>
              <a:rPr lang="en-US" dirty="0"/>
              <a:t>Master</a:t>
            </a:r>
          </a:p>
          <a:p>
            <a:r>
              <a:rPr lang="en-US" dirty="0"/>
              <a:t>+ F1</a:t>
            </a:r>
          </a:p>
          <a:p>
            <a:endParaRPr lang="en-US" dirty="0"/>
          </a:p>
          <a:p>
            <a:r>
              <a:rPr lang="en-US" dirty="0" err="1"/>
              <a:t>branchA</a:t>
            </a:r>
            <a:endParaRPr lang="en-US" dirty="0"/>
          </a:p>
          <a:p>
            <a:r>
              <a:rPr lang="en-US" dirty="0"/>
              <a:t>+ F1</a:t>
            </a:r>
          </a:p>
          <a:p>
            <a:r>
              <a:rPr lang="en-US" dirty="0"/>
              <a:t>+ F2 (novo ficheiro)</a:t>
            </a:r>
          </a:p>
          <a:p>
            <a:endParaRPr lang="en-US" dirty="0"/>
          </a:p>
          <a:p>
            <a:r>
              <a:rPr lang="en-US" dirty="0"/>
              <a:t>Se </a:t>
            </a:r>
            <a:r>
              <a:rPr lang="en-US" dirty="0" err="1"/>
              <a:t>em</a:t>
            </a:r>
            <a:r>
              <a:rPr lang="en-US" dirty="0"/>
              <a:t> master não se </a:t>
            </a:r>
            <a:r>
              <a:rPr lang="en-US" dirty="0" err="1"/>
              <a:t>fizer</a:t>
            </a:r>
            <a:r>
              <a:rPr lang="en-US" dirty="0"/>
              <a:t> qualquer </a:t>
            </a:r>
            <a:r>
              <a:rPr lang="en-US" dirty="0" err="1"/>
              <a:t>alteração</a:t>
            </a:r>
            <a:r>
              <a:rPr lang="en-US" dirty="0"/>
              <a:t>, e </a:t>
            </a:r>
            <a:r>
              <a:rPr lang="en-US" dirty="0" err="1"/>
              <a:t>fizermos</a:t>
            </a:r>
            <a:r>
              <a:rPr lang="en-US" dirty="0"/>
              <a:t> merge </a:t>
            </a:r>
            <a:r>
              <a:rPr lang="en-US" dirty="0" err="1"/>
              <a:t>branchA</a:t>
            </a:r>
            <a:r>
              <a:rPr lang="en-US" dirty="0"/>
              <a:t> -&gt; master, </a:t>
            </a:r>
            <a:r>
              <a:rPr lang="en-US" dirty="0" err="1"/>
              <a:t>queremos</a:t>
            </a:r>
            <a:r>
              <a:rPr lang="en-US" dirty="0"/>
              <a:t> o novo ficheiro e as </a:t>
            </a:r>
            <a:r>
              <a:rPr lang="en-US" dirty="0" err="1"/>
              <a:t>ultimas</a:t>
            </a:r>
            <a:r>
              <a:rPr lang="en-US" dirty="0"/>
              <a:t> </a:t>
            </a:r>
            <a:r>
              <a:rPr lang="en-US" dirty="0" err="1"/>
              <a:t>alterações</a:t>
            </a:r>
            <a:r>
              <a:rPr lang="en-US" dirty="0"/>
              <a:t> </a:t>
            </a:r>
            <a:r>
              <a:rPr lang="en-US" dirty="0" err="1"/>
              <a:t>em</a:t>
            </a:r>
            <a:r>
              <a:rPr lang="en-US" dirty="0"/>
              <a:t> F1 no master</a:t>
            </a:r>
            <a:endParaRPr lang="pt-PT" dirty="0"/>
          </a:p>
        </p:txBody>
      </p:sp>
    </p:spTree>
    <p:extLst>
      <p:ext uri="{BB962C8B-B14F-4D97-AF65-F5344CB8AC3E}">
        <p14:creationId xmlns:p14="http://schemas.microsoft.com/office/powerpoint/2010/main" val="2189177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Quando se tenta </a:t>
            </a:r>
            <a:r>
              <a:rPr lang="en-US" dirty="0" err="1"/>
              <a:t>fazer</a:t>
            </a:r>
            <a:r>
              <a:rPr lang="en-US" dirty="0"/>
              <a:t> merge de dois branches </a:t>
            </a:r>
            <a:r>
              <a:rPr lang="en-US" dirty="0" err="1"/>
              <a:t>tal</a:t>
            </a:r>
            <a:r>
              <a:rPr lang="en-US" dirty="0"/>
              <a:t> que o ultimo commit de um não </a:t>
            </a:r>
            <a:r>
              <a:rPr lang="en-US" dirty="0" err="1"/>
              <a:t>tem</a:t>
            </a:r>
            <a:r>
              <a:rPr lang="en-US" dirty="0"/>
              <a:t> acesso </a:t>
            </a:r>
            <a:r>
              <a:rPr lang="en-US" dirty="0" err="1"/>
              <a:t>direto</a:t>
            </a:r>
            <a:r>
              <a:rPr lang="en-US" dirty="0"/>
              <a:t> </a:t>
            </a:r>
            <a:r>
              <a:rPr lang="en-US" dirty="0" err="1"/>
              <a:t>ao</a:t>
            </a:r>
            <a:r>
              <a:rPr lang="en-US" dirty="0"/>
              <a:t> commit de outro:</a:t>
            </a:r>
          </a:p>
          <a:p>
            <a:pPr marL="228600" indent="-228600">
              <a:buAutoNum type="arabicPeriod"/>
            </a:pPr>
            <a:r>
              <a:rPr lang="en-US" dirty="0"/>
              <a:t>Git tenta encontrar o primeiro commit comum aos dois branches, que será </a:t>
            </a:r>
            <a:r>
              <a:rPr lang="en-US" dirty="0" err="1"/>
              <a:t>usado</a:t>
            </a:r>
            <a:r>
              <a:rPr lang="en-US" dirty="0"/>
              <a:t> </a:t>
            </a:r>
            <a:r>
              <a:rPr lang="en-US" dirty="0" err="1"/>
              <a:t>como</a:t>
            </a:r>
            <a:r>
              <a:rPr lang="en-US" dirty="0"/>
              <a:t> merge base (34ac2)</a:t>
            </a:r>
          </a:p>
          <a:p>
            <a:pPr marL="228600" indent="-228600">
              <a:buAutoNum type="arabicPeriod"/>
            </a:pPr>
            <a:r>
              <a:rPr lang="en-US" dirty="0"/>
              <a:t>Depois o Git </a:t>
            </a:r>
            <a:r>
              <a:rPr lang="en-US" dirty="0" err="1"/>
              <a:t>irá</a:t>
            </a:r>
            <a:r>
              <a:rPr lang="en-US" dirty="0"/>
              <a:t> </a:t>
            </a:r>
            <a:r>
              <a:rPr lang="en-US" dirty="0" err="1"/>
              <a:t>fazer</a:t>
            </a:r>
            <a:r>
              <a:rPr lang="en-US" dirty="0"/>
              <a:t> </a:t>
            </a:r>
            <a:r>
              <a:rPr lang="en-US" dirty="0" err="1"/>
              <a:t>uma</a:t>
            </a:r>
            <a:r>
              <a:rPr lang="en-US" dirty="0"/>
              <a:t> </a:t>
            </a:r>
            <a:r>
              <a:rPr lang="en-US" dirty="0" err="1"/>
              <a:t>analise</a:t>
            </a:r>
            <a:endParaRPr lang="en-US" dirty="0"/>
          </a:p>
          <a:p>
            <a:pPr marL="685800" lvl="1" indent="-228600">
              <a:buFont typeface="Arial" panose="020B0604020202020204" pitchFamily="34" charset="0"/>
              <a:buChar char="•"/>
            </a:pPr>
            <a:r>
              <a:rPr lang="en-US" dirty="0"/>
              <a:t>O ficheiro </a:t>
            </a:r>
            <a:r>
              <a:rPr lang="en-US" dirty="0" err="1"/>
              <a:t>Hello.c</a:t>
            </a:r>
            <a:r>
              <a:rPr lang="en-US" dirty="0"/>
              <a:t> foi </a:t>
            </a:r>
            <a:r>
              <a:rPr lang="en-US" dirty="0" err="1"/>
              <a:t>alterado</a:t>
            </a:r>
            <a:r>
              <a:rPr lang="en-US" dirty="0"/>
              <a:t> no </a:t>
            </a:r>
            <a:r>
              <a:rPr lang="en-US" dirty="0" err="1"/>
              <a:t>branchA</a:t>
            </a:r>
            <a:r>
              <a:rPr lang="en-US" dirty="0"/>
              <a:t> mas </a:t>
            </a:r>
            <a:r>
              <a:rPr lang="en-US" dirty="0" err="1"/>
              <a:t>permaneceu</a:t>
            </a:r>
            <a:r>
              <a:rPr lang="en-US" dirty="0"/>
              <a:t> igual no master (então o git </a:t>
            </a:r>
            <a:r>
              <a:rPr lang="en-US" dirty="0" err="1"/>
              <a:t>escolhe</a:t>
            </a:r>
            <a:r>
              <a:rPr lang="en-US" dirty="0"/>
              <a:t> o ficheiro do lado onde </a:t>
            </a:r>
            <a:r>
              <a:rPr lang="en-US" dirty="0" err="1"/>
              <a:t>ocorreu</a:t>
            </a:r>
            <a:r>
              <a:rPr lang="en-US" dirty="0"/>
              <a:t> </a:t>
            </a:r>
            <a:r>
              <a:rPr lang="en-US" dirty="0" err="1"/>
              <a:t>alteração</a:t>
            </a:r>
            <a:r>
              <a:rPr lang="en-US" dirty="0"/>
              <a:t>, </a:t>
            </a:r>
            <a:r>
              <a:rPr lang="en-US" dirty="0" err="1"/>
              <a:t>branchA</a:t>
            </a:r>
            <a:r>
              <a:rPr lang="en-US" dirty="0"/>
              <a:t>)</a:t>
            </a:r>
          </a:p>
          <a:p>
            <a:pPr marL="685800" lvl="1" indent="-228600">
              <a:buFont typeface="Arial" panose="020B0604020202020204" pitchFamily="34" charset="0"/>
              <a:buChar char="•"/>
            </a:pPr>
            <a:r>
              <a:rPr lang="en-US" dirty="0"/>
              <a:t>O ficheiro README.md foi </a:t>
            </a:r>
            <a:r>
              <a:rPr lang="en-US" dirty="0" err="1"/>
              <a:t>criado</a:t>
            </a:r>
            <a:r>
              <a:rPr lang="en-US" dirty="0"/>
              <a:t> no master, e </a:t>
            </a:r>
            <a:r>
              <a:rPr lang="en-US" dirty="0" err="1"/>
              <a:t>lib.h</a:t>
            </a:r>
            <a:r>
              <a:rPr lang="en-US" dirty="0"/>
              <a:t> foi </a:t>
            </a:r>
            <a:r>
              <a:rPr lang="en-US" dirty="0" err="1"/>
              <a:t>criado</a:t>
            </a:r>
            <a:r>
              <a:rPr lang="en-US" dirty="0"/>
              <a:t> no </a:t>
            </a:r>
            <a:r>
              <a:rPr lang="en-US" dirty="0" err="1"/>
              <a:t>branchA</a:t>
            </a:r>
            <a:r>
              <a:rPr lang="en-US" dirty="0"/>
              <a:t>, </a:t>
            </a:r>
            <a:r>
              <a:rPr lang="en-US" dirty="0" err="1"/>
              <a:t>por</a:t>
            </a:r>
            <a:r>
              <a:rPr lang="en-US" dirty="0"/>
              <a:t> isso não há </a:t>
            </a:r>
            <a:r>
              <a:rPr lang="en-US" dirty="0" err="1"/>
              <a:t>conflito</a:t>
            </a:r>
            <a:endParaRPr lang="en-US" dirty="0"/>
          </a:p>
          <a:p>
            <a:pPr marL="228600" lvl="0" indent="-228600">
              <a:buFont typeface="+mj-lt"/>
              <a:buAutoNum type="arabicPeriod"/>
            </a:pPr>
            <a:r>
              <a:rPr lang="en-US" dirty="0"/>
              <a:t>Por fim, o git cria um novo commit que vai </a:t>
            </a:r>
            <a:r>
              <a:rPr lang="en-US" dirty="0" err="1"/>
              <a:t>conter</a:t>
            </a:r>
            <a:r>
              <a:rPr lang="en-US" dirty="0"/>
              <a:t> </a:t>
            </a:r>
            <a:r>
              <a:rPr lang="en-US" dirty="0" err="1"/>
              <a:t>os</a:t>
            </a:r>
            <a:r>
              <a:rPr lang="en-US" dirty="0"/>
              <a:t> </a:t>
            </a:r>
            <a:r>
              <a:rPr lang="en-US" dirty="0" err="1"/>
              <a:t>novos</a:t>
            </a:r>
            <a:r>
              <a:rPr lang="en-US" dirty="0"/>
              <a:t> ficheiros </a:t>
            </a:r>
            <a:r>
              <a:rPr lang="en-US" dirty="0" err="1"/>
              <a:t>lib.h</a:t>
            </a:r>
            <a:r>
              <a:rPr lang="en-US" dirty="0"/>
              <a:t>, README.md e o </a:t>
            </a:r>
            <a:r>
              <a:rPr lang="en-US" dirty="0" err="1"/>
              <a:t>Hello.c</a:t>
            </a:r>
            <a:r>
              <a:rPr lang="en-US" dirty="0"/>
              <a:t> do </a:t>
            </a:r>
            <a:r>
              <a:rPr lang="en-US" dirty="0" err="1"/>
              <a:t>branchA</a:t>
            </a:r>
            <a:endParaRPr lang="en-US" dirty="0"/>
          </a:p>
          <a:p>
            <a:pPr marL="457200" lvl="1" indent="0">
              <a:buFont typeface="Arial" panose="020B0604020202020204" pitchFamily="34" charset="0"/>
              <a:buNone/>
            </a:pPr>
            <a:endParaRPr lang="en-US" dirty="0"/>
          </a:p>
          <a:p>
            <a:pPr marL="685800" lvl="1" indent="-228600">
              <a:buAutoNum type="arabicPeriod"/>
            </a:pPr>
            <a:endParaRPr lang="en-US" dirty="0"/>
          </a:p>
          <a:p>
            <a:pPr marL="457200" lvl="1" indent="0">
              <a:buNone/>
            </a:pPr>
            <a:endParaRPr lang="en-US" dirty="0"/>
          </a:p>
          <a:p>
            <a:pPr marL="228600" indent="-228600">
              <a:buAutoNum type="arabicPeriod"/>
            </a:pPr>
            <a:endParaRPr lang="en-US" dirty="0"/>
          </a:p>
          <a:p>
            <a:pPr marL="228600" indent="-228600">
              <a:buAutoNum type="arabicPeriod"/>
            </a:pPr>
            <a:endParaRPr lang="pt-PT" dirty="0"/>
          </a:p>
        </p:txBody>
      </p:sp>
    </p:spTree>
    <p:extLst>
      <p:ext uri="{BB962C8B-B14F-4D97-AF65-F5344CB8AC3E}">
        <p14:creationId xmlns:p14="http://schemas.microsoft.com/office/powerpoint/2010/main" val="3808954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Quando se tenta </a:t>
            </a:r>
            <a:r>
              <a:rPr lang="en-US" dirty="0" err="1"/>
              <a:t>fazer</a:t>
            </a:r>
            <a:r>
              <a:rPr lang="en-US" dirty="0"/>
              <a:t> merge de dois branches </a:t>
            </a:r>
            <a:r>
              <a:rPr lang="en-US" dirty="0" err="1"/>
              <a:t>tal</a:t>
            </a:r>
            <a:r>
              <a:rPr lang="en-US" dirty="0"/>
              <a:t> que o ultimo commit de um não </a:t>
            </a:r>
            <a:r>
              <a:rPr lang="en-US" dirty="0" err="1"/>
              <a:t>tem</a:t>
            </a:r>
            <a:r>
              <a:rPr lang="en-US" dirty="0"/>
              <a:t> acesso </a:t>
            </a:r>
            <a:r>
              <a:rPr lang="en-US" dirty="0" err="1"/>
              <a:t>direto</a:t>
            </a:r>
            <a:r>
              <a:rPr lang="en-US" dirty="0"/>
              <a:t> </a:t>
            </a:r>
            <a:r>
              <a:rPr lang="en-US" dirty="0" err="1"/>
              <a:t>ao</a:t>
            </a:r>
            <a:r>
              <a:rPr lang="en-US" dirty="0"/>
              <a:t> commit de outro:</a:t>
            </a:r>
          </a:p>
          <a:p>
            <a:pPr marL="228600" indent="-228600">
              <a:buAutoNum type="arabicPeriod"/>
            </a:pPr>
            <a:r>
              <a:rPr lang="en-US" dirty="0"/>
              <a:t>Git tenta encontrar o primeiro commit comum aos dois branches, que será </a:t>
            </a:r>
            <a:r>
              <a:rPr lang="en-US" dirty="0" err="1"/>
              <a:t>usado</a:t>
            </a:r>
            <a:r>
              <a:rPr lang="en-US" dirty="0"/>
              <a:t> </a:t>
            </a:r>
            <a:r>
              <a:rPr lang="en-US" dirty="0" err="1"/>
              <a:t>como</a:t>
            </a:r>
            <a:r>
              <a:rPr lang="en-US" dirty="0"/>
              <a:t> merge base (34ac2)</a:t>
            </a:r>
          </a:p>
          <a:p>
            <a:pPr marL="228600" indent="-228600">
              <a:buAutoNum type="arabicPeriod"/>
            </a:pPr>
            <a:r>
              <a:rPr lang="en-US" dirty="0"/>
              <a:t>Depois o Git </a:t>
            </a:r>
            <a:r>
              <a:rPr lang="en-US" dirty="0" err="1"/>
              <a:t>irá</a:t>
            </a:r>
            <a:r>
              <a:rPr lang="en-US" dirty="0"/>
              <a:t> </a:t>
            </a:r>
            <a:r>
              <a:rPr lang="en-US" dirty="0" err="1"/>
              <a:t>fazer</a:t>
            </a:r>
            <a:r>
              <a:rPr lang="en-US" dirty="0"/>
              <a:t> </a:t>
            </a:r>
            <a:r>
              <a:rPr lang="en-US" dirty="0" err="1"/>
              <a:t>uma</a:t>
            </a:r>
            <a:r>
              <a:rPr lang="en-US" dirty="0"/>
              <a:t> </a:t>
            </a:r>
            <a:r>
              <a:rPr lang="en-US" dirty="0" err="1"/>
              <a:t>analise</a:t>
            </a:r>
            <a:endParaRPr lang="en-US" dirty="0"/>
          </a:p>
          <a:p>
            <a:pPr marL="685800" lvl="1" indent="-228600">
              <a:buFont typeface="Arial" panose="020B0604020202020204" pitchFamily="34" charset="0"/>
              <a:buChar char="•"/>
            </a:pPr>
            <a:r>
              <a:rPr lang="en-US" dirty="0"/>
              <a:t>O ficheiro </a:t>
            </a:r>
            <a:r>
              <a:rPr lang="en-US" dirty="0" err="1"/>
              <a:t>Hello.c</a:t>
            </a:r>
            <a:r>
              <a:rPr lang="en-US" dirty="0"/>
              <a:t> foi </a:t>
            </a:r>
            <a:r>
              <a:rPr lang="en-US" dirty="0" err="1"/>
              <a:t>alterado</a:t>
            </a:r>
            <a:r>
              <a:rPr lang="en-US" dirty="0"/>
              <a:t> no </a:t>
            </a:r>
            <a:r>
              <a:rPr lang="en-US" dirty="0" err="1"/>
              <a:t>branchA</a:t>
            </a:r>
            <a:r>
              <a:rPr lang="en-US" dirty="0"/>
              <a:t> mas </a:t>
            </a:r>
            <a:r>
              <a:rPr lang="en-US" dirty="0" err="1"/>
              <a:t>permaneceu</a:t>
            </a:r>
            <a:r>
              <a:rPr lang="en-US" dirty="0"/>
              <a:t> igual no master (então o git </a:t>
            </a:r>
            <a:r>
              <a:rPr lang="en-US" dirty="0" err="1"/>
              <a:t>escolhe</a:t>
            </a:r>
            <a:r>
              <a:rPr lang="en-US" dirty="0"/>
              <a:t> o ficheiro do lado onde </a:t>
            </a:r>
            <a:r>
              <a:rPr lang="en-US" dirty="0" err="1"/>
              <a:t>ocorreu</a:t>
            </a:r>
            <a:r>
              <a:rPr lang="en-US" dirty="0"/>
              <a:t> </a:t>
            </a:r>
            <a:r>
              <a:rPr lang="en-US" dirty="0" err="1"/>
              <a:t>alteração</a:t>
            </a:r>
            <a:r>
              <a:rPr lang="en-US" dirty="0"/>
              <a:t>, </a:t>
            </a:r>
            <a:r>
              <a:rPr lang="en-US" dirty="0" err="1"/>
              <a:t>branchA</a:t>
            </a:r>
            <a:r>
              <a:rPr lang="en-US" dirty="0"/>
              <a:t>)</a:t>
            </a:r>
          </a:p>
          <a:p>
            <a:pPr marL="685800" lvl="1" indent="-228600">
              <a:buFont typeface="Arial" panose="020B0604020202020204" pitchFamily="34" charset="0"/>
              <a:buChar char="•"/>
            </a:pPr>
            <a:r>
              <a:rPr lang="en-US" dirty="0"/>
              <a:t>O ficheiro README.md foi </a:t>
            </a:r>
            <a:r>
              <a:rPr lang="en-US" dirty="0" err="1"/>
              <a:t>criado</a:t>
            </a:r>
            <a:r>
              <a:rPr lang="en-US" dirty="0"/>
              <a:t> no master, e </a:t>
            </a:r>
            <a:r>
              <a:rPr lang="en-US" dirty="0" err="1"/>
              <a:t>lib.h</a:t>
            </a:r>
            <a:r>
              <a:rPr lang="en-US" dirty="0"/>
              <a:t> foi </a:t>
            </a:r>
            <a:r>
              <a:rPr lang="en-US" dirty="0" err="1"/>
              <a:t>criado</a:t>
            </a:r>
            <a:r>
              <a:rPr lang="en-US" dirty="0"/>
              <a:t> no </a:t>
            </a:r>
            <a:r>
              <a:rPr lang="en-US" dirty="0" err="1"/>
              <a:t>branchA</a:t>
            </a:r>
            <a:r>
              <a:rPr lang="en-US" dirty="0"/>
              <a:t>, </a:t>
            </a:r>
            <a:r>
              <a:rPr lang="en-US" dirty="0" err="1"/>
              <a:t>por</a:t>
            </a:r>
            <a:r>
              <a:rPr lang="en-US" dirty="0"/>
              <a:t> isso não há </a:t>
            </a:r>
            <a:r>
              <a:rPr lang="en-US" dirty="0" err="1"/>
              <a:t>conflito</a:t>
            </a:r>
            <a:endParaRPr lang="en-US" dirty="0"/>
          </a:p>
          <a:p>
            <a:pPr marL="228600" lvl="0" indent="-228600">
              <a:buFont typeface="+mj-lt"/>
              <a:buAutoNum type="arabicPeriod"/>
            </a:pPr>
            <a:r>
              <a:rPr lang="en-US" dirty="0"/>
              <a:t>Por fim, o git cria um novo commit que vai </a:t>
            </a:r>
            <a:r>
              <a:rPr lang="en-US" dirty="0" err="1"/>
              <a:t>conter</a:t>
            </a:r>
            <a:r>
              <a:rPr lang="en-US" dirty="0"/>
              <a:t> </a:t>
            </a:r>
            <a:r>
              <a:rPr lang="en-US" dirty="0" err="1"/>
              <a:t>os</a:t>
            </a:r>
            <a:r>
              <a:rPr lang="en-US" dirty="0"/>
              <a:t> </a:t>
            </a:r>
            <a:r>
              <a:rPr lang="en-US" dirty="0" err="1"/>
              <a:t>novos</a:t>
            </a:r>
            <a:r>
              <a:rPr lang="en-US" dirty="0"/>
              <a:t> ficheiros </a:t>
            </a:r>
            <a:r>
              <a:rPr lang="en-US" dirty="0" err="1"/>
              <a:t>lib.h</a:t>
            </a:r>
            <a:r>
              <a:rPr lang="en-US" dirty="0"/>
              <a:t>, README.md e o </a:t>
            </a:r>
            <a:r>
              <a:rPr lang="en-US" dirty="0" err="1"/>
              <a:t>Hello.c</a:t>
            </a:r>
            <a:r>
              <a:rPr lang="en-US" dirty="0"/>
              <a:t> do </a:t>
            </a:r>
            <a:r>
              <a:rPr lang="en-US" dirty="0" err="1"/>
              <a:t>branchA</a:t>
            </a:r>
            <a:endParaRPr lang="en-US" dirty="0"/>
          </a:p>
          <a:p>
            <a:pPr marL="457200" lvl="1" indent="0">
              <a:buFont typeface="Arial" panose="020B0604020202020204" pitchFamily="34" charset="0"/>
              <a:buNone/>
            </a:pPr>
            <a:endParaRPr lang="en-US" dirty="0"/>
          </a:p>
          <a:p>
            <a:pPr marL="685800" lvl="1" indent="-228600">
              <a:buAutoNum type="arabicPeriod"/>
            </a:pPr>
            <a:endParaRPr lang="en-US" dirty="0"/>
          </a:p>
          <a:p>
            <a:pPr marL="457200" lvl="1" indent="0">
              <a:buNone/>
            </a:pPr>
            <a:endParaRPr lang="en-US" dirty="0"/>
          </a:p>
          <a:p>
            <a:pPr marL="228600" indent="-228600">
              <a:buAutoNum type="arabicPeriod"/>
            </a:pPr>
            <a:endParaRPr lang="en-US" dirty="0"/>
          </a:p>
          <a:p>
            <a:pPr marL="228600" indent="-228600">
              <a:buAutoNum type="arabicPeriod"/>
            </a:pPr>
            <a:endParaRPr lang="pt-PT" dirty="0"/>
          </a:p>
        </p:txBody>
      </p:sp>
    </p:spTree>
    <p:extLst>
      <p:ext uri="{BB962C8B-B14F-4D97-AF65-F5344CB8AC3E}">
        <p14:creationId xmlns:p14="http://schemas.microsoft.com/office/powerpoint/2010/main" val="2234318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lvl="0" indent="0">
              <a:buNone/>
            </a:pPr>
            <a:r>
              <a:rPr lang="en-US" dirty="0"/>
              <a:t>Neste </a:t>
            </a:r>
            <a:r>
              <a:rPr lang="pt-PT" noProof="0" dirty="0"/>
              <a:t>cenário</a:t>
            </a:r>
            <a:r>
              <a:rPr lang="en-US" dirty="0"/>
              <a:t>, o primeiro commit comum, 34ac2, </a:t>
            </a:r>
            <a:r>
              <a:rPr lang="pt-PT" noProof="0" dirty="0"/>
              <a:t>tem</a:t>
            </a:r>
            <a:r>
              <a:rPr lang="en-US" dirty="0"/>
              <a:t> um ficheiro </a:t>
            </a:r>
            <a:r>
              <a:rPr lang="en-US" dirty="0" err="1"/>
              <a:t>Hello.c</a:t>
            </a:r>
            <a:r>
              <a:rPr lang="en-US" dirty="0"/>
              <a:t> que foi </a:t>
            </a:r>
            <a:r>
              <a:rPr lang="en-US" dirty="0" err="1"/>
              <a:t>alterado</a:t>
            </a:r>
            <a:r>
              <a:rPr lang="en-US" dirty="0"/>
              <a:t> </a:t>
            </a:r>
            <a:r>
              <a:rPr lang="en-US" dirty="0" err="1"/>
              <a:t>em</a:t>
            </a:r>
            <a:r>
              <a:rPr lang="en-US" dirty="0"/>
              <a:t> ambos </a:t>
            </a:r>
            <a:r>
              <a:rPr lang="en-US" dirty="0" err="1"/>
              <a:t>os</a:t>
            </a:r>
            <a:r>
              <a:rPr lang="en-US" dirty="0"/>
              <a:t> branches. *</a:t>
            </a:r>
          </a:p>
          <a:p>
            <a:pPr marL="0" lvl="0" indent="0">
              <a:buNone/>
            </a:pPr>
            <a:r>
              <a:rPr lang="en-US" dirty="0"/>
              <a:t>Neste caso, </a:t>
            </a:r>
            <a:r>
              <a:rPr lang="en-US" dirty="0" err="1"/>
              <a:t>irá</a:t>
            </a:r>
            <a:r>
              <a:rPr lang="en-US" dirty="0"/>
              <a:t> </a:t>
            </a:r>
            <a:r>
              <a:rPr lang="en-US" dirty="0" err="1"/>
              <a:t>existir</a:t>
            </a:r>
            <a:r>
              <a:rPr lang="en-US" dirty="0"/>
              <a:t> um </a:t>
            </a:r>
            <a:r>
              <a:rPr lang="en-US" dirty="0" err="1"/>
              <a:t>conflito</a:t>
            </a:r>
            <a:r>
              <a:rPr lang="en-US" dirty="0"/>
              <a:t> no ficheiro </a:t>
            </a:r>
            <a:r>
              <a:rPr lang="en-US" dirty="0" err="1"/>
              <a:t>Hello.c</a:t>
            </a:r>
            <a:r>
              <a:rPr lang="en-US" dirty="0"/>
              <a:t>. O processo de merging termina, e o ficheiro </a:t>
            </a:r>
            <a:r>
              <a:rPr lang="en-US" dirty="0" err="1"/>
              <a:t>irá</a:t>
            </a:r>
            <a:r>
              <a:rPr lang="en-US" dirty="0"/>
              <a:t> </a:t>
            </a:r>
            <a:r>
              <a:rPr lang="en-US" dirty="0" err="1"/>
              <a:t>conter</a:t>
            </a:r>
            <a:r>
              <a:rPr lang="en-US" dirty="0"/>
              <a:t> markers que </a:t>
            </a:r>
            <a:r>
              <a:rPr lang="en-US" dirty="0" err="1"/>
              <a:t>indicam</a:t>
            </a:r>
            <a:r>
              <a:rPr lang="en-US" dirty="0"/>
              <a:t> onde existem </a:t>
            </a:r>
            <a:r>
              <a:rPr lang="en-US" dirty="0" err="1"/>
              <a:t>conflitos</a:t>
            </a:r>
            <a:r>
              <a:rPr lang="en-US" dirty="0"/>
              <a:t>.</a:t>
            </a:r>
          </a:p>
          <a:p>
            <a:pPr marL="0" lvl="0" indent="0">
              <a:buNone/>
            </a:pPr>
            <a:r>
              <a:rPr lang="en-US" dirty="0"/>
              <a:t>O git status </a:t>
            </a:r>
            <a:r>
              <a:rPr lang="en-US" dirty="0" err="1"/>
              <a:t>irá</a:t>
            </a:r>
            <a:r>
              <a:rPr lang="en-US" dirty="0"/>
              <a:t> mostrar </a:t>
            </a:r>
            <a:r>
              <a:rPr lang="en-US" dirty="0" err="1"/>
              <a:t>os</a:t>
            </a:r>
            <a:r>
              <a:rPr lang="en-US" dirty="0"/>
              <a:t> ficheiros que </a:t>
            </a:r>
            <a:r>
              <a:rPr lang="en-US" dirty="0" err="1"/>
              <a:t>falharam</a:t>
            </a:r>
            <a:r>
              <a:rPr lang="en-US" dirty="0"/>
              <a:t> no merge</a:t>
            </a:r>
          </a:p>
          <a:p>
            <a:pPr marL="0" lvl="0" indent="0">
              <a:buNone/>
            </a:pPr>
            <a:endParaRPr lang="en-US" dirty="0"/>
          </a:p>
          <a:p>
            <a:pPr marL="0" lvl="0" indent="0">
              <a:buNone/>
            </a:pPr>
            <a:r>
              <a:rPr lang="en-US" dirty="0"/>
              <a:t>Então resolve-se </a:t>
            </a:r>
            <a:r>
              <a:rPr lang="en-US" dirty="0" err="1"/>
              <a:t>os</a:t>
            </a:r>
            <a:r>
              <a:rPr lang="en-US" dirty="0"/>
              <a:t> </a:t>
            </a:r>
            <a:r>
              <a:rPr lang="en-US" dirty="0" err="1"/>
              <a:t>conflitos</a:t>
            </a:r>
            <a:r>
              <a:rPr lang="en-US" dirty="0"/>
              <a:t> manualmente</a:t>
            </a:r>
          </a:p>
          <a:p>
            <a:pPr marL="0" lvl="0" indent="0">
              <a:buNone/>
            </a:pPr>
            <a:r>
              <a:rPr lang="en-US" dirty="0"/>
              <a:t>Faz-se git add</a:t>
            </a:r>
          </a:p>
          <a:p>
            <a:pPr marL="0" lvl="0" indent="0">
              <a:buNone/>
            </a:pPr>
            <a:r>
              <a:rPr lang="en-US" dirty="0"/>
              <a:t>E faz-se commit</a:t>
            </a:r>
          </a:p>
          <a:p>
            <a:pPr marL="0" lvl="0" indent="0">
              <a:buNone/>
            </a:pPr>
            <a:endParaRPr lang="en-US" dirty="0"/>
          </a:p>
          <a:p>
            <a:pPr marL="0" lvl="0" indent="0">
              <a:buNone/>
            </a:pPr>
            <a:r>
              <a:rPr lang="en-US" dirty="0"/>
              <a:t>* Nem </a:t>
            </a:r>
            <a:r>
              <a:rPr lang="en-US" dirty="0" err="1"/>
              <a:t>sempre</a:t>
            </a:r>
            <a:r>
              <a:rPr lang="en-US" dirty="0"/>
              <a:t> que o mesmo ficheiro é </a:t>
            </a:r>
            <a:r>
              <a:rPr lang="en-US" dirty="0" err="1"/>
              <a:t>modificado</a:t>
            </a:r>
            <a:r>
              <a:rPr lang="en-US" dirty="0"/>
              <a:t> </a:t>
            </a:r>
            <a:r>
              <a:rPr lang="en-US" dirty="0" err="1"/>
              <a:t>nas</a:t>
            </a:r>
            <a:r>
              <a:rPr lang="en-US" dirty="0"/>
              <a:t> duas branches </a:t>
            </a:r>
            <a:r>
              <a:rPr lang="en-US" dirty="0" err="1"/>
              <a:t>resulta</a:t>
            </a:r>
            <a:r>
              <a:rPr lang="en-US" dirty="0"/>
              <a:t> </a:t>
            </a:r>
            <a:r>
              <a:rPr lang="en-US" dirty="0" err="1"/>
              <a:t>num</a:t>
            </a:r>
            <a:r>
              <a:rPr lang="en-US" dirty="0"/>
              <a:t> </a:t>
            </a:r>
            <a:r>
              <a:rPr lang="en-US" dirty="0" err="1"/>
              <a:t>conflito</a:t>
            </a:r>
            <a:r>
              <a:rPr lang="en-US" dirty="0"/>
              <a:t>.</a:t>
            </a:r>
          </a:p>
          <a:p>
            <a:pPr marL="0" lvl="0" indent="0">
              <a:buNone/>
            </a:pPr>
            <a:r>
              <a:rPr lang="en-US" dirty="0"/>
              <a:t>Exemplo:</a:t>
            </a:r>
          </a:p>
          <a:p>
            <a:pPr marL="0" lvl="0" indent="0">
              <a:buNone/>
            </a:pPr>
            <a:r>
              <a:rPr lang="en-US" dirty="0"/>
              <a:t>Ficheiro </a:t>
            </a:r>
            <a:r>
              <a:rPr lang="en-US" dirty="0" err="1"/>
              <a:t>tem</a:t>
            </a:r>
            <a:r>
              <a:rPr lang="en-US" dirty="0"/>
              <a:t> o conteudo </a:t>
            </a:r>
          </a:p>
          <a:p>
            <a:pPr marL="0" lvl="0" indent="0">
              <a:buNone/>
            </a:pPr>
            <a:r>
              <a:rPr lang="en-US" i="1" dirty="0"/>
              <a:t>Exemplo</a:t>
            </a:r>
          </a:p>
          <a:p>
            <a:pPr marL="0" lvl="0" indent="0">
              <a:buNone/>
            </a:pPr>
            <a:endParaRPr lang="en-US" i="1" dirty="0"/>
          </a:p>
          <a:p>
            <a:pPr marL="0" lvl="0" indent="0">
              <a:buNone/>
            </a:pPr>
            <a:r>
              <a:rPr lang="en-US" i="0" dirty="0"/>
              <a:t>Na branch master </a:t>
            </a:r>
            <a:r>
              <a:rPr lang="en-US" i="0" dirty="0" err="1"/>
              <a:t>alterou</a:t>
            </a:r>
            <a:r>
              <a:rPr lang="en-US" i="0" dirty="0"/>
              <a:t> para</a:t>
            </a:r>
          </a:p>
          <a:p>
            <a:pPr marL="0" lvl="0" indent="0">
              <a:buNone/>
            </a:pPr>
            <a:r>
              <a:rPr lang="en-US" i="1" dirty="0"/>
              <a:t>Linha 1</a:t>
            </a:r>
          </a:p>
          <a:p>
            <a:pPr marL="0" lvl="0" indent="0">
              <a:buNone/>
            </a:pPr>
            <a:r>
              <a:rPr lang="en-US" i="1" dirty="0"/>
              <a:t>Exemplo</a:t>
            </a:r>
          </a:p>
          <a:p>
            <a:pPr marL="0" lvl="0" indent="0">
              <a:buNone/>
            </a:pPr>
            <a:endParaRPr lang="en-US" i="1" dirty="0"/>
          </a:p>
          <a:p>
            <a:pPr marL="0" lvl="0" indent="0">
              <a:buNone/>
            </a:pPr>
            <a:r>
              <a:rPr lang="en-US" i="0" dirty="0"/>
              <a:t>Na outra branch</a:t>
            </a:r>
          </a:p>
          <a:p>
            <a:pPr marL="0" lvl="0" indent="0">
              <a:buNone/>
            </a:pPr>
            <a:r>
              <a:rPr lang="en-US" i="1" dirty="0"/>
              <a:t>Exemplo</a:t>
            </a:r>
          </a:p>
          <a:p>
            <a:pPr marL="0" lvl="0" indent="0">
              <a:buNone/>
            </a:pPr>
            <a:r>
              <a:rPr lang="en-US" i="1" dirty="0"/>
              <a:t>Linha 2</a:t>
            </a:r>
          </a:p>
          <a:p>
            <a:pPr marL="0" lvl="0" indent="0">
              <a:buNone/>
            </a:pPr>
            <a:endParaRPr lang="en-US" i="0" dirty="0"/>
          </a:p>
          <a:p>
            <a:pPr marL="0" lvl="0" indent="0">
              <a:buNone/>
            </a:pPr>
            <a:r>
              <a:rPr lang="en-US" i="0" dirty="0"/>
              <a:t>Neste caso, existe um </a:t>
            </a:r>
            <a:r>
              <a:rPr lang="en-US" i="0" dirty="0" err="1"/>
              <a:t>bloco</a:t>
            </a:r>
            <a:r>
              <a:rPr lang="en-US" i="0" dirty="0"/>
              <a:t> (</a:t>
            </a:r>
            <a:r>
              <a:rPr lang="en-US" i="0" dirty="0" err="1"/>
              <a:t>uma</a:t>
            </a:r>
            <a:r>
              <a:rPr lang="en-US" i="0" dirty="0"/>
              <a:t> linha) </a:t>
            </a:r>
            <a:r>
              <a:rPr lang="en-US" i="0" dirty="0" err="1"/>
              <a:t>comum</a:t>
            </a:r>
            <a:r>
              <a:rPr lang="en-US" i="0" dirty="0"/>
              <a:t> a ambos </a:t>
            </a:r>
            <a:r>
              <a:rPr lang="en-US" i="0" dirty="0" err="1"/>
              <a:t>os</a:t>
            </a:r>
            <a:r>
              <a:rPr lang="en-US" i="0" dirty="0"/>
              <a:t> branches que não foi </a:t>
            </a:r>
            <a:r>
              <a:rPr lang="en-US" i="0" dirty="0" err="1"/>
              <a:t>alterada</a:t>
            </a:r>
            <a:r>
              <a:rPr lang="en-US" i="0" dirty="0"/>
              <a:t>. As </a:t>
            </a:r>
            <a:r>
              <a:rPr lang="en-US" i="0" dirty="0" err="1"/>
              <a:t>alterações</a:t>
            </a:r>
            <a:r>
              <a:rPr lang="en-US" i="0" dirty="0"/>
              <a:t> </a:t>
            </a:r>
            <a:r>
              <a:rPr lang="en-US" i="0" dirty="0" err="1"/>
              <a:t>surgiram</a:t>
            </a:r>
            <a:r>
              <a:rPr lang="en-US" i="0" dirty="0"/>
              <a:t> antes, </a:t>
            </a:r>
            <a:r>
              <a:rPr lang="en-US" i="0" dirty="0" err="1"/>
              <a:t>num</a:t>
            </a:r>
            <a:r>
              <a:rPr lang="en-US" i="0" dirty="0"/>
              <a:t> branch, e depois, no outro branch. O git </a:t>
            </a:r>
            <a:r>
              <a:rPr lang="en-US" i="0" dirty="0" err="1"/>
              <a:t>nao</a:t>
            </a:r>
            <a:r>
              <a:rPr lang="en-US" i="0" dirty="0"/>
              <a:t> </a:t>
            </a:r>
            <a:r>
              <a:rPr lang="en-US" i="0" dirty="0" err="1"/>
              <a:t>tem</a:t>
            </a:r>
            <a:r>
              <a:rPr lang="en-US" i="0" dirty="0"/>
              <a:t> qualquer problema </a:t>
            </a:r>
            <a:r>
              <a:rPr lang="en-US" i="0" dirty="0" err="1"/>
              <a:t>em</a:t>
            </a:r>
            <a:r>
              <a:rPr lang="en-US" i="0" dirty="0"/>
              <a:t> </a:t>
            </a:r>
            <a:r>
              <a:rPr lang="en-US" i="0" dirty="0" err="1"/>
              <a:t>fazer</a:t>
            </a:r>
            <a:r>
              <a:rPr lang="en-US" i="0" dirty="0"/>
              <a:t> o merge </a:t>
            </a:r>
            <a:r>
              <a:rPr lang="en-US" i="0" dirty="0" err="1"/>
              <a:t>automaticamente</a:t>
            </a:r>
            <a:endParaRPr lang="en-US" i="0" dirty="0"/>
          </a:p>
        </p:txBody>
      </p:sp>
    </p:spTree>
    <p:extLst>
      <p:ext uri="{BB962C8B-B14F-4D97-AF65-F5344CB8AC3E}">
        <p14:creationId xmlns:p14="http://schemas.microsoft.com/office/powerpoint/2010/main" val="18009468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1801172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pt-PT" dirty="0"/>
              <a:t>Fazer </a:t>
            </a:r>
            <a:r>
              <a:rPr lang="pt-PT" b="1" dirty="0"/>
              <a:t>$ </a:t>
            </a:r>
            <a:r>
              <a:rPr lang="pt-PT" b="1" dirty="0" err="1"/>
              <a:t>ls</a:t>
            </a:r>
            <a:r>
              <a:rPr lang="pt-PT" b="1" dirty="0"/>
              <a:t> .git </a:t>
            </a:r>
            <a:r>
              <a:rPr lang="pt-PT" dirty="0"/>
              <a:t>para verificar o conteúdo do diretório gerado</a:t>
            </a:r>
            <a:endParaRPr dirty="0"/>
          </a:p>
        </p:txBody>
      </p:sp>
    </p:spTree>
    <p:extLst>
      <p:ext uri="{BB962C8B-B14F-4D97-AF65-F5344CB8AC3E}">
        <p14:creationId xmlns:p14="http://schemas.microsoft.com/office/powerpoint/2010/main" val="1187817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Permite </a:t>
            </a:r>
            <a:r>
              <a:rPr lang="en-US" dirty="0" err="1"/>
              <a:t>ver</a:t>
            </a:r>
            <a:r>
              <a:rPr lang="en-US" dirty="0"/>
              <a:t> as </a:t>
            </a:r>
            <a:r>
              <a:rPr lang="en-US" dirty="0" err="1"/>
              <a:t>alterações</a:t>
            </a:r>
            <a:r>
              <a:rPr lang="en-US" dirty="0"/>
              <a:t> </a:t>
            </a:r>
            <a:r>
              <a:rPr lang="en-US" dirty="0" err="1"/>
              <a:t>feitas</a:t>
            </a:r>
            <a:r>
              <a:rPr lang="en-US" dirty="0"/>
              <a:t> no lado remote</a:t>
            </a:r>
          </a:p>
          <a:p>
            <a:r>
              <a:rPr lang="en-US" dirty="0"/>
              <a:t>Como não </a:t>
            </a:r>
            <a:r>
              <a:rPr lang="en-US" dirty="0" err="1"/>
              <a:t>modifica</a:t>
            </a:r>
            <a:r>
              <a:rPr lang="en-US" dirty="0"/>
              <a:t> nada a nivel local, não existe </a:t>
            </a:r>
            <a:r>
              <a:rPr lang="en-US" dirty="0" err="1"/>
              <a:t>possibilidade</a:t>
            </a:r>
            <a:r>
              <a:rPr lang="en-US" dirty="0"/>
              <a:t> de as coisas </a:t>
            </a:r>
            <a:r>
              <a:rPr lang="en-US" dirty="0" err="1"/>
              <a:t>correrem</a:t>
            </a:r>
            <a:r>
              <a:rPr lang="en-US" dirty="0"/>
              <a:t> mal</a:t>
            </a:r>
          </a:p>
          <a:p>
            <a:endParaRPr lang="pt-PT" dirty="0"/>
          </a:p>
        </p:txBody>
      </p:sp>
    </p:spTree>
    <p:extLst>
      <p:ext uri="{BB962C8B-B14F-4D97-AF65-F5344CB8AC3E}">
        <p14:creationId xmlns:p14="http://schemas.microsoft.com/office/powerpoint/2010/main" val="1803221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Faz um fetch</a:t>
            </a:r>
          </a:p>
          <a:p>
            <a:r>
              <a:rPr lang="en-US" dirty="0"/>
              <a:t>E depois tenta </a:t>
            </a:r>
            <a:r>
              <a:rPr lang="en-US" dirty="0" err="1"/>
              <a:t>fazer</a:t>
            </a:r>
            <a:r>
              <a:rPr lang="en-US" dirty="0"/>
              <a:t> merge</a:t>
            </a:r>
          </a:p>
          <a:p>
            <a:endParaRPr lang="en-US" dirty="0"/>
          </a:p>
          <a:p>
            <a:r>
              <a:rPr lang="en-US" dirty="0"/>
              <a:t>Origin é </a:t>
            </a:r>
            <a:r>
              <a:rPr lang="en-US" dirty="0" err="1"/>
              <a:t>uma</a:t>
            </a:r>
            <a:r>
              <a:rPr lang="en-US" dirty="0"/>
              <a:t> </a:t>
            </a:r>
            <a:r>
              <a:rPr lang="en-US" dirty="0" err="1"/>
              <a:t>referencia</a:t>
            </a:r>
            <a:r>
              <a:rPr lang="en-US" dirty="0"/>
              <a:t> </a:t>
            </a:r>
            <a:endParaRPr lang="pt-PT" dirty="0"/>
          </a:p>
        </p:txBody>
      </p:sp>
    </p:spTree>
    <p:extLst>
      <p:ext uri="{BB962C8B-B14F-4D97-AF65-F5344CB8AC3E}">
        <p14:creationId xmlns:p14="http://schemas.microsoft.com/office/powerpoint/2010/main" val="234235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100" b="0" i="1" kern="1200" dirty="0">
                <a:solidFill>
                  <a:schemeClr val="tx1"/>
                </a:solidFill>
                <a:effectLst/>
                <a:latin typeface="+mn-lt"/>
                <a:ea typeface="+mn-ea"/>
                <a:cs typeface="+mn-cs"/>
              </a:rPr>
              <a:t>By default, git push origin will update branches on the destination with one with the same name on the source</a:t>
            </a:r>
            <a:endParaRPr lang="pt-PT" dirty="0"/>
          </a:p>
        </p:txBody>
      </p:sp>
    </p:spTree>
    <p:extLst>
      <p:ext uri="{BB962C8B-B14F-4D97-AF65-F5344CB8AC3E}">
        <p14:creationId xmlns:p14="http://schemas.microsoft.com/office/powerpoint/2010/main" val="3237461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lgn="l"/>
            <a:r>
              <a:rPr lang="en-GB" sz="1100" b="1" kern="1200" dirty="0">
                <a:solidFill>
                  <a:schemeClr val="tx1"/>
                </a:solidFill>
                <a:effectLst/>
                <a:latin typeface="+mn-lt"/>
                <a:ea typeface="+mn-ea"/>
                <a:cs typeface="+mn-cs"/>
              </a:rPr>
              <a:t>Local Version Control Systems</a:t>
            </a:r>
            <a:r>
              <a:rPr lang="en-GB" sz="1100" kern="1200" dirty="0">
                <a:solidFill>
                  <a:schemeClr val="tx1"/>
                </a:solidFill>
                <a:effectLst/>
                <a:latin typeface="+mn-lt"/>
                <a:ea typeface="+mn-ea"/>
                <a:cs typeface="+mn-cs"/>
              </a:rPr>
              <a:t>: </a:t>
            </a:r>
          </a:p>
          <a:p>
            <a:pPr lvl="0" algn="l"/>
            <a:r>
              <a:rPr lang="en-GB" sz="1100" kern="1200" dirty="0">
                <a:solidFill>
                  <a:schemeClr val="tx1"/>
                </a:solidFill>
                <a:effectLst/>
                <a:latin typeface="+mn-lt"/>
                <a:ea typeface="+mn-ea"/>
                <a:cs typeface="+mn-cs"/>
              </a:rPr>
              <a:t>A simple database that keeps all the changes to files under revision control. </a:t>
            </a:r>
          </a:p>
          <a:p>
            <a:pPr lvl="0" algn="l"/>
            <a:r>
              <a:rPr lang="en-GB" sz="1100" kern="1200" dirty="0">
                <a:solidFill>
                  <a:schemeClr val="tx1"/>
                </a:solidFill>
                <a:effectLst/>
                <a:latin typeface="+mn-lt"/>
                <a:ea typeface="+mn-ea"/>
                <a:cs typeface="+mn-cs"/>
              </a:rPr>
              <a:t>It’s only local. Doesn’t allow collaborative work.</a:t>
            </a:r>
          </a:p>
          <a:p>
            <a:pPr lvl="0" algn="l"/>
            <a:endParaRPr lang="en-GB"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b="1" kern="1200" dirty="0">
                <a:solidFill>
                  <a:schemeClr val="tx1"/>
                </a:solidFill>
                <a:effectLst/>
                <a:latin typeface="+mn-lt"/>
                <a:ea typeface="+mn-ea"/>
                <a:cs typeface="+mn-cs"/>
              </a:rPr>
              <a:t>Centralized Version Control Systems:</a:t>
            </a:r>
            <a:r>
              <a:rPr lang="en-GB" sz="1100" b="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b="0" kern="1200" dirty="0">
                <a:solidFill>
                  <a:schemeClr val="tx1"/>
                </a:solidFill>
                <a:effectLst/>
                <a:latin typeface="+mn-lt"/>
                <a:ea typeface="+mn-ea"/>
                <a:cs typeface="+mn-cs"/>
              </a:rPr>
              <a:t>Consists of </a:t>
            </a:r>
            <a:r>
              <a:rPr lang="en-GB" sz="1100" kern="1200" dirty="0">
                <a:solidFill>
                  <a:schemeClr val="tx1"/>
                </a:solidFill>
                <a:effectLst/>
                <a:latin typeface="+mn-lt"/>
                <a:ea typeface="+mn-ea"/>
                <a:cs typeface="+mn-cs"/>
              </a:rPr>
              <a:t>a single server that contains all versioned files and a number of clients that can checkout files to the database.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tx1"/>
                </a:solidFill>
                <a:effectLst/>
                <a:latin typeface="+mn-lt"/>
                <a:ea typeface="+mn-ea"/>
                <a:cs typeface="+mn-cs"/>
              </a:rPr>
              <a:t>The checkouts consist of the latest snapshot of the files, the full repository is only on server side.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tx1"/>
                </a:solidFill>
                <a:effectLst/>
                <a:latin typeface="+mn-lt"/>
                <a:ea typeface="+mn-ea"/>
                <a:cs typeface="+mn-cs"/>
              </a:rPr>
              <a:t>All operations require internet connection.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tx1"/>
                </a:solidFill>
                <a:effectLst/>
                <a:latin typeface="+mn-lt"/>
                <a:ea typeface="+mn-ea"/>
                <a:cs typeface="+mn-cs"/>
              </a:rPr>
              <a:t>If the server goes down and there’s no backups, it’s almost impossible to rebuild the database with clients snapshots.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b="1" kern="1200" dirty="0">
                <a:solidFill>
                  <a:schemeClr val="tx1"/>
                </a:solidFill>
                <a:effectLst/>
                <a:latin typeface="+mn-lt"/>
                <a:ea typeface="+mn-ea"/>
                <a:cs typeface="+mn-cs"/>
              </a:rPr>
              <a:t>Distributed Version Control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tx1"/>
                </a:solidFill>
                <a:effectLst/>
                <a:latin typeface="+mn-lt"/>
                <a:ea typeface="+mn-ea"/>
                <a:cs typeface="+mn-cs"/>
              </a:rPr>
              <a:t>Like DVCSs, there's a database with all versioned files.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tx1"/>
                </a:solidFill>
                <a:effectLst/>
                <a:latin typeface="+mn-lt"/>
                <a:ea typeface="+mn-ea"/>
                <a:cs typeface="+mn-cs"/>
              </a:rPr>
              <a:t>However, clients don't only checkout latest snapshot of the files, they mirror the repository, so the full repository on the server is also on all clients side, which is good in case the server goes down, probably the main disadvantage of VCS.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kern="1200" dirty="0">
                <a:solidFill>
                  <a:schemeClr val="tx1"/>
                </a:solidFill>
                <a:effectLst/>
                <a:latin typeface="+mn-lt"/>
                <a:ea typeface="+mn-ea"/>
                <a:cs typeface="+mn-cs"/>
              </a:rPr>
              <a:t>Most operations are local, skipping network overhead, so it’s fast!</a:t>
            </a:r>
          </a:p>
          <a:p>
            <a:pPr lvl="0" algn="l"/>
            <a:endParaRPr lang="pt-PT" sz="1100" dirty="0"/>
          </a:p>
        </p:txBody>
      </p:sp>
    </p:spTree>
    <p:extLst>
      <p:ext uri="{BB962C8B-B14F-4D97-AF65-F5344CB8AC3E}">
        <p14:creationId xmlns:p14="http://schemas.microsoft.com/office/powerpoint/2010/main" val="22459094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fontAlgn="base"/>
            <a:r>
              <a:rPr lang="en-US" sz="1100" b="0" i="0" kern="1200" dirty="0">
                <a:solidFill>
                  <a:schemeClr val="tx1"/>
                </a:solidFill>
                <a:effectLst/>
                <a:latin typeface="+mn-lt"/>
                <a:ea typeface="+mn-ea"/>
                <a:cs typeface="+mn-cs"/>
              </a:rPr>
              <a:t>You can use the git config to enable credentials storage in git</a:t>
            </a:r>
          </a:p>
          <a:p>
            <a:pPr fontAlgn="base"/>
            <a:r>
              <a:rPr lang="en-US" dirty="0"/>
              <a:t>git config </a:t>
            </a:r>
            <a:r>
              <a:rPr lang="en-US" dirty="0" err="1"/>
              <a:t>credential.helper</a:t>
            </a:r>
            <a:r>
              <a:rPr lang="en-US" dirty="0"/>
              <a:t> store </a:t>
            </a:r>
          </a:p>
          <a:p>
            <a:pPr fontAlgn="base"/>
            <a:r>
              <a:rPr lang="en-US" sz="1100" b="0" i="0" kern="1200" dirty="0">
                <a:solidFill>
                  <a:schemeClr val="tx1"/>
                </a:solidFill>
                <a:effectLst/>
                <a:latin typeface="+mn-lt"/>
                <a:ea typeface="+mn-ea"/>
                <a:cs typeface="+mn-cs"/>
              </a:rPr>
              <a:t>When running this command, the first time you pull or push from the remote repository, you'll get asked about the username and password.</a:t>
            </a:r>
          </a:p>
          <a:p>
            <a:pPr fontAlgn="base"/>
            <a:r>
              <a:rPr lang="en-US" sz="1100" b="0" i="0" kern="1200" dirty="0">
                <a:solidFill>
                  <a:schemeClr val="tx1"/>
                </a:solidFill>
                <a:effectLst/>
                <a:latin typeface="+mn-lt"/>
                <a:ea typeface="+mn-ea"/>
                <a:cs typeface="+mn-cs"/>
              </a:rPr>
              <a:t>After on, for consequent communications with the remote repository you don't have to provide the username and password.</a:t>
            </a:r>
          </a:p>
          <a:p>
            <a:pPr fontAlgn="base"/>
            <a:r>
              <a:rPr lang="en-US" sz="1100" b="0" i="0" kern="1200" dirty="0">
                <a:solidFill>
                  <a:schemeClr val="tx1"/>
                </a:solidFill>
                <a:effectLst/>
                <a:latin typeface="+mn-lt"/>
                <a:ea typeface="+mn-ea"/>
                <a:cs typeface="+mn-cs"/>
              </a:rPr>
              <a:t>The storage format is a .git-credentials file, stored in plaintext.</a:t>
            </a:r>
          </a:p>
          <a:p>
            <a:pPr fontAlgn="base"/>
            <a:r>
              <a:rPr lang="en-US" sz="1100" b="0" i="0" kern="1200" dirty="0">
                <a:solidFill>
                  <a:schemeClr val="tx1"/>
                </a:solidFill>
                <a:effectLst/>
                <a:latin typeface="+mn-lt"/>
                <a:ea typeface="+mn-ea"/>
                <a:cs typeface="+mn-cs"/>
              </a:rPr>
              <a:t>Also you can use other helpers for the git config </a:t>
            </a:r>
            <a:r>
              <a:rPr lang="en-US" sz="1100" b="0" i="0" kern="1200" dirty="0" err="1">
                <a:solidFill>
                  <a:schemeClr val="tx1"/>
                </a:solidFill>
                <a:effectLst/>
                <a:latin typeface="+mn-lt"/>
                <a:ea typeface="+mn-ea"/>
                <a:cs typeface="+mn-cs"/>
              </a:rPr>
              <a:t>credential.helper</a:t>
            </a:r>
            <a:r>
              <a:rPr lang="en-US" sz="1100" b="0" i="0" kern="1200" dirty="0">
                <a:solidFill>
                  <a:schemeClr val="tx1"/>
                </a:solidFill>
                <a:effectLst/>
                <a:latin typeface="+mn-lt"/>
                <a:ea typeface="+mn-ea"/>
                <a:cs typeface="+mn-cs"/>
              </a:rPr>
              <a:t>, namely cache :</a:t>
            </a:r>
          </a:p>
          <a:p>
            <a:pPr fontAlgn="base"/>
            <a:r>
              <a:rPr lang="en-US" dirty="0"/>
              <a:t>git config </a:t>
            </a:r>
            <a:r>
              <a:rPr lang="en-US" dirty="0" err="1"/>
              <a:t>credential.helper</a:t>
            </a:r>
            <a:r>
              <a:rPr lang="en-US" dirty="0"/>
              <a:t> cache &lt;</a:t>
            </a:r>
            <a:r>
              <a:rPr lang="en-US" dirty="0" err="1"/>
              <a:t>timout</a:t>
            </a:r>
            <a:r>
              <a:rPr lang="en-US" dirty="0"/>
              <a:t>&gt; </a:t>
            </a:r>
            <a:r>
              <a:rPr lang="en-US" sz="1100" b="0" i="0" kern="1200" dirty="0">
                <a:solidFill>
                  <a:schemeClr val="tx1"/>
                </a:solidFill>
                <a:effectLst/>
                <a:latin typeface="+mn-lt"/>
                <a:ea typeface="+mn-ea"/>
                <a:cs typeface="+mn-cs"/>
              </a:rPr>
              <a:t>which takes a timeout parameter, determining for how long its </a:t>
            </a:r>
            <a:r>
              <a:rPr lang="en-US" sz="1100" b="0" i="0" kern="1200" dirty="0" err="1">
                <a:solidFill>
                  <a:schemeClr val="tx1"/>
                </a:solidFill>
                <a:effectLst/>
                <a:latin typeface="+mn-lt"/>
                <a:ea typeface="+mn-ea"/>
                <a:cs typeface="+mn-cs"/>
              </a:rPr>
              <a:t>deamon</a:t>
            </a:r>
            <a:r>
              <a:rPr lang="en-US" sz="1100" b="0" i="0" kern="1200" dirty="0">
                <a:solidFill>
                  <a:schemeClr val="tx1"/>
                </a:solidFill>
                <a:effectLst/>
                <a:latin typeface="+mn-lt"/>
                <a:ea typeface="+mn-ea"/>
                <a:cs typeface="+mn-cs"/>
              </a:rPr>
              <a:t> should run and the default value of it is 900 seconds (15 minutes).</a:t>
            </a:r>
          </a:p>
          <a:p>
            <a:endParaRPr lang="pt-PT" dirty="0"/>
          </a:p>
        </p:txBody>
      </p:sp>
    </p:spTree>
    <p:extLst>
      <p:ext uri="{BB962C8B-B14F-4D97-AF65-F5344CB8AC3E}">
        <p14:creationId xmlns:p14="http://schemas.microsoft.com/office/powerpoint/2010/main" val="3861578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597377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pt-PT"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2154141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pt-PT"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2059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082646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pt-PT" sz="1100" dirty="0"/>
              <a:t>Apenas desfaz</a:t>
            </a:r>
            <a:r>
              <a:rPr lang="pt-PT" sz="1100" baseline="0" dirty="0"/>
              <a:t> as alterações da Área  de trabalho, se já estiver feito </a:t>
            </a:r>
            <a:r>
              <a:rPr lang="pt-PT" sz="1100" baseline="0" dirty="0" err="1"/>
              <a:t>add</a:t>
            </a:r>
            <a:r>
              <a:rPr lang="pt-PT" sz="1100" baseline="0" dirty="0"/>
              <a:t> não faz!</a:t>
            </a:r>
            <a:endParaRPr lang="pt-PT" sz="1100" dirty="0"/>
          </a:p>
          <a:p>
            <a:pPr lvl="0">
              <a:spcBef>
                <a:spcPts val="0"/>
              </a:spcBef>
              <a:buNone/>
            </a:pPr>
            <a:r>
              <a:rPr lang="pt-PT" sz="1100" dirty="0"/>
              <a:t>Alterações já adicionadas ao </a:t>
            </a:r>
            <a:r>
              <a:rPr lang="pt-PT" sz="1100" dirty="0" err="1"/>
              <a:t>index</a:t>
            </a:r>
            <a:r>
              <a:rPr lang="pt-PT" sz="1100" dirty="0"/>
              <a:t>, bem como novos arquivos serão mantidos.</a:t>
            </a:r>
            <a:endParaRPr dirty="0"/>
          </a:p>
        </p:txBody>
      </p:sp>
    </p:spTree>
    <p:extLst>
      <p:ext uri="{BB962C8B-B14F-4D97-AF65-F5344CB8AC3E}">
        <p14:creationId xmlns:p14="http://schemas.microsoft.com/office/powerpoint/2010/main" val="32082757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pt-PT" sz="1100" b="0" i="0" u="none" strike="noStrike" kern="1200" baseline="0" dirty="0">
                <a:solidFill>
                  <a:schemeClr val="tx1"/>
                </a:solidFill>
                <a:latin typeface="+mn-lt"/>
                <a:ea typeface="+mn-ea"/>
                <a:cs typeface="+mn-cs"/>
              </a:rPr>
              <a:t>P: Adicionei um ficheiro à área de estágio, mas afinal não quero incluí-lo no próximo </a:t>
            </a:r>
            <a:r>
              <a:rPr lang="pt-PT" sz="1100" b="0" i="1" u="none" strike="noStrike" kern="1200" baseline="0" dirty="0">
                <a:solidFill>
                  <a:schemeClr val="tx1"/>
                </a:solidFill>
                <a:latin typeface="+mn-lt"/>
                <a:ea typeface="+mn-ea"/>
                <a:cs typeface="+mn-cs"/>
              </a:rPr>
              <a:t>commit</a:t>
            </a:r>
            <a:r>
              <a:rPr lang="pt-PT" sz="1100" b="0" i="0" u="none" strike="noStrike" kern="1200" baseline="0" dirty="0">
                <a:solidFill>
                  <a:schemeClr val="tx1"/>
                </a:solidFill>
                <a:latin typeface="+mn-lt"/>
                <a:ea typeface="+mn-ea"/>
                <a:cs typeface="+mn-cs"/>
              </a:rPr>
              <a:t>.</a:t>
            </a:r>
          </a:p>
          <a:p>
            <a:r>
              <a:rPr lang="pt-PT" sz="1100" b="0" i="0" u="none" strike="noStrike" kern="1200" baseline="0" dirty="0">
                <a:solidFill>
                  <a:schemeClr val="tx1"/>
                </a:solidFill>
                <a:latin typeface="+mn-lt"/>
                <a:ea typeface="+mn-ea"/>
                <a:cs typeface="+mn-cs"/>
              </a:rPr>
              <a:t>R: Usamos git </a:t>
            </a:r>
            <a:r>
              <a:rPr lang="pt-PT" sz="1100" b="0" i="0" u="none" strike="noStrike" kern="1200" baseline="0" dirty="0" err="1">
                <a:solidFill>
                  <a:schemeClr val="tx1"/>
                </a:solidFill>
                <a:latin typeface="+mn-lt"/>
                <a:ea typeface="+mn-ea"/>
                <a:cs typeface="+mn-cs"/>
              </a:rPr>
              <a:t>reset</a:t>
            </a:r>
            <a:r>
              <a:rPr lang="pt-PT" sz="1100" b="0" i="0" u="none" strike="noStrike" kern="1200" baseline="0" dirty="0">
                <a:solidFill>
                  <a:schemeClr val="tx1"/>
                </a:solidFill>
                <a:latin typeface="+mn-lt"/>
                <a:ea typeface="+mn-ea"/>
                <a:cs typeface="+mn-cs"/>
              </a:rPr>
              <a:t> HEAD para remover um ficheiro da área de estágio</a:t>
            </a:r>
          </a:p>
        </p:txBody>
      </p:sp>
    </p:spTree>
    <p:extLst>
      <p:ext uri="{BB962C8B-B14F-4D97-AF65-F5344CB8AC3E}">
        <p14:creationId xmlns:p14="http://schemas.microsoft.com/office/powerpoint/2010/main" val="4897050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697224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603245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49783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789533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401984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0954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303918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b="0" i="0" kern="1200" dirty="0">
                <a:solidFill>
                  <a:schemeClr val="tx1"/>
                </a:solidFill>
                <a:effectLst/>
                <a:latin typeface="+mn-lt"/>
                <a:ea typeface="+mn-ea"/>
                <a:cs typeface="+mn-cs"/>
              </a:rPr>
              <a:t>You modify files in your working directory.</a:t>
            </a:r>
          </a:p>
          <a:p>
            <a:r>
              <a:rPr lang="en-US" sz="1100" b="0" i="0" kern="1200" dirty="0">
                <a:solidFill>
                  <a:schemeClr val="tx1"/>
                </a:solidFill>
                <a:effectLst/>
                <a:latin typeface="+mn-lt"/>
                <a:ea typeface="+mn-ea"/>
                <a:cs typeface="+mn-cs"/>
              </a:rPr>
              <a:t>You stage the files, adding snapshots of them to your staging area.</a:t>
            </a:r>
          </a:p>
          <a:p>
            <a:r>
              <a:rPr lang="en-US" sz="1100" b="0" i="0" kern="1200">
                <a:solidFill>
                  <a:schemeClr val="tx1"/>
                </a:solidFill>
                <a:effectLst/>
                <a:latin typeface="+mn-lt"/>
                <a:ea typeface="+mn-ea"/>
                <a:cs typeface="+mn-cs"/>
              </a:rPr>
              <a:t>You do a commit, which takes the files as they are in the staging area and stores that snapshot permanently to your Git directory.</a:t>
            </a:r>
          </a:p>
          <a:p>
            <a:pPr lvl="0">
              <a:spcBef>
                <a:spcPts val="0"/>
              </a:spcBef>
              <a:buNone/>
            </a:pPr>
            <a:endParaRPr dirty="0"/>
          </a:p>
        </p:txBody>
      </p:sp>
    </p:spTree>
    <p:extLst>
      <p:ext uri="{BB962C8B-B14F-4D97-AF65-F5344CB8AC3E}">
        <p14:creationId xmlns:p14="http://schemas.microsoft.com/office/powerpoint/2010/main" val="4133363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pt-PT" sz="1100" b="1" i="0" u="none" strike="noStrike" kern="1200" baseline="0" dirty="0">
                <a:solidFill>
                  <a:schemeClr val="tx1"/>
                </a:solidFill>
                <a:latin typeface="+mn-lt"/>
                <a:ea typeface="+mn-ea"/>
                <a:cs typeface="+mn-cs"/>
              </a:rPr>
              <a:t>Devemos sempre referir o porquê do commit e não quais ficheiros adicionamos!</a:t>
            </a:r>
            <a:endParaRPr lang="pt-PT" b="1" dirty="0"/>
          </a:p>
        </p:txBody>
      </p:sp>
    </p:spTree>
    <p:extLst>
      <p:ext uri="{BB962C8B-B14F-4D97-AF65-F5344CB8AC3E}">
        <p14:creationId xmlns:p14="http://schemas.microsoft.com/office/powerpoint/2010/main" val="308158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pt-PT" noProof="0" dirty="0" err="1"/>
              <a:t>Git</a:t>
            </a:r>
            <a:r>
              <a:rPr lang="pt-PT" noProof="0" dirty="0"/>
              <a:t> log apenas mostra os </a:t>
            </a:r>
            <a:r>
              <a:rPr lang="pt-PT" noProof="0" dirty="0" err="1"/>
              <a:t>commits</a:t>
            </a:r>
            <a:r>
              <a:rPr lang="pt-PT" noProof="0" dirty="0"/>
              <a:t> </a:t>
            </a:r>
            <a:r>
              <a:rPr lang="pt-PT" noProof="0" dirty="0" err="1"/>
              <a:t>alcançaveis</a:t>
            </a:r>
            <a:r>
              <a:rPr lang="pt-PT" noProof="0" dirty="0"/>
              <a:t> </a:t>
            </a:r>
            <a:r>
              <a:rPr lang="pt-PT" noProof="0" dirty="0" err="1"/>
              <a:t>atraves</a:t>
            </a:r>
            <a:r>
              <a:rPr lang="pt-PT" noProof="0" dirty="0"/>
              <a:t> do </a:t>
            </a:r>
            <a:r>
              <a:rPr lang="pt-PT" noProof="0" dirty="0" err="1"/>
              <a:t>commit</a:t>
            </a:r>
            <a:r>
              <a:rPr lang="pt-PT" noProof="0" dirty="0"/>
              <a:t> atual (quando se falar em </a:t>
            </a:r>
            <a:r>
              <a:rPr lang="pt-PT" noProof="0" dirty="0" err="1"/>
              <a:t>branches</a:t>
            </a:r>
            <a:r>
              <a:rPr lang="pt-PT" noProof="0" dirty="0"/>
              <a:t>, isto é importante, pois o output varia)</a:t>
            </a:r>
          </a:p>
        </p:txBody>
      </p:sp>
    </p:spTree>
    <p:extLst>
      <p:ext uri="{BB962C8B-B14F-4D97-AF65-F5344CB8AC3E}">
        <p14:creationId xmlns:p14="http://schemas.microsoft.com/office/powerpoint/2010/main" val="32324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2150056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apa">
    <p:spTree>
      <p:nvGrpSpPr>
        <p:cNvPr id="1" name="Shape 7"/>
        <p:cNvGrpSpPr/>
        <p:nvPr/>
      </p:nvGrpSpPr>
      <p:grpSpPr>
        <a:xfrm>
          <a:off x="0" y="0"/>
          <a:ext cx="0" cy="0"/>
          <a:chOff x="0" y="0"/>
          <a:chExt cx="0" cy="0"/>
        </a:xfrm>
      </p:grpSpPr>
      <p:sp>
        <p:nvSpPr>
          <p:cNvPr id="8" name="Shape 8"/>
          <p:cNvSpPr/>
          <p:nvPr/>
        </p:nvSpPr>
        <p:spPr>
          <a:xfrm rot="10800000">
            <a:off x="0" y="200"/>
            <a:ext cx="9144000" cy="4818899"/>
          </a:xfrm>
          <a:prstGeom prst="snip1Rect">
            <a:avLst>
              <a:gd name="adj" fmla="val 30002"/>
            </a:avLst>
          </a:prstGeom>
          <a:solidFill>
            <a:srgbClr val="0471B4"/>
          </a:solidFill>
          <a:ln>
            <a:noFill/>
          </a:ln>
        </p:spPr>
        <p:txBody>
          <a:bodyPr lIns="91425" tIns="91425" rIns="91425" bIns="91425" anchor="ctr" anchorCtr="0">
            <a:noAutofit/>
          </a:bodyPr>
          <a:lstStyle/>
          <a:p>
            <a:pPr lvl="0">
              <a:spcBef>
                <a:spcPts val="0"/>
              </a:spcBef>
              <a:buNone/>
            </a:pPr>
            <a:endParaRPr/>
          </a:p>
        </p:txBody>
      </p:sp>
      <p:pic>
        <p:nvPicPr>
          <p:cNvPr id="9" name="Shape 9"/>
          <p:cNvPicPr preferRelativeResize="0"/>
          <p:nvPr/>
        </p:nvPicPr>
        <p:blipFill>
          <a:blip r:embed="rId2">
            <a:alphaModFix/>
          </a:blip>
          <a:stretch>
            <a:fillRect/>
          </a:stretch>
        </p:blipFill>
        <p:spPr>
          <a:xfrm>
            <a:off x="1561700" y="5028148"/>
            <a:ext cx="2459825" cy="1377400"/>
          </a:xfrm>
          <a:prstGeom prst="rect">
            <a:avLst/>
          </a:prstGeom>
          <a:noFill/>
          <a:ln>
            <a:noFill/>
          </a:ln>
        </p:spPr>
      </p:pic>
      <p:sp>
        <p:nvSpPr>
          <p:cNvPr id="10" name="Shape 10"/>
          <p:cNvSpPr txBox="1"/>
          <p:nvPr/>
        </p:nvSpPr>
        <p:spPr>
          <a:xfrm>
            <a:off x="1600200" y="689500"/>
            <a:ext cx="6540600" cy="3169199"/>
          </a:xfrm>
          <a:prstGeom prst="rect">
            <a:avLst/>
          </a:prstGeom>
          <a:noFill/>
          <a:ln>
            <a:noFill/>
          </a:ln>
        </p:spPr>
        <p:txBody>
          <a:bodyPr lIns="91425" tIns="91425" rIns="91425" bIns="91425" anchor="t" anchorCtr="0">
            <a:noAutofit/>
          </a:bodyPr>
          <a:lstStyle/>
          <a:p>
            <a:pPr lvl="0" rtl="0">
              <a:spcBef>
                <a:spcPts val="0"/>
              </a:spcBef>
              <a:buNone/>
            </a:pPr>
            <a:r>
              <a:rPr lang="pt-PT" sz="6000" dirty="0">
                <a:solidFill>
                  <a:schemeClr val="lt1"/>
                </a:solidFill>
              </a:rPr>
              <a:t>&lt;TÍTULO DO WORKSHOP&gt;</a:t>
            </a:r>
          </a:p>
        </p:txBody>
      </p:sp>
      <p:sp>
        <p:nvSpPr>
          <p:cNvPr id="11" name="Shape 11"/>
          <p:cNvSpPr txBox="1"/>
          <p:nvPr/>
        </p:nvSpPr>
        <p:spPr>
          <a:xfrm>
            <a:off x="1720925" y="3650850"/>
            <a:ext cx="8054399" cy="537000"/>
          </a:xfrm>
          <a:prstGeom prst="rect">
            <a:avLst/>
          </a:prstGeom>
          <a:noFill/>
          <a:ln>
            <a:noFill/>
          </a:ln>
        </p:spPr>
        <p:txBody>
          <a:bodyPr lIns="91425" tIns="91425" rIns="91425" bIns="91425" anchor="t" anchorCtr="0">
            <a:noAutofit/>
          </a:bodyPr>
          <a:lstStyle/>
          <a:p>
            <a:pPr lvl="0" rtl="0">
              <a:spcBef>
                <a:spcPts val="0"/>
              </a:spcBef>
              <a:buNone/>
            </a:pPr>
            <a:r>
              <a:rPr lang="pt-PT" sz="2400">
                <a:solidFill>
                  <a:schemeClr val="lt1"/>
                </a:solidFill>
              </a:rPr>
              <a:t>&lt;SPEAKER&gt;</a:t>
            </a:r>
          </a:p>
        </p:txBody>
      </p:sp>
      <p:sp>
        <p:nvSpPr>
          <p:cNvPr id="12" name="Shape 12"/>
          <p:cNvSpPr txBox="1"/>
          <p:nvPr/>
        </p:nvSpPr>
        <p:spPr>
          <a:xfrm>
            <a:off x="4852675" y="5229375"/>
            <a:ext cx="3489900" cy="1318500"/>
          </a:xfrm>
          <a:prstGeom prst="rect">
            <a:avLst/>
          </a:prstGeom>
          <a:noFill/>
          <a:ln>
            <a:noFill/>
          </a:ln>
        </p:spPr>
        <p:txBody>
          <a:bodyPr lIns="91425" tIns="91425" rIns="91425" bIns="91425" anchor="t" anchorCtr="0">
            <a:noAutofit/>
          </a:bodyPr>
          <a:lstStyle/>
          <a:p>
            <a:pPr lvl="0" rtl="0">
              <a:spcBef>
                <a:spcPts val="0"/>
              </a:spcBef>
              <a:buNone/>
            </a:pPr>
            <a:r>
              <a:rPr lang="pt-PT" sz="3000"/>
              <a:t>&lt;LOGO DO WORKSHOP&gt;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 Normal">
    <p:spTree>
      <p:nvGrpSpPr>
        <p:cNvPr id="1" name="Shape 13"/>
        <p:cNvGrpSpPr/>
        <p:nvPr/>
      </p:nvGrpSpPr>
      <p:grpSpPr>
        <a:xfrm>
          <a:off x="0" y="0"/>
          <a:ext cx="0" cy="0"/>
          <a:chOff x="0" y="0"/>
          <a:chExt cx="0" cy="0"/>
        </a:xfrm>
      </p:grpSpPr>
      <p:sp>
        <p:nvSpPr>
          <p:cNvPr id="14" name="Shape 14"/>
          <p:cNvSpPr/>
          <p:nvPr/>
        </p:nvSpPr>
        <p:spPr>
          <a:xfrm rot="10800000">
            <a:off x="0" y="300"/>
            <a:ext cx="9144000" cy="1599899"/>
          </a:xfrm>
          <a:prstGeom prst="snip1Rect">
            <a:avLst>
              <a:gd name="adj" fmla="val 30002"/>
            </a:avLst>
          </a:prstGeom>
          <a:solidFill>
            <a:srgbClr val="0471B4"/>
          </a:solidFill>
          <a:ln>
            <a:noFill/>
          </a:ln>
        </p:spPr>
        <p:txBody>
          <a:bodyPr lIns="91425" tIns="91425" rIns="91425" bIns="91425" anchor="ctr" anchorCtr="0">
            <a:noAutofit/>
          </a:bodyPr>
          <a:lstStyle/>
          <a:p>
            <a:pPr lvl="0">
              <a:spcBef>
                <a:spcPts val="0"/>
              </a:spcBef>
              <a:buNone/>
            </a:pPr>
            <a:endParaRPr dirty="0"/>
          </a:p>
        </p:txBody>
      </p:sp>
      <p:sp>
        <p:nvSpPr>
          <p:cNvPr id="15" name="Shape 15"/>
          <p:cNvSpPr txBox="1">
            <a:spLocks noGrp="1"/>
          </p:cNvSpPr>
          <p:nvPr>
            <p:ph type="body" idx="1"/>
          </p:nvPr>
        </p:nvSpPr>
        <p:spPr>
          <a:xfrm>
            <a:off x="457200" y="1828050"/>
            <a:ext cx="8229600" cy="3600299"/>
          </a:xfrm>
          <a:prstGeom prst="rect">
            <a:avLst/>
          </a:prstGeom>
          <a:noFill/>
          <a:ln>
            <a:noFill/>
          </a:ln>
        </p:spPr>
        <p:txBody>
          <a:bodyPr lIns="91425" tIns="91425" rIns="91425" bIns="91425" anchor="ctr" anchorCtr="0"/>
          <a:lstStyle>
            <a:lvl1pPr lvl="0" algn="just" rtl="0">
              <a:spcBef>
                <a:spcPts val="0"/>
              </a:spcBef>
              <a:buClr>
                <a:srgbClr val="666666"/>
              </a:buClr>
              <a:buSzPct val="100000"/>
              <a:defRPr sz="2400">
                <a:solidFill>
                  <a:srgbClr val="666666"/>
                </a:solidFill>
              </a:defRPr>
            </a:lvl1pPr>
            <a:lvl2pPr lvl="1" algn="just" rtl="0">
              <a:spcBef>
                <a:spcPts val="0"/>
              </a:spcBef>
              <a:buClr>
                <a:srgbClr val="666666"/>
              </a:buClr>
              <a:buSzPct val="100000"/>
              <a:defRPr sz="2400">
                <a:solidFill>
                  <a:srgbClr val="666666"/>
                </a:solidFill>
              </a:defRPr>
            </a:lvl2pPr>
            <a:lvl3pPr lvl="2" algn="just" rtl="0">
              <a:spcBef>
                <a:spcPts val="0"/>
              </a:spcBef>
              <a:buClr>
                <a:srgbClr val="666666"/>
              </a:buClr>
              <a:buSzPct val="100000"/>
              <a:defRPr sz="2400">
                <a:solidFill>
                  <a:srgbClr val="666666"/>
                </a:solidFill>
              </a:defRPr>
            </a:lvl3pPr>
            <a:lvl4pPr lvl="3" algn="just" rtl="0">
              <a:spcBef>
                <a:spcPts val="0"/>
              </a:spcBef>
              <a:buClr>
                <a:srgbClr val="666666"/>
              </a:buClr>
              <a:buSzPct val="100000"/>
              <a:defRPr sz="2400">
                <a:solidFill>
                  <a:srgbClr val="666666"/>
                </a:solidFill>
              </a:defRPr>
            </a:lvl4pPr>
            <a:lvl5pPr lvl="4" algn="just" rtl="0">
              <a:spcBef>
                <a:spcPts val="0"/>
              </a:spcBef>
              <a:buClr>
                <a:srgbClr val="666666"/>
              </a:buClr>
              <a:buSzPct val="100000"/>
              <a:defRPr sz="2400">
                <a:solidFill>
                  <a:srgbClr val="666666"/>
                </a:solidFill>
              </a:defRPr>
            </a:lvl5pPr>
            <a:lvl6pPr lvl="5" algn="just" rtl="0">
              <a:spcBef>
                <a:spcPts val="0"/>
              </a:spcBef>
              <a:buClr>
                <a:srgbClr val="666666"/>
              </a:buClr>
              <a:buSzPct val="100000"/>
              <a:defRPr sz="2400">
                <a:solidFill>
                  <a:srgbClr val="666666"/>
                </a:solidFill>
              </a:defRPr>
            </a:lvl6pPr>
            <a:lvl7pPr lvl="6" algn="just" rtl="0">
              <a:spcBef>
                <a:spcPts val="0"/>
              </a:spcBef>
              <a:buClr>
                <a:srgbClr val="666666"/>
              </a:buClr>
              <a:buSzPct val="100000"/>
              <a:defRPr sz="2400">
                <a:solidFill>
                  <a:srgbClr val="666666"/>
                </a:solidFill>
              </a:defRPr>
            </a:lvl7pPr>
            <a:lvl8pPr lvl="7" algn="just" rtl="0">
              <a:spcBef>
                <a:spcPts val="0"/>
              </a:spcBef>
              <a:buClr>
                <a:srgbClr val="666666"/>
              </a:buClr>
              <a:buSzPct val="100000"/>
              <a:defRPr sz="2400">
                <a:solidFill>
                  <a:srgbClr val="666666"/>
                </a:solidFill>
              </a:defRPr>
            </a:lvl8pPr>
            <a:lvl9pPr lvl="8" algn="just" rtl="0">
              <a:spcBef>
                <a:spcPts val="0"/>
              </a:spcBef>
              <a:buClr>
                <a:srgbClr val="666666"/>
              </a:buClr>
              <a:buSzPct val="100000"/>
              <a:defRPr sz="2400">
                <a:solidFill>
                  <a:srgbClr val="666666"/>
                </a:solidFill>
              </a:defRPr>
            </a:lvl9pPr>
          </a:lstStyle>
          <a:p>
            <a:endParaRPr dirty="0"/>
          </a:p>
        </p:txBody>
      </p:sp>
      <p:pic>
        <p:nvPicPr>
          <p:cNvPr id="16" name="Shape 16"/>
          <p:cNvPicPr preferRelativeResize="0"/>
          <p:nvPr/>
        </p:nvPicPr>
        <p:blipFill>
          <a:blip r:embed="rId2">
            <a:alphaModFix/>
          </a:blip>
          <a:stretch>
            <a:fillRect/>
          </a:stretch>
        </p:blipFill>
        <p:spPr>
          <a:xfrm>
            <a:off x="7551300" y="6261825"/>
            <a:ext cx="1357574" cy="395224"/>
          </a:xfrm>
          <a:prstGeom prst="rect">
            <a:avLst/>
          </a:prstGeom>
          <a:noFill/>
          <a:ln>
            <a:noFill/>
          </a:ln>
        </p:spPr>
      </p:pic>
      <p:sp>
        <p:nvSpPr>
          <p:cNvPr id="4" name="Text Placeholder 3">
            <a:extLst>
              <a:ext uri="{FF2B5EF4-FFF2-40B4-BE49-F238E27FC236}">
                <a16:creationId xmlns:a16="http://schemas.microsoft.com/office/drawing/2014/main" id="{DC42B401-78D6-4AB6-9A42-BB03C6CCDADF}"/>
              </a:ext>
            </a:extLst>
          </p:cNvPr>
          <p:cNvSpPr>
            <a:spLocks noGrp="1"/>
          </p:cNvSpPr>
          <p:nvPr>
            <p:ph type="body" sz="quarter" idx="10" hasCustomPrompt="1"/>
          </p:nvPr>
        </p:nvSpPr>
        <p:spPr>
          <a:xfrm>
            <a:off x="457200" y="402337"/>
            <a:ext cx="8229600" cy="592238"/>
          </a:xfrm>
          <a:prstGeom prst="rect">
            <a:avLst/>
          </a:prstGeom>
        </p:spPr>
        <p:txBody>
          <a:bodyPr/>
          <a:lstStyle>
            <a:lvl1pPr rtl="0">
              <a:spcBef>
                <a:spcPts val="0"/>
              </a:spcBef>
              <a:buNone/>
              <a:defRPr sz="3200" baseline="0">
                <a:solidFill>
                  <a:schemeClr val="bg1"/>
                </a:solidFill>
                <a:latin typeface="Arial" panose="020B0604020202020204" pitchFamily="34" charset="0"/>
              </a:defRPr>
            </a:lvl1pPr>
          </a:lstStyle>
          <a:p>
            <a:pPr lvl="0" rtl="0">
              <a:spcBef>
                <a:spcPts val="0"/>
              </a:spcBef>
              <a:buNone/>
            </a:pPr>
            <a:r>
              <a:rPr lang="en-US" sz="3200" dirty="0">
                <a:solidFill>
                  <a:srgbClr val="FFFFFF"/>
                </a:solidFill>
              </a:rPr>
              <a:t>&lt;TITULO&gt;</a:t>
            </a:r>
            <a:endParaRPr lang="en-US" sz="2400" dirty="0">
              <a:solidFill>
                <a:srgbClr val="FFFFFF"/>
              </a:solidFill>
            </a:endParaRPr>
          </a:p>
        </p:txBody>
      </p:sp>
      <p:sp>
        <p:nvSpPr>
          <p:cNvPr id="6" name="Text Placeholder 5">
            <a:extLst>
              <a:ext uri="{FF2B5EF4-FFF2-40B4-BE49-F238E27FC236}">
                <a16:creationId xmlns:a16="http://schemas.microsoft.com/office/drawing/2014/main" id="{93A66359-4384-41F4-A03D-E365F025DF50}"/>
              </a:ext>
            </a:extLst>
          </p:cNvPr>
          <p:cNvSpPr>
            <a:spLocks noGrp="1"/>
          </p:cNvSpPr>
          <p:nvPr>
            <p:ph type="body" sz="quarter" idx="11" hasCustomPrompt="1"/>
          </p:nvPr>
        </p:nvSpPr>
        <p:spPr>
          <a:xfrm>
            <a:off x="457200" y="1004507"/>
            <a:ext cx="8229600" cy="425144"/>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latin typeface="+mj-lt"/>
              </a:defRPr>
            </a:lvl1pPr>
          </a:lstStyle>
          <a:p>
            <a:pPr lvl="0"/>
            <a:r>
              <a:rPr lang="en-US" dirty="0"/>
              <a:t>&lt;</a:t>
            </a:r>
            <a:r>
              <a:rPr lang="en-US" dirty="0" err="1"/>
              <a:t>subtitulo</a:t>
            </a:r>
            <a:r>
              <a:rPr lang="en-US" dirty="0"/>
              <a:t>&gt;</a:t>
            </a:r>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ítulo">
    <p:spTree>
      <p:nvGrpSpPr>
        <p:cNvPr id="1" name="Shape 18"/>
        <p:cNvGrpSpPr/>
        <p:nvPr/>
      </p:nvGrpSpPr>
      <p:grpSpPr>
        <a:xfrm>
          <a:off x="0" y="0"/>
          <a:ext cx="0" cy="0"/>
          <a:chOff x="0" y="0"/>
          <a:chExt cx="0" cy="0"/>
        </a:xfrm>
      </p:grpSpPr>
      <p:sp>
        <p:nvSpPr>
          <p:cNvPr id="19" name="Shape 19"/>
          <p:cNvSpPr/>
          <p:nvPr/>
        </p:nvSpPr>
        <p:spPr>
          <a:xfrm>
            <a:off x="605401" y="2260350"/>
            <a:ext cx="7933199" cy="2337300"/>
          </a:xfrm>
          <a:prstGeom prst="snip2DiagRect">
            <a:avLst>
              <a:gd name="adj1" fmla="val 0"/>
              <a:gd name="adj2" fmla="val 16667"/>
            </a:avLst>
          </a:prstGeom>
          <a:solidFill>
            <a:srgbClr val="0168B3"/>
          </a:solidFill>
          <a:ln>
            <a:noFill/>
          </a:ln>
        </p:spPr>
        <p:txBody>
          <a:bodyPr lIns="91425" tIns="91425" rIns="91425" bIns="91425" anchor="ctr" anchorCtr="0">
            <a:noAutofit/>
          </a:bodyPr>
          <a:lstStyle/>
          <a:p>
            <a:pPr lvl="0">
              <a:spcBef>
                <a:spcPts val="0"/>
              </a:spcBef>
              <a:buNone/>
            </a:pPr>
            <a:endParaRPr/>
          </a:p>
        </p:txBody>
      </p:sp>
      <p:pic>
        <p:nvPicPr>
          <p:cNvPr id="21" name="Shape 21"/>
          <p:cNvPicPr preferRelativeResize="0"/>
          <p:nvPr/>
        </p:nvPicPr>
        <p:blipFill>
          <a:blip r:embed="rId2">
            <a:alphaModFix/>
          </a:blip>
          <a:stretch>
            <a:fillRect/>
          </a:stretch>
        </p:blipFill>
        <p:spPr>
          <a:xfrm>
            <a:off x="7551300" y="6261825"/>
            <a:ext cx="1357574" cy="395224"/>
          </a:xfrm>
          <a:prstGeom prst="rect">
            <a:avLst/>
          </a:prstGeom>
          <a:noFill/>
          <a:ln>
            <a:noFill/>
          </a:ln>
        </p:spPr>
      </p:pic>
      <p:sp>
        <p:nvSpPr>
          <p:cNvPr id="3" name="Text Placeholder 2">
            <a:extLst>
              <a:ext uri="{FF2B5EF4-FFF2-40B4-BE49-F238E27FC236}">
                <a16:creationId xmlns:a16="http://schemas.microsoft.com/office/drawing/2014/main" id="{A39F31EF-A760-404B-BFC0-F54DA6B87F68}"/>
              </a:ext>
            </a:extLst>
          </p:cNvPr>
          <p:cNvSpPr>
            <a:spLocks noGrp="1"/>
          </p:cNvSpPr>
          <p:nvPr>
            <p:ph type="body" sz="quarter" idx="10" hasCustomPrompt="1"/>
          </p:nvPr>
        </p:nvSpPr>
        <p:spPr>
          <a:xfrm>
            <a:off x="1238727" y="2886340"/>
            <a:ext cx="6666547" cy="1085321"/>
          </a:xfrm>
          <a:prstGeom prst="rect">
            <a:avLst/>
          </a:prstGeom>
        </p:spPr>
        <p:txBody>
          <a:bodyPr/>
          <a:lstStyle>
            <a:lvl1pPr marL="0" marR="0" indent="0" algn="ctr" defTabSz="914400" rtl="0" eaLnBrk="1" fontAlgn="auto" latinLnBrk="0" hangingPunct="1">
              <a:lnSpc>
                <a:spcPct val="100000"/>
              </a:lnSpc>
              <a:spcBef>
                <a:spcPts val="0"/>
              </a:spcBef>
              <a:spcAft>
                <a:spcPts val="0"/>
              </a:spcAft>
              <a:buClrTx/>
              <a:buSzTx/>
              <a:buFontTx/>
              <a:buNone/>
              <a:tabLst/>
              <a:defRPr sz="7200">
                <a:solidFill>
                  <a:schemeClr val="bg1"/>
                </a:solidFill>
              </a:defRPr>
            </a:lvl1pPr>
          </a:lstStyle>
          <a:p>
            <a:pPr lvl="0"/>
            <a:r>
              <a:rPr lang="en-US" dirty="0"/>
              <a:t>&lt;</a:t>
            </a:r>
            <a:r>
              <a:rPr lang="en-US" dirty="0" err="1"/>
              <a:t>Titulo</a:t>
            </a:r>
            <a:r>
              <a:rPr lang="en-US" dirty="0"/>
              <a:t>&gt;</a:t>
            </a:r>
            <a:endParaRPr lang="pt-PT"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p:nvPr/>
        </p:nvSpPr>
        <p:spPr>
          <a:xfrm>
            <a:off x="457200" y="274637"/>
            <a:ext cx="8229600" cy="1143000"/>
          </a:xfrm>
          <a:prstGeom prst="rect">
            <a:avLst/>
          </a:prstGeom>
          <a:noFill/>
          <a:ln>
            <a:noFill/>
          </a:ln>
        </p:spPr>
        <p:txBody>
          <a:bodyPr lIns="91425" tIns="91425" rIns="91425" bIns="91425" anchor="ctr" anchorCtr="0">
            <a:noAutofit/>
          </a:bodyPr>
          <a:lstStyle/>
          <a:p>
            <a:pPr lvl="0" rtl="0">
              <a:spcBef>
                <a:spcPts val="0"/>
              </a:spcBef>
              <a:buNone/>
            </a:pPr>
            <a:endParaRPr sz="2400"/>
          </a:p>
          <a:p>
            <a:pPr lvl="0" rtl="0">
              <a:spcBef>
                <a:spcPts val="0"/>
              </a:spcBef>
              <a:buNone/>
            </a:pPr>
            <a:endParaRPr sz="2400"/>
          </a:p>
          <a:p>
            <a:pPr lvl="0" rtl="0">
              <a:spcBef>
                <a:spcPts val="0"/>
              </a:spcBef>
              <a:buNone/>
            </a:pPr>
            <a:r>
              <a:rPr lang="pt-PT" sz="2400">
                <a:solidFill>
                  <a:srgbClr val="FFFFFF"/>
                </a:solidFill>
              </a:rPr>
              <a:t>&lt;TÍTULO&gt;</a:t>
            </a:r>
          </a:p>
          <a:p>
            <a:pPr lvl="0" rtl="0">
              <a:spcBef>
                <a:spcPts val="0"/>
              </a:spcBef>
              <a:buNone/>
            </a:pPr>
            <a:r>
              <a:rPr lang="pt-PT">
                <a:solidFill>
                  <a:srgbClr val="FFFFFF"/>
                </a:solidFill>
              </a:rPr>
              <a:t>&lt;SUBTÍTULO&gt;</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
        <p:cNvGrpSpPr/>
        <p:nvPr/>
      </p:nvGrpSpPr>
      <p:grpSpPr>
        <a:xfrm>
          <a:off x="0" y="0"/>
          <a:ext cx="0" cy="0"/>
          <a:chOff x="0" y="0"/>
          <a:chExt cx="0" cy="0"/>
        </a:xfrm>
      </p:grpSpPr>
      <p:sp>
        <p:nvSpPr>
          <p:cNvPr id="26" name="Shape 26"/>
          <p:cNvSpPr/>
          <p:nvPr/>
        </p:nvSpPr>
        <p:spPr>
          <a:xfrm rot="10800000">
            <a:off x="0" y="200"/>
            <a:ext cx="9144000" cy="4818899"/>
          </a:xfrm>
          <a:prstGeom prst="snip1Rect">
            <a:avLst>
              <a:gd name="adj" fmla="val 30002"/>
            </a:avLst>
          </a:prstGeom>
          <a:solidFill>
            <a:srgbClr val="0471B4"/>
          </a:solidFill>
          <a:ln>
            <a:noFill/>
          </a:ln>
        </p:spPr>
        <p:txBody>
          <a:bodyPr lIns="91425" tIns="91425" rIns="91425" bIns="91425" anchor="ctr" anchorCtr="0">
            <a:noAutofit/>
          </a:bodyPr>
          <a:lstStyle/>
          <a:p>
            <a:pPr lvl="0">
              <a:spcBef>
                <a:spcPts val="0"/>
              </a:spcBef>
              <a:buNone/>
            </a:pPr>
            <a:endParaRPr dirty="0"/>
          </a:p>
        </p:txBody>
      </p:sp>
      <p:pic>
        <p:nvPicPr>
          <p:cNvPr id="27" name="Shape 27"/>
          <p:cNvPicPr preferRelativeResize="0"/>
          <p:nvPr/>
        </p:nvPicPr>
        <p:blipFill>
          <a:blip r:embed="rId3">
            <a:alphaModFix/>
          </a:blip>
          <a:stretch>
            <a:fillRect/>
          </a:stretch>
        </p:blipFill>
        <p:spPr>
          <a:xfrm>
            <a:off x="1561700" y="5028148"/>
            <a:ext cx="2459825" cy="1377400"/>
          </a:xfrm>
          <a:prstGeom prst="rect">
            <a:avLst/>
          </a:prstGeom>
          <a:noFill/>
          <a:ln>
            <a:noFill/>
          </a:ln>
        </p:spPr>
      </p:pic>
      <p:sp>
        <p:nvSpPr>
          <p:cNvPr id="28" name="Shape 28"/>
          <p:cNvSpPr txBox="1"/>
          <p:nvPr/>
        </p:nvSpPr>
        <p:spPr>
          <a:xfrm>
            <a:off x="1465006" y="1153524"/>
            <a:ext cx="7069394" cy="3169199"/>
          </a:xfrm>
          <a:prstGeom prst="rect">
            <a:avLst/>
          </a:prstGeom>
          <a:noFill/>
          <a:ln>
            <a:noFill/>
          </a:ln>
        </p:spPr>
        <p:txBody>
          <a:bodyPr lIns="91425" tIns="91425" rIns="91425" bIns="91425" anchor="t" anchorCtr="0">
            <a:noAutofit/>
          </a:bodyPr>
          <a:lstStyle/>
          <a:p>
            <a:pPr lvl="0" rtl="0">
              <a:spcBef>
                <a:spcPts val="0"/>
              </a:spcBef>
              <a:buNone/>
            </a:pPr>
            <a:r>
              <a:rPr lang="pt-PT" sz="6600" dirty="0">
                <a:solidFill>
                  <a:schemeClr val="lt1"/>
                </a:solidFill>
              </a:rPr>
              <a:t>Workshop </a:t>
            </a:r>
            <a:r>
              <a:rPr lang="pt-PT" sz="6600" dirty="0" err="1">
                <a:solidFill>
                  <a:schemeClr val="lt1"/>
                </a:solidFill>
              </a:rPr>
              <a:t>Git</a:t>
            </a:r>
            <a:r>
              <a:rPr lang="pt-PT" sz="6600" dirty="0">
                <a:solidFill>
                  <a:schemeClr val="lt1"/>
                </a:solidFill>
              </a:rPr>
              <a:t> &amp; GitHub</a:t>
            </a:r>
          </a:p>
        </p:txBody>
      </p:sp>
      <p:sp>
        <p:nvSpPr>
          <p:cNvPr id="29" name="Shape 29"/>
          <p:cNvSpPr txBox="1"/>
          <p:nvPr/>
        </p:nvSpPr>
        <p:spPr>
          <a:xfrm>
            <a:off x="1411974" y="3710023"/>
            <a:ext cx="6620301" cy="1119963"/>
          </a:xfrm>
          <a:prstGeom prst="rect">
            <a:avLst/>
          </a:prstGeom>
          <a:noFill/>
          <a:ln>
            <a:noFill/>
          </a:ln>
        </p:spPr>
        <p:txBody>
          <a:bodyPr lIns="91425" tIns="91425" rIns="91425" bIns="91425" anchor="t" anchorCtr="0">
            <a:noAutofit/>
          </a:bodyPr>
          <a:lstStyle/>
          <a:p>
            <a:pPr lvl="0">
              <a:spcBef>
                <a:spcPts val="0"/>
              </a:spcBef>
              <a:buNone/>
            </a:pPr>
            <a:r>
              <a:rPr lang="pt-PT" sz="2400" dirty="0">
                <a:solidFill>
                  <a:schemeClr val="lt1"/>
                </a:solidFill>
              </a:rPr>
              <a:t>Gonçalo Pereira (goncalo.p@fe.up.pt)</a:t>
            </a:r>
          </a:p>
          <a:p>
            <a:pPr lvl="0">
              <a:spcBef>
                <a:spcPts val="0"/>
              </a:spcBef>
              <a:buNone/>
            </a:pPr>
            <a:r>
              <a:rPr lang="en-US" sz="2400" dirty="0">
                <a:solidFill>
                  <a:schemeClr val="lt1"/>
                </a:solidFill>
              </a:rPr>
              <a:t>F</a:t>
            </a:r>
            <a:r>
              <a:rPr lang="pt-PT" sz="2400" dirty="0">
                <a:solidFill>
                  <a:schemeClr val="lt1"/>
                </a:solidFill>
              </a:rPr>
              <a:t>ábio Gaspar </a:t>
            </a:r>
            <a:r>
              <a:rPr lang="en-US" sz="2400" dirty="0">
                <a:solidFill>
                  <a:schemeClr val="lt1"/>
                </a:solidFill>
              </a:rPr>
              <a:t>(</a:t>
            </a:r>
            <a:r>
              <a:rPr lang="pt-PT" sz="2400" dirty="0">
                <a:solidFill>
                  <a:schemeClr val="lt1"/>
                </a:solidFill>
              </a:rPr>
              <a:t>fabiodanielreis@hotmail.com)</a:t>
            </a:r>
          </a:p>
        </p:txBody>
      </p:sp>
      <p:sp>
        <p:nvSpPr>
          <p:cNvPr id="2" name="Retângulo 1"/>
          <p:cNvSpPr/>
          <p:nvPr/>
        </p:nvSpPr>
        <p:spPr>
          <a:xfrm>
            <a:off x="4722125" y="5254388"/>
            <a:ext cx="3152633" cy="1151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pic>
        <p:nvPicPr>
          <p:cNvPr id="1026" name="Picture 2" descr="Resultado de imagem para git logo"/>
          <p:cNvPicPr>
            <a:picLocks noChangeAspect="1" noChangeArrowheads="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6707907" y="5028148"/>
            <a:ext cx="1377400" cy="1377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1985"/>
    </mc:Choice>
    <mc:Fallback xmlns="">
      <p:transition spd="slow" advTm="198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4700588" y="2600325"/>
            <a:ext cx="4443412" cy="3542603"/>
          </a:xfrm>
          <a:prstGeom prst="rect">
            <a:avLst/>
          </a:prstGeom>
        </p:spPr>
        <p:txBody>
          <a:bodyPr lIns="91425" tIns="91425" rIns="91425" bIns="91425" anchor="ctr" anchorCtr="0">
            <a:noAutofit/>
          </a:bodyPr>
          <a:lstStyle/>
          <a:p>
            <a:pPr algn="l"/>
            <a:r>
              <a:rPr lang="pt-PT" sz="2000" dirty="0"/>
              <a:t>git commit -m "Últimas alterações.“</a:t>
            </a:r>
          </a:p>
          <a:p>
            <a:pPr algn="l"/>
            <a:r>
              <a:rPr lang="pt-PT" sz="2000" dirty="0"/>
              <a:t>git commit -m "Alterações do Pedro."</a:t>
            </a:r>
          </a:p>
          <a:p>
            <a:pPr algn="l"/>
            <a:r>
              <a:rPr lang="pt-PT" sz="2000" dirty="0"/>
              <a:t>git commit -m "Adiciona o Jogador.java."</a:t>
            </a:r>
          </a:p>
          <a:p>
            <a:pPr algn="l"/>
            <a:r>
              <a:rPr lang="pt-PT" sz="2000" dirty="0"/>
              <a:t>git commit -m "Alterações no Jogador.java."</a:t>
            </a:r>
          </a:p>
          <a:p>
            <a:pPr algn="l"/>
            <a:r>
              <a:rPr lang="pt-PT" sz="2000" dirty="0"/>
              <a:t>git commit -m "Adiciona cenas."</a:t>
            </a:r>
          </a:p>
          <a:p>
            <a:pPr algn="l"/>
            <a:r>
              <a:rPr lang="pt-PT" sz="2000" dirty="0"/>
              <a:t>git commit -m "</a:t>
            </a:r>
            <a:r>
              <a:rPr lang="pt-PT" sz="2000" dirty="0" err="1"/>
              <a:t>Revision</a:t>
            </a:r>
            <a:r>
              <a:rPr lang="pt-PT" sz="2000" dirty="0"/>
              <a:t>"</a:t>
            </a:r>
          </a:p>
          <a:p>
            <a:pPr algn="l"/>
            <a:r>
              <a:rPr lang="pt-PT" sz="2000" dirty="0"/>
              <a:t>git commit -m "</a:t>
            </a:r>
            <a:r>
              <a:rPr lang="pt-PT" sz="2000" dirty="0" err="1"/>
              <a:t>Blablabla</a:t>
            </a:r>
            <a:r>
              <a:rPr lang="pt-PT" sz="2000" dirty="0"/>
              <a:t>"</a:t>
            </a:r>
          </a:p>
          <a:p>
            <a:pPr algn="l"/>
            <a:r>
              <a:rPr lang="pt-PT" sz="2000" dirty="0"/>
              <a:t>git commit -m "WTFWTFWTF"</a:t>
            </a:r>
          </a:p>
        </p:txBody>
      </p:sp>
      <p:sp>
        <p:nvSpPr>
          <p:cNvPr id="2" name="Retângulo 1"/>
          <p:cNvSpPr/>
          <p:nvPr/>
        </p:nvSpPr>
        <p:spPr>
          <a:xfrm>
            <a:off x="457200" y="436728"/>
            <a:ext cx="1685499" cy="764275"/>
          </a:xfrm>
          <a:prstGeom prst="rect">
            <a:avLst/>
          </a:prstGeom>
          <a:solidFill>
            <a:srgbClr val="0471B4"/>
          </a:solidFill>
          <a:ln>
            <a:solidFill>
              <a:srgbClr val="0471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CaixaDeTexto 2"/>
          <p:cNvSpPr txBox="1"/>
          <p:nvPr/>
        </p:nvSpPr>
        <p:spPr>
          <a:xfrm>
            <a:off x="457199" y="526477"/>
            <a:ext cx="7890387" cy="584775"/>
          </a:xfrm>
          <a:prstGeom prst="rect">
            <a:avLst/>
          </a:prstGeom>
          <a:noFill/>
        </p:spPr>
        <p:txBody>
          <a:bodyPr wrap="square" rtlCol="0">
            <a:spAutoFit/>
          </a:bodyPr>
          <a:lstStyle/>
          <a:p>
            <a:r>
              <a:rPr lang="pt-PT" sz="3200" dirty="0">
                <a:solidFill>
                  <a:schemeClr val="bg1"/>
                </a:solidFill>
              </a:rPr>
              <a:t>Boas mensagens </a:t>
            </a:r>
            <a:r>
              <a:rPr lang="pt-PT" sz="3200" dirty="0" err="1">
                <a:solidFill>
                  <a:schemeClr val="bg1"/>
                </a:solidFill>
              </a:rPr>
              <a:t>vs</a:t>
            </a:r>
            <a:r>
              <a:rPr lang="pt-PT" sz="3200" dirty="0">
                <a:solidFill>
                  <a:schemeClr val="bg1"/>
                </a:solidFill>
              </a:rPr>
              <a:t> más mensagens</a:t>
            </a:r>
          </a:p>
        </p:txBody>
      </p:sp>
      <p:sp>
        <p:nvSpPr>
          <p:cNvPr id="5" name="Shape 39"/>
          <p:cNvSpPr txBox="1">
            <a:spLocks/>
          </p:cNvSpPr>
          <p:nvPr/>
        </p:nvSpPr>
        <p:spPr>
          <a:xfrm>
            <a:off x="226758" y="2600325"/>
            <a:ext cx="4414838" cy="352688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1pPr>
            <a:lvl2pPr marR="0" lvl="1"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2pPr>
            <a:lvl3pPr marR="0" lvl="2"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3pPr>
            <a:lvl4pPr marR="0" lvl="3"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4pPr>
            <a:lvl5pPr marR="0" lvl="4"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5pPr>
            <a:lvl6pPr marR="0" lvl="5"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6pPr>
            <a:lvl7pPr marR="0" lvl="6"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7pPr>
            <a:lvl8pPr marR="0" lvl="7"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8pPr>
            <a:lvl9pPr marR="0" lvl="8"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9pPr>
          </a:lstStyle>
          <a:p>
            <a:pPr algn="l"/>
            <a:r>
              <a:rPr lang="pt-PT" sz="2000" dirty="0"/>
              <a:t>git commit -m "Resolve o bug do prémio"</a:t>
            </a:r>
          </a:p>
          <a:p>
            <a:pPr algn="l"/>
            <a:r>
              <a:rPr lang="pt-PT" sz="2000" dirty="0"/>
              <a:t>git commit -m "Remove duplicação de código"</a:t>
            </a:r>
          </a:p>
          <a:p>
            <a:pPr algn="l"/>
            <a:r>
              <a:rPr lang="pt-PT" sz="2000" dirty="0"/>
              <a:t>git commit -m "Acrescenta contagem de pontuação"</a:t>
            </a:r>
            <a:endParaRPr lang="pt-PT" sz="4800" dirty="0">
              <a:solidFill>
                <a:schemeClr val="accent3"/>
              </a:solidFill>
            </a:endParaRPr>
          </a:p>
        </p:txBody>
      </p:sp>
      <p:cxnSp>
        <p:nvCxnSpPr>
          <p:cNvPr id="6" name="Conexão reta 5"/>
          <p:cNvCxnSpPr/>
          <p:nvPr/>
        </p:nvCxnSpPr>
        <p:spPr>
          <a:xfrm>
            <a:off x="4564856" y="1828050"/>
            <a:ext cx="14288" cy="43134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Conexão reta 7"/>
          <p:cNvCxnSpPr/>
          <p:nvPr/>
        </p:nvCxnSpPr>
        <p:spPr>
          <a:xfrm>
            <a:off x="285750" y="2428875"/>
            <a:ext cx="877252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4697014" y="1932521"/>
            <a:ext cx="4243388" cy="400110"/>
          </a:xfrm>
          <a:prstGeom prst="rect">
            <a:avLst/>
          </a:prstGeom>
          <a:noFill/>
        </p:spPr>
        <p:txBody>
          <a:bodyPr wrap="square" rtlCol="0">
            <a:spAutoFit/>
          </a:bodyPr>
          <a:lstStyle/>
          <a:p>
            <a:r>
              <a:rPr lang="pt-PT" sz="2000" b="1" dirty="0"/>
              <a:t>Más mensagens</a:t>
            </a:r>
          </a:p>
        </p:txBody>
      </p:sp>
      <p:sp>
        <p:nvSpPr>
          <p:cNvPr id="11" name="CaixaDeTexto 10"/>
          <p:cNvSpPr txBox="1"/>
          <p:nvPr/>
        </p:nvSpPr>
        <p:spPr>
          <a:xfrm>
            <a:off x="203598" y="1946347"/>
            <a:ext cx="4243388" cy="400110"/>
          </a:xfrm>
          <a:prstGeom prst="rect">
            <a:avLst/>
          </a:prstGeom>
          <a:noFill/>
        </p:spPr>
        <p:txBody>
          <a:bodyPr wrap="square" rtlCol="0">
            <a:spAutoFit/>
          </a:bodyPr>
          <a:lstStyle/>
          <a:p>
            <a:r>
              <a:rPr lang="pt-PT" sz="2000" b="1" dirty="0"/>
              <a:t>Boas mensagens</a:t>
            </a:r>
          </a:p>
        </p:txBody>
      </p:sp>
    </p:spTree>
    <p:extLst>
      <p:ext uri="{BB962C8B-B14F-4D97-AF65-F5344CB8AC3E}">
        <p14:creationId xmlns:p14="http://schemas.microsoft.com/office/powerpoint/2010/main" val="1817799802"/>
      </p:ext>
    </p:extLst>
  </p:cSld>
  <p:clrMapOvr>
    <a:masterClrMapping/>
  </p:clrMapOvr>
  <mc:AlternateContent xmlns:mc="http://schemas.openxmlformats.org/markup-compatibility/2006" xmlns:p14="http://schemas.microsoft.com/office/powerpoint/2010/main">
    <mc:Choice Requires="p14">
      <p:transition spd="slow" p14:dur="2000" advTm="2354"/>
    </mc:Choice>
    <mc:Fallback xmlns="">
      <p:transition spd="slow" advTm="235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B608E3-5A75-46BB-819F-74285B4181AC}"/>
              </a:ext>
            </a:extLst>
          </p:cNvPr>
          <p:cNvSpPr>
            <a:spLocks noGrp="1"/>
          </p:cNvSpPr>
          <p:nvPr>
            <p:ph type="body" idx="1"/>
          </p:nvPr>
        </p:nvSpPr>
        <p:spPr>
          <a:xfrm>
            <a:off x="457200" y="1828050"/>
            <a:ext cx="8229600" cy="3600299"/>
          </a:xfrm>
        </p:spPr>
        <p:txBody>
          <a:bodyPr/>
          <a:lstStyle/>
          <a:p>
            <a:r>
              <a:rPr lang="pt-PT" dirty="0"/>
              <a:t>O comando </a:t>
            </a:r>
            <a:r>
              <a:rPr lang="pt-PT" altLang="pt-PT" dirty="0">
                <a:solidFill>
                  <a:srgbClr val="859900"/>
                </a:solidFill>
                <a:latin typeface="Ubuntu Mono" panose="020B0509030602030204" pitchFamily="49" charset="0"/>
              </a:rPr>
              <a:t>$</a:t>
            </a:r>
            <a:r>
              <a:rPr lang="pt-PT" altLang="pt-PT" dirty="0" err="1">
                <a:solidFill>
                  <a:srgbClr val="BD3800"/>
                </a:solidFill>
                <a:latin typeface="Ubuntu Mono" panose="020B0509030602030204" pitchFamily="49" charset="0"/>
              </a:rPr>
              <a:t>git</a:t>
            </a:r>
            <a:r>
              <a:rPr lang="pt-PT" altLang="pt-PT" dirty="0">
                <a:solidFill>
                  <a:srgbClr val="839496"/>
                </a:solidFill>
                <a:latin typeface="Ubuntu Mono" panose="020B0509030602030204" pitchFamily="49" charset="0"/>
              </a:rPr>
              <a:t> status</a:t>
            </a:r>
            <a:r>
              <a:rPr lang="pt-PT" altLang="pt-PT" dirty="0">
                <a:solidFill>
                  <a:schemeClr val="tx1"/>
                </a:solidFill>
                <a:latin typeface="Ubuntu Mono" panose="020B0509030602030204" pitchFamily="49" charset="0"/>
              </a:rPr>
              <a:t> </a:t>
            </a:r>
            <a:r>
              <a:rPr lang="pt-PT" dirty="0"/>
              <a:t>mostra um sumário de ficheiros modificados, ficheiros que estão na </a:t>
            </a:r>
            <a:r>
              <a:rPr lang="pt-PT" i="1" dirty="0" err="1"/>
              <a:t>staging</a:t>
            </a:r>
            <a:r>
              <a:rPr lang="pt-PT" i="1" dirty="0"/>
              <a:t> área </a:t>
            </a:r>
            <a:r>
              <a:rPr lang="pt-PT" dirty="0"/>
              <a:t>(fazem parte do </a:t>
            </a:r>
            <a:r>
              <a:rPr lang="pt-PT" dirty="0" err="1"/>
              <a:t>snapshot</a:t>
            </a:r>
            <a:r>
              <a:rPr lang="pt-PT" dirty="0"/>
              <a:t> atual) e ficheiros </a:t>
            </a:r>
            <a:r>
              <a:rPr lang="pt-PT" i="1" dirty="0" err="1"/>
              <a:t>untracked</a:t>
            </a:r>
            <a:r>
              <a:rPr lang="pt-PT" dirty="0"/>
              <a:t>.</a:t>
            </a:r>
          </a:p>
          <a:p>
            <a:endParaRPr lang="pt-PT" dirty="0"/>
          </a:p>
          <a:p>
            <a:r>
              <a:rPr lang="pt-PT" altLang="pt-PT" dirty="0">
                <a:solidFill>
                  <a:srgbClr val="859900"/>
                </a:solidFill>
                <a:latin typeface="Ubuntu Mono" panose="020B0509030602030204" pitchFamily="49" charset="0"/>
              </a:rPr>
              <a:t>$</a:t>
            </a:r>
            <a:r>
              <a:rPr lang="pt-PT" altLang="pt-PT" dirty="0" err="1">
                <a:solidFill>
                  <a:srgbClr val="BD3800"/>
                </a:solidFill>
                <a:latin typeface="Ubuntu Mono" panose="020B0509030602030204" pitchFamily="49" charset="0"/>
              </a:rPr>
              <a:t>git</a:t>
            </a:r>
            <a:r>
              <a:rPr lang="pt-PT" altLang="pt-PT" dirty="0">
                <a:solidFill>
                  <a:srgbClr val="586E75"/>
                </a:solidFill>
                <a:latin typeface="Ubuntu Mono" panose="020B0509030602030204" pitchFamily="49" charset="0"/>
              </a:rPr>
              <a:t> log </a:t>
            </a:r>
            <a:r>
              <a:rPr lang="pt-PT" dirty="0"/>
              <a:t>mostra um log de </a:t>
            </a:r>
            <a:r>
              <a:rPr lang="pt-PT" i="1" dirty="0" err="1"/>
              <a:t>commits</a:t>
            </a:r>
            <a:r>
              <a:rPr lang="pt-PT" dirty="0"/>
              <a:t> ao longo do tempo.</a:t>
            </a:r>
          </a:p>
        </p:txBody>
      </p:sp>
      <p:sp>
        <p:nvSpPr>
          <p:cNvPr id="3" name="Text Placeholder 2">
            <a:extLst>
              <a:ext uri="{FF2B5EF4-FFF2-40B4-BE49-F238E27FC236}">
                <a16:creationId xmlns:a16="http://schemas.microsoft.com/office/drawing/2014/main" id="{56FA4FE9-BCBA-4EBA-9E28-4974CFE588A5}"/>
              </a:ext>
            </a:extLst>
          </p:cNvPr>
          <p:cNvSpPr>
            <a:spLocks noGrp="1"/>
          </p:cNvSpPr>
          <p:nvPr>
            <p:ph type="body" sz="quarter" idx="10"/>
          </p:nvPr>
        </p:nvSpPr>
        <p:spPr/>
        <p:txBody>
          <a:bodyPr/>
          <a:lstStyle/>
          <a:p>
            <a:r>
              <a:rPr lang="pt-PT" dirty="0"/>
              <a:t>Alguns comandos úteis</a:t>
            </a:r>
          </a:p>
        </p:txBody>
      </p:sp>
      <p:sp>
        <p:nvSpPr>
          <p:cNvPr id="4" name="Text Placeholder 3">
            <a:extLst>
              <a:ext uri="{FF2B5EF4-FFF2-40B4-BE49-F238E27FC236}">
                <a16:creationId xmlns:a16="http://schemas.microsoft.com/office/drawing/2014/main" id="{82D216E9-1DA7-465D-9D7E-28022A8E449C}"/>
              </a:ext>
            </a:extLst>
          </p:cNvPr>
          <p:cNvSpPr>
            <a:spLocks noGrp="1"/>
          </p:cNvSpPr>
          <p:nvPr>
            <p:ph type="body" sz="quarter" idx="11"/>
          </p:nvPr>
        </p:nvSpPr>
        <p:spPr/>
        <p:txBody>
          <a:bodyPr/>
          <a:lstStyle/>
          <a:p>
            <a:endParaRPr lang="pt-PT" dirty="0"/>
          </a:p>
        </p:txBody>
      </p:sp>
    </p:spTree>
    <p:extLst>
      <p:ext uri="{BB962C8B-B14F-4D97-AF65-F5344CB8AC3E}">
        <p14:creationId xmlns:p14="http://schemas.microsoft.com/office/powerpoint/2010/main" val="3962633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B608E3-5A75-46BB-819F-74285B4181AC}"/>
              </a:ext>
            </a:extLst>
          </p:cNvPr>
          <p:cNvSpPr>
            <a:spLocks noGrp="1"/>
          </p:cNvSpPr>
          <p:nvPr>
            <p:ph type="body" idx="1"/>
          </p:nvPr>
        </p:nvSpPr>
        <p:spPr>
          <a:xfrm>
            <a:off x="457200" y="1828050"/>
            <a:ext cx="8229600" cy="4496550"/>
          </a:xfrm>
        </p:spPr>
        <p:txBody>
          <a:bodyPr/>
          <a:lstStyle/>
          <a:p>
            <a:r>
              <a:rPr lang="pt-PT" dirty="0"/>
              <a:t>O comando </a:t>
            </a:r>
            <a:r>
              <a:rPr lang="pt-PT" altLang="pt-PT" dirty="0">
                <a:solidFill>
                  <a:srgbClr val="859900"/>
                </a:solidFill>
                <a:latin typeface="Ubuntu Mono" panose="020B0509030602030204" pitchFamily="49" charset="0"/>
              </a:rPr>
              <a:t>$</a:t>
            </a:r>
            <a:r>
              <a:rPr lang="pt-PT" altLang="pt-PT" dirty="0" err="1">
                <a:solidFill>
                  <a:srgbClr val="BD3800"/>
                </a:solidFill>
                <a:latin typeface="Ubuntu Mono" panose="020B0509030602030204" pitchFamily="49" charset="0"/>
              </a:rPr>
              <a:t>git</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diff</a:t>
            </a:r>
            <a:r>
              <a:rPr lang="pt-PT" altLang="pt-PT" dirty="0">
                <a:solidFill>
                  <a:srgbClr val="839496"/>
                </a:solidFill>
                <a:latin typeface="Ubuntu Mono" panose="020B0509030602030204" pitchFamily="49" charset="0"/>
              </a:rPr>
              <a:t> </a:t>
            </a:r>
            <a:r>
              <a:rPr lang="pt-PT" dirty="0"/>
              <a:t>permite ver com detalhe as alterações feitas ao conteúdo dos ficheiros.</a:t>
            </a:r>
          </a:p>
          <a:p>
            <a:endParaRPr lang="en-US" dirty="0"/>
          </a:p>
          <a:p>
            <a:r>
              <a:rPr lang="pt-PT" altLang="pt-PT" dirty="0">
                <a:solidFill>
                  <a:srgbClr val="859900"/>
                </a:solidFill>
                <a:latin typeface="Ubuntu Mono" panose="020B0509030602030204" pitchFamily="49" charset="0"/>
              </a:rPr>
              <a:t>$</a:t>
            </a:r>
            <a:r>
              <a:rPr lang="pt-PT" altLang="pt-PT" dirty="0" err="1">
                <a:solidFill>
                  <a:srgbClr val="BD3800"/>
                </a:solidFill>
                <a:latin typeface="Ubuntu Mono" panose="020B0509030602030204" pitchFamily="49" charset="0"/>
              </a:rPr>
              <a:t>git</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diff</a:t>
            </a:r>
            <a:r>
              <a:rPr lang="pt-PT" altLang="pt-PT" dirty="0">
                <a:solidFill>
                  <a:srgbClr val="839496"/>
                </a:solidFill>
                <a:latin typeface="Ubuntu Mono" panose="020B0509030602030204" pitchFamily="49" charset="0"/>
              </a:rPr>
              <a:t> </a:t>
            </a:r>
          </a:p>
          <a:p>
            <a:r>
              <a:rPr lang="pt-PT" altLang="pt-PT" i="1" dirty="0">
                <a:solidFill>
                  <a:srgbClr val="839496"/>
                </a:solidFill>
                <a:latin typeface="Ubuntu Mono" panose="020B0509030602030204" pitchFamily="49" charset="0"/>
              </a:rPr>
              <a:t>#compara </a:t>
            </a:r>
            <a:r>
              <a:rPr lang="pt-PT" altLang="pt-PT" b="1" i="1" dirty="0" err="1">
                <a:solidFill>
                  <a:srgbClr val="839496"/>
                </a:solidFill>
                <a:latin typeface="Ubuntu Mono" panose="020B0509030602030204" pitchFamily="49" charset="0"/>
              </a:rPr>
              <a:t>working</a:t>
            </a:r>
            <a:r>
              <a:rPr lang="pt-PT" altLang="pt-PT" b="1" i="1" dirty="0">
                <a:solidFill>
                  <a:srgbClr val="839496"/>
                </a:solidFill>
                <a:latin typeface="Ubuntu Mono" panose="020B0509030602030204" pitchFamily="49" charset="0"/>
              </a:rPr>
              <a:t> </a:t>
            </a:r>
            <a:r>
              <a:rPr lang="pt-PT" altLang="pt-PT" b="1" i="1" dirty="0" err="1">
                <a:solidFill>
                  <a:srgbClr val="839496"/>
                </a:solidFill>
                <a:latin typeface="Ubuntu Mono" panose="020B0509030602030204" pitchFamily="49" charset="0"/>
              </a:rPr>
              <a:t>directory</a:t>
            </a:r>
            <a:r>
              <a:rPr lang="pt-PT" altLang="pt-PT" b="1" i="1" dirty="0">
                <a:solidFill>
                  <a:srgbClr val="839496"/>
                </a:solidFill>
                <a:latin typeface="Ubuntu Mono" panose="020B0509030602030204" pitchFamily="49" charset="0"/>
              </a:rPr>
              <a:t> </a:t>
            </a:r>
            <a:r>
              <a:rPr lang="pt-PT" altLang="pt-PT" i="1" dirty="0">
                <a:solidFill>
                  <a:srgbClr val="839496"/>
                </a:solidFill>
                <a:latin typeface="Ubuntu Mono" panose="020B0509030602030204" pitchFamily="49" charset="0"/>
              </a:rPr>
              <a:t>com a </a:t>
            </a:r>
            <a:r>
              <a:rPr lang="pt-PT" altLang="pt-PT" b="1" i="1" dirty="0" err="1">
                <a:solidFill>
                  <a:srgbClr val="839496"/>
                </a:solidFill>
                <a:latin typeface="Ubuntu Mono" panose="020B0509030602030204" pitchFamily="49" charset="0"/>
              </a:rPr>
              <a:t>staging</a:t>
            </a:r>
            <a:r>
              <a:rPr lang="pt-PT" altLang="pt-PT" b="1" i="1" dirty="0">
                <a:solidFill>
                  <a:srgbClr val="839496"/>
                </a:solidFill>
                <a:latin typeface="Ubuntu Mono" panose="020B0509030602030204" pitchFamily="49" charset="0"/>
              </a:rPr>
              <a:t> </a:t>
            </a:r>
            <a:r>
              <a:rPr lang="pt-PT" altLang="pt-PT" b="1" i="1" dirty="0" err="1">
                <a:solidFill>
                  <a:srgbClr val="839496"/>
                </a:solidFill>
                <a:latin typeface="Ubuntu Mono" panose="020B0509030602030204" pitchFamily="49" charset="0"/>
              </a:rPr>
              <a:t>area</a:t>
            </a:r>
            <a:r>
              <a:rPr lang="pt-PT" altLang="pt-PT" i="1" dirty="0">
                <a:solidFill>
                  <a:srgbClr val="839496"/>
                </a:solidFill>
                <a:latin typeface="Ubuntu Mono" panose="020B0509030602030204" pitchFamily="49" charset="0"/>
              </a:rPr>
              <a:t>. Ilustra o que iria ser adicionado à </a:t>
            </a:r>
            <a:r>
              <a:rPr lang="pt-PT" altLang="pt-PT" i="1" dirty="0" err="1">
                <a:solidFill>
                  <a:srgbClr val="839496"/>
                </a:solidFill>
                <a:latin typeface="Ubuntu Mono" panose="020B0509030602030204" pitchFamily="49" charset="0"/>
              </a:rPr>
              <a:t>staging</a:t>
            </a:r>
            <a:r>
              <a:rPr lang="pt-PT" altLang="pt-PT" i="1" dirty="0">
                <a:solidFill>
                  <a:srgbClr val="839496"/>
                </a:solidFill>
                <a:latin typeface="Ubuntu Mono" panose="020B0509030602030204" pitchFamily="49" charset="0"/>
              </a:rPr>
              <a:t> </a:t>
            </a:r>
            <a:r>
              <a:rPr lang="pt-PT" altLang="pt-PT" i="1" dirty="0" err="1">
                <a:solidFill>
                  <a:srgbClr val="839496"/>
                </a:solidFill>
                <a:latin typeface="Ubuntu Mono" panose="020B0509030602030204" pitchFamily="49" charset="0"/>
              </a:rPr>
              <a:t>area</a:t>
            </a:r>
            <a:r>
              <a:rPr lang="pt-PT" altLang="pt-PT" i="1" dirty="0">
                <a:solidFill>
                  <a:srgbClr val="839496"/>
                </a:solidFill>
                <a:latin typeface="Ubuntu Mono" panose="020B0509030602030204" pitchFamily="49" charset="0"/>
              </a:rPr>
              <a:t> com o comando </a:t>
            </a:r>
            <a:r>
              <a:rPr lang="pt-PT" altLang="pt-PT" i="1" dirty="0" err="1">
                <a:solidFill>
                  <a:srgbClr val="839496"/>
                </a:solidFill>
                <a:latin typeface="Ubuntu Mono" panose="020B0509030602030204" pitchFamily="49" charset="0"/>
              </a:rPr>
              <a:t>add</a:t>
            </a:r>
            <a:r>
              <a:rPr lang="pt-PT" altLang="pt-PT" i="1" dirty="0">
                <a:solidFill>
                  <a:srgbClr val="839496"/>
                </a:solidFill>
                <a:latin typeface="Ubuntu Mono" panose="020B0509030602030204" pitchFamily="49" charset="0"/>
              </a:rPr>
              <a:t> </a:t>
            </a:r>
          </a:p>
          <a:p>
            <a:endParaRPr lang="pt-PT" altLang="pt-PT" i="1" dirty="0">
              <a:solidFill>
                <a:srgbClr val="839496"/>
              </a:solidFill>
              <a:latin typeface="Ubuntu Mono" panose="020B0509030602030204" pitchFamily="49" charset="0"/>
            </a:endParaRPr>
          </a:p>
          <a:p>
            <a:r>
              <a:rPr lang="pt-PT" altLang="pt-PT" dirty="0">
                <a:solidFill>
                  <a:srgbClr val="859900"/>
                </a:solidFill>
                <a:latin typeface="Ubuntu Mono" panose="020B0509030602030204" pitchFamily="49" charset="0"/>
              </a:rPr>
              <a:t>$</a:t>
            </a:r>
            <a:r>
              <a:rPr lang="pt-PT" altLang="pt-PT" dirty="0" err="1">
                <a:solidFill>
                  <a:srgbClr val="BD3800"/>
                </a:solidFill>
                <a:latin typeface="Ubuntu Mono" panose="020B0509030602030204" pitchFamily="49" charset="0"/>
              </a:rPr>
              <a:t>git</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diff</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cached</a:t>
            </a:r>
            <a:r>
              <a:rPr lang="pt-PT" altLang="pt-PT" dirty="0">
                <a:solidFill>
                  <a:srgbClr val="839496"/>
                </a:solidFill>
                <a:latin typeface="Ubuntu Mono" panose="020B0509030602030204" pitchFamily="49" charset="0"/>
              </a:rPr>
              <a:t> </a:t>
            </a:r>
            <a:r>
              <a:rPr lang="pt-PT" altLang="pt-PT" dirty="0">
                <a:solidFill>
                  <a:srgbClr val="859900"/>
                </a:solidFill>
                <a:latin typeface="Ubuntu Mono" panose="020B0509030602030204" pitchFamily="49" charset="0"/>
              </a:rPr>
              <a:t>&lt;</a:t>
            </a:r>
            <a:r>
              <a:rPr lang="pt-PT" altLang="pt-PT" dirty="0" err="1">
                <a:solidFill>
                  <a:srgbClr val="839496"/>
                </a:solidFill>
                <a:latin typeface="Ubuntu Mono" panose="020B0509030602030204" pitchFamily="49" charset="0"/>
              </a:rPr>
              <a:t>commit</a:t>
            </a:r>
            <a:r>
              <a:rPr lang="pt-PT" altLang="pt-PT" dirty="0">
                <a:solidFill>
                  <a:srgbClr val="859900"/>
                </a:solidFill>
                <a:latin typeface="Ubuntu Mono" panose="020B0509030602030204" pitchFamily="49" charset="0"/>
              </a:rPr>
              <a:t>&gt;</a:t>
            </a:r>
            <a:endParaRPr lang="pt-PT" altLang="pt-PT" i="1" dirty="0">
              <a:solidFill>
                <a:srgbClr val="839496"/>
              </a:solidFill>
              <a:latin typeface="Ubuntu Mono" panose="020B0509030602030204" pitchFamily="49" charset="0"/>
            </a:endParaRPr>
          </a:p>
          <a:p>
            <a:r>
              <a:rPr lang="pt-PT" altLang="pt-PT" i="1" dirty="0">
                <a:solidFill>
                  <a:srgbClr val="839496"/>
                </a:solidFill>
                <a:latin typeface="Ubuntu Mono" panose="020B0509030602030204" pitchFamily="49" charset="0"/>
              </a:rPr>
              <a:t>#compara o conteúdo da </a:t>
            </a:r>
            <a:r>
              <a:rPr lang="pt-PT" altLang="pt-PT" b="1" i="1" dirty="0" err="1">
                <a:solidFill>
                  <a:srgbClr val="839496"/>
                </a:solidFill>
                <a:latin typeface="Ubuntu Mono" panose="020B0509030602030204" pitchFamily="49" charset="0"/>
              </a:rPr>
              <a:t>staging</a:t>
            </a:r>
            <a:r>
              <a:rPr lang="pt-PT" altLang="pt-PT" b="1" i="1" dirty="0">
                <a:solidFill>
                  <a:srgbClr val="839496"/>
                </a:solidFill>
                <a:latin typeface="Ubuntu Mono" panose="020B0509030602030204" pitchFamily="49" charset="0"/>
              </a:rPr>
              <a:t> </a:t>
            </a:r>
            <a:r>
              <a:rPr lang="pt-PT" altLang="pt-PT" b="1" i="1" dirty="0" err="1">
                <a:solidFill>
                  <a:srgbClr val="839496"/>
                </a:solidFill>
                <a:latin typeface="Ubuntu Mono" panose="020B0509030602030204" pitchFamily="49" charset="0"/>
              </a:rPr>
              <a:t>area</a:t>
            </a:r>
            <a:r>
              <a:rPr lang="pt-PT" altLang="pt-PT" b="1" i="1" dirty="0">
                <a:solidFill>
                  <a:srgbClr val="839496"/>
                </a:solidFill>
                <a:latin typeface="Ubuntu Mono" panose="020B0509030602030204" pitchFamily="49" charset="0"/>
              </a:rPr>
              <a:t> </a:t>
            </a:r>
            <a:r>
              <a:rPr lang="pt-PT" altLang="pt-PT" i="1" dirty="0">
                <a:solidFill>
                  <a:srgbClr val="839496"/>
                </a:solidFill>
                <a:latin typeface="Ubuntu Mono" panose="020B0509030602030204" pitchFamily="49" charset="0"/>
              </a:rPr>
              <a:t>com um </a:t>
            </a:r>
            <a:r>
              <a:rPr lang="pt-PT" altLang="pt-PT" b="1" i="1" dirty="0" err="1">
                <a:solidFill>
                  <a:srgbClr val="839496"/>
                </a:solidFill>
                <a:latin typeface="Ubuntu Mono" panose="020B0509030602030204" pitchFamily="49" charset="0"/>
              </a:rPr>
              <a:t>commit</a:t>
            </a:r>
            <a:r>
              <a:rPr lang="pt-PT" altLang="pt-PT" i="1" dirty="0">
                <a:solidFill>
                  <a:srgbClr val="839496"/>
                </a:solidFill>
                <a:latin typeface="Ubuntu Mono" panose="020B0509030602030204" pitchFamily="49" charset="0"/>
              </a:rPr>
              <a:t> (se omitido, considera o ultimo </a:t>
            </a:r>
            <a:r>
              <a:rPr lang="pt-PT" altLang="pt-PT" i="1" dirty="0" err="1">
                <a:solidFill>
                  <a:srgbClr val="839496"/>
                </a:solidFill>
                <a:latin typeface="Ubuntu Mono" panose="020B0509030602030204" pitchFamily="49" charset="0"/>
              </a:rPr>
              <a:t>commit</a:t>
            </a:r>
            <a:r>
              <a:rPr lang="pt-PT" altLang="pt-PT" i="1" dirty="0">
                <a:solidFill>
                  <a:srgbClr val="839496"/>
                </a:solidFill>
                <a:latin typeface="Ubuntu Mono" panose="020B0509030602030204" pitchFamily="49" charset="0"/>
              </a:rPr>
              <a:t>)</a:t>
            </a:r>
            <a:endParaRPr lang="en-US" dirty="0"/>
          </a:p>
          <a:p>
            <a:endParaRPr lang="en-US" dirty="0"/>
          </a:p>
        </p:txBody>
      </p:sp>
      <p:sp>
        <p:nvSpPr>
          <p:cNvPr id="3" name="Text Placeholder 2">
            <a:extLst>
              <a:ext uri="{FF2B5EF4-FFF2-40B4-BE49-F238E27FC236}">
                <a16:creationId xmlns:a16="http://schemas.microsoft.com/office/drawing/2014/main" id="{56FA4FE9-BCBA-4EBA-9E28-4974CFE588A5}"/>
              </a:ext>
            </a:extLst>
          </p:cNvPr>
          <p:cNvSpPr>
            <a:spLocks noGrp="1"/>
          </p:cNvSpPr>
          <p:nvPr>
            <p:ph type="body" sz="quarter" idx="10"/>
          </p:nvPr>
        </p:nvSpPr>
        <p:spPr/>
        <p:txBody>
          <a:bodyPr/>
          <a:lstStyle/>
          <a:p>
            <a:r>
              <a:rPr lang="pt-PT" dirty="0"/>
              <a:t>Alguns comandos úteis</a:t>
            </a:r>
          </a:p>
        </p:txBody>
      </p:sp>
      <p:sp>
        <p:nvSpPr>
          <p:cNvPr id="4" name="Text Placeholder 3">
            <a:extLst>
              <a:ext uri="{FF2B5EF4-FFF2-40B4-BE49-F238E27FC236}">
                <a16:creationId xmlns:a16="http://schemas.microsoft.com/office/drawing/2014/main" id="{82D216E9-1DA7-465D-9D7E-28022A8E449C}"/>
              </a:ext>
            </a:extLst>
          </p:cNvPr>
          <p:cNvSpPr>
            <a:spLocks noGrp="1"/>
          </p:cNvSpPr>
          <p:nvPr>
            <p:ph type="body" sz="quarter" idx="11"/>
          </p:nvPr>
        </p:nvSpPr>
        <p:spPr/>
        <p:txBody>
          <a:bodyPr/>
          <a:lstStyle/>
          <a:p>
            <a:r>
              <a:rPr lang="en-US" dirty="0">
                <a:latin typeface="Ubuntu Mono" panose="020B0509030602030204" pitchFamily="49" charset="0"/>
              </a:rPr>
              <a:t>git diff</a:t>
            </a:r>
            <a:endParaRPr lang="pt-PT" dirty="0">
              <a:latin typeface="Ubuntu Mono" panose="020B0509030602030204" pitchFamily="49" charset="0"/>
            </a:endParaRPr>
          </a:p>
        </p:txBody>
      </p:sp>
    </p:spTree>
    <p:extLst>
      <p:ext uri="{BB962C8B-B14F-4D97-AF65-F5344CB8AC3E}">
        <p14:creationId xmlns:p14="http://schemas.microsoft.com/office/powerpoint/2010/main" val="2679469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B608E3-5A75-46BB-819F-74285B4181AC}"/>
              </a:ext>
            </a:extLst>
          </p:cNvPr>
          <p:cNvSpPr>
            <a:spLocks noGrp="1"/>
          </p:cNvSpPr>
          <p:nvPr>
            <p:ph type="body" idx="1"/>
          </p:nvPr>
        </p:nvSpPr>
        <p:spPr>
          <a:xfrm>
            <a:off x="457200" y="1828050"/>
            <a:ext cx="8229600" cy="4496550"/>
          </a:xfrm>
        </p:spPr>
        <p:txBody>
          <a:bodyPr/>
          <a:lstStyle/>
          <a:p>
            <a:r>
              <a:rPr lang="pt-PT" dirty="0"/>
              <a:t>O comando </a:t>
            </a:r>
            <a:r>
              <a:rPr lang="pt-PT" altLang="pt-PT" dirty="0">
                <a:solidFill>
                  <a:srgbClr val="859900"/>
                </a:solidFill>
                <a:latin typeface="Ubuntu Mono" panose="020B0509030602030204" pitchFamily="49" charset="0"/>
              </a:rPr>
              <a:t>$</a:t>
            </a:r>
            <a:r>
              <a:rPr lang="pt-PT" altLang="pt-PT" dirty="0" err="1">
                <a:solidFill>
                  <a:srgbClr val="BD3800"/>
                </a:solidFill>
                <a:latin typeface="Ubuntu Mono" panose="020B0509030602030204" pitchFamily="49" charset="0"/>
              </a:rPr>
              <a:t>git</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diff</a:t>
            </a:r>
            <a:r>
              <a:rPr lang="pt-PT" altLang="pt-PT" dirty="0">
                <a:solidFill>
                  <a:srgbClr val="839496"/>
                </a:solidFill>
                <a:latin typeface="Ubuntu Mono" panose="020B0509030602030204" pitchFamily="49" charset="0"/>
              </a:rPr>
              <a:t> </a:t>
            </a:r>
            <a:r>
              <a:rPr lang="pt-PT" dirty="0"/>
              <a:t>permite ver com detalhe as alterações feitas ao conteúdo dos ficheiros.</a:t>
            </a:r>
          </a:p>
          <a:p>
            <a:endParaRPr lang="en-US" dirty="0"/>
          </a:p>
          <a:p>
            <a:r>
              <a:rPr lang="pt-PT" altLang="pt-PT" dirty="0">
                <a:solidFill>
                  <a:srgbClr val="859900"/>
                </a:solidFill>
                <a:latin typeface="Ubuntu Mono" panose="020B0509030602030204" pitchFamily="49" charset="0"/>
              </a:rPr>
              <a:t>$</a:t>
            </a:r>
            <a:r>
              <a:rPr lang="pt-PT" altLang="pt-PT" dirty="0" err="1">
                <a:solidFill>
                  <a:srgbClr val="BD3800"/>
                </a:solidFill>
                <a:latin typeface="Ubuntu Mono" panose="020B0509030602030204" pitchFamily="49" charset="0"/>
              </a:rPr>
              <a:t>git</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diff</a:t>
            </a:r>
            <a:r>
              <a:rPr lang="pt-PT" altLang="pt-PT" dirty="0">
                <a:solidFill>
                  <a:srgbClr val="839496"/>
                </a:solidFill>
                <a:latin typeface="Ubuntu Mono" panose="020B0509030602030204" pitchFamily="49" charset="0"/>
              </a:rPr>
              <a:t> &lt;</a:t>
            </a:r>
            <a:r>
              <a:rPr lang="pt-PT" altLang="pt-PT" dirty="0" err="1">
                <a:solidFill>
                  <a:srgbClr val="839496"/>
                </a:solidFill>
                <a:latin typeface="Ubuntu Mono" panose="020B0509030602030204" pitchFamily="49" charset="0"/>
              </a:rPr>
              <a:t>commit</a:t>
            </a:r>
            <a:r>
              <a:rPr lang="pt-PT" altLang="pt-PT" dirty="0">
                <a:solidFill>
                  <a:srgbClr val="839496"/>
                </a:solidFill>
                <a:latin typeface="Ubuntu Mono" panose="020B0509030602030204" pitchFamily="49" charset="0"/>
              </a:rPr>
              <a:t>&gt; &lt;</a:t>
            </a:r>
            <a:r>
              <a:rPr lang="pt-PT" altLang="pt-PT" dirty="0" err="1">
                <a:solidFill>
                  <a:srgbClr val="839496"/>
                </a:solidFill>
                <a:latin typeface="Ubuntu Mono" panose="020B0509030602030204" pitchFamily="49" charset="0"/>
              </a:rPr>
              <a:t>commit</a:t>
            </a:r>
            <a:r>
              <a:rPr lang="pt-PT" altLang="pt-PT" dirty="0">
                <a:solidFill>
                  <a:srgbClr val="839496"/>
                </a:solidFill>
                <a:latin typeface="Ubuntu Mono" panose="020B0509030602030204" pitchFamily="49" charset="0"/>
              </a:rPr>
              <a:t>&gt;</a:t>
            </a:r>
          </a:p>
          <a:p>
            <a:r>
              <a:rPr lang="pt-PT" altLang="pt-PT" i="1" dirty="0">
                <a:solidFill>
                  <a:srgbClr val="839496"/>
                </a:solidFill>
                <a:latin typeface="Ubuntu Mono" panose="020B0509030602030204" pitchFamily="49" charset="0"/>
              </a:rPr>
              <a:t># compara dois </a:t>
            </a:r>
            <a:r>
              <a:rPr lang="pt-PT" altLang="pt-PT" b="1" i="1" dirty="0" err="1">
                <a:solidFill>
                  <a:srgbClr val="839496"/>
                </a:solidFill>
                <a:latin typeface="Ubuntu Mono" panose="020B0509030602030204" pitchFamily="49" charset="0"/>
              </a:rPr>
              <a:t>commits</a:t>
            </a:r>
            <a:endParaRPr lang="pt-PT" altLang="pt-PT" b="1" i="1" dirty="0">
              <a:solidFill>
                <a:srgbClr val="839496"/>
              </a:solidFill>
              <a:latin typeface="Ubuntu Mono" panose="020B0509030602030204" pitchFamily="49" charset="0"/>
            </a:endParaRPr>
          </a:p>
          <a:p>
            <a:endParaRPr lang="pt-PT" altLang="pt-PT" i="1" dirty="0">
              <a:solidFill>
                <a:srgbClr val="839496"/>
              </a:solidFill>
              <a:latin typeface="Ubuntu Mono" panose="020B0509030602030204" pitchFamily="49" charset="0"/>
            </a:endParaRPr>
          </a:p>
          <a:p>
            <a:r>
              <a:rPr lang="pt-PT" altLang="pt-PT" dirty="0">
                <a:solidFill>
                  <a:srgbClr val="859900"/>
                </a:solidFill>
                <a:latin typeface="Ubuntu Mono" panose="020B0509030602030204" pitchFamily="49" charset="0"/>
              </a:rPr>
              <a:t>$</a:t>
            </a:r>
            <a:r>
              <a:rPr lang="pt-PT" altLang="pt-PT" dirty="0" err="1">
                <a:solidFill>
                  <a:srgbClr val="BD3800"/>
                </a:solidFill>
                <a:latin typeface="Ubuntu Mono" panose="020B0509030602030204" pitchFamily="49" charset="0"/>
              </a:rPr>
              <a:t>git</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diff</a:t>
            </a:r>
            <a:r>
              <a:rPr lang="pt-PT" altLang="pt-PT" dirty="0">
                <a:solidFill>
                  <a:srgbClr val="839496"/>
                </a:solidFill>
                <a:latin typeface="Ubuntu Mono" panose="020B0509030602030204" pitchFamily="49" charset="0"/>
              </a:rPr>
              <a:t> </a:t>
            </a:r>
            <a:r>
              <a:rPr lang="pt-PT" altLang="pt-PT" dirty="0">
                <a:solidFill>
                  <a:srgbClr val="859900"/>
                </a:solidFill>
                <a:latin typeface="Ubuntu Mono" panose="020B0509030602030204" pitchFamily="49" charset="0"/>
              </a:rPr>
              <a:t>&lt;</a:t>
            </a:r>
            <a:r>
              <a:rPr lang="pt-PT" altLang="pt-PT" dirty="0" err="1">
                <a:solidFill>
                  <a:srgbClr val="839496"/>
                </a:solidFill>
                <a:latin typeface="Ubuntu Mono" panose="020B0509030602030204" pitchFamily="49" charset="0"/>
              </a:rPr>
              <a:t>commit</a:t>
            </a:r>
            <a:r>
              <a:rPr lang="pt-PT" altLang="pt-PT" dirty="0">
                <a:solidFill>
                  <a:srgbClr val="859900"/>
                </a:solidFill>
                <a:latin typeface="Ubuntu Mono" panose="020B0509030602030204" pitchFamily="49" charset="0"/>
              </a:rPr>
              <a:t>&gt;</a:t>
            </a:r>
            <a:endParaRPr lang="pt-PT" altLang="pt-PT" i="1" dirty="0">
              <a:solidFill>
                <a:srgbClr val="839496"/>
              </a:solidFill>
              <a:latin typeface="Ubuntu Mono" panose="020B0509030602030204" pitchFamily="49" charset="0"/>
            </a:endParaRPr>
          </a:p>
          <a:p>
            <a:r>
              <a:rPr lang="pt-PT" altLang="pt-PT" i="1" dirty="0">
                <a:solidFill>
                  <a:srgbClr val="839496"/>
                </a:solidFill>
                <a:latin typeface="Ubuntu Mono" panose="020B0509030602030204" pitchFamily="49" charset="0"/>
              </a:rPr>
              <a:t>#compara o conteúdo na </a:t>
            </a:r>
            <a:r>
              <a:rPr lang="pt-PT" altLang="pt-PT" b="1" i="1" dirty="0" err="1">
                <a:solidFill>
                  <a:srgbClr val="839496"/>
                </a:solidFill>
                <a:latin typeface="Ubuntu Mono" panose="020B0509030602030204" pitchFamily="49" charset="0"/>
              </a:rPr>
              <a:t>working</a:t>
            </a:r>
            <a:r>
              <a:rPr lang="pt-PT" altLang="pt-PT" b="1" i="1" dirty="0">
                <a:solidFill>
                  <a:srgbClr val="839496"/>
                </a:solidFill>
                <a:latin typeface="Ubuntu Mono" panose="020B0509030602030204" pitchFamily="49" charset="0"/>
              </a:rPr>
              <a:t> </a:t>
            </a:r>
            <a:r>
              <a:rPr lang="pt-PT" altLang="pt-PT" b="1" i="1" dirty="0" err="1">
                <a:solidFill>
                  <a:srgbClr val="839496"/>
                </a:solidFill>
                <a:latin typeface="Ubuntu Mono" panose="020B0509030602030204" pitchFamily="49" charset="0"/>
              </a:rPr>
              <a:t>directory</a:t>
            </a:r>
            <a:r>
              <a:rPr lang="pt-PT" altLang="pt-PT" b="1" i="1" dirty="0">
                <a:solidFill>
                  <a:srgbClr val="839496"/>
                </a:solidFill>
                <a:latin typeface="Ubuntu Mono" panose="020B0509030602030204" pitchFamily="49" charset="0"/>
              </a:rPr>
              <a:t> </a:t>
            </a:r>
            <a:r>
              <a:rPr lang="pt-PT" altLang="pt-PT" i="1" dirty="0">
                <a:solidFill>
                  <a:srgbClr val="839496"/>
                </a:solidFill>
                <a:latin typeface="Ubuntu Mono" panose="020B0509030602030204" pitchFamily="49" charset="0"/>
              </a:rPr>
              <a:t>com um </a:t>
            </a:r>
            <a:r>
              <a:rPr lang="pt-PT" altLang="pt-PT" b="1" i="1" dirty="0" err="1">
                <a:solidFill>
                  <a:srgbClr val="839496"/>
                </a:solidFill>
                <a:latin typeface="Ubuntu Mono" panose="020B0509030602030204" pitchFamily="49" charset="0"/>
              </a:rPr>
              <a:t>commit</a:t>
            </a:r>
            <a:endParaRPr lang="en-US" dirty="0"/>
          </a:p>
          <a:p>
            <a:endParaRPr lang="en-US" dirty="0"/>
          </a:p>
        </p:txBody>
      </p:sp>
      <p:sp>
        <p:nvSpPr>
          <p:cNvPr id="3" name="Text Placeholder 2">
            <a:extLst>
              <a:ext uri="{FF2B5EF4-FFF2-40B4-BE49-F238E27FC236}">
                <a16:creationId xmlns:a16="http://schemas.microsoft.com/office/drawing/2014/main" id="{56FA4FE9-BCBA-4EBA-9E28-4974CFE588A5}"/>
              </a:ext>
            </a:extLst>
          </p:cNvPr>
          <p:cNvSpPr>
            <a:spLocks noGrp="1"/>
          </p:cNvSpPr>
          <p:nvPr>
            <p:ph type="body" sz="quarter" idx="10"/>
          </p:nvPr>
        </p:nvSpPr>
        <p:spPr/>
        <p:txBody>
          <a:bodyPr/>
          <a:lstStyle/>
          <a:p>
            <a:r>
              <a:rPr lang="pt-PT" dirty="0"/>
              <a:t>Alguns comandos úteis</a:t>
            </a:r>
          </a:p>
        </p:txBody>
      </p:sp>
      <p:sp>
        <p:nvSpPr>
          <p:cNvPr id="4" name="Text Placeholder 3">
            <a:extLst>
              <a:ext uri="{FF2B5EF4-FFF2-40B4-BE49-F238E27FC236}">
                <a16:creationId xmlns:a16="http://schemas.microsoft.com/office/drawing/2014/main" id="{82D216E9-1DA7-465D-9D7E-28022A8E449C}"/>
              </a:ext>
            </a:extLst>
          </p:cNvPr>
          <p:cNvSpPr>
            <a:spLocks noGrp="1"/>
          </p:cNvSpPr>
          <p:nvPr>
            <p:ph type="body" sz="quarter" idx="11"/>
          </p:nvPr>
        </p:nvSpPr>
        <p:spPr/>
        <p:txBody>
          <a:bodyPr/>
          <a:lstStyle/>
          <a:p>
            <a:r>
              <a:rPr lang="en-US" dirty="0">
                <a:latin typeface="Ubuntu Mono" panose="020B0509030602030204" pitchFamily="49" charset="0"/>
              </a:rPr>
              <a:t>git diff</a:t>
            </a:r>
            <a:endParaRPr lang="pt-PT" dirty="0">
              <a:latin typeface="Ubuntu Mono" panose="020B0509030602030204" pitchFamily="49" charset="0"/>
            </a:endParaRPr>
          </a:p>
        </p:txBody>
      </p:sp>
    </p:spTree>
    <p:extLst>
      <p:ext uri="{BB962C8B-B14F-4D97-AF65-F5344CB8AC3E}">
        <p14:creationId xmlns:p14="http://schemas.microsoft.com/office/powerpoint/2010/main" val="522530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67EE0E-5B88-47E6-82DC-99FB4CC22D1A}"/>
              </a:ext>
            </a:extLst>
          </p:cNvPr>
          <p:cNvSpPr>
            <a:spLocks noGrp="1"/>
          </p:cNvSpPr>
          <p:nvPr>
            <p:ph type="body" idx="1"/>
          </p:nvPr>
        </p:nvSpPr>
        <p:spPr>
          <a:xfrm>
            <a:off x="457200" y="1828050"/>
            <a:ext cx="8229600" cy="4289721"/>
          </a:xfrm>
        </p:spPr>
        <p:txBody>
          <a:bodyPr/>
          <a:lstStyle/>
          <a:p>
            <a:pPr marL="342900" indent="-342900">
              <a:buFont typeface="Arial" panose="020B0604020202020204" pitchFamily="34" charset="0"/>
              <a:buChar char="•"/>
            </a:pPr>
            <a:r>
              <a:rPr lang="pt-PT" dirty="0"/>
              <a:t>Apagar o </a:t>
            </a:r>
            <a:r>
              <a:rPr lang="pt-PT" dirty="0" err="1"/>
              <a:t>snapshot</a:t>
            </a:r>
            <a:r>
              <a:rPr lang="pt-PT" dirty="0"/>
              <a:t> de um ou mais ficheiros da </a:t>
            </a:r>
            <a:r>
              <a:rPr lang="pt-PT" dirty="0" err="1"/>
              <a:t>staging</a:t>
            </a:r>
            <a:r>
              <a:rPr lang="pt-PT" dirty="0"/>
              <a:t> </a:t>
            </a:r>
            <a:r>
              <a:rPr lang="pt-PT" dirty="0" err="1"/>
              <a:t>area</a:t>
            </a:r>
            <a:r>
              <a:rPr lang="pt-PT" dirty="0"/>
              <a:t>, mas não </a:t>
            </a:r>
            <a:r>
              <a:rPr lang="pt-PT" dirty="0" err="1"/>
              <a:t>discartar</a:t>
            </a:r>
            <a:r>
              <a:rPr lang="pt-PT" dirty="0"/>
              <a:t> as modificações na </a:t>
            </a:r>
            <a:r>
              <a:rPr lang="pt-PT" dirty="0" err="1"/>
              <a:t>working</a:t>
            </a:r>
            <a:r>
              <a:rPr lang="pt-PT" dirty="0"/>
              <a:t> </a:t>
            </a:r>
            <a:r>
              <a:rPr lang="pt-PT" dirty="0" err="1"/>
              <a:t>directory</a:t>
            </a:r>
            <a:r>
              <a:rPr lang="pt-PT" dirty="0"/>
              <a:t>.</a:t>
            </a:r>
          </a:p>
          <a:p>
            <a:endParaRPr lang="pt-PT" dirty="0"/>
          </a:p>
          <a:p>
            <a:pPr algn="ctr"/>
            <a:r>
              <a:rPr lang="pt-PT" altLang="pt-PT" dirty="0">
                <a:solidFill>
                  <a:srgbClr val="859900"/>
                </a:solidFill>
                <a:latin typeface="Ubuntu Mono" panose="020B0509030602030204" pitchFamily="49" charset="0"/>
              </a:rPr>
              <a:t>$</a:t>
            </a:r>
            <a:r>
              <a:rPr lang="pt-PT" altLang="pt-PT" dirty="0" err="1">
                <a:solidFill>
                  <a:srgbClr val="BD3800"/>
                </a:solidFill>
                <a:latin typeface="Ubuntu Mono" panose="020B0509030602030204" pitchFamily="49" charset="0"/>
              </a:rPr>
              <a:t>git</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reset</a:t>
            </a:r>
            <a:r>
              <a:rPr lang="pt-PT" altLang="pt-PT" dirty="0">
                <a:solidFill>
                  <a:srgbClr val="839496"/>
                </a:solidFill>
                <a:latin typeface="Ubuntu Mono" panose="020B0509030602030204" pitchFamily="49" charset="0"/>
              </a:rPr>
              <a:t> </a:t>
            </a:r>
            <a:r>
              <a:rPr lang="pt-PT" altLang="pt-PT" dirty="0">
                <a:solidFill>
                  <a:srgbClr val="859900"/>
                </a:solidFill>
                <a:latin typeface="Ubuntu Mono" panose="020B0509030602030204" pitchFamily="49" charset="0"/>
              </a:rPr>
              <a:t>&lt;</a:t>
            </a:r>
            <a:r>
              <a:rPr lang="pt-PT" altLang="pt-PT" dirty="0">
                <a:solidFill>
                  <a:srgbClr val="839496"/>
                </a:solidFill>
                <a:latin typeface="Ubuntu Mono" panose="020B0509030602030204" pitchFamily="49" charset="0"/>
              </a:rPr>
              <a:t>file</a:t>
            </a:r>
            <a:r>
              <a:rPr lang="pt-PT" altLang="pt-PT" dirty="0">
                <a:solidFill>
                  <a:srgbClr val="859900"/>
                </a:solidFill>
                <a:latin typeface="Ubuntu Mono" panose="020B0509030602030204" pitchFamily="49" charset="0"/>
              </a:rPr>
              <a:t>&gt;</a:t>
            </a:r>
            <a:r>
              <a:rPr lang="pt-PT" altLang="pt-PT" dirty="0">
                <a:solidFill>
                  <a:schemeClr val="tx1"/>
                </a:solidFill>
                <a:latin typeface="Ubuntu Mono" panose="020B0509030602030204" pitchFamily="49" charset="0"/>
              </a:rPr>
              <a:t> </a:t>
            </a:r>
          </a:p>
          <a:p>
            <a:endParaRPr lang="pt-PT" dirty="0"/>
          </a:p>
          <a:p>
            <a:pPr marL="342900" indent="-342900">
              <a:buFont typeface="Arial" panose="020B0604020202020204" pitchFamily="34" charset="0"/>
              <a:buChar char="•"/>
            </a:pPr>
            <a:r>
              <a:rPr lang="pt-PT" dirty="0"/>
              <a:t>Apagar o </a:t>
            </a:r>
            <a:r>
              <a:rPr lang="pt-PT" dirty="0" err="1"/>
              <a:t>snapshot</a:t>
            </a:r>
            <a:r>
              <a:rPr lang="pt-PT" dirty="0"/>
              <a:t>, e </a:t>
            </a:r>
            <a:r>
              <a:rPr lang="pt-PT" dirty="0" err="1"/>
              <a:t>repôr</a:t>
            </a:r>
            <a:r>
              <a:rPr lang="pt-PT" dirty="0"/>
              <a:t> o(s) ficheiros (</a:t>
            </a:r>
            <a:r>
              <a:rPr lang="pt-PT" dirty="0" err="1"/>
              <a:t>discarta</a:t>
            </a:r>
            <a:r>
              <a:rPr lang="pt-PT" dirty="0"/>
              <a:t> as alterações na </a:t>
            </a:r>
            <a:r>
              <a:rPr lang="pt-PT" dirty="0" err="1"/>
              <a:t>working</a:t>
            </a:r>
            <a:r>
              <a:rPr lang="pt-PT" dirty="0"/>
              <a:t> </a:t>
            </a:r>
            <a:r>
              <a:rPr lang="pt-PT" dirty="0" err="1"/>
              <a:t>directory</a:t>
            </a:r>
            <a:r>
              <a:rPr lang="pt-PT" dirty="0"/>
              <a:t>)</a:t>
            </a:r>
          </a:p>
          <a:p>
            <a:pPr marL="342900" indent="-342900">
              <a:buFont typeface="Arial" panose="020B0604020202020204" pitchFamily="34" charset="0"/>
              <a:buChar char="•"/>
            </a:pPr>
            <a:endParaRPr lang="pt-PT" dirty="0"/>
          </a:p>
          <a:p>
            <a:pPr lvl="1" algn="ctr"/>
            <a:r>
              <a:rPr lang="pt-PT" altLang="pt-PT" dirty="0">
                <a:solidFill>
                  <a:srgbClr val="859900"/>
                </a:solidFill>
                <a:latin typeface="Ubuntu Mono" panose="020B0509030602030204" pitchFamily="49" charset="0"/>
              </a:rPr>
              <a:t>$</a:t>
            </a:r>
            <a:r>
              <a:rPr lang="pt-PT" altLang="pt-PT" dirty="0" err="1">
                <a:solidFill>
                  <a:srgbClr val="BD3800"/>
                </a:solidFill>
                <a:latin typeface="Ubuntu Mono" panose="020B0509030602030204" pitchFamily="49" charset="0"/>
              </a:rPr>
              <a:t>git</a:t>
            </a:r>
            <a:r>
              <a:rPr lang="pt-PT" altLang="pt-PT" dirty="0">
                <a:solidFill>
                  <a:srgbClr val="839496"/>
                </a:solidFill>
                <a:latin typeface="Ubuntu Mono" panose="020B0509030602030204" pitchFamily="49" charset="0"/>
              </a:rPr>
              <a:t> checkout -- </a:t>
            </a:r>
            <a:r>
              <a:rPr lang="pt-PT" altLang="pt-PT" dirty="0">
                <a:solidFill>
                  <a:srgbClr val="859900"/>
                </a:solidFill>
                <a:latin typeface="Ubuntu Mono" panose="020B0509030602030204" pitchFamily="49" charset="0"/>
              </a:rPr>
              <a:t>&lt;</a:t>
            </a:r>
            <a:r>
              <a:rPr lang="pt-PT" altLang="pt-PT" dirty="0">
                <a:solidFill>
                  <a:srgbClr val="839496"/>
                </a:solidFill>
                <a:latin typeface="Ubuntu Mono" panose="020B0509030602030204" pitchFamily="49" charset="0"/>
              </a:rPr>
              <a:t>file</a:t>
            </a:r>
            <a:r>
              <a:rPr lang="pt-PT" altLang="pt-PT" dirty="0">
                <a:solidFill>
                  <a:srgbClr val="859900"/>
                </a:solidFill>
                <a:latin typeface="Ubuntu Mono" panose="020B0509030602030204" pitchFamily="49" charset="0"/>
              </a:rPr>
              <a:t>&gt;</a:t>
            </a:r>
            <a:r>
              <a:rPr lang="pt-PT" altLang="pt-PT" dirty="0">
                <a:solidFill>
                  <a:schemeClr val="tx1"/>
                </a:solidFill>
                <a:latin typeface="Ubuntu Mono" panose="020B0509030602030204" pitchFamily="49" charset="0"/>
              </a:rPr>
              <a:t> </a:t>
            </a:r>
            <a:endParaRPr lang="pt-PT" dirty="0">
              <a:latin typeface="Ubuntu Mono" panose="020B0509030602030204" pitchFamily="49" charset="0"/>
            </a:endParaRPr>
          </a:p>
          <a:p>
            <a:endParaRPr lang="pt-PT" dirty="0"/>
          </a:p>
        </p:txBody>
      </p:sp>
      <p:sp>
        <p:nvSpPr>
          <p:cNvPr id="3" name="Text Placeholder 2">
            <a:extLst>
              <a:ext uri="{FF2B5EF4-FFF2-40B4-BE49-F238E27FC236}">
                <a16:creationId xmlns:a16="http://schemas.microsoft.com/office/drawing/2014/main" id="{ADB8EE99-20DE-4051-B369-63B25BB211AE}"/>
              </a:ext>
            </a:extLst>
          </p:cNvPr>
          <p:cNvSpPr>
            <a:spLocks noGrp="1"/>
          </p:cNvSpPr>
          <p:nvPr>
            <p:ph type="body" sz="quarter" idx="10"/>
          </p:nvPr>
        </p:nvSpPr>
        <p:spPr/>
        <p:txBody>
          <a:bodyPr/>
          <a:lstStyle/>
          <a:p>
            <a:r>
              <a:rPr lang="en-US" dirty="0" err="1"/>
              <a:t>Unstaging</a:t>
            </a:r>
            <a:endParaRPr lang="pt-PT" dirty="0"/>
          </a:p>
        </p:txBody>
      </p:sp>
      <p:sp>
        <p:nvSpPr>
          <p:cNvPr id="4" name="Text Placeholder 3">
            <a:extLst>
              <a:ext uri="{FF2B5EF4-FFF2-40B4-BE49-F238E27FC236}">
                <a16:creationId xmlns:a16="http://schemas.microsoft.com/office/drawing/2014/main" id="{85FD8C12-77DE-4899-83ED-1ED8FC476A76}"/>
              </a:ext>
            </a:extLst>
          </p:cNvPr>
          <p:cNvSpPr>
            <a:spLocks noGrp="1"/>
          </p:cNvSpPr>
          <p:nvPr>
            <p:ph type="body" sz="quarter" idx="11"/>
          </p:nvPr>
        </p:nvSpPr>
        <p:spPr/>
        <p:txBody>
          <a:bodyPr/>
          <a:lstStyle/>
          <a:p>
            <a:endParaRPr lang="pt-PT"/>
          </a:p>
        </p:txBody>
      </p:sp>
    </p:spTree>
    <p:extLst>
      <p:ext uri="{BB962C8B-B14F-4D97-AF65-F5344CB8AC3E}">
        <p14:creationId xmlns:p14="http://schemas.microsoft.com/office/powerpoint/2010/main" val="1692428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95DFF5-CCCB-44A4-9449-7EE33E6246E2}"/>
              </a:ext>
            </a:extLst>
          </p:cNvPr>
          <p:cNvSpPr>
            <a:spLocks noGrp="1"/>
          </p:cNvSpPr>
          <p:nvPr>
            <p:ph type="body" idx="1"/>
          </p:nvPr>
        </p:nvSpPr>
        <p:spPr/>
        <p:txBody>
          <a:bodyPr/>
          <a:lstStyle/>
          <a:p>
            <a:r>
              <a:rPr lang="pt-PT" dirty="0"/>
              <a:t>Cria um </a:t>
            </a:r>
            <a:r>
              <a:rPr lang="pt-PT" i="1" dirty="0" err="1"/>
              <a:t>commit</a:t>
            </a:r>
            <a:r>
              <a:rPr lang="pt-PT" dirty="0"/>
              <a:t> para reverter as alterações de um ou mais </a:t>
            </a:r>
            <a:r>
              <a:rPr lang="pt-PT" i="1" dirty="0" err="1"/>
              <a:t>commits</a:t>
            </a:r>
            <a:r>
              <a:rPr lang="pt-PT" i="1" dirty="0"/>
              <a:t>.</a:t>
            </a:r>
          </a:p>
          <a:p>
            <a:endParaRPr lang="pt-PT" i="1" dirty="0"/>
          </a:p>
          <a:p>
            <a:pPr algn="ctr"/>
            <a:r>
              <a:rPr lang="pt-PT" altLang="pt-PT" dirty="0">
                <a:solidFill>
                  <a:srgbClr val="859900"/>
                </a:solidFill>
                <a:latin typeface="Ubuntu Mono" panose="020B0509030602030204" pitchFamily="49" charset="0"/>
              </a:rPr>
              <a:t>$</a:t>
            </a:r>
            <a:r>
              <a:rPr lang="pt-PT" altLang="pt-PT" dirty="0" err="1">
                <a:solidFill>
                  <a:srgbClr val="BD3800"/>
                </a:solidFill>
                <a:latin typeface="Ubuntu Mono" panose="020B0509030602030204" pitchFamily="49" charset="0"/>
              </a:rPr>
              <a:t>git</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revert</a:t>
            </a:r>
            <a:r>
              <a:rPr lang="pt-PT" altLang="pt-PT" dirty="0">
                <a:solidFill>
                  <a:srgbClr val="839496"/>
                </a:solidFill>
                <a:latin typeface="Ubuntu Mono" panose="020B0509030602030204" pitchFamily="49" charset="0"/>
              </a:rPr>
              <a:t> </a:t>
            </a:r>
            <a:r>
              <a:rPr lang="pt-PT" altLang="pt-PT" dirty="0">
                <a:solidFill>
                  <a:srgbClr val="859900"/>
                </a:solidFill>
                <a:latin typeface="Ubuntu Mono" panose="020B0509030602030204" pitchFamily="49" charset="0"/>
              </a:rPr>
              <a:t>&lt;</a:t>
            </a:r>
            <a:r>
              <a:rPr lang="pt-PT" altLang="pt-PT" dirty="0" err="1">
                <a:solidFill>
                  <a:srgbClr val="839496"/>
                </a:solidFill>
                <a:latin typeface="Ubuntu Mono" panose="020B0509030602030204" pitchFamily="49" charset="0"/>
              </a:rPr>
              <a:t>commit</a:t>
            </a:r>
            <a:r>
              <a:rPr lang="pt-PT" altLang="pt-PT" dirty="0">
                <a:solidFill>
                  <a:srgbClr val="859900"/>
                </a:solidFill>
                <a:latin typeface="Ubuntu Mono" panose="020B0509030602030204" pitchFamily="49" charset="0"/>
              </a:rPr>
              <a:t>&gt;</a:t>
            </a:r>
            <a:r>
              <a:rPr lang="pt-PT" altLang="pt-PT" dirty="0">
                <a:solidFill>
                  <a:schemeClr val="tx1"/>
                </a:solidFill>
                <a:latin typeface="Ubuntu Mono" panose="020B0509030602030204" pitchFamily="49" charset="0"/>
              </a:rPr>
              <a:t> </a:t>
            </a:r>
            <a:endParaRPr lang="pt-PT" i="1" dirty="0">
              <a:latin typeface="Ubuntu Mono" panose="020B0509030602030204" pitchFamily="49" charset="0"/>
            </a:endParaRPr>
          </a:p>
          <a:p>
            <a:endParaRPr lang="pt-PT" i="1" dirty="0"/>
          </a:p>
        </p:txBody>
      </p:sp>
      <p:sp>
        <p:nvSpPr>
          <p:cNvPr id="3" name="Text Placeholder 2">
            <a:extLst>
              <a:ext uri="{FF2B5EF4-FFF2-40B4-BE49-F238E27FC236}">
                <a16:creationId xmlns:a16="http://schemas.microsoft.com/office/drawing/2014/main" id="{767DC81A-F280-4853-8495-F9B86A15BDA8}"/>
              </a:ext>
            </a:extLst>
          </p:cNvPr>
          <p:cNvSpPr>
            <a:spLocks noGrp="1"/>
          </p:cNvSpPr>
          <p:nvPr>
            <p:ph type="body" sz="quarter" idx="10"/>
          </p:nvPr>
        </p:nvSpPr>
        <p:spPr/>
        <p:txBody>
          <a:bodyPr/>
          <a:lstStyle/>
          <a:p>
            <a:r>
              <a:rPr lang="pt-PT" dirty="0"/>
              <a:t>Reverter </a:t>
            </a:r>
            <a:r>
              <a:rPr lang="pt-PT" i="1" dirty="0" err="1"/>
              <a:t>commits</a:t>
            </a:r>
            <a:endParaRPr lang="pt-PT" i="1" dirty="0"/>
          </a:p>
        </p:txBody>
      </p:sp>
      <p:sp>
        <p:nvSpPr>
          <p:cNvPr id="4" name="Text Placeholder 3">
            <a:extLst>
              <a:ext uri="{FF2B5EF4-FFF2-40B4-BE49-F238E27FC236}">
                <a16:creationId xmlns:a16="http://schemas.microsoft.com/office/drawing/2014/main" id="{1E1F8B75-A2DA-423E-BEEE-8C9D802A28EA}"/>
              </a:ext>
            </a:extLst>
          </p:cNvPr>
          <p:cNvSpPr>
            <a:spLocks noGrp="1"/>
          </p:cNvSpPr>
          <p:nvPr>
            <p:ph type="body" sz="quarter" idx="11"/>
          </p:nvPr>
        </p:nvSpPr>
        <p:spPr/>
        <p:txBody>
          <a:bodyPr/>
          <a:lstStyle/>
          <a:p>
            <a:endParaRPr lang="pt-PT"/>
          </a:p>
        </p:txBody>
      </p:sp>
    </p:spTree>
    <p:extLst>
      <p:ext uri="{BB962C8B-B14F-4D97-AF65-F5344CB8AC3E}">
        <p14:creationId xmlns:p14="http://schemas.microsoft.com/office/powerpoint/2010/main" val="3889884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B2B003-BCDB-4362-8687-562A0D8D301C}"/>
              </a:ext>
            </a:extLst>
          </p:cNvPr>
          <p:cNvSpPr>
            <a:spLocks noGrp="1"/>
          </p:cNvSpPr>
          <p:nvPr>
            <p:ph type="body" sz="quarter" idx="10"/>
          </p:nvPr>
        </p:nvSpPr>
        <p:spPr/>
        <p:txBody>
          <a:bodyPr/>
          <a:lstStyle/>
          <a:p>
            <a:r>
              <a:rPr lang="en-US" dirty="0"/>
              <a:t>Hands On</a:t>
            </a:r>
            <a:endParaRPr lang="pt-PT" dirty="0"/>
          </a:p>
        </p:txBody>
      </p:sp>
    </p:spTree>
    <p:extLst>
      <p:ext uri="{BB962C8B-B14F-4D97-AF65-F5344CB8AC3E}">
        <p14:creationId xmlns:p14="http://schemas.microsoft.com/office/powerpoint/2010/main" val="398283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15112E-9C3D-4B7B-9FA8-8E2F2FFF1BBF}"/>
              </a:ext>
            </a:extLst>
          </p:cNvPr>
          <p:cNvSpPr>
            <a:spLocks noGrp="1"/>
          </p:cNvSpPr>
          <p:nvPr>
            <p:ph type="body" sz="quarter" idx="10"/>
          </p:nvPr>
        </p:nvSpPr>
        <p:spPr/>
        <p:txBody>
          <a:bodyPr/>
          <a:lstStyle/>
          <a:p>
            <a:r>
              <a:rPr lang="en-US" dirty="0"/>
              <a:t>Git </a:t>
            </a:r>
            <a:r>
              <a:rPr lang="en-US" i="1" dirty="0"/>
              <a:t>internals</a:t>
            </a:r>
            <a:endParaRPr lang="pt-PT" i="1" dirty="0"/>
          </a:p>
        </p:txBody>
      </p:sp>
      <p:sp>
        <p:nvSpPr>
          <p:cNvPr id="4" name="Text Placeholder 3">
            <a:extLst>
              <a:ext uri="{FF2B5EF4-FFF2-40B4-BE49-F238E27FC236}">
                <a16:creationId xmlns:a16="http://schemas.microsoft.com/office/drawing/2014/main" id="{4A80A208-5BA2-4576-96B7-60DE18C12082}"/>
              </a:ext>
            </a:extLst>
          </p:cNvPr>
          <p:cNvSpPr>
            <a:spLocks noGrp="1"/>
          </p:cNvSpPr>
          <p:nvPr>
            <p:ph type="body" sz="quarter" idx="11"/>
          </p:nvPr>
        </p:nvSpPr>
        <p:spPr/>
        <p:txBody>
          <a:bodyPr/>
          <a:lstStyle/>
          <a:p>
            <a:r>
              <a:rPr lang="en-US" dirty="0"/>
              <a:t>Como é que </a:t>
            </a:r>
            <a:r>
              <a:rPr lang="en-US" dirty="0" err="1"/>
              <a:t>os</a:t>
            </a:r>
            <a:r>
              <a:rPr lang="en-US" dirty="0"/>
              <a:t> dados </a:t>
            </a:r>
            <a:r>
              <a:rPr lang="en-US" dirty="0" err="1"/>
              <a:t>são</a:t>
            </a:r>
            <a:r>
              <a:rPr lang="en-US" dirty="0"/>
              <a:t> </a:t>
            </a:r>
            <a:r>
              <a:rPr lang="en-US" dirty="0" err="1"/>
              <a:t>armazenados</a:t>
            </a:r>
            <a:r>
              <a:rPr lang="en-US" dirty="0"/>
              <a:t>?</a:t>
            </a:r>
            <a:endParaRPr lang="pt-PT" dirty="0"/>
          </a:p>
        </p:txBody>
      </p:sp>
      <p:grpSp>
        <p:nvGrpSpPr>
          <p:cNvPr id="46" name="Group 45">
            <a:extLst>
              <a:ext uri="{FF2B5EF4-FFF2-40B4-BE49-F238E27FC236}">
                <a16:creationId xmlns:a16="http://schemas.microsoft.com/office/drawing/2014/main" id="{5AD6C62E-CBA7-4E7A-AED0-9A64A927CE1D}"/>
              </a:ext>
            </a:extLst>
          </p:cNvPr>
          <p:cNvGrpSpPr/>
          <p:nvPr/>
        </p:nvGrpSpPr>
        <p:grpSpPr>
          <a:xfrm>
            <a:off x="1099457" y="1865544"/>
            <a:ext cx="6945086" cy="4152026"/>
            <a:chOff x="457200" y="2050601"/>
            <a:chExt cx="6945086" cy="4152026"/>
          </a:xfrm>
        </p:grpSpPr>
        <p:sp>
          <p:nvSpPr>
            <p:cNvPr id="5" name="Rectangle 4">
              <a:extLst>
                <a:ext uri="{FF2B5EF4-FFF2-40B4-BE49-F238E27FC236}">
                  <a16:creationId xmlns:a16="http://schemas.microsoft.com/office/drawing/2014/main" id="{37EDC2F2-E681-42FB-8921-FBF9969D5486}"/>
                </a:ext>
              </a:extLst>
            </p:cNvPr>
            <p:cNvSpPr/>
            <p:nvPr/>
          </p:nvSpPr>
          <p:spPr>
            <a:xfrm>
              <a:off x="457200" y="3630284"/>
              <a:ext cx="2427515" cy="992660"/>
            </a:xfrm>
            <a:prstGeom prst="rect">
              <a:avLst/>
            </a:prstGeom>
            <a:solidFill>
              <a:srgbClr val="E8C588">
                <a:alpha val="52157"/>
              </a:srgb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b="1" dirty="0">
                  <a:solidFill>
                    <a:schemeClr val="tx1"/>
                  </a:solidFill>
                </a:rPr>
                <a:t>Objeto</a:t>
              </a:r>
            </a:p>
            <a:p>
              <a:r>
                <a:rPr lang="en-US" sz="1800" dirty="0">
                  <a:solidFill>
                    <a:schemeClr val="tx1"/>
                  </a:solidFill>
                </a:rPr>
                <a:t>+</a:t>
              </a:r>
              <a:r>
                <a:rPr lang="en-US" sz="1800" dirty="0" err="1">
                  <a:solidFill>
                    <a:schemeClr val="tx1"/>
                  </a:solidFill>
                </a:rPr>
                <a:t>tamanho</a:t>
              </a:r>
              <a:endParaRPr lang="en-US" sz="1800" dirty="0">
                <a:solidFill>
                  <a:schemeClr val="tx1"/>
                </a:solidFill>
              </a:endParaRPr>
            </a:p>
            <a:p>
              <a:r>
                <a:rPr lang="en-US" sz="1800" dirty="0">
                  <a:solidFill>
                    <a:schemeClr val="tx1"/>
                  </a:solidFill>
                </a:rPr>
                <a:t>+SHA1</a:t>
              </a:r>
            </a:p>
          </p:txBody>
        </p:sp>
        <p:sp>
          <p:nvSpPr>
            <p:cNvPr id="6" name="Rectangle 5">
              <a:extLst>
                <a:ext uri="{FF2B5EF4-FFF2-40B4-BE49-F238E27FC236}">
                  <a16:creationId xmlns:a16="http://schemas.microsoft.com/office/drawing/2014/main" id="{EB12BD11-89BD-49EA-9BC6-6969D1E206CD}"/>
                </a:ext>
              </a:extLst>
            </p:cNvPr>
            <p:cNvSpPr/>
            <p:nvPr/>
          </p:nvSpPr>
          <p:spPr>
            <a:xfrm>
              <a:off x="4332511" y="2050601"/>
              <a:ext cx="2427513" cy="947058"/>
            </a:xfrm>
            <a:prstGeom prst="rect">
              <a:avLst/>
            </a:prstGeom>
            <a:solidFill>
              <a:schemeClr val="accent4">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800" b="1" dirty="0">
                  <a:solidFill>
                    <a:schemeClr val="tx1"/>
                  </a:solidFill>
                </a:rPr>
                <a:t>Blob</a:t>
              </a:r>
            </a:p>
            <a:p>
              <a:pPr algn="ctr"/>
              <a:r>
                <a:rPr lang="en-US" sz="1800" dirty="0">
                  <a:solidFill>
                    <a:schemeClr val="tx1"/>
                  </a:solidFill>
                </a:rPr>
                <a:t>conteudo ficheiros</a:t>
              </a:r>
            </a:p>
            <a:p>
              <a:pPr algn="ctr"/>
              <a:endParaRPr lang="en-US" sz="1800" dirty="0">
                <a:solidFill>
                  <a:schemeClr val="tx1"/>
                </a:solidFill>
              </a:endParaRPr>
            </a:p>
          </p:txBody>
        </p:sp>
        <p:sp>
          <p:nvSpPr>
            <p:cNvPr id="7" name="Rectangle 6">
              <a:extLst>
                <a:ext uri="{FF2B5EF4-FFF2-40B4-BE49-F238E27FC236}">
                  <a16:creationId xmlns:a16="http://schemas.microsoft.com/office/drawing/2014/main" id="{31992450-812D-4906-8BB7-342B93C9BDC3}"/>
                </a:ext>
              </a:extLst>
            </p:cNvPr>
            <p:cNvSpPr/>
            <p:nvPr/>
          </p:nvSpPr>
          <p:spPr>
            <a:xfrm>
              <a:off x="4332511" y="3502848"/>
              <a:ext cx="2427515" cy="1247532"/>
            </a:xfrm>
            <a:prstGeom prst="rect">
              <a:avLst/>
            </a:prstGeom>
            <a:solidFill>
              <a:schemeClr val="accent5">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Tree</a:t>
              </a:r>
            </a:p>
            <a:p>
              <a:pPr algn="ctr"/>
              <a:r>
                <a:rPr lang="en-US" sz="1800" dirty="0" err="1">
                  <a:solidFill>
                    <a:schemeClr val="tx1"/>
                  </a:solidFill>
                </a:rPr>
                <a:t>Associa</a:t>
              </a:r>
              <a:r>
                <a:rPr lang="en-US" sz="1800" dirty="0">
                  <a:solidFill>
                    <a:schemeClr val="tx1"/>
                  </a:solidFill>
                </a:rPr>
                <a:t> </a:t>
              </a:r>
              <a:r>
                <a:rPr lang="en-US" sz="1800" dirty="0" err="1">
                  <a:solidFill>
                    <a:schemeClr val="tx1"/>
                  </a:solidFill>
                </a:rPr>
                <a:t>nomes</a:t>
              </a:r>
              <a:r>
                <a:rPr lang="en-US" sz="1800" dirty="0">
                  <a:solidFill>
                    <a:schemeClr val="tx1"/>
                  </a:solidFill>
                </a:rPr>
                <a:t> de ficheiros aos </a:t>
              </a:r>
              <a:r>
                <a:rPr lang="en-US" sz="1800" i="1" dirty="0">
                  <a:solidFill>
                    <a:schemeClr val="tx1"/>
                  </a:solidFill>
                </a:rPr>
                <a:t>blobs</a:t>
              </a:r>
              <a:r>
                <a:rPr lang="en-US" sz="1800" dirty="0">
                  <a:solidFill>
                    <a:schemeClr val="tx1"/>
                  </a:solidFill>
                </a:rPr>
                <a:t> e outras </a:t>
              </a:r>
              <a:r>
                <a:rPr lang="en-US" sz="1800" i="1" dirty="0">
                  <a:solidFill>
                    <a:schemeClr val="tx1"/>
                  </a:solidFill>
                </a:rPr>
                <a:t>trees</a:t>
              </a:r>
            </a:p>
          </p:txBody>
        </p:sp>
        <p:sp>
          <p:nvSpPr>
            <p:cNvPr id="8" name="Rectangle 7">
              <a:extLst>
                <a:ext uri="{FF2B5EF4-FFF2-40B4-BE49-F238E27FC236}">
                  <a16:creationId xmlns:a16="http://schemas.microsoft.com/office/drawing/2014/main" id="{ECBF6D03-26C6-45FC-BE45-9841330273BC}"/>
                </a:ext>
              </a:extLst>
            </p:cNvPr>
            <p:cNvSpPr/>
            <p:nvPr/>
          </p:nvSpPr>
          <p:spPr>
            <a:xfrm>
              <a:off x="4332511" y="5255569"/>
              <a:ext cx="2427515" cy="947058"/>
            </a:xfrm>
            <a:prstGeom prst="rect">
              <a:avLst/>
            </a:prstGeom>
            <a:solidFill>
              <a:schemeClr val="accent6">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Commit</a:t>
              </a:r>
            </a:p>
            <a:p>
              <a:pPr algn="ctr"/>
              <a:r>
                <a:rPr lang="en-US" sz="1800" dirty="0">
                  <a:solidFill>
                    <a:schemeClr val="tx1"/>
                  </a:solidFill>
                </a:rPr>
                <a:t>Uma </a:t>
              </a:r>
              <a:r>
                <a:rPr lang="en-US" sz="1800" i="1" dirty="0">
                  <a:solidFill>
                    <a:schemeClr val="tx1"/>
                  </a:solidFill>
                </a:rPr>
                <a:t>tree</a:t>
              </a:r>
              <a:r>
                <a:rPr lang="en-US" sz="1800" dirty="0">
                  <a:solidFill>
                    <a:schemeClr val="tx1"/>
                  </a:solidFill>
                </a:rPr>
                <a:t>, </a:t>
              </a:r>
              <a:r>
                <a:rPr lang="en-US" sz="1800" dirty="0" err="1">
                  <a:solidFill>
                    <a:schemeClr val="tx1"/>
                  </a:solidFill>
                </a:rPr>
                <a:t>autor</a:t>
              </a:r>
              <a:r>
                <a:rPr lang="en-US" sz="1800" dirty="0">
                  <a:solidFill>
                    <a:schemeClr val="tx1"/>
                  </a:solidFill>
                </a:rPr>
                <a:t>, </a:t>
              </a:r>
              <a:r>
                <a:rPr lang="en-US" sz="1800" dirty="0" err="1">
                  <a:solidFill>
                    <a:schemeClr val="tx1"/>
                  </a:solidFill>
                </a:rPr>
                <a:t>descrição</a:t>
              </a:r>
              <a:endParaRPr lang="en-US" sz="1800" dirty="0">
                <a:solidFill>
                  <a:schemeClr val="tx1"/>
                </a:solidFill>
              </a:endParaRPr>
            </a:p>
          </p:txBody>
        </p:sp>
        <p:cxnSp>
          <p:nvCxnSpPr>
            <p:cNvPr id="10" name="Straight Arrow Connector 9">
              <a:extLst>
                <a:ext uri="{FF2B5EF4-FFF2-40B4-BE49-F238E27FC236}">
                  <a16:creationId xmlns:a16="http://schemas.microsoft.com/office/drawing/2014/main" id="{A84F7E93-BEE9-4784-AA9A-BA0FBD0DA79C}"/>
                </a:ext>
              </a:extLst>
            </p:cNvPr>
            <p:cNvCxnSpPr>
              <a:cxnSpLocks/>
              <a:stCxn id="6" idx="1"/>
              <a:endCxn id="5" idx="3"/>
            </p:cNvCxnSpPr>
            <p:nvPr/>
          </p:nvCxnSpPr>
          <p:spPr>
            <a:xfrm flipH="1">
              <a:off x="2884715" y="2524130"/>
              <a:ext cx="1447796" cy="1602484"/>
            </a:xfrm>
            <a:prstGeom prst="straightConnector1">
              <a:avLst/>
            </a:prstGeom>
            <a:ln w="38100" cap="rnd" cmpd="sng">
              <a:headEnd w="lg" len="lg"/>
              <a:tailEnd type="triangle" w="med" len="lg"/>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897549DE-1569-4C00-95B5-CE9058B860AF}"/>
                </a:ext>
              </a:extLst>
            </p:cNvPr>
            <p:cNvCxnSpPr>
              <a:cxnSpLocks/>
              <a:stCxn id="7" idx="1"/>
              <a:endCxn id="5" idx="3"/>
            </p:cNvCxnSpPr>
            <p:nvPr/>
          </p:nvCxnSpPr>
          <p:spPr>
            <a:xfrm flipH="1">
              <a:off x="2884715" y="4126614"/>
              <a:ext cx="1447796" cy="0"/>
            </a:xfrm>
            <a:prstGeom prst="straightConnector1">
              <a:avLst/>
            </a:prstGeom>
            <a:ln w="38100" cap="rnd" cmpd="sng">
              <a:headEnd w="lg" len="lg"/>
              <a:tailEnd type="triangle" w="med" len="lg"/>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E978F439-B3BF-4D79-BFDC-FAF28B7F4A15}"/>
                </a:ext>
              </a:extLst>
            </p:cNvPr>
            <p:cNvCxnSpPr>
              <a:cxnSpLocks/>
              <a:stCxn id="8" idx="1"/>
              <a:endCxn id="5" idx="3"/>
            </p:cNvCxnSpPr>
            <p:nvPr/>
          </p:nvCxnSpPr>
          <p:spPr>
            <a:xfrm flipH="1" flipV="1">
              <a:off x="2884715" y="4126614"/>
              <a:ext cx="1447796" cy="1602484"/>
            </a:xfrm>
            <a:prstGeom prst="straightConnector1">
              <a:avLst/>
            </a:prstGeom>
            <a:ln w="38100" cap="rnd" cmpd="sng">
              <a:headEnd w="lg" len="lg"/>
              <a:tailEnd type="triangle" w="med" len="lg"/>
            </a:ln>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9DAF0BB8-A3A9-4BEB-8320-3772D48CEA8A}"/>
                </a:ext>
              </a:extLst>
            </p:cNvPr>
            <p:cNvCxnSpPr>
              <a:stCxn id="6" idx="2"/>
              <a:endCxn id="7" idx="0"/>
            </p:cNvCxnSpPr>
            <p:nvPr/>
          </p:nvCxnSpPr>
          <p:spPr>
            <a:xfrm>
              <a:off x="5546268" y="2997659"/>
              <a:ext cx="1" cy="5051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ight Bracket 42">
              <a:extLst>
                <a:ext uri="{FF2B5EF4-FFF2-40B4-BE49-F238E27FC236}">
                  <a16:creationId xmlns:a16="http://schemas.microsoft.com/office/drawing/2014/main" id="{80974B87-BB1C-4D4F-80C2-B10E7158B3A5}"/>
                </a:ext>
              </a:extLst>
            </p:cNvPr>
            <p:cNvSpPr/>
            <p:nvPr/>
          </p:nvSpPr>
          <p:spPr>
            <a:xfrm>
              <a:off x="6760024" y="3733799"/>
              <a:ext cx="642262" cy="845601"/>
            </a:xfrm>
            <a:prstGeom prst="rightBracket">
              <a:avLst>
                <a:gd name="adj"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cxnSp>
          <p:nvCxnSpPr>
            <p:cNvPr id="45" name="Straight Connector 44">
              <a:extLst>
                <a:ext uri="{FF2B5EF4-FFF2-40B4-BE49-F238E27FC236}">
                  <a16:creationId xmlns:a16="http://schemas.microsoft.com/office/drawing/2014/main" id="{487981A9-1CC9-4086-A3B9-B5436F361F19}"/>
                </a:ext>
              </a:extLst>
            </p:cNvPr>
            <p:cNvCxnSpPr>
              <a:stCxn id="7" idx="2"/>
              <a:endCxn id="8" idx="0"/>
            </p:cNvCxnSpPr>
            <p:nvPr/>
          </p:nvCxnSpPr>
          <p:spPr>
            <a:xfrm>
              <a:off x="5546269" y="4750380"/>
              <a:ext cx="0" cy="5051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7" name="Right Bracket 46">
            <a:extLst>
              <a:ext uri="{FF2B5EF4-FFF2-40B4-BE49-F238E27FC236}">
                <a16:creationId xmlns:a16="http://schemas.microsoft.com/office/drawing/2014/main" id="{74A5AEF9-8192-479E-9A4F-D027CD445CC0}"/>
              </a:ext>
            </a:extLst>
          </p:cNvPr>
          <p:cNvSpPr/>
          <p:nvPr/>
        </p:nvSpPr>
        <p:spPr>
          <a:xfrm>
            <a:off x="7402281" y="5130483"/>
            <a:ext cx="642262" cy="845601"/>
          </a:xfrm>
          <a:prstGeom prst="rightBracket">
            <a:avLst>
              <a:gd name="adj"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Tree>
    <p:extLst>
      <p:ext uri="{BB962C8B-B14F-4D97-AF65-F5344CB8AC3E}">
        <p14:creationId xmlns:p14="http://schemas.microsoft.com/office/powerpoint/2010/main" val="4134424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15112E-9C3D-4B7B-9FA8-8E2F2FFF1BBF}"/>
              </a:ext>
            </a:extLst>
          </p:cNvPr>
          <p:cNvSpPr>
            <a:spLocks noGrp="1"/>
          </p:cNvSpPr>
          <p:nvPr>
            <p:ph type="body" sz="quarter" idx="10"/>
          </p:nvPr>
        </p:nvSpPr>
        <p:spPr/>
        <p:txBody>
          <a:bodyPr/>
          <a:lstStyle/>
          <a:p>
            <a:r>
              <a:rPr lang="en-US" dirty="0"/>
              <a:t>Git </a:t>
            </a:r>
            <a:r>
              <a:rPr lang="en-US" i="1" dirty="0"/>
              <a:t>internals</a:t>
            </a:r>
            <a:endParaRPr lang="pt-PT" i="1" dirty="0"/>
          </a:p>
        </p:txBody>
      </p:sp>
      <p:sp>
        <p:nvSpPr>
          <p:cNvPr id="9" name="Text Placeholder 8">
            <a:extLst>
              <a:ext uri="{FF2B5EF4-FFF2-40B4-BE49-F238E27FC236}">
                <a16:creationId xmlns:a16="http://schemas.microsoft.com/office/drawing/2014/main" id="{E97337B0-C62A-4304-ADD1-4D26E0D687C8}"/>
              </a:ext>
            </a:extLst>
          </p:cNvPr>
          <p:cNvSpPr>
            <a:spLocks noGrp="1"/>
          </p:cNvSpPr>
          <p:nvPr>
            <p:ph type="body" sz="quarter" idx="11"/>
          </p:nvPr>
        </p:nvSpPr>
        <p:spPr/>
        <p:txBody>
          <a:bodyPr/>
          <a:lstStyle/>
          <a:p>
            <a:r>
              <a:rPr lang="en-US" dirty="0" err="1"/>
              <a:t>Criação</a:t>
            </a:r>
            <a:r>
              <a:rPr lang="en-US" dirty="0"/>
              <a:t> dos </a:t>
            </a:r>
            <a:r>
              <a:rPr lang="en-US" dirty="0" err="1"/>
              <a:t>objetos</a:t>
            </a:r>
            <a:endParaRPr lang="pt-PT" dirty="0"/>
          </a:p>
        </p:txBody>
      </p:sp>
      <p:sp>
        <p:nvSpPr>
          <p:cNvPr id="12" name="Rectangle: Folded Corner 11">
            <a:extLst>
              <a:ext uri="{FF2B5EF4-FFF2-40B4-BE49-F238E27FC236}">
                <a16:creationId xmlns:a16="http://schemas.microsoft.com/office/drawing/2014/main" id="{AAA77C1A-7ACC-4790-80BA-39F6F3FE4ACA}"/>
              </a:ext>
            </a:extLst>
          </p:cNvPr>
          <p:cNvSpPr/>
          <p:nvPr/>
        </p:nvSpPr>
        <p:spPr>
          <a:xfrm>
            <a:off x="457200" y="1905000"/>
            <a:ext cx="1589314" cy="1219200"/>
          </a:xfrm>
          <a:prstGeom prst="foldedCorner">
            <a:avLst>
              <a:gd name="adj" fmla="val 15774"/>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File1.txt</a:t>
            </a:r>
          </a:p>
          <a:p>
            <a:pPr algn="ctr"/>
            <a:endParaRPr lang="en-US" dirty="0"/>
          </a:p>
          <a:p>
            <a:pPr algn="ctr"/>
            <a:r>
              <a:rPr lang="en-US" dirty="0"/>
              <a:t>Some content</a:t>
            </a:r>
            <a:endParaRPr lang="pt-PT" dirty="0"/>
          </a:p>
        </p:txBody>
      </p:sp>
      <p:sp>
        <p:nvSpPr>
          <p:cNvPr id="19" name="Rectangle: Folded Corner 18">
            <a:extLst>
              <a:ext uri="{FF2B5EF4-FFF2-40B4-BE49-F238E27FC236}">
                <a16:creationId xmlns:a16="http://schemas.microsoft.com/office/drawing/2014/main" id="{86ECE93A-7151-4626-92DA-7801235E7492}"/>
              </a:ext>
            </a:extLst>
          </p:cNvPr>
          <p:cNvSpPr/>
          <p:nvPr/>
        </p:nvSpPr>
        <p:spPr>
          <a:xfrm>
            <a:off x="457200" y="3548744"/>
            <a:ext cx="1589314" cy="1219200"/>
          </a:xfrm>
          <a:prstGeom prst="foldedCorner">
            <a:avLst>
              <a:gd name="adj" fmla="val 15774"/>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File2.txt</a:t>
            </a:r>
          </a:p>
          <a:p>
            <a:pPr algn="ctr"/>
            <a:endParaRPr lang="en-US" dirty="0"/>
          </a:p>
          <a:p>
            <a:pPr algn="ctr"/>
            <a:r>
              <a:rPr lang="en-US" dirty="0"/>
              <a:t>Hello, this is just a file’s content</a:t>
            </a:r>
            <a:endParaRPr lang="pt-PT" dirty="0"/>
          </a:p>
        </p:txBody>
      </p:sp>
      <p:sp>
        <p:nvSpPr>
          <p:cNvPr id="22" name="Rectangle 21">
            <a:extLst>
              <a:ext uri="{FF2B5EF4-FFF2-40B4-BE49-F238E27FC236}">
                <a16:creationId xmlns:a16="http://schemas.microsoft.com/office/drawing/2014/main" id="{6996BD25-E4C3-4B41-9E0E-42180384F618}"/>
              </a:ext>
            </a:extLst>
          </p:cNvPr>
          <p:cNvSpPr/>
          <p:nvPr/>
        </p:nvSpPr>
        <p:spPr>
          <a:xfrm>
            <a:off x="3496125" y="2041520"/>
            <a:ext cx="1589314" cy="947058"/>
          </a:xfrm>
          <a:prstGeom prst="rect">
            <a:avLst/>
          </a:prstGeom>
          <a:solidFill>
            <a:schemeClr val="accent4">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Blob </a:t>
            </a:r>
            <a:r>
              <a:rPr lang="en-US" sz="2000" dirty="0">
                <a:solidFill>
                  <a:schemeClr val="tx1"/>
                </a:solidFill>
              </a:rPr>
              <a:t>(356a1)</a:t>
            </a:r>
          </a:p>
        </p:txBody>
      </p:sp>
      <p:sp>
        <p:nvSpPr>
          <p:cNvPr id="23" name="Rectangle 22">
            <a:extLst>
              <a:ext uri="{FF2B5EF4-FFF2-40B4-BE49-F238E27FC236}">
                <a16:creationId xmlns:a16="http://schemas.microsoft.com/office/drawing/2014/main" id="{5B7BA45A-62E2-4A27-B263-A02E78CB8C36}"/>
              </a:ext>
            </a:extLst>
          </p:cNvPr>
          <p:cNvSpPr/>
          <p:nvPr/>
        </p:nvSpPr>
        <p:spPr>
          <a:xfrm>
            <a:off x="3537854" y="3663042"/>
            <a:ext cx="1589314" cy="947058"/>
          </a:xfrm>
          <a:prstGeom prst="rect">
            <a:avLst/>
          </a:prstGeom>
          <a:solidFill>
            <a:schemeClr val="accent4">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Blob</a:t>
            </a:r>
            <a:r>
              <a:rPr lang="en-US" sz="2000" dirty="0">
                <a:solidFill>
                  <a:schemeClr val="tx1"/>
                </a:solidFill>
              </a:rPr>
              <a:t> (da4b9)</a:t>
            </a:r>
          </a:p>
        </p:txBody>
      </p:sp>
      <p:sp>
        <p:nvSpPr>
          <p:cNvPr id="15" name="Flowchart: Card 14">
            <a:extLst>
              <a:ext uri="{FF2B5EF4-FFF2-40B4-BE49-F238E27FC236}">
                <a16:creationId xmlns:a16="http://schemas.microsoft.com/office/drawing/2014/main" id="{FFF5E710-D7C8-46B1-9F71-D197859FC764}"/>
              </a:ext>
            </a:extLst>
          </p:cNvPr>
          <p:cNvSpPr/>
          <p:nvPr/>
        </p:nvSpPr>
        <p:spPr>
          <a:xfrm>
            <a:off x="457200" y="5257800"/>
            <a:ext cx="1589314" cy="1001486"/>
          </a:xfrm>
          <a:prstGeom prst="flowChartPunchedCard">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t>./</a:t>
            </a:r>
            <a:endParaRPr lang="pt-PT" sz="2000" dirty="0"/>
          </a:p>
        </p:txBody>
      </p:sp>
      <p:sp>
        <p:nvSpPr>
          <p:cNvPr id="26" name="Rectangle 25">
            <a:extLst>
              <a:ext uri="{FF2B5EF4-FFF2-40B4-BE49-F238E27FC236}">
                <a16:creationId xmlns:a16="http://schemas.microsoft.com/office/drawing/2014/main" id="{D10EE5CF-A13A-4EB9-A533-5F17D3D23433}"/>
              </a:ext>
            </a:extLst>
          </p:cNvPr>
          <p:cNvSpPr/>
          <p:nvPr/>
        </p:nvSpPr>
        <p:spPr>
          <a:xfrm>
            <a:off x="3537854" y="5021100"/>
            <a:ext cx="1589314" cy="1474886"/>
          </a:xfrm>
          <a:prstGeom prst="rect">
            <a:avLst/>
          </a:prstGeom>
          <a:solidFill>
            <a:schemeClr val="accent5">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Tree </a:t>
            </a:r>
            <a:r>
              <a:rPr lang="en-US" sz="2000" dirty="0">
                <a:solidFill>
                  <a:schemeClr val="tx1"/>
                </a:solidFill>
              </a:rPr>
              <a:t>(86f7e)</a:t>
            </a:r>
          </a:p>
          <a:p>
            <a:pPr algn="ctr"/>
            <a:endParaRPr lang="en-US" sz="1800" dirty="0">
              <a:solidFill>
                <a:schemeClr val="tx1"/>
              </a:solidFill>
            </a:endParaRPr>
          </a:p>
          <a:p>
            <a:r>
              <a:rPr lang="en-US" sz="1800" b="1" dirty="0">
                <a:solidFill>
                  <a:schemeClr val="tx1"/>
                </a:solidFill>
              </a:rPr>
              <a:t>blob</a:t>
            </a:r>
            <a:r>
              <a:rPr lang="en-US" sz="1800" dirty="0">
                <a:solidFill>
                  <a:schemeClr val="tx1"/>
                </a:solidFill>
              </a:rPr>
              <a:t> 356a1</a:t>
            </a:r>
          </a:p>
          <a:p>
            <a:r>
              <a:rPr lang="en-US" sz="1800" b="1" dirty="0">
                <a:solidFill>
                  <a:schemeClr val="tx1"/>
                </a:solidFill>
              </a:rPr>
              <a:t>blob</a:t>
            </a:r>
            <a:r>
              <a:rPr lang="en-US" sz="1800" dirty="0">
                <a:solidFill>
                  <a:schemeClr val="tx1"/>
                </a:solidFill>
              </a:rPr>
              <a:t> da4b9</a:t>
            </a:r>
          </a:p>
        </p:txBody>
      </p:sp>
      <p:cxnSp>
        <p:nvCxnSpPr>
          <p:cNvPr id="17" name="Connector: Curved 16">
            <a:extLst>
              <a:ext uri="{FF2B5EF4-FFF2-40B4-BE49-F238E27FC236}">
                <a16:creationId xmlns:a16="http://schemas.microsoft.com/office/drawing/2014/main" id="{D67EF87A-A219-4255-AA4D-87F6E80D5A78}"/>
              </a:ext>
            </a:extLst>
          </p:cNvPr>
          <p:cNvCxnSpPr>
            <a:stCxn id="26" idx="3"/>
            <a:endCxn id="22" idx="3"/>
          </p:cNvCxnSpPr>
          <p:nvPr/>
        </p:nvCxnSpPr>
        <p:spPr>
          <a:xfrm flipH="1" flipV="1">
            <a:off x="5085439" y="2515049"/>
            <a:ext cx="41729" cy="3243494"/>
          </a:xfrm>
          <a:prstGeom prst="curvedConnector3">
            <a:avLst>
              <a:gd name="adj1" fmla="val -54782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FDD71962-8CDC-4FEF-8932-1A70981EC5C9}"/>
              </a:ext>
            </a:extLst>
          </p:cNvPr>
          <p:cNvCxnSpPr>
            <a:stCxn id="26" idx="1"/>
            <a:endCxn id="23" idx="1"/>
          </p:cNvCxnSpPr>
          <p:nvPr/>
        </p:nvCxnSpPr>
        <p:spPr>
          <a:xfrm rot="10800000">
            <a:off x="3537854" y="4136571"/>
            <a:ext cx="12700" cy="1621972"/>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2DBEB20-1D6A-4DDF-BD48-68D08840B958}"/>
              </a:ext>
            </a:extLst>
          </p:cNvPr>
          <p:cNvSpPr/>
          <p:nvPr/>
        </p:nvSpPr>
        <p:spPr>
          <a:xfrm>
            <a:off x="6259285" y="3415394"/>
            <a:ext cx="2427515" cy="1485900"/>
          </a:xfrm>
          <a:prstGeom prst="rect">
            <a:avLst/>
          </a:prstGeom>
          <a:solidFill>
            <a:schemeClr val="accent6">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r>
              <a:rPr lang="en-US" sz="2000" dirty="0">
                <a:solidFill>
                  <a:schemeClr val="tx1"/>
                </a:solidFill>
              </a:rPr>
              <a:t>(e9d71)</a:t>
            </a:r>
          </a:p>
          <a:p>
            <a:endParaRPr lang="en-US" sz="1800" b="1" dirty="0">
              <a:solidFill>
                <a:schemeClr val="tx1"/>
              </a:solidFill>
            </a:endParaRPr>
          </a:p>
          <a:p>
            <a:r>
              <a:rPr lang="en-US" sz="1800" b="1" dirty="0">
                <a:solidFill>
                  <a:schemeClr val="tx1"/>
                </a:solidFill>
              </a:rPr>
              <a:t>tree</a:t>
            </a:r>
            <a:r>
              <a:rPr lang="en-US" sz="1800" dirty="0">
                <a:solidFill>
                  <a:schemeClr val="tx1"/>
                </a:solidFill>
              </a:rPr>
              <a:t> 86f7e</a:t>
            </a:r>
          </a:p>
          <a:p>
            <a:r>
              <a:rPr lang="en-US" sz="1800" b="1" dirty="0" err="1">
                <a:solidFill>
                  <a:schemeClr val="tx1"/>
                </a:solidFill>
              </a:rPr>
              <a:t>autor</a:t>
            </a:r>
            <a:r>
              <a:rPr lang="en-US" sz="1800" dirty="0">
                <a:solidFill>
                  <a:schemeClr val="tx1"/>
                </a:solidFill>
              </a:rPr>
              <a:t> Fabio</a:t>
            </a:r>
          </a:p>
          <a:p>
            <a:r>
              <a:rPr lang="en-US" sz="1800" b="1" dirty="0">
                <a:solidFill>
                  <a:schemeClr val="tx1"/>
                </a:solidFill>
              </a:rPr>
              <a:t>…</a:t>
            </a:r>
          </a:p>
        </p:txBody>
      </p:sp>
    </p:spTree>
    <p:extLst>
      <p:ext uri="{BB962C8B-B14F-4D97-AF65-F5344CB8AC3E}">
        <p14:creationId xmlns:p14="http://schemas.microsoft.com/office/powerpoint/2010/main" val="1917593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52E72E-8C6E-4728-9F35-29BAB84A991F}"/>
              </a:ext>
            </a:extLst>
          </p:cNvPr>
          <p:cNvSpPr>
            <a:spLocks noGrp="1"/>
          </p:cNvSpPr>
          <p:nvPr>
            <p:ph type="body" sz="quarter" idx="10"/>
          </p:nvPr>
        </p:nvSpPr>
        <p:spPr/>
        <p:txBody>
          <a:bodyPr/>
          <a:lstStyle/>
          <a:p>
            <a:r>
              <a:rPr lang="en-US" dirty="0"/>
              <a:t>Git </a:t>
            </a:r>
            <a:r>
              <a:rPr lang="en-US" i="1" dirty="0"/>
              <a:t>internals</a:t>
            </a:r>
            <a:endParaRPr lang="pt-PT" i="1" dirty="0"/>
          </a:p>
        </p:txBody>
      </p:sp>
      <p:sp>
        <p:nvSpPr>
          <p:cNvPr id="4" name="Text Placeholder 3">
            <a:extLst>
              <a:ext uri="{FF2B5EF4-FFF2-40B4-BE49-F238E27FC236}">
                <a16:creationId xmlns:a16="http://schemas.microsoft.com/office/drawing/2014/main" id="{B6F5E298-89B9-4C21-B955-79FC983E2155}"/>
              </a:ext>
            </a:extLst>
          </p:cNvPr>
          <p:cNvSpPr>
            <a:spLocks noGrp="1"/>
          </p:cNvSpPr>
          <p:nvPr>
            <p:ph type="body" sz="quarter" idx="11"/>
          </p:nvPr>
        </p:nvSpPr>
        <p:spPr/>
        <p:txBody>
          <a:bodyPr/>
          <a:lstStyle/>
          <a:p>
            <a:endParaRPr lang="pt-PT" dirty="0"/>
          </a:p>
        </p:txBody>
      </p:sp>
      <p:sp>
        <p:nvSpPr>
          <p:cNvPr id="5" name="Rectangle 4">
            <a:extLst>
              <a:ext uri="{FF2B5EF4-FFF2-40B4-BE49-F238E27FC236}">
                <a16:creationId xmlns:a16="http://schemas.microsoft.com/office/drawing/2014/main" id="{2E2620C6-58EA-4065-AE5A-B30B784D51AD}"/>
              </a:ext>
            </a:extLst>
          </p:cNvPr>
          <p:cNvSpPr/>
          <p:nvPr/>
        </p:nvSpPr>
        <p:spPr>
          <a:xfrm>
            <a:off x="457200" y="2947308"/>
            <a:ext cx="2111829" cy="1485900"/>
          </a:xfrm>
          <a:prstGeom prst="rect">
            <a:avLst/>
          </a:prstGeom>
          <a:solidFill>
            <a:schemeClr val="accent6">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r>
              <a:rPr lang="en-US" sz="2000" dirty="0">
                <a:solidFill>
                  <a:schemeClr val="tx1"/>
                </a:solidFill>
              </a:rPr>
              <a:t>(e9d71)</a:t>
            </a:r>
          </a:p>
          <a:p>
            <a:endParaRPr lang="en-US" sz="1800" b="1" dirty="0">
              <a:solidFill>
                <a:schemeClr val="tx1"/>
              </a:solidFill>
            </a:endParaRPr>
          </a:p>
          <a:p>
            <a:r>
              <a:rPr lang="en-US" sz="1800" b="1" dirty="0">
                <a:solidFill>
                  <a:schemeClr val="tx1"/>
                </a:solidFill>
              </a:rPr>
              <a:t>tree</a:t>
            </a:r>
            <a:r>
              <a:rPr lang="en-US" sz="1800" dirty="0">
                <a:solidFill>
                  <a:schemeClr val="tx1"/>
                </a:solidFill>
              </a:rPr>
              <a:t> 86f7e</a:t>
            </a:r>
          </a:p>
          <a:p>
            <a:r>
              <a:rPr lang="en-US" sz="1800" b="1" dirty="0" err="1">
                <a:solidFill>
                  <a:schemeClr val="tx1"/>
                </a:solidFill>
              </a:rPr>
              <a:t>autor</a:t>
            </a:r>
            <a:r>
              <a:rPr lang="en-US" sz="1800" dirty="0">
                <a:solidFill>
                  <a:schemeClr val="tx1"/>
                </a:solidFill>
              </a:rPr>
              <a:t> Fabio</a:t>
            </a:r>
          </a:p>
          <a:p>
            <a:r>
              <a:rPr lang="en-US" sz="1800" b="1" dirty="0">
                <a:solidFill>
                  <a:schemeClr val="tx1"/>
                </a:solidFill>
              </a:rPr>
              <a:t>…</a:t>
            </a:r>
          </a:p>
        </p:txBody>
      </p:sp>
      <p:sp>
        <p:nvSpPr>
          <p:cNvPr id="6" name="Rectangle 5">
            <a:extLst>
              <a:ext uri="{FF2B5EF4-FFF2-40B4-BE49-F238E27FC236}">
                <a16:creationId xmlns:a16="http://schemas.microsoft.com/office/drawing/2014/main" id="{7523F151-3705-44CA-863E-6C7CFEECBB28}"/>
              </a:ext>
            </a:extLst>
          </p:cNvPr>
          <p:cNvSpPr/>
          <p:nvPr/>
        </p:nvSpPr>
        <p:spPr>
          <a:xfrm>
            <a:off x="3358242" y="2947308"/>
            <a:ext cx="2111829" cy="1485900"/>
          </a:xfrm>
          <a:prstGeom prst="rect">
            <a:avLst/>
          </a:prstGeom>
          <a:solidFill>
            <a:schemeClr val="accent6">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r>
              <a:rPr lang="en-US" sz="2000" dirty="0">
                <a:solidFill>
                  <a:schemeClr val="tx1"/>
                </a:solidFill>
              </a:rPr>
              <a:t>(98ca9)</a:t>
            </a:r>
          </a:p>
          <a:p>
            <a:endParaRPr lang="en-US" sz="1800" b="1" dirty="0">
              <a:solidFill>
                <a:schemeClr val="tx1"/>
              </a:solidFill>
            </a:endParaRPr>
          </a:p>
          <a:p>
            <a:r>
              <a:rPr lang="en-US" sz="1800" b="1" dirty="0">
                <a:solidFill>
                  <a:schemeClr val="tx1"/>
                </a:solidFill>
              </a:rPr>
              <a:t>tree</a:t>
            </a:r>
            <a:r>
              <a:rPr lang="en-US" sz="1800" dirty="0">
                <a:solidFill>
                  <a:schemeClr val="tx1"/>
                </a:solidFill>
              </a:rPr>
              <a:t> 92ec2</a:t>
            </a:r>
          </a:p>
          <a:p>
            <a:r>
              <a:rPr lang="en-US" sz="1800" b="1" dirty="0" err="1">
                <a:solidFill>
                  <a:schemeClr val="tx1"/>
                </a:solidFill>
              </a:rPr>
              <a:t>autor</a:t>
            </a:r>
            <a:r>
              <a:rPr lang="en-US" sz="1800" dirty="0">
                <a:solidFill>
                  <a:schemeClr val="tx1"/>
                </a:solidFill>
              </a:rPr>
              <a:t> Fabio</a:t>
            </a:r>
          </a:p>
          <a:p>
            <a:r>
              <a:rPr lang="en-US" sz="1800" b="1" dirty="0">
                <a:solidFill>
                  <a:schemeClr val="tx1"/>
                </a:solidFill>
              </a:rPr>
              <a:t>…</a:t>
            </a:r>
          </a:p>
        </p:txBody>
      </p:sp>
      <p:sp>
        <p:nvSpPr>
          <p:cNvPr id="7" name="Rectangle 6">
            <a:extLst>
              <a:ext uri="{FF2B5EF4-FFF2-40B4-BE49-F238E27FC236}">
                <a16:creationId xmlns:a16="http://schemas.microsoft.com/office/drawing/2014/main" id="{57063D8F-87C4-43F2-A0AC-0D1BC731AD1D}"/>
              </a:ext>
            </a:extLst>
          </p:cNvPr>
          <p:cNvSpPr/>
          <p:nvPr/>
        </p:nvSpPr>
        <p:spPr>
          <a:xfrm>
            <a:off x="6259285" y="2947308"/>
            <a:ext cx="2111829" cy="1485900"/>
          </a:xfrm>
          <a:prstGeom prst="rect">
            <a:avLst/>
          </a:prstGeom>
          <a:solidFill>
            <a:schemeClr val="accent6">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r>
              <a:rPr lang="en-US" sz="2000" dirty="0">
                <a:solidFill>
                  <a:schemeClr val="tx1"/>
                </a:solidFill>
              </a:rPr>
              <a:t>(34ac2)</a:t>
            </a:r>
          </a:p>
          <a:p>
            <a:endParaRPr lang="en-US" sz="1800" b="1" dirty="0">
              <a:solidFill>
                <a:schemeClr val="tx1"/>
              </a:solidFill>
            </a:endParaRPr>
          </a:p>
          <a:p>
            <a:r>
              <a:rPr lang="en-US" sz="1800" b="1" dirty="0">
                <a:solidFill>
                  <a:schemeClr val="tx1"/>
                </a:solidFill>
              </a:rPr>
              <a:t>tree</a:t>
            </a:r>
            <a:r>
              <a:rPr lang="en-US" sz="1800" dirty="0">
                <a:solidFill>
                  <a:schemeClr val="tx1"/>
                </a:solidFill>
              </a:rPr>
              <a:t> 184ca</a:t>
            </a:r>
          </a:p>
          <a:p>
            <a:r>
              <a:rPr lang="en-US" sz="1800" b="1" dirty="0" err="1">
                <a:solidFill>
                  <a:schemeClr val="tx1"/>
                </a:solidFill>
              </a:rPr>
              <a:t>autor</a:t>
            </a:r>
            <a:r>
              <a:rPr lang="en-US" sz="1800" dirty="0">
                <a:solidFill>
                  <a:schemeClr val="tx1"/>
                </a:solidFill>
              </a:rPr>
              <a:t> Fabio</a:t>
            </a:r>
          </a:p>
          <a:p>
            <a:r>
              <a:rPr lang="en-US" sz="1800" b="1" dirty="0">
                <a:solidFill>
                  <a:schemeClr val="tx1"/>
                </a:solidFill>
              </a:rPr>
              <a:t>…</a:t>
            </a:r>
          </a:p>
        </p:txBody>
      </p:sp>
      <p:cxnSp>
        <p:nvCxnSpPr>
          <p:cNvPr id="9" name="Straight Arrow Connector 8">
            <a:extLst>
              <a:ext uri="{FF2B5EF4-FFF2-40B4-BE49-F238E27FC236}">
                <a16:creationId xmlns:a16="http://schemas.microsoft.com/office/drawing/2014/main" id="{F41F1BF0-5325-4E78-9C91-D9D2DC793B06}"/>
              </a:ext>
            </a:extLst>
          </p:cNvPr>
          <p:cNvCxnSpPr>
            <a:stCxn id="5" idx="3"/>
            <a:endCxn id="6" idx="1"/>
          </p:cNvCxnSpPr>
          <p:nvPr/>
        </p:nvCxnSpPr>
        <p:spPr>
          <a:xfrm>
            <a:off x="2569029" y="3690258"/>
            <a:ext cx="78921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6AFF3C4-71D0-4573-BCB2-15E87429DCCA}"/>
              </a:ext>
            </a:extLst>
          </p:cNvPr>
          <p:cNvCxnSpPr>
            <a:cxnSpLocks/>
            <a:stCxn id="6" idx="3"/>
            <a:endCxn id="7" idx="1"/>
          </p:cNvCxnSpPr>
          <p:nvPr/>
        </p:nvCxnSpPr>
        <p:spPr>
          <a:xfrm>
            <a:off x="5470071" y="3690258"/>
            <a:ext cx="78921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59EA7E8-6AF1-435F-B1FE-1EC305049D06}"/>
              </a:ext>
            </a:extLst>
          </p:cNvPr>
          <p:cNvSpPr/>
          <p:nvPr/>
        </p:nvSpPr>
        <p:spPr>
          <a:xfrm>
            <a:off x="457200" y="4942114"/>
            <a:ext cx="2111829" cy="5551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Snapshot A</a:t>
            </a:r>
            <a:endParaRPr lang="pt-PT" sz="1600" dirty="0">
              <a:solidFill>
                <a:schemeClr val="tx1"/>
              </a:solidFill>
            </a:endParaRPr>
          </a:p>
        </p:txBody>
      </p:sp>
      <p:sp>
        <p:nvSpPr>
          <p:cNvPr id="14" name="Rectangle 13">
            <a:extLst>
              <a:ext uri="{FF2B5EF4-FFF2-40B4-BE49-F238E27FC236}">
                <a16:creationId xmlns:a16="http://schemas.microsoft.com/office/drawing/2014/main" id="{21D05728-A231-4812-ADA2-A638FAEF5536}"/>
              </a:ext>
            </a:extLst>
          </p:cNvPr>
          <p:cNvSpPr/>
          <p:nvPr/>
        </p:nvSpPr>
        <p:spPr>
          <a:xfrm>
            <a:off x="3358242" y="4942114"/>
            <a:ext cx="2111829" cy="5551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Snapshot B</a:t>
            </a:r>
            <a:endParaRPr lang="pt-PT" sz="1600" dirty="0">
              <a:solidFill>
                <a:schemeClr val="tx1"/>
              </a:solidFill>
            </a:endParaRPr>
          </a:p>
        </p:txBody>
      </p:sp>
      <p:sp>
        <p:nvSpPr>
          <p:cNvPr id="15" name="Rectangle 14">
            <a:extLst>
              <a:ext uri="{FF2B5EF4-FFF2-40B4-BE49-F238E27FC236}">
                <a16:creationId xmlns:a16="http://schemas.microsoft.com/office/drawing/2014/main" id="{1F3312BC-4FFB-4AEF-AA82-457C5968D8FE}"/>
              </a:ext>
            </a:extLst>
          </p:cNvPr>
          <p:cNvSpPr/>
          <p:nvPr/>
        </p:nvSpPr>
        <p:spPr>
          <a:xfrm>
            <a:off x="6259285" y="4942114"/>
            <a:ext cx="2111829" cy="55517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Snapshot C</a:t>
            </a:r>
            <a:endParaRPr lang="pt-PT" sz="1600" dirty="0">
              <a:solidFill>
                <a:schemeClr val="tx1"/>
              </a:solidFill>
            </a:endParaRPr>
          </a:p>
        </p:txBody>
      </p:sp>
      <p:sp>
        <p:nvSpPr>
          <p:cNvPr id="21" name="Rectangle 20">
            <a:extLst>
              <a:ext uri="{FF2B5EF4-FFF2-40B4-BE49-F238E27FC236}">
                <a16:creationId xmlns:a16="http://schemas.microsoft.com/office/drawing/2014/main" id="{E11CC81F-AD68-4615-A73D-E1F2AC79C3EB}"/>
              </a:ext>
            </a:extLst>
          </p:cNvPr>
          <p:cNvSpPr/>
          <p:nvPr/>
        </p:nvSpPr>
        <p:spPr>
          <a:xfrm>
            <a:off x="6259285" y="1774372"/>
            <a:ext cx="2111829" cy="53103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HEAD</a:t>
            </a:r>
            <a:endParaRPr lang="pt-PT" sz="1600" dirty="0">
              <a:solidFill>
                <a:schemeClr val="bg1"/>
              </a:solidFill>
            </a:endParaRPr>
          </a:p>
        </p:txBody>
      </p:sp>
      <p:cxnSp>
        <p:nvCxnSpPr>
          <p:cNvPr id="22" name="Straight Arrow Connector 21">
            <a:extLst>
              <a:ext uri="{FF2B5EF4-FFF2-40B4-BE49-F238E27FC236}">
                <a16:creationId xmlns:a16="http://schemas.microsoft.com/office/drawing/2014/main" id="{6BBE00D6-DEBA-4629-99F6-3023801EDA3E}"/>
              </a:ext>
            </a:extLst>
          </p:cNvPr>
          <p:cNvCxnSpPr>
            <a:cxnSpLocks/>
            <a:stCxn id="21" idx="2"/>
            <a:endCxn id="7" idx="0"/>
          </p:cNvCxnSpPr>
          <p:nvPr/>
        </p:nvCxnSpPr>
        <p:spPr>
          <a:xfrm>
            <a:off x="7315200" y="2305404"/>
            <a:ext cx="0" cy="6419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3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2" name="Retângulo 1"/>
          <p:cNvSpPr/>
          <p:nvPr/>
        </p:nvSpPr>
        <p:spPr>
          <a:xfrm>
            <a:off x="457200" y="436728"/>
            <a:ext cx="1685499" cy="764275"/>
          </a:xfrm>
          <a:prstGeom prst="rect">
            <a:avLst/>
          </a:prstGeom>
          <a:solidFill>
            <a:srgbClr val="0471B4"/>
          </a:solidFill>
          <a:ln>
            <a:solidFill>
              <a:srgbClr val="0471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 name="CaixaDeTexto 2"/>
          <p:cNvSpPr txBox="1"/>
          <p:nvPr/>
        </p:nvSpPr>
        <p:spPr>
          <a:xfrm>
            <a:off x="457200" y="526477"/>
            <a:ext cx="6141492" cy="584775"/>
          </a:xfrm>
          <a:prstGeom prst="rect">
            <a:avLst/>
          </a:prstGeom>
          <a:noFill/>
        </p:spPr>
        <p:txBody>
          <a:bodyPr wrap="square" rtlCol="0">
            <a:spAutoFit/>
          </a:bodyPr>
          <a:lstStyle/>
          <a:p>
            <a:r>
              <a:rPr lang="en-US" sz="3200" dirty="0">
                <a:solidFill>
                  <a:schemeClr val="bg1"/>
                </a:solidFill>
              </a:rPr>
              <a:t>V</a:t>
            </a:r>
            <a:r>
              <a:rPr lang="pt-PT" sz="3200" i="1" dirty="0" err="1">
                <a:solidFill>
                  <a:schemeClr val="bg1"/>
                </a:solidFill>
              </a:rPr>
              <a:t>ersion</a:t>
            </a:r>
            <a:r>
              <a:rPr lang="pt-PT" sz="3200" dirty="0">
                <a:solidFill>
                  <a:schemeClr val="bg1"/>
                </a:solidFill>
              </a:rPr>
              <a:t> </a:t>
            </a:r>
            <a:r>
              <a:rPr lang="pt-PT" sz="3200" i="1" dirty="0" err="1">
                <a:solidFill>
                  <a:schemeClr val="bg1"/>
                </a:solidFill>
              </a:rPr>
              <a:t>Control</a:t>
            </a:r>
            <a:endParaRPr lang="pt-PT" sz="3200" i="1" dirty="0">
              <a:solidFill>
                <a:schemeClr val="bg1"/>
              </a:solidFill>
            </a:endParaRPr>
          </a:p>
        </p:txBody>
      </p:sp>
      <p:sp>
        <p:nvSpPr>
          <p:cNvPr id="5" name="Text Placeholder 4"/>
          <p:cNvSpPr>
            <a:spLocks noGrp="1"/>
          </p:cNvSpPr>
          <p:nvPr>
            <p:ph type="body" idx="1"/>
          </p:nvPr>
        </p:nvSpPr>
        <p:spPr/>
        <p:txBody>
          <a:bodyPr anchor="t"/>
          <a:lstStyle/>
          <a:p>
            <a:pPr marL="342900" lvl="5" indent="-342900">
              <a:spcBef>
                <a:spcPts val="600"/>
              </a:spcBef>
              <a:buFont typeface="Arial" panose="020B0604020202020204" pitchFamily="34" charset="0"/>
              <a:buChar char="•"/>
            </a:pPr>
            <a:r>
              <a:rPr lang="en-US" dirty="0"/>
              <a:t>Sistema que faz </a:t>
            </a:r>
            <a:r>
              <a:rPr lang="en-US" i="1" dirty="0"/>
              <a:t>tracking</a:t>
            </a:r>
            <a:r>
              <a:rPr lang="en-US" dirty="0"/>
              <a:t> de um ou mais ficheiros </a:t>
            </a:r>
            <a:r>
              <a:rPr lang="en-US" dirty="0" err="1"/>
              <a:t>ao</a:t>
            </a:r>
            <a:r>
              <a:rPr lang="en-US" dirty="0"/>
              <a:t> </a:t>
            </a:r>
            <a:r>
              <a:rPr lang="en-US" dirty="0" err="1"/>
              <a:t>longo</a:t>
            </a:r>
            <a:r>
              <a:rPr lang="en-US" dirty="0"/>
              <a:t> do tempo;</a:t>
            </a:r>
          </a:p>
          <a:p>
            <a:pPr marL="342900" indent="-342900">
              <a:spcBef>
                <a:spcPts val="600"/>
              </a:spcBef>
              <a:buFont typeface="Arial" panose="020B0604020202020204" pitchFamily="34" charset="0"/>
              <a:buChar char="•"/>
            </a:pPr>
            <a:r>
              <a:rPr lang="en-US" dirty="0"/>
              <a:t>Permite </a:t>
            </a:r>
            <a:r>
              <a:rPr lang="en-US" dirty="0" err="1"/>
              <a:t>consultar</a:t>
            </a:r>
            <a:r>
              <a:rPr lang="en-US" dirty="0"/>
              <a:t> o </a:t>
            </a:r>
            <a:r>
              <a:rPr lang="en-US" dirty="0" err="1"/>
              <a:t>estado</a:t>
            </a:r>
            <a:r>
              <a:rPr lang="en-US" dirty="0"/>
              <a:t> dos ficheiros no passado;</a:t>
            </a:r>
          </a:p>
          <a:p>
            <a:pPr marL="342900" indent="-342900">
              <a:spcBef>
                <a:spcPts val="600"/>
              </a:spcBef>
              <a:buFont typeface="Arial" panose="020B0604020202020204" pitchFamily="34" charset="0"/>
              <a:buChar char="•"/>
            </a:pPr>
            <a:r>
              <a:rPr lang="en-US" dirty="0" err="1"/>
              <a:t>Em</a:t>
            </a:r>
            <a:r>
              <a:rPr lang="en-US" dirty="0"/>
              <a:t> teoria, qualquer ficheiro pode </a:t>
            </a:r>
            <a:r>
              <a:rPr lang="en-US" dirty="0" err="1"/>
              <a:t>ser</a:t>
            </a:r>
            <a:r>
              <a:rPr lang="en-US" dirty="0"/>
              <a:t> </a:t>
            </a:r>
            <a:r>
              <a:rPr lang="en-US" dirty="0" err="1"/>
              <a:t>visionado</a:t>
            </a:r>
            <a:r>
              <a:rPr lang="en-US" dirty="0"/>
              <a:t>/</a:t>
            </a:r>
            <a:r>
              <a:rPr lang="en-US" dirty="0" err="1"/>
              <a:t>controlado</a:t>
            </a:r>
            <a:r>
              <a:rPr lang="en-US" dirty="0"/>
              <a:t>.</a:t>
            </a:r>
          </a:p>
        </p:txBody>
      </p:sp>
      <p:pic>
        <p:nvPicPr>
          <p:cNvPr id="7" name="Picture 6"/>
          <p:cNvPicPr>
            <a:picLocks noChangeAspect="1"/>
          </p:cNvPicPr>
          <p:nvPr/>
        </p:nvPicPr>
        <p:blipFill>
          <a:blip r:embed="rId3"/>
          <a:stretch>
            <a:fillRect/>
          </a:stretch>
        </p:blipFill>
        <p:spPr>
          <a:xfrm>
            <a:off x="2951394" y="4015920"/>
            <a:ext cx="3241212" cy="2129227"/>
          </a:xfrm>
          <a:prstGeom prst="rect">
            <a:avLst/>
          </a:prstGeom>
        </p:spPr>
      </p:pic>
    </p:spTree>
    <p:extLst>
      <p:ext uri="{BB962C8B-B14F-4D97-AF65-F5344CB8AC3E}">
        <p14:creationId xmlns:p14="http://schemas.microsoft.com/office/powerpoint/2010/main" val="3069974255"/>
      </p:ext>
    </p:extLst>
  </p:cSld>
  <p:clrMapOvr>
    <a:masterClrMapping/>
  </p:clrMapOvr>
  <mc:AlternateContent xmlns:mc="http://schemas.openxmlformats.org/markup-compatibility/2006" xmlns:p14="http://schemas.microsoft.com/office/powerpoint/2010/main">
    <mc:Choice Requires="p14">
      <p:transition spd="slow" p14:dur="2000" advTm="5583"/>
    </mc:Choice>
    <mc:Fallback xmlns="">
      <p:transition spd="slow" advTm="558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1DCE60-F631-407D-B6AC-AF512F53862C}"/>
              </a:ext>
            </a:extLst>
          </p:cNvPr>
          <p:cNvSpPr>
            <a:spLocks noGrp="1"/>
          </p:cNvSpPr>
          <p:nvPr>
            <p:ph type="body" idx="1"/>
          </p:nvPr>
        </p:nvSpPr>
        <p:spPr>
          <a:xfrm>
            <a:off x="457200" y="1828050"/>
            <a:ext cx="8229600" cy="1698921"/>
          </a:xfrm>
        </p:spPr>
        <p:txBody>
          <a:bodyPr/>
          <a:lstStyle/>
          <a:p>
            <a:r>
              <a:rPr lang="en-US" dirty="0"/>
              <a:t>Permite o desenvolvimento (e.g. </a:t>
            </a:r>
            <a:r>
              <a:rPr lang="en-US" dirty="0" err="1"/>
              <a:t>funcionalidades</a:t>
            </a:r>
            <a:r>
              <a:rPr lang="en-US" dirty="0"/>
              <a:t> </a:t>
            </a:r>
            <a:r>
              <a:rPr lang="en-US" dirty="0" err="1"/>
              <a:t>distintas</a:t>
            </a:r>
            <a:r>
              <a:rPr lang="en-US" dirty="0"/>
              <a:t>) de forma </a:t>
            </a:r>
            <a:r>
              <a:rPr lang="en-US" dirty="0" err="1"/>
              <a:t>isolada</a:t>
            </a:r>
            <a:r>
              <a:rPr lang="en-US" dirty="0"/>
              <a:t>.</a:t>
            </a:r>
            <a:endParaRPr lang="pt-PT" dirty="0"/>
          </a:p>
        </p:txBody>
      </p:sp>
      <p:sp>
        <p:nvSpPr>
          <p:cNvPr id="3" name="Text Placeholder 2">
            <a:extLst>
              <a:ext uri="{FF2B5EF4-FFF2-40B4-BE49-F238E27FC236}">
                <a16:creationId xmlns:a16="http://schemas.microsoft.com/office/drawing/2014/main" id="{7202C7A3-33FE-43EA-B518-097510967BD0}"/>
              </a:ext>
            </a:extLst>
          </p:cNvPr>
          <p:cNvSpPr>
            <a:spLocks noGrp="1"/>
          </p:cNvSpPr>
          <p:nvPr>
            <p:ph type="body" sz="quarter" idx="10"/>
          </p:nvPr>
        </p:nvSpPr>
        <p:spPr/>
        <p:txBody>
          <a:bodyPr/>
          <a:lstStyle/>
          <a:p>
            <a:r>
              <a:rPr lang="en-US" dirty="0"/>
              <a:t>Branches</a:t>
            </a:r>
            <a:endParaRPr lang="pt-PT" dirty="0"/>
          </a:p>
        </p:txBody>
      </p:sp>
      <p:sp>
        <p:nvSpPr>
          <p:cNvPr id="4" name="Text Placeholder 3">
            <a:extLst>
              <a:ext uri="{FF2B5EF4-FFF2-40B4-BE49-F238E27FC236}">
                <a16:creationId xmlns:a16="http://schemas.microsoft.com/office/drawing/2014/main" id="{9C8CD237-EA3B-43A9-B4F3-E4FE2E77AD34}"/>
              </a:ext>
            </a:extLst>
          </p:cNvPr>
          <p:cNvSpPr>
            <a:spLocks noGrp="1"/>
          </p:cNvSpPr>
          <p:nvPr>
            <p:ph type="body" sz="quarter" idx="11"/>
          </p:nvPr>
        </p:nvSpPr>
        <p:spPr/>
        <p:txBody>
          <a:bodyPr/>
          <a:lstStyle/>
          <a:p>
            <a:endParaRPr lang="pt-PT" dirty="0"/>
          </a:p>
        </p:txBody>
      </p:sp>
      <p:grpSp>
        <p:nvGrpSpPr>
          <p:cNvPr id="21" name="Group 20">
            <a:extLst>
              <a:ext uri="{FF2B5EF4-FFF2-40B4-BE49-F238E27FC236}">
                <a16:creationId xmlns:a16="http://schemas.microsoft.com/office/drawing/2014/main" id="{8ED879DF-2C2B-4537-A271-A05FB8CBCE20}"/>
              </a:ext>
            </a:extLst>
          </p:cNvPr>
          <p:cNvGrpSpPr/>
          <p:nvPr/>
        </p:nvGrpSpPr>
        <p:grpSpPr>
          <a:xfrm>
            <a:off x="1785257" y="3189514"/>
            <a:ext cx="5573486" cy="2492829"/>
            <a:chOff x="838200" y="3254828"/>
            <a:chExt cx="5573486" cy="2492829"/>
          </a:xfrm>
        </p:grpSpPr>
        <p:sp>
          <p:nvSpPr>
            <p:cNvPr id="5" name="Oval 4">
              <a:extLst>
                <a:ext uri="{FF2B5EF4-FFF2-40B4-BE49-F238E27FC236}">
                  <a16:creationId xmlns:a16="http://schemas.microsoft.com/office/drawing/2014/main" id="{2B2D2186-E13C-4A41-BB7E-32E1255F375F}"/>
                </a:ext>
              </a:extLst>
            </p:cNvPr>
            <p:cNvSpPr/>
            <p:nvPr/>
          </p:nvSpPr>
          <p:spPr>
            <a:xfrm>
              <a:off x="838200" y="4855029"/>
              <a:ext cx="903514" cy="892628"/>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a:t>
              </a:r>
              <a:endParaRPr lang="pt-PT" sz="2000" dirty="0"/>
            </a:p>
          </p:txBody>
        </p:sp>
        <p:sp>
          <p:nvSpPr>
            <p:cNvPr id="6" name="Oval 5">
              <a:extLst>
                <a:ext uri="{FF2B5EF4-FFF2-40B4-BE49-F238E27FC236}">
                  <a16:creationId xmlns:a16="http://schemas.microsoft.com/office/drawing/2014/main" id="{D1C90941-D082-44D2-A69C-239FC5CC0839}"/>
                </a:ext>
              </a:extLst>
            </p:cNvPr>
            <p:cNvSpPr/>
            <p:nvPr/>
          </p:nvSpPr>
          <p:spPr>
            <a:xfrm>
              <a:off x="2405743" y="4855029"/>
              <a:ext cx="903514" cy="892628"/>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a:t>
              </a:r>
              <a:endParaRPr lang="pt-PT" sz="2000" dirty="0"/>
            </a:p>
          </p:txBody>
        </p:sp>
        <p:sp>
          <p:nvSpPr>
            <p:cNvPr id="7" name="Oval 6">
              <a:extLst>
                <a:ext uri="{FF2B5EF4-FFF2-40B4-BE49-F238E27FC236}">
                  <a16:creationId xmlns:a16="http://schemas.microsoft.com/office/drawing/2014/main" id="{5828982F-D383-4766-9798-97E99D0CEC2E}"/>
                </a:ext>
              </a:extLst>
            </p:cNvPr>
            <p:cNvSpPr/>
            <p:nvPr/>
          </p:nvSpPr>
          <p:spPr>
            <a:xfrm>
              <a:off x="3973286" y="3254828"/>
              <a:ext cx="903514" cy="89262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a:t>
              </a:r>
              <a:endParaRPr lang="pt-PT" sz="2000" dirty="0"/>
            </a:p>
          </p:txBody>
        </p:sp>
        <p:sp>
          <p:nvSpPr>
            <p:cNvPr id="8" name="Oval 7">
              <a:extLst>
                <a:ext uri="{FF2B5EF4-FFF2-40B4-BE49-F238E27FC236}">
                  <a16:creationId xmlns:a16="http://schemas.microsoft.com/office/drawing/2014/main" id="{2FCF02CA-6CF3-4799-975D-7DAA935048B1}"/>
                </a:ext>
              </a:extLst>
            </p:cNvPr>
            <p:cNvSpPr/>
            <p:nvPr/>
          </p:nvSpPr>
          <p:spPr>
            <a:xfrm>
              <a:off x="5508172" y="3254828"/>
              <a:ext cx="903514" cy="892628"/>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a:t>
              </a:r>
              <a:endParaRPr lang="pt-PT" sz="2000" dirty="0"/>
            </a:p>
          </p:txBody>
        </p:sp>
        <p:sp>
          <p:nvSpPr>
            <p:cNvPr id="9" name="Oval 8">
              <a:extLst>
                <a:ext uri="{FF2B5EF4-FFF2-40B4-BE49-F238E27FC236}">
                  <a16:creationId xmlns:a16="http://schemas.microsoft.com/office/drawing/2014/main" id="{AB09A58A-543E-4527-9018-84B1DD5F3175}"/>
                </a:ext>
              </a:extLst>
            </p:cNvPr>
            <p:cNvSpPr/>
            <p:nvPr/>
          </p:nvSpPr>
          <p:spPr>
            <a:xfrm>
              <a:off x="3973286" y="4855029"/>
              <a:ext cx="903514" cy="892628"/>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endParaRPr lang="pt-PT" sz="2000" dirty="0"/>
            </a:p>
          </p:txBody>
        </p:sp>
        <p:cxnSp>
          <p:nvCxnSpPr>
            <p:cNvPr id="11" name="Straight Arrow Connector 10">
              <a:extLst>
                <a:ext uri="{FF2B5EF4-FFF2-40B4-BE49-F238E27FC236}">
                  <a16:creationId xmlns:a16="http://schemas.microsoft.com/office/drawing/2014/main" id="{8B69D5C5-DD7F-4F84-817A-9DC91716F842}"/>
                </a:ext>
              </a:extLst>
            </p:cNvPr>
            <p:cNvCxnSpPr>
              <a:stCxn id="5" idx="6"/>
              <a:endCxn id="6" idx="2"/>
            </p:cNvCxnSpPr>
            <p:nvPr/>
          </p:nvCxnSpPr>
          <p:spPr>
            <a:xfrm>
              <a:off x="1741714" y="5301343"/>
              <a:ext cx="66402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FF47A6F-6300-424D-B154-937A6B67D7CE}"/>
                </a:ext>
              </a:extLst>
            </p:cNvPr>
            <p:cNvCxnSpPr>
              <a:cxnSpLocks/>
              <a:stCxn id="6" idx="6"/>
              <a:endCxn id="9" idx="2"/>
            </p:cNvCxnSpPr>
            <p:nvPr/>
          </p:nvCxnSpPr>
          <p:spPr>
            <a:xfrm>
              <a:off x="3309257" y="5301343"/>
              <a:ext cx="66402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279EEA9-2B78-45F6-935E-CF3298F5CA21}"/>
                </a:ext>
              </a:extLst>
            </p:cNvPr>
            <p:cNvCxnSpPr>
              <a:cxnSpLocks/>
              <a:stCxn id="6" idx="0"/>
              <a:endCxn id="7" idx="2"/>
            </p:cNvCxnSpPr>
            <p:nvPr/>
          </p:nvCxnSpPr>
          <p:spPr>
            <a:xfrm flipV="1">
              <a:off x="2857500" y="3701142"/>
              <a:ext cx="1115786" cy="11538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67988F1-3CC4-4C68-BFD5-E9BD27094885}"/>
                </a:ext>
              </a:extLst>
            </p:cNvPr>
            <p:cNvCxnSpPr>
              <a:cxnSpLocks/>
              <a:stCxn id="7" idx="6"/>
              <a:endCxn id="8" idx="2"/>
            </p:cNvCxnSpPr>
            <p:nvPr/>
          </p:nvCxnSpPr>
          <p:spPr>
            <a:xfrm>
              <a:off x="4876800" y="3701142"/>
              <a:ext cx="6313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7536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EF71F6-4905-4707-A034-7BED28DE6CF5}"/>
              </a:ext>
            </a:extLst>
          </p:cNvPr>
          <p:cNvSpPr>
            <a:spLocks noGrp="1"/>
          </p:cNvSpPr>
          <p:nvPr>
            <p:ph type="body" idx="1"/>
          </p:nvPr>
        </p:nvSpPr>
        <p:spPr>
          <a:xfrm>
            <a:off x="457200" y="1828050"/>
            <a:ext cx="8229600" cy="2175121"/>
          </a:xfrm>
        </p:spPr>
        <p:txBody>
          <a:bodyPr/>
          <a:lstStyle/>
          <a:p>
            <a:pPr marL="342900" indent="-342900">
              <a:buFont typeface="Arial" panose="020B0604020202020204" pitchFamily="34" charset="0"/>
              <a:buChar char="•"/>
            </a:pPr>
            <a:r>
              <a:rPr lang="en-US" dirty="0"/>
              <a:t>Um </a:t>
            </a:r>
            <a:r>
              <a:rPr lang="en-US" i="1" dirty="0"/>
              <a:t>branch</a:t>
            </a:r>
            <a:r>
              <a:rPr lang="en-US" dirty="0"/>
              <a:t> é apenas um apontador para um </a:t>
            </a:r>
            <a:r>
              <a:rPr lang="en-US" i="1" dirty="0"/>
              <a:t>commit</a:t>
            </a:r>
            <a:r>
              <a:rPr lang="en-US" dirty="0"/>
              <a:t>.</a:t>
            </a:r>
          </a:p>
          <a:p>
            <a:pPr marL="342900" indent="-342900">
              <a:buFont typeface="Arial" panose="020B0604020202020204" pitchFamily="34" charset="0"/>
              <a:buChar char="•"/>
            </a:pPr>
            <a:r>
              <a:rPr lang="en-US" dirty="0"/>
              <a:t>Para criar um </a:t>
            </a:r>
            <a:r>
              <a:rPr lang="en-US" i="1" dirty="0"/>
              <a:t>branch</a:t>
            </a:r>
            <a:r>
              <a:rPr lang="en-US" dirty="0"/>
              <a:t> </a:t>
            </a:r>
            <a:r>
              <a:rPr lang="en-US" dirty="0" err="1"/>
              <a:t>usa</a:t>
            </a:r>
            <a:r>
              <a:rPr lang="en-US" dirty="0"/>
              <a:t>-se $git branch &lt;name&gt;.</a:t>
            </a:r>
          </a:p>
          <a:p>
            <a:pPr marL="342900" indent="-342900">
              <a:buFont typeface="Arial" panose="020B0604020202020204" pitchFamily="34" charset="0"/>
              <a:buChar char="•"/>
            </a:pPr>
            <a:r>
              <a:rPr lang="en-US" dirty="0"/>
              <a:t>O novo </a:t>
            </a:r>
            <a:r>
              <a:rPr lang="en-US" i="1" dirty="0"/>
              <a:t>branch</a:t>
            </a:r>
            <a:r>
              <a:rPr lang="en-US" dirty="0"/>
              <a:t> vai </a:t>
            </a:r>
            <a:r>
              <a:rPr lang="en-US" dirty="0" err="1"/>
              <a:t>apontar</a:t>
            </a:r>
            <a:r>
              <a:rPr lang="en-US" dirty="0"/>
              <a:t> para o mesmo commit que </a:t>
            </a:r>
            <a:r>
              <a:rPr lang="en-US" i="1" dirty="0"/>
              <a:t>HEAD</a:t>
            </a:r>
          </a:p>
          <a:p>
            <a:pPr marL="342900" indent="-342900">
              <a:buFont typeface="Arial" panose="020B0604020202020204" pitchFamily="34" charset="0"/>
              <a:buChar char="•"/>
            </a:pPr>
            <a:r>
              <a:rPr lang="en-US" dirty="0" err="1"/>
              <a:t>Após</a:t>
            </a:r>
            <a:r>
              <a:rPr lang="en-US" dirty="0"/>
              <a:t> criar o </a:t>
            </a:r>
            <a:r>
              <a:rPr lang="en-US" i="1" dirty="0"/>
              <a:t>branch</a:t>
            </a:r>
            <a:r>
              <a:rPr lang="en-US" dirty="0"/>
              <a:t>, </a:t>
            </a:r>
            <a:r>
              <a:rPr lang="en-US" i="1" dirty="0"/>
              <a:t>HEAD</a:t>
            </a:r>
            <a:r>
              <a:rPr lang="en-US" dirty="0"/>
              <a:t> continua a </a:t>
            </a:r>
            <a:r>
              <a:rPr lang="en-US" dirty="0" err="1"/>
              <a:t>apontar</a:t>
            </a:r>
            <a:r>
              <a:rPr lang="en-US" dirty="0"/>
              <a:t> para o mesmo branch</a:t>
            </a:r>
          </a:p>
        </p:txBody>
      </p:sp>
      <p:sp>
        <p:nvSpPr>
          <p:cNvPr id="3" name="Text Placeholder 2">
            <a:extLst>
              <a:ext uri="{FF2B5EF4-FFF2-40B4-BE49-F238E27FC236}">
                <a16:creationId xmlns:a16="http://schemas.microsoft.com/office/drawing/2014/main" id="{1A7DF466-D405-472E-9DB9-2814699AE2F5}"/>
              </a:ext>
            </a:extLst>
          </p:cNvPr>
          <p:cNvSpPr>
            <a:spLocks noGrp="1"/>
          </p:cNvSpPr>
          <p:nvPr>
            <p:ph type="body" sz="quarter" idx="10"/>
          </p:nvPr>
        </p:nvSpPr>
        <p:spPr/>
        <p:txBody>
          <a:bodyPr/>
          <a:lstStyle/>
          <a:p>
            <a:r>
              <a:rPr lang="en-US" dirty="0"/>
              <a:t>Criar um branch</a:t>
            </a:r>
            <a:endParaRPr lang="pt-PT" dirty="0"/>
          </a:p>
        </p:txBody>
      </p:sp>
      <p:sp>
        <p:nvSpPr>
          <p:cNvPr id="4" name="Text Placeholder 3">
            <a:extLst>
              <a:ext uri="{FF2B5EF4-FFF2-40B4-BE49-F238E27FC236}">
                <a16:creationId xmlns:a16="http://schemas.microsoft.com/office/drawing/2014/main" id="{1FF07BBB-2058-4DAE-A255-E568DF17C3E4}"/>
              </a:ext>
            </a:extLst>
          </p:cNvPr>
          <p:cNvSpPr>
            <a:spLocks noGrp="1"/>
          </p:cNvSpPr>
          <p:nvPr>
            <p:ph type="body" sz="quarter" idx="11"/>
          </p:nvPr>
        </p:nvSpPr>
        <p:spPr/>
        <p:txBody>
          <a:bodyPr/>
          <a:lstStyle/>
          <a:p>
            <a:r>
              <a:rPr lang="en-US" dirty="0"/>
              <a:t>git branch</a:t>
            </a:r>
            <a:endParaRPr lang="pt-PT" dirty="0"/>
          </a:p>
        </p:txBody>
      </p:sp>
      <p:sp>
        <p:nvSpPr>
          <p:cNvPr id="5" name="Rectangle 4">
            <a:extLst>
              <a:ext uri="{FF2B5EF4-FFF2-40B4-BE49-F238E27FC236}">
                <a16:creationId xmlns:a16="http://schemas.microsoft.com/office/drawing/2014/main" id="{EBC8C31F-76E9-4E02-859F-98A322C13C2D}"/>
              </a:ext>
            </a:extLst>
          </p:cNvPr>
          <p:cNvSpPr/>
          <p:nvPr/>
        </p:nvSpPr>
        <p:spPr>
          <a:xfrm>
            <a:off x="5758543" y="5000186"/>
            <a:ext cx="2111829" cy="612321"/>
          </a:xfrm>
          <a:prstGeom prst="rect">
            <a:avLst/>
          </a:prstGeom>
          <a:solidFill>
            <a:schemeClr val="accent6">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r>
              <a:rPr lang="en-US" sz="2000" dirty="0">
                <a:solidFill>
                  <a:schemeClr val="tx1"/>
                </a:solidFill>
              </a:rPr>
              <a:t>(e9d71)</a:t>
            </a:r>
          </a:p>
        </p:txBody>
      </p:sp>
      <p:sp>
        <p:nvSpPr>
          <p:cNvPr id="6" name="Rectangle 5">
            <a:extLst>
              <a:ext uri="{FF2B5EF4-FFF2-40B4-BE49-F238E27FC236}">
                <a16:creationId xmlns:a16="http://schemas.microsoft.com/office/drawing/2014/main" id="{638C6FE9-1A84-4048-88DF-69923A673A5D}"/>
              </a:ext>
            </a:extLst>
          </p:cNvPr>
          <p:cNvSpPr/>
          <p:nvPr/>
        </p:nvSpPr>
        <p:spPr>
          <a:xfrm>
            <a:off x="947057" y="4438256"/>
            <a:ext cx="1132114" cy="53103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HEAD</a:t>
            </a:r>
            <a:endParaRPr lang="pt-PT" sz="1600" dirty="0">
              <a:solidFill>
                <a:schemeClr val="bg1"/>
              </a:solidFill>
            </a:endParaRPr>
          </a:p>
        </p:txBody>
      </p:sp>
      <p:cxnSp>
        <p:nvCxnSpPr>
          <p:cNvPr id="7" name="Straight Arrow Connector 6">
            <a:extLst>
              <a:ext uri="{FF2B5EF4-FFF2-40B4-BE49-F238E27FC236}">
                <a16:creationId xmlns:a16="http://schemas.microsoft.com/office/drawing/2014/main" id="{F6FF3218-EF1F-402E-81E5-D8751AA8B263}"/>
              </a:ext>
            </a:extLst>
          </p:cNvPr>
          <p:cNvCxnSpPr>
            <a:cxnSpLocks/>
            <a:stCxn id="6" idx="3"/>
            <a:endCxn id="12" idx="1"/>
          </p:cNvCxnSpPr>
          <p:nvPr/>
        </p:nvCxnSpPr>
        <p:spPr>
          <a:xfrm>
            <a:off x="2079171" y="4703772"/>
            <a:ext cx="10287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CDA0B34D-6488-4766-AC9A-48FAABB19E3E}"/>
              </a:ext>
            </a:extLst>
          </p:cNvPr>
          <p:cNvSpPr/>
          <p:nvPr/>
        </p:nvSpPr>
        <p:spPr>
          <a:xfrm>
            <a:off x="3107871" y="4397611"/>
            <a:ext cx="1621972" cy="612321"/>
          </a:xfrm>
          <a:prstGeom prst="roundRect">
            <a:avLst/>
          </a:prstGeom>
          <a:solidFill>
            <a:schemeClr val="accent3">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master</a:t>
            </a:r>
            <a:endParaRPr lang="en-US" sz="2000" dirty="0">
              <a:solidFill>
                <a:schemeClr val="tx1"/>
              </a:solidFill>
            </a:endParaRPr>
          </a:p>
        </p:txBody>
      </p:sp>
      <p:sp>
        <p:nvSpPr>
          <p:cNvPr id="19" name="Rectangle: Rounded Corners 18">
            <a:extLst>
              <a:ext uri="{FF2B5EF4-FFF2-40B4-BE49-F238E27FC236}">
                <a16:creationId xmlns:a16="http://schemas.microsoft.com/office/drawing/2014/main" id="{047FD1F4-1998-4468-816C-BC799CBF3EE3}"/>
              </a:ext>
            </a:extLst>
          </p:cNvPr>
          <p:cNvSpPr/>
          <p:nvPr/>
        </p:nvSpPr>
        <p:spPr>
          <a:xfrm>
            <a:off x="3107871" y="5518332"/>
            <a:ext cx="1621972" cy="612321"/>
          </a:xfrm>
          <a:prstGeom prst="roundRect">
            <a:avLst/>
          </a:prstGeom>
          <a:solidFill>
            <a:schemeClr val="accent3">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New branch</a:t>
            </a:r>
            <a:endParaRPr lang="en-US" sz="2000" dirty="0">
              <a:solidFill>
                <a:schemeClr val="tx1"/>
              </a:solidFill>
            </a:endParaRPr>
          </a:p>
        </p:txBody>
      </p:sp>
      <p:cxnSp>
        <p:nvCxnSpPr>
          <p:cNvPr id="20" name="Straight Arrow Connector 19">
            <a:extLst>
              <a:ext uri="{FF2B5EF4-FFF2-40B4-BE49-F238E27FC236}">
                <a16:creationId xmlns:a16="http://schemas.microsoft.com/office/drawing/2014/main" id="{75406ED2-8B61-4FDC-905C-5099158B1BA7}"/>
              </a:ext>
            </a:extLst>
          </p:cNvPr>
          <p:cNvCxnSpPr>
            <a:cxnSpLocks/>
            <a:stCxn id="12" idx="3"/>
            <a:endCxn id="5" idx="1"/>
          </p:cNvCxnSpPr>
          <p:nvPr/>
        </p:nvCxnSpPr>
        <p:spPr>
          <a:xfrm>
            <a:off x="4729843" y="4703772"/>
            <a:ext cx="1028700" cy="6025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3F65481-10ED-4BE5-8CD8-45300FA4E4FB}"/>
              </a:ext>
            </a:extLst>
          </p:cNvPr>
          <p:cNvCxnSpPr>
            <a:cxnSpLocks/>
            <a:stCxn id="19" idx="3"/>
            <a:endCxn id="5" idx="1"/>
          </p:cNvCxnSpPr>
          <p:nvPr/>
        </p:nvCxnSpPr>
        <p:spPr>
          <a:xfrm flipV="1">
            <a:off x="4729843" y="5306347"/>
            <a:ext cx="1028700" cy="5181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677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EF71F6-4905-4707-A034-7BED28DE6CF5}"/>
              </a:ext>
            </a:extLst>
          </p:cNvPr>
          <p:cNvSpPr>
            <a:spLocks noGrp="1"/>
          </p:cNvSpPr>
          <p:nvPr>
            <p:ph type="body" idx="1"/>
          </p:nvPr>
        </p:nvSpPr>
        <p:spPr>
          <a:xfrm>
            <a:off x="457200" y="1828050"/>
            <a:ext cx="8229600" cy="2175121"/>
          </a:xfrm>
        </p:spPr>
        <p:txBody>
          <a:bodyPr/>
          <a:lstStyle/>
          <a:p>
            <a:r>
              <a:rPr lang="pt-PT" dirty="0"/>
              <a:t>Para alternar entre </a:t>
            </a:r>
            <a:r>
              <a:rPr lang="pt-PT" dirty="0" err="1"/>
              <a:t>branches</a:t>
            </a:r>
            <a:r>
              <a:rPr lang="pt-PT" dirty="0"/>
              <a:t> usa-se $</a:t>
            </a:r>
            <a:r>
              <a:rPr lang="pt-PT" dirty="0" err="1"/>
              <a:t>git</a:t>
            </a:r>
            <a:r>
              <a:rPr lang="pt-PT" dirty="0"/>
              <a:t> checkout</a:t>
            </a:r>
          </a:p>
          <a:p>
            <a:endParaRPr lang="pt-PT" dirty="0"/>
          </a:p>
          <a:p>
            <a:pPr marL="457200" lvl="8" indent="-457200" algn="l">
              <a:buFont typeface="+mj-lt"/>
              <a:buAutoNum type="arabicPeriod"/>
            </a:pPr>
            <a:r>
              <a:rPr lang="pt-PT" dirty="0"/>
              <a:t>O HEAD é atualizado</a:t>
            </a:r>
          </a:p>
          <a:p>
            <a:pPr marL="457200" lvl="8" indent="-457200" algn="l">
              <a:buFont typeface="+mj-lt"/>
              <a:buAutoNum type="arabicPeriod"/>
            </a:pPr>
            <a:r>
              <a:rPr lang="pt-PT" dirty="0"/>
              <a:t>Quando as </a:t>
            </a:r>
            <a:r>
              <a:rPr lang="pt-PT" dirty="0" err="1"/>
              <a:t>branches</a:t>
            </a:r>
            <a:r>
              <a:rPr lang="pt-PT" dirty="0"/>
              <a:t> referenciam </a:t>
            </a:r>
            <a:r>
              <a:rPr lang="pt-PT" dirty="0" err="1"/>
              <a:t>commits</a:t>
            </a:r>
            <a:r>
              <a:rPr lang="pt-PT" dirty="0"/>
              <a:t> diferentes, a </a:t>
            </a:r>
            <a:r>
              <a:rPr lang="pt-PT" dirty="0" err="1"/>
              <a:t>working</a:t>
            </a:r>
            <a:r>
              <a:rPr lang="pt-PT" dirty="0"/>
              <a:t> </a:t>
            </a:r>
            <a:r>
              <a:rPr lang="pt-PT" dirty="0" err="1"/>
              <a:t>directory</a:t>
            </a:r>
            <a:r>
              <a:rPr lang="pt-PT" dirty="0"/>
              <a:t> é automaticamente atualizada</a:t>
            </a:r>
          </a:p>
        </p:txBody>
      </p:sp>
      <p:sp>
        <p:nvSpPr>
          <p:cNvPr id="3" name="Text Placeholder 2">
            <a:extLst>
              <a:ext uri="{FF2B5EF4-FFF2-40B4-BE49-F238E27FC236}">
                <a16:creationId xmlns:a16="http://schemas.microsoft.com/office/drawing/2014/main" id="{1A7DF466-D405-472E-9DB9-2814699AE2F5}"/>
              </a:ext>
            </a:extLst>
          </p:cNvPr>
          <p:cNvSpPr>
            <a:spLocks noGrp="1"/>
          </p:cNvSpPr>
          <p:nvPr>
            <p:ph type="body" sz="quarter" idx="10"/>
          </p:nvPr>
        </p:nvSpPr>
        <p:spPr/>
        <p:txBody>
          <a:bodyPr/>
          <a:lstStyle/>
          <a:p>
            <a:r>
              <a:rPr lang="en-US" dirty="0"/>
              <a:t>Branches</a:t>
            </a:r>
            <a:endParaRPr lang="pt-PT" dirty="0"/>
          </a:p>
        </p:txBody>
      </p:sp>
      <p:sp>
        <p:nvSpPr>
          <p:cNvPr id="4" name="Text Placeholder 3">
            <a:extLst>
              <a:ext uri="{FF2B5EF4-FFF2-40B4-BE49-F238E27FC236}">
                <a16:creationId xmlns:a16="http://schemas.microsoft.com/office/drawing/2014/main" id="{1FF07BBB-2058-4DAE-A255-E568DF17C3E4}"/>
              </a:ext>
            </a:extLst>
          </p:cNvPr>
          <p:cNvSpPr>
            <a:spLocks noGrp="1"/>
          </p:cNvSpPr>
          <p:nvPr>
            <p:ph type="body" sz="quarter" idx="11"/>
          </p:nvPr>
        </p:nvSpPr>
        <p:spPr/>
        <p:txBody>
          <a:bodyPr/>
          <a:lstStyle/>
          <a:p>
            <a:r>
              <a:rPr lang="en-US" dirty="0"/>
              <a:t>git checkout</a:t>
            </a:r>
            <a:endParaRPr lang="pt-PT" dirty="0"/>
          </a:p>
        </p:txBody>
      </p:sp>
      <p:sp>
        <p:nvSpPr>
          <p:cNvPr id="5" name="Rectangle 4">
            <a:extLst>
              <a:ext uri="{FF2B5EF4-FFF2-40B4-BE49-F238E27FC236}">
                <a16:creationId xmlns:a16="http://schemas.microsoft.com/office/drawing/2014/main" id="{EBC8C31F-76E9-4E02-859F-98A322C13C2D}"/>
              </a:ext>
            </a:extLst>
          </p:cNvPr>
          <p:cNvSpPr/>
          <p:nvPr/>
        </p:nvSpPr>
        <p:spPr>
          <a:xfrm>
            <a:off x="5758543" y="5000186"/>
            <a:ext cx="2111829" cy="612321"/>
          </a:xfrm>
          <a:prstGeom prst="rect">
            <a:avLst/>
          </a:prstGeom>
          <a:solidFill>
            <a:schemeClr val="accent6">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r>
              <a:rPr lang="en-US" sz="2000" dirty="0">
                <a:solidFill>
                  <a:schemeClr val="tx1"/>
                </a:solidFill>
              </a:rPr>
              <a:t>(e9d71)</a:t>
            </a:r>
          </a:p>
        </p:txBody>
      </p:sp>
      <p:sp>
        <p:nvSpPr>
          <p:cNvPr id="6" name="Rectangle 5">
            <a:extLst>
              <a:ext uri="{FF2B5EF4-FFF2-40B4-BE49-F238E27FC236}">
                <a16:creationId xmlns:a16="http://schemas.microsoft.com/office/drawing/2014/main" id="{638C6FE9-1A84-4048-88DF-69923A673A5D}"/>
              </a:ext>
            </a:extLst>
          </p:cNvPr>
          <p:cNvSpPr/>
          <p:nvPr/>
        </p:nvSpPr>
        <p:spPr>
          <a:xfrm>
            <a:off x="996042" y="5565420"/>
            <a:ext cx="1132114" cy="53103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HEAD</a:t>
            </a:r>
            <a:endParaRPr lang="pt-PT" sz="1600" dirty="0">
              <a:solidFill>
                <a:schemeClr val="bg1"/>
              </a:solidFill>
            </a:endParaRPr>
          </a:p>
        </p:txBody>
      </p:sp>
      <p:cxnSp>
        <p:nvCxnSpPr>
          <p:cNvPr id="7" name="Straight Arrow Connector 6">
            <a:extLst>
              <a:ext uri="{FF2B5EF4-FFF2-40B4-BE49-F238E27FC236}">
                <a16:creationId xmlns:a16="http://schemas.microsoft.com/office/drawing/2014/main" id="{F6FF3218-EF1F-402E-81E5-D8751AA8B263}"/>
              </a:ext>
            </a:extLst>
          </p:cNvPr>
          <p:cNvCxnSpPr>
            <a:cxnSpLocks/>
            <a:stCxn id="6" idx="3"/>
            <a:endCxn id="19" idx="1"/>
          </p:cNvCxnSpPr>
          <p:nvPr/>
        </p:nvCxnSpPr>
        <p:spPr>
          <a:xfrm flipV="1">
            <a:off x="2128156" y="5824493"/>
            <a:ext cx="979715" cy="64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CDA0B34D-6488-4766-AC9A-48FAABB19E3E}"/>
              </a:ext>
            </a:extLst>
          </p:cNvPr>
          <p:cNvSpPr/>
          <p:nvPr/>
        </p:nvSpPr>
        <p:spPr>
          <a:xfrm>
            <a:off x="3107871" y="4397611"/>
            <a:ext cx="1621972" cy="612321"/>
          </a:xfrm>
          <a:prstGeom prst="roundRect">
            <a:avLst/>
          </a:prstGeom>
          <a:solidFill>
            <a:schemeClr val="accent3">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master</a:t>
            </a:r>
            <a:endParaRPr lang="en-US" sz="2000" dirty="0">
              <a:solidFill>
                <a:schemeClr val="tx1"/>
              </a:solidFill>
            </a:endParaRPr>
          </a:p>
        </p:txBody>
      </p:sp>
      <p:sp>
        <p:nvSpPr>
          <p:cNvPr id="19" name="Rectangle: Rounded Corners 18">
            <a:extLst>
              <a:ext uri="{FF2B5EF4-FFF2-40B4-BE49-F238E27FC236}">
                <a16:creationId xmlns:a16="http://schemas.microsoft.com/office/drawing/2014/main" id="{047FD1F4-1998-4468-816C-BC799CBF3EE3}"/>
              </a:ext>
            </a:extLst>
          </p:cNvPr>
          <p:cNvSpPr/>
          <p:nvPr/>
        </p:nvSpPr>
        <p:spPr>
          <a:xfrm>
            <a:off x="3107871" y="5518332"/>
            <a:ext cx="1621972" cy="612321"/>
          </a:xfrm>
          <a:prstGeom prst="roundRect">
            <a:avLst/>
          </a:prstGeom>
          <a:solidFill>
            <a:schemeClr val="accent3">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branchA</a:t>
            </a:r>
            <a:endParaRPr lang="en-US" sz="2000" dirty="0">
              <a:solidFill>
                <a:schemeClr val="tx1"/>
              </a:solidFill>
            </a:endParaRPr>
          </a:p>
        </p:txBody>
      </p:sp>
      <p:cxnSp>
        <p:nvCxnSpPr>
          <p:cNvPr id="20" name="Straight Arrow Connector 19">
            <a:extLst>
              <a:ext uri="{FF2B5EF4-FFF2-40B4-BE49-F238E27FC236}">
                <a16:creationId xmlns:a16="http://schemas.microsoft.com/office/drawing/2014/main" id="{75406ED2-8B61-4FDC-905C-5099158B1BA7}"/>
              </a:ext>
            </a:extLst>
          </p:cNvPr>
          <p:cNvCxnSpPr>
            <a:cxnSpLocks/>
            <a:stCxn id="12" idx="3"/>
            <a:endCxn id="5" idx="1"/>
          </p:cNvCxnSpPr>
          <p:nvPr/>
        </p:nvCxnSpPr>
        <p:spPr>
          <a:xfrm>
            <a:off x="4729843" y="4703772"/>
            <a:ext cx="1028700" cy="6025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3F65481-10ED-4BE5-8CD8-45300FA4E4FB}"/>
              </a:ext>
            </a:extLst>
          </p:cNvPr>
          <p:cNvCxnSpPr>
            <a:cxnSpLocks/>
            <a:stCxn id="19" idx="3"/>
            <a:endCxn id="5" idx="1"/>
          </p:cNvCxnSpPr>
          <p:nvPr/>
        </p:nvCxnSpPr>
        <p:spPr>
          <a:xfrm flipV="1">
            <a:off x="4729843" y="5306347"/>
            <a:ext cx="1028700" cy="5181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705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EF71F6-4905-4707-A034-7BED28DE6CF5}"/>
              </a:ext>
            </a:extLst>
          </p:cNvPr>
          <p:cNvSpPr>
            <a:spLocks noGrp="1"/>
          </p:cNvSpPr>
          <p:nvPr>
            <p:ph type="body" idx="1"/>
          </p:nvPr>
        </p:nvSpPr>
        <p:spPr>
          <a:xfrm>
            <a:off x="457200" y="1828051"/>
            <a:ext cx="8229600" cy="1588066"/>
          </a:xfrm>
        </p:spPr>
        <p:txBody>
          <a:bodyPr/>
          <a:lstStyle/>
          <a:p>
            <a:r>
              <a:rPr lang="pt-PT" dirty="0"/>
              <a:t>Agora que estamos na nova </a:t>
            </a:r>
            <a:r>
              <a:rPr lang="pt-PT" dirty="0" err="1"/>
              <a:t>branch</a:t>
            </a:r>
            <a:r>
              <a:rPr lang="pt-PT" dirty="0"/>
              <a:t>, quando se faz um novo </a:t>
            </a:r>
            <a:r>
              <a:rPr lang="pt-PT" dirty="0" err="1"/>
              <a:t>commit</a:t>
            </a:r>
            <a:r>
              <a:rPr lang="pt-PT" dirty="0"/>
              <a:t>, apenas o apontador New </a:t>
            </a:r>
            <a:r>
              <a:rPr lang="pt-PT" dirty="0" err="1"/>
              <a:t>branch</a:t>
            </a:r>
            <a:r>
              <a:rPr lang="pt-PT" dirty="0"/>
              <a:t> “se move” (assim como o HEAD)</a:t>
            </a:r>
          </a:p>
        </p:txBody>
      </p:sp>
      <p:sp>
        <p:nvSpPr>
          <p:cNvPr id="3" name="Text Placeholder 2">
            <a:extLst>
              <a:ext uri="{FF2B5EF4-FFF2-40B4-BE49-F238E27FC236}">
                <a16:creationId xmlns:a16="http://schemas.microsoft.com/office/drawing/2014/main" id="{1A7DF466-D405-472E-9DB9-2814699AE2F5}"/>
              </a:ext>
            </a:extLst>
          </p:cNvPr>
          <p:cNvSpPr>
            <a:spLocks noGrp="1"/>
          </p:cNvSpPr>
          <p:nvPr>
            <p:ph type="body" sz="quarter" idx="10"/>
          </p:nvPr>
        </p:nvSpPr>
        <p:spPr/>
        <p:txBody>
          <a:bodyPr/>
          <a:lstStyle/>
          <a:p>
            <a:r>
              <a:rPr lang="en-US" dirty="0"/>
              <a:t>Branches</a:t>
            </a:r>
            <a:endParaRPr lang="pt-PT" dirty="0"/>
          </a:p>
        </p:txBody>
      </p:sp>
      <p:sp>
        <p:nvSpPr>
          <p:cNvPr id="4" name="Text Placeholder 3">
            <a:extLst>
              <a:ext uri="{FF2B5EF4-FFF2-40B4-BE49-F238E27FC236}">
                <a16:creationId xmlns:a16="http://schemas.microsoft.com/office/drawing/2014/main" id="{1FF07BBB-2058-4DAE-A255-E568DF17C3E4}"/>
              </a:ext>
            </a:extLst>
          </p:cNvPr>
          <p:cNvSpPr>
            <a:spLocks noGrp="1"/>
          </p:cNvSpPr>
          <p:nvPr>
            <p:ph type="body" sz="quarter" idx="11"/>
          </p:nvPr>
        </p:nvSpPr>
        <p:spPr/>
        <p:txBody>
          <a:bodyPr/>
          <a:lstStyle/>
          <a:p>
            <a:endParaRPr lang="pt-PT" dirty="0"/>
          </a:p>
        </p:txBody>
      </p:sp>
      <p:sp>
        <p:nvSpPr>
          <p:cNvPr id="5" name="Rectangle 4">
            <a:extLst>
              <a:ext uri="{FF2B5EF4-FFF2-40B4-BE49-F238E27FC236}">
                <a16:creationId xmlns:a16="http://schemas.microsoft.com/office/drawing/2014/main" id="{EBC8C31F-76E9-4E02-859F-98A322C13C2D}"/>
              </a:ext>
            </a:extLst>
          </p:cNvPr>
          <p:cNvSpPr/>
          <p:nvPr/>
        </p:nvSpPr>
        <p:spPr>
          <a:xfrm>
            <a:off x="1371598" y="4960002"/>
            <a:ext cx="2111829" cy="612321"/>
          </a:xfrm>
          <a:prstGeom prst="rect">
            <a:avLst/>
          </a:prstGeom>
          <a:solidFill>
            <a:schemeClr val="accent6">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r>
              <a:rPr lang="en-US" sz="2000" dirty="0">
                <a:solidFill>
                  <a:schemeClr val="tx1"/>
                </a:solidFill>
              </a:rPr>
              <a:t>(e9d71)</a:t>
            </a:r>
          </a:p>
        </p:txBody>
      </p:sp>
      <p:sp>
        <p:nvSpPr>
          <p:cNvPr id="6" name="Rectangle 5">
            <a:extLst>
              <a:ext uri="{FF2B5EF4-FFF2-40B4-BE49-F238E27FC236}">
                <a16:creationId xmlns:a16="http://schemas.microsoft.com/office/drawing/2014/main" id="{638C6FE9-1A84-4048-88DF-69923A673A5D}"/>
              </a:ext>
            </a:extLst>
          </p:cNvPr>
          <p:cNvSpPr/>
          <p:nvPr/>
        </p:nvSpPr>
        <p:spPr>
          <a:xfrm>
            <a:off x="6656615" y="3770636"/>
            <a:ext cx="1132114" cy="53103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HEAD</a:t>
            </a:r>
            <a:endParaRPr lang="pt-PT" sz="1600" dirty="0">
              <a:solidFill>
                <a:schemeClr val="bg1"/>
              </a:solidFill>
            </a:endParaRPr>
          </a:p>
        </p:txBody>
      </p:sp>
      <p:cxnSp>
        <p:nvCxnSpPr>
          <p:cNvPr id="7" name="Straight Arrow Connector 6">
            <a:extLst>
              <a:ext uri="{FF2B5EF4-FFF2-40B4-BE49-F238E27FC236}">
                <a16:creationId xmlns:a16="http://schemas.microsoft.com/office/drawing/2014/main" id="{F6FF3218-EF1F-402E-81E5-D8751AA8B263}"/>
              </a:ext>
            </a:extLst>
          </p:cNvPr>
          <p:cNvCxnSpPr>
            <a:cxnSpLocks/>
            <a:stCxn id="6" idx="1"/>
            <a:endCxn id="19" idx="3"/>
          </p:cNvCxnSpPr>
          <p:nvPr/>
        </p:nvCxnSpPr>
        <p:spPr>
          <a:xfrm flipH="1">
            <a:off x="5916386" y="4036152"/>
            <a:ext cx="74022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CDA0B34D-6488-4766-AC9A-48FAABB19E3E}"/>
              </a:ext>
            </a:extLst>
          </p:cNvPr>
          <p:cNvSpPr/>
          <p:nvPr/>
        </p:nvSpPr>
        <p:spPr>
          <a:xfrm>
            <a:off x="1616527" y="3729993"/>
            <a:ext cx="1621972" cy="612321"/>
          </a:xfrm>
          <a:prstGeom prst="roundRect">
            <a:avLst/>
          </a:prstGeom>
          <a:solidFill>
            <a:schemeClr val="accent3">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master</a:t>
            </a:r>
            <a:endParaRPr lang="en-US" sz="2000" dirty="0">
              <a:solidFill>
                <a:schemeClr val="tx1"/>
              </a:solidFill>
            </a:endParaRPr>
          </a:p>
        </p:txBody>
      </p:sp>
      <p:sp>
        <p:nvSpPr>
          <p:cNvPr id="19" name="Rectangle: Rounded Corners 18">
            <a:extLst>
              <a:ext uri="{FF2B5EF4-FFF2-40B4-BE49-F238E27FC236}">
                <a16:creationId xmlns:a16="http://schemas.microsoft.com/office/drawing/2014/main" id="{047FD1F4-1998-4468-816C-BC799CBF3EE3}"/>
              </a:ext>
            </a:extLst>
          </p:cNvPr>
          <p:cNvSpPr/>
          <p:nvPr/>
        </p:nvSpPr>
        <p:spPr>
          <a:xfrm>
            <a:off x="4294414" y="3729992"/>
            <a:ext cx="1621972" cy="612321"/>
          </a:xfrm>
          <a:prstGeom prst="roundRect">
            <a:avLst/>
          </a:prstGeom>
          <a:solidFill>
            <a:schemeClr val="accent3">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branchA</a:t>
            </a:r>
            <a:endParaRPr lang="en-US" sz="2000" dirty="0">
              <a:solidFill>
                <a:schemeClr val="tx1"/>
              </a:solidFill>
            </a:endParaRPr>
          </a:p>
        </p:txBody>
      </p:sp>
      <p:cxnSp>
        <p:nvCxnSpPr>
          <p:cNvPr id="20" name="Straight Arrow Connector 19">
            <a:extLst>
              <a:ext uri="{FF2B5EF4-FFF2-40B4-BE49-F238E27FC236}">
                <a16:creationId xmlns:a16="http://schemas.microsoft.com/office/drawing/2014/main" id="{75406ED2-8B61-4FDC-905C-5099158B1BA7}"/>
              </a:ext>
            </a:extLst>
          </p:cNvPr>
          <p:cNvCxnSpPr>
            <a:cxnSpLocks/>
            <a:stCxn id="12" idx="2"/>
            <a:endCxn id="5" idx="0"/>
          </p:cNvCxnSpPr>
          <p:nvPr/>
        </p:nvCxnSpPr>
        <p:spPr>
          <a:xfrm>
            <a:off x="2427513" y="4342314"/>
            <a:ext cx="0" cy="617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3F65481-10ED-4BE5-8CD8-45300FA4E4FB}"/>
              </a:ext>
            </a:extLst>
          </p:cNvPr>
          <p:cNvCxnSpPr>
            <a:cxnSpLocks/>
            <a:stCxn id="19" idx="2"/>
            <a:endCxn id="21" idx="0"/>
          </p:cNvCxnSpPr>
          <p:nvPr/>
        </p:nvCxnSpPr>
        <p:spPr>
          <a:xfrm flipH="1">
            <a:off x="5105399" y="4342313"/>
            <a:ext cx="1" cy="6176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F210F6D-5CE7-4884-95C9-51B8ACBA9D85}"/>
              </a:ext>
            </a:extLst>
          </p:cNvPr>
          <p:cNvSpPr/>
          <p:nvPr/>
        </p:nvSpPr>
        <p:spPr>
          <a:xfrm>
            <a:off x="4049484" y="4960002"/>
            <a:ext cx="2111829" cy="612321"/>
          </a:xfrm>
          <a:prstGeom prst="rect">
            <a:avLst/>
          </a:prstGeom>
          <a:solidFill>
            <a:schemeClr val="accent6">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r>
              <a:rPr lang="en-US" sz="2000" dirty="0">
                <a:solidFill>
                  <a:schemeClr val="tx1"/>
                </a:solidFill>
              </a:rPr>
              <a:t>(34ac2)</a:t>
            </a:r>
          </a:p>
        </p:txBody>
      </p:sp>
      <p:cxnSp>
        <p:nvCxnSpPr>
          <p:cNvPr id="31" name="Straight Arrow Connector 30">
            <a:extLst>
              <a:ext uri="{FF2B5EF4-FFF2-40B4-BE49-F238E27FC236}">
                <a16:creationId xmlns:a16="http://schemas.microsoft.com/office/drawing/2014/main" id="{293E644F-5B81-4439-BD4C-DDFFE9F176B6}"/>
              </a:ext>
            </a:extLst>
          </p:cNvPr>
          <p:cNvCxnSpPr>
            <a:cxnSpLocks/>
            <a:stCxn id="5" idx="3"/>
            <a:endCxn id="21" idx="1"/>
          </p:cNvCxnSpPr>
          <p:nvPr/>
        </p:nvCxnSpPr>
        <p:spPr>
          <a:xfrm>
            <a:off x="3483427" y="5266163"/>
            <a:ext cx="5660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893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EF71F6-4905-4707-A034-7BED28DE6CF5}"/>
              </a:ext>
            </a:extLst>
          </p:cNvPr>
          <p:cNvSpPr>
            <a:spLocks noGrp="1"/>
          </p:cNvSpPr>
          <p:nvPr>
            <p:ph type="body" idx="1"/>
          </p:nvPr>
        </p:nvSpPr>
        <p:spPr>
          <a:xfrm>
            <a:off x="457200" y="1665514"/>
            <a:ext cx="8229600" cy="4463143"/>
          </a:xfrm>
        </p:spPr>
        <p:txBody>
          <a:bodyPr/>
          <a:lstStyle/>
          <a:p>
            <a:pPr algn="ctr"/>
            <a:endParaRPr lang="en-US" dirty="0"/>
          </a:p>
          <a:p>
            <a:pPr algn="ctr"/>
            <a:r>
              <a:rPr lang="en-US" dirty="0"/>
              <a:t>Para criar um branch que </a:t>
            </a:r>
            <a:r>
              <a:rPr lang="en-US" dirty="0" err="1"/>
              <a:t>aponte</a:t>
            </a:r>
            <a:r>
              <a:rPr lang="en-US" dirty="0"/>
              <a:t> para um commit </a:t>
            </a:r>
            <a:r>
              <a:rPr lang="pt-PT" dirty="0"/>
              <a:t>especifico</a:t>
            </a:r>
          </a:p>
          <a:p>
            <a:pPr algn="ctr"/>
            <a:endParaRPr lang="pt-PT" dirty="0"/>
          </a:p>
          <a:p>
            <a:pPr lvl="0" algn="ctr" eaLnBrk="0" fontAlgn="base" hangingPunct="0">
              <a:spcBef>
                <a:spcPct val="0"/>
              </a:spcBef>
              <a:spcAft>
                <a:spcPct val="0"/>
              </a:spcAft>
              <a:buClrTx/>
              <a:buSzTx/>
            </a:pPr>
            <a:r>
              <a:rPr lang="pt-PT" altLang="pt-PT" dirty="0">
                <a:solidFill>
                  <a:srgbClr val="859900"/>
                </a:solidFill>
                <a:latin typeface="Consolas" panose="020B0609020204030204" pitchFamily="49" charset="0"/>
              </a:rPr>
              <a:t>$</a:t>
            </a:r>
            <a:r>
              <a:rPr lang="pt-PT" altLang="pt-PT" dirty="0" err="1">
                <a:solidFill>
                  <a:srgbClr val="BD3800"/>
                </a:solidFill>
                <a:latin typeface="Consolas" panose="020B0609020204030204" pitchFamily="49" charset="0"/>
              </a:rPr>
              <a:t>git</a:t>
            </a:r>
            <a:r>
              <a:rPr lang="pt-PT" altLang="pt-PT" dirty="0">
                <a:solidFill>
                  <a:srgbClr val="839496"/>
                </a:solidFill>
                <a:latin typeface="Consolas" panose="020B0609020204030204" pitchFamily="49" charset="0"/>
              </a:rPr>
              <a:t> </a:t>
            </a:r>
            <a:r>
              <a:rPr lang="pt-PT" altLang="pt-PT" dirty="0" err="1">
                <a:solidFill>
                  <a:srgbClr val="839496"/>
                </a:solidFill>
                <a:latin typeface="Consolas" panose="020B0609020204030204" pitchFamily="49" charset="0"/>
              </a:rPr>
              <a:t>branch</a:t>
            </a:r>
            <a:r>
              <a:rPr lang="pt-PT" altLang="pt-PT" dirty="0">
                <a:solidFill>
                  <a:srgbClr val="839496"/>
                </a:solidFill>
                <a:latin typeface="Consolas" panose="020B0609020204030204" pitchFamily="49" charset="0"/>
              </a:rPr>
              <a:t> </a:t>
            </a:r>
            <a:r>
              <a:rPr lang="pt-PT" altLang="pt-PT" dirty="0">
                <a:solidFill>
                  <a:srgbClr val="859900"/>
                </a:solidFill>
                <a:latin typeface="Consolas" panose="020B0609020204030204" pitchFamily="49" charset="0"/>
              </a:rPr>
              <a:t>&lt;</a:t>
            </a:r>
            <a:r>
              <a:rPr lang="pt-PT" altLang="pt-PT" dirty="0" err="1">
                <a:solidFill>
                  <a:srgbClr val="839496"/>
                </a:solidFill>
                <a:latin typeface="Consolas" panose="020B0609020204030204" pitchFamily="49" charset="0"/>
              </a:rPr>
              <a:t>branch</a:t>
            </a:r>
            <a:r>
              <a:rPr lang="pt-PT" altLang="pt-PT" dirty="0">
                <a:solidFill>
                  <a:srgbClr val="839496"/>
                </a:solidFill>
                <a:latin typeface="Consolas" panose="020B0609020204030204" pitchFamily="49" charset="0"/>
              </a:rPr>
              <a:t> </a:t>
            </a:r>
            <a:r>
              <a:rPr lang="pt-PT" altLang="pt-PT" dirty="0" err="1">
                <a:solidFill>
                  <a:srgbClr val="839496"/>
                </a:solidFill>
                <a:latin typeface="Consolas" panose="020B0609020204030204" pitchFamily="49" charset="0"/>
              </a:rPr>
              <a:t>name</a:t>
            </a:r>
            <a:r>
              <a:rPr lang="pt-PT" altLang="pt-PT" dirty="0">
                <a:solidFill>
                  <a:srgbClr val="859900"/>
                </a:solidFill>
                <a:latin typeface="Consolas" panose="020B0609020204030204" pitchFamily="49" charset="0"/>
              </a:rPr>
              <a:t>&gt;</a:t>
            </a:r>
            <a:r>
              <a:rPr lang="pt-PT" altLang="pt-PT" dirty="0">
                <a:solidFill>
                  <a:srgbClr val="839496"/>
                </a:solidFill>
                <a:latin typeface="Consolas" panose="020B0609020204030204" pitchFamily="49" charset="0"/>
              </a:rPr>
              <a:t> </a:t>
            </a:r>
            <a:r>
              <a:rPr lang="pt-PT" altLang="pt-PT" dirty="0">
                <a:solidFill>
                  <a:srgbClr val="859900"/>
                </a:solidFill>
                <a:latin typeface="Consolas" panose="020B0609020204030204" pitchFamily="49" charset="0"/>
              </a:rPr>
              <a:t>&lt;</a:t>
            </a:r>
            <a:r>
              <a:rPr lang="pt-PT" altLang="pt-PT" dirty="0" err="1">
                <a:solidFill>
                  <a:srgbClr val="839496"/>
                </a:solidFill>
                <a:latin typeface="Consolas" panose="020B0609020204030204" pitchFamily="49" charset="0"/>
              </a:rPr>
              <a:t>commit</a:t>
            </a:r>
            <a:r>
              <a:rPr lang="pt-PT" altLang="pt-PT" dirty="0">
                <a:solidFill>
                  <a:srgbClr val="839496"/>
                </a:solidFill>
                <a:latin typeface="Consolas" panose="020B0609020204030204" pitchFamily="49" charset="0"/>
              </a:rPr>
              <a:t> sha</a:t>
            </a:r>
            <a:r>
              <a:rPr lang="pt-PT" altLang="pt-PT" dirty="0">
                <a:solidFill>
                  <a:srgbClr val="859900"/>
                </a:solidFill>
                <a:latin typeface="Consolas" panose="020B0609020204030204" pitchFamily="49" charset="0"/>
              </a:rPr>
              <a:t>1&gt;</a:t>
            </a:r>
            <a:r>
              <a:rPr lang="pt-PT" altLang="pt-PT" dirty="0">
                <a:solidFill>
                  <a:srgbClr val="839496"/>
                </a:solidFill>
                <a:latin typeface="Consolas" panose="020B0609020204030204" pitchFamily="49" charset="0"/>
              </a:rPr>
              <a:t> </a:t>
            </a:r>
          </a:p>
          <a:p>
            <a:pPr lvl="0" algn="ctr" eaLnBrk="0" fontAlgn="base" hangingPunct="0">
              <a:spcBef>
                <a:spcPct val="0"/>
              </a:spcBef>
              <a:spcAft>
                <a:spcPct val="0"/>
              </a:spcAft>
              <a:buClrTx/>
              <a:buSzTx/>
            </a:pPr>
            <a:r>
              <a:rPr lang="pt-PT" altLang="pt-PT" dirty="0">
                <a:solidFill>
                  <a:srgbClr val="859900"/>
                </a:solidFill>
                <a:latin typeface="Consolas" panose="020B0609020204030204" pitchFamily="49" charset="0"/>
              </a:rPr>
              <a:t>$</a:t>
            </a:r>
            <a:r>
              <a:rPr lang="pt-PT" altLang="pt-PT" dirty="0" err="1">
                <a:solidFill>
                  <a:srgbClr val="BD3800"/>
                </a:solidFill>
                <a:latin typeface="Consolas" panose="020B0609020204030204" pitchFamily="49" charset="0"/>
              </a:rPr>
              <a:t>git</a:t>
            </a:r>
            <a:r>
              <a:rPr lang="pt-PT" altLang="pt-PT" dirty="0">
                <a:solidFill>
                  <a:srgbClr val="839496"/>
                </a:solidFill>
                <a:latin typeface="Consolas" panose="020B0609020204030204" pitchFamily="49" charset="0"/>
              </a:rPr>
              <a:t> </a:t>
            </a:r>
            <a:r>
              <a:rPr lang="pt-PT" altLang="pt-PT" dirty="0" err="1">
                <a:solidFill>
                  <a:srgbClr val="839496"/>
                </a:solidFill>
                <a:latin typeface="Consolas" panose="020B0609020204030204" pitchFamily="49" charset="0"/>
              </a:rPr>
              <a:t>branch</a:t>
            </a:r>
            <a:r>
              <a:rPr lang="pt-PT" altLang="pt-PT" dirty="0">
                <a:solidFill>
                  <a:srgbClr val="839496"/>
                </a:solidFill>
                <a:latin typeface="Consolas" panose="020B0609020204030204" pitchFamily="49" charset="0"/>
              </a:rPr>
              <a:t> </a:t>
            </a:r>
            <a:r>
              <a:rPr lang="pt-PT" altLang="pt-PT" dirty="0">
                <a:solidFill>
                  <a:srgbClr val="859900"/>
                </a:solidFill>
                <a:latin typeface="Consolas" panose="020B0609020204030204" pitchFamily="49" charset="0"/>
              </a:rPr>
              <a:t>&lt;</a:t>
            </a:r>
            <a:r>
              <a:rPr lang="pt-PT" altLang="pt-PT" dirty="0" err="1">
                <a:solidFill>
                  <a:srgbClr val="839496"/>
                </a:solidFill>
                <a:latin typeface="Consolas" panose="020B0609020204030204" pitchFamily="49" charset="0"/>
              </a:rPr>
              <a:t>branch</a:t>
            </a:r>
            <a:r>
              <a:rPr lang="pt-PT" altLang="pt-PT" dirty="0">
                <a:solidFill>
                  <a:srgbClr val="839496"/>
                </a:solidFill>
                <a:latin typeface="Consolas" panose="020B0609020204030204" pitchFamily="49" charset="0"/>
              </a:rPr>
              <a:t> </a:t>
            </a:r>
            <a:r>
              <a:rPr lang="pt-PT" altLang="pt-PT" dirty="0" err="1">
                <a:solidFill>
                  <a:srgbClr val="839496"/>
                </a:solidFill>
                <a:latin typeface="Consolas" panose="020B0609020204030204" pitchFamily="49" charset="0"/>
              </a:rPr>
              <a:t>name</a:t>
            </a:r>
            <a:r>
              <a:rPr lang="pt-PT" altLang="pt-PT" dirty="0">
                <a:solidFill>
                  <a:srgbClr val="859900"/>
                </a:solidFill>
                <a:latin typeface="Consolas" panose="020B0609020204030204" pitchFamily="49" charset="0"/>
              </a:rPr>
              <a:t>&gt;</a:t>
            </a:r>
            <a:r>
              <a:rPr lang="pt-PT" altLang="pt-PT" dirty="0">
                <a:solidFill>
                  <a:srgbClr val="839496"/>
                </a:solidFill>
                <a:latin typeface="Consolas" panose="020B0609020204030204" pitchFamily="49" charset="0"/>
              </a:rPr>
              <a:t> </a:t>
            </a:r>
            <a:r>
              <a:rPr lang="pt-PT" altLang="pt-PT" dirty="0" err="1">
                <a:solidFill>
                  <a:srgbClr val="839496"/>
                </a:solidFill>
                <a:latin typeface="Consolas" panose="020B0609020204030204" pitchFamily="49" charset="0"/>
              </a:rPr>
              <a:t>HEAD~n</a:t>
            </a:r>
            <a:r>
              <a:rPr lang="pt-PT" altLang="pt-PT" sz="800" dirty="0">
                <a:solidFill>
                  <a:schemeClr val="tx1"/>
                </a:solidFill>
              </a:rPr>
              <a:t> </a:t>
            </a:r>
            <a:endParaRPr lang="pt-PT" altLang="pt-PT" sz="3200" dirty="0">
              <a:solidFill>
                <a:schemeClr val="tx1"/>
              </a:solidFill>
              <a:latin typeface="Arial" panose="020B0604020202020204" pitchFamily="34" charset="0"/>
            </a:endParaRPr>
          </a:p>
          <a:p>
            <a:pPr algn="ctr"/>
            <a:endParaRPr lang="en-US" dirty="0"/>
          </a:p>
          <a:p>
            <a:pPr algn="ctr"/>
            <a:r>
              <a:rPr lang="en-US" dirty="0"/>
              <a:t>Para criar o branch e mudar </a:t>
            </a:r>
            <a:r>
              <a:rPr lang="en-US" dirty="0" err="1"/>
              <a:t>automaticamente</a:t>
            </a:r>
            <a:r>
              <a:rPr lang="en-US" dirty="0"/>
              <a:t> para esse branch</a:t>
            </a:r>
          </a:p>
          <a:p>
            <a:pPr algn="ctr"/>
            <a:endParaRPr lang="en-US" dirty="0"/>
          </a:p>
          <a:p>
            <a:pPr algn="ctr"/>
            <a:r>
              <a:rPr lang="pt-PT" altLang="pt-PT" dirty="0">
                <a:solidFill>
                  <a:srgbClr val="859900"/>
                </a:solidFill>
                <a:latin typeface="Consolas" panose="020B0609020204030204" pitchFamily="49" charset="0"/>
              </a:rPr>
              <a:t>$</a:t>
            </a:r>
            <a:r>
              <a:rPr lang="pt-PT" altLang="pt-PT" dirty="0" err="1">
                <a:solidFill>
                  <a:srgbClr val="BD3800"/>
                </a:solidFill>
                <a:latin typeface="Consolas" panose="020B0609020204030204" pitchFamily="49" charset="0"/>
              </a:rPr>
              <a:t>git</a:t>
            </a:r>
            <a:r>
              <a:rPr lang="pt-PT" altLang="pt-PT" dirty="0">
                <a:solidFill>
                  <a:srgbClr val="839496"/>
                </a:solidFill>
                <a:latin typeface="Consolas" panose="020B0609020204030204" pitchFamily="49" charset="0"/>
              </a:rPr>
              <a:t> checkout –b </a:t>
            </a:r>
            <a:r>
              <a:rPr lang="pt-PT" altLang="pt-PT" dirty="0">
                <a:solidFill>
                  <a:srgbClr val="859900"/>
                </a:solidFill>
                <a:latin typeface="Consolas" panose="020B0609020204030204" pitchFamily="49" charset="0"/>
              </a:rPr>
              <a:t>&lt;</a:t>
            </a:r>
            <a:r>
              <a:rPr lang="pt-PT" altLang="pt-PT" dirty="0" err="1">
                <a:solidFill>
                  <a:srgbClr val="839496"/>
                </a:solidFill>
                <a:latin typeface="Consolas" panose="020B0609020204030204" pitchFamily="49" charset="0"/>
              </a:rPr>
              <a:t>branch</a:t>
            </a:r>
            <a:r>
              <a:rPr lang="pt-PT" altLang="pt-PT" dirty="0">
                <a:solidFill>
                  <a:srgbClr val="839496"/>
                </a:solidFill>
                <a:latin typeface="Consolas" panose="020B0609020204030204" pitchFamily="49" charset="0"/>
              </a:rPr>
              <a:t> </a:t>
            </a:r>
            <a:r>
              <a:rPr lang="pt-PT" altLang="pt-PT" dirty="0" err="1">
                <a:solidFill>
                  <a:srgbClr val="839496"/>
                </a:solidFill>
                <a:latin typeface="Consolas" panose="020B0609020204030204" pitchFamily="49" charset="0"/>
              </a:rPr>
              <a:t>name</a:t>
            </a:r>
            <a:r>
              <a:rPr lang="pt-PT" altLang="pt-PT" dirty="0">
                <a:solidFill>
                  <a:srgbClr val="859900"/>
                </a:solidFill>
                <a:latin typeface="Consolas" panose="020B0609020204030204" pitchFamily="49" charset="0"/>
              </a:rPr>
              <a:t>&gt;</a:t>
            </a:r>
            <a:r>
              <a:rPr lang="pt-PT" altLang="pt-PT" dirty="0">
                <a:solidFill>
                  <a:srgbClr val="839496"/>
                </a:solidFill>
                <a:latin typeface="Consolas" panose="020B0609020204030204" pitchFamily="49" charset="0"/>
              </a:rPr>
              <a:t> </a:t>
            </a:r>
          </a:p>
          <a:p>
            <a:pPr algn="ctr"/>
            <a:r>
              <a:rPr lang="pt-PT" altLang="pt-PT" dirty="0">
                <a:solidFill>
                  <a:srgbClr val="859900"/>
                </a:solidFill>
                <a:latin typeface="Consolas" panose="020B0609020204030204" pitchFamily="49" charset="0"/>
              </a:rPr>
              <a:t>$</a:t>
            </a:r>
            <a:r>
              <a:rPr lang="pt-PT" altLang="pt-PT" dirty="0" err="1">
                <a:solidFill>
                  <a:srgbClr val="BD3800"/>
                </a:solidFill>
                <a:latin typeface="Consolas" panose="020B0609020204030204" pitchFamily="49" charset="0"/>
              </a:rPr>
              <a:t>git</a:t>
            </a:r>
            <a:r>
              <a:rPr lang="pt-PT" altLang="pt-PT" dirty="0">
                <a:solidFill>
                  <a:srgbClr val="839496"/>
                </a:solidFill>
                <a:latin typeface="Consolas" panose="020B0609020204030204" pitchFamily="49" charset="0"/>
              </a:rPr>
              <a:t> checkout –b </a:t>
            </a:r>
            <a:r>
              <a:rPr lang="pt-PT" altLang="pt-PT" dirty="0">
                <a:solidFill>
                  <a:srgbClr val="859900"/>
                </a:solidFill>
                <a:latin typeface="Consolas" panose="020B0609020204030204" pitchFamily="49" charset="0"/>
              </a:rPr>
              <a:t>&lt;</a:t>
            </a:r>
            <a:r>
              <a:rPr lang="pt-PT" altLang="pt-PT" dirty="0" err="1">
                <a:solidFill>
                  <a:srgbClr val="839496"/>
                </a:solidFill>
                <a:latin typeface="Consolas" panose="020B0609020204030204" pitchFamily="49" charset="0"/>
              </a:rPr>
              <a:t>branch</a:t>
            </a:r>
            <a:r>
              <a:rPr lang="pt-PT" altLang="pt-PT" dirty="0">
                <a:solidFill>
                  <a:srgbClr val="839496"/>
                </a:solidFill>
                <a:latin typeface="Consolas" panose="020B0609020204030204" pitchFamily="49" charset="0"/>
              </a:rPr>
              <a:t> </a:t>
            </a:r>
            <a:r>
              <a:rPr lang="pt-PT" altLang="pt-PT" dirty="0" err="1">
                <a:solidFill>
                  <a:srgbClr val="839496"/>
                </a:solidFill>
                <a:latin typeface="Consolas" panose="020B0609020204030204" pitchFamily="49" charset="0"/>
              </a:rPr>
              <a:t>name</a:t>
            </a:r>
            <a:r>
              <a:rPr lang="pt-PT" altLang="pt-PT" dirty="0">
                <a:solidFill>
                  <a:srgbClr val="859900"/>
                </a:solidFill>
                <a:latin typeface="Consolas" panose="020B0609020204030204" pitchFamily="49" charset="0"/>
              </a:rPr>
              <a:t>&gt;</a:t>
            </a:r>
            <a:r>
              <a:rPr lang="pt-PT" altLang="pt-PT" dirty="0">
                <a:solidFill>
                  <a:srgbClr val="839496"/>
                </a:solidFill>
                <a:latin typeface="Consolas" panose="020B0609020204030204" pitchFamily="49" charset="0"/>
              </a:rPr>
              <a:t> </a:t>
            </a:r>
            <a:r>
              <a:rPr lang="pt-PT" altLang="pt-PT" dirty="0">
                <a:solidFill>
                  <a:srgbClr val="859900"/>
                </a:solidFill>
                <a:latin typeface="Consolas" panose="020B0609020204030204" pitchFamily="49" charset="0"/>
              </a:rPr>
              <a:t>&lt;</a:t>
            </a:r>
            <a:r>
              <a:rPr lang="pt-PT" altLang="pt-PT" dirty="0" err="1">
                <a:solidFill>
                  <a:srgbClr val="839496"/>
                </a:solidFill>
                <a:latin typeface="Consolas" panose="020B0609020204030204" pitchFamily="49" charset="0"/>
              </a:rPr>
              <a:t>commit</a:t>
            </a:r>
            <a:r>
              <a:rPr lang="pt-PT" altLang="pt-PT" dirty="0">
                <a:solidFill>
                  <a:srgbClr val="839496"/>
                </a:solidFill>
                <a:latin typeface="Consolas" panose="020B0609020204030204" pitchFamily="49" charset="0"/>
              </a:rPr>
              <a:t> sha</a:t>
            </a:r>
            <a:r>
              <a:rPr lang="pt-PT" altLang="pt-PT" dirty="0">
                <a:solidFill>
                  <a:srgbClr val="859900"/>
                </a:solidFill>
                <a:latin typeface="Consolas" panose="020B0609020204030204" pitchFamily="49" charset="0"/>
              </a:rPr>
              <a:t>1&gt;</a:t>
            </a:r>
            <a:r>
              <a:rPr lang="pt-PT" altLang="pt-PT" dirty="0">
                <a:solidFill>
                  <a:srgbClr val="839496"/>
                </a:solidFill>
                <a:latin typeface="Consolas" panose="020B0609020204030204" pitchFamily="49" charset="0"/>
              </a:rPr>
              <a:t> </a:t>
            </a:r>
            <a:r>
              <a:rPr lang="pt-PT" altLang="pt-PT" dirty="0">
                <a:solidFill>
                  <a:srgbClr val="859900"/>
                </a:solidFill>
                <a:latin typeface="Consolas" panose="020B0609020204030204" pitchFamily="49" charset="0"/>
              </a:rPr>
              <a:t>$</a:t>
            </a:r>
            <a:r>
              <a:rPr lang="pt-PT" altLang="pt-PT" dirty="0" err="1">
                <a:solidFill>
                  <a:srgbClr val="BD3800"/>
                </a:solidFill>
                <a:latin typeface="Consolas" panose="020B0609020204030204" pitchFamily="49" charset="0"/>
              </a:rPr>
              <a:t>git</a:t>
            </a:r>
            <a:r>
              <a:rPr lang="pt-PT" altLang="pt-PT" dirty="0">
                <a:solidFill>
                  <a:srgbClr val="839496"/>
                </a:solidFill>
                <a:latin typeface="Consolas" panose="020B0609020204030204" pitchFamily="49" charset="0"/>
              </a:rPr>
              <a:t> checkout –b </a:t>
            </a:r>
            <a:r>
              <a:rPr lang="pt-PT" altLang="pt-PT" dirty="0">
                <a:solidFill>
                  <a:srgbClr val="859900"/>
                </a:solidFill>
                <a:latin typeface="Consolas" panose="020B0609020204030204" pitchFamily="49" charset="0"/>
              </a:rPr>
              <a:t>&lt;</a:t>
            </a:r>
            <a:r>
              <a:rPr lang="pt-PT" altLang="pt-PT" dirty="0" err="1">
                <a:solidFill>
                  <a:srgbClr val="839496"/>
                </a:solidFill>
                <a:latin typeface="Consolas" panose="020B0609020204030204" pitchFamily="49" charset="0"/>
              </a:rPr>
              <a:t>branch</a:t>
            </a:r>
            <a:r>
              <a:rPr lang="pt-PT" altLang="pt-PT" dirty="0">
                <a:solidFill>
                  <a:srgbClr val="839496"/>
                </a:solidFill>
                <a:latin typeface="Consolas" panose="020B0609020204030204" pitchFamily="49" charset="0"/>
              </a:rPr>
              <a:t> </a:t>
            </a:r>
            <a:r>
              <a:rPr lang="pt-PT" altLang="pt-PT" dirty="0" err="1">
                <a:solidFill>
                  <a:srgbClr val="839496"/>
                </a:solidFill>
                <a:latin typeface="Consolas" panose="020B0609020204030204" pitchFamily="49" charset="0"/>
              </a:rPr>
              <a:t>name</a:t>
            </a:r>
            <a:r>
              <a:rPr lang="pt-PT" altLang="pt-PT" dirty="0">
                <a:solidFill>
                  <a:srgbClr val="859900"/>
                </a:solidFill>
                <a:latin typeface="Consolas" panose="020B0609020204030204" pitchFamily="49" charset="0"/>
              </a:rPr>
              <a:t>&gt;</a:t>
            </a:r>
            <a:r>
              <a:rPr lang="pt-PT" altLang="pt-PT" dirty="0">
                <a:solidFill>
                  <a:srgbClr val="839496"/>
                </a:solidFill>
                <a:latin typeface="Consolas" panose="020B0609020204030204" pitchFamily="49" charset="0"/>
              </a:rPr>
              <a:t> </a:t>
            </a:r>
            <a:r>
              <a:rPr lang="pt-PT" altLang="pt-PT" dirty="0" err="1">
                <a:solidFill>
                  <a:srgbClr val="839496"/>
                </a:solidFill>
                <a:latin typeface="Consolas" panose="020B0609020204030204" pitchFamily="49" charset="0"/>
              </a:rPr>
              <a:t>HEAD~n</a:t>
            </a:r>
            <a:r>
              <a:rPr lang="pt-PT" altLang="pt-PT" sz="800" dirty="0">
                <a:solidFill>
                  <a:schemeClr val="tx1"/>
                </a:solidFill>
              </a:rPr>
              <a:t> </a:t>
            </a:r>
            <a:endParaRPr lang="pt-PT" altLang="pt-PT" sz="3200" dirty="0">
              <a:solidFill>
                <a:schemeClr val="tx1"/>
              </a:solidFill>
              <a:latin typeface="Arial" panose="020B0604020202020204" pitchFamily="34" charset="0"/>
            </a:endParaRPr>
          </a:p>
          <a:p>
            <a:pPr algn="ctr"/>
            <a:endParaRPr lang="en-US" dirty="0"/>
          </a:p>
        </p:txBody>
      </p:sp>
      <p:sp>
        <p:nvSpPr>
          <p:cNvPr id="3" name="Text Placeholder 2">
            <a:extLst>
              <a:ext uri="{FF2B5EF4-FFF2-40B4-BE49-F238E27FC236}">
                <a16:creationId xmlns:a16="http://schemas.microsoft.com/office/drawing/2014/main" id="{1A7DF466-D405-472E-9DB9-2814699AE2F5}"/>
              </a:ext>
            </a:extLst>
          </p:cNvPr>
          <p:cNvSpPr>
            <a:spLocks noGrp="1"/>
          </p:cNvSpPr>
          <p:nvPr>
            <p:ph type="body" sz="quarter" idx="10"/>
          </p:nvPr>
        </p:nvSpPr>
        <p:spPr/>
        <p:txBody>
          <a:bodyPr/>
          <a:lstStyle/>
          <a:p>
            <a:r>
              <a:rPr lang="en-US" dirty="0"/>
              <a:t>Mais </a:t>
            </a:r>
            <a:r>
              <a:rPr lang="en-US" dirty="0" err="1"/>
              <a:t>formas</a:t>
            </a:r>
            <a:r>
              <a:rPr lang="en-US" dirty="0"/>
              <a:t> de criar um branch</a:t>
            </a:r>
            <a:endParaRPr lang="pt-PT" dirty="0"/>
          </a:p>
        </p:txBody>
      </p:sp>
      <p:sp>
        <p:nvSpPr>
          <p:cNvPr id="4" name="Text Placeholder 3">
            <a:extLst>
              <a:ext uri="{FF2B5EF4-FFF2-40B4-BE49-F238E27FC236}">
                <a16:creationId xmlns:a16="http://schemas.microsoft.com/office/drawing/2014/main" id="{1FF07BBB-2058-4DAE-A255-E568DF17C3E4}"/>
              </a:ext>
            </a:extLst>
          </p:cNvPr>
          <p:cNvSpPr>
            <a:spLocks noGrp="1"/>
          </p:cNvSpPr>
          <p:nvPr>
            <p:ph type="body" sz="quarter" idx="11"/>
          </p:nvPr>
        </p:nvSpPr>
        <p:spPr/>
        <p:txBody>
          <a:bodyPr/>
          <a:lstStyle/>
          <a:p>
            <a:r>
              <a:rPr lang="en-US" dirty="0">
                <a:latin typeface="Ubuntu Mono" panose="020B0509030602030204" pitchFamily="49" charset="0"/>
              </a:rPr>
              <a:t>git branch</a:t>
            </a:r>
            <a:endParaRPr lang="pt-PT" dirty="0">
              <a:latin typeface="Ubuntu Mono" panose="020B0509030602030204" pitchFamily="49" charset="0"/>
            </a:endParaRPr>
          </a:p>
        </p:txBody>
      </p:sp>
    </p:spTree>
    <p:extLst>
      <p:ext uri="{BB962C8B-B14F-4D97-AF65-F5344CB8AC3E}">
        <p14:creationId xmlns:p14="http://schemas.microsoft.com/office/powerpoint/2010/main" val="297777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4DF528-C81F-4EE7-9856-00C7947E59DB}"/>
              </a:ext>
            </a:extLst>
          </p:cNvPr>
          <p:cNvSpPr>
            <a:spLocks noGrp="1"/>
          </p:cNvSpPr>
          <p:nvPr>
            <p:ph type="body" sz="quarter" idx="10"/>
          </p:nvPr>
        </p:nvSpPr>
        <p:spPr/>
        <p:txBody>
          <a:bodyPr/>
          <a:lstStyle/>
          <a:p>
            <a:endParaRPr lang="pt-PT"/>
          </a:p>
        </p:txBody>
      </p:sp>
      <p:sp>
        <p:nvSpPr>
          <p:cNvPr id="4" name="Text Placeholder 3">
            <a:extLst>
              <a:ext uri="{FF2B5EF4-FFF2-40B4-BE49-F238E27FC236}">
                <a16:creationId xmlns:a16="http://schemas.microsoft.com/office/drawing/2014/main" id="{61F4671C-288E-48A8-ABF9-E251ABDFF9A9}"/>
              </a:ext>
            </a:extLst>
          </p:cNvPr>
          <p:cNvSpPr>
            <a:spLocks noGrp="1"/>
          </p:cNvSpPr>
          <p:nvPr>
            <p:ph type="body" sz="quarter" idx="11"/>
          </p:nvPr>
        </p:nvSpPr>
        <p:spPr/>
        <p:txBody>
          <a:bodyPr/>
          <a:lstStyle/>
          <a:p>
            <a:endParaRPr lang="pt-PT"/>
          </a:p>
        </p:txBody>
      </p:sp>
      <p:pic>
        <p:nvPicPr>
          <p:cNvPr id="6146" name="Picture 2" descr="enter image description here">
            <a:extLst>
              <a:ext uri="{FF2B5EF4-FFF2-40B4-BE49-F238E27FC236}">
                <a16:creationId xmlns:a16="http://schemas.microsoft.com/office/drawing/2014/main" id="{7A7D4FE9-925A-4BEC-B11C-E85AE82B28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975" y="2530925"/>
            <a:ext cx="497205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110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C73CAA-502E-4A2A-9280-9BE2EDE64045}"/>
              </a:ext>
            </a:extLst>
          </p:cNvPr>
          <p:cNvSpPr>
            <a:spLocks noGrp="1"/>
          </p:cNvSpPr>
          <p:nvPr>
            <p:ph type="body" idx="1"/>
          </p:nvPr>
        </p:nvSpPr>
        <p:spPr>
          <a:xfrm>
            <a:off x="457200" y="1828050"/>
            <a:ext cx="8229600" cy="4104664"/>
          </a:xfrm>
        </p:spPr>
        <p:txBody>
          <a:bodyPr/>
          <a:lstStyle/>
          <a:p>
            <a:r>
              <a:rPr lang="en-US" dirty="0"/>
              <a:t>A certa altura será juntar as o trabalho feito </a:t>
            </a:r>
            <a:r>
              <a:rPr lang="en-US" dirty="0" err="1"/>
              <a:t>em</a:t>
            </a:r>
            <a:r>
              <a:rPr lang="en-US" dirty="0"/>
              <a:t> dois branches.</a:t>
            </a:r>
          </a:p>
          <a:p>
            <a:endParaRPr lang="en-US" dirty="0"/>
          </a:p>
          <a:p>
            <a:pPr marL="457200" indent="-457200">
              <a:buAutoNum type="arabicPeriod"/>
            </a:pPr>
            <a:r>
              <a:rPr lang="en-US" dirty="0"/>
              <a:t>Fazer checkout para a branch onde se quer </a:t>
            </a:r>
            <a:r>
              <a:rPr lang="en-US" dirty="0" err="1"/>
              <a:t>fazer</a:t>
            </a:r>
            <a:r>
              <a:rPr lang="en-US" dirty="0"/>
              <a:t> a </a:t>
            </a:r>
            <a:r>
              <a:rPr lang="en-US" dirty="0" err="1"/>
              <a:t>junção</a:t>
            </a:r>
            <a:r>
              <a:rPr lang="en-US" dirty="0"/>
              <a:t> (</a:t>
            </a:r>
            <a:r>
              <a:rPr lang="en-US" dirty="0" err="1"/>
              <a:t>branchA</a:t>
            </a:r>
            <a:r>
              <a:rPr lang="en-US" dirty="0"/>
              <a:t> =&gt; master, então </a:t>
            </a:r>
            <a:r>
              <a:rPr lang="en-US" dirty="0" err="1"/>
              <a:t>fazer</a:t>
            </a:r>
            <a:r>
              <a:rPr lang="en-US" dirty="0"/>
              <a:t> </a:t>
            </a:r>
            <a:r>
              <a:rPr lang="en-US" i="1" dirty="0"/>
              <a:t>checkout master</a:t>
            </a:r>
            <a:r>
              <a:rPr lang="en-US" dirty="0"/>
              <a:t>)</a:t>
            </a:r>
          </a:p>
          <a:p>
            <a:pPr marL="457200" indent="-457200">
              <a:buFontTx/>
              <a:buAutoNum type="arabicPeriod"/>
            </a:pPr>
            <a:r>
              <a:rPr lang="en-US" dirty="0" err="1"/>
              <a:t>Executar</a:t>
            </a:r>
            <a:r>
              <a:rPr lang="en-US" dirty="0"/>
              <a:t> o </a:t>
            </a:r>
            <a:r>
              <a:rPr lang="en-US" dirty="0" err="1"/>
              <a:t>comando</a:t>
            </a:r>
            <a:r>
              <a:rPr lang="en-US" dirty="0"/>
              <a:t> </a:t>
            </a:r>
            <a:r>
              <a:rPr lang="pt-PT" altLang="pt-PT" dirty="0">
                <a:solidFill>
                  <a:srgbClr val="859900"/>
                </a:solidFill>
                <a:latin typeface="Ubuntu Mono" panose="020B0509030602030204" pitchFamily="49" charset="0"/>
              </a:rPr>
              <a:t>$</a:t>
            </a:r>
            <a:r>
              <a:rPr lang="pt-PT" altLang="pt-PT" dirty="0" err="1">
                <a:solidFill>
                  <a:srgbClr val="BD3800"/>
                </a:solidFill>
                <a:latin typeface="Ubuntu Mono" panose="020B0509030602030204" pitchFamily="49" charset="0"/>
              </a:rPr>
              <a:t>git</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merge</a:t>
            </a:r>
            <a:r>
              <a:rPr lang="pt-PT" altLang="pt-PT" dirty="0">
                <a:solidFill>
                  <a:srgbClr val="839496"/>
                </a:solidFill>
                <a:latin typeface="Ubuntu Mono" panose="020B0509030602030204" pitchFamily="49" charset="0"/>
              </a:rPr>
              <a:t> </a:t>
            </a:r>
            <a:r>
              <a:rPr lang="pt-PT" altLang="pt-PT" dirty="0">
                <a:solidFill>
                  <a:srgbClr val="859900"/>
                </a:solidFill>
                <a:latin typeface="Ubuntu Mono" panose="020B0509030602030204" pitchFamily="49" charset="0"/>
              </a:rPr>
              <a:t>&lt;</a:t>
            </a:r>
            <a:r>
              <a:rPr lang="pt-PT" altLang="pt-PT" dirty="0">
                <a:solidFill>
                  <a:srgbClr val="839496"/>
                </a:solidFill>
                <a:latin typeface="Ubuntu Mono" panose="020B0509030602030204" pitchFamily="49" charset="0"/>
              </a:rPr>
              <a:t>origem</a:t>
            </a:r>
            <a:r>
              <a:rPr lang="pt-PT" altLang="pt-PT" dirty="0">
                <a:solidFill>
                  <a:srgbClr val="859900"/>
                </a:solidFill>
                <a:latin typeface="Ubuntu Mono" panose="020B0509030602030204" pitchFamily="49" charset="0"/>
              </a:rPr>
              <a:t>&gt;</a:t>
            </a:r>
            <a:r>
              <a:rPr lang="pt-PT" altLang="pt-PT" sz="3200" dirty="0">
                <a:solidFill>
                  <a:schemeClr val="tx1"/>
                </a:solidFill>
                <a:latin typeface="Arial" panose="020B0604020202020204" pitchFamily="34" charset="0"/>
              </a:rPr>
              <a:t> </a:t>
            </a:r>
            <a:r>
              <a:rPr lang="en-US" dirty="0"/>
              <a:t>neste caso </a:t>
            </a:r>
            <a:r>
              <a:rPr lang="pt-PT" altLang="pt-PT" dirty="0">
                <a:solidFill>
                  <a:srgbClr val="859900"/>
                </a:solidFill>
                <a:latin typeface="Ubuntu Mono" panose="020B0509030602030204" pitchFamily="49" charset="0"/>
              </a:rPr>
              <a:t>$</a:t>
            </a:r>
            <a:r>
              <a:rPr lang="pt-PT" altLang="pt-PT" dirty="0" err="1">
                <a:solidFill>
                  <a:srgbClr val="BD3800"/>
                </a:solidFill>
                <a:latin typeface="Ubuntu Mono" panose="020B0509030602030204" pitchFamily="49" charset="0"/>
              </a:rPr>
              <a:t>git</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merge</a:t>
            </a:r>
            <a:r>
              <a:rPr lang="pt-PT" altLang="pt-PT" dirty="0">
                <a:solidFill>
                  <a:srgbClr val="839496"/>
                </a:solidFill>
                <a:latin typeface="Ubuntu Mono" panose="020B0509030602030204" pitchFamily="49" charset="0"/>
              </a:rPr>
              <a:t> </a:t>
            </a:r>
            <a:r>
              <a:rPr lang="pt-PT" altLang="pt-PT" dirty="0" err="1">
                <a:solidFill>
                  <a:srgbClr val="859900"/>
                </a:solidFill>
                <a:latin typeface="Ubuntu Mono" panose="020B0509030602030204" pitchFamily="49" charset="0"/>
              </a:rPr>
              <a:t>branchA</a:t>
            </a:r>
            <a:endParaRPr lang="en-US" dirty="0"/>
          </a:p>
          <a:p>
            <a:pPr marL="457200" indent="-457200">
              <a:buAutoNum type="arabicPeriod"/>
            </a:pPr>
            <a:r>
              <a:rPr lang="en-US" dirty="0"/>
              <a:t>Fazer </a:t>
            </a:r>
            <a:r>
              <a:rPr lang="en-US" dirty="0" err="1"/>
              <a:t>figas</a:t>
            </a:r>
            <a:endParaRPr lang="pt-PT" dirty="0"/>
          </a:p>
        </p:txBody>
      </p:sp>
      <p:sp>
        <p:nvSpPr>
          <p:cNvPr id="3" name="Text Placeholder 2">
            <a:extLst>
              <a:ext uri="{FF2B5EF4-FFF2-40B4-BE49-F238E27FC236}">
                <a16:creationId xmlns:a16="http://schemas.microsoft.com/office/drawing/2014/main" id="{53891321-CC2C-439A-BD43-D4895EF56675}"/>
              </a:ext>
            </a:extLst>
          </p:cNvPr>
          <p:cNvSpPr>
            <a:spLocks noGrp="1"/>
          </p:cNvSpPr>
          <p:nvPr>
            <p:ph type="body" sz="quarter" idx="10"/>
          </p:nvPr>
        </p:nvSpPr>
        <p:spPr/>
        <p:txBody>
          <a:bodyPr/>
          <a:lstStyle/>
          <a:p>
            <a:r>
              <a:rPr lang="pt-PT" dirty="0" err="1"/>
              <a:t>Merge</a:t>
            </a:r>
            <a:endParaRPr lang="pt-PT" dirty="0"/>
          </a:p>
        </p:txBody>
      </p:sp>
      <p:sp>
        <p:nvSpPr>
          <p:cNvPr id="4" name="Text Placeholder 3">
            <a:extLst>
              <a:ext uri="{FF2B5EF4-FFF2-40B4-BE49-F238E27FC236}">
                <a16:creationId xmlns:a16="http://schemas.microsoft.com/office/drawing/2014/main" id="{90E17F3E-372B-4768-B39E-596988AF4AC9}"/>
              </a:ext>
            </a:extLst>
          </p:cNvPr>
          <p:cNvSpPr>
            <a:spLocks noGrp="1"/>
          </p:cNvSpPr>
          <p:nvPr>
            <p:ph type="body" sz="quarter" idx="11"/>
          </p:nvPr>
        </p:nvSpPr>
        <p:spPr/>
        <p:txBody>
          <a:bodyPr/>
          <a:lstStyle/>
          <a:p>
            <a:endParaRPr lang="pt-PT" dirty="0"/>
          </a:p>
        </p:txBody>
      </p:sp>
    </p:spTree>
    <p:extLst>
      <p:ext uri="{BB962C8B-B14F-4D97-AF65-F5344CB8AC3E}">
        <p14:creationId xmlns:p14="http://schemas.microsoft.com/office/powerpoint/2010/main" val="2972555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8BDABB-B9A3-419C-9B14-1AEC117100C7}"/>
              </a:ext>
            </a:extLst>
          </p:cNvPr>
          <p:cNvSpPr>
            <a:spLocks noGrp="1"/>
          </p:cNvSpPr>
          <p:nvPr>
            <p:ph type="body" idx="1"/>
          </p:nvPr>
        </p:nvSpPr>
        <p:spPr>
          <a:xfrm>
            <a:off x="457200" y="1828051"/>
            <a:ext cx="8229600" cy="1764236"/>
          </a:xfrm>
        </p:spPr>
        <p:txBody>
          <a:bodyPr/>
          <a:lstStyle/>
          <a:p>
            <a:r>
              <a:rPr lang="en-US" dirty="0"/>
              <a:t>Quando um </a:t>
            </a:r>
            <a:r>
              <a:rPr lang="en-US" i="1" dirty="0"/>
              <a:t>commit</a:t>
            </a:r>
            <a:r>
              <a:rPr lang="en-US" dirty="0"/>
              <a:t> é </a:t>
            </a:r>
            <a:r>
              <a:rPr lang="en-US" dirty="0" err="1"/>
              <a:t>diretamente</a:t>
            </a:r>
            <a:r>
              <a:rPr lang="en-US" dirty="0"/>
              <a:t> </a:t>
            </a:r>
            <a:r>
              <a:rPr lang="en-US" dirty="0" err="1"/>
              <a:t>alcançavel</a:t>
            </a:r>
            <a:r>
              <a:rPr lang="en-US" dirty="0"/>
              <a:t> </a:t>
            </a:r>
            <a:r>
              <a:rPr lang="en-US" dirty="0" err="1"/>
              <a:t>através</a:t>
            </a:r>
            <a:r>
              <a:rPr lang="en-US" dirty="0"/>
              <a:t> de outro </a:t>
            </a:r>
            <a:r>
              <a:rPr lang="en-US" i="1" dirty="0"/>
              <a:t>commit</a:t>
            </a:r>
            <a:r>
              <a:rPr lang="en-US" dirty="0"/>
              <a:t>, </a:t>
            </a:r>
            <a:r>
              <a:rPr lang="en-US" dirty="0" err="1"/>
              <a:t>seguindo</a:t>
            </a:r>
            <a:r>
              <a:rPr lang="en-US" dirty="0"/>
              <a:t> o seu </a:t>
            </a:r>
            <a:r>
              <a:rPr lang="en-US" dirty="0" err="1"/>
              <a:t>histórico</a:t>
            </a:r>
            <a:r>
              <a:rPr lang="en-US" dirty="0"/>
              <a:t>, então o git faz Fast-Forward</a:t>
            </a:r>
          </a:p>
          <a:p>
            <a:endParaRPr lang="en-US" dirty="0"/>
          </a:p>
          <a:p>
            <a:r>
              <a:rPr lang="en-US" dirty="0" err="1"/>
              <a:t>Consiste</a:t>
            </a:r>
            <a:r>
              <a:rPr lang="en-US" dirty="0"/>
              <a:t> apenas </a:t>
            </a:r>
            <a:r>
              <a:rPr lang="en-US" dirty="0" err="1"/>
              <a:t>em</a:t>
            </a:r>
            <a:r>
              <a:rPr lang="en-US" dirty="0"/>
              <a:t> “</a:t>
            </a:r>
            <a:r>
              <a:rPr lang="en-US" dirty="0" err="1"/>
              <a:t>avançar</a:t>
            </a:r>
            <a:r>
              <a:rPr lang="en-US" dirty="0"/>
              <a:t>” </a:t>
            </a:r>
            <a:r>
              <a:rPr lang="en-US" dirty="0" err="1"/>
              <a:t>os</a:t>
            </a:r>
            <a:r>
              <a:rPr lang="en-US" dirty="0"/>
              <a:t> apontadores</a:t>
            </a:r>
            <a:endParaRPr lang="pt-PT" dirty="0"/>
          </a:p>
        </p:txBody>
      </p:sp>
      <p:sp>
        <p:nvSpPr>
          <p:cNvPr id="3" name="Text Placeholder 2">
            <a:extLst>
              <a:ext uri="{FF2B5EF4-FFF2-40B4-BE49-F238E27FC236}">
                <a16:creationId xmlns:a16="http://schemas.microsoft.com/office/drawing/2014/main" id="{4F4BDB3B-6C02-45E1-9BB6-525372B796A0}"/>
              </a:ext>
            </a:extLst>
          </p:cNvPr>
          <p:cNvSpPr>
            <a:spLocks noGrp="1"/>
          </p:cNvSpPr>
          <p:nvPr>
            <p:ph type="body" sz="quarter" idx="10"/>
          </p:nvPr>
        </p:nvSpPr>
        <p:spPr/>
        <p:txBody>
          <a:bodyPr/>
          <a:lstStyle/>
          <a:p>
            <a:r>
              <a:rPr lang="en-US" dirty="0"/>
              <a:t>Merge</a:t>
            </a:r>
            <a:endParaRPr lang="pt-PT" dirty="0"/>
          </a:p>
        </p:txBody>
      </p:sp>
      <p:sp>
        <p:nvSpPr>
          <p:cNvPr id="4" name="Text Placeholder 3">
            <a:extLst>
              <a:ext uri="{FF2B5EF4-FFF2-40B4-BE49-F238E27FC236}">
                <a16:creationId xmlns:a16="http://schemas.microsoft.com/office/drawing/2014/main" id="{ED53BF4D-5F42-4BFD-808D-A88D7EAC14A0}"/>
              </a:ext>
            </a:extLst>
          </p:cNvPr>
          <p:cNvSpPr>
            <a:spLocks noGrp="1"/>
          </p:cNvSpPr>
          <p:nvPr>
            <p:ph type="body" sz="quarter" idx="11"/>
          </p:nvPr>
        </p:nvSpPr>
        <p:spPr/>
        <p:txBody>
          <a:bodyPr/>
          <a:lstStyle/>
          <a:p>
            <a:r>
              <a:rPr lang="en-US" dirty="0"/>
              <a:t>Fast-forward</a:t>
            </a:r>
            <a:endParaRPr lang="pt-PT" dirty="0"/>
          </a:p>
        </p:txBody>
      </p:sp>
      <p:sp>
        <p:nvSpPr>
          <p:cNvPr id="5" name="Rectangle 4">
            <a:extLst>
              <a:ext uri="{FF2B5EF4-FFF2-40B4-BE49-F238E27FC236}">
                <a16:creationId xmlns:a16="http://schemas.microsoft.com/office/drawing/2014/main" id="{E3A9CDB1-028F-4F35-8539-DB29B9F3DBE0}"/>
              </a:ext>
            </a:extLst>
          </p:cNvPr>
          <p:cNvSpPr/>
          <p:nvPr/>
        </p:nvSpPr>
        <p:spPr>
          <a:xfrm>
            <a:off x="816427" y="5700230"/>
            <a:ext cx="2111829" cy="612321"/>
          </a:xfrm>
          <a:prstGeom prst="rect">
            <a:avLst/>
          </a:prstGeom>
          <a:solidFill>
            <a:schemeClr val="accent6">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r>
              <a:rPr lang="en-US" sz="2000" dirty="0">
                <a:solidFill>
                  <a:schemeClr val="tx1"/>
                </a:solidFill>
              </a:rPr>
              <a:t>(e9d71)</a:t>
            </a:r>
          </a:p>
        </p:txBody>
      </p:sp>
      <p:sp>
        <p:nvSpPr>
          <p:cNvPr id="6" name="Rectangle 5">
            <a:extLst>
              <a:ext uri="{FF2B5EF4-FFF2-40B4-BE49-F238E27FC236}">
                <a16:creationId xmlns:a16="http://schemas.microsoft.com/office/drawing/2014/main" id="{79C7375B-2179-42E8-8606-8C01186AA131}"/>
              </a:ext>
            </a:extLst>
          </p:cNvPr>
          <p:cNvSpPr/>
          <p:nvPr/>
        </p:nvSpPr>
        <p:spPr>
          <a:xfrm>
            <a:off x="6101444" y="4510864"/>
            <a:ext cx="1132114" cy="531032"/>
          </a:xfrm>
          <a:prstGeom prst="rect">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HEAD</a:t>
            </a:r>
            <a:endParaRPr lang="pt-PT" sz="1600" dirty="0">
              <a:solidFill>
                <a:schemeClr val="bg1"/>
              </a:solidFill>
            </a:endParaRPr>
          </a:p>
        </p:txBody>
      </p:sp>
      <p:cxnSp>
        <p:nvCxnSpPr>
          <p:cNvPr id="7" name="Straight Arrow Connector 6">
            <a:extLst>
              <a:ext uri="{FF2B5EF4-FFF2-40B4-BE49-F238E27FC236}">
                <a16:creationId xmlns:a16="http://schemas.microsoft.com/office/drawing/2014/main" id="{0554F8B1-389C-4EAF-9EEE-B355E2D78C8B}"/>
              </a:ext>
            </a:extLst>
          </p:cNvPr>
          <p:cNvCxnSpPr>
            <a:cxnSpLocks/>
            <a:stCxn id="6" idx="1"/>
            <a:endCxn id="9" idx="3"/>
          </p:cNvCxnSpPr>
          <p:nvPr/>
        </p:nvCxnSpPr>
        <p:spPr>
          <a:xfrm flipH="1">
            <a:off x="5361215" y="4776380"/>
            <a:ext cx="74022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BB53BC47-C886-4FD7-8B5C-8C1B920FB9A9}"/>
              </a:ext>
            </a:extLst>
          </p:cNvPr>
          <p:cNvSpPr/>
          <p:nvPr/>
        </p:nvSpPr>
        <p:spPr>
          <a:xfrm>
            <a:off x="1061356" y="4470221"/>
            <a:ext cx="1621972" cy="612321"/>
          </a:xfrm>
          <a:prstGeom prst="roundRect">
            <a:avLst/>
          </a:prstGeom>
          <a:solidFill>
            <a:schemeClr val="accent3">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master</a:t>
            </a:r>
            <a:endParaRPr lang="en-US" sz="2000" dirty="0">
              <a:solidFill>
                <a:schemeClr val="tx1"/>
              </a:solidFill>
            </a:endParaRPr>
          </a:p>
        </p:txBody>
      </p:sp>
      <p:sp>
        <p:nvSpPr>
          <p:cNvPr id="9" name="Rectangle: Rounded Corners 8">
            <a:extLst>
              <a:ext uri="{FF2B5EF4-FFF2-40B4-BE49-F238E27FC236}">
                <a16:creationId xmlns:a16="http://schemas.microsoft.com/office/drawing/2014/main" id="{805E50FF-4873-42E1-8D9A-E00664DC037C}"/>
              </a:ext>
            </a:extLst>
          </p:cNvPr>
          <p:cNvSpPr/>
          <p:nvPr/>
        </p:nvSpPr>
        <p:spPr>
          <a:xfrm>
            <a:off x="3739243" y="4470220"/>
            <a:ext cx="1621972" cy="612321"/>
          </a:xfrm>
          <a:prstGeom prst="roundRect">
            <a:avLst/>
          </a:prstGeom>
          <a:solidFill>
            <a:schemeClr val="accent3">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branchA</a:t>
            </a:r>
            <a:endParaRPr lang="en-US" sz="2000" dirty="0">
              <a:solidFill>
                <a:schemeClr val="tx1"/>
              </a:solidFill>
            </a:endParaRPr>
          </a:p>
        </p:txBody>
      </p:sp>
      <p:cxnSp>
        <p:nvCxnSpPr>
          <p:cNvPr id="10" name="Straight Arrow Connector 9">
            <a:extLst>
              <a:ext uri="{FF2B5EF4-FFF2-40B4-BE49-F238E27FC236}">
                <a16:creationId xmlns:a16="http://schemas.microsoft.com/office/drawing/2014/main" id="{0A8B8FCB-978B-44E1-986A-9829C16AD1A4}"/>
              </a:ext>
            </a:extLst>
          </p:cNvPr>
          <p:cNvCxnSpPr>
            <a:cxnSpLocks/>
            <a:stCxn id="8" idx="2"/>
            <a:endCxn id="5" idx="0"/>
          </p:cNvCxnSpPr>
          <p:nvPr/>
        </p:nvCxnSpPr>
        <p:spPr>
          <a:xfrm>
            <a:off x="1872342" y="5082542"/>
            <a:ext cx="0" cy="617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585B338-3AD9-46E0-96D4-84DA8B0BC53D}"/>
              </a:ext>
            </a:extLst>
          </p:cNvPr>
          <p:cNvCxnSpPr>
            <a:cxnSpLocks/>
            <a:stCxn id="9" idx="2"/>
            <a:endCxn id="12" idx="0"/>
          </p:cNvCxnSpPr>
          <p:nvPr/>
        </p:nvCxnSpPr>
        <p:spPr>
          <a:xfrm flipH="1">
            <a:off x="4550228" y="5082541"/>
            <a:ext cx="1" cy="6176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4EFEF8D-E84F-4343-A2B1-1ED02C4FF43C}"/>
              </a:ext>
            </a:extLst>
          </p:cNvPr>
          <p:cNvSpPr/>
          <p:nvPr/>
        </p:nvSpPr>
        <p:spPr>
          <a:xfrm>
            <a:off x="3494313" y="5700230"/>
            <a:ext cx="2111829" cy="612321"/>
          </a:xfrm>
          <a:prstGeom prst="rect">
            <a:avLst/>
          </a:prstGeom>
          <a:solidFill>
            <a:schemeClr val="accent6">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r>
              <a:rPr lang="en-US" sz="2000" dirty="0">
                <a:solidFill>
                  <a:schemeClr val="tx1"/>
                </a:solidFill>
              </a:rPr>
              <a:t>(34ac2)</a:t>
            </a:r>
          </a:p>
        </p:txBody>
      </p:sp>
      <p:cxnSp>
        <p:nvCxnSpPr>
          <p:cNvPr id="13" name="Straight Arrow Connector 12">
            <a:extLst>
              <a:ext uri="{FF2B5EF4-FFF2-40B4-BE49-F238E27FC236}">
                <a16:creationId xmlns:a16="http://schemas.microsoft.com/office/drawing/2014/main" id="{73CA732F-91AE-47F2-8073-85128438A653}"/>
              </a:ext>
            </a:extLst>
          </p:cNvPr>
          <p:cNvCxnSpPr>
            <a:cxnSpLocks/>
            <a:stCxn id="5" idx="3"/>
            <a:endCxn id="12" idx="1"/>
          </p:cNvCxnSpPr>
          <p:nvPr/>
        </p:nvCxnSpPr>
        <p:spPr>
          <a:xfrm>
            <a:off x="2928256" y="6006391"/>
            <a:ext cx="5660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332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8BDABB-B9A3-419C-9B14-1AEC117100C7}"/>
              </a:ext>
            </a:extLst>
          </p:cNvPr>
          <p:cNvSpPr>
            <a:spLocks noGrp="1"/>
          </p:cNvSpPr>
          <p:nvPr>
            <p:ph type="body" idx="1"/>
          </p:nvPr>
        </p:nvSpPr>
        <p:spPr>
          <a:xfrm>
            <a:off x="457200" y="1828051"/>
            <a:ext cx="8229600" cy="1764236"/>
          </a:xfrm>
        </p:spPr>
        <p:txBody>
          <a:bodyPr/>
          <a:lstStyle/>
          <a:p>
            <a:r>
              <a:rPr lang="pt-PT" i="1" dirty="0" err="1"/>
              <a:t>branchA</a:t>
            </a:r>
            <a:r>
              <a:rPr lang="pt-PT" dirty="0"/>
              <a:t> era diretamente alcançável pelo </a:t>
            </a:r>
            <a:r>
              <a:rPr lang="pt-PT" i="1" dirty="0"/>
              <a:t>master</a:t>
            </a:r>
            <a:r>
              <a:rPr lang="pt-PT" dirty="0"/>
              <a:t>.</a:t>
            </a:r>
          </a:p>
          <a:p>
            <a:endParaRPr lang="pt-PT" dirty="0"/>
          </a:p>
          <a:p>
            <a:r>
              <a:rPr lang="pt-PT" dirty="0"/>
              <a:t>Após o </a:t>
            </a:r>
            <a:r>
              <a:rPr lang="pt-PT" i="1" dirty="0" err="1"/>
              <a:t>merge</a:t>
            </a:r>
            <a:r>
              <a:rPr lang="pt-PT" dirty="0"/>
              <a:t>, </a:t>
            </a:r>
            <a:r>
              <a:rPr lang="pt-PT" i="1" dirty="0"/>
              <a:t>master</a:t>
            </a:r>
            <a:r>
              <a:rPr lang="pt-PT" dirty="0"/>
              <a:t> aponta para o mesmo </a:t>
            </a:r>
            <a:r>
              <a:rPr lang="pt-PT" i="1" dirty="0" err="1"/>
              <a:t>commit</a:t>
            </a:r>
            <a:r>
              <a:rPr lang="pt-PT" dirty="0"/>
              <a:t> que </a:t>
            </a:r>
            <a:r>
              <a:rPr lang="pt-PT" i="1" dirty="0" err="1"/>
              <a:t>branchA</a:t>
            </a:r>
            <a:r>
              <a:rPr lang="pt-PT" dirty="0"/>
              <a:t>.</a:t>
            </a:r>
          </a:p>
        </p:txBody>
      </p:sp>
      <p:sp>
        <p:nvSpPr>
          <p:cNvPr id="3" name="Text Placeholder 2">
            <a:extLst>
              <a:ext uri="{FF2B5EF4-FFF2-40B4-BE49-F238E27FC236}">
                <a16:creationId xmlns:a16="http://schemas.microsoft.com/office/drawing/2014/main" id="{4F4BDB3B-6C02-45E1-9BB6-525372B796A0}"/>
              </a:ext>
            </a:extLst>
          </p:cNvPr>
          <p:cNvSpPr>
            <a:spLocks noGrp="1"/>
          </p:cNvSpPr>
          <p:nvPr>
            <p:ph type="body" sz="quarter" idx="10"/>
          </p:nvPr>
        </p:nvSpPr>
        <p:spPr/>
        <p:txBody>
          <a:bodyPr/>
          <a:lstStyle/>
          <a:p>
            <a:r>
              <a:rPr lang="en-US" dirty="0"/>
              <a:t>Merge</a:t>
            </a:r>
            <a:endParaRPr lang="pt-PT" dirty="0"/>
          </a:p>
        </p:txBody>
      </p:sp>
      <p:sp>
        <p:nvSpPr>
          <p:cNvPr id="4" name="Text Placeholder 3">
            <a:extLst>
              <a:ext uri="{FF2B5EF4-FFF2-40B4-BE49-F238E27FC236}">
                <a16:creationId xmlns:a16="http://schemas.microsoft.com/office/drawing/2014/main" id="{ED53BF4D-5F42-4BFD-808D-A88D7EAC14A0}"/>
              </a:ext>
            </a:extLst>
          </p:cNvPr>
          <p:cNvSpPr>
            <a:spLocks noGrp="1"/>
          </p:cNvSpPr>
          <p:nvPr>
            <p:ph type="body" sz="quarter" idx="11"/>
          </p:nvPr>
        </p:nvSpPr>
        <p:spPr/>
        <p:txBody>
          <a:bodyPr/>
          <a:lstStyle/>
          <a:p>
            <a:r>
              <a:rPr lang="en-US" dirty="0"/>
              <a:t>Fast-forward (cont.)</a:t>
            </a:r>
            <a:endParaRPr lang="pt-PT" dirty="0"/>
          </a:p>
        </p:txBody>
      </p:sp>
      <p:sp>
        <p:nvSpPr>
          <p:cNvPr id="5" name="Rectangle 4">
            <a:extLst>
              <a:ext uri="{FF2B5EF4-FFF2-40B4-BE49-F238E27FC236}">
                <a16:creationId xmlns:a16="http://schemas.microsoft.com/office/drawing/2014/main" id="{E3A9CDB1-028F-4F35-8539-DB29B9F3DBE0}"/>
              </a:ext>
            </a:extLst>
          </p:cNvPr>
          <p:cNvSpPr/>
          <p:nvPr/>
        </p:nvSpPr>
        <p:spPr>
          <a:xfrm>
            <a:off x="816427" y="5700230"/>
            <a:ext cx="2111829" cy="612321"/>
          </a:xfrm>
          <a:prstGeom prst="rect">
            <a:avLst/>
          </a:prstGeom>
          <a:solidFill>
            <a:schemeClr val="accent6">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r>
              <a:rPr lang="en-US" sz="2000" dirty="0">
                <a:solidFill>
                  <a:schemeClr val="tx1"/>
                </a:solidFill>
              </a:rPr>
              <a:t>(e9d71)</a:t>
            </a:r>
          </a:p>
        </p:txBody>
      </p:sp>
      <p:sp>
        <p:nvSpPr>
          <p:cNvPr id="8" name="Rectangle: Rounded Corners 7">
            <a:extLst>
              <a:ext uri="{FF2B5EF4-FFF2-40B4-BE49-F238E27FC236}">
                <a16:creationId xmlns:a16="http://schemas.microsoft.com/office/drawing/2014/main" id="{BB53BC47-C886-4FD7-8B5C-8C1B920FB9A9}"/>
              </a:ext>
            </a:extLst>
          </p:cNvPr>
          <p:cNvSpPr/>
          <p:nvPr/>
        </p:nvSpPr>
        <p:spPr>
          <a:xfrm>
            <a:off x="3739241" y="3559365"/>
            <a:ext cx="1621972" cy="612321"/>
          </a:xfrm>
          <a:prstGeom prst="roundRect">
            <a:avLst/>
          </a:prstGeom>
          <a:solidFill>
            <a:schemeClr val="accent3">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master</a:t>
            </a:r>
            <a:endParaRPr lang="en-US" sz="2000" dirty="0">
              <a:solidFill>
                <a:schemeClr val="tx1"/>
              </a:solidFill>
            </a:endParaRPr>
          </a:p>
        </p:txBody>
      </p:sp>
      <p:sp>
        <p:nvSpPr>
          <p:cNvPr id="9" name="Rectangle: Rounded Corners 8">
            <a:extLst>
              <a:ext uri="{FF2B5EF4-FFF2-40B4-BE49-F238E27FC236}">
                <a16:creationId xmlns:a16="http://schemas.microsoft.com/office/drawing/2014/main" id="{805E50FF-4873-42E1-8D9A-E00664DC037C}"/>
              </a:ext>
            </a:extLst>
          </p:cNvPr>
          <p:cNvSpPr/>
          <p:nvPr/>
        </p:nvSpPr>
        <p:spPr>
          <a:xfrm>
            <a:off x="3739243" y="4470220"/>
            <a:ext cx="1621972" cy="612321"/>
          </a:xfrm>
          <a:prstGeom prst="roundRect">
            <a:avLst/>
          </a:prstGeom>
          <a:solidFill>
            <a:schemeClr val="accent3">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branchA</a:t>
            </a:r>
            <a:endParaRPr lang="en-US" sz="2000" dirty="0">
              <a:solidFill>
                <a:schemeClr val="tx1"/>
              </a:solidFill>
            </a:endParaRPr>
          </a:p>
        </p:txBody>
      </p:sp>
      <p:cxnSp>
        <p:nvCxnSpPr>
          <p:cNvPr id="11" name="Straight Arrow Connector 10">
            <a:extLst>
              <a:ext uri="{FF2B5EF4-FFF2-40B4-BE49-F238E27FC236}">
                <a16:creationId xmlns:a16="http://schemas.microsoft.com/office/drawing/2014/main" id="{3585B338-3AD9-46E0-96D4-84DA8B0BC53D}"/>
              </a:ext>
            </a:extLst>
          </p:cNvPr>
          <p:cNvCxnSpPr>
            <a:cxnSpLocks/>
            <a:stCxn id="9" idx="2"/>
            <a:endCxn id="12" idx="0"/>
          </p:cNvCxnSpPr>
          <p:nvPr/>
        </p:nvCxnSpPr>
        <p:spPr>
          <a:xfrm flipH="1">
            <a:off x="4550228" y="5082541"/>
            <a:ext cx="1" cy="6176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4EFEF8D-E84F-4343-A2B1-1ED02C4FF43C}"/>
              </a:ext>
            </a:extLst>
          </p:cNvPr>
          <p:cNvSpPr/>
          <p:nvPr/>
        </p:nvSpPr>
        <p:spPr>
          <a:xfrm>
            <a:off x="3494313" y="5700230"/>
            <a:ext cx="2111829" cy="612321"/>
          </a:xfrm>
          <a:prstGeom prst="rect">
            <a:avLst/>
          </a:prstGeom>
          <a:solidFill>
            <a:schemeClr val="accent6">
              <a:lumMod val="60000"/>
              <a:lumOff val="4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r>
              <a:rPr lang="en-US" sz="2000" dirty="0">
                <a:solidFill>
                  <a:schemeClr val="tx1"/>
                </a:solidFill>
              </a:rPr>
              <a:t>(34ac2)</a:t>
            </a:r>
          </a:p>
        </p:txBody>
      </p:sp>
      <p:cxnSp>
        <p:nvCxnSpPr>
          <p:cNvPr id="13" name="Straight Arrow Connector 12">
            <a:extLst>
              <a:ext uri="{FF2B5EF4-FFF2-40B4-BE49-F238E27FC236}">
                <a16:creationId xmlns:a16="http://schemas.microsoft.com/office/drawing/2014/main" id="{73CA732F-91AE-47F2-8073-85128438A653}"/>
              </a:ext>
            </a:extLst>
          </p:cNvPr>
          <p:cNvCxnSpPr>
            <a:cxnSpLocks/>
            <a:stCxn id="5" idx="3"/>
            <a:endCxn id="12" idx="1"/>
          </p:cNvCxnSpPr>
          <p:nvPr/>
        </p:nvCxnSpPr>
        <p:spPr>
          <a:xfrm>
            <a:off x="2928256" y="6006391"/>
            <a:ext cx="5660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EB1682-7BED-4399-8CC6-08FF8E9BC8CB}"/>
              </a:ext>
            </a:extLst>
          </p:cNvPr>
          <p:cNvCxnSpPr>
            <a:cxnSpLocks/>
            <a:stCxn id="8" idx="2"/>
            <a:endCxn id="9" idx="0"/>
          </p:cNvCxnSpPr>
          <p:nvPr/>
        </p:nvCxnSpPr>
        <p:spPr>
          <a:xfrm>
            <a:off x="4550227" y="4171686"/>
            <a:ext cx="2" cy="2985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58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8BDABB-B9A3-419C-9B14-1AEC117100C7}"/>
              </a:ext>
            </a:extLst>
          </p:cNvPr>
          <p:cNvSpPr>
            <a:spLocks noGrp="1"/>
          </p:cNvSpPr>
          <p:nvPr>
            <p:ph type="body" idx="1"/>
          </p:nvPr>
        </p:nvSpPr>
        <p:spPr>
          <a:xfrm>
            <a:off x="457200" y="1733895"/>
            <a:ext cx="3592284" cy="1206652"/>
          </a:xfrm>
        </p:spPr>
        <p:txBody>
          <a:bodyPr/>
          <a:lstStyle/>
          <a:p>
            <a:pPr algn="l"/>
            <a:r>
              <a:rPr lang="en-US" i="1" dirty="0"/>
              <a:t>master</a:t>
            </a:r>
            <a:r>
              <a:rPr lang="en-US" dirty="0"/>
              <a:t> e </a:t>
            </a:r>
            <a:r>
              <a:rPr lang="en-US" i="1" dirty="0" err="1"/>
              <a:t>branchA</a:t>
            </a:r>
            <a:r>
              <a:rPr lang="en-US" dirty="0"/>
              <a:t> não têm um </a:t>
            </a:r>
            <a:r>
              <a:rPr lang="en-US" i="1" dirty="0"/>
              <a:t>commit</a:t>
            </a:r>
            <a:r>
              <a:rPr lang="en-US" dirty="0"/>
              <a:t> </a:t>
            </a:r>
            <a:r>
              <a:rPr lang="en-US" dirty="0" err="1"/>
              <a:t>diretamente</a:t>
            </a:r>
            <a:r>
              <a:rPr lang="en-US" dirty="0"/>
              <a:t> </a:t>
            </a:r>
            <a:r>
              <a:rPr lang="en-US" dirty="0" err="1"/>
              <a:t>interligado</a:t>
            </a:r>
            <a:endParaRPr lang="en-US" dirty="0"/>
          </a:p>
        </p:txBody>
      </p:sp>
      <p:sp>
        <p:nvSpPr>
          <p:cNvPr id="3" name="Text Placeholder 2">
            <a:extLst>
              <a:ext uri="{FF2B5EF4-FFF2-40B4-BE49-F238E27FC236}">
                <a16:creationId xmlns:a16="http://schemas.microsoft.com/office/drawing/2014/main" id="{4F4BDB3B-6C02-45E1-9BB6-525372B796A0}"/>
              </a:ext>
            </a:extLst>
          </p:cNvPr>
          <p:cNvSpPr>
            <a:spLocks noGrp="1"/>
          </p:cNvSpPr>
          <p:nvPr>
            <p:ph type="body" sz="quarter" idx="10"/>
          </p:nvPr>
        </p:nvSpPr>
        <p:spPr/>
        <p:txBody>
          <a:bodyPr/>
          <a:lstStyle/>
          <a:p>
            <a:r>
              <a:rPr lang="en-US" dirty="0"/>
              <a:t>Merge</a:t>
            </a:r>
            <a:endParaRPr lang="pt-PT" dirty="0"/>
          </a:p>
        </p:txBody>
      </p:sp>
      <p:sp>
        <p:nvSpPr>
          <p:cNvPr id="4" name="Text Placeholder 3">
            <a:extLst>
              <a:ext uri="{FF2B5EF4-FFF2-40B4-BE49-F238E27FC236}">
                <a16:creationId xmlns:a16="http://schemas.microsoft.com/office/drawing/2014/main" id="{ED53BF4D-5F42-4BFD-808D-A88D7EAC14A0}"/>
              </a:ext>
            </a:extLst>
          </p:cNvPr>
          <p:cNvSpPr>
            <a:spLocks noGrp="1"/>
          </p:cNvSpPr>
          <p:nvPr>
            <p:ph type="body" sz="quarter" idx="11"/>
          </p:nvPr>
        </p:nvSpPr>
        <p:spPr/>
        <p:txBody>
          <a:bodyPr/>
          <a:lstStyle/>
          <a:p>
            <a:r>
              <a:rPr lang="en-US" dirty="0"/>
              <a:t>Non-Fast-forward</a:t>
            </a:r>
            <a:endParaRPr lang="pt-PT" dirty="0"/>
          </a:p>
        </p:txBody>
      </p:sp>
      <p:sp>
        <p:nvSpPr>
          <p:cNvPr id="5" name="Rectangle 4">
            <a:extLst>
              <a:ext uri="{FF2B5EF4-FFF2-40B4-BE49-F238E27FC236}">
                <a16:creationId xmlns:a16="http://schemas.microsoft.com/office/drawing/2014/main" id="{E3A9CDB1-028F-4F35-8539-DB29B9F3DBE0}"/>
              </a:ext>
            </a:extLst>
          </p:cNvPr>
          <p:cNvSpPr/>
          <p:nvPr/>
        </p:nvSpPr>
        <p:spPr>
          <a:xfrm>
            <a:off x="615035" y="3375623"/>
            <a:ext cx="1556656" cy="612321"/>
          </a:xfrm>
          <a:prstGeom prst="rect">
            <a:avLst/>
          </a:prstGeom>
          <a:solidFill>
            <a:schemeClr val="accent6">
              <a:lumMod val="60000"/>
              <a:lumOff val="4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p>
          <a:p>
            <a:pPr algn="ctr"/>
            <a:r>
              <a:rPr lang="en-US" sz="1600" dirty="0">
                <a:solidFill>
                  <a:schemeClr val="tx1"/>
                </a:solidFill>
              </a:rPr>
              <a:t>(e9d71)</a:t>
            </a:r>
          </a:p>
        </p:txBody>
      </p:sp>
      <p:sp>
        <p:nvSpPr>
          <p:cNvPr id="8" name="Rectangle: Rounded Corners 7">
            <a:extLst>
              <a:ext uri="{FF2B5EF4-FFF2-40B4-BE49-F238E27FC236}">
                <a16:creationId xmlns:a16="http://schemas.microsoft.com/office/drawing/2014/main" id="{BB53BC47-C886-4FD7-8B5C-8C1B920FB9A9}"/>
              </a:ext>
            </a:extLst>
          </p:cNvPr>
          <p:cNvSpPr/>
          <p:nvPr/>
        </p:nvSpPr>
        <p:spPr>
          <a:xfrm>
            <a:off x="7151914" y="2243768"/>
            <a:ext cx="1621972" cy="612321"/>
          </a:xfrm>
          <a:prstGeom prst="roundRect">
            <a:avLst/>
          </a:prstGeom>
          <a:solidFill>
            <a:schemeClr val="accent3">
              <a:lumMod val="60000"/>
              <a:lumOff val="4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master</a:t>
            </a:r>
            <a:endParaRPr lang="en-US" sz="2000" dirty="0">
              <a:solidFill>
                <a:schemeClr val="tx1"/>
              </a:solidFill>
            </a:endParaRPr>
          </a:p>
        </p:txBody>
      </p:sp>
      <p:sp>
        <p:nvSpPr>
          <p:cNvPr id="9" name="Rectangle: Rounded Corners 8">
            <a:extLst>
              <a:ext uri="{FF2B5EF4-FFF2-40B4-BE49-F238E27FC236}">
                <a16:creationId xmlns:a16="http://schemas.microsoft.com/office/drawing/2014/main" id="{805E50FF-4873-42E1-8D9A-E00664DC037C}"/>
              </a:ext>
            </a:extLst>
          </p:cNvPr>
          <p:cNvSpPr/>
          <p:nvPr/>
        </p:nvSpPr>
        <p:spPr>
          <a:xfrm>
            <a:off x="7151914" y="4522088"/>
            <a:ext cx="1621972" cy="612321"/>
          </a:xfrm>
          <a:prstGeom prst="roundRect">
            <a:avLst/>
          </a:prstGeom>
          <a:solidFill>
            <a:schemeClr val="accent3">
              <a:lumMod val="60000"/>
              <a:lumOff val="4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branchA</a:t>
            </a:r>
            <a:endParaRPr lang="en-US" sz="2000" dirty="0">
              <a:solidFill>
                <a:schemeClr val="tx1"/>
              </a:solidFill>
            </a:endParaRPr>
          </a:p>
        </p:txBody>
      </p:sp>
      <p:cxnSp>
        <p:nvCxnSpPr>
          <p:cNvPr id="11" name="Straight Arrow Connector 10">
            <a:extLst>
              <a:ext uri="{FF2B5EF4-FFF2-40B4-BE49-F238E27FC236}">
                <a16:creationId xmlns:a16="http://schemas.microsoft.com/office/drawing/2014/main" id="{3585B338-3AD9-46E0-96D4-84DA8B0BC53D}"/>
              </a:ext>
            </a:extLst>
          </p:cNvPr>
          <p:cNvCxnSpPr>
            <a:cxnSpLocks/>
            <a:stCxn id="9" idx="1"/>
            <a:endCxn id="18" idx="3"/>
          </p:cNvCxnSpPr>
          <p:nvPr/>
        </p:nvCxnSpPr>
        <p:spPr>
          <a:xfrm flipH="1">
            <a:off x="6781797" y="4828249"/>
            <a:ext cx="37011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4EFEF8D-E84F-4343-A2B1-1ED02C4FF43C}"/>
              </a:ext>
            </a:extLst>
          </p:cNvPr>
          <p:cNvSpPr/>
          <p:nvPr/>
        </p:nvSpPr>
        <p:spPr>
          <a:xfrm>
            <a:off x="2721428" y="3375624"/>
            <a:ext cx="1556656" cy="612321"/>
          </a:xfrm>
          <a:prstGeom prst="rect">
            <a:avLst/>
          </a:prstGeom>
          <a:solidFill>
            <a:schemeClr val="accent6">
              <a:lumMod val="60000"/>
              <a:lumOff val="4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p>
          <a:p>
            <a:pPr algn="ctr"/>
            <a:r>
              <a:rPr lang="en-US" sz="1600" dirty="0">
                <a:solidFill>
                  <a:schemeClr val="tx1"/>
                </a:solidFill>
              </a:rPr>
              <a:t>(34ac2)</a:t>
            </a:r>
          </a:p>
        </p:txBody>
      </p:sp>
      <p:cxnSp>
        <p:nvCxnSpPr>
          <p:cNvPr id="13" name="Straight Arrow Connector 12">
            <a:extLst>
              <a:ext uri="{FF2B5EF4-FFF2-40B4-BE49-F238E27FC236}">
                <a16:creationId xmlns:a16="http://schemas.microsoft.com/office/drawing/2014/main" id="{73CA732F-91AE-47F2-8073-85128438A653}"/>
              </a:ext>
            </a:extLst>
          </p:cNvPr>
          <p:cNvCxnSpPr>
            <a:cxnSpLocks/>
            <a:stCxn id="5" idx="3"/>
            <a:endCxn id="12" idx="1"/>
          </p:cNvCxnSpPr>
          <p:nvPr/>
        </p:nvCxnSpPr>
        <p:spPr>
          <a:xfrm>
            <a:off x="2171691" y="3681784"/>
            <a:ext cx="54973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609779D-C511-4ABB-A1DF-353974EEF23F}"/>
              </a:ext>
            </a:extLst>
          </p:cNvPr>
          <p:cNvSpPr/>
          <p:nvPr/>
        </p:nvSpPr>
        <p:spPr>
          <a:xfrm>
            <a:off x="4822371" y="2247440"/>
            <a:ext cx="1970308" cy="612321"/>
          </a:xfrm>
          <a:prstGeom prst="rect">
            <a:avLst/>
          </a:prstGeom>
          <a:solidFill>
            <a:schemeClr val="accent6">
              <a:lumMod val="60000"/>
              <a:lumOff val="4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p>
          <a:p>
            <a:pPr algn="ctr"/>
            <a:r>
              <a:rPr lang="en-US" sz="1600" dirty="0">
                <a:solidFill>
                  <a:schemeClr val="tx1"/>
                </a:solidFill>
              </a:rPr>
              <a:t>(ccac3)</a:t>
            </a:r>
          </a:p>
        </p:txBody>
      </p:sp>
      <p:sp>
        <p:nvSpPr>
          <p:cNvPr id="18" name="Rectangle 17">
            <a:extLst>
              <a:ext uri="{FF2B5EF4-FFF2-40B4-BE49-F238E27FC236}">
                <a16:creationId xmlns:a16="http://schemas.microsoft.com/office/drawing/2014/main" id="{D0BD4648-23F5-41E9-AB11-3299C3C1C7AA}"/>
              </a:ext>
            </a:extLst>
          </p:cNvPr>
          <p:cNvSpPr/>
          <p:nvPr/>
        </p:nvSpPr>
        <p:spPr>
          <a:xfrm>
            <a:off x="4811490" y="4522088"/>
            <a:ext cx="1970307" cy="612321"/>
          </a:xfrm>
          <a:prstGeom prst="rect">
            <a:avLst/>
          </a:prstGeom>
          <a:solidFill>
            <a:schemeClr val="accent6">
              <a:lumMod val="60000"/>
              <a:lumOff val="4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p>
          <a:p>
            <a:pPr algn="ctr"/>
            <a:r>
              <a:rPr lang="en-US" sz="1600" dirty="0">
                <a:solidFill>
                  <a:schemeClr val="tx1"/>
                </a:solidFill>
              </a:rPr>
              <a:t>(11ac4)</a:t>
            </a:r>
          </a:p>
        </p:txBody>
      </p:sp>
      <p:cxnSp>
        <p:nvCxnSpPr>
          <p:cNvPr id="19" name="Straight Arrow Connector 18">
            <a:extLst>
              <a:ext uri="{FF2B5EF4-FFF2-40B4-BE49-F238E27FC236}">
                <a16:creationId xmlns:a16="http://schemas.microsoft.com/office/drawing/2014/main" id="{A7D30905-3DD8-47B1-A93A-F02028CCC370}"/>
              </a:ext>
            </a:extLst>
          </p:cNvPr>
          <p:cNvCxnSpPr>
            <a:cxnSpLocks/>
            <a:stCxn id="12" idx="3"/>
            <a:endCxn id="14" idx="1"/>
          </p:cNvCxnSpPr>
          <p:nvPr/>
        </p:nvCxnSpPr>
        <p:spPr>
          <a:xfrm flipV="1">
            <a:off x="4278084" y="2553601"/>
            <a:ext cx="544287" cy="1128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3DABDD8-9E9E-4669-B4F4-C2637091DAFE}"/>
              </a:ext>
            </a:extLst>
          </p:cNvPr>
          <p:cNvCxnSpPr>
            <a:cxnSpLocks/>
            <a:stCxn id="12" idx="3"/>
            <a:endCxn id="18" idx="1"/>
          </p:cNvCxnSpPr>
          <p:nvPr/>
        </p:nvCxnSpPr>
        <p:spPr>
          <a:xfrm>
            <a:off x="4278084" y="3681785"/>
            <a:ext cx="533406" cy="11464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E1330F5-6246-445A-9D96-6E2A8F67BA43}"/>
              </a:ext>
            </a:extLst>
          </p:cNvPr>
          <p:cNvCxnSpPr>
            <a:cxnSpLocks/>
            <a:stCxn id="8" idx="1"/>
            <a:endCxn id="14" idx="3"/>
          </p:cNvCxnSpPr>
          <p:nvPr/>
        </p:nvCxnSpPr>
        <p:spPr>
          <a:xfrm flipH="1">
            <a:off x="6792679" y="2549929"/>
            <a:ext cx="359235" cy="36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Folded Corner 36">
            <a:extLst>
              <a:ext uri="{FF2B5EF4-FFF2-40B4-BE49-F238E27FC236}">
                <a16:creationId xmlns:a16="http://schemas.microsoft.com/office/drawing/2014/main" id="{CA02B8D1-4FBE-44E3-8FB4-149486A6235C}"/>
              </a:ext>
            </a:extLst>
          </p:cNvPr>
          <p:cNvSpPr/>
          <p:nvPr/>
        </p:nvSpPr>
        <p:spPr>
          <a:xfrm>
            <a:off x="615035" y="3979660"/>
            <a:ext cx="1556656" cy="612321"/>
          </a:xfrm>
          <a:prstGeom prst="foldedCorner">
            <a:avLst>
              <a:gd name="adj" fmla="val 24663"/>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a:solidFill>
                  <a:schemeClr val="tx1"/>
                </a:solidFill>
              </a:rPr>
              <a:t>Hello.c</a:t>
            </a:r>
            <a:endParaRPr lang="en-US" sz="2000" b="1" dirty="0">
              <a:solidFill>
                <a:schemeClr val="tx1"/>
              </a:solidFill>
            </a:endParaRPr>
          </a:p>
          <a:p>
            <a:pPr algn="ctr"/>
            <a:r>
              <a:rPr lang="en-US" sz="1600" dirty="0">
                <a:solidFill>
                  <a:schemeClr val="tx1"/>
                </a:solidFill>
              </a:rPr>
              <a:t>(37411)</a:t>
            </a:r>
          </a:p>
          <a:p>
            <a:pPr algn="ctr"/>
            <a:endParaRPr lang="en-US" dirty="0">
              <a:solidFill>
                <a:schemeClr val="tx1"/>
              </a:solidFill>
            </a:endParaRPr>
          </a:p>
        </p:txBody>
      </p:sp>
      <p:sp>
        <p:nvSpPr>
          <p:cNvPr id="38" name="Rectangle: Folded Corner 37">
            <a:extLst>
              <a:ext uri="{FF2B5EF4-FFF2-40B4-BE49-F238E27FC236}">
                <a16:creationId xmlns:a16="http://schemas.microsoft.com/office/drawing/2014/main" id="{2F8EB514-39AC-4FB4-A1FF-E25CB4A575E4}"/>
              </a:ext>
            </a:extLst>
          </p:cNvPr>
          <p:cNvSpPr/>
          <p:nvPr/>
        </p:nvSpPr>
        <p:spPr>
          <a:xfrm>
            <a:off x="2715988" y="3986029"/>
            <a:ext cx="1556656" cy="612321"/>
          </a:xfrm>
          <a:prstGeom prst="foldedCorner">
            <a:avLst>
              <a:gd name="adj" fmla="val 26441"/>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a:solidFill>
                  <a:schemeClr val="tx1"/>
                </a:solidFill>
              </a:rPr>
              <a:t>Hello.c</a:t>
            </a:r>
            <a:endParaRPr lang="en-US" sz="2000" b="1" dirty="0">
              <a:solidFill>
                <a:schemeClr val="tx1"/>
              </a:solidFill>
            </a:endParaRPr>
          </a:p>
          <a:p>
            <a:pPr algn="ctr"/>
            <a:r>
              <a:rPr lang="en-US" sz="1600" dirty="0">
                <a:solidFill>
                  <a:schemeClr val="tx1"/>
                </a:solidFill>
              </a:rPr>
              <a:t>(99aaa)</a:t>
            </a:r>
          </a:p>
          <a:p>
            <a:pPr algn="ctr"/>
            <a:endParaRPr lang="en-US" dirty="0">
              <a:solidFill>
                <a:schemeClr val="tx1"/>
              </a:solidFill>
            </a:endParaRPr>
          </a:p>
        </p:txBody>
      </p:sp>
      <p:sp>
        <p:nvSpPr>
          <p:cNvPr id="42" name="Rectangle: Folded Corner 41">
            <a:extLst>
              <a:ext uri="{FF2B5EF4-FFF2-40B4-BE49-F238E27FC236}">
                <a16:creationId xmlns:a16="http://schemas.microsoft.com/office/drawing/2014/main" id="{393AF5C7-24FC-4817-9822-BA52E0CEE973}"/>
              </a:ext>
            </a:extLst>
          </p:cNvPr>
          <p:cNvSpPr/>
          <p:nvPr/>
        </p:nvSpPr>
        <p:spPr>
          <a:xfrm>
            <a:off x="4822376" y="2856090"/>
            <a:ext cx="1970309" cy="367070"/>
          </a:xfrm>
          <a:prstGeom prst="foldedCorner">
            <a:avLst>
              <a:gd name="adj" fmla="val 36533"/>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a:solidFill>
                  <a:schemeClr val="tx1"/>
                </a:solidFill>
              </a:rPr>
              <a:t>Hello.c</a:t>
            </a:r>
            <a:r>
              <a:rPr lang="en-US" sz="2000" b="1" dirty="0">
                <a:solidFill>
                  <a:schemeClr val="tx1"/>
                </a:solidFill>
              </a:rPr>
              <a:t> </a:t>
            </a:r>
            <a:r>
              <a:rPr lang="en-US" sz="1600" dirty="0">
                <a:solidFill>
                  <a:schemeClr val="tx1"/>
                </a:solidFill>
              </a:rPr>
              <a:t>(99aaa)</a:t>
            </a:r>
          </a:p>
          <a:p>
            <a:pPr algn="ctr"/>
            <a:endParaRPr lang="en-US" dirty="0">
              <a:solidFill>
                <a:schemeClr val="tx1"/>
              </a:solidFill>
            </a:endParaRPr>
          </a:p>
        </p:txBody>
      </p:sp>
      <p:sp>
        <p:nvSpPr>
          <p:cNvPr id="43" name="Rectangle: Folded Corner 42">
            <a:extLst>
              <a:ext uri="{FF2B5EF4-FFF2-40B4-BE49-F238E27FC236}">
                <a16:creationId xmlns:a16="http://schemas.microsoft.com/office/drawing/2014/main" id="{D7E28D7D-E491-44A4-AD36-4E20A054AF9C}"/>
              </a:ext>
            </a:extLst>
          </p:cNvPr>
          <p:cNvSpPr/>
          <p:nvPr/>
        </p:nvSpPr>
        <p:spPr>
          <a:xfrm>
            <a:off x="4811491" y="5125922"/>
            <a:ext cx="1981188" cy="367070"/>
          </a:xfrm>
          <a:prstGeom prst="foldedCorner">
            <a:avLst>
              <a:gd name="adj" fmla="val 36533"/>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a:solidFill>
                  <a:schemeClr val="tx1"/>
                </a:solidFill>
              </a:rPr>
              <a:t>Hello.c</a:t>
            </a:r>
            <a:r>
              <a:rPr lang="en-US" sz="2000" b="1" dirty="0">
                <a:solidFill>
                  <a:schemeClr val="tx1"/>
                </a:solidFill>
              </a:rPr>
              <a:t> </a:t>
            </a:r>
            <a:r>
              <a:rPr lang="en-US" sz="1600" dirty="0">
                <a:solidFill>
                  <a:schemeClr val="tx1"/>
                </a:solidFill>
              </a:rPr>
              <a:t>(00aaa)</a:t>
            </a:r>
          </a:p>
          <a:p>
            <a:pPr algn="ctr"/>
            <a:endParaRPr lang="en-US" dirty="0">
              <a:solidFill>
                <a:schemeClr val="tx1"/>
              </a:solidFill>
            </a:endParaRPr>
          </a:p>
        </p:txBody>
      </p:sp>
      <p:sp>
        <p:nvSpPr>
          <p:cNvPr id="47" name="Rectangle: Folded Corner 46">
            <a:extLst>
              <a:ext uri="{FF2B5EF4-FFF2-40B4-BE49-F238E27FC236}">
                <a16:creationId xmlns:a16="http://schemas.microsoft.com/office/drawing/2014/main" id="{958E9611-9FE6-4B62-BD1E-D01586852F0D}"/>
              </a:ext>
            </a:extLst>
          </p:cNvPr>
          <p:cNvSpPr/>
          <p:nvPr/>
        </p:nvSpPr>
        <p:spPr>
          <a:xfrm>
            <a:off x="4822371" y="3226764"/>
            <a:ext cx="1970308" cy="612321"/>
          </a:xfrm>
          <a:prstGeom prst="foldedCorner">
            <a:avLst>
              <a:gd name="adj" fmla="val 24663"/>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rPr>
              <a:t>README.md </a:t>
            </a:r>
            <a:r>
              <a:rPr lang="en-US" sz="1600" dirty="0">
                <a:solidFill>
                  <a:schemeClr val="tx1"/>
                </a:solidFill>
              </a:rPr>
              <a:t>(66666)</a:t>
            </a:r>
          </a:p>
          <a:p>
            <a:pPr algn="ctr"/>
            <a:endParaRPr lang="en-US" dirty="0">
              <a:solidFill>
                <a:schemeClr val="tx1"/>
              </a:solidFill>
            </a:endParaRPr>
          </a:p>
        </p:txBody>
      </p:sp>
      <p:sp>
        <p:nvSpPr>
          <p:cNvPr id="57" name="Rectangle: Folded Corner 56">
            <a:extLst>
              <a:ext uri="{FF2B5EF4-FFF2-40B4-BE49-F238E27FC236}">
                <a16:creationId xmlns:a16="http://schemas.microsoft.com/office/drawing/2014/main" id="{8FA5F86B-349E-48DF-97B4-AC0236AFF37A}"/>
              </a:ext>
            </a:extLst>
          </p:cNvPr>
          <p:cNvSpPr/>
          <p:nvPr/>
        </p:nvSpPr>
        <p:spPr>
          <a:xfrm>
            <a:off x="4811491" y="5500366"/>
            <a:ext cx="1981188" cy="367070"/>
          </a:xfrm>
          <a:prstGeom prst="foldedCorner">
            <a:avLst>
              <a:gd name="adj" fmla="val 33567"/>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a:solidFill>
                  <a:schemeClr val="tx1"/>
                </a:solidFill>
              </a:rPr>
              <a:t>lib.h</a:t>
            </a:r>
            <a:r>
              <a:rPr lang="en-US" sz="2000" b="1" dirty="0">
                <a:solidFill>
                  <a:schemeClr val="tx1"/>
                </a:solidFill>
              </a:rPr>
              <a:t> </a:t>
            </a:r>
            <a:r>
              <a:rPr lang="en-US" sz="1600" dirty="0">
                <a:solidFill>
                  <a:schemeClr val="tx1"/>
                </a:solidFill>
              </a:rPr>
              <a:t>(f1abc)</a:t>
            </a:r>
          </a:p>
          <a:p>
            <a:pPr algn="ctr"/>
            <a:endParaRPr lang="en-US" dirty="0">
              <a:solidFill>
                <a:schemeClr val="tx1"/>
              </a:solidFill>
            </a:endParaRPr>
          </a:p>
        </p:txBody>
      </p:sp>
    </p:spTree>
    <p:extLst>
      <p:ext uri="{BB962C8B-B14F-4D97-AF65-F5344CB8AC3E}">
        <p14:creationId xmlns:p14="http://schemas.microsoft.com/office/powerpoint/2010/main" val="1737615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2" name="Retângulo 1"/>
          <p:cNvSpPr/>
          <p:nvPr/>
        </p:nvSpPr>
        <p:spPr>
          <a:xfrm>
            <a:off x="457200" y="436728"/>
            <a:ext cx="1685499" cy="764275"/>
          </a:xfrm>
          <a:prstGeom prst="rect">
            <a:avLst/>
          </a:prstGeom>
          <a:solidFill>
            <a:srgbClr val="0471B4"/>
          </a:solidFill>
          <a:ln>
            <a:solidFill>
              <a:srgbClr val="0471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 name="CaixaDeTexto 2"/>
          <p:cNvSpPr txBox="1"/>
          <p:nvPr/>
        </p:nvSpPr>
        <p:spPr>
          <a:xfrm>
            <a:off x="457200" y="526477"/>
            <a:ext cx="6141492" cy="584775"/>
          </a:xfrm>
          <a:prstGeom prst="rect">
            <a:avLst/>
          </a:prstGeom>
          <a:noFill/>
        </p:spPr>
        <p:txBody>
          <a:bodyPr wrap="square" rtlCol="0">
            <a:spAutoFit/>
          </a:bodyPr>
          <a:lstStyle/>
          <a:p>
            <a:r>
              <a:rPr lang="en-US" sz="3200" dirty="0">
                <a:solidFill>
                  <a:schemeClr val="bg1"/>
                </a:solidFill>
              </a:rPr>
              <a:t>Tipos de V</a:t>
            </a:r>
            <a:r>
              <a:rPr lang="pt-PT" sz="3200" i="1" dirty="0" err="1">
                <a:solidFill>
                  <a:schemeClr val="bg1"/>
                </a:solidFill>
              </a:rPr>
              <a:t>ersion</a:t>
            </a:r>
            <a:r>
              <a:rPr lang="pt-PT" sz="3200" dirty="0">
                <a:solidFill>
                  <a:schemeClr val="bg1"/>
                </a:solidFill>
              </a:rPr>
              <a:t> </a:t>
            </a:r>
            <a:r>
              <a:rPr lang="pt-PT" sz="3200" i="1" dirty="0" err="1">
                <a:solidFill>
                  <a:schemeClr val="bg1"/>
                </a:solidFill>
              </a:rPr>
              <a:t>Control</a:t>
            </a:r>
            <a:endParaRPr lang="pt-PT" sz="3200" i="1" dirty="0">
              <a:solidFill>
                <a:schemeClr val="bg1"/>
              </a:solidFill>
            </a:endParaRPr>
          </a:p>
        </p:txBody>
      </p:sp>
      <p:sp>
        <p:nvSpPr>
          <p:cNvPr id="5" name="Text Placeholder 4"/>
          <p:cNvSpPr>
            <a:spLocks noGrp="1"/>
          </p:cNvSpPr>
          <p:nvPr>
            <p:ph type="body" idx="1"/>
          </p:nvPr>
        </p:nvSpPr>
        <p:spPr>
          <a:xfrm>
            <a:off x="457200" y="1828050"/>
            <a:ext cx="8229600" cy="1502980"/>
          </a:xfrm>
        </p:spPr>
        <p:txBody>
          <a:bodyPr anchor="t"/>
          <a:lstStyle/>
          <a:p>
            <a:pPr marL="342900" indent="-342900">
              <a:spcBef>
                <a:spcPts val="600"/>
              </a:spcBef>
              <a:buFontTx/>
              <a:buChar char="-"/>
            </a:pPr>
            <a:r>
              <a:rPr lang="en-US" dirty="0"/>
              <a:t>Local Version Control Systems (LVCS)</a:t>
            </a:r>
          </a:p>
          <a:p>
            <a:pPr marL="342900" indent="-342900">
              <a:spcBef>
                <a:spcPts val="600"/>
              </a:spcBef>
              <a:buFontTx/>
              <a:buChar char="-"/>
            </a:pPr>
            <a:r>
              <a:rPr lang="en-US" dirty="0"/>
              <a:t>Centralized Version Control Systems (CVCS)</a:t>
            </a:r>
          </a:p>
          <a:p>
            <a:pPr marL="342900" indent="-342900">
              <a:spcBef>
                <a:spcPts val="600"/>
              </a:spcBef>
              <a:buFontTx/>
              <a:buChar char="-"/>
            </a:pPr>
            <a:r>
              <a:rPr lang="en-US" sz="2800" b="1" dirty="0"/>
              <a:t>Distributed Version Control Systems (DVCS)</a:t>
            </a:r>
          </a:p>
        </p:txBody>
      </p:sp>
      <p:sp>
        <p:nvSpPr>
          <p:cNvPr id="4" name="Rectangle 3">
            <a:extLst>
              <a:ext uri="{FF2B5EF4-FFF2-40B4-BE49-F238E27FC236}">
                <a16:creationId xmlns:a16="http://schemas.microsoft.com/office/drawing/2014/main" id="{F32A6C8F-15D6-4499-B108-97A7D454880B}"/>
              </a:ext>
            </a:extLst>
          </p:cNvPr>
          <p:cNvSpPr/>
          <p:nvPr/>
        </p:nvSpPr>
        <p:spPr>
          <a:xfrm>
            <a:off x="6114115" y="3809999"/>
            <a:ext cx="1774371" cy="2013857"/>
          </a:xfrm>
          <a:prstGeom prst="rect">
            <a:avLst/>
          </a:prstGeom>
          <a:solidFill>
            <a:srgbClr val="04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Base de dados que </a:t>
            </a:r>
            <a:r>
              <a:rPr lang="pt-PT" sz="2000" dirty="0"/>
              <a:t>contem</a:t>
            </a:r>
            <a:r>
              <a:rPr lang="en-US" sz="2000" dirty="0"/>
              <a:t> o </a:t>
            </a:r>
            <a:r>
              <a:rPr lang="en-US" sz="2000" dirty="0" err="1"/>
              <a:t>histórico</a:t>
            </a:r>
            <a:r>
              <a:rPr lang="en-US" sz="2000" dirty="0"/>
              <a:t> de ficheiros</a:t>
            </a:r>
            <a:endParaRPr lang="pt-PT" sz="2000" dirty="0"/>
          </a:p>
        </p:txBody>
      </p:sp>
      <p:sp>
        <p:nvSpPr>
          <p:cNvPr id="7" name="Rectangle 6">
            <a:extLst>
              <a:ext uri="{FF2B5EF4-FFF2-40B4-BE49-F238E27FC236}">
                <a16:creationId xmlns:a16="http://schemas.microsoft.com/office/drawing/2014/main" id="{7A120F37-1315-49EF-B292-FDCE7CF136B7}"/>
              </a:ext>
            </a:extLst>
          </p:cNvPr>
          <p:cNvSpPr/>
          <p:nvPr/>
        </p:nvSpPr>
        <p:spPr>
          <a:xfrm>
            <a:off x="1255513" y="3810000"/>
            <a:ext cx="1774371" cy="2013857"/>
          </a:xfrm>
          <a:prstGeom prst="rect">
            <a:avLst/>
          </a:prstGeom>
          <a:solidFill>
            <a:srgbClr val="04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Maioria</a:t>
            </a:r>
            <a:r>
              <a:rPr lang="en-US" sz="2000" dirty="0"/>
              <a:t> das </a:t>
            </a:r>
            <a:r>
              <a:rPr lang="en-US" sz="2000" dirty="0" err="1"/>
              <a:t>operações</a:t>
            </a:r>
            <a:r>
              <a:rPr lang="en-US" sz="2000" dirty="0"/>
              <a:t> </a:t>
            </a:r>
            <a:r>
              <a:rPr lang="en-US" sz="2000" dirty="0" err="1"/>
              <a:t>são</a:t>
            </a:r>
            <a:r>
              <a:rPr lang="en-US" sz="2000" dirty="0"/>
              <a:t> </a:t>
            </a:r>
            <a:r>
              <a:rPr lang="en-US" sz="2000" dirty="0" err="1"/>
              <a:t>locais</a:t>
            </a:r>
            <a:r>
              <a:rPr lang="en-US" sz="2000" dirty="0"/>
              <a:t> =&gt; </a:t>
            </a:r>
            <a:r>
              <a:rPr lang="en-US" sz="2000" dirty="0" err="1"/>
              <a:t>são</a:t>
            </a:r>
            <a:r>
              <a:rPr lang="en-US" sz="2000" dirty="0"/>
              <a:t> </a:t>
            </a:r>
            <a:r>
              <a:rPr lang="en-US" sz="2000" dirty="0" err="1"/>
              <a:t>rápidas</a:t>
            </a:r>
            <a:endParaRPr lang="pt-PT" sz="2000" dirty="0"/>
          </a:p>
        </p:txBody>
      </p:sp>
      <p:sp>
        <p:nvSpPr>
          <p:cNvPr id="8" name="Rectangle 7">
            <a:extLst>
              <a:ext uri="{FF2B5EF4-FFF2-40B4-BE49-F238E27FC236}">
                <a16:creationId xmlns:a16="http://schemas.microsoft.com/office/drawing/2014/main" id="{E9802CC5-7061-4863-B878-AAB807FAA6BF}"/>
              </a:ext>
            </a:extLst>
          </p:cNvPr>
          <p:cNvSpPr/>
          <p:nvPr/>
        </p:nvSpPr>
        <p:spPr>
          <a:xfrm>
            <a:off x="3684814" y="4378657"/>
            <a:ext cx="1774371" cy="2013857"/>
          </a:xfrm>
          <a:prstGeom prst="rect">
            <a:avLst/>
          </a:prstGeom>
          <a:solidFill>
            <a:srgbClr val="04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a:t>O repositório completo no servidor e cliente</a:t>
            </a:r>
          </a:p>
        </p:txBody>
      </p:sp>
      <p:cxnSp>
        <p:nvCxnSpPr>
          <p:cNvPr id="10" name="Straight Arrow Connector 9">
            <a:extLst>
              <a:ext uri="{FF2B5EF4-FFF2-40B4-BE49-F238E27FC236}">
                <a16:creationId xmlns:a16="http://schemas.microsoft.com/office/drawing/2014/main" id="{510D530B-CA9A-40FA-AD17-A394E844642D}"/>
              </a:ext>
            </a:extLst>
          </p:cNvPr>
          <p:cNvCxnSpPr>
            <a:stCxn id="7" idx="0"/>
            <a:endCxn id="5" idx="2"/>
          </p:cNvCxnSpPr>
          <p:nvPr/>
        </p:nvCxnSpPr>
        <p:spPr>
          <a:xfrm flipV="1">
            <a:off x="2142699" y="3331030"/>
            <a:ext cx="2429301" cy="47897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F29C519-8199-4B00-8A84-0D1103F70298}"/>
              </a:ext>
            </a:extLst>
          </p:cNvPr>
          <p:cNvCxnSpPr>
            <a:cxnSpLocks/>
            <a:stCxn id="8" idx="0"/>
            <a:endCxn id="5" idx="2"/>
          </p:cNvCxnSpPr>
          <p:nvPr/>
        </p:nvCxnSpPr>
        <p:spPr>
          <a:xfrm flipV="1">
            <a:off x="4572000" y="3331030"/>
            <a:ext cx="0" cy="1047627"/>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E7242F-7F41-4F05-9EF3-CDDCAC448D00}"/>
              </a:ext>
            </a:extLst>
          </p:cNvPr>
          <p:cNvCxnSpPr>
            <a:cxnSpLocks/>
            <a:stCxn id="4" idx="0"/>
            <a:endCxn id="5" idx="2"/>
          </p:cNvCxnSpPr>
          <p:nvPr/>
        </p:nvCxnSpPr>
        <p:spPr>
          <a:xfrm flipH="1" flipV="1">
            <a:off x="4572000" y="3331030"/>
            <a:ext cx="2429301" cy="478969"/>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8767"/>
      </p:ext>
    </p:extLst>
  </p:cSld>
  <p:clrMapOvr>
    <a:masterClrMapping/>
  </p:clrMapOvr>
  <mc:AlternateContent xmlns:mc="http://schemas.openxmlformats.org/markup-compatibility/2006" xmlns:p14="http://schemas.microsoft.com/office/powerpoint/2010/main">
    <mc:Choice Requires="p14">
      <p:transition spd="slow" p14:dur="2000" advTm="5583"/>
    </mc:Choice>
    <mc:Fallback xmlns="">
      <p:transition spd="slow" advTm="5583"/>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4BDB3B-6C02-45E1-9BB6-525372B796A0}"/>
              </a:ext>
            </a:extLst>
          </p:cNvPr>
          <p:cNvSpPr>
            <a:spLocks noGrp="1"/>
          </p:cNvSpPr>
          <p:nvPr>
            <p:ph type="body" sz="quarter" idx="10"/>
          </p:nvPr>
        </p:nvSpPr>
        <p:spPr/>
        <p:txBody>
          <a:bodyPr/>
          <a:lstStyle/>
          <a:p>
            <a:r>
              <a:rPr lang="en-US" dirty="0"/>
              <a:t>Merge</a:t>
            </a:r>
            <a:endParaRPr lang="pt-PT" dirty="0"/>
          </a:p>
        </p:txBody>
      </p:sp>
      <p:sp>
        <p:nvSpPr>
          <p:cNvPr id="4" name="Text Placeholder 3">
            <a:extLst>
              <a:ext uri="{FF2B5EF4-FFF2-40B4-BE49-F238E27FC236}">
                <a16:creationId xmlns:a16="http://schemas.microsoft.com/office/drawing/2014/main" id="{ED53BF4D-5F42-4BFD-808D-A88D7EAC14A0}"/>
              </a:ext>
            </a:extLst>
          </p:cNvPr>
          <p:cNvSpPr>
            <a:spLocks noGrp="1"/>
          </p:cNvSpPr>
          <p:nvPr>
            <p:ph type="body" sz="quarter" idx="11"/>
          </p:nvPr>
        </p:nvSpPr>
        <p:spPr/>
        <p:txBody>
          <a:bodyPr/>
          <a:lstStyle/>
          <a:p>
            <a:r>
              <a:rPr lang="en-US" dirty="0"/>
              <a:t>Non-Fast-forward (cont.)</a:t>
            </a:r>
            <a:endParaRPr lang="pt-PT" dirty="0"/>
          </a:p>
        </p:txBody>
      </p:sp>
      <p:sp>
        <p:nvSpPr>
          <p:cNvPr id="5" name="Rectangle 4">
            <a:extLst>
              <a:ext uri="{FF2B5EF4-FFF2-40B4-BE49-F238E27FC236}">
                <a16:creationId xmlns:a16="http://schemas.microsoft.com/office/drawing/2014/main" id="{E3A9CDB1-028F-4F35-8539-DB29B9F3DBE0}"/>
              </a:ext>
            </a:extLst>
          </p:cNvPr>
          <p:cNvSpPr/>
          <p:nvPr/>
        </p:nvSpPr>
        <p:spPr>
          <a:xfrm>
            <a:off x="250369" y="3429000"/>
            <a:ext cx="1273629" cy="612321"/>
          </a:xfrm>
          <a:prstGeom prst="rect">
            <a:avLst/>
          </a:prstGeom>
          <a:solidFill>
            <a:schemeClr val="accent6">
              <a:lumMod val="60000"/>
              <a:lumOff val="4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p>
          <a:p>
            <a:pPr algn="ctr"/>
            <a:r>
              <a:rPr lang="en-US" sz="1600" dirty="0">
                <a:solidFill>
                  <a:schemeClr val="tx1"/>
                </a:solidFill>
              </a:rPr>
              <a:t>(e9d71)</a:t>
            </a:r>
          </a:p>
        </p:txBody>
      </p:sp>
      <p:sp>
        <p:nvSpPr>
          <p:cNvPr id="8" name="Rectangle: Rounded Corners 7">
            <a:extLst>
              <a:ext uri="{FF2B5EF4-FFF2-40B4-BE49-F238E27FC236}">
                <a16:creationId xmlns:a16="http://schemas.microsoft.com/office/drawing/2014/main" id="{BB53BC47-C886-4FD7-8B5C-8C1B920FB9A9}"/>
              </a:ext>
            </a:extLst>
          </p:cNvPr>
          <p:cNvSpPr/>
          <p:nvPr/>
        </p:nvSpPr>
        <p:spPr>
          <a:xfrm>
            <a:off x="6879774" y="1647164"/>
            <a:ext cx="1621972" cy="612321"/>
          </a:xfrm>
          <a:prstGeom prst="roundRect">
            <a:avLst/>
          </a:prstGeom>
          <a:solidFill>
            <a:schemeClr val="accent3">
              <a:lumMod val="60000"/>
              <a:lumOff val="4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master</a:t>
            </a:r>
            <a:endParaRPr lang="en-US" sz="2000" dirty="0">
              <a:solidFill>
                <a:schemeClr val="tx1"/>
              </a:solidFill>
            </a:endParaRPr>
          </a:p>
        </p:txBody>
      </p:sp>
      <p:sp>
        <p:nvSpPr>
          <p:cNvPr id="9" name="Rectangle: Rounded Corners 8">
            <a:extLst>
              <a:ext uri="{FF2B5EF4-FFF2-40B4-BE49-F238E27FC236}">
                <a16:creationId xmlns:a16="http://schemas.microsoft.com/office/drawing/2014/main" id="{805E50FF-4873-42E1-8D9A-E00664DC037C}"/>
              </a:ext>
            </a:extLst>
          </p:cNvPr>
          <p:cNvSpPr/>
          <p:nvPr/>
        </p:nvSpPr>
        <p:spPr>
          <a:xfrm>
            <a:off x="3842654" y="4091739"/>
            <a:ext cx="1621972" cy="612321"/>
          </a:xfrm>
          <a:prstGeom prst="roundRect">
            <a:avLst/>
          </a:prstGeom>
          <a:solidFill>
            <a:schemeClr val="accent3">
              <a:lumMod val="60000"/>
              <a:lumOff val="4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branchA</a:t>
            </a:r>
            <a:endParaRPr lang="en-US" sz="2000" dirty="0">
              <a:solidFill>
                <a:schemeClr val="tx1"/>
              </a:solidFill>
            </a:endParaRPr>
          </a:p>
        </p:txBody>
      </p:sp>
      <p:cxnSp>
        <p:nvCxnSpPr>
          <p:cNvPr id="11" name="Straight Arrow Connector 10">
            <a:extLst>
              <a:ext uri="{FF2B5EF4-FFF2-40B4-BE49-F238E27FC236}">
                <a16:creationId xmlns:a16="http://schemas.microsoft.com/office/drawing/2014/main" id="{3585B338-3AD9-46E0-96D4-84DA8B0BC53D}"/>
              </a:ext>
            </a:extLst>
          </p:cNvPr>
          <p:cNvCxnSpPr>
            <a:cxnSpLocks/>
            <a:stCxn id="9" idx="2"/>
            <a:endCxn id="18" idx="0"/>
          </p:cNvCxnSpPr>
          <p:nvPr/>
        </p:nvCxnSpPr>
        <p:spPr>
          <a:xfrm>
            <a:off x="4653640" y="4704060"/>
            <a:ext cx="0" cy="4257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4EFEF8D-E84F-4343-A2B1-1ED02C4FF43C}"/>
              </a:ext>
            </a:extLst>
          </p:cNvPr>
          <p:cNvSpPr/>
          <p:nvPr/>
        </p:nvSpPr>
        <p:spPr>
          <a:xfrm>
            <a:off x="1894115" y="3429001"/>
            <a:ext cx="1273629" cy="612321"/>
          </a:xfrm>
          <a:prstGeom prst="rect">
            <a:avLst/>
          </a:prstGeom>
          <a:solidFill>
            <a:schemeClr val="accent6">
              <a:lumMod val="60000"/>
              <a:lumOff val="4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p>
          <a:p>
            <a:pPr algn="ctr"/>
            <a:r>
              <a:rPr lang="en-US" sz="1600" dirty="0">
                <a:solidFill>
                  <a:schemeClr val="tx1"/>
                </a:solidFill>
              </a:rPr>
              <a:t>(34ac2)</a:t>
            </a:r>
          </a:p>
        </p:txBody>
      </p:sp>
      <p:cxnSp>
        <p:nvCxnSpPr>
          <p:cNvPr id="13" name="Straight Arrow Connector 12">
            <a:extLst>
              <a:ext uri="{FF2B5EF4-FFF2-40B4-BE49-F238E27FC236}">
                <a16:creationId xmlns:a16="http://schemas.microsoft.com/office/drawing/2014/main" id="{73CA732F-91AE-47F2-8073-85128438A653}"/>
              </a:ext>
            </a:extLst>
          </p:cNvPr>
          <p:cNvCxnSpPr>
            <a:cxnSpLocks/>
            <a:stCxn id="5" idx="3"/>
            <a:endCxn id="12" idx="1"/>
          </p:cNvCxnSpPr>
          <p:nvPr/>
        </p:nvCxnSpPr>
        <p:spPr>
          <a:xfrm>
            <a:off x="1523998" y="3735161"/>
            <a:ext cx="37011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609779D-C511-4ABB-A1DF-353974EEF23F}"/>
              </a:ext>
            </a:extLst>
          </p:cNvPr>
          <p:cNvSpPr/>
          <p:nvPr/>
        </p:nvSpPr>
        <p:spPr>
          <a:xfrm>
            <a:off x="3668486" y="2106751"/>
            <a:ext cx="1970308" cy="612321"/>
          </a:xfrm>
          <a:prstGeom prst="rect">
            <a:avLst/>
          </a:prstGeom>
          <a:solidFill>
            <a:schemeClr val="accent6">
              <a:lumMod val="60000"/>
              <a:lumOff val="4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p>
          <a:p>
            <a:pPr algn="ctr"/>
            <a:r>
              <a:rPr lang="en-US" sz="1600" dirty="0">
                <a:solidFill>
                  <a:schemeClr val="tx1"/>
                </a:solidFill>
              </a:rPr>
              <a:t>(ccac3)</a:t>
            </a:r>
          </a:p>
        </p:txBody>
      </p:sp>
      <p:sp>
        <p:nvSpPr>
          <p:cNvPr id="18" name="Rectangle 17">
            <a:extLst>
              <a:ext uri="{FF2B5EF4-FFF2-40B4-BE49-F238E27FC236}">
                <a16:creationId xmlns:a16="http://schemas.microsoft.com/office/drawing/2014/main" id="{D0BD4648-23F5-41E9-AB11-3299C3C1C7AA}"/>
              </a:ext>
            </a:extLst>
          </p:cNvPr>
          <p:cNvSpPr/>
          <p:nvPr/>
        </p:nvSpPr>
        <p:spPr>
          <a:xfrm>
            <a:off x="3668486" y="5129772"/>
            <a:ext cx="1970307" cy="612321"/>
          </a:xfrm>
          <a:prstGeom prst="rect">
            <a:avLst/>
          </a:prstGeom>
          <a:solidFill>
            <a:schemeClr val="accent6">
              <a:lumMod val="60000"/>
              <a:lumOff val="4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p>
          <a:p>
            <a:pPr algn="ctr"/>
            <a:r>
              <a:rPr lang="en-US" sz="1600" dirty="0">
                <a:solidFill>
                  <a:schemeClr val="tx1"/>
                </a:solidFill>
              </a:rPr>
              <a:t>(11ac4)</a:t>
            </a:r>
          </a:p>
        </p:txBody>
      </p:sp>
      <p:cxnSp>
        <p:nvCxnSpPr>
          <p:cNvPr id="19" name="Straight Arrow Connector 18">
            <a:extLst>
              <a:ext uri="{FF2B5EF4-FFF2-40B4-BE49-F238E27FC236}">
                <a16:creationId xmlns:a16="http://schemas.microsoft.com/office/drawing/2014/main" id="{A7D30905-3DD8-47B1-A93A-F02028CCC370}"/>
              </a:ext>
            </a:extLst>
          </p:cNvPr>
          <p:cNvCxnSpPr>
            <a:cxnSpLocks/>
            <a:stCxn id="12" idx="3"/>
            <a:endCxn id="14" idx="1"/>
          </p:cNvCxnSpPr>
          <p:nvPr/>
        </p:nvCxnSpPr>
        <p:spPr>
          <a:xfrm flipV="1">
            <a:off x="3167744" y="2412912"/>
            <a:ext cx="500742" cy="1322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3DABDD8-9E9E-4669-B4F4-C2637091DAFE}"/>
              </a:ext>
            </a:extLst>
          </p:cNvPr>
          <p:cNvCxnSpPr>
            <a:cxnSpLocks/>
            <a:stCxn id="12" idx="3"/>
            <a:endCxn id="18" idx="1"/>
          </p:cNvCxnSpPr>
          <p:nvPr/>
        </p:nvCxnSpPr>
        <p:spPr>
          <a:xfrm>
            <a:off x="3167744" y="3735162"/>
            <a:ext cx="500742" cy="17007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E1330F5-6246-445A-9D96-6E2A8F67BA43}"/>
              </a:ext>
            </a:extLst>
          </p:cNvPr>
          <p:cNvCxnSpPr>
            <a:cxnSpLocks/>
            <a:stCxn id="8" idx="2"/>
            <a:endCxn id="36" idx="0"/>
          </p:cNvCxnSpPr>
          <p:nvPr/>
        </p:nvCxnSpPr>
        <p:spPr>
          <a:xfrm>
            <a:off x="7690760" y="2259485"/>
            <a:ext cx="6" cy="3266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Folded Corner 36">
            <a:extLst>
              <a:ext uri="{FF2B5EF4-FFF2-40B4-BE49-F238E27FC236}">
                <a16:creationId xmlns:a16="http://schemas.microsoft.com/office/drawing/2014/main" id="{CA02B8D1-4FBE-44E3-8FB4-149486A6235C}"/>
              </a:ext>
            </a:extLst>
          </p:cNvPr>
          <p:cNvSpPr/>
          <p:nvPr/>
        </p:nvSpPr>
        <p:spPr>
          <a:xfrm>
            <a:off x="250369" y="4033037"/>
            <a:ext cx="1273629" cy="612321"/>
          </a:xfrm>
          <a:prstGeom prst="foldedCorner">
            <a:avLst>
              <a:gd name="adj" fmla="val 15774"/>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a:solidFill>
                  <a:schemeClr val="tx1"/>
                </a:solidFill>
              </a:rPr>
              <a:t>Hello.c</a:t>
            </a:r>
            <a:endParaRPr lang="en-US" sz="2000" b="1" dirty="0">
              <a:solidFill>
                <a:schemeClr val="tx1"/>
              </a:solidFill>
            </a:endParaRPr>
          </a:p>
          <a:p>
            <a:pPr algn="ctr"/>
            <a:r>
              <a:rPr lang="en-US" sz="1600" dirty="0">
                <a:solidFill>
                  <a:schemeClr val="tx1"/>
                </a:solidFill>
              </a:rPr>
              <a:t>(37411)</a:t>
            </a:r>
          </a:p>
          <a:p>
            <a:pPr algn="ctr"/>
            <a:endParaRPr lang="en-US" dirty="0">
              <a:solidFill>
                <a:schemeClr val="tx1"/>
              </a:solidFill>
            </a:endParaRPr>
          </a:p>
        </p:txBody>
      </p:sp>
      <p:sp>
        <p:nvSpPr>
          <p:cNvPr id="38" name="Rectangle: Folded Corner 37">
            <a:extLst>
              <a:ext uri="{FF2B5EF4-FFF2-40B4-BE49-F238E27FC236}">
                <a16:creationId xmlns:a16="http://schemas.microsoft.com/office/drawing/2014/main" id="{2F8EB514-39AC-4FB4-A1FF-E25CB4A575E4}"/>
              </a:ext>
            </a:extLst>
          </p:cNvPr>
          <p:cNvSpPr/>
          <p:nvPr/>
        </p:nvSpPr>
        <p:spPr>
          <a:xfrm>
            <a:off x="1888675" y="4039406"/>
            <a:ext cx="1273629" cy="612321"/>
          </a:xfrm>
          <a:prstGeom prst="foldedCorner">
            <a:avLst>
              <a:gd name="adj" fmla="val 15774"/>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a:solidFill>
                  <a:schemeClr val="tx1"/>
                </a:solidFill>
              </a:rPr>
              <a:t>Hello.c</a:t>
            </a:r>
            <a:endParaRPr lang="en-US" sz="2000" b="1" dirty="0">
              <a:solidFill>
                <a:schemeClr val="tx1"/>
              </a:solidFill>
            </a:endParaRPr>
          </a:p>
          <a:p>
            <a:pPr algn="ctr"/>
            <a:r>
              <a:rPr lang="en-US" sz="1600" dirty="0">
                <a:solidFill>
                  <a:schemeClr val="tx1"/>
                </a:solidFill>
              </a:rPr>
              <a:t>(99aaa)</a:t>
            </a:r>
          </a:p>
          <a:p>
            <a:pPr algn="ctr"/>
            <a:endParaRPr lang="en-US" dirty="0">
              <a:solidFill>
                <a:schemeClr val="tx1"/>
              </a:solidFill>
            </a:endParaRPr>
          </a:p>
        </p:txBody>
      </p:sp>
      <p:sp>
        <p:nvSpPr>
          <p:cNvPr id="42" name="Rectangle: Folded Corner 41">
            <a:extLst>
              <a:ext uri="{FF2B5EF4-FFF2-40B4-BE49-F238E27FC236}">
                <a16:creationId xmlns:a16="http://schemas.microsoft.com/office/drawing/2014/main" id="{393AF5C7-24FC-4817-9822-BA52E0CEE973}"/>
              </a:ext>
            </a:extLst>
          </p:cNvPr>
          <p:cNvSpPr/>
          <p:nvPr/>
        </p:nvSpPr>
        <p:spPr>
          <a:xfrm>
            <a:off x="3668486" y="2714829"/>
            <a:ext cx="1970309" cy="367070"/>
          </a:xfrm>
          <a:prstGeom prst="foldedCorner">
            <a:avLst>
              <a:gd name="adj" fmla="val 15774"/>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a:solidFill>
                  <a:schemeClr val="tx1"/>
                </a:solidFill>
              </a:rPr>
              <a:t>Hello.c</a:t>
            </a:r>
            <a:r>
              <a:rPr lang="en-US" sz="2000" b="1" dirty="0">
                <a:solidFill>
                  <a:schemeClr val="tx1"/>
                </a:solidFill>
              </a:rPr>
              <a:t> </a:t>
            </a:r>
            <a:r>
              <a:rPr lang="en-US" sz="1600" dirty="0">
                <a:solidFill>
                  <a:schemeClr val="tx1"/>
                </a:solidFill>
              </a:rPr>
              <a:t>(99aaa)</a:t>
            </a:r>
          </a:p>
          <a:p>
            <a:pPr algn="ctr"/>
            <a:endParaRPr lang="en-US" dirty="0">
              <a:solidFill>
                <a:schemeClr val="tx1"/>
              </a:solidFill>
            </a:endParaRPr>
          </a:p>
        </p:txBody>
      </p:sp>
      <p:sp>
        <p:nvSpPr>
          <p:cNvPr id="43" name="Rectangle: Folded Corner 42">
            <a:extLst>
              <a:ext uri="{FF2B5EF4-FFF2-40B4-BE49-F238E27FC236}">
                <a16:creationId xmlns:a16="http://schemas.microsoft.com/office/drawing/2014/main" id="{D7E28D7D-E491-44A4-AD36-4E20A054AF9C}"/>
              </a:ext>
            </a:extLst>
          </p:cNvPr>
          <p:cNvSpPr/>
          <p:nvPr/>
        </p:nvSpPr>
        <p:spPr>
          <a:xfrm>
            <a:off x="3668486" y="5713900"/>
            <a:ext cx="1981188" cy="367070"/>
          </a:xfrm>
          <a:prstGeom prst="foldedCorner">
            <a:avLst>
              <a:gd name="adj" fmla="val 15774"/>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a:solidFill>
                  <a:schemeClr val="tx1"/>
                </a:solidFill>
              </a:rPr>
              <a:t>Hello.c</a:t>
            </a:r>
            <a:r>
              <a:rPr lang="en-US" sz="2000" b="1" dirty="0">
                <a:solidFill>
                  <a:schemeClr val="tx1"/>
                </a:solidFill>
              </a:rPr>
              <a:t> </a:t>
            </a:r>
            <a:r>
              <a:rPr lang="en-US" sz="1600" dirty="0">
                <a:solidFill>
                  <a:schemeClr val="tx1"/>
                </a:solidFill>
              </a:rPr>
              <a:t>(00aaa)</a:t>
            </a:r>
          </a:p>
          <a:p>
            <a:pPr algn="ctr"/>
            <a:endParaRPr lang="en-US" dirty="0">
              <a:solidFill>
                <a:schemeClr val="tx1"/>
              </a:solidFill>
            </a:endParaRPr>
          </a:p>
        </p:txBody>
      </p:sp>
      <p:sp>
        <p:nvSpPr>
          <p:cNvPr id="47" name="Rectangle: Folded Corner 46">
            <a:extLst>
              <a:ext uri="{FF2B5EF4-FFF2-40B4-BE49-F238E27FC236}">
                <a16:creationId xmlns:a16="http://schemas.microsoft.com/office/drawing/2014/main" id="{958E9611-9FE6-4B62-BD1E-D01586852F0D}"/>
              </a:ext>
            </a:extLst>
          </p:cNvPr>
          <p:cNvSpPr/>
          <p:nvPr/>
        </p:nvSpPr>
        <p:spPr>
          <a:xfrm>
            <a:off x="3668486" y="3074305"/>
            <a:ext cx="1970308" cy="612321"/>
          </a:xfrm>
          <a:prstGeom prst="foldedCorner">
            <a:avLst>
              <a:gd name="adj" fmla="val 15774"/>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rPr>
              <a:t>README.md </a:t>
            </a:r>
            <a:r>
              <a:rPr lang="en-US" sz="1600" dirty="0">
                <a:solidFill>
                  <a:schemeClr val="tx1"/>
                </a:solidFill>
              </a:rPr>
              <a:t>(66666)</a:t>
            </a:r>
          </a:p>
          <a:p>
            <a:pPr algn="ctr"/>
            <a:endParaRPr lang="en-US" dirty="0">
              <a:solidFill>
                <a:schemeClr val="tx1"/>
              </a:solidFill>
            </a:endParaRPr>
          </a:p>
        </p:txBody>
      </p:sp>
      <p:sp>
        <p:nvSpPr>
          <p:cNvPr id="57" name="Rectangle: Folded Corner 56">
            <a:extLst>
              <a:ext uri="{FF2B5EF4-FFF2-40B4-BE49-F238E27FC236}">
                <a16:creationId xmlns:a16="http://schemas.microsoft.com/office/drawing/2014/main" id="{8FA5F86B-349E-48DF-97B4-AC0236AFF37A}"/>
              </a:ext>
            </a:extLst>
          </p:cNvPr>
          <p:cNvSpPr/>
          <p:nvPr/>
        </p:nvSpPr>
        <p:spPr>
          <a:xfrm>
            <a:off x="3668486" y="6090053"/>
            <a:ext cx="1981188" cy="367070"/>
          </a:xfrm>
          <a:prstGeom prst="foldedCorner">
            <a:avLst>
              <a:gd name="adj" fmla="val 15774"/>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a:solidFill>
                  <a:schemeClr val="tx1"/>
                </a:solidFill>
              </a:rPr>
              <a:t>lib.h</a:t>
            </a:r>
            <a:r>
              <a:rPr lang="en-US" sz="2000" b="1" dirty="0">
                <a:solidFill>
                  <a:schemeClr val="tx1"/>
                </a:solidFill>
              </a:rPr>
              <a:t> </a:t>
            </a:r>
            <a:r>
              <a:rPr lang="en-US" sz="1600" dirty="0">
                <a:solidFill>
                  <a:schemeClr val="tx1"/>
                </a:solidFill>
              </a:rPr>
              <a:t>(f1abc)</a:t>
            </a:r>
          </a:p>
          <a:p>
            <a:pPr algn="ctr"/>
            <a:endParaRPr lang="en-US" dirty="0">
              <a:solidFill>
                <a:schemeClr val="tx1"/>
              </a:solidFill>
            </a:endParaRPr>
          </a:p>
        </p:txBody>
      </p:sp>
      <p:sp>
        <p:nvSpPr>
          <p:cNvPr id="36" name="Rectangle 35">
            <a:extLst>
              <a:ext uri="{FF2B5EF4-FFF2-40B4-BE49-F238E27FC236}">
                <a16:creationId xmlns:a16="http://schemas.microsoft.com/office/drawing/2014/main" id="{8F6DD3C1-B45A-475B-BCAF-0D6129383DDE}"/>
              </a:ext>
            </a:extLst>
          </p:cNvPr>
          <p:cNvSpPr/>
          <p:nvPr/>
        </p:nvSpPr>
        <p:spPr>
          <a:xfrm>
            <a:off x="6705612" y="2586127"/>
            <a:ext cx="1970308" cy="612321"/>
          </a:xfrm>
          <a:prstGeom prst="rect">
            <a:avLst/>
          </a:prstGeom>
          <a:solidFill>
            <a:schemeClr val="accent6">
              <a:lumMod val="60000"/>
              <a:lumOff val="4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p>
          <a:p>
            <a:pPr algn="ctr"/>
            <a:r>
              <a:rPr lang="en-US" sz="1600" dirty="0">
                <a:solidFill>
                  <a:schemeClr val="tx1"/>
                </a:solidFill>
              </a:rPr>
              <a:t>(ccac3)</a:t>
            </a:r>
          </a:p>
        </p:txBody>
      </p:sp>
      <p:sp>
        <p:nvSpPr>
          <p:cNvPr id="44" name="Rectangle: Folded Corner 43">
            <a:extLst>
              <a:ext uri="{FF2B5EF4-FFF2-40B4-BE49-F238E27FC236}">
                <a16:creationId xmlns:a16="http://schemas.microsoft.com/office/drawing/2014/main" id="{1B6E8408-6993-439F-BD02-B01B26D1BE37}"/>
              </a:ext>
            </a:extLst>
          </p:cNvPr>
          <p:cNvSpPr/>
          <p:nvPr/>
        </p:nvSpPr>
        <p:spPr>
          <a:xfrm>
            <a:off x="6705612" y="3195825"/>
            <a:ext cx="1981188" cy="367070"/>
          </a:xfrm>
          <a:prstGeom prst="foldedCorner">
            <a:avLst>
              <a:gd name="adj" fmla="val 15774"/>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a:solidFill>
                  <a:schemeClr val="tx1"/>
                </a:solidFill>
              </a:rPr>
              <a:t>Hello.c</a:t>
            </a:r>
            <a:r>
              <a:rPr lang="en-US" sz="2000" b="1" dirty="0">
                <a:solidFill>
                  <a:schemeClr val="tx1"/>
                </a:solidFill>
              </a:rPr>
              <a:t> </a:t>
            </a:r>
            <a:r>
              <a:rPr lang="en-US" sz="1600" dirty="0">
                <a:solidFill>
                  <a:schemeClr val="tx1"/>
                </a:solidFill>
              </a:rPr>
              <a:t>(00aaa)</a:t>
            </a:r>
          </a:p>
          <a:p>
            <a:pPr algn="ctr"/>
            <a:endParaRPr lang="en-US" dirty="0">
              <a:solidFill>
                <a:schemeClr val="tx1"/>
              </a:solidFill>
            </a:endParaRPr>
          </a:p>
        </p:txBody>
      </p:sp>
      <p:sp>
        <p:nvSpPr>
          <p:cNvPr id="45" name="Rectangle: Folded Corner 44">
            <a:extLst>
              <a:ext uri="{FF2B5EF4-FFF2-40B4-BE49-F238E27FC236}">
                <a16:creationId xmlns:a16="http://schemas.microsoft.com/office/drawing/2014/main" id="{A16C9DF3-11BE-4A33-B1C1-6B83AEE1903A}"/>
              </a:ext>
            </a:extLst>
          </p:cNvPr>
          <p:cNvSpPr/>
          <p:nvPr/>
        </p:nvSpPr>
        <p:spPr>
          <a:xfrm>
            <a:off x="6705612" y="3561092"/>
            <a:ext cx="1981188" cy="367070"/>
          </a:xfrm>
          <a:prstGeom prst="foldedCorner">
            <a:avLst>
              <a:gd name="adj" fmla="val 15774"/>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a:solidFill>
                  <a:schemeClr val="tx1"/>
                </a:solidFill>
              </a:rPr>
              <a:t>lib.h</a:t>
            </a:r>
            <a:r>
              <a:rPr lang="en-US" sz="2000" b="1" dirty="0">
                <a:solidFill>
                  <a:schemeClr val="tx1"/>
                </a:solidFill>
              </a:rPr>
              <a:t> </a:t>
            </a:r>
            <a:r>
              <a:rPr lang="en-US" sz="1600" dirty="0">
                <a:solidFill>
                  <a:schemeClr val="tx1"/>
                </a:solidFill>
              </a:rPr>
              <a:t>(f1abc)</a:t>
            </a:r>
          </a:p>
          <a:p>
            <a:pPr algn="ctr"/>
            <a:endParaRPr lang="en-US" dirty="0">
              <a:solidFill>
                <a:schemeClr val="tx1"/>
              </a:solidFill>
            </a:endParaRPr>
          </a:p>
        </p:txBody>
      </p:sp>
      <p:sp>
        <p:nvSpPr>
          <p:cNvPr id="46" name="Rectangle: Folded Corner 45">
            <a:extLst>
              <a:ext uri="{FF2B5EF4-FFF2-40B4-BE49-F238E27FC236}">
                <a16:creationId xmlns:a16="http://schemas.microsoft.com/office/drawing/2014/main" id="{4129EDFC-16BF-45F8-B9F3-9A05205B0A02}"/>
              </a:ext>
            </a:extLst>
          </p:cNvPr>
          <p:cNvSpPr/>
          <p:nvPr/>
        </p:nvSpPr>
        <p:spPr>
          <a:xfrm>
            <a:off x="6705606" y="3914653"/>
            <a:ext cx="1970308" cy="612321"/>
          </a:xfrm>
          <a:prstGeom prst="foldedCorner">
            <a:avLst>
              <a:gd name="adj" fmla="val 15774"/>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rPr>
              <a:t>README.md </a:t>
            </a:r>
            <a:r>
              <a:rPr lang="en-US" sz="1600" dirty="0">
                <a:solidFill>
                  <a:schemeClr val="tx1"/>
                </a:solidFill>
              </a:rPr>
              <a:t>(66666)</a:t>
            </a:r>
          </a:p>
          <a:p>
            <a:pPr algn="ctr"/>
            <a:endParaRPr lang="en-US" dirty="0">
              <a:solidFill>
                <a:schemeClr val="tx1"/>
              </a:solidFill>
            </a:endParaRPr>
          </a:p>
        </p:txBody>
      </p:sp>
      <p:cxnSp>
        <p:nvCxnSpPr>
          <p:cNvPr id="54" name="Straight Arrow Connector 53">
            <a:extLst>
              <a:ext uri="{FF2B5EF4-FFF2-40B4-BE49-F238E27FC236}">
                <a16:creationId xmlns:a16="http://schemas.microsoft.com/office/drawing/2014/main" id="{72215A65-7125-403A-9327-83A3B103C6F1}"/>
              </a:ext>
            </a:extLst>
          </p:cNvPr>
          <p:cNvCxnSpPr>
            <a:cxnSpLocks/>
            <a:stCxn id="14" idx="3"/>
            <a:endCxn id="36" idx="1"/>
          </p:cNvCxnSpPr>
          <p:nvPr/>
        </p:nvCxnSpPr>
        <p:spPr>
          <a:xfrm>
            <a:off x="5638794" y="2412912"/>
            <a:ext cx="1066818" cy="4793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7A694B7-0FB2-4CC8-8B6B-2FD963E7A799}"/>
              </a:ext>
            </a:extLst>
          </p:cNvPr>
          <p:cNvCxnSpPr>
            <a:cxnSpLocks/>
            <a:stCxn id="18" idx="3"/>
            <a:endCxn id="36" idx="1"/>
          </p:cNvCxnSpPr>
          <p:nvPr/>
        </p:nvCxnSpPr>
        <p:spPr>
          <a:xfrm flipV="1">
            <a:off x="5638793" y="2892288"/>
            <a:ext cx="1066819" cy="25436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702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4BDB3B-6C02-45E1-9BB6-525372B796A0}"/>
              </a:ext>
            </a:extLst>
          </p:cNvPr>
          <p:cNvSpPr>
            <a:spLocks noGrp="1"/>
          </p:cNvSpPr>
          <p:nvPr>
            <p:ph type="body" sz="quarter" idx="10"/>
          </p:nvPr>
        </p:nvSpPr>
        <p:spPr/>
        <p:txBody>
          <a:bodyPr/>
          <a:lstStyle/>
          <a:p>
            <a:r>
              <a:rPr lang="en-US" dirty="0"/>
              <a:t>Merge</a:t>
            </a:r>
            <a:endParaRPr lang="pt-PT" dirty="0"/>
          </a:p>
        </p:txBody>
      </p:sp>
      <p:sp>
        <p:nvSpPr>
          <p:cNvPr id="4" name="Text Placeholder 3">
            <a:extLst>
              <a:ext uri="{FF2B5EF4-FFF2-40B4-BE49-F238E27FC236}">
                <a16:creationId xmlns:a16="http://schemas.microsoft.com/office/drawing/2014/main" id="{ED53BF4D-5F42-4BFD-808D-A88D7EAC14A0}"/>
              </a:ext>
            </a:extLst>
          </p:cNvPr>
          <p:cNvSpPr>
            <a:spLocks noGrp="1"/>
          </p:cNvSpPr>
          <p:nvPr>
            <p:ph type="body" sz="quarter" idx="11"/>
          </p:nvPr>
        </p:nvSpPr>
        <p:spPr/>
        <p:txBody>
          <a:bodyPr/>
          <a:lstStyle/>
          <a:p>
            <a:r>
              <a:rPr lang="en-US" dirty="0"/>
              <a:t>Conflicts 💀</a:t>
            </a:r>
            <a:endParaRPr lang="pt-PT" dirty="0"/>
          </a:p>
        </p:txBody>
      </p:sp>
      <p:sp>
        <p:nvSpPr>
          <p:cNvPr id="5" name="Rectangle 4">
            <a:extLst>
              <a:ext uri="{FF2B5EF4-FFF2-40B4-BE49-F238E27FC236}">
                <a16:creationId xmlns:a16="http://schemas.microsoft.com/office/drawing/2014/main" id="{E3A9CDB1-028F-4F35-8539-DB29B9F3DBE0}"/>
              </a:ext>
            </a:extLst>
          </p:cNvPr>
          <p:cNvSpPr/>
          <p:nvPr/>
        </p:nvSpPr>
        <p:spPr>
          <a:xfrm>
            <a:off x="615035" y="3375623"/>
            <a:ext cx="1556656" cy="612321"/>
          </a:xfrm>
          <a:prstGeom prst="rect">
            <a:avLst/>
          </a:prstGeom>
          <a:solidFill>
            <a:schemeClr val="accent6">
              <a:lumMod val="60000"/>
              <a:lumOff val="4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p>
          <a:p>
            <a:pPr algn="ctr"/>
            <a:r>
              <a:rPr lang="en-US" sz="1600" dirty="0">
                <a:solidFill>
                  <a:schemeClr val="tx1"/>
                </a:solidFill>
              </a:rPr>
              <a:t>(e9d71)</a:t>
            </a:r>
          </a:p>
        </p:txBody>
      </p:sp>
      <p:sp>
        <p:nvSpPr>
          <p:cNvPr id="8" name="Rectangle: Rounded Corners 7">
            <a:extLst>
              <a:ext uri="{FF2B5EF4-FFF2-40B4-BE49-F238E27FC236}">
                <a16:creationId xmlns:a16="http://schemas.microsoft.com/office/drawing/2014/main" id="{BB53BC47-C886-4FD7-8B5C-8C1B920FB9A9}"/>
              </a:ext>
            </a:extLst>
          </p:cNvPr>
          <p:cNvSpPr/>
          <p:nvPr/>
        </p:nvSpPr>
        <p:spPr>
          <a:xfrm>
            <a:off x="7151914" y="2243768"/>
            <a:ext cx="1621972" cy="612321"/>
          </a:xfrm>
          <a:prstGeom prst="roundRect">
            <a:avLst/>
          </a:prstGeom>
          <a:solidFill>
            <a:schemeClr val="accent3">
              <a:lumMod val="60000"/>
              <a:lumOff val="4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master</a:t>
            </a:r>
            <a:endParaRPr lang="en-US" sz="2000" dirty="0">
              <a:solidFill>
                <a:schemeClr val="tx1"/>
              </a:solidFill>
            </a:endParaRPr>
          </a:p>
        </p:txBody>
      </p:sp>
      <p:sp>
        <p:nvSpPr>
          <p:cNvPr id="9" name="Rectangle: Rounded Corners 8">
            <a:extLst>
              <a:ext uri="{FF2B5EF4-FFF2-40B4-BE49-F238E27FC236}">
                <a16:creationId xmlns:a16="http://schemas.microsoft.com/office/drawing/2014/main" id="{805E50FF-4873-42E1-8D9A-E00664DC037C}"/>
              </a:ext>
            </a:extLst>
          </p:cNvPr>
          <p:cNvSpPr/>
          <p:nvPr/>
        </p:nvSpPr>
        <p:spPr>
          <a:xfrm>
            <a:off x="7151914" y="4522088"/>
            <a:ext cx="1621972" cy="612321"/>
          </a:xfrm>
          <a:prstGeom prst="roundRect">
            <a:avLst/>
          </a:prstGeom>
          <a:solidFill>
            <a:schemeClr val="accent3">
              <a:lumMod val="60000"/>
              <a:lumOff val="4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branchA</a:t>
            </a:r>
            <a:endParaRPr lang="en-US" sz="2000" dirty="0">
              <a:solidFill>
                <a:schemeClr val="tx1"/>
              </a:solidFill>
            </a:endParaRPr>
          </a:p>
        </p:txBody>
      </p:sp>
      <p:cxnSp>
        <p:nvCxnSpPr>
          <p:cNvPr id="11" name="Straight Arrow Connector 10">
            <a:extLst>
              <a:ext uri="{FF2B5EF4-FFF2-40B4-BE49-F238E27FC236}">
                <a16:creationId xmlns:a16="http://schemas.microsoft.com/office/drawing/2014/main" id="{3585B338-3AD9-46E0-96D4-84DA8B0BC53D}"/>
              </a:ext>
            </a:extLst>
          </p:cNvPr>
          <p:cNvCxnSpPr>
            <a:cxnSpLocks/>
            <a:stCxn id="9" idx="1"/>
            <a:endCxn id="18" idx="3"/>
          </p:cNvCxnSpPr>
          <p:nvPr/>
        </p:nvCxnSpPr>
        <p:spPr>
          <a:xfrm flipH="1">
            <a:off x="6781797" y="4828249"/>
            <a:ext cx="37011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4EFEF8D-E84F-4343-A2B1-1ED02C4FF43C}"/>
              </a:ext>
            </a:extLst>
          </p:cNvPr>
          <p:cNvSpPr/>
          <p:nvPr/>
        </p:nvSpPr>
        <p:spPr>
          <a:xfrm>
            <a:off x="2721428" y="3375624"/>
            <a:ext cx="1556656" cy="612321"/>
          </a:xfrm>
          <a:prstGeom prst="rect">
            <a:avLst/>
          </a:prstGeom>
          <a:solidFill>
            <a:schemeClr val="accent6">
              <a:lumMod val="60000"/>
              <a:lumOff val="4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p>
          <a:p>
            <a:pPr algn="ctr"/>
            <a:r>
              <a:rPr lang="en-US" sz="1600" dirty="0">
                <a:solidFill>
                  <a:schemeClr val="tx1"/>
                </a:solidFill>
              </a:rPr>
              <a:t>(34ac2)</a:t>
            </a:r>
          </a:p>
        </p:txBody>
      </p:sp>
      <p:cxnSp>
        <p:nvCxnSpPr>
          <p:cNvPr id="13" name="Straight Arrow Connector 12">
            <a:extLst>
              <a:ext uri="{FF2B5EF4-FFF2-40B4-BE49-F238E27FC236}">
                <a16:creationId xmlns:a16="http://schemas.microsoft.com/office/drawing/2014/main" id="{73CA732F-91AE-47F2-8073-85128438A653}"/>
              </a:ext>
            </a:extLst>
          </p:cNvPr>
          <p:cNvCxnSpPr>
            <a:cxnSpLocks/>
            <a:stCxn id="5" idx="3"/>
            <a:endCxn id="12" idx="1"/>
          </p:cNvCxnSpPr>
          <p:nvPr/>
        </p:nvCxnSpPr>
        <p:spPr>
          <a:xfrm>
            <a:off x="2171691" y="3681784"/>
            <a:ext cx="54973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609779D-C511-4ABB-A1DF-353974EEF23F}"/>
              </a:ext>
            </a:extLst>
          </p:cNvPr>
          <p:cNvSpPr/>
          <p:nvPr/>
        </p:nvSpPr>
        <p:spPr>
          <a:xfrm>
            <a:off x="4822371" y="2247440"/>
            <a:ext cx="1970308" cy="612321"/>
          </a:xfrm>
          <a:prstGeom prst="rect">
            <a:avLst/>
          </a:prstGeom>
          <a:solidFill>
            <a:schemeClr val="accent6">
              <a:lumMod val="60000"/>
              <a:lumOff val="4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p>
          <a:p>
            <a:pPr algn="ctr"/>
            <a:r>
              <a:rPr lang="en-US" sz="1600" dirty="0">
                <a:solidFill>
                  <a:schemeClr val="tx1"/>
                </a:solidFill>
              </a:rPr>
              <a:t>(ccac3)</a:t>
            </a:r>
          </a:p>
        </p:txBody>
      </p:sp>
      <p:sp>
        <p:nvSpPr>
          <p:cNvPr id="18" name="Rectangle 17">
            <a:extLst>
              <a:ext uri="{FF2B5EF4-FFF2-40B4-BE49-F238E27FC236}">
                <a16:creationId xmlns:a16="http://schemas.microsoft.com/office/drawing/2014/main" id="{D0BD4648-23F5-41E9-AB11-3299C3C1C7AA}"/>
              </a:ext>
            </a:extLst>
          </p:cNvPr>
          <p:cNvSpPr/>
          <p:nvPr/>
        </p:nvSpPr>
        <p:spPr>
          <a:xfrm>
            <a:off x="4811490" y="4522088"/>
            <a:ext cx="1970307" cy="612321"/>
          </a:xfrm>
          <a:prstGeom prst="rect">
            <a:avLst/>
          </a:prstGeom>
          <a:solidFill>
            <a:schemeClr val="accent6">
              <a:lumMod val="60000"/>
              <a:lumOff val="4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Commit </a:t>
            </a:r>
          </a:p>
          <a:p>
            <a:pPr algn="ctr"/>
            <a:r>
              <a:rPr lang="en-US" sz="1600" dirty="0">
                <a:solidFill>
                  <a:schemeClr val="tx1"/>
                </a:solidFill>
              </a:rPr>
              <a:t>(11ac4)</a:t>
            </a:r>
          </a:p>
        </p:txBody>
      </p:sp>
      <p:cxnSp>
        <p:nvCxnSpPr>
          <p:cNvPr id="19" name="Straight Arrow Connector 18">
            <a:extLst>
              <a:ext uri="{FF2B5EF4-FFF2-40B4-BE49-F238E27FC236}">
                <a16:creationId xmlns:a16="http://schemas.microsoft.com/office/drawing/2014/main" id="{A7D30905-3DD8-47B1-A93A-F02028CCC370}"/>
              </a:ext>
            </a:extLst>
          </p:cNvPr>
          <p:cNvCxnSpPr>
            <a:cxnSpLocks/>
            <a:stCxn id="12" idx="3"/>
            <a:endCxn id="14" idx="1"/>
          </p:cNvCxnSpPr>
          <p:nvPr/>
        </p:nvCxnSpPr>
        <p:spPr>
          <a:xfrm flipV="1">
            <a:off x="4278084" y="2553601"/>
            <a:ext cx="544287" cy="1128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3DABDD8-9E9E-4669-B4F4-C2637091DAFE}"/>
              </a:ext>
            </a:extLst>
          </p:cNvPr>
          <p:cNvCxnSpPr>
            <a:cxnSpLocks/>
            <a:stCxn id="12" idx="3"/>
            <a:endCxn id="18" idx="1"/>
          </p:cNvCxnSpPr>
          <p:nvPr/>
        </p:nvCxnSpPr>
        <p:spPr>
          <a:xfrm>
            <a:off x="4278084" y="3681785"/>
            <a:ext cx="533406" cy="11464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E1330F5-6246-445A-9D96-6E2A8F67BA43}"/>
              </a:ext>
            </a:extLst>
          </p:cNvPr>
          <p:cNvCxnSpPr>
            <a:cxnSpLocks/>
            <a:stCxn id="8" idx="1"/>
            <a:endCxn id="14" idx="3"/>
          </p:cNvCxnSpPr>
          <p:nvPr/>
        </p:nvCxnSpPr>
        <p:spPr>
          <a:xfrm flipH="1">
            <a:off x="6792679" y="2549929"/>
            <a:ext cx="359235" cy="36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Folded Corner 36">
            <a:extLst>
              <a:ext uri="{FF2B5EF4-FFF2-40B4-BE49-F238E27FC236}">
                <a16:creationId xmlns:a16="http://schemas.microsoft.com/office/drawing/2014/main" id="{CA02B8D1-4FBE-44E3-8FB4-149486A6235C}"/>
              </a:ext>
            </a:extLst>
          </p:cNvPr>
          <p:cNvSpPr/>
          <p:nvPr/>
        </p:nvSpPr>
        <p:spPr>
          <a:xfrm>
            <a:off x="615035" y="3979660"/>
            <a:ext cx="1556656" cy="612321"/>
          </a:xfrm>
          <a:prstGeom prst="foldedCorner">
            <a:avLst>
              <a:gd name="adj" fmla="val 24663"/>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a:solidFill>
                  <a:schemeClr val="tx1"/>
                </a:solidFill>
              </a:rPr>
              <a:t>Hello.c</a:t>
            </a:r>
            <a:endParaRPr lang="en-US" sz="2000" b="1" dirty="0">
              <a:solidFill>
                <a:schemeClr val="tx1"/>
              </a:solidFill>
            </a:endParaRPr>
          </a:p>
          <a:p>
            <a:pPr algn="ctr"/>
            <a:r>
              <a:rPr lang="en-US" sz="1600" dirty="0">
                <a:solidFill>
                  <a:schemeClr val="tx1"/>
                </a:solidFill>
              </a:rPr>
              <a:t>(37411)</a:t>
            </a:r>
          </a:p>
          <a:p>
            <a:pPr algn="ctr"/>
            <a:endParaRPr lang="en-US" dirty="0">
              <a:solidFill>
                <a:schemeClr val="tx1"/>
              </a:solidFill>
            </a:endParaRPr>
          </a:p>
        </p:txBody>
      </p:sp>
      <p:sp>
        <p:nvSpPr>
          <p:cNvPr id="38" name="Rectangle: Folded Corner 37">
            <a:extLst>
              <a:ext uri="{FF2B5EF4-FFF2-40B4-BE49-F238E27FC236}">
                <a16:creationId xmlns:a16="http://schemas.microsoft.com/office/drawing/2014/main" id="{2F8EB514-39AC-4FB4-A1FF-E25CB4A575E4}"/>
              </a:ext>
            </a:extLst>
          </p:cNvPr>
          <p:cNvSpPr/>
          <p:nvPr/>
        </p:nvSpPr>
        <p:spPr>
          <a:xfrm>
            <a:off x="2715988" y="3986029"/>
            <a:ext cx="1556656" cy="612321"/>
          </a:xfrm>
          <a:prstGeom prst="foldedCorner">
            <a:avLst>
              <a:gd name="adj" fmla="val 26441"/>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a:solidFill>
                  <a:schemeClr val="tx1"/>
                </a:solidFill>
              </a:rPr>
              <a:t>Hello.c</a:t>
            </a:r>
            <a:endParaRPr lang="en-US" sz="2000" b="1" dirty="0">
              <a:solidFill>
                <a:schemeClr val="tx1"/>
              </a:solidFill>
            </a:endParaRPr>
          </a:p>
          <a:p>
            <a:pPr algn="ctr"/>
            <a:r>
              <a:rPr lang="en-US" sz="1600" dirty="0">
                <a:solidFill>
                  <a:schemeClr val="tx1"/>
                </a:solidFill>
              </a:rPr>
              <a:t>(99aaa)</a:t>
            </a:r>
          </a:p>
          <a:p>
            <a:pPr algn="ctr"/>
            <a:endParaRPr lang="en-US" dirty="0">
              <a:solidFill>
                <a:schemeClr val="tx1"/>
              </a:solidFill>
            </a:endParaRPr>
          </a:p>
        </p:txBody>
      </p:sp>
      <p:sp>
        <p:nvSpPr>
          <p:cNvPr id="42" name="Rectangle: Folded Corner 41">
            <a:extLst>
              <a:ext uri="{FF2B5EF4-FFF2-40B4-BE49-F238E27FC236}">
                <a16:creationId xmlns:a16="http://schemas.microsoft.com/office/drawing/2014/main" id="{393AF5C7-24FC-4817-9822-BA52E0CEE973}"/>
              </a:ext>
            </a:extLst>
          </p:cNvPr>
          <p:cNvSpPr/>
          <p:nvPr/>
        </p:nvSpPr>
        <p:spPr>
          <a:xfrm>
            <a:off x="4822376" y="2856090"/>
            <a:ext cx="1970309" cy="367070"/>
          </a:xfrm>
          <a:prstGeom prst="foldedCorner">
            <a:avLst>
              <a:gd name="adj" fmla="val 36533"/>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a:solidFill>
                  <a:schemeClr val="tx1"/>
                </a:solidFill>
              </a:rPr>
              <a:t>Hello.c</a:t>
            </a:r>
            <a:r>
              <a:rPr lang="en-US" sz="2000" b="1" dirty="0">
                <a:solidFill>
                  <a:schemeClr val="tx1"/>
                </a:solidFill>
              </a:rPr>
              <a:t> </a:t>
            </a:r>
            <a:r>
              <a:rPr lang="en-US" sz="1600" dirty="0">
                <a:solidFill>
                  <a:schemeClr val="tx1"/>
                </a:solidFill>
              </a:rPr>
              <a:t>(88aaa)</a:t>
            </a:r>
          </a:p>
          <a:p>
            <a:pPr algn="ctr"/>
            <a:endParaRPr lang="en-US" dirty="0">
              <a:solidFill>
                <a:schemeClr val="tx1"/>
              </a:solidFill>
            </a:endParaRPr>
          </a:p>
        </p:txBody>
      </p:sp>
      <p:sp>
        <p:nvSpPr>
          <p:cNvPr id="43" name="Rectangle: Folded Corner 42">
            <a:extLst>
              <a:ext uri="{FF2B5EF4-FFF2-40B4-BE49-F238E27FC236}">
                <a16:creationId xmlns:a16="http://schemas.microsoft.com/office/drawing/2014/main" id="{D7E28D7D-E491-44A4-AD36-4E20A054AF9C}"/>
              </a:ext>
            </a:extLst>
          </p:cNvPr>
          <p:cNvSpPr/>
          <p:nvPr/>
        </p:nvSpPr>
        <p:spPr>
          <a:xfrm>
            <a:off x="4811491" y="5125922"/>
            <a:ext cx="1981188" cy="367070"/>
          </a:xfrm>
          <a:prstGeom prst="foldedCorner">
            <a:avLst>
              <a:gd name="adj" fmla="val 36533"/>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a:solidFill>
                  <a:schemeClr val="tx1"/>
                </a:solidFill>
              </a:rPr>
              <a:t>Hello.c</a:t>
            </a:r>
            <a:r>
              <a:rPr lang="en-US" sz="2000" b="1" dirty="0">
                <a:solidFill>
                  <a:schemeClr val="tx1"/>
                </a:solidFill>
              </a:rPr>
              <a:t> </a:t>
            </a:r>
            <a:r>
              <a:rPr lang="en-US" sz="1600" dirty="0">
                <a:solidFill>
                  <a:schemeClr val="tx1"/>
                </a:solidFill>
              </a:rPr>
              <a:t>(00aaa)</a:t>
            </a:r>
          </a:p>
          <a:p>
            <a:pPr algn="ctr"/>
            <a:endParaRPr lang="en-US" dirty="0">
              <a:solidFill>
                <a:schemeClr val="tx1"/>
              </a:solidFill>
            </a:endParaRPr>
          </a:p>
        </p:txBody>
      </p:sp>
      <p:sp>
        <p:nvSpPr>
          <p:cNvPr id="47" name="Rectangle: Folded Corner 46">
            <a:extLst>
              <a:ext uri="{FF2B5EF4-FFF2-40B4-BE49-F238E27FC236}">
                <a16:creationId xmlns:a16="http://schemas.microsoft.com/office/drawing/2014/main" id="{958E9611-9FE6-4B62-BD1E-D01586852F0D}"/>
              </a:ext>
            </a:extLst>
          </p:cNvPr>
          <p:cNvSpPr/>
          <p:nvPr/>
        </p:nvSpPr>
        <p:spPr>
          <a:xfrm>
            <a:off x="4822371" y="3226764"/>
            <a:ext cx="1970308" cy="612321"/>
          </a:xfrm>
          <a:prstGeom prst="foldedCorner">
            <a:avLst>
              <a:gd name="adj" fmla="val 24663"/>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rPr>
              <a:t>README.md </a:t>
            </a:r>
            <a:r>
              <a:rPr lang="en-US" sz="1600" dirty="0">
                <a:solidFill>
                  <a:schemeClr val="tx1"/>
                </a:solidFill>
              </a:rPr>
              <a:t>(66666)</a:t>
            </a:r>
          </a:p>
          <a:p>
            <a:pPr algn="ctr"/>
            <a:endParaRPr lang="en-US" dirty="0">
              <a:solidFill>
                <a:schemeClr val="tx1"/>
              </a:solidFill>
            </a:endParaRPr>
          </a:p>
        </p:txBody>
      </p:sp>
      <p:sp>
        <p:nvSpPr>
          <p:cNvPr id="57" name="Rectangle: Folded Corner 56">
            <a:extLst>
              <a:ext uri="{FF2B5EF4-FFF2-40B4-BE49-F238E27FC236}">
                <a16:creationId xmlns:a16="http://schemas.microsoft.com/office/drawing/2014/main" id="{8FA5F86B-349E-48DF-97B4-AC0236AFF37A}"/>
              </a:ext>
            </a:extLst>
          </p:cNvPr>
          <p:cNvSpPr/>
          <p:nvPr/>
        </p:nvSpPr>
        <p:spPr>
          <a:xfrm>
            <a:off x="4811491" y="5500366"/>
            <a:ext cx="1981188" cy="367070"/>
          </a:xfrm>
          <a:prstGeom prst="foldedCorner">
            <a:avLst>
              <a:gd name="adj" fmla="val 33567"/>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err="1">
                <a:solidFill>
                  <a:schemeClr val="tx1"/>
                </a:solidFill>
              </a:rPr>
              <a:t>lib.h</a:t>
            </a:r>
            <a:r>
              <a:rPr lang="en-US" sz="2000" b="1" dirty="0">
                <a:solidFill>
                  <a:schemeClr val="tx1"/>
                </a:solidFill>
              </a:rPr>
              <a:t> </a:t>
            </a:r>
            <a:r>
              <a:rPr lang="en-US" sz="1600" dirty="0">
                <a:solidFill>
                  <a:schemeClr val="tx1"/>
                </a:solidFill>
              </a:rPr>
              <a:t>(f1abc)</a:t>
            </a:r>
          </a:p>
          <a:p>
            <a:pPr algn="ctr"/>
            <a:endParaRPr lang="en-US" dirty="0">
              <a:solidFill>
                <a:schemeClr val="tx1"/>
              </a:solidFill>
            </a:endParaRPr>
          </a:p>
        </p:txBody>
      </p:sp>
      <p:sp>
        <p:nvSpPr>
          <p:cNvPr id="21" name="Text Placeholder 1">
            <a:extLst>
              <a:ext uri="{FF2B5EF4-FFF2-40B4-BE49-F238E27FC236}">
                <a16:creationId xmlns:a16="http://schemas.microsoft.com/office/drawing/2014/main" id="{F38426DB-BE51-41A5-B389-D86D78F4E9B9}"/>
              </a:ext>
            </a:extLst>
          </p:cNvPr>
          <p:cNvSpPr>
            <a:spLocks noGrp="1"/>
          </p:cNvSpPr>
          <p:nvPr>
            <p:ph type="body" idx="1"/>
          </p:nvPr>
        </p:nvSpPr>
        <p:spPr>
          <a:xfrm>
            <a:off x="457200" y="1733895"/>
            <a:ext cx="3592284" cy="1206652"/>
          </a:xfrm>
        </p:spPr>
        <p:txBody>
          <a:bodyPr/>
          <a:lstStyle/>
          <a:p>
            <a:pPr algn="l"/>
            <a:r>
              <a:rPr lang="en-US" dirty="0"/>
              <a:t>O mesmo ficheiro foi </a:t>
            </a:r>
            <a:r>
              <a:rPr lang="en-US" dirty="0" err="1"/>
              <a:t>modificado</a:t>
            </a:r>
            <a:r>
              <a:rPr lang="en-US" dirty="0"/>
              <a:t> </a:t>
            </a:r>
            <a:r>
              <a:rPr lang="en-US" dirty="0" err="1"/>
              <a:t>nas</a:t>
            </a:r>
            <a:r>
              <a:rPr lang="en-US" dirty="0"/>
              <a:t> duas </a:t>
            </a:r>
            <a:r>
              <a:rPr lang="en-US" i="1" dirty="0"/>
              <a:t>branches</a:t>
            </a:r>
            <a:endParaRPr lang="en-US" dirty="0"/>
          </a:p>
        </p:txBody>
      </p:sp>
    </p:spTree>
    <p:extLst>
      <p:ext uri="{BB962C8B-B14F-4D97-AF65-F5344CB8AC3E}">
        <p14:creationId xmlns:p14="http://schemas.microsoft.com/office/powerpoint/2010/main" val="1057953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D5564B-49B9-43F5-A15B-C07E0835098D}"/>
              </a:ext>
            </a:extLst>
          </p:cNvPr>
          <p:cNvSpPr>
            <a:spLocks noGrp="1"/>
          </p:cNvSpPr>
          <p:nvPr>
            <p:ph type="body" idx="1"/>
          </p:nvPr>
        </p:nvSpPr>
        <p:spPr/>
        <p:txBody>
          <a:bodyPr/>
          <a:lstStyle/>
          <a:p>
            <a:r>
              <a:rPr lang="pt-PT" dirty="0"/>
              <a:t>Para apagar um </a:t>
            </a:r>
            <a:r>
              <a:rPr lang="pt-PT" i="1" dirty="0" err="1"/>
              <a:t>branch</a:t>
            </a:r>
            <a:r>
              <a:rPr lang="pt-PT" dirty="0"/>
              <a:t>, usa-se </a:t>
            </a:r>
            <a:r>
              <a:rPr lang="pt-PT" altLang="pt-PT" dirty="0">
                <a:solidFill>
                  <a:srgbClr val="859900"/>
                </a:solidFill>
                <a:latin typeface="Ubuntu Mono" panose="020B0509030602030204" pitchFamily="49" charset="0"/>
              </a:rPr>
              <a:t>$</a:t>
            </a:r>
            <a:r>
              <a:rPr lang="pt-PT" altLang="pt-PT" dirty="0" err="1">
                <a:solidFill>
                  <a:srgbClr val="BD3800"/>
                </a:solidFill>
                <a:latin typeface="Ubuntu Mono" panose="020B0509030602030204" pitchFamily="49" charset="0"/>
              </a:rPr>
              <a:t>git</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branch</a:t>
            </a:r>
            <a:r>
              <a:rPr lang="pt-PT" altLang="pt-PT" dirty="0">
                <a:solidFill>
                  <a:srgbClr val="839496"/>
                </a:solidFill>
                <a:latin typeface="Ubuntu Mono" panose="020B0509030602030204" pitchFamily="49" charset="0"/>
              </a:rPr>
              <a:t> –d </a:t>
            </a:r>
            <a:r>
              <a:rPr lang="pt-PT" altLang="pt-PT" dirty="0">
                <a:solidFill>
                  <a:srgbClr val="859900"/>
                </a:solidFill>
                <a:latin typeface="Ubuntu Mono" panose="020B0509030602030204" pitchFamily="49" charset="0"/>
              </a:rPr>
              <a:t>&lt;</a:t>
            </a:r>
            <a:r>
              <a:rPr lang="pt-PT" altLang="pt-PT" dirty="0" err="1">
                <a:solidFill>
                  <a:srgbClr val="839496"/>
                </a:solidFill>
                <a:latin typeface="Ubuntu Mono" panose="020B0509030602030204" pitchFamily="49" charset="0"/>
              </a:rPr>
              <a:t>branch</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name</a:t>
            </a:r>
            <a:r>
              <a:rPr lang="pt-PT" altLang="pt-PT" dirty="0">
                <a:solidFill>
                  <a:srgbClr val="859900"/>
                </a:solidFill>
                <a:latin typeface="Ubuntu Mono" panose="020B0509030602030204" pitchFamily="49" charset="0"/>
              </a:rPr>
              <a:t>&gt;</a:t>
            </a:r>
            <a:endParaRPr lang="pt-PT" altLang="pt-PT" sz="2000" dirty="0">
              <a:solidFill>
                <a:schemeClr val="tx1"/>
              </a:solidFill>
              <a:latin typeface="Ubuntu Mono" panose="020B0509030602030204" pitchFamily="49" charset="0"/>
            </a:endParaRPr>
          </a:p>
          <a:p>
            <a:endParaRPr lang="pt-PT" dirty="0"/>
          </a:p>
          <a:p>
            <a:r>
              <a:rPr lang="pt-PT" dirty="0"/>
              <a:t>Se esse </a:t>
            </a:r>
            <a:r>
              <a:rPr lang="pt-PT" i="1" dirty="0" err="1"/>
              <a:t>branch</a:t>
            </a:r>
            <a:r>
              <a:rPr lang="pt-PT" dirty="0"/>
              <a:t> tiver alterações que não estão totalmente </a:t>
            </a:r>
            <a:r>
              <a:rPr lang="pt-PT" i="1" dirty="0" err="1"/>
              <a:t>merged</a:t>
            </a:r>
            <a:r>
              <a:rPr lang="pt-PT" dirty="0"/>
              <a:t> (alcançáveis), não será possível apagar o </a:t>
            </a:r>
            <a:r>
              <a:rPr lang="pt-PT" i="1" dirty="0" err="1"/>
              <a:t>branch</a:t>
            </a:r>
            <a:r>
              <a:rPr lang="pt-PT" dirty="0"/>
              <a:t>. Se desejado, pode-se forçar com </a:t>
            </a:r>
            <a:r>
              <a:rPr lang="pt-PT" altLang="pt-PT" dirty="0">
                <a:solidFill>
                  <a:srgbClr val="859900"/>
                </a:solidFill>
                <a:latin typeface="Ubuntu Mono" panose="020B0509030602030204" pitchFamily="49" charset="0"/>
              </a:rPr>
              <a:t>$</a:t>
            </a:r>
            <a:r>
              <a:rPr lang="pt-PT" altLang="pt-PT" dirty="0" err="1">
                <a:solidFill>
                  <a:srgbClr val="BD3800"/>
                </a:solidFill>
                <a:latin typeface="Ubuntu Mono" panose="020B0509030602030204" pitchFamily="49" charset="0"/>
              </a:rPr>
              <a:t>git</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branch</a:t>
            </a:r>
            <a:r>
              <a:rPr lang="pt-PT" altLang="pt-PT" dirty="0">
                <a:solidFill>
                  <a:srgbClr val="839496"/>
                </a:solidFill>
                <a:latin typeface="Ubuntu Mono" panose="020B0509030602030204" pitchFamily="49" charset="0"/>
              </a:rPr>
              <a:t> –D </a:t>
            </a:r>
            <a:r>
              <a:rPr lang="pt-PT" altLang="pt-PT" dirty="0">
                <a:solidFill>
                  <a:srgbClr val="859900"/>
                </a:solidFill>
                <a:latin typeface="Ubuntu Mono" panose="020B0509030602030204" pitchFamily="49" charset="0"/>
              </a:rPr>
              <a:t>&lt;</a:t>
            </a:r>
            <a:r>
              <a:rPr lang="pt-PT" altLang="pt-PT" dirty="0" err="1">
                <a:solidFill>
                  <a:srgbClr val="839496"/>
                </a:solidFill>
                <a:latin typeface="Ubuntu Mono" panose="020B0509030602030204" pitchFamily="49" charset="0"/>
              </a:rPr>
              <a:t>branch</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name</a:t>
            </a:r>
            <a:r>
              <a:rPr lang="pt-PT" altLang="pt-PT" dirty="0">
                <a:solidFill>
                  <a:srgbClr val="859900"/>
                </a:solidFill>
                <a:latin typeface="Ubuntu Mono" panose="020B0509030602030204" pitchFamily="49" charset="0"/>
              </a:rPr>
              <a:t>&gt;</a:t>
            </a:r>
            <a:endParaRPr lang="pt-PT" dirty="0"/>
          </a:p>
        </p:txBody>
      </p:sp>
      <p:sp>
        <p:nvSpPr>
          <p:cNvPr id="3" name="Text Placeholder 2">
            <a:extLst>
              <a:ext uri="{FF2B5EF4-FFF2-40B4-BE49-F238E27FC236}">
                <a16:creationId xmlns:a16="http://schemas.microsoft.com/office/drawing/2014/main" id="{76BE15F3-140D-41A0-9F0C-0C2A53ABA543}"/>
              </a:ext>
            </a:extLst>
          </p:cNvPr>
          <p:cNvSpPr>
            <a:spLocks noGrp="1"/>
          </p:cNvSpPr>
          <p:nvPr>
            <p:ph type="body" sz="quarter" idx="10"/>
          </p:nvPr>
        </p:nvSpPr>
        <p:spPr/>
        <p:txBody>
          <a:bodyPr/>
          <a:lstStyle/>
          <a:p>
            <a:r>
              <a:rPr lang="en-US" dirty="0"/>
              <a:t>Apagar </a:t>
            </a:r>
            <a:r>
              <a:rPr lang="en-US" i="1" dirty="0"/>
              <a:t>branches</a:t>
            </a:r>
            <a:endParaRPr lang="pt-PT" i="1" dirty="0"/>
          </a:p>
        </p:txBody>
      </p:sp>
      <p:sp>
        <p:nvSpPr>
          <p:cNvPr id="4" name="Text Placeholder 3">
            <a:extLst>
              <a:ext uri="{FF2B5EF4-FFF2-40B4-BE49-F238E27FC236}">
                <a16:creationId xmlns:a16="http://schemas.microsoft.com/office/drawing/2014/main" id="{83E96D08-9F19-457C-9A58-6A210B117325}"/>
              </a:ext>
            </a:extLst>
          </p:cNvPr>
          <p:cNvSpPr>
            <a:spLocks noGrp="1"/>
          </p:cNvSpPr>
          <p:nvPr>
            <p:ph type="body" sz="quarter" idx="11"/>
          </p:nvPr>
        </p:nvSpPr>
        <p:spPr/>
        <p:txBody>
          <a:bodyPr/>
          <a:lstStyle/>
          <a:p>
            <a:endParaRPr lang="pt-PT"/>
          </a:p>
        </p:txBody>
      </p:sp>
    </p:spTree>
    <p:extLst>
      <p:ext uri="{BB962C8B-B14F-4D97-AF65-F5344CB8AC3E}">
        <p14:creationId xmlns:p14="http://schemas.microsoft.com/office/powerpoint/2010/main" val="3920086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6C2193-BACD-40D2-AF2D-03425AF080D4}"/>
              </a:ext>
            </a:extLst>
          </p:cNvPr>
          <p:cNvSpPr>
            <a:spLocks noGrp="1"/>
          </p:cNvSpPr>
          <p:nvPr>
            <p:ph type="body" sz="quarter" idx="10"/>
          </p:nvPr>
        </p:nvSpPr>
        <p:spPr/>
        <p:txBody>
          <a:bodyPr/>
          <a:lstStyle/>
          <a:p>
            <a:r>
              <a:rPr lang="pt-PT" dirty="0" err="1"/>
              <a:t>Hands</a:t>
            </a:r>
            <a:r>
              <a:rPr lang="pt-PT" dirty="0"/>
              <a:t> </a:t>
            </a:r>
            <a:r>
              <a:rPr lang="pt-PT" dirty="0" err="1"/>
              <a:t>On</a:t>
            </a:r>
            <a:endParaRPr lang="pt-PT" dirty="0"/>
          </a:p>
        </p:txBody>
      </p:sp>
    </p:spTree>
    <p:extLst>
      <p:ext uri="{BB962C8B-B14F-4D97-AF65-F5344CB8AC3E}">
        <p14:creationId xmlns:p14="http://schemas.microsoft.com/office/powerpoint/2010/main" val="2084526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6E58FF-C0B3-4054-85FB-4BD03231E215}"/>
              </a:ext>
            </a:extLst>
          </p:cNvPr>
          <p:cNvSpPr>
            <a:spLocks noGrp="1"/>
          </p:cNvSpPr>
          <p:nvPr>
            <p:ph type="body" sz="quarter" idx="10"/>
          </p:nvPr>
        </p:nvSpPr>
        <p:spPr/>
        <p:txBody>
          <a:bodyPr/>
          <a:lstStyle/>
          <a:p>
            <a:r>
              <a:rPr lang="pt-PT" dirty="0"/>
              <a:t>Serviços Online</a:t>
            </a:r>
          </a:p>
        </p:txBody>
      </p:sp>
      <p:sp>
        <p:nvSpPr>
          <p:cNvPr id="4" name="Text Placeholder 3">
            <a:extLst>
              <a:ext uri="{FF2B5EF4-FFF2-40B4-BE49-F238E27FC236}">
                <a16:creationId xmlns:a16="http://schemas.microsoft.com/office/drawing/2014/main" id="{E05F27CC-0C8A-4259-95A4-0C1F906D4A28}"/>
              </a:ext>
            </a:extLst>
          </p:cNvPr>
          <p:cNvSpPr>
            <a:spLocks noGrp="1"/>
          </p:cNvSpPr>
          <p:nvPr>
            <p:ph type="body" sz="quarter" idx="11"/>
          </p:nvPr>
        </p:nvSpPr>
        <p:spPr/>
        <p:txBody>
          <a:bodyPr/>
          <a:lstStyle/>
          <a:p>
            <a:endParaRPr lang="pt-PT"/>
          </a:p>
        </p:txBody>
      </p:sp>
      <p:pic>
        <p:nvPicPr>
          <p:cNvPr id="5" name="Imagem 3">
            <a:extLst>
              <a:ext uri="{FF2B5EF4-FFF2-40B4-BE49-F238E27FC236}">
                <a16:creationId xmlns:a16="http://schemas.microsoft.com/office/drawing/2014/main" id="{F7802E1C-4309-42A5-AE1A-E9F2B84F599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529655" y="2814495"/>
            <a:ext cx="2047875" cy="2047875"/>
          </a:xfrm>
          <a:prstGeom prst="rect">
            <a:avLst/>
          </a:prstGeom>
        </p:spPr>
      </p:pic>
      <p:pic>
        <p:nvPicPr>
          <p:cNvPr id="6" name="Imagem 6">
            <a:extLst>
              <a:ext uri="{FF2B5EF4-FFF2-40B4-BE49-F238E27FC236}">
                <a16:creationId xmlns:a16="http://schemas.microsoft.com/office/drawing/2014/main" id="{FD4347D1-6439-4E96-99ED-C0CD0EAB9752}"/>
              </a:ext>
            </a:extLst>
          </p:cNvPr>
          <p:cNvPicPr>
            <a:picLocks noChangeAspect="1"/>
          </p:cNvPicPr>
          <p:nvPr/>
        </p:nvPicPr>
        <p:blipFill>
          <a:blip r:embed="rId4"/>
          <a:stretch>
            <a:fillRect/>
          </a:stretch>
        </p:blipFill>
        <p:spPr>
          <a:xfrm>
            <a:off x="3552018" y="1882253"/>
            <a:ext cx="1956179" cy="1956179"/>
          </a:xfrm>
          <a:prstGeom prst="rect">
            <a:avLst/>
          </a:prstGeom>
        </p:spPr>
      </p:pic>
      <p:sp>
        <p:nvSpPr>
          <p:cNvPr id="7" name="CaixaDeTexto 9">
            <a:extLst>
              <a:ext uri="{FF2B5EF4-FFF2-40B4-BE49-F238E27FC236}">
                <a16:creationId xmlns:a16="http://schemas.microsoft.com/office/drawing/2014/main" id="{A98C1212-F603-44D4-A065-21D80F3F213F}"/>
              </a:ext>
            </a:extLst>
          </p:cNvPr>
          <p:cNvSpPr txBox="1"/>
          <p:nvPr/>
        </p:nvSpPr>
        <p:spPr>
          <a:xfrm>
            <a:off x="793456" y="4523816"/>
            <a:ext cx="1552028" cy="338554"/>
          </a:xfrm>
          <a:prstGeom prst="rect">
            <a:avLst/>
          </a:prstGeom>
          <a:noFill/>
        </p:spPr>
        <p:txBody>
          <a:bodyPr wrap="none" rtlCol="0">
            <a:spAutoFit/>
          </a:bodyPr>
          <a:lstStyle/>
          <a:p>
            <a:r>
              <a:rPr lang="pt-PT" sz="1600" b="1" dirty="0">
                <a:effectLst>
                  <a:outerShdw blurRad="38100" dist="38100" dir="2700000" algn="tl">
                    <a:srgbClr val="000000">
                      <a:alpha val="43137"/>
                    </a:srgbClr>
                  </a:outerShdw>
                </a:effectLst>
              </a:rPr>
              <a:t>ProjectLocker</a:t>
            </a:r>
          </a:p>
        </p:txBody>
      </p:sp>
      <p:sp>
        <p:nvSpPr>
          <p:cNvPr id="8" name="CaixaDeTexto 10">
            <a:extLst>
              <a:ext uri="{FF2B5EF4-FFF2-40B4-BE49-F238E27FC236}">
                <a16:creationId xmlns:a16="http://schemas.microsoft.com/office/drawing/2014/main" id="{21B1A1C7-FE4F-4BB0-90E3-1445412FB0B7}"/>
              </a:ext>
            </a:extLst>
          </p:cNvPr>
          <p:cNvSpPr txBox="1"/>
          <p:nvPr/>
        </p:nvSpPr>
        <p:spPr>
          <a:xfrm>
            <a:off x="4066678" y="3838432"/>
            <a:ext cx="869149" cy="338554"/>
          </a:xfrm>
          <a:prstGeom prst="rect">
            <a:avLst/>
          </a:prstGeom>
          <a:noFill/>
        </p:spPr>
        <p:txBody>
          <a:bodyPr wrap="none" rtlCol="0">
            <a:spAutoFit/>
          </a:bodyPr>
          <a:lstStyle/>
          <a:p>
            <a:r>
              <a:rPr lang="pt-PT" sz="1600" b="1" dirty="0">
                <a:effectLst>
                  <a:outerShdw blurRad="38100" dist="38100" dir="2700000" algn="tl">
                    <a:srgbClr val="000000">
                      <a:alpha val="43137"/>
                    </a:srgbClr>
                  </a:outerShdw>
                </a:effectLst>
              </a:rPr>
              <a:t>GitHub</a:t>
            </a:r>
          </a:p>
        </p:txBody>
      </p:sp>
      <p:pic>
        <p:nvPicPr>
          <p:cNvPr id="9" name="Imagem 11">
            <a:extLst>
              <a:ext uri="{FF2B5EF4-FFF2-40B4-BE49-F238E27FC236}">
                <a16:creationId xmlns:a16="http://schemas.microsoft.com/office/drawing/2014/main" id="{2CBF1A3A-9DD0-48C0-9019-829C7969E536}"/>
              </a:ext>
            </a:extLst>
          </p:cNvPr>
          <p:cNvPicPr>
            <a:picLocks noChangeAspect="1"/>
          </p:cNvPicPr>
          <p:nvPr/>
        </p:nvPicPr>
        <p:blipFill>
          <a:blip r:embed="rId5"/>
          <a:stretch>
            <a:fillRect/>
          </a:stretch>
        </p:blipFill>
        <p:spPr>
          <a:xfrm>
            <a:off x="6605329" y="3162867"/>
            <a:ext cx="1351129" cy="1351129"/>
          </a:xfrm>
          <a:prstGeom prst="rect">
            <a:avLst/>
          </a:prstGeom>
        </p:spPr>
      </p:pic>
      <p:sp>
        <p:nvSpPr>
          <p:cNvPr id="10" name="CaixaDeTexto 12">
            <a:extLst>
              <a:ext uri="{FF2B5EF4-FFF2-40B4-BE49-F238E27FC236}">
                <a16:creationId xmlns:a16="http://schemas.microsoft.com/office/drawing/2014/main" id="{82F4B71A-186D-447A-9D75-576121FDA436}"/>
              </a:ext>
            </a:extLst>
          </p:cNvPr>
          <p:cNvSpPr txBox="1"/>
          <p:nvPr/>
        </p:nvSpPr>
        <p:spPr>
          <a:xfrm>
            <a:off x="6863150" y="4523816"/>
            <a:ext cx="835485" cy="338554"/>
          </a:xfrm>
          <a:prstGeom prst="rect">
            <a:avLst/>
          </a:prstGeom>
          <a:noFill/>
        </p:spPr>
        <p:txBody>
          <a:bodyPr wrap="none" rtlCol="0">
            <a:spAutoFit/>
          </a:bodyPr>
          <a:lstStyle/>
          <a:p>
            <a:r>
              <a:rPr lang="pt-PT" sz="1600" b="1" dirty="0">
                <a:effectLst>
                  <a:outerShdw blurRad="38100" dist="38100" dir="2700000" algn="tl">
                    <a:srgbClr val="000000">
                      <a:alpha val="43137"/>
                    </a:srgbClr>
                  </a:outerShdw>
                </a:effectLst>
              </a:rPr>
              <a:t>GitLab</a:t>
            </a:r>
          </a:p>
        </p:txBody>
      </p:sp>
    </p:spTree>
    <p:extLst>
      <p:ext uri="{BB962C8B-B14F-4D97-AF65-F5344CB8AC3E}">
        <p14:creationId xmlns:p14="http://schemas.microsoft.com/office/powerpoint/2010/main" val="1959987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2" name="Retângulo 1"/>
          <p:cNvSpPr/>
          <p:nvPr/>
        </p:nvSpPr>
        <p:spPr>
          <a:xfrm>
            <a:off x="457200" y="436728"/>
            <a:ext cx="1685499" cy="764275"/>
          </a:xfrm>
          <a:prstGeom prst="rect">
            <a:avLst/>
          </a:prstGeom>
          <a:solidFill>
            <a:srgbClr val="0471B4"/>
          </a:solidFill>
          <a:ln>
            <a:solidFill>
              <a:srgbClr val="0471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 name="CaixaDeTexto 2"/>
          <p:cNvSpPr txBox="1"/>
          <p:nvPr/>
        </p:nvSpPr>
        <p:spPr>
          <a:xfrm>
            <a:off x="457200" y="526477"/>
            <a:ext cx="7624916" cy="584775"/>
          </a:xfrm>
          <a:prstGeom prst="rect">
            <a:avLst/>
          </a:prstGeom>
          <a:noFill/>
        </p:spPr>
        <p:txBody>
          <a:bodyPr wrap="square" rtlCol="0">
            <a:spAutoFit/>
          </a:bodyPr>
          <a:lstStyle/>
          <a:p>
            <a:r>
              <a:rPr lang="pt-PT" sz="3200" dirty="0">
                <a:solidFill>
                  <a:schemeClr val="bg1"/>
                </a:solidFill>
              </a:rPr>
              <a:t>Inicializar um novo repositório remoto</a:t>
            </a:r>
          </a:p>
        </p:txBody>
      </p:sp>
      <p:pic>
        <p:nvPicPr>
          <p:cNvPr id="7" name="Imagem 6"/>
          <p:cNvPicPr>
            <a:picLocks noChangeAspect="1"/>
          </p:cNvPicPr>
          <p:nvPr/>
        </p:nvPicPr>
        <p:blipFill rotWithShape="1">
          <a:blip r:embed="rId3"/>
          <a:srcRect l="31290" t="21169" r="13548" b="59897"/>
          <a:stretch/>
        </p:blipFill>
        <p:spPr>
          <a:xfrm>
            <a:off x="3642850" y="1666566"/>
            <a:ext cx="5043949" cy="973394"/>
          </a:xfrm>
          <a:prstGeom prst="rect">
            <a:avLst/>
          </a:prstGeom>
          <a:ln>
            <a:noFill/>
          </a:ln>
          <a:effectLst>
            <a:outerShdw blurRad="190500" algn="tl" rotWithShape="0">
              <a:srgbClr val="000000">
                <a:alpha val="70000"/>
              </a:srgbClr>
            </a:outerShdw>
          </a:effectLst>
        </p:spPr>
      </p:pic>
      <p:pic>
        <p:nvPicPr>
          <p:cNvPr id="8" name="Imagem 7"/>
          <p:cNvPicPr>
            <a:picLocks noChangeAspect="1"/>
          </p:cNvPicPr>
          <p:nvPr/>
        </p:nvPicPr>
        <p:blipFill rotWithShape="1">
          <a:blip r:embed="rId4"/>
          <a:srcRect l="21775" t="13135" r="25806" b="8834"/>
          <a:stretch/>
        </p:blipFill>
        <p:spPr>
          <a:xfrm>
            <a:off x="589934" y="2757944"/>
            <a:ext cx="4793226" cy="4011563"/>
          </a:xfrm>
          <a:prstGeom prst="rect">
            <a:avLst/>
          </a:prstGeom>
          <a:ln>
            <a:noFill/>
          </a:ln>
          <a:effectLst>
            <a:outerShdw blurRad="190500" algn="tl" rotWithShape="0">
              <a:srgbClr val="000000">
                <a:alpha val="70000"/>
              </a:srgbClr>
            </a:outerShdw>
          </a:effectLst>
        </p:spPr>
      </p:pic>
      <p:sp>
        <p:nvSpPr>
          <p:cNvPr id="9" name="CaixaDeTexto 8"/>
          <p:cNvSpPr txBox="1"/>
          <p:nvPr/>
        </p:nvSpPr>
        <p:spPr>
          <a:xfrm>
            <a:off x="2477898" y="1855736"/>
            <a:ext cx="420308" cy="400110"/>
          </a:xfrm>
          <a:prstGeom prst="rect">
            <a:avLst/>
          </a:prstGeom>
          <a:noFill/>
        </p:spPr>
        <p:txBody>
          <a:bodyPr wrap="none" rtlCol="0">
            <a:spAutoFit/>
          </a:bodyPr>
          <a:lstStyle/>
          <a:p>
            <a:r>
              <a:rPr lang="pt-PT" sz="2000" b="1" dirty="0">
                <a:solidFill>
                  <a:srgbClr val="0471B4"/>
                </a:solidFill>
              </a:rPr>
              <a:t>1º</a:t>
            </a:r>
            <a:endParaRPr lang="pt-PT" sz="1800" b="1" dirty="0">
              <a:solidFill>
                <a:srgbClr val="0471B4"/>
              </a:solidFill>
            </a:endParaRPr>
          </a:p>
        </p:txBody>
      </p:sp>
      <p:sp>
        <p:nvSpPr>
          <p:cNvPr id="11" name="CaixaDeTexto 10"/>
          <p:cNvSpPr txBox="1"/>
          <p:nvPr/>
        </p:nvSpPr>
        <p:spPr>
          <a:xfrm>
            <a:off x="6231531" y="4436704"/>
            <a:ext cx="420308" cy="400110"/>
          </a:xfrm>
          <a:prstGeom prst="rect">
            <a:avLst/>
          </a:prstGeom>
          <a:noFill/>
        </p:spPr>
        <p:txBody>
          <a:bodyPr wrap="none" rtlCol="0">
            <a:spAutoFit/>
          </a:bodyPr>
          <a:lstStyle/>
          <a:p>
            <a:r>
              <a:rPr lang="pt-PT" sz="2000" b="1" dirty="0">
                <a:solidFill>
                  <a:srgbClr val="0471B4"/>
                </a:solidFill>
              </a:rPr>
              <a:t>2º</a:t>
            </a:r>
          </a:p>
        </p:txBody>
      </p:sp>
      <p:cxnSp>
        <p:nvCxnSpPr>
          <p:cNvPr id="12" name="Conexão reta unidirecional 11"/>
          <p:cNvCxnSpPr/>
          <p:nvPr/>
        </p:nvCxnSpPr>
        <p:spPr>
          <a:xfrm>
            <a:off x="2920184" y="2075664"/>
            <a:ext cx="4277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xão reta unidirecional 13"/>
          <p:cNvCxnSpPr/>
          <p:nvPr/>
        </p:nvCxnSpPr>
        <p:spPr>
          <a:xfrm flipH="1">
            <a:off x="5663382" y="4650866"/>
            <a:ext cx="486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023127" y="2114142"/>
            <a:ext cx="634181" cy="3783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6" name="Oval 15"/>
          <p:cNvSpPr/>
          <p:nvPr/>
        </p:nvSpPr>
        <p:spPr>
          <a:xfrm>
            <a:off x="634178" y="6341806"/>
            <a:ext cx="1194619" cy="3834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Tree>
    <p:extLst>
      <p:ext uri="{BB962C8B-B14F-4D97-AF65-F5344CB8AC3E}">
        <p14:creationId xmlns:p14="http://schemas.microsoft.com/office/powerpoint/2010/main" val="3680755772"/>
      </p:ext>
    </p:extLst>
  </p:cSld>
  <p:clrMapOvr>
    <a:masterClrMapping/>
  </p:clrMapOvr>
  <mc:AlternateContent xmlns:mc="http://schemas.openxmlformats.org/markup-compatibility/2006" xmlns:p14="http://schemas.microsoft.com/office/powerpoint/2010/main">
    <mc:Choice Requires="p14">
      <p:transition spd="slow" p14:dur="2000" advTm="5860"/>
    </mc:Choice>
    <mc:Fallback xmlns="">
      <p:transition spd="slow" advTm="586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F5291A-AAAA-42C9-BB53-29EEF42E2E3B}"/>
              </a:ext>
            </a:extLst>
          </p:cNvPr>
          <p:cNvSpPr>
            <a:spLocks noGrp="1"/>
          </p:cNvSpPr>
          <p:nvPr>
            <p:ph type="body" idx="1"/>
          </p:nvPr>
        </p:nvSpPr>
        <p:spPr/>
        <p:txBody>
          <a:bodyPr/>
          <a:lstStyle/>
          <a:p>
            <a:r>
              <a:rPr lang="en-US" dirty="0" err="1"/>
              <a:t>Transfere</a:t>
            </a:r>
            <a:r>
              <a:rPr lang="en-US" dirty="0"/>
              <a:t> </a:t>
            </a:r>
            <a:r>
              <a:rPr lang="en-US" dirty="0" err="1"/>
              <a:t>os</a:t>
            </a:r>
            <a:r>
              <a:rPr lang="en-US" dirty="0"/>
              <a:t> dados do </a:t>
            </a:r>
            <a:r>
              <a:rPr lang="en-US" dirty="0" err="1"/>
              <a:t>repositório</a:t>
            </a:r>
            <a:r>
              <a:rPr lang="en-US" dirty="0"/>
              <a:t> remote, mas não faz qualquer tipo de </a:t>
            </a:r>
            <a:r>
              <a:rPr lang="en-US" dirty="0" err="1"/>
              <a:t>integração</a:t>
            </a:r>
            <a:endParaRPr lang="en-US" dirty="0"/>
          </a:p>
          <a:p>
            <a:endParaRPr lang="en-US" dirty="0"/>
          </a:p>
          <a:p>
            <a:r>
              <a:rPr lang="pt-PT" dirty="0"/>
              <a:t>$</a:t>
            </a:r>
            <a:r>
              <a:rPr lang="pt-PT" dirty="0" err="1"/>
              <a:t>git</a:t>
            </a:r>
            <a:r>
              <a:rPr lang="pt-PT" dirty="0"/>
              <a:t> </a:t>
            </a:r>
            <a:r>
              <a:rPr lang="pt-PT" dirty="0" err="1"/>
              <a:t>fetch</a:t>
            </a:r>
            <a:endParaRPr lang="pt-PT" dirty="0"/>
          </a:p>
        </p:txBody>
      </p:sp>
      <p:sp>
        <p:nvSpPr>
          <p:cNvPr id="3" name="Text Placeholder 2">
            <a:extLst>
              <a:ext uri="{FF2B5EF4-FFF2-40B4-BE49-F238E27FC236}">
                <a16:creationId xmlns:a16="http://schemas.microsoft.com/office/drawing/2014/main" id="{BCEAF4FA-E170-404D-9911-69B7C4DD5E06}"/>
              </a:ext>
            </a:extLst>
          </p:cNvPr>
          <p:cNvSpPr>
            <a:spLocks noGrp="1"/>
          </p:cNvSpPr>
          <p:nvPr>
            <p:ph type="body" sz="quarter" idx="10"/>
          </p:nvPr>
        </p:nvSpPr>
        <p:spPr/>
        <p:txBody>
          <a:bodyPr/>
          <a:lstStyle/>
          <a:p>
            <a:r>
              <a:rPr lang="en-US" dirty="0"/>
              <a:t>Comandos </a:t>
            </a:r>
            <a:r>
              <a:rPr lang="en-US" dirty="0" err="1"/>
              <a:t>remotos</a:t>
            </a:r>
            <a:endParaRPr lang="pt-PT" dirty="0"/>
          </a:p>
        </p:txBody>
      </p:sp>
      <p:sp>
        <p:nvSpPr>
          <p:cNvPr id="4" name="Text Placeholder 3">
            <a:extLst>
              <a:ext uri="{FF2B5EF4-FFF2-40B4-BE49-F238E27FC236}">
                <a16:creationId xmlns:a16="http://schemas.microsoft.com/office/drawing/2014/main" id="{3D8B6141-9E0C-444C-97B5-504D4679E5EE}"/>
              </a:ext>
            </a:extLst>
          </p:cNvPr>
          <p:cNvSpPr>
            <a:spLocks noGrp="1"/>
          </p:cNvSpPr>
          <p:nvPr>
            <p:ph type="body" sz="quarter" idx="11"/>
          </p:nvPr>
        </p:nvSpPr>
        <p:spPr/>
        <p:txBody>
          <a:bodyPr/>
          <a:lstStyle/>
          <a:p>
            <a:r>
              <a:rPr lang="en-US" dirty="0"/>
              <a:t>git fetch</a:t>
            </a:r>
            <a:endParaRPr lang="pt-PT" dirty="0"/>
          </a:p>
        </p:txBody>
      </p:sp>
    </p:spTree>
    <p:extLst>
      <p:ext uri="{BB962C8B-B14F-4D97-AF65-F5344CB8AC3E}">
        <p14:creationId xmlns:p14="http://schemas.microsoft.com/office/powerpoint/2010/main" val="863383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448BDF-4255-4B1C-B4D0-B910CEB16835}"/>
              </a:ext>
            </a:extLst>
          </p:cNvPr>
          <p:cNvSpPr>
            <a:spLocks noGrp="1"/>
          </p:cNvSpPr>
          <p:nvPr>
            <p:ph type="body" idx="1"/>
          </p:nvPr>
        </p:nvSpPr>
        <p:spPr/>
        <p:txBody>
          <a:bodyPr/>
          <a:lstStyle/>
          <a:p>
            <a:r>
              <a:rPr lang="en-US" dirty="0" err="1"/>
              <a:t>Transfere</a:t>
            </a:r>
            <a:r>
              <a:rPr lang="en-US" dirty="0"/>
              <a:t> </a:t>
            </a:r>
            <a:r>
              <a:rPr lang="en-US" dirty="0" err="1"/>
              <a:t>os</a:t>
            </a:r>
            <a:r>
              <a:rPr lang="en-US" dirty="0"/>
              <a:t> dados do </a:t>
            </a:r>
            <a:r>
              <a:rPr lang="en-US" dirty="0" err="1"/>
              <a:t>repositório</a:t>
            </a:r>
            <a:r>
              <a:rPr lang="en-US" dirty="0"/>
              <a:t> remote e tenta </a:t>
            </a:r>
            <a:r>
              <a:rPr lang="en-US" dirty="0" err="1"/>
              <a:t>integrar</a:t>
            </a:r>
            <a:r>
              <a:rPr lang="en-US" dirty="0"/>
              <a:t> no </a:t>
            </a:r>
            <a:r>
              <a:rPr lang="en-US" dirty="0" err="1"/>
              <a:t>repositório</a:t>
            </a:r>
            <a:r>
              <a:rPr lang="en-US" dirty="0"/>
              <a:t> local (</a:t>
            </a:r>
            <a:r>
              <a:rPr lang="en-US" i="1" dirty="0"/>
              <a:t>merge</a:t>
            </a:r>
            <a:r>
              <a:rPr lang="en-US" dirty="0"/>
              <a:t>)</a:t>
            </a:r>
          </a:p>
          <a:p>
            <a:endParaRPr lang="en-US" dirty="0"/>
          </a:p>
          <a:p>
            <a:r>
              <a:rPr lang="pt-PT" dirty="0"/>
              <a:t>$ </a:t>
            </a:r>
            <a:r>
              <a:rPr lang="pt-PT" dirty="0" err="1"/>
              <a:t>git</a:t>
            </a:r>
            <a:r>
              <a:rPr lang="pt-PT" dirty="0"/>
              <a:t> </a:t>
            </a:r>
            <a:r>
              <a:rPr lang="pt-PT" dirty="0" err="1"/>
              <a:t>push</a:t>
            </a:r>
            <a:r>
              <a:rPr lang="pt-PT" dirty="0"/>
              <a:t> </a:t>
            </a:r>
            <a:r>
              <a:rPr lang="pt-PT" dirty="0" err="1"/>
              <a:t>origin</a:t>
            </a:r>
            <a:r>
              <a:rPr lang="pt-PT" dirty="0"/>
              <a:t> &lt;</a:t>
            </a:r>
            <a:r>
              <a:rPr lang="pt-PT" dirty="0" err="1"/>
              <a:t>branch</a:t>
            </a:r>
            <a:r>
              <a:rPr lang="pt-PT" dirty="0"/>
              <a:t> </a:t>
            </a:r>
            <a:r>
              <a:rPr lang="pt-PT" dirty="0" err="1"/>
              <a:t>name</a:t>
            </a:r>
            <a:r>
              <a:rPr lang="pt-PT" dirty="0"/>
              <a:t>&gt;</a:t>
            </a:r>
          </a:p>
        </p:txBody>
      </p:sp>
      <p:sp>
        <p:nvSpPr>
          <p:cNvPr id="3" name="Text Placeholder 2">
            <a:extLst>
              <a:ext uri="{FF2B5EF4-FFF2-40B4-BE49-F238E27FC236}">
                <a16:creationId xmlns:a16="http://schemas.microsoft.com/office/drawing/2014/main" id="{636D21C2-D6AE-46BC-ACCF-1369DEFA6795}"/>
              </a:ext>
            </a:extLst>
          </p:cNvPr>
          <p:cNvSpPr>
            <a:spLocks noGrp="1"/>
          </p:cNvSpPr>
          <p:nvPr>
            <p:ph type="body" sz="quarter" idx="10"/>
          </p:nvPr>
        </p:nvSpPr>
        <p:spPr/>
        <p:txBody>
          <a:bodyPr/>
          <a:lstStyle/>
          <a:p>
            <a:r>
              <a:rPr lang="en-US" dirty="0"/>
              <a:t>Comandos </a:t>
            </a:r>
            <a:r>
              <a:rPr lang="en-US" dirty="0" err="1"/>
              <a:t>remotos</a:t>
            </a:r>
            <a:endParaRPr lang="pt-PT" dirty="0"/>
          </a:p>
        </p:txBody>
      </p:sp>
      <p:sp>
        <p:nvSpPr>
          <p:cNvPr id="4" name="Text Placeholder 3">
            <a:extLst>
              <a:ext uri="{FF2B5EF4-FFF2-40B4-BE49-F238E27FC236}">
                <a16:creationId xmlns:a16="http://schemas.microsoft.com/office/drawing/2014/main" id="{1EAF353F-9C73-4792-B465-AD86F790AFDA}"/>
              </a:ext>
            </a:extLst>
          </p:cNvPr>
          <p:cNvSpPr>
            <a:spLocks noGrp="1"/>
          </p:cNvSpPr>
          <p:nvPr>
            <p:ph type="body" sz="quarter" idx="11"/>
          </p:nvPr>
        </p:nvSpPr>
        <p:spPr/>
        <p:txBody>
          <a:bodyPr/>
          <a:lstStyle/>
          <a:p>
            <a:r>
              <a:rPr lang="en-US" dirty="0"/>
              <a:t>git pull</a:t>
            </a:r>
            <a:endParaRPr lang="pt-PT" dirty="0"/>
          </a:p>
        </p:txBody>
      </p:sp>
    </p:spTree>
    <p:extLst>
      <p:ext uri="{BB962C8B-B14F-4D97-AF65-F5344CB8AC3E}">
        <p14:creationId xmlns:p14="http://schemas.microsoft.com/office/powerpoint/2010/main" val="2334344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52399E-F69D-4959-8290-FF371CCFCF45}"/>
              </a:ext>
            </a:extLst>
          </p:cNvPr>
          <p:cNvSpPr>
            <a:spLocks noGrp="1"/>
          </p:cNvSpPr>
          <p:nvPr>
            <p:ph type="body" idx="1"/>
          </p:nvPr>
        </p:nvSpPr>
        <p:spPr/>
        <p:txBody>
          <a:bodyPr/>
          <a:lstStyle/>
          <a:p>
            <a:r>
              <a:rPr lang="en-US" dirty="0"/>
              <a:t>Serve para </a:t>
            </a:r>
            <a:r>
              <a:rPr lang="en-US" dirty="0" err="1"/>
              <a:t>enviar</a:t>
            </a:r>
            <a:r>
              <a:rPr lang="en-US" dirty="0"/>
              <a:t> </a:t>
            </a:r>
            <a:r>
              <a:rPr lang="en-US" dirty="0" err="1"/>
              <a:t>os</a:t>
            </a:r>
            <a:r>
              <a:rPr lang="en-US" dirty="0"/>
              <a:t> dados </a:t>
            </a:r>
            <a:r>
              <a:rPr lang="en-US" dirty="0" err="1"/>
              <a:t>locais</a:t>
            </a:r>
            <a:r>
              <a:rPr lang="en-US" dirty="0"/>
              <a:t> para o </a:t>
            </a:r>
            <a:r>
              <a:rPr lang="en-US" dirty="0" err="1"/>
              <a:t>repositório</a:t>
            </a:r>
            <a:r>
              <a:rPr lang="en-US" dirty="0"/>
              <a:t> remote</a:t>
            </a:r>
          </a:p>
          <a:p>
            <a:endParaRPr lang="en-US" dirty="0"/>
          </a:p>
          <a:p>
            <a:r>
              <a:rPr lang="en-US" dirty="0"/>
              <a:t>$git push origin &lt;branch name&gt;</a:t>
            </a:r>
            <a:endParaRPr lang="pt-PT" dirty="0"/>
          </a:p>
        </p:txBody>
      </p:sp>
      <p:sp>
        <p:nvSpPr>
          <p:cNvPr id="3" name="Text Placeholder 2">
            <a:extLst>
              <a:ext uri="{FF2B5EF4-FFF2-40B4-BE49-F238E27FC236}">
                <a16:creationId xmlns:a16="http://schemas.microsoft.com/office/drawing/2014/main" id="{AB64E208-41C5-4AC4-A514-8D9ACFDC710F}"/>
              </a:ext>
            </a:extLst>
          </p:cNvPr>
          <p:cNvSpPr>
            <a:spLocks noGrp="1"/>
          </p:cNvSpPr>
          <p:nvPr>
            <p:ph type="body" sz="quarter" idx="10"/>
          </p:nvPr>
        </p:nvSpPr>
        <p:spPr/>
        <p:txBody>
          <a:bodyPr/>
          <a:lstStyle/>
          <a:p>
            <a:r>
              <a:rPr lang="en-US" dirty="0"/>
              <a:t>Comandos </a:t>
            </a:r>
            <a:r>
              <a:rPr lang="en-US" dirty="0" err="1"/>
              <a:t>remotos</a:t>
            </a:r>
            <a:endParaRPr lang="pt-PT" dirty="0"/>
          </a:p>
        </p:txBody>
      </p:sp>
      <p:sp>
        <p:nvSpPr>
          <p:cNvPr id="4" name="Text Placeholder 3">
            <a:extLst>
              <a:ext uri="{FF2B5EF4-FFF2-40B4-BE49-F238E27FC236}">
                <a16:creationId xmlns:a16="http://schemas.microsoft.com/office/drawing/2014/main" id="{461FB50C-D1FA-454E-9A6F-9F7F009AA56F}"/>
              </a:ext>
            </a:extLst>
          </p:cNvPr>
          <p:cNvSpPr>
            <a:spLocks noGrp="1"/>
          </p:cNvSpPr>
          <p:nvPr>
            <p:ph type="body" sz="quarter" idx="11"/>
          </p:nvPr>
        </p:nvSpPr>
        <p:spPr/>
        <p:txBody>
          <a:bodyPr/>
          <a:lstStyle/>
          <a:p>
            <a:r>
              <a:rPr lang="en-US" dirty="0"/>
              <a:t>git push</a:t>
            </a:r>
            <a:endParaRPr lang="pt-PT" dirty="0"/>
          </a:p>
        </p:txBody>
      </p:sp>
    </p:spTree>
    <p:extLst>
      <p:ext uri="{BB962C8B-B14F-4D97-AF65-F5344CB8AC3E}">
        <p14:creationId xmlns:p14="http://schemas.microsoft.com/office/powerpoint/2010/main" val="4258947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ECA589-1F19-4528-9143-BFA578335B85}"/>
              </a:ext>
            </a:extLst>
          </p:cNvPr>
          <p:cNvSpPr>
            <a:spLocks noGrp="1"/>
          </p:cNvSpPr>
          <p:nvPr>
            <p:ph type="body" idx="1"/>
          </p:nvPr>
        </p:nvSpPr>
        <p:spPr/>
        <p:txBody>
          <a:bodyPr/>
          <a:lstStyle/>
          <a:p>
            <a:endParaRPr lang="pt-PT" dirty="0"/>
          </a:p>
        </p:txBody>
      </p:sp>
      <p:sp>
        <p:nvSpPr>
          <p:cNvPr id="3" name="Text Placeholder 2">
            <a:extLst>
              <a:ext uri="{FF2B5EF4-FFF2-40B4-BE49-F238E27FC236}">
                <a16:creationId xmlns:a16="http://schemas.microsoft.com/office/drawing/2014/main" id="{C8161359-7E3D-43FC-B931-7BFC97086B26}"/>
              </a:ext>
            </a:extLst>
          </p:cNvPr>
          <p:cNvSpPr>
            <a:spLocks noGrp="1"/>
          </p:cNvSpPr>
          <p:nvPr>
            <p:ph type="body" sz="quarter" idx="10"/>
          </p:nvPr>
        </p:nvSpPr>
        <p:spPr/>
        <p:txBody>
          <a:bodyPr/>
          <a:lstStyle/>
          <a:p>
            <a:r>
              <a:rPr lang="en-US" dirty="0" err="1"/>
              <a:t>Repositórios</a:t>
            </a:r>
            <a:r>
              <a:rPr lang="en-US" dirty="0"/>
              <a:t> </a:t>
            </a:r>
            <a:r>
              <a:rPr lang="en-US" dirty="0" err="1"/>
              <a:t>remotos</a:t>
            </a:r>
            <a:endParaRPr lang="pt-PT" dirty="0"/>
          </a:p>
        </p:txBody>
      </p:sp>
      <p:sp>
        <p:nvSpPr>
          <p:cNvPr id="4" name="Text Placeholder 3">
            <a:extLst>
              <a:ext uri="{FF2B5EF4-FFF2-40B4-BE49-F238E27FC236}">
                <a16:creationId xmlns:a16="http://schemas.microsoft.com/office/drawing/2014/main" id="{6408CA6F-44F7-41C2-A448-4CBB932825BE}"/>
              </a:ext>
            </a:extLst>
          </p:cNvPr>
          <p:cNvSpPr>
            <a:spLocks noGrp="1"/>
          </p:cNvSpPr>
          <p:nvPr>
            <p:ph type="body" sz="quarter" idx="11"/>
          </p:nvPr>
        </p:nvSpPr>
        <p:spPr/>
        <p:txBody>
          <a:bodyPr/>
          <a:lstStyle/>
          <a:p>
            <a:r>
              <a:rPr lang="en-US" dirty="0" err="1"/>
              <a:t>Repositório</a:t>
            </a:r>
            <a:r>
              <a:rPr lang="en-US" dirty="0"/>
              <a:t> local -&gt; </a:t>
            </a:r>
            <a:r>
              <a:rPr lang="en-US" dirty="0" err="1"/>
              <a:t>repositório</a:t>
            </a:r>
            <a:r>
              <a:rPr lang="en-US" dirty="0"/>
              <a:t> </a:t>
            </a:r>
            <a:r>
              <a:rPr lang="en-US" dirty="0" err="1"/>
              <a:t>remoto</a:t>
            </a:r>
            <a:endParaRPr lang="pt-PT" dirty="0"/>
          </a:p>
        </p:txBody>
      </p:sp>
    </p:spTree>
    <p:extLst>
      <p:ext uri="{BB962C8B-B14F-4D97-AF65-F5344CB8AC3E}">
        <p14:creationId xmlns:p14="http://schemas.microsoft.com/office/powerpoint/2010/main" val="118867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4814884" y="2800357"/>
            <a:ext cx="4243388" cy="3542603"/>
          </a:xfrm>
          <a:prstGeom prst="rect">
            <a:avLst/>
          </a:prstGeom>
        </p:spPr>
        <p:txBody>
          <a:bodyPr lIns="91425" tIns="91425" rIns="91425" bIns="91425" anchor="ctr" anchorCtr="0">
            <a:noAutofit/>
          </a:bodyPr>
          <a:lstStyle/>
          <a:p>
            <a:pPr lvl="0">
              <a:spcBef>
                <a:spcPts val="0"/>
              </a:spcBef>
            </a:pPr>
            <a:r>
              <a:rPr lang="pt-PT" sz="2000" dirty="0"/>
              <a:t>Digitar o seguinte comando no terminal:</a:t>
            </a:r>
          </a:p>
          <a:p>
            <a:pPr lvl="0">
              <a:spcBef>
                <a:spcPts val="0"/>
              </a:spcBef>
            </a:pPr>
            <a:endParaRPr lang="pt-PT" sz="2000" dirty="0"/>
          </a:p>
          <a:p>
            <a:pPr lvl="8"/>
            <a:endParaRPr lang="pt-PT" sz="2000" dirty="0"/>
          </a:p>
          <a:p>
            <a:pPr lvl="8"/>
            <a:r>
              <a:rPr lang="pt-PT" sz="2000" b="1" dirty="0"/>
              <a:t>Fedora</a:t>
            </a:r>
          </a:p>
          <a:p>
            <a:pPr lvl="8"/>
            <a:endParaRPr lang="pt-PT" sz="2000" dirty="0"/>
          </a:p>
          <a:p>
            <a:pPr lvl="8"/>
            <a:endParaRPr lang="pt-PT" sz="2000" dirty="0"/>
          </a:p>
          <a:p>
            <a:pPr lvl="6"/>
            <a:r>
              <a:rPr lang="pt-PT" sz="2000" b="1" dirty="0"/>
              <a:t>Ubuntu 	</a:t>
            </a:r>
          </a:p>
          <a:p>
            <a:pPr lvl="1"/>
            <a:endParaRPr lang="pt-PT" dirty="0"/>
          </a:p>
          <a:p>
            <a:pPr lvl="1"/>
            <a:endParaRPr lang="pt-PT" dirty="0"/>
          </a:p>
        </p:txBody>
      </p:sp>
      <p:sp>
        <p:nvSpPr>
          <p:cNvPr id="2" name="Retângulo 1"/>
          <p:cNvSpPr/>
          <p:nvPr/>
        </p:nvSpPr>
        <p:spPr>
          <a:xfrm>
            <a:off x="457200" y="436728"/>
            <a:ext cx="1685499" cy="764275"/>
          </a:xfrm>
          <a:prstGeom prst="rect">
            <a:avLst/>
          </a:prstGeom>
          <a:solidFill>
            <a:srgbClr val="0471B4"/>
          </a:solidFill>
          <a:ln>
            <a:solidFill>
              <a:srgbClr val="0471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CaixaDeTexto 2"/>
          <p:cNvSpPr txBox="1"/>
          <p:nvPr/>
        </p:nvSpPr>
        <p:spPr>
          <a:xfrm>
            <a:off x="457200" y="526477"/>
            <a:ext cx="6141492" cy="584775"/>
          </a:xfrm>
          <a:prstGeom prst="rect">
            <a:avLst/>
          </a:prstGeom>
          <a:noFill/>
        </p:spPr>
        <p:txBody>
          <a:bodyPr wrap="square" rtlCol="0">
            <a:spAutoFit/>
          </a:bodyPr>
          <a:lstStyle/>
          <a:p>
            <a:r>
              <a:rPr lang="pt-PT" sz="3200" dirty="0">
                <a:solidFill>
                  <a:schemeClr val="bg1"/>
                </a:solidFill>
              </a:rPr>
              <a:t>Instalação</a:t>
            </a:r>
          </a:p>
        </p:txBody>
      </p:sp>
      <p:sp>
        <p:nvSpPr>
          <p:cNvPr id="5" name="Shape 39"/>
          <p:cNvSpPr txBox="1">
            <a:spLocks/>
          </p:cNvSpPr>
          <p:nvPr/>
        </p:nvSpPr>
        <p:spPr>
          <a:xfrm>
            <a:off x="457200" y="2600325"/>
            <a:ext cx="3900488" cy="352688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1pPr>
            <a:lvl2pPr marR="0" lvl="1"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2pPr>
            <a:lvl3pPr marR="0" lvl="2"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3pPr>
            <a:lvl4pPr marR="0" lvl="3"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4pPr>
            <a:lvl5pPr marR="0" lvl="4"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5pPr>
            <a:lvl6pPr marR="0" lvl="5"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6pPr>
            <a:lvl7pPr marR="0" lvl="6"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7pPr>
            <a:lvl8pPr marR="0" lvl="7"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8pPr>
            <a:lvl9pPr marR="0" lvl="8"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9pPr>
          </a:lstStyle>
          <a:p>
            <a:pPr lvl="1"/>
            <a:r>
              <a:rPr lang="pt-PT" sz="2000" dirty="0"/>
              <a:t>Descarregar e instalar o executável a partir do seguinte link:</a:t>
            </a:r>
          </a:p>
          <a:p>
            <a:pPr lvl="1"/>
            <a:endParaRPr lang="pt-PT" sz="2000" dirty="0"/>
          </a:p>
          <a:p>
            <a:pPr lvl="1"/>
            <a:r>
              <a:rPr lang="pt-PT" sz="2000" b="1" dirty="0"/>
              <a:t>Windows</a:t>
            </a:r>
          </a:p>
          <a:p>
            <a:pPr lvl="1"/>
            <a:r>
              <a:rPr lang="pt-PT" sz="2000" dirty="0">
                <a:solidFill>
                  <a:schemeClr val="accent3"/>
                </a:solidFill>
              </a:rPr>
              <a:t>http://git-scm.com/download/win </a:t>
            </a:r>
          </a:p>
          <a:p>
            <a:pPr lvl="1"/>
            <a:r>
              <a:rPr lang="pt-PT" sz="2000" dirty="0"/>
              <a:t>	</a:t>
            </a:r>
          </a:p>
          <a:p>
            <a:pPr lvl="1"/>
            <a:r>
              <a:rPr lang="pt-PT" sz="2000" b="1" dirty="0"/>
              <a:t>Mac</a:t>
            </a:r>
          </a:p>
          <a:p>
            <a:pPr lvl="1"/>
            <a:r>
              <a:rPr lang="pt-PT" sz="2000" dirty="0">
                <a:solidFill>
                  <a:schemeClr val="accent3"/>
                </a:solidFill>
              </a:rPr>
              <a:t>http://git-scm.com/download/mac </a:t>
            </a:r>
          </a:p>
        </p:txBody>
      </p:sp>
      <p:cxnSp>
        <p:nvCxnSpPr>
          <p:cNvPr id="6" name="Conexão reta 5"/>
          <p:cNvCxnSpPr/>
          <p:nvPr/>
        </p:nvCxnSpPr>
        <p:spPr>
          <a:xfrm>
            <a:off x="4564856" y="1828050"/>
            <a:ext cx="14288" cy="431344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Conexão reta 7"/>
          <p:cNvCxnSpPr/>
          <p:nvPr/>
        </p:nvCxnSpPr>
        <p:spPr>
          <a:xfrm>
            <a:off x="285750" y="2428875"/>
            <a:ext cx="877252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4814884" y="1917801"/>
            <a:ext cx="4243388" cy="400110"/>
          </a:xfrm>
          <a:prstGeom prst="rect">
            <a:avLst/>
          </a:prstGeom>
          <a:noFill/>
        </p:spPr>
        <p:txBody>
          <a:bodyPr wrap="square" rtlCol="0">
            <a:spAutoFit/>
          </a:bodyPr>
          <a:lstStyle/>
          <a:p>
            <a:r>
              <a:rPr lang="pt-PT" sz="2000" dirty="0"/>
              <a:t>LINUX</a:t>
            </a:r>
          </a:p>
        </p:txBody>
      </p:sp>
      <p:sp>
        <p:nvSpPr>
          <p:cNvPr id="11" name="CaixaDeTexto 10"/>
          <p:cNvSpPr txBox="1"/>
          <p:nvPr/>
        </p:nvSpPr>
        <p:spPr>
          <a:xfrm>
            <a:off x="457200" y="1917801"/>
            <a:ext cx="4243388" cy="400110"/>
          </a:xfrm>
          <a:prstGeom prst="rect">
            <a:avLst/>
          </a:prstGeom>
          <a:noFill/>
        </p:spPr>
        <p:txBody>
          <a:bodyPr wrap="square" rtlCol="0">
            <a:spAutoFit/>
          </a:bodyPr>
          <a:lstStyle/>
          <a:p>
            <a:r>
              <a:rPr lang="pt-PT" sz="2000" dirty="0"/>
              <a:t>WINDOWS/MAC</a:t>
            </a:r>
          </a:p>
        </p:txBody>
      </p:sp>
      <p:pic>
        <p:nvPicPr>
          <p:cNvPr id="4" name="Imagem 3"/>
          <p:cNvPicPr>
            <a:picLocks noChangeAspect="1"/>
          </p:cNvPicPr>
          <p:nvPr/>
        </p:nvPicPr>
        <p:blipFill>
          <a:blip r:embed="rId3"/>
          <a:stretch>
            <a:fillRect/>
          </a:stretch>
        </p:blipFill>
        <p:spPr>
          <a:xfrm>
            <a:off x="4906510" y="5486770"/>
            <a:ext cx="3883387" cy="207259"/>
          </a:xfrm>
          <a:prstGeom prst="rect">
            <a:avLst/>
          </a:prstGeom>
          <a:ln>
            <a:noFill/>
          </a:ln>
          <a:effectLst>
            <a:outerShdw blurRad="190500" algn="tl" rotWithShape="0">
              <a:srgbClr val="000000">
                <a:alpha val="70000"/>
              </a:srgbClr>
            </a:outerShdw>
          </a:effectLst>
        </p:spPr>
      </p:pic>
      <p:pic>
        <p:nvPicPr>
          <p:cNvPr id="7" name="Imagem 6"/>
          <p:cNvPicPr>
            <a:picLocks noChangeAspect="1"/>
          </p:cNvPicPr>
          <p:nvPr/>
        </p:nvPicPr>
        <p:blipFill>
          <a:blip r:embed="rId4"/>
          <a:stretch>
            <a:fillRect/>
          </a:stretch>
        </p:blipFill>
        <p:spPr>
          <a:xfrm>
            <a:off x="4906510" y="4597159"/>
            <a:ext cx="3650460" cy="2403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56721533"/>
      </p:ext>
    </p:extLst>
  </p:cSld>
  <p:clrMapOvr>
    <a:masterClrMapping/>
  </p:clrMapOvr>
  <mc:AlternateContent xmlns:mc="http://schemas.openxmlformats.org/markup-compatibility/2006" xmlns:p14="http://schemas.microsoft.com/office/powerpoint/2010/main">
    <mc:Choice Requires="p14">
      <p:transition spd="slow" p14:dur="2000" advTm="2354"/>
    </mc:Choice>
    <mc:Fallback xmlns="">
      <p:transition spd="slow" advTm="2354"/>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ECA589-1F19-4528-9143-BFA578335B85}"/>
              </a:ext>
            </a:extLst>
          </p:cNvPr>
          <p:cNvSpPr>
            <a:spLocks noGrp="1"/>
          </p:cNvSpPr>
          <p:nvPr>
            <p:ph type="body" idx="1"/>
          </p:nvPr>
        </p:nvSpPr>
        <p:spPr/>
        <p:txBody>
          <a:bodyPr/>
          <a:lstStyle/>
          <a:p>
            <a:endParaRPr lang="pt-PT" dirty="0"/>
          </a:p>
        </p:txBody>
      </p:sp>
      <p:sp>
        <p:nvSpPr>
          <p:cNvPr id="3" name="Text Placeholder 2">
            <a:extLst>
              <a:ext uri="{FF2B5EF4-FFF2-40B4-BE49-F238E27FC236}">
                <a16:creationId xmlns:a16="http://schemas.microsoft.com/office/drawing/2014/main" id="{C8161359-7E3D-43FC-B931-7BFC97086B26}"/>
              </a:ext>
            </a:extLst>
          </p:cNvPr>
          <p:cNvSpPr>
            <a:spLocks noGrp="1"/>
          </p:cNvSpPr>
          <p:nvPr>
            <p:ph type="body" sz="quarter" idx="10"/>
          </p:nvPr>
        </p:nvSpPr>
        <p:spPr/>
        <p:txBody>
          <a:bodyPr/>
          <a:lstStyle/>
          <a:p>
            <a:r>
              <a:rPr lang="en-US" dirty="0" err="1"/>
              <a:t>Repositórios</a:t>
            </a:r>
            <a:r>
              <a:rPr lang="en-US" dirty="0"/>
              <a:t> </a:t>
            </a:r>
            <a:r>
              <a:rPr lang="en-US" dirty="0" err="1"/>
              <a:t>remotos</a:t>
            </a:r>
            <a:endParaRPr lang="pt-PT" dirty="0"/>
          </a:p>
        </p:txBody>
      </p:sp>
      <p:sp>
        <p:nvSpPr>
          <p:cNvPr id="4" name="Text Placeholder 3">
            <a:extLst>
              <a:ext uri="{FF2B5EF4-FFF2-40B4-BE49-F238E27FC236}">
                <a16:creationId xmlns:a16="http://schemas.microsoft.com/office/drawing/2014/main" id="{6408CA6F-44F7-41C2-A448-4CBB932825BE}"/>
              </a:ext>
            </a:extLst>
          </p:cNvPr>
          <p:cNvSpPr>
            <a:spLocks noGrp="1"/>
          </p:cNvSpPr>
          <p:nvPr>
            <p:ph type="body" sz="quarter" idx="11"/>
          </p:nvPr>
        </p:nvSpPr>
        <p:spPr/>
        <p:txBody>
          <a:bodyPr/>
          <a:lstStyle/>
          <a:p>
            <a:r>
              <a:rPr lang="en-US" dirty="0" err="1"/>
              <a:t>Repositório</a:t>
            </a:r>
            <a:r>
              <a:rPr lang="en-US" dirty="0"/>
              <a:t> </a:t>
            </a:r>
            <a:r>
              <a:rPr lang="en-US" dirty="0" err="1"/>
              <a:t>remoto</a:t>
            </a:r>
            <a:r>
              <a:rPr lang="en-US" dirty="0"/>
              <a:t> -&gt; </a:t>
            </a:r>
            <a:r>
              <a:rPr lang="en-US" dirty="0" err="1"/>
              <a:t>repositório</a:t>
            </a:r>
            <a:r>
              <a:rPr lang="en-US" dirty="0"/>
              <a:t> local</a:t>
            </a:r>
            <a:endParaRPr lang="pt-PT" dirty="0"/>
          </a:p>
        </p:txBody>
      </p:sp>
    </p:spTree>
    <p:extLst>
      <p:ext uri="{BB962C8B-B14F-4D97-AF65-F5344CB8AC3E}">
        <p14:creationId xmlns:p14="http://schemas.microsoft.com/office/powerpoint/2010/main" val="14289731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02B94D-86BD-4552-B239-570D5149F48B}"/>
              </a:ext>
            </a:extLst>
          </p:cNvPr>
          <p:cNvSpPr>
            <a:spLocks noGrp="1"/>
          </p:cNvSpPr>
          <p:nvPr>
            <p:ph type="body" idx="1"/>
          </p:nvPr>
        </p:nvSpPr>
        <p:spPr/>
        <p:txBody>
          <a:bodyPr/>
          <a:lstStyle/>
          <a:p>
            <a:pPr algn="ctr"/>
            <a:r>
              <a:rPr lang="pt-PT" dirty="0"/>
              <a:t>Quando se usa comandos do </a:t>
            </a:r>
            <a:r>
              <a:rPr lang="pt-PT" dirty="0" err="1"/>
              <a:t>git</a:t>
            </a:r>
            <a:r>
              <a:rPr lang="pt-PT" dirty="0"/>
              <a:t> para interagir com o repositório </a:t>
            </a:r>
            <a:r>
              <a:rPr lang="pt-PT" i="1" dirty="0" err="1"/>
              <a:t>remote</a:t>
            </a:r>
            <a:r>
              <a:rPr lang="pt-PT" dirty="0"/>
              <a:t> poderá ser pedida autenticação.</a:t>
            </a:r>
          </a:p>
          <a:p>
            <a:pPr algn="ctr"/>
            <a:endParaRPr lang="pt-PT" dirty="0"/>
          </a:p>
          <a:p>
            <a:pPr algn="ctr"/>
            <a:r>
              <a:rPr lang="pt-PT" dirty="0"/>
              <a:t>O </a:t>
            </a:r>
            <a:r>
              <a:rPr lang="pt-PT" dirty="0" err="1"/>
              <a:t>git</a:t>
            </a:r>
            <a:r>
              <a:rPr lang="pt-PT" dirty="0"/>
              <a:t> permite armazenar credenciais temporariamente.</a:t>
            </a:r>
          </a:p>
          <a:p>
            <a:pPr algn="ctr"/>
            <a:endParaRPr lang="pt-PT" dirty="0"/>
          </a:p>
          <a:p>
            <a:pPr algn="ctr"/>
            <a:r>
              <a:rPr lang="pt-PT" altLang="pt-PT" dirty="0">
                <a:solidFill>
                  <a:srgbClr val="859900"/>
                </a:solidFill>
                <a:latin typeface="Ubuntu Mono" panose="020B0509030602030204" pitchFamily="49" charset="0"/>
              </a:rPr>
              <a:t>$</a:t>
            </a:r>
            <a:r>
              <a:rPr lang="pt-PT" altLang="pt-PT" dirty="0" err="1">
                <a:solidFill>
                  <a:srgbClr val="BD3800"/>
                </a:solidFill>
                <a:latin typeface="Ubuntu Mono" panose="020B0509030602030204" pitchFamily="49" charset="0"/>
              </a:rPr>
              <a:t>git</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config</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credential.helper</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store</a:t>
            </a:r>
            <a:endParaRPr lang="pt-PT" altLang="pt-PT" sz="3200" dirty="0">
              <a:solidFill>
                <a:schemeClr val="tx1"/>
              </a:solidFill>
              <a:latin typeface="Ubuntu Mono" panose="020B0509030602030204" pitchFamily="49" charset="0"/>
            </a:endParaRPr>
          </a:p>
        </p:txBody>
      </p:sp>
      <p:sp>
        <p:nvSpPr>
          <p:cNvPr id="3" name="Text Placeholder 2">
            <a:extLst>
              <a:ext uri="{FF2B5EF4-FFF2-40B4-BE49-F238E27FC236}">
                <a16:creationId xmlns:a16="http://schemas.microsoft.com/office/drawing/2014/main" id="{75CBBB3E-0D03-4897-BD1E-4751BB25CBA2}"/>
              </a:ext>
            </a:extLst>
          </p:cNvPr>
          <p:cNvSpPr>
            <a:spLocks noGrp="1"/>
          </p:cNvSpPr>
          <p:nvPr>
            <p:ph type="body" sz="quarter" idx="10"/>
          </p:nvPr>
        </p:nvSpPr>
        <p:spPr/>
        <p:txBody>
          <a:bodyPr/>
          <a:lstStyle/>
          <a:p>
            <a:r>
              <a:rPr lang="en-US" dirty="0" err="1"/>
              <a:t>Autenticação</a:t>
            </a:r>
            <a:endParaRPr lang="pt-PT" dirty="0"/>
          </a:p>
        </p:txBody>
      </p:sp>
      <p:sp>
        <p:nvSpPr>
          <p:cNvPr id="4" name="Text Placeholder 3">
            <a:extLst>
              <a:ext uri="{FF2B5EF4-FFF2-40B4-BE49-F238E27FC236}">
                <a16:creationId xmlns:a16="http://schemas.microsoft.com/office/drawing/2014/main" id="{1A071943-20AC-4880-A44E-86BC93A122A4}"/>
              </a:ext>
            </a:extLst>
          </p:cNvPr>
          <p:cNvSpPr>
            <a:spLocks noGrp="1"/>
          </p:cNvSpPr>
          <p:nvPr>
            <p:ph type="body" sz="quarter" idx="11"/>
          </p:nvPr>
        </p:nvSpPr>
        <p:spPr/>
        <p:txBody>
          <a:bodyPr/>
          <a:lstStyle/>
          <a:p>
            <a:endParaRPr lang="pt-PT"/>
          </a:p>
        </p:txBody>
      </p:sp>
    </p:spTree>
    <p:extLst>
      <p:ext uri="{BB962C8B-B14F-4D97-AF65-F5344CB8AC3E}">
        <p14:creationId xmlns:p14="http://schemas.microsoft.com/office/powerpoint/2010/main" val="580448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448B8B-BC1F-4878-A178-893E6EE5822E}"/>
              </a:ext>
            </a:extLst>
          </p:cNvPr>
          <p:cNvSpPr>
            <a:spLocks noGrp="1"/>
          </p:cNvSpPr>
          <p:nvPr>
            <p:ph type="body" idx="1"/>
          </p:nvPr>
        </p:nvSpPr>
        <p:spPr/>
        <p:txBody>
          <a:bodyPr/>
          <a:lstStyle/>
          <a:p>
            <a:r>
              <a:rPr lang="en-US" dirty="0"/>
              <a:t>- Nem todas as branches que existem no </a:t>
            </a:r>
            <a:r>
              <a:rPr lang="en-US" dirty="0" err="1"/>
              <a:t>servidor</a:t>
            </a:r>
            <a:r>
              <a:rPr lang="en-US" dirty="0"/>
              <a:t> remote </a:t>
            </a:r>
            <a:r>
              <a:rPr lang="en-US" dirty="0" err="1"/>
              <a:t>são</a:t>
            </a:r>
            <a:r>
              <a:rPr lang="en-US" dirty="0"/>
              <a:t> </a:t>
            </a:r>
            <a:r>
              <a:rPr lang="en-US" dirty="0" err="1"/>
              <a:t>criadas</a:t>
            </a:r>
            <a:r>
              <a:rPr lang="en-US" dirty="0"/>
              <a:t> (têm que </a:t>
            </a:r>
            <a:r>
              <a:rPr lang="en-US" dirty="0" err="1"/>
              <a:t>ser</a:t>
            </a:r>
            <a:r>
              <a:rPr lang="en-US" dirty="0"/>
              <a:t> </a:t>
            </a:r>
            <a:r>
              <a:rPr lang="en-US" dirty="0" err="1"/>
              <a:t>criadas</a:t>
            </a:r>
            <a:r>
              <a:rPr lang="en-US" dirty="0"/>
              <a:t> manualmente e depois git pull)</a:t>
            </a:r>
            <a:endParaRPr lang="pt-PT" dirty="0"/>
          </a:p>
        </p:txBody>
      </p:sp>
      <p:sp>
        <p:nvSpPr>
          <p:cNvPr id="3" name="Text Placeholder 2">
            <a:extLst>
              <a:ext uri="{FF2B5EF4-FFF2-40B4-BE49-F238E27FC236}">
                <a16:creationId xmlns:a16="http://schemas.microsoft.com/office/drawing/2014/main" id="{960DAB6C-1A4A-4567-9C3F-276FB960A375}"/>
              </a:ext>
            </a:extLst>
          </p:cNvPr>
          <p:cNvSpPr>
            <a:spLocks noGrp="1"/>
          </p:cNvSpPr>
          <p:nvPr>
            <p:ph type="body" sz="quarter" idx="10"/>
          </p:nvPr>
        </p:nvSpPr>
        <p:spPr/>
        <p:txBody>
          <a:bodyPr/>
          <a:lstStyle/>
          <a:p>
            <a:r>
              <a:rPr lang="en-US" dirty="0"/>
              <a:t>Algumas notas…</a:t>
            </a:r>
            <a:endParaRPr lang="pt-PT" dirty="0"/>
          </a:p>
        </p:txBody>
      </p:sp>
      <p:sp>
        <p:nvSpPr>
          <p:cNvPr id="4" name="Text Placeholder 3">
            <a:extLst>
              <a:ext uri="{FF2B5EF4-FFF2-40B4-BE49-F238E27FC236}">
                <a16:creationId xmlns:a16="http://schemas.microsoft.com/office/drawing/2014/main" id="{982F0FFC-2144-4055-A368-8D0F43656015}"/>
              </a:ext>
            </a:extLst>
          </p:cNvPr>
          <p:cNvSpPr>
            <a:spLocks noGrp="1"/>
          </p:cNvSpPr>
          <p:nvPr>
            <p:ph type="body" sz="quarter" idx="11"/>
          </p:nvPr>
        </p:nvSpPr>
        <p:spPr/>
        <p:txBody>
          <a:bodyPr/>
          <a:lstStyle/>
          <a:p>
            <a:endParaRPr lang="pt-PT"/>
          </a:p>
        </p:txBody>
      </p:sp>
    </p:spTree>
    <p:extLst>
      <p:ext uri="{BB962C8B-B14F-4D97-AF65-F5344CB8AC3E}">
        <p14:creationId xmlns:p14="http://schemas.microsoft.com/office/powerpoint/2010/main" val="4180799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457200" y="1828050"/>
            <a:ext cx="8229600" cy="4313443"/>
          </a:xfrm>
          <a:prstGeom prst="rect">
            <a:avLst/>
          </a:prstGeom>
        </p:spPr>
        <p:txBody>
          <a:bodyPr lIns="91425" tIns="91425" rIns="91425" bIns="91425" anchor="ctr" anchorCtr="0">
            <a:noAutofit/>
          </a:bodyPr>
          <a:lstStyle/>
          <a:p>
            <a:pPr lvl="0">
              <a:spcBef>
                <a:spcPts val="0"/>
              </a:spcBef>
            </a:pPr>
            <a:endParaRPr lang="pt-PT" dirty="0"/>
          </a:p>
          <a:p>
            <a:pPr marL="342900" lvl="0" indent="-342900">
              <a:spcBef>
                <a:spcPts val="0"/>
              </a:spcBef>
              <a:buFont typeface="Arial" panose="020B0604020202020204" pitchFamily="34" charset="0"/>
              <a:buChar char="•"/>
            </a:pPr>
            <a:endParaRPr lang="pt-PT" dirty="0"/>
          </a:p>
          <a:p>
            <a:pPr marL="342900" lvl="0" indent="-342900">
              <a:spcBef>
                <a:spcPts val="0"/>
              </a:spcBef>
              <a:buFont typeface="Arial" panose="020B0604020202020204" pitchFamily="34" charset="0"/>
              <a:buChar char="•"/>
            </a:pPr>
            <a:endParaRPr lang="pt-PT" dirty="0"/>
          </a:p>
          <a:p>
            <a:pPr marL="342900" lvl="0" indent="-342900">
              <a:spcBef>
                <a:spcPts val="0"/>
              </a:spcBef>
              <a:buFont typeface="Arial" panose="020B0604020202020204" pitchFamily="34" charset="0"/>
              <a:buChar char="•"/>
            </a:pPr>
            <a:endParaRPr dirty="0"/>
          </a:p>
        </p:txBody>
      </p:sp>
      <p:sp>
        <p:nvSpPr>
          <p:cNvPr id="2" name="Retângulo 1"/>
          <p:cNvSpPr/>
          <p:nvPr/>
        </p:nvSpPr>
        <p:spPr>
          <a:xfrm>
            <a:off x="457200" y="436728"/>
            <a:ext cx="1685499" cy="764275"/>
          </a:xfrm>
          <a:prstGeom prst="rect">
            <a:avLst/>
          </a:prstGeom>
          <a:solidFill>
            <a:srgbClr val="0471B4"/>
          </a:solidFill>
          <a:ln>
            <a:solidFill>
              <a:srgbClr val="0471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CaixaDeTexto 2"/>
          <p:cNvSpPr txBox="1"/>
          <p:nvPr/>
        </p:nvSpPr>
        <p:spPr>
          <a:xfrm>
            <a:off x="457200" y="526477"/>
            <a:ext cx="7786048" cy="584775"/>
          </a:xfrm>
          <a:prstGeom prst="rect">
            <a:avLst/>
          </a:prstGeom>
          <a:noFill/>
        </p:spPr>
        <p:txBody>
          <a:bodyPr wrap="square" rtlCol="0">
            <a:spAutoFit/>
          </a:bodyPr>
          <a:lstStyle/>
          <a:p>
            <a:r>
              <a:rPr lang="pt-PT" sz="3200" dirty="0">
                <a:solidFill>
                  <a:schemeClr val="bg1"/>
                </a:solidFill>
              </a:rPr>
              <a:t>Resumo</a:t>
            </a:r>
          </a:p>
        </p:txBody>
      </p:sp>
      <p:pic>
        <p:nvPicPr>
          <p:cNvPr id="4" name="Imagem 3"/>
          <p:cNvPicPr>
            <a:picLocks noChangeAspect="1"/>
          </p:cNvPicPr>
          <p:nvPr/>
        </p:nvPicPr>
        <p:blipFill>
          <a:blip r:embed="rId3"/>
          <a:stretch>
            <a:fillRect/>
          </a:stretch>
        </p:blipFill>
        <p:spPr>
          <a:xfrm>
            <a:off x="1132210" y="1630262"/>
            <a:ext cx="6168703" cy="5199162"/>
          </a:xfrm>
          <a:prstGeom prst="rect">
            <a:avLst/>
          </a:prstGeom>
        </p:spPr>
      </p:pic>
    </p:spTree>
    <p:extLst>
      <p:ext uri="{BB962C8B-B14F-4D97-AF65-F5344CB8AC3E}">
        <p14:creationId xmlns:p14="http://schemas.microsoft.com/office/powerpoint/2010/main" val="50698376"/>
      </p:ext>
    </p:extLst>
  </p:cSld>
  <p:clrMapOvr>
    <a:masterClrMapping/>
  </p:clrMapOvr>
  <mc:AlternateContent xmlns:mc="http://schemas.openxmlformats.org/markup-compatibility/2006" xmlns:p14="http://schemas.microsoft.com/office/powerpoint/2010/main">
    <mc:Choice Requires="p14">
      <p:transition spd="slow" p14:dur="2000" advTm="6248"/>
    </mc:Choice>
    <mc:Fallback xmlns="">
      <p:transition spd="slow" advTm="6248"/>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457200" y="1872295"/>
            <a:ext cx="8229600" cy="4313443"/>
          </a:xfrm>
          <a:prstGeom prst="rect">
            <a:avLst/>
          </a:prstGeom>
        </p:spPr>
        <p:txBody>
          <a:bodyPr lIns="91425" tIns="91425" rIns="91425" bIns="91425" anchor="ctr" anchorCtr="0">
            <a:noAutofit/>
          </a:bodyPr>
          <a:lstStyle/>
          <a:p>
            <a:pPr algn="ctr"/>
            <a:r>
              <a:rPr lang="pt-PT" sz="2000" b="1" dirty="0"/>
              <a:t>Partilha do repositório, </a:t>
            </a:r>
            <a:r>
              <a:rPr lang="pt-PT" sz="2000" dirty="0"/>
              <a:t>neste caso todos os colaboradores tem permissão para alterar o repositório principal.</a:t>
            </a:r>
          </a:p>
          <a:p>
            <a:pPr algn="ctr"/>
            <a:endParaRPr lang="pt-PT" sz="2000" dirty="0"/>
          </a:p>
          <a:p>
            <a:pPr algn="ctr"/>
            <a:endParaRPr lang="pt-PT" sz="2000" dirty="0"/>
          </a:p>
          <a:p>
            <a:pPr algn="ctr"/>
            <a:endParaRPr lang="pt-PT" sz="2000" dirty="0"/>
          </a:p>
          <a:p>
            <a:pPr algn="ctr"/>
            <a:endParaRPr lang="pt-PT" sz="2000" dirty="0"/>
          </a:p>
          <a:p>
            <a:pPr algn="ctr"/>
            <a:endParaRPr lang="pt-PT" sz="2000" dirty="0"/>
          </a:p>
          <a:p>
            <a:pPr algn="ctr"/>
            <a:endParaRPr lang="pt-PT" sz="2000" dirty="0"/>
          </a:p>
          <a:p>
            <a:pPr algn="ctr"/>
            <a:endParaRPr lang="pt-PT" sz="2000" dirty="0"/>
          </a:p>
          <a:p>
            <a:pPr algn="ctr"/>
            <a:endParaRPr lang="pt-PT" sz="2000" dirty="0"/>
          </a:p>
          <a:p>
            <a:pPr algn="ctr"/>
            <a:endParaRPr lang="pt-PT" sz="2000" dirty="0"/>
          </a:p>
          <a:p>
            <a:pPr algn="ctr"/>
            <a:endParaRPr lang="pt-PT" sz="2000" dirty="0"/>
          </a:p>
          <a:p>
            <a:pPr algn="ctr"/>
            <a:endParaRPr lang="pt-PT" sz="2000" dirty="0"/>
          </a:p>
          <a:p>
            <a:pPr algn="ctr"/>
            <a:r>
              <a:rPr lang="pt-PT" sz="2000" dirty="0"/>
              <a:t> </a:t>
            </a:r>
          </a:p>
        </p:txBody>
      </p:sp>
      <p:sp>
        <p:nvSpPr>
          <p:cNvPr id="2" name="Retângulo 1"/>
          <p:cNvSpPr/>
          <p:nvPr/>
        </p:nvSpPr>
        <p:spPr>
          <a:xfrm>
            <a:off x="457200" y="436728"/>
            <a:ext cx="1685499" cy="764275"/>
          </a:xfrm>
          <a:prstGeom prst="rect">
            <a:avLst/>
          </a:prstGeom>
          <a:solidFill>
            <a:srgbClr val="0471B4"/>
          </a:solidFill>
          <a:ln>
            <a:solidFill>
              <a:srgbClr val="0471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CaixaDeTexto 11"/>
          <p:cNvSpPr txBox="1"/>
          <p:nvPr/>
        </p:nvSpPr>
        <p:spPr>
          <a:xfrm>
            <a:off x="457200" y="526477"/>
            <a:ext cx="7786048" cy="584775"/>
          </a:xfrm>
          <a:prstGeom prst="rect">
            <a:avLst/>
          </a:prstGeom>
          <a:noFill/>
        </p:spPr>
        <p:txBody>
          <a:bodyPr wrap="square" rtlCol="0">
            <a:spAutoFit/>
          </a:bodyPr>
          <a:lstStyle/>
          <a:p>
            <a:r>
              <a:rPr lang="pt-PT" sz="3200" dirty="0">
                <a:solidFill>
                  <a:schemeClr val="bg1"/>
                </a:solidFill>
              </a:rPr>
              <a:t>Trabalho colaborativo</a:t>
            </a:r>
          </a:p>
        </p:txBody>
      </p:sp>
      <p:pic>
        <p:nvPicPr>
          <p:cNvPr id="13" name="Imagem 12"/>
          <p:cNvPicPr>
            <a:picLocks noChangeAspect="1"/>
          </p:cNvPicPr>
          <p:nvPr/>
        </p:nvPicPr>
        <p:blipFill rotWithShape="1">
          <a:blip r:embed="rId3"/>
          <a:srcRect l="13287" t="13224" r="13472" b="32755"/>
          <a:stretch/>
        </p:blipFill>
        <p:spPr>
          <a:xfrm>
            <a:off x="574187" y="2731157"/>
            <a:ext cx="7995627" cy="331568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4964185"/>
      </p:ext>
    </p:extLst>
  </p:cSld>
  <p:clrMapOvr>
    <a:masterClrMapping/>
  </p:clrMapOvr>
  <mc:AlternateContent xmlns:mc="http://schemas.openxmlformats.org/markup-compatibility/2006" xmlns:p14="http://schemas.microsoft.com/office/powerpoint/2010/main">
    <mc:Choice Requires="p14">
      <p:transition spd="slow" p14:dur="2000" advTm="8226"/>
    </mc:Choice>
    <mc:Fallback xmlns="">
      <p:transition spd="slow" advTm="8226"/>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457200" y="1872295"/>
            <a:ext cx="8229600" cy="4313443"/>
          </a:xfrm>
          <a:prstGeom prst="rect">
            <a:avLst/>
          </a:prstGeom>
        </p:spPr>
        <p:txBody>
          <a:bodyPr lIns="91425" tIns="91425" rIns="91425" bIns="91425" anchor="ctr" anchorCtr="0">
            <a:noAutofit/>
          </a:bodyPr>
          <a:lstStyle/>
          <a:p>
            <a:pPr algn="ctr"/>
            <a:endParaRPr lang="pt-PT" sz="2000" b="1" dirty="0"/>
          </a:p>
          <a:p>
            <a:pPr algn="ctr"/>
            <a:endParaRPr lang="pt-PT" sz="2000" b="1" dirty="0"/>
          </a:p>
          <a:p>
            <a:pPr algn="ctr"/>
            <a:endParaRPr lang="pt-PT" sz="2000" b="1" dirty="0"/>
          </a:p>
          <a:p>
            <a:pPr algn="ctr"/>
            <a:endParaRPr lang="pt-PT" sz="2000" b="1" dirty="0"/>
          </a:p>
          <a:p>
            <a:pPr algn="ctr"/>
            <a:endParaRPr lang="pt-PT" sz="2000" b="1" dirty="0"/>
          </a:p>
          <a:p>
            <a:pPr algn="ctr"/>
            <a:r>
              <a:rPr lang="pt-PT" sz="2000" b="1" dirty="0"/>
              <a:t>Fork </a:t>
            </a:r>
            <a:r>
              <a:rPr lang="pt-PT" sz="2000" dirty="0"/>
              <a:t>é um repositório criado a partir de outro, tudo se mantém igual a única diferença é que pertence a um utilizador diferente. Pode-se sugerir ao administrador do repositório </a:t>
            </a:r>
            <a:r>
              <a:rPr lang="pt-PT" sz="2000" b="1" dirty="0" err="1"/>
              <a:t>issues</a:t>
            </a:r>
            <a:r>
              <a:rPr lang="pt-PT" sz="2000" dirty="0"/>
              <a:t> e </a:t>
            </a:r>
            <a:r>
              <a:rPr lang="pt-PT" sz="2000" b="1" dirty="0"/>
              <a:t>pull </a:t>
            </a:r>
            <a:r>
              <a:rPr lang="pt-PT" sz="2000" b="1" dirty="0" err="1"/>
              <a:t>request</a:t>
            </a:r>
            <a:endParaRPr lang="pt-PT" sz="2000" b="1" dirty="0"/>
          </a:p>
          <a:p>
            <a:pPr algn="ctr"/>
            <a:endParaRPr lang="pt-PT" sz="2000" b="1" dirty="0"/>
          </a:p>
          <a:p>
            <a:pPr algn="ctr"/>
            <a:r>
              <a:rPr lang="pt-PT" sz="2000" dirty="0"/>
              <a:t>Uma </a:t>
            </a:r>
            <a:r>
              <a:rPr lang="pt-PT" sz="2000" b="1" dirty="0" err="1"/>
              <a:t>issue</a:t>
            </a:r>
            <a:r>
              <a:rPr lang="pt-PT" sz="2000" dirty="0"/>
              <a:t> é um relatório de um problema que precisa ser corrigido</a:t>
            </a:r>
          </a:p>
          <a:p>
            <a:pPr algn="ctr"/>
            <a:endParaRPr lang="pt-PT" sz="2000" dirty="0"/>
          </a:p>
          <a:p>
            <a:pPr algn="ctr"/>
            <a:r>
              <a:rPr lang="pt-PT" sz="2000" dirty="0"/>
              <a:t>Um </a:t>
            </a:r>
            <a:r>
              <a:rPr lang="pt-PT" sz="2000" b="1" dirty="0"/>
              <a:t>pull </a:t>
            </a:r>
            <a:r>
              <a:rPr lang="pt-PT" sz="2000" b="1" dirty="0" err="1"/>
              <a:t>request</a:t>
            </a:r>
            <a:r>
              <a:rPr lang="pt-PT" sz="2000" b="1" dirty="0"/>
              <a:t> </a:t>
            </a:r>
            <a:r>
              <a:rPr lang="pt-PT" sz="2000" dirty="0"/>
              <a:t>é uma sugestão de correção enviada ao administrador, que poderá ou não ser aceite pelo mesmo</a:t>
            </a:r>
          </a:p>
          <a:p>
            <a:pPr algn="ctr"/>
            <a:endParaRPr lang="pt-PT" sz="2000" dirty="0"/>
          </a:p>
          <a:p>
            <a:pPr algn="ctr"/>
            <a:endParaRPr lang="pt-PT" sz="2000" dirty="0"/>
          </a:p>
        </p:txBody>
      </p:sp>
      <p:sp>
        <p:nvSpPr>
          <p:cNvPr id="2" name="Retângulo 1"/>
          <p:cNvSpPr/>
          <p:nvPr/>
        </p:nvSpPr>
        <p:spPr>
          <a:xfrm>
            <a:off x="457200" y="436728"/>
            <a:ext cx="1685499" cy="764275"/>
          </a:xfrm>
          <a:prstGeom prst="rect">
            <a:avLst/>
          </a:prstGeom>
          <a:solidFill>
            <a:srgbClr val="0471B4"/>
          </a:solidFill>
          <a:ln>
            <a:solidFill>
              <a:srgbClr val="0471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CaixaDeTexto 11"/>
          <p:cNvSpPr txBox="1"/>
          <p:nvPr/>
        </p:nvSpPr>
        <p:spPr>
          <a:xfrm>
            <a:off x="457200" y="526477"/>
            <a:ext cx="7786048" cy="584775"/>
          </a:xfrm>
          <a:prstGeom prst="rect">
            <a:avLst/>
          </a:prstGeom>
          <a:noFill/>
        </p:spPr>
        <p:txBody>
          <a:bodyPr wrap="square" rtlCol="0">
            <a:spAutoFit/>
          </a:bodyPr>
          <a:lstStyle/>
          <a:p>
            <a:r>
              <a:rPr lang="pt-PT" sz="3200" dirty="0">
                <a:solidFill>
                  <a:schemeClr val="bg1"/>
                </a:solidFill>
              </a:rPr>
              <a:t>Trabalho colaborativo</a:t>
            </a:r>
          </a:p>
        </p:txBody>
      </p:sp>
      <p:pic>
        <p:nvPicPr>
          <p:cNvPr id="3" name="Imagem 2"/>
          <p:cNvPicPr>
            <a:picLocks noChangeAspect="1"/>
          </p:cNvPicPr>
          <p:nvPr/>
        </p:nvPicPr>
        <p:blipFill rotWithShape="1">
          <a:blip r:embed="rId3"/>
          <a:srcRect l="13387" t="12276" r="12742" b="67642"/>
          <a:stretch/>
        </p:blipFill>
        <p:spPr>
          <a:xfrm>
            <a:off x="1194619" y="1872295"/>
            <a:ext cx="6754761" cy="1032387"/>
          </a:xfrm>
          <a:prstGeom prst="rect">
            <a:avLst/>
          </a:prstGeom>
          <a:ln>
            <a:noFill/>
          </a:ln>
          <a:effectLst>
            <a:outerShdw blurRad="190500" algn="tl" rotWithShape="0">
              <a:srgbClr val="000000">
                <a:alpha val="70000"/>
              </a:srgbClr>
            </a:outerShdw>
          </a:effectLst>
        </p:spPr>
      </p:pic>
      <p:sp>
        <p:nvSpPr>
          <p:cNvPr id="4" name="Oval 3"/>
          <p:cNvSpPr/>
          <p:nvPr/>
        </p:nvSpPr>
        <p:spPr>
          <a:xfrm>
            <a:off x="7152969" y="2212259"/>
            <a:ext cx="634181" cy="3539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010040"/>
      </p:ext>
    </p:extLst>
  </p:cSld>
  <p:clrMapOvr>
    <a:masterClrMapping/>
  </p:clrMapOvr>
  <mc:AlternateContent xmlns:mc="http://schemas.openxmlformats.org/markup-compatibility/2006" xmlns:p14="http://schemas.microsoft.com/office/powerpoint/2010/main">
    <mc:Choice Requires="p14">
      <p:transition spd="slow" p14:dur="2000" advTm="8226"/>
    </mc:Choice>
    <mc:Fallback xmlns="">
      <p:transition spd="slow" advTm="8226"/>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2" name="Retângulo 1"/>
          <p:cNvSpPr/>
          <p:nvPr/>
        </p:nvSpPr>
        <p:spPr>
          <a:xfrm>
            <a:off x="2292824" y="2456597"/>
            <a:ext cx="4735773" cy="1269242"/>
          </a:xfrm>
          <a:prstGeom prst="rect">
            <a:avLst/>
          </a:prstGeom>
          <a:solidFill>
            <a:srgbClr val="0168B3"/>
          </a:solidFill>
          <a:ln>
            <a:solidFill>
              <a:srgbClr val="0168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5400" dirty="0" err="1"/>
              <a:t>Hands-On</a:t>
            </a:r>
            <a:endParaRPr lang="pt-PT" sz="5400" dirty="0"/>
          </a:p>
        </p:txBody>
      </p:sp>
    </p:spTree>
    <p:extLst>
      <p:ext uri="{BB962C8B-B14F-4D97-AF65-F5344CB8AC3E}">
        <p14:creationId xmlns:p14="http://schemas.microsoft.com/office/powerpoint/2010/main" val="841813215"/>
      </p:ext>
    </p:extLst>
  </p:cSld>
  <p:clrMapOvr>
    <a:masterClrMapping/>
  </p:clrMapOvr>
  <mc:AlternateContent xmlns:mc="http://schemas.openxmlformats.org/markup-compatibility/2006" xmlns:p14="http://schemas.microsoft.com/office/powerpoint/2010/main">
    <mc:Choice Requires="p14">
      <p:transition spd="slow" p14:dur="2000" advTm="1081"/>
    </mc:Choice>
    <mc:Fallback xmlns="">
      <p:transition spd="slow" advTm="1081"/>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457200" y="1828050"/>
            <a:ext cx="8229600" cy="4313443"/>
          </a:xfrm>
          <a:prstGeom prst="rect">
            <a:avLst/>
          </a:prstGeom>
        </p:spPr>
        <p:txBody>
          <a:bodyPr lIns="91425" tIns="91425" rIns="91425" bIns="91425" anchor="ctr" anchorCtr="0">
            <a:noAutofit/>
          </a:bodyPr>
          <a:lstStyle/>
          <a:p>
            <a:pPr lvl="0" algn="ctr"/>
            <a:r>
              <a:rPr lang="pt-PT" sz="2000" dirty="0"/>
              <a:t>No caso de você ter feito algo errado pode-se desfazer as alterações locais usando o comando</a:t>
            </a:r>
          </a:p>
          <a:p>
            <a:pPr lvl="0" algn="ctr"/>
            <a:endParaRPr lang="pt-PT" sz="2000" dirty="0"/>
          </a:p>
          <a:p>
            <a:pPr lvl="0" algn="ctr"/>
            <a:r>
              <a:rPr lang="pt-PT" sz="2000" dirty="0"/>
              <a:t>	</a:t>
            </a:r>
          </a:p>
          <a:p>
            <a:pPr lvl="0" algn="ctr"/>
            <a:endParaRPr lang="pt-PT" sz="2000" dirty="0"/>
          </a:p>
          <a:p>
            <a:pPr lvl="0" algn="ctr"/>
            <a:endParaRPr lang="pt-PT" sz="2000" dirty="0"/>
          </a:p>
          <a:p>
            <a:pPr lvl="0" algn="ctr"/>
            <a:r>
              <a:rPr lang="pt-PT" sz="2000" dirty="0"/>
              <a:t>Isto substitui as alterações na nossa árvore de trabalho com o conteúdo mais recente no HEAD. </a:t>
            </a:r>
            <a:endParaRPr sz="2000" dirty="0"/>
          </a:p>
        </p:txBody>
      </p:sp>
      <p:sp>
        <p:nvSpPr>
          <p:cNvPr id="2" name="Retângulo 1"/>
          <p:cNvSpPr/>
          <p:nvPr/>
        </p:nvSpPr>
        <p:spPr>
          <a:xfrm>
            <a:off x="457200" y="436728"/>
            <a:ext cx="1685499" cy="764275"/>
          </a:xfrm>
          <a:prstGeom prst="rect">
            <a:avLst/>
          </a:prstGeom>
          <a:solidFill>
            <a:srgbClr val="0471B4"/>
          </a:solidFill>
          <a:ln>
            <a:solidFill>
              <a:srgbClr val="0471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CaixaDeTexto 2"/>
          <p:cNvSpPr txBox="1"/>
          <p:nvPr/>
        </p:nvSpPr>
        <p:spPr>
          <a:xfrm>
            <a:off x="457200" y="526477"/>
            <a:ext cx="7786048" cy="584775"/>
          </a:xfrm>
          <a:prstGeom prst="rect">
            <a:avLst/>
          </a:prstGeom>
          <a:noFill/>
        </p:spPr>
        <p:txBody>
          <a:bodyPr wrap="square" rtlCol="0">
            <a:spAutoFit/>
          </a:bodyPr>
          <a:lstStyle/>
          <a:p>
            <a:r>
              <a:rPr lang="pt-PT" sz="3200" dirty="0">
                <a:solidFill>
                  <a:schemeClr val="bg1"/>
                </a:solidFill>
              </a:rPr>
              <a:t>Desfazer modificações</a:t>
            </a:r>
          </a:p>
        </p:txBody>
      </p:sp>
      <p:sp>
        <p:nvSpPr>
          <p:cNvPr id="8" name="Retângulo 7"/>
          <p:cNvSpPr/>
          <p:nvPr/>
        </p:nvSpPr>
        <p:spPr>
          <a:xfrm>
            <a:off x="457200" y="2084391"/>
            <a:ext cx="8229600" cy="400110"/>
          </a:xfrm>
          <a:prstGeom prst="rect">
            <a:avLst/>
          </a:prstGeom>
        </p:spPr>
        <p:txBody>
          <a:bodyPr wrap="square">
            <a:spAutoFit/>
          </a:bodyPr>
          <a:lstStyle/>
          <a:p>
            <a:pPr algn="just"/>
            <a:endParaRPr lang="pt-PT" sz="2000" dirty="0"/>
          </a:p>
        </p:txBody>
      </p:sp>
      <p:pic>
        <p:nvPicPr>
          <p:cNvPr id="4" name="Imagem 3"/>
          <p:cNvPicPr>
            <a:picLocks noChangeAspect="1"/>
          </p:cNvPicPr>
          <p:nvPr/>
        </p:nvPicPr>
        <p:blipFill>
          <a:blip r:embed="rId3"/>
          <a:stretch>
            <a:fillRect/>
          </a:stretch>
        </p:blipFill>
        <p:spPr>
          <a:xfrm>
            <a:off x="2265605" y="3657840"/>
            <a:ext cx="4612791" cy="63983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55052227"/>
      </p:ext>
    </p:extLst>
  </p:cSld>
  <p:clrMapOvr>
    <a:masterClrMapping/>
  </p:clrMapOvr>
  <mc:AlternateContent xmlns:mc="http://schemas.openxmlformats.org/markup-compatibility/2006" xmlns:p14="http://schemas.microsoft.com/office/powerpoint/2010/main">
    <mc:Choice Requires="p14">
      <p:transition spd="slow" p14:dur="2000" advTm="2081"/>
    </mc:Choice>
    <mc:Fallback xmlns="">
      <p:transition spd="slow" advTm="2081"/>
    </mc:Fallback>
  </mc:AlternateContent>
  <p:extLst mod="1">
    <p:ext uri="{3A86A75C-4F4B-4683-9AE1-C65F6400EC91}">
      <p14:laserTraceLst xmlns:p14="http://schemas.microsoft.com/office/powerpoint/2010/main">
        <p14:tracePtLst>
          <p14:tracePt t="737" x="3062288" y="6292850"/>
          <p14:tracePt t="747" x="3244850" y="6053138"/>
          <p14:tracePt t="757" x="3443288" y="5842000"/>
          <p14:tracePt t="768" x="3556000" y="5715000"/>
          <p14:tracePt t="778" x="3752850" y="5573713"/>
          <p14:tracePt t="788" x="3965575" y="5475288"/>
          <p14:tracePt t="799" x="4176713" y="5376863"/>
          <p14:tracePt t="809" x="4360863" y="5348288"/>
          <p14:tracePt t="819" x="4514850" y="5334000"/>
          <p14:tracePt t="830" x="4614863" y="5334000"/>
          <p14:tracePt t="840" x="4727575" y="5334000"/>
          <p14:tracePt t="851" x="4826000" y="5362575"/>
          <p14:tracePt t="861" x="4910138" y="5391150"/>
          <p14:tracePt t="871" x="4967288" y="5418138"/>
          <p14:tracePt t="881" x="5010150" y="5432425"/>
          <p14:tracePt t="891" x="5037138" y="5432425"/>
          <p14:tracePt t="902" x="5051425" y="5432425"/>
          <p14:tracePt t="912" x="5051425" y="5446713"/>
          <p14:tracePt t="922" x="5065713" y="5446713"/>
          <p14:tracePt t="933" x="5080000" y="5446713"/>
          <p14:tracePt t="985" x="5065713" y="5446713"/>
          <p14:tracePt t="995" x="5065713" y="5432425"/>
          <p14:tracePt t="1004" x="5065713" y="5418138"/>
          <p14:tracePt t="1015" x="5065713" y="5403850"/>
          <p14:tracePt t="1273" x="5051425" y="5403850"/>
          <p14:tracePt t="1284" x="5022850" y="5403850"/>
          <p14:tracePt t="1294" x="4953000" y="5446713"/>
          <p14:tracePt t="1304" x="4713288" y="5588000"/>
          <p14:tracePt t="1314" x="4402138" y="5842000"/>
          <p14:tracePt t="1324" x="4035425" y="6153150"/>
          <p14:tracePt t="1335" x="3668713" y="6491288"/>
        </p14:tracePtLst>
      </p14:laserTraceLst>
    </p:ext>
  </p:extLs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457200" y="1828050"/>
            <a:ext cx="8229600" cy="4313443"/>
          </a:xfrm>
          <a:prstGeom prst="rect">
            <a:avLst/>
          </a:prstGeom>
        </p:spPr>
        <p:txBody>
          <a:bodyPr lIns="91425" tIns="91425" rIns="91425" bIns="91425" anchor="ctr" anchorCtr="0">
            <a:noAutofit/>
          </a:bodyPr>
          <a:lstStyle/>
          <a:p>
            <a:pPr lvl="0">
              <a:spcBef>
                <a:spcPts val="0"/>
              </a:spcBef>
            </a:pPr>
            <a:endParaRPr lang="pt-PT" dirty="0"/>
          </a:p>
          <a:p>
            <a:pPr marL="342900" lvl="0" indent="-342900">
              <a:spcBef>
                <a:spcPts val="0"/>
              </a:spcBef>
              <a:buFont typeface="Arial" panose="020B0604020202020204" pitchFamily="34" charset="0"/>
              <a:buChar char="•"/>
            </a:pPr>
            <a:endParaRPr lang="pt-PT" dirty="0"/>
          </a:p>
          <a:p>
            <a:pPr marL="342900" lvl="0" indent="-342900">
              <a:spcBef>
                <a:spcPts val="0"/>
              </a:spcBef>
              <a:buFont typeface="Arial" panose="020B0604020202020204" pitchFamily="34" charset="0"/>
              <a:buChar char="•"/>
            </a:pPr>
            <a:endParaRPr lang="pt-PT" dirty="0"/>
          </a:p>
          <a:p>
            <a:pPr marL="342900" lvl="0" indent="-342900">
              <a:spcBef>
                <a:spcPts val="0"/>
              </a:spcBef>
              <a:buFont typeface="Arial" panose="020B0604020202020204" pitchFamily="34" charset="0"/>
              <a:buChar char="•"/>
            </a:pPr>
            <a:endParaRPr dirty="0"/>
          </a:p>
        </p:txBody>
      </p:sp>
      <p:sp>
        <p:nvSpPr>
          <p:cNvPr id="2" name="Retângulo 1"/>
          <p:cNvSpPr/>
          <p:nvPr/>
        </p:nvSpPr>
        <p:spPr>
          <a:xfrm>
            <a:off x="457200" y="436728"/>
            <a:ext cx="1685499" cy="764275"/>
          </a:xfrm>
          <a:prstGeom prst="rect">
            <a:avLst/>
          </a:prstGeom>
          <a:solidFill>
            <a:srgbClr val="0471B4"/>
          </a:solidFill>
          <a:ln>
            <a:solidFill>
              <a:srgbClr val="0471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CaixaDeTexto 2"/>
          <p:cNvSpPr txBox="1"/>
          <p:nvPr/>
        </p:nvSpPr>
        <p:spPr>
          <a:xfrm>
            <a:off x="457200" y="526477"/>
            <a:ext cx="7786048" cy="584775"/>
          </a:xfrm>
          <a:prstGeom prst="rect">
            <a:avLst/>
          </a:prstGeom>
          <a:noFill/>
        </p:spPr>
        <p:txBody>
          <a:bodyPr wrap="square" rtlCol="0">
            <a:spAutoFit/>
          </a:bodyPr>
          <a:lstStyle/>
          <a:p>
            <a:r>
              <a:rPr lang="pt-PT" sz="3200" dirty="0">
                <a:solidFill>
                  <a:schemeClr val="bg1"/>
                </a:solidFill>
              </a:rPr>
              <a:t>Desfazer </a:t>
            </a:r>
            <a:r>
              <a:rPr lang="pt-PT" sz="3200" dirty="0" err="1">
                <a:solidFill>
                  <a:schemeClr val="bg1"/>
                </a:solidFill>
              </a:rPr>
              <a:t>stagging</a:t>
            </a:r>
            <a:endParaRPr lang="pt-PT" sz="3200" dirty="0">
              <a:solidFill>
                <a:schemeClr val="bg1"/>
              </a:solidFill>
            </a:endParaRPr>
          </a:p>
        </p:txBody>
      </p:sp>
      <p:sp>
        <p:nvSpPr>
          <p:cNvPr id="5" name="Shape 39"/>
          <p:cNvSpPr txBox="1">
            <a:spLocks/>
          </p:cNvSpPr>
          <p:nvPr/>
        </p:nvSpPr>
        <p:spPr>
          <a:xfrm>
            <a:off x="457200" y="2157426"/>
            <a:ext cx="8229600" cy="4313443"/>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1pPr>
            <a:lvl2pPr marR="0" lvl="1"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2pPr>
            <a:lvl3pPr marR="0" lvl="2"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3pPr>
            <a:lvl4pPr marR="0" lvl="3"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4pPr>
            <a:lvl5pPr marR="0" lvl="4"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5pPr>
            <a:lvl6pPr marR="0" lvl="5"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6pPr>
            <a:lvl7pPr marR="0" lvl="6"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7pPr>
            <a:lvl8pPr marR="0" lvl="7"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8pPr>
            <a:lvl9pPr marR="0" lvl="8"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9pPr>
          </a:lstStyle>
          <a:p>
            <a:pPr algn="ctr"/>
            <a:endParaRPr lang="pt-PT" sz="2000" dirty="0"/>
          </a:p>
          <a:p>
            <a:pPr algn="ctr"/>
            <a:endParaRPr lang="pt-PT" sz="2000" dirty="0"/>
          </a:p>
          <a:p>
            <a:pPr algn="ctr"/>
            <a:endParaRPr lang="pt-PT" sz="2000" dirty="0"/>
          </a:p>
          <a:p>
            <a:pPr algn="ctr"/>
            <a:endParaRPr lang="pt-PT" sz="2000" dirty="0"/>
          </a:p>
          <a:p>
            <a:pPr algn="ctr"/>
            <a:endParaRPr lang="pt-PT" sz="2000" dirty="0"/>
          </a:p>
          <a:p>
            <a:pPr algn="ctr"/>
            <a:endParaRPr lang="pt-PT" sz="2000" dirty="0"/>
          </a:p>
          <a:p>
            <a:pPr algn="ctr"/>
            <a:endParaRPr lang="pt-PT" sz="2000" dirty="0"/>
          </a:p>
        </p:txBody>
      </p:sp>
      <p:pic>
        <p:nvPicPr>
          <p:cNvPr id="4" name="Imagem 3"/>
          <p:cNvPicPr>
            <a:picLocks noChangeAspect="1"/>
          </p:cNvPicPr>
          <p:nvPr/>
        </p:nvPicPr>
        <p:blipFill>
          <a:blip r:embed="rId3"/>
          <a:stretch>
            <a:fillRect/>
          </a:stretch>
        </p:blipFill>
        <p:spPr>
          <a:xfrm>
            <a:off x="1045649" y="2189024"/>
            <a:ext cx="7052703" cy="348025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08564533"/>
      </p:ext>
    </p:extLst>
  </p:cSld>
  <p:clrMapOvr>
    <a:masterClrMapping/>
  </p:clrMapOvr>
  <mc:AlternateContent xmlns:mc="http://schemas.openxmlformats.org/markup-compatibility/2006" xmlns:p14="http://schemas.microsoft.com/office/powerpoint/2010/main">
    <mc:Choice Requires="p14">
      <p:transition spd="slow" p14:dur="2000" advTm="1328"/>
    </mc:Choice>
    <mc:Fallback xmlns="">
      <p:transition spd="slow" advTm="1328"/>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457200" y="1828050"/>
            <a:ext cx="8229600" cy="4313443"/>
          </a:xfrm>
          <a:prstGeom prst="rect">
            <a:avLst/>
          </a:prstGeom>
        </p:spPr>
        <p:txBody>
          <a:bodyPr lIns="91425" tIns="91425" rIns="91425" bIns="91425" anchor="ctr" anchorCtr="0">
            <a:noAutofit/>
          </a:bodyPr>
          <a:lstStyle/>
          <a:p>
            <a:pPr lvl="0">
              <a:spcBef>
                <a:spcPts val="0"/>
              </a:spcBef>
            </a:pPr>
            <a:endParaRPr lang="pt-PT" dirty="0"/>
          </a:p>
          <a:p>
            <a:pPr marL="342900" lvl="0" indent="-342900">
              <a:spcBef>
                <a:spcPts val="0"/>
              </a:spcBef>
              <a:buFont typeface="Arial" panose="020B0604020202020204" pitchFamily="34" charset="0"/>
              <a:buChar char="•"/>
            </a:pPr>
            <a:endParaRPr lang="pt-PT" dirty="0"/>
          </a:p>
          <a:p>
            <a:pPr marL="342900" lvl="0" indent="-342900">
              <a:spcBef>
                <a:spcPts val="0"/>
              </a:spcBef>
              <a:buFont typeface="Arial" panose="020B0604020202020204" pitchFamily="34" charset="0"/>
              <a:buChar char="•"/>
            </a:pPr>
            <a:endParaRPr lang="pt-PT" dirty="0"/>
          </a:p>
          <a:p>
            <a:pPr marL="342900" lvl="0" indent="-342900">
              <a:spcBef>
                <a:spcPts val="0"/>
              </a:spcBef>
              <a:buFont typeface="Arial" panose="020B0604020202020204" pitchFamily="34" charset="0"/>
              <a:buChar char="•"/>
            </a:pPr>
            <a:endParaRPr dirty="0"/>
          </a:p>
        </p:txBody>
      </p:sp>
      <p:sp>
        <p:nvSpPr>
          <p:cNvPr id="2" name="Retângulo 1"/>
          <p:cNvSpPr/>
          <p:nvPr/>
        </p:nvSpPr>
        <p:spPr>
          <a:xfrm>
            <a:off x="457200" y="436728"/>
            <a:ext cx="1685499" cy="764275"/>
          </a:xfrm>
          <a:prstGeom prst="rect">
            <a:avLst/>
          </a:prstGeom>
          <a:solidFill>
            <a:srgbClr val="0471B4"/>
          </a:solidFill>
          <a:ln>
            <a:solidFill>
              <a:srgbClr val="0471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CaixaDeTexto 2"/>
          <p:cNvSpPr txBox="1"/>
          <p:nvPr/>
        </p:nvSpPr>
        <p:spPr>
          <a:xfrm>
            <a:off x="457200" y="526477"/>
            <a:ext cx="7786048" cy="584775"/>
          </a:xfrm>
          <a:prstGeom prst="rect">
            <a:avLst/>
          </a:prstGeom>
          <a:noFill/>
        </p:spPr>
        <p:txBody>
          <a:bodyPr wrap="square" rtlCol="0">
            <a:spAutoFit/>
          </a:bodyPr>
          <a:lstStyle/>
          <a:p>
            <a:r>
              <a:rPr lang="pt-PT" sz="3200" dirty="0">
                <a:solidFill>
                  <a:schemeClr val="bg1"/>
                </a:solidFill>
              </a:rPr>
              <a:t>Verificar todas alterações num ficheiro</a:t>
            </a:r>
          </a:p>
        </p:txBody>
      </p:sp>
      <p:pic>
        <p:nvPicPr>
          <p:cNvPr id="4" name="Imagem 3"/>
          <p:cNvPicPr>
            <a:picLocks noChangeAspect="1"/>
          </p:cNvPicPr>
          <p:nvPr/>
        </p:nvPicPr>
        <p:blipFill>
          <a:blip r:embed="rId3"/>
          <a:stretch>
            <a:fillRect/>
          </a:stretch>
        </p:blipFill>
        <p:spPr>
          <a:xfrm>
            <a:off x="1292163" y="3317950"/>
            <a:ext cx="6559674" cy="59037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15566556"/>
      </p:ext>
    </p:extLst>
  </p:cSld>
  <p:clrMapOvr>
    <a:masterClrMapping/>
  </p:clrMapOvr>
  <mc:AlternateContent xmlns:mc="http://schemas.openxmlformats.org/markup-compatibility/2006" xmlns:p14="http://schemas.microsoft.com/office/powerpoint/2010/main">
    <mc:Choice Requires="p14">
      <p:transition spd="slow" p14:dur="2000" advTm="882"/>
    </mc:Choice>
    <mc:Fallback xmlns="">
      <p:transition spd="slow" advTm="88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457200" y="1828050"/>
            <a:ext cx="8229600" cy="4028464"/>
          </a:xfrm>
          <a:prstGeom prst="rect">
            <a:avLst/>
          </a:prstGeom>
        </p:spPr>
        <p:txBody>
          <a:bodyPr lIns="91425" tIns="91425" rIns="91425" bIns="91425" anchor="ctr" anchorCtr="0">
            <a:noAutofit/>
          </a:bodyPr>
          <a:lstStyle/>
          <a:p>
            <a:pPr algn="ctr"/>
            <a:r>
              <a:rPr lang="en-US" sz="2000" dirty="0" err="1"/>
              <a:t>Os</a:t>
            </a:r>
            <a:r>
              <a:rPr lang="en-US" sz="2000" dirty="0"/>
              <a:t> </a:t>
            </a:r>
            <a:r>
              <a:rPr lang="en-US" sz="2000" i="1" dirty="0"/>
              <a:t>commits</a:t>
            </a:r>
            <a:r>
              <a:rPr lang="en-US" sz="2000" dirty="0"/>
              <a:t> </a:t>
            </a:r>
            <a:r>
              <a:rPr lang="en-US" sz="2000" dirty="0" err="1"/>
              <a:t>armazenam</a:t>
            </a:r>
            <a:r>
              <a:rPr lang="en-US" sz="2000" dirty="0"/>
              <a:t> a informação sobre o </a:t>
            </a:r>
            <a:r>
              <a:rPr lang="en-US" sz="2000" dirty="0" err="1"/>
              <a:t>autor</a:t>
            </a:r>
            <a:r>
              <a:rPr lang="en-US" sz="2000" dirty="0"/>
              <a:t> (</a:t>
            </a:r>
            <a:r>
              <a:rPr lang="en-US" sz="2000" dirty="0" err="1"/>
              <a:t>nome</a:t>
            </a:r>
            <a:r>
              <a:rPr lang="en-US" sz="2000" dirty="0"/>
              <a:t> e email)</a:t>
            </a:r>
          </a:p>
          <a:p>
            <a:pPr algn="ctr"/>
            <a:endParaRPr lang="en-US" sz="2000" dirty="0"/>
          </a:p>
          <a:p>
            <a:pPr lvl="0" algn="ctr" eaLnBrk="0" fontAlgn="base" hangingPunct="0">
              <a:spcBef>
                <a:spcPct val="0"/>
              </a:spcBef>
              <a:spcAft>
                <a:spcPct val="0"/>
              </a:spcAft>
              <a:buClrTx/>
              <a:buSzTx/>
            </a:pPr>
            <a:r>
              <a:rPr lang="pt-PT" altLang="pt-PT" sz="2000" dirty="0">
                <a:solidFill>
                  <a:srgbClr val="859900"/>
                </a:solidFill>
                <a:latin typeface="Ubuntu Mono" panose="020B0509030602030204" pitchFamily="49" charset="0"/>
              </a:rPr>
              <a:t>$</a:t>
            </a:r>
            <a:r>
              <a:rPr lang="pt-PT" altLang="pt-PT" sz="2000" dirty="0" err="1">
                <a:solidFill>
                  <a:srgbClr val="BD3800"/>
                </a:solidFill>
                <a:latin typeface="Ubuntu Mono" panose="020B0509030602030204" pitchFamily="49" charset="0"/>
              </a:rPr>
              <a:t>git</a:t>
            </a:r>
            <a:r>
              <a:rPr lang="pt-PT" altLang="pt-PT" sz="2000" dirty="0">
                <a:solidFill>
                  <a:srgbClr val="839496"/>
                </a:solidFill>
                <a:latin typeface="Ubuntu Mono" panose="020B0509030602030204" pitchFamily="49" charset="0"/>
              </a:rPr>
              <a:t> </a:t>
            </a:r>
            <a:r>
              <a:rPr lang="pt-PT" altLang="pt-PT" sz="2000" dirty="0" err="1">
                <a:solidFill>
                  <a:srgbClr val="839496"/>
                </a:solidFill>
                <a:latin typeface="Ubuntu Mono" panose="020B0509030602030204" pitchFamily="49" charset="0"/>
              </a:rPr>
              <a:t>config</a:t>
            </a:r>
            <a:r>
              <a:rPr lang="pt-PT" altLang="pt-PT" sz="2000" dirty="0">
                <a:solidFill>
                  <a:srgbClr val="839496"/>
                </a:solidFill>
                <a:latin typeface="Ubuntu Mono" panose="020B0509030602030204" pitchFamily="49" charset="0"/>
              </a:rPr>
              <a:t> --global user.name </a:t>
            </a:r>
            <a:r>
              <a:rPr lang="pt-PT" altLang="pt-PT" sz="2000" dirty="0">
                <a:solidFill>
                  <a:srgbClr val="748B00"/>
                </a:solidFill>
                <a:latin typeface="Ubuntu Mono" panose="020B0509030602030204" pitchFamily="49" charset="0"/>
              </a:rPr>
              <a:t>"</a:t>
            </a:r>
            <a:r>
              <a:rPr lang="pt-PT" altLang="pt-PT" sz="2000" dirty="0" err="1">
                <a:solidFill>
                  <a:srgbClr val="269186"/>
                </a:solidFill>
                <a:latin typeface="Ubuntu Mono" panose="020B0509030602030204" pitchFamily="49" charset="0"/>
              </a:rPr>
              <a:t>example</a:t>
            </a:r>
            <a:r>
              <a:rPr lang="pt-PT" altLang="pt-PT" sz="2000" dirty="0">
                <a:solidFill>
                  <a:srgbClr val="748B00"/>
                </a:solidFill>
                <a:latin typeface="Ubuntu Mono" panose="020B0509030602030204" pitchFamily="49" charset="0"/>
              </a:rPr>
              <a:t>“</a:t>
            </a:r>
            <a:endParaRPr lang="pt-PT" altLang="pt-PT" sz="2000" dirty="0">
              <a:solidFill>
                <a:srgbClr val="839496"/>
              </a:solidFill>
              <a:latin typeface="Ubuntu Mono" panose="020B0509030602030204" pitchFamily="49" charset="0"/>
            </a:endParaRPr>
          </a:p>
          <a:p>
            <a:pPr lvl="0" algn="ctr" eaLnBrk="0" fontAlgn="base" hangingPunct="0">
              <a:spcBef>
                <a:spcPct val="0"/>
              </a:spcBef>
              <a:spcAft>
                <a:spcPct val="0"/>
              </a:spcAft>
              <a:buClrTx/>
              <a:buSzTx/>
            </a:pPr>
            <a:r>
              <a:rPr lang="pt-PT" altLang="pt-PT" sz="2000" dirty="0">
                <a:solidFill>
                  <a:srgbClr val="859900"/>
                </a:solidFill>
                <a:latin typeface="Ubuntu Mono" panose="020B0509030602030204" pitchFamily="49" charset="0"/>
              </a:rPr>
              <a:t>$</a:t>
            </a:r>
            <a:r>
              <a:rPr lang="pt-PT" altLang="pt-PT" sz="2000" dirty="0" err="1">
                <a:solidFill>
                  <a:srgbClr val="BD3800"/>
                </a:solidFill>
                <a:latin typeface="Ubuntu Mono" panose="020B0509030602030204" pitchFamily="49" charset="0"/>
              </a:rPr>
              <a:t>git</a:t>
            </a:r>
            <a:r>
              <a:rPr lang="pt-PT" altLang="pt-PT" sz="2000" dirty="0">
                <a:solidFill>
                  <a:srgbClr val="839496"/>
                </a:solidFill>
                <a:latin typeface="Ubuntu Mono" panose="020B0509030602030204" pitchFamily="49" charset="0"/>
              </a:rPr>
              <a:t> </a:t>
            </a:r>
            <a:r>
              <a:rPr lang="pt-PT" altLang="pt-PT" sz="2000" dirty="0" err="1">
                <a:solidFill>
                  <a:srgbClr val="839496"/>
                </a:solidFill>
                <a:latin typeface="Ubuntu Mono" panose="020B0509030602030204" pitchFamily="49" charset="0"/>
              </a:rPr>
              <a:t>config</a:t>
            </a:r>
            <a:r>
              <a:rPr lang="pt-PT" altLang="pt-PT" sz="2000" dirty="0">
                <a:solidFill>
                  <a:srgbClr val="839496"/>
                </a:solidFill>
                <a:latin typeface="Ubuntu Mono" panose="020B0509030602030204" pitchFamily="49" charset="0"/>
              </a:rPr>
              <a:t> --global </a:t>
            </a:r>
            <a:r>
              <a:rPr lang="pt-PT" altLang="pt-PT" sz="2000" dirty="0" err="1">
                <a:solidFill>
                  <a:srgbClr val="839496"/>
                </a:solidFill>
                <a:latin typeface="Ubuntu Mono" panose="020B0509030602030204" pitchFamily="49" charset="0"/>
              </a:rPr>
              <a:t>user.email</a:t>
            </a:r>
            <a:r>
              <a:rPr lang="pt-PT" altLang="pt-PT" sz="2000" dirty="0">
                <a:solidFill>
                  <a:srgbClr val="839496"/>
                </a:solidFill>
                <a:latin typeface="Ubuntu Mono" panose="020B0509030602030204" pitchFamily="49" charset="0"/>
              </a:rPr>
              <a:t> </a:t>
            </a:r>
            <a:r>
              <a:rPr lang="pt-PT" altLang="pt-PT" sz="2000" dirty="0">
                <a:solidFill>
                  <a:srgbClr val="748B00"/>
                </a:solidFill>
                <a:latin typeface="Ubuntu Mono" panose="020B0509030602030204" pitchFamily="49" charset="0"/>
              </a:rPr>
              <a:t>"</a:t>
            </a:r>
            <a:r>
              <a:rPr lang="pt-PT" altLang="pt-PT" sz="2000" dirty="0">
                <a:solidFill>
                  <a:srgbClr val="269186"/>
                </a:solidFill>
                <a:latin typeface="Ubuntu Mono" panose="020B0509030602030204" pitchFamily="49" charset="0"/>
              </a:rPr>
              <a:t>example@example.com</a:t>
            </a:r>
            <a:r>
              <a:rPr lang="pt-PT" altLang="pt-PT" sz="2000" dirty="0">
                <a:solidFill>
                  <a:srgbClr val="748B00"/>
                </a:solidFill>
                <a:latin typeface="Ubuntu Mono" panose="020B0509030602030204" pitchFamily="49" charset="0"/>
              </a:rPr>
              <a:t>"</a:t>
            </a:r>
            <a:endParaRPr lang="pt-PT" altLang="pt-PT" sz="2000" dirty="0">
              <a:solidFill>
                <a:schemeClr val="tx1"/>
              </a:solidFill>
              <a:latin typeface="Ubuntu Mono" panose="020B0509030602030204" pitchFamily="49" charset="0"/>
            </a:endParaRPr>
          </a:p>
        </p:txBody>
      </p:sp>
      <p:sp>
        <p:nvSpPr>
          <p:cNvPr id="2" name="Retângulo 1"/>
          <p:cNvSpPr/>
          <p:nvPr/>
        </p:nvSpPr>
        <p:spPr>
          <a:xfrm>
            <a:off x="457200" y="436728"/>
            <a:ext cx="1685499" cy="764275"/>
          </a:xfrm>
          <a:prstGeom prst="rect">
            <a:avLst/>
          </a:prstGeom>
          <a:solidFill>
            <a:srgbClr val="0471B4"/>
          </a:solidFill>
          <a:ln>
            <a:solidFill>
              <a:srgbClr val="0471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 name="CaixaDeTexto 2"/>
          <p:cNvSpPr txBox="1"/>
          <p:nvPr/>
        </p:nvSpPr>
        <p:spPr>
          <a:xfrm>
            <a:off x="457200" y="526477"/>
            <a:ext cx="6141492" cy="584775"/>
          </a:xfrm>
          <a:prstGeom prst="rect">
            <a:avLst/>
          </a:prstGeom>
          <a:noFill/>
        </p:spPr>
        <p:txBody>
          <a:bodyPr wrap="square" rtlCol="0">
            <a:spAutoFit/>
          </a:bodyPr>
          <a:lstStyle/>
          <a:p>
            <a:r>
              <a:rPr lang="pt-PT" sz="3200" dirty="0">
                <a:solidFill>
                  <a:schemeClr val="bg1"/>
                </a:solidFill>
              </a:rPr>
              <a:t>Setup</a:t>
            </a:r>
          </a:p>
        </p:txBody>
      </p:sp>
    </p:spTree>
    <p:extLst>
      <p:ext uri="{BB962C8B-B14F-4D97-AF65-F5344CB8AC3E}">
        <p14:creationId xmlns:p14="http://schemas.microsoft.com/office/powerpoint/2010/main" val="2907068923"/>
      </p:ext>
    </p:extLst>
  </p:cSld>
  <p:clrMapOvr>
    <a:masterClrMapping/>
  </p:clrMapOvr>
  <mc:AlternateContent xmlns:mc="http://schemas.openxmlformats.org/markup-compatibility/2006" xmlns:p14="http://schemas.microsoft.com/office/powerpoint/2010/main">
    <mc:Choice Requires="p14">
      <p:transition spd="slow" p14:dur="2000" advTm="2626"/>
    </mc:Choice>
    <mc:Fallback xmlns="">
      <p:transition spd="slow" advTm="2626"/>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457200" y="1828050"/>
            <a:ext cx="8229600" cy="4313443"/>
          </a:xfrm>
          <a:prstGeom prst="rect">
            <a:avLst/>
          </a:prstGeom>
        </p:spPr>
        <p:txBody>
          <a:bodyPr lIns="91425" tIns="91425" rIns="91425" bIns="91425" anchor="ctr" anchorCtr="0">
            <a:noAutofit/>
          </a:bodyPr>
          <a:lstStyle/>
          <a:p>
            <a:pPr lvl="0">
              <a:spcBef>
                <a:spcPts val="0"/>
              </a:spcBef>
            </a:pPr>
            <a:endParaRPr lang="pt-PT" dirty="0"/>
          </a:p>
          <a:p>
            <a:pPr marL="342900" lvl="0" indent="-342900">
              <a:spcBef>
                <a:spcPts val="0"/>
              </a:spcBef>
              <a:buFont typeface="Arial" panose="020B0604020202020204" pitchFamily="34" charset="0"/>
              <a:buChar char="•"/>
            </a:pPr>
            <a:endParaRPr lang="pt-PT" dirty="0"/>
          </a:p>
          <a:p>
            <a:pPr marL="342900" lvl="0" indent="-342900">
              <a:spcBef>
                <a:spcPts val="0"/>
              </a:spcBef>
              <a:buFont typeface="Arial" panose="020B0604020202020204" pitchFamily="34" charset="0"/>
              <a:buChar char="•"/>
            </a:pPr>
            <a:endParaRPr lang="pt-PT" dirty="0"/>
          </a:p>
          <a:p>
            <a:pPr marL="342900" lvl="0" indent="-342900">
              <a:spcBef>
                <a:spcPts val="0"/>
              </a:spcBef>
              <a:buFont typeface="Arial" panose="020B0604020202020204" pitchFamily="34" charset="0"/>
              <a:buChar char="•"/>
            </a:pPr>
            <a:endParaRPr dirty="0"/>
          </a:p>
        </p:txBody>
      </p:sp>
      <p:sp>
        <p:nvSpPr>
          <p:cNvPr id="2" name="Retângulo 1"/>
          <p:cNvSpPr/>
          <p:nvPr/>
        </p:nvSpPr>
        <p:spPr>
          <a:xfrm>
            <a:off x="457200" y="436728"/>
            <a:ext cx="1685499" cy="764275"/>
          </a:xfrm>
          <a:prstGeom prst="rect">
            <a:avLst/>
          </a:prstGeom>
          <a:solidFill>
            <a:srgbClr val="0471B4"/>
          </a:solidFill>
          <a:ln>
            <a:solidFill>
              <a:srgbClr val="0471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CaixaDeTexto 2"/>
          <p:cNvSpPr txBox="1"/>
          <p:nvPr/>
        </p:nvSpPr>
        <p:spPr>
          <a:xfrm>
            <a:off x="457200" y="526477"/>
            <a:ext cx="7786048" cy="584775"/>
          </a:xfrm>
          <a:prstGeom prst="rect">
            <a:avLst/>
          </a:prstGeom>
          <a:noFill/>
        </p:spPr>
        <p:txBody>
          <a:bodyPr wrap="square" rtlCol="0">
            <a:spAutoFit/>
          </a:bodyPr>
          <a:lstStyle/>
          <a:p>
            <a:r>
              <a:rPr lang="pt-PT" sz="3200" dirty="0">
                <a:solidFill>
                  <a:schemeClr val="bg1"/>
                </a:solidFill>
              </a:rPr>
              <a:t>Para que serve o ficheiro .</a:t>
            </a:r>
            <a:r>
              <a:rPr lang="pt-PT" sz="3200" dirty="0" err="1">
                <a:solidFill>
                  <a:schemeClr val="bg1"/>
                </a:solidFill>
              </a:rPr>
              <a:t>gitignore</a:t>
            </a:r>
            <a:r>
              <a:rPr lang="pt-PT" sz="3200" dirty="0">
                <a:solidFill>
                  <a:schemeClr val="bg1"/>
                </a:solidFill>
              </a:rPr>
              <a:t>?</a:t>
            </a:r>
          </a:p>
        </p:txBody>
      </p:sp>
      <p:sp>
        <p:nvSpPr>
          <p:cNvPr id="5" name="Shape 39"/>
          <p:cNvSpPr txBox="1">
            <a:spLocks/>
          </p:cNvSpPr>
          <p:nvPr/>
        </p:nvSpPr>
        <p:spPr>
          <a:xfrm>
            <a:off x="609600" y="1833489"/>
            <a:ext cx="8229600" cy="4313443"/>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1pPr>
            <a:lvl2pPr marR="0" lvl="1"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2pPr>
            <a:lvl3pPr marR="0" lvl="2"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3pPr>
            <a:lvl4pPr marR="0" lvl="3"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4pPr>
            <a:lvl5pPr marR="0" lvl="4"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5pPr>
            <a:lvl6pPr marR="0" lvl="5"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6pPr>
            <a:lvl7pPr marR="0" lvl="6"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7pPr>
            <a:lvl8pPr marR="0" lvl="7"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8pPr>
            <a:lvl9pPr marR="0" lvl="8" algn="just" rtl="0">
              <a:lnSpc>
                <a:spcPct val="100000"/>
              </a:lnSpc>
              <a:spcBef>
                <a:spcPts val="0"/>
              </a:spcBef>
              <a:spcAft>
                <a:spcPts val="0"/>
              </a:spcAft>
              <a:buClr>
                <a:srgbClr val="666666"/>
              </a:buClr>
              <a:buSzPct val="100000"/>
              <a:buNone/>
              <a:defRPr sz="2400" b="0" i="0" u="none" strike="noStrike" cap="none">
                <a:solidFill>
                  <a:srgbClr val="666666"/>
                </a:solidFill>
                <a:latin typeface="Arial"/>
                <a:ea typeface="Arial"/>
                <a:cs typeface="Arial"/>
                <a:sym typeface="Arial"/>
              </a:defRPr>
            </a:lvl9pPr>
          </a:lstStyle>
          <a:p>
            <a:pPr algn="ctr"/>
            <a:r>
              <a:rPr lang="pt-PT" sz="2000" dirty="0"/>
              <a:t>É útil quando queremos ocultar ficheiros desnecessários num repositório</a:t>
            </a:r>
          </a:p>
          <a:p>
            <a:pPr algn="ctr"/>
            <a:endParaRPr lang="pt-PT" sz="2000" dirty="0"/>
          </a:p>
          <a:p>
            <a:pPr algn="ctr"/>
            <a:r>
              <a:rPr lang="pt-PT" sz="2000" dirty="0"/>
              <a:t>Ficheiros temporários e ficheiros executáveis não são necessários e podem até causar problemas ao fazer merge, no caso de projetos com vários colaboradores. </a:t>
            </a:r>
          </a:p>
        </p:txBody>
      </p:sp>
    </p:spTree>
    <p:extLst>
      <p:ext uri="{BB962C8B-B14F-4D97-AF65-F5344CB8AC3E}">
        <p14:creationId xmlns:p14="http://schemas.microsoft.com/office/powerpoint/2010/main" val="1476051247"/>
      </p:ext>
    </p:extLst>
  </p:cSld>
  <p:clrMapOvr>
    <a:masterClrMapping/>
  </p:clrMapOvr>
  <mc:AlternateContent xmlns:mc="http://schemas.openxmlformats.org/markup-compatibility/2006" xmlns:p14="http://schemas.microsoft.com/office/powerpoint/2010/main">
    <mc:Choice Requires="p14">
      <p:transition spd="slow" p14:dur="2000" advTm="985"/>
    </mc:Choice>
    <mc:Fallback xmlns="">
      <p:transition spd="slow" advTm="985"/>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457200" y="1828050"/>
            <a:ext cx="8229600" cy="4313443"/>
          </a:xfrm>
          <a:prstGeom prst="rect">
            <a:avLst/>
          </a:prstGeom>
        </p:spPr>
        <p:txBody>
          <a:bodyPr lIns="91425" tIns="91425" rIns="91425" bIns="91425" anchor="ctr" anchorCtr="0">
            <a:noAutofit/>
          </a:bodyPr>
          <a:lstStyle/>
          <a:p>
            <a:pPr lvl="0">
              <a:spcBef>
                <a:spcPts val="0"/>
              </a:spcBef>
            </a:pPr>
            <a:endParaRPr lang="pt-PT" dirty="0"/>
          </a:p>
          <a:p>
            <a:pPr marL="342900" lvl="0" indent="-342900">
              <a:spcBef>
                <a:spcPts val="0"/>
              </a:spcBef>
              <a:buFont typeface="Arial" panose="020B0604020202020204" pitchFamily="34" charset="0"/>
              <a:buChar char="•"/>
            </a:pPr>
            <a:endParaRPr lang="pt-PT" dirty="0"/>
          </a:p>
          <a:p>
            <a:pPr marL="342900" lvl="0" indent="-342900">
              <a:spcBef>
                <a:spcPts val="0"/>
              </a:spcBef>
              <a:buFont typeface="Arial" panose="020B0604020202020204" pitchFamily="34" charset="0"/>
              <a:buChar char="•"/>
            </a:pPr>
            <a:endParaRPr lang="pt-PT" dirty="0"/>
          </a:p>
          <a:p>
            <a:pPr marL="342900" lvl="0" indent="-342900">
              <a:spcBef>
                <a:spcPts val="0"/>
              </a:spcBef>
              <a:buFont typeface="Arial" panose="020B0604020202020204" pitchFamily="34" charset="0"/>
              <a:buChar char="•"/>
            </a:pPr>
            <a:endParaRPr dirty="0"/>
          </a:p>
        </p:txBody>
      </p:sp>
      <p:sp>
        <p:nvSpPr>
          <p:cNvPr id="2" name="Retângulo 1"/>
          <p:cNvSpPr/>
          <p:nvPr/>
        </p:nvSpPr>
        <p:spPr>
          <a:xfrm>
            <a:off x="457200" y="436728"/>
            <a:ext cx="1685499" cy="764275"/>
          </a:xfrm>
          <a:prstGeom prst="rect">
            <a:avLst/>
          </a:prstGeom>
          <a:solidFill>
            <a:srgbClr val="0471B4"/>
          </a:solidFill>
          <a:ln>
            <a:solidFill>
              <a:srgbClr val="0471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CaixaDeTexto 2"/>
          <p:cNvSpPr txBox="1"/>
          <p:nvPr/>
        </p:nvSpPr>
        <p:spPr>
          <a:xfrm>
            <a:off x="457200" y="526477"/>
            <a:ext cx="7786048" cy="584775"/>
          </a:xfrm>
          <a:prstGeom prst="rect">
            <a:avLst/>
          </a:prstGeom>
          <a:noFill/>
        </p:spPr>
        <p:txBody>
          <a:bodyPr wrap="square" rtlCol="0">
            <a:spAutoFit/>
          </a:bodyPr>
          <a:lstStyle/>
          <a:p>
            <a:r>
              <a:rPr lang="pt-PT" sz="3200" dirty="0">
                <a:solidFill>
                  <a:schemeClr val="bg1"/>
                </a:solidFill>
              </a:rPr>
              <a:t>Para que serve o ficheiro .</a:t>
            </a:r>
            <a:r>
              <a:rPr lang="pt-PT" sz="3200" dirty="0" err="1">
                <a:solidFill>
                  <a:schemeClr val="bg1"/>
                </a:solidFill>
              </a:rPr>
              <a:t>gitignore</a:t>
            </a:r>
            <a:r>
              <a:rPr lang="pt-PT" sz="3200" dirty="0">
                <a:solidFill>
                  <a:schemeClr val="bg1"/>
                </a:solidFill>
              </a:rPr>
              <a:t>?</a:t>
            </a:r>
          </a:p>
        </p:txBody>
      </p:sp>
      <p:pic>
        <p:nvPicPr>
          <p:cNvPr id="4" name="Imagem 3"/>
          <p:cNvPicPr>
            <a:picLocks noChangeAspect="1"/>
          </p:cNvPicPr>
          <p:nvPr/>
        </p:nvPicPr>
        <p:blipFill rotWithShape="1">
          <a:blip r:embed="rId3"/>
          <a:srcRect l="13392" t="32531" r="13394" b="28403"/>
          <a:stretch/>
        </p:blipFill>
        <p:spPr>
          <a:xfrm>
            <a:off x="108858" y="2530929"/>
            <a:ext cx="8926284" cy="2677885"/>
          </a:xfrm>
          <a:prstGeom prst="rect">
            <a:avLst/>
          </a:prstGeom>
        </p:spPr>
      </p:pic>
    </p:spTree>
    <p:extLst>
      <p:ext uri="{BB962C8B-B14F-4D97-AF65-F5344CB8AC3E}">
        <p14:creationId xmlns:p14="http://schemas.microsoft.com/office/powerpoint/2010/main" val="2239936285"/>
      </p:ext>
    </p:extLst>
  </p:cSld>
  <p:clrMapOvr>
    <a:masterClrMapping/>
  </p:clrMapOvr>
  <mc:AlternateContent xmlns:mc="http://schemas.openxmlformats.org/markup-compatibility/2006" xmlns:p14="http://schemas.microsoft.com/office/powerpoint/2010/main">
    <mc:Choice Requires="p14">
      <p:transition spd="slow" p14:dur="2000" advTm="985"/>
    </mc:Choice>
    <mc:Fallback xmlns="">
      <p:transition spd="slow" advTm="985"/>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2" name="Retângulo 1"/>
          <p:cNvSpPr/>
          <p:nvPr/>
        </p:nvSpPr>
        <p:spPr>
          <a:xfrm>
            <a:off x="2292824" y="2456597"/>
            <a:ext cx="4735773" cy="1269242"/>
          </a:xfrm>
          <a:prstGeom prst="rect">
            <a:avLst/>
          </a:prstGeom>
          <a:solidFill>
            <a:srgbClr val="0168B3"/>
          </a:solidFill>
          <a:ln>
            <a:solidFill>
              <a:srgbClr val="0168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5400" dirty="0" err="1"/>
              <a:t>Hands-On</a:t>
            </a:r>
            <a:endParaRPr lang="pt-PT" sz="5400" dirty="0"/>
          </a:p>
        </p:txBody>
      </p:sp>
    </p:spTree>
    <p:extLst>
      <p:ext uri="{BB962C8B-B14F-4D97-AF65-F5344CB8AC3E}">
        <p14:creationId xmlns:p14="http://schemas.microsoft.com/office/powerpoint/2010/main" val="1123818721"/>
      </p:ext>
    </p:extLst>
  </p:cSld>
  <p:clrMapOvr>
    <a:masterClrMapping/>
  </p:clrMapOvr>
  <mc:AlternateContent xmlns:mc="http://schemas.openxmlformats.org/markup-compatibility/2006" xmlns:p14="http://schemas.microsoft.com/office/powerpoint/2010/main">
    <mc:Choice Requires="p14">
      <p:transition spd="slow" p14:dur="2000" advTm="1081"/>
    </mc:Choice>
    <mc:Fallback xmlns="">
      <p:transition spd="slow" advTm="1081"/>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2" name="Retângulo 1"/>
          <p:cNvSpPr/>
          <p:nvPr/>
        </p:nvSpPr>
        <p:spPr>
          <a:xfrm>
            <a:off x="2292824" y="2456597"/>
            <a:ext cx="4735773" cy="1269242"/>
          </a:xfrm>
          <a:prstGeom prst="rect">
            <a:avLst/>
          </a:prstGeom>
          <a:solidFill>
            <a:srgbClr val="0168B3"/>
          </a:solidFill>
          <a:ln>
            <a:solidFill>
              <a:srgbClr val="0168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5400" dirty="0"/>
              <a:t>Perguntas</a:t>
            </a:r>
          </a:p>
        </p:txBody>
      </p:sp>
    </p:spTree>
    <p:extLst>
      <p:ext uri="{BB962C8B-B14F-4D97-AF65-F5344CB8AC3E}">
        <p14:creationId xmlns:p14="http://schemas.microsoft.com/office/powerpoint/2010/main" val="796120732"/>
      </p:ext>
    </p:extLst>
  </p:cSld>
  <p:clrMapOvr>
    <a:masterClrMapping/>
  </p:clrMapOvr>
  <mc:AlternateContent xmlns:mc="http://schemas.openxmlformats.org/markup-compatibility/2006" xmlns:p14="http://schemas.microsoft.com/office/powerpoint/2010/main">
    <mc:Choice Requires="p14">
      <p:transition spd="slow" p14:dur="2000" advTm="1081"/>
    </mc:Choice>
    <mc:Fallback xmlns="">
      <p:transition spd="slow" advTm="108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2" name="Retângulo 1"/>
          <p:cNvSpPr/>
          <p:nvPr/>
        </p:nvSpPr>
        <p:spPr>
          <a:xfrm>
            <a:off x="457200" y="436728"/>
            <a:ext cx="1685499" cy="764275"/>
          </a:xfrm>
          <a:prstGeom prst="rect">
            <a:avLst/>
          </a:prstGeom>
          <a:solidFill>
            <a:srgbClr val="0471B4"/>
          </a:solidFill>
          <a:ln>
            <a:solidFill>
              <a:srgbClr val="0471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 name="CaixaDeTexto 2"/>
          <p:cNvSpPr txBox="1"/>
          <p:nvPr/>
        </p:nvSpPr>
        <p:spPr>
          <a:xfrm>
            <a:off x="457200" y="526477"/>
            <a:ext cx="6141492" cy="584775"/>
          </a:xfrm>
          <a:prstGeom prst="rect">
            <a:avLst/>
          </a:prstGeom>
          <a:noFill/>
        </p:spPr>
        <p:txBody>
          <a:bodyPr wrap="square" rtlCol="0">
            <a:spAutoFit/>
          </a:bodyPr>
          <a:lstStyle/>
          <a:p>
            <a:r>
              <a:rPr lang="pt-PT" sz="3200" dirty="0" err="1">
                <a:solidFill>
                  <a:schemeClr val="bg1"/>
                </a:solidFill>
              </a:rPr>
              <a:t>Workflow</a:t>
            </a:r>
            <a:endParaRPr lang="pt-PT" sz="3200" dirty="0">
              <a:solidFill>
                <a:schemeClr val="bg1"/>
              </a:solidFill>
            </a:endParaRPr>
          </a:p>
        </p:txBody>
      </p:sp>
      <p:sp>
        <p:nvSpPr>
          <p:cNvPr id="4" name="Flowchart: Magnetic Disk 3">
            <a:extLst>
              <a:ext uri="{FF2B5EF4-FFF2-40B4-BE49-F238E27FC236}">
                <a16:creationId xmlns:a16="http://schemas.microsoft.com/office/drawing/2014/main" id="{E7DC12F7-4EE7-4CA8-8C2B-F59F02F23F69}"/>
              </a:ext>
            </a:extLst>
          </p:cNvPr>
          <p:cNvSpPr/>
          <p:nvPr/>
        </p:nvSpPr>
        <p:spPr>
          <a:xfrm>
            <a:off x="870857" y="3233058"/>
            <a:ext cx="1807029" cy="2329543"/>
          </a:xfrm>
          <a:prstGeom prst="flowChartMagneticDisk">
            <a:avLst/>
          </a:prstGeom>
          <a:solidFill>
            <a:schemeClr val="accent1">
              <a:lumMod val="75000"/>
            </a:schemeClr>
          </a:solidFill>
          <a:ln>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err="1">
                <a:solidFill>
                  <a:schemeClr val="bg1"/>
                </a:solidFill>
              </a:rPr>
              <a:t>Repositório</a:t>
            </a:r>
            <a:endParaRPr lang="pt-PT" sz="1800" dirty="0">
              <a:solidFill>
                <a:schemeClr val="bg1"/>
              </a:solidFill>
            </a:endParaRPr>
          </a:p>
        </p:txBody>
      </p:sp>
      <p:sp>
        <p:nvSpPr>
          <p:cNvPr id="5" name="Rectangle 4">
            <a:extLst>
              <a:ext uri="{FF2B5EF4-FFF2-40B4-BE49-F238E27FC236}">
                <a16:creationId xmlns:a16="http://schemas.microsoft.com/office/drawing/2014/main" id="{E8EBD5E2-503B-4CA1-9578-129C3B26315E}"/>
              </a:ext>
            </a:extLst>
          </p:cNvPr>
          <p:cNvSpPr/>
          <p:nvPr/>
        </p:nvSpPr>
        <p:spPr>
          <a:xfrm>
            <a:off x="6466116" y="1861458"/>
            <a:ext cx="1317171" cy="1817915"/>
          </a:xfrm>
          <a:prstGeom prst="rect">
            <a:avLst/>
          </a:prstGeom>
          <a:solidFill>
            <a:schemeClr val="accent5">
              <a:lumMod val="7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bg1"/>
                </a:solidFill>
              </a:rPr>
              <a:t>Working Directory</a:t>
            </a:r>
            <a:endParaRPr lang="pt-PT" sz="1800" i="1" dirty="0">
              <a:solidFill>
                <a:schemeClr val="bg1"/>
              </a:solidFill>
            </a:endParaRPr>
          </a:p>
        </p:txBody>
      </p:sp>
      <p:sp>
        <p:nvSpPr>
          <p:cNvPr id="7" name="Cloud 6">
            <a:extLst>
              <a:ext uri="{FF2B5EF4-FFF2-40B4-BE49-F238E27FC236}">
                <a16:creationId xmlns:a16="http://schemas.microsoft.com/office/drawing/2014/main" id="{A13927C3-18B6-4EF2-B372-97BBBC323DAF}"/>
              </a:ext>
            </a:extLst>
          </p:cNvPr>
          <p:cNvSpPr/>
          <p:nvPr/>
        </p:nvSpPr>
        <p:spPr>
          <a:xfrm>
            <a:off x="6221186" y="4581979"/>
            <a:ext cx="1807029" cy="1513115"/>
          </a:xfrm>
          <a:prstGeom prst="cloud">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i="1" dirty="0">
                <a:solidFill>
                  <a:schemeClr val="bg1"/>
                </a:solidFill>
              </a:rPr>
              <a:t>Staging Area</a:t>
            </a:r>
          </a:p>
        </p:txBody>
      </p:sp>
      <p:cxnSp>
        <p:nvCxnSpPr>
          <p:cNvPr id="9" name="Straight Arrow Connector 8">
            <a:extLst>
              <a:ext uri="{FF2B5EF4-FFF2-40B4-BE49-F238E27FC236}">
                <a16:creationId xmlns:a16="http://schemas.microsoft.com/office/drawing/2014/main" id="{62A0EA17-5580-46FE-8C45-2756A7CF839B}"/>
              </a:ext>
            </a:extLst>
          </p:cNvPr>
          <p:cNvCxnSpPr>
            <a:cxnSpLocks/>
            <a:endCxn id="5" idx="1"/>
          </p:cNvCxnSpPr>
          <p:nvPr/>
        </p:nvCxnSpPr>
        <p:spPr>
          <a:xfrm flipV="1">
            <a:off x="2675084" y="2770416"/>
            <a:ext cx="3791032" cy="13334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B4888C4-71C2-4DB2-BBF0-4A8700E5AD4D}"/>
              </a:ext>
            </a:extLst>
          </p:cNvPr>
          <p:cNvCxnSpPr>
            <a:cxnSpLocks/>
            <a:stCxn id="5" idx="2"/>
            <a:endCxn id="7" idx="3"/>
          </p:cNvCxnSpPr>
          <p:nvPr/>
        </p:nvCxnSpPr>
        <p:spPr>
          <a:xfrm flipH="1">
            <a:off x="7124701" y="3679373"/>
            <a:ext cx="1" cy="9891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83903A8-94D2-41CA-8330-E0B2DC571D94}"/>
              </a:ext>
            </a:extLst>
          </p:cNvPr>
          <p:cNvCxnSpPr>
            <a:cxnSpLocks/>
            <a:stCxn id="7" idx="2"/>
          </p:cNvCxnSpPr>
          <p:nvPr/>
        </p:nvCxnSpPr>
        <p:spPr>
          <a:xfrm flipH="1" flipV="1">
            <a:off x="2675084" y="4860472"/>
            <a:ext cx="3551707" cy="478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233173"/>
      </p:ext>
    </p:extLst>
  </p:cSld>
  <p:clrMapOvr>
    <a:masterClrMapping/>
  </p:clrMapOvr>
  <mc:AlternateContent xmlns:mc="http://schemas.openxmlformats.org/markup-compatibility/2006" xmlns:p14="http://schemas.microsoft.com/office/powerpoint/2010/main">
    <mc:Choice Requires="p14">
      <p:transition spd="slow" p14:dur="2000" advTm="2626"/>
    </mc:Choice>
    <mc:Fallback xmlns="">
      <p:transition spd="slow" advTm="262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03EE50-A2D4-4C2E-8C33-85DFA663C7AA}"/>
              </a:ext>
            </a:extLst>
          </p:cNvPr>
          <p:cNvSpPr>
            <a:spLocks noGrp="1"/>
          </p:cNvSpPr>
          <p:nvPr>
            <p:ph type="body" idx="1"/>
          </p:nvPr>
        </p:nvSpPr>
        <p:spPr>
          <a:xfrm>
            <a:off x="457200" y="1828050"/>
            <a:ext cx="8229600" cy="4126436"/>
          </a:xfrm>
        </p:spPr>
        <p:txBody>
          <a:bodyPr/>
          <a:lstStyle/>
          <a:p>
            <a:pPr lvl="0" algn="ctr"/>
            <a:r>
              <a:rPr lang="pt-PT" sz="2000" dirty="0"/>
              <a:t>O comando </a:t>
            </a:r>
            <a:r>
              <a:rPr lang="pt-PT" sz="2000" dirty="0" err="1"/>
              <a:t>init</a:t>
            </a:r>
            <a:r>
              <a:rPr lang="pt-PT" sz="2000" dirty="0"/>
              <a:t> permite </a:t>
            </a:r>
            <a:r>
              <a:rPr lang="pt-PT" sz="2000" b="1" dirty="0"/>
              <a:t>criar um repositório vazio</a:t>
            </a:r>
            <a:r>
              <a:rPr lang="pt-PT" sz="2000" dirty="0"/>
              <a:t>. Pode ser usado:</a:t>
            </a:r>
          </a:p>
          <a:p>
            <a:pPr marL="342900" lvl="0" indent="-342900" algn="l">
              <a:buFontTx/>
              <a:buChar char="-"/>
            </a:pPr>
            <a:r>
              <a:rPr lang="pt-PT" sz="2000" dirty="0"/>
              <a:t>Num diretório vazio</a:t>
            </a:r>
          </a:p>
          <a:p>
            <a:pPr marL="342900" lvl="0" indent="-342900" algn="l">
              <a:buFontTx/>
              <a:buChar char="-"/>
            </a:pPr>
            <a:r>
              <a:rPr lang="pt-PT" sz="2000" dirty="0"/>
              <a:t>Num diretório já com ficheiros e </a:t>
            </a:r>
            <a:r>
              <a:rPr lang="pt-PT" sz="2000" dirty="0" err="1"/>
              <a:t>sub-diretórios</a:t>
            </a:r>
            <a:endParaRPr lang="pt-PT" sz="2000" dirty="0"/>
          </a:p>
          <a:p>
            <a:pPr lvl="0" algn="ctr"/>
            <a:endParaRPr lang="pt-PT" sz="2000" dirty="0"/>
          </a:p>
          <a:p>
            <a:pPr lvl="0" algn="ctr" eaLnBrk="0" fontAlgn="base" hangingPunct="0">
              <a:spcBef>
                <a:spcPct val="0"/>
              </a:spcBef>
              <a:spcAft>
                <a:spcPct val="0"/>
              </a:spcAft>
              <a:buClrTx/>
              <a:buSzTx/>
            </a:pPr>
            <a:r>
              <a:rPr lang="pt-PT" altLang="pt-PT" sz="2000" dirty="0">
                <a:solidFill>
                  <a:srgbClr val="859900"/>
                </a:solidFill>
                <a:latin typeface="Ubuntu Mono" panose="020B0509030602030204" pitchFamily="49" charset="0"/>
              </a:rPr>
              <a:t>$</a:t>
            </a:r>
            <a:r>
              <a:rPr lang="pt-PT" altLang="pt-PT" sz="2000" dirty="0">
                <a:solidFill>
                  <a:srgbClr val="BD3800"/>
                </a:solidFill>
                <a:latin typeface="Ubuntu Mono" panose="020B0509030602030204" pitchFamily="49" charset="0"/>
              </a:rPr>
              <a:t>cd</a:t>
            </a:r>
            <a:r>
              <a:rPr lang="pt-PT" altLang="pt-PT" sz="2000" dirty="0">
                <a:solidFill>
                  <a:srgbClr val="839496"/>
                </a:solidFill>
                <a:latin typeface="Ubuntu Mono" panose="020B0509030602030204" pitchFamily="49" charset="0"/>
              </a:rPr>
              <a:t> </a:t>
            </a:r>
            <a:r>
              <a:rPr lang="pt-PT" altLang="pt-PT" sz="2000" dirty="0" err="1">
                <a:solidFill>
                  <a:srgbClr val="839496"/>
                </a:solidFill>
                <a:latin typeface="Ubuntu Mono" panose="020B0509030602030204" pitchFamily="49" charset="0"/>
              </a:rPr>
              <a:t>someDirectory</a:t>
            </a:r>
            <a:r>
              <a:rPr lang="pt-PT" altLang="pt-PT" sz="2000" dirty="0">
                <a:solidFill>
                  <a:srgbClr val="839496"/>
                </a:solidFill>
                <a:latin typeface="Ubuntu Mono" panose="020B0509030602030204" pitchFamily="49" charset="0"/>
              </a:rPr>
              <a:t> </a:t>
            </a:r>
          </a:p>
          <a:p>
            <a:pPr lvl="0" algn="ctr" eaLnBrk="0" fontAlgn="base" hangingPunct="0">
              <a:spcBef>
                <a:spcPct val="0"/>
              </a:spcBef>
              <a:spcAft>
                <a:spcPct val="0"/>
              </a:spcAft>
              <a:buClrTx/>
              <a:buSzTx/>
            </a:pPr>
            <a:r>
              <a:rPr lang="pt-PT" altLang="pt-PT" sz="2000" dirty="0">
                <a:solidFill>
                  <a:srgbClr val="859900"/>
                </a:solidFill>
                <a:latin typeface="Ubuntu Mono" panose="020B0509030602030204" pitchFamily="49" charset="0"/>
              </a:rPr>
              <a:t>$</a:t>
            </a:r>
            <a:r>
              <a:rPr lang="pt-PT" altLang="pt-PT" sz="2000" dirty="0" err="1">
                <a:solidFill>
                  <a:srgbClr val="BD3800"/>
                </a:solidFill>
                <a:latin typeface="Ubuntu Mono" panose="020B0509030602030204" pitchFamily="49" charset="0"/>
              </a:rPr>
              <a:t>git</a:t>
            </a:r>
            <a:r>
              <a:rPr lang="pt-PT" altLang="pt-PT" sz="2000" dirty="0">
                <a:solidFill>
                  <a:srgbClr val="839496"/>
                </a:solidFill>
                <a:latin typeface="Ubuntu Mono" panose="020B0509030602030204" pitchFamily="49" charset="0"/>
              </a:rPr>
              <a:t> </a:t>
            </a:r>
            <a:r>
              <a:rPr lang="pt-PT" altLang="pt-PT" sz="2000" dirty="0" err="1">
                <a:solidFill>
                  <a:srgbClr val="839496"/>
                </a:solidFill>
                <a:latin typeface="Ubuntu Mono" panose="020B0509030602030204" pitchFamily="49" charset="0"/>
              </a:rPr>
              <a:t>init</a:t>
            </a:r>
            <a:r>
              <a:rPr lang="pt-PT" altLang="pt-PT" sz="2000" dirty="0">
                <a:solidFill>
                  <a:schemeClr val="tx1"/>
                </a:solidFill>
                <a:latin typeface="Ubuntu Mono" panose="020B0509030602030204" pitchFamily="49" charset="0"/>
              </a:rPr>
              <a:t> </a:t>
            </a:r>
          </a:p>
          <a:p>
            <a:pPr lvl="0" algn="ctr"/>
            <a:endParaRPr lang="pt-PT" sz="2000" dirty="0"/>
          </a:p>
          <a:p>
            <a:pPr lvl="0" algn="ctr"/>
            <a:r>
              <a:rPr lang="pt-PT" sz="2000" dirty="0"/>
              <a:t>Vai gerar um diretório oculto </a:t>
            </a:r>
            <a:r>
              <a:rPr lang="pt-PT" sz="2000" b="1" dirty="0"/>
              <a:t>.</a:t>
            </a:r>
            <a:r>
              <a:rPr lang="pt-PT" sz="2000" b="1" dirty="0" err="1"/>
              <a:t>git</a:t>
            </a:r>
            <a:r>
              <a:rPr lang="pt-PT" sz="2000" dirty="0"/>
              <a:t>, onde vai armazenar  as configurações que serão usadas para este projeto</a:t>
            </a:r>
          </a:p>
          <a:p>
            <a:pPr lvl="0" algn="ctr"/>
            <a:endParaRPr lang="pt-PT" sz="2000" dirty="0"/>
          </a:p>
          <a:p>
            <a:pPr algn="ctr"/>
            <a:r>
              <a:rPr lang="pt-PT" sz="2000" dirty="0"/>
              <a:t>O novo repositório ainda </a:t>
            </a:r>
            <a:r>
              <a:rPr lang="pt-PT" sz="2000" b="1" dirty="0"/>
              <a:t>não está a fazer </a:t>
            </a:r>
            <a:r>
              <a:rPr lang="pt-PT" sz="2000" b="1" i="1" dirty="0" err="1"/>
              <a:t>tracking</a:t>
            </a:r>
            <a:r>
              <a:rPr lang="pt-PT" sz="2000" b="1" dirty="0"/>
              <a:t> </a:t>
            </a:r>
            <a:r>
              <a:rPr lang="pt-PT" sz="2000" dirty="0"/>
              <a:t>de qualquer ficheiro</a:t>
            </a:r>
          </a:p>
        </p:txBody>
      </p:sp>
      <p:sp>
        <p:nvSpPr>
          <p:cNvPr id="3" name="Text Placeholder 2">
            <a:extLst>
              <a:ext uri="{FF2B5EF4-FFF2-40B4-BE49-F238E27FC236}">
                <a16:creationId xmlns:a16="http://schemas.microsoft.com/office/drawing/2014/main" id="{56EA08FF-AC6B-4A51-B952-BE27C698E992}"/>
              </a:ext>
            </a:extLst>
          </p:cNvPr>
          <p:cNvSpPr>
            <a:spLocks noGrp="1"/>
          </p:cNvSpPr>
          <p:nvPr>
            <p:ph type="body" sz="quarter" idx="10"/>
          </p:nvPr>
        </p:nvSpPr>
        <p:spPr/>
        <p:txBody>
          <a:bodyPr/>
          <a:lstStyle/>
          <a:p>
            <a:r>
              <a:rPr lang="pt-PT" dirty="0"/>
              <a:t>Inicializar um novo repositório local</a:t>
            </a:r>
          </a:p>
          <a:p>
            <a:endParaRPr lang="pt-PT" dirty="0"/>
          </a:p>
        </p:txBody>
      </p:sp>
      <p:sp>
        <p:nvSpPr>
          <p:cNvPr id="4" name="Text Placeholder 3">
            <a:extLst>
              <a:ext uri="{FF2B5EF4-FFF2-40B4-BE49-F238E27FC236}">
                <a16:creationId xmlns:a16="http://schemas.microsoft.com/office/drawing/2014/main" id="{67A6D5BF-4AD6-4C9A-9450-BF5FD19F5287}"/>
              </a:ext>
            </a:extLst>
          </p:cNvPr>
          <p:cNvSpPr>
            <a:spLocks noGrp="1"/>
          </p:cNvSpPr>
          <p:nvPr>
            <p:ph type="body" sz="quarter" idx="11"/>
          </p:nvPr>
        </p:nvSpPr>
        <p:spPr/>
        <p:txBody>
          <a:bodyPr/>
          <a:lstStyle/>
          <a:p>
            <a:r>
              <a:rPr lang="pt-PT" dirty="0" err="1">
                <a:latin typeface="Ubuntu Mono" panose="020B0509030602030204" pitchFamily="49" charset="0"/>
              </a:rPr>
              <a:t>git</a:t>
            </a:r>
            <a:r>
              <a:rPr lang="pt-PT" dirty="0">
                <a:latin typeface="Ubuntu Mono" panose="020B0509030602030204" pitchFamily="49" charset="0"/>
              </a:rPr>
              <a:t> </a:t>
            </a:r>
            <a:r>
              <a:rPr lang="pt-PT" dirty="0" err="1">
                <a:latin typeface="Ubuntu Mono" panose="020B0509030602030204" pitchFamily="49" charset="0"/>
              </a:rPr>
              <a:t>init</a:t>
            </a:r>
            <a:endParaRPr lang="pt-PT" dirty="0">
              <a:latin typeface="Ubuntu Mono" panose="020B0509030602030204" pitchFamily="49" charset="0"/>
            </a:endParaRPr>
          </a:p>
        </p:txBody>
      </p:sp>
    </p:spTree>
    <p:extLst>
      <p:ext uri="{BB962C8B-B14F-4D97-AF65-F5344CB8AC3E}">
        <p14:creationId xmlns:p14="http://schemas.microsoft.com/office/powerpoint/2010/main" val="2130232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2076CB-3423-4FF3-AFF5-7455DCF1144C}"/>
              </a:ext>
            </a:extLst>
          </p:cNvPr>
          <p:cNvSpPr>
            <a:spLocks noGrp="1"/>
          </p:cNvSpPr>
          <p:nvPr>
            <p:ph type="body" idx="1"/>
          </p:nvPr>
        </p:nvSpPr>
        <p:spPr/>
        <p:txBody>
          <a:bodyPr/>
          <a:lstStyle/>
          <a:p>
            <a:r>
              <a:rPr lang="en-US" dirty="0"/>
              <a:t>Cria um snapshot com </a:t>
            </a:r>
            <a:r>
              <a:rPr lang="en-US" b="1" dirty="0"/>
              <a:t>o conteudo </a:t>
            </a:r>
            <a:r>
              <a:rPr lang="pt-PT" b="1" dirty="0"/>
              <a:t>atual</a:t>
            </a:r>
            <a:r>
              <a:rPr lang="en-US" b="1" dirty="0"/>
              <a:t> </a:t>
            </a:r>
            <a:r>
              <a:rPr lang="en-US" dirty="0"/>
              <a:t>de um ou mais ficheiros que </a:t>
            </a:r>
            <a:r>
              <a:rPr lang="pt-PT" dirty="0"/>
              <a:t>deverá</a:t>
            </a:r>
            <a:r>
              <a:rPr lang="en-US" dirty="0"/>
              <a:t> </a:t>
            </a:r>
            <a:r>
              <a:rPr lang="en-US" dirty="0" err="1"/>
              <a:t>ser</a:t>
            </a:r>
            <a:r>
              <a:rPr lang="en-US" dirty="0"/>
              <a:t> </a:t>
            </a:r>
            <a:r>
              <a:rPr lang="pt-PT" dirty="0"/>
              <a:t>adicionado</a:t>
            </a:r>
            <a:r>
              <a:rPr lang="en-US" dirty="0"/>
              <a:t> </a:t>
            </a:r>
            <a:r>
              <a:rPr lang="en-US" dirty="0" err="1"/>
              <a:t>ao</a:t>
            </a:r>
            <a:r>
              <a:rPr lang="en-US" dirty="0"/>
              <a:t> </a:t>
            </a:r>
            <a:r>
              <a:rPr lang="en-US" dirty="0" err="1"/>
              <a:t>repositório</a:t>
            </a:r>
            <a:r>
              <a:rPr lang="en-US" dirty="0"/>
              <a:t> no </a:t>
            </a:r>
            <a:r>
              <a:rPr lang="en-US" b="1" dirty="0" err="1"/>
              <a:t>próximo</a:t>
            </a:r>
            <a:r>
              <a:rPr lang="en-US" b="1" dirty="0"/>
              <a:t> </a:t>
            </a:r>
            <a:r>
              <a:rPr lang="en-US" b="1" i="1" dirty="0"/>
              <a:t>commit</a:t>
            </a:r>
            <a:r>
              <a:rPr lang="en-US" dirty="0"/>
              <a:t>.</a:t>
            </a:r>
          </a:p>
          <a:p>
            <a:endParaRPr lang="en-US" dirty="0"/>
          </a:p>
          <a:p>
            <a:pPr lvl="0" eaLnBrk="0" fontAlgn="base" hangingPunct="0">
              <a:spcBef>
                <a:spcPct val="0"/>
              </a:spcBef>
              <a:spcAft>
                <a:spcPct val="0"/>
              </a:spcAft>
              <a:buClrTx/>
              <a:buSzTx/>
            </a:pPr>
            <a:r>
              <a:rPr lang="pt-PT" altLang="pt-PT" dirty="0">
                <a:solidFill>
                  <a:srgbClr val="859900"/>
                </a:solidFill>
                <a:latin typeface="Ubuntu Mono" panose="020B0509030602030204" pitchFamily="49" charset="0"/>
              </a:rPr>
              <a:t>$</a:t>
            </a:r>
            <a:r>
              <a:rPr lang="pt-PT" altLang="pt-PT" dirty="0" err="1">
                <a:solidFill>
                  <a:srgbClr val="BD3800"/>
                </a:solidFill>
                <a:latin typeface="Ubuntu Mono" panose="020B0509030602030204" pitchFamily="49" charset="0"/>
              </a:rPr>
              <a:t>git</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add</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filename</a:t>
            </a:r>
            <a:r>
              <a:rPr lang="pt-PT" altLang="pt-PT" dirty="0">
                <a:solidFill>
                  <a:srgbClr val="839496"/>
                </a:solidFill>
                <a:latin typeface="Ubuntu Mono" panose="020B0509030602030204" pitchFamily="49" charset="0"/>
              </a:rPr>
              <a:t> </a:t>
            </a:r>
            <a:r>
              <a:rPr lang="pt-PT" altLang="pt-PT" i="1" dirty="0">
                <a:solidFill>
                  <a:srgbClr val="839496"/>
                </a:solidFill>
                <a:latin typeface="Ubuntu Mono" panose="020B0509030602030204" pitchFamily="49" charset="0"/>
              </a:rPr>
              <a:t>#</a:t>
            </a:r>
            <a:r>
              <a:rPr lang="pt-PT" altLang="pt-PT" i="1" dirty="0" err="1">
                <a:solidFill>
                  <a:srgbClr val="839496"/>
                </a:solidFill>
                <a:latin typeface="Ubuntu Mono" panose="020B0509030602030204" pitchFamily="49" charset="0"/>
              </a:rPr>
              <a:t>add</a:t>
            </a:r>
            <a:r>
              <a:rPr lang="pt-PT" altLang="pt-PT" i="1" dirty="0">
                <a:solidFill>
                  <a:srgbClr val="839496"/>
                </a:solidFill>
                <a:latin typeface="Ubuntu Mono" panose="020B0509030602030204" pitchFamily="49" charset="0"/>
              </a:rPr>
              <a:t> a </a:t>
            </a:r>
            <a:r>
              <a:rPr lang="pt-PT" altLang="pt-PT" i="1" dirty="0" err="1">
                <a:solidFill>
                  <a:srgbClr val="839496"/>
                </a:solidFill>
                <a:latin typeface="Ubuntu Mono" panose="020B0509030602030204" pitchFamily="49" charset="0"/>
              </a:rPr>
              <a:t>specific</a:t>
            </a:r>
            <a:r>
              <a:rPr lang="pt-PT" altLang="pt-PT" i="1" dirty="0">
                <a:solidFill>
                  <a:srgbClr val="839496"/>
                </a:solidFill>
                <a:latin typeface="Ubuntu Mono" panose="020B0509030602030204" pitchFamily="49" charset="0"/>
              </a:rPr>
              <a:t> file</a:t>
            </a:r>
            <a:endParaRPr lang="pt-PT" altLang="pt-PT" dirty="0">
              <a:solidFill>
                <a:srgbClr val="839496"/>
              </a:solidFill>
              <a:latin typeface="Ubuntu Mono" panose="020B0509030602030204" pitchFamily="49" charset="0"/>
            </a:endParaRPr>
          </a:p>
          <a:p>
            <a:pPr lvl="0" eaLnBrk="0" fontAlgn="base" hangingPunct="0">
              <a:spcBef>
                <a:spcPct val="0"/>
              </a:spcBef>
              <a:spcAft>
                <a:spcPct val="0"/>
              </a:spcAft>
              <a:buClrTx/>
              <a:buSzTx/>
            </a:pPr>
            <a:r>
              <a:rPr lang="pt-PT" altLang="pt-PT" dirty="0">
                <a:solidFill>
                  <a:srgbClr val="859900"/>
                </a:solidFill>
                <a:latin typeface="Ubuntu Mono" panose="020B0509030602030204" pitchFamily="49" charset="0"/>
              </a:rPr>
              <a:t>$</a:t>
            </a:r>
            <a:r>
              <a:rPr lang="pt-PT" altLang="pt-PT" dirty="0" err="1">
                <a:solidFill>
                  <a:srgbClr val="BD3800"/>
                </a:solidFill>
                <a:latin typeface="Ubuntu Mono" panose="020B0509030602030204" pitchFamily="49" charset="0"/>
              </a:rPr>
              <a:t>git</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add</a:t>
            </a:r>
            <a:r>
              <a:rPr lang="pt-PT" altLang="pt-PT" dirty="0">
                <a:solidFill>
                  <a:srgbClr val="839496"/>
                </a:solidFill>
                <a:latin typeface="Ubuntu Mono" panose="020B0509030602030204" pitchFamily="49" charset="0"/>
              </a:rPr>
              <a:t> </a:t>
            </a:r>
            <a:r>
              <a:rPr lang="pt-PT" altLang="pt-PT" dirty="0">
                <a:solidFill>
                  <a:srgbClr val="748B00"/>
                </a:solidFill>
                <a:latin typeface="Ubuntu Mono" panose="020B0509030602030204" pitchFamily="49" charset="0"/>
              </a:rPr>
              <a:t>.</a:t>
            </a:r>
            <a:r>
              <a:rPr lang="pt-PT" altLang="pt-PT" dirty="0">
                <a:solidFill>
                  <a:srgbClr val="839496"/>
                </a:solidFill>
                <a:latin typeface="Ubuntu Mono" panose="020B0509030602030204" pitchFamily="49" charset="0"/>
              </a:rPr>
              <a:t> </a:t>
            </a:r>
            <a:r>
              <a:rPr lang="pt-PT" altLang="pt-PT" i="1" dirty="0">
                <a:solidFill>
                  <a:srgbClr val="839496"/>
                </a:solidFill>
                <a:latin typeface="Ubuntu Mono" panose="020B0509030602030204" pitchFamily="49" charset="0"/>
              </a:rPr>
              <a:t>#</a:t>
            </a:r>
            <a:r>
              <a:rPr lang="pt-PT" altLang="pt-PT" i="1" dirty="0" err="1">
                <a:solidFill>
                  <a:srgbClr val="839496"/>
                </a:solidFill>
                <a:latin typeface="Ubuntu Mono" panose="020B0509030602030204" pitchFamily="49" charset="0"/>
              </a:rPr>
              <a:t>adds</a:t>
            </a:r>
            <a:r>
              <a:rPr lang="pt-PT" altLang="pt-PT" i="1" dirty="0">
                <a:solidFill>
                  <a:srgbClr val="839496"/>
                </a:solidFill>
                <a:latin typeface="Ubuntu Mono" panose="020B0509030602030204" pitchFamily="49" charset="0"/>
              </a:rPr>
              <a:t> </a:t>
            </a:r>
            <a:r>
              <a:rPr lang="pt-PT" altLang="pt-PT" i="1" dirty="0" err="1">
                <a:solidFill>
                  <a:srgbClr val="839496"/>
                </a:solidFill>
                <a:latin typeface="Ubuntu Mono" panose="020B0509030602030204" pitchFamily="49" charset="0"/>
              </a:rPr>
              <a:t>everything</a:t>
            </a:r>
            <a:r>
              <a:rPr lang="pt-PT" altLang="pt-PT" i="1" dirty="0">
                <a:solidFill>
                  <a:srgbClr val="839496"/>
                </a:solidFill>
                <a:latin typeface="Ubuntu Mono" panose="020B0509030602030204" pitchFamily="49" charset="0"/>
              </a:rPr>
              <a:t> (</a:t>
            </a:r>
            <a:r>
              <a:rPr lang="pt-PT" altLang="pt-PT" i="1" dirty="0" err="1">
                <a:solidFill>
                  <a:srgbClr val="839496"/>
                </a:solidFill>
                <a:latin typeface="Ubuntu Mono" panose="020B0509030602030204" pitchFamily="49" charset="0"/>
              </a:rPr>
              <a:t>new</a:t>
            </a:r>
            <a:r>
              <a:rPr lang="pt-PT" altLang="pt-PT" i="1" dirty="0">
                <a:solidFill>
                  <a:srgbClr val="839496"/>
                </a:solidFill>
                <a:latin typeface="Ubuntu Mono" panose="020B0509030602030204" pitchFamily="49" charset="0"/>
              </a:rPr>
              <a:t>/</a:t>
            </a:r>
            <a:r>
              <a:rPr lang="pt-PT" altLang="pt-PT" i="1" dirty="0" err="1">
                <a:solidFill>
                  <a:srgbClr val="839496"/>
                </a:solidFill>
                <a:latin typeface="Ubuntu Mono" panose="020B0509030602030204" pitchFamily="49" charset="0"/>
              </a:rPr>
              <a:t>modified</a:t>
            </a:r>
            <a:r>
              <a:rPr lang="pt-PT" altLang="pt-PT" i="1" dirty="0">
                <a:solidFill>
                  <a:srgbClr val="839496"/>
                </a:solidFill>
                <a:latin typeface="Ubuntu Mono" panose="020B0509030602030204" pitchFamily="49" charset="0"/>
              </a:rPr>
              <a:t>/</a:t>
            </a:r>
            <a:r>
              <a:rPr lang="pt-PT" altLang="pt-PT" i="1" dirty="0" err="1">
                <a:solidFill>
                  <a:srgbClr val="839496"/>
                </a:solidFill>
                <a:latin typeface="Ubuntu Mono" panose="020B0509030602030204" pitchFamily="49" charset="0"/>
              </a:rPr>
              <a:t>deleted</a:t>
            </a:r>
            <a:r>
              <a:rPr lang="pt-PT" altLang="pt-PT" i="1" dirty="0">
                <a:solidFill>
                  <a:srgbClr val="839496"/>
                </a:solidFill>
                <a:latin typeface="Ubuntu Mono" panose="020B0509030602030204" pitchFamily="49" charset="0"/>
              </a:rPr>
              <a:t>)</a:t>
            </a:r>
            <a:r>
              <a:rPr lang="pt-PT" altLang="pt-PT" dirty="0">
                <a:solidFill>
                  <a:srgbClr val="839496"/>
                </a:solidFill>
                <a:latin typeface="Ubuntu Mono" panose="020B0509030602030204" pitchFamily="49" charset="0"/>
              </a:rPr>
              <a:t> </a:t>
            </a:r>
          </a:p>
          <a:p>
            <a:pPr lvl="0" eaLnBrk="0" fontAlgn="base" hangingPunct="0">
              <a:spcBef>
                <a:spcPct val="0"/>
              </a:spcBef>
              <a:spcAft>
                <a:spcPct val="0"/>
              </a:spcAft>
              <a:buClrTx/>
              <a:buSzTx/>
            </a:pPr>
            <a:r>
              <a:rPr lang="pt-PT" altLang="pt-PT" dirty="0">
                <a:solidFill>
                  <a:srgbClr val="859900"/>
                </a:solidFill>
                <a:latin typeface="Ubuntu Mono" panose="020B0509030602030204" pitchFamily="49" charset="0"/>
              </a:rPr>
              <a:t>$</a:t>
            </a:r>
            <a:r>
              <a:rPr lang="pt-PT" altLang="pt-PT" dirty="0" err="1">
                <a:solidFill>
                  <a:srgbClr val="BD3800"/>
                </a:solidFill>
                <a:latin typeface="Ubuntu Mono" panose="020B0509030602030204" pitchFamily="49" charset="0"/>
              </a:rPr>
              <a:t>git</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add</a:t>
            </a:r>
            <a:r>
              <a:rPr lang="pt-PT" altLang="pt-PT" dirty="0">
                <a:solidFill>
                  <a:srgbClr val="839496"/>
                </a:solidFill>
                <a:latin typeface="Ubuntu Mono" panose="020B0509030602030204" pitchFamily="49" charset="0"/>
              </a:rPr>
              <a:t> -A </a:t>
            </a:r>
            <a:r>
              <a:rPr lang="pt-PT" altLang="pt-PT" i="1" dirty="0">
                <a:solidFill>
                  <a:srgbClr val="839496"/>
                </a:solidFill>
                <a:latin typeface="Ubuntu Mono" panose="020B0509030602030204" pitchFamily="49" charset="0"/>
              </a:rPr>
              <a:t>#</a:t>
            </a:r>
            <a:r>
              <a:rPr lang="pt-PT" altLang="pt-PT" i="1" dirty="0" err="1">
                <a:solidFill>
                  <a:srgbClr val="839496"/>
                </a:solidFill>
                <a:latin typeface="Ubuntu Mono" panose="020B0509030602030204" pitchFamily="49" charset="0"/>
              </a:rPr>
              <a:t>adds</a:t>
            </a:r>
            <a:r>
              <a:rPr lang="pt-PT" altLang="pt-PT" i="1" dirty="0">
                <a:solidFill>
                  <a:srgbClr val="839496"/>
                </a:solidFill>
                <a:latin typeface="Ubuntu Mono" panose="020B0509030602030204" pitchFamily="49" charset="0"/>
              </a:rPr>
              <a:t> </a:t>
            </a:r>
            <a:r>
              <a:rPr lang="pt-PT" altLang="pt-PT" i="1" dirty="0" err="1">
                <a:solidFill>
                  <a:srgbClr val="839496"/>
                </a:solidFill>
                <a:latin typeface="Ubuntu Mono" panose="020B0509030602030204" pitchFamily="49" charset="0"/>
              </a:rPr>
              <a:t>everything</a:t>
            </a:r>
            <a:r>
              <a:rPr lang="pt-PT" altLang="pt-PT" i="1" dirty="0">
                <a:solidFill>
                  <a:srgbClr val="839496"/>
                </a:solidFill>
                <a:latin typeface="Ubuntu Mono" panose="020B0509030602030204" pitchFamily="49" charset="0"/>
              </a:rPr>
              <a:t> (</a:t>
            </a:r>
            <a:r>
              <a:rPr lang="pt-PT" altLang="pt-PT" i="1" dirty="0" err="1">
                <a:solidFill>
                  <a:srgbClr val="839496"/>
                </a:solidFill>
                <a:latin typeface="Ubuntu Mono" panose="020B0509030602030204" pitchFamily="49" charset="0"/>
              </a:rPr>
              <a:t>new</a:t>
            </a:r>
            <a:r>
              <a:rPr lang="pt-PT" altLang="pt-PT" i="1" dirty="0">
                <a:solidFill>
                  <a:srgbClr val="839496"/>
                </a:solidFill>
                <a:latin typeface="Ubuntu Mono" panose="020B0509030602030204" pitchFamily="49" charset="0"/>
              </a:rPr>
              <a:t>/</a:t>
            </a:r>
            <a:r>
              <a:rPr lang="pt-PT" altLang="pt-PT" i="1" dirty="0" err="1">
                <a:solidFill>
                  <a:srgbClr val="839496"/>
                </a:solidFill>
                <a:latin typeface="Ubuntu Mono" panose="020B0509030602030204" pitchFamily="49" charset="0"/>
              </a:rPr>
              <a:t>modified</a:t>
            </a:r>
            <a:r>
              <a:rPr lang="pt-PT" altLang="pt-PT" i="1" dirty="0">
                <a:solidFill>
                  <a:srgbClr val="839496"/>
                </a:solidFill>
                <a:latin typeface="Ubuntu Mono" panose="020B0509030602030204" pitchFamily="49" charset="0"/>
              </a:rPr>
              <a:t>/</a:t>
            </a:r>
            <a:r>
              <a:rPr lang="pt-PT" altLang="pt-PT" i="1" dirty="0" err="1">
                <a:solidFill>
                  <a:srgbClr val="839496"/>
                </a:solidFill>
                <a:latin typeface="Ubuntu Mono" panose="020B0509030602030204" pitchFamily="49" charset="0"/>
              </a:rPr>
              <a:t>deleted</a:t>
            </a:r>
            <a:r>
              <a:rPr lang="pt-PT" altLang="pt-PT" i="1" dirty="0">
                <a:solidFill>
                  <a:srgbClr val="839496"/>
                </a:solidFill>
                <a:latin typeface="Ubuntu Mono" panose="020B0509030602030204" pitchFamily="49" charset="0"/>
              </a:rPr>
              <a:t>)</a:t>
            </a:r>
            <a:r>
              <a:rPr lang="pt-PT" altLang="pt-PT" dirty="0">
                <a:solidFill>
                  <a:srgbClr val="839496"/>
                </a:solidFill>
                <a:latin typeface="Ubuntu Mono" panose="020B0509030602030204" pitchFamily="49" charset="0"/>
              </a:rPr>
              <a:t> </a:t>
            </a:r>
          </a:p>
          <a:p>
            <a:pPr lvl="0" eaLnBrk="0" fontAlgn="base" hangingPunct="0">
              <a:spcBef>
                <a:spcPct val="0"/>
              </a:spcBef>
              <a:spcAft>
                <a:spcPct val="0"/>
              </a:spcAft>
              <a:buClrTx/>
              <a:buSzTx/>
            </a:pPr>
            <a:r>
              <a:rPr lang="pt-PT" altLang="pt-PT" dirty="0">
                <a:solidFill>
                  <a:srgbClr val="859900"/>
                </a:solidFill>
                <a:latin typeface="Ubuntu Mono" panose="020B0509030602030204" pitchFamily="49" charset="0"/>
              </a:rPr>
              <a:t>$</a:t>
            </a:r>
            <a:r>
              <a:rPr lang="pt-PT" altLang="pt-PT" dirty="0" err="1">
                <a:solidFill>
                  <a:srgbClr val="BD3800"/>
                </a:solidFill>
                <a:latin typeface="Ubuntu Mono" panose="020B0509030602030204" pitchFamily="49" charset="0"/>
              </a:rPr>
              <a:t>git</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add</a:t>
            </a:r>
            <a:r>
              <a:rPr lang="pt-PT" altLang="pt-PT" dirty="0">
                <a:solidFill>
                  <a:srgbClr val="839496"/>
                </a:solidFill>
                <a:latin typeface="Ubuntu Mono" panose="020B0509030602030204" pitchFamily="49" charset="0"/>
              </a:rPr>
              <a:t> -u </a:t>
            </a:r>
            <a:r>
              <a:rPr lang="pt-PT" altLang="pt-PT" i="1" dirty="0">
                <a:solidFill>
                  <a:srgbClr val="839496"/>
                </a:solidFill>
                <a:latin typeface="Ubuntu Mono" panose="020B0509030602030204" pitchFamily="49" charset="0"/>
              </a:rPr>
              <a:t>#</a:t>
            </a:r>
            <a:r>
              <a:rPr lang="pt-PT" altLang="pt-PT" i="1" dirty="0" err="1">
                <a:solidFill>
                  <a:srgbClr val="839496"/>
                </a:solidFill>
                <a:latin typeface="Ubuntu Mono" panose="020B0509030602030204" pitchFamily="49" charset="0"/>
              </a:rPr>
              <a:t>add</a:t>
            </a:r>
            <a:r>
              <a:rPr lang="pt-PT" altLang="pt-PT" i="1" dirty="0">
                <a:solidFill>
                  <a:srgbClr val="839496"/>
                </a:solidFill>
                <a:latin typeface="Ubuntu Mono" panose="020B0509030602030204" pitchFamily="49" charset="0"/>
              </a:rPr>
              <a:t> </a:t>
            </a:r>
            <a:r>
              <a:rPr lang="pt-PT" altLang="pt-PT" i="1" dirty="0" err="1">
                <a:solidFill>
                  <a:srgbClr val="839496"/>
                </a:solidFill>
                <a:latin typeface="Ubuntu Mono" panose="020B0509030602030204" pitchFamily="49" charset="0"/>
              </a:rPr>
              <a:t>only</a:t>
            </a:r>
            <a:r>
              <a:rPr lang="pt-PT" altLang="pt-PT" i="1" dirty="0">
                <a:solidFill>
                  <a:srgbClr val="839496"/>
                </a:solidFill>
                <a:latin typeface="Ubuntu Mono" panose="020B0509030602030204" pitchFamily="49" charset="0"/>
              </a:rPr>
              <a:t> </a:t>
            </a:r>
            <a:r>
              <a:rPr lang="pt-PT" altLang="pt-PT" i="1" dirty="0" err="1">
                <a:solidFill>
                  <a:srgbClr val="839496"/>
                </a:solidFill>
                <a:latin typeface="Ubuntu Mono" panose="020B0509030602030204" pitchFamily="49" charset="0"/>
              </a:rPr>
              <a:t>already</a:t>
            </a:r>
            <a:r>
              <a:rPr lang="pt-PT" altLang="pt-PT" i="1" dirty="0">
                <a:solidFill>
                  <a:srgbClr val="839496"/>
                </a:solidFill>
                <a:latin typeface="Ubuntu Mono" panose="020B0509030602030204" pitchFamily="49" charset="0"/>
              </a:rPr>
              <a:t> </a:t>
            </a:r>
            <a:r>
              <a:rPr lang="pt-PT" altLang="pt-PT" i="1" dirty="0" err="1">
                <a:solidFill>
                  <a:srgbClr val="839496"/>
                </a:solidFill>
                <a:latin typeface="Ubuntu Mono" panose="020B0509030602030204" pitchFamily="49" charset="0"/>
              </a:rPr>
              <a:t>known</a:t>
            </a:r>
            <a:r>
              <a:rPr lang="pt-PT" altLang="pt-PT" i="1" dirty="0">
                <a:solidFill>
                  <a:srgbClr val="839496"/>
                </a:solidFill>
                <a:latin typeface="Ubuntu Mono" panose="020B0509030602030204" pitchFamily="49" charset="0"/>
              </a:rPr>
              <a:t> files (</a:t>
            </a:r>
            <a:r>
              <a:rPr lang="pt-PT" altLang="pt-PT" i="1" dirty="0" err="1">
                <a:solidFill>
                  <a:srgbClr val="839496"/>
                </a:solidFill>
                <a:latin typeface="Ubuntu Mono" panose="020B0509030602030204" pitchFamily="49" charset="0"/>
              </a:rPr>
              <a:t>modified</a:t>
            </a:r>
            <a:r>
              <a:rPr lang="pt-PT" altLang="pt-PT" i="1" dirty="0">
                <a:solidFill>
                  <a:srgbClr val="839496"/>
                </a:solidFill>
                <a:latin typeface="Ubuntu Mono" panose="020B0509030602030204" pitchFamily="49" charset="0"/>
              </a:rPr>
              <a:t>/</a:t>
            </a:r>
            <a:r>
              <a:rPr lang="pt-PT" altLang="pt-PT" i="1" dirty="0" err="1">
                <a:solidFill>
                  <a:srgbClr val="839496"/>
                </a:solidFill>
                <a:latin typeface="Ubuntu Mono" panose="020B0509030602030204" pitchFamily="49" charset="0"/>
              </a:rPr>
              <a:t>deleted</a:t>
            </a:r>
            <a:r>
              <a:rPr lang="pt-PT" altLang="pt-PT" i="1" dirty="0">
                <a:solidFill>
                  <a:srgbClr val="839496"/>
                </a:solidFill>
                <a:latin typeface="Ubuntu Mono" panose="020B0509030602030204" pitchFamily="49" charset="0"/>
              </a:rPr>
              <a:t>)</a:t>
            </a:r>
            <a:r>
              <a:rPr lang="pt-PT" altLang="pt-PT" dirty="0">
                <a:solidFill>
                  <a:schemeClr val="tx1"/>
                </a:solidFill>
                <a:latin typeface="Ubuntu Mono" panose="020B0509030602030204" pitchFamily="49" charset="0"/>
              </a:rPr>
              <a:t> </a:t>
            </a:r>
          </a:p>
        </p:txBody>
      </p:sp>
      <p:sp>
        <p:nvSpPr>
          <p:cNvPr id="3" name="Text Placeholder 2">
            <a:extLst>
              <a:ext uri="{FF2B5EF4-FFF2-40B4-BE49-F238E27FC236}">
                <a16:creationId xmlns:a16="http://schemas.microsoft.com/office/drawing/2014/main" id="{4748FD91-F954-4F48-882C-A223C70CEA9A}"/>
              </a:ext>
            </a:extLst>
          </p:cNvPr>
          <p:cNvSpPr>
            <a:spLocks noGrp="1"/>
          </p:cNvSpPr>
          <p:nvPr>
            <p:ph type="body" sz="quarter" idx="10"/>
          </p:nvPr>
        </p:nvSpPr>
        <p:spPr/>
        <p:txBody>
          <a:bodyPr/>
          <a:lstStyle/>
          <a:p>
            <a:r>
              <a:rPr lang="en-US" dirty="0" err="1"/>
              <a:t>Adicionar</a:t>
            </a:r>
            <a:r>
              <a:rPr lang="en-US" dirty="0"/>
              <a:t> ficheiros e </a:t>
            </a:r>
            <a:r>
              <a:rPr lang="en-US" dirty="0" err="1"/>
              <a:t>alterações</a:t>
            </a:r>
            <a:endParaRPr lang="pt-PT" dirty="0"/>
          </a:p>
        </p:txBody>
      </p:sp>
      <p:sp>
        <p:nvSpPr>
          <p:cNvPr id="4" name="Text Placeholder 3">
            <a:extLst>
              <a:ext uri="{FF2B5EF4-FFF2-40B4-BE49-F238E27FC236}">
                <a16:creationId xmlns:a16="http://schemas.microsoft.com/office/drawing/2014/main" id="{CBAE4A48-AC45-4C1B-9AE9-876A130B1F20}"/>
              </a:ext>
            </a:extLst>
          </p:cNvPr>
          <p:cNvSpPr>
            <a:spLocks noGrp="1"/>
          </p:cNvSpPr>
          <p:nvPr>
            <p:ph type="body" sz="quarter" idx="11"/>
          </p:nvPr>
        </p:nvSpPr>
        <p:spPr/>
        <p:txBody>
          <a:bodyPr/>
          <a:lstStyle/>
          <a:p>
            <a:r>
              <a:rPr lang="en-US" dirty="0">
                <a:latin typeface="Ubuntu Mono" panose="020B0509030602030204" pitchFamily="49" charset="0"/>
              </a:rPr>
              <a:t>git add</a:t>
            </a:r>
            <a:endParaRPr lang="pt-PT" dirty="0">
              <a:latin typeface="Ubuntu Mono" panose="020B0509030602030204" pitchFamily="49" charset="0"/>
            </a:endParaRPr>
          </a:p>
        </p:txBody>
      </p:sp>
    </p:spTree>
    <p:extLst>
      <p:ext uri="{BB962C8B-B14F-4D97-AF65-F5344CB8AC3E}">
        <p14:creationId xmlns:p14="http://schemas.microsoft.com/office/powerpoint/2010/main" val="170812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9401E5-7734-455C-B05E-C10B06D70BDE}"/>
              </a:ext>
            </a:extLst>
          </p:cNvPr>
          <p:cNvSpPr>
            <a:spLocks noGrp="1"/>
          </p:cNvSpPr>
          <p:nvPr>
            <p:ph type="body" idx="1"/>
          </p:nvPr>
        </p:nvSpPr>
        <p:spPr/>
        <p:txBody>
          <a:bodyPr/>
          <a:lstStyle/>
          <a:p>
            <a:pPr algn="ctr"/>
            <a:r>
              <a:rPr lang="pt-PT" dirty="0"/>
              <a:t>Armazena o </a:t>
            </a:r>
            <a:r>
              <a:rPr lang="pt-PT" dirty="0" err="1"/>
              <a:t>snapshot</a:t>
            </a:r>
            <a:r>
              <a:rPr lang="pt-PT" dirty="0"/>
              <a:t> na </a:t>
            </a:r>
            <a:r>
              <a:rPr lang="pt-PT" i="1" dirty="0" err="1"/>
              <a:t>Staging</a:t>
            </a:r>
            <a:r>
              <a:rPr lang="pt-PT" i="1" dirty="0"/>
              <a:t> Area </a:t>
            </a:r>
            <a:r>
              <a:rPr lang="pt-PT" dirty="0"/>
              <a:t>no repositório, com uma mensagem que descreve as alterações.</a:t>
            </a:r>
          </a:p>
          <a:p>
            <a:pPr algn="ctr"/>
            <a:endParaRPr lang="pt-PT" dirty="0"/>
          </a:p>
          <a:p>
            <a:pPr algn="ctr"/>
            <a:r>
              <a:rPr lang="pt-PT" altLang="pt-PT" dirty="0">
                <a:solidFill>
                  <a:srgbClr val="859900"/>
                </a:solidFill>
                <a:latin typeface="Ubuntu Mono" panose="020B0509030602030204" pitchFamily="49" charset="0"/>
              </a:rPr>
              <a:t>$</a:t>
            </a:r>
            <a:r>
              <a:rPr lang="pt-PT" altLang="pt-PT" dirty="0">
                <a:solidFill>
                  <a:srgbClr val="BD3800"/>
                </a:solidFill>
                <a:latin typeface="Ubuntu Mono" panose="020B0509030602030204" pitchFamily="49" charset="0"/>
              </a:rPr>
              <a:t>git</a:t>
            </a:r>
            <a:r>
              <a:rPr lang="pt-PT" altLang="pt-PT" dirty="0">
                <a:solidFill>
                  <a:srgbClr val="839496"/>
                </a:solidFill>
                <a:latin typeface="Ubuntu Mono" panose="020B0509030602030204" pitchFamily="49" charset="0"/>
              </a:rPr>
              <a:t> commit -m </a:t>
            </a:r>
            <a:r>
              <a:rPr lang="pt-PT" altLang="pt-PT" dirty="0">
                <a:solidFill>
                  <a:srgbClr val="748B00"/>
                </a:solidFill>
                <a:latin typeface="Ubuntu Mono" panose="020B0509030602030204" pitchFamily="49" charset="0"/>
              </a:rPr>
              <a:t>“</a:t>
            </a:r>
            <a:r>
              <a:rPr lang="pt-PT" altLang="pt-PT" dirty="0">
                <a:solidFill>
                  <a:srgbClr val="269186"/>
                </a:solidFill>
                <a:latin typeface="Ubuntu Mono" panose="020B0509030602030204" pitchFamily="49" charset="0"/>
              </a:rPr>
              <a:t>Mensagem aqui</a:t>
            </a:r>
            <a:r>
              <a:rPr lang="pt-PT" altLang="pt-PT" dirty="0">
                <a:solidFill>
                  <a:srgbClr val="748B00"/>
                </a:solidFill>
                <a:latin typeface="Ubuntu Mono" panose="020B0509030602030204" pitchFamily="49" charset="0"/>
              </a:rPr>
              <a:t>“</a:t>
            </a:r>
          </a:p>
          <a:p>
            <a:pPr algn="ctr"/>
            <a:endParaRPr lang="en-US" altLang="pt-PT" dirty="0">
              <a:solidFill>
                <a:srgbClr val="748B00"/>
              </a:solidFill>
              <a:latin typeface="Ubuntu Mono" panose="020B0509030602030204" pitchFamily="49" charset="0"/>
            </a:endParaRPr>
          </a:p>
          <a:p>
            <a:pPr algn="ctr"/>
            <a:r>
              <a:rPr lang="pt-PT" altLang="pt-PT" dirty="0"/>
              <a:t>Adicionar</a:t>
            </a:r>
            <a:r>
              <a:rPr lang="en-US" altLang="pt-PT" dirty="0"/>
              <a:t> </a:t>
            </a:r>
            <a:r>
              <a:rPr lang="pt-PT" altLang="pt-PT" dirty="0"/>
              <a:t>ficheiros modificados/apagados na </a:t>
            </a:r>
            <a:r>
              <a:rPr lang="pt-PT" altLang="pt-PT" i="1" dirty="0" err="1"/>
              <a:t>Staging</a:t>
            </a:r>
            <a:r>
              <a:rPr lang="pt-PT" altLang="pt-PT" i="1" dirty="0"/>
              <a:t> </a:t>
            </a:r>
            <a:r>
              <a:rPr lang="pt-PT" altLang="pt-PT" i="1" dirty="0" err="1"/>
              <a:t>Area</a:t>
            </a:r>
            <a:r>
              <a:rPr lang="pt-PT" altLang="pt-PT" i="1" dirty="0"/>
              <a:t> </a:t>
            </a:r>
            <a:r>
              <a:rPr lang="pt-PT" altLang="pt-PT" dirty="0"/>
              <a:t>&amp;&amp; </a:t>
            </a:r>
            <a:r>
              <a:rPr lang="pt-PT" altLang="pt-PT" i="1" dirty="0" err="1"/>
              <a:t>commit</a:t>
            </a:r>
            <a:endParaRPr lang="pt-PT" altLang="pt-PT" i="1" dirty="0"/>
          </a:p>
          <a:p>
            <a:pPr algn="ctr"/>
            <a:endParaRPr lang="pt-PT" altLang="pt-PT" i="1" dirty="0"/>
          </a:p>
          <a:p>
            <a:pPr algn="ctr"/>
            <a:r>
              <a:rPr lang="pt-PT" altLang="pt-PT" dirty="0">
                <a:solidFill>
                  <a:srgbClr val="859900"/>
                </a:solidFill>
                <a:latin typeface="Ubuntu Mono" panose="020B0509030602030204" pitchFamily="49" charset="0"/>
              </a:rPr>
              <a:t>$</a:t>
            </a:r>
            <a:r>
              <a:rPr lang="pt-PT" altLang="pt-PT" dirty="0" err="1">
                <a:solidFill>
                  <a:srgbClr val="BD3800"/>
                </a:solidFill>
                <a:latin typeface="Ubuntu Mono" panose="020B0509030602030204" pitchFamily="49" charset="0"/>
              </a:rPr>
              <a:t>git</a:t>
            </a:r>
            <a:r>
              <a:rPr lang="pt-PT" altLang="pt-PT" dirty="0">
                <a:solidFill>
                  <a:srgbClr val="839496"/>
                </a:solidFill>
                <a:latin typeface="Ubuntu Mono" panose="020B0509030602030204" pitchFamily="49" charset="0"/>
              </a:rPr>
              <a:t> </a:t>
            </a:r>
            <a:r>
              <a:rPr lang="pt-PT" altLang="pt-PT" dirty="0" err="1">
                <a:solidFill>
                  <a:srgbClr val="839496"/>
                </a:solidFill>
                <a:latin typeface="Ubuntu Mono" panose="020B0509030602030204" pitchFamily="49" charset="0"/>
              </a:rPr>
              <a:t>commit</a:t>
            </a:r>
            <a:r>
              <a:rPr lang="pt-PT" altLang="pt-PT" dirty="0">
                <a:solidFill>
                  <a:srgbClr val="839496"/>
                </a:solidFill>
                <a:latin typeface="Ubuntu Mono" panose="020B0509030602030204" pitchFamily="49" charset="0"/>
              </a:rPr>
              <a:t> -a -m </a:t>
            </a:r>
            <a:r>
              <a:rPr lang="pt-PT" altLang="pt-PT" dirty="0">
                <a:solidFill>
                  <a:srgbClr val="748B00"/>
                </a:solidFill>
                <a:latin typeface="Ubuntu Mono" panose="020B0509030602030204" pitchFamily="49" charset="0"/>
              </a:rPr>
              <a:t>"</a:t>
            </a:r>
            <a:r>
              <a:rPr lang="pt-PT" altLang="pt-PT" dirty="0" err="1">
                <a:solidFill>
                  <a:srgbClr val="269186"/>
                </a:solidFill>
                <a:latin typeface="Ubuntu Mono" panose="020B0509030602030204" pitchFamily="49" charset="0"/>
              </a:rPr>
              <a:t>staging</a:t>
            </a:r>
            <a:r>
              <a:rPr lang="pt-PT" altLang="pt-PT" dirty="0">
                <a:solidFill>
                  <a:srgbClr val="269186"/>
                </a:solidFill>
                <a:latin typeface="Ubuntu Mono" panose="020B0509030602030204" pitchFamily="49" charset="0"/>
              </a:rPr>
              <a:t> </a:t>
            </a:r>
            <a:r>
              <a:rPr lang="pt-PT" altLang="pt-PT" dirty="0" err="1">
                <a:solidFill>
                  <a:srgbClr val="269186"/>
                </a:solidFill>
                <a:latin typeface="Ubuntu Mono" panose="020B0509030602030204" pitchFamily="49" charset="0"/>
              </a:rPr>
              <a:t>and</a:t>
            </a:r>
            <a:r>
              <a:rPr lang="pt-PT" altLang="pt-PT" dirty="0">
                <a:solidFill>
                  <a:srgbClr val="269186"/>
                </a:solidFill>
                <a:latin typeface="Ubuntu Mono" panose="020B0509030602030204" pitchFamily="49" charset="0"/>
              </a:rPr>
              <a:t> </a:t>
            </a:r>
            <a:r>
              <a:rPr lang="pt-PT" altLang="pt-PT" dirty="0" err="1">
                <a:solidFill>
                  <a:srgbClr val="269186"/>
                </a:solidFill>
                <a:latin typeface="Ubuntu Mono" panose="020B0509030602030204" pitchFamily="49" charset="0"/>
              </a:rPr>
              <a:t>committing</a:t>
            </a:r>
            <a:r>
              <a:rPr lang="pt-PT" altLang="pt-PT" dirty="0">
                <a:solidFill>
                  <a:srgbClr val="748B00"/>
                </a:solidFill>
                <a:latin typeface="Ubuntu Mono" panose="020B0509030602030204" pitchFamily="49" charset="0"/>
              </a:rPr>
              <a:t>"</a:t>
            </a:r>
            <a:r>
              <a:rPr lang="pt-PT" altLang="pt-PT" sz="800" dirty="0">
                <a:solidFill>
                  <a:schemeClr val="tx1"/>
                </a:solidFill>
                <a:latin typeface="Ubuntu Mono" panose="020B0509030602030204" pitchFamily="49" charset="0"/>
              </a:rPr>
              <a:t> </a:t>
            </a:r>
            <a:endParaRPr lang="pt-PT" altLang="pt-PT" sz="3200" dirty="0">
              <a:solidFill>
                <a:schemeClr val="tx1"/>
              </a:solidFill>
              <a:latin typeface="Ubuntu Mono" panose="020B0509030602030204" pitchFamily="49" charset="0"/>
            </a:endParaRPr>
          </a:p>
          <a:p>
            <a:pPr algn="ctr"/>
            <a:endParaRPr lang="pt-PT" altLang="pt-PT" i="1" dirty="0"/>
          </a:p>
        </p:txBody>
      </p:sp>
      <p:sp>
        <p:nvSpPr>
          <p:cNvPr id="3" name="Text Placeholder 2">
            <a:extLst>
              <a:ext uri="{FF2B5EF4-FFF2-40B4-BE49-F238E27FC236}">
                <a16:creationId xmlns:a16="http://schemas.microsoft.com/office/drawing/2014/main" id="{F2F3F87A-3A87-4440-B032-D9B793772D58}"/>
              </a:ext>
            </a:extLst>
          </p:cNvPr>
          <p:cNvSpPr>
            <a:spLocks noGrp="1"/>
          </p:cNvSpPr>
          <p:nvPr>
            <p:ph type="body" sz="quarter" idx="10"/>
          </p:nvPr>
        </p:nvSpPr>
        <p:spPr/>
        <p:txBody>
          <a:bodyPr/>
          <a:lstStyle/>
          <a:p>
            <a:r>
              <a:rPr lang="en-US" dirty="0"/>
              <a:t>Fazer </a:t>
            </a:r>
            <a:r>
              <a:rPr lang="en-US" i="1" dirty="0"/>
              <a:t>commit</a:t>
            </a:r>
            <a:endParaRPr lang="pt-PT" i="1" dirty="0"/>
          </a:p>
        </p:txBody>
      </p:sp>
      <p:sp>
        <p:nvSpPr>
          <p:cNvPr id="4" name="Text Placeholder 3">
            <a:extLst>
              <a:ext uri="{FF2B5EF4-FFF2-40B4-BE49-F238E27FC236}">
                <a16:creationId xmlns:a16="http://schemas.microsoft.com/office/drawing/2014/main" id="{16420851-7546-406C-A65E-94913FBF7EA6}"/>
              </a:ext>
            </a:extLst>
          </p:cNvPr>
          <p:cNvSpPr>
            <a:spLocks noGrp="1"/>
          </p:cNvSpPr>
          <p:nvPr>
            <p:ph type="body" sz="quarter" idx="11"/>
          </p:nvPr>
        </p:nvSpPr>
        <p:spPr/>
        <p:txBody>
          <a:bodyPr/>
          <a:lstStyle/>
          <a:p>
            <a:r>
              <a:rPr lang="en-US" dirty="0">
                <a:latin typeface="Ubuntu Mono" panose="020B0509030602030204" pitchFamily="49" charset="0"/>
              </a:rPr>
              <a:t>git commit</a:t>
            </a:r>
            <a:endParaRPr lang="pt-PT" dirty="0">
              <a:latin typeface="Ubuntu Mono" panose="020B0509030602030204" pitchFamily="49" charset="0"/>
            </a:endParaRPr>
          </a:p>
        </p:txBody>
      </p:sp>
    </p:spTree>
    <p:extLst>
      <p:ext uri="{BB962C8B-B14F-4D97-AF65-F5344CB8AC3E}">
        <p14:creationId xmlns:p14="http://schemas.microsoft.com/office/powerpoint/2010/main" val="3113048467"/>
      </p:ext>
    </p:extLst>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12232</TotalTime>
  <Words>2834</Words>
  <Application>Microsoft Office PowerPoint</Application>
  <PresentationFormat>On-screen Show (4:3)</PresentationFormat>
  <Paragraphs>512</Paragraphs>
  <Slides>53</Slides>
  <Notes>41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Consolas</vt:lpstr>
      <vt:lpstr>Ubuntu Mono</vt:lpstr>
      <vt:lpstr>simple-light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Fabio Daniel</cp:lastModifiedBy>
  <cp:revision>264</cp:revision>
  <dcterms:modified xsi:type="dcterms:W3CDTF">2018-03-21T09:37:29Z</dcterms:modified>
</cp:coreProperties>
</file>