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225ED7-6141-45B2-B248-B00178613AF7}">
  <a:tblStyle styleId="{C0225ED7-6141-45B2-B248-B00178613A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 rot="10800000">
            <a:off x="0" y="-50"/>
            <a:ext cx="9144000" cy="3552000"/>
          </a:xfrm>
          <a:prstGeom prst="snip1Rect">
            <a:avLst>
              <a:gd fmla="val 30002" name="adj"/>
            </a:avLst>
          </a:prstGeom>
          <a:solidFill>
            <a:srgbClr val="0471B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54" name="Shape 54"/>
          <p:cNvSpPr/>
          <p:nvPr/>
        </p:nvSpPr>
        <p:spPr>
          <a:xfrm rot="10800000">
            <a:off x="0" y="2"/>
            <a:ext cx="9144000" cy="1448100"/>
          </a:xfrm>
          <a:prstGeom prst="snip1Rect">
            <a:avLst>
              <a:gd fmla="val 30002" name="adj"/>
            </a:avLst>
          </a:prstGeom>
          <a:solidFill>
            <a:srgbClr val="0471B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C++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58675" y="2916125"/>
            <a:ext cx="2325000" cy="40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Afonso Castro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75" y="3682523"/>
            <a:ext cx="2459825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648" y="3682520"/>
            <a:ext cx="1063476" cy="11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750" y="3682524"/>
            <a:ext cx="3029949" cy="14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subTitle"/>
          </p:nvPr>
        </p:nvSpPr>
        <p:spPr>
          <a:xfrm>
            <a:off x="6663475" y="2916125"/>
            <a:ext cx="2325000" cy="40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Ricardo Cerqueira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911075" y="2916125"/>
            <a:ext cx="2325000" cy="40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Filipe Moreira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Sizes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952500" y="18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Keyword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Meaning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signed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All values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unsigned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Non-negative values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long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Long Size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short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Short Size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Sizes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39025" y="1575975"/>
            <a:ext cx="4047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57799"/>
                </a:solidFill>
              </a:rPr>
              <a:t>#include &lt;iostream&gt;</a:t>
            </a:r>
            <a:br>
              <a:rPr lang="en-GB" sz="1100">
                <a:solidFill>
                  <a:srgbClr val="333333"/>
                </a:solidFill>
              </a:rPr>
            </a:br>
            <a:r>
              <a:rPr b="1" lang="en-GB" sz="1100">
                <a:solidFill>
                  <a:srgbClr val="008800"/>
                </a:solidFill>
              </a:rPr>
              <a:t>using</a:t>
            </a:r>
            <a:r>
              <a:rPr lang="en-GB" sz="1100">
                <a:solidFill>
                  <a:srgbClr val="333333"/>
                </a:solidFill>
              </a:rPr>
              <a:t> </a:t>
            </a:r>
            <a:r>
              <a:rPr b="1" lang="en-GB" sz="1100">
                <a:solidFill>
                  <a:srgbClr val="008800"/>
                </a:solidFill>
              </a:rPr>
              <a:t>namespace</a:t>
            </a:r>
            <a:r>
              <a:rPr lang="en-GB" sz="1100">
                <a:solidFill>
                  <a:srgbClr val="333333"/>
                </a:solidFill>
              </a:rPr>
              <a:t> std;</a:t>
            </a:r>
            <a:br>
              <a:rPr lang="en-GB" sz="1100">
                <a:solidFill>
                  <a:srgbClr val="333333"/>
                </a:solidFill>
              </a:rPr>
            </a:br>
            <a:br>
              <a:rPr lang="en-GB" sz="1100">
                <a:solidFill>
                  <a:srgbClr val="333333"/>
                </a:solidFill>
              </a:rPr>
            </a:br>
            <a:r>
              <a:rPr b="1" lang="en-GB" sz="1100">
                <a:solidFill>
                  <a:srgbClr val="333399"/>
                </a:solidFill>
              </a:rPr>
              <a:t>int</a:t>
            </a:r>
            <a:r>
              <a:rPr lang="en-GB" sz="1100">
                <a:solidFill>
                  <a:srgbClr val="333333"/>
                </a:solidFill>
              </a:rPr>
              <a:t> </a:t>
            </a:r>
            <a:r>
              <a:rPr b="1" lang="en-GB" sz="1100">
                <a:solidFill>
                  <a:srgbClr val="0066BB"/>
                </a:solidFill>
              </a:rPr>
              <a:t>main</a:t>
            </a:r>
            <a:r>
              <a:rPr lang="en-GB" sz="1100">
                <a:solidFill>
                  <a:srgbClr val="333333"/>
                </a:solidFill>
              </a:rPr>
              <a:t>() 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cout &lt;&lt; </a:t>
            </a:r>
            <a:r>
              <a:rPr lang="en-GB" sz="1100">
                <a:solidFill>
                  <a:srgbClr val="333333"/>
                </a:solidFill>
                <a:highlight>
                  <a:srgbClr val="FFF0F0"/>
                </a:highlight>
              </a:rPr>
              <a:t>"Size of char : "</a:t>
            </a:r>
            <a:r>
              <a:rPr lang="en-GB" sz="1100">
                <a:solidFill>
                  <a:srgbClr val="333333"/>
                </a:solidFill>
              </a:rPr>
              <a:t> &lt;&lt; </a:t>
            </a:r>
            <a:r>
              <a:rPr b="1" lang="en-GB" sz="1100">
                <a:solidFill>
                  <a:srgbClr val="008800"/>
                </a:solidFill>
              </a:rPr>
              <a:t>sizeof</a:t>
            </a:r>
            <a:r>
              <a:rPr lang="en-GB" sz="1100">
                <a:solidFill>
                  <a:srgbClr val="333333"/>
                </a:solidFill>
              </a:rPr>
              <a:t>(</a:t>
            </a:r>
            <a:r>
              <a:rPr b="1" lang="en-GB" sz="1100">
                <a:solidFill>
                  <a:srgbClr val="333399"/>
                </a:solidFill>
              </a:rPr>
              <a:t>char</a:t>
            </a:r>
            <a:r>
              <a:rPr lang="en-GB" sz="1100">
                <a:solidFill>
                  <a:srgbClr val="333333"/>
                </a:solidFill>
              </a:rPr>
              <a:t>) &lt;&lt; endl;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cout &lt;&lt; </a:t>
            </a:r>
            <a:r>
              <a:rPr lang="en-GB" sz="1100">
                <a:solidFill>
                  <a:srgbClr val="333333"/>
                </a:solidFill>
                <a:highlight>
                  <a:srgbClr val="FFF0F0"/>
                </a:highlight>
              </a:rPr>
              <a:t>"Size of int : "</a:t>
            </a:r>
            <a:r>
              <a:rPr lang="en-GB" sz="1100">
                <a:solidFill>
                  <a:srgbClr val="333333"/>
                </a:solidFill>
              </a:rPr>
              <a:t> &lt;&lt; </a:t>
            </a:r>
            <a:r>
              <a:rPr b="1" lang="en-GB" sz="1100">
                <a:solidFill>
                  <a:srgbClr val="008800"/>
                </a:solidFill>
              </a:rPr>
              <a:t>sizeof</a:t>
            </a:r>
            <a:r>
              <a:rPr lang="en-GB" sz="1100">
                <a:solidFill>
                  <a:srgbClr val="333333"/>
                </a:solidFill>
              </a:rPr>
              <a:t>(</a:t>
            </a:r>
            <a:r>
              <a:rPr b="1" lang="en-GB" sz="1100">
                <a:solidFill>
                  <a:srgbClr val="333399"/>
                </a:solidFill>
              </a:rPr>
              <a:t>int</a:t>
            </a:r>
            <a:r>
              <a:rPr lang="en-GB" sz="1100">
                <a:solidFill>
                  <a:srgbClr val="333333"/>
                </a:solidFill>
              </a:rPr>
              <a:t>) &lt;&lt; endl;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cout &lt;&lt; </a:t>
            </a:r>
            <a:r>
              <a:rPr lang="en-GB" sz="1100">
                <a:solidFill>
                  <a:srgbClr val="333333"/>
                </a:solidFill>
                <a:highlight>
                  <a:srgbClr val="FFF0F0"/>
                </a:highlight>
              </a:rPr>
              <a:t>"Size of short int : "</a:t>
            </a:r>
            <a:r>
              <a:rPr lang="en-GB" sz="1100">
                <a:solidFill>
                  <a:srgbClr val="333333"/>
                </a:solidFill>
              </a:rPr>
              <a:t> &lt;&lt; </a:t>
            </a:r>
            <a:r>
              <a:rPr b="1" lang="en-GB" sz="1100">
                <a:solidFill>
                  <a:srgbClr val="008800"/>
                </a:solidFill>
              </a:rPr>
              <a:t>sizeof</a:t>
            </a:r>
            <a:r>
              <a:rPr lang="en-GB" sz="1100">
                <a:solidFill>
                  <a:srgbClr val="333333"/>
                </a:solidFill>
              </a:rPr>
              <a:t>(</a:t>
            </a:r>
            <a:r>
              <a:rPr b="1" lang="en-GB" sz="1100">
                <a:solidFill>
                  <a:srgbClr val="333399"/>
                </a:solidFill>
              </a:rPr>
              <a:t>short</a:t>
            </a:r>
            <a:r>
              <a:rPr lang="en-GB" sz="1100">
                <a:solidFill>
                  <a:srgbClr val="333333"/>
                </a:solidFill>
              </a:rPr>
              <a:t> </a:t>
            </a:r>
            <a:r>
              <a:rPr b="1" lang="en-GB" sz="1100">
                <a:solidFill>
                  <a:srgbClr val="333399"/>
                </a:solidFill>
              </a:rPr>
              <a:t>int</a:t>
            </a:r>
            <a:r>
              <a:rPr lang="en-GB" sz="1100">
                <a:solidFill>
                  <a:srgbClr val="333333"/>
                </a:solidFill>
              </a:rPr>
              <a:t>) &lt;&lt; endl;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cout &lt;&lt; </a:t>
            </a:r>
            <a:r>
              <a:rPr lang="en-GB" sz="1100">
                <a:solidFill>
                  <a:srgbClr val="333333"/>
                </a:solidFill>
                <a:highlight>
                  <a:srgbClr val="FFF0F0"/>
                </a:highlight>
              </a:rPr>
              <a:t>"Size of long int : "</a:t>
            </a:r>
            <a:r>
              <a:rPr lang="en-GB" sz="1100">
                <a:solidFill>
                  <a:srgbClr val="333333"/>
                </a:solidFill>
              </a:rPr>
              <a:t> &lt;&lt; </a:t>
            </a:r>
            <a:r>
              <a:rPr b="1" lang="en-GB" sz="1100">
                <a:solidFill>
                  <a:srgbClr val="008800"/>
                </a:solidFill>
              </a:rPr>
              <a:t>sizeof</a:t>
            </a:r>
            <a:r>
              <a:rPr lang="en-GB" sz="1100">
                <a:solidFill>
                  <a:srgbClr val="333333"/>
                </a:solidFill>
              </a:rPr>
              <a:t>(</a:t>
            </a:r>
            <a:r>
              <a:rPr b="1" lang="en-GB" sz="1100">
                <a:solidFill>
                  <a:srgbClr val="333399"/>
                </a:solidFill>
              </a:rPr>
              <a:t>long</a:t>
            </a:r>
            <a:r>
              <a:rPr lang="en-GB" sz="1100">
                <a:solidFill>
                  <a:srgbClr val="333333"/>
                </a:solidFill>
              </a:rPr>
              <a:t> </a:t>
            </a:r>
            <a:r>
              <a:rPr b="1" lang="en-GB" sz="1100">
                <a:solidFill>
                  <a:srgbClr val="333399"/>
                </a:solidFill>
              </a:rPr>
              <a:t>int</a:t>
            </a:r>
            <a:r>
              <a:rPr lang="en-GB" sz="1100">
                <a:solidFill>
                  <a:srgbClr val="333333"/>
                </a:solidFill>
              </a:rPr>
              <a:t>) &lt;&lt; endl;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cout &lt;&lt; </a:t>
            </a:r>
            <a:r>
              <a:rPr lang="en-GB" sz="1100">
                <a:solidFill>
                  <a:srgbClr val="333333"/>
                </a:solidFill>
                <a:highlight>
                  <a:srgbClr val="FFF0F0"/>
                </a:highlight>
              </a:rPr>
              <a:t>"Size of float : "</a:t>
            </a:r>
            <a:r>
              <a:rPr lang="en-GB" sz="1100">
                <a:solidFill>
                  <a:srgbClr val="333333"/>
                </a:solidFill>
              </a:rPr>
              <a:t> &lt;&lt; </a:t>
            </a:r>
            <a:r>
              <a:rPr b="1" lang="en-GB" sz="1100">
                <a:solidFill>
                  <a:srgbClr val="008800"/>
                </a:solidFill>
              </a:rPr>
              <a:t>sizeof</a:t>
            </a:r>
            <a:r>
              <a:rPr lang="en-GB" sz="1100">
                <a:solidFill>
                  <a:srgbClr val="333333"/>
                </a:solidFill>
              </a:rPr>
              <a:t>(</a:t>
            </a:r>
            <a:r>
              <a:rPr b="1" lang="en-GB" sz="1100">
                <a:solidFill>
                  <a:srgbClr val="333399"/>
                </a:solidFill>
              </a:rPr>
              <a:t>float</a:t>
            </a:r>
            <a:r>
              <a:rPr lang="en-GB" sz="1100">
                <a:solidFill>
                  <a:srgbClr val="333333"/>
                </a:solidFill>
              </a:rPr>
              <a:t>) &lt;&lt; endl;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cout &lt;&lt; </a:t>
            </a:r>
            <a:r>
              <a:rPr lang="en-GB" sz="1100">
                <a:solidFill>
                  <a:srgbClr val="333333"/>
                </a:solidFill>
                <a:highlight>
                  <a:srgbClr val="FFF0F0"/>
                </a:highlight>
              </a:rPr>
              <a:t>"Size of double : "</a:t>
            </a:r>
            <a:r>
              <a:rPr lang="en-GB" sz="1100">
                <a:solidFill>
                  <a:srgbClr val="333333"/>
                </a:solidFill>
              </a:rPr>
              <a:t> &lt;&lt; </a:t>
            </a:r>
            <a:r>
              <a:rPr b="1" lang="en-GB" sz="1100">
                <a:solidFill>
                  <a:srgbClr val="008800"/>
                </a:solidFill>
              </a:rPr>
              <a:t>sizeof</a:t>
            </a:r>
            <a:r>
              <a:rPr lang="en-GB" sz="1100">
                <a:solidFill>
                  <a:srgbClr val="333333"/>
                </a:solidFill>
              </a:rPr>
              <a:t>(</a:t>
            </a:r>
            <a:r>
              <a:rPr b="1" lang="en-GB" sz="1100">
                <a:solidFill>
                  <a:srgbClr val="333399"/>
                </a:solidFill>
              </a:rPr>
              <a:t>double</a:t>
            </a:r>
            <a:r>
              <a:rPr lang="en-GB" sz="1100">
                <a:solidFill>
                  <a:srgbClr val="333333"/>
                </a:solidFill>
              </a:rPr>
              <a:t>) &lt;&lt; endl;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</a:t>
            </a:r>
            <a:r>
              <a:rPr b="1" lang="en-GB" sz="1100">
                <a:solidFill>
                  <a:srgbClr val="008800"/>
                </a:solidFill>
              </a:rPr>
              <a:t>return</a:t>
            </a:r>
            <a:r>
              <a:rPr lang="en-GB" sz="1100">
                <a:solidFill>
                  <a:srgbClr val="333333"/>
                </a:solidFill>
              </a:rPr>
              <a:t> </a:t>
            </a:r>
            <a:r>
              <a:rPr b="1" lang="en-GB" sz="1100">
                <a:solidFill>
                  <a:srgbClr val="0000DD"/>
                </a:solidFill>
              </a:rPr>
              <a:t>0</a:t>
            </a:r>
            <a:r>
              <a:rPr lang="en-GB" sz="1100">
                <a:solidFill>
                  <a:srgbClr val="333333"/>
                </a:solidFill>
              </a:rPr>
              <a:t>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425" y="2320200"/>
            <a:ext cx="4333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Keyword </a:t>
            </a:r>
            <a:r>
              <a:rPr i="1" lang="en-GB"/>
              <a:t>typedef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The </a:t>
            </a:r>
            <a:r>
              <a:rPr b="1" lang="en-GB"/>
              <a:t>typedef</a:t>
            </a:r>
            <a:r>
              <a:rPr lang="en-GB"/>
              <a:t> keyword allows us to define our own names for existing types. 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2325375"/>
            <a:ext cx="49720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</a:rPr>
              <a:t>Operators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3830375"/>
            <a:ext cx="1915275" cy="10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00" y="3647287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Arithmetic</a:t>
            </a:r>
            <a:r>
              <a:rPr lang="en-GB"/>
              <a:t> Operators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876300" y="17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022550"/>
                <a:gridCol w="4775625"/>
                <a:gridCol w="1599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Operator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Meaning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Example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+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Adds two operands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 + 3 =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Subtracts the second operand from the first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6 - 3 =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*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Multiplies two operands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 * 3 = 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Divides the first operand by the second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 / 3 =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Remainder of an integer division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6 % 3 = 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++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Increases a value by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 = 6; a++ // a =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Relational</a:t>
            </a:r>
            <a:r>
              <a:rPr lang="en-GB"/>
              <a:t> Operators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876300" y="17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022550"/>
                <a:gridCol w="4775625"/>
                <a:gridCol w="1599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Operator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Meaning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Example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==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Returns true if first operand is equal to the second.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 == 2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!=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Returns true if first operand is not equal to the second.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 != 2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&gt;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Returns true if first operand is greater than the second.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 &gt; 2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&lt;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Returns true if first operand is smaller than the second.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 &lt; 2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&gt;=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Returns true if first operand is greater than or equal the second.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 &gt;= 2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&lt;=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Returns true if first operand is smaller than or equal the second.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 &lt;= 2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Logical</a:t>
            </a:r>
            <a:r>
              <a:rPr lang="en-GB"/>
              <a:t> Operators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876300" y="17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022550"/>
                <a:gridCol w="4775625"/>
                <a:gridCol w="1599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Operator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Meaning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Example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&amp;&amp;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Returns true if the first AND second operands are true.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(1 &gt; 2) &amp;&amp; (2 &gt; 1)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||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Returns true if the first OR second operands are true.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(1 &gt; 2) || (2 &gt; 1)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  // 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!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Returns true if the operand is false, and false otherwise.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!(</a:t>
                      </a:r>
                      <a:r>
                        <a:rPr lang="en-GB"/>
                        <a:t>1 &gt; 2)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Assignment</a:t>
            </a:r>
            <a:r>
              <a:rPr lang="en-GB"/>
              <a:t> Operators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873375" y="176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022550"/>
                <a:gridCol w="4713000"/>
                <a:gridCol w="16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Operator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Meaning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Example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It’</a:t>
                      </a:r>
                      <a:r>
                        <a:rPr lang="en-GB"/>
                        <a:t>s the operator used for assignment.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int c = 5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c = 5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+=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Assigns the result of the addition to the first operand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 += b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a = a + b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Assigns the result of the subtraction to the first operand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 -= b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a = a - b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*=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Assigns the result of the multiplication to the first operand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</a:t>
                      </a:r>
                      <a:r>
                        <a:rPr lang="en-GB"/>
                        <a:t> *= b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a = a * b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/=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Assigns the result of the division to the first operand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 /= b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a = a / b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%=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Assigns the result of the modulo to the first operand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 %= b </a:t>
                      </a:r>
                      <a:r>
                        <a:rPr lang="en-GB">
                          <a:solidFill>
                            <a:srgbClr val="888888"/>
                          </a:solidFill>
                        </a:rPr>
                        <a:t>// a = a%b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Operators Precedence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876300" y="17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497325"/>
                <a:gridCol w="6041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Category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Operators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Unary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!, ~, ++, --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Multiplicative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*, /, 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Additive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+, -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Shift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&lt;&lt;, &gt;&gt;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Relational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&lt;, &lt;=, &gt;, &gt;=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Equality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==, !=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</a:rPr>
              <a:t>Control Flow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3830375"/>
            <a:ext cx="1915275" cy="10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00" y="3647287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C++ (Basic Syntax)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Data types and Variable Definitions</a:t>
            </a: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Operators</a:t>
            </a: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Control Flow</a:t>
            </a: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Loops</a:t>
            </a: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Functions</a:t>
            </a: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Strings</a:t>
            </a: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Vectors</a:t>
            </a: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GB">
                <a:solidFill>
                  <a:srgbClr val="434343"/>
                </a:solidFill>
              </a:rPr>
              <a:t>Classes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Control Flow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In C++, control flow is done in four ways: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i</a:t>
            </a:r>
            <a:r>
              <a:rPr lang="en-GB"/>
              <a:t>f statements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if...else statements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s</a:t>
            </a:r>
            <a:r>
              <a:rPr lang="en-GB"/>
              <a:t>witch statements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/>
              <a:t>Conditional operator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888" y="1575963"/>
            <a:ext cx="25241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If statement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491950" y="1587275"/>
            <a:ext cx="4160100" cy="75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rgbClr val="008800"/>
                </a:solidFill>
              </a:rPr>
              <a:t>if</a:t>
            </a:r>
            <a:r>
              <a:rPr lang="en-GB" sz="1100">
                <a:solidFill>
                  <a:srgbClr val="333333"/>
                </a:solidFill>
              </a:rPr>
              <a:t>(boolean_expression) 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</a:t>
            </a:r>
            <a:r>
              <a:rPr lang="en-GB" sz="1100">
                <a:solidFill>
                  <a:srgbClr val="888888"/>
                </a:solidFill>
              </a:rPr>
              <a:t>// statement(s) will execute if the boolean expression is true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25" y="2626900"/>
            <a:ext cx="48863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If..else statement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2491950" y="1587275"/>
            <a:ext cx="4160100" cy="9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8800"/>
                </a:solidFill>
              </a:rPr>
              <a:t>if</a:t>
            </a:r>
            <a:r>
              <a:rPr lang="en-GB" sz="1100">
                <a:solidFill>
                  <a:srgbClr val="333333"/>
                </a:solidFill>
              </a:rPr>
              <a:t>(boolean_expression) 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</a:t>
            </a:r>
            <a:r>
              <a:rPr lang="en-GB" sz="1100">
                <a:solidFill>
                  <a:srgbClr val="888888"/>
                </a:solidFill>
              </a:rPr>
              <a:t>// statement(s) will execute if the boolean expression is true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 </a:t>
            </a:r>
            <a:r>
              <a:rPr b="1" lang="en-GB" sz="1100">
                <a:solidFill>
                  <a:srgbClr val="008800"/>
                </a:solidFill>
              </a:rPr>
              <a:t>else</a:t>
            </a:r>
            <a:r>
              <a:rPr lang="en-GB" sz="1100">
                <a:solidFill>
                  <a:srgbClr val="333333"/>
                </a:solidFill>
              </a:rPr>
              <a:t> 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</a:t>
            </a:r>
            <a:r>
              <a:rPr lang="en-GB" sz="1100">
                <a:solidFill>
                  <a:srgbClr val="888888"/>
                </a:solidFill>
              </a:rPr>
              <a:t>// statement(s) will execute if the boolean expression is false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707988"/>
            <a:ext cx="48196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Switch statement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0" y="1613625"/>
            <a:ext cx="3474125" cy="34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712175" y="2012188"/>
            <a:ext cx="34740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rgbClr val="008800"/>
                </a:solidFill>
              </a:rPr>
              <a:t>switch</a:t>
            </a:r>
            <a:r>
              <a:rPr lang="en-GB" sz="1100">
                <a:solidFill>
                  <a:srgbClr val="333333"/>
                </a:solidFill>
              </a:rPr>
              <a:t>(expression){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</a:t>
            </a:r>
            <a:r>
              <a:rPr b="1" lang="en-GB" sz="1100">
                <a:solidFill>
                  <a:srgbClr val="008800"/>
                </a:solidFill>
              </a:rPr>
              <a:t>case</a:t>
            </a:r>
            <a:r>
              <a:rPr lang="en-GB" sz="1100">
                <a:solidFill>
                  <a:srgbClr val="333333"/>
                </a:solidFill>
              </a:rPr>
              <a:t> constant-expression  :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  </a:t>
            </a:r>
            <a:r>
              <a:rPr lang="en-GB" sz="1100">
                <a:solidFill>
                  <a:srgbClr val="888888"/>
                </a:solidFill>
              </a:rPr>
              <a:t>//statement(s);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  </a:t>
            </a:r>
            <a:r>
              <a:rPr b="1" lang="en-GB" sz="1100">
                <a:solidFill>
                  <a:srgbClr val="008800"/>
                </a:solidFill>
              </a:rPr>
              <a:t>break</a:t>
            </a:r>
            <a:r>
              <a:rPr lang="en-GB" sz="1100">
                <a:solidFill>
                  <a:srgbClr val="333333"/>
                </a:solidFill>
              </a:rPr>
              <a:t>; </a:t>
            </a:r>
            <a:r>
              <a:rPr lang="en-GB" sz="1100">
                <a:solidFill>
                  <a:srgbClr val="888888"/>
                </a:solidFill>
              </a:rPr>
              <a:t>//optional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</a:t>
            </a:r>
            <a:r>
              <a:rPr b="1" lang="en-GB" sz="1100">
                <a:solidFill>
                  <a:srgbClr val="008800"/>
                </a:solidFill>
              </a:rPr>
              <a:t>case</a:t>
            </a:r>
            <a:r>
              <a:rPr lang="en-GB" sz="1100">
                <a:solidFill>
                  <a:srgbClr val="333333"/>
                </a:solidFill>
              </a:rPr>
              <a:t> constant-expression  :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  </a:t>
            </a:r>
            <a:r>
              <a:rPr lang="en-GB" sz="1100">
                <a:solidFill>
                  <a:srgbClr val="888888"/>
                </a:solidFill>
              </a:rPr>
              <a:t>//statement(s);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  </a:t>
            </a:r>
            <a:r>
              <a:rPr b="1" lang="en-GB" sz="1100">
                <a:solidFill>
                  <a:srgbClr val="008800"/>
                </a:solidFill>
              </a:rPr>
              <a:t>break</a:t>
            </a:r>
            <a:r>
              <a:rPr lang="en-GB" sz="1100">
                <a:solidFill>
                  <a:srgbClr val="333333"/>
                </a:solidFill>
              </a:rPr>
              <a:t>; </a:t>
            </a:r>
            <a:r>
              <a:rPr lang="en-GB" sz="1100">
                <a:solidFill>
                  <a:srgbClr val="888888"/>
                </a:solidFill>
              </a:rPr>
              <a:t>//optional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</a:t>
            </a:r>
            <a:r>
              <a:rPr lang="en-GB" sz="1100">
                <a:solidFill>
                  <a:srgbClr val="888888"/>
                </a:solidFill>
              </a:rPr>
              <a:t>// you can have any number of case statements.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</a:t>
            </a:r>
            <a:r>
              <a:rPr b="1" lang="en-GB" sz="1100">
                <a:solidFill>
                  <a:srgbClr val="008800"/>
                </a:solidFill>
              </a:rPr>
              <a:t>default</a:t>
            </a:r>
            <a:r>
              <a:rPr lang="en-GB" sz="1100">
                <a:solidFill>
                  <a:srgbClr val="333333"/>
                </a:solidFill>
              </a:rPr>
              <a:t> : </a:t>
            </a:r>
            <a:r>
              <a:rPr lang="en-GB" sz="1100">
                <a:solidFill>
                  <a:srgbClr val="888888"/>
                </a:solidFill>
              </a:rPr>
              <a:t>//optional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   statement(s);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8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Conditional Operator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2491950" y="1587275"/>
            <a:ext cx="4160100" cy="75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33333"/>
                </a:solidFill>
              </a:rPr>
              <a:t>Exp1 ? Exp2 : Exp3;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2435825"/>
            <a:ext cx="5457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</a:rPr>
              <a:t>Loops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3830375"/>
            <a:ext cx="1915275" cy="10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00" y="3647287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Loops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In C++, three types of loop exist: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while loop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f</a:t>
            </a:r>
            <a:r>
              <a:rPr lang="en-GB"/>
              <a:t>or loop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/>
              <a:t>d</a:t>
            </a:r>
            <a:r>
              <a:rPr lang="en-GB"/>
              <a:t>o … while loop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The following loop control statements also exist: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b</a:t>
            </a:r>
            <a:r>
              <a:rPr lang="en-GB"/>
              <a:t>reak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c</a:t>
            </a:r>
            <a:r>
              <a:rPr lang="en-GB"/>
              <a:t>ontinue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/>
              <a:t>g</a:t>
            </a:r>
            <a:r>
              <a:rPr lang="en-GB"/>
              <a:t>oto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While Loop 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893700" y="1643800"/>
            <a:ext cx="1356600" cy="7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rgbClr val="008800"/>
                </a:solidFill>
              </a:rPr>
              <a:t>while</a:t>
            </a:r>
            <a:r>
              <a:rPr lang="en-GB" sz="1100">
                <a:solidFill>
                  <a:srgbClr val="333333"/>
                </a:solidFill>
              </a:rPr>
              <a:t>(condition){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statement(s);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550" y="2419300"/>
            <a:ext cx="3588901" cy="265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</a:t>
            </a:r>
            <a:r>
              <a:rPr lang="en-GB"/>
              <a:t> Loop 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082800" y="1655100"/>
            <a:ext cx="2716200" cy="7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8800"/>
                </a:solidFill>
              </a:rPr>
              <a:t>for</a:t>
            </a:r>
            <a:r>
              <a:rPr lang="en-GB" sz="1100">
                <a:solidFill>
                  <a:srgbClr val="333333"/>
                </a:solidFill>
              </a:rPr>
              <a:t> (initial_value; condition; increment) 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statement(s);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137" y="2487125"/>
            <a:ext cx="3593521" cy="2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Do… While</a:t>
            </a:r>
            <a:r>
              <a:rPr lang="en-GB"/>
              <a:t> Loop 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730450" y="1643800"/>
            <a:ext cx="1684200" cy="7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8800"/>
                </a:solidFill>
              </a:rPr>
              <a:t>do</a:t>
            </a:r>
            <a:r>
              <a:rPr lang="en-GB" sz="1100">
                <a:solidFill>
                  <a:srgbClr val="333333"/>
                </a:solidFill>
              </a:rPr>
              <a:t> {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   statement(s);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} </a:t>
            </a:r>
            <a:r>
              <a:rPr b="1" lang="en-GB" sz="1100">
                <a:solidFill>
                  <a:srgbClr val="008800"/>
                </a:solidFill>
              </a:rPr>
              <a:t>while</a:t>
            </a:r>
            <a:r>
              <a:rPr lang="en-GB" sz="1100">
                <a:solidFill>
                  <a:srgbClr val="333333"/>
                </a:solidFill>
              </a:rPr>
              <a:t>( condition );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725" y="2419300"/>
            <a:ext cx="3425649" cy="251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</a:rPr>
              <a:t>BASIC SYNTAX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3830375"/>
            <a:ext cx="1915275" cy="10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00" y="3647287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Loop control statements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GB"/>
              <a:t>break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Terminates the current loop, transferring execution to the statement immediately after the loop.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It also works for the </a:t>
            </a:r>
            <a:r>
              <a:rPr b="1" lang="en-GB"/>
              <a:t>switch</a:t>
            </a:r>
            <a:r>
              <a:rPr lang="en-GB"/>
              <a:t> statement seen before.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GB"/>
              <a:t>continue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/>
              <a:t>Terminates the current iteration of the loop, transferring execution to the loop condition evaluation phase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Loop control statements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00" y="1791913"/>
            <a:ext cx="4025678" cy="29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075" y="1791925"/>
            <a:ext cx="3808225" cy="29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</a:rPr>
              <a:t>Functions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3830375"/>
            <a:ext cx="1915275" cy="10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00" y="3647287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</a:t>
            </a:r>
            <a:r>
              <a:rPr lang="en-GB"/>
              <a:t>efine a function 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008800"/>
                </a:solidFill>
              </a:rPr>
              <a:t>returnType </a:t>
            </a:r>
            <a:r>
              <a:rPr lang="en-GB"/>
              <a:t>name ( </a:t>
            </a:r>
            <a:r>
              <a:rPr lang="en-GB">
                <a:solidFill>
                  <a:srgbClr val="008800"/>
                </a:solidFill>
              </a:rPr>
              <a:t>typeP1 </a:t>
            </a:r>
            <a:r>
              <a:rPr lang="en-GB"/>
              <a:t>parameter1, </a:t>
            </a:r>
            <a:r>
              <a:rPr lang="en-GB">
                <a:solidFill>
                  <a:srgbClr val="008800"/>
                </a:solidFill>
              </a:rPr>
              <a:t>typeP2 </a:t>
            </a:r>
            <a:r>
              <a:rPr lang="en-GB"/>
              <a:t>parameter2, ...) { statements }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88" y="2769238"/>
            <a:ext cx="41243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Declare a Function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-GB"/>
              <a:t>Function declaration, is done to tell the compiler about the existence of the function. A declaration includes the function's return type, its name and parameter list.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13" y="2643663"/>
            <a:ext cx="23145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Call </a:t>
            </a:r>
            <a:r>
              <a:rPr lang="en-GB"/>
              <a:t>a function 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GB">
                <a:solidFill>
                  <a:srgbClr val="333333"/>
                </a:solidFill>
              </a:rPr>
              <a:t>When we create a function, we define what the function does. To use the function we must call it. When a function is called (with its arguments, if applicable), program execution is transferred to the beginning of the function.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035" y="2614875"/>
            <a:ext cx="4454575" cy="23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unctions arguments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The arguments to a function are values that can be passed to the function to be used as input information.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You can pass arguments by: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Value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/>
              <a:t>Reference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Value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Pass by value when the function does not want to modify the parameter and the value is easy to copy.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75" y="2321375"/>
            <a:ext cx="4894849" cy="26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39025" y="1575975"/>
            <a:ext cx="3609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-GB"/>
              <a:t>A reference to a variable is treated exactly the same as the variable itself, any changes made to the reference are passed through to the argument!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575" y="1575975"/>
            <a:ext cx="32099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Passing pointers as arguments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Pointers are said to "point to" the variable whose address they store.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/>
              <a:t>An interesting property of pointers is that they can be used to access the variable they point to directly. This is done by preceding the pointer name with the dereference operator (*).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23" y="2870423"/>
            <a:ext cx="4654400" cy="22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Basic Syntax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57799"/>
                </a:solidFill>
              </a:rPr>
              <a:t>#include &lt;iostream&gt; </a:t>
            </a:r>
            <a:r>
              <a:rPr lang="en-GB" sz="1600">
                <a:solidFill>
                  <a:srgbClr val="888888"/>
                </a:solidFill>
              </a:rPr>
              <a:t>// This imports the functionalities implemented in the "iostream" library</a:t>
            </a:r>
            <a:br>
              <a:rPr lang="en-GB" sz="1600">
                <a:solidFill>
                  <a:srgbClr val="333333"/>
                </a:solidFill>
              </a:rPr>
            </a:br>
            <a:br>
              <a:rPr lang="en-GB" sz="1600">
                <a:solidFill>
                  <a:srgbClr val="333333"/>
                </a:solidFill>
              </a:rPr>
            </a:br>
            <a:r>
              <a:rPr b="1" lang="en-GB" sz="1600">
                <a:solidFill>
                  <a:srgbClr val="333399"/>
                </a:solidFill>
              </a:rPr>
              <a:t>int</a:t>
            </a:r>
            <a:r>
              <a:rPr lang="en-GB" sz="1600">
                <a:solidFill>
                  <a:srgbClr val="333333"/>
                </a:solidFill>
              </a:rPr>
              <a:t> </a:t>
            </a:r>
            <a:r>
              <a:rPr b="1" lang="en-GB" sz="1600">
                <a:solidFill>
                  <a:srgbClr val="0066BB"/>
                </a:solidFill>
              </a:rPr>
              <a:t>main</a:t>
            </a:r>
            <a:r>
              <a:rPr lang="en-GB" sz="1600">
                <a:solidFill>
                  <a:srgbClr val="333333"/>
                </a:solidFill>
              </a:rPr>
              <a:t>() { </a:t>
            </a:r>
            <a:r>
              <a:rPr lang="en-GB" sz="1600">
                <a:solidFill>
                  <a:srgbClr val="888888"/>
                </a:solidFill>
              </a:rPr>
              <a:t>// Program execution starts here</a:t>
            </a:r>
            <a:br>
              <a:rPr lang="en-GB" sz="1600">
                <a:solidFill>
                  <a:srgbClr val="333333"/>
                </a:solidFill>
              </a:rPr>
            </a:br>
            <a:r>
              <a:rPr lang="en-GB" sz="1600">
                <a:solidFill>
                  <a:srgbClr val="333333"/>
                </a:solidFill>
              </a:rPr>
              <a:t>    std::cout &lt;&lt; </a:t>
            </a:r>
            <a:r>
              <a:rPr lang="en-GB" sz="1600">
                <a:solidFill>
                  <a:srgbClr val="333333"/>
                </a:solidFill>
                <a:highlight>
                  <a:srgbClr val="FFF0F0"/>
                </a:highlight>
              </a:rPr>
              <a:t>"Hello, World!"</a:t>
            </a:r>
            <a:r>
              <a:rPr lang="en-GB" sz="1600">
                <a:solidFill>
                  <a:srgbClr val="333333"/>
                </a:solidFill>
              </a:rPr>
              <a:t> &lt;&lt; std::endl; </a:t>
            </a:r>
            <a:r>
              <a:rPr lang="en-GB" sz="1600">
                <a:solidFill>
                  <a:srgbClr val="888888"/>
                </a:solidFill>
              </a:rPr>
              <a:t>/* This causes the message "Hello World!" to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888888"/>
                </a:solidFill>
              </a:rPr>
              <a:t>                                                                         appear on screen */</a:t>
            </a:r>
            <a:br>
              <a:rPr lang="en-GB" sz="1600">
                <a:solidFill>
                  <a:srgbClr val="333333"/>
                </a:solidFill>
              </a:rPr>
            </a:br>
            <a:r>
              <a:rPr lang="en-GB" sz="1600">
                <a:solidFill>
                  <a:srgbClr val="333333"/>
                </a:solidFill>
              </a:rPr>
              <a:t>    </a:t>
            </a:r>
            <a:r>
              <a:rPr b="1" lang="en-GB" sz="1600">
                <a:solidFill>
                  <a:srgbClr val="008800"/>
                </a:solidFill>
              </a:rPr>
              <a:t>return</a:t>
            </a:r>
            <a:r>
              <a:rPr lang="en-GB" sz="1600">
                <a:solidFill>
                  <a:srgbClr val="333333"/>
                </a:solidFill>
              </a:rPr>
              <a:t> </a:t>
            </a:r>
            <a:r>
              <a:rPr b="1" lang="en-GB" sz="1600">
                <a:solidFill>
                  <a:srgbClr val="0000DD"/>
                </a:solidFill>
              </a:rPr>
              <a:t>0</a:t>
            </a:r>
            <a:r>
              <a:rPr lang="en-GB" sz="1600">
                <a:solidFill>
                  <a:srgbClr val="333333"/>
                </a:solidFill>
              </a:rPr>
              <a:t>; </a:t>
            </a:r>
            <a:r>
              <a:rPr lang="en-GB" sz="1600">
                <a:solidFill>
                  <a:srgbClr val="888888"/>
                </a:solidFill>
              </a:rPr>
              <a:t>// This returns the 0 value</a:t>
            </a:r>
            <a:br>
              <a:rPr lang="en-GB" sz="1600">
                <a:solidFill>
                  <a:srgbClr val="333333"/>
                </a:solidFill>
              </a:rPr>
            </a:br>
            <a:r>
              <a:rPr lang="en-GB" sz="1600">
                <a:solidFill>
                  <a:srgbClr val="333333"/>
                </a:solidFill>
              </a:rPr>
              <a:t>}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Scope of </a:t>
            </a:r>
            <a:r>
              <a:rPr lang="en-GB"/>
              <a:t>Variables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Local Variables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Global Variables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884" y="1575972"/>
            <a:ext cx="330896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Cos, Tan, Sin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100" y="1630975"/>
            <a:ext cx="44196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Array</a:t>
            </a:r>
            <a:r>
              <a:rPr lang="en-GB"/>
              <a:t>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An array is a series of elements of the same type placed in contiguous memory locations that can be individually referenced by adding an index to a unique identifier.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By using an array the five int values are stored in contiguous memory locations, and all five can be accessed using the same identifier, with the proper index.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250" y="3375825"/>
            <a:ext cx="4960476" cy="1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Declare and Define an Array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8800"/>
                </a:solidFill>
              </a:rPr>
              <a:t>type </a:t>
            </a:r>
            <a:r>
              <a:rPr lang="en-GB"/>
              <a:t>arrayName[arraySize];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9" y="2200925"/>
            <a:ext cx="6809874" cy="1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Access an Array Element</a:t>
            </a:r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88" y="1931188"/>
            <a:ext cx="68103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C-strings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39025" y="1575975"/>
            <a:ext cx="8520600" cy="11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-GB"/>
              <a:t>In C programming, an array of characters is called a string. A string is terminated by a null character /0. For example "c string tutorial" would be represented as: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975" y="2828750"/>
            <a:ext cx="6232050" cy="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>
            <p:ph idx="1" type="body"/>
          </p:nvPr>
        </p:nvSpPr>
        <p:spPr>
          <a:xfrm>
            <a:off x="452175" y="3384250"/>
            <a:ext cx="8520600" cy="8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Some common string manipulation functions in C are: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/>
              <a:t>strcpy, strcat, strlen, strcmp, strchr, strstre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Strings C++</a:t>
            </a:r>
          </a:p>
        </p:txBody>
      </p:sp>
      <p:graphicFrame>
        <p:nvGraphicFramePr>
          <p:cNvPr id="406" name="Shape 406"/>
          <p:cNvGraphicFramePr/>
          <p:nvPr/>
        </p:nvGraphicFramePr>
        <p:xfrm>
          <a:off x="1478063" y="16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474625"/>
                <a:gridCol w="4713250"/>
              </a:tblGrid>
              <a:tr h="357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Function</a:t>
                      </a:r>
                    </a:p>
                  </a:txBody>
                  <a:tcPr marT="91425" marB="91425" marR="91425" marL="91425"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Meaning</a:t>
                      </a:r>
                    </a:p>
                  </a:txBody>
                  <a:tcPr marT="91425" marB="91425" marR="91425" marL="91425">
                    <a:solidFill>
                      <a:srgbClr val="0471B4"/>
                    </a:solidFill>
                  </a:tcPr>
                </a:tc>
              </a:tr>
              <a:tr h="531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+=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Extends the string by appending additional characters at the end of its current value:</a:t>
                      </a:r>
                    </a:p>
                  </a:txBody>
                  <a:tcPr marT="91425" marB="91425" marR="91425" marL="91425"/>
                </a:tc>
              </a:tr>
              <a:tr h="63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find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Searches the string for the first occurrence of the sequence, if found return the position if not it return npos.</a:t>
                      </a:r>
                    </a:p>
                  </a:txBody>
                  <a:tcPr marT="91425" marB="91425" marR="91425" marL="91425"/>
                </a:tc>
              </a:tr>
              <a:tr h="531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c_str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Returns a pointer to an array that contains a null-terminated sequence</a:t>
                      </a:r>
                    </a:p>
                  </a:txBody>
                  <a:tcPr marT="91425" marB="91425" marR="91425" marL="91425"/>
                </a:tc>
              </a:tr>
              <a:tr h="63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substr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The substring is the portion of the object that starts at character position pos and spans len characters.</a:t>
                      </a:r>
                    </a:p>
                  </a:txBody>
                  <a:tcPr marT="91425" marB="91425" marR="91425" marL="91425"/>
                </a:tc>
              </a:tr>
              <a:tr h="51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Returns the length of the string, in terms of bytes.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Input/output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12" name="Shape 412"/>
          <p:cNvGraphicFramePr/>
          <p:nvPr/>
        </p:nvGraphicFramePr>
        <p:xfrm>
          <a:off x="339025" y="17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752000"/>
                <a:gridCol w="1720200"/>
              </a:tblGrid>
              <a:tr h="36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Stream</a:t>
                      </a:r>
                    </a:p>
                  </a:txBody>
                  <a:tcPr marT="91425" marB="91425" marR="91425" marL="91425"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Meaning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471B4"/>
                    </a:solidFill>
                  </a:tcPr>
                </a:tc>
              </a:tr>
              <a:tr h="50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cin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standard input stream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cout	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standard output stream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9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cerr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standard error (output) stream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300" y="2026075"/>
            <a:ext cx="4809349" cy="2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Structs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-GB"/>
              <a:t>Often, it is useful to aggregate various data in a single variable. A struct defines a mold for a new data type that contains other data types. Each field can then be accessed by its name using “.”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875" y="2691600"/>
            <a:ext cx="3476250" cy="22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</a:rPr>
              <a:t>Classes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3830375"/>
            <a:ext cx="1915275" cy="10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00" y="3647287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</a:rPr>
              <a:t>Data Types and Variable Definition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3830375"/>
            <a:ext cx="1915275" cy="10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00" y="3647287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Classes, like structs in C, are blueprints for new datatypes. They add the ability to define their behaviour through class functions.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They are the main method used to implement components in software systems.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Classes include their data fields, functions and constructors, which are special functions that initialize instances of that class, which are called objects.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Fields and functions are accessed with “.” or “-&gt;” for pointers.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744150" y="3730100"/>
            <a:ext cx="32340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44150" y="3730100"/>
            <a:ext cx="32340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475" y="1476875"/>
            <a:ext cx="4861050" cy="3666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 - functions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Are defined just like any other function, but inside the scope of the class.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Can access the fields of the object they were invoked on.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The </a:t>
            </a:r>
            <a:r>
              <a:rPr i="1" lang="en-GB"/>
              <a:t>this </a:t>
            </a:r>
            <a:r>
              <a:rPr lang="en-GB"/>
              <a:t>keyword refers to a pointer to this object.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 - functions</a:t>
            </a:r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783" y="1593896"/>
            <a:ext cx="3398425" cy="34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Classes: Visibility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Programmers interact with classes in two ways, which may overlap: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Author: Implements the class and so needs full access to all data.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User: Uses the class and so should only access what they actually need.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A fundamental concept of classes is visibility: It controls where the classes fields and functions can be accessed.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Types of visibility: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</a:t>
            </a:r>
            <a:r>
              <a:rPr lang="en-GB"/>
              <a:t>ublic: can be accessed anywhere the class is visible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</a:t>
            </a:r>
            <a:r>
              <a:rPr lang="en-GB"/>
              <a:t>rivate: can only be accessed in the functions of the class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</a:t>
            </a:r>
            <a:r>
              <a:rPr lang="en-GB"/>
              <a:t>rotected: can be accessed in the functions of the class or derived classes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These help manage unnecessary complexity by hiding it and to isolate implementation details from user code.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 - Operator Overloading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Operator overloading allows the operators already defined in the language to be used with our classes.</a:t>
            </a:r>
          </a:p>
          <a:p>
            <a:pPr indent="-342900" lvl="0" marL="457200" rtl="0">
              <a:spcBef>
                <a:spcPts val="0"/>
              </a:spcBef>
              <a:buSzPct val="225000"/>
            </a:pPr>
            <a:r>
              <a:rPr lang="en-GB"/>
              <a:t>It is implemented by creating a function with the keyword </a:t>
            </a:r>
            <a:r>
              <a:rPr i="1" lang="en-GB"/>
              <a:t>operator </a:t>
            </a:r>
            <a:r>
              <a:rPr lang="en-GB"/>
              <a:t>followed by the operator to be overloaded.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706725" y="3163800"/>
            <a:ext cx="32340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 - Operator Overloading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6725" y="3163800"/>
            <a:ext cx="32340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0" y="1543113"/>
            <a:ext cx="50196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Classes: Inheritance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We can additional functionality to a class by </a:t>
            </a:r>
            <a:r>
              <a:rPr lang="en-GB"/>
              <a:t>inheriting</a:t>
            </a:r>
            <a:r>
              <a:rPr lang="en-GB"/>
              <a:t> from it. This lets us add additional fields and functions.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Usually, class B inherits from class A when B is a subtype of 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Classes: Inheritance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25" y="1695650"/>
            <a:ext cx="3121150" cy="3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THANK YOU!</a:t>
            </a: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75" y="3682523"/>
            <a:ext cx="2459825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648" y="3682520"/>
            <a:ext cx="1063476" cy="11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750" y="3682524"/>
            <a:ext cx="3029949" cy="1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Types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952500" y="18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Keyword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Possible Values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Boolean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bool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true, 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Character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char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A, b, C, ., \n, \t, \\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Integer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1, 0x10, 0123, -1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Floating Point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float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3.1415, 31415E-4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Double Floating Point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double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3.14159265359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Valueless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void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char* (more on this later)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“Hello, world”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Escape Sequence Codes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2611175" y="165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{C0225ED7-6141-45B2-B248-B00178613AF7}</a:tableStyleId>
              </a:tblPr>
              <a:tblGrid>
                <a:gridCol w="1960825"/>
                <a:gridCol w="1960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Escape Sequence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0F0"/>
                          </a:solidFill>
                        </a:rPr>
                        <a:t>Meaning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471B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\\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 character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\’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‘ character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“ character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Newline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Carriage Return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Horizontal Tab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\v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Vertical Tab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Variable Definition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39025" y="1575975"/>
            <a:ext cx="8331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type variable;</a:t>
            </a:r>
          </a:p>
          <a:p>
            <a:pPr indent="-317500" lvl="1" marL="9144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It’s possible to define several variables of the same type in the same line.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33399"/>
                </a:solidFill>
              </a:rPr>
              <a:t>int</a:t>
            </a:r>
            <a:r>
              <a:rPr lang="en-GB" sz="1100">
                <a:solidFill>
                  <a:srgbClr val="333333"/>
                </a:solidFill>
              </a:rPr>
              <a:t>    i, j, k;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	</a:t>
            </a:r>
            <a:r>
              <a:rPr b="1" lang="en-GB" sz="1100">
                <a:solidFill>
                  <a:srgbClr val="333399"/>
                </a:solidFill>
              </a:rPr>
              <a:t>char</a:t>
            </a:r>
            <a:r>
              <a:rPr lang="en-GB" sz="1100">
                <a:solidFill>
                  <a:srgbClr val="333333"/>
                </a:solidFill>
              </a:rPr>
              <a:t>   c, ch;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	</a:t>
            </a:r>
            <a:r>
              <a:rPr b="1" lang="en-GB" sz="1100">
                <a:solidFill>
                  <a:srgbClr val="333399"/>
                </a:solidFill>
              </a:rPr>
              <a:t>float</a:t>
            </a:r>
            <a:r>
              <a:rPr lang="en-GB" sz="1100">
                <a:solidFill>
                  <a:srgbClr val="333333"/>
                </a:solidFill>
              </a:rPr>
              <a:t>  f, salary;</a:t>
            </a:r>
            <a:br>
              <a:rPr lang="en-GB" sz="1100">
                <a:solidFill>
                  <a:srgbClr val="333333"/>
                </a:solidFill>
              </a:rPr>
            </a:br>
            <a:r>
              <a:rPr lang="en-GB" sz="1100">
                <a:solidFill>
                  <a:srgbClr val="333333"/>
                </a:solidFill>
              </a:rPr>
              <a:t>	</a:t>
            </a:r>
            <a:r>
              <a:rPr b="1" lang="en-GB" sz="1100">
                <a:solidFill>
                  <a:srgbClr val="333399"/>
                </a:solidFill>
              </a:rPr>
              <a:t>double</a:t>
            </a:r>
            <a:r>
              <a:rPr lang="en-GB" sz="1100">
                <a:solidFill>
                  <a:srgbClr val="333333"/>
                </a:solidFill>
              </a:rPr>
              <a:t> d;</a:t>
            </a:r>
          </a:p>
          <a:p>
            <a:pPr indent="387350"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rgbClr val="333399"/>
              </a:solidFill>
            </a:endParaRP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It’s also possible to initialize them: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33399"/>
                </a:solidFill>
              </a:rPr>
              <a:t>int</a:t>
            </a:r>
            <a:r>
              <a:rPr lang="en-GB" sz="1100">
                <a:solidFill>
                  <a:srgbClr val="333333"/>
                </a:solidFill>
              </a:rPr>
              <a:t>    i = </a:t>
            </a:r>
            <a:r>
              <a:rPr b="1" lang="en-GB" sz="1100">
                <a:solidFill>
                  <a:srgbClr val="0000DD"/>
                </a:solidFill>
              </a:rPr>
              <a:t>0</a:t>
            </a:r>
            <a:r>
              <a:rPr lang="en-GB" sz="1100">
                <a:solidFill>
                  <a:srgbClr val="333333"/>
                </a:solidFill>
              </a:rPr>
              <a:t>;</a:t>
            </a: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/>
              <a:t>#define</a:t>
            </a:r>
            <a:r>
              <a:rPr lang="en-GB"/>
              <a:t> and </a:t>
            </a:r>
            <a:r>
              <a:rPr i="1" lang="en-GB"/>
              <a:t>const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39025" y="1575975"/>
            <a:ext cx="8331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lvl="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333333"/>
                </a:solidFill>
              </a:rPr>
              <a:t>The </a:t>
            </a:r>
            <a:r>
              <a:rPr b="1" lang="en-GB">
                <a:solidFill>
                  <a:srgbClr val="333333"/>
                </a:solidFill>
              </a:rPr>
              <a:t>define </a:t>
            </a:r>
            <a:r>
              <a:rPr lang="en-GB">
                <a:solidFill>
                  <a:srgbClr val="333333"/>
                </a:solidFill>
              </a:rPr>
              <a:t>preprocessor allows us to define constant values, which are then replaced by the preprocessor in the code. The </a:t>
            </a:r>
            <a:r>
              <a:rPr b="1" lang="en-GB">
                <a:solidFill>
                  <a:srgbClr val="333333"/>
                </a:solidFill>
              </a:rPr>
              <a:t>const </a:t>
            </a:r>
            <a:r>
              <a:rPr lang="en-GB">
                <a:solidFill>
                  <a:srgbClr val="333333"/>
                </a:solidFill>
              </a:rPr>
              <a:t>value allows us to define constant variables in compile time.</a:t>
            </a:r>
          </a:p>
          <a:p>
            <a:pPr indent="-317500" lvl="1" marL="914400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-GB">
                <a:solidFill>
                  <a:srgbClr val="333333"/>
                </a:solidFill>
              </a:rPr>
              <a:t>They are very similar usage-wise, but in C++, usually, </a:t>
            </a:r>
            <a:r>
              <a:rPr b="1" lang="en-GB">
                <a:solidFill>
                  <a:srgbClr val="333333"/>
                </a:solidFill>
              </a:rPr>
              <a:t>const </a:t>
            </a:r>
            <a:r>
              <a:rPr lang="en-GB">
                <a:solidFill>
                  <a:srgbClr val="333333"/>
                </a:solidFill>
              </a:rPr>
              <a:t>is preferred, due to having a type and respecting the concept of scope.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50" y="1575976"/>
            <a:ext cx="3871350" cy="18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