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8940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991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2342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63335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5227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70746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50703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0373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144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822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277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322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0504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578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858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870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69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9/5/2022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6891404"/>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E21AA-4C18-EB77-507E-1C3D2AA75A61}"/>
              </a:ext>
            </a:extLst>
          </p:cNvPr>
          <p:cNvSpPr>
            <a:spLocks noGrp="1"/>
          </p:cNvSpPr>
          <p:nvPr>
            <p:ph type="ctrTitle"/>
          </p:nvPr>
        </p:nvSpPr>
        <p:spPr>
          <a:xfrm>
            <a:off x="1885050" y="1441539"/>
            <a:ext cx="9802229" cy="3433595"/>
          </a:xfrm>
        </p:spPr>
        <p:txBody>
          <a:bodyPr>
            <a:normAutofit fontScale="90000"/>
          </a:bodyPr>
          <a:lstStyle/>
          <a:p>
            <a:r>
              <a:rPr lang="en-US" sz="8800" dirty="0">
                <a:latin typeface="Arial Black" panose="020B0A04020102020204" pitchFamily="34" charset="0"/>
              </a:rPr>
              <a:t>Voltorb </a:t>
            </a:r>
            <a:br>
              <a:rPr lang="en-US" sz="8800" dirty="0">
                <a:latin typeface="Arial Black" panose="020B0A04020102020204" pitchFamily="34" charset="0"/>
              </a:rPr>
            </a:br>
            <a:r>
              <a:rPr lang="en-US" sz="8800" dirty="0">
                <a:latin typeface="Arial Black" panose="020B0A04020102020204" pitchFamily="34" charset="0"/>
              </a:rPr>
              <a:t>august</a:t>
            </a:r>
            <a:br>
              <a:rPr lang="en-US" sz="8800" dirty="0">
                <a:latin typeface="Arial Black" panose="020B0A04020102020204" pitchFamily="34" charset="0"/>
              </a:rPr>
            </a:br>
            <a:r>
              <a:rPr lang="en-US" sz="8800" dirty="0">
                <a:latin typeface="Arial Black" panose="020B0A04020102020204" pitchFamily="34" charset="0"/>
              </a:rPr>
              <a:t>2021</a:t>
            </a:r>
            <a:endParaRPr lang="en-IN" sz="8800" dirty="0">
              <a:latin typeface="Arial Black" panose="020B0A04020102020204" pitchFamily="34" charset="0"/>
            </a:endParaRPr>
          </a:p>
        </p:txBody>
      </p:sp>
      <p:pic>
        <p:nvPicPr>
          <p:cNvPr id="7" name="Picture 6">
            <a:extLst>
              <a:ext uri="{FF2B5EF4-FFF2-40B4-BE49-F238E27FC236}">
                <a16:creationId xmlns:a16="http://schemas.microsoft.com/office/drawing/2014/main" id="{00B42AB6-AA76-931F-5FCE-BF135E3089CC}"/>
              </a:ext>
            </a:extLst>
          </p:cNvPr>
          <p:cNvPicPr>
            <a:picLocks noChangeAspect="1"/>
          </p:cNvPicPr>
          <p:nvPr/>
        </p:nvPicPr>
        <p:blipFill rotWithShape="1">
          <a:blip r:embed="rId2"/>
          <a:srcRect t="16941" b="19168"/>
          <a:stretch/>
        </p:blipFill>
        <p:spPr>
          <a:xfrm>
            <a:off x="0" y="5581290"/>
            <a:ext cx="1544128" cy="1276710"/>
          </a:xfrm>
          <a:prstGeom prst="rect">
            <a:avLst/>
          </a:prstGeom>
        </p:spPr>
      </p:pic>
    </p:spTree>
    <p:extLst>
      <p:ext uri="{BB962C8B-B14F-4D97-AF65-F5344CB8AC3E}">
        <p14:creationId xmlns:p14="http://schemas.microsoft.com/office/powerpoint/2010/main" val="379540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09A665-ABA2-21DF-39A0-59933E756719}"/>
              </a:ext>
            </a:extLst>
          </p:cNvPr>
          <p:cNvSpPr txBox="1"/>
          <p:nvPr/>
        </p:nvSpPr>
        <p:spPr>
          <a:xfrm>
            <a:off x="750498" y="405442"/>
            <a:ext cx="4234172" cy="523220"/>
          </a:xfrm>
          <a:prstGeom prst="rect">
            <a:avLst/>
          </a:prstGeom>
          <a:noFill/>
        </p:spPr>
        <p:txBody>
          <a:bodyPr wrap="none" rtlCol="0">
            <a:spAutoFit/>
          </a:bodyPr>
          <a:lstStyle/>
          <a:p>
            <a:r>
              <a:rPr lang="en-US" sz="2800" dirty="0">
                <a:latin typeface="Arial Rounded MT Bold" panose="020F0704030504030204" pitchFamily="34" charset="0"/>
              </a:rPr>
              <a:t>PROBLEM STATEMENT</a:t>
            </a:r>
            <a:endParaRPr lang="en-IN" sz="2800" dirty="0">
              <a:latin typeface="Arial Rounded MT Bold" panose="020F0704030504030204" pitchFamily="34" charset="0"/>
            </a:endParaRPr>
          </a:p>
        </p:txBody>
      </p:sp>
      <p:sp>
        <p:nvSpPr>
          <p:cNvPr id="3" name="TextBox 2">
            <a:extLst>
              <a:ext uri="{FF2B5EF4-FFF2-40B4-BE49-F238E27FC236}">
                <a16:creationId xmlns:a16="http://schemas.microsoft.com/office/drawing/2014/main" id="{4B8D812D-40B2-3843-B75A-6E6709BCFFA4}"/>
              </a:ext>
            </a:extLst>
          </p:cNvPr>
          <p:cNvSpPr txBox="1"/>
          <p:nvPr/>
        </p:nvSpPr>
        <p:spPr>
          <a:xfrm flipH="1">
            <a:off x="1848640" y="917045"/>
            <a:ext cx="9503723" cy="5509200"/>
          </a:xfrm>
          <a:prstGeom prst="rect">
            <a:avLst/>
          </a:prstGeom>
          <a:noFill/>
        </p:spPr>
        <p:txBody>
          <a:bodyPr wrap="square" rtlCol="0">
            <a:spAutoFit/>
          </a:bodyPr>
          <a:lstStyle/>
          <a:p>
            <a:r>
              <a:rPr lang="en-US" sz="2200" b="1" dirty="0"/>
              <a:t>Voltorb - August 2022</a:t>
            </a:r>
          </a:p>
          <a:p>
            <a:r>
              <a:rPr lang="en-US" sz="2200" dirty="0"/>
              <a:t>Rahul bought a new house, his water gets wasted and leaks his walls when his tank overflows, he seeks a help from you to design a circuit that turns off motor when water the tank overflows. And also to display water level of tank in a panel.</a:t>
            </a:r>
          </a:p>
          <a:p>
            <a:endParaRPr lang="en-US" sz="2200" dirty="0"/>
          </a:p>
          <a:p>
            <a:r>
              <a:rPr lang="en-US" sz="2200" b="1" dirty="0"/>
              <a:t>Create a system that has following functionalities</a:t>
            </a:r>
          </a:p>
          <a:p>
            <a:r>
              <a:rPr lang="en-US" sz="2200" dirty="0"/>
              <a:t>• Turns off motor when water level reaches a set point.</a:t>
            </a:r>
          </a:p>
          <a:p>
            <a:r>
              <a:rPr lang="en-US" sz="2200" dirty="0"/>
              <a:t>• System should return to normal state when water level is below a set level.</a:t>
            </a:r>
          </a:p>
          <a:p>
            <a:r>
              <a:rPr lang="en-US" sz="2200" dirty="0"/>
              <a:t>• Water level of tank should be displayed as LOW MED FULL in LEDs.</a:t>
            </a:r>
          </a:p>
          <a:p>
            <a:endParaRPr lang="en-US" sz="2200" dirty="0"/>
          </a:p>
          <a:p>
            <a:r>
              <a:rPr lang="en-US" sz="2200" b="1" dirty="0"/>
              <a:t>Instructions:</a:t>
            </a:r>
          </a:p>
          <a:p>
            <a:pPr marL="342900" indent="-342900">
              <a:buFont typeface="Arial" panose="020B0604020202020204" pitchFamily="34" charset="0"/>
              <a:buChar char="•"/>
            </a:pPr>
            <a:r>
              <a:rPr lang="en-US" sz="2200" dirty="0"/>
              <a:t>Use of microcontroller is not allowed.</a:t>
            </a:r>
          </a:p>
          <a:p>
            <a:pPr marL="342900" indent="-342900">
              <a:buFont typeface="Arial" panose="020B0604020202020204" pitchFamily="34" charset="0"/>
              <a:buChar char="•"/>
            </a:pPr>
            <a:r>
              <a:rPr lang="en-US" sz="2200" dirty="0"/>
              <a:t>Additional functionality and creativity attracts more points. </a:t>
            </a:r>
          </a:p>
          <a:p>
            <a:pPr marL="342900" indent="-342900">
              <a:buFont typeface="Arial" panose="020B0604020202020204" pitchFamily="34" charset="0"/>
              <a:buChar char="•"/>
            </a:pPr>
            <a:r>
              <a:rPr lang="en-US" sz="2200" dirty="0"/>
              <a:t>Both physical and simulation circuits are accepted.</a:t>
            </a:r>
            <a:endParaRPr lang="en-IN" sz="2200" dirty="0"/>
          </a:p>
        </p:txBody>
      </p:sp>
      <p:pic>
        <p:nvPicPr>
          <p:cNvPr id="4" name="Picture 3">
            <a:extLst>
              <a:ext uri="{FF2B5EF4-FFF2-40B4-BE49-F238E27FC236}">
                <a16:creationId xmlns:a16="http://schemas.microsoft.com/office/drawing/2014/main" id="{350AD09F-8147-9736-3A18-5A62EAF751DA}"/>
              </a:ext>
            </a:extLst>
          </p:cNvPr>
          <p:cNvPicPr>
            <a:picLocks noChangeAspect="1"/>
          </p:cNvPicPr>
          <p:nvPr/>
        </p:nvPicPr>
        <p:blipFill rotWithShape="1">
          <a:blip r:embed="rId2"/>
          <a:srcRect t="16941" b="19168"/>
          <a:stretch/>
        </p:blipFill>
        <p:spPr>
          <a:xfrm>
            <a:off x="0" y="5581290"/>
            <a:ext cx="1544128" cy="1276710"/>
          </a:xfrm>
          <a:prstGeom prst="rect">
            <a:avLst/>
          </a:prstGeom>
        </p:spPr>
      </p:pic>
    </p:spTree>
    <p:extLst>
      <p:ext uri="{BB962C8B-B14F-4D97-AF65-F5344CB8AC3E}">
        <p14:creationId xmlns:p14="http://schemas.microsoft.com/office/powerpoint/2010/main" val="3616543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04A7A9-7D10-DAFF-F37E-1331C33F5E69}"/>
              </a:ext>
            </a:extLst>
          </p:cNvPr>
          <p:cNvSpPr txBox="1"/>
          <p:nvPr/>
        </p:nvSpPr>
        <p:spPr>
          <a:xfrm>
            <a:off x="750498" y="379562"/>
            <a:ext cx="5061001" cy="523220"/>
          </a:xfrm>
          <a:prstGeom prst="rect">
            <a:avLst/>
          </a:prstGeom>
          <a:noFill/>
        </p:spPr>
        <p:txBody>
          <a:bodyPr wrap="none" rtlCol="0">
            <a:spAutoFit/>
          </a:bodyPr>
          <a:lstStyle/>
          <a:p>
            <a:r>
              <a:rPr lang="en-US" sz="2800" dirty="0">
                <a:latin typeface="Arial Rounded MT Bold" panose="020F0704030504030204" pitchFamily="34" charset="0"/>
              </a:rPr>
              <a:t>COMPONENETS REQUIRED</a:t>
            </a:r>
            <a:endParaRPr lang="en-IN" sz="2800" dirty="0">
              <a:latin typeface="Arial Rounded MT Bold" panose="020F0704030504030204" pitchFamily="34" charset="0"/>
            </a:endParaRPr>
          </a:p>
        </p:txBody>
      </p:sp>
      <p:graphicFrame>
        <p:nvGraphicFramePr>
          <p:cNvPr id="4" name="Table 4">
            <a:extLst>
              <a:ext uri="{FF2B5EF4-FFF2-40B4-BE49-F238E27FC236}">
                <a16:creationId xmlns:a16="http://schemas.microsoft.com/office/drawing/2014/main" id="{B9B71C71-BCEA-D4A3-2098-271623C6F93A}"/>
              </a:ext>
            </a:extLst>
          </p:cNvPr>
          <p:cNvGraphicFramePr>
            <a:graphicFrameLocks noGrp="1"/>
          </p:cNvGraphicFramePr>
          <p:nvPr>
            <p:extLst>
              <p:ext uri="{D42A27DB-BD31-4B8C-83A1-F6EECF244321}">
                <p14:modId xmlns:p14="http://schemas.microsoft.com/office/powerpoint/2010/main" val="2994557006"/>
              </p:ext>
            </p:extLst>
          </p:nvPr>
        </p:nvGraphicFramePr>
        <p:xfrm>
          <a:off x="2609970" y="1470164"/>
          <a:ext cx="8127999" cy="4389120"/>
        </p:xfrm>
        <a:graphic>
          <a:graphicData uri="http://schemas.openxmlformats.org/drawingml/2006/table">
            <a:tbl>
              <a:tblPr firstRow="1" bandRow="1">
                <a:tableStyleId>{5C22544A-7EE6-4342-B048-85BDC9FD1C3A}</a:tableStyleId>
              </a:tblPr>
              <a:tblGrid>
                <a:gridCol w="918234">
                  <a:extLst>
                    <a:ext uri="{9D8B030D-6E8A-4147-A177-3AD203B41FA5}">
                      <a16:colId xmlns:a16="http://schemas.microsoft.com/office/drawing/2014/main" val="4196052405"/>
                    </a:ext>
                  </a:extLst>
                </a:gridCol>
                <a:gridCol w="3562710">
                  <a:extLst>
                    <a:ext uri="{9D8B030D-6E8A-4147-A177-3AD203B41FA5}">
                      <a16:colId xmlns:a16="http://schemas.microsoft.com/office/drawing/2014/main" val="1772400632"/>
                    </a:ext>
                  </a:extLst>
                </a:gridCol>
                <a:gridCol w="3647055">
                  <a:extLst>
                    <a:ext uri="{9D8B030D-6E8A-4147-A177-3AD203B41FA5}">
                      <a16:colId xmlns:a16="http://schemas.microsoft.com/office/drawing/2014/main" val="3787939774"/>
                    </a:ext>
                  </a:extLst>
                </a:gridCol>
              </a:tblGrid>
              <a:tr h="370840">
                <a:tc>
                  <a:txBody>
                    <a:bodyPr/>
                    <a:lstStyle/>
                    <a:p>
                      <a:r>
                        <a:rPr lang="en-US" sz="2400" dirty="0"/>
                        <a:t>Si No</a:t>
                      </a:r>
                      <a:endParaRPr lang="en-IN" sz="2400" dirty="0"/>
                    </a:p>
                  </a:txBody>
                  <a:tcPr/>
                </a:tc>
                <a:tc>
                  <a:txBody>
                    <a:bodyPr/>
                    <a:lstStyle/>
                    <a:p>
                      <a:r>
                        <a:rPr lang="en-US" sz="2400" dirty="0"/>
                        <a:t>Components</a:t>
                      </a:r>
                      <a:endParaRPr lang="en-IN" sz="2400" dirty="0"/>
                    </a:p>
                  </a:txBody>
                  <a:tcPr/>
                </a:tc>
                <a:tc>
                  <a:txBody>
                    <a:bodyPr/>
                    <a:lstStyle/>
                    <a:p>
                      <a:r>
                        <a:rPr lang="en-US" sz="2400" dirty="0"/>
                        <a:t>Units</a:t>
                      </a:r>
                      <a:endParaRPr lang="en-IN" sz="2400" dirty="0"/>
                    </a:p>
                  </a:txBody>
                  <a:tcPr/>
                </a:tc>
                <a:extLst>
                  <a:ext uri="{0D108BD9-81ED-4DB2-BD59-A6C34878D82A}">
                    <a16:rowId xmlns:a16="http://schemas.microsoft.com/office/drawing/2014/main" val="573390537"/>
                  </a:ext>
                </a:extLst>
              </a:tr>
              <a:tr h="370840">
                <a:tc>
                  <a:txBody>
                    <a:bodyPr/>
                    <a:lstStyle/>
                    <a:p>
                      <a:r>
                        <a:rPr lang="en-US" sz="2400" dirty="0"/>
                        <a:t>1</a:t>
                      </a:r>
                      <a:endParaRPr lang="en-IN" sz="2400" dirty="0"/>
                    </a:p>
                  </a:txBody>
                  <a:tcPr/>
                </a:tc>
                <a:tc>
                  <a:txBody>
                    <a:bodyPr/>
                    <a:lstStyle/>
                    <a:p>
                      <a:r>
                        <a:rPr lang="en-US" sz="2400" dirty="0"/>
                        <a:t>Transistor BC547</a:t>
                      </a:r>
                      <a:endParaRPr lang="en-IN" sz="2400" dirty="0"/>
                    </a:p>
                  </a:txBody>
                  <a:tcPr/>
                </a:tc>
                <a:tc>
                  <a:txBody>
                    <a:bodyPr/>
                    <a:lstStyle/>
                    <a:p>
                      <a:r>
                        <a:rPr lang="en-US" sz="2400" dirty="0"/>
                        <a:t>4</a:t>
                      </a:r>
                      <a:endParaRPr lang="en-IN" sz="2400" dirty="0"/>
                    </a:p>
                  </a:txBody>
                  <a:tcPr/>
                </a:tc>
                <a:extLst>
                  <a:ext uri="{0D108BD9-81ED-4DB2-BD59-A6C34878D82A}">
                    <a16:rowId xmlns:a16="http://schemas.microsoft.com/office/drawing/2014/main" val="422119341"/>
                  </a:ext>
                </a:extLst>
              </a:tr>
              <a:tr h="370840">
                <a:tc>
                  <a:txBody>
                    <a:bodyPr/>
                    <a:lstStyle/>
                    <a:p>
                      <a:r>
                        <a:rPr lang="en-US" sz="2400" dirty="0"/>
                        <a:t>2</a:t>
                      </a:r>
                      <a:endParaRPr lang="en-IN" sz="2400" dirty="0"/>
                    </a:p>
                  </a:txBody>
                  <a:tcPr/>
                </a:tc>
                <a:tc>
                  <a:txBody>
                    <a:bodyPr/>
                    <a:lstStyle/>
                    <a:p>
                      <a:r>
                        <a:rPr lang="en-US" sz="2400" dirty="0"/>
                        <a:t>Diodes</a:t>
                      </a:r>
                      <a:endParaRPr lang="en-IN" sz="2400" dirty="0"/>
                    </a:p>
                  </a:txBody>
                  <a:tcPr/>
                </a:tc>
                <a:tc>
                  <a:txBody>
                    <a:bodyPr/>
                    <a:lstStyle/>
                    <a:p>
                      <a:r>
                        <a:rPr lang="en-US" sz="2400" dirty="0"/>
                        <a:t>1</a:t>
                      </a:r>
                      <a:endParaRPr lang="en-IN" sz="2400" dirty="0"/>
                    </a:p>
                  </a:txBody>
                  <a:tcPr/>
                </a:tc>
                <a:extLst>
                  <a:ext uri="{0D108BD9-81ED-4DB2-BD59-A6C34878D82A}">
                    <a16:rowId xmlns:a16="http://schemas.microsoft.com/office/drawing/2014/main" val="562987804"/>
                  </a:ext>
                </a:extLst>
              </a:tr>
              <a:tr h="370840">
                <a:tc>
                  <a:txBody>
                    <a:bodyPr/>
                    <a:lstStyle/>
                    <a:p>
                      <a:r>
                        <a:rPr lang="en-US" sz="2400" dirty="0"/>
                        <a:t>3</a:t>
                      </a:r>
                      <a:endParaRPr lang="en-IN" sz="2400" dirty="0"/>
                    </a:p>
                  </a:txBody>
                  <a:tcPr/>
                </a:tc>
                <a:tc>
                  <a:txBody>
                    <a:bodyPr/>
                    <a:lstStyle/>
                    <a:p>
                      <a:r>
                        <a:rPr lang="en-US" sz="2400" dirty="0"/>
                        <a:t>Relay switch</a:t>
                      </a:r>
                      <a:endParaRPr lang="en-IN" sz="2400" dirty="0"/>
                    </a:p>
                  </a:txBody>
                  <a:tcPr/>
                </a:tc>
                <a:tc>
                  <a:txBody>
                    <a:bodyPr/>
                    <a:lstStyle/>
                    <a:p>
                      <a:r>
                        <a:rPr lang="en-US" sz="2400" dirty="0"/>
                        <a:t>1</a:t>
                      </a:r>
                      <a:endParaRPr lang="en-IN" sz="2400" dirty="0"/>
                    </a:p>
                  </a:txBody>
                  <a:tcPr/>
                </a:tc>
                <a:extLst>
                  <a:ext uri="{0D108BD9-81ED-4DB2-BD59-A6C34878D82A}">
                    <a16:rowId xmlns:a16="http://schemas.microsoft.com/office/drawing/2014/main" val="3032110013"/>
                  </a:ext>
                </a:extLst>
              </a:tr>
              <a:tr h="370840">
                <a:tc>
                  <a:txBody>
                    <a:bodyPr/>
                    <a:lstStyle/>
                    <a:p>
                      <a:r>
                        <a:rPr lang="en-US" sz="2400" dirty="0"/>
                        <a:t>4</a:t>
                      </a:r>
                      <a:endParaRPr lang="en-IN" sz="2400" dirty="0"/>
                    </a:p>
                  </a:txBody>
                  <a:tcPr/>
                </a:tc>
                <a:tc>
                  <a:txBody>
                    <a:bodyPr/>
                    <a:lstStyle/>
                    <a:p>
                      <a:r>
                        <a:rPr lang="en-US" sz="2400" dirty="0"/>
                        <a:t>LEDs (Red, Yellow, Green)</a:t>
                      </a:r>
                      <a:endParaRPr lang="en-IN" sz="2400" dirty="0"/>
                    </a:p>
                  </a:txBody>
                  <a:tcPr/>
                </a:tc>
                <a:tc>
                  <a:txBody>
                    <a:bodyPr/>
                    <a:lstStyle/>
                    <a:p>
                      <a:r>
                        <a:rPr lang="en-US" sz="2400" dirty="0"/>
                        <a:t>3</a:t>
                      </a:r>
                      <a:endParaRPr lang="en-IN" sz="2400" dirty="0"/>
                    </a:p>
                  </a:txBody>
                  <a:tcPr/>
                </a:tc>
                <a:extLst>
                  <a:ext uri="{0D108BD9-81ED-4DB2-BD59-A6C34878D82A}">
                    <a16:rowId xmlns:a16="http://schemas.microsoft.com/office/drawing/2014/main" val="2055520044"/>
                  </a:ext>
                </a:extLst>
              </a:tr>
              <a:tr h="370840">
                <a:tc>
                  <a:txBody>
                    <a:bodyPr/>
                    <a:lstStyle/>
                    <a:p>
                      <a:r>
                        <a:rPr lang="en-US" sz="2400" dirty="0"/>
                        <a:t>5</a:t>
                      </a:r>
                      <a:endParaRPr lang="en-IN" sz="2400" dirty="0"/>
                    </a:p>
                  </a:txBody>
                  <a:tcPr/>
                </a:tc>
                <a:tc>
                  <a:txBody>
                    <a:bodyPr/>
                    <a:lstStyle/>
                    <a:p>
                      <a:r>
                        <a:rPr lang="en-US" sz="2400" dirty="0"/>
                        <a:t>Resistors 1k</a:t>
                      </a:r>
                      <a:endParaRPr lang="en-IN" sz="2400" dirty="0"/>
                    </a:p>
                  </a:txBody>
                  <a:tcPr/>
                </a:tc>
                <a:tc>
                  <a:txBody>
                    <a:bodyPr/>
                    <a:lstStyle/>
                    <a:p>
                      <a:r>
                        <a:rPr lang="en-US" sz="2400" dirty="0"/>
                        <a:t>1</a:t>
                      </a:r>
                      <a:endParaRPr lang="en-IN" sz="2400" dirty="0"/>
                    </a:p>
                  </a:txBody>
                  <a:tcPr/>
                </a:tc>
                <a:extLst>
                  <a:ext uri="{0D108BD9-81ED-4DB2-BD59-A6C34878D82A}">
                    <a16:rowId xmlns:a16="http://schemas.microsoft.com/office/drawing/2014/main" val="3119514984"/>
                  </a:ext>
                </a:extLst>
              </a:tr>
              <a:tr h="370840">
                <a:tc>
                  <a:txBody>
                    <a:bodyPr/>
                    <a:lstStyle/>
                    <a:p>
                      <a:r>
                        <a:rPr lang="en-US" sz="2400" dirty="0"/>
                        <a:t>6</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Resistors 220 ohm</a:t>
                      </a:r>
                      <a:endParaRPr lang="en-IN" sz="2400" dirty="0"/>
                    </a:p>
                  </a:txBody>
                  <a:tcPr/>
                </a:tc>
                <a:tc>
                  <a:txBody>
                    <a:bodyPr/>
                    <a:lstStyle/>
                    <a:p>
                      <a:r>
                        <a:rPr lang="en-US" sz="2400" dirty="0"/>
                        <a:t>3</a:t>
                      </a:r>
                      <a:endParaRPr lang="en-IN" sz="2400" dirty="0"/>
                    </a:p>
                  </a:txBody>
                  <a:tcPr/>
                </a:tc>
                <a:extLst>
                  <a:ext uri="{0D108BD9-81ED-4DB2-BD59-A6C34878D82A}">
                    <a16:rowId xmlns:a16="http://schemas.microsoft.com/office/drawing/2014/main" val="213271154"/>
                  </a:ext>
                </a:extLst>
              </a:tr>
              <a:tr h="370840">
                <a:tc>
                  <a:txBody>
                    <a:bodyPr/>
                    <a:lstStyle/>
                    <a:p>
                      <a:r>
                        <a:rPr lang="en-US" sz="2400" dirty="0"/>
                        <a:t>7</a:t>
                      </a:r>
                      <a:endParaRPr lang="en-IN" sz="2400" dirty="0"/>
                    </a:p>
                  </a:txBody>
                  <a:tcPr/>
                </a:tc>
                <a:tc>
                  <a:txBody>
                    <a:bodyPr/>
                    <a:lstStyle/>
                    <a:p>
                      <a:r>
                        <a:rPr lang="en-US" sz="2400" dirty="0"/>
                        <a:t>wires</a:t>
                      </a:r>
                      <a:endParaRPr lang="en-IN" sz="2400" dirty="0"/>
                    </a:p>
                  </a:txBody>
                  <a:tcPr/>
                </a:tc>
                <a:tc>
                  <a:txBody>
                    <a:bodyPr/>
                    <a:lstStyle/>
                    <a:p>
                      <a:r>
                        <a:rPr lang="en-US" sz="2400" dirty="0"/>
                        <a:t>As per req</a:t>
                      </a:r>
                      <a:endParaRPr lang="en-IN" sz="2400" dirty="0"/>
                    </a:p>
                  </a:txBody>
                  <a:tcPr/>
                </a:tc>
                <a:extLst>
                  <a:ext uri="{0D108BD9-81ED-4DB2-BD59-A6C34878D82A}">
                    <a16:rowId xmlns:a16="http://schemas.microsoft.com/office/drawing/2014/main" val="3443263543"/>
                  </a:ext>
                </a:extLst>
              </a:tr>
            </a:tbl>
          </a:graphicData>
        </a:graphic>
      </p:graphicFrame>
      <p:pic>
        <p:nvPicPr>
          <p:cNvPr id="5" name="Picture 4">
            <a:extLst>
              <a:ext uri="{FF2B5EF4-FFF2-40B4-BE49-F238E27FC236}">
                <a16:creationId xmlns:a16="http://schemas.microsoft.com/office/drawing/2014/main" id="{857DA11D-DB09-751B-32EB-908375FBBC6A}"/>
              </a:ext>
            </a:extLst>
          </p:cNvPr>
          <p:cNvPicPr>
            <a:picLocks noChangeAspect="1"/>
          </p:cNvPicPr>
          <p:nvPr/>
        </p:nvPicPr>
        <p:blipFill rotWithShape="1">
          <a:blip r:embed="rId2"/>
          <a:srcRect t="16941" b="19168"/>
          <a:stretch/>
        </p:blipFill>
        <p:spPr>
          <a:xfrm>
            <a:off x="0" y="5581290"/>
            <a:ext cx="1544128" cy="1276710"/>
          </a:xfrm>
          <a:prstGeom prst="rect">
            <a:avLst/>
          </a:prstGeom>
        </p:spPr>
      </p:pic>
    </p:spTree>
    <p:extLst>
      <p:ext uri="{BB962C8B-B14F-4D97-AF65-F5344CB8AC3E}">
        <p14:creationId xmlns:p14="http://schemas.microsoft.com/office/powerpoint/2010/main" val="2833440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6DBFF-6719-CC2B-7017-BEE9A3012C3B}"/>
              </a:ext>
            </a:extLst>
          </p:cNvPr>
          <p:cNvSpPr txBox="1"/>
          <p:nvPr/>
        </p:nvSpPr>
        <p:spPr>
          <a:xfrm>
            <a:off x="750498" y="353683"/>
            <a:ext cx="1611339" cy="523220"/>
          </a:xfrm>
          <a:prstGeom prst="rect">
            <a:avLst/>
          </a:prstGeom>
          <a:noFill/>
        </p:spPr>
        <p:txBody>
          <a:bodyPr wrap="none" rtlCol="0">
            <a:spAutoFit/>
          </a:bodyPr>
          <a:lstStyle/>
          <a:p>
            <a:r>
              <a:rPr lang="en-US" sz="2800" dirty="0">
                <a:latin typeface="Arial Rounded MT Bold" panose="020F0704030504030204" pitchFamily="34" charset="0"/>
              </a:rPr>
              <a:t>Solution</a:t>
            </a:r>
            <a:endParaRPr lang="en-IN" sz="2800" dirty="0">
              <a:latin typeface="Arial Rounded MT Bold" panose="020F0704030504030204" pitchFamily="34" charset="0"/>
            </a:endParaRPr>
          </a:p>
        </p:txBody>
      </p:sp>
      <p:sp>
        <p:nvSpPr>
          <p:cNvPr id="3" name="TextBox 2">
            <a:extLst>
              <a:ext uri="{FF2B5EF4-FFF2-40B4-BE49-F238E27FC236}">
                <a16:creationId xmlns:a16="http://schemas.microsoft.com/office/drawing/2014/main" id="{3C3966FD-B257-06D1-242A-D14B0F00030C}"/>
              </a:ext>
            </a:extLst>
          </p:cNvPr>
          <p:cNvSpPr txBox="1"/>
          <p:nvPr/>
        </p:nvSpPr>
        <p:spPr>
          <a:xfrm flipH="1">
            <a:off x="1167153" y="928662"/>
            <a:ext cx="9503723" cy="6001643"/>
          </a:xfrm>
          <a:prstGeom prst="rect">
            <a:avLst/>
          </a:prstGeom>
          <a:noFill/>
        </p:spPr>
        <p:txBody>
          <a:bodyPr wrap="square" rtlCol="0">
            <a:spAutoFit/>
          </a:bodyPr>
          <a:lstStyle/>
          <a:p>
            <a:r>
              <a:rPr lang="en-US" sz="2400" b="1" dirty="0"/>
              <a:t>Procedure:</a:t>
            </a:r>
          </a:p>
          <a:p>
            <a:pPr marL="457200" indent="-457200">
              <a:buFont typeface="+mj-lt"/>
              <a:buAutoNum type="arabicPeriod"/>
            </a:pPr>
            <a:r>
              <a:rPr lang="en-US" sz="2400" dirty="0"/>
              <a:t>A probe should be connected as input to BC547 amp circuit.</a:t>
            </a:r>
          </a:p>
          <a:p>
            <a:pPr marL="457200" indent="-457200">
              <a:buFont typeface="+mj-lt"/>
              <a:buAutoNum type="arabicPeriod"/>
            </a:pPr>
            <a:r>
              <a:rPr lang="en-US" sz="2400" dirty="0"/>
              <a:t>Relay coil should be connected to output.</a:t>
            </a:r>
          </a:p>
          <a:p>
            <a:pPr marL="457200" indent="-457200">
              <a:buFont typeface="+mj-lt"/>
              <a:buAutoNum type="arabicPeriod"/>
            </a:pPr>
            <a:r>
              <a:rPr lang="en-US" sz="2400" dirty="0"/>
              <a:t>Motor should be series with Relay NC and COM.</a:t>
            </a:r>
          </a:p>
          <a:p>
            <a:pPr marL="457200" indent="-457200">
              <a:buFont typeface="+mj-lt"/>
              <a:buAutoNum type="arabicPeriod"/>
            </a:pPr>
            <a:endParaRPr lang="en-US" sz="2400" b="1" dirty="0"/>
          </a:p>
          <a:p>
            <a:r>
              <a:rPr lang="en-US" sz="2400" b="1" dirty="0"/>
              <a:t>Function:</a:t>
            </a:r>
          </a:p>
          <a:p>
            <a:pPr marL="457200" indent="-457200" algn="just">
              <a:buFont typeface="+mj-lt"/>
              <a:buAutoNum type="arabicPeriod"/>
            </a:pPr>
            <a:r>
              <a:rPr lang="en-US" sz="2400" dirty="0"/>
              <a:t>When the probe doesn’t touches water no current passes through base and Coil is set OFF hence the Relay makes the contact of main motor hence the relay is NC the motor is turned ON by operator.</a:t>
            </a:r>
          </a:p>
          <a:p>
            <a:pPr marL="457200" indent="-457200" algn="just">
              <a:buFont typeface="+mj-lt"/>
              <a:buAutoNum type="arabicPeriod"/>
            </a:pPr>
            <a:r>
              <a:rPr lang="en-US" sz="2400" dirty="0"/>
              <a:t>When the probe touches water low current passes through base and Coil is set ON hence the Relay brakes the contact of main motor, Hence motor doesn’t start even if user starts motor.</a:t>
            </a:r>
          </a:p>
          <a:p>
            <a:endParaRPr lang="en-US" sz="2400" b="1" dirty="0"/>
          </a:p>
          <a:p>
            <a:endParaRPr lang="en-US" sz="2400" b="1" dirty="0"/>
          </a:p>
          <a:p>
            <a:endParaRPr lang="en-US" sz="2400" b="1" dirty="0"/>
          </a:p>
          <a:p>
            <a:endParaRPr lang="en-IN" sz="2400" dirty="0"/>
          </a:p>
        </p:txBody>
      </p:sp>
      <p:pic>
        <p:nvPicPr>
          <p:cNvPr id="4" name="Picture 3">
            <a:extLst>
              <a:ext uri="{FF2B5EF4-FFF2-40B4-BE49-F238E27FC236}">
                <a16:creationId xmlns:a16="http://schemas.microsoft.com/office/drawing/2014/main" id="{E2552F5E-A6C7-D180-24A7-751E02C5FA27}"/>
              </a:ext>
            </a:extLst>
          </p:cNvPr>
          <p:cNvPicPr>
            <a:picLocks noChangeAspect="1"/>
          </p:cNvPicPr>
          <p:nvPr/>
        </p:nvPicPr>
        <p:blipFill rotWithShape="1">
          <a:blip r:embed="rId2"/>
          <a:srcRect t="16941" b="19168"/>
          <a:stretch/>
        </p:blipFill>
        <p:spPr>
          <a:xfrm>
            <a:off x="0" y="5581290"/>
            <a:ext cx="1544128" cy="1276710"/>
          </a:xfrm>
          <a:prstGeom prst="rect">
            <a:avLst/>
          </a:prstGeom>
        </p:spPr>
      </p:pic>
    </p:spTree>
    <p:extLst>
      <p:ext uri="{BB962C8B-B14F-4D97-AF65-F5344CB8AC3E}">
        <p14:creationId xmlns:p14="http://schemas.microsoft.com/office/powerpoint/2010/main" val="387267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8E824C-D420-295A-FAD6-14D78BEC2E35}"/>
              </a:ext>
            </a:extLst>
          </p:cNvPr>
          <p:cNvPicPr>
            <a:picLocks noChangeAspect="1"/>
          </p:cNvPicPr>
          <p:nvPr/>
        </p:nvPicPr>
        <p:blipFill>
          <a:blip r:embed="rId2"/>
          <a:stretch>
            <a:fillRect/>
          </a:stretch>
        </p:blipFill>
        <p:spPr>
          <a:xfrm>
            <a:off x="3314459" y="716045"/>
            <a:ext cx="5563082" cy="5425910"/>
          </a:xfrm>
          <a:prstGeom prst="rect">
            <a:avLst/>
          </a:prstGeom>
        </p:spPr>
      </p:pic>
      <p:pic>
        <p:nvPicPr>
          <p:cNvPr id="5" name="Picture 4">
            <a:extLst>
              <a:ext uri="{FF2B5EF4-FFF2-40B4-BE49-F238E27FC236}">
                <a16:creationId xmlns:a16="http://schemas.microsoft.com/office/drawing/2014/main" id="{22210F17-0943-9DBF-D51F-FAEFE63037F3}"/>
              </a:ext>
            </a:extLst>
          </p:cNvPr>
          <p:cNvPicPr>
            <a:picLocks noChangeAspect="1"/>
          </p:cNvPicPr>
          <p:nvPr/>
        </p:nvPicPr>
        <p:blipFill rotWithShape="1">
          <a:blip r:embed="rId3"/>
          <a:srcRect t="16941" b="19168"/>
          <a:stretch/>
        </p:blipFill>
        <p:spPr>
          <a:xfrm>
            <a:off x="0" y="5581290"/>
            <a:ext cx="1544128" cy="1276710"/>
          </a:xfrm>
          <a:prstGeom prst="rect">
            <a:avLst/>
          </a:prstGeom>
        </p:spPr>
      </p:pic>
    </p:spTree>
    <p:extLst>
      <p:ext uri="{BB962C8B-B14F-4D97-AF65-F5344CB8AC3E}">
        <p14:creationId xmlns:p14="http://schemas.microsoft.com/office/powerpoint/2010/main" val="4208039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6DBFF-6719-CC2B-7017-BEE9A3012C3B}"/>
              </a:ext>
            </a:extLst>
          </p:cNvPr>
          <p:cNvSpPr txBox="1"/>
          <p:nvPr/>
        </p:nvSpPr>
        <p:spPr>
          <a:xfrm>
            <a:off x="750498" y="353683"/>
            <a:ext cx="1611339" cy="523220"/>
          </a:xfrm>
          <a:prstGeom prst="rect">
            <a:avLst/>
          </a:prstGeom>
          <a:noFill/>
        </p:spPr>
        <p:txBody>
          <a:bodyPr wrap="none" rtlCol="0">
            <a:spAutoFit/>
          </a:bodyPr>
          <a:lstStyle/>
          <a:p>
            <a:r>
              <a:rPr lang="en-US" sz="2800" dirty="0">
                <a:latin typeface="Arial Rounded MT Bold" panose="020F0704030504030204" pitchFamily="34" charset="0"/>
              </a:rPr>
              <a:t>Solution</a:t>
            </a:r>
            <a:endParaRPr lang="en-IN" sz="2800" dirty="0">
              <a:latin typeface="Arial Rounded MT Bold" panose="020F0704030504030204" pitchFamily="34" charset="0"/>
            </a:endParaRPr>
          </a:p>
        </p:txBody>
      </p:sp>
      <p:sp>
        <p:nvSpPr>
          <p:cNvPr id="3" name="TextBox 2">
            <a:extLst>
              <a:ext uri="{FF2B5EF4-FFF2-40B4-BE49-F238E27FC236}">
                <a16:creationId xmlns:a16="http://schemas.microsoft.com/office/drawing/2014/main" id="{3C3966FD-B257-06D1-242A-D14B0F00030C}"/>
              </a:ext>
            </a:extLst>
          </p:cNvPr>
          <p:cNvSpPr txBox="1"/>
          <p:nvPr/>
        </p:nvSpPr>
        <p:spPr>
          <a:xfrm flipH="1">
            <a:off x="1167153" y="928662"/>
            <a:ext cx="9503723" cy="5262979"/>
          </a:xfrm>
          <a:prstGeom prst="rect">
            <a:avLst/>
          </a:prstGeom>
          <a:noFill/>
        </p:spPr>
        <p:txBody>
          <a:bodyPr wrap="square" rtlCol="0">
            <a:spAutoFit/>
          </a:bodyPr>
          <a:lstStyle/>
          <a:p>
            <a:r>
              <a:rPr lang="en-US" sz="2400" b="1" dirty="0"/>
              <a:t>Procedure:</a:t>
            </a:r>
          </a:p>
          <a:p>
            <a:pPr marL="457200" indent="-457200">
              <a:buFont typeface="+mj-lt"/>
              <a:buAutoNum type="arabicPeriod"/>
            </a:pPr>
            <a:r>
              <a:rPr lang="en-US" sz="2400" dirty="0"/>
              <a:t>A probe should be connected as input to BC547 amp circuit.</a:t>
            </a:r>
          </a:p>
          <a:p>
            <a:pPr marL="457200" indent="-457200">
              <a:buFont typeface="+mj-lt"/>
              <a:buAutoNum type="arabicPeriod"/>
            </a:pPr>
            <a:r>
              <a:rPr lang="en-US" sz="2400" dirty="0"/>
              <a:t>Make similar 3 different circuits</a:t>
            </a:r>
          </a:p>
          <a:p>
            <a:pPr marL="457200" indent="-457200">
              <a:buFont typeface="+mj-lt"/>
              <a:buAutoNum type="arabicPeriod"/>
            </a:pPr>
            <a:r>
              <a:rPr lang="en-US" sz="2400" dirty="0"/>
              <a:t>LEDs coil should be connected to output.</a:t>
            </a:r>
          </a:p>
          <a:p>
            <a:pPr marL="457200" indent="-457200">
              <a:buFont typeface="+mj-lt"/>
              <a:buAutoNum type="arabicPeriod"/>
            </a:pPr>
            <a:endParaRPr lang="en-US" sz="2400" b="1" dirty="0"/>
          </a:p>
          <a:p>
            <a:r>
              <a:rPr lang="en-US" sz="2400" b="1" dirty="0"/>
              <a:t>Function:</a:t>
            </a:r>
          </a:p>
          <a:p>
            <a:pPr marL="457200" indent="-457200" algn="just">
              <a:buFont typeface="+mj-lt"/>
              <a:buAutoNum type="arabicPeriod"/>
            </a:pPr>
            <a:r>
              <a:rPr lang="en-US" sz="2400" dirty="0"/>
              <a:t>When the probe doesn’t touches water no current passes through base and LED is off indicating no presence of water at the level.</a:t>
            </a:r>
          </a:p>
          <a:p>
            <a:pPr marL="457200" indent="-457200" algn="just">
              <a:buFont typeface="+mj-lt"/>
              <a:buAutoNum type="arabicPeriod"/>
            </a:pPr>
            <a:r>
              <a:rPr lang="en-US" sz="2400" dirty="0"/>
              <a:t>When the probe touches water current passes through base and LED is ON indicating presence of water at the level.</a:t>
            </a:r>
          </a:p>
          <a:p>
            <a:endParaRPr lang="en-US" sz="2400" b="1" dirty="0"/>
          </a:p>
          <a:p>
            <a:endParaRPr lang="en-US" sz="2400" b="1" dirty="0"/>
          </a:p>
          <a:p>
            <a:endParaRPr lang="en-US" sz="2400" b="1" dirty="0"/>
          </a:p>
          <a:p>
            <a:endParaRPr lang="en-IN" sz="2400" dirty="0"/>
          </a:p>
        </p:txBody>
      </p:sp>
      <p:pic>
        <p:nvPicPr>
          <p:cNvPr id="4" name="Picture 3">
            <a:extLst>
              <a:ext uri="{FF2B5EF4-FFF2-40B4-BE49-F238E27FC236}">
                <a16:creationId xmlns:a16="http://schemas.microsoft.com/office/drawing/2014/main" id="{FCF523B2-892A-C091-2DD6-E6B14C055880}"/>
              </a:ext>
            </a:extLst>
          </p:cNvPr>
          <p:cNvPicPr>
            <a:picLocks noChangeAspect="1"/>
          </p:cNvPicPr>
          <p:nvPr/>
        </p:nvPicPr>
        <p:blipFill rotWithShape="1">
          <a:blip r:embed="rId2"/>
          <a:srcRect t="16941" b="19168"/>
          <a:stretch/>
        </p:blipFill>
        <p:spPr>
          <a:xfrm>
            <a:off x="0" y="5581290"/>
            <a:ext cx="1544128" cy="1276710"/>
          </a:xfrm>
          <a:prstGeom prst="rect">
            <a:avLst/>
          </a:prstGeom>
        </p:spPr>
      </p:pic>
    </p:spTree>
    <p:extLst>
      <p:ext uri="{BB962C8B-B14F-4D97-AF65-F5344CB8AC3E}">
        <p14:creationId xmlns:p14="http://schemas.microsoft.com/office/powerpoint/2010/main" val="64694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820547-9839-B436-3105-C915BAC5529B}"/>
              </a:ext>
            </a:extLst>
          </p:cNvPr>
          <p:cNvPicPr>
            <a:picLocks noChangeAspect="1"/>
          </p:cNvPicPr>
          <p:nvPr/>
        </p:nvPicPr>
        <p:blipFill>
          <a:blip r:embed="rId2"/>
          <a:stretch>
            <a:fillRect/>
          </a:stretch>
        </p:blipFill>
        <p:spPr>
          <a:xfrm>
            <a:off x="1742536" y="0"/>
            <a:ext cx="10363200" cy="6858000"/>
          </a:xfrm>
          <a:prstGeom prst="rect">
            <a:avLst/>
          </a:prstGeom>
        </p:spPr>
      </p:pic>
      <p:pic>
        <p:nvPicPr>
          <p:cNvPr id="5" name="Picture 4">
            <a:extLst>
              <a:ext uri="{FF2B5EF4-FFF2-40B4-BE49-F238E27FC236}">
                <a16:creationId xmlns:a16="http://schemas.microsoft.com/office/drawing/2014/main" id="{FB7E189A-7007-8DE6-83CA-08FEB2FB88DB}"/>
              </a:ext>
            </a:extLst>
          </p:cNvPr>
          <p:cNvPicPr>
            <a:picLocks noChangeAspect="1"/>
          </p:cNvPicPr>
          <p:nvPr/>
        </p:nvPicPr>
        <p:blipFill rotWithShape="1">
          <a:blip r:embed="rId3"/>
          <a:srcRect t="16941" b="19168"/>
          <a:stretch/>
        </p:blipFill>
        <p:spPr>
          <a:xfrm>
            <a:off x="0" y="5581290"/>
            <a:ext cx="1544128" cy="1276710"/>
          </a:xfrm>
          <a:prstGeom prst="rect">
            <a:avLst/>
          </a:prstGeom>
        </p:spPr>
      </p:pic>
    </p:spTree>
    <p:extLst>
      <p:ext uri="{BB962C8B-B14F-4D97-AF65-F5344CB8AC3E}">
        <p14:creationId xmlns:p14="http://schemas.microsoft.com/office/powerpoint/2010/main" val="250130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19">
            <a:extLst>
              <a:ext uri="{FF2B5EF4-FFF2-40B4-BE49-F238E27FC236}">
                <a16:creationId xmlns:a16="http://schemas.microsoft.com/office/drawing/2014/main" id="{9F8E6421-480D-79EC-71DF-E14F06DBC752}"/>
              </a:ext>
            </a:extLst>
          </p:cNvPr>
          <p:cNvSpPr txBox="1"/>
          <p:nvPr/>
        </p:nvSpPr>
        <p:spPr>
          <a:xfrm>
            <a:off x="3710100" y="3575649"/>
            <a:ext cx="4771800"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dirty="0">
                <a:solidFill>
                  <a:schemeClr val="dk1"/>
                </a:solidFill>
                <a:latin typeface="Fira Sans"/>
                <a:ea typeface="Fira Sans"/>
                <a:cs typeface="Fira Sans"/>
                <a:sym typeface="Fira Sans"/>
              </a:rPr>
              <a:t>IEEE UVCE PES</a:t>
            </a:r>
            <a:endParaRPr sz="4000" b="1" dirty="0">
              <a:solidFill>
                <a:schemeClr val="dk1"/>
              </a:solidFill>
              <a:latin typeface="Fira Sans"/>
              <a:ea typeface="Fira Sans"/>
              <a:cs typeface="Fira Sans"/>
              <a:sym typeface="Fira Sans"/>
            </a:endParaRPr>
          </a:p>
        </p:txBody>
      </p:sp>
      <p:pic>
        <p:nvPicPr>
          <p:cNvPr id="4" name="Picture 3">
            <a:extLst>
              <a:ext uri="{FF2B5EF4-FFF2-40B4-BE49-F238E27FC236}">
                <a16:creationId xmlns:a16="http://schemas.microsoft.com/office/drawing/2014/main" id="{8382DCF1-4A8C-0C19-FB8A-743822BE4BA9}"/>
              </a:ext>
            </a:extLst>
          </p:cNvPr>
          <p:cNvPicPr>
            <a:picLocks noChangeAspect="1"/>
          </p:cNvPicPr>
          <p:nvPr/>
        </p:nvPicPr>
        <p:blipFill rotWithShape="1">
          <a:blip r:embed="rId2"/>
          <a:srcRect t="16941" b="19168"/>
          <a:stretch/>
        </p:blipFill>
        <p:spPr>
          <a:xfrm>
            <a:off x="0" y="5581290"/>
            <a:ext cx="1544128" cy="1276710"/>
          </a:xfrm>
          <a:prstGeom prst="rect">
            <a:avLst/>
          </a:prstGeom>
        </p:spPr>
      </p:pic>
      <p:sp>
        <p:nvSpPr>
          <p:cNvPr id="5" name="Rectangle 4">
            <a:extLst>
              <a:ext uri="{FF2B5EF4-FFF2-40B4-BE49-F238E27FC236}">
                <a16:creationId xmlns:a16="http://schemas.microsoft.com/office/drawing/2014/main" id="{11CA9635-7C48-062A-DDD8-7BA31C79E204}"/>
              </a:ext>
            </a:extLst>
          </p:cNvPr>
          <p:cNvSpPr/>
          <p:nvPr/>
        </p:nvSpPr>
        <p:spPr>
          <a:xfrm>
            <a:off x="3141505" y="1638867"/>
            <a:ext cx="5908990" cy="1323439"/>
          </a:xfrm>
          <a:prstGeom prst="rect">
            <a:avLst/>
          </a:prstGeom>
          <a:noFill/>
        </p:spPr>
        <p:txBody>
          <a:bodyPr wrap="none" lIns="91440" tIns="45720" rIns="91440" bIns="45720">
            <a:spAutoFit/>
          </a:bodyPr>
          <a:lstStyle/>
          <a:p>
            <a:pPr algn="ct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364252628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97</TotalTime>
  <Words>366</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Arial Rounded MT Bold</vt:lpstr>
      <vt:lpstr>Century Gothic</vt:lpstr>
      <vt:lpstr>Fira Sans</vt:lpstr>
      <vt:lpstr>Wingdings 3</vt:lpstr>
      <vt:lpstr>Slice</vt:lpstr>
      <vt:lpstr>Voltorb  august 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Voltorb  august 2021</dc:title>
  <dc:creator>Siddharth</dc:creator>
  <cp:lastModifiedBy>Siddharth</cp:lastModifiedBy>
  <cp:revision>10</cp:revision>
  <dcterms:created xsi:type="dcterms:W3CDTF">2022-09-05T12:31:35Z</dcterms:created>
  <dcterms:modified xsi:type="dcterms:W3CDTF">2022-09-05T14:09:12Z</dcterms:modified>
</cp:coreProperties>
</file>