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62" r:id="rId6"/>
    <p:sldId id="264" r:id="rId7"/>
    <p:sldId id="259" r:id="rId8"/>
    <p:sldId id="283" r:id="rId9"/>
  </p:sldIdLst>
  <p:sldSz cx="9144000" cy="5143500" type="screen16x9"/>
  <p:notesSz cx="6858000" cy="9144000"/>
  <p:embeddedFontLst>
    <p:embeddedFont>
      <p:font typeface="Roboto Light" panose="020B060402020202020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Krona On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086846-9F07-4A8C-A5EF-FCCEE57B7686}">
  <a:tblStyle styleId="{A0086846-9F07-4A8C-A5EF-FCCEE57B76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8732b585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6f2a75a668_0_3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6f2a75a668_0_3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89300" y="3110330"/>
            <a:ext cx="2165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 flipH="1">
            <a:off x="8273618" y="344514"/>
            <a:ext cx="351173" cy="351750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115684" y="691895"/>
            <a:ext cx="3605211" cy="4226616"/>
            <a:chOff x="-1115684" y="691895"/>
            <a:chExt cx="3605211" cy="4226616"/>
          </a:xfrm>
        </p:grpSpPr>
        <p:sp>
          <p:nvSpPr>
            <p:cNvPr id="13" name="Google Shape;13;p2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rot="10800000">
            <a:off x="7282491" y="1289856"/>
            <a:ext cx="2753543" cy="2753515"/>
          </a:xfrm>
          <a:custGeom>
            <a:avLst/>
            <a:gdLst/>
            <a:ahLst/>
            <a:cxnLst/>
            <a:rect l="l" t="t" r="r" b="b"/>
            <a:pathLst>
              <a:path w="97704" h="97703" extrusionOk="0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>
            <a:off x="7633470" y="1021404"/>
            <a:ext cx="2013668" cy="2013301"/>
          </a:xfrm>
          <a:custGeom>
            <a:avLst/>
            <a:gdLst/>
            <a:ahLst/>
            <a:cxnLst/>
            <a:rect l="l" t="t" r="r" b="b"/>
            <a:pathLst>
              <a:path w="71451" h="71438" extrusionOk="0">
                <a:moveTo>
                  <a:pt x="63330" y="632"/>
                </a:moveTo>
                <a:lnTo>
                  <a:pt x="70819" y="8121"/>
                </a:lnTo>
                <a:lnTo>
                  <a:pt x="8133" y="70807"/>
                </a:lnTo>
                <a:lnTo>
                  <a:pt x="644" y="63318"/>
                </a:lnTo>
                <a:lnTo>
                  <a:pt x="63330" y="632"/>
                </a:lnTo>
                <a:close/>
                <a:moveTo>
                  <a:pt x="63330" y="1"/>
                </a:moveTo>
                <a:lnTo>
                  <a:pt x="1" y="63318"/>
                </a:lnTo>
                <a:lnTo>
                  <a:pt x="8133" y="71438"/>
                </a:lnTo>
                <a:lnTo>
                  <a:pt x="71450" y="8121"/>
                </a:lnTo>
                <a:lnTo>
                  <a:pt x="6333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>
            <a:off x="7561999" y="221771"/>
            <a:ext cx="2076064" cy="2075726"/>
          </a:xfrm>
          <a:custGeom>
            <a:avLst/>
            <a:gdLst/>
            <a:ahLst/>
            <a:cxnLst/>
            <a:rect l="l" t="t" r="r" b="b"/>
            <a:pathLst>
              <a:path w="73665" h="73653" extrusionOk="0">
                <a:moveTo>
                  <a:pt x="67354" y="0"/>
                </a:moveTo>
                <a:lnTo>
                  <a:pt x="0" y="67354"/>
                </a:lnTo>
                <a:lnTo>
                  <a:pt x="6299" y="73652"/>
                </a:lnTo>
                <a:lnTo>
                  <a:pt x="73664" y="6299"/>
                </a:lnTo>
                <a:lnTo>
                  <a:pt x="6735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7122433" y="880803"/>
            <a:ext cx="2255925" cy="2255586"/>
          </a:xfrm>
          <a:custGeom>
            <a:avLst/>
            <a:gdLst/>
            <a:ahLst/>
            <a:cxnLst/>
            <a:rect l="l" t="t" r="r" b="b"/>
            <a:pathLst>
              <a:path w="80047" h="80035" extrusionOk="0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>
            <a:off x="8040857" y="1679083"/>
            <a:ext cx="2210945" cy="2210945"/>
          </a:xfrm>
          <a:custGeom>
            <a:avLst/>
            <a:gdLst/>
            <a:ahLst/>
            <a:cxnLst/>
            <a:rect l="l" t="t" r="r" b="b"/>
            <a:pathLst>
              <a:path w="78451" h="78451" extrusionOk="0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7908284" y="3814501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>
            <a:off x="7198584" y="2297136"/>
            <a:ext cx="344644" cy="344644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7482468" y="4289974"/>
            <a:ext cx="158386" cy="158414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6646591" y="3454125"/>
            <a:ext cx="158414" cy="158386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>
            <a:off x="6907317" y="3882285"/>
            <a:ext cx="536567" cy="536228"/>
          </a:xfrm>
          <a:custGeom>
            <a:avLst/>
            <a:gdLst/>
            <a:ahLst/>
            <a:cxnLst/>
            <a:rect l="l" t="t" r="r" b="b"/>
            <a:pathLst>
              <a:path w="19039" h="19027" extrusionOk="0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>
            <a:off x="7264673" y="3066895"/>
            <a:ext cx="336584" cy="336584"/>
          </a:xfrm>
          <a:custGeom>
            <a:avLst/>
            <a:gdLst/>
            <a:ahLst/>
            <a:cxnLst/>
            <a:rect l="l" t="t" r="r" b="b"/>
            <a:pathLst>
              <a:path w="11943" h="11943" extrusionOk="0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6926786" y="3535659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22478" y="4453642"/>
            <a:ext cx="344659" cy="345244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E_COLUMN_TEXT_1_1_1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8" name="Google Shape;478;p22"/>
          <p:cNvGrpSpPr/>
          <p:nvPr/>
        </p:nvGrpSpPr>
        <p:grpSpPr>
          <a:xfrm>
            <a:off x="8362428" y="-1382208"/>
            <a:ext cx="2506090" cy="6273529"/>
            <a:chOff x="8190526" y="-1458408"/>
            <a:chExt cx="2506090" cy="6273529"/>
          </a:xfrm>
        </p:grpSpPr>
        <p:grpSp>
          <p:nvGrpSpPr>
            <p:cNvPr id="479" name="Google Shape;479;p22"/>
            <p:cNvGrpSpPr/>
            <p:nvPr/>
          </p:nvGrpSpPr>
          <p:grpSpPr>
            <a:xfrm flipH="1">
              <a:off x="8190526" y="-1458408"/>
              <a:ext cx="2506090" cy="6273529"/>
              <a:chOff x="-1765719" y="-1458408"/>
              <a:chExt cx="2506090" cy="6273529"/>
            </a:xfrm>
          </p:grpSpPr>
          <p:sp>
            <p:nvSpPr>
              <p:cNvPr id="480" name="Google Shape;480;p22"/>
              <p:cNvSpPr/>
              <p:nvPr/>
            </p:nvSpPr>
            <p:spPr>
              <a:xfrm rot="5400000">
                <a:off x="-1273114" y="-1458225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 rot="5400000">
                <a:off x="-1578763" y="-1267484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 rot="5400000">
                <a:off x="-29924" y="850252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 rot="5400000">
                <a:off x="63203" y="4369500"/>
                <a:ext cx="158386" cy="158414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 rot="5400000">
                <a:off x="464452" y="1360239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 rot="5400000">
                <a:off x="-1286976" y="1215963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 rot="5400000">
                <a:off x="-1515388" y="2192941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 rot="5400000">
                <a:off x="-1765888" y="129266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 rot="5400000">
                <a:off x="38374" y="4607232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 rot="5400000">
                <a:off x="38374" y="1335570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0" name="Google Shape;490;p22"/>
            <p:cNvSpPr/>
            <p:nvPr/>
          </p:nvSpPr>
          <p:spPr>
            <a:xfrm rot="-5400000" flipH="1">
              <a:off x="8440880" y="348303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1558077" y="2114976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1115684" y="-228605"/>
            <a:ext cx="3605211" cy="3567585"/>
            <a:chOff x="-1115684" y="691895"/>
            <a:chExt cx="3605211" cy="3567585"/>
          </a:xfrm>
        </p:grpSpPr>
        <p:sp>
          <p:nvSpPr>
            <p:cNvPr id="41" name="Google Shape;41;p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6725678" y="216894"/>
            <a:ext cx="3651827" cy="3549464"/>
            <a:chOff x="7253877" y="1275092"/>
            <a:chExt cx="3651827" cy="3549464"/>
          </a:xfrm>
        </p:grpSpPr>
        <p:sp>
          <p:nvSpPr>
            <p:cNvPr id="52" name="Google Shape;52;p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599225" y="539924"/>
            <a:ext cx="78501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599215" y="1287460"/>
            <a:ext cx="7770600" cy="27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  <a:defRPr sz="1200">
                <a:solidFill>
                  <a:srgbClr val="FFFFFF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4"/>
          <p:cNvSpPr txBox="1">
            <a:spLocks noGrp="1"/>
          </p:cNvSpPr>
          <p:nvPr>
            <p:ph type="subTitle" idx="2"/>
          </p:nvPr>
        </p:nvSpPr>
        <p:spPr>
          <a:xfrm>
            <a:off x="677325" y="4190075"/>
            <a:ext cx="4565100" cy="2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100" b="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69" name="Google Shape;69;p4"/>
          <p:cNvGrpSpPr/>
          <p:nvPr/>
        </p:nvGrpSpPr>
        <p:grpSpPr>
          <a:xfrm>
            <a:off x="7141441" y="-1921644"/>
            <a:ext cx="3614411" cy="3158531"/>
            <a:chOff x="7141441" y="-1921644"/>
            <a:chExt cx="3614411" cy="3158531"/>
          </a:xfrm>
        </p:grpSpPr>
        <p:sp>
          <p:nvSpPr>
            <p:cNvPr id="70" name="Google Shape;70;p4"/>
            <p:cNvSpPr/>
            <p:nvPr/>
          </p:nvSpPr>
          <p:spPr>
            <a:xfrm rot="10800000">
              <a:off x="7777341" y="-1921644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10800000">
              <a:off x="8345184" y="670776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10800000">
              <a:off x="7977318" y="1078474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10800000">
              <a:off x="7141441" y="2426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10800000">
              <a:off x="7402167" y="67078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rot="10800000">
              <a:off x="7421636" y="3241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10800000">
              <a:off x="8544907" y="-151614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594475" y="1114875"/>
            <a:ext cx="3198600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594475" y="2377425"/>
            <a:ext cx="3120900" cy="1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 b="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135" name="Google Shape;135;p7"/>
          <p:cNvGrpSpPr/>
          <p:nvPr/>
        </p:nvGrpSpPr>
        <p:grpSpPr>
          <a:xfrm flipH="1">
            <a:off x="7543008" y="3775362"/>
            <a:ext cx="2935952" cy="2691573"/>
            <a:chOff x="-1325225" y="3680270"/>
            <a:chExt cx="2935952" cy="2691573"/>
          </a:xfrm>
        </p:grpSpPr>
        <p:sp>
          <p:nvSpPr>
            <p:cNvPr id="136" name="Google Shape;136;p7"/>
            <p:cNvSpPr/>
            <p:nvPr/>
          </p:nvSpPr>
          <p:spPr>
            <a:xfrm>
              <a:off x="727441" y="470359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16465" y="3680270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452313" y="4516146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13435" y="371014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6937" y="3809966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124828" y="4386956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1325225" y="4054395"/>
              <a:ext cx="2317870" cy="2317449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7"/>
          <p:cNvSpPr/>
          <p:nvPr/>
        </p:nvSpPr>
        <p:spPr>
          <a:xfrm rot="8100265">
            <a:off x="7446464" y="-1133251"/>
            <a:ext cx="2752837" cy="266565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 rot="10800000">
            <a:off x="4641200" y="614500"/>
            <a:ext cx="3763200" cy="37629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3169950" y="1365700"/>
            <a:ext cx="34083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3266825" y="2064188"/>
            <a:ext cx="3214500" cy="1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56" name="Google Shape;156;p9"/>
          <p:cNvGrpSpPr/>
          <p:nvPr/>
        </p:nvGrpSpPr>
        <p:grpSpPr>
          <a:xfrm>
            <a:off x="7237704" y="-1202480"/>
            <a:ext cx="3605211" cy="4226616"/>
            <a:chOff x="7137691" y="-1354880"/>
            <a:chExt cx="3605211" cy="4226616"/>
          </a:xfrm>
        </p:grpSpPr>
        <p:sp>
          <p:nvSpPr>
            <p:cNvPr id="157" name="Google Shape;157;p9"/>
            <p:cNvSpPr/>
            <p:nvPr/>
          </p:nvSpPr>
          <p:spPr>
            <a:xfrm rot="10800000">
              <a:off x="7773591" y="-28679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>
              <a:off x="8124570" y="-555248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>
              <a:off x="8053099" y="-13548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>
              <a:off x="7613533" y="-69584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>
              <a:off x="8531957" y="1024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>
              <a:off x="8399384" y="22378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7689684" y="7204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>
              <a:off x="7973568" y="27133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>
              <a:off x="7137691" y="18774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>
              <a:off x="7398417" y="23056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>
              <a:off x="7755773" y="14902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>
              <a:off x="7417886" y="19590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9"/>
          <p:cNvSpPr/>
          <p:nvPr/>
        </p:nvSpPr>
        <p:spPr>
          <a:xfrm rot="5400000">
            <a:off x="8442045" y="4345678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grpSp>
        <p:nvGrpSpPr>
          <p:cNvPr id="172" name="Google Shape;172;p10"/>
          <p:cNvGrpSpPr/>
          <p:nvPr/>
        </p:nvGrpSpPr>
        <p:grpSpPr>
          <a:xfrm>
            <a:off x="-1568946" y="3387470"/>
            <a:ext cx="3605211" cy="4226616"/>
            <a:chOff x="-1115684" y="691895"/>
            <a:chExt cx="3605211" cy="4226616"/>
          </a:xfrm>
        </p:grpSpPr>
        <p:sp>
          <p:nvSpPr>
            <p:cNvPr id="173" name="Google Shape;173;p10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10"/>
          <p:cNvGrpSpPr/>
          <p:nvPr/>
        </p:nvGrpSpPr>
        <p:grpSpPr>
          <a:xfrm>
            <a:off x="7107729" y="-2469041"/>
            <a:ext cx="3605211" cy="4226616"/>
            <a:chOff x="6646591" y="221771"/>
            <a:chExt cx="3605211" cy="4226616"/>
          </a:xfrm>
        </p:grpSpPr>
        <p:sp>
          <p:nvSpPr>
            <p:cNvPr id="186" name="Google Shape;186;p10"/>
            <p:cNvSpPr/>
            <p:nvPr/>
          </p:nvSpPr>
          <p:spPr>
            <a:xfrm rot="-5400000" flipH="1">
              <a:off x="8273618" y="344514"/>
              <a:ext cx="351173" cy="351750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>
              <a:off x="7282491" y="1289856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>
              <a:off x="8040857" y="1679083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>
              <a:off x="7908284" y="38145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>
              <a:off x="7482468" y="4289974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>
              <a:off x="6646591" y="34541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>
              <a:off x="6907317" y="388228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>
              <a:off x="6926786" y="35356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subTitle" idx="1"/>
          </p:nvPr>
        </p:nvSpPr>
        <p:spPr>
          <a:xfrm>
            <a:off x="254035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subTitle" idx="2"/>
          </p:nvPr>
        </p:nvSpPr>
        <p:spPr>
          <a:xfrm>
            <a:off x="44947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subTitle" idx="3"/>
          </p:nvPr>
        </p:nvSpPr>
        <p:spPr>
          <a:xfrm>
            <a:off x="470742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subTitle" idx="4"/>
          </p:nvPr>
        </p:nvSpPr>
        <p:spPr>
          <a:xfrm>
            <a:off x="679830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subTitle" idx="5"/>
          </p:nvPr>
        </p:nvSpPr>
        <p:spPr>
          <a:xfrm>
            <a:off x="44947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subTitle" idx="6"/>
          </p:nvPr>
        </p:nvSpPr>
        <p:spPr>
          <a:xfrm>
            <a:off x="254035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subTitle" idx="7"/>
          </p:nvPr>
        </p:nvSpPr>
        <p:spPr>
          <a:xfrm>
            <a:off x="679830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2" name="Google Shape;332;p16"/>
          <p:cNvSpPr txBox="1">
            <a:spLocks noGrp="1"/>
          </p:cNvSpPr>
          <p:nvPr>
            <p:ph type="subTitle" idx="8"/>
          </p:nvPr>
        </p:nvSpPr>
        <p:spPr>
          <a:xfrm>
            <a:off x="470742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33" name="Google Shape;333;p16"/>
          <p:cNvGrpSpPr/>
          <p:nvPr/>
        </p:nvGrpSpPr>
        <p:grpSpPr>
          <a:xfrm>
            <a:off x="7313341" y="-1778296"/>
            <a:ext cx="3500436" cy="3312684"/>
            <a:chOff x="7090666" y="-1261371"/>
            <a:chExt cx="3500436" cy="3312684"/>
          </a:xfrm>
        </p:grpSpPr>
        <p:sp>
          <p:nvSpPr>
            <p:cNvPr id="334" name="Google Shape;334;p16"/>
            <p:cNvSpPr/>
            <p:nvPr/>
          </p:nvSpPr>
          <p:spPr>
            <a:xfrm rot="10800000">
              <a:off x="7972770" y="-1261371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 rot="10800000">
              <a:off x="8202708" y="-1005372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 rot="10800000">
              <a:off x="8380157" y="-71799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10800000">
              <a:off x="8247584" y="1417426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 rot="10800000">
              <a:off x="8068143" y="1892899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 rot="10800000">
              <a:off x="7090666" y="8617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10800000">
              <a:off x="7603986" y="127403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16"/>
          <p:cNvGrpSpPr/>
          <p:nvPr/>
        </p:nvGrpSpPr>
        <p:grpSpPr>
          <a:xfrm>
            <a:off x="-2072563" y="-1998722"/>
            <a:ext cx="4226616" cy="3533111"/>
            <a:chOff x="-2085486" y="-2056877"/>
            <a:chExt cx="4226616" cy="3533111"/>
          </a:xfrm>
        </p:grpSpPr>
        <p:sp>
          <p:nvSpPr>
            <p:cNvPr id="343" name="Google Shape;343;p16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 rot="5400000">
              <a:off x="-742475" y="-205687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rot="5400000">
              <a:off x="1392788" y="7875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 rot="5400000">
              <a:off x="473616" y="131783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rot="5400000">
              <a:off x="681887" y="3864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ONE_COLUMN_TEXT_1_1_2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1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438" name="Google Shape;438;p20"/>
          <p:cNvGrpSpPr/>
          <p:nvPr/>
        </p:nvGrpSpPr>
        <p:grpSpPr>
          <a:xfrm>
            <a:off x="7393741" y="-1060432"/>
            <a:ext cx="3605211" cy="4226616"/>
            <a:chOff x="7298566" y="-573980"/>
            <a:chExt cx="3605211" cy="4226616"/>
          </a:xfrm>
        </p:grpSpPr>
        <p:sp>
          <p:nvSpPr>
            <p:cNvPr id="439" name="Google Shape;439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flipH="1">
            <a:off x="-1863484" y="-1060432"/>
            <a:ext cx="3605211" cy="4226616"/>
            <a:chOff x="7298566" y="-573980"/>
            <a:chExt cx="3605211" cy="4226616"/>
          </a:xfrm>
        </p:grpSpPr>
        <p:sp>
          <p:nvSpPr>
            <p:cNvPr id="452" name="Google Shape;452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58" r:id="rId7"/>
    <p:sldLayoutId id="2147483662" r:id="rId8"/>
    <p:sldLayoutId id="2147483666" r:id="rId9"/>
    <p:sldLayoutId id="2147483668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 txBox="1">
            <a:spLocks noGrp="1"/>
          </p:cNvSpPr>
          <p:nvPr>
            <p:ph type="ctrTitle"/>
          </p:nvPr>
        </p:nvSpPr>
        <p:spPr>
          <a:xfrm>
            <a:off x="2507850" y="1277957"/>
            <a:ext cx="4128300" cy="13849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Voltorb - November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1"/>
          <p:cNvSpPr txBox="1">
            <a:spLocks noGrp="1"/>
          </p:cNvSpPr>
          <p:nvPr>
            <p:ph type="subTitle" idx="1"/>
          </p:nvPr>
        </p:nvSpPr>
        <p:spPr>
          <a:xfrm>
            <a:off x="3489300" y="2801858"/>
            <a:ext cx="2165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Whack-a-mole with a microcontroller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2"/>
          <p:cNvSpPr txBox="1">
            <a:spLocks noGrp="1"/>
          </p:cNvSpPr>
          <p:nvPr>
            <p:ph type="title"/>
          </p:nvPr>
        </p:nvSpPr>
        <p:spPr>
          <a:xfrm>
            <a:off x="599225" y="539924"/>
            <a:ext cx="78501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</a:t>
            </a:r>
            <a:endParaRPr dirty="0"/>
          </a:p>
        </p:txBody>
      </p:sp>
      <p:sp>
        <p:nvSpPr>
          <p:cNvPr id="630" name="Google Shape;630;p32"/>
          <p:cNvSpPr txBox="1">
            <a:spLocks noGrp="1"/>
          </p:cNvSpPr>
          <p:nvPr>
            <p:ph type="body" idx="1"/>
          </p:nvPr>
        </p:nvSpPr>
        <p:spPr>
          <a:xfrm>
            <a:off x="599225" y="1638500"/>
            <a:ext cx="7770600" cy="30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GB" sz="1400" dirty="0"/>
              <a:t>Mr. Bean is having trouble with a mole. In order to get rid of it, he must design a game of whack-a-mole. Alas, Mrs. Wicket has a few conditions about the components he can use. It cannot make use of LED</a:t>
            </a:r>
            <a:r>
              <a:rPr lang="en-GB" sz="1400" dirty="0" smtClean="0"/>
              <a:t>. Design </a:t>
            </a:r>
            <a:r>
              <a:rPr lang="en-GB" sz="1400" dirty="0"/>
              <a:t>a whack-a-mole game that functions as follows</a:t>
            </a:r>
            <a:r>
              <a:rPr lang="en-GB" sz="1400" dirty="0" smtClean="0"/>
              <a:t>:</a:t>
            </a:r>
          </a:p>
          <a:p>
            <a:pPr marL="0" lvl="0" indent="0" algn="just">
              <a:buNone/>
            </a:pPr>
            <a:endParaRPr lang="en-GB" sz="1400" dirty="0" smtClean="0"/>
          </a:p>
          <a:p>
            <a:pPr marL="342900" lvl="0" indent="-342900" algn="just"/>
            <a:r>
              <a:rPr lang="en-GB" sz="1400" dirty="0" smtClean="0"/>
              <a:t>The </a:t>
            </a:r>
            <a:r>
              <a:rPr lang="en-GB" sz="1400" dirty="0"/>
              <a:t>position of the mole must be displayed randomly every 3 seconds</a:t>
            </a:r>
            <a:r>
              <a:rPr lang="en-GB" sz="1400" dirty="0" smtClean="0"/>
              <a:t>.</a:t>
            </a:r>
          </a:p>
          <a:p>
            <a:pPr marL="342900" lvl="0" indent="-342900" algn="just"/>
            <a:r>
              <a:rPr lang="en-GB" sz="1400" dirty="0" smtClean="0"/>
              <a:t>Each </a:t>
            </a:r>
            <a:r>
              <a:rPr lang="en-GB" sz="1400" dirty="0"/>
              <a:t>position should have a switch associated with it</a:t>
            </a:r>
            <a:r>
              <a:rPr lang="en-GB" sz="1400" dirty="0" smtClean="0"/>
              <a:t>.</a:t>
            </a:r>
          </a:p>
          <a:p>
            <a:pPr marL="342900" lvl="0" indent="-342900" algn="just"/>
            <a:r>
              <a:rPr lang="en-GB" sz="1400" dirty="0" smtClean="0"/>
              <a:t>For </a:t>
            </a:r>
            <a:r>
              <a:rPr lang="en-GB" sz="1400" dirty="0"/>
              <a:t>the given random position, if the correct switch is pressed within 3 seconds, the player gets 5 points. </a:t>
            </a:r>
            <a:endParaRPr lang="en-GB" sz="1400" dirty="0" smtClean="0"/>
          </a:p>
          <a:p>
            <a:pPr marL="342900" lvl="0" indent="-342900" algn="just"/>
            <a:r>
              <a:rPr lang="en-GB" sz="1400" dirty="0" smtClean="0"/>
              <a:t>After </a:t>
            </a:r>
            <a:r>
              <a:rPr lang="en-GB" sz="1400" dirty="0"/>
              <a:t>the 3 seconds, that round ends, a new round begins. A new position should be displayed and steps 1-3 should be followed</a:t>
            </a:r>
            <a:r>
              <a:rPr lang="en-GB" sz="1400" dirty="0" smtClean="0"/>
              <a:t>.</a:t>
            </a:r>
          </a:p>
          <a:p>
            <a:pPr marL="342900" lvl="0" indent="-342900" algn="just"/>
            <a:r>
              <a:rPr lang="en-GB" sz="1400" dirty="0" smtClean="0"/>
              <a:t>In </a:t>
            </a:r>
            <a:r>
              <a:rPr lang="en-GB" sz="1400" dirty="0"/>
              <a:t>case the wrong switch is pressed, the player gets 0 points</a:t>
            </a:r>
            <a:r>
              <a:rPr lang="en-GB" sz="1400" dirty="0" smtClean="0"/>
              <a:t>.</a:t>
            </a:r>
          </a:p>
          <a:p>
            <a:pPr marL="342900" lvl="0" indent="-342900" algn="just"/>
            <a:r>
              <a:rPr lang="en-GB" sz="1400" dirty="0" smtClean="0"/>
              <a:t>At </a:t>
            </a:r>
            <a:r>
              <a:rPr lang="en-GB" sz="1400" dirty="0"/>
              <a:t>the end of 7 rounds, total score must be displayed</a:t>
            </a:r>
            <a:r>
              <a:rPr lang="en-GB" sz="1400" dirty="0" smtClean="0"/>
              <a:t>.</a:t>
            </a:r>
          </a:p>
          <a:p>
            <a:pPr marL="0" lvl="0" indent="0" algn="just">
              <a:buNone/>
            </a:pPr>
            <a:endParaRPr lang="en-GB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6"/>
          <p:cNvSpPr txBox="1">
            <a:spLocks noGrp="1"/>
          </p:cNvSpPr>
          <p:nvPr>
            <p:ph type="subTitle" idx="5"/>
          </p:nvPr>
        </p:nvSpPr>
        <p:spPr>
          <a:xfrm>
            <a:off x="373166" y="3630546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smtClean="0"/>
              <a:t>This is what we’ll use to program the game to do as required.</a:t>
            </a:r>
            <a:endParaRPr dirty="0"/>
          </a:p>
        </p:txBody>
      </p:sp>
      <p:sp>
        <p:nvSpPr>
          <p:cNvPr id="669" name="Google Shape;669;p36"/>
          <p:cNvSpPr txBox="1">
            <a:spLocks noGrp="1"/>
          </p:cNvSpPr>
          <p:nvPr>
            <p:ph type="subTitle" idx="7"/>
          </p:nvPr>
        </p:nvSpPr>
        <p:spPr>
          <a:xfrm>
            <a:off x="6427412" y="3633417"/>
            <a:ext cx="2269888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lt1"/>
                </a:solidFill>
              </a:rPr>
              <a:t>This is for the player to select the position. Every button is assigned one position.</a:t>
            </a:r>
            <a:endParaRPr dirty="0"/>
          </a:p>
        </p:txBody>
      </p:sp>
      <p:sp>
        <p:nvSpPr>
          <p:cNvPr id="671" name="Google Shape;671;p36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GANG MEMBERS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72" name="Google Shape;672;p36"/>
          <p:cNvSpPr txBox="1">
            <a:spLocks noGrp="1"/>
          </p:cNvSpPr>
          <p:nvPr>
            <p:ph type="subTitle" idx="2"/>
          </p:nvPr>
        </p:nvSpPr>
        <p:spPr>
          <a:xfrm>
            <a:off x="199508" y="3165471"/>
            <a:ext cx="2502249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smtClean="0"/>
              <a:t>Arduino UNO/Nano</a:t>
            </a:r>
            <a:endParaRPr dirty="0"/>
          </a:p>
        </p:txBody>
      </p:sp>
      <p:sp>
        <p:nvSpPr>
          <p:cNvPr id="674" name="Google Shape;674;p36"/>
          <p:cNvSpPr txBox="1">
            <a:spLocks noGrp="1"/>
          </p:cNvSpPr>
          <p:nvPr>
            <p:ph type="subTitle" idx="4"/>
          </p:nvPr>
        </p:nvSpPr>
        <p:spPr>
          <a:xfrm>
            <a:off x="6645975" y="3159687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/>
              <a:t>Push buttons</a:t>
            </a:r>
            <a:endParaRPr dirty="0"/>
          </a:p>
        </p:txBody>
      </p:sp>
      <p:sp>
        <p:nvSpPr>
          <p:cNvPr id="675" name="Google Shape;675;p36"/>
          <p:cNvSpPr txBox="1">
            <a:spLocks noGrp="1"/>
          </p:cNvSpPr>
          <p:nvPr>
            <p:ph type="subTitle" idx="6"/>
          </p:nvPr>
        </p:nvSpPr>
        <p:spPr>
          <a:xfrm>
            <a:off x="3392462" y="3630546"/>
            <a:ext cx="2356619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lt1"/>
                </a:solidFill>
              </a:rPr>
              <a:t>This is to display the random positions of the mole and to display the final scores.</a:t>
            </a:r>
            <a:endParaRPr dirty="0"/>
          </a:p>
        </p:txBody>
      </p:sp>
      <p:sp>
        <p:nvSpPr>
          <p:cNvPr id="676" name="Google Shape;676;p36"/>
          <p:cNvSpPr txBox="1">
            <a:spLocks noGrp="1"/>
          </p:cNvSpPr>
          <p:nvPr>
            <p:ph type="subTitle" idx="1"/>
          </p:nvPr>
        </p:nvSpPr>
        <p:spPr>
          <a:xfrm>
            <a:off x="2840840" y="3165471"/>
            <a:ext cx="349385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7 segment display/ LCD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76" y="1636075"/>
            <a:ext cx="1837882" cy="1419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3" y="1646288"/>
            <a:ext cx="1399427" cy="1399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303" y="1646287"/>
            <a:ext cx="2943225" cy="14295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851" y="1636075"/>
            <a:ext cx="1507239" cy="1409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5"/>
          <p:cNvSpPr txBox="1">
            <a:spLocks noGrp="1"/>
          </p:cNvSpPr>
          <p:nvPr>
            <p:ph type="title"/>
          </p:nvPr>
        </p:nvSpPr>
        <p:spPr>
          <a:xfrm>
            <a:off x="594475" y="374574"/>
            <a:ext cx="3198600" cy="769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ARDUINO:</a:t>
            </a:r>
            <a:endParaRPr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body" idx="1"/>
          </p:nvPr>
        </p:nvSpPr>
        <p:spPr>
          <a:xfrm>
            <a:off x="594475" y="1358209"/>
            <a:ext cx="3120900" cy="1202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GB" dirty="0"/>
              <a:t>The random function generates pseudo-random </a:t>
            </a:r>
            <a:r>
              <a:rPr lang="en-GB" dirty="0" smtClean="0"/>
              <a:t>numbers. In this case, the range could be (1,4) or so.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65485" y="1959362"/>
            <a:ext cx="2212465" cy="8361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GB" sz="20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Syntax:</a:t>
            </a:r>
          </a:p>
          <a:p>
            <a:pPr marL="0" lvl="0" indent="0">
              <a:spcAft>
                <a:spcPts val="1000"/>
              </a:spcAft>
              <a:buNone/>
            </a:pPr>
            <a:r>
              <a:rPr lang="en-GB" sz="20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random(</a:t>
            </a:r>
            <a:r>
              <a:rPr lang="en-GB" sz="20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min,max</a:t>
            </a:r>
            <a:r>
              <a:rPr lang="en-GB" sz="20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)</a:t>
            </a:r>
          </a:p>
        </p:txBody>
      </p:sp>
      <p:sp>
        <p:nvSpPr>
          <p:cNvPr id="10" name="Google Shape;662;p35"/>
          <p:cNvSpPr txBox="1">
            <a:spLocks/>
          </p:cNvSpPr>
          <p:nvPr/>
        </p:nvSpPr>
        <p:spPr>
          <a:xfrm>
            <a:off x="633325" y="3026336"/>
            <a:ext cx="3120900" cy="12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2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000"/>
              </a:spcAft>
              <a:buFont typeface="Roboto"/>
              <a:buNone/>
            </a:pPr>
            <a:r>
              <a:rPr lang="en-GB" dirty="0" smtClean="0"/>
              <a:t>Declare the push buttons and pins for the display. Make the necessary connections, use serial print if needed.</a:t>
            </a:r>
            <a:endParaRPr lang="en-GB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7"/>
          <p:cNvSpPr txBox="1">
            <a:spLocks noGrp="1"/>
          </p:cNvSpPr>
          <p:nvPr>
            <p:ph type="title"/>
          </p:nvPr>
        </p:nvSpPr>
        <p:spPr>
          <a:xfrm>
            <a:off x="1235088" y="353876"/>
            <a:ext cx="66865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7 segment display / LCD</a:t>
            </a:r>
            <a:endParaRPr dirty="0"/>
          </a:p>
        </p:txBody>
      </p:sp>
      <p:sp>
        <p:nvSpPr>
          <p:cNvPr id="702" name="Google Shape;702;p37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7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7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7"/>
          <p:cNvSpPr/>
          <p:nvPr/>
        </p:nvSpPr>
        <p:spPr>
          <a:xfrm rot="-5400000">
            <a:off x="4797492" y="3997095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7"/>
          <p:cNvSpPr txBox="1">
            <a:spLocks noGrp="1"/>
          </p:cNvSpPr>
          <p:nvPr>
            <p:ph type="subTitle" idx="1"/>
          </p:nvPr>
        </p:nvSpPr>
        <p:spPr>
          <a:xfrm>
            <a:off x="2219763" y="2258179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/>
              <a:t>M</a:t>
            </a:r>
            <a:r>
              <a:rPr lang="en" dirty="0" smtClean="0"/>
              <a:t>ake the necessary connections, and get this to display the random number generated by the Arduino in each round. Also make sure to display the final score.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none" dirty="0" smtClean="0"/>
              <a:t>Push buttons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1943511" y="1560289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The number of push buttons is the maximum number that can be generated by the random function. </a:t>
            </a:r>
            <a:r>
              <a:rPr lang="en" dirty="0" smtClean="0"/>
              <a:t>Make the necessary connections, nothing much here.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4"/>
          <p:cNvSpPr txBox="1">
            <a:spLocks noGrp="1"/>
          </p:cNvSpPr>
          <p:nvPr>
            <p:ph type="title"/>
          </p:nvPr>
        </p:nvSpPr>
        <p:spPr>
          <a:xfrm>
            <a:off x="10426" y="1408309"/>
            <a:ext cx="4033354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WHACK-A-MOLE</a:t>
            </a:r>
            <a:endParaRPr dirty="0"/>
          </a:p>
        </p:txBody>
      </p:sp>
      <p:sp>
        <p:nvSpPr>
          <p:cNvPr id="2" name="AutoShape 2" descr="Feel Like a Human Whack-a-Mole Game? You Might Need Field Therapy. - The  Skin Cancer Foundation"/>
          <p:cNvSpPr>
            <a:spLocks noChangeAspect="1" noChangeArrowheads="1"/>
          </p:cNvSpPr>
          <p:nvPr/>
        </p:nvSpPr>
        <p:spPr bwMode="auto">
          <a:xfrm>
            <a:off x="155574" y="-144463"/>
            <a:ext cx="1871529" cy="249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7630"/>
            <a:ext cx="3910988" cy="229587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401563" y="2847630"/>
            <a:ext cx="3214500" cy="1713600"/>
          </a:xfrm>
        </p:spPr>
        <p:txBody>
          <a:bodyPr/>
          <a:lstStyle/>
          <a:p>
            <a:pPr algn="l"/>
            <a:r>
              <a:rPr lang="en-GB" dirty="0" smtClean="0"/>
              <a:t>Put the three together,</a:t>
            </a:r>
          </a:p>
          <a:p>
            <a:pPr algn="l"/>
            <a:r>
              <a:rPr lang="en-GB" dirty="0" smtClean="0"/>
              <a:t>and the game is now</a:t>
            </a:r>
          </a:p>
          <a:p>
            <a:pPr algn="l"/>
            <a:r>
              <a:rPr lang="en-GB" dirty="0" smtClean="0"/>
              <a:t>ready!</a:t>
            </a:r>
          </a:p>
          <a:p>
            <a:pPr algn="l"/>
            <a:endParaRPr lang="en-GB" dirty="0" smtClean="0"/>
          </a:p>
          <a:p>
            <a:pPr algn="l"/>
            <a:r>
              <a:rPr lang="en-GB" dirty="0" smtClean="0"/>
              <a:t>What’s another way to</a:t>
            </a:r>
          </a:p>
          <a:p>
            <a:pPr algn="l"/>
            <a:r>
              <a:rPr lang="en-GB" dirty="0" smtClean="0"/>
              <a:t>approach this problem?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8"/>
          <p:cNvSpPr txBox="1">
            <a:spLocks noGrp="1"/>
          </p:cNvSpPr>
          <p:nvPr>
            <p:ph type="title"/>
          </p:nvPr>
        </p:nvSpPr>
        <p:spPr>
          <a:xfrm>
            <a:off x="592524" y="1759906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lt1"/>
                </a:solidFill>
              </a:rPr>
              <a:t>THANK YOU!</a:t>
            </a:r>
            <a:endParaRPr sz="3600" dirty="0">
              <a:solidFill>
                <a:schemeClr val="lt1"/>
              </a:solidFill>
            </a:endParaRPr>
          </a:p>
        </p:txBody>
      </p:sp>
      <p:cxnSp>
        <p:nvCxnSpPr>
          <p:cNvPr id="1138" name="Google Shape;1138;p58"/>
          <p:cNvCxnSpPr/>
          <p:nvPr/>
        </p:nvCxnSpPr>
        <p:spPr>
          <a:xfrm>
            <a:off x="2710149" y="2583408"/>
            <a:ext cx="3668617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0" name="Google Shape;1140;p58"/>
          <p:cNvSpPr txBox="1">
            <a:spLocks noGrp="1"/>
          </p:cNvSpPr>
          <p:nvPr>
            <p:ph type="subTitle" idx="4294967295"/>
          </p:nvPr>
        </p:nvSpPr>
        <p:spPr>
          <a:xfrm>
            <a:off x="1784371" y="2735061"/>
            <a:ext cx="5562106" cy="140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dirty="0" smtClean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IEEE UVCE PES</a:t>
            </a:r>
            <a:endParaRPr sz="3200" dirty="0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Geometric Pitch Deck by Slidesgo">
  <a:themeElements>
    <a:clrScheme name="Simple Light">
      <a:dk1>
        <a:srgbClr val="2D2842"/>
      </a:dk1>
      <a:lt1>
        <a:srgbClr val="FFFFFF"/>
      </a:lt1>
      <a:dk2>
        <a:srgbClr val="2D2842"/>
      </a:dk2>
      <a:lt2>
        <a:srgbClr val="FFFFFF"/>
      </a:lt2>
      <a:accent1>
        <a:srgbClr val="2D2842"/>
      </a:accent1>
      <a:accent2>
        <a:srgbClr val="FB7843"/>
      </a:accent2>
      <a:accent3>
        <a:srgbClr val="FB7843"/>
      </a:accent3>
      <a:accent4>
        <a:srgbClr val="E85CDB"/>
      </a:accent4>
      <a:accent5>
        <a:srgbClr val="E85CDB"/>
      </a:accent5>
      <a:accent6>
        <a:srgbClr val="E85CE2"/>
      </a:accent6>
      <a:hlink>
        <a:srgbClr val="FB7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365</Words>
  <Application>Microsoft Office PowerPoint</Application>
  <PresentationFormat>On-screen Show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Roboto Light</vt:lpstr>
      <vt:lpstr>Muli</vt:lpstr>
      <vt:lpstr>Roboto</vt:lpstr>
      <vt:lpstr>Krona One</vt:lpstr>
      <vt:lpstr>Modern Geometric Pitch Deck by Slidesgo</vt:lpstr>
      <vt:lpstr>Voltorb - November</vt:lpstr>
      <vt:lpstr>Problem Statement</vt:lpstr>
      <vt:lpstr>GANG MEMBERS</vt:lpstr>
      <vt:lpstr>ARDUINO:</vt:lpstr>
      <vt:lpstr>7 segment display / LCD</vt:lpstr>
      <vt:lpstr>Push buttons</vt:lpstr>
      <vt:lpstr>WHACK-A-MOLE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Voltorb - November</dc:title>
  <dc:creator>Varsha</dc:creator>
  <cp:lastModifiedBy>Varsha Bhat</cp:lastModifiedBy>
  <cp:revision>8</cp:revision>
  <dcterms:modified xsi:type="dcterms:W3CDTF">2020-11-25T13:21:09Z</dcterms:modified>
</cp:coreProperties>
</file>