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Fira Sans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FiraSansSemiBold-italic.fntdata"/><Relationship Id="rId16" Type="http://schemas.openxmlformats.org/officeDocument/2006/relationships/font" Target="fonts/Fira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Fira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9750f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9750f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9750f8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9750f8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9750f8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89750f8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9750f8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9750f8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254122b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254122b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254122bc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a254122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a254122b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a254122b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254122b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a254122b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3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3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3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3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3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10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3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550" y="4520833"/>
            <a:ext cx="548700" cy="53599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solidFill>
                  <a:srgbClr val="FFFFFF"/>
                </a:solidFill>
              </a:rPr>
              <a:t>VOLTORB</a:t>
            </a:r>
            <a:br>
              <a:rPr lang="en-GB" sz="4600"/>
            </a:br>
            <a:r>
              <a:rPr b="1" lang="en-GB" sz="4600">
                <a:solidFill>
                  <a:schemeClr val="accent1"/>
                </a:solidFill>
              </a:rPr>
              <a:t>OCTOBER</a:t>
            </a:r>
            <a:br>
              <a:rPr b="1" lang="en-GB" sz="4600"/>
            </a:br>
            <a:r>
              <a:rPr b="1" lang="en-GB" sz="4600">
                <a:solidFill>
                  <a:schemeClr val="lt1"/>
                </a:solidFill>
              </a:rPr>
              <a:t>2021</a:t>
            </a:r>
            <a:endParaRPr b="1" sz="46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3565750"/>
            <a:ext cx="85206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979">
                <a:solidFill>
                  <a:schemeClr val="lt1"/>
                </a:solidFill>
              </a:rPr>
              <a:t>TILT BASED SPEED CONTROL SYSTEM FOR AN AIRCRAFT</a:t>
            </a:r>
            <a:br>
              <a:rPr lang="en-GB" sz="1979">
                <a:solidFill>
                  <a:schemeClr val="lt1"/>
                </a:solidFill>
              </a:rPr>
            </a:br>
            <a:endParaRPr sz="1979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65150" y="4530700"/>
            <a:ext cx="17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IEEE UVCE PES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8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>
                <a:solidFill>
                  <a:schemeClr val="lt1"/>
                </a:solidFill>
              </a:rPr>
              <a:t>You are in charge of the development of control systems for an aircraft company. The aircraft has a propeller whose speed can be controlled using a knob. You are required to build an intelligent system that will help avoid a crash. In any aircraft, during its climb i.e when the nose is up, the speed of the propeller must be  above the lower threshold RPM in order to maintain a good ascend velocity. When the nose is down, the speed of the propeller must be lower than the upper threshold RPM to avoid excess speed during the </a:t>
            </a:r>
            <a:r>
              <a:rPr lang="en-GB" sz="1700">
                <a:solidFill>
                  <a:schemeClr val="lt1"/>
                </a:solidFill>
              </a:rPr>
              <a:t>descent</a:t>
            </a:r>
            <a:r>
              <a:rPr lang="en-GB" sz="1700">
                <a:solidFill>
                  <a:schemeClr val="lt1"/>
                </a:solidFill>
              </a:rPr>
              <a:t> that will make the aircraft uncontrollable.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Build a system that has the following functionalities: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1.When the nose of the aircraft is at level, the speed of the propeller increases in accordingly with the knob and vice versa.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2. When the nose is up, the speed of the propeller shouldn't fall below the lower threshold RPM even when the knob is rotated down to zero.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3.When the nose is down, the speed of the propeller shouldn't go above the higher threshold RPM even when the knob is rotated to the fullest.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557375" y="416300"/>
            <a:ext cx="67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COMPONENTS REQUIRED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226775" y="1181225"/>
            <a:ext cx="70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Microcontroller - Arduino Uno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DC Motor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Potentiometer - Knob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Tilt Switch / Sensor (2)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Motor Driver IC - L293D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Breadboard &amp; connecting wires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6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TILT SWITCH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189500"/>
          </a:xfrm>
          <a:prstGeom prst="rect">
            <a:avLst/>
          </a:prstGeom>
        </p:spPr>
        <p:txBody>
          <a:bodyPr anchorCtr="0" anchor="t" bIns="72000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96">
                <a:solidFill>
                  <a:schemeClr val="lt1"/>
                </a:solidFill>
              </a:rPr>
              <a:t>A Tilt Switch is used to detect if the aircraft is tilted upwards or downwards.</a:t>
            </a:r>
            <a:endParaRPr sz="659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96">
                <a:solidFill>
                  <a:schemeClr val="lt1"/>
                </a:solidFill>
              </a:rPr>
              <a:t>In this project, we will be using two tilt switches where one will detect upward tilt and another detects downward tilt</a:t>
            </a:r>
            <a:r>
              <a:rPr lang="en-GB" sz="5796">
                <a:solidFill>
                  <a:schemeClr val="lt1"/>
                </a:solidFill>
              </a:rPr>
              <a:t>.</a:t>
            </a:r>
            <a:endParaRPr sz="579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6104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025" y="2500025"/>
            <a:ext cx="28765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83550" y="2341975"/>
            <a:ext cx="497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A Tilt Switch is sometimes also called as Mercury Switch since it has a movable mercury ball, that when touches the filament, the circuit gets closed and vice versa.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6"/>
                </a:solidFill>
              </a:rPr>
              <a:t>Note: A Tilt Switch is a digital sensor i.e it outputs either HIGH or LOW. Unlike a Tilt Sensor, which is an analog sensor that outputs the degree of tilt.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48900" y="163750"/>
            <a:ext cx="64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LOGIC FLOWCHART</a:t>
            </a:r>
            <a:endParaRPr b="1"/>
          </a:p>
        </p:txBody>
      </p:sp>
      <p:sp>
        <p:nvSpPr>
          <p:cNvPr id="91" name="Google Shape;91;p18"/>
          <p:cNvSpPr/>
          <p:nvPr/>
        </p:nvSpPr>
        <p:spPr>
          <a:xfrm>
            <a:off x="580525" y="1691725"/>
            <a:ext cx="2227200" cy="131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if</a:t>
            </a:r>
            <a:br>
              <a:rPr b="1" lang="en-GB"/>
            </a:br>
            <a:r>
              <a:rPr b="1" lang="en-GB"/>
              <a:t>LEVEL</a:t>
            </a:r>
            <a:endParaRPr b="1"/>
          </a:p>
        </p:txBody>
      </p:sp>
      <p:sp>
        <p:nvSpPr>
          <p:cNvPr id="92" name="Google Shape;92;p18"/>
          <p:cNvSpPr/>
          <p:nvPr/>
        </p:nvSpPr>
        <p:spPr>
          <a:xfrm>
            <a:off x="3337500" y="1722775"/>
            <a:ext cx="2227200" cy="1251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if</a:t>
            </a:r>
            <a:br>
              <a:rPr b="1" lang="en-GB"/>
            </a:br>
            <a:r>
              <a:rPr b="1" lang="en-GB"/>
              <a:t>UPTILT</a:t>
            </a:r>
            <a:endParaRPr b="1"/>
          </a:p>
        </p:txBody>
      </p:sp>
      <p:sp>
        <p:nvSpPr>
          <p:cNvPr id="93" name="Google Shape;93;p18"/>
          <p:cNvSpPr/>
          <p:nvPr/>
        </p:nvSpPr>
        <p:spPr>
          <a:xfrm>
            <a:off x="6318625" y="1722775"/>
            <a:ext cx="2227200" cy="1251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if</a:t>
            </a:r>
            <a:br>
              <a:rPr b="1" lang="en-GB"/>
            </a:br>
            <a:r>
              <a:rPr b="1" lang="en-GB"/>
              <a:t>DOWNTILT</a:t>
            </a:r>
            <a:endParaRPr b="1"/>
          </a:p>
        </p:txBody>
      </p:sp>
      <p:cxnSp>
        <p:nvCxnSpPr>
          <p:cNvPr id="94" name="Google Shape;94;p18"/>
          <p:cNvCxnSpPr>
            <a:stCxn id="91" idx="2"/>
          </p:cNvCxnSpPr>
          <p:nvPr/>
        </p:nvCxnSpPr>
        <p:spPr>
          <a:xfrm flipH="1">
            <a:off x="1670425" y="3005425"/>
            <a:ext cx="23700" cy="576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 flipH="1">
            <a:off x="4439250" y="2974375"/>
            <a:ext cx="23700" cy="576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 flipH="1">
            <a:off x="7420375" y="2906225"/>
            <a:ext cx="23700" cy="576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1557100" y="3062425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2792750" y="2350750"/>
            <a:ext cx="324300" cy="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rot="10800000">
            <a:off x="3102700" y="1285875"/>
            <a:ext cx="14400" cy="105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3111025" y="1285875"/>
            <a:ext cx="1329300" cy="2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>
            <a:endCxn id="92" idx="0"/>
          </p:cNvCxnSpPr>
          <p:nvPr/>
        </p:nvCxnSpPr>
        <p:spPr>
          <a:xfrm>
            <a:off x="4440300" y="1316275"/>
            <a:ext cx="10800" cy="40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5477950" y="2345425"/>
            <a:ext cx="303300" cy="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5785100" y="1282750"/>
            <a:ext cx="18600" cy="108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5803700" y="1295175"/>
            <a:ext cx="16425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 flipH="1">
            <a:off x="7430300" y="1296725"/>
            <a:ext cx="9600" cy="426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4380025" y="306242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649525" y="39982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8471700" y="2351275"/>
            <a:ext cx="351900" cy="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7362025" y="3062425"/>
            <a:ext cx="10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325050" y="143657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990575" y="143657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flipH="1">
            <a:off x="8773950" y="2355600"/>
            <a:ext cx="24900" cy="2367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748900" y="3605525"/>
            <a:ext cx="1707900" cy="8253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Varies linearly with the Knob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524425" y="3550675"/>
            <a:ext cx="2040300" cy="8802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Speed Varies linearly with the Knob</a:t>
            </a:r>
            <a:r>
              <a:rPr lang="en-GB" sz="1100"/>
              <a:t> &amp; </a:t>
            </a:r>
            <a:r>
              <a:rPr lang="en-GB" sz="1100"/>
              <a:t>doesn’t fall below the lower threshold </a:t>
            </a:r>
            <a:endParaRPr sz="1100"/>
          </a:p>
        </p:txBody>
      </p:sp>
      <p:sp>
        <p:nvSpPr>
          <p:cNvPr id="115" name="Google Shape;115;p18"/>
          <p:cNvSpPr/>
          <p:nvPr/>
        </p:nvSpPr>
        <p:spPr>
          <a:xfrm>
            <a:off x="6288950" y="3482525"/>
            <a:ext cx="2040300" cy="9483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Speed Varies linearly with the Knob &amp; doesn’t rise above the upper threshold.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 flipH="1">
            <a:off x="346250" y="4722850"/>
            <a:ext cx="8440200" cy="2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 flipH="1" rot="10800000">
            <a:off x="370950" y="1289725"/>
            <a:ext cx="12300" cy="348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383325" y="1289800"/>
            <a:ext cx="1313700" cy="1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endCxn id="91" idx="0"/>
          </p:cNvCxnSpPr>
          <p:nvPr/>
        </p:nvCxnSpPr>
        <p:spPr>
          <a:xfrm>
            <a:off x="1687825" y="1290625"/>
            <a:ext cx="6300" cy="40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-502300" y="4359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8255850" y="1936863"/>
            <a:ext cx="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687700" y="445025"/>
            <a:ext cx="71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PROCEDURE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687800" y="1152475"/>
            <a:ext cx="71445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Connect </a:t>
            </a:r>
            <a:r>
              <a:rPr lang="en-GB">
                <a:solidFill>
                  <a:schemeClr val="lt1"/>
                </a:solidFill>
              </a:rPr>
              <a:t>the</a:t>
            </a:r>
            <a:r>
              <a:rPr lang="en-GB">
                <a:solidFill>
                  <a:schemeClr val="lt1"/>
                </a:solidFill>
              </a:rPr>
              <a:t> two tilt switches with the Microcontroller(Arduino).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>
                <a:solidFill>
                  <a:schemeClr val="lt1"/>
                </a:solidFill>
              </a:rPr>
              <a:t>The output of the tilt switches is as follows:       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AT-LEVEL    :  UpSensor = 1 &amp;&amp; DownSensor =1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UP-TILT       :  UpSensor = 0 &amp;&amp; DownSensor =1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DOWN-TILT  :  UpSensor = 1 &amp;&amp; DownSensor = 0   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Note: </a:t>
            </a:r>
            <a:br>
              <a:rPr lang="en-GB" sz="1500">
                <a:solidFill>
                  <a:schemeClr val="lt1"/>
                </a:solidFill>
              </a:rPr>
            </a:br>
            <a:r>
              <a:rPr lang="en-GB" sz="1500">
                <a:solidFill>
                  <a:schemeClr val="lt1"/>
                </a:solidFill>
              </a:rPr>
              <a:t>1. The Sensor outputs LOW(0) , if there is a tilt. 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2. It is practically not possible to have LOW(0) outputs from both the sensors , since an aircraft can’t be tilted upwards and downwards </a:t>
            </a:r>
            <a:r>
              <a:rPr lang="en-GB" sz="1500">
                <a:solidFill>
                  <a:schemeClr val="lt1"/>
                </a:solidFill>
              </a:rPr>
              <a:t>simultaneously</a:t>
            </a:r>
            <a:r>
              <a:rPr lang="en-GB" sz="1500">
                <a:solidFill>
                  <a:schemeClr val="lt1"/>
                </a:solidFill>
              </a:rPr>
              <a:t>.  </a:t>
            </a:r>
            <a:r>
              <a:rPr lang="en-GB">
                <a:solidFill>
                  <a:schemeClr val="lt1"/>
                </a:solidFill>
              </a:rPr>
              <a:t>                                                       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134" name="Google Shape;134;p2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1245775" y="373650"/>
            <a:ext cx="2643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Simulation</a:t>
            </a:r>
            <a:endParaRPr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</a:pPr>
            <a:r>
              <a:rPr lang="en-GB" sz="1800">
                <a:solidFill>
                  <a:schemeClr val="lt1"/>
                </a:solidFill>
              </a:rPr>
              <a:t>To simulate this project, you may use some of the Easy to Learn -User Friendly &amp; Free to Use applications like Tinkercad.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000" y="1401375"/>
            <a:ext cx="3550351" cy="22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8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</a:t>
            </a:r>
            <a:r>
              <a:rPr lang="en-GB" sz="2355">
                <a:solidFill>
                  <a:schemeClr val="lt1"/>
                </a:solidFill>
              </a:rPr>
              <a:t> This is how the circuit is expected to look like</a:t>
            </a:r>
            <a:endParaRPr sz="2355"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624450"/>
            <a:ext cx="85206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-13889" l="6547" r="18275" t="13889"/>
          <a:stretch/>
        </p:blipFill>
        <p:spPr>
          <a:xfrm>
            <a:off x="2437950" y="1624450"/>
            <a:ext cx="4268101" cy="36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214000" y="825350"/>
            <a:ext cx="5676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200">
                <a:solidFill>
                  <a:schemeClr val="lt1"/>
                </a:solidFill>
              </a:rPr>
              <a:t>THANK </a:t>
            </a:r>
            <a:endParaRPr b="1" sz="6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200">
                <a:solidFill>
                  <a:schemeClr val="lt1"/>
                </a:solidFill>
              </a:rPr>
              <a:t>YOU</a:t>
            </a:r>
            <a:endParaRPr b="1" sz="6200">
              <a:solidFill>
                <a:schemeClr val="lt1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400" y="3940175"/>
            <a:ext cx="907950" cy="5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2700450" y="3166450"/>
            <a:ext cx="374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IEEE UVCE Power &amp; Energy Society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200" y="3965875"/>
            <a:ext cx="460600" cy="46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6">
            <a:alphaModFix/>
          </a:blip>
          <a:srcRect b="5634" l="5261" r="5261" t="5626"/>
          <a:stretch/>
        </p:blipFill>
        <p:spPr>
          <a:xfrm>
            <a:off x="3777213" y="3967500"/>
            <a:ext cx="460600" cy="45682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1846650" y="3995825"/>
            <a:ext cx="14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ieee.uvce.pes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654100" y="4011300"/>
            <a:ext cx="17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IEEE UVCE PES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323850" y="3995813"/>
            <a:ext cx="16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ieeeuvcepes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