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ora" charset="0"/>
      <p:regular r:id="rId14"/>
      <p:bold r:id="rId15"/>
      <p:italic r:id="rId16"/>
      <p:boldItalic r:id="rId17"/>
    </p:embeddedFont>
    <p:embeddedFont>
      <p:font typeface="Montserrat" charset="0"/>
      <p:regular r:id="rId18"/>
      <p:bold r:id="rId19"/>
      <p:italic r:id="rId20"/>
      <p:boldItalic r:id="rId21"/>
    </p:embeddedFont>
    <p:embeddedFont>
      <p:font typeface="Montserrat Light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Montserrat ExtraBold" charset="0"/>
      <p:bold r:id="rId30"/>
      <p:boldItalic r:id="rId31"/>
    </p:embeddedFont>
    <p:embeddedFont>
      <p:font typeface="Malgun Gothic" pitchFamily="34" charset="-127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UIsrT09ut9XD+0OyYmxmL9Lbw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6" name="Google Shape;7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3" name="Google Shape;76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0" name="Google Shape;6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e90deefb1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8" name="Google Shape;658;g9e90deefb1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e90deefb1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g9e90deefb1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3" name="Google Shape;7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9e90deefb1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0" name="Google Shape;750;g9e90deefb1_0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3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1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31"/>
          <p:cNvGrpSpPr/>
          <p:nvPr/>
        </p:nvGrpSpPr>
        <p:grpSpPr>
          <a:xfrm>
            <a:off x="4894945" y="-11"/>
            <a:ext cx="4252453" cy="5146815"/>
            <a:chOff x="4894945" y="-11"/>
            <a:chExt cx="4252453" cy="5146815"/>
          </a:xfrm>
        </p:grpSpPr>
        <p:sp>
          <p:nvSpPr>
            <p:cNvPr id="25" name="Google Shape;25;p31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1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1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1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1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1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1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1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1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1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1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1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1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1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1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1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1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1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1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1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1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1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1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1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1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1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1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1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1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1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1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1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1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1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1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1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1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1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1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1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1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1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1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1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1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1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1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1"/>
          <p:cNvGrpSpPr/>
          <p:nvPr/>
        </p:nvGrpSpPr>
        <p:grpSpPr>
          <a:xfrm flipH="1">
            <a:off x="-8" y="3860093"/>
            <a:ext cx="2429755" cy="1286711"/>
            <a:chOff x="6714243" y="3860093"/>
            <a:chExt cx="2429755" cy="1286711"/>
          </a:xfrm>
        </p:grpSpPr>
        <p:sp>
          <p:nvSpPr>
            <p:cNvPr id="80" name="Google Shape;80;p3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39"/>
          <p:cNvGrpSpPr/>
          <p:nvPr/>
        </p:nvGrpSpPr>
        <p:grpSpPr>
          <a:xfrm>
            <a:off x="4894945" y="-11"/>
            <a:ext cx="4251603" cy="5146815"/>
            <a:chOff x="4894945" y="-11"/>
            <a:chExt cx="4251603" cy="5146815"/>
          </a:xfrm>
        </p:grpSpPr>
        <p:sp>
          <p:nvSpPr>
            <p:cNvPr id="478" name="Google Shape;478;p39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39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516" name="Google Shape;516;p39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39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39"/>
          <p:cNvSpPr txBox="1">
            <a:spLocks noGrp="1"/>
          </p:cNvSpPr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0" name="Google Shape;530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31" name="Google Shape;531;p39"/>
          <p:cNvSpPr/>
          <p:nvPr/>
        </p:nvSpPr>
        <p:spPr>
          <a:xfrm>
            <a:off x="8538692" y="4825993"/>
            <a:ext cx="607856" cy="320811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40"/>
          <p:cNvGrpSpPr/>
          <p:nvPr/>
        </p:nvGrpSpPr>
        <p:grpSpPr>
          <a:xfrm>
            <a:off x="6714243" y="3860093"/>
            <a:ext cx="2429755" cy="1286711"/>
            <a:chOff x="6714243" y="3860093"/>
            <a:chExt cx="2429755" cy="1286711"/>
          </a:xfrm>
        </p:grpSpPr>
        <p:sp>
          <p:nvSpPr>
            <p:cNvPr id="534" name="Google Shape;534;p4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40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47" name="Google Shape;547;p4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0" name="Google Shape;570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42"/>
          <p:cNvGrpSpPr/>
          <p:nvPr/>
        </p:nvGrpSpPr>
        <p:grpSpPr>
          <a:xfrm rot="10800000" flipH="1">
            <a:off x="900" y="3856776"/>
            <a:ext cx="9143992" cy="1286720"/>
            <a:chOff x="900" y="0"/>
            <a:chExt cx="9143992" cy="1286720"/>
          </a:xfrm>
        </p:grpSpPr>
        <p:sp>
          <p:nvSpPr>
            <p:cNvPr id="573" name="Google Shape;573;p42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2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2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2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2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2" name="Google Shape;622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9e90deefb1_0_124"/>
          <p:cNvSpPr txBox="1">
            <a:spLocks noGrp="1"/>
          </p:cNvSpPr>
          <p:nvPr>
            <p:ph type="title"/>
          </p:nvPr>
        </p:nvSpPr>
        <p:spPr>
          <a:xfrm>
            <a:off x="0" y="12583"/>
            <a:ext cx="91440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26" name="Google Shape;626;g9e90deefb1_0_12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27" name="Google Shape;627;g9e90deefb1_0_124"/>
          <p:cNvSpPr txBox="1">
            <a:spLocks noGrp="1"/>
          </p:cNvSpPr>
          <p:nvPr>
            <p:ph type="body" idx="2"/>
          </p:nvPr>
        </p:nvSpPr>
        <p:spPr>
          <a:xfrm>
            <a:off x="467544" y="1707654"/>
            <a:ext cx="8229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4"/>
          <p:cNvGrpSpPr/>
          <p:nvPr/>
        </p:nvGrpSpPr>
        <p:grpSpPr>
          <a:xfrm>
            <a:off x="4894945" y="-11"/>
            <a:ext cx="4252453" cy="5146815"/>
            <a:chOff x="4894945" y="-11"/>
            <a:chExt cx="4252453" cy="5146815"/>
          </a:xfrm>
        </p:grpSpPr>
        <p:sp>
          <p:nvSpPr>
            <p:cNvPr id="96" name="Google Shape;96;p34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4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4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4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4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4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4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4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4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4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4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4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4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4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4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4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4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4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4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4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4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4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4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4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4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4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4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4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4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4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4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4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4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4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4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4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4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4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4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4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4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4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4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4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4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4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32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152" name="Google Shape;152;p32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32"/>
          <p:cNvGrpSpPr/>
          <p:nvPr/>
        </p:nvGrpSpPr>
        <p:grpSpPr>
          <a:xfrm>
            <a:off x="6714243" y="3860093"/>
            <a:ext cx="2429755" cy="1286711"/>
            <a:chOff x="6714243" y="3860093"/>
            <a:chExt cx="2429755" cy="1286711"/>
          </a:xfrm>
        </p:grpSpPr>
        <p:sp>
          <p:nvSpPr>
            <p:cNvPr id="176" name="Google Shape;176;p3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3"/>
          <p:cNvGrpSpPr/>
          <p:nvPr/>
        </p:nvGrpSpPr>
        <p:grpSpPr>
          <a:xfrm>
            <a:off x="6109812" y="-11"/>
            <a:ext cx="3037586" cy="5146815"/>
            <a:chOff x="6109812" y="-11"/>
            <a:chExt cx="3037586" cy="5146815"/>
          </a:xfrm>
        </p:grpSpPr>
        <p:sp>
          <p:nvSpPr>
            <p:cNvPr id="194" name="Google Shape;194;p3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7"/>
          <p:cNvGrpSpPr/>
          <p:nvPr/>
        </p:nvGrpSpPr>
        <p:grpSpPr>
          <a:xfrm rot="10800000" flipH="1">
            <a:off x="900" y="3856776"/>
            <a:ext cx="9143992" cy="1286720"/>
            <a:chOff x="900" y="0"/>
            <a:chExt cx="9143992" cy="1286720"/>
          </a:xfrm>
        </p:grpSpPr>
        <p:sp>
          <p:nvSpPr>
            <p:cNvPr id="232" name="Google Shape;232;p37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7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7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7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7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7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41"/>
          <p:cNvGrpSpPr/>
          <p:nvPr/>
        </p:nvGrpSpPr>
        <p:grpSpPr>
          <a:xfrm>
            <a:off x="4283712" y="3856784"/>
            <a:ext cx="4860277" cy="1286730"/>
            <a:chOff x="4283712" y="3856784"/>
            <a:chExt cx="4860277" cy="1286730"/>
          </a:xfrm>
        </p:grpSpPr>
        <p:sp>
          <p:nvSpPr>
            <p:cNvPr id="283" name="Google Shape;283;p41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1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1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1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1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1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1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1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1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1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1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1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1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1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1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1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1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1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1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1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1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41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306" name="Google Shape;306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07" name="Google Shape;307;p41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308" name="Google Shape;308;p4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1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5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338" name="Google Shape;338;p35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35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390" name="Google Shape;390;p35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5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36"/>
          <p:cNvGrpSpPr/>
          <p:nvPr/>
        </p:nvGrpSpPr>
        <p:grpSpPr>
          <a:xfrm>
            <a:off x="6714243" y="3860093"/>
            <a:ext cx="2429755" cy="1286711"/>
            <a:chOff x="6714243" y="3860093"/>
            <a:chExt cx="2429755" cy="1286711"/>
          </a:xfrm>
        </p:grpSpPr>
        <p:sp>
          <p:nvSpPr>
            <p:cNvPr id="394" name="Google Shape;394;p36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36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407" name="Google Shape;407;p36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3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36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32" name="Google Shape;432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8"/>
          <p:cNvGrpSpPr/>
          <p:nvPr/>
        </p:nvGrpSpPr>
        <p:grpSpPr>
          <a:xfrm>
            <a:off x="6714243" y="3860093"/>
            <a:ext cx="2429755" cy="1286711"/>
            <a:chOff x="6714243" y="3860093"/>
            <a:chExt cx="2429755" cy="1286711"/>
          </a:xfrm>
        </p:grpSpPr>
        <p:sp>
          <p:nvSpPr>
            <p:cNvPr id="435" name="Google Shape;435;p3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448" name="Google Shape;448;p3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38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38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3" name="Google Shape;473;p38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4" name="Google Shape;474;p38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5" name="Google Shape;475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instructables.com/Controlling-AC-light-using-Arduino-with-relay-modu/" TargetMode="External"/><Relationship Id="rId5" Type="http://schemas.openxmlformats.org/officeDocument/2006/relationships/hyperlink" Target="https://www.electronicsforu.com/resources/learn-electronics/7805-ic-voltage-regulator" TargetMode="External"/><Relationship Id="rId4" Type="http://schemas.openxmlformats.org/officeDocument/2006/relationships/hyperlink" Target="https://circuitdigest.com/electronic-circuits/555-timer-astable-multivibrator-circuit-diagra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"/>
          <p:cNvSpPr txBox="1">
            <a:spLocks noGrp="1"/>
          </p:cNvSpPr>
          <p:nvPr>
            <p:ph type="ctrTitle"/>
          </p:nvPr>
        </p:nvSpPr>
        <p:spPr>
          <a:xfrm>
            <a:off x="798325" y="1579550"/>
            <a:ext cx="72648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5200" b="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VOLTORB - OCTOBER</a:t>
            </a:r>
            <a:endParaRPr sz="5200" b="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3" name="Google Shape;633;p1"/>
          <p:cNvSpPr txBox="1"/>
          <p:nvPr/>
        </p:nvSpPr>
        <p:spPr>
          <a:xfrm>
            <a:off x="2919600" y="2835125"/>
            <a:ext cx="28284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Indicator Bulb Circuitry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34" name="Google Shape;634;p1"/>
          <p:cNvPicPr preferRelativeResize="0"/>
          <p:nvPr/>
        </p:nvPicPr>
        <p:blipFill rotWithShape="1">
          <a:blip r:embed="rId3">
            <a:alphaModFix/>
          </a:blip>
          <a:srcRect l="-7457" t="10144" b="15917"/>
          <a:stretch/>
        </p:blipFill>
        <p:spPr>
          <a:xfrm>
            <a:off x="8154725" y="0"/>
            <a:ext cx="989275" cy="94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12"/>
          <p:cNvPicPr preferRelativeResize="0"/>
          <p:nvPr/>
        </p:nvPicPr>
        <p:blipFill rotWithShape="1">
          <a:blip r:embed="rId3">
            <a:alphaModFix/>
          </a:blip>
          <a:srcRect l="-7457" t="10144" b="15917"/>
          <a:stretch/>
        </p:blipFill>
        <p:spPr>
          <a:xfrm>
            <a:off x="8154725" y="0"/>
            <a:ext cx="989275" cy="9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2"/>
          <p:cNvSpPr txBox="1"/>
          <p:nvPr/>
        </p:nvSpPr>
        <p:spPr>
          <a:xfrm>
            <a:off x="796200" y="1175175"/>
            <a:ext cx="53508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 Check out these links for reference:</a:t>
            </a:r>
            <a:r>
              <a:rPr lang="en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2"/>
          <p:cNvSpPr txBox="1"/>
          <p:nvPr/>
        </p:nvSpPr>
        <p:spPr>
          <a:xfrm>
            <a:off x="923775" y="1927875"/>
            <a:ext cx="7036500" cy="25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https://circuitdigest.com/electronic-circuits/555-timer-astable-multivibrator-circuit-diagram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https://www.electronicsforu.com/resources/learn-electronics/7805-ic-voltage-regulator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https://www.instructables.com/Controlling-AC-light-using-Arduino-with-relay-modu/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29"/>
          <p:cNvPicPr preferRelativeResize="0"/>
          <p:nvPr/>
        </p:nvPicPr>
        <p:blipFill rotWithShape="1">
          <a:blip r:embed="rId3">
            <a:alphaModFix/>
          </a:blip>
          <a:srcRect l="-7457" t="10144" b="15917"/>
          <a:stretch/>
        </p:blipFill>
        <p:spPr>
          <a:xfrm>
            <a:off x="8154725" y="0"/>
            <a:ext cx="989275" cy="9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29"/>
          <p:cNvSpPr txBox="1"/>
          <p:nvPr/>
        </p:nvSpPr>
        <p:spPr>
          <a:xfrm>
            <a:off x="3330150" y="1608050"/>
            <a:ext cx="14826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7" name="Google Shape;767;p29"/>
          <p:cNvSpPr txBox="1">
            <a:spLocks noGrp="1"/>
          </p:cNvSpPr>
          <p:nvPr>
            <p:ph type="ctrTitle" idx="4294967295"/>
          </p:nvPr>
        </p:nvSpPr>
        <p:spPr>
          <a:xfrm>
            <a:off x="2525075" y="1330700"/>
            <a:ext cx="44820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Thank you!</a:t>
            </a:r>
            <a:endParaRPr sz="6000" b="0" i="0" u="none" strike="noStrike" cap="none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68" name="Google Shape;768;p29"/>
          <p:cNvSpPr txBox="1"/>
          <p:nvPr/>
        </p:nvSpPr>
        <p:spPr>
          <a:xfrm>
            <a:off x="3280925" y="2722100"/>
            <a:ext cx="30906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"/>
              </a:rPr>
              <a:t>- IEEE UVCE PES</a:t>
            </a:r>
            <a:endParaRPr sz="2300" b="1" i="0" u="none" strike="noStrike" cap="none">
              <a:solidFill>
                <a:srgbClr val="FFA4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69" name="Google Shape;769;p29"/>
          <p:cNvGrpSpPr/>
          <p:nvPr/>
        </p:nvGrpSpPr>
        <p:grpSpPr>
          <a:xfrm>
            <a:off x="-102657" y="47519"/>
            <a:ext cx="7519749" cy="3633766"/>
            <a:chOff x="1875756" y="1460011"/>
            <a:chExt cx="11917193" cy="4753749"/>
          </a:xfrm>
        </p:grpSpPr>
        <p:sp>
          <p:nvSpPr>
            <p:cNvPr id="770" name="Google Shape;770;p29"/>
            <p:cNvSpPr/>
            <p:nvPr/>
          </p:nvSpPr>
          <p:spPr>
            <a:xfrm>
              <a:off x="5897384" y="5293290"/>
              <a:ext cx="7895565" cy="920471"/>
            </a:xfrm>
            <a:custGeom>
              <a:avLst/>
              <a:gdLst/>
              <a:ahLst/>
              <a:cxnLst/>
              <a:rect l="l" t="t" r="r" b="b"/>
              <a:pathLst>
                <a:path w="7194137" h="838698" extrusionOk="0">
                  <a:moveTo>
                    <a:pt x="0" y="0"/>
                  </a:moveTo>
                  <a:lnTo>
                    <a:pt x="0" y="0"/>
                  </a:lnTo>
                  <a:cubicBezTo>
                    <a:pt x="107950" y="19050"/>
                    <a:pt x="386654" y="-32693"/>
                    <a:pt x="323850" y="57150"/>
                  </a:cubicBezTo>
                  <a:cubicBezTo>
                    <a:pt x="233116" y="186948"/>
                    <a:pt x="70540" y="342942"/>
                    <a:pt x="238125" y="352425"/>
                  </a:cubicBezTo>
                  <a:cubicBezTo>
                    <a:pt x="482600" y="320675"/>
                    <a:pt x="985493" y="129899"/>
                    <a:pt x="971550" y="257175"/>
                  </a:cubicBezTo>
                  <a:cubicBezTo>
                    <a:pt x="942229" y="426333"/>
                    <a:pt x="475587" y="595492"/>
                    <a:pt x="704684" y="629478"/>
                  </a:cubicBezTo>
                  <a:cubicBezTo>
                    <a:pt x="963446" y="669165"/>
                    <a:pt x="2681964" y="361122"/>
                    <a:pt x="2524125" y="495300"/>
                  </a:cubicBezTo>
                  <a:cubicBezTo>
                    <a:pt x="2413000" y="609600"/>
                    <a:pt x="1912261" y="851121"/>
                    <a:pt x="2190750" y="838200"/>
                  </a:cubicBezTo>
                  <a:cubicBezTo>
                    <a:pt x="3220913" y="764595"/>
                    <a:pt x="6218369" y="618462"/>
                    <a:pt x="7194137" y="608318"/>
                  </a:cubicBezTo>
                </a:path>
              </a:pathLst>
            </a:custGeom>
            <a:noFill/>
            <a:ln w="34925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endParaRPr sz="27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1" name="Google Shape;771;p29"/>
            <p:cNvGrpSpPr/>
            <p:nvPr/>
          </p:nvGrpSpPr>
          <p:grpSpPr>
            <a:xfrm>
              <a:off x="1875756" y="1460011"/>
              <a:ext cx="4222795" cy="4009957"/>
              <a:chOff x="528095" y="1388194"/>
              <a:chExt cx="4222795" cy="4009957"/>
            </a:xfrm>
          </p:grpSpPr>
          <p:sp>
            <p:nvSpPr>
              <p:cNvPr id="772" name="Google Shape;772;p29"/>
              <p:cNvSpPr/>
              <p:nvPr/>
            </p:nvSpPr>
            <p:spPr>
              <a:xfrm rot="-2556559">
                <a:off x="1018612" y="1848779"/>
                <a:ext cx="2271197" cy="2334815"/>
              </a:xfrm>
              <a:custGeom>
                <a:avLst/>
                <a:gdLst/>
                <a:ahLst/>
                <a:cxnLst/>
                <a:rect l="l" t="t" r="r" b="b"/>
                <a:pathLst>
                  <a:path w="2552017" h="2623501" extrusionOk="0">
                    <a:moveTo>
                      <a:pt x="960593" y="2481474"/>
                    </a:moveTo>
                    <a:lnTo>
                      <a:pt x="1639506" y="2481474"/>
                    </a:lnTo>
                    <a:cubicBezTo>
                      <a:pt x="1671635" y="2481474"/>
                      <a:pt x="1697681" y="2507520"/>
                      <a:pt x="1697681" y="2539649"/>
                    </a:cubicBezTo>
                    <a:lnTo>
                      <a:pt x="1697681" y="2565326"/>
                    </a:lnTo>
                    <a:cubicBezTo>
                      <a:pt x="1697681" y="2597455"/>
                      <a:pt x="1671635" y="2623501"/>
                      <a:pt x="1639506" y="2623501"/>
                    </a:cubicBezTo>
                    <a:lnTo>
                      <a:pt x="960593" y="2623501"/>
                    </a:lnTo>
                    <a:cubicBezTo>
                      <a:pt x="928464" y="2623501"/>
                      <a:pt x="902418" y="2597455"/>
                      <a:pt x="902418" y="2565326"/>
                    </a:cubicBezTo>
                    <a:lnTo>
                      <a:pt x="902418" y="2539649"/>
                    </a:lnTo>
                    <a:cubicBezTo>
                      <a:pt x="902418" y="2507520"/>
                      <a:pt x="928464" y="2481474"/>
                      <a:pt x="960593" y="2481474"/>
                    </a:cubicBezTo>
                    <a:close/>
                    <a:moveTo>
                      <a:pt x="932191" y="2289251"/>
                    </a:moveTo>
                    <a:lnTo>
                      <a:pt x="1667909" y="2289251"/>
                    </a:lnTo>
                    <a:cubicBezTo>
                      <a:pt x="1700037" y="2289251"/>
                      <a:pt x="1726082" y="2315296"/>
                      <a:pt x="1726082" y="2347425"/>
                    </a:cubicBezTo>
                    <a:lnTo>
                      <a:pt x="1726082" y="2373104"/>
                    </a:lnTo>
                    <a:cubicBezTo>
                      <a:pt x="1726082" y="2405232"/>
                      <a:pt x="1700037" y="2431279"/>
                      <a:pt x="1667909" y="2431279"/>
                    </a:cubicBezTo>
                    <a:lnTo>
                      <a:pt x="932191" y="2431279"/>
                    </a:lnTo>
                    <a:cubicBezTo>
                      <a:pt x="900060" y="2431279"/>
                      <a:pt x="874016" y="2405232"/>
                      <a:pt x="874016" y="2373104"/>
                    </a:cubicBezTo>
                    <a:lnTo>
                      <a:pt x="874016" y="2347425"/>
                    </a:lnTo>
                    <a:cubicBezTo>
                      <a:pt x="874016" y="2315296"/>
                      <a:pt x="900060" y="2289251"/>
                      <a:pt x="932191" y="2289251"/>
                    </a:cubicBezTo>
                    <a:close/>
                    <a:moveTo>
                      <a:pt x="2552017" y="936595"/>
                    </a:moveTo>
                    <a:lnTo>
                      <a:pt x="2552017" y="1134206"/>
                    </a:lnTo>
                    <a:lnTo>
                      <a:pt x="2269715" y="1094683"/>
                    </a:lnTo>
                    <a:lnTo>
                      <a:pt x="2269715" y="976116"/>
                    </a:lnTo>
                    <a:close/>
                    <a:moveTo>
                      <a:pt x="0" y="936595"/>
                    </a:moveTo>
                    <a:lnTo>
                      <a:pt x="282302" y="976116"/>
                    </a:lnTo>
                    <a:lnTo>
                      <a:pt x="282302" y="1094683"/>
                    </a:lnTo>
                    <a:lnTo>
                      <a:pt x="0" y="1134206"/>
                    </a:lnTo>
                    <a:close/>
                    <a:moveTo>
                      <a:pt x="1294602" y="538610"/>
                    </a:moveTo>
                    <a:cubicBezTo>
                      <a:pt x="913173" y="539058"/>
                      <a:pt x="604117" y="848419"/>
                      <a:pt x="604117" y="1229963"/>
                    </a:cubicBezTo>
                    <a:cubicBezTo>
                      <a:pt x="604117" y="1488254"/>
                      <a:pt x="788458" y="1743173"/>
                      <a:pt x="933602" y="1859635"/>
                    </a:cubicBezTo>
                    <a:cubicBezTo>
                      <a:pt x="999780" y="1936202"/>
                      <a:pt x="994533" y="1937770"/>
                      <a:pt x="1021427" y="2035767"/>
                    </a:cubicBezTo>
                    <a:cubicBezTo>
                      <a:pt x="1030792" y="2095827"/>
                      <a:pt x="1015388" y="2108637"/>
                      <a:pt x="1052591" y="2112393"/>
                    </a:cubicBezTo>
                    <a:lnTo>
                      <a:pt x="1054999" y="2125056"/>
                    </a:lnTo>
                    <a:lnTo>
                      <a:pt x="1550433" y="2125056"/>
                    </a:lnTo>
                    <a:lnTo>
                      <a:pt x="1553159" y="2110727"/>
                    </a:lnTo>
                    <a:cubicBezTo>
                      <a:pt x="1573723" y="2104124"/>
                      <a:pt x="1563459" y="2087417"/>
                      <a:pt x="1571512" y="2035767"/>
                    </a:cubicBezTo>
                    <a:cubicBezTo>
                      <a:pt x="1598405" y="1937770"/>
                      <a:pt x="1593158" y="1936202"/>
                      <a:pt x="1659337" y="1859635"/>
                    </a:cubicBezTo>
                    <a:cubicBezTo>
                      <a:pt x="1804480" y="1743173"/>
                      <a:pt x="1988823" y="1488254"/>
                      <a:pt x="1988823" y="1229963"/>
                    </a:cubicBezTo>
                    <a:cubicBezTo>
                      <a:pt x="1988823" y="848419"/>
                      <a:pt x="1679767" y="539058"/>
                      <a:pt x="1298337" y="538610"/>
                    </a:cubicBezTo>
                    <a:lnTo>
                      <a:pt x="1298337" y="538781"/>
                    </a:lnTo>
                    <a:lnTo>
                      <a:pt x="1296470" y="538638"/>
                    </a:lnTo>
                    <a:lnTo>
                      <a:pt x="1294602" y="538781"/>
                    </a:lnTo>
                    <a:close/>
                    <a:moveTo>
                      <a:pt x="1294881" y="366993"/>
                    </a:moveTo>
                    <a:lnTo>
                      <a:pt x="1296470" y="367115"/>
                    </a:lnTo>
                    <a:lnTo>
                      <a:pt x="1298059" y="366993"/>
                    </a:lnTo>
                    <a:cubicBezTo>
                      <a:pt x="1765638" y="366993"/>
                      <a:pt x="2144688" y="746041"/>
                      <a:pt x="2144688" y="1213621"/>
                    </a:cubicBezTo>
                    <a:cubicBezTo>
                      <a:pt x="2144688" y="1530035"/>
                      <a:pt x="1918769" y="1842315"/>
                      <a:pt x="1741015" y="1984856"/>
                    </a:cubicBezTo>
                    <a:cubicBezTo>
                      <a:pt x="1688059" y="2045866"/>
                      <a:pt x="1711430" y="2077925"/>
                      <a:pt x="1700050" y="2157459"/>
                    </a:cubicBezTo>
                    <a:cubicBezTo>
                      <a:pt x="1670466" y="2218857"/>
                      <a:pt x="1644003" y="2238490"/>
                      <a:pt x="1591710" y="2238490"/>
                    </a:cubicBezTo>
                    <a:lnTo>
                      <a:pt x="1296470" y="2237434"/>
                    </a:lnTo>
                    <a:lnTo>
                      <a:pt x="1001230" y="2238490"/>
                    </a:lnTo>
                    <a:cubicBezTo>
                      <a:pt x="948937" y="2238490"/>
                      <a:pt x="922474" y="2218857"/>
                      <a:pt x="892888" y="2157459"/>
                    </a:cubicBezTo>
                    <a:cubicBezTo>
                      <a:pt x="881509" y="2077925"/>
                      <a:pt x="904880" y="2045866"/>
                      <a:pt x="851923" y="1984856"/>
                    </a:cubicBezTo>
                    <a:cubicBezTo>
                      <a:pt x="674170" y="1842315"/>
                      <a:pt x="448251" y="1530035"/>
                      <a:pt x="448251" y="1213621"/>
                    </a:cubicBezTo>
                    <a:cubicBezTo>
                      <a:pt x="448251" y="746041"/>
                      <a:pt x="827300" y="366993"/>
                      <a:pt x="1294881" y="366993"/>
                    </a:cubicBezTo>
                    <a:close/>
                    <a:moveTo>
                      <a:pt x="2017322" y="195354"/>
                    </a:moveTo>
                    <a:lnTo>
                      <a:pt x="2168700" y="322376"/>
                    </a:lnTo>
                    <a:lnTo>
                      <a:pt x="1956964" y="513228"/>
                    </a:lnTo>
                    <a:lnTo>
                      <a:pt x="1866137" y="437013"/>
                    </a:lnTo>
                    <a:close/>
                    <a:moveTo>
                      <a:pt x="520680" y="195354"/>
                    </a:moveTo>
                    <a:lnTo>
                      <a:pt x="671864" y="437013"/>
                    </a:lnTo>
                    <a:lnTo>
                      <a:pt x="581036" y="513228"/>
                    </a:lnTo>
                    <a:lnTo>
                      <a:pt x="369300" y="322376"/>
                    </a:lnTo>
                    <a:close/>
                    <a:moveTo>
                      <a:pt x="1197664" y="0"/>
                    </a:moveTo>
                    <a:lnTo>
                      <a:pt x="1395275" y="0"/>
                    </a:lnTo>
                    <a:lnTo>
                      <a:pt x="1355752" y="282302"/>
                    </a:lnTo>
                    <a:lnTo>
                      <a:pt x="1237185" y="282302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1"/>
                  <a:buFont typeface="Arial"/>
                  <a:buNone/>
                </a:pPr>
                <a:endParaRPr sz="2701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3" name="Google Shape;773;p29"/>
              <p:cNvGrpSpPr/>
              <p:nvPr/>
            </p:nvGrpSpPr>
            <p:grpSpPr>
              <a:xfrm rot="-2556804">
                <a:off x="3553574" y="3571387"/>
                <a:ext cx="658811" cy="1847694"/>
                <a:chOff x="6529694" y="4075994"/>
                <a:chExt cx="864096" cy="2231240"/>
              </a:xfrm>
            </p:grpSpPr>
            <p:sp>
              <p:nvSpPr>
                <p:cNvPr id="774" name="Google Shape;774;p29"/>
                <p:cNvSpPr/>
                <p:nvPr/>
              </p:nvSpPr>
              <p:spPr>
                <a:xfrm>
                  <a:off x="6529790" y="4075994"/>
                  <a:ext cx="864000" cy="1416900"/>
                </a:xfrm>
                <a:prstGeom prst="rect">
                  <a:avLst/>
                </a:prstGeom>
                <a:solidFill>
                  <a:srgbClr val="FFFFFF"/>
                </a:solidFill>
                <a:ln w="76200" cap="flat" cmpd="sng">
                  <a:solidFill>
                    <a:srgbClr val="0C0C0C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701"/>
                    <a:buFont typeface="Arial"/>
                    <a:buNone/>
                  </a:pPr>
                  <a:endParaRPr sz="2701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Google Shape;775;p29"/>
                <p:cNvSpPr/>
                <p:nvPr/>
              </p:nvSpPr>
              <p:spPr>
                <a:xfrm rot="10800000">
                  <a:off x="6806990" y="5996734"/>
                  <a:ext cx="309600" cy="3105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C0C0C"/>
                </a:solidFill>
                <a:ln w="76200" cap="flat" cmpd="sng">
                  <a:solidFill>
                    <a:srgbClr val="0C0C0C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701"/>
                    <a:buFont typeface="Arial"/>
                    <a:buNone/>
                  </a:pPr>
                  <a:endParaRPr sz="2701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29"/>
                <p:cNvSpPr/>
                <p:nvPr/>
              </p:nvSpPr>
              <p:spPr>
                <a:xfrm rot="10800000">
                  <a:off x="6529694" y="5298723"/>
                  <a:ext cx="864096" cy="69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096" h="696733" extrusionOk="0">
                      <a:moveTo>
                        <a:pt x="0" y="504000"/>
                      </a:moveTo>
                      <a:lnTo>
                        <a:pt x="278218" y="0"/>
                      </a:lnTo>
                      <a:lnTo>
                        <a:pt x="585878" y="0"/>
                      </a:lnTo>
                      <a:lnTo>
                        <a:pt x="864096" y="504000"/>
                      </a:lnTo>
                      <a:lnTo>
                        <a:pt x="646114" y="692597"/>
                      </a:lnTo>
                      <a:cubicBezTo>
                        <a:pt x="555306" y="618523"/>
                        <a:pt x="538646" y="587490"/>
                        <a:pt x="443373" y="506406"/>
                      </a:cubicBezTo>
                      <a:cubicBezTo>
                        <a:pt x="342692" y="607086"/>
                        <a:pt x="319356" y="636450"/>
                        <a:pt x="269596" y="696733"/>
                      </a:cubicBezTo>
                      <a:cubicBezTo>
                        <a:pt x="145360" y="616339"/>
                        <a:pt x="130275" y="612536"/>
                        <a:pt x="0" y="5040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rgbClr val="0C0C0C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701"/>
                    <a:buFont typeface="Arial"/>
                    <a:buNone/>
                  </a:pPr>
                  <a:endParaRPr sz="2701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7" name="Google Shape;777;p29"/>
              <p:cNvGrpSpPr/>
              <p:nvPr/>
            </p:nvGrpSpPr>
            <p:grpSpPr>
              <a:xfrm>
                <a:off x="1432893" y="2239903"/>
                <a:ext cx="1341258" cy="1405826"/>
                <a:chOff x="1432893" y="2239903"/>
                <a:chExt cx="1341258" cy="1405826"/>
              </a:xfrm>
            </p:grpSpPr>
            <p:sp>
              <p:nvSpPr>
                <p:cNvPr id="778" name="Google Shape;778;p29"/>
                <p:cNvSpPr/>
                <p:nvPr/>
              </p:nvSpPr>
              <p:spPr>
                <a:xfrm rot="-2556559">
                  <a:off x="2359602" y="3192221"/>
                  <a:ext cx="105113" cy="48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10" h="541020" extrusionOk="0">
                      <a:moveTo>
                        <a:pt x="0" y="0"/>
                      </a:moveTo>
                      <a:cubicBezTo>
                        <a:pt x="123190" y="153670"/>
                        <a:pt x="116840" y="356870"/>
                        <a:pt x="118110" y="541020"/>
                      </a:cubicBezTo>
                      <a:lnTo>
                        <a:pt x="118110" y="541020"/>
                      </a:lnTo>
                      <a:lnTo>
                        <a:pt x="118110" y="541020"/>
                      </a:lnTo>
                    </a:path>
                  </a:pathLst>
                </a:custGeom>
                <a:noFill/>
                <a:ln w="50800" cap="flat" cmpd="sng">
                  <a:solidFill>
                    <a:srgbClr val="E6260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701"/>
                    <a:buFont typeface="Arial"/>
                    <a:buNone/>
                  </a:pPr>
                  <a:endParaRPr sz="2701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29"/>
                <p:cNvSpPr/>
                <p:nvPr/>
              </p:nvSpPr>
              <p:spPr>
                <a:xfrm rot="-2556559" flipH="1">
                  <a:off x="2519932" y="3044685"/>
                  <a:ext cx="105113" cy="48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10" h="541020" extrusionOk="0">
                      <a:moveTo>
                        <a:pt x="0" y="0"/>
                      </a:moveTo>
                      <a:cubicBezTo>
                        <a:pt x="123190" y="153670"/>
                        <a:pt x="116840" y="356870"/>
                        <a:pt x="118110" y="541020"/>
                      </a:cubicBezTo>
                      <a:lnTo>
                        <a:pt x="118110" y="541020"/>
                      </a:lnTo>
                      <a:lnTo>
                        <a:pt x="118110" y="541020"/>
                      </a:lnTo>
                    </a:path>
                  </a:pathLst>
                </a:custGeom>
                <a:noFill/>
                <a:ln w="50800" cap="flat" cmpd="sng">
                  <a:solidFill>
                    <a:srgbClr val="FBA2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701"/>
                    <a:buFont typeface="Arial"/>
                    <a:buNone/>
                  </a:pPr>
                  <a:endParaRPr sz="2701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80" name="Google Shape;780;p29"/>
                <p:cNvGrpSpPr/>
                <p:nvPr/>
              </p:nvGrpSpPr>
              <p:grpSpPr>
                <a:xfrm rot="-2580731">
                  <a:off x="1560693" y="2494803"/>
                  <a:ext cx="1059477" cy="792164"/>
                  <a:chOff x="3320515" y="61421"/>
                  <a:chExt cx="4442080" cy="3321314"/>
                </a:xfrm>
              </p:grpSpPr>
              <p:sp>
                <p:nvSpPr>
                  <p:cNvPr id="781" name="Google Shape;781;p29"/>
                  <p:cNvSpPr/>
                  <p:nvPr/>
                </p:nvSpPr>
                <p:spPr>
                  <a:xfrm>
                    <a:off x="5565729" y="61421"/>
                    <a:ext cx="2196866" cy="3321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9589" h="3552207" extrusionOk="0">
                        <a:moveTo>
                          <a:pt x="467233" y="3421"/>
                        </a:moveTo>
                        <a:cubicBezTo>
                          <a:pt x="734407" y="-24266"/>
                          <a:pt x="981985" y="117864"/>
                          <a:pt x="991168" y="364496"/>
                        </a:cubicBezTo>
                        <a:cubicBezTo>
                          <a:pt x="1194352" y="121319"/>
                          <a:pt x="1498773" y="227572"/>
                          <a:pt x="1597455" y="304435"/>
                        </a:cubicBezTo>
                        <a:cubicBezTo>
                          <a:pt x="1689652" y="352285"/>
                          <a:pt x="1788382" y="579749"/>
                          <a:pt x="1763013" y="741899"/>
                        </a:cubicBezTo>
                        <a:cubicBezTo>
                          <a:pt x="1943573" y="782744"/>
                          <a:pt x="2133931" y="882371"/>
                          <a:pt x="2190394" y="1096300"/>
                        </a:cubicBezTo>
                        <a:cubicBezTo>
                          <a:pt x="2247236" y="1330910"/>
                          <a:pt x="2127731" y="1529599"/>
                          <a:pt x="1982099" y="1640112"/>
                        </a:cubicBezTo>
                        <a:cubicBezTo>
                          <a:pt x="2152484" y="1693262"/>
                          <a:pt x="2352260" y="1890106"/>
                          <a:pt x="2349562" y="2100010"/>
                        </a:cubicBezTo>
                        <a:cubicBezTo>
                          <a:pt x="2319129" y="2527345"/>
                          <a:pt x="2047035" y="2618311"/>
                          <a:pt x="1869645" y="2608041"/>
                        </a:cubicBezTo>
                        <a:cubicBezTo>
                          <a:pt x="1950246" y="2898548"/>
                          <a:pt x="1812046" y="3097616"/>
                          <a:pt x="1686907" y="3254228"/>
                        </a:cubicBezTo>
                        <a:cubicBezTo>
                          <a:pt x="1508381" y="3391624"/>
                          <a:pt x="1336387" y="3401657"/>
                          <a:pt x="1108876" y="3333313"/>
                        </a:cubicBezTo>
                        <a:cubicBezTo>
                          <a:pt x="969586" y="3611704"/>
                          <a:pt x="680072" y="3589648"/>
                          <a:pt x="370965" y="3459825"/>
                        </a:cubicBezTo>
                        <a:cubicBezTo>
                          <a:pt x="103649" y="3346140"/>
                          <a:pt x="-3644" y="3069170"/>
                          <a:pt x="94" y="2736682"/>
                        </a:cubicBezTo>
                        <a:lnTo>
                          <a:pt x="10033" y="540134"/>
                        </a:lnTo>
                        <a:cubicBezTo>
                          <a:pt x="2413" y="246930"/>
                          <a:pt x="200533" y="45165"/>
                          <a:pt x="467233" y="3421"/>
                        </a:cubicBezTo>
                        <a:close/>
                      </a:path>
                    </a:pathLst>
                  </a:custGeom>
                  <a:solidFill>
                    <a:srgbClr val="FBA2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701"/>
                      <a:buFont typeface="Arial"/>
                      <a:buNone/>
                    </a:pPr>
                    <a:endParaRPr sz="2701" b="0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82" name="Google Shape;782;p29"/>
                  <p:cNvGrpSpPr/>
                  <p:nvPr/>
                </p:nvGrpSpPr>
                <p:grpSpPr>
                  <a:xfrm>
                    <a:off x="5560558" y="66922"/>
                    <a:ext cx="2193475" cy="3303704"/>
                    <a:chOff x="6150565" y="3254095"/>
                    <a:chExt cx="978618" cy="1473947"/>
                  </a:xfrm>
                </p:grpSpPr>
                <p:sp>
                  <p:nvSpPr>
                    <p:cNvPr id="783" name="Google Shape;783;p29"/>
                    <p:cNvSpPr/>
                    <p:nvPr/>
                  </p:nvSpPr>
                  <p:spPr>
                    <a:xfrm>
                      <a:off x="6154072" y="3254095"/>
                      <a:ext cx="733534" cy="5166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74796" h="686633" extrusionOk="0">
                          <a:moveTo>
                            <a:pt x="239713" y="508440"/>
                          </a:moveTo>
                          <a:cubicBezTo>
                            <a:pt x="220051" y="400199"/>
                            <a:pt x="313311" y="308483"/>
                            <a:pt x="414833" y="335197"/>
                          </a:cubicBezTo>
                          <a:cubicBezTo>
                            <a:pt x="568709" y="355231"/>
                            <a:pt x="571103" y="526747"/>
                            <a:pt x="485362" y="623898"/>
                          </a:cubicBezTo>
                          <a:cubicBezTo>
                            <a:pt x="359231" y="741315"/>
                            <a:pt x="103653" y="687971"/>
                            <a:pt x="43623" y="513442"/>
                          </a:cubicBezTo>
                          <a:cubicBezTo>
                            <a:pt x="-86006" y="165544"/>
                            <a:pt x="98347" y="15949"/>
                            <a:pt x="268928" y="1311"/>
                          </a:cubicBezTo>
                          <a:cubicBezTo>
                            <a:pt x="423631" y="-11041"/>
                            <a:pt x="534267" y="64743"/>
                            <a:pt x="551260" y="192854"/>
                          </a:cubicBezTo>
                          <a:cubicBezTo>
                            <a:pt x="632704" y="84983"/>
                            <a:pt x="783005" y="98296"/>
                            <a:pt x="858939" y="150172"/>
                          </a:cubicBezTo>
                          <a:cubicBezTo>
                            <a:pt x="963678" y="201219"/>
                            <a:pt x="983037" y="310103"/>
                            <a:pt x="972098" y="413479"/>
                          </a:cubicBezTo>
                        </a:path>
                      </a:pathLst>
                    </a:custGeom>
                    <a:noFill/>
                    <a:ln w="31750" cap="flat" cmpd="sng">
                      <a:solidFill>
                        <a:srgbClr val="FFFFFF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1"/>
                        <a:buFont typeface="Arial"/>
                        <a:buNone/>
                      </a:pPr>
                      <a:endParaRPr sz="2701" b="0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4" name="Google Shape;784;p29"/>
                    <p:cNvSpPr/>
                    <p:nvPr/>
                  </p:nvSpPr>
                  <p:spPr>
                    <a:xfrm>
                      <a:off x="6646452" y="3560646"/>
                      <a:ext cx="482731" cy="7847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1503" h="1042808" extrusionOk="0">
                          <a:moveTo>
                            <a:pt x="4206" y="298093"/>
                          </a:moveTo>
                          <a:cubicBezTo>
                            <a:pt x="-31441" y="73328"/>
                            <a:pt x="167021" y="-10969"/>
                            <a:pt x="315906" y="1128"/>
                          </a:cubicBezTo>
                          <a:cubicBezTo>
                            <a:pt x="428380" y="8585"/>
                            <a:pt x="527080" y="95916"/>
                            <a:pt x="545909" y="174982"/>
                          </a:cubicBezTo>
                          <a:cubicBezTo>
                            <a:pt x="579319" y="262305"/>
                            <a:pt x="557648" y="418486"/>
                            <a:pt x="431313" y="494792"/>
                          </a:cubicBezTo>
                          <a:cubicBezTo>
                            <a:pt x="576532" y="548013"/>
                            <a:pt x="647384" y="650808"/>
                            <a:pt x="641122" y="764621"/>
                          </a:cubicBezTo>
                          <a:cubicBezTo>
                            <a:pt x="633615" y="919493"/>
                            <a:pt x="535403" y="1017236"/>
                            <a:pt x="384825" y="1042808"/>
                          </a:cubicBezTo>
                        </a:path>
                      </a:pathLst>
                    </a:custGeom>
                    <a:noFill/>
                    <a:ln w="31750" cap="flat" cmpd="sng">
                      <a:solidFill>
                        <a:srgbClr val="FFFFFF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1"/>
                        <a:buFont typeface="Arial"/>
                        <a:buNone/>
                      </a:pPr>
                      <a:endParaRPr sz="2701" b="0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5" name="Google Shape;785;p29"/>
                    <p:cNvSpPr/>
                    <p:nvPr/>
                  </p:nvSpPr>
                  <p:spPr>
                    <a:xfrm>
                      <a:off x="6153240" y="3948272"/>
                      <a:ext cx="784228" cy="7797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42163" h="1036239" extrusionOk="0">
                          <a:moveTo>
                            <a:pt x="408043" y="237961"/>
                          </a:moveTo>
                          <a:cubicBezTo>
                            <a:pt x="343992" y="128344"/>
                            <a:pt x="425913" y="2202"/>
                            <a:pt x="551904" y="0"/>
                          </a:cubicBezTo>
                          <a:cubicBezTo>
                            <a:pt x="692297" y="9220"/>
                            <a:pt x="799637" y="145134"/>
                            <a:pt x="694904" y="308591"/>
                          </a:cubicBezTo>
                          <a:cubicBezTo>
                            <a:pt x="913733" y="254856"/>
                            <a:pt x="1005866" y="388412"/>
                            <a:pt x="1034653" y="538491"/>
                          </a:cubicBezTo>
                          <a:cubicBezTo>
                            <a:pt x="1080710" y="748323"/>
                            <a:pt x="911934" y="1029765"/>
                            <a:pt x="610959" y="914602"/>
                          </a:cubicBezTo>
                          <a:cubicBezTo>
                            <a:pt x="529678" y="1130828"/>
                            <a:pt x="156451" y="1022057"/>
                            <a:pt x="69663" y="871971"/>
                          </a:cubicBezTo>
                          <a:cubicBezTo>
                            <a:pt x="-4549" y="766325"/>
                            <a:pt x="-59482" y="489919"/>
                            <a:pt x="122449" y="395289"/>
                          </a:cubicBezTo>
                          <a:cubicBezTo>
                            <a:pt x="315758" y="274283"/>
                            <a:pt x="605462" y="514080"/>
                            <a:pt x="407671" y="709810"/>
                          </a:cubicBezTo>
                        </a:path>
                      </a:pathLst>
                    </a:custGeom>
                    <a:noFill/>
                    <a:ln w="31750" cap="flat" cmpd="sng">
                      <a:solidFill>
                        <a:srgbClr val="FFFFFF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1"/>
                        <a:buFont typeface="Arial"/>
                        <a:buNone/>
                      </a:pPr>
                      <a:endParaRPr sz="2701" b="0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6" name="Google Shape;786;p29"/>
                    <p:cNvSpPr/>
                    <p:nvPr/>
                  </p:nvSpPr>
                  <p:spPr>
                    <a:xfrm>
                      <a:off x="6150565" y="3902140"/>
                      <a:ext cx="223390" cy="3345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6864" h="444638" extrusionOk="0">
                          <a:moveTo>
                            <a:pt x="1452" y="444638"/>
                          </a:moveTo>
                          <a:cubicBezTo>
                            <a:pt x="-2260" y="204656"/>
                            <a:pt x="-11482" y="8739"/>
                            <a:pt x="161077" y="112"/>
                          </a:cubicBezTo>
                          <a:cubicBezTo>
                            <a:pt x="350238" y="-6281"/>
                            <a:pt x="327228" y="262274"/>
                            <a:pt x="181422" y="275955"/>
                          </a:cubicBezTo>
                        </a:path>
                      </a:pathLst>
                    </a:custGeom>
                    <a:noFill/>
                    <a:ln w="31750" cap="flat" cmpd="sng">
                      <a:solidFill>
                        <a:srgbClr val="FFFFFF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1"/>
                        <a:buFont typeface="Arial"/>
                        <a:buNone/>
                      </a:pPr>
                      <a:endParaRPr sz="2701" b="0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787" name="Google Shape;787;p29"/>
                    <p:cNvCxnSpPr/>
                    <p:nvPr/>
                  </p:nvCxnSpPr>
                  <p:spPr>
                    <a:xfrm flipH="1">
                      <a:off x="6151996" y="3476077"/>
                      <a:ext cx="1200" cy="9747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rgbClr val="FFFFFF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</p:grpSp>
              <p:sp>
                <p:nvSpPr>
                  <p:cNvPr id="788" name="Google Shape;788;p29"/>
                  <p:cNvSpPr/>
                  <p:nvPr/>
                </p:nvSpPr>
                <p:spPr>
                  <a:xfrm flipH="1">
                    <a:off x="3320515" y="61421"/>
                    <a:ext cx="2196866" cy="3321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9589" h="3552207" extrusionOk="0">
                        <a:moveTo>
                          <a:pt x="467233" y="3421"/>
                        </a:moveTo>
                        <a:cubicBezTo>
                          <a:pt x="734407" y="-24266"/>
                          <a:pt x="981985" y="117864"/>
                          <a:pt x="991168" y="364496"/>
                        </a:cubicBezTo>
                        <a:cubicBezTo>
                          <a:pt x="1194352" y="121319"/>
                          <a:pt x="1498773" y="227572"/>
                          <a:pt x="1597455" y="304435"/>
                        </a:cubicBezTo>
                        <a:cubicBezTo>
                          <a:pt x="1689652" y="352285"/>
                          <a:pt x="1788382" y="579749"/>
                          <a:pt x="1763013" y="741899"/>
                        </a:cubicBezTo>
                        <a:cubicBezTo>
                          <a:pt x="1943573" y="782744"/>
                          <a:pt x="2133931" y="882371"/>
                          <a:pt x="2190394" y="1096300"/>
                        </a:cubicBezTo>
                        <a:cubicBezTo>
                          <a:pt x="2247236" y="1330910"/>
                          <a:pt x="2127731" y="1529599"/>
                          <a:pt x="1982099" y="1640112"/>
                        </a:cubicBezTo>
                        <a:cubicBezTo>
                          <a:pt x="2152484" y="1693262"/>
                          <a:pt x="2352260" y="1890106"/>
                          <a:pt x="2349562" y="2100010"/>
                        </a:cubicBezTo>
                        <a:cubicBezTo>
                          <a:pt x="2319129" y="2527345"/>
                          <a:pt x="2047035" y="2618311"/>
                          <a:pt x="1869645" y="2608041"/>
                        </a:cubicBezTo>
                        <a:cubicBezTo>
                          <a:pt x="1950246" y="2898548"/>
                          <a:pt x="1812046" y="3097616"/>
                          <a:pt x="1686907" y="3254228"/>
                        </a:cubicBezTo>
                        <a:cubicBezTo>
                          <a:pt x="1508381" y="3391624"/>
                          <a:pt x="1336387" y="3401657"/>
                          <a:pt x="1108876" y="3333313"/>
                        </a:cubicBezTo>
                        <a:cubicBezTo>
                          <a:pt x="969586" y="3611704"/>
                          <a:pt x="680072" y="3589648"/>
                          <a:pt x="370965" y="3459825"/>
                        </a:cubicBezTo>
                        <a:cubicBezTo>
                          <a:pt x="103649" y="3346140"/>
                          <a:pt x="-3644" y="3069170"/>
                          <a:pt x="94" y="2736682"/>
                        </a:cubicBezTo>
                        <a:lnTo>
                          <a:pt x="10033" y="540134"/>
                        </a:lnTo>
                        <a:cubicBezTo>
                          <a:pt x="2413" y="246930"/>
                          <a:pt x="200533" y="45165"/>
                          <a:pt x="467233" y="3421"/>
                        </a:cubicBezTo>
                        <a:close/>
                      </a:path>
                    </a:pathLst>
                  </a:custGeom>
                  <a:solidFill>
                    <a:srgbClr val="E6260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701"/>
                      <a:buFont typeface="Arial"/>
                      <a:buNone/>
                    </a:pPr>
                    <a:endParaRPr sz="2701" b="0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89" name="Google Shape;789;p29"/>
                  <p:cNvGrpSpPr/>
                  <p:nvPr/>
                </p:nvGrpSpPr>
                <p:grpSpPr>
                  <a:xfrm flipH="1">
                    <a:off x="3328191" y="66922"/>
                    <a:ext cx="2193475" cy="3303704"/>
                    <a:chOff x="6150565" y="3254095"/>
                    <a:chExt cx="978618" cy="1473947"/>
                  </a:xfrm>
                </p:grpSpPr>
                <p:sp>
                  <p:nvSpPr>
                    <p:cNvPr id="790" name="Google Shape;790;p29"/>
                    <p:cNvSpPr/>
                    <p:nvPr/>
                  </p:nvSpPr>
                  <p:spPr>
                    <a:xfrm>
                      <a:off x="6154072" y="3254095"/>
                      <a:ext cx="733534" cy="5166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74796" h="686633" extrusionOk="0">
                          <a:moveTo>
                            <a:pt x="239713" y="508440"/>
                          </a:moveTo>
                          <a:cubicBezTo>
                            <a:pt x="220051" y="400199"/>
                            <a:pt x="313311" y="308483"/>
                            <a:pt x="414833" y="335197"/>
                          </a:cubicBezTo>
                          <a:cubicBezTo>
                            <a:pt x="568709" y="355231"/>
                            <a:pt x="571103" y="526747"/>
                            <a:pt x="485362" y="623898"/>
                          </a:cubicBezTo>
                          <a:cubicBezTo>
                            <a:pt x="359231" y="741315"/>
                            <a:pt x="103653" y="687971"/>
                            <a:pt x="43623" y="513442"/>
                          </a:cubicBezTo>
                          <a:cubicBezTo>
                            <a:pt x="-86006" y="165544"/>
                            <a:pt x="98347" y="15949"/>
                            <a:pt x="268928" y="1311"/>
                          </a:cubicBezTo>
                          <a:cubicBezTo>
                            <a:pt x="423631" y="-11041"/>
                            <a:pt x="534267" y="64743"/>
                            <a:pt x="551260" y="192854"/>
                          </a:cubicBezTo>
                          <a:cubicBezTo>
                            <a:pt x="632704" y="84983"/>
                            <a:pt x="783005" y="98296"/>
                            <a:pt x="858939" y="150172"/>
                          </a:cubicBezTo>
                          <a:cubicBezTo>
                            <a:pt x="963678" y="201219"/>
                            <a:pt x="983037" y="310103"/>
                            <a:pt x="972098" y="413479"/>
                          </a:cubicBezTo>
                        </a:path>
                      </a:pathLst>
                    </a:custGeom>
                    <a:noFill/>
                    <a:ln w="31750" cap="flat" cmpd="sng">
                      <a:solidFill>
                        <a:srgbClr val="FFFFFF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1"/>
                        <a:buFont typeface="Arial"/>
                        <a:buNone/>
                      </a:pPr>
                      <a:endParaRPr sz="2701" b="0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1" name="Google Shape;791;p29"/>
                    <p:cNvSpPr/>
                    <p:nvPr/>
                  </p:nvSpPr>
                  <p:spPr>
                    <a:xfrm>
                      <a:off x="6646452" y="3560646"/>
                      <a:ext cx="482731" cy="7847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1503" h="1042808" extrusionOk="0">
                          <a:moveTo>
                            <a:pt x="4206" y="298093"/>
                          </a:moveTo>
                          <a:cubicBezTo>
                            <a:pt x="-31441" y="73328"/>
                            <a:pt x="167021" y="-10969"/>
                            <a:pt x="315906" y="1128"/>
                          </a:cubicBezTo>
                          <a:cubicBezTo>
                            <a:pt x="428380" y="8585"/>
                            <a:pt x="527080" y="95916"/>
                            <a:pt x="545909" y="174982"/>
                          </a:cubicBezTo>
                          <a:cubicBezTo>
                            <a:pt x="579319" y="262305"/>
                            <a:pt x="557648" y="418486"/>
                            <a:pt x="431313" y="494792"/>
                          </a:cubicBezTo>
                          <a:cubicBezTo>
                            <a:pt x="576532" y="548013"/>
                            <a:pt x="647384" y="650808"/>
                            <a:pt x="641122" y="764621"/>
                          </a:cubicBezTo>
                          <a:cubicBezTo>
                            <a:pt x="633615" y="919493"/>
                            <a:pt x="535403" y="1017236"/>
                            <a:pt x="384825" y="1042808"/>
                          </a:cubicBezTo>
                        </a:path>
                      </a:pathLst>
                    </a:custGeom>
                    <a:noFill/>
                    <a:ln w="31750" cap="flat" cmpd="sng">
                      <a:solidFill>
                        <a:srgbClr val="FFFFFF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1"/>
                        <a:buFont typeface="Arial"/>
                        <a:buNone/>
                      </a:pPr>
                      <a:endParaRPr sz="2701" b="0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2" name="Google Shape;792;p29"/>
                    <p:cNvSpPr/>
                    <p:nvPr/>
                  </p:nvSpPr>
                  <p:spPr>
                    <a:xfrm>
                      <a:off x="6153240" y="3948272"/>
                      <a:ext cx="784228" cy="7797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42163" h="1036239" extrusionOk="0">
                          <a:moveTo>
                            <a:pt x="408043" y="237961"/>
                          </a:moveTo>
                          <a:cubicBezTo>
                            <a:pt x="343992" y="128344"/>
                            <a:pt x="425913" y="2202"/>
                            <a:pt x="551904" y="0"/>
                          </a:cubicBezTo>
                          <a:cubicBezTo>
                            <a:pt x="692297" y="9220"/>
                            <a:pt x="799637" y="145134"/>
                            <a:pt x="694904" y="308591"/>
                          </a:cubicBezTo>
                          <a:cubicBezTo>
                            <a:pt x="913733" y="254856"/>
                            <a:pt x="1005866" y="388412"/>
                            <a:pt x="1034653" y="538491"/>
                          </a:cubicBezTo>
                          <a:cubicBezTo>
                            <a:pt x="1080710" y="748323"/>
                            <a:pt x="911934" y="1029765"/>
                            <a:pt x="610959" y="914602"/>
                          </a:cubicBezTo>
                          <a:cubicBezTo>
                            <a:pt x="529678" y="1130828"/>
                            <a:pt x="156451" y="1022057"/>
                            <a:pt x="69663" y="871971"/>
                          </a:cubicBezTo>
                          <a:cubicBezTo>
                            <a:pt x="-4549" y="766325"/>
                            <a:pt x="-59482" y="489919"/>
                            <a:pt x="122449" y="395289"/>
                          </a:cubicBezTo>
                          <a:cubicBezTo>
                            <a:pt x="315758" y="274283"/>
                            <a:pt x="605462" y="514080"/>
                            <a:pt x="407671" y="709810"/>
                          </a:cubicBezTo>
                        </a:path>
                      </a:pathLst>
                    </a:custGeom>
                    <a:noFill/>
                    <a:ln w="31750" cap="flat" cmpd="sng">
                      <a:solidFill>
                        <a:srgbClr val="FFFFFF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1"/>
                        <a:buFont typeface="Arial"/>
                        <a:buNone/>
                      </a:pPr>
                      <a:endParaRPr sz="2701" b="0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3" name="Google Shape;793;p29"/>
                    <p:cNvSpPr/>
                    <p:nvPr/>
                  </p:nvSpPr>
                  <p:spPr>
                    <a:xfrm>
                      <a:off x="6150565" y="3902140"/>
                      <a:ext cx="223390" cy="3345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6864" h="444638" extrusionOk="0">
                          <a:moveTo>
                            <a:pt x="1452" y="444638"/>
                          </a:moveTo>
                          <a:cubicBezTo>
                            <a:pt x="-2260" y="204656"/>
                            <a:pt x="-11482" y="8739"/>
                            <a:pt x="161077" y="112"/>
                          </a:cubicBezTo>
                          <a:cubicBezTo>
                            <a:pt x="350238" y="-6281"/>
                            <a:pt x="327228" y="262274"/>
                            <a:pt x="181422" y="275955"/>
                          </a:cubicBezTo>
                        </a:path>
                      </a:pathLst>
                    </a:custGeom>
                    <a:noFill/>
                    <a:ln w="31750" cap="flat" cmpd="sng">
                      <a:solidFill>
                        <a:srgbClr val="FFFFFF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1"/>
                        <a:buFont typeface="Arial"/>
                        <a:buNone/>
                      </a:pPr>
                      <a:endParaRPr sz="2701" b="0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794" name="Google Shape;794;p29"/>
                    <p:cNvCxnSpPr/>
                    <p:nvPr/>
                  </p:nvCxnSpPr>
                  <p:spPr>
                    <a:xfrm flipH="1">
                      <a:off x="6151996" y="3476077"/>
                      <a:ext cx="1200" cy="9747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rgbClr val="FFFFFF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</p:cxnSp>
              </p:grp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4"/>
          <p:cNvPicPr preferRelativeResize="0"/>
          <p:nvPr/>
        </p:nvPicPr>
        <p:blipFill rotWithShape="1">
          <a:blip r:embed="rId3">
            <a:alphaModFix/>
          </a:blip>
          <a:srcRect l="-7457" t="10144" b="15917"/>
          <a:stretch/>
        </p:blipFill>
        <p:spPr>
          <a:xfrm>
            <a:off x="8154725" y="0"/>
            <a:ext cx="989275" cy="9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"/>
          <p:cNvSpPr txBox="1"/>
          <p:nvPr/>
        </p:nvSpPr>
        <p:spPr>
          <a:xfrm>
            <a:off x="387750" y="1699300"/>
            <a:ext cx="5439900" cy="23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eager to get a solution for the given problem statement, but don’t know how to approach the question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 </a:t>
            </a:r>
            <a:r>
              <a:rPr lang="en" sz="2300" b="1" i="0" u="none" strike="noStrike" cap="none" dirty="0">
                <a:solidFill>
                  <a:srgbClr val="404040"/>
                </a:solidFill>
                <a:latin typeface="Lora"/>
                <a:ea typeface="Lora"/>
                <a:cs typeface="Lora"/>
                <a:sym typeface="Lora"/>
              </a:rPr>
              <a:t>don’t </a:t>
            </a:r>
            <a:r>
              <a:rPr lang="en" sz="2300" b="1" i="0" u="none" strike="noStrike" cap="none" dirty="0" smtClean="0">
                <a:solidFill>
                  <a:srgbClr val="404040"/>
                </a:solidFill>
                <a:latin typeface="Lora"/>
                <a:ea typeface="Lora"/>
                <a:cs typeface="Lora"/>
                <a:sym typeface="Lora"/>
              </a:rPr>
              <a:t>hesitate, we’ve got you covered, this </a:t>
            </a:r>
            <a:r>
              <a:rPr lang="en" sz="2300" b="1" i="0" u="none" strike="noStrike" cap="none" dirty="0">
                <a:solidFill>
                  <a:srgbClr val="404040"/>
                </a:solidFill>
                <a:latin typeface="Lora"/>
                <a:ea typeface="Lora"/>
                <a:cs typeface="Lora"/>
                <a:sym typeface="Lora"/>
              </a:rPr>
              <a:t>Presentation is developed just for you!!!</a:t>
            </a:r>
            <a:endParaRPr sz="2300" b="1" i="0" u="none" strike="noStrike" cap="none" dirty="0">
              <a:solidFill>
                <a:srgbClr val="404040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"/>
          <p:cNvSpPr txBox="1">
            <a:spLocks noGrp="1"/>
          </p:cNvSpPr>
          <p:nvPr>
            <p:ph type="title"/>
          </p:nvPr>
        </p:nvSpPr>
        <p:spPr>
          <a:xfrm>
            <a:off x="2800044" y="152400"/>
            <a:ext cx="3695355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 b="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Problem Statement</a:t>
            </a:r>
            <a:endParaRPr sz="2800" b="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6" name="Google Shape;646;p2"/>
          <p:cNvSpPr txBox="1"/>
          <p:nvPr/>
        </p:nvSpPr>
        <p:spPr>
          <a:xfrm>
            <a:off x="466825" y="573000"/>
            <a:ext cx="8006100" cy="4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04040"/>
                </a:solidFill>
              </a:rPr>
              <a:t>Hannah Baker, Clay Jensen, Justin Foley and Jessica Davis, founders  of the German automobile start-up 'Versucci' are now being sued by a customer who met with an accident due to defective indicator bulbs of the car. The lawsuit would be taken back only if the company fixes all the defective bulbs circuitry.</a:t>
            </a:r>
            <a:endParaRPr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04040"/>
                </a:solidFill>
              </a:rPr>
              <a:t>Imagine yourself as the 'Head of manufacturing' team and you have been told to fix the defective bulbs circuitry. So it's upto you to build a proper indicator bulb circuitry and you have the following information.</a:t>
            </a:r>
            <a:endParaRPr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404040"/>
                </a:solidFill>
              </a:rPr>
              <a:t>1. The power supply available in the car is 24V DC only.</a:t>
            </a:r>
            <a:endParaRPr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404040"/>
                </a:solidFill>
              </a:rPr>
              <a:t>2. There are two 24V halogen bulbs that are used in indicator lights. These two bulbs </a:t>
            </a:r>
            <a:r>
              <a:rPr lang="en" dirty="0" smtClean="0">
                <a:solidFill>
                  <a:srgbClr val="404040"/>
                </a:solidFill>
              </a:rPr>
              <a:t>have </a:t>
            </a:r>
            <a:r>
              <a:rPr lang="en" dirty="0">
                <a:solidFill>
                  <a:srgbClr val="404040"/>
                </a:solidFill>
              </a:rPr>
              <a:t>to flash        one after the other.</a:t>
            </a:r>
            <a:endParaRPr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3. </a:t>
            </a:r>
            <a:r>
              <a:rPr lang="en" dirty="0">
                <a:solidFill>
                  <a:srgbClr val="404040"/>
                </a:solidFill>
              </a:rPr>
              <a:t>The duration of ON and OFF state of each bulb should be around 3.3s and 3.2s respectively.</a:t>
            </a:r>
            <a:endParaRPr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404040"/>
                </a:solidFill>
                <a:latin typeface="Lora"/>
                <a:ea typeface="Lora"/>
                <a:cs typeface="Lora"/>
                <a:sym typeface="Lora"/>
              </a:rPr>
              <a:t> Instructions:</a:t>
            </a:r>
            <a:endParaRPr b="1" dirty="0">
              <a:solidFill>
                <a:srgbClr val="40404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1. </a:t>
            </a:r>
            <a:r>
              <a:rPr lang="en" dirty="0">
                <a:solidFill>
                  <a:srgbClr val="404040"/>
                </a:solidFill>
              </a:rPr>
              <a:t>Do not vary the supply voltage.</a:t>
            </a:r>
            <a:endParaRPr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2. </a:t>
            </a:r>
            <a:r>
              <a:rPr lang="en" dirty="0">
                <a:solidFill>
                  <a:srgbClr val="404040"/>
                </a:solidFill>
              </a:rPr>
              <a:t>Usage of microcontroller and ready-made sensor modules are NOT allowed.</a:t>
            </a:r>
            <a:endParaRPr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3. </a:t>
            </a:r>
            <a:r>
              <a:rPr lang="en" dirty="0">
                <a:solidFill>
                  <a:srgbClr val="404040"/>
                </a:solidFill>
              </a:rPr>
              <a:t>Implementation of protective equipments and extra functionality to the circuit carries more marks.</a:t>
            </a:r>
            <a:endParaRPr dirty="0"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endParaRPr sz="12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endParaRPr sz="1500" dirty="0">
              <a:solidFill>
                <a:srgbClr val="3F3F3F"/>
              </a:solidFill>
            </a:endParaRPr>
          </a:p>
        </p:txBody>
      </p:sp>
      <p:pic>
        <p:nvPicPr>
          <p:cNvPr id="647" name="Google Shape;647;p2"/>
          <p:cNvPicPr preferRelativeResize="0"/>
          <p:nvPr/>
        </p:nvPicPr>
        <p:blipFill rotWithShape="1">
          <a:blip r:embed="rId3">
            <a:alphaModFix/>
          </a:blip>
          <a:srcRect l="-7457" t="10144" b="15917"/>
          <a:stretch/>
        </p:blipFill>
        <p:spPr>
          <a:xfrm>
            <a:off x="8154725" y="0"/>
            <a:ext cx="989275" cy="94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"/>
          <p:cNvSpPr txBox="1">
            <a:spLocks noGrp="1"/>
          </p:cNvSpPr>
          <p:nvPr>
            <p:ph type="ctrTitle" idx="4294967295"/>
          </p:nvPr>
        </p:nvSpPr>
        <p:spPr>
          <a:xfrm>
            <a:off x="2651170" y="1074570"/>
            <a:ext cx="395490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lang="en" sz="50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Hints: </a:t>
            </a:r>
            <a:endParaRPr sz="5000" b="0" i="0" u="none" strike="noStrike" cap="none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3" name="Google Shape;653;p3"/>
          <p:cNvSpPr txBox="1">
            <a:spLocks noGrp="1"/>
          </p:cNvSpPr>
          <p:nvPr>
            <p:ph type="subTitle" idx="4294967295"/>
          </p:nvPr>
        </p:nvSpPr>
        <p:spPr>
          <a:xfrm>
            <a:off x="1862920" y="2137960"/>
            <a:ext cx="4377900" cy="19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 the following components</a:t>
            </a:r>
            <a:endParaRPr sz="24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1. Voltage regulator IC</a:t>
            </a:r>
            <a:endParaRPr sz="2400" b="0" i="1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2. 555 timer</a:t>
            </a:r>
            <a:endParaRPr sz="24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3. Relay</a:t>
            </a:r>
            <a:endParaRPr sz="24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4" name="Google Shape;654;p3"/>
          <p:cNvPicPr preferRelativeResize="0"/>
          <p:nvPr/>
        </p:nvPicPr>
        <p:blipFill rotWithShape="1">
          <a:blip r:embed="rId3">
            <a:alphaModFix/>
          </a:blip>
          <a:srcRect l="-7457" t="10144" b="15917"/>
          <a:stretch/>
        </p:blipFill>
        <p:spPr>
          <a:xfrm>
            <a:off x="8154725" y="0"/>
            <a:ext cx="989275" cy="946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367400" cy="9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g9e90deefb1_0_889"/>
          <p:cNvPicPr preferRelativeResize="0"/>
          <p:nvPr/>
        </p:nvPicPr>
        <p:blipFill rotWithShape="1">
          <a:blip r:embed="rId3">
            <a:alphaModFix/>
          </a:blip>
          <a:srcRect l="-7457" t="10144" b="15917"/>
          <a:stretch/>
        </p:blipFill>
        <p:spPr>
          <a:xfrm>
            <a:off x="8154725" y="0"/>
            <a:ext cx="989275" cy="9465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Google Shape;661;g9e90deefb1_0_889"/>
          <p:cNvGrpSpPr/>
          <p:nvPr/>
        </p:nvGrpSpPr>
        <p:grpSpPr>
          <a:xfrm>
            <a:off x="819037" y="2478650"/>
            <a:ext cx="1138413" cy="769441"/>
            <a:chOff x="7004737" y="1691250"/>
            <a:chExt cx="1009500" cy="1009500"/>
          </a:xfrm>
        </p:grpSpPr>
        <p:sp>
          <p:nvSpPr>
            <p:cNvPr id="662" name="Google Shape;662;g9e90deefb1_0_889"/>
            <p:cNvSpPr/>
            <p:nvPr/>
          </p:nvSpPr>
          <p:spPr>
            <a:xfrm rot="-3154006">
              <a:off x="7149439" y="1835953"/>
              <a:ext cx="720095" cy="720095"/>
            </a:xfrm>
            <a:prstGeom prst="roundRect">
              <a:avLst>
                <a:gd name="adj" fmla="val 8219"/>
              </a:avLst>
            </a:prstGeom>
            <a:solidFill>
              <a:srgbClr val="FFD9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9e90deefb1_0_889"/>
            <p:cNvSpPr/>
            <p:nvPr/>
          </p:nvSpPr>
          <p:spPr>
            <a:xfrm rot="-2700000">
              <a:off x="7178436" y="1864803"/>
              <a:ext cx="662276" cy="662276"/>
            </a:xfrm>
            <a:prstGeom prst="roundRect">
              <a:avLst>
                <a:gd name="adj" fmla="val 8219"/>
              </a:avLst>
            </a:prstGeom>
            <a:solidFill>
              <a:srgbClr val="FBA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g9e90deefb1_0_889"/>
          <p:cNvGrpSpPr/>
          <p:nvPr/>
        </p:nvGrpSpPr>
        <p:grpSpPr>
          <a:xfrm>
            <a:off x="818813" y="619431"/>
            <a:ext cx="1138413" cy="769441"/>
            <a:chOff x="3971188" y="1691250"/>
            <a:chExt cx="1009500" cy="1009500"/>
          </a:xfrm>
        </p:grpSpPr>
        <p:sp>
          <p:nvSpPr>
            <p:cNvPr id="665" name="Google Shape;665;g9e90deefb1_0_889"/>
            <p:cNvSpPr/>
            <p:nvPr/>
          </p:nvSpPr>
          <p:spPr>
            <a:xfrm rot="-3154006">
              <a:off x="4115890" y="1835953"/>
              <a:ext cx="720095" cy="720095"/>
            </a:xfrm>
            <a:prstGeom prst="roundRect">
              <a:avLst>
                <a:gd name="adj" fmla="val 8219"/>
              </a:avLst>
            </a:prstGeom>
            <a:solidFill>
              <a:srgbClr val="86D2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9e90deefb1_0_889"/>
            <p:cNvSpPr/>
            <p:nvPr/>
          </p:nvSpPr>
          <p:spPr>
            <a:xfrm rot="-2700000">
              <a:off x="4144885" y="1864803"/>
              <a:ext cx="662276" cy="662276"/>
            </a:xfrm>
            <a:prstGeom prst="roundRect">
              <a:avLst>
                <a:gd name="adj" fmla="val 8219"/>
              </a:avLst>
            </a:prstGeom>
            <a:solidFill>
              <a:srgbClr val="0680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g9e90deefb1_0_889"/>
          <p:cNvGrpSpPr/>
          <p:nvPr/>
        </p:nvGrpSpPr>
        <p:grpSpPr>
          <a:xfrm>
            <a:off x="818813" y="1549037"/>
            <a:ext cx="1138413" cy="769441"/>
            <a:chOff x="3978411" y="1946225"/>
            <a:chExt cx="1009500" cy="1009500"/>
          </a:xfrm>
        </p:grpSpPr>
        <p:sp>
          <p:nvSpPr>
            <p:cNvPr id="668" name="Google Shape;668;g9e90deefb1_0_889"/>
            <p:cNvSpPr/>
            <p:nvPr/>
          </p:nvSpPr>
          <p:spPr>
            <a:xfrm rot="-3154006">
              <a:off x="4123114" y="2090928"/>
              <a:ext cx="720095" cy="720095"/>
            </a:xfrm>
            <a:prstGeom prst="roundRect">
              <a:avLst>
                <a:gd name="adj" fmla="val 8219"/>
              </a:avLst>
            </a:prstGeom>
            <a:solidFill>
              <a:srgbClr val="7AFA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9e90deefb1_0_889"/>
            <p:cNvSpPr/>
            <p:nvPr/>
          </p:nvSpPr>
          <p:spPr>
            <a:xfrm rot="-2700000">
              <a:off x="4152110" y="2119777"/>
              <a:ext cx="662276" cy="662276"/>
            </a:xfrm>
            <a:prstGeom prst="roundRect">
              <a:avLst>
                <a:gd name="adj" fmla="val 8219"/>
              </a:avLst>
            </a:prstGeom>
            <a:solidFill>
              <a:srgbClr val="07A39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g9e90deefb1_0_889"/>
          <p:cNvGrpSpPr/>
          <p:nvPr/>
        </p:nvGrpSpPr>
        <p:grpSpPr>
          <a:xfrm>
            <a:off x="819037" y="3408258"/>
            <a:ext cx="1138413" cy="769441"/>
            <a:chOff x="7011962" y="1946225"/>
            <a:chExt cx="1009500" cy="1009500"/>
          </a:xfrm>
        </p:grpSpPr>
        <p:sp>
          <p:nvSpPr>
            <p:cNvPr id="671" name="Google Shape;671;g9e90deefb1_0_889"/>
            <p:cNvSpPr/>
            <p:nvPr/>
          </p:nvSpPr>
          <p:spPr>
            <a:xfrm rot="-3154006">
              <a:off x="7156664" y="2090928"/>
              <a:ext cx="720095" cy="720095"/>
            </a:xfrm>
            <a:prstGeom prst="roundRect">
              <a:avLst>
                <a:gd name="adj" fmla="val 8219"/>
              </a:avLst>
            </a:prstGeom>
            <a:solidFill>
              <a:srgbClr val="FFA1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9e90deefb1_0_889"/>
            <p:cNvSpPr/>
            <p:nvPr/>
          </p:nvSpPr>
          <p:spPr>
            <a:xfrm rot="-2700000">
              <a:off x="7185662" y="2119777"/>
              <a:ext cx="662276" cy="662276"/>
            </a:xfrm>
            <a:prstGeom prst="roundRect">
              <a:avLst>
                <a:gd name="adj" fmla="val 8219"/>
              </a:avLst>
            </a:prstGeom>
            <a:solidFill>
              <a:srgbClr val="E626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3" name="Google Shape;673;g9e90deefb1_0_889"/>
          <p:cNvSpPr txBox="1"/>
          <p:nvPr/>
        </p:nvSpPr>
        <p:spPr>
          <a:xfrm>
            <a:off x="898513" y="697807"/>
            <a:ext cx="9582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9e90deefb1_0_889"/>
          <p:cNvSpPr txBox="1"/>
          <p:nvPr/>
        </p:nvSpPr>
        <p:spPr>
          <a:xfrm>
            <a:off x="898513" y="1625232"/>
            <a:ext cx="9582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9e90deefb1_0_889"/>
          <p:cNvSpPr txBox="1"/>
          <p:nvPr/>
        </p:nvSpPr>
        <p:spPr>
          <a:xfrm>
            <a:off x="898513" y="2552657"/>
            <a:ext cx="9582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9e90deefb1_0_889"/>
          <p:cNvSpPr txBox="1"/>
          <p:nvPr/>
        </p:nvSpPr>
        <p:spPr>
          <a:xfrm>
            <a:off x="898513" y="3480083"/>
            <a:ext cx="9582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9e90deefb1_0_889"/>
          <p:cNvSpPr txBox="1"/>
          <p:nvPr/>
        </p:nvSpPr>
        <p:spPr>
          <a:xfrm>
            <a:off x="2144075" y="695675"/>
            <a:ext cx="47445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components required to solve the given problem statement.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78" name="Google Shape;678;g9e90deefb1_0_889"/>
          <p:cNvSpPr txBox="1"/>
          <p:nvPr/>
        </p:nvSpPr>
        <p:spPr>
          <a:xfrm>
            <a:off x="2882175" y="0"/>
            <a:ext cx="28854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How to solve?</a:t>
            </a:r>
            <a:endParaRPr sz="30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9" name="Google Shape;679;g9e90deefb1_0_889"/>
          <p:cNvSpPr txBox="1"/>
          <p:nvPr/>
        </p:nvSpPr>
        <p:spPr>
          <a:xfrm>
            <a:off x="2144075" y="1665075"/>
            <a:ext cx="3729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circuit connections.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9e90deefb1_0_889"/>
          <p:cNvSpPr txBox="1"/>
          <p:nvPr/>
        </p:nvSpPr>
        <p:spPr>
          <a:xfrm>
            <a:off x="2144075" y="2464225"/>
            <a:ext cx="49497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exists any programmable components, write the code accordingly to get the components working.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81" name="Google Shape;681;g9e90deefb1_0_889"/>
          <p:cNvSpPr txBox="1"/>
          <p:nvPr/>
        </p:nvSpPr>
        <p:spPr>
          <a:xfrm>
            <a:off x="2144075" y="3409475"/>
            <a:ext cx="4949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and debug, finally add extra functionality and make it fancy.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8"/>
          <p:cNvPicPr preferRelativeResize="0"/>
          <p:nvPr/>
        </p:nvPicPr>
        <p:blipFill rotWithShape="1">
          <a:blip r:embed="rId3">
            <a:alphaModFix/>
          </a:blip>
          <a:srcRect l="-7457" t="10144" b="15917"/>
          <a:stretch/>
        </p:blipFill>
        <p:spPr>
          <a:xfrm>
            <a:off x="8154725" y="0"/>
            <a:ext cx="989275" cy="9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8"/>
          <p:cNvSpPr txBox="1"/>
          <p:nvPr/>
        </p:nvSpPr>
        <p:spPr>
          <a:xfrm>
            <a:off x="2892550" y="238475"/>
            <a:ext cx="35013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35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Gang members</a:t>
            </a:r>
            <a:endParaRPr sz="35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688" name="Google Shape;688;p8"/>
          <p:cNvGrpSpPr/>
          <p:nvPr/>
        </p:nvGrpSpPr>
        <p:grpSpPr>
          <a:xfrm>
            <a:off x="291092" y="2473620"/>
            <a:ext cx="1842200" cy="2164016"/>
            <a:chOff x="1475656" y="4005064"/>
            <a:chExt cx="1384800" cy="1788000"/>
          </a:xfrm>
        </p:grpSpPr>
        <p:sp>
          <p:nvSpPr>
            <p:cNvPr id="689" name="Google Shape;689;p8"/>
            <p:cNvSpPr/>
            <p:nvPr/>
          </p:nvSpPr>
          <p:spPr>
            <a:xfrm>
              <a:off x="1780456" y="4309864"/>
              <a:ext cx="1080000" cy="1483200"/>
            </a:xfrm>
            <a:prstGeom prst="rect">
              <a:avLst/>
            </a:prstGeom>
            <a:solidFill>
              <a:srgbClr val="E6260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1475656" y="4005064"/>
              <a:ext cx="1080000" cy="1483200"/>
            </a:xfrm>
            <a:prstGeom prst="rect">
              <a:avLst/>
            </a:prstGeom>
            <a:solidFill>
              <a:srgbClr val="E6260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1628056" y="4157464"/>
              <a:ext cx="1080000" cy="148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" sz="2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yj</a:t>
              </a: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8"/>
          <p:cNvSpPr txBox="1"/>
          <p:nvPr/>
        </p:nvSpPr>
        <p:spPr>
          <a:xfrm>
            <a:off x="569500" y="2833975"/>
            <a:ext cx="1479600" cy="14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7805 voltage regulator IC to regulate the supply voltage level.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3" name="Google Shape;693;p8"/>
          <p:cNvGrpSpPr/>
          <p:nvPr/>
        </p:nvGrpSpPr>
        <p:grpSpPr>
          <a:xfrm>
            <a:off x="2465099" y="2544894"/>
            <a:ext cx="1948552" cy="2078192"/>
            <a:chOff x="3083835" y="3419010"/>
            <a:chExt cx="1384800" cy="1788000"/>
          </a:xfrm>
        </p:grpSpPr>
        <p:sp>
          <p:nvSpPr>
            <p:cNvPr id="694" name="Google Shape;694;p8"/>
            <p:cNvSpPr/>
            <p:nvPr/>
          </p:nvSpPr>
          <p:spPr>
            <a:xfrm>
              <a:off x="3388635" y="3723810"/>
              <a:ext cx="1080000" cy="1483200"/>
            </a:xfrm>
            <a:prstGeom prst="rect">
              <a:avLst/>
            </a:prstGeom>
            <a:solidFill>
              <a:srgbClr val="FBA20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3083835" y="3419010"/>
              <a:ext cx="1080000" cy="1483200"/>
            </a:xfrm>
            <a:prstGeom prst="rect">
              <a:avLst/>
            </a:prstGeom>
            <a:solidFill>
              <a:srgbClr val="FBA20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3236235" y="3571410"/>
              <a:ext cx="1080000" cy="148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7" name="Google Shape;697;p8"/>
          <p:cNvSpPr txBox="1"/>
          <p:nvPr/>
        </p:nvSpPr>
        <p:spPr>
          <a:xfrm>
            <a:off x="2714300" y="2636220"/>
            <a:ext cx="1528200" cy="1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555 timer in Astable mode to produce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output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oscillates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particular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and generate pulses.</a:t>
            </a:r>
            <a:endParaRPr sz="1400" b="0" i="0" u="none" strike="noStrike" cap="none" dirty="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698" name="Google Shape;698;p8"/>
          <p:cNvGrpSpPr/>
          <p:nvPr/>
        </p:nvGrpSpPr>
        <p:grpSpPr>
          <a:xfrm>
            <a:off x="4704164" y="2556273"/>
            <a:ext cx="1905346" cy="2084808"/>
            <a:chOff x="4692014" y="2832956"/>
            <a:chExt cx="1384800" cy="1788000"/>
          </a:xfrm>
        </p:grpSpPr>
        <p:sp>
          <p:nvSpPr>
            <p:cNvPr id="699" name="Google Shape;699;p8"/>
            <p:cNvSpPr/>
            <p:nvPr/>
          </p:nvSpPr>
          <p:spPr>
            <a:xfrm>
              <a:off x="4996814" y="3137756"/>
              <a:ext cx="1080000" cy="1483200"/>
            </a:xfrm>
            <a:prstGeom prst="rect">
              <a:avLst/>
            </a:prstGeom>
            <a:solidFill>
              <a:srgbClr val="07A39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4692014" y="2832956"/>
              <a:ext cx="1080000" cy="1483200"/>
            </a:xfrm>
            <a:prstGeom prst="rect">
              <a:avLst/>
            </a:prstGeom>
            <a:solidFill>
              <a:srgbClr val="07A398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4844414" y="2985356"/>
              <a:ext cx="1080000" cy="148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8"/>
          <p:cNvGrpSpPr/>
          <p:nvPr/>
        </p:nvGrpSpPr>
        <p:grpSpPr>
          <a:xfrm>
            <a:off x="6908952" y="2562005"/>
            <a:ext cx="1884436" cy="2082126"/>
            <a:chOff x="6300192" y="2246902"/>
            <a:chExt cx="1384800" cy="1788000"/>
          </a:xfrm>
        </p:grpSpPr>
        <p:sp>
          <p:nvSpPr>
            <p:cNvPr id="703" name="Google Shape;703;p8"/>
            <p:cNvSpPr/>
            <p:nvPr/>
          </p:nvSpPr>
          <p:spPr>
            <a:xfrm>
              <a:off x="6604992" y="2551702"/>
              <a:ext cx="1080000" cy="1483200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6300192" y="2246902"/>
              <a:ext cx="1080000" cy="1483200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6452592" y="2399302"/>
              <a:ext cx="1080000" cy="148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6" name="Google Shape;706;p8"/>
          <p:cNvSpPr txBox="1"/>
          <p:nvPr/>
        </p:nvSpPr>
        <p:spPr>
          <a:xfrm>
            <a:off x="4918800" y="2825750"/>
            <a:ext cx="1528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resistors and capacitors of suitable value to set the ON time and OFF time of the pulse.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8"/>
          <p:cNvSpPr txBox="1"/>
          <p:nvPr/>
        </p:nvSpPr>
        <p:spPr>
          <a:xfrm>
            <a:off x="7208250" y="2818975"/>
            <a:ext cx="12888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5V relay as a switch to turn ON and OFF the bulb.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Google Shape;70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4175" y="1403775"/>
            <a:ext cx="1421450" cy="10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9700" y="1108625"/>
            <a:ext cx="1288800" cy="12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04475" y="1394575"/>
            <a:ext cx="1479600" cy="1109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8"/>
          <p:cNvPicPr preferRelativeResize="0"/>
          <p:nvPr/>
        </p:nvPicPr>
        <p:blipFill rotWithShape="1">
          <a:blip r:embed="rId7">
            <a:alphaModFix/>
          </a:blip>
          <a:srcRect t="13577" b="23942"/>
          <a:stretch/>
        </p:blipFill>
        <p:spPr>
          <a:xfrm>
            <a:off x="6924750" y="1346850"/>
            <a:ext cx="1588274" cy="120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9e90deefb1_0_959"/>
          <p:cNvSpPr txBox="1"/>
          <p:nvPr/>
        </p:nvSpPr>
        <p:spPr>
          <a:xfrm>
            <a:off x="2071575" y="505915"/>
            <a:ext cx="44208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How to make it work?</a:t>
            </a:r>
            <a:endParaRPr sz="3200" b="0" i="0" u="none" strike="noStrike" cap="none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17" name="Google Shape;717;g9e90deefb1_0_959"/>
          <p:cNvSpPr txBox="1"/>
          <p:nvPr/>
        </p:nvSpPr>
        <p:spPr>
          <a:xfrm rot="-8738">
            <a:off x="370757" y="1291499"/>
            <a:ext cx="844816" cy="59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718;g9e90deefb1_0_959"/>
          <p:cNvGrpSpPr/>
          <p:nvPr/>
        </p:nvGrpSpPr>
        <p:grpSpPr>
          <a:xfrm rot="2695435">
            <a:off x="3995687" y="749783"/>
            <a:ext cx="4988466" cy="4322736"/>
            <a:chOff x="3263140" y="2103007"/>
            <a:chExt cx="2341903" cy="2036400"/>
          </a:xfrm>
        </p:grpSpPr>
        <p:sp>
          <p:nvSpPr>
            <p:cNvPr id="719" name="Google Shape;719;g9e90deefb1_0_959"/>
            <p:cNvSpPr/>
            <p:nvPr/>
          </p:nvSpPr>
          <p:spPr>
            <a:xfrm rot="-2700000">
              <a:off x="3866868" y="2401231"/>
              <a:ext cx="1439952" cy="1439952"/>
            </a:xfrm>
            <a:prstGeom prst="roundRect">
              <a:avLst>
                <a:gd name="adj" fmla="val 10715"/>
              </a:avLst>
            </a:prstGeom>
            <a:solidFill>
              <a:srgbClr val="FFFFFF"/>
            </a:solidFill>
            <a:ln w="63500" cap="flat" cmpd="sng">
              <a:solidFill>
                <a:srgbClr val="2C2F4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0" name="Google Shape;720;g9e90deefb1_0_959"/>
            <p:cNvGrpSpPr/>
            <p:nvPr/>
          </p:nvGrpSpPr>
          <p:grpSpPr>
            <a:xfrm>
              <a:off x="3263140" y="2815806"/>
              <a:ext cx="610800" cy="610800"/>
              <a:chOff x="583852" y="2413753"/>
              <a:chExt cx="610800" cy="610800"/>
            </a:xfrm>
          </p:grpSpPr>
          <p:sp>
            <p:nvSpPr>
              <p:cNvPr id="721" name="Google Shape;721;g9e90deefb1_0_959"/>
              <p:cNvSpPr/>
              <p:nvPr/>
            </p:nvSpPr>
            <p:spPr>
              <a:xfrm rot="-2700000">
                <a:off x="673302" y="2503203"/>
                <a:ext cx="431901" cy="431901"/>
              </a:xfrm>
              <a:prstGeom prst="rect">
                <a:avLst/>
              </a:prstGeom>
              <a:solidFill>
                <a:srgbClr val="2C2F4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g9e90deefb1_0_959"/>
              <p:cNvSpPr txBox="1"/>
              <p:nvPr/>
            </p:nvSpPr>
            <p:spPr>
              <a:xfrm rot="-2691341">
                <a:off x="678871" y="2559649"/>
                <a:ext cx="421083" cy="300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" sz="16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02</a:t>
                </a:r>
                <a:endParaRPr sz="16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23" name="Google Shape;723;g9e90deefb1_0_959"/>
          <p:cNvPicPr preferRelativeResize="0"/>
          <p:nvPr/>
        </p:nvPicPr>
        <p:blipFill rotWithShape="1">
          <a:blip r:embed="rId3">
            <a:alphaModFix/>
          </a:blip>
          <a:srcRect l="-7457" t="10144" b="15917"/>
          <a:stretch/>
        </p:blipFill>
        <p:spPr>
          <a:xfrm>
            <a:off x="8154725" y="0"/>
            <a:ext cx="989275" cy="9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g9e90deefb1_0_959"/>
          <p:cNvSpPr txBox="1"/>
          <p:nvPr/>
        </p:nvSpPr>
        <p:spPr>
          <a:xfrm>
            <a:off x="5341525" y="2027140"/>
            <a:ext cx="28626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Relay has to be turned ON and OFF by a timer, which in turn makes the two bulbs to turn ON and OFF. Here use 555 timer in astable mode to produce a pulse with predefined </a:t>
            </a:r>
            <a:r>
              <a:rPr lang="en" dirty="0" smtClean="0">
                <a:solidFill>
                  <a:schemeClr val="dk1"/>
                </a:solidFill>
              </a:rPr>
              <a:t>ON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-time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dirty="0" smtClean="0">
                <a:solidFill>
                  <a:schemeClr val="dk1"/>
                </a:solidFill>
              </a:rPr>
              <a:t>OFF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-time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Connect the circuit in such a way that Bulb 1 will be turned ON only during the </a:t>
            </a:r>
            <a:r>
              <a:rPr lang="en" dirty="0" smtClean="0">
                <a:solidFill>
                  <a:schemeClr val="dk1"/>
                </a:solidFill>
              </a:rPr>
              <a:t>ON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-time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and Bulb 2 will be turned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only during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dirty="0" smtClean="0">
                <a:solidFill>
                  <a:schemeClr val="dk1"/>
                </a:solidFill>
              </a:rPr>
              <a:t>OFF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-time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5" name="Google Shape;725;g9e90deefb1_0_959"/>
          <p:cNvGrpSpPr/>
          <p:nvPr/>
        </p:nvGrpSpPr>
        <p:grpSpPr>
          <a:xfrm rot="2699887">
            <a:off x="-220475" y="698293"/>
            <a:ext cx="5055420" cy="4391392"/>
            <a:chOff x="650380" y="2112607"/>
            <a:chExt cx="2352332" cy="2054100"/>
          </a:xfrm>
        </p:grpSpPr>
        <p:sp>
          <p:nvSpPr>
            <p:cNvPr id="726" name="Google Shape;726;g9e90deefb1_0_959"/>
            <p:cNvSpPr/>
            <p:nvPr/>
          </p:nvSpPr>
          <p:spPr>
            <a:xfrm rot="-2700000">
              <a:off x="1250596" y="2412256"/>
              <a:ext cx="1450135" cy="1454801"/>
            </a:xfrm>
            <a:prstGeom prst="roundRect">
              <a:avLst>
                <a:gd name="adj" fmla="val 10715"/>
              </a:avLst>
            </a:prstGeom>
            <a:solidFill>
              <a:srgbClr val="FFFFFF"/>
            </a:solidFill>
            <a:ln w="63500" cap="flat" cmpd="sng">
              <a:solidFill>
                <a:srgbClr val="E6260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7" name="Google Shape;727;g9e90deefb1_0_959"/>
            <p:cNvGrpSpPr/>
            <p:nvPr/>
          </p:nvGrpSpPr>
          <p:grpSpPr>
            <a:xfrm>
              <a:off x="650380" y="2825331"/>
              <a:ext cx="610800" cy="610800"/>
              <a:chOff x="583852" y="2413753"/>
              <a:chExt cx="610800" cy="610800"/>
            </a:xfrm>
          </p:grpSpPr>
          <p:sp>
            <p:nvSpPr>
              <p:cNvPr id="728" name="Google Shape;728;g9e90deefb1_0_959"/>
              <p:cNvSpPr/>
              <p:nvPr/>
            </p:nvSpPr>
            <p:spPr>
              <a:xfrm rot="-2700000">
                <a:off x="673302" y="2503203"/>
                <a:ext cx="431901" cy="431901"/>
              </a:xfrm>
              <a:prstGeom prst="rect">
                <a:avLst/>
              </a:prstGeom>
              <a:solidFill>
                <a:srgbClr val="E6260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g9e90deefb1_0_959"/>
              <p:cNvSpPr txBox="1"/>
              <p:nvPr/>
            </p:nvSpPr>
            <p:spPr>
              <a:xfrm rot="-2708616">
                <a:off x="677759" y="2560311"/>
                <a:ext cx="423205" cy="2986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" sz="16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01</a:t>
                </a:r>
                <a:endParaRPr sz="16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30" name="Google Shape;730;g9e90deefb1_0_959"/>
          <p:cNvSpPr txBox="1"/>
          <p:nvPr/>
        </p:nvSpPr>
        <p:spPr>
          <a:xfrm>
            <a:off x="1139000" y="2089920"/>
            <a:ext cx="2805600" cy="2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As specified in the question the power supply available in the car is 24V DC only, but 555 timer and relay requires a lesser operating voltage. So make use of a 7805 which is a positive voltage regulator IC to regulate the voltage from 24V to 5V and use this to power the timer and relay.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7"/>
          <p:cNvPicPr preferRelativeResize="0"/>
          <p:nvPr/>
        </p:nvPicPr>
        <p:blipFill rotWithShape="1">
          <a:blip r:embed="rId3">
            <a:alphaModFix/>
          </a:blip>
          <a:srcRect l="-7457" t="10144" b="15917"/>
          <a:stretch/>
        </p:blipFill>
        <p:spPr>
          <a:xfrm>
            <a:off x="8154725" y="0"/>
            <a:ext cx="989275" cy="9465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6" name="Google Shape;736;p7"/>
          <p:cNvGrpSpPr/>
          <p:nvPr/>
        </p:nvGrpSpPr>
        <p:grpSpPr>
          <a:xfrm rot="2697080">
            <a:off x="-228243" y="131162"/>
            <a:ext cx="5061231" cy="4369049"/>
            <a:chOff x="1956760" y="3408677"/>
            <a:chExt cx="2341903" cy="2036400"/>
          </a:xfrm>
        </p:grpSpPr>
        <p:sp>
          <p:nvSpPr>
            <p:cNvPr id="737" name="Google Shape;737;p7"/>
            <p:cNvSpPr/>
            <p:nvPr/>
          </p:nvSpPr>
          <p:spPr>
            <a:xfrm rot="-2700000">
              <a:off x="2560488" y="3706901"/>
              <a:ext cx="1439952" cy="1439952"/>
            </a:xfrm>
            <a:prstGeom prst="roundRect">
              <a:avLst>
                <a:gd name="adj" fmla="val 10715"/>
              </a:avLst>
            </a:prstGeom>
            <a:solidFill>
              <a:srgbClr val="FFFFFF"/>
            </a:solidFill>
            <a:ln w="63500" cap="flat" cmpd="sng">
              <a:solidFill>
                <a:srgbClr val="FBA2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8" name="Google Shape;738;p7"/>
            <p:cNvGrpSpPr/>
            <p:nvPr/>
          </p:nvGrpSpPr>
          <p:grpSpPr>
            <a:xfrm>
              <a:off x="1956760" y="4121476"/>
              <a:ext cx="610800" cy="610800"/>
              <a:chOff x="583852" y="2413753"/>
              <a:chExt cx="610800" cy="610800"/>
            </a:xfrm>
          </p:grpSpPr>
          <p:sp>
            <p:nvSpPr>
              <p:cNvPr id="739" name="Google Shape;739;p7"/>
              <p:cNvSpPr/>
              <p:nvPr/>
            </p:nvSpPr>
            <p:spPr>
              <a:xfrm rot="-2700000">
                <a:off x="673302" y="2503203"/>
                <a:ext cx="431901" cy="431901"/>
              </a:xfrm>
              <a:prstGeom prst="rect">
                <a:avLst/>
              </a:prstGeom>
              <a:solidFill>
                <a:srgbClr val="FBA2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7"/>
              <p:cNvSpPr txBox="1"/>
              <p:nvPr/>
            </p:nvSpPr>
            <p:spPr>
              <a:xfrm rot="-2722514">
                <a:off x="678888" y="2559641"/>
                <a:ext cx="421091" cy="300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" sz="16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03</a:t>
                </a:r>
                <a:endParaRPr sz="16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1" name="Google Shape;741;p7"/>
          <p:cNvGrpSpPr/>
          <p:nvPr/>
        </p:nvGrpSpPr>
        <p:grpSpPr>
          <a:xfrm rot="2697966">
            <a:off x="3992414" y="126370"/>
            <a:ext cx="5037148" cy="4350384"/>
            <a:chOff x="4571101" y="3393412"/>
            <a:chExt cx="2341903" cy="2036400"/>
          </a:xfrm>
        </p:grpSpPr>
        <p:sp>
          <p:nvSpPr>
            <p:cNvPr id="742" name="Google Shape;742;p7"/>
            <p:cNvSpPr/>
            <p:nvPr/>
          </p:nvSpPr>
          <p:spPr>
            <a:xfrm rot="-2700000">
              <a:off x="5174829" y="3691636"/>
              <a:ext cx="1439952" cy="1439952"/>
            </a:xfrm>
            <a:prstGeom prst="roundRect">
              <a:avLst>
                <a:gd name="adj" fmla="val 10715"/>
              </a:avLst>
            </a:prstGeom>
            <a:solidFill>
              <a:srgbClr val="FFFFFF"/>
            </a:solidFill>
            <a:ln w="63500" cap="flat" cmpd="sng">
              <a:solidFill>
                <a:srgbClr val="0680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3" name="Google Shape;743;p7"/>
            <p:cNvGrpSpPr/>
            <p:nvPr/>
          </p:nvGrpSpPr>
          <p:grpSpPr>
            <a:xfrm>
              <a:off x="4571101" y="4106211"/>
              <a:ext cx="610800" cy="610800"/>
              <a:chOff x="583852" y="2413753"/>
              <a:chExt cx="610800" cy="610800"/>
            </a:xfrm>
          </p:grpSpPr>
          <p:sp>
            <p:nvSpPr>
              <p:cNvPr id="744" name="Google Shape;744;p7"/>
              <p:cNvSpPr/>
              <p:nvPr/>
            </p:nvSpPr>
            <p:spPr>
              <a:xfrm rot="-2700000">
                <a:off x="673302" y="2503203"/>
                <a:ext cx="431901" cy="431901"/>
              </a:xfrm>
              <a:prstGeom prst="rect">
                <a:avLst/>
              </a:prstGeom>
              <a:solidFill>
                <a:srgbClr val="0680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sz="2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7"/>
              <p:cNvSpPr txBox="1"/>
              <p:nvPr/>
            </p:nvSpPr>
            <p:spPr>
              <a:xfrm rot="-2807829">
                <a:off x="679790" y="2558826"/>
                <a:ext cx="419379" cy="301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" sz="16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04</a:t>
                </a:r>
                <a:endParaRPr sz="16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46" name="Google Shape;746;p7"/>
          <p:cNvSpPr txBox="1"/>
          <p:nvPr/>
        </p:nvSpPr>
        <p:spPr>
          <a:xfrm>
            <a:off x="990600" y="1445850"/>
            <a:ext cx="3170400" cy="24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dirty="0" smtClean="0"/>
              <a:t>ON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OFF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of the pulse decides how long each bulb stays in ON state. As specified in the question </a:t>
            </a:r>
            <a:r>
              <a:rPr lang="en" dirty="0" smtClean="0"/>
              <a:t>ON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dirty="0" smtClean="0"/>
              <a:t>OFF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be around 3.3s and 3.2s. Set this time by selecting the appropriate value of resistors and capacitors.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Formulae to calculate </a:t>
            </a:r>
            <a:r>
              <a:rPr lang="en" dirty="0" smtClean="0">
                <a:solidFill>
                  <a:schemeClr val="dk1"/>
                </a:solidFill>
              </a:rPr>
              <a:t>ON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-time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dirty="0" smtClean="0">
                <a:solidFill>
                  <a:schemeClr val="dk1"/>
                </a:solidFill>
              </a:rPr>
              <a:t>OFF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-time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TON = 0.693(R2 + R1)C1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TOFF = 0.693(R2)C1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8890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7"/>
          <p:cNvSpPr txBox="1"/>
          <p:nvPr/>
        </p:nvSpPr>
        <p:spPr>
          <a:xfrm>
            <a:off x="5654100" y="1893150"/>
            <a:ext cx="2337900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it’s done, simply turn ON the power supply and you should be able to notice each bulbs flashing one at a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g9e90deefb1_0_1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g9e90deefb1_0_1105"/>
          <p:cNvSpPr txBox="1"/>
          <p:nvPr/>
        </p:nvSpPr>
        <p:spPr>
          <a:xfrm>
            <a:off x="791400" y="3957425"/>
            <a:ext cx="75612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Just like everyone had a reason to kill Bryce Walker, you have a reason to submit the solution ASAP!!!!</a:t>
            </a:r>
            <a:endParaRPr sz="1600" b="0" i="0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sz="1600" b="0" i="0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              The company’s fate is in your hand</a:t>
            </a:r>
            <a:endParaRPr sz="1600" b="0" i="0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                                              </a:t>
            </a:r>
            <a:endParaRPr sz="1600" b="0" i="0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673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Lora</vt:lpstr>
      <vt:lpstr>Montserrat</vt:lpstr>
      <vt:lpstr>Montserrat Light</vt:lpstr>
      <vt:lpstr>Calibri</vt:lpstr>
      <vt:lpstr>Montserrat ExtraBold</vt:lpstr>
      <vt:lpstr>Malgun Gothic</vt:lpstr>
      <vt:lpstr>Wart template</vt:lpstr>
      <vt:lpstr>VOLTORB - OCTOBER</vt:lpstr>
      <vt:lpstr>Slide 2</vt:lpstr>
      <vt:lpstr>Problem Statement</vt:lpstr>
      <vt:lpstr>Hints: </vt:lpstr>
      <vt:lpstr>Slide 5</vt:lpstr>
      <vt:lpstr>Slide 6</vt:lpstr>
      <vt:lpstr>Slide 7</vt:lpstr>
      <vt:lpstr>Slide 8</vt:lpstr>
      <vt:lpstr>Slide 9</vt:lpstr>
      <vt:lpstr>Slide 10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VOLTORB - OCTOBER</dc:title>
  <dc:creator>Naveen</dc:creator>
  <cp:lastModifiedBy>Personal</cp:lastModifiedBy>
  <cp:revision>6</cp:revision>
  <dcterms:modified xsi:type="dcterms:W3CDTF">2020-10-24T12:29:32Z</dcterms:modified>
</cp:coreProperties>
</file>