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66" r:id="rId3"/>
    <p:sldId id="257" r:id="rId4"/>
    <p:sldId id="264" r:id="rId5"/>
    <p:sldId id="265" r:id="rId6"/>
    <p:sldId id="267" r:id="rId7"/>
    <p:sldId id="268" r:id="rId8"/>
    <p:sldId id="263" r:id="rId9"/>
  </p:sldIdLst>
  <p:sldSz cx="9144000" cy="5143500" type="screen16x9"/>
  <p:notesSz cx="6858000" cy="9144000"/>
  <p:embeddedFontLst>
    <p:embeddedFont>
      <p:font typeface="Corbel" panose="020B0503020204020204" pitchFamily="34" charset="0"/>
      <p:regular r:id="rId11"/>
      <p:bold r:id="rId12"/>
      <p:italic r:id="rId13"/>
      <p:boldItalic r:id="rId14"/>
    </p:embeddedFont>
    <p:embeddedFont>
      <p:font typeface="Elephant" panose="02020904090505020303" pitchFamily="18" charset="0"/>
      <p:regular r:id="rId15"/>
      <p:italic r:id="rId16"/>
    </p:embeddedFont>
    <p:embeddedFont>
      <p:font typeface="Fira Sans" panose="020B0503050000020004"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52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63611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87192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03221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29710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160211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41297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632774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015940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759575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dk1"/>
            </a:gs>
          </a:gsLst>
          <a:lin ang="0" scaled="0"/>
        </a:gradFill>
        <a:effectLst/>
      </p:bgPr>
    </p:bg>
    <p:spTree>
      <p:nvGrpSpPr>
        <p:cNvPr id="1" name="Shape 10"/>
        <p:cNvGrpSpPr/>
        <p:nvPr/>
      </p:nvGrpSpPr>
      <p:grpSpPr>
        <a:xfrm>
          <a:off x="0" y="0"/>
          <a:ext cx="0" cy="0"/>
          <a:chOff x="0" y="0"/>
          <a:chExt cx="0" cy="0"/>
        </a:xfrm>
      </p:grpSpPr>
      <p:sp>
        <p:nvSpPr>
          <p:cNvPr id="14" name="Google Shape;14;p2"/>
          <p:cNvSpPr txBox="1">
            <a:spLocks noGrp="1"/>
          </p:cNvSpPr>
          <p:nvPr>
            <p:ph type="ctrTitle"/>
          </p:nvPr>
        </p:nvSpPr>
        <p:spPr>
          <a:xfrm>
            <a:off x="779100" y="1991825"/>
            <a:ext cx="5577600" cy="115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extLst>
      <p:ext uri="{BB962C8B-B14F-4D97-AF65-F5344CB8AC3E}">
        <p14:creationId xmlns:p14="http://schemas.microsoft.com/office/powerpoint/2010/main" val="2992556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8"/>
        <p:cNvGrpSpPr/>
        <p:nvPr/>
      </p:nvGrpSpPr>
      <p:grpSpPr>
        <a:xfrm>
          <a:off x="0" y="0"/>
          <a:ext cx="0" cy="0"/>
          <a:chOff x="0" y="0"/>
          <a:chExt cx="0" cy="0"/>
        </a:xfrm>
      </p:grpSpPr>
      <p:sp>
        <p:nvSpPr>
          <p:cNvPr id="42" name="Google Shape;42;p6"/>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6"/>
          <p:cNvSpPr txBox="1">
            <a:spLocks noGrp="1"/>
          </p:cNvSpPr>
          <p:nvPr>
            <p:ph type="body" idx="1"/>
          </p:nvPr>
        </p:nvSpPr>
        <p:spPr>
          <a:xfrm>
            <a:off x="779100"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4" name="Google Shape;44;p6"/>
          <p:cNvSpPr txBox="1">
            <a:spLocks noGrp="1"/>
          </p:cNvSpPr>
          <p:nvPr>
            <p:ph type="body" idx="2"/>
          </p:nvPr>
        </p:nvSpPr>
        <p:spPr>
          <a:xfrm>
            <a:off x="4488203"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5" name="Google Shape;45;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697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267568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color">
  <p:cSld name="Blank color">
    <p:bg>
      <p:bgPr>
        <a:gradFill>
          <a:gsLst>
            <a:gs pos="0">
              <a:schemeClr val="accent2"/>
            </a:gs>
            <a:gs pos="72000">
              <a:schemeClr val="accent3"/>
            </a:gs>
            <a:gs pos="100000">
              <a:schemeClr val="accent3"/>
            </a:gs>
          </a:gsLst>
          <a:lin ang="5400700" scaled="0"/>
        </a:gradFill>
        <a:effectLst/>
      </p:bgPr>
    </p:bg>
    <p:spTree>
      <p:nvGrpSpPr>
        <p:cNvPr id="1" name="Shape 73"/>
        <p:cNvGrpSpPr/>
        <p:nvPr/>
      </p:nvGrpSpPr>
      <p:grpSpPr>
        <a:xfrm>
          <a:off x="0" y="0"/>
          <a:ext cx="0" cy="0"/>
          <a:chOff x="0" y="0"/>
          <a:chExt cx="0" cy="0"/>
        </a:xfrm>
      </p:grpSpPr>
      <p:sp>
        <p:nvSpPr>
          <p:cNvPr id="76" name="Google Shape;76;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579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32035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441430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33836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408470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6009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69388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90208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2/2/2023</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61894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Lst>
  <p:transition>
    <p:fade thruBlk="1"/>
  </p:transition>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2"/>
          <p:cNvSpPr txBox="1">
            <a:spLocks noGrp="1"/>
          </p:cNvSpPr>
          <p:nvPr>
            <p:ph type="ctrTitle"/>
          </p:nvPr>
        </p:nvSpPr>
        <p:spPr>
          <a:xfrm>
            <a:off x="1464900" y="1556057"/>
            <a:ext cx="55776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1" dirty="0"/>
              <a:t>VOLTORB</a:t>
            </a:r>
            <a:endParaRPr b="1" dirty="0"/>
          </a:p>
          <a:p>
            <a:pPr marL="0" lvl="0" indent="0" algn="l" rtl="0">
              <a:spcBef>
                <a:spcPts val="0"/>
              </a:spcBef>
              <a:spcAft>
                <a:spcPts val="0"/>
              </a:spcAft>
              <a:buNone/>
            </a:pPr>
            <a:r>
              <a:rPr lang="en-IN" sz="5900" b="1" dirty="0">
                <a:solidFill>
                  <a:srgbClr val="FFFF00"/>
                </a:solidFill>
              </a:rPr>
              <a:t>JANUARY</a:t>
            </a:r>
            <a:endParaRPr sz="5900" b="1" dirty="0">
              <a:solidFill>
                <a:srgbClr val="FFFF00"/>
              </a:solidFill>
            </a:endParaRPr>
          </a:p>
          <a:p>
            <a:pPr marL="0" lvl="0" indent="0" algn="l" rtl="0">
              <a:spcBef>
                <a:spcPts val="0"/>
              </a:spcBef>
              <a:spcAft>
                <a:spcPts val="0"/>
              </a:spcAft>
              <a:buNone/>
            </a:pPr>
            <a:r>
              <a:rPr lang="en" sz="4300" b="1" dirty="0"/>
              <a:t>2023</a:t>
            </a:r>
            <a:endParaRPr sz="4300" b="1" dirty="0"/>
          </a:p>
        </p:txBody>
      </p:sp>
      <p:pic>
        <p:nvPicPr>
          <p:cNvPr id="2" name="Picture 1">
            <a:extLst>
              <a:ext uri="{FF2B5EF4-FFF2-40B4-BE49-F238E27FC236}">
                <a16:creationId xmlns:a16="http://schemas.microsoft.com/office/drawing/2014/main" id="{861B1DDA-21EA-0DDA-5894-15B371A73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070" y="1121568"/>
            <a:ext cx="2280029" cy="22272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141684" y="816199"/>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b="1" dirty="0"/>
              <a:t>Problem Statement</a:t>
            </a:r>
            <a:endParaRPr b="1" dirty="0"/>
          </a:p>
        </p:txBody>
      </p:sp>
      <p:sp>
        <p:nvSpPr>
          <p:cNvPr id="93" name="Google Shape;93;p13"/>
          <p:cNvSpPr txBox="1">
            <a:spLocks noGrp="1"/>
          </p:cNvSpPr>
          <p:nvPr>
            <p:ph type="body" idx="1"/>
          </p:nvPr>
        </p:nvSpPr>
        <p:spPr>
          <a:xfrm>
            <a:off x="1141684" y="1157925"/>
            <a:ext cx="7338900" cy="364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400" dirty="0"/>
          </a:p>
          <a:p>
            <a:pPr marL="0" lvl="0" indent="0" algn="l" rtl="0">
              <a:spcBef>
                <a:spcPts val="800"/>
              </a:spcBef>
              <a:spcAft>
                <a:spcPts val="0"/>
              </a:spcAft>
              <a:buNone/>
            </a:pPr>
            <a:r>
              <a:rPr lang="en-US" sz="1400" dirty="0"/>
              <a:t>Vivek is a common man in a country where there's lot of accidents taking place daily. The traffic police there aren't caring about happening. Vivek research finds that there is no traffic signal due to which many accidents are taking place. He wants your help now to make it and help many lives to survive. Can you help Vivek by building a manually operated traffic signal?</a:t>
            </a:r>
          </a:p>
          <a:p>
            <a:pPr marL="0" lvl="0" indent="0" algn="l" rtl="0">
              <a:spcBef>
                <a:spcPts val="800"/>
              </a:spcBef>
              <a:spcAft>
                <a:spcPts val="0"/>
              </a:spcAft>
              <a:buNone/>
            </a:pPr>
            <a:r>
              <a:rPr lang="en" sz="1400" b="1" dirty="0">
                <a:latin typeface="Fira Sans"/>
                <a:ea typeface="Fira Sans"/>
                <a:cs typeface="Fira Sans"/>
                <a:sym typeface="Fira Sans"/>
              </a:rPr>
              <a:t>Instructions: </a:t>
            </a:r>
            <a:endParaRPr sz="1400" b="1" dirty="0">
              <a:latin typeface="Fira Sans"/>
              <a:ea typeface="Fira Sans"/>
              <a:cs typeface="Fira Sans"/>
              <a:sym typeface="Fira Sans"/>
            </a:endParaRPr>
          </a:p>
          <a:p>
            <a:pPr marL="342900" lvl="0" indent="-342900" algn="l" rtl="0">
              <a:spcBef>
                <a:spcPts val="800"/>
              </a:spcBef>
              <a:spcAft>
                <a:spcPts val="0"/>
              </a:spcAft>
              <a:buFont typeface="Wingdings" panose="05000000000000000000" pitchFamily="2" charset="2"/>
              <a:buChar char="v"/>
            </a:pPr>
            <a:r>
              <a:rPr lang="en-US" sz="1400" dirty="0"/>
              <a:t>The device must contains 3 different lights [red yellow, green].</a:t>
            </a:r>
          </a:p>
          <a:p>
            <a:pPr marL="342900" lvl="0" indent="-342900" algn="l" rtl="0">
              <a:spcBef>
                <a:spcPts val="800"/>
              </a:spcBef>
              <a:spcAft>
                <a:spcPts val="0"/>
              </a:spcAft>
              <a:buFont typeface="Wingdings" panose="05000000000000000000" pitchFamily="2" charset="2"/>
              <a:buChar char="v"/>
            </a:pPr>
            <a:r>
              <a:rPr lang="en-US" sz="1400" dirty="0"/>
              <a:t>There must be a sound when device has red light.</a:t>
            </a:r>
          </a:p>
          <a:p>
            <a:pPr marL="342900" lvl="0" indent="-342900" algn="l" rtl="0">
              <a:spcBef>
                <a:spcPts val="800"/>
              </a:spcBef>
              <a:spcAft>
                <a:spcPts val="0"/>
              </a:spcAft>
              <a:buFont typeface="Wingdings" panose="05000000000000000000" pitchFamily="2" charset="2"/>
              <a:buChar char="v"/>
            </a:pPr>
            <a:r>
              <a:rPr lang="en-US" sz="1400" dirty="0"/>
              <a:t>There can be single/multiple circuits.</a:t>
            </a:r>
          </a:p>
          <a:p>
            <a:pPr marL="342900" lvl="0" indent="-342900" algn="l" rtl="0">
              <a:spcBef>
                <a:spcPts val="800"/>
              </a:spcBef>
              <a:spcAft>
                <a:spcPts val="0"/>
              </a:spcAft>
              <a:buFont typeface="Wingdings" panose="05000000000000000000" pitchFamily="2" charset="2"/>
              <a:buChar char="v"/>
            </a:pPr>
            <a:r>
              <a:rPr lang="en-US" sz="1400" dirty="0"/>
              <a:t> External creativity like Solar panel and Light sensors will add points to it.</a:t>
            </a:r>
            <a:endParaRPr sz="1300" dirty="0"/>
          </a:p>
        </p:txBody>
      </p:sp>
      <p:sp>
        <p:nvSpPr>
          <p:cNvPr id="95" name="Google Shape;95;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94" name="Google Shape;94;p13"/>
          <p:cNvSpPr txBox="1">
            <a:spLocks noGrp="1"/>
          </p:cNvSpPr>
          <p:nvPr>
            <p:ph type="body" idx="4294967295"/>
          </p:nvPr>
        </p:nvSpPr>
        <p:spPr>
          <a:xfrm>
            <a:off x="0" y="3981450"/>
            <a:ext cx="6961188" cy="661988"/>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200">
              <a:solidFill>
                <a:schemeClr val="accent3"/>
              </a:solidFill>
            </a:endParaRPr>
          </a:p>
          <a:p>
            <a:pPr marL="0" lvl="0" indent="0" algn="l" rtl="0">
              <a:spcBef>
                <a:spcPts val="0"/>
              </a:spcBef>
              <a:spcAft>
                <a:spcPts val="0"/>
              </a:spcAft>
              <a:buClr>
                <a:schemeClr val="dk1"/>
              </a:buClr>
              <a:buSzPts val="1100"/>
              <a:buFont typeface="Arial"/>
              <a:buNone/>
            </a:pPr>
            <a:endParaRPr sz="1200">
              <a:solidFill>
                <a:schemeClr val="accent3"/>
              </a:solidFill>
            </a:endParaRPr>
          </a:p>
          <a:p>
            <a:pPr marL="0" lvl="0" indent="0" algn="l" rtl="0">
              <a:spcBef>
                <a:spcPts val="0"/>
              </a:spcBef>
              <a:spcAft>
                <a:spcPts val="0"/>
              </a:spcAft>
              <a:buNone/>
            </a:pPr>
            <a:endParaRPr sz="1200">
              <a:solidFill>
                <a:schemeClr val="accent3"/>
              </a:solidFill>
            </a:endParaRPr>
          </a:p>
        </p:txBody>
      </p:sp>
      <p:pic>
        <p:nvPicPr>
          <p:cNvPr id="5" name="Picture 4">
            <a:extLst>
              <a:ext uri="{FF2B5EF4-FFF2-40B4-BE49-F238E27FC236}">
                <a16:creationId xmlns:a16="http://schemas.microsoft.com/office/drawing/2014/main" id="{C5FB89E1-E0F6-E095-5F1F-AAB128F78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784" y="151371"/>
            <a:ext cx="883428" cy="862978"/>
          </a:xfrm>
          <a:prstGeom prst="rect">
            <a:avLst/>
          </a:prstGeom>
        </p:spPr>
      </p:pic>
    </p:spTree>
    <p:extLst>
      <p:ext uri="{BB962C8B-B14F-4D97-AF65-F5344CB8AC3E}">
        <p14:creationId xmlns:p14="http://schemas.microsoft.com/office/powerpoint/2010/main" val="91526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141684" y="412755"/>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b="1" dirty="0"/>
              <a:t>COMPONENTS REQUIRED</a:t>
            </a:r>
            <a:endParaRPr b="1" dirty="0"/>
          </a:p>
        </p:txBody>
      </p:sp>
      <p:sp>
        <p:nvSpPr>
          <p:cNvPr id="93" name="Google Shape;93;p13"/>
          <p:cNvSpPr txBox="1">
            <a:spLocks noGrp="1"/>
          </p:cNvSpPr>
          <p:nvPr>
            <p:ph type="body" idx="1"/>
          </p:nvPr>
        </p:nvSpPr>
        <p:spPr>
          <a:xfrm>
            <a:off x="1141684" y="999638"/>
            <a:ext cx="7338900" cy="364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lang="en-IN" sz="1400" dirty="0"/>
          </a:p>
          <a:p>
            <a:pPr marL="342900" lvl="0" indent="-342900" algn="l" rtl="0">
              <a:spcBef>
                <a:spcPts val="800"/>
              </a:spcBef>
              <a:spcAft>
                <a:spcPts val="0"/>
              </a:spcAft>
              <a:buFont typeface="Wingdings" panose="05000000000000000000" pitchFamily="2" charset="2"/>
              <a:buChar char="v"/>
            </a:pPr>
            <a:r>
              <a:rPr lang="en-US" sz="1400" dirty="0"/>
              <a:t>Arduino UNO (controller)</a:t>
            </a:r>
          </a:p>
          <a:p>
            <a:pPr marL="342900" lvl="0" indent="-342900" algn="l" rtl="0">
              <a:spcBef>
                <a:spcPts val="800"/>
              </a:spcBef>
              <a:spcAft>
                <a:spcPts val="0"/>
              </a:spcAft>
              <a:buFont typeface="Wingdings" panose="05000000000000000000" pitchFamily="2" charset="2"/>
              <a:buChar char="v"/>
            </a:pPr>
            <a:r>
              <a:rPr lang="en-US" sz="1400" dirty="0"/>
              <a:t>LEDs (RED, YELLOW, GREEN) for signal lights</a:t>
            </a:r>
          </a:p>
          <a:p>
            <a:pPr marL="342900" lvl="0" indent="-342900" algn="l" rtl="0">
              <a:spcBef>
                <a:spcPts val="800"/>
              </a:spcBef>
              <a:spcAft>
                <a:spcPts val="0"/>
              </a:spcAft>
              <a:buFont typeface="Wingdings" panose="05000000000000000000" pitchFamily="2" charset="2"/>
              <a:buChar char="v"/>
            </a:pPr>
            <a:r>
              <a:rPr lang="en-US" sz="1400" dirty="0"/>
              <a:t>Toggle Switch SPDT (Single pole Dual thro) as user Inputs</a:t>
            </a:r>
          </a:p>
          <a:p>
            <a:pPr marL="342900" lvl="0" indent="-342900" algn="l" rtl="0">
              <a:spcBef>
                <a:spcPts val="800"/>
              </a:spcBef>
              <a:spcAft>
                <a:spcPts val="0"/>
              </a:spcAft>
              <a:buFont typeface="Wingdings" panose="05000000000000000000" pitchFamily="2" charset="2"/>
              <a:buChar char="v"/>
            </a:pPr>
            <a:r>
              <a:rPr lang="en-US" sz="1400" dirty="0"/>
              <a:t>Buzzer </a:t>
            </a:r>
            <a:endParaRPr lang="en-US" sz="1300" dirty="0"/>
          </a:p>
        </p:txBody>
      </p:sp>
      <p:sp>
        <p:nvSpPr>
          <p:cNvPr id="92" name="Google Shape;92;p13"/>
          <p:cNvSpPr txBox="1">
            <a:spLocks noGrp="1"/>
          </p:cNvSpPr>
          <p:nvPr>
            <p:ph type="body" idx="2"/>
          </p:nvPr>
        </p:nvSpPr>
        <p:spPr>
          <a:xfrm>
            <a:off x="7128478" y="1492425"/>
            <a:ext cx="3252900" cy="29217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200" dirty="0"/>
          </a:p>
          <a:p>
            <a:pPr marL="0" lvl="0" indent="0" algn="l" rtl="0">
              <a:spcBef>
                <a:spcPts val="800"/>
              </a:spcBef>
              <a:spcAft>
                <a:spcPts val="800"/>
              </a:spcAft>
              <a:buClr>
                <a:schemeClr val="dk1"/>
              </a:buClr>
              <a:buSzPts val="1100"/>
              <a:buFont typeface="Arial"/>
              <a:buNone/>
            </a:pPr>
            <a:endParaRPr sz="1200" b="1" dirty="0"/>
          </a:p>
        </p:txBody>
      </p:sp>
      <p:sp>
        <p:nvSpPr>
          <p:cNvPr id="95" name="Google Shape;95;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3"/>
          <p:cNvSpPr txBox="1">
            <a:spLocks noGrp="1"/>
          </p:cNvSpPr>
          <p:nvPr>
            <p:ph type="body" idx="4294967295"/>
          </p:nvPr>
        </p:nvSpPr>
        <p:spPr>
          <a:xfrm>
            <a:off x="0" y="3981450"/>
            <a:ext cx="6961188" cy="661988"/>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sz="1200">
              <a:solidFill>
                <a:schemeClr val="accent3"/>
              </a:solidFill>
            </a:endParaRPr>
          </a:p>
          <a:p>
            <a:pPr marL="0" lvl="0" indent="0" algn="l" rtl="0">
              <a:spcBef>
                <a:spcPts val="0"/>
              </a:spcBef>
              <a:spcAft>
                <a:spcPts val="0"/>
              </a:spcAft>
              <a:buClr>
                <a:schemeClr val="dk1"/>
              </a:buClr>
              <a:buSzPts val="1100"/>
              <a:buFont typeface="Arial"/>
              <a:buNone/>
            </a:pPr>
            <a:endParaRPr sz="1200">
              <a:solidFill>
                <a:schemeClr val="accent3"/>
              </a:solidFill>
            </a:endParaRPr>
          </a:p>
          <a:p>
            <a:pPr marL="0" lvl="0" indent="0" algn="l" rtl="0">
              <a:spcBef>
                <a:spcPts val="0"/>
              </a:spcBef>
              <a:spcAft>
                <a:spcPts val="0"/>
              </a:spcAft>
              <a:buNone/>
            </a:pPr>
            <a:endParaRPr sz="1200">
              <a:solidFill>
                <a:schemeClr val="accent3"/>
              </a:solidFill>
            </a:endParaRPr>
          </a:p>
        </p:txBody>
      </p:sp>
      <p:pic>
        <p:nvPicPr>
          <p:cNvPr id="1026" name="Picture 2" descr="SPDT Toggle Switch Pinout, Connections, How to Use It &amp; Datasheet">
            <a:extLst>
              <a:ext uri="{FF2B5EF4-FFF2-40B4-BE49-F238E27FC236}">
                <a16:creationId xmlns:a16="http://schemas.microsoft.com/office/drawing/2014/main" id="{70376BE7-060E-A706-4519-B0C171A798A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53600" y1="67608" x2="53600" y2="67608"/>
                        <a14:foregroundMark x1="52800" y1="63978" x2="52800" y2="63978"/>
                        <a14:foregroundMark x1="52800" y1="63978" x2="65800" y2="57661"/>
                        <a14:foregroundMark x1="65800" y1="57661" x2="65800" y2="57661"/>
                        <a14:foregroundMark x1="45000" y1="63038" x2="41800" y2="62634"/>
                        <a14:foregroundMark x1="54800" y1="44220" x2="49400" y2="43952"/>
                        <a14:foregroundMark x1="53400" y1="45296" x2="53400" y2="45296"/>
                        <a14:foregroundMark x1="53400" y1="44892" x2="53400" y2="44892"/>
                        <a14:foregroundMark x1="53600" y1="43952" x2="53600" y2="43952"/>
                        <a14:foregroundMark x1="52800" y1="45027" x2="53000" y2="43548"/>
                        <a14:foregroundMark x1="36800" y1="77285" x2="35600" y2="84409"/>
                        <a14:foregroundMark x1="51200" y1="77419" x2="52800" y2="84812"/>
                        <a14:foregroundMark x1="64600" y1="78226" x2="66400" y2="85349"/>
                        <a14:foregroundMark x1="62600" y1="66532" x2="62600" y2="66532"/>
                        <a14:foregroundMark x1="52200" y1="44758" x2="53800" y2="44086"/>
                        <a14:foregroundMark x1="36400" y1="85753" x2="36400" y2="85753"/>
                        <a14:foregroundMark x1="36400" y1="85753" x2="36400" y2="77419"/>
                        <a14:foregroundMark x1="50400" y1="77285" x2="51400" y2="85349"/>
                        <a14:foregroundMark x1="68000" y1="52688" x2="72000" y2="53091"/>
                        <a14:foregroundMark x1="34200" y1="52823" x2="30200" y2="52419"/>
                        <a14:backgroundMark x1="49600" y1="33065" x2="49600" y2="33065"/>
                        <a14:backgroundMark x1="49000" y1="33199" x2="48800" y2="35484"/>
                        <a14:backgroundMark x1="70000" y1="37500" x2="70000" y2="37500"/>
                      </a14:backgroundRemoval>
                    </a14:imgEffect>
                  </a14:imgLayer>
                </a14:imgProps>
              </a:ext>
              <a:ext uri="{28A0092B-C50C-407E-A947-70E740481C1C}">
                <a14:useLocalDpi xmlns:a14="http://schemas.microsoft.com/office/drawing/2010/main" val="0"/>
              </a:ext>
            </a:extLst>
          </a:blip>
          <a:srcRect/>
          <a:stretch>
            <a:fillRect/>
          </a:stretch>
        </p:blipFill>
        <p:spPr bwMode="auto">
          <a:xfrm>
            <a:off x="6039822" y="2721706"/>
            <a:ext cx="1279207" cy="19038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chleads Arduino UNO R3 Board With 1 Feet USB Cable Micro Controller Board  Electronic Hobby Kit Price in India - Buy Techleads Arduino UNO R3 Board  With 1 Feet USB Cable Micro">
            <a:extLst>
              <a:ext uri="{FF2B5EF4-FFF2-40B4-BE49-F238E27FC236}">
                <a16:creationId xmlns:a16="http://schemas.microsoft.com/office/drawing/2014/main" id="{C045D78C-CEED-29C9-4277-8C506768303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4811" b="95533" l="3365" r="96154">
                        <a14:foregroundMark x1="15865" y1="5498" x2="43510" y2="6873"/>
                        <a14:foregroundMark x1="43510" y1="6873" x2="68990" y2="4811"/>
                        <a14:foregroundMark x1="68990" y1="4811" x2="89904" y2="6529"/>
                        <a14:foregroundMark x1="91827" y1="64261" x2="43990" y2="92440"/>
                        <a14:foregroundMark x1="19231" y1="93471" x2="16106" y2="82474"/>
                        <a14:foregroundMark x1="11058" y1="83505" x2="11058" y2="90378"/>
                        <a14:foregroundMark x1="11058" y1="90378" x2="9135" y2="86254"/>
                        <a14:foregroundMark x1="13221" y1="97595" x2="31731" y2="97595"/>
                        <a14:foregroundMark x1="31731" y1="97595" x2="84615" y2="95876"/>
                        <a14:foregroundMark x1="84615" y1="95876" x2="90625" y2="95876"/>
                        <a14:foregroundMark x1="95192" y1="79381" x2="96394" y2="45361"/>
                        <a14:foregroundMark x1="17788" y1="30241" x2="3365" y2="27835"/>
                        <a14:foregroundMark x1="3365" y1="27835" x2="3365" y2="27835"/>
                        <a14:foregroundMark x1="63462" y1="28179" x2="63462" y2="28179"/>
                        <a14:foregroundMark x1="56971" y1="27835" x2="56971" y2="27835"/>
                        <a14:foregroundMark x1="56971" y1="24399" x2="56971" y2="24399"/>
                        <a14:foregroundMark x1="57212" y1="23368" x2="57212" y2="23368"/>
                        <a14:foregroundMark x1="42788" y1="82131" x2="42788" y2="82131"/>
                        <a14:foregroundMark x1="66587" y1="30584" x2="58173" y2="25086"/>
                        <a14:backgroundMark x1="27163" y1="94502" x2="27163" y2="94502"/>
                        <a14:backgroundMark x1="27644" y1="99313" x2="27644" y2="99313"/>
                        <a14:backgroundMark x1="27644" y1="98625" x2="27644" y2="98625"/>
                      </a14:backgroundRemoval>
                    </a14:imgEffect>
                  </a14:imgLayer>
                </a14:imgProps>
              </a:ext>
              <a:ext uri="{28A0092B-C50C-407E-A947-70E740481C1C}">
                <a14:useLocalDpi xmlns:a14="http://schemas.microsoft.com/office/drawing/2010/main" val="0"/>
              </a:ext>
            </a:extLst>
          </a:blip>
          <a:srcRect/>
          <a:stretch>
            <a:fillRect/>
          </a:stretch>
        </p:blipFill>
        <p:spPr bwMode="auto">
          <a:xfrm>
            <a:off x="926533" y="2650558"/>
            <a:ext cx="2555362" cy="1787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LECTROPRIME 75 x 3mm Red Green Yellow Assorted Color LED Light Emitting  Diodes : Amazon.in: Electronics">
            <a:extLst>
              <a:ext uri="{FF2B5EF4-FFF2-40B4-BE49-F238E27FC236}">
                <a16:creationId xmlns:a16="http://schemas.microsoft.com/office/drawing/2014/main" id="{436ED861-632F-6071-2C3D-6119BE69172C}"/>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38455" y1="37364" x2="38455" y2="37364"/>
                        <a14:foregroundMark x1="41091" y1="37182" x2="41091" y2="37182"/>
                        <a14:foregroundMark x1="84818" y1="30818" x2="84818" y2="30818"/>
                        <a14:foregroundMark x1="86455" y1="27727" x2="86455" y2="27727"/>
                        <a14:foregroundMark x1="87909" y1="25636" x2="87909" y2="25636"/>
                        <a14:foregroundMark x1="86727" y1="26091" x2="85091" y2="36455"/>
                        <a14:foregroundMark x1="38636" y1="45909" x2="39364" y2="35818"/>
                        <a14:foregroundMark x1="44182" y1="29455" x2="34727" y2="36182"/>
                        <a14:foregroundMark x1="34727" y1="36182" x2="31909" y2="39818"/>
                        <a14:foregroundMark x1="85727" y1="42364" x2="77455" y2="37909"/>
                        <a14:foregroundMark x1="77455" y1="37909" x2="81727" y2="27727"/>
                        <a14:foregroundMark x1="81727" y1="27727" x2="86727" y2="32727"/>
                        <a14:foregroundMark x1="32545" y1="44000" x2="40182" y2="32000"/>
                        <a14:foregroundMark x1="43909" y1="32727" x2="36182" y2="47545"/>
                        <a14:foregroundMark x1="36182" y1="47545" x2="36182" y2="47545"/>
                        <a14:foregroundMark x1="33818" y1="53182" x2="33818" y2="53182"/>
                        <a14:foregroundMark x1="33727" y1="53364" x2="16818" y2="83727"/>
                        <a14:foregroundMark x1="30455" y1="47364" x2="13182" y2="77818"/>
                        <a14:foregroundMark x1="13182" y1="77818" x2="12818" y2="79545"/>
                        <a14:foregroundMark x1="40818" y1="28909" x2="40818" y2="28909"/>
                        <a14:foregroundMark x1="56364" y1="41364" x2="41364" y2="72727"/>
                        <a14:foregroundMark x1="58273" y1="41818" x2="42727" y2="75364"/>
                        <a14:foregroundMark x1="40364" y1="77818" x2="40364" y2="77818"/>
                        <a14:foregroundMark x1="40364" y1="78545" x2="41364" y2="76000"/>
                        <a14:foregroundMark x1="77273" y1="40727" x2="60545" y2="74455"/>
                        <a14:foregroundMark x1="60545" y1="74455" x2="60545" y2="74818"/>
                        <a14:foregroundMark x1="81727" y1="43091" x2="64545" y2="80455"/>
                        <a14:foregroundMark x1="89727" y1="30636" x2="89727" y2="30636"/>
                        <a14:foregroundMark x1="86000" y1="23000" x2="86000" y2="23000"/>
                        <a14:foregroundMark x1="84636" y1="23091" x2="84636" y2="23091"/>
                        <a14:foregroundMark x1="44636" y1="36273" x2="44636" y2="36273"/>
                        <a14:foregroundMark x1="41091" y1="28455" x2="41091" y2="28455"/>
                        <a14:foregroundMark x1="38455" y1="29636" x2="38455" y2="29636"/>
                        <a14:foregroundMark x1="38455" y1="48000" x2="38455" y2="48000"/>
                        <a14:foregroundMark x1="30636" y1="44273" x2="30636" y2="44273"/>
                        <a14:foregroundMark x1="57455" y1="40091" x2="57455" y2="40091"/>
                        <a14:foregroundMark x1="56364" y1="40364" x2="55000" y2="44182"/>
                      </a14:backgroundRemoval>
                    </a14:imgEffect>
                  </a14:imgLayer>
                </a14:imgProps>
              </a:ext>
              <a:ext uri="{28A0092B-C50C-407E-A947-70E740481C1C}">
                <a14:useLocalDpi xmlns:a14="http://schemas.microsoft.com/office/drawing/2010/main" val="0"/>
              </a:ext>
            </a:extLst>
          </a:blip>
          <a:srcRect/>
          <a:stretch>
            <a:fillRect/>
          </a:stretch>
        </p:blipFill>
        <p:spPr bwMode="auto">
          <a:xfrm>
            <a:off x="3927798" y="2650558"/>
            <a:ext cx="1821466" cy="18214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C6CB970-3D83-B809-42CF-F016C95733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03784" y="179416"/>
            <a:ext cx="883428" cy="862978"/>
          </a:xfrm>
          <a:prstGeom prst="rect">
            <a:avLst/>
          </a:prstGeom>
        </p:spPr>
      </p:pic>
      <p:sp>
        <p:nvSpPr>
          <p:cNvPr id="4" name="TextBox 3">
            <a:extLst>
              <a:ext uri="{FF2B5EF4-FFF2-40B4-BE49-F238E27FC236}">
                <a16:creationId xmlns:a16="http://schemas.microsoft.com/office/drawing/2014/main" id="{0AC03CC0-71C5-3E14-63EE-9DE4C310F28A}"/>
              </a:ext>
            </a:extLst>
          </p:cNvPr>
          <p:cNvSpPr txBox="1"/>
          <p:nvPr/>
        </p:nvSpPr>
        <p:spPr>
          <a:xfrm>
            <a:off x="1587587" y="4505964"/>
            <a:ext cx="7338900" cy="369332"/>
          </a:xfrm>
          <a:prstGeom prst="rect">
            <a:avLst/>
          </a:prstGeom>
          <a:noFill/>
        </p:spPr>
        <p:txBody>
          <a:bodyPr wrap="square" rtlCol="0">
            <a:spAutoFit/>
          </a:bodyPr>
          <a:lstStyle/>
          <a:p>
            <a:r>
              <a:rPr lang="en-IN" b="1" dirty="0">
                <a:solidFill>
                  <a:srgbClr val="0070C0"/>
                </a:solidFill>
              </a:rPr>
              <a:t>Arduino UNO 		     LEDs	                		    Switch                 Buzzer</a:t>
            </a:r>
          </a:p>
        </p:txBody>
      </p:sp>
      <p:pic>
        <p:nvPicPr>
          <p:cNvPr id="1034" name="Picture 10" descr="Mini Buzzer (5V-12V) – TOMSON ELECTRONICS">
            <a:extLst>
              <a:ext uri="{FF2B5EF4-FFF2-40B4-BE49-F238E27FC236}">
                <a16:creationId xmlns:a16="http://schemas.microsoft.com/office/drawing/2014/main" id="{DE9F8248-F267-3D93-CCA1-D87BF2EF1E7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20049" b="20305"/>
          <a:stretch/>
        </p:blipFill>
        <p:spPr bwMode="auto">
          <a:xfrm>
            <a:off x="7429857" y="3009979"/>
            <a:ext cx="1325071" cy="13208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78C128B-D1E7-A474-7A2F-D5DE236F8A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4" name="Picture 13">
            <a:extLst>
              <a:ext uri="{FF2B5EF4-FFF2-40B4-BE49-F238E27FC236}">
                <a16:creationId xmlns:a16="http://schemas.microsoft.com/office/drawing/2014/main" id="{6C50E031-D22D-88FE-212A-FA1273E106F9}"/>
              </a:ext>
            </a:extLst>
          </p:cNvPr>
          <p:cNvPicPr>
            <a:picLocks noChangeAspect="1"/>
          </p:cNvPicPr>
          <p:nvPr/>
        </p:nvPicPr>
        <p:blipFill rotWithShape="1">
          <a:blip r:embed="rId2"/>
          <a:srcRect t="9445" b="5030"/>
          <a:stretch/>
        </p:blipFill>
        <p:spPr>
          <a:xfrm>
            <a:off x="-40171" y="1"/>
            <a:ext cx="9184171" cy="5143450"/>
          </a:xfrm>
          <a:prstGeom prst="rect">
            <a:avLst/>
          </a:prstGeom>
        </p:spPr>
      </p:pic>
      <p:pic>
        <p:nvPicPr>
          <p:cNvPr id="16" name="Picture 15">
            <a:extLst>
              <a:ext uri="{FF2B5EF4-FFF2-40B4-BE49-F238E27FC236}">
                <a16:creationId xmlns:a16="http://schemas.microsoft.com/office/drawing/2014/main" id="{36200DE4-D5C6-E875-79FB-3B207B60D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784" y="179416"/>
            <a:ext cx="883428" cy="862978"/>
          </a:xfrm>
          <a:prstGeom prst="rect">
            <a:avLst/>
          </a:prstGeom>
        </p:spPr>
      </p:pic>
    </p:spTree>
    <p:extLst>
      <p:ext uri="{BB962C8B-B14F-4D97-AF65-F5344CB8AC3E}">
        <p14:creationId xmlns:p14="http://schemas.microsoft.com/office/powerpoint/2010/main" val="310011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78C128B-D1E7-A474-7A2F-D5DE236F8A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3" name="Picture 2">
            <a:extLst>
              <a:ext uri="{FF2B5EF4-FFF2-40B4-BE49-F238E27FC236}">
                <a16:creationId xmlns:a16="http://schemas.microsoft.com/office/drawing/2014/main" id="{7B7F7DC8-D632-7E6F-44CD-E7923B6C0354}"/>
              </a:ext>
            </a:extLst>
          </p:cNvPr>
          <p:cNvPicPr>
            <a:picLocks noChangeAspect="1"/>
          </p:cNvPicPr>
          <p:nvPr/>
        </p:nvPicPr>
        <p:blipFill rotWithShape="1">
          <a:blip r:embed="rId2"/>
          <a:srcRect l="3778" t="14445" b="16635"/>
          <a:stretch/>
        </p:blipFill>
        <p:spPr>
          <a:xfrm>
            <a:off x="0" y="-49"/>
            <a:ext cx="9144000" cy="5143500"/>
          </a:xfrm>
          <a:prstGeom prst="rect">
            <a:avLst/>
          </a:prstGeom>
        </p:spPr>
      </p:pic>
    </p:spTree>
    <p:extLst>
      <p:ext uri="{BB962C8B-B14F-4D97-AF65-F5344CB8AC3E}">
        <p14:creationId xmlns:p14="http://schemas.microsoft.com/office/powerpoint/2010/main" val="15583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78C128B-D1E7-A474-7A2F-D5DE236F8A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4" name="TextBox 3">
            <a:extLst>
              <a:ext uri="{FF2B5EF4-FFF2-40B4-BE49-F238E27FC236}">
                <a16:creationId xmlns:a16="http://schemas.microsoft.com/office/drawing/2014/main" id="{2C6CAC07-D60C-A28B-CAEB-3482FF5C7E58}"/>
              </a:ext>
            </a:extLst>
          </p:cNvPr>
          <p:cNvSpPr txBox="1"/>
          <p:nvPr/>
        </p:nvSpPr>
        <p:spPr>
          <a:xfrm>
            <a:off x="1314450" y="342901"/>
            <a:ext cx="2750368" cy="830997"/>
          </a:xfrm>
          <a:prstGeom prst="rect">
            <a:avLst/>
          </a:prstGeom>
          <a:noFill/>
        </p:spPr>
        <p:txBody>
          <a:bodyPr wrap="none" rtlCol="0">
            <a:spAutoFit/>
          </a:bodyPr>
          <a:lstStyle/>
          <a:p>
            <a:r>
              <a:rPr lang="en-IN" sz="2400" b="1" dirty="0">
                <a:solidFill>
                  <a:schemeClr val="accent1">
                    <a:lumMod val="75000"/>
                  </a:schemeClr>
                </a:solidFill>
              </a:rPr>
              <a:t>Program Algorithm</a:t>
            </a:r>
          </a:p>
          <a:p>
            <a:endParaRPr lang="en-IN" sz="2400" b="1" dirty="0">
              <a:solidFill>
                <a:schemeClr val="accent1">
                  <a:lumMod val="75000"/>
                </a:schemeClr>
              </a:solidFill>
            </a:endParaRPr>
          </a:p>
        </p:txBody>
      </p:sp>
      <p:sp>
        <p:nvSpPr>
          <p:cNvPr id="11" name="TextBox 10">
            <a:extLst>
              <a:ext uri="{FF2B5EF4-FFF2-40B4-BE49-F238E27FC236}">
                <a16:creationId xmlns:a16="http://schemas.microsoft.com/office/drawing/2014/main" id="{5AF27420-CF19-6D2E-FA44-98FB1F776C53}"/>
              </a:ext>
            </a:extLst>
          </p:cNvPr>
          <p:cNvSpPr txBox="1"/>
          <p:nvPr/>
        </p:nvSpPr>
        <p:spPr>
          <a:xfrm>
            <a:off x="1350146" y="1173898"/>
            <a:ext cx="6515100" cy="3693319"/>
          </a:xfrm>
          <a:prstGeom prst="rect">
            <a:avLst/>
          </a:prstGeom>
          <a:noFill/>
        </p:spPr>
        <p:txBody>
          <a:bodyPr wrap="square" rtlCol="0">
            <a:spAutoFit/>
          </a:bodyPr>
          <a:lstStyle/>
          <a:p>
            <a:pPr marL="285750" indent="-285750">
              <a:buFont typeface="Wingdings" panose="05000000000000000000" pitchFamily="2" charset="2"/>
              <a:buChar char="§"/>
            </a:pPr>
            <a:r>
              <a:rPr lang="en-IN" dirty="0"/>
              <a:t>Initialize serial, input and output</a:t>
            </a:r>
          </a:p>
          <a:p>
            <a:pPr marL="285750" indent="-285750">
              <a:buFont typeface="Wingdings" panose="05000000000000000000" pitchFamily="2" charset="2"/>
              <a:buChar char="§"/>
            </a:pPr>
            <a:r>
              <a:rPr lang="en-IN" dirty="0"/>
              <a:t>Beep Buzzer while every transition</a:t>
            </a:r>
          </a:p>
          <a:p>
            <a:pPr marL="285750" indent="-285750">
              <a:buFont typeface="Wingdings" panose="05000000000000000000" pitchFamily="2" charset="2"/>
              <a:buChar char="§"/>
            </a:pPr>
            <a:r>
              <a:rPr lang="en-IN" dirty="0"/>
              <a:t>While </a:t>
            </a:r>
            <a:r>
              <a:rPr lang="en-IN" b="1" dirty="0"/>
              <a:t>MANUAL</a:t>
            </a:r>
            <a:r>
              <a:rPr lang="en-IN" dirty="0"/>
              <a:t> mode is selected i.e. Pin 2 is LOW</a:t>
            </a:r>
          </a:p>
          <a:p>
            <a:pPr marL="742950" lvl="1" indent="-285750">
              <a:buFont typeface="Wingdings" panose="05000000000000000000" pitchFamily="2" charset="2"/>
              <a:buChar char="§"/>
            </a:pPr>
            <a:r>
              <a:rPr lang="en-IN" dirty="0"/>
              <a:t>Red at </a:t>
            </a:r>
            <a:r>
              <a:rPr lang="en-IN" dirty="0">
                <a:solidFill>
                  <a:srgbClr val="FF0000"/>
                </a:solidFill>
              </a:rPr>
              <a:t>right</a:t>
            </a:r>
            <a:r>
              <a:rPr lang="en-IN" dirty="0"/>
              <a:t> and Green at </a:t>
            </a:r>
            <a:r>
              <a:rPr lang="en-IN" dirty="0">
                <a:solidFill>
                  <a:srgbClr val="00B050"/>
                </a:solidFill>
              </a:rPr>
              <a:t>left</a:t>
            </a:r>
            <a:r>
              <a:rPr lang="en-IN" dirty="0"/>
              <a:t> if </a:t>
            </a:r>
            <a:r>
              <a:rPr lang="en-IN" b="1" dirty="0"/>
              <a:t>LEFT</a:t>
            </a:r>
            <a:r>
              <a:rPr lang="en-IN" dirty="0"/>
              <a:t> is selected</a:t>
            </a:r>
          </a:p>
          <a:p>
            <a:pPr marL="742950" lvl="1" indent="-285750">
              <a:buFont typeface="Wingdings" panose="05000000000000000000" pitchFamily="2" charset="2"/>
              <a:buChar char="§"/>
            </a:pPr>
            <a:r>
              <a:rPr lang="en-IN" dirty="0"/>
              <a:t>Red at </a:t>
            </a:r>
            <a:r>
              <a:rPr lang="en-IN" dirty="0">
                <a:solidFill>
                  <a:srgbClr val="FF0000"/>
                </a:solidFill>
              </a:rPr>
              <a:t>left</a:t>
            </a:r>
            <a:r>
              <a:rPr lang="en-IN" dirty="0"/>
              <a:t> and Green at </a:t>
            </a:r>
            <a:r>
              <a:rPr lang="en-IN" dirty="0">
                <a:solidFill>
                  <a:srgbClr val="00B050"/>
                </a:solidFill>
              </a:rPr>
              <a:t>right</a:t>
            </a:r>
            <a:r>
              <a:rPr lang="en-IN" dirty="0"/>
              <a:t> if </a:t>
            </a:r>
            <a:r>
              <a:rPr lang="en-IN" b="1" dirty="0"/>
              <a:t>RIGHT</a:t>
            </a:r>
            <a:r>
              <a:rPr lang="en-IN" dirty="0"/>
              <a:t> is selected</a:t>
            </a:r>
          </a:p>
          <a:p>
            <a:pPr marL="742950" lvl="1"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While </a:t>
            </a:r>
            <a:r>
              <a:rPr lang="en-IN" b="1" dirty="0"/>
              <a:t>AUTO</a:t>
            </a:r>
            <a:r>
              <a:rPr lang="en-IN" dirty="0"/>
              <a:t> mode is selected i.e. Pin 2 is HIGH</a:t>
            </a:r>
          </a:p>
          <a:p>
            <a:pPr marL="742950" lvl="1" indent="-285750">
              <a:buFont typeface="Wingdings" panose="05000000000000000000" pitchFamily="2" charset="2"/>
              <a:buChar char="§"/>
            </a:pPr>
            <a:r>
              <a:rPr lang="en-IN" dirty="0"/>
              <a:t>Yellow for few seconds</a:t>
            </a:r>
          </a:p>
          <a:p>
            <a:pPr marL="742950" lvl="1" indent="-285750">
              <a:buFont typeface="Wingdings" panose="05000000000000000000" pitchFamily="2" charset="2"/>
              <a:buChar char="§"/>
            </a:pPr>
            <a:r>
              <a:rPr lang="en-IN" dirty="0"/>
              <a:t>Red at </a:t>
            </a:r>
            <a:r>
              <a:rPr lang="en-IN" dirty="0">
                <a:solidFill>
                  <a:srgbClr val="FF0000"/>
                </a:solidFill>
              </a:rPr>
              <a:t>right</a:t>
            </a:r>
            <a:r>
              <a:rPr lang="en-IN" dirty="0"/>
              <a:t> and Green at </a:t>
            </a:r>
            <a:r>
              <a:rPr lang="en-IN" dirty="0">
                <a:solidFill>
                  <a:srgbClr val="00B050"/>
                </a:solidFill>
              </a:rPr>
              <a:t>left</a:t>
            </a:r>
            <a:r>
              <a:rPr lang="en-IN" dirty="0"/>
              <a:t> for set Time</a:t>
            </a:r>
          </a:p>
          <a:p>
            <a:pPr marL="742950" lvl="1" indent="-285750">
              <a:buFont typeface="Wingdings" panose="05000000000000000000" pitchFamily="2" charset="2"/>
              <a:buChar char="§"/>
            </a:pPr>
            <a:r>
              <a:rPr lang="en-IN" dirty="0"/>
              <a:t>Yellow for few seconds</a:t>
            </a:r>
          </a:p>
          <a:p>
            <a:pPr marL="742950" lvl="1" indent="-285750">
              <a:buFont typeface="Wingdings" panose="05000000000000000000" pitchFamily="2" charset="2"/>
              <a:buChar char="§"/>
            </a:pPr>
            <a:r>
              <a:rPr lang="en-IN" dirty="0"/>
              <a:t>Green at </a:t>
            </a:r>
            <a:r>
              <a:rPr lang="en-IN" dirty="0">
                <a:solidFill>
                  <a:srgbClr val="00B050"/>
                </a:solidFill>
              </a:rPr>
              <a:t>right </a:t>
            </a:r>
            <a:r>
              <a:rPr lang="en-IN" dirty="0"/>
              <a:t>and Red at </a:t>
            </a:r>
            <a:r>
              <a:rPr lang="en-IN" dirty="0">
                <a:solidFill>
                  <a:srgbClr val="FF0000"/>
                </a:solidFill>
              </a:rPr>
              <a:t>left</a:t>
            </a:r>
            <a:r>
              <a:rPr lang="en-IN" dirty="0"/>
              <a:t> for set Tim</a:t>
            </a:r>
          </a:p>
          <a:p>
            <a:pPr lvl="1"/>
            <a:endParaRPr lang="en-IN" dirty="0"/>
          </a:p>
          <a:p>
            <a:pPr marL="742950" lvl="1" indent="-285750">
              <a:buFont typeface="Wingdings" panose="05000000000000000000" pitchFamily="2" charset="2"/>
              <a:buChar char="§"/>
            </a:pPr>
            <a:endParaRPr lang="en-IN" dirty="0"/>
          </a:p>
        </p:txBody>
      </p:sp>
      <p:pic>
        <p:nvPicPr>
          <p:cNvPr id="14" name="Picture 13">
            <a:extLst>
              <a:ext uri="{FF2B5EF4-FFF2-40B4-BE49-F238E27FC236}">
                <a16:creationId xmlns:a16="http://schemas.microsoft.com/office/drawing/2014/main" id="{3AA74E77-F16B-2F9B-6D08-421CBE07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784" y="179416"/>
            <a:ext cx="883428" cy="862978"/>
          </a:xfrm>
          <a:prstGeom prst="rect">
            <a:avLst/>
          </a:prstGeom>
        </p:spPr>
      </p:pic>
    </p:spTree>
    <p:extLst>
      <p:ext uri="{BB962C8B-B14F-4D97-AF65-F5344CB8AC3E}">
        <p14:creationId xmlns:p14="http://schemas.microsoft.com/office/powerpoint/2010/main" val="311757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B8DDB36-0E79-BD18-EDEB-634135DCF8ED}"/>
              </a:ext>
            </a:extLst>
          </p:cNvPr>
          <p:cNvPicPr>
            <a:picLocks noChangeAspect="1"/>
          </p:cNvPicPr>
          <p:nvPr/>
        </p:nvPicPr>
        <p:blipFill>
          <a:blip r:embed="rId2"/>
          <a:stretch>
            <a:fillRect/>
          </a:stretch>
        </p:blipFill>
        <p:spPr>
          <a:xfrm>
            <a:off x="885606" y="0"/>
            <a:ext cx="3800250" cy="5143500"/>
          </a:xfrm>
          <a:prstGeom prst="rect">
            <a:avLst/>
          </a:prstGeom>
        </p:spPr>
      </p:pic>
      <p:pic>
        <p:nvPicPr>
          <p:cNvPr id="16" name="Picture 15">
            <a:extLst>
              <a:ext uri="{FF2B5EF4-FFF2-40B4-BE49-F238E27FC236}">
                <a16:creationId xmlns:a16="http://schemas.microsoft.com/office/drawing/2014/main" id="{A38ED3D7-6BD1-9548-6E41-7C0AFA02429A}"/>
              </a:ext>
            </a:extLst>
          </p:cNvPr>
          <p:cNvPicPr>
            <a:picLocks noChangeAspect="1"/>
          </p:cNvPicPr>
          <p:nvPr/>
        </p:nvPicPr>
        <p:blipFill rotWithShape="1">
          <a:blip r:embed="rId3"/>
          <a:srcRect t="1037"/>
          <a:stretch/>
        </p:blipFill>
        <p:spPr>
          <a:xfrm>
            <a:off x="4685856" y="0"/>
            <a:ext cx="4458144" cy="5143500"/>
          </a:xfrm>
          <a:prstGeom prst="rect">
            <a:avLst/>
          </a:prstGeom>
        </p:spPr>
      </p:pic>
      <p:pic>
        <p:nvPicPr>
          <p:cNvPr id="17" name="Picture 16">
            <a:extLst>
              <a:ext uri="{FF2B5EF4-FFF2-40B4-BE49-F238E27FC236}">
                <a16:creationId xmlns:a16="http://schemas.microsoft.com/office/drawing/2014/main" id="{40FB7346-D09D-A930-0B1E-620AEA06C165}"/>
              </a:ext>
            </a:extLst>
          </p:cNvPr>
          <p:cNvPicPr>
            <a:picLocks noChangeAspect="1"/>
          </p:cNvPicPr>
          <p:nvPr/>
        </p:nvPicPr>
        <p:blipFill rotWithShape="1">
          <a:blip r:embed="rId4">
            <a:extLst>
              <a:ext uri="{28A0092B-C50C-407E-A947-70E740481C1C}">
                <a14:useLocalDpi xmlns:a14="http://schemas.microsoft.com/office/drawing/2010/main" val="0"/>
              </a:ext>
            </a:extLst>
          </a:blip>
          <a:srcRect l="4044" r="3771"/>
          <a:stretch/>
        </p:blipFill>
        <p:spPr>
          <a:xfrm>
            <a:off x="8188226" y="136513"/>
            <a:ext cx="814388" cy="862978"/>
          </a:xfrm>
          <a:prstGeom prst="rect">
            <a:avLst/>
          </a:prstGeom>
        </p:spPr>
      </p:pic>
      <p:sp>
        <p:nvSpPr>
          <p:cNvPr id="18" name="TextBox 17">
            <a:extLst>
              <a:ext uri="{FF2B5EF4-FFF2-40B4-BE49-F238E27FC236}">
                <a16:creationId xmlns:a16="http://schemas.microsoft.com/office/drawing/2014/main" id="{8F0FFAD5-473D-FF4D-5917-F03194031620}"/>
              </a:ext>
            </a:extLst>
          </p:cNvPr>
          <p:cNvSpPr txBox="1"/>
          <p:nvPr/>
        </p:nvSpPr>
        <p:spPr>
          <a:xfrm flipH="1">
            <a:off x="5509260" y="4739878"/>
            <a:ext cx="2976846" cy="369332"/>
          </a:xfrm>
          <a:prstGeom prst="rect">
            <a:avLst/>
          </a:prstGeom>
          <a:noFill/>
        </p:spPr>
        <p:txBody>
          <a:bodyPr wrap="square" rtlCol="0">
            <a:spAutoFit/>
          </a:bodyPr>
          <a:lstStyle/>
          <a:p>
            <a:r>
              <a:rPr lang="en-IN" dirty="0"/>
              <a:t>Program in GitHub repository</a:t>
            </a:r>
          </a:p>
        </p:txBody>
      </p:sp>
    </p:spTree>
    <p:extLst>
      <p:ext uri="{BB962C8B-B14F-4D97-AF65-F5344CB8AC3E}">
        <p14:creationId xmlns:p14="http://schemas.microsoft.com/office/powerpoint/2010/main" val="116865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8"/>
        <p:cNvGrpSpPr/>
        <p:nvPr/>
      </p:nvGrpSpPr>
      <p:grpSpPr>
        <a:xfrm>
          <a:off x="0" y="0"/>
          <a:ext cx="0" cy="0"/>
          <a:chOff x="0" y="0"/>
          <a:chExt cx="0" cy="0"/>
        </a:xfrm>
      </p:grpSpPr>
      <p:sp>
        <p:nvSpPr>
          <p:cNvPr id="159" name="Google Shape;159;p1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sz="1800" b="1">
              <a:solidFill>
                <a:srgbClr val="434343"/>
              </a:solidFill>
              <a:latin typeface="Montserrat"/>
              <a:ea typeface="Montserrat"/>
              <a:cs typeface="Montserrat"/>
              <a:sym typeface="Montserrat"/>
            </a:endParaRPr>
          </a:p>
        </p:txBody>
      </p:sp>
      <p:sp>
        <p:nvSpPr>
          <p:cNvPr id="160" name="Google Shape;160;p19"/>
          <p:cNvSpPr txBox="1"/>
          <p:nvPr/>
        </p:nvSpPr>
        <p:spPr>
          <a:xfrm>
            <a:off x="2186100" y="1227000"/>
            <a:ext cx="47718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solidFill>
                  <a:srgbClr val="BF9000"/>
                </a:solidFill>
                <a:latin typeface="Elephant" panose="02020904090505020303" pitchFamily="18" charset="0"/>
                <a:ea typeface="Fira Sans"/>
                <a:cs typeface="Fira Sans"/>
                <a:sym typeface="Fira Sans"/>
              </a:rPr>
              <a:t>THANK YOU</a:t>
            </a:r>
            <a:endParaRPr sz="5000" b="1" dirty="0">
              <a:solidFill>
                <a:srgbClr val="BF9000"/>
              </a:solidFill>
              <a:latin typeface="Elephant" panose="02020904090505020303" pitchFamily="18" charset="0"/>
              <a:ea typeface="Fira Sans"/>
              <a:cs typeface="Fira Sans"/>
              <a:sym typeface="Fira Sans"/>
            </a:endParaRPr>
          </a:p>
        </p:txBody>
      </p:sp>
      <p:sp>
        <p:nvSpPr>
          <p:cNvPr id="161" name="Google Shape;161;p19"/>
          <p:cNvSpPr txBox="1"/>
          <p:nvPr/>
        </p:nvSpPr>
        <p:spPr>
          <a:xfrm>
            <a:off x="2186100" y="2340900"/>
            <a:ext cx="4771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1"/>
                </a:solidFill>
                <a:latin typeface="Fira Sans"/>
                <a:ea typeface="Fira Sans"/>
                <a:cs typeface="Fira Sans"/>
                <a:sym typeface="Fira Sans"/>
              </a:rPr>
              <a:t>IEEE UVCE PES</a:t>
            </a:r>
            <a:endParaRPr sz="1800" b="1" dirty="0">
              <a:solidFill>
                <a:schemeClr val="dk1"/>
              </a:solidFill>
              <a:latin typeface="Fira Sans"/>
              <a:ea typeface="Fira Sans"/>
              <a:cs typeface="Fira Sans"/>
              <a:sym typeface="Fira Sans"/>
            </a:endParaRPr>
          </a:p>
        </p:txBody>
      </p:sp>
      <p:pic>
        <p:nvPicPr>
          <p:cNvPr id="5" name="Picture 4">
            <a:extLst>
              <a:ext uri="{FF2B5EF4-FFF2-40B4-BE49-F238E27FC236}">
                <a16:creationId xmlns:a16="http://schemas.microsoft.com/office/drawing/2014/main" id="{35ACC575-A8E6-72C2-1D1B-067F080A1185}"/>
              </a:ext>
            </a:extLst>
          </p:cNvPr>
          <p:cNvPicPr>
            <a:picLocks noChangeAspect="1"/>
          </p:cNvPicPr>
          <p:nvPr/>
        </p:nvPicPr>
        <p:blipFill>
          <a:blip r:embed="rId3"/>
          <a:stretch>
            <a:fillRect/>
          </a:stretch>
        </p:blipFill>
        <p:spPr>
          <a:xfrm>
            <a:off x="7302229" y="2926468"/>
            <a:ext cx="1215865" cy="1215865"/>
          </a:xfrm>
          <a:prstGeom prst="rect">
            <a:avLst/>
          </a:prstGeom>
        </p:spPr>
      </p:pic>
      <p:sp>
        <p:nvSpPr>
          <p:cNvPr id="6" name="TextBox 5">
            <a:extLst>
              <a:ext uri="{FF2B5EF4-FFF2-40B4-BE49-F238E27FC236}">
                <a16:creationId xmlns:a16="http://schemas.microsoft.com/office/drawing/2014/main" id="{54E2CCA3-AA82-C77D-3C24-9919D2A99425}"/>
              </a:ext>
            </a:extLst>
          </p:cNvPr>
          <p:cNvSpPr txBox="1"/>
          <p:nvPr/>
        </p:nvSpPr>
        <p:spPr>
          <a:xfrm flipH="1">
            <a:off x="6957900" y="4142333"/>
            <a:ext cx="1904525" cy="646331"/>
          </a:xfrm>
          <a:prstGeom prst="rect">
            <a:avLst/>
          </a:prstGeom>
          <a:noFill/>
        </p:spPr>
        <p:txBody>
          <a:bodyPr wrap="square" rtlCol="0">
            <a:spAutoFit/>
          </a:bodyPr>
          <a:lstStyle/>
          <a:p>
            <a:pPr algn="ctr"/>
            <a:r>
              <a:rPr lang="en-IN" b="1" dirty="0"/>
              <a:t>TinkerCad simulation Link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656</TotalTime>
  <Words>275</Words>
  <Application>Microsoft Office PowerPoint</Application>
  <PresentationFormat>On-screen Show (16:9)</PresentationFormat>
  <Paragraphs>41</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Montserrat</vt:lpstr>
      <vt:lpstr>Elephant</vt:lpstr>
      <vt:lpstr>Arial</vt:lpstr>
      <vt:lpstr>Wingdings</vt:lpstr>
      <vt:lpstr>Corbel</vt:lpstr>
      <vt:lpstr>Fira Sans</vt:lpstr>
      <vt:lpstr>Parallax</vt:lpstr>
      <vt:lpstr>VOLTORB JANUARY 2023</vt:lpstr>
      <vt:lpstr>Problem Statement</vt:lpstr>
      <vt:lpstr>COMPONENTS REQUIRED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VOLTORB SEPTEMBER 2021</dc:title>
  <dc:creator>Siddharth</dc:creator>
  <cp:lastModifiedBy>Siddharth</cp:lastModifiedBy>
  <cp:revision>10</cp:revision>
  <dcterms:modified xsi:type="dcterms:W3CDTF">2023-02-02T14:58:59Z</dcterms:modified>
</cp:coreProperties>
</file>