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3"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493D38-B235-40DB-9D41-B61D5F613B1D}" v="6" dt="2022-11-05T13:06:15.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6" autoAdjust="0"/>
    <p:restoredTop sz="94660"/>
  </p:normalViewPr>
  <p:slideViewPr>
    <p:cSldViewPr snapToGrid="0">
      <p:cViewPr varScale="1">
        <p:scale>
          <a:sx n="89" d="100"/>
          <a:sy n="89" d="100"/>
        </p:scale>
        <p:origin x="66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D583B65-331A-4AD5-BCAC-DBF6471792B5}" type="datetimeFigureOut">
              <a:rPr lang="en-IN" smtClean="0"/>
              <a:t>05-11-2022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661D148-4FDF-4984-A98A-8286E62E3EB1}" type="slidenum">
              <a:rPr lang="en-IN" smtClean="0"/>
              <a:t>‹#›</a:t>
            </a:fld>
            <a:endParaRPr lang="en-IN"/>
          </a:p>
        </p:txBody>
      </p:sp>
    </p:spTree>
    <p:extLst>
      <p:ext uri="{BB962C8B-B14F-4D97-AF65-F5344CB8AC3E}">
        <p14:creationId xmlns:p14="http://schemas.microsoft.com/office/powerpoint/2010/main" val="3979002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583B65-331A-4AD5-BCAC-DBF6471792B5}"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61D148-4FDF-4984-A98A-8286E62E3EB1}" type="slidenum">
              <a:rPr lang="en-IN" smtClean="0"/>
              <a:t>‹#›</a:t>
            </a:fld>
            <a:endParaRPr lang="en-IN"/>
          </a:p>
        </p:txBody>
      </p:sp>
    </p:spTree>
    <p:extLst>
      <p:ext uri="{BB962C8B-B14F-4D97-AF65-F5344CB8AC3E}">
        <p14:creationId xmlns:p14="http://schemas.microsoft.com/office/powerpoint/2010/main" val="338651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583B65-331A-4AD5-BCAC-DBF6471792B5}"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61D148-4FDF-4984-A98A-8286E62E3EB1}" type="slidenum">
              <a:rPr lang="en-IN" smtClean="0"/>
              <a:t>‹#›</a:t>
            </a:fld>
            <a:endParaRPr lang="en-IN"/>
          </a:p>
        </p:txBody>
      </p:sp>
    </p:spTree>
    <p:extLst>
      <p:ext uri="{BB962C8B-B14F-4D97-AF65-F5344CB8AC3E}">
        <p14:creationId xmlns:p14="http://schemas.microsoft.com/office/powerpoint/2010/main" val="3745170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583B65-331A-4AD5-BCAC-DBF6471792B5}"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61D148-4FDF-4984-A98A-8286E62E3EB1}"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84633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583B65-331A-4AD5-BCAC-DBF6471792B5}"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61D148-4FDF-4984-A98A-8286E62E3EB1}" type="slidenum">
              <a:rPr lang="en-IN" smtClean="0"/>
              <a:t>‹#›</a:t>
            </a:fld>
            <a:endParaRPr lang="en-IN"/>
          </a:p>
        </p:txBody>
      </p:sp>
    </p:spTree>
    <p:extLst>
      <p:ext uri="{BB962C8B-B14F-4D97-AF65-F5344CB8AC3E}">
        <p14:creationId xmlns:p14="http://schemas.microsoft.com/office/powerpoint/2010/main" val="1893157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583B65-331A-4AD5-BCAC-DBF6471792B5}" type="datetimeFigureOut">
              <a:rPr lang="en-IN" smtClean="0"/>
              <a:t>05-11-2022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61D148-4FDF-4984-A98A-8286E62E3EB1}" type="slidenum">
              <a:rPr lang="en-IN" smtClean="0"/>
              <a:t>‹#›</a:t>
            </a:fld>
            <a:endParaRPr lang="en-IN"/>
          </a:p>
        </p:txBody>
      </p:sp>
    </p:spTree>
    <p:extLst>
      <p:ext uri="{BB962C8B-B14F-4D97-AF65-F5344CB8AC3E}">
        <p14:creationId xmlns:p14="http://schemas.microsoft.com/office/powerpoint/2010/main" val="3264983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583B65-331A-4AD5-BCAC-DBF6471792B5}" type="datetimeFigureOut">
              <a:rPr lang="en-IN" smtClean="0"/>
              <a:t>05-11-2022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61D148-4FDF-4984-A98A-8286E62E3EB1}" type="slidenum">
              <a:rPr lang="en-IN" smtClean="0"/>
              <a:t>‹#›</a:t>
            </a:fld>
            <a:endParaRPr lang="en-IN"/>
          </a:p>
        </p:txBody>
      </p:sp>
    </p:spTree>
    <p:extLst>
      <p:ext uri="{BB962C8B-B14F-4D97-AF65-F5344CB8AC3E}">
        <p14:creationId xmlns:p14="http://schemas.microsoft.com/office/powerpoint/2010/main" val="3741283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83B65-331A-4AD5-BCAC-DBF6471792B5}"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1D148-4FDF-4984-A98A-8286E62E3EB1}" type="slidenum">
              <a:rPr lang="en-IN" smtClean="0"/>
              <a:t>‹#›</a:t>
            </a:fld>
            <a:endParaRPr lang="en-IN"/>
          </a:p>
        </p:txBody>
      </p:sp>
    </p:spTree>
    <p:extLst>
      <p:ext uri="{BB962C8B-B14F-4D97-AF65-F5344CB8AC3E}">
        <p14:creationId xmlns:p14="http://schemas.microsoft.com/office/powerpoint/2010/main" val="799182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83B65-331A-4AD5-BCAC-DBF6471792B5}"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1D148-4FDF-4984-A98A-8286E62E3EB1}" type="slidenum">
              <a:rPr lang="en-IN" smtClean="0"/>
              <a:t>‹#›</a:t>
            </a:fld>
            <a:endParaRPr lang="en-IN"/>
          </a:p>
        </p:txBody>
      </p:sp>
    </p:spTree>
    <p:extLst>
      <p:ext uri="{BB962C8B-B14F-4D97-AF65-F5344CB8AC3E}">
        <p14:creationId xmlns:p14="http://schemas.microsoft.com/office/powerpoint/2010/main" val="342831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83B65-331A-4AD5-BCAC-DBF6471792B5}"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1D148-4FDF-4984-A98A-8286E62E3EB1}" type="slidenum">
              <a:rPr lang="en-IN" smtClean="0"/>
              <a:t>‹#›</a:t>
            </a:fld>
            <a:endParaRPr lang="en-IN"/>
          </a:p>
        </p:txBody>
      </p:sp>
    </p:spTree>
    <p:extLst>
      <p:ext uri="{BB962C8B-B14F-4D97-AF65-F5344CB8AC3E}">
        <p14:creationId xmlns:p14="http://schemas.microsoft.com/office/powerpoint/2010/main" val="55948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583B65-331A-4AD5-BCAC-DBF6471792B5}"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1D148-4FDF-4984-A98A-8286E62E3EB1}" type="slidenum">
              <a:rPr lang="en-IN" smtClean="0"/>
              <a:t>‹#›</a:t>
            </a:fld>
            <a:endParaRPr lang="en-IN"/>
          </a:p>
        </p:txBody>
      </p:sp>
    </p:spTree>
    <p:extLst>
      <p:ext uri="{BB962C8B-B14F-4D97-AF65-F5344CB8AC3E}">
        <p14:creationId xmlns:p14="http://schemas.microsoft.com/office/powerpoint/2010/main" val="2896056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583B65-331A-4AD5-BCAC-DBF6471792B5}"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61D148-4FDF-4984-A98A-8286E62E3EB1}" type="slidenum">
              <a:rPr lang="en-IN" smtClean="0"/>
              <a:t>‹#›</a:t>
            </a:fld>
            <a:endParaRPr lang="en-IN"/>
          </a:p>
        </p:txBody>
      </p:sp>
    </p:spTree>
    <p:extLst>
      <p:ext uri="{BB962C8B-B14F-4D97-AF65-F5344CB8AC3E}">
        <p14:creationId xmlns:p14="http://schemas.microsoft.com/office/powerpoint/2010/main" val="256914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583B65-331A-4AD5-BCAC-DBF6471792B5}" type="datetimeFigureOut">
              <a:rPr lang="en-IN" smtClean="0"/>
              <a:t>05-11-2022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61D148-4FDF-4984-A98A-8286E62E3EB1}" type="slidenum">
              <a:rPr lang="en-IN" smtClean="0"/>
              <a:t>‹#›</a:t>
            </a:fld>
            <a:endParaRPr lang="en-IN"/>
          </a:p>
        </p:txBody>
      </p:sp>
    </p:spTree>
    <p:extLst>
      <p:ext uri="{BB962C8B-B14F-4D97-AF65-F5344CB8AC3E}">
        <p14:creationId xmlns:p14="http://schemas.microsoft.com/office/powerpoint/2010/main" val="21229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583B65-331A-4AD5-BCAC-DBF6471792B5}" type="datetimeFigureOut">
              <a:rPr lang="en-IN" smtClean="0"/>
              <a:t>05-11-2022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61D148-4FDF-4984-A98A-8286E62E3EB1}" type="slidenum">
              <a:rPr lang="en-IN" smtClean="0"/>
              <a:t>‹#›</a:t>
            </a:fld>
            <a:endParaRPr lang="en-IN"/>
          </a:p>
        </p:txBody>
      </p:sp>
    </p:spTree>
    <p:extLst>
      <p:ext uri="{BB962C8B-B14F-4D97-AF65-F5344CB8AC3E}">
        <p14:creationId xmlns:p14="http://schemas.microsoft.com/office/powerpoint/2010/main" val="1894306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3B65-331A-4AD5-BCAC-DBF6471792B5}" type="datetimeFigureOut">
              <a:rPr lang="en-IN" smtClean="0"/>
              <a:t>05-11-2022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61D148-4FDF-4984-A98A-8286E62E3EB1}" type="slidenum">
              <a:rPr lang="en-IN" smtClean="0"/>
              <a:t>‹#›</a:t>
            </a:fld>
            <a:endParaRPr lang="en-IN"/>
          </a:p>
        </p:txBody>
      </p:sp>
    </p:spTree>
    <p:extLst>
      <p:ext uri="{BB962C8B-B14F-4D97-AF65-F5344CB8AC3E}">
        <p14:creationId xmlns:p14="http://schemas.microsoft.com/office/powerpoint/2010/main" val="2888532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583B65-331A-4AD5-BCAC-DBF6471792B5}"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61D148-4FDF-4984-A98A-8286E62E3EB1}" type="slidenum">
              <a:rPr lang="en-IN" smtClean="0"/>
              <a:t>‹#›</a:t>
            </a:fld>
            <a:endParaRPr lang="en-IN"/>
          </a:p>
        </p:txBody>
      </p:sp>
    </p:spTree>
    <p:extLst>
      <p:ext uri="{BB962C8B-B14F-4D97-AF65-F5344CB8AC3E}">
        <p14:creationId xmlns:p14="http://schemas.microsoft.com/office/powerpoint/2010/main" val="1820969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583B65-331A-4AD5-BCAC-DBF6471792B5}"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61D148-4FDF-4984-A98A-8286E62E3EB1}" type="slidenum">
              <a:rPr lang="en-IN" smtClean="0"/>
              <a:t>‹#›</a:t>
            </a:fld>
            <a:endParaRPr lang="en-IN"/>
          </a:p>
        </p:txBody>
      </p:sp>
    </p:spTree>
    <p:extLst>
      <p:ext uri="{BB962C8B-B14F-4D97-AF65-F5344CB8AC3E}">
        <p14:creationId xmlns:p14="http://schemas.microsoft.com/office/powerpoint/2010/main" val="3634358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583B65-331A-4AD5-BCAC-DBF6471792B5}" type="datetimeFigureOut">
              <a:rPr lang="en-IN" smtClean="0"/>
              <a:t>05-11-2022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661D148-4FDF-4984-A98A-8286E62E3EB1}" type="slidenum">
              <a:rPr lang="en-IN" smtClean="0"/>
              <a:t>‹#›</a:t>
            </a:fld>
            <a:endParaRPr lang="en-IN"/>
          </a:p>
        </p:txBody>
      </p:sp>
    </p:spTree>
    <p:extLst>
      <p:ext uri="{BB962C8B-B14F-4D97-AF65-F5344CB8AC3E}">
        <p14:creationId xmlns:p14="http://schemas.microsoft.com/office/powerpoint/2010/main" val="33244379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F454-807A-A0D1-B994-8A446300E49B}"/>
              </a:ext>
            </a:extLst>
          </p:cNvPr>
          <p:cNvSpPr>
            <a:spLocks noGrp="1"/>
          </p:cNvSpPr>
          <p:nvPr>
            <p:ph type="ctrTitle"/>
          </p:nvPr>
        </p:nvSpPr>
        <p:spPr>
          <a:xfrm>
            <a:off x="3256651" y="1320770"/>
            <a:ext cx="8791575" cy="3889583"/>
          </a:xfrm>
        </p:spPr>
        <p:txBody>
          <a:bodyPr>
            <a:normAutofit/>
          </a:bodyPr>
          <a:lstStyle/>
          <a:p>
            <a:pPr>
              <a:lnSpc>
                <a:spcPct val="100000"/>
              </a:lnSpc>
            </a:pPr>
            <a:r>
              <a:rPr lang="en-IN" sz="8000" b="1" dirty="0">
                <a:latin typeface="Arial Black" panose="020B0A04020102020204" pitchFamily="34" charset="0"/>
              </a:rPr>
              <a:t>Voltorb </a:t>
            </a:r>
            <a:br>
              <a:rPr lang="en-IN" sz="8000" b="1" dirty="0">
                <a:latin typeface="Arial Black" panose="020B0A04020102020204" pitchFamily="34" charset="0"/>
              </a:rPr>
            </a:br>
            <a:r>
              <a:rPr lang="en-IN" sz="8000" b="1" dirty="0">
                <a:latin typeface="Arial Black" panose="020B0A04020102020204" pitchFamily="34" charset="0"/>
              </a:rPr>
              <a:t>November</a:t>
            </a:r>
            <a:br>
              <a:rPr lang="en-IN" sz="8000" b="1" dirty="0">
                <a:latin typeface="Arial Black" panose="020B0A04020102020204" pitchFamily="34" charset="0"/>
              </a:rPr>
            </a:br>
            <a:r>
              <a:rPr lang="en-IN" sz="8000" b="1" dirty="0">
                <a:latin typeface="Arial Black" panose="020B0A04020102020204" pitchFamily="34" charset="0"/>
              </a:rPr>
              <a:t>2022</a:t>
            </a:r>
            <a:endParaRPr lang="en-IN" sz="7200" b="1" dirty="0">
              <a:latin typeface="Arial Black" panose="020B0A04020102020204" pitchFamily="34" charset="0"/>
            </a:endParaRPr>
          </a:p>
        </p:txBody>
      </p:sp>
      <p:pic>
        <p:nvPicPr>
          <p:cNvPr id="4" name="Picture 3">
            <a:extLst>
              <a:ext uri="{FF2B5EF4-FFF2-40B4-BE49-F238E27FC236}">
                <a16:creationId xmlns:a16="http://schemas.microsoft.com/office/drawing/2014/main" id="{E8FC7A4A-A4C2-2A68-B6F8-CFF10BA9F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72" y="5736566"/>
            <a:ext cx="975622" cy="953038"/>
          </a:xfrm>
          <a:prstGeom prst="rect">
            <a:avLst/>
          </a:prstGeom>
        </p:spPr>
      </p:pic>
    </p:spTree>
    <p:extLst>
      <p:ext uri="{BB962C8B-B14F-4D97-AF65-F5344CB8AC3E}">
        <p14:creationId xmlns:p14="http://schemas.microsoft.com/office/powerpoint/2010/main" val="1674441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D1C79B-5F60-7AE0-9314-5DAF0849C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72" y="5736566"/>
            <a:ext cx="975622" cy="953038"/>
          </a:xfrm>
          <a:prstGeom prst="rect">
            <a:avLst/>
          </a:prstGeom>
        </p:spPr>
      </p:pic>
      <p:sp>
        <p:nvSpPr>
          <p:cNvPr id="7" name="Google Shape;91;p13">
            <a:extLst>
              <a:ext uri="{FF2B5EF4-FFF2-40B4-BE49-F238E27FC236}">
                <a16:creationId xmlns:a16="http://schemas.microsoft.com/office/drawing/2014/main" id="{A398EB6A-6B27-D44A-8169-8B2B9F186D2C}"/>
              </a:ext>
            </a:extLst>
          </p:cNvPr>
          <p:cNvSpPr txBox="1">
            <a:spLocks noGrp="1"/>
          </p:cNvSpPr>
          <p:nvPr/>
        </p:nvSpPr>
        <p:spPr>
          <a:xfrm>
            <a:off x="923577" y="761436"/>
            <a:ext cx="69621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1pPr>
            <a:lvl2pPr marR="0" lvl="1"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2pPr>
            <a:lvl3pPr marR="0" lvl="2"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3pPr>
            <a:lvl4pPr marR="0" lvl="3"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4pPr>
            <a:lvl5pPr marR="0" lvl="4"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5pPr>
            <a:lvl6pPr marR="0" lvl="5"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6pPr>
            <a:lvl7pPr marR="0" lvl="6"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7pPr>
            <a:lvl8pPr marR="0" lvl="7"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8pPr>
            <a:lvl9pPr marR="0" lvl="8"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9pPr>
          </a:lstStyle>
          <a:p>
            <a:pPr marL="0" lvl="0" indent="0" algn="l" rtl="0">
              <a:spcBef>
                <a:spcPts val="0"/>
              </a:spcBef>
              <a:spcAft>
                <a:spcPts val="0"/>
              </a:spcAft>
              <a:buNone/>
            </a:pPr>
            <a:r>
              <a:rPr lang="en" dirty="0">
                <a:solidFill>
                  <a:schemeClr val="tx2">
                    <a:lumMod val="75000"/>
                  </a:schemeClr>
                </a:solidFill>
              </a:rPr>
              <a:t>Problem Statement</a:t>
            </a:r>
            <a:endParaRPr dirty="0">
              <a:solidFill>
                <a:schemeClr val="tx2">
                  <a:lumMod val="75000"/>
                </a:schemeClr>
              </a:solidFill>
            </a:endParaRPr>
          </a:p>
        </p:txBody>
      </p:sp>
      <p:sp>
        <p:nvSpPr>
          <p:cNvPr id="11" name="TextBox 10">
            <a:extLst>
              <a:ext uri="{FF2B5EF4-FFF2-40B4-BE49-F238E27FC236}">
                <a16:creationId xmlns:a16="http://schemas.microsoft.com/office/drawing/2014/main" id="{84FAB768-2626-ACC4-EE86-B716BEDAE5A0}"/>
              </a:ext>
            </a:extLst>
          </p:cNvPr>
          <p:cNvSpPr txBox="1"/>
          <p:nvPr/>
        </p:nvSpPr>
        <p:spPr>
          <a:xfrm>
            <a:off x="1086928" y="1720840"/>
            <a:ext cx="9540816" cy="3416320"/>
          </a:xfrm>
          <a:prstGeom prst="rect">
            <a:avLst/>
          </a:prstGeom>
          <a:noFill/>
        </p:spPr>
        <p:txBody>
          <a:bodyPr wrap="square">
            <a:spAutoFit/>
          </a:bodyPr>
          <a:lstStyle/>
          <a:p>
            <a:r>
              <a:rPr lang="en-IN" sz="2400" dirty="0"/>
              <a:t>Rinki has a plant in her pot.  That plant requires constant moisture level every time else in dry soil condition it may die soon. Rinki cannot be with the plant and care it every moment. </a:t>
            </a:r>
          </a:p>
          <a:p>
            <a:endParaRPr lang="en-IN" sz="2400" dirty="0"/>
          </a:p>
          <a:p>
            <a:r>
              <a:rPr lang="en-IN" sz="2400" b="1" dirty="0"/>
              <a:t>Build a device that nurtures the plant with the above condition </a:t>
            </a:r>
          </a:p>
          <a:p>
            <a:pPr marL="342900" indent="-342900">
              <a:buFont typeface="Wingdings" panose="05000000000000000000" pitchFamily="2" charset="2"/>
              <a:buChar char="Ø"/>
            </a:pPr>
            <a:r>
              <a:rPr lang="en-US" sz="2400" dirty="0"/>
              <a:t>Measure the moisture level of the soil every moment.</a:t>
            </a:r>
          </a:p>
          <a:p>
            <a:pPr marL="342900" indent="-342900">
              <a:buFont typeface="Wingdings" panose="05000000000000000000" pitchFamily="2" charset="2"/>
              <a:buChar char="Ø"/>
            </a:pPr>
            <a:r>
              <a:rPr lang="en-US" sz="2400" dirty="0"/>
              <a:t>Turn on the pump to supply water to the plant whenever moisture is low.</a:t>
            </a:r>
          </a:p>
          <a:p>
            <a:pPr marL="342900" indent="-342900">
              <a:buFont typeface="Wingdings" panose="05000000000000000000" pitchFamily="2" charset="2"/>
              <a:buChar char="Ø"/>
            </a:pPr>
            <a:r>
              <a:rPr lang="en-US" sz="2400" dirty="0"/>
              <a:t>Motor should Turn off whenever moisture of soil gets normal. </a:t>
            </a:r>
          </a:p>
          <a:p>
            <a:pPr marL="342900" indent="-342900">
              <a:buFont typeface="Wingdings" panose="05000000000000000000" pitchFamily="2" charset="2"/>
              <a:buChar char="Ø"/>
            </a:pPr>
            <a:r>
              <a:rPr lang="en-US" sz="2400" dirty="0"/>
              <a:t>Moisture level should be displayed.</a:t>
            </a:r>
            <a:endParaRPr lang="en-IN" sz="2400" dirty="0"/>
          </a:p>
        </p:txBody>
      </p:sp>
    </p:spTree>
    <p:extLst>
      <p:ext uri="{BB962C8B-B14F-4D97-AF65-F5344CB8AC3E}">
        <p14:creationId xmlns:p14="http://schemas.microsoft.com/office/powerpoint/2010/main" val="666683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D1C79B-5F60-7AE0-9314-5DAF0849C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72" y="5736566"/>
            <a:ext cx="975622" cy="953038"/>
          </a:xfrm>
          <a:prstGeom prst="rect">
            <a:avLst/>
          </a:prstGeom>
        </p:spPr>
      </p:pic>
      <p:sp>
        <p:nvSpPr>
          <p:cNvPr id="7" name="Google Shape;91;p13">
            <a:extLst>
              <a:ext uri="{FF2B5EF4-FFF2-40B4-BE49-F238E27FC236}">
                <a16:creationId xmlns:a16="http://schemas.microsoft.com/office/drawing/2014/main" id="{A398EB6A-6B27-D44A-8169-8B2B9F186D2C}"/>
              </a:ext>
            </a:extLst>
          </p:cNvPr>
          <p:cNvSpPr txBox="1">
            <a:spLocks noGrp="1"/>
          </p:cNvSpPr>
          <p:nvPr/>
        </p:nvSpPr>
        <p:spPr>
          <a:xfrm>
            <a:off x="923577" y="761436"/>
            <a:ext cx="69621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1pPr>
            <a:lvl2pPr marR="0" lvl="1"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2pPr>
            <a:lvl3pPr marR="0" lvl="2"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3pPr>
            <a:lvl4pPr marR="0" lvl="3"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4pPr>
            <a:lvl5pPr marR="0" lvl="4"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5pPr>
            <a:lvl6pPr marR="0" lvl="5"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6pPr>
            <a:lvl7pPr marR="0" lvl="6"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7pPr>
            <a:lvl8pPr marR="0" lvl="7"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8pPr>
            <a:lvl9pPr marR="0" lvl="8"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9pPr>
          </a:lstStyle>
          <a:p>
            <a:pPr marL="0" lvl="0" indent="0" algn="l" rtl="0">
              <a:spcBef>
                <a:spcPts val="0"/>
              </a:spcBef>
              <a:spcAft>
                <a:spcPts val="0"/>
              </a:spcAft>
              <a:buNone/>
            </a:pPr>
            <a:r>
              <a:rPr lang="en-IN" dirty="0">
                <a:solidFill>
                  <a:schemeClr val="tx2">
                    <a:lumMod val="75000"/>
                  </a:schemeClr>
                </a:solidFill>
              </a:rPr>
              <a:t>Components required</a:t>
            </a:r>
            <a:endParaRPr dirty="0">
              <a:solidFill>
                <a:schemeClr val="tx2">
                  <a:lumMod val="75000"/>
                </a:schemeClr>
              </a:solidFill>
            </a:endParaRPr>
          </a:p>
        </p:txBody>
      </p:sp>
      <p:sp>
        <p:nvSpPr>
          <p:cNvPr id="2" name="TextBox 1">
            <a:extLst>
              <a:ext uri="{FF2B5EF4-FFF2-40B4-BE49-F238E27FC236}">
                <a16:creationId xmlns:a16="http://schemas.microsoft.com/office/drawing/2014/main" id="{03D0F585-5CD3-90A2-6F61-E40615B226CA}"/>
              </a:ext>
            </a:extLst>
          </p:cNvPr>
          <p:cNvSpPr txBox="1"/>
          <p:nvPr/>
        </p:nvSpPr>
        <p:spPr>
          <a:xfrm>
            <a:off x="1725282" y="1664899"/>
            <a:ext cx="7366959" cy="334784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400" b="1" dirty="0">
                <a:latin typeface="Arial" panose="020B0604020202020204" pitchFamily="34" charset="0"/>
                <a:cs typeface="Arial" panose="020B0604020202020204" pitchFamily="34" charset="0"/>
              </a:rPr>
              <a:t>Arduino </a:t>
            </a:r>
          </a:p>
          <a:p>
            <a:pPr marL="342900" indent="-342900">
              <a:lnSpc>
                <a:spcPct val="150000"/>
              </a:lnSpc>
              <a:buFont typeface="Wingdings" panose="05000000000000000000" pitchFamily="2" charset="2"/>
              <a:buChar char="Ø"/>
            </a:pPr>
            <a:r>
              <a:rPr lang="en-IN" sz="2400" b="1" dirty="0">
                <a:latin typeface="Arial" panose="020B0604020202020204" pitchFamily="34" charset="0"/>
                <a:cs typeface="Arial" panose="020B0604020202020204" pitchFamily="34" charset="0"/>
              </a:rPr>
              <a:t>Moisture sensor</a:t>
            </a:r>
          </a:p>
          <a:p>
            <a:pPr marL="342900" indent="-342900">
              <a:lnSpc>
                <a:spcPct val="150000"/>
              </a:lnSpc>
              <a:buFont typeface="Wingdings" panose="05000000000000000000" pitchFamily="2" charset="2"/>
              <a:buChar char="Ø"/>
            </a:pPr>
            <a:r>
              <a:rPr lang="en-IN" sz="2400" b="1" dirty="0">
                <a:latin typeface="Arial" panose="020B0604020202020204" pitchFamily="34" charset="0"/>
                <a:cs typeface="Arial" panose="020B0604020202020204" pitchFamily="34" charset="0"/>
              </a:rPr>
              <a:t>Relay switch</a:t>
            </a:r>
          </a:p>
          <a:p>
            <a:pPr marL="342900" indent="-342900">
              <a:lnSpc>
                <a:spcPct val="150000"/>
              </a:lnSpc>
              <a:buFont typeface="Wingdings" panose="05000000000000000000" pitchFamily="2" charset="2"/>
              <a:buChar char="Ø"/>
            </a:pPr>
            <a:r>
              <a:rPr lang="en-IN" sz="2400" b="1" dirty="0">
                <a:latin typeface="Arial" panose="020B0604020202020204" pitchFamily="34" charset="0"/>
                <a:cs typeface="Arial" panose="020B0604020202020204" pitchFamily="34" charset="0"/>
              </a:rPr>
              <a:t>LCD + I2C Module</a:t>
            </a:r>
          </a:p>
          <a:p>
            <a:pPr marL="342900" indent="-342900">
              <a:lnSpc>
                <a:spcPct val="150000"/>
              </a:lnSpc>
              <a:buFont typeface="Wingdings" panose="05000000000000000000" pitchFamily="2" charset="2"/>
              <a:buChar char="Ø"/>
            </a:pPr>
            <a:r>
              <a:rPr lang="en-IN" sz="2400" b="1" dirty="0">
                <a:latin typeface="Arial" panose="020B0604020202020204" pitchFamily="34" charset="0"/>
                <a:cs typeface="Arial" panose="020B0604020202020204" pitchFamily="34" charset="0"/>
              </a:rPr>
              <a:t>Motor</a:t>
            </a:r>
          </a:p>
          <a:p>
            <a:pPr marL="342900" indent="-342900">
              <a:lnSpc>
                <a:spcPct val="150000"/>
              </a:lnSpc>
              <a:buFont typeface="Wingdings" panose="05000000000000000000" pitchFamily="2" charset="2"/>
              <a:buChar char="Ø"/>
            </a:pPr>
            <a:r>
              <a:rPr lang="en-IN" sz="2400" b="1" dirty="0">
                <a:latin typeface="Arial" panose="020B0604020202020204" pitchFamily="34" charset="0"/>
                <a:cs typeface="Arial" panose="020B0604020202020204" pitchFamily="34" charset="0"/>
              </a:rPr>
              <a:t>Motor Power supply</a:t>
            </a:r>
          </a:p>
        </p:txBody>
      </p:sp>
    </p:spTree>
    <p:extLst>
      <p:ext uri="{BB962C8B-B14F-4D97-AF65-F5344CB8AC3E}">
        <p14:creationId xmlns:p14="http://schemas.microsoft.com/office/powerpoint/2010/main" val="181350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D1C79B-5F60-7AE0-9314-5DAF0849C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72" y="5736566"/>
            <a:ext cx="975622" cy="953038"/>
          </a:xfrm>
          <a:prstGeom prst="rect">
            <a:avLst/>
          </a:prstGeom>
        </p:spPr>
      </p:pic>
      <p:sp>
        <p:nvSpPr>
          <p:cNvPr id="7" name="Google Shape;91;p13">
            <a:extLst>
              <a:ext uri="{FF2B5EF4-FFF2-40B4-BE49-F238E27FC236}">
                <a16:creationId xmlns:a16="http://schemas.microsoft.com/office/drawing/2014/main" id="{A398EB6A-6B27-D44A-8169-8B2B9F186D2C}"/>
              </a:ext>
            </a:extLst>
          </p:cNvPr>
          <p:cNvSpPr txBox="1">
            <a:spLocks noGrp="1"/>
          </p:cNvSpPr>
          <p:nvPr/>
        </p:nvSpPr>
        <p:spPr>
          <a:xfrm>
            <a:off x="923577" y="761436"/>
            <a:ext cx="69621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1pPr>
            <a:lvl2pPr marR="0" lvl="1"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2pPr>
            <a:lvl3pPr marR="0" lvl="2"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3pPr>
            <a:lvl4pPr marR="0" lvl="3"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4pPr>
            <a:lvl5pPr marR="0" lvl="4"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5pPr>
            <a:lvl6pPr marR="0" lvl="5"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6pPr>
            <a:lvl7pPr marR="0" lvl="6"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7pPr>
            <a:lvl8pPr marR="0" lvl="7"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8pPr>
            <a:lvl9pPr marR="0" lvl="8"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9pPr>
          </a:lstStyle>
          <a:p>
            <a:pPr marL="0" lvl="0" indent="0" algn="l" rtl="0">
              <a:spcBef>
                <a:spcPts val="0"/>
              </a:spcBef>
              <a:spcAft>
                <a:spcPts val="0"/>
              </a:spcAft>
              <a:buNone/>
            </a:pPr>
            <a:r>
              <a:rPr lang="en-IN" dirty="0">
                <a:solidFill>
                  <a:schemeClr val="tx2">
                    <a:lumMod val="75000"/>
                  </a:schemeClr>
                </a:solidFill>
              </a:rPr>
              <a:t>Algorithm</a:t>
            </a:r>
            <a:endParaRPr dirty="0">
              <a:solidFill>
                <a:schemeClr val="tx2">
                  <a:lumMod val="75000"/>
                </a:schemeClr>
              </a:solidFill>
            </a:endParaRPr>
          </a:p>
        </p:txBody>
      </p:sp>
      <p:sp>
        <p:nvSpPr>
          <p:cNvPr id="5" name="TextBox 4">
            <a:extLst>
              <a:ext uri="{FF2B5EF4-FFF2-40B4-BE49-F238E27FC236}">
                <a16:creationId xmlns:a16="http://schemas.microsoft.com/office/drawing/2014/main" id="{69D6D172-0D5A-F8EA-A667-6495331220BA}"/>
              </a:ext>
            </a:extLst>
          </p:cNvPr>
          <p:cNvSpPr txBox="1"/>
          <p:nvPr/>
        </p:nvSpPr>
        <p:spPr>
          <a:xfrm flipH="1">
            <a:off x="1319842" y="1397674"/>
            <a:ext cx="9394166" cy="4062651"/>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System that reads and displays moisture level and motor status</a:t>
            </a:r>
          </a:p>
          <a:p>
            <a:r>
              <a:rPr lang="en-IN" sz="2400" dirty="0">
                <a:latin typeface="Arial" panose="020B0604020202020204" pitchFamily="34" charset="0"/>
                <a:cs typeface="Arial" panose="020B0604020202020204" pitchFamily="34" charset="0"/>
              </a:rPr>
              <a:t>And controls as follows:</a:t>
            </a:r>
          </a:p>
          <a:p>
            <a:pPr lvl="1"/>
            <a:endParaRPr lang="en-IN" sz="2400" dirty="0">
              <a:latin typeface="Arial" panose="020B0604020202020204" pitchFamily="34" charset="0"/>
              <a:cs typeface="Arial" panose="020B0604020202020204" pitchFamily="34" charset="0"/>
            </a:endParaRPr>
          </a:p>
          <a:p>
            <a:pPr lvl="1"/>
            <a:r>
              <a:rPr lang="en-IN" sz="2400" dirty="0">
                <a:latin typeface="Arial" panose="020B0604020202020204" pitchFamily="34" charset="0"/>
                <a:cs typeface="Arial" panose="020B0604020202020204" pitchFamily="34" charset="0"/>
              </a:rPr>
              <a:t>Case1: Low Moisture</a:t>
            </a:r>
          </a:p>
          <a:p>
            <a:pPr marL="742950" lvl="1" indent="-285750">
              <a:buFont typeface="Wingdings" panose="05000000000000000000" pitchFamily="2" charset="2"/>
              <a:buChar char="§"/>
            </a:pPr>
            <a:r>
              <a:rPr lang="en-IN" sz="2400" dirty="0">
                <a:latin typeface="Arial" panose="020B0604020202020204" pitchFamily="34" charset="0"/>
                <a:cs typeface="Arial" panose="020B0604020202020204" pitchFamily="34" charset="0"/>
              </a:rPr>
              <a:t>Motor should turn ON</a:t>
            </a:r>
          </a:p>
          <a:p>
            <a:pPr marL="742950" lvl="1" indent="-285750">
              <a:buFont typeface="Wingdings" panose="05000000000000000000" pitchFamily="2" charset="2"/>
              <a:buChar char="§"/>
            </a:pPr>
            <a:r>
              <a:rPr lang="en-IN" sz="2400" dirty="0">
                <a:latin typeface="Arial" panose="020B0604020202020204" pitchFamily="34" charset="0"/>
                <a:cs typeface="Arial" panose="020B0604020202020204" pitchFamily="34" charset="0"/>
              </a:rPr>
              <a:t>Display MOTOR ON</a:t>
            </a:r>
          </a:p>
          <a:p>
            <a:pPr lvl="1"/>
            <a:endParaRPr lang="en-IN" sz="2400" dirty="0">
              <a:latin typeface="Arial" panose="020B0604020202020204" pitchFamily="34" charset="0"/>
              <a:cs typeface="Arial" panose="020B0604020202020204" pitchFamily="34" charset="0"/>
            </a:endParaRPr>
          </a:p>
          <a:p>
            <a:pPr lvl="1"/>
            <a:r>
              <a:rPr lang="en-IN" sz="2400" dirty="0">
                <a:latin typeface="Arial" panose="020B0604020202020204" pitchFamily="34" charset="0"/>
                <a:cs typeface="Arial" panose="020B0604020202020204" pitchFamily="34" charset="0"/>
              </a:rPr>
              <a:t>Case2: High Moisture</a:t>
            </a:r>
          </a:p>
          <a:p>
            <a:pPr marL="742950" lvl="1" indent="-285750">
              <a:buFont typeface="Wingdings" panose="05000000000000000000" pitchFamily="2" charset="2"/>
              <a:buChar char="§"/>
            </a:pPr>
            <a:r>
              <a:rPr lang="en-IN" sz="2400" dirty="0">
                <a:latin typeface="Arial" panose="020B0604020202020204" pitchFamily="34" charset="0"/>
                <a:cs typeface="Arial" panose="020B0604020202020204" pitchFamily="34" charset="0"/>
              </a:rPr>
              <a:t>Motor should turn OFF</a:t>
            </a:r>
          </a:p>
          <a:p>
            <a:pPr marL="742950" lvl="1" indent="-285750">
              <a:buFont typeface="Wingdings" panose="05000000000000000000" pitchFamily="2" charset="2"/>
              <a:buChar char="§"/>
            </a:pPr>
            <a:r>
              <a:rPr lang="en-IN" sz="2400" dirty="0">
                <a:latin typeface="Arial" panose="020B0604020202020204" pitchFamily="34" charset="0"/>
                <a:cs typeface="Arial" panose="020B0604020202020204" pitchFamily="34" charset="0"/>
              </a:rPr>
              <a:t>Display MOTOR OFF</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374411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D1C79B-5F60-7AE0-9314-5DAF0849C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72" y="5736566"/>
            <a:ext cx="975622" cy="953038"/>
          </a:xfrm>
          <a:prstGeom prst="rect">
            <a:avLst/>
          </a:prstGeom>
        </p:spPr>
      </p:pic>
      <p:sp>
        <p:nvSpPr>
          <p:cNvPr id="7" name="Google Shape;91;p13">
            <a:extLst>
              <a:ext uri="{FF2B5EF4-FFF2-40B4-BE49-F238E27FC236}">
                <a16:creationId xmlns:a16="http://schemas.microsoft.com/office/drawing/2014/main" id="{A398EB6A-6B27-D44A-8169-8B2B9F186D2C}"/>
              </a:ext>
            </a:extLst>
          </p:cNvPr>
          <p:cNvSpPr txBox="1">
            <a:spLocks noGrp="1"/>
          </p:cNvSpPr>
          <p:nvPr/>
        </p:nvSpPr>
        <p:spPr>
          <a:xfrm>
            <a:off x="923577" y="761436"/>
            <a:ext cx="69621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1pPr>
            <a:lvl2pPr marR="0" lvl="1"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2pPr>
            <a:lvl3pPr marR="0" lvl="2"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3pPr>
            <a:lvl4pPr marR="0" lvl="3"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4pPr>
            <a:lvl5pPr marR="0" lvl="4"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5pPr>
            <a:lvl6pPr marR="0" lvl="5"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6pPr>
            <a:lvl7pPr marR="0" lvl="6"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7pPr>
            <a:lvl8pPr marR="0" lvl="7"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8pPr>
            <a:lvl9pPr marR="0" lvl="8"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9pPr>
          </a:lstStyle>
          <a:p>
            <a:pPr marL="0" lvl="0" indent="0" algn="l" rtl="0">
              <a:spcBef>
                <a:spcPts val="0"/>
              </a:spcBef>
              <a:spcAft>
                <a:spcPts val="0"/>
              </a:spcAft>
              <a:buNone/>
            </a:pPr>
            <a:r>
              <a:rPr lang="en-IN" dirty="0">
                <a:solidFill>
                  <a:schemeClr val="tx2">
                    <a:lumMod val="75000"/>
                  </a:schemeClr>
                </a:solidFill>
              </a:rPr>
              <a:t>Circuit Diagram</a:t>
            </a:r>
            <a:endParaRPr dirty="0">
              <a:solidFill>
                <a:schemeClr val="tx2">
                  <a:lumMod val="75000"/>
                </a:schemeClr>
              </a:solidFill>
            </a:endParaRPr>
          </a:p>
        </p:txBody>
      </p:sp>
      <p:pic>
        <p:nvPicPr>
          <p:cNvPr id="8" name="Picture 7">
            <a:extLst>
              <a:ext uri="{FF2B5EF4-FFF2-40B4-BE49-F238E27FC236}">
                <a16:creationId xmlns:a16="http://schemas.microsoft.com/office/drawing/2014/main" id="{5892097A-544D-E9A0-B13E-EACFEBDC4346}"/>
              </a:ext>
            </a:extLst>
          </p:cNvPr>
          <p:cNvPicPr>
            <a:picLocks noChangeAspect="1"/>
          </p:cNvPicPr>
          <p:nvPr/>
        </p:nvPicPr>
        <p:blipFill>
          <a:blip r:embed="rId3"/>
          <a:stretch>
            <a:fillRect/>
          </a:stretch>
        </p:blipFill>
        <p:spPr>
          <a:xfrm>
            <a:off x="2065212" y="1494833"/>
            <a:ext cx="7932804" cy="5099660"/>
          </a:xfrm>
          <a:prstGeom prst="rect">
            <a:avLst/>
          </a:prstGeom>
        </p:spPr>
      </p:pic>
    </p:spTree>
    <p:extLst>
      <p:ext uri="{BB962C8B-B14F-4D97-AF65-F5344CB8AC3E}">
        <p14:creationId xmlns:p14="http://schemas.microsoft.com/office/powerpoint/2010/main" val="1472593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1;p13">
            <a:extLst>
              <a:ext uri="{FF2B5EF4-FFF2-40B4-BE49-F238E27FC236}">
                <a16:creationId xmlns:a16="http://schemas.microsoft.com/office/drawing/2014/main" id="{D17940EC-15F8-ED93-5AD2-416E86054430}"/>
              </a:ext>
            </a:extLst>
          </p:cNvPr>
          <p:cNvSpPr txBox="1">
            <a:spLocks noGrp="1"/>
          </p:cNvSpPr>
          <p:nvPr/>
        </p:nvSpPr>
        <p:spPr>
          <a:xfrm>
            <a:off x="923577" y="761436"/>
            <a:ext cx="69621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1pPr>
            <a:lvl2pPr marR="0" lvl="1"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2pPr>
            <a:lvl3pPr marR="0" lvl="2"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3pPr>
            <a:lvl4pPr marR="0" lvl="3"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4pPr>
            <a:lvl5pPr marR="0" lvl="4"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5pPr>
            <a:lvl6pPr marR="0" lvl="5"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6pPr>
            <a:lvl7pPr marR="0" lvl="6"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7pPr>
            <a:lvl8pPr marR="0" lvl="7"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8pPr>
            <a:lvl9pPr marR="0" lvl="8"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9pPr>
          </a:lstStyle>
          <a:p>
            <a:pPr marL="0" lvl="0" indent="0" algn="l" rtl="0">
              <a:spcBef>
                <a:spcPts val="0"/>
              </a:spcBef>
              <a:spcAft>
                <a:spcPts val="0"/>
              </a:spcAft>
              <a:buNone/>
            </a:pPr>
            <a:r>
              <a:rPr lang="en-IN" dirty="0">
                <a:solidFill>
                  <a:schemeClr val="tx2">
                    <a:lumMod val="75000"/>
                  </a:schemeClr>
                </a:solidFill>
              </a:rPr>
              <a:t>Circuit Diagram</a:t>
            </a:r>
            <a:endParaRPr dirty="0">
              <a:solidFill>
                <a:schemeClr val="tx2">
                  <a:lumMod val="75000"/>
                </a:schemeClr>
              </a:solidFill>
            </a:endParaRPr>
          </a:p>
        </p:txBody>
      </p:sp>
      <p:sp>
        <p:nvSpPr>
          <p:cNvPr id="3" name="TextBox 2">
            <a:extLst>
              <a:ext uri="{FF2B5EF4-FFF2-40B4-BE49-F238E27FC236}">
                <a16:creationId xmlns:a16="http://schemas.microsoft.com/office/drawing/2014/main" id="{48D54AE6-DBAB-59B5-970F-ED458ADA8853}"/>
              </a:ext>
            </a:extLst>
          </p:cNvPr>
          <p:cNvSpPr txBox="1"/>
          <p:nvPr/>
        </p:nvSpPr>
        <p:spPr>
          <a:xfrm flipH="1">
            <a:off x="1319842" y="1397674"/>
            <a:ext cx="9394166" cy="2585323"/>
          </a:xfrm>
          <a:prstGeom prst="rect">
            <a:avLst/>
          </a:prstGeom>
          <a:noFill/>
        </p:spPr>
        <p:txBody>
          <a:bodyPr wrap="square" rtlCol="0">
            <a:spAutoFit/>
          </a:bodyPr>
          <a:lstStyle/>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Connect Power supply and I2C Pins to Arduino and </a:t>
            </a:r>
            <a:r>
              <a:rPr lang="en-IN" sz="2400" b="1" dirty="0">
                <a:latin typeface="Arial" panose="020B0604020202020204" pitchFamily="34" charset="0"/>
                <a:cs typeface="Arial" panose="020B0604020202020204" pitchFamily="34" charset="0"/>
              </a:rPr>
              <a:t>I2C LCD</a:t>
            </a:r>
            <a:r>
              <a:rPr lang="en-IN" sz="2400" dirty="0">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Connect Power supply and Analog Pin to Arduino and </a:t>
            </a:r>
            <a:r>
              <a:rPr lang="en-IN" sz="2400" b="1" dirty="0">
                <a:latin typeface="Arial" panose="020B0604020202020204" pitchFamily="34" charset="0"/>
                <a:cs typeface="Arial" panose="020B0604020202020204" pitchFamily="34" charset="0"/>
              </a:rPr>
              <a:t>Moisture sensor.</a:t>
            </a: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Connect a relay to Arduino and ground.</a:t>
            </a:r>
          </a:p>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Connect a 9V battery and a pump circuit via </a:t>
            </a:r>
            <a:r>
              <a:rPr lang="en-IN" sz="2400" b="1" dirty="0">
                <a:latin typeface="Arial" panose="020B0604020202020204" pitchFamily="34" charset="0"/>
                <a:cs typeface="Arial" panose="020B0604020202020204" pitchFamily="34" charset="0"/>
              </a:rPr>
              <a:t>Relay Common </a:t>
            </a:r>
            <a:r>
              <a:rPr lang="en-IN" sz="2400" dirty="0">
                <a:latin typeface="Arial" panose="020B0604020202020204" pitchFamily="34" charset="0"/>
                <a:cs typeface="Arial" panose="020B0604020202020204" pitchFamily="34" charset="0"/>
              </a:rPr>
              <a:t>pin</a:t>
            </a:r>
            <a:r>
              <a:rPr lang="en-IN" sz="2400" b="1" dirty="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 </a:t>
            </a:r>
            <a:r>
              <a:rPr lang="en-IN" sz="2400" b="1" dirty="0">
                <a:latin typeface="Arial" panose="020B0604020202020204" pitchFamily="34" charset="0"/>
                <a:cs typeface="Arial" panose="020B0604020202020204" pitchFamily="34" charset="0"/>
              </a:rPr>
              <a:t>Normally Open</a:t>
            </a:r>
            <a:r>
              <a:rPr lang="en-IN" sz="2400" dirty="0">
                <a:latin typeface="Arial" panose="020B0604020202020204" pitchFamily="34" charset="0"/>
                <a:cs typeface="Arial" panose="020B0604020202020204" pitchFamily="34" charset="0"/>
              </a:rPr>
              <a:t> pin.</a:t>
            </a:r>
          </a:p>
          <a:p>
            <a:endParaRPr lang="en-IN" dirty="0"/>
          </a:p>
        </p:txBody>
      </p:sp>
    </p:spTree>
    <p:extLst>
      <p:ext uri="{BB962C8B-B14F-4D97-AF65-F5344CB8AC3E}">
        <p14:creationId xmlns:p14="http://schemas.microsoft.com/office/powerpoint/2010/main" val="3840639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D1C79B-5F60-7AE0-9314-5DAF0849C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72" y="5736566"/>
            <a:ext cx="975622" cy="953038"/>
          </a:xfrm>
          <a:prstGeom prst="rect">
            <a:avLst/>
          </a:prstGeom>
        </p:spPr>
      </p:pic>
      <p:sp>
        <p:nvSpPr>
          <p:cNvPr id="7" name="Google Shape;91;p13">
            <a:extLst>
              <a:ext uri="{FF2B5EF4-FFF2-40B4-BE49-F238E27FC236}">
                <a16:creationId xmlns:a16="http://schemas.microsoft.com/office/drawing/2014/main" id="{A398EB6A-6B27-D44A-8169-8B2B9F186D2C}"/>
              </a:ext>
            </a:extLst>
          </p:cNvPr>
          <p:cNvSpPr txBox="1">
            <a:spLocks noGrp="1"/>
          </p:cNvSpPr>
          <p:nvPr/>
        </p:nvSpPr>
        <p:spPr>
          <a:xfrm>
            <a:off x="923577" y="761436"/>
            <a:ext cx="69621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1pPr>
            <a:lvl2pPr marR="0" lvl="1"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2pPr>
            <a:lvl3pPr marR="0" lvl="2"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3pPr>
            <a:lvl4pPr marR="0" lvl="3"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4pPr>
            <a:lvl5pPr marR="0" lvl="4"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5pPr>
            <a:lvl6pPr marR="0" lvl="5"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6pPr>
            <a:lvl7pPr marR="0" lvl="6"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7pPr>
            <a:lvl8pPr marR="0" lvl="7"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8pPr>
            <a:lvl9pPr marR="0" lvl="8"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9pPr>
          </a:lstStyle>
          <a:p>
            <a:pPr marL="0" lvl="0" indent="0" algn="l" rtl="0">
              <a:spcBef>
                <a:spcPts val="0"/>
              </a:spcBef>
              <a:spcAft>
                <a:spcPts val="0"/>
              </a:spcAft>
              <a:buNone/>
            </a:pPr>
            <a:r>
              <a:rPr lang="en-IN">
                <a:solidFill>
                  <a:schemeClr val="tx2">
                    <a:lumMod val="75000"/>
                  </a:schemeClr>
                </a:solidFill>
              </a:rPr>
              <a:t>Program</a:t>
            </a:r>
            <a:endParaRPr dirty="0">
              <a:solidFill>
                <a:schemeClr val="tx2">
                  <a:lumMod val="75000"/>
                </a:schemeClr>
              </a:solidFill>
            </a:endParaRPr>
          </a:p>
        </p:txBody>
      </p:sp>
      <p:sp>
        <p:nvSpPr>
          <p:cNvPr id="3" name="TextBox 2">
            <a:extLst>
              <a:ext uri="{FF2B5EF4-FFF2-40B4-BE49-F238E27FC236}">
                <a16:creationId xmlns:a16="http://schemas.microsoft.com/office/drawing/2014/main" id="{DE69DEEB-B11A-C269-F7C0-0C7FD6B9F76D}"/>
              </a:ext>
            </a:extLst>
          </p:cNvPr>
          <p:cNvSpPr txBox="1"/>
          <p:nvPr/>
        </p:nvSpPr>
        <p:spPr>
          <a:xfrm>
            <a:off x="1253106" y="1157736"/>
            <a:ext cx="6103188" cy="3631763"/>
          </a:xfrm>
          <a:prstGeom prst="rect">
            <a:avLst/>
          </a:prstGeom>
          <a:noFill/>
        </p:spPr>
        <p:txBody>
          <a:bodyPr wrap="square">
            <a:spAutoFit/>
          </a:bodyPr>
          <a:lstStyle/>
          <a:p>
            <a:r>
              <a:rPr lang="en-IN" dirty="0"/>
              <a:t>// C++ code</a:t>
            </a:r>
          </a:p>
          <a:p>
            <a:r>
              <a:rPr lang="en-IN" dirty="0"/>
              <a:t>#include &lt;</a:t>
            </a:r>
            <a:r>
              <a:rPr lang="en-IN" dirty="0" err="1"/>
              <a:t>Adafruit_LiquidCrystal.h</a:t>
            </a:r>
            <a:r>
              <a:rPr lang="en-IN" dirty="0"/>
              <a:t>&gt;</a:t>
            </a:r>
          </a:p>
          <a:p>
            <a:endParaRPr lang="en-IN" dirty="0"/>
          </a:p>
          <a:p>
            <a:r>
              <a:rPr lang="en-IN" dirty="0" err="1"/>
              <a:t>Adafruit_LiquidCrystal</a:t>
            </a:r>
            <a:r>
              <a:rPr lang="en-IN" dirty="0"/>
              <a:t> lcd_1(0);</a:t>
            </a:r>
          </a:p>
          <a:p>
            <a:endParaRPr lang="en-IN" dirty="0"/>
          </a:p>
          <a:p>
            <a:r>
              <a:rPr lang="en-IN" dirty="0"/>
              <a:t>void setup()</a:t>
            </a:r>
          </a:p>
          <a:p>
            <a:r>
              <a:rPr lang="en-IN" dirty="0"/>
              <a:t>{</a:t>
            </a:r>
          </a:p>
          <a:p>
            <a:r>
              <a:rPr lang="en-IN" dirty="0"/>
              <a:t>  lcd_1.begin(16, 2);//Begin</a:t>
            </a:r>
          </a:p>
          <a:p>
            <a:r>
              <a:rPr lang="en-IN" dirty="0"/>
              <a:t>  </a:t>
            </a:r>
            <a:r>
              <a:rPr lang="en-IN" dirty="0" err="1"/>
              <a:t>Serial.begin</a:t>
            </a:r>
            <a:r>
              <a:rPr lang="en-IN" dirty="0"/>
              <a:t>(9600);</a:t>
            </a:r>
          </a:p>
          <a:p>
            <a:r>
              <a:rPr lang="en-IN" dirty="0"/>
              <a:t>  </a:t>
            </a:r>
            <a:r>
              <a:rPr lang="en-IN" dirty="0" err="1"/>
              <a:t>pinMode</a:t>
            </a:r>
            <a:r>
              <a:rPr lang="en-IN" dirty="0"/>
              <a:t>(13,OUTPUT);</a:t>
            </a:r>
          </a:p>
          <a:p>
            <a:r>
              <a:rPr lang="en-IN" dirty="0"/>
              <a:t>  </a:t>
            </a:r>
          </a:p>
          <a:p>
            <a:r>
              <a:rPr lang="en-IN" dirty="0"/>
              <a:t>}</a:t>
            </a:r>
          </a:p>
          <a:p>
            <a:endParaRPr lang="en-IN" sz="1600" dirty="0"/>
          </a:p>
        </p:txBody>
      </p:sp>
      <p:sp>
        <p:nvSpPr>
          <p:cNvPr id="5" name="TextBox 4">
            <a:extLst>
              <a:ext uri="{FF2B5EF4-FFF2-40B4-BE49-F238E27FC236}">
                <a16:creationId xmlns:a16="http://schemas.microsoft.com/office/drawing/2014/main" id="{A37B1191-3F69-31E2-7278-9D25DB4C27BF}"/>
              </a:ext>
            </a:extLst>
          </p:cNvPr>
          <p:cNvSpPr txBox="1"/>
          <p:nvPr/>
        </p:nvSpPr>
        <p:spPr>
          <a:xfrm>
            <a:off x="5881055" y="1157736"/>
            <a:ext cx="6103188" cy="5632311"/>
          </a:xfrm>
          <a:prstGeom prst="rect">
            <a:avLst/>
          </a:prstGeom>
          <a:noFill/>
        </p:spPr>
        <p:txBody>
          <a:bodyPr wrap="square">
            <a:spAutoFit/>
          </a:bodyPr>
          <a:lstStyle/>
          <a:p>
            <a:r>
              <a:rPr lang="en-IN" sz="1800" dirty="0"/>
              <a:t>void loop(){</a:t>
            </a:r>
          </a:p>
          <a:p>
            <a:r>
              <a:rPr lang="en-IN" sz="1800" dirty="0"/>
              <a:t>  lcd_1.clear();</a:t>
            </a:r>
          </a:p>
          <a:p>
            <a:r>
              <a:rPr lang="en-IN" sz="1800" dirty="0"/>
              <a:t>  int moist = </a:t>
            </a:r>
            <a:r>
              <a:rPr lang="en-IN" sz="1800" dirty="0" err="1"/>
              <a:t>analogRead</a:t>
            </a:r>
            <a:r>
              <a:rPr lang="en-IN" sz="1800" dirty="0"/>
              <a:t>(A0); // read the sensor</a:t>
            </a:r>
          </a:p>
          <a:p>
            <a:r>
              <a:rPr lang="en-IN" sz="1800" dirty="0"/>
              <a:t>  lcd_1.setCursor(0,0);</a:t>
            </a:r>
          </a:p>
          <a:p>
            <a:r>
              <a:rPr lang="en-IN" sz="1800" dirty="0"/>
              <a:t>  lcd_1.print("Moisture = "+String(moist));</a:t>
            </a:r>
          </a:p>
          <a:p>
            <a:r>
              <a:rPr lang="en-IN" sz="1800" dirty="0"/>
              <a:t>  </a:t>
            </a:r>
            <a:r>
              <a:rPr lang="en-IN" sz="1800" dirty="0" err="1"/>
              <a:t>Serial.println</a:t>
            </a:r>
            <a:r>
              <a:rPr lang="en-IN" sz="1800" dirty="0"/>
              <a:t>("Moist = "+String(moist));</a:t>
            </a:r>
          </a:p>
          <a:p>
            <a:r>
              <a:rPr lang="en-IN" sz="1800" dirty="0"/>
              <a:t>  lcd_1.setCursor(0,1);</a:t>
            </a:r>
          </a:p>
          <a:p>
            <a:r>
              <a:rPr lang="en-IN" sz="1800" dirty="0"/>
              <a:t>  </a:t>
            </a:r>
          </a:p>
          <a:p>
            <a:r>
              <a:rPr lang="en-IN" sz="1800" dirty="0"/>
              <a:t>  if(moist &lt;= 500){</a:t>
            </a:r>
          </a:p>
          <a:p>
            <a:r>
              <a:rPr lang="en-IN" sz="1800" dirty="0"/>
              <a:t>    </a:t>
            </a:r>
            <a:r>
              <a:rPr lang="en-IN" sz="1800" dirty="0" err="1"/>
              <a:t>Serial.println</a:t>
            </a:r>
            <a:r>
              <a:rPr lang="en-IN" sz="1800" dirty="0"/>
              <a:t>("Motor ON");</a:t>
            </a:r>
          </a:p>
          <a:p>
            <a:r>
              <a:rPr lang="en-IN" sz="1800" dirty="0"/>
              <a:t>    lcd_1.print("MOTOR: ON");</a:t>
            </a:r>
          </a:p>
          <a:p>
            <a:r>
              <a:rPr lang="en-IN" sz="1800" dirty="0"/>
              <a:t>    </a:t>
            </a:r>
            <a:r>
              <a:rPr lang="en-IN" sz="1800" dirty="0" err="1"/>
              <a:t>digitalWrite</a:t>
            </a:r>
            <a:r>
              <a:rPr lang="en-IN" sz="1800" dirty="0"/>
              <a:t>(13,HIGH);</a:t>
            </a:r>
          </a:p>
          <a:p>
            <a:r>
              <a:rPr lang="en-IN" sz="1800" dirty="0"/>
              <a:t>  }</a:t>
            </a:r>
          </a:p>
          <a:p>
            <a:r>
              <a:rPr lang="en-IN" sz="1800" dirty="0"/>
              <a:t>  else{</a:t>
            </a:r>
          </a:p>
          <a:p>
            <a:r>
              <a:rPr lang="en-IN" sz="1800" dirty="0"/>
              <a:t>    </a:t>
            </a:r>
            <a:r>
              <a:rPr lang="en-IN" sz="1800" dirty="0" err="1"/>
              <a:t>Serial.println</a:t>
            </a:r>
            <a:r>
              <a:rPr lang="en-IN" sz="1800" dirty="0"/>
              <a:t>("Motor OFF");</a:t>
            </a:r>
          </a:p>
          <a:p>
            <a:r>
              <a:rPr lang="en-IN" sz="1800" dirty="0"/>
              <a:t>    lcd_1.print("MOTOR: OFF");</a:t>
            </a:r>
          </a:p>
          <a:p>
            <a:r>
              <a:rPr lang="en-IN" sz="1800" dirty="0"/>
              <a:t>	</a:t>
            </a:r>
            <a:r>
              <a:rPr lang="en-IN" sz="1800" dirty="0" err="1"/>
              <a:t>digitalWrite</a:t>
            </a:r>
            <a:r>
              <a:rPr lang="en-IN" sz="1800" dirty="0"/>
              <a:t>(13,LOW);</a:t>
            </a:r>
          </a:p>
          <a:p>
            <a:r>
              <a:rPr lang="en-IN" sz="1800" dirty="0"/>
              <a:t>  }</a:t>
            </a:r>
          </a:p>
          <a:p>
            <a:r>
              <a:rPr lang="en-IN" sz="1800" dirty="0"/>
              <a:t>  delay(500);</a:t>
            </a:r>
          </a:p>
          <a:p>
            <a:r>
              <a:rPr lang="en-IN" sz="1800" dirty="0"/>
              <a:t>}</a:t>
            </a:r>
          </a:p>
        </p:txBody>
      </p:sp>
    </p:spTree>
    <p:extLst>
      <p:ext uri="{BB962C8B-B14F-4D97-AF65-F5344CB8AC3E}">
        <p14:creationId xmlns:p14="http://schemas.microsoft.com/office/powerpoint/2010/main" val="2245474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9B6469-574A-9F8C-B59D-88383DCB6621}"/>
              </a:ext>
            </a:extLst>
          </p:cNvPr>
          <p:cNvPicPr>
            <a:picLocks noChangeAspect="1"/>
          </p:cNvPicPr>
          <p:nvPr/>
        </p:nvPicPr>
        <p:blipFill rotWithShape="1">
          <a:blip r:embed="rId2"/>
          <a:srcRect l="26011"/>
          <a:stretch/>
        </p:blipFill>
        <p:spPr>
          <a:xfrm>
            <a:off x="0" y="2012013"/>
            <a:ext cx="5684808" cy="48459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Picture 4">
            <a:extLst>
              <a:ext uri="{FF2B5EF4-FFF2-40B4-BE49-F238E27FC236}">
                <a16:creationId xmlns:a16="http://schemas.microsoft.com/office/drawing/2014/main" id="{D07D7CFF-7A44-2FE3-93E7-5E8FB3EE4552}"/>
              </a:ext>
            </a:extLst>
          </p:cNvPr>
          <p:cNvPicPr>
            <a:picLocks noChangeAspect="1"/>
          </p:cNvPicPr>
          <p:nvPr/>
        </p:nvPicPr>
        <p:blipFill rotWithShape="1">
          <a:blip r:embed="rId3"/>
          <a:srcRect l="24089"/>
          <a:stretch/>
        </p:blipFill>
        <p:spPr>
          <a:xfrm>
            <a:off x="5857337" y="2009384"/>
            <a:ext cx="6334664" cy="482273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Google Shape;91;p13">
            <a:extLst>
              <a:ext uri="{FF2B5EF4-FFF2-40B4-BE49-F238E27FC236}">
                <a16:creationId xmlns:a16="http://schemas.microsoft.com/office/drawing/2014/main" id="{2BFACB45-B918-C4CB-D603-5A0A5AF8BA01}"/>
              </a:ext>
            </a:extLst>
          </p:cNvPr>
          <p:cNvSpPr txBox="1">
            <a:spLocks noGrp="1"/>
          </p:cNvSpPr>
          <p:nvPr/>
        </p:nvSpPr>
        <p:spPr>
          <a:xfrm>
            <a:off x="923577" y="761436"/>
            <a:ext cx="69621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1pPr>
            <a:lvl2pPr marR="0" lvl="1"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2pPr>
            <a:lvl3pPr marR="0" lvl="2"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3pPr>
            <a:lvl4pPr marR="0" lvl="3"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4pPr>
            <a:lvl5pPr marR="0" lvl="4"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5pPr>
            <a:lvl6pPr marR="0" lvl="5"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6pPr>
            <a:lvl7pPr marR="0" lvl="6"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7pPr>
            <a:lvl8pPr marR="0" lvl="7"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8pPr>
            <a:lvl9pPr marR="0" lvl="8"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9pPr>
          </a:lstStyle>
          <a:p>
            <a:pPr marL="0" lvl="0" indent="0" algn="l" rtl="0">
              <a:spcBef>
                <a:spcPts val="0"/>
              </a:spcBef>
              <a:spcAft>
                <a:spcPts val="0"/>
              </a:spcAft>
              <a:buNone/>
            </a:pPr>
            <a:r>
              <a:rPr lang="en-IN" dirty="0">
                <a:solidFill>
                  <a:schemeClr val="tx2">
                    <a:lumMod val="75000"/>
                  </a:schemeClr>
                </a:solidFill>
              </a:rPr>
              <a:t>Output</a:t>
            </a:r>
            <a:endParaRPr dirty="0">
              <a:solidFill>
                <a:schemeClr val="tx2">
                  <a:lumMod val="75000"/>
                </a:schemeClr>
              </a:solidFill>
            </a:endParaRPr>
          </a:p>
        </p:txBody>
      </p:sp>
    </p:spTree>
    <p:extLst>
      <p:ext uri="{BB962C8B-B14F-4D97-AF65-F5344CB8AC3E}">
        <p14:creationId xmlns:p14="http://schemas.microsoft.com/office/powerpoint/2010/main" val="1385261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116</TotalTime>
  <Words>397</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Fira Sans SemiBold</vt:lpstr>
      <vt:lpstr>Tw Cen MT</vt:lpstr>
      <vt:lpstr>Wingdings</vt:lpstr>
      <vt:lpstr>Circuit</vt:lpstr>
      <vt:lpstr>Voltorb  November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Voltorb  November 2022</dc:title>
  <dc:creator>Siddharth</dc:creator>
  <cp:lastModifiedBy>Siddharth</cp:lastModifiedBy>
  <cp:revision>2</cp:revision>
  <dcterms:created xsi:type="dcterms:W3CDTF">2022-11-03T12:58:15Z</dcterms:created>
  <dcterms:modified xsi:type="dcterms:W3CDTF">2022-11-05T13:11:41Z</dcterms:modified>
</cp:coreProperties>
</file>