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inor">
          <a:srgbClr val="050505"/>
        </a:fontRef>
        <a:srgbClr val="05050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F2D6"/>
          </a:solidFill>
        </a:fill>
      </a:tcStyle>
    </a:wholeTbl>
    <a:band2H>
      <a:tcTxStyle/>
      <a:tcStyle>
        <a:tcBdr/>
        <a:fill>
          <a:solidFill>
            <a:srgbClr val="FDF9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050505"/>
        </a:fontRef>
        <a:srgbClr val="05050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50505"/>
        </a:fontRef>
        <a:srgbClr val="05050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50505"/>
        </a:fontRef>
        <a:srgbClr val="05050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50505"/>
        </a:fontRef>
        <a:srgbClr val="05050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50505"/>
              </a:solidFill>
              <a:prstDash val="solid"/>
              <a:round/>
            </a:ln>
          </a:top>
          <a:bottom>
            <a:ln w="254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50505"/>
              </a:solidFill>
              <a:prstDash val="solid"/>
              <a:round/>
            </a:ln>
          </a:top>
          <a:bottom>
            <a:ln w="254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50505"/>
        </a:fontRef>
        <a:srgbClr val="05050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50505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5050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50505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50505"/>
        </a:fontRef>
        <a:srgbClr val="050505"/>
      </a:tcTxStyle>
      <a:tcStyle>
        <a:tcBdr>
          <a:left>
            <a:ln w="12700" cap="flat">
              <a:solidFill>
                <a:srgbClr val="050505"/>
              </a:solidFill>
              <a:prstDash val="solid"/>
              <a:round/>
            </a:ln>
          </a:left>
          <a:right>
            <a:ln w="12700" cap="flat">
              <a:solidFill>
                <a:srgbClr val="050505"/>
              </a:solidFill>
              <a:prstDash val="solid"/>
              <a:round/>
            </a:ln>
          </a:right>
          <a:top>
            <a:ln w="12700" cap="flat">
              <a:solidFill>
                <a:srgbClr val="050505"/>
              </a:solidFill>
              <a:prstDash val="solid"/>
              <a:round/>
            </a:ln>
          </a:top>
          <a:bottom>
            <a:ln w="127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solidFill>
                <a:srgbClr val="050505"/>
              </a:solidFill>
              <a:prstDash val="solid"/>
              <a:round/>
            </a:ln>
          </a:insideH>
          <a:insideV>
            <a:ln w="12700" cap="flat">
              <a:solidFill>
                <a:srgbClr val="050505"/>
              </a:solidFill>
              <a:prstDash val="solid"/>
              <a:round/>
            </a:ln>
          </a:insideV>
        </a:tcBdr>
        <a:fill>
          <a:solidFill>
            <a:srgbClr val="050505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50505"/>
        </a:fontRef>
        <a:srgbClr val="050505"/>
      </a:tcTxStyle>
      <a:tcStyle>
        <a:tcBdr>
          <a:left>
            <a:ln w="12700" cap="flat">
              <a:solidFill>
                <a:srgbClr val="050505"/>
              </a:solidFill>
              <a:prstDash val="solid"/>
              <a:round/>
            </a:ln>
          </a:left>
          <a:right>
            <a:ln w="12700" cap="flat">
              <a:solidFill>
                <a:srgbClr val="050505"/>
              </a:solidFill>
              <a:prstDash val="solid"/>
              <a:round/>
            </a:ln>
          </a:right>
          <a:top>
            <a:ln w="12700" cap="flat">
              <a:solidFill>
                <a:srgbClr val="050505"/>
              </a:solidFill>
              <a:prstDash val="solid"/>
              <a:round/>
            </a:ln>
          </a:top>
          <a:bottom>
            <a:ln w="127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solidFill>
                <a:srgbClr val="050505"/>
              </a:solidFill>
              <a:prstDash val="solid"/>
              <a:round/>
            </a:ln>
          </a:insideH>
          <a:insideV>
            <a:ln w="12700" cap="flat">
              <a:solidFill>
                <a:srgbClr val="050505"/>
              </a:solidFill>
              <a:prstDash val="solid"/>
              <a:round/>
            </a:ln>
          </a:insideV>
        </a:tcBdr>
        <a:fill>
          <a:solidFill>
            <a:srgbClr val="050505">
              <a:alpha val="20000"/>
            </a:srgbClr>
          </a:solidFill>
        </a:fill>
      </a:tcStyle>
    </a:firstCol>
    <a:lastRow>
      <a:tcTxStyle b="on" i="off">
        <a:fontRef idx="minor">
          <a:srgbClr val="050505"/>
        </a:fontRef>
        <a:srgbClr val="050505"/>
      </a:tcTxStyle>
      <a:tcStyle>
        <a:tcBdr>
          <a:left>
            <a:ln w="12700" cap="flat">
              <a:solidFill>
                <a:srgbClr val="050505"/>
              </a:solidFill>
              <a:prstDash val="solid"/>
              <a:round/>
            </a:ln>
          </a:left>
          <a:right>
            <a:ln w="12700" cap="flat">
              <a:solidFill>
                <a:srgbClr val="050505"/>
              </a:solidFill>
              <a:prstDash val="solid"/>
              <a:round/>
            </a:ln>
          </a:right>
          <a:top>
            <a:ln w="50800" cap="flat">
              <a:solidFill>
                <a:srgbClr val="050505"/>
              </a:solidFill>
              <a:prstDash val="solid"/>
              <a:round/>
            </a:ln>
          </a:top>
          <a:bottom>
            <a:ln w="127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solidFill>
                <a:srgbClr val="050505"/>
              </a:solidFill>
              <a:prstDash val="solid"/>
              <a:round/>
            </a:ln>
          </a:insideH>
          <a:insideV>
            <a:ln w="12700" cap="flat">
              <a:solidFill>
                <a:srgbClr val="05050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50505"/>
        </a:fontRef>
        <a:srgbClr val="050505"/>
      </a:tcTxStyle>
      <a:tcStyle>
        <a:tcBdr>
          <a:left>
            <a:ln w="12700" cap="flat">
              <a:solidFill>
                <a:srgbClr val="050505"/>
              </a:solidFill>
              <a:prstDash val="solid"/>
              <a:round/>
            </a:ln>
          </a:left>
          <a:right>
            <a:ln w="12700" cap="flat">
              <a:solidFill>
                <a:srgbClr val="050505"/>
              </a:solidFill>
              <a:prstDash val="solid"/>
              <a:round/>
            </a:ln>
          </a:right>
          <a:top>
            <a:ln w="12700" cap="flat">
              <a:solidFill>
                <a:srgbClr val="050505"/>
              </a:solidFill>
              <a:prstDash val="solid"/>
              <a:round/>
            </a:ln>
          </a:top>
          <a:bottom>
            <a:ln w="254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solidFill>
                <a:srgbClr val="050505"/>
              </a:solidFill>
              <a:prstDash val="solid"/>
              <a:round/>
            </a:ln>
          </a:insideH>
          <a:insideV>
            <a:ln w="12700" cap="flat">
              <a:solidFill>
                <a:srgbClr val="050505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0" autoAdjust="0"/>
    <p:restoredTop sz="86481" autoAdjust="0"/>
  </p:normalViewPr>
  <p:slideViewPr>
    <p:cSldViewPr snapToGrid="0" snapToObjects="1">
      <p:cViewPr varScale="1">
        <p:scale>
          <a:sx n="65" d="100"/>
          <a:sy n="65" d="100"/>
        </p:scale>
        <p:origin x="-666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760069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 b="1">
        <a:solidFill>
          <a:srgbClr val="050505"/>
        </a:solidFill>
        <a:latin typeface="+mn-lt"/>
        <a:ea typeface="+mn-ea"/>
        <a:cs typeface="+mn-cs"/>
        <a:sym typeface="Calibri"/>
      </a:defRPr>
    </a:lvl1pPr>
    <a:lvl2pPr indent="228600" latinLnBrk="0">
      <a:defRPr sz="1200" b="1">
        <a:solidFill>
          <a:srgbClr val="050505"/>
        </a:solidFill>
        <a:latin typeface="+mn-lt"/>
        <a:ea typeface="+mn-ea"/>
        <a:cs typeface="+mn-cs"/>
        <a:sym typeface="Calibri"/>
      </a:defRPr>
    </a:lvl2pPr>
    <a:lvl3pPr indent="457200" latinLnBrk="0">
      <a:defRPr sz="1200" b="1">
        <a:solidFill>
          <a:srgbClr val="050505"/>
        </a:solidFill>
        <a:latin typeface="+mn-lt"/>
        <a:ea typeface="+mn-ea"/>
        <a:cs typeface="+mn-cs"/>
        <a:sym typeface="Calibri"/>
      </a:defRPr>
    </a:lvl3pPr>
    <a:lvl4pPr indent="685800" latinLnBrk="0">
      <a:defRPr sz="1200" b="1">
        <a:solidFill>
          <a:srgbClr val="050505"/>
        </a:solidFill>
        <a:latin typeface="+mn-lt"/>
        <a:ea typeface="+mn-ea"/>
        <a:cs typeface="+mn-cs"/>
        <a:sym typeface="Calibri"/>
      </a:defRPr>
    </a:lvl4pPr>
    <a:lvl5pPr indent="914400" latinLnBrk="0">
      <a:defRPr sz="1200" b="1">
        <a:solidFill>
          <a:srgbClr val="050505"/>
        </a:solidFill>
        <a:latin typeface="+mn-lt"/>
        <a:ea typeface="+mn-ea"/>
        <a:cs typeface="+mn-cs"/>
        <a:sym typeface="Calibri"/>
      </a:defRPr>
    </a:lvl5pPr>
    <a:lvl6pPr indent="1143000" latinLnBrk="0">
      <a:defRPr sz="1200" b="1">
        <a:solidFill>
          <a:srgbClr val="050505"/>
        </a:solidFill>
        <a:latin typeface="+mn-lt"/>
        <a:ea typeface="+mn-ea"/>
        <a:cs typeface="+mn-cs"/>
        <a:sym typeface="Calibri"/>
      </a:defRPr>
    </a:lvl6pPr>
    <a:lvl7pPr indent="1371600" latinLnBrk="0">
      <a:defRPr sz="1200" b="1">
        <a:solidFill>
          <a:srgbClr val="050505"/>
        </a:solidFill>
        <a:latin typeface="+mn-lt"/>
        <a:ea typeface="+mn-ea"/>
        <a:cs typeface="+mn-cs"/>
        <a:sym typeface="Calibri"/>
      </a:defRPr>
    </a:lvl7pPr>
    <a:lvl8pPr indent="1600200" latinLnBrk="0">
      <a:defRPr sz="1200" b="1">
        <a:solidFill>
          <a:srgbClr val="050505"/>
        </a:solidFill>
        <a:latin typeface="+mn-lt"/>
        <a:ea typeface="+mn-ea"/>
        <a:cs typeface="+mn-cs"/>
        <a:sym typeface="Calibri"/>
      </a:defRPr>
    </a:lvl8pPr>
    <a:lvl9pPr indent="1828800" latinLnBrk="0">
      <a:defRPr sz="1200" b="1">
        <a:solidFill>
          <a:srgbClr val="050505"/>
        </a:solidFill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bg>
      <p:bgPr>
        <a:solidFill>
          <a:srgbClr val="EF6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-12700"/>
            <a:ext cx="12192000" cy="1644968"/>
          </a:xfrm>
          <a:prstGeom prst="rect">
            <a:avLst/>
          </a:prstGeom>
          <a:solidFill>
            <a:srgbClr val="FFFFFF"/>
          </a:solidFill>
          <a:ln w="10795">
            <a:solidFill>
              <a:schemeClr val="accent1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524000" y="1737201"/>
            <a:ext cx="9144000" cy="2387601"/>
          </a:xfrm>
          <a:prstGeom prst="rect">
            <a:avLst/>
          </a:prstGeom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1524000" y="42243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dirty="0"/>
              <a:t>Textebene 1</a:t>
            </a:r>
          </a:p>
          <a:p>
            <a:pPr lvl="1"/>
            <a:r>
              <a:rPr dirty="0"/>
              <a:t>Textebene 2</a:t>
            </a:r>
          </a:p>
          <a:p>
            <a:pPr lvl="2"/>
            <a:r>
              <a:rPr dirty="0"/>
              <a:t>Textebene 3</a:t>
            </a:r>
          </a:p>
          <a:p>
            <a:pPr lvl="3"/>
            <a:r>
              <a:rPr dirty="0"/>
              <a:t>Textebene 4</a:t>
            </a:r>
          </a:p>
          <a:p>
            <a:pPr lvl="4"/>
            <a:r>
              <a:rPr dirty="0"/>
              <a:t>Textebene 5</a:t>
            </a:r>
          </a:p>
        </p:txBody>
      </p:sp>
      <p:pic>
        <p:nvPicPr>
          <p:cNvPr id="15" name="vr16_peach_v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3630" y="-15988"/>
            <a:ext cx="5716878" cy="16515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6" y="6176963"/>
            <a:ext cx="2439555" cy="6142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sz="2800" b="1" i="0" u="none" strike="noStrike" cap="none" spc="0" baseline="0">
          <a:ln>
            <a:noFill/>
          </a:ln>
          <a:solidFill>
            <a:srgbClr val="050505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sz="2800" b="1" i="0" u="none" strike="noStrike" cap="none" spc="0" baseline="0">
          <a:ln>
            <a:noFill/>
          </a:ln>
          <a:solidFill>
            <a:srgbClr val="050505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sz="2800" b="1" i="0" u="none" strike="noStrike" cap="none" spc="0" baseline="0">
          <a:ln>
            <a:noFill/>
          </a:ln>
          <a:solidFill>
            <a:srgbClr val="050505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sz="2800" b="1" i="0" u="none" strike="noStrike" cap="none" spc="0" baseline="0">
          <a:ln>
            <a:noFill/>
          </a:ln>
          <a:solidFill>
            <a:srgbClr val="050505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sz="2800" b="1" i="0" u="none" strike="noStrike" cap="none" spc="0" baseline="0">
          <a:ln>
            <a:noFill/>
          </a:ln>
          <a:solidFill>
            <a:srgbClr val="050505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sz="2800" b="1" i="0" u="none" strike="noStrike" cap="none" spc="0" baseline="0">
          <a:ln>
            <a:noFill/>
          </a:ln>
          <a:solidFill>
            <a:srgbClr val="050505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sz="2800" b="1" i="0" u="none" strike="noStrike" cap="none" spc="0" baseline="0">
          <a:ln>
            <a:noFill/>
          </a:ln>
          <a:solidFill>
            <a:srgbClr val="050505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sz="2800" b="1" i="0" u="none" strike="noStrike" cap="none" spc="0" baseline="0">
          <a:ln>
            <a:noFill/>
          </a:ln>
          <a:solidFill>
            <a:srgbClr val="050505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sz="2800" b="1" i="0" u="none" strike="noStrike" cap="none" spc="0" baseline="0">
          <a:ln>
            <a:noFill/>
          </a:ln>
          <a:solidFill>
            <a:srgbClr val="050505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Effect of Realism on </a:t>
            </a:r>
            <a:br>
              <a:rPr lang="en-US" dirty="0" smtClean="0"/>
            </a:br>
            <a:r>
              <a:rPr lang="en-US" dirty="0" smtClean="0"/>
              <a:t>the Virtual Hand Illusion</a:t>
            </a:r>
            <a:endParaRPr lang="en-US" dirty="0"/>
          </a:p>
        </p:txBody>
      </p:sp>
      <p:sp>
        <p:nvSpPr>
          <p:cNvPr id="44" name="Shape 44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  <p:txBody>
          <a:bodyPr/>
          <a:lstStyle/>
          <a:p>
            <a:r>
              <a:rPr lang="en-US" dirty="0" smtClean="0"/>
              <a:t>Lorraine Lin, Sophie </a:t>
            </a:r>
            <a:r>
              <a:rPr lang="en-US" dirty="0" err="1" smtClean="0"/>
              <a:t>Jörg</a:t>
            </a:r>
            <a:endParaRPr lang="en-US" dirty="0" smtClean="0"/>
          </a:p>
          <a:p>
            <a:r>
              <a:rPr lang="en-US" b="0" dirty="0" smtClean="0"/>
              <a:t>School of Computing, Clemson University </a:t>
            </a:r>
            <a:endParaRPr lang="en-US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50505"/>
      </a:dk1>
      <a:lt1>
        <a:srgbClr val="FFFFFF"/>
      </a:lt1>
      <a:dk2>
        <a:srgbClr val="A7A7A7"/>
      </a:dk2>
      <a:lt2>
        <a:srgbClr val="535353"/>
      </a:lt2>
      <a:accent1>
        <a:srgbClr val="F5DE7D"/>
      </a:accent1>
      <a:accent2>
        <a:srgbClr val="FCD4C7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5050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5050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50505"/>
      </a:dk1>
      <a:lt1>
        <a:srgbClr val="FFFFFF"/>
      </a:lt1>
      <a:dk2>
        <a:srgbClr val="A7A7A7"/>
      </a:dk2>
      <a:lt2>
        <a:srgbClr val="535353"/>
      </a:lt2>
      <a:accent1>
        <a:srgbClr val="F5DE7D"/>
      </a:accent1>
      <a:accent2>
        <a:srgbClr val="FCD4C7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5050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5050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The Effect of Realism on  the Virtual Hand Illusion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Realism on  the Virtual Hand Illusion</dc:title>
  <dc:creator>Sab Babu</dc:creator>
  <cp:lastModifiedBy>sab_babu@hotmail.com</cp:lastModifiedBy>
  <cp:revision>7</cp:revision>
  <dcterms:modified xsi:type="dcterms:W3CDTF">2016-03-17T15:24:21Z</dcterms:modified>
</cp:coreProperties>
</file>