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54" r:id="rId2"/>
    <p:sldId id="355" r:id="rId3"/>
    <p:sldId id="356" r:id="rId4"/>
  </p:sldIdLst>
  <p:sldSz cx="12192000" cy="6858000"/>
  <p:notesSz cx="7104063" cy="10234613"/>
  <p:defaultTextStyle>
    <a:defPPr>
      <a:defRPr lang="de-DE"/>
    </a:defPPr>
    <a:lvl1pPr algn="l" defTabSz="457200">
      <a:spcBef>
        <a:spcPts val="0"/>
      </a:spcBef>
      <a:spcAft>
        <a:spcPts val="0"/>
      </a:spcAft>
      <a:defRPr>
        <a:solidFill>
          <a:schemeClr val="tx1"/>
        </a:solidFill>
        <a:latin typeface="Arial"/>
        <a:ea typeface="ＭＳ Ｐゴシック"/>
        <a:cs typeface="+mn-cs"/>
      </a:defRPr>
    </a:lvl1pPr>
    <a:lvl2pPr marL="457200" algn="l" defTabSz="457200">
      <a:spcBef>
        <a:spcPts val="0"/>
      </a:spcBef>
      <a:spcAft>
        <a:spcPts val="0"/>
      </a:spcAft>
      <a:defRPr>
        <a:solidFill>
          <a:schemeClr val="tx1"/>
        </a:solidFill>
        <a:latin typeface="Arial"/>
        <a:ea typeface="ＭＳ Ｐゴシック"/>
        <a:cs typeface="+mn-cs"/>
      </a:defRPr>
    </a:lvl2pPr>
    <a:lvl3pPr marL="914400" algn="l" defTabSz="457200">
      <a:spcBef>
        <a:spcPts val="0"/>
      </a:spcBef>
      <a:spcAft>
        <a:spcPts val="0"/>
      </a:spcAft>
      <a:defRPr>
        <a:solidFill>
          <a:schemeClr val="tx1"/>
        </a:solidFill>
        <a:latin typeface="Arial"/>
        <a:ea typeface="ＭＳ Ｐゴシック"/>
        <a:cs typeface="+mn-cs"/>
      </a:defRPr>
    </a:lvl3pPr>
    <a:lvl4pPr marL="1371600" algn="l" defTabSz="457200">
      <a:spcBef>
        <a:spcPts val="0"/>
      </a:spcBef>
      <a:spcAft>
        <a:spcPts val="0"/>
      </a:spcAft>
      <a:defRPr>
        <a:solidFill>
          <a:schemeClr val="tx1"/>
        </a:solidFill>
        <a:latin typeface="Arial"/>
        <a:ea typeface="ＭＳ Ｐゴシック"/>
        <a:cs typeface="+mn-cs"/>
      </a:defRPr>
    </a:lvl4pPr>
    <a:lvl5pPr marL="1828800" algn="l" defTabSz="457200">
      <a:spcBef>
        <a:spcPts val="0"/>
      </a:spcBef>
      <a:spcAft>
        <a:spcPts val="0"/>
      </a:spcAft>
      <a:defRPr>
        <a:solidFill>
          <a:schemeClr val="tx1"/>
        </a:solidFill>
        <a:latin typeface="Arial"/>
        <a:ea typeface="ＭＳ Ｐゴシック"/>
        <a:cs typeface="+mn-cs"/>
      </a:defRPr>
    </a:lvl5pPr>
    <a:lvl6pPr marL="2286000" algn="l" defTabSz="914400">
      <a:defRPr>
        <a:solidFill>
          <a:schemeClr val="tx1"/>
        </a:solidFill>
        <a:latin typeface="Arial"/>
        <a:ea typeface="ＭＳ Ｐゴシック"/>
        <a:cs typeface="+mn-cs"/>
      </a:defRPr>
    </a:lvl6pPr>
    <a:lvl7pPr marL="2743200" algn="l" defTabSz="914400">
      <a:defRPr>
        <a:solidFill>
          <a:schemeClr val="tx1"/>
        </a:solidFill>
        <a:latin typeface="Arial"/>
        <a:ea typeface="ＭＳ Ｐゴシック"/>
        <a:cs typeface="+mn-cs"/>
      </a:defRPr>
    </a:lvl7pPr>
    <a:lvl8pPr marL="3200400" algn="l" defTabSz="914400">
      <a:defRPr>
        <a:solidFill>
          <a:schemeClr val="tx1"/>
        </a:solidFill>
        <a:latin typeface="Arial"/>
        <a:ea typeface="ＭＳ Ｐゴシック"/>
        <a:cs typeface="+mn-cs"/>
      </a:defRPr>
    </a:lvl8pPr>
    <a:lvl9pPr marL="3657600" algn="l" defTabSz="914400">
      <a:defRPr>
        <a:solidFill>
          <a:schemeClr val="tx1"/>
        </a:solidFill>
        <a:latin typeface="Arial"/>
        <a:ea typeface="ＭＳ Ｐゴシック"/>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144"/>
    <a:srgbClr val="990033"/>
    <a:srgbClr val="7C52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F50C482A-D311-4EA3-A8F3-578C8643A516}" type="datetimeFigureOut">
              <a:rPr lang="de-DE" smtClean="0"/>
              <a:t>02.12.2020</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51836C95-5F46-4196-B86F-648113860B9E}" type="slidenum">
              <a:rPr lang="de-DE" smtClean="0"/>
              <a:t>‹Nr.›</a:t>
            </a:fld>
            <a:endParaRPr lang="de-DE"/>
          </a:p>
        </p:txBody>
      </p:sp>
    </p:spTree>
    <p:extLst>
      <p:ext uri="{BB962C8B-B14F-4D97-AF65-F5344CB8AC3E}">
        <p14:creationId xmlns:p14="http://schemas.microsoft.com/office/powerpoint/2010/main" val="232451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4" name="Titel 1"/>
          <p:cNvSpPr>
            <a:spLocks noGrp="1"/>
          </p:cNvSpPr>
          <p:nvPr>
            <p:ph type="ctrTitle"/>
          </p:nvPr>
        </p:nvSpPr>
        <p:spPr bwMode="auto">
          <a:xfrm>
            <a:off x="609600" y="1306637"/>
            <a:ext cx="10972800" cy="2129459"/>
          </a:xfrm>
        </p:spPr>
        <p:txBody>
          <a:bodyPr/>
          <a:lstStyle>
            <a:lvl1pPr algn="ctr">
              <a:defRPr cap="all"/>
            </a:lvl1pPr>
          </a:lstStyle>
          <a:p>
            <a:pPr>
              <a:defRPr/>
            </a:pPr>
            <a:r>
              <a:rPr lang="de-DE"/>
              <a:t>Titelmasterformat durch Klicken bearbeiten</a:t>
            </a:r>
            <a:endParaRPr/>
          </a:p>
        </p:txBody>
      </p:sp>
      <p:sp>
        <p:nvSpPr>
          <p:cNvPr id="5" name="Untertitel 2"/>
          <p:cNvSpPr>
            <a:spLocks noGrp="1"/>
          </p:cNvSpPr>
          <p:nvPr>
            <p:ph type="subTitle" idx="1"/>
          </p:nvPr>
        </p:nvSpPr>
        <p:spPr bwMode="auto">
          <a:xfrm>
            <a:off x="1828800" y="3681804"/>
            <a:ext cx="8534400" cy="1752599"/>
          </a:xfrm>
        </p:spPr>
        <p:txBody>
          <a:bodyPr>
            <a:normAutofit/>
          </a:bodyPr>
          <a:lstStyle>
            <a:lvl1pPr marL="0" indent="0" algn="ctr">
              <a:buNone/>
              <a:defRPr sz="2000">
                <a:solidFill>
                  <a:schemeClr val="tx1"/>
                </a:solidFill>
                <a:latin typeface="Delicious-Roman"/>
                <a:cs typeface="Delicious-Roma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de-DE"/>
              <a:t>Formatvorlage des Untertitelmasters durch Klicken bearbeiten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und vertikaler Tex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09600" y="952426"/>
            <a:ext cx="10972800" cy="1143000"/>
          </a:xfrm>
        </p:spPr>
        <p:txBody>
          <a:bodyPr/>
          <a:lstStyle/>
          <a:p>
            <a:pPr>
              <a:defRPr/>
            </a:pPr>
            <a:r>
              <a:rPr lang="de-DE"/>
              <a:t>Titelmasterformat durch Klicken bearbeiten</a:t>
            </a:r>
          </a:p>
        </p:txBody>
      </p:sp>
      <p:sp>
        <p:nvSpPr>
          <p:cNvPr id="5" name="Vertikaler Textplatzhalter 2"/>
          <p:cNvSpPr>
            <a:spLocks noGrp="1"/>
          </p:cNvSpPr>
          <p:nvPr>
            <p:ph type="body" orient="vert" idx="1"/>
          </p:nvPr>
        </p:nvSpPr>
        <p:spPr bwMode="auto"/>
        <p:txBody>
          <a:bodyPr vert="eaVert"/>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6"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7"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8"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kaler Titel und Text">
    <p:spTree>
      <p:nvGrpSpPr>
        <p:cNvPr id="1" name=""/>
        <p:cNvGrpSpPr/>
        <p:nvPr/>
      </p:nvGrpSpPr>
      <p:grpSpPr bwMode="auto">
        <a:xfrm>
          <a:off x="0" y="0"/>
          <a:ext cx="0" cy="0"/>
          <a:chOff x="0" y="0"/>
          <a:chExt cx="0" cy="0"/>
        </a:xfrm>
      </p:grpSpPr>
      <p:sp>
        <p:nvSpPr>
          <p:cNvPr id="4" name="Vertikaler Titel 1"/>
          <p:cNvSpPr>
            <a:spLocks noGrp="1"/>
          </p:cNvSpPr>
          <p:nvPr>
            <p:ph type="title" orient="vert"/>
          </p:nvPr>
        </p:nvSpPr>
        <p:spPr bwMode="auto">
          <a:xfrm>
            <a:off x="8839200" y="1043493"/>
            <a:ext cx="2743200" cy="5082671"/>
          </a:xfrm>
        </p:spPr>
        <p:txBody>
          <a:bodyPr vert="eaVert"/>
          <a:lstStyle/>
          <a:p>
            <a:pPr>
              <a:defRPr/>
            </a:pPr>
            <a:r>
              <a:rPr lang="de-DE"/>
              <a:t>Titelmasterformat durch Klicken bearbeiten</a:t>
            </a:r>
          </a:p>
        </p:txBody>
      </p:sp>
      <p:sp>
        <p:nvSpPr>
          <p:cNvPr id="5" name="Vertikaler Textplatzhalter 2"/>
          <p:cNvSpPr>
            <a:spLocks noGrp="1"/>
          </p:cNvSpPr>
          <p:nvPr>
            <p:ph type="body" orient="vert" idx="1"/>
          </p:nvPr>
        </p:nvSpPr>
        <p:spPr bwMode="auto">
          <a:xfrm>
            <a:off x="609600" y="1043493"/>
            <a:ext cx="8026400" cy="5082671"/>
          </a:xfrm>
        </p:spPr>
        <p:txBody>
          <a:bodyPr vert="eaVert"/>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6"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7"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8"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el und Inhal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09600" y="941680"/>
            <a:ext cx="10972800" cy="1143000"/>
          </a:xfrm>
        </p:spPr>
        <p:txBody>
          <a:bodyPr/>
          <a:lstStyle/>
          <a:p>
            <a:pPr>
              <a:defRPr/>
            </a:pPr>
            <a:r>
              <a:rPr lang="de-DE"/>
              <a:t>Titelmasterformat durch Klicken bearbeiten</a:t>
            </a:r>
          </a:p>
        </p:txBody>
      </p:sp>
      <p:sp>
        <p:nvSpPr>
          <p:cNvPr id="5" name="Inhaltsplatzhalter 2"/>
          <p:cNvSpPr>
            <a:spLocks noGrp="1"/>
          </p:cNvSpPr>
          <p:nvPr>
            <p:ph idx="1"/>
          </p:nvPr>
        </p:nvSpPr>
        <p:spPr bwMode="auto">
          <a:xfrm>
            <a:off x="609600" y="2148043"/>
            <a:ext cx="10972800" cy="4117975"/>
          </a:xfrm>
        </p:spPr>
        <p:txBody>
          <a:bodyPr/>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6"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7"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8"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Abschnittsüberschrif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963084" y="3258789"/>
            <a:ext cx="10363200" cy="1362075"/>
          </a:xfrm>
        </p:spPr>
        <p:txBody>
          <a:bodyPr anchor="t"/>
          <a:lstStyle>
            <a:lvl1pPr algn="l">
              <a:defRPr sz="4000" b="0" cap="all"/>
            </a:lvl1pPr>
          </a:lstStyle>
          <a:p>
            <a:pPr>
              <a:defRPr/>
            </a:pPr>
            <a:r>
              <a:rPr lang="de-DE"/>
              <a:t>Titelmasterformat durch Klicken bearbeiten</a:t>
            </a:r>
          </a:p>
        </p:txBody>
      </p:sp>
      <p:sp>
        <p:nvSpPr>
          <p:cNvPr id="5" name="Textplatzhalter 2"/>
          <p:cNvSpPr>
            <a:spLocks noGrp="1"/>
          </p:cNvSpPr>
          <p:nvPr>
            <p:ph type="body" idx="1"/>
          </p:nvPr>
        </p:nvSpPr>
        <p:spPr bwMode="auto">
          <a:xfrm>
            <a:off x="963084" y="1758602"/>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de-DE"/>
              <a:t>Formatvorlagen des Textmasters bearbeiten</a:t>
            </a:r>
            <a:endParaRPr/>
          </a:p>
        </p:txBody>
      </p:sp>
      <p:sp>
        <p:nvSpPr>
          <p:cNvPr id="6"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7"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8"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Zwei Inhalte">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09600" y="941680"/>
            <a:ext cx="10972800" cy="1143000"/>
          </a:xfrm>
        </p:spPr>
        <p:txBody>
          <a:bodyPr/>
          <a:lstStyle/>
          <a:p>
            <a:pPr>
              <a:defRPr/>
            </a:pPr>
            <a:r>
              <a:rPr lang="de-DE"/>
              <a:t>Titelmasterformat durch Klicken bearbeiten</a:t>
            </a:r>
          </a:p>
        </p:txBody>
      </p:sp>
      <p:sp>
        <p:nvSpPr>
          <p:cNvPr id="5" name="Inhaltsplatzhalter 2"/>
          <p:cNvSpPr>
            <a:spLocks noGrp="1"/>
          </p:cNvSpPr>
          <p:nvPr>
            <p:ph sz="half" idx="1"/>
          </p:nvPr>
        </p:nvSpPr>
        <p:spPr bwMode="auto">
          <a:xfrm>
            <a:off x="609600" y="1996253"/>
            <a:ext cx="5384800" cy="42590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6" name="Inhaltsplatzhalter 3"/>
          <p:cNvSpPr>
            <a:spLocks noGrp="1"/>
          </p:cNvSpPr>
          <p:nvPr>
            <p:ph sz="half" idx="2"/>
          </p:nvPr>
        </p:nvSpPr>
        <p:spPr bwMode="auto">
          <a:xfrm>
            <a:off x="6197600" y="1996253"/>
            <a:ext cx="5384800" cy="42590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7"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8"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9"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Vergleich">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09600" y="973954"/>
            <a:ext cx="10972800" cy="1143000"/>
          </a:xfrm>
        </p:spPr>
        <p:txBody>
          <a:bodyPr/>
          <a:lstStyle>
            <a:lvl1pPr>
              <a:defRPr/>
            </a:lvl1pPr>
          </a:lstStyle>
          <a:p>
            <a:pPr>
              <a:defRPr/>
            </a:pPr>
            <a:r>
              <a:rPr lang="de-DE"/>
              <a:t>Titelmasterformat durch Klicken bearbeiten</a:t>
            </a:r>
          </a:p>
        </p:txBody>
      </p:sp>
      <p:sp>
        <p:nvSpPr>
          <p:cNvPr id="5" name="Textplatzhalter 2"/>
          <p:cNvSpPr>
            <a:spLocks noGrp="1"/>
          </p:cNvSpPr>
          <p:nvPr>
            <p:ph type="body" idx="1"/>
          </p:nvPr>
        </p:nvSpPr>
        <p:spPr bwMode="auto">
          <a:xfrm>
            <a:off x="609600" y="2215219"/>
            <a:ext cx="5386917" cy="639762"/>
          </a:xfrm>
        </p:spPr>
        <p:txBody>
          <a:bodyPr anchor="b"/>
          <a:lstStyle>
            <a:lvl1pPr marL="0" indent="0">
              <a:buNone/>
              <a:defRPr sz="2400" b="0">
                <a:latin typeface="Delicious-Bold"/>
                <a:cs typeface="Delicious-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Formatvorlagen des Textmasters bearbeiten</a:t>
            </a:r>
            <a:endParaRPr/>
          </a:p>
        </p:txBody>
      </p:sp>
      <p:sp>
        <p:nvSpPr>
          <p:cNvPr id="6" name="Inhaltsplatzhalter 3"/>
          <p:cNvSpPr>
            <a:spLocks noGrp="1"/>
          </p:cNvSpPr>
          <p:nvPr>
            <p:ph sz="half" idx="2"/>
          </p:nvPr>
        </p:nvSpPr>
        <p:spPr bwMode="auto">
          <a:xfrm>
            <a:off x="609600" y="2936841"/>
            <a:ext cx="5386917" cy="33076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7" name="Textplatzhalter 4"/>
          <p:cNvSpPr>
            <a:spLocks noGrp="1"/>
          </p:cNvSpPr>
          <p:nvPr>
            <p:ph type="body" sz="quarter" idx="3"/>
          </p:nvPr>
        </p:nvSpPr>
        <p:spPr bwMode="auto">
          <a:xfrm>
            <a:off x="6193368" y="2215219"/>
            <a:ext cx="5389033" cy="639762"/>
          </a:xfrm>
        </p:spPr>
        <p:txBody>
          <a:bodyPr anchor="b"/>
          <a:lstStyle>
            <a:lvl1pPr marL="0" indent="0">
              <a:buNone/>
              <a:defRPr sz="2400" b="0">
                <a:latin typeface="Delicious-Bold"/>
                <a:cs typeface="Delicious-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Formatvorlagen des Textmasters bearbeiten</a:t>
            </a:r>
            <a:endParaRPr/>
          </a:p>
        </p:txBody>
      </p:sp>
      <p:sp>
        <p:nvSpPr>
          <p:cNvPr id="8" name="Inhaltsplatzhalter 5"/>
          <p:cNvSpPr>
            <a:spLocks noGrp="1"/>
          </p:cNvSpPr>
          <p:nvPr>
            <p:ph sz="quarter" idx="4"/>
          </p:nvPr>
        </p:nvSpPr>
        <p:spPr bwMode="auto">
          <a:xfrm>
            <a:off x="6193368" y="2936842"/>
            <a:ext cx="5389033" cy="33076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9"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10"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11"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Nur Titel">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09600" y="930922"/>
            <a:ext cx="10972800" cy="1143000"/>
          </a:xfrm>
        </p:spPr>
        <p:txBody>
          <a:bodyPr/>
          <a:lstStyle/>
          <a:p>
            <a:pPr>
              <a:defRPr/>
            </a:pPr>
            <a:r>
              <a:rPr lang="de-DE"/>
              <a:t>Titelmasterformat durch Klicken bearbeiten</a:t>
            </a:r>
          </a:p>
        </p:txBody>
      </p:sp>
      <p:sp>
        <p:nvSpPr>
          <p:cNvPr id="5"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6"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7"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Leer">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5"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6"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Inhalt mit Beschriftung">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609601" y="914176"/>
            <a:ext cx="4011084" cy="1162050"/>
          </a:xfrm>
        </p:spPr>
        <p:txBody>
          <a:bodyPr anchor="b"/>
          <a:lstStyle>
            <a:lvl1pPr algn="l">
              <a:defRPr sz="2000" b="0"/>
            </a:lvl1pPr>
          </a:lstStyle>
          <a:p>
            <a:pPr>
              <a:defRPr/>
            </a:pPr>
            <a:r>
              <a:rPr lang="de-DE"/>
              <a:t>Titelmasterformat durch Klicken bearbeiten</a:t>
            </a:r>
          </a:p>
        </p:txBody>
      </p:sp>
      <p:sp>
        <p:nvSpPr>
          <p:cNvPr id="5" name="Inhaltsplatzhalter 2"/>
          <p:cNvSpPr>
            <a:spLocks noGrp="1"/>
          </p:cNvSpPr>
          <p:nvPr>
            <p:ph idx="1"/>
          </p:nvPr>
        </p:nvSpPr>
        <p:spPr bwMode="auto">
          <a:xfrm>
            <a:off x="4766732" y="946673"/>
            <a:ext cx="6815667" cy="51794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6" name="Textplatzhalter 3"/>
          <p:cNvSpPr>
            <a:spLocks noGrp="1"/>
          </p:cNvSpPr>
          <p:nvPr>
            <p:ph type="body" sz="half" idx="2"/>
          </p:nvPr>
        </p:nvSpPr>
        <p:spPr bwMode="auto">
          <a:xfrm>
            <a:off x="609601" y="2076226"/>
            <a:ext cx="4011084" cy="4049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de-DE"/>
              <a:t>Formatvorlagen des Textmasters bearbeiten</a:t>
            </a:r>
            <a:endParaRPr/>
          </a:p>
        </p:txBody>
      </p:sp>
      <p:sp>
        <p:nvSpPr>
          <p:cNvPr id="7"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8"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9"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Bild mit Beschriftung">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2389717" y="4996008"/>
            <a:ext cx="7315200" cy="566738"/>
          </a:xfrm>
        </p:spPr>
        <p:txBody>
          <a:bodyPr anchor="b"/>
          <a:lstStyle>
            <a:lvl1pPr algn="l">
              <a:defRPr sz="2000" b="0"/>
            </a:lvl1pPr>
          </a:lstStyle>
          <a:p>
            <a:pPr>
              <a:defRPr/>
            </a:pPr>
            <a:r>
              <a:rPr lang="de-DE"/>
              <a:t>Titelmasterformat durch Klicken bearbeiten</a:t>
            </a:r>
          </a:p>
        </p:txBody>
      </p:sp>
      <p:sp>
        <p:nvSpPr>
          <p:cNvPr id="5" name="Bildplatzhalter 2"/>
          <p:cNvSpPr>
            <a:spLocks noGrp="1"/>
          </p:cNvSpPr>
          <p:nvPr>
            <p:ph type="pic" idx="1"/>
          </p:nvPr>
        </p:nvSpPr>
        <p:spPr bwMode="auto">
          <a:xfrm>
            <a:off x="2389717" y="1000461"/>
            <a:ext cx="7315200" cy="392252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de-DE"/>
              <a:t>Bild durch Klicken auf Symbol hinzufügen</a:t>
            </a:r>
            <a:endParaRPr/>
          </a:p>
        </p:txBody>
      </p:sp>
      <p:sp>
        <p:nvSpPr>
          <p:cNvPr id="6" name="Textplatzhalter 3"/>
          <p:cNvSpPr>
            <a:spLocks noGrp="1"/>
          </p:cNvSpPr>
          <p:nvPr>
            <p:ph type="body" sz="half" idx="2"/>
          </p:nvPr>
        </p:nvSpPr>
        <p:spPr bwMode="auto">
          <a:xfrm>
            <a:off x="2389717" y="5562746"/>
            <a:ext cx="7315200" cy="6574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de-DE"/>
              <a:t>Formatvorlagen des Textmasters bearbeiten</a:t>
            </a:r>
            <a:endParaRPr/>
          </a:p>
        </p:txBody>
      </p:sp>
      <p:sp>
        <p:nvSpPr>
          <p:cNvPr id="7" name="Datumsplatzhalter 3"/>
          <p:cNvSpPr>
            <a:spLocks noGrp="1"/>
          </p:cNvSpPr>
          <p:nvPr>
            <p:ph type="dt" sz="half" idx="10"/>
          </p:nvPr>
        </p:nvSpPr>
        <p:spPr bwMode="auto">
          <a:xfrm>
            <a:off x="609600" y="6356351"/>
            <a:ext cx="2844800" cy="365125"/>
          </a:xfrm>
          <a:prstGeom prst="rect">
            <a:avLst/>
          </a:prstGeom>
        </p:spPr>
        <p:txBody>
          <a:bodyPr/>
          <a:lstStyle>
            <a:lvl1pPr>
              <a:defRPr/>
            </a:lvl1pPr>
          </a:lstStyle>
          <a:p>
            <a:pPr>
              <a:defRPr/>
            </a:pPr>
            <a:fld id="{AAB4CDC0-1D11-4E79-B062-B77DC1A3DD99}" type="datetimeFigureOut">
              <a:rPr lang="de-DE"/>
              <a:t>02.12.2020</a:t>
            </a:fld>
            <a:endParaRPr lang="de-DE"/>
          </a:p>
        </p:txBody>
      </p:sp>
      <p:sp>
        <p:nvSpPr>
          <p:cNvPr id="8" name="Fußzeilenplatzhalter 4"/>
          <p:cNvSpPr>
            <a:spLocks noGrp="1"/>
          </p:cNvSpPr>
          <p:nvPr>
            <p:ph type="ftr" sz="quarter" idx="11"/>
          </p:nvPr>
        </p:nvSpPr>
        <p:spPr bwMode="auto">
          <a:xfrm>
            <a:off x="4165600" y="6356351"/>
            <a:ext cx="3860800" cy="365125"/>
          </a:xfrm>
          <a:prstGeom prst="rect">
            <a:avLst/>
          </a:prstGeom>
        </p:spPr>
        <p:txBody>
          <a:bodyPr/>
          <a:lstStyle>
            <a:lvl1pPr>
              <a:defRPr/>
            </a:lvl1pPr>
          </a:lstStyle>
          <a:p>
            <a:pPr>
              <a:defRPr/>
            </a:pPr>
            <a:endParaRPr lang="de-DE"/>
          </a:p>
        </p:txBody>
      </p:sp>
      <p:sp>
        <p:nvSpPr>
          <p:cNvPr id="9" name="Foliennummernplatzhalter 5"/>
          <p:cNvSpPr>
            <a:spLocks noGrp="1"/>
          </p:cNvSpPr>
          <p:nvPr>
            <p:ph type="sldNum" sz="quarter" idx="12"/>
          </p:nvPr>
        </p:nvSpPr>
        <p:spPr bwMode="auto">
          <a:xfrm>
            <a:off x="8737600" y="6356351"/>
            <a:ext cx="2844800" cy="365125"/>
          </a:xfrm>
          <a:prstGeom prst="rect">
            <a:avLst/>
          </a:prstGeom>
        </p:spPr>
        <p:txBody>
          <a:bodyPr/>
          <a:lstStyle>
            <a:lvl1pPr>
              <a:defRPr/>
            </a:lvl1pPr>
          </a:lstStyle>
          <a:p>
            <a:pPr>
              <a:defRPr/>
            </a:pPr>
            <a:fld id="{038E3D75-9BA3-42CB-8AED-0591D68FD6AD}" type="slidenum">
              <a:rPr lang="de-DE"/>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4" name="Titelplatzhalter 1"/>
          <p:cNvSpPr>
            <a:spLocks noGrp="1"/>
          </p:cNvSpPr>
          <p:nvPr>
            <p:ph type="title"/>
          </p:nvPr>
        </p:nvSpPr>
        <p:spPr bwMode="auto">
          <a:xfrm>
            <a:off x="609600" y="565150"/>
            <a:ext cx="10972800" cy="1143000"/>
          </a:xfrm>
          <a:prstGeom prst="rect">
            <a:avLst/>
          </a:prstGeom>
          <a:noFill/>
          <a:ln>
            <a:noFill/>
          </a:ln>
        </p:spPr>
        <p:txBody>
          <a:bodyPr vert="horz" wrap="square" lIns="91440" tIns="45720" rIns="91440" bIns="45720" numCol="1" anchor="ctr" anchorCtr="0" compatLnSpc="1">
            <a:prstTxWarp prst="textNoShape">
              <a:avLst/>
            </a:prstTxWarp>
          </a:bodyPr>
          <a:lstStyle/>
          <a:p>
            <a:pPr lvl="0">
              <a:defRPr/>
            </a:pPr>
            <a:r>
              <a:rPr lang="de-DE"/>
              <a:t>Mastertitelformat bearbeiten</a:t>
            </a:r>
            <a:endParaRPr/>
          </a:p>
        </p:txBody>
      </p:sp>
      <p:sp>
        <p:nvSpPr>
          <p:cNvPr id="5" name="Textplatzhalter 2"/>
          <p:cNvSpPr>
            <a:spLocks noGrp="1"/>
          </p:cNvSpPr>
          <p:nvPr>
            <p:ph type="body" idx="1"/>
          </p:nvPr>
        </p:nvSpPr>
        <p:spPr bwMode="auto">
          <a:xfrm>
            <a:off x="609600" y="2008189"/>
            <a:ext cx="10972800" cy="4117975"/>
          </a:xfrm>
          <a:prstGeom prst="rect">
            <a:avLst/>
          </a:prstGeom>
          <a:noFill/>
          <a:ln>
            <a:noFill/>
          </a:ln>
        </p:spPr>
        <p:txBody>
          <a:bodyPr vert="horz" wrap="square" lIns="91440" tIns="45720" rIns="91440" bIns="45720" numCol="1" anchor="t" anchorCtr="0" compatLnSpc="1">
            <a:prstTxWarp prst="textNoShape">
              <a:avLst/>
            </a:prstTxWarp>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pic>
        <p:nvPicPr>
          <p:cNvPr id="6" name="Grafik 10"/>
          <p:cNvPicPr>
            <a:picLocks noChangeAspect="1"/>
          </p:cNvPicPr>
          <p:nvPr userDrawn="1"/>
        </p:nvPicPr>
        <p:blipFill>
          <a:blip r:embed="rId13"/>
          <a:stretch/>
        </p:blipFill>
        <p:spPr bwMode="auto">
          <a:xfrm>
            <a:off x="10617200" y="154314"/>
            <a:ext cx="1270000" cy="548155"/>
          </a:xfrm>
          <a:prstGeom prst="rect">
            <a:avLst/>
          </a:prstGeom>
          <a:blipFill>
            <a:blip r:embed="rId14"/>
            <a:stretch/>
          </a:blipFill>
          <a:ln>
            <a:noFill/>
          </a:ln>
        </p:spPr>
      </p:pic>
      <p:cxnSp>
        <p:nvCxnSpPr>
          <p:cNvPr id="7" name="Gerade Verbindung 12"/>
          <p:cNvCxnSpPr>
            <a:cxnSpLocks/>
          </p:cNvCxnSpPr>
          <p:nvPr/>
        </p:nvCxnSpPr>
        <p:spPr bwMode="auto">
          <a:xfrm>
            <a:off x="0" y="839788"/>
            <a:ext cx="12192000" cy="0"/>
          </a:xfrm>
          <a:prstGeom prst="line">
            <a:avLst/>
          </a:prstGeom>
          <a:ln w="31750">
            <a:solidFill>
              <a:srgbClr val="843144"/>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a:spcBef>
          <a:spcPts val="0"/>
        </a:spcBef>
        <a:spcAft>
          <a:spcPts val="0"/>
        </a:spcAft>
        <a:defRPr sz="4400">
          <a:solidFill>
            <a:srgbClr val="843144"/>
          </a:solidFill>
          <a:latin typeface="Candara"/>
          <a:ea typeface="ＭＳ Ｐゴシック"/>
          <a:cs typeface="Candara"/>
        </a:defRPr>
      </a:lvl1pPr>
      <a:lvl2pPr algn="ctr" defTabSz="457200">
        <a:spcBef>
          <a:spcPts val="0"/>
        </a:spcBef>
        <a:spcAft>
          <a:spcPts val="0"/>
        </a:spcAft>
        <a:defRPr sz="4400">
          <a:solidFill>
            <a:srgbClr val="843144"/>
          </a:solidFill>
          <a:latin typeface="Candara"/>
          <a:ea typeface="ＭＳ Ｐゴシック"/>
          <a:cs typeface="Candara"/>
        </a:defRPr>
      </a:lvl2pPr>
      <a:lvl3pPr algn="ctr" defTabSz="457200">
        <a:spcBef>
          <a:spcPts val="0"/>
        </a:spcBef>
        <a:spcAft>
          <a:spcPts val="0"/>
        </a:spcAft>
        <a:defRPr sz="4400">
          <a:solidFill>
            <a:srgbClr val="843144"/>
          </a:solidFill>
          <a:latin typeface="Candara"/>
          <a:ea typeface="ＭＳ Ｐゴシック"/>
          <a:cs typeface="Candara"/>
        </a:defRPr>
      </a:lvl3pPr>
      <a:lvl4pPr algn="ctr" defTabSz="457200">
        <a:spcBef>
          <a:spcPts val="0"/>
        </a:spcBef>
        <a:spcAft>
          <a:spcPts val="0"/>
        </a:spcAft>
        <a:defRPr sz="4400">
          <a:solidFill>
            <a:srgbClr val="843144"/>
          </a:solidFill>
          <a:latin typeface="Candara"/>
          <a:ea typeface="ＭＳ Ｐゴシック"/>
          <a:cs typeface="Candara"/>
        </a:defRPr>
      </a:lvl4pPr>
      <a:lvl5pPr algn="ctr" defTabSz="457200">
        <a:spcBef>
          <a:spcPts val="0"/>
        </a:spcBef>
        <a:spcAft>
          <a:spcPts val="0"/>
        </a:spcAft>
        <a:defRPr sz="4400">
          <a:solidFill>
            <a:srgbClr val="843144"/>
          </a:solidFill>
          <a:latin typeface="Candara"/>
          <a:ea typeface="ＭＳ Ｐゴシック"/>
          <a:cs typeface="Candara"/>
        </a:defRPr>
      </a:lvl5pPr>
      <a:lvl6pPr marL="457200" algn="ctr" defTabSz="457200">
        <a:spcBef>
          <a:spcPts val="0"/>
        </a:spcBef>
        <a:spcAft>
          <a:spcPts val="0"/>
        </a:spcAft>
        <a:defRPr sz="4400">
          <a:solidFill>
            <a:srgbClr val="AE4D42"/>
          </a:solidFill>
          <a:latin typeface="Delicious-Bold"/>
          <a:ea typeface="ＭＳ Ｐゴシック"/>
        </a:defRPr>
      </a:lvl6pPr>
      <a:lvl7pPr marL="914400" algn="ctr" defTabSz="457200">
        <a:spcBef>
          <a:spcPts val="0"/>
        </a:spcBef>
        <a:spcAft>
          <a:spcPts val="0"/>
        </a:spcAft>
        <a:defRPr sz="4400">
          <a:solidFill>
            <a:srgbClr val="AE4D42"/>
          </a:solidFill>
          <a:latin typeface="Delicious-Bold"/>
          <a:ea typeface="ＭＳ Ｐゴシック"/>
        </a:defRPr>
      </a:lvl7pPr>
      <a:lvl8pPr marL="1371600" algn="ctr" defTabSz="457200">
        <a:spcBef>
          <a:spcPts val="0"/>
        </a:spcBef>
        <a:spcAft>
          <a:spcPts val="0"/>
        </a:spcAft>
        <a:defRPr sz="4400">
          <a:solidFill>
            <a:srgbClr val="AE4D42"/>
          </a:solidFill>
          <a:latin typeface="Delicious-Bold"/>
          <a:ea typeface="ＭＳ Ｐゴシック"/>
        </a:defRPr>
      </a:lvl8pPr>
      <a:lvl9pPr marL="1828800" algn="ctr" defTabSz="457200">
        <a:spcBef>
          <a:spcPts val="0"/>
        </a:spcBef>
        <a:spcAft>
          <a:spcPts val="0"/>
        </a:spcAft>
        <a:defRPr sz="4400">
          <a:solidFill>
            <a:srgbClr val="AE4D42"/>
          </a:solidFill>
          <a:latin typeface="Delicious-Bold"/>
          <a:ea typeface="ＭＳ Ｐゴシック"/>
        </a:defRPr>
      </a:lvl9pPr>
    </p:titleStyle>
    <p:bodyStyle>
      <a:lvl1pPr marL="342900" indent="-342900" algn="l" defTabSz="457200">
        <a:spcBef>
          <a:spcPts val="0"/>
        </a:spcBef>
        <a:spcAft>
          <a:spcPts val="0"/>
        </a:spcAft>
        <a:buFont typeface="Arial"/>
        <a:buChar char="•"/>
        <a:defRPr sz="3200">
          <a:solidFill>
            <a:schemeClr val="tx1"/>
          </a:solidFill>
          <a:latin typeface="Candara"/>
          <a:ea typeface="ＭＳ Ｐゴシック"/>
          <a:cs typeface="Candara"/>
        </a:defRPr>
      </a:lvl1pPr>
      <a:lvl2pPr marL="742950" indent="-285750" algn="l" defTabSz="457200">
        <a:spcBef>
          <a:spcPts val="0"/>
        </a:spcBef>
        <a:spcAft>
          <a:spcPts val="0"/>
        </a:spcAft>
        <a:buFont typeface="Arial"/>
        <a:buChar char="–"/>
        <a:defRPr sz="2800">
          <a:solidFill>
            <a:schemeClr val="tx1"/>
          </a:solidFill>
          <a:latin typeface="Candara"/>
          <a:ea typeface="ＭＳ Ｐゴシック"/>
          <a:cs typeface="Candara"/>
        </a:defRPr>
      </a:lvl2pPr>
      <a:lvl3pPr marL="1143000" indent="-228600" algn="l" defTabSz="457200">
        <a:spcBef>
          <a:spcPts val="0"/>
        </a:spcBef>
        <a:spcAft>
          <a:spcPts val="0"/>
        </a:spcAft>
        <a:buFont typeface="Arial"/>
        <a:buChar char="•"/>
        <a:defRPr sz="2400">
          <a:solidFill>
            <a:schemeClr val="tx1"/>
          </a:solidFill>
          <a:latin typeface="Candara"/>
          <a:ea typeface="ＭＳ Ｐゴシック"/>
          <a:cs typeface="Candara"/>
        </a:defRPr>
      </a:lvl3pPr>
      <a:lvl4pPr marL="1600200" indent="-228600" algn="l" defTabSz="457200">
        <a:spcBef>
          <a:spcPts val="0"/>
        </a:spcBef>
        <a:spcAft>
          <a:spcPts val="0"/>
        </a:spcAft>
        <a:buFont typeface="Arial"/>
        <a:buChar char="–"/>
        <a:defRPr sz="2000">
          <a:solidFill>
            <a:schemeClr val="tx1"/>
          </a:solidFill>
          <a:latin typeface="Candara"/>
          <a:ea typeface="ＭＳ Ｐゴシック"/>
          <a:cs typeface="Candara"/>
        </a:defRPr>
      </a:lvl4pPr>
      <a:lvl5pPr marL="2057400" indent="-228600" algn="l" defTabSz="457200">
        <a:spcBef>
          <a:spcPts val="0"/>
        </a:spcBef>
        <a:spcAft>
          <a:spcPts val="0"/>
        </a:spcAft>
        <a:buFont typeface="Arial"/>
        <a:buChar char="»"/>
        <a:defRPr sz="2000">
          <a:solidFill>
            <a:schemeClr val="tx1"/>
          </a:solidFill>
          <a:latin typeface="Candara"/>
          <a:ea typeface="ＭＳ Ｐゴシック"/>
          <a:cs typeface="Candara"/>
        </a:defRPr>
      </a:lvl5pPr>
      <a:lvl6pPr marL="2514600" indent="-228600" algn="l" defTabSz="457200">
        <a:spcBef>
          <a:spcPts val="0"/>
        </a:spcBef>
        <a:buFont typeface="Arial"/>
        <a:buChar char="•"/>
        <a:defRPr sz="2000">
          <a:solidFill>
            <a:schemeClr val="tx1"/>
          </a:solidFill>
          <a:latin typeface="+mn-lt"/>
          <a:ea typeface="+mn-ea"/>
          <a:cs typeface="+mn-cs"/>
        </a:defRPr>
      </a:lvl6pPr>
      <a:lvl7pPr marL="2971800" indent="-228600" algn="l" defTabSz="457200">
        <a:spcBef>
          <a:spcPts val="0"/>
        </a:spcBef>
        <a:buFont typeface="Arial"/>
        <a:buChar char="•"/>
        <a:defRPr sz="2000">
          <a:solidFill>
            <a:schemeClr val="tx1"/>
          </a:solidFill>
          <a:latin typeface="+mn-lt"/>
          <a:ea typeface="+mn-ea"/>
          <a:cs typeface="+mn-cs"/>
        </a:defRPr>
      </a:lvl7pPr>
      <a:lvl8pPr marL="3429000" indent="-228600" algn="l" defTabSz="457200">
        <a:spcBef>
          <a:spcPts val="0"/>
        </a:spcBef>
        <a:buFont typeface="Arial"/>
        <a:buChar char="•"/>
        <a:defRPr sz="2000">
          <a:solidFill>
            <a:schemeClr val="tx1"/>
          </a:solidFill>
          <a:latin typeface="+mn-lt"/>
          <a:ea typeface="+mn-ea"/>
          <a:cs typeface="+mn-cs"/>
        </a:defRPr>
      </a:lvl8pPr>
      <a:lvl9pPr marL="3886200" indent="-228600" algn="l" defTabSz="457200">
        <a:spcBef>
          <a:spcPts val="0"/>
        </a:spcBef>
        <a:buFont typeface="Arial"/>
        <a:buChar char="•"/>
        <a:defRPr sz="2000">
          <a:solidFill>
            <a:schemeClr val="tx1"/>
          </a:solidFill>
          <a:latin typeface="+mn-lt"/>
          <a:ea typeface="+mn-ea"/>
          <a:cs typeface="+mn-cs"/>
        </a:defRPr>
      </a:lvl9pPr>
    </p:bodyStyle>
    <p:other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ADA8D-9362-4514-8967-CB96D555F86C}"/>
              </a:ext>
            </a:extLst>
          </p:cNvPr>
          <p:cNvSpPr>
            <a:spLocks noGrp="1"/>
          </p:cNvSpPr>
          <p:nvPr>
            <p:ph type="ctrTitle"/>
          </p:nvPr>
        </p:nvSpPr>
        <p:spPr>
          <a:xfrm>
            <a:off x="0" y="30128"/>
            <a:ext cx="10972800" cy="898227"/>
          </a:xfrm>
        </p:spPr>
        <p:txBody>
          <a:bodyPr/>
          <a:lstStyle/>
          <a:p>
            <a:pPr algn="l"/>
            <a:r>
              <a:rPr lang="de-DE" sz="3600" dirty="0"/>
              <a:t>ALLGEMEINE Hinweise zum XML-ENCODING</a:t>
            </a:r>
            <a:endParaRPr lang="de-DE" dirty="0"/>
          </a:p>
        </p:txBody>
      </p:sp>
      <p:sp>
        <p:nvSpPr>
          <p:cNvPr id="3" name="Textfeld 2">
            <a:extLst>
              <a:ext uri="{FF2B5EF4-FFF2-40B4-BE49-F238E27FC236}">
                <a16:creationId xmlns:a16="http://schemas.microsoft.com/office/drawing/2014/main" id="{97EA8917-B4D6-4E8A-BDA9-23471F664998}"/>
              </a:ext>
            </a:extLst>
          </p:cNvPr>
          <p:cNvSpPr txBox="1"/>
          <p:nvPr/>
        </p:nvSpPr>
        <p:spPr>
          <a:xfrm>
            <a:off x="767408" y="1052736"/>
            <a:ext cx="10657184" cy="5909310"/>
          </a:xfrm>
          <a:prstGeom prst="rect">
            <a:avLst/>
          </a:prstGeom>
          <a:noFill/>
        </p:spPr>
        <p:txBody>
          <a:bodyPr wrap="square" rtlCol="0">
            <a:spAutoFit/>
          </a:bodyPr>
          <a:lstStyle/>
          <a:p>
            <a:pPr marL="285750" indent="-285750">
              <a:buFont typeface="Arial" panose="020B0604020202020204" pitchFamily="34" charset="0"/>
              <a:buChar char="•"/>
            </a:pPr>
            <a:r>
              <a:rPr lang="de-DE" dirty="0"/>
              <a:t>Wenn ein Template verwendet wird, bitte </a:t>
            </a:r>
            <a:r>
              <a:rPr lang="de-DE" u="sng" dirty="0"/>
              <a:t>nicht benötigte</a:t>
            </a:r>
            <a:r>
              <a:rPr lang="de-DE" dirty="0"/>
              <a:t> Tags (z.B. &lt;</a:t>
            </a:r>
            <a:r>
              <a:rPr lang="de-DE" dirty="0" err="1"/>
              <a:t>envelope</a:t>
            </a:r>
            <a:r>
              <a:rPr lang="de-DE" dirty="0"/>
              <a:t>&gt;) immer löschen. Gerade am Ende einer Datei würden überflüssige Tags leicht übersehen.</a:t>
            </a:r>
          </a:p>
          <a:p>
            <a:pPr marL="285750" indent="-285750">
              <a:buFont typeface="Arial" panose="020B0604020202020204" pitchFamily="34" charset="0"/>
              <a:buChar char="•"/>
            </a:pPr>
            <a:r>
              <a:rPr lang="de-DE" dirty="0"/>
              <a:t>Wenn Personen, Orte, etc. kodiert werden, dann gibt es zwei Möglichkeiten:</a:t>
            </a:r>
            <a:br>
              <a:rPr lang="de-DE" dirty="0"/>
            </a:br>
            <a:r>
              <a:rPr lang="de-DE" dirty="0"/>
              <a:t>a) </a:t>
            </a:r>
            <a:r>
              <a:rPr lang="de-DE" dirty="0">
                <a:solidFill>
                  <a:schemeClr val="tx2"/>
                </a:solidFill>
              </a:rPr>
              <a:t>&lt;</a:t>
            </a:r>
            <a:r>
              <a:rPr lang="de-DE" u="sng" dirty="0" err="1">
                <a:solidFill>
                  <a:schemeClr val="tx2"/>
                </a:solidFill>
              </a:rPr>
              <a:t>persName</a:t>
            </a:r>
            <a:r>
              <a:rPr lang="de-DE" dirty="0">
                <a:solidFill>
                  <a:schemeClr val="tx2"/>
                </a:solidFill>
              </a:rPr>
              <a:t>&gt;</a:t>
            </a:r>
            <a:r>
              <a:rPr lang="de-DE" dirty="0"/>
              <a:t>ALLE</a:t>
            </a:r>
            <a:r>
              <a:rPr lang="de-DE" dirty="0">
                <a:solidFill>
                  <a:schemeClr val="tx2"/>
                </a:solidFill>
              </a:rPr>
              <a:t>&lt;/</a:t>
            </a:r>
            <a:r>
              <a:rPr lang="de-DE" dirty="0" err="1">
                <a:solidFill>
                  <a:schemeClr val="tx2"/>
                </a:solidFill>
              </a:rPr>
              <a:t>persName</a:t>
            </a:r>
            <a:r>
              <a:rPr lang="de-DE" dirty="0">
                <a:solidFill>
                  <a:schemeClr val="tx2"/>
                </a:solidFill>
              </a:rPr>
              <a:t>&gt;</a:t>
            </a:r>
            <a:br>
              <a:rPr lang="de-DE" dirty="0"/>
            </a:br>
            <a:r>
              <a:rPr lang="de-DE" dirty="0"/>
              <a:t>b) </a:t>
            </a:r>
            <a:r>
              <a:rPr lang="de-DE" dirty="0">
                <a:solidFill>
                  <a:schemeClr val="tx2"/>
                </a:solidFill>
              </a:rPr>
              <a:t>&lt;</a:t>
            </a:r>
            <a:r>
              <a:rPr lang="de-DE" dirty="0" err="1">
                <a:solidFill>
                  <a:schemeClr val="tx2"/>
                </a:solidFill>
              </a:rPr>
              <a:t>persName</a:t>
            </a:r>
            <a:r>
              <a:rPr lang="de-DE" dirty="0">
                <a:solidFill>
                  <a:srgbClr val="FFC000"/>
                </a:solidFill>
              </a:rPr>
              <a:t> </a:t>
            </a:r>
            <a:r>
              <a:rPr lang="de-DE" dirty="0" err="1">
                <a:solidFill>
                  <a:schemeClr val="accent6">
                    <a:lumMod val="75000"/>
                  </a:schemeClr>
                </a:solidFill>
              </a:rPr>
              <a:t>key</a:t>
            </a:r>
            <a:r>
              <a:rPr lang="en-US" dirty="0">
                <a:solidFill>
                  <a:srgbClr val="FF8040"/>
                </a:solidFill>
              </a:rPr>
              <a:t>=</a:t>
            </a:r>
            <a:r>
              <a:rPr lang="en-US" dirty="0">
                <a:solidFill>
                  <a:srgbClr val="993300"/>
                </a:solidFill>
              </a:rPr>
              <a:t>"123"</a:t>
            </a:r>
            <a:r>
              <a:rPr lang="en-US" dirty="0">
                <a:solidFill>
                  <a:schemeClr val="tx2"/>
                </a:solidFill>
              </a:rPr>
              <a:t>&gt;</a:t>
            </a:r>
            <a:r>
              <a:rPr lang="de-DE" dirty="0"/>
              <a:t>EINER</a:t>
            </a:r>
            <a:r>
              <a:rPr lang="de-DE" dirty="0">
                <a:solidFill>
                  <a:schemeClr val="tx2"/>
                </a:solidFill>
              </a:rPr>
              <a:t>&lt;/</a:t>
            </a:r>
            <a:r>
              <a:rPr lang="de-DE" dirty="0" err="1">
                <a:solidFill>
                  <a:schemeClr val="tx2"/>
                </a:solidFill>
              </a:rPr>
              <a:t>persName</a:t>
            </a:r>
            <a:r>
              <a:rPr lang="de-DE" dirty="0">
                <a:solidFill>
                  <a:schemeClr val="tx2"/>
                </a:solidFill>
              </a:rPr>
              <a:t>&gt; (ggf. verbunden mit &lt;</a:t>
            </a:r>
            <a:r>
              <a:rPr lang="de-DE" dirty="0" err="1">
                <a:solidFill>
                  <a:schemeClr val="tx2"/>
                </a:solidFill>
              </a:rPr>
              <a:t>persName</a:t>
            </a:r>
            <a:r>
              <a:rPr lang="de-DE" dirty="0">
                <a:solidFill>
                  <a:schemeClr val="tx2"/>
                </a:solidFill>
              </a:rPr>
              <a:t> </a:t>
            </a:r>
            <a:r>
              <a:rPr lang="de-DE" dirty="0" err="1">
                <a:solidFill>
                  <a:schemeClr val="accent6">
                    <a:lumMod val="75000"/>
                  </a:schemeClr>
                </a:solidFill>
              </a:rPr>
              <a:t>key</a:t>
            </a:r>
            <a:r>
              <a:rPr lang="en-US" dirty="0">
                <a:solidFill>
                  <a:srgbClr val="FF8040"/>
                </a:solidFill>
              </a:rPr>
              <a:t>=</a:t>
            </a:r>
            <a:r>
              <a:rPr lang="en-US" dirty="0">
                <a:solidFill>
                  <a:srgbClr val="993300"/>
                </a:solidFill>
              </a:rPr>
              <a:t>“unknown"</a:t>
            </a:r>
            <a:r>
              <a:rPr lang="en-US" dirty="0">
                <a:solidFill>
                  <a:schemeClr val="tx2"/>
                </a:solidFill>
              </a:rPr>
              <a:t>&gt;</a:t>
            </a:r>
            <a:r>
              <a:rPr lang="en-US" dirty="0"/>
              <a:t>)</a:t>
            </a:r>
            <a:endParaRPr lang="de-DE" dirty="0"/>
          </a:p>
          <a:p>
            <a:r>
              <a:rPr lang="de-DE" dirty="0"/>
              <a:t>Für beides gibt es gute Gründe, aber es muss auf jeden Fall </a:t>
            </a:r>
            <a:r>
              <a:rPr lang="de-DE" u="sng" dirty="0"/>
              <a:t>einheitlich</a:t>
            </a:r>
            <a:r>
              <a:rPr lang="de-DE" dirty="0"/>
              <a:t> sein.</a:t>
            </a:r>
          </a:p>
          <a:p>
            <a:pPr marL="285750" indent="-285750">
              <a:buFont typeface="Arial" panose="020B0604020202020204" pitchFamily="34" charset="0"/>
              <a:buChar char="•"/>
            </a:pPr>
            <a:r>
              <a:rPr lang="de-DE" dirty="0"/>
              <a:t>Wenn Daten „wörtlich“ und im computerlesbaren Format erfasst werden, müssen die Daten übereinstimmen. Dies anzupassen vergisst man besonders dann, wenn man eine Vorlage kopiert:</a:t>
            </a:r>
            <a:br>
              <a:rPr lang="de-DE" dirty="0"/>
            </a:br>
            <a:r>
              <a:rPr lang="en-US" dirty="0">
                <a:solidFill>
                  <a:srgbClr val="000096"/>
                </a:solidFill>
                <a:highlight>
                  <a:srgbClr val="FFFFFF"/>
                </a:highlight>
              </a:rPr>
              <a:t>&lt;creation&gt;&lt;date</a:t>
            </a:r>
            <a:r>
              <a:rPr lang="en-US" dirty="0">
                <a:solidFill>
                  <a:srgbClr val="F5844C"/>
                </a:solidFill>
                <a:highlight>
                  <a:srgbClr val="FFFFFF"/>
                </a:highlight>
              </a:rPr>
              <a:t> when</a:t>
            </a:r>
            <a:r>
              <a:rPr lang="en-US" dirty="0">
                <a:solidFill>
                  <a:srgbClr val="FF8040"/>
                </a:solidFill>
                <a:highlight>
                  <a:srgbClr val="FFFFFF"/>
                </a:highlight>
              </a:rPr>
              <a:t>=</a:t>
            </a:r>
            <a:r>
              <a:rPr lang="en-US" dirty="0">
                <a:solidFill>
                  <a:srgbClr val="993300"/>
                </a:solidFill>
                <a:highlight>
                  <a:srgbClr val="FFFFFF"/>
                </a:highlight>
              </a:rPr>
              <a:t>"1808-08-20"</a:t>
            </a:r>
            <a:r>
              <a:rPr lang="en-US" dirty="0">
                <a:solidFill>
                  <a:srgbClr val="000096"/>
                </a:solidFill>
                <a:highlight>
                  <a:srgbClr val="FFFFFF"/>
                </a:highlight>
              </a:rPr>
              <a:t>&gt;</a:t>
            </a:r>
            <a:r>
              <a:rPr lang="en-US" dirty="0">
                <a:solidFill>
                  <a:srgbClr val="000000"/>
                </a:solidFill>
                <a:highlight>
                  <a:srgbClr val="FFFFFF"/>
                </a:highlight>
              </a:rPr>
              <a:t>19 August 1808</a:t>
            </a:r>
            <a:r>
              <a:rPr lang="en-US" dirty="0">
                <a:solidFill>
                  <a:srgbClr val="000096"/>
                </a:solidFill>
                <a:highlight>
                  <a:srgbClr val="FFFFFF"/>
                </a:highlight>
              </a:rPr>
              <a:t>&lt;/date&gt;&lt;/creation&gt;</a:t>
            </a:r>
          </a:p>
          <a:p>
            <a:pPr marL="285750" indent="-285750">
              <a:buFont typeface="Arial" panose="020B0604020202020204" pitchFamily="34" charset="0"/>
              <a:buChar char="•"/>
            </a:pPr>
            <a:r>
              <a:rPr lang="en-US" dirty="0">
                <a:highlight>
                  <a:srgbClr val="FFFFFF"/>
                </a:highlight>
              </a:rPr>
              <a:t>Man </a:t>
            </a:r>
            <a:r>
              <a:rPr lang="en-US" dirty="0" err="1">
                <a:highlight>
                  <a:srgbClr val="FFFFFF"/>
                </a:highlight>
              </a:rPr>
              <a:t>sollte</a:t>
            </a:r>
            <a:r>
              <a:rPr lang="en-US" dirty="0">
                <a:highlight>
                  <a:srgbClr val="FFFFFF"/>
                </a:highlight>
              </a:rPr>
              <a:t> </a:t>
            </a:r>
            <a:r>
              <a:rPr lang="en-US" dirty="0" err="1">
                <a:highlight>
                  <a:srgbClr val="FFFFFF"/>
                </a:highlight>
              </a:rPr>
              <a:t>eine</a:t>
            </a:r>
            <a:r>
              <a:rPr lang="en-US" dirty="0">
                <a:highlight>
                  <a:srgbClr val="FFFFFF"/>
                </a:highlight>
              </a:rPr>
              <a:t> </a:t>
            </a:r>
            <a:r>
              <a:rPr lang="en-US" dirty="0" err="1">
                <a:highlight>
                  <a:srgbClr val="FFFFFF"/>
                </a:highlight>
              </a:rPr>
              <a:t>begründete</a:t>
            </a:r>
            <a:r>
              <a:rPr lang="en-US" dirty="0">
                <a:highlight>
                  <a:srgbClr val="FFFFFF"/>
                </a:highlight>
              </a:rPr>
              <a:t> </a:t>
            </a:r>
            <a:r>
              <a:rPr lang="en-US" dirty="0" err="1">
                <a:highlight>
                  <a:srgbClr val="FFFFFF"/>
                </a:highlight>
              </a:rPr>
              <a:t>Entscheidung</a:t>
            </a:r>
            <a:r>
              <a:rPr lang="en-US" dirty="0">
                <a:highlight>
                  <a:srgbClr val="FFFFFF"/>
                </a:highlight>
              </a:rPr>
              <a:t> </a:t>
            </a:r>
            <a:r>
              <a:rPr lang="en-US" dirty="0" err="1">
                <a:highlight>
                  <a:srgbClr val="FFFFFF"/>
                </a:highlight>
              </a:rPr>
              <a:t>treffen</a:t>
            </a:r>
            <a:r>
              <a:rPr lang="en-US" dirty="0">
                <a:highlight>
                  <a:srgbClr val="FFFFFF"/>
                </a:highlight>
              </a:rPr>
              <a:t>, </a:t>
            </a:r>
            <a:r>
              <a:rPr lang="en-US" dirty="0" err="1">
                <a:highlight>
                  <a:srgbClr val="FFFFFF"/>
                </a:highlight>
              </a:rPr>
              <a:t>wann</a:t>
            </a:r>
            <a:r>
              <a:rPr lang="en-US" dirty="0">
                <a:highlight>
                  <a:srgbClr val="FFFFFF"/>
                </a:highlight>
              </a:rPr>
              <a:t> man </a:t>
            </a:r>
            <a:r>
              <a:rPr lang="en-US" dirty="0" err="1">
                <a:highlight>
                  <a:srgbClr val="FFFFFF"/>
                </a:highlight>
              </a:rPr>
              <a:t>einen</a:t>
            </a:r>
            <a:r>
              <a:rPr lang="en-US" dirty="0">
                <a:highlight>
                  <a:srgbClr val="FFFFFF"/>
                </a:highlight>
              </a:rPr>
              <a:t> Tag “leer” </a:t>
            </a:r>
            <a:r>
              <a:rPr lang="en-US" dirty="0" err="1">
                <a:highlight>
                  <a:srgbClr val="FFFFFF"/>
                </a:highlight>
              </a:rPr>
              <a:t>lässt</a:t>
            </a:r>
            <a:r>
              <a:rPr lang="en-US" dirty="0">
                <a:highlight>
                  <a:srgbClr val="FFFFFF"/>
                </a:highlight>
              </a:rPr>
              <a:t>, </a:t>
            </a:r>
            <a:r>
              <a:rPr lang="en-US" dirty="0" err="1">
                <a:highlight>
                  <a:srgbClr val="FFFFFF"/>
                </a:highlight>
              </a:rPr>
              <a:t>oder</a:t>
            </a:r>
            <a:r>
              <a:rPr lang="en-US" dirty="0">
                <a:highlight>
                  <a:srgbClr val="FFFFFF"/>
                </a:highlight>
              </a:rPr>
              <a:t> </a:t>
            </a:r>
            <a:r>
              <a:rPr lang="en-US" dirty="0" err="1">
                <a:highlight>
                  <a:srgbClr val="FFFFFF"/>
                </a:highlight>
              </a:rPr>
              <a:t>wann</a:t>
            </a:r>
            <a:r>
              <a:rPr lang="en-US" dirty="0">
                <a:highlight>
                  <a:srgbClr val="FFFFFF"/>
                </a:highlight>
              </a:rPr>
              <a:t> man </a:t>
            </a:r>
            <a:r>
              <a:rPr lang="en-US" dirty="0" err="1">
                <a:highlight>
                  <a:srgbClr val="FFFFFF"/>
                </a:highlight>
              </a:rPr>
              <a:t>stattdessen</a:t>
            </a:r>
            <a:r>
              <a:rPr lang="en-US" dirty="0">
                <a:highlight>
                  <a:srgbClr val="FFFFFF"/>
                </a:highlight>
              </a:rPr>
              <a:t> </a:t>
            </a:r>
            <a:r>
              <a:rPr lang="en-US" dirty="0" err="1">
                <a:highlight>
                  <a:srgbClr val="FFFFFF"/>
                </a:highlight>
              </a:rPr>
              <a:t>einen</a:t>
            </a:r>
            <a:r>
              <a:rPr lang="en-US" dirty="0">
                <a:highlight>
                  <a:srgbClr val="FFFFFF"/>
                </a:highlight>
              </a:rPr>
              <a:t> “self-closing tag” </a:t>
            </a:r>
            <a:r>
              <a:rPr lang="en-US" dirty="0" err="1">
                <a:highlight>
                  <a:srgbClr val="FFFFFF"/>
                </a:highlight>
              </a:rPr>
              <a:t>verwendet</a:t>
            </a:r>
            <a:r>
              <a:rPr lang="en-US" dirty="0">
                <a:highlight>
                  <a:srgbClr val="FFFFFF"/>
                </a:highlight>
              </a:rPr>
              <a:t>:</a:t>
            </a:r>
            <a:br>
              <a:rPr lang="en-US" dirty="0">
                <a:highlight>
                  <a:srgbClr val="FFFFFF"/>
                </a:highlight>
              </a:rPr>
            </a:br>
            <a:r>
              <a:rPr lang="de-DE" dirty="0">
                <a:solidFill>
                  <a:srgbClr val="000096"/>
                </a:solidFill>
                <a:highlight>
                  <a:srgbClr val="FFFFFF"/>
                </a:highlight>
              </a:rPr>
              <a:t>&lt;</a:t>
            </a:r>
            <a:r>
              <a:rPr lang="de-DE" dirty="0" err="1">
                <a:solidFill>
                  <a:srgbClr val="000096"/>
                </a:solidFill>
                <a:highlight>
                  <a:srgbClr val="FFFFFF"/>
                </a:highlight>
              </a:rPr>
              <a:t>unclear</a:t>
            </a:r>
            <a:r>
              <a:rPr lang="de-DE" dirty="0">
                <a:solidFill>
                  <a:srgbClr val="000096"/>
                </a:solidFill>
                <a:highlight>
                  <a:srgbClr val="FFFFFF"/>
                </a:highlight>
              </a:rPr>
              <a:t>&gt;</a:t>
            </a:r>
            <a:r>
              <a:rPr lang="de-DE" dirty="0">
                <a:solidFill>
                  <a:srgbClr val="000000"/>
                </a:solidFill>
                <a:highlight>
                  <a:srgbClr val="FFFFFF"/>
                </a:highlight>
              </a:rPr>
              <a:t> </a:t>
            </a:r>
            <a:r>
              <a:rPr lang="de-DE" dirty="0">
                <a:solidFill>
                  <a:srgbClr val="000096"/>
                </a:solidFill>
                <a:highlight>
                  <a:srgbClr val="FFFFFF"/>
                </a:highlight>
              </a:rPr>
              <a:t>&lt;/</a:t>
            </a:r>
            <a:r>
              <a:rPr lang="de-DE" dirty="0" err="1">
                <a:solidFill>
                  <a:srgbClr val="000096"/>
                </a:solidFill>
                <a:highlight>
                  <a:srgbClr val="FFFFFF"/>
                </a:highlight>
              </a:rPr>
              <a:t>unclear</a:t>
            </a:r>
            <a:r>
              <a:rPr lang="de-DE" dirty="0">
                <a:solidFill>
                  <a:srgbClr val="000096"/>
                </a:solidFill>
                <a:highlight>
                  <a:srgbClr val="FFFFFF"/>
                </a:highlight>
              </a:rPr>
              <a:t>&gt; </a:t>
            </a:r>
            <a:br>
              <a:rPr lang="de-DE" dirty="0">
                <a:solidFill>
                  <a:srgbClr val="000096"/>
                </a:solidFill>
                <a:highlight>
                  <a:srgbClr val="FFFFFF"/>
                </a:highlight>
              </a:rPr>
            </a:br>
            <a:r>
              <a:rPr lang="de-DE" dirty="0">
                <a:solidFill>
                  <a:srgbClr val="000096"/>
                </a:solidFill>
                <a:highlight>
                  <a:srgbClr val="FFFFFF"/>
                </a:highlight>
              </a:rPr>
              <a:t>&lt;</a:t>
            </a:r>
            <a:r>
              <a:rPr lang="de-DE" dirty="0" err="1">
                <a:solidFill>
                  <a:srgbClr val="000096"/>
                </a:solidFill>
                <a:highlight>
                  <a:srgbClr val="FFFFFF"/>
                </a:highlight>
              </a:rPr>
              <a:t>unclear</a:t>
            </a:r>
            <a:r>
              <a:rPr lang="de-DE" dirty="0">
                <a:solidFill>
                  <a:srgbClr val="000096"/>
                </a:solidFill>
                <a:highlight>
                  <a:srgbClr val="FFFFFF"/>
                </a:highlight>
              </a:rPr>
              <a:t>&gt;</a:t>
            </a:r>
            <a:r>
              <a:rPr lang="de-DE" dirty="0" err="1">
                <a:solidFill>
                  <a:srgbClr val="000000"/>
                </a:solidFill>
                <a:highlight>
                  <a:srgbClr val="FFFFFF"/>
                </a:highlight>
              </a:rPr>
              <a:t>deserting</a:t>
            </a:r>
            <a:r>
              <a:rPr lang="de-DE" dirty="0">
                <a:solidFill>
                  <a:srgbClr val="000096"/>
                </a:solidFill>
                <a:highlight>
                  <a:srgbClr val="FFFFFF"/>
                </a:highlight>
              </a:rPr>
              <a:t>&lt;/</a:t>
            </a:r>
            <a:r>
              <a:rPr lang="de-DE" dirty="0" err="1">
                <a:solidFill>
                  <a:srgbClr val="000096"/>
                </a:solidFill>
                <a:highlight>
                  <a:srgbClr val="FFFFFF"/>
                </a:highlight>
              </a:rPr>
              <a:t>unclear</a:t>
            </a:r>
            <a:r>
              <a:rPr lang="de-DE" dirty="0">
                <a:solidFill>
                  <a:srgbClr val="000096"/>
                </a:solidFill>
                <a:highlight>
                  <a:srgbClr val="FFFFFF"/>
                </a:highlight>
              </a:rPr>
              <a:t>&gt;</a:t>
            </a:r>
            <a:br>
              <a:rPr lang="de-DE" dirty="0">
                <a:solidFill>
                  <a:srgbClr val="000096"/>
                </a:solidFill>
                <a:highlight>
                  <a:srgbClr val="FFFFFF"/>
                </a:highlight>
              </a:rPr>
            </a:br>
            <a:r>
              <a:rPr lang="de-DE" dirty="0">
                <a:solidFill>
                  <a:srgbClr val="000096"/>
                </a:solidFill>
                <a:highlight>
                  <a:srgbClr val="FFFFFF"/>
                </a:highlight>
              </a:rPr>
              <a:t>&lt;</a:t>
            </a:r>
            <a:r>
              <a:rPr lang="de-DE" dirty="0" err="1">
                <a:solidFill>
                  <a:srgbClr val="000096"/>
                </a:solidFill>
                <a:highlight>
                  <a:srgbClr val="FFFFFF"/>
                </a:highlight>
              </a:rPr>
              <a:t>unclear</a:t>
            </a:r>
            <a:r>
              <a:rPr lang="de-DE" dirty="0">
                <a:solidFill>
                  <a:srgbClr val="000096"/>
                </a:solidFill>
                <a:highlight>
                  <a:srgbClr val="FFFFFF"/>
                </a:highlight>
              </a:rPr>
              <a:t>/&gt;</a:t>
            </a:r>
          </a:p>
          <a:p>
            <a:pPr marL="285750" indent="-285750">
              <a:buFont typeface="Arial" panose="020B0604020202020204" pitchFamily="34" charset="0"/>
              <a:buChar char="•"/>
            </a:pPr>
            <a:r>
              <a:rPr lang="de-DE" dirty="0">
                <a:highlight>
                  <a:srgbClr val="FFFFFF"/>
                </a:highlight>
              </a:rPr>
              <a:t>Teilweise kann die Wahl der richtigen Attribute verwirrend sein, wenn viele verschiedene Begriffe / Textabschnitte kodiert werden müssen:</a:t>
            </a:r>
            <a:br>
              <a:rPr lang="de-DE" dirty="0">
                <a:solidFill>
                  <a:srgbClr val="000096"/>
                </a:solidFill>
                <a:highlight>
                  <a:srgbClr val="FFFFFF"/>
                </a:highlight>
              </a:rPr>
            </a:br>
            <a:r>
              <a:rPr lang="de-DE" dirty="0">
                <a:solidFill>
                  <a:srgbClr val="000096"/>
                </a:solidFill>
                <a:highlight>
                  <a:srgbClr val="FFFFFF"/>
                </a:highlight>
              </a:rPr>
              <a:t>a) &lt;div</a:t>
            </a:r>
            <a:r>
              <a:rPr lang="de-DE" dirty="0">
                <a:solidFill>
                  <a:srgbClr val="F5844C"/>
                </a:solidFill>
                <a:highlight>
                  <a:srgbClr val="FFFFFF"/>
                </a:highlight>
              </a:rPr>
              <a:t> type</a:t>
            </a:r>
            <a:r>
              <a:rPr lang="de-DE" dirty="0">
                <a:solidFill>
                  <a:srgbClr val="FF8040"/>
                </a:solidFill>
                <a:highlight>
                  <a:srgbClr val="FFFFFF"/>
                </a:highlight>
              </a:rPr>
              <a:t>=</a:t>
            </a:r>
            <a:r>
              <a:rPr lang="de-DE" dirty="0">
                <a:solidFill>
                  <a:srgbClr val="993300"/>
                </a:solidFill>
                <a:highlight>
                  <a:srgbClr val="FFFFFF"/>
                </a:highlight>
              </a:rPr>
              <a:t>"</a:t>
            </a:r>
            <a:r>
              <a:rPr lang="de-DE" dirty="0" err="1">
                <a:solidFill>
                  <a:srgbClr val="993300"/>
                </a:solidFill>
                <a:highlight>
                  <a:srgbClr val="FFFFFF"/>
                </a:highlight>
              </a:rPr>
              <a:t>letter</a:t>
            </a:r>
            <a:r>
              <a:rPr lang="de-DE" dirty="0">
                <a:solidFill>
                  <a:srgbClr val="993300"/>
                </a:solidFill>
                <a:highlight>
                  <a:srgbClr val="FFFFFF"/>
                </a:highlight>
              </a:rPr>
              <a:t>"</a:t>
            </a:r>
            <a:r>
              <a:rPr lang="de-DE" dirty="0">
                <a:solidFill>
                  <a:srgbClr val="000096"/>
                </a:solidFill>
                <a:highlight>
                  <a:srgbClr val="FFFFFF"/>
                </a:highlight>
              </a:rPr>
              <a:t>&gt; b) &lt;</a:t>
            </a:r>
            <a:r>
              <a:rPr lang="de-DE" dirty="0" err="1">
                <a:solidFill>
                  <a:srgbClr val="000096"/>
                </a:solidFill>
                <a:highlight>
                  <a:srgbClr val="FFFFFF"/>
                </a:highlight>
              </a:rPr>
              <a:t>persName</a:t>
            </a:r>
            <a:r>
              <a:rPr lang="de-DE" dirty="0">
                <a:solidFill>
                  <a:srgbClr val="F5844C"/>
                </a:solidFill>
                <a:highlight>
                  <a:srgbClr val="FFFFFF"/>
                </a:highlight>
              </a:rPr>
              <a:t> </a:t>
            </a:r>
            <a:r>
              <a:rPr lang="de-DE" dirty="0" err="1">
                <a:solidFill>
                  <a:srgbClr val="F5844C"/>
                </a:solidFill>
                <a:highlight>
                  <a:srgbClr val="FFFFFF"/>
                </a:highlight>
              </a:rPr>
              <a:t>key</a:t>
            </a:r>
            <a:r>
              <a:rPr lang="de-DE" dirty="0">
                <a:solidFill>
                  <a:srgbClr val="FF8040"/>
                </a:solidFill>
                <a:highlight>
                  <a:srgbClr val="FFFFFF"/>
                </a:highlight>
              </a:rPr>
              <a:t>=</a:t>
            </a:r>
            <a:r>
              <a:rPr lang="de-DE" dirty="0">
                <a:solidFill>
                  <a:srgbClr val="993300"/>
                </a:solidFill>
                <a:highlight>
                  <a:srgbClr val="FFFFFF"/>
                </a:highlight>
              </a:rPr>
              <a:t>„123"</a:t>
            </a:r>
            <a:r>
              <a:rPr lang="de-DE" dirty="0">
                <a:solidFill>
                  <a:srgbClr val="000096"/>
                </a:solidFill>
                <a:highlight>
                  <a:srgbClr val="FFFFFF"/>
                </a:highlight>
              </a:rPr>
              <a:t>&gt;</a:t>
            </a:r>
          </a:p>
          <a:p>
            <a:pPr marL="285750" indent="-285750">
              <a:buFont typeface="Arial" panose="020B0604020202020204" pitchFamily="34" charset="0"/>
              <a:buChar char="•"/>
            </a:pPr>
            <a:r>
              <a:rPr lang="de-DE" dirty="0">
                <a:highlight>
                  <a:srgbClr val="FFFFFF"/>
                </a:highlight>
              </a:rPr>
              <a:t>TEI Statement am Anfang darf </a:t>
            </a:r>
            <a:r>
              <a:rPr lang="de-DE" u="sng" dirty="0">
                <a:highlight>
                  <a:srgbClr val="FFFFFF"/>
                </a:highlight>
              </a:rPr>
              <a:t>NICHT</a:t>
            </a:r>
            <a:r>
              <a:rPr lang="de-DE" dirty="0">
                <a:highlight>
                  <a:srgbClr val="FFFFFF"/>
                </a:highlight>
              </a:rPr>
              <a:t> gelöscht werden: </a:t>
            </a:r>
            <a:r>
              <a:rPr lang="en-US" dirty="0">
                <a:solidFill>
                  <a:srgbClr val="000096"/>
                </a:solidFill>
                <a:highlight>
                  <a:srgbClr val="FFFFFF"/>
                </a:highlight>
              </a:rPr>
              <a:t>&lt;TEI</a:t>
            </a:r>
            <a:r>
              <a:rPr lang="en-US" dirty="0">
                <a:solidFill>
                  <a:srgbClr val="F5844C"/>
                </a:solidFill>
                <a:highlight>
                  <a:srgbClr val="FFFFFF"/>
                </a:highlight>
              </a:rPr>
              <a:t> </a:t>
            </a:r>
            <a:r>
              <a:rPr lang="en-US" dirty="0" err="1">
                <a:solidFill>
                  <a:srgbClr val="F5844C"/>
                </a:solidFill>
                <a:highlight>
                  <a:srgbClr val="FFFFFF"/>
                </a:highlight>
              </a:rPr>
              <a:t>xmlns</a:t>
            </a:r>
            <a:r>
              <a:rPr lang="en-US" dirty="0">
                <a:solidFill>
                  <a:srgbClr val="FF8040"/>
                </a:solidFill>
                <a:highlight>
                  <a:srgbClr val="FFFFFF"/>
                </a:highlight>
              </a:rPr>
              <a:t>=</a:t>
            </a:r>
            <a:r>
              <a:rPr lang="en-US" dirty="0">
                <a:solidFill>
                  <a:srgbClr val="993300"/>
                </a:solidFill>
                <a:highlight>
                  <a:srgbClr val="FFFFFF"/>
                </a:highlight>
              </a:rPr>
              <a:t>"http://www.tei-c.org/ns/1.0"</a:t>
            </a:r>
            <a:r>
              <a:rPr lang="en-US" dirty="0">
                <a:solidFill>
                  <a:srgbClr val="F5844C"/>
                </a:solidFill>
                <a:highlight>
                  <a:srgbClr val="FFFFFF"/>
                </a:highlight>
              </a:rPr>
              <a:t> </a:t>
            </a:r>
            <a:r>
              <a:rPr lang="en-US" dirty="0" err="1">
                <a:solidFill>
                  <a:srgbClr val="F5844C"/>
                </a:solidFill>
                <a:highlight>
                  <a:srgbClr val="FFFFFF"/>
                </a:highlight>
              </a:rPr>
              <a:t>xml:id</a:t>
            </a:r>
            <a:r>
              <a:rPr lang="en-US" dirty="0">
                <a:solidFill>
                  <a:srgbClr val="FF8040"/>
                </a:solidFill>
                <a:highlight>
                  <a:srgbClr val="FFFFFF"/>
                </a:highlight>
              </a:rPr>
              <a:t>=</a:t>
            </a:r>
            <a:r>
              <a:rPr lang="en-US" dirty="0">
                <a:solidFill>
                  <a:srgbClr val="993300"/>
                </a:solidFill>
                <a:highlight>
                  <a:srgbClr val="FFFFFF"/>
                </a:highlight>
              </a:rPr>
              <a:t>"{</a:t>
            </a:r>
            <a:r>
              <a:rPr lang="en-US" dirty="0" err="1">
                <a:solidFill>
                  <a:srgbClr val="993300"/>
                </a:solidFill>
                <a:highlight>
                  <a:srgbClr val="FFFFFF"/>
                </a:highlight>
              </a:rPr>
              <a:t>LetterID</a:t>
            </a:r>
            <a:r>
              <a:rPr lang="en-US" dirty="0">
                <a:solidFill>
                  <a:srgbClr val="993300"/>
                </a:solidFill>
                <a:highlight>
                  <a:srgbClr val="FFFFFF"/>
                </a:highlight>
              </a:rPr>
              <a:t>}"</a:t>
            </a:r>
            <a:r>
              <a:rPr lang="en-US" dirty="0">
                <a:solidFill>
                  <a:srgbClr val="000096"/>
                </a:solidFill>
                <a:highlight>
                  <a:srgbClr val="FFFFFF"/>
                </a:highlight>
              </a:rPr>
              <a:t>&gt;</a:t>
            </a:r>
            <a:r>
              <a:rPr lang="en-US" dirty="0">
                <a:solidFill>
                  <a:srgbClr val="000000"/>
                </a:solidFill>
                <a:highlight>
                  <a:srgbClr val="FFFFFF"/>
                </a:highlight>
              </a:rPr>
              <a:t> </a:t>
            </a:r>
            <a:r>
              <a:rPr lang="en-US" dirty="0" err="1">
                <a:solidFill>
                  <a:srgbClr val="000000"/>
                </a:solidFill>
                <a:highlight>
                  <a:srgbClr val="FFFFFF"/>
                </a:highlight>
              </a:rPr>
              <a:t>Als</a:t>
            </a:r>
            <a:r>
              <a:rPr lang="en-US" dirty="0">
                <a:solidFill>
                  <a:srgbClr val="000000"/>
                </a:solidFill>
                <a:highlight>
                  <a:srgbClr val="FFFFFF"/>
                </a:highlight>
              </a:rPr>
              <a:t> ID </a:t>
            </a:r>
            <a:r>
              <a:rPr lang="en-US" dirty="0" err="1">
                <a:solidFill>
                  <a:srgbClr val="000000"/>
                </a:solidFill>
                <a:highlight>
                  <a:srgbClr val="FFFFFF"/>
                </a:highlight>
              </a:rPr>
              <a:t>kann</a:t>
            </a:r>
            <a:r>
              <a:rPr lang="en-US" dirty="0">
                <a:solidFill>
                  <a:srgbClr val="000000"/>
                </a:solidFill>
                <a:highlight>
                  <a:srgbClr val="FFFFFF"/>
                </a:highlight>
              </a:rPr>
              <a:t> </a:t>
            </a:r>
            <a:r>
              <a:rPr lang="en-US" dirty="0" err="1">
                <a:solidFill>
                  <a:srgbClr val="000000"/>
                </a:solidFill>
                <a:highlight>
                  <a:srgbClr val="FFFFFF"/>
                </a:highlight>
              </a:rPr>
              <a:t>eine</a:t>
            </a:r>
            <a:r>
              <a:rPr lang="en-US" dirty="0">
                <a:solidFill>
                  <a:srgbClr val="000000"/>
                </a:solidFill>
                <a:highlight>
                  <a:srgbClr val="FFFFFF"/>
                </a:highlight>
              </a:rPr>
              <a:t> </a:t>
            </a:r>
            <a:r>
              <a:rPr lang="en-US" dirty="0" err="1">
                <a:solidFill>
                  <a:srgbClr val="000000"/>
                </a:solidFill>
                <a:highlight>
                  <a:srgbClr val="FFFFFF"/>
                </a:highlight>
              </a:rPr>
              <a:t>beliebige</a:t>
            </a:r>
            <a:r>
              <a:rPr lang="en-US" dirty="0">
                <a:solidFill>
                  <a:srgbClr val="000000"/>
                </a:solidFill>
                <a:highlight>
                  <a:srgbClr val="FFFFFF"/>
                </a:highlight>
              </a:rPr>
              <a:t> </a:t>
            </a:r>
            <a:r>
              <a:rPr lang="en-US" dirty="0" err="1">
                <a:solidFill>
                  <a:srgbClr val="000000"/>
                </a:solidFill>
                <a:highlight>
                  <a:srgbClr val="FFFFFF"/>
                </a:highlight>
              </a:rPr>
              <a:t>Zahlen</a:t>
            </a:r>
            <a:r>
              <a:rPr lang="en-US" dirty="0">
                <a:solidFill>
                  <a:srgbClr val="000000"/>
                </a:solidFill>
                <a:highlight>
                  <a:srgbClr val="FFFFFF"/>
                </a:highlight>
              </a:rPr>
              <a:t>/</a:t>
            </a:r>
            <a:r>
              <a:rPr lang="en-US" dirty="0" err="1">
                <a:solidFill>
                  <a:srgbClr val="000000"/>
                </a:solidFill>
                <a:highlight>
                  <a:srgbClr val="FFFFFF"/>
                </a:highlight>
              </a:rPr>
              <a:t>Buchstabenkombination</a:t>
            </a:r>
            <a:r>
              <a:rPr lang="en-US" dirty="0">
                <a:solidFill>
                  <a:srgbClr val="000000"/>
                </a:solidFill>
                <a:highlight>
                  <a:srgbClr val="FFFFFF"/>
                </a:highlight>
              </a:rPr>
              <a:t> </a:t>
            </a:r>
            <a:r>
              <a:rPr lang="en-US" dirty="0" err="1">
                <a:solidFill>
                  <a:srgbClr val="000000"/>
                </a:solidFill>
                <a:highlight>
                  <a:srgbClr val="FFFFFF"/>
                </a:highlight>
              </a:rPr>
              <a:t>eingetragen</a:t>
            </a:r>
            <a:r>
              <a:rPr lang="en-US" dirty="0">
                <a:solidFill>
                  <a:srgbClr val="000000"/>
                </a:solidFill>
                <a:highlight>
                  <a:srgbClr val="FFFFFF"/>
                </a:highlight>
              </a:rPr>
              <a:t> warden.</a:t>
            </a:r>
          </a:p>
          <a:p>
            <a:pPr marL="285750" indent="-285750">
              <a:buFont typeface="Arial" panose="020B0604020202020204" pitchFamily="34" charset="0"/>
              <a:buChar char="•"/>
            </a:pPr>
            <a:r>
              <a:rPr lang="en-US" dirty="0" err="1">
                <a:solidFill>
                  <a:srgbClr val="000000"/>
                </a:solidFill>
                <a:highlight>
                  <a:srgbClr val="FFFFFF"/>
                </a:highlight>
              </a:rPr>
              <a:t>Tippfehler</a:t>
            </a:r>
            <a:r>
              <a:rPr lang="en-US" dirty="0">
                <a:solidFill>
                  <a:srgbClr val="000000"/>
                </a:solidFill>
                <a:highlight>
                  <a:srgbClr val="FFFFFF"/>
                </a:highlight>
              </a:rPr>
              <a:t> </a:t>
            </a:r>
            <a:r>
              <a:rPr lang="en-US" dirty="0" err="1">
                <a:solidFill>
                  <a:srgbClr val="000000"/>
                </a:solidFill>
                <a:highlight>
                  <a:srgbClr val="FFFFFF"/>
                </a:highlight>
              </a:rPr>
              <a:t>vermeiden</a:t>
            </a:r>
            <a:r>
              <a:rPr lang="en-US" dirty="0">
                <a:solidFill>
                  <a:srgbClr val="000000"/>
                </a:solidFill>
                <a:highlight>
                  <a:srgbClr val="FFFFFF"/>
                </a:highlight>
              </a:rPr>
              <a:t>! Z.B. </a:t>
            </a:r>
            <a:r>
              <a:rPr lang="de-DE" dirty="0">
                <a:solidFill>
                  <a:srgbClr val="000096"/>
                </a:solidFill>
                <a:highlight>
                  <a:srgbClr val="FFFFFF"/>
                </a:highlight>
              </a:rPr>
              <a:t>&lt;</a:t>
            </a:r>
            <a:r>
              <a:rPr lang="de-DE" dirty="0" err="1">
                <a:solidFill>
                  <a:srgbClr val="000096"/>
                </a:solidFill>
                <a:highlight>
                  <a:srgbClr val="FFFFFF"/>
                </a:highlight>
              </a:rPr>
              <a:t>fileDesc</a:t>
            </a:r>
            <a:r>
              <a:rPr lang="de-DE" dirty="0">
                <a:solidFill>
                  <a:srgbClr val="000096"/>
                </a:solidFill>
                <a:highlight>
                  <a:srgbClr val="FFFFFF"/>
                </a:highlight>
              </a:rPr>
              <a:t>&gt;</a:t>
            </a:r>
            <a:r>
              <a:rPr lang="de-DE" dirty="0">
                <a:highlight>
                  <a:srgbClr val="FFFFFF"/>
                </a:highlight>
              </a:rPr>
              <a:t>, nicht </a:t>
            </a:r>
            <a:r>
              <a:rPr lang="de-DE" dirty="0">
                <a:solidFill>
                  <a:srgbClr val="000096"/>
                </a:solidFill>
                <a:highlight>
                  <a:srgbClr val="FFFFFF"/>
                </a:highlight>
              </a:rPr>
              <a:t>&lt;</a:t>
            </a:r>
            <a:r>
              <a:rPr lang="de-DE" dirty="0" err="1">
                <a:solidFill>
                  <a:srgbClr val="000096"/>
                </a:solidFill>
                <a:highlight>
                  <a:srgbClr val="FFFFFF"/>
                </a:highlight>
              </a:rPr>
              <a:t>fileDesk</a:t>
            </a:r>
            <a:r>
              <a:rPr lang="de-DE" dirty="0">
                <a:solidFill>
                  <a:srgbClr val="000096"/>
                </a:solidFill>
                <a:highlight>
                  <a:srgbClr val="FFFFFF"/>
                </a:highlight>
              </a:rPr>
              <a:t>&gt; </a:t>
            </a:r>
            <a:r>
              <a:rPr lang="de-DE" dirty="0">
                <a:highlight>
                  <a:srgbClr val="FFFFFF"/>
                </a:highlight>
              </a:rPr>
              <a:t>und</a:t>
            </a:r>
            <a:r>
              <a:rPr lang="de-DE" dirty="0">
                <a:solidFill>
                  <a:srgbClr val="000096"/>
                </a:solidFill>
                <a:highlight>
                  <a:srgbClr val="FFFFFF"/>
                </a:highlight>
              </a:rPr>
              <a:t> &lt;sic&gt;</a:t>
            </a:r>
            <a:r>
              <a:rPr lang="de-DE" dirty="0">
                <a:highlight>
                  <a:srgbClr val="FFFFFF"/>
                </a:highlight>
              </a:rPr>
              <a:t>, nicht </a:t>
            </a:r>
            <a:r>
              <a:rPr lang="de-DE" dirty="0">
                <a:solidFill>
                  <a:srgbClr val="000096"/>
                </a:solidFill>
                <a:highlight>
                  <a:srgbClr val="FFFFFF"/>
                </a:highlight>
              </a:rPr>
              <a:t>&lt;sick&gt;!</a:t>
            </a:r>
          </a:p>
          <a:p>
            <a:pPr marL="285750" indent="-285750">
              <a:buFont typeface="Arial" panose="020B0604020202020204" pitchFamily="34" charset="0"/>
              <a:buChar char="•"/>
            </a:pPr>
            <a:endParaRPr lang="en-US" dirty="0">
              <a:solidFill>
                <a:srgbClr val="000000"/>
              </a:solidFill>
              <a:highlight>
                <a:srgbClr val="FFFFFF"/>
              </a:highlight>
            </a:endParaRPr>
          </a:p>
        </p:txBody>
      </p:sp>
    </p:spTree>
    <p:extLst>
      <p:ext uri="{BB962C8B-B14F-4D97-AF65-F5344CB8AC3E}">
        <p14:creationId xmlns:p14="http://schemas.microsoft.com/office/powerpoint/2010/main" val="424475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ADA8D-9362-4514-8967-CB96D555F86C}"/>
              </a:ext>
            </a:extLst>
          </p:cNvPr>
          <p:cNvSpPr>
            <a:spLocks noGrp="1"/>
          </p:cNvSpPr>
          <p:nvPr>
            <p:ph type="ctrTitle"/>
          </p:nvPr>
        </p:nvSpPr>
        <p:spPr>
          <a:xfrm>
            <a:off x="0" y="30128"/>
            <a:ext cx="10972800" cy="898227"/>
          </a:xfrm>
        </p:spPr>
        <p:txBody>
          <a:bodyPr/>
          <a:lstStyle/>
          <a:p>
            <a:pPr algn="l"/>
            <a:r>
              <a:rPr lang="de-DE" sz="3600" dirty="0"/>
              <a:t>Datei-Pfade Richtig referenzieren</a:t>
            </a:r>
          </a:p>
        </p:txBody>
      </p:sp>
      <p:sp>
        <p:nvSpPr>
          <p:cNvPr id="4" name="Textfeld 3">
            <a:extLst>
              <a:ext uri="{FF2B5EF4-FFF2-40B4-BE49-F238E27FC236}">
                <a16:creationId xmlns:a16="http://schemas.microsoft.com/office/drawing/2014/main" id="{224468E2-0008-4C7C-8455-81367AD53705}"/>
              </a:ext>
            </a:extLst>
          </p:cNvPr>
          <p:cNvSpPr txBox="1"/>
          <p:nvPr/>
        </p:nvSpPr>
        <p:spPr>
          <a:xfrm>
            <a:off x="767408" y="1628800"/>
            <a:ext cx="10390328" cy="4247317"/>
          </a:xfrm>
          <a:prstGeom prst="rect">
            <a:avLst/>
          </a:prstGeom>
          <a:noFill/>
        </p:spPr>
        <p:txBody>
          <a:bodyPr wrap="square">
            <a:spAutoFit/>
          </a:bodyPr>
          <a:lstStyle/>
          <a:p>
            <a:r>
              <a:rPr lang="de-DE" b="1" dirty="0"/>
              <a:t>Lukas Oppermann: Absolute vs. relative Pfade. Verknüpfen von </a:t>
            </a:r>
            <a:r>
              <a:rPr lang="de-DE" b="1" dirty="0" err="1"/>
              <a:t>Resourcen</a:t>
            </a:r>
            <a:r>
              <a:rPr lang="de-DE" b="1" dirty="0"/>
              <a:t> im Web, 5. Mai 2014: </a:t>
            </a:r>
            <a:r>
              <a:rPr lang="de-DE" dirty="0"/>
              <a:t>https://medium.com/creative-web/absolute-vs-relative-pfade-889b962d32e5</a:t>
            </a:r>
          </a:p>
          <a:p>
            <a:endParaRPr lang="de-DE" b="1" dirty="0"/>
          </a:p>
          <a:p>
            <a:endParaRPr lang="de-DE" b="1" dirty="0"/>
          </a:p>
          <a:p>
            <a:pPr marL="285750" indent="-285750">
              <a:buFont typeface="Arial" panose="020B0604020202020204" pitchFamily="34" charset="0"/>
              <a:buChar char="•"/>
            </a:pPr>
            <a:r>
              <a:rPr lang="de-DE" b="1" dirty="0"/>
              <a:t>Absolute Pfade</a:t>
            </a:r>
            <a:r>
              <a:rPr lang="de-DE" dirty="0"/>
              <a:t> beginnen mit der Domain und funktionieren nur solange nichts an dem Ort, an welchem die Datei liegt, geändert wird.</a:t>
            </a:r>
          </a:p>
          <a:p>
            <a:pPr marL="285750" indent="-285750">
              <a:buFont typeface="Arial" panose="020B0604020202020204" pitchFamily="34" charset="0"/>
              <a:buChar char="•"/>
            </a:pPr>
            <a:r>
              <a:rPr lang="de-DE" b="1" dirty="0"/>
              <a:t>Relative Pfade</a:t>
            </a:r>
            <a:r>
              <a:rPr lang="de-DE" dirty="0"/>
              <a:t> beschreiben einen Pfad ausgehend von dem Ordner, in welchem die Datei liegt, von der aus auf eine andere Datei verwiesen wird. Sofern ein kompletter Unterordner verschoben wird, funktionieren diese Pfade weiterhin.</a:t>
            </a:r>
          </a:p>
          <a:p>
            <a:pPr marL="285750" indent="-285750">
              <a:buFont typeface="Arial" panose="020B0604020202020204" pitchFamily="34" charset="0"/>
              <a:buChar char="•"/>
            </a:pPr>
            <a:r>
              <a:rPr lang="de-DE" dirty="0"/>
              <a:t>Ein Pfad, der mit einem </a:t>
            </a:r>
            <a:r>
              <a:rPr lang="de-DE" b="1" dirty="0"/>
              <a:t>./</a:t>
            </a:r>
            <a:r>
              <a:rPr lang="de-DE" dirty="0"/>
              <a:t> beginnt, startet aus dem </a:t>
            </a:r>
            <a:r>
              <a:rPr lang="de-DE" i="1" dirty="0"/>
              <a:t>Root-Verzeichnis,</a:t>
            </a:r>
            <a:r>
              <a:rPr lang="de-DE" dirty="0"/>
              <a:t> also zumeist der höchsten Hierarchie, bspw. </a:t>
            </a:r>
            <a:r>
              <a:rPr lang="de-DE" b="1" dirty="0"/>
              <a:t>./</a:t>
            </a:r>
            <a:r>
              <a:rPr lang="de-DE" b="1" dirty="0" err="1"/>
              <a:t>unterverzeichnis</a:t>
            </a:r>
            <a:r>
              <a:rPr lang="de-DE" b="1" dirty="0"/>
              <a:t>.</a:t>
            </a:r>
          </a:p>
          <a:p>
            <a:pPr marL="285750" indent="-285750">
              <a:buFont typeface="Arial" panose="020B0604020202020204" pitchFamily="34" charset="0"/>
              <a:buChar char="•"/>
            </a:pPr>
            <a:r>
              <a:rPr lang="de-DE" b="1" dirty="0"/>
              <a:t>Root</a:t>
            </a:r>
            <a:r>
              <a:rPr lang="de-DE" dirty="0"/>
              <a:t> </a:t>
            </a:r>
            <a:r>
              <a:rPr lang="de-DE" i="1" dirty="0"/>
              <a:t>(engl. Wurzel)</a:t>
            </a:r>
            <a:r>
              <a:rPr lang="de-DE" dirty="0"/>
              <a:t> bezeichnet den obersten Ordner einer Ordnerstruktur. Um auf diesen Ordner zu verweisen wird die Notation </a:t>
            </a:r>
            <a:r>
              <a:rPr lang="de-DE" b="1" dirty="0"/>
              <a:t>/</a:t>
            </a:r>
            <a:r>
              <a:rPr lang="de-DE" dirty="0"/>
              <a:t> genutzt. Um also auf den Ordner </a:t>
            </a:r>
            <a:r>
              <a:rPr lang="de-DE" i="1" dirty="0" err="1"/>
              <a:t>media</a:t>
            </a:r>
            <a:r>
              <a:rPr lang="de-DE" dirty="0"/>
              <a:t> im </a:t>
            </a:r>
            <a:r>
              <a:rPr lang="de-DE" i="1" dirty="0"/>
              <a:t>Root-Verzeichnis</a:t>
            </a:r>
            <a:r>
              <a:rPr lang="de-DE" dirty="0"/>
              <a:t> zu verweisen kann die Notation </a:t>
            </a:r>
            <a:r>
              <a:rPr lang="de-DE" b="1" dirty="0"/>
              <a:t>/</a:t>
            </a:r>
            <a:r>
              <a:rPr lang="de-DE" b="1" dirty="0" err="1"/>
              <a:t>media</a:t>
            </a:r>
            <a:r>
              <a:rPr lang="de-DE" b="1" dirty="0"/>
              <a:t>/</a:t>
            </a:r>
            <a:r>
              <a:rPr lang="de-DE" dirty="0"/>
              <a:t> genutzt werden.</a:t>
            </a:r>
          </a:p>
          <a:p>
            <a:endParaRPr lang="de-DE" dirty="0"/>
          </a:p>
        </p:txBody>
      </p:sp>
    </p:spTree>
    <p:extLst>
      <p:ext uri="{BB962C8B-B14F-4D97-AF65-F5344CB8AC3E}">
        <p14:creationId xmlns:p14="http://schemas.microsoft.com/office/powerpoint/2010/main" val="306757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38E18-90DF-4B46-8A84-97963423537B}"/>
              </a:ext>
            </a:extLst>
          </p:cNvPr>
          <p:cNvSpPr>
            <a:spLocks noGrp="1"/>
          </p:cNvSpPr>
          <p:nvPr>
            <p:ph type="title"/>
          </p:nvPr>
        </p:nvSpPr>
        <p:spPr>
          <a:xfrm>
            <a:off x="13216" y="188640"/>
            <a:ext cx="10972800" cy="543104"/>
          </a:xfrm>
        </p:spPr>
        <p:txBody>
          <a:bodyPr/>
          <a:lstStyle/>
          <a:p>
            <a:pPr algn="l"/>
            <a:r>
              <a:rPr lang="de-DE" dirty="0"/>
              <a:t>XML in Oxygen validieren</a:t>
            </a:r>
          </a:p>
        </p:txBody>
      </p:sp>
      <p:sp>
        <p:nvSpPr>
          <p:cNvPr id="3" name="Inhaltsplatzhalter 2">
            <a:extLst>
              <a:ext uri="{FF2B5EF4-FFF2-40B4-BE49-F238E27FC236}">
                <a16:creationId xmlns:a16="http://schemas.microsoft.com/office/drawing/2014/main" id="{FA21AFE5-A15D-4E71-854A-B4AA1A456F06}"/>
              </a:ext>
            </a:extLst>
          </p:cNvPr>
          <p:cNvSpPr>
            <a:spLocks noGrp="1"/>
          </p:cNvSpPr>
          <p:nvPr>
            <p:ph idx="1"/>
          </p:nvPr>
        </p:nvSpPr>
        <p:spPr>
          <a:xfrm>
            <a:off x="191344" y="1124744"/>
            <a:ext cx="4968552" cy="1640997"/>
          </a:xfrm>
        </p:spPr>
        <p:txBody>
          <a:bodyPr/>
          <a:lstStyle/>
          <a:p>
            <a:r>
              <a:rPr lang="de-DE" sz="2400" dirty="0"/>
              <a:t>Der Schema kann entweder direkt in der XML-Datei referenziert werden, oder er wird separat über „validieren mit“ geladen!</a:t>
            </a:r>
          </a:p>
          <a:p>
            <a:r>
              <a:rPr lang="de-DE" sz="2400" dirty="0"/>
              <a:t>Oxygen erkennt dabei automatisch, um welchen Typ es sich handelt (z.B. .</a:t>
            </a:r>
            <a:r>
              <a:rPr lang="de-DE" sz="2400" dirty="0" err="1"/>
              <a:t>rng</a:t>
            </a:r>
            <a:r>
              <a:rPr lang="de-DE" sz="2400" dirty="0"/>
              <a:t> oder .</a:t>
            </a:r>
            <a:r>
              <a:rPr lang="de-DE" sz="2400" dirty="0" err="1"/>
              <a:t>dtd</a:t>
            </a:r>
            <a:r>
              <a:rPr lang="de-DE" sz="2400" dirty="0"/>
              <a:t>).</a:t>
            </a:r>
          </a:p>
          <a:p>
            <a:r>
              <a:rPr lang="de-DE" sz="2400" dirty="0"/>
              <a:t>„Best </a:t>
            </a:r>
            <a:r>
              <a:rPr lang="de-DE" sz="2400" dirty="0" err="1"/>
              <a:t>practice</a:t>
            </a:r>
            <a:r>
              <a:rPr lang="de-DE" sz="2400" dirty="0"/>
              <a:t>“ ist es, XML-Schema über eindeutige Adressen im Web einzubinden.</a:t>
            </a:r>
          </a:p>
        </p:txBody>
      </p:sp>
      <p:pic>
        <p:nvPicPr>
          <p:cNvPr id="4" name="Grafik 3">
            <a:extLst>
              <a:ext uri="{FF2B5EF4-FFF2-40B4-BE49-F238E27FC236}">
                <a16:creationId xmlns:a16="http://schemas.microsoft.com/office/drawing/2014/main" id="{EAAF5823-465B-43A3-8CA0-B3C701718B13}"/>
              </a:ext>
            </a:extLst>
          </p:cNvPr>
          <p:cNvPicPr>
            <a:picLocks noChangeAspect="1"/>
          </p:cNvPicPr>
          <p:nvPr/>
        </p:nvPicPr>
        <p:blipFill rotWithShape="1">
          <a:blip r:embed="rId2"/>
          <a:srcRect l="21651" t="2750" r="27556" b="29000"/>
          <a:stretch/>
        </p:blipFill>
        <p:spPr>
          <a:xfrm>
            <a:off x="5663952" y="1142746"/>
            <a:ext cx="6049780" cy="4572508"/>
          </a:xfrm>
          <a:prstGeom prst="rect">
            <a:avLst/>
          </a:prstGeom>
        </p:spPr>
      </p:pic>
      <p:pic>
        <p:nvPicPr>
          <p:cNvPr id="5" name="Grafik 4">
            <a:extLst>
              <a:ext uri="{FF2B5EF4-FFF2-40B4-BE49-F238E27FC236}">
                <a16:creationId xmlns:a16="http://schemas.microsoft.com/office/drawing/2014/main" id="{7238B6E4-FEB3-4ED5-99A3-01CEFBB38E14}"/>
              </a:ext>
            </a:extLst>
          </p:cNvPr>
          <p:cNvPicPr>
            <a:picLocks noChangeAspect="1"/>
          </p:cNvPicPr>
          <p:nvPr/>
        </p:nvPicPr>
        <p:blipFill rotWithShape="1">
          <a:blip r:embed="rId3"/>
          <a:srcRect l="26966" t="24800" r="25194" b="43700"/>
          <a:stretch/>
        </p:blipFill>
        <p:spPr>
          <a:xfrm>
            <a:off x="629112" y="4903282"/>
            <a:ext cx="4962832" cy="1838086"/>
          </a:xfrm>
          <a:prstGeom prst="rect">
            <a:avLst/>
          </a:prstGeom>
        </p:spPr>
      </p:pic>
    </p:spTree>
    <p:extLst>
      <p:ext uri="{BB962C8B-B14F-4D97-AF65-F5344CB8AC3E}">
        <p14:creationId xmlns:p14="http://schemas.microsoft.com/office/powerpoint/2010/main" val="1654928995"/>
      </p:ext>
    </p:extLst>
  </p:cSld>
  <p:clrMapOvr>
    <a:masterClrMapping/>
  </p:clrMapOvr>
</p:sld>
</file>

<file path=ppt/theme/theme1.xml><?xml version="1.0" encoding="utf-8"?>
<a:theme xmlns:a="http://schemas.openxmlformats.org/drawingml/2006/main" name="IEG Power Point Vorlage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522</Words>
  <Application>Microsoft Office PowerPoint</Application>
  <DocSecurity>0</DocSecurity>
  <PresentationFormat>Breitbild</PresentationFormat>
  <Paragraphs>21</Paragraphs>
  <Slides>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vt:i4>
      </vt:variant>
    </vt:vector>
  </HeadingPairs>
  <TitlesOfParts>
    <vt:vector size="9" baseType="lpstr">
      <vt:lpstr>Arial</vt:lpstr>
      <vt:lpstr>Calibri</vt:lpstr>
      <vt:lpstr>Candara</vt:lpstr>
      <vt:lpstr>Delicious-Bold</vt:lpstr>
      <vt:lpstr>Delicious-Roman</vt:lpstr>
      <vt:lpstr>IEG Power Point Vorlage2.0</vt:lpstr>
      <vt:lpstr>ALLGEMEINE Hinweise zum XML-ENCODING</vt:lpstr>
      <vt:lpstr>Datei-Pfade Richtig referenzieren</vt:lpstr>
      <vt:lpstr>XML in Oxygen validieren</vt:lpstr>
    </vt:vector>
  </TitlesOfParts>
  <Manager/>
  <Company>Johannes Gutenberg-Universität Mainz</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Schieferstein, Kathrin</dc:creator>
  <cp:keywords/>
  <dc:description/>
  <cp:lastModifiedBy>Monika Barget</cp:lastModifiedBy>
  <cp:revision>521</cp:revision>
  <cp:lastPrinted>2020-10-08T10:41:22Z</cp:lastPrinted>
  <dcterms:created xsi:type="dcterms:W3CDTF">2019-04-17T11:48:36Z</dcterms:created>
  <dcterms:modified xsi:type="dcterms:W3CDTF">2020-12-02T12:37:28Z</dcterms:modified>
  <cp:category/>
  <dc:identifier/>
  <cp:contentStatus/>
  <dc:language/>
  <cp:version/>
</cp:coreProperties>
</file>