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12192000" cy="6858000"/>
  <p:notesSz cx="7104063" cy="10234613"/>
  <p:defaultTextStyle>
    <a:defPPr>
      <a:defRPr lang="de-DE"/>
    </a:defPPr>
    <a:lvl1pPr algn="l" defTabSz="45720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1pPr>
    <a:lvl2pPr marL="4572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2pPr>
    <a:lvl3pPr marL="9144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3pPr>
    <a:lvl4pPr marL="13716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4pPr>
    <a:lvl5pPr marL="18288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144"/>
    <a:srgbClr val="990033"/>
    <a:srgbClr val="7C5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C482A-D311-4EA3-A8F3-578C8643A516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6C95-5F46-4196-B86F-648113860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51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609600" y="1306637"/>
            <a:ext cx="10972800" cy="2129459"/>
          </a:xfrm>
        </p:spPr>
        <p:txBody>
          <a:bodyPr/>
          <a:lstStyle>
            <a:lvl1pPr algn="ctr">
              <a:defRPr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828800" y="3681804"/>
            <a:ext cx="8534400" cy="17525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Delicious-Roman"/>
                <a:cs typeface="Delicious-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09600" y="952426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839200" y="1043493"/>
            <a:ext cx="2743200" cy="5082671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1043493"/>
            <a:ext cx="8026400" cy="5082671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09600" y="94168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609600" y="2148043"/>
            <a:ext cx="10972800" cy="4117975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963084" y="3258789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63084" y="1758602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09600" y="94168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09600" y="1996253"/>
            <a:ext cx="5384800" cy="42590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97600" y="1996253"/>
            <a:ext cx="5384800" cy="42590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09600" y="973954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2215219"/>
            <a:ext cx="5386917" cy="639762"/>
          </a:xfrm>
        </p:spPr>
        <p:txBody>
          <a:bodyPr anchor="b"/>
          <a:lstStyle>
            <a:lvl1pPr marL="0" indent="0">
              <a:buNone/>
              <a:defRPr sz="2400" b="0">
                <a:latin typeface="Delicious-Bold"/>
                <a:cs typeface="Delicious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09600" y="2936841"/>
            <a:ext cx="5386917" cy="33076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2215219"/>
            <a:ext cx="5389033" cy="639762"/>
          </a:xfrm>
        </p:spPr>
        <p:txBody>
          <a:bodyPr anchor="b"/>
          <a:lstStyle>
            <a:lvl1pPr marL="0" indent="0">
              <a:buNone/>
              <a:defRPr sz="2400" b="0">
                <a:latin typeface="Delicious-Bold"/>
                <a:cs typeface="Delicious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93368" y="2936842"/>
            <a:ext cx="5389033" cy="33076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09600" y="930922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09601" y="914176"/>
            <a:ext cx="4011084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4766732" y="946673"/>
            <a:ext cx="6815667" cy="5179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09601" y="2076226"/>
            <a:ext cx="4011084" cy="4049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2389717" y="4996008"/>
            <a:ext cx="73152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2389717" y="1000461"/>
            <a:ext cx="7315200" cy="392252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562746"/>
            <a:ext cx="7315200" cy="6574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CDC0-1D11-4E79-B062-B77DC1A3DD99}" type="datetimeFigureOut">
              <a:rPr lang="de-DE"/>
              <a:t>25.11.2020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E3D75-9BA3-42CB-8AED-0591D68FD6AD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5651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2008189"/>
            <a:ext cx="10972800" cy="4117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pic>
        <p:nvPicPr>
          <p:cNvPr id="6" name="Grafik 10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10617200" y="154314"/>
            <a:ext cx="1270000" cy="548155"/>
          </a:xfrm>
          <a:prstGeom prst="rect">
            <a:avLst/>
          </a:prstGeom>
          <a:blipFill>
            <a:blip r:embed="rId14"/>
            <a:stretch/>
          </a:blipFill>
          <a:ln>
            <a:noFill/>
          </a:ln>
        </p:spPr>
      </p:pic>
      <p:cxnSp>
        <p:nvCxnSpPr>
          <p:cNvPr id="7" name="Gerade Verbindung 12"/>
          <p:cNvCxnSpPr>
            <a:cxnSpLocks/>
          </p:cNvCxnSpPr>
          <p:nvPr/>
        </p:nvCxnSpPr>
        <p:spPr bwMode="auto">
          <a:xfrm>
            <a:off x="0" y="839788"/>
            <a:ext cx="12192000" cy="0"/>
          </a:xfrm>
          <a:prstGeom prst="line">
            <a:avLst/>
          </a:prstGeom>
          <a:ln w="31750">
            <a:solidFill>
              <a:srgbClr val="8431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>
        <a:spcBef>
          <a:spcPts val="0"/>
        </a:spcBef>
        <a:spcAft>
          <a:spcPts val="0"/>
        </a:spcAft>
        <a:defRPr sz="4400">
          <a:solidFill>
            <a:srgbClr val="843144"/>
          </a:solidFill>
          <a:latin typeface="Candara"/>
          <a:ea typeface="ＭＳ Ｐゴシック"/>
          <a:cs typeface="Candara"/>
        </a:defRPr>
      </a:lvl1pPr>
      <a:lvl2pPr algn="ctr" defTabSz="457200">
        <a:spcBef>
          <a:spcPts val="0"/>
        </a:spcBef>
        <a:spcAft>
          <a:spcPts val="0"/>
        </a:spcAft>
        <a:defRPr sz="4400">
          <a:solidFill>
            <a:srgbClr val="843144"/>
          </a:solidFill>
          <a:latin typeface="Candara"/>
          <a:ea typeface="ＭＳ Ｐゴシック"/>
          <a:cs typeface="Candara"/>
        </a:defRPr>
      </a:lvl2pPr>
      <a:lvl3pPr algn="ctr" defTabSz="457200">
        <a:spcBef>
          <a:spcPts val="0"/>
        </a:spcBef>
        <a:spcAft>
          <a:spcPts val="0"/>
        </a:spcAft>
        <a:defRPr sz="4400">
          <a:solidFill>
            <a:srgbClr val="843144"/>
          </a:solidFill>
          <a:latin typeface="Candara"/>
          <a:ea typeface="ＭＳ Ｐゴシック"/>
          <a:cs typeface="Candara"/>
        </a:defRPr>
      </a:lvl3pPr>
      <a:lvl4pPr algn="ctr" defTabSz="457200">
        <a:spcBef>
          <a:spcPts val="0"/>
        </a:spcBef>
        <a:spcAft>
          <a:spcPts val="0"/>
        </a:spcAft>
        <a:defRPr sz="4400">
          <a:solidFill>
            <a:srgbClr val="843144"/>
          </a:solidFill>
          <a:latin typeface="Candara"/>
          <a:ea typeface="ＭＳ Ｐゴシック"/>
          <a:cs typeface="Candara"/>
        </a:defRPr>
      </a:lvl4pPr>
      <a:lvl5pPr algn="ctr" defTabSz="457200">
        <a:spcBef>
          <a:spcPts val="0"/>
        </a:spcBef>
        <a:spcAft>
          <a:spcPts val="0"/>
        </a:spcAft>
        <a:defRPr sz="4400">
          <a:solidFill>
            <a:srgbClr val="843144"/>
          </a:solidFill>
          <a:latin typeface="Candara"/>
          <a:ea typeface="ＭＳ Ｐゴシック"/>
          <a:cs typeface="Candara"/>
        </a:defRPr>
      </a:lvl5pPr>
      <a:lvl6pPr marL="457200" algn="ctr" defTabSz="457200">
        <a:spcBef>
          <a:spcPts val="0"/>
        </a:spcBef>
        <a:spcAft>
          <a:spcPts val="0"/>
        </a:spcAft>
        <a:defRPr sz="4400">
          <a:solidFill>
            <a:srgbClr val="AE4D42"/>
          </a:solidFill>
          <a:latin typeface="Delicious-Bold"/>
          <a:ea typeface="ＭＳ Ｐゴシック"/>
        </a:defRPr>
      </a:lvl6pPr>
      <a:lvl7pPr marL="914400" algn="ctr" defTabSz="457200">
        <a:spcBef>
          <a:spcPts val="0"/>
        </a:spcBef>
        <a:spcAft>
          <a:spcPts val="0"/>
        </a:spcAft>
        <a:defRPr sz="4400">
          <a:solidFill>
            <a:srgbClr val="AE4D42"/>
          </a:solidFill>
          <a:latin typeface="Delicious-Bold"/>
          <a:ea typeface="ＭＳ Ｐゴシック"/>
        </a:defRPr>
      </a:lvl7pPr>
      <a:lvl8pPr marL="1371600" algn="ctr" defTabSz="457200">
        <a:spcBef>
          <a:spcPts val="0"/>
        </a:spcBef>
        <a:spcAft>
          <a:spcPts val="0"/>
        </a:spcAft>
        <a:defRPr sz="4400">
          <a:solidFill>
            <a:srgbClr val="AE4D42"/>
          </a:solidFill>
          <a:latin typeface="Delicious-Bold"/>
          <a:ea typeface="ＭＳ Ｐゴシック"/>
        </a:defRPr>
      </a:lvl8pPr>
      <a:lvl9pPr marL="1828800" algn="ctr" defTabSz="457200">
        <a:spcBef>
          <a:spcPts val="0"/>
        </a:spcBef>
        <a:spcAft>
          <a:spcPts val="0"/>
        </a:spcAft>
        <a:defRPr sz="4400">
          <a:solidFill>
            <a:srgbClr val="AE4D42"/>
          </a:solidFill>
          <a:latin typeface="Delicious-Bold"/>
          <a:ea typeface="ＭＳ Ｐゴシック"/>
        </a:defRPr>
      </a:lvl9pPr>
    </p:titleStyle>
    <p:bodyStyle>
      <a:lvl1pPr marL="342900" indent="-342900" algn="l" defTabSz="45720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Candara"/>
          <a:ea typeface="ＭＳ Ｐゴシック"/>
          <a:cs typeface="Candara"/>
        </a:defRPr>
      </a:lvl1pPr>
      <a:lvl2pPr marL="742950" indent="-285750" algn="l" defTabSz="45720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Candara"/>
          <a:ea typeface="ＭＳ Ｐゴシック"/>
          <a:cs typeface="Candara"/>
        </a:defRPr>
      </a:lvl2pPr>
      <a:lvl3pPr marL="1143000" indent="-228600" algn="l" defTabSz="45720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Candara"/>
          <a:ea typeface="ＭＳ Ｐゴシック"/>
          <a:cs typeface="Candara"/>
        </a:defRPr>
      </a:lvl3pPr>
      <a:lvl4pPr marL="1600200" indent="-228600" algn="l" defTabSz="45720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Candara"/>
          <a:ea typeface="ＭＳ Ｐゴシック"/>
          <a:cs typeface="Candara"/>
        </a:defRPr>
      </a:lvl4pPr>
      <a:lvl5pPr marL="2057400" indent="-228600" algn="l" defTabSz="45720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Candara"/>
          <a:ea typeface="ＭＳ Ｐゴシック"/>
          <a:cs typeface="Candara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AB4D1-319E-4FA1-B184-BEC3D84E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" y="116632"/>
            <a:ext cx="10483656" cy="615112"/>
          </a:xfrm>
        </p:spPr>
        <p:txBody>
          <a:bodyPr/>
          <a:lstStyle/>
          <a:p>
            <a:pPr algn="l"/>
            <a:r>
              <a:rPr lang="de-DE" sz="3600" dirty="0"/>
              <a:t>Visualisierung der </a:t>
            </a:r>
            <a:r>
              <a:rPr lang="de-DE" sz="3600" dirty="0" err="1"/>
              <a:t>XQuery</a:t>
            </a:r>
            <a:r>
              <a:rPr lang="de-DE" sz="3600" dirty="0"/>
              <a:t> Logik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F57E4BA-DBE1-4238-AB7F-783B4A3EB135}"/>
              </a:ext>
            </a:extLst>
          </p:cNvPr>
          <p:cNvSpPr/>
          <p:nvPr/>
        </p:nvSpPr>
        <p:spPr bwMode="auto">
          <a:xfrm>
            <a:off x="3215680" y="1124744"/>
            <a:ext cx="5184576" cy="5328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XML DOC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74CC67-3BA1-46D9-8529-0991B2999415}"/>
              </a:ext>
            </a:extLst>
          </p:cNvPr>
          <p:cNvSpPr/>
          <p:nvPr/>
        </p:nvSpPr>
        <p:spPr bwMode="auto">
          <a:xfrm>
            <a:off x="3795774" y="4028088"/>
            <a:ext cx="2941823" cy="2226537"/>
          </a:xfrm>
          <a:prstGeom prst="ellipse">
            <a:avLst/>
          </a:prstGeom>
          <a:solidFill>
            <a:srgbClr val="9900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09728F1-B932-4789-BEBE-2F0FDD1913BB}"/>
              </a:ext>
            </a:extLst>
          </p:cNvPr>
          <p:cNvSpPr/>
          <p:nvPr/>
        </p:nvSpPr>
        <p:spPr bwMode="auto">
          <a:xfrm>
            <a:off x="5440871" y="4531839"/>
            <a:ext cx="1084116" cy="1066522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73A4867-48A4-425E-9E6A-747C82B356A3}"/>
              </a:ext>
            </a:extLst>
          </p:cNvPr>
          <p:cNvSpPr/>
          <p:nvPr/>
        </p:nvSpPr>
        <p:spPr bwMode="auto">
          <a:xfrm>
            <a:off x="5706578" y="4686806"/>
            <a:ext cx="213082" cy="21436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153800-734B-4059-B9D0-81303D032011}"/>
              </a:ext>
            </a:extLst>
          </p:cNvPr>
          <p:cNvSpPr/>
          <p:nvPr/>
        </p:nvSpPr>
        <p:spPr bwMode="auto">
          <a:xfrm>
            <a:off x="3890259" y="1293769"/>
            <a:ext cx="3286323" cy="2103156"/>
          </a:xfrm>
          <a:prstGeom prst="ellipse">
            <a:avLst/>
          </a:prstGeom>
          <a:pattFill prst="wdUpDiag">
            <a:fgClr>
              <a:srgbClr val="990033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CDB90AF-E6BC-4D74-9612-73E01BF62F5C}"/>
              </a:ext>
            </a:extLst>
          </p:cNvPr>
          <p:cNvSpPr/>
          <p:nvPr/>
        </p:nvSpPr>
        <p:spPr bwMode="auto">
          <a:xfrm>
            <a:off x="4082706" y="1675576"/>
            <a:ext cx="1203831" cy="1161890"/>
          </a:xfrm>
          <a:prstGeom prst="ellipse">
            <a:avLst/>
          </a:prstGeom>
          <a:pattFill prst="wdDnDiag">
            <a:fgClr>
              <a:srgbClr val="FFFF00"/>
            </a:fgClr>
            <a:bgClr>
              <a:srgbClr val="C0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D276BBA-76DD-4B2D-BAB0-3CCACE5596A0}"/>
              </a:ext>
            </a:extLst>
          </p:cNvPr>
          <p:cNvSpPr/>
          <p:nvPr/>
        </p:nvSpPr>
        <p:spPr bwMode="auto">
          <a:xfrm>
            <a:off x="263352" y="2191192"/>
            <a:ext cx="576064" cy="576064"/>
          </a:xfrm>
          <a:prstGeom prst="ellipse">
            <a:avLst/>
          </a:prstGeom>
          <a:solidFill>
            <a:srgbClr val="9900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A38ABB1-D3A7-473D-B747-8E86EB23B88B}"/>
              </a:ext>
            </a:extLst>
          </p:cNvPr>
          <p:cNvSpPr/>
          <p:nvPr/>
        </p:nvSpPr>
        <p:spPr bwMode="auto">
          <a:xfrm>
            <a:off x="263352" y="2934706"/>
            <a:ext cx="576064" cy="576064"/>
          </a:xfrm>
          <a:prstGeom prst="ellipse">
            <a:avLst/>
          </a:prstGeom>
          <a:pattFill prst="wdUpDiag">
            <a:fgClr>
              <a:srgbClr val="990033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6DCBC21-EB50-4FD1-958C-8EAF38C3BA78}"/>
              </a:ext>
            </a:extLst>
          </p:cNvPr>
          <p:cNvSpPr/>
          <p:nvPr/>
        </p:nvSpPr>
        <p:spPr bwMode="auto">
          <a:xfrm>
            <a:off x="336259" y="3678220"/>
            <a:ext cx="401528" cy="37956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6E6B5FC-515C-4B8E-ADA7-EA9B95E79032}"/>
              </a:ext>
            </a:extLst>
          </p:cNvPr>
          <p:cNvSpPr txBox="1"/>
          <p:nvPr/>
        </p:nvSpPr>
        <p:spPr>
          <a:xfrm>
            <a:off x="910840" y="2312649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 „</a:t>
            </a:r>
            <a:r>
              <a:rPr lang="de-DE" dirty="0" err="1"/>
              <a:t>header</a:t>
            </a:r>
            <a:r>
              <a:rPr lang="de-DE" dirty="0"/>
              <a:t>“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F1D0594-55D0-4662-8F84-EB07E4FB7687}"/>
              </a:ext>
            </a:extLst>
          </p:cNvPr>
          <p:cNvSpPr txBox="1"/>
          <p:nvPr/>
        </p:nvSpPr>
        <p:spPr>
          <a:xfrm>
            <a:off x="918534" y="30380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 „</a:t>
            </a:r>
            <a:r>
              <a:rPr lang="de-DE" dirty="0" err="1"/>
              <a:t>body</a:t>
            </a:r>
            <a:r>
              <a:rPr lang="de-DE" dirty="0"/>
              <a:t>“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1F5D054-2599-4156-879B-BEAC61B41A9F}"/>
              </a:ext>
            </a:extLst>
          </p:cNvPr>
          <p:cNvSpPr txBox="1"/>
          <p:nvPr/>
        </p:nvSpPr>
        <p:spPr>
          <a:xfrm>
            <a:off x="777598" y="425785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 „</a:t>
            </a:r>
            <a:r>
              <a:rPr lang="de-DE" dirty="0" err="1"/>
              <a:t>page</a:t>
            </a:r>
            <a:r>
              <a:rPr lang="de-DE" dirty="0"/>
              <a:t>“ (</a:t>
            </a:r>
            <a:r>
              <a:rPr lang="de-DE" dirty="0" err="1"/>
              <a:t>with</a:t>
            </a:r>
            <a:r>
              <a:rPr lang="de-DE" dirty="0"/>
              <a:t> ID)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CDE5606-4428-446F-8189-C7C0CF8EF196}"/>
              </a:ext>
            </a:extLst>
          </p:cNvPr>
          <p:cNvSpPr txBox="1"/>
          <p:nvPr/>
        </p:nvSpPr>
        <p:spPr>
          <a:xfrm>
            <a:off x="777598" y="3682195"/>
            <a:ext cx="25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 „</a:t>
            </a:r>
            <a:r>
              <a:rPr lang="de-DE" dirty="0" err="1"/>
              <a:t>page</a:t>
            </a:r>
            <a:r>
              <a:rPr lang="de-DE" dirty="0"/>
              <a:t>“ (</a:t>
            </a:r>
            <a:r>
              <a:rPr lang="de-DE" u="sng" dirty="0" err="1"/>
              <a:t>no</a:t>
            </a:r>
            <a:r>
              <a:rPr lang="de-DE" dirty="0"/>
              <a:t> ID)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55C7C03-257F-4609-9EFA-CFD10AD71D1C}"/>
              </a:ext>
            </a:extLst>
          </p:cNvPr>
          <p:cNvSpPr txBox="1"/>
          <p:nvPr/>
        </p:nvSpPr>
        <p:spPr>
          <a:xfrm>
            <a:off x="9208152" y="1842424"/>
            <a:ext cx="214674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RETURN $variable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EEBA85C-F95E-4ECA-964F-A2F1781CE90F}"/>
              </a:ext>
            </a:extLst>
          </p:cNvPr>
          <p:cNvSpPr txBox="1"/>
          <p:nvPr/>
        </p:nvSpPr>
        <p:spPr>
          <a:xfrm>
            <a:off x="129173" y="1035134"/>
            <a:ext cx="38229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FOR $variable in XML DOC/</a:t>
            </a:r>
            <a:r>
              <a:rPr lang="de-DE" dirty="0" err="1"/>
              <a:t>path</a:t>
            </a:r>
            <a:endParaRPr lang="de-DE" dirty="0"/>
          </a:p>
          <a:p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D1CF72E-5E69-4F2E-97B9-9761E1FFD2CB}"/>
              </a:ext>
            </a:extLst>
          </p:cNvPr>
          <p:cNvSpPr txBox="1"/>
          <p:nvPr/>
        </p:nvSpPr>
        <p:spPr>
          <a:xfrm>
            <a:off x="7627291" y="1035134"/>
            <a:ext cx="38594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WHERE ($variable/@attribute=„X“)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768E2D5-C0A3-407F-B8C9-1C023740EB60}"/>
              </a:ext>
            </a:extLst>
          </p:cNvPr>
          <p:cNvSpPr/>
          <p:nvPr/>
        </p:nvSpPr>
        <p:spPr bwMode="auto">
          <a:xfrm>
            <a:off x="5244746" y="1394319"/>
            <a:ext cx="847608" cy="97624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F5B27B6-EB4A-4F5B-B825-520FEF433DDB}"/>
              </a:ext>
            </a:extLst>
          </p:cNvPr>
          <p:cNvSpPr/>
          <p:nvPr/>
        </p:nvSpPr>
        <p:spPr bwMode="auto">
          <a:xfrm>
            <a:off x="5995566" y="2033802"/>
            <a:ext cx="847608" cy="100426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A89ECF8-440B-469D-9792-6D3709B92B82}"/>
              </a:ext>
            </a:extLst>
          </p:cNvPr>
          <p:cNvSpPr/>
          <p:nvPr/>
        </p:nvSpPr>
        <p:spPr bwMode="auto">
          <a:xfrm flipV="1">
            <a:off x="6290570" y="2199012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FF9B227-FD63-4A2B-8E0B-780078A60F60}"/>
              </a:ext>
            </a:extLst>
          </p:cNvPr>
          <p:cNvSpPr/>
          <p:nvPr/>
        </p:nvSpPr>
        <p:spPr bwMode="auto">
          <a:xfrm flipV="1">
            <a:off x="6431071" y="2504686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BCECC15-2F6C-4E62-8CAF-E9C94A08AD4D}"/>
              </a:ext>
            </a:extLst>
          </p:cNvPr>
          <p:cNvSpPr/>
          <p:nvPr/>
        </p:nvSpPr>
        <p:spPr bwMode="auto">
          <a:xfrm flipV="1">
            <a:off x="6302161" y="2738440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37744BA-4324-428C-BF8A-57A1953650AD}"/>
              </a:ext>
            </a:extLst>
          </p:cNvPr>
          <p:cNvSpPr/>
          <p:nvPr/>
        </p:nvSpPr>
        <p:spPr bwMode="auto">
          <a:xfrm flipV="1">
            <a:off x="5518794" y="1660077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0173C36-4730-4239-BCDB-3C226E2ECA51}"/>
              </a:ext>
            </a:extLst>
          </p:cNvPr>
          <p:cNvSpPr/>
          <p:nvPr/>
        </p:nvSpPr>
        <p:spPr bwMode="auto">
          <a:xfrm flipV="1">
            <a:off x="5608345" y="1944048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6C5AB89-F782-4B93-984B-FCDBECBD5EB6}"/>
              </a:ext>
            </a:extLst>
          </p:cNvPr>
          <p:cNvSpPr/>
          <p:nvPr/>
        </p:nvSpPr>
        <p:spPr bwMode="auto">
          <a:xfrm flipV="1">
            <a:off x="4521715" y="1952020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D780F71-9EBB-4A88-8D95-C6211536542B}"/>
              </a:ext>
            </a:extLst>
          </p:cNvPr>
          <p:cNvSpPr/>
          <p:nvPr/>
        </p:nvSpPr>
        <p:spPr bwMode="auto">
          <a:xfrm flipV="1">
            <a:off x="4715325" y="2156562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93DD96-1DC0-4375-9C27-741CE99CA76C}"/>
              </a:ext>
            </a:extLst>
          </p:cNvPr>
          <p:cNvSpPr/>
          <p:nvPr/>
        </p:nvSpPr>
        <p:spPr bwMode="auto">
          <a:xfrm flipV="1">
            <a:off x="4521715" y="2370561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FA8377A-BBAC-44C6-8EE4-00EAB0A06915}"/>
              </a:ext>
            </a:extLst>
          </p:cNvPr>
          <p:cNvSpPr/>
          <p:nvPr/>
        </p:nvSpPr>
        <p:spPr bwMode="auto">
          <a:xfrm flipV="1">
            <a:off x="4281119" y="2144745"/>
            <a:ext cx="234417" cy="18458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E104C96-AC9C-4DF9-86AB-468C35F808C3}"/>
              </a:ext>
            </a:extLst>
          </p:cNvPr>
          <p:cNvSpPr/>
          <p:nvPr/>
        </p:nvSpPr>
        <p:spPr bwMode="auto">
          <a:xfrm>
            <a:off x="336259" y="4225234"/>
            <a:ext cx="401528" cy="379564"/>
          </a:xfrm>
          <a:prstGeom prst="ellipse">
            <a:avLst/>
          </a:prstGeom>
          <a:pattFill prst="wdDnDiag">
            <a:fgClr>
              <a:srgbClr val="FFFF00"/>
            </a:fgClr>
            <a:bgClr>
              <a:srgbClr val="C0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8C65E3F-6AD2-49D5-9E47-8F68A1BB7E00}"/>
              </a:ext>
            </a:extLst>
          </p:cNvPr>
          <p:cNvSpPr/>
          <p:nvPr/>
        </p:nvSpPr>
        <p:spPr bwMode="auto">
          <a:xfrm>
            <a:off x="336259" y="4823394"/>
            <a:ext cx="401528" cy="379564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1F55A69-FE69-4913-96D4-36B8317DA416}"/>
              </a:ext>
            </a:extLst>
          </p:cNvPr>
          <p:cNvSpPr txBox="1"/>
          <p:nvPr/>
        </p:nvSpPr>
        <p:spPr>
          <a:xfrm>
            <a:off x="811818" y="486707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 „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“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BDA0FB0-0926-4538-BEF0-1805063D8DFF}"/>
              </a:ext>
            </a:extLst>
          </p:cNvPr>
          <p:cNvSpPr/>
          <p:nvPr/>
        </p:nvSpPr>
        <p:spPr bwMode="auto">
          <a:xfrm>
            <a:off x="336259" y="5399457"/>
            <a:ext cx="401528" cy="37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FF4B7F0-5493-40D9-AB32-07F4BD295E1C}"/>
              </a:ext>
            </a:extLst>
          </p:cNvPr>
          <p:cNvSpPr/>
          <p:nvPr/>
        </p:nvSpPr>
        <p:spPr bwMode="auto">
          <a:xfrm>
            <a:off x="4291787" y="4604798"/>
            <a:ext cx="1059483" cy="8014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081E90D-DF7C-4BB5-9856-6F8814700052}"/>
              </a:ext>
            </a:extLst>
          </p:cNvPr>
          <p:cNvSpPr/>
          <p:nvPr/>
        </p:nvSpPr>
        <p:spPr bwMode="auto">
          <a:xfrm>
            <a:off x="4666237" y="4988593"/>
            <a:ext cx="213082" cy="214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8003BF8-5DCA-4BB9-98DB-1E73871A625F}"/>
              </a:ext>
            </a:extLst>
          </p:cNvPr>
          <p:cNvSpPr txBox="1"/>
          <p:nvPr/>
        </p:nvSpPr>
        <p:spPr>
          <a:xfrm>
            <a:off x="816628" y="543689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 „source </a:t>
            </a:r>
            <a:r>
              <a:rPr lang="de-DE" dirty="0" err="1"/>
              <a:t>info</a:t>
            </a:r>
            <a:r>
              <a:rPr lang="de-DE" dirty="0"/>
              <a:t>“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411F034-DB8B-458F-BF5F-72E10CC37EC4}"/>
              </a:ext>
            </a:extLst>
          </p:cNvPr>
          <p:cNvSpPr/>
          <p:nvPr/>
        </p:nvSpPr>
        <p:spPr bwMode="auto">
          <a:xfrm>
            <a:off x="430482" y="5960582"/>
            <a:ext cx="213082" cy="21436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26627F4-3A37-4F0E-8128-ABADB7DEA1EF}"/>
              </a:ext>
            </a:extLst>
          </p:cNvPr>
          <p:cNvSpPr/>
          <p:nvPr/>
        </p:nvSpPr>
        <p:spPr bwMode="auto">
          <a:xfrm>
            <a:off x="6097810" y="4824792"/>
            <a:ext cx="213082" cy="21436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2B65FC63-2E45-4BC4-A7BA-BDA1C8F74D75}"/>
              </a:ext>
            </a:extLst>
          </p:cNvPr>
          <p:cNvSpPr/>
          <p:nvPr/>
        </p:nvSpPr>
        <p:spPr bwMode="auto">
          <a:xfrm>
            <a:off x="5807968" y="5141356"/>
            <a:ext cx="213082" cy="21436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B5EE95B-5C81-443B-B42B-DD79208071D2}"/>
              </a:ext>
            </a:extLst>
          </p:cNvPr>
          <p:cNvSpPr txBox="1"/>
          <p:nvPr/>
        </p:nvSpPr>
        <p:spPr>
          <a:xfrm>
            <a:off x="810377" y="588302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 „</a:t>
            </a:r>
            <a:r>
              <a:rPr lang="de-DE" dirty="0" err="1"/>
              <a:t>editors</a:t>
            </a:r>
            <a:r>
              <a:rPr lang="de-DE" dirty="0"/>
              <a:t>“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43F7AE0-C109-42A1-9444-BD4558411465}"/>
              </a:ext>
            </a:extLst>
          </p:cNvPr>
          <p:cNvSpPr/>
          <p:nvPr/>
        </p:nvSpPr>
        <p:spPr bwMode="auto">
          <a:xfrm>
            <a:off x="430482" y="6438692"/>
            <a:ext cx="213082" cy="214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358EF8A-99AE-422A-BDC0-C2257324B1DC}"/>
              </a:ext>
            </a:extLst>
          </p:cNvPr>
          <p:cNvSpPr txBox="1"/>
          <p:nvPr/>
        </p:nvSpPr>
        <p:spPr>
          <a:xfrm>
            <a:off x="792743" y="636120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 „</a:t>
            </a:r>
            <a:r>
              <a:rPr lang="de-DE" dirty="0" err="1"/>
              <a:t>archive</a:t>
            </a:r>
            <a:r>
              <a:rPr lang="de-DE" dirty="0"/>
              <a:t>“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A518FDD-93F4-47C9-80FD-098AEAEB333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5163" y="1367103"/>
            <a:ext cx="2413318" cy="860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2F6B28-CB9A-426B-86FE-DBCD2BD5524E}"/>
              </a:ext>
            </a:extLst>
          </p:cNvPr>
          <p:cNvCxnSpPr>
            <a:cxnSpLocks/>
            <a:stCxn id="41" idx="1"/>
          </p:cNvCxnSpPr>
          <p:nvPr/>
        </p:nvCxnSpPr>
        <p:spPr bwMode="auto">
          <a:xfrm flipH="1">
            <a:off x="6675666" y="2027090"/>
            <a:ext cx="2532486" cy="57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3AB5112-2255-43D0-8969-2FB0BC2C66E4}"/>
              </a:ext>
            </a:extLst>
          </p:cNvPr>
          <p:cNvCxnSpPr>
            <a:cxnSpLocks/>
            <a:stCxn id="41" idx="1"/>
          </p:cNvCxnSpPr>
          <p:nvPr/>
        </p:nvCxnSpPr>
        <p:spPr bwMode="auto">
          <a:xfrm flipH="1">
            <a:off x="6496982" y="2027090"/>
            <a:ext cx="2711170" cy="26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46F95B4-2633-42DF-88A6-3810402DCA89}"/>
              </a:ext>
            </a:extLst>
          </p:cNvPr>
          <p:cNvCxnSpPr>
            <a:cxnSpLocks/>
            <a:stCxn id="41" idx="1"/>
            <a:endCxn id="53" idx="6"/>
          </p:cNvCxnSpPr>
          <p:nvPr/>
        </p:nvCxnSpPr>
        <p:spPr bwMode="auto">
          <a:xfrm flipH="1">
            <a:off x="6536578" y="2027090"/>
            <a:ext cx="2671574" cy="80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512B440B-380E-4B59-A5A9-394BF406EA26}"/>
              </a:ext>
            </a:extLst>
          </p:cNvPr>
          <p:cNvSpPr txBox="1"/>
          <p:nvPr/>
        </p:nvSpPr>
        <p:spPr>
          <a:xfrm>
            <a:off x="8665963" y="3118157"/>
            <a:ext cx="3088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FOR</a:t>
            </a:r>
            <a:r>
              <a:rPr lang="de-DE" dirty="0"/>
              <a:t>: legt den Orts / Pfad innerhalb der Datei fest</a:t>
            </a:r>
          </a:p>
          <a:p>
            <a:endParaRPr lang="de-DE" dirty="0"/>
          </a:p>
          <a:p>
            <a:r>
              <a:rPr lang="de-DE" b="1" dirty="0"/>
              <a:t>WHERE</a:t>
            </a:r>
            <a:r>
              <a:rPr lang="de-DE" dirty="0"/>
              <a:t>: legt die gesuchten Eigenschaften fest</a:t>
            </a:r>
          </a:p>
          <a:p>
            <a:endParaRPr lang="de-DE" dirty="0"/>
          </a:p>
          <a:p>
            <a:r>
              <a:rPr lang="de-DE" b="1" dirty="0"/>
              <a:t>RETURN</a:t>
            </a:r>
            <a:r>
              <a:rPr lang="de-DE" dirty="0"/>
              <a:t>: gibt alle Elemente am Ort FOR mit den Eigenschaften WHERE aus</a:t>
            </a:r>
          </a:p>
        </p:txBody>
      </p:sp>
    </p:spTree>
    <p:extLst>
      <p:ext uri="{BB962C8B-B14F-4D97-AF65-F5344CB8AC3E}">
        <p14:creationId xmlns:p14="http://schemas.microsoft.com/office/powerpoint/2010/main" val="3251313799"/>
      </p:ext>
    </p:extLst>
  </p:cSld>
  <p:clrMapOvr>
    <a:masterClrMapping/>
  </p:clrMapOvr>
</p:sld>
</file>

<file path=ppt/theme/theme1.xml><?xml version="1.0" encoding="utf-8"?>
<a:theme xmlns:a="http://schemas.openxmlformats.org/drawingml/2006/main" name="IEG Power Point Vorlage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DocSecurity>0</DocSecurity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Delicious-Bold</vt:lpstr>
      <vt:lpstr>Delicious-Roman</vt:lpstr>
      <vt:lpstr>IEG Power Point Vorlage2.0</vt:lpstr>
      <vt:lpstr>Visualisierung der XQuery Logik</vt:lpstr>
    </vt:vector>
  </TitlesOfParts>
  <Manager/>
  <Company>Johannes Gutenberg-Universität Mainz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Schieferstein, Kathrin</dc:creator>
  <cp:keywords/>
  <dc:description/>
  <cp:lastModifiedBy>Monika Barget</cp:lastModifiedBy>
  <cp:revision>512</cp:revision>
  <cp:lastPrinted>2020-10-08T10:41:22Z</cp:lastPrinted>
  <dcterms:created xsi:type="dcterms:W3CDTF">2019-04-17T11:48:36Z</dcterms:created>
  <dcterms:modified xsi:type="dcterms:W3CDTF">2020-11-25T13:53:40Z</dcterms:modified>
  <cp:category/>
  <dc:identifier/>
  <cp:contentStatus/>
  <dc:language/>
  <cp:version/>
</cp:coreProperties>
</file>