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2" r:id="rId10"/>
    <p:sldId id="293" r:id="rId11"/>
    <p:sldId id="303" r:id="rId12"/>
    <p:sldId id="291" r:id="rId13"/>
    <p:sldId id="290" r:id="rId14"/>
    <p:sldId id="298" r:id="rId15"/>
    <p:sldId id="299" r:id="rId16"/>
    <p:sldId id="300" r:id="rId17"/>
    <p:sldId id="302" r:id="rId18"/>
    <p:sldId id="301" r:id="rId19"/>
    <p:sldId id="295" r:id="rId20"/>
    <p:sldId id="296" r:id="rId21"/>
    <p:sldId id="297" r:id="rId22"/>
    <p:sldId id="281" r:id="rId23"/>
    <p:sldId id="294" r:id="rId24"/>
  </p:sldIdLst>
  <p:sldSz cx="12192000" cy="6858000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1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4C49-3FC0-4C79-B918-BFD29FF504E2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5267C-06DD-4945-BDF5-B6E7AC3D7A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28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ea typeface="ＭＳ Ｐゴシック" panose="020B0600070205080204" pitchFamily="34" charset="-128"/>
            </a:endParaRPr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9C3AE3-D156-4715-8484-E425CE1B5B1E}" type="slidenum">
              <a:rPr lang="de-DE" altLang="de-DE" smtClean="0">
                <a:latin typeface="Delicious-Roman"/>
              </a:rPr>
              <a:pPr/>
              <a:t>1</a:t>
            </a:fld>
            <a:endParaRPr lang="de-DE" altLang="de-DE">
              <a:latin typeface="Delicious-Roman"/>
            </a:endParaRPr>
          </a:p>
        </p:txBody>
      </p:sp>
    </p:spTree>
    <p:extLst>
      <p:ext uri="{BB962C8B-B14F-4D97-AF65-F5344CB8AC3E}">
        <p14:creationId xmlns:p14="http://schemas.microsoft.com/office/powerpoint/2010/main" val="150368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267C-06DD-4945-BDF5-B6E7AC3D7AC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5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267C-06DD-4945-BDF5-B6E7AC3D7AC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56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1306637"/>
            <a:ext cx="10972800" cy="2129459"/>
          </a:xfrm>
        </p:spPr>
        <p:txBody>
          <a:bodyPr/>
          <a:lstStyle>
            <a:lvl1pPr algn="ctr">
              <a:defRPr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681804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Delicious-Roman"/>
                <a:cs typeface="Delicious-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374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52426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043493"/>
            <a:ext cx="2743200" cy="508267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1043493"/>
            <a:ext cx="8026400" cy="508267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12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41680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2148043"/>
            <a:ext cx="10972800" cy="41179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42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3258789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175860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41680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996253"/>
            <a:ext cx="5384800" cy="42590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96253"/>
            <a:ext cx="5384800" cy="42590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7395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215219"/>
            <a:ext cx="5386917" cy="639762"/>
          </a:xfrm>
        </p:spPr>
        <p:txBody>
          <a:bodyPr anchor="b"/>
          <a:lstStyle>
            <a:lvl1pPr marL="0" indent="0">
              <a:buNone/>
              <a:defRPr sz="2400" b="0">
                <a:latin typeface="Delicious-Bold"/>
                <a:cs typeface="Delicious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936841"/>
            <a:ext cx="5386917" cy="33076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2215219"/>
            <a:ext cx="5389033" cy="639762"/>
          </a:xfrm>
        </p:spPr>
        <p:txBody>
          <a:bodyPr anchor="b"/>
          <a:lstStyle>
            <a:lvl1pPr marL="0" indent="0">
              <a:buNone/>
              <a:defRPr sz="2400" b="0">
                <a:latin typeface="Delicious-Bold"/>
                <a:cs typeface="Delicious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936842"/>
            <a:ext cx="5389033" cy="33076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3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30922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9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21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914176"/>
            <a:ext cx="4011084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946673"/>
            <a:ext cx="6815667" cy="5179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076226"/>
            <a:ext cx="4011084" cy="4049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4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996008"/>
            <a:ext cx="73152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000461"/>
            <a:ext cx="7315200" cy="392252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562746"/>
            <a:ext cx="7315200" cy="6574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B4CDC0-1D11-4E79-B062-B77DC1A3DD99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E3D75-9BA3-42CB-8AED-0591D68FD6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1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5651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2008189"/>
            <a:ext cx="109728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31" name="Grafik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7200" y="154314"/>
            <a:ext cx="1270000" cy="54815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</p:pic>
      <p:cxnSp>
        <p:nvCxnSpPr>
          <p:cNvPr id="13" name="Gerade Verbindung 12"/>
          <p:cNvCxnSpPr/>
          <p:nvPr/>
        </p:nvCxnSpPr>
        <p:spPr>
          <a:xfrm>
            <a:off x="0" y="839788"/>
            <a:ext cx="12192000" cy="0"/>
          </a:xfrm>
          <a:prstGeom prst="line">
            <a:avLst/>
          </a:prstGeom>
          <a:ln w="31750">
            <a:solidFill>
              <a:srgbClr val="8431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9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843144"/>
          </a:solidFill>
          <a:latin typeface="Candara" pitchFamily="34" charset="0"/>
          <a:ea typeface="ＭＳ Ｐゴシック" charset="-128"/>
          <a:cs typeface="Candar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43144"/>
          </a:solidFill>
          <a:latin typeface="Candara" pitchFamily="34" charset="0"/>
          <a:ea typeface="ＭＳ Ｐゴシック" charset="-128"/>
          <a:cs typeface="Candara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43144"/>
          </a:solidFill>
          <a:latin typeface="Candara" pitchFamily="34" charset="0"/>
          <a:ea typeface="ＭＳ Ｐゴシック" charset="-128"/>
          <a:cs typeface="Candara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43144"/>
          </a:solidFill>
          <a:latin typeface="Candara" pitchFamily="34" charset="0"/>
          <a:ea typeface="ＭＳ Ｐゴシック" charset="-128"/>
          <a:cs typeface="Candara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843144"/>
          </a:solidFill>
          <a:latin typeface="Candara" pitchFamily="34" charset="0"/>
          <a:ea typeface="ＭＳ Ｐゴシック" charset="-128"/>
          <a:cs typeface="Candar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E4D42"/>
          </a:solidFill>
          <a:latin typeface="Delicious-Bold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E4D42"/>
          </a:solidFill>
          <a:latin typeface="Delicious-Bold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E4D42"/>
          </a:solidFill>
          <a:latin typeface="Delicious-Bold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AE4D42"/>
          </a:solidFill>
          <a:latin typeface="Delicious-Bold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ＭＳ Ｐゴシック" charset="-128"/>
          <a:cs typeface="Candara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ＭＳ Ｐゴシック" charset="-128"/>
          <a:cs typeface="Candara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ＭＳ Ｐゴシック" charset="-128"/>
          <a:cs typeface="Candara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ＭＳ Ｐゴシック" charset="-128"/>
          <a:cs typeface="Candara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ＭＳ Ｐゴシック" charset="-128"/>
          <a:cs typeface="Candara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ei-c.org/guidelin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H0Xt4aknos?feature=oemb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crapinghub.com/2016/10/27/an-introduction-to-xpath-with-examples" TargetMode="External"/><Relationship Id="rId2" Type="http://schemas.openxmlformats.org/officeDocument/2006/relationships/hyperlink" Target="https://scrapinghub.github.io/xpath-playground/?utm_campaign=BRA&amp;utm_activity=BLO&amp;utm_medium=ORG&amp;utm_source=HUB&amp;utm_content=BL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ch.dariah.eu/course/view.php?id=32&amp;section=6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formatter.com/xsl-transformer.html" TargetMode="External"/><Relationship Id="rId3" Type="http://schemas.openxmlformats.org/officeDocument/2006/relationships/hyperlink" Target="https://programminghistorian.org/en/lessons/transforming-xml-with-xsl" TargetMode="External"/><Relationship Id="rId7" Type="http://schemas.openxmlformats.org/officeDocument/2006/relationships/hyperlink" Target="http://dh.obdurodon.org/xslt-basics-2.xhtml" TargetMode="External"/><Relationship Id="rId2" Type="http://schemas.openxmlformats.org/officeDocument/2006/relationships/hyperlink" Target="https://www.w3schools.com/xml/xsl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h.obdurodon.org/xslt-basics.xhtml" TargetMode="External"/><Relationship Id="rId5" Type="http://schemas.openxmlformats.org/officeDocument/2006/relationships/hyperlink" Target="http://www.ag-nbi.de/lehre/07/V_XML/Folien/06_XSLT.pdf" TargetMode="External"/><Relationship Id="rId4" Type="http://schemas.openxmlformats.org/officeDocument/2006/relationships/hyperlink" Target="http://www.cs.toronto.edu/~ryanjohn/teaching/cscc43-s12/lectures/c43-xslt-v02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path_axes.asp" TargetMode="External"/><Relationship Id="rId2" Type="http://schemas.openxmlformats.org/officeDocument/2006/relationships/hyperlink" Target="https://www.w3schools.com/xml/xpath_syntax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139D0AA9-542F-4955-95DE-6DE8B05081C6}"/>
              </a:ext>
            </a:extLst>
          </p:cNvPr>
          <p:cNvSpPr txBox="1"/>
          <p:nvPr/>
        </p:nvSpPr>
        <p:spPr>
          <a:xfrm>
            <a:off x="3346474" y="1134820"/>
            <a:ext cx="5498091" cy="51477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800" b="1" strike="noStrike" spc="-1" dirty="0">
                <a:solidFill>
                  <a:srgbClr val="843144"/>
                </a:solidFill>
                <a:latin typeface="Candara"/>
                <a:ea typeface="ＭＳ Ｐゴシック"/>
              </a:rPr>
              <a:t>Modul 5b XML</a:t>
            </a:r>
          </a:p>
          <a:p>
            <a:pPr algn="ctr"/>
            <a:r>
              <a:rPr lang="en-US" sz="4800" spc="-1" dirty="0">
                <a:solidFill>
                  <a:srgbClr val="843144"/>
                </a:solidFill>
                <a:latin typeface="Candara"/>
                <a:ea typeface="ＭＳ Ｐゴシック"/>
              </a:rPr>
              <a:t>Session 2, 18-11-2020</a:t>
            </a:r>
          </a:p>
          <a:p>
            <a:pPr algn="ctr"/>
            <a:endParaRPr lang="en-US" sz="4800" spc="-1" dirty="0">
              <a:solidFill>
                <a:srgbClr val="843144"/>
              </a:solidFill>
              <a:latin typeface="Candara"/>
              <a:ea typeface="ＭＳ Ｐゴシック"/>
            </a:endParaRPr>
          </a:p>
          <a:p>
            <a:pPr algn="ctr"/>
            <a:endParaRPr lang="en-US" sz="4800" spc="-1" dirty="0">
              <a:solidFill>
                <a:srgbClr val="843144"/>
              </a:solidFill>
              <a:latin typeface="Candara"/>
              <a:ea typeface="ＭＳ Ｐゴシック"/>
            </a:endParaRPr>
          </a:p>
          <a:p>
            <a:pPr algn="ctr"/>
            <a:endParaRPr lang="en-US" sz="4800" spc="-1" dirty="0">
              <a:solidFill>
                <a:srgbClr val="843144"/>
              </a:solidFill>
              <a:latin typeface="Candara"/>
              <a:ea typeface="ＭＳ Ｐゴシック"/>
            </a:endParaRPr>
          </a:p>
          <a:p>
            <a:pPr algn="ctr"/>
            <a:endParaRPr lang="en-US" sz="4800" spc="-1" dirty="0">
              <a:solidFill>
                <a:srgbClr val="843144"/>
              </a:solidFill>
              <a:latin typeface="Candara"/>
              <a:ea typeface="ＭＳ Ｐゴシック"/>
            </a:endParaRPr>
          </a:p>
          <a:p>
            <a:pPr algn="ctr"/>
            <a:r>
              <a:rPr lang="en-US" sz="4800" spc="-1" dirty="0">
                <a:solidFill>
                  <a:srgbClr val="843144"/>
                </a:solidFill>
                <a:latin typeface="Candara"/>
                <a:ea typeface="ＭＳ Ｐゴシック"/>
              </a:rPr>
              <a:t>Dr. Jaap Geraerts</a:t>
            </a:r>
          </a:p>
          <a:p>
            <a:pPr algn="ctr"/>
            <a:endParaRPr lang="en-US" sz="4800" strike="noStrike" spc="-1" dirty="0">
              <a:solidFill>
                <a:srgbClr val="843144"/>
              </a:solidFill>
              <a:latin typeface="Candara"/>
              <a:ea typeface="ＭＳ Ｐゴシック"/>
            </a:endParaRPr>
          </a:p>
          <a:p>
            <a:pPr algn="ctr"/>
            <a:endParaRPr lang="en-US" sz="4800" spc="-1" dirty="0">
              <a:solidFill>
                <a:srgbClr val="843144"/>
              </a:solidFill>
              <a:latin typeface="Candara"/>
              <a:ea typeface="ＭＳ Ｐゴシック"/>
            </a:endParaRPr>
          </a:p>
          <a:p>
            <a:pPr algn="ctr"/>
            <a:endParaRPr lang="en-US" sz="4800" strike="noStrike" spc="-1" dirty="0">
              <a:solidFill>
                <a:srgbClr val="843144"/>
              </a:solidFill>
              <a:latin typeface="Candara"/>
              <a:ea typeface="ＭＳ Ｐゴシック"/>
            </a:endParaRPr>
          </a:p>
          <a:p>
            <a:pPr algn="ctr"/>
            <a:endParaRPr lang="en-US" sz="4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7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BB12-1625-4144-BD0E-9647794A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syntax (3)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5C4E-50AB-41C6-BE27-0F630C66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148043"/>
            <a:ext cx="11710737" cy="4625736"/>
          </a:xfrm>
        </p:spPr>
        <p:txBody>
          <a:bodyPr/>
          <a:lstStyle/>
          <a:p>
            <a:r>
              <a:rPr lang="en-GB" dirty="0"/>
              <a:t>Choose function</a:t>
            </a:r>
          </a:p>
          <a:p>
            <a:pPr lvl="1"/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Choose element </a:t>
            </a:r>
            <a:r>
              <a:rPr lang="de-DE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i="0" dirty="0" err="1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xsl:choose</a:t>
            </a:r>
            <a:r>
              <a:rPr lang="de-DE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&gt; </a:t>
            </a:r>
            <a:endParaRPr lang="de-DE" dirty="0">
              <a:solidFill>
                <a:srgbClr val="E8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xsl:choose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xsl:when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test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... some output ...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xsl:when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xsl:otherwise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... some output ....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xsl:otherwise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xsl:choose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b="0" i="0" dirty="0">
              <a:solidFill>
                <a:srgbClr val="E8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endParaRPr lang="de-DE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4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BB12-1625-4144-BD0E-9647794A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examples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5C4E-50AB-41C6-BE27-0F630C66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48043"/>
            <a:ext cx="11582400" cy="4117975"/>
          </a:xfrm>
        </p:spPr>
        <p:txBody>
          <a:bodyPr/>
          <a:lstStyle/>
          <a:p>
            <a:r>
              <a:rPr lang="en-US" dirty="0"/>
              <a:t>A short live demonstration of XSLT in action in Oxygen</a:t>
            </a:r>
          </a:p>
          <a:p>
            <a:r>
              <a:rPr lang="en-US" dirty="0"/>
              <a:t>Example 1: </a:t>
            </a:r>
            <a:r>
              <a:rPr lang="en-GB" dirty="0">
                <a:solidFill>
                  <a:srgbClr val="84314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Session 2_example1.xml; Recipe_XSLT.xsl</a:t>
            </a:r>
          </a:p>
          <a:p>
            <a:r>
              <a:rPr lang="en-GB" dirty="0">
                <a:cs typeface="Times New Roman" panose="02020603050405020304" pitchFamily="18" charset="0"/>
              </a:rPr>
              <a:t>Example 2: </a:t>
            </a:r>
            <a:r>
              <a:rPr lang="en-GB" dirty="0">
                <a:solidFill>
                  <a:srgbClr val="84314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Session 2_example2.xml; Recipe_XSLT_example2.xsl</a:t>
            </a:r>
          </a:p>
          <a:p>
            <a:r>
              <a:rPr lang="en-GB" dirty="0">
                <a:cs typeface="Times New Roman" panose="02020603050405020304" pitchFamily="18" charset="0"/>
              </a:rPr>
              <a:t>Example 3: </a:t>
            </a:r>
            <a:r>
              <a:rPr lang="en-GB" dirty="0">
                <a:solidFill>
                  <a:srgbClr val="84314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Recipe_XSLT_example_AOR.xsl; Session 2_example_XSLT.xml</a:t>
            </a:r>
            <a:endParaRPr lang="de-DE" dirty="0">
              <a:solidFill>
                <a:srgbClr val="843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5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BB12-1625-4144-BD0E-9647794A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exercise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5C4E-50AB-41C6-BE27-0F630C66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the XSLT file ‘</a:t>
            </a:r>
            <a:r>
              <a:rPr lang="en-US" dirty="0"/>
              <a:t>Recipe_XSLT_example2.xsl’ so that the </a:t>
            </a:r>
            <a:r>
              <a:rPr lang="en-US" b="1" dirty="0"/>
              <a:t>name of the dish </a:t>
            </a:r>
            <a:r>
              <a:rPr lang="en-US" dirty="0"/>
              <a:t>(e.g. Apple pie) </a:t>
            </a:r>
            <a:r>
              <a:rPr lang="en-US" b="1" dirty="0"/>
              <a:t>is displayed in red </a:t>
            </a:r>
            <a:r>
              <a:rPr lang="en-US" dirty="0"/>
              <a:t>if the recipe contains cream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EA819-EDF8-4B70-9257-079FCA113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2" r="1915" b="42049"/>
          <a:stretch/>
        </p:blipFill>
        <p:spPr>
          <a:xfrm>
            <a:off x="1010652" y="3741213"/>
            <a:ext cx="11063038" cy="30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BB12-1625-4144-BD0E-9647794A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XML to XML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5C4E-50AB-41C6-BE27-0F630C66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XSL file in the XML file (</a:t>
            </a: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Document’/’XML document’/’Associate XSLT/CSS Stylesheet’)</a:t>
            </a:r>
          </a:p>
          <a:p>
            <a:r>
              <a:rPr lang="en-US" dirty="0"/>
              <a:t> In XML file, go to the Oxygen menu: </a:t>
            </a:r>
          </a:p>
          <a:p>
            <a:pPr marL="0" indent="0">
              <a:buNone/>
            </a:pPr>
            <a:r>
              <a:rPr lang="en-GB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Document’/’XML document’/’Configure transformation scenario(s)’)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DD3B8-112C-401F-BCF3-8097F9D4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969" y="3158290"/>
            <a:ext cx="2658688" cy="36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E6BD-A1F7-497F-AB0F-8246F38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6127"/>
            <a:ext cx="11446042" cy="1143000"/>
          </a:xfrm>
        </p:spPr>
        <p:txBody>
          <a:bodyPr/>
          <a:lstStyle/>
          <a:p>
            <a:r>
              <a:rPr lang="en-GB" dirty="0"/>
              <a:t>Change name of an element and add attribute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8672-1073-46D8-9B7F-491CC4FE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9127"/>
            <a:ext cx="11582400" cy="4709957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"3.0"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xmlns:xsl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"http://www.w3.org/1999/XSL/Transform"</a:t>
            </a:r>
            <a:r>
              <a:rPr lang="de-DE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xsl:output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method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dirty="0" err="1">
                <a:solidFill>
                  <a:srgbClr val="993300"/>
                </a:solidFill>
                <a:highlight>
                  <a:srgbClr val="FFFFFF"/>
                </a:highlight>
              </a:rPr>
              <a:t>xml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encoding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"utf-8"</a:t>
            </a:r>
            <a:r>
              <a:rPr lang="de-DE" sz="1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&lt;!--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identity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transform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: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copy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all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attributes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and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elements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--&gt;</a:t>
            </a:r>
            <a:b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E6"/>
                </a:solidFill>
                <a:highlight>
                  <a:srgbClr val="FFFFFF"/>
                </a:highlight>
              </a:rPr>
              <a:t>recipe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 &lt;!--match original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element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in XML file--&gt;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 err="1">
                <a:solidFill>
                  <a:srgbClr val="993300"/>
                </a:solidFill>
                <a:highlight>
                  <a:srgbClr val="FFFFFF"/>
                </a:highlight>
              </a:rPr>
              <a:t>Jaaps_recipe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 &lt;!--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new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of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the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element-&gt;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xsl:attribute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 err="1">
                <a:solidFill>
                  <a:srgbClr val="993300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xsl:value-of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</a:t>
            </a:r>
            <a:r>
              <a:rPr lang="de-DE" sz="1800" b="1" i="1" dirty="0" err="1">
                <a:solidFill>
                  <a:srgbClr val="F08246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xsl:attribute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 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&lt;!--name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attribute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and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use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value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from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original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attribute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--&gt;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xsl:attribute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"date"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 &lt;!--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associate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new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attribute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/&gt;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</a:p>
          <a:p>
            <a:endParaRPr lang="de-DE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8D690-A64D-4B3D-AD29-A3D6B2C14BD8}"/>
              </a:ext>
            </a:extLst>
          </p:cNvPr>
          <p:cNvSpPr txBox="1"/>
          <p:nvPr/>
        </p:nvSpPr>
        <p:spPr>
          <a:xfrm>
            <a:off x="8545352" y="5709137"/>
            <a:ext cx="339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43144"/>
                </a:solidFill>
              </a:rPr>
              <a:t>See files: Recipe_XMLtoXML.xsl; Session2_XMLtoXML.xml</a:t>
            </a:r>
            <a:endParaRPr lang="de-DE" dirty="0">
              <a:solidFill>
                <a:srgbClr val="843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0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E6BD-A1F7-497F-AB0F-8246F38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6127"/>
            <a:ext cx="10972800" cy="1143000"/>
          </a:xfrm>
        </p:spPr>
        <p:txBody>
          <a:bodyPr/>
          <a:lstStyle/>
          <a:p>
            <a:r>
              <a:rPr lang="en-GB" dirty="0"/>
              <a:t>Add a child element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8672-1073-46D8-9B7F-491CC4FE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9127"/>
            <a:ext cx="11582400" cy="4709957"/>
          </a:xfrm>
        </p:spPr>
        <p:txBody>
          <a:bodyPr/>
          <a:lstStyle/>
          <a:p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"3.0"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xmlns:xsl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"http://www.w3.org/1999/XSL/Transform"</a:t>
            </a:r>
            <a:r>
              <a:rPr lang="de-DE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xsl:output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method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dirty="0" err="1">
                <a:solidFill>
                  <a:srgbClr val="993300"/>
                </a:solidFill>
                <a:highlight>
                  <a:srgbClr val="FFFFFF"/>
                </a:highlight>
              </a:rPr>
              <a:t>xml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encoding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"utf-8"</a:t>
            </a:r>
            <a:r>
              <a:rPr lang="de-DE" sz="1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&lt;!--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identity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transform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: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copy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all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attributes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and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elements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--&gt;</a:t>
            </a:r>
            <a:b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dirty="0">
                <a:solidFill>
                  <a:srgbClr val="0000E6"/>
                </a:solidFill>
                <a:highlight>
                  <a:srgbClr val="FFFFFF"/>
                </a:highlight>
              </a:rPr>
              <a:t>recipe</a:t>
            </a:r>
            <a:r>
              <a:rPr lang="de-DE" sz="1800" b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dirty="0">
                <a:solidFill>
                  <a:srgbClr val="005AB4"/>
                </a:solidFill>
                <a:highlight>
                  <a:srgbClr val="FFFFFF"/>
                </a:highlight>
              </a:rPr>
              <a:t>&gt; 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&lt;!--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copy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function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--&gt;</a:t>
            </a:r>
            <a:br>
              <a:rPr lang="de-DE" sz="18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de-DE" sz="1800" b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 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&lt;!--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copy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all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attributes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--&gt;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 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&lt;!--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copy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all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elements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"Equipment"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 sz="1800" b="1" i="1" dirty="0" err="1">
                <a:solidFill>
                  <a:srgbClr val="000000"/>
                </a:solidFill>
                <a:highlight>
                  <a:srgbClr val="FFFFFF"/>
                </a:highlight>
              </a:rPr>
              <a:t>Oven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 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&lt;!–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add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element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with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‚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Oven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‘-&gt;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322C5-CBED-4A96-B8D7-AD001E993F52}"/>
              </a:ext>
            </a:extLst>
          </p:cNvPr>
          <p:cNvSpPr txBox="1"/>
          <p:nvPr/>
        </p:nvSpPr>
        <p:spPr>
          <a:xfrm>
            <a:off x="7526534" y="6488668"/>
            <a:ext cx="477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43144"/>
                </a:solidFill>
              </a:rPr>
              <a:t>See file: Recipe_XMLtoXML.xsl (comments)</a:t>
            </a:r>
            <a:endParaRPr lang="de-DE" dirty="0">
              <a:solidFill>
                <a:srgbClr val="843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3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E6BD-A1F7-497F-AB0F-8246F38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6127"/>
            <a:ext cx="10972800" cy="1143000"/>
          </a:xfrm>
        </p:spPr>
        <p:txBody>
          <a:bodyPr/>
          <a:lstStyle/>
          <a:p>
            <a:r>
              <a:rPr lang="en-GB" dirty="0"/>
              <a:t>Add a child element to a specific recipe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8672-1073-46D8-9B7F-491CC4FE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9127"/>
            <a:ext cx="11582400" cy="4709957"/>
          </a:xfrm>
        </p:spPr>
        <p:txBody>
          <a:bodyPr/>
          <a:lstStyle/>
          <a:p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"3.0"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xmlns:xsl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"http://www.w3.org/1999/XSL/Transform"</a:t>
            </a:r>
            <a:r>
              <a:rPr lang="de-DE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xsl:output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method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dirty="0" err="1">
                <a:solidFill>
                  <a:srgbClr val="993300"/>
                </a:solidFill>
                <a:highlight>
                  <a:srgbClr val="FFFFFF"/>
                </a:highlight>
              </a:rPr>
              <a:t>xml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encoding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"utf-8"</a:t>
            </a:r>
            <a:r>
              <a:rPr lang="de-DE" sz="1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&lt;!--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identity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transform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: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copy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all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attributes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and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elements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--&gt;</a:t>
            </a:r>
            <a:b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dirty="0">
                <a:solidFill>
                  <a:srgbClr val="0000E6"/>
                </a:solidFill>
                <a:highlight>
                  <a:srgbClr val="FFFFFF"/>
                </a:highlight>
              </a:rPr>
              <a:t>recipe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@name</a:t>
            </a:r>
            <a:r>
              <a:rPr lang="de-DE" sz="1800" b="1" i="1" dirty="0">
                <a:solidFill>
                  <a:srgbClr val="78780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323296"/>
                </a:solidFill>
                <a:highlight>
                  <a:srgbClr val="FFFFFF"/>
                </a:highlight>
              </a:rPr>
              <a:t>'Cheesecake'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  <a:r>
              <a:rPr lang="de-DE" sz="1800" b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dirty="0">
                <a:solidFill>
                  <a:srgbClr val="005AB4"/>
                </a:solidFill>
                <a:highlight>
                  <a:srgbClr val="FFFFFF"/>
                </a:highlight>
              </a:rPr>
              <a:t>&gt; 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&lt;!--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copy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function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--&gt;</a:t>
            </a:r>
            <a:br>
              <a:rPr lang="de-DE" sz="18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de-DE" sz="1800" b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 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&lt;!--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copy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all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attributes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--&gt;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 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&lt;!--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copy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all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elements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"Equipment"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 sz="1800" b="1" i="1" dirty="0" err="1">
                <a:solidFill>
                  <a:srgbClr val="000000"/>
                </a:solidFill>
                <a:highlight>
                  <a:srgbClr val="FFFFFF"/>
                </a:highlight>
              </a:rPr>
              <a:t>Oven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 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&lt;!–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add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element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with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‚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Oven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‘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to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the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recipe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with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the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</a:rPr>
              <a:t> ‚Cheesecake‘-&gt;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44631-DA0D-4DC8-8D83-4286616E389F}"/>
              </a:ext>
            </a:extLst>
          </p:cNvPr>
          <p:cNvSpPr txBox="1"/>
          <p:nvPr/>
        </p:nvSpPr>
        <p:spPr>
          <a:xfrm>
            <a:off x="8452314" y="6185918"/>
            <a:ext cx="479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43144"/>
                </a:solidFill>
              </a:rPr>
              <a:t>See files: Recipe_XMLtoXML_1.xsl; Session2_XMLtoXML_1.xml</a:t>
            </a:r>
            <a:endParaRPr lang="de-DE" dirty="0">
              <a:solidFill>
                <a:srgbClr val="843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7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E6BD-A1F7-497F-AB0F-8246F38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6127"/>
            <a:ext cx="11626516" cy="1143000"/>
          </a:xfrm>
        </p:spPr>
        <p:txBody>
          <a:bodyPr/>
          <a:lstStyle/>
          <a:p>
            <a:r>
              <a:rPr lang="en-GB" dirty="0"/>
              <a:t>Transform attribute to child element (1)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58DF5-4CC3-4336-9C18-626CDE52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9127"/>
            <a:ext cx="10972800" cy="4709957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2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de-DE" sz="12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dirty="0">
                <a:solidFill>
                  <a:srgbClr val="993300"/>
                </a:solidFill>
                <a:highlight>
                  <a:srgbClr val="FFFFFF"/>
                </a:highlight>
              </a:rPr>
              <a:t>"3.0"</a:t>
            </a:r>
            <a:r>
              <a:rPr lang="de-DE" sz="12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xmlns:xsl</a:t>
            </a:r>
            <a:r>
              <a:rPr lang="de-DE" sz="12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"http://www.w3.org/1999/XSL/Transform"</a:t>
            </a:r>
            <a:r>
              <a:rPr lang="de-DE" sz="12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2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dirty="0" err="1">
                <a:solidFill>
                  <a:srgbClr val="005AB4"/>
                </a:solidFill>
                <a:highlight>
                  <a:srgbClr val="FFFFFF"/>
                </a:highlight>
              </a:rPr>
              <a:t>xsl:output</a:t>
            </a:r>
            <a:r>
              <a:rPr lang="de-DE" sz="12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dirty="0" err="1">
                <a:solidFill>
                  <a:srgbClr val="F5844C"/>
                </a:solidFill>
                <a:highlight>
                  <a:srgbClr val="FFFFFF"/>
                </a:highlight>
              </a:rPr>
              <a:t>method</a:t>
            </a:r>
            <a:r>
              <a:rPr lang="de-DE" sz="12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dirty="0" err="1">
                <a:solidFill>
                  <a:srgbClr val="993300"/>
                </a:solidFill>
                <a:highlight>
                  <a:srgbClr val="FFFFFF"/>
                </a:highlight>
              </a:rPr>
              <a:t>xml</a:t>
            </a:r>
            <a:r>
              <a:rPr lang="de-DE" sz="12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dirty="0" err="1">
                <a:solidFill>
                  <a:srgbClr val="F5844C"/>
                </a:solidFill>
                <a:highlight>
                  <a:srgbClr val="FFFFFF"/>
                </a:highlight>
              </a:rPr>
              <a:t>encoding</a:t>
            </a:r>
            <a:r>
              <a:rPr lang="de-DE" sz="12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dirty="0">
                <a:solidFill>
                  <a:srgbClr val="993300"/>
                </a:solidFill>
                <a:highlight>
                  <a:srgbClr val="FFFFFF"/>
                </a:highlight>
              </a:rPr>
              <a:t>"utf-8"</a:t>
            </a:r>
            <a:r>
              <a:rPr lang="de-DE" sz="12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dirty="0" err="1">
                <a:solidFill>
                  <a:srgbClr val="F5844C"/>
                </a:solidFill>
                <a:highlight>
                  <a:srgbClr val="FFFFFF"/>
                </a:highlight>
              </a:rPr>
              <a:t>indent</a:t>
            </a:r>
            <a:r>
              <a:rPr lang="de-DE" sz="12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dirty="0" err="1">
                <a:solidFill>
                  <a:srgbClr val="993300"/>
                </a:solidFill>
                <a:highlight>
                  <a:srgbClr val="FFFFFF"/>
                </a:highlight>
              </a:rPr>
              <a:t>yes</a:t>
            </a:r>
            <a:r>
              <a:rPr lang="de-DE" sz="12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2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200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2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2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2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de-DE" sz="12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2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2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2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2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2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0000E6"/>
                </a:solidFill>
                <a:highlight>
                  <a:srgbClr val="FFFFFF"/>
                </a:highlight>
              </a:rPr>
              <a:t>recipe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de-DE" sz="12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2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xsl:where-populated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ingredients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de-DE" sz="12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2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 err="1">
                <a:solidFill>
                  <a:srgbClr val="0000E6"/>
                </a:solidFill>
                <a:highlight>
                  <a:srgbClr val="FFFFFF"/>
                </a:highlight>
              </a:rPr>
              <a:t>ingredients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de-DE" sz="12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ingredients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xsl:where-populated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de-DE" sz="12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2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787800"/>
                </a:solidFill>
                <a:highlight>
                  <a:srgbClr val="FFFFFF"/>
                </a:highlight>
              </a:rPr>
              <a:t>*</a:t>
            </a: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200" b="1" i="1" dirty="0" err="1">
                <a:solidFill>
                  <a:srgbClr val="0096C8"/>
                </a:solidFill>
                <a:highlight>
                  <a:srgbClr val="FFFFFF"/>
                </a:highlight>
              </a:rPr>
              <a:t>except</a:t>
            </a: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200" b="1" i="1" dirty="0" err="1">
                <a:solidFill>
                  <a:srgbClr val="0000E6"/>
                </a:solidFill>
                <a:highlight>
                  <a:srgbClr val="FFFFFF"/>
                </a:highlight>
              </a:rPr>
              <a:t>ingredients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2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2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 err="1">
                <a:solidFill>
                  <a:srgbClr val="0000E6"/>
                </a:solidFill>
                <a:highlight>
                  <a:srgbClr val="FFFFFF"/>
                </a:highlight>
              </a:rPr>
              <a:t>ingredients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name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xsl:value-of</a:t>
            </a:r>
            <a:r>
              <a:rPr lang="de-DE" sz="12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2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2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</a:t>
            </a:r>
            <a:r>
              <a:rPr lang="de-DE" sz="1200" b="1" i="1" dirty="0" err="1">
                <a:solidFill>
                  <a:srgbClr val="F08246"/>
                </a:solidFill>
                <a:highlight>
                  <a:srgbClr val="FFFFFF"/>
                </a:highlight>
              </a:rPr>
              <a:t>name</a:t>
            </a:r>
            <a:r>
              <a:rPr lang="de-DE" sz="12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de-DE" sz="12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name</a:t>
            </a:r>
            <a:r>
              <a:rPr lang="de-DE" sz="12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2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2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2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</a:p>
          <a:p>
            <a:endParaRPr lang="de-D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C5E66-9626-4DD6-9974-C4715FB641FA}"/>
              </a:ext>
            </a:extLst>
          </p:cNvPr>
          <p:cNvSpPr txBox="1"/>
          <p:nvPr/>
        </p:nvSpPr>
        <p:spPr>
          <a:xfrm>
            <a:off x="8500311" y="6061141"/>
            <a:ext cx="36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43144"/>
                </a:solidFill>
              </a:rPr>
              <a:t>See files: Recipe_XMLtoXML2.xsl; Session2_XMLtoXML2.xml</a:t>
            </a:r>
            <a:endParaRPr lang="de-DE" dirty="0">
              <a:solidFill>
                <a:srgbClr val="843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9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E6BD-A1F7-497F-AB0F-8246F38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6127"/>
            <a:ext cx="11626516" cy="1143000"/>
          </a:xfrm>
        </p:spPr>
        <p:txBody>
          <a:bodyPr/>
          <a:lstStyle/>
          <a:p>
            <a:r>
              <a:rPr lang="en-GB" dirty="0"/>
              <a:t>Transform attribute to child element (2)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58DF5-4CC3-4336-9C18-626CDE52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"3.0"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xmlns:xsl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"http://www.w3.org/1999/XSL/Transform"</a:t>
            </a:r>
            <a:r>
              <a:rPr lang="de-DE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xsl:output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method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dirty="0" err="1">
                <a:solidFill>
                  <a:srgbClr val="993300"/>
                </a:solidFill>
                <a:highlight>
                  <a:srgbClr val="FFFFFF"/>
                </a:highlight>
              </a:rPr>
              <a:t>xml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dirty="0" err="1">
                <a:solidFill>
                  <a:srgbClr val="F5844C"/>
                </a:solidFill>
                <a:highlight>
                  <a:srgbClr val="FFFFFF"/>
                </a:highlight>
              </a:rPr>
              <a:t>encoding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"utf-8"</a:t>
            </a:r>
            <a:r>
              <a:rPr lang="de-DE" sz="1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de-DE" sz="1800" b="1" i="1" dirty="0">
                <a:solidFill>
                  <a:srgbClr val="787800"/>
                </a:solidFill>
                <a:highlight>
                  <a:srgbClr val="FFFFFF"/>
                </a:highlight>
              </a:rPr>
              <a:t>|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node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 err="1">
                <a:solidFill>
                  <a:srgbClr val="0000E6"/>
                </a:solidFill>
                <a:highlight>
                  <a:srgbClr val="FFFFFF"/>
                </a:highlight>
              </a:rPr>
              <a:t>ingredients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"{</a:t>
            </a:r>
            <a:r>
              <a:rPr lang="de-DE" sz="1800" b="1" i="1" dirty="0" err="1">
                <a:solidFill>
                  <a:srgbClr val="004000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@name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}"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&gt; &lt;!--name of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the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element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with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the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value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of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the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attribute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--&gt;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xsl:value-of</a:t>
            </a:r>
            <a:r>
              <a:rPr lang="de-DE" sz="1800" b="1" i="1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de-DE" sz="1800" b="1" i="1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F08246"/>
                </a:solidFill>
                <a:highlight>
                  <a:srgbClr val="FFFFFF"/>
                </a:highlight>
              </a:rPr>
              <a:t>@</a:t>
            </a:r>
            <a:r>
              <a:rPr lang="de-DE" sz="1800" b="1" i="1" dirty="0" err="1">
                <a:solidFill>
                  <a:srgbClr val="F08246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&lt;!--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value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of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the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element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with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the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value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of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the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name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de-DE" sz="1800" b="1" i="1" dirty="0" err="1">
                <a:solidFill>
                  <a:srgbClr val="000096"/>
                </a:solidFill>
                <a:highlight>
                  <a:srgbClr val="FFFFFF"/>
                </a:highlight>
              </a:rPr>
              <a:t>attribute</a:t>
            </a:r>
            <a:r>
              <a:rPr lang="de-DE" sz="1800" b="1" i="1" dirty="0">
                <a:solidFill>
                  <a:srgbClr val="000096"/>
                </a:solidFill>
                <a:highlight>
                  <a:srgbClr val="FFFFFF"/>
                </a:highlight>
              </a:rPr>
              <a:t>--&gt;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de-DE" sz="1800" b="1" i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de-DE" sz="1800" b="1" i="1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de-DE" sz="1800" b="1" i="1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</a:p>
          <a:p>
            <a:endParaRPr lang="de-DE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E16F9-3D68-41F3-A284-86C37B48C4AB}"/>
              </a:ext>
            </a:extLst>
          </p:cNvPr>
          <p:cNvSpPr txBox="1"/>
          <p:nvPr/>
        </p:nvSpPr>
        <p:spPr>
          <a:xfrm>
            <a:off x="8099104" y="5872798"/>
            <a:ext cx="463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43144"/>
                </a:solidFill>
              </a:rPr>
              <a:t>See files: Recipe_XMLtoXML_wrongcode.xsl; Session2_XMLtoXML_wrongcode.xml</a:t>
            </a:r>
            <a:endParaRPr lang="de-DE" dirty="0">
              <a:solidFill>
                <a:srgbClr val="843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1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BB12-1625-4144-BD0E-9647794A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TEI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5C4E-50AB-41C6-BE27-0F630C66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</a:t>
            </a:r>
            <a:r>
              <a:rPr lang="de-DE" dirty="0"/>
              <a:t>ext </a:t>
            </a:r>
            <a:r>
              <a:rPr lang="de-DE" b="1" dirty="0"/>
              <a:t>E</a:t>
            </a:r>
            <a:r>
              <a:rPr lang="de-DE" dirty="0"/>
              <a:t>ncoding </a:t>
            </a:r>
            <a:r>
              <a:rPr lang="de-DE" b="1" dirty="0"/>
              <a:t>I</a:t>
            </a:r>
            <a:r>
              <a:rPr lang="de-DE" dirty="0"/>
              <a:t>nitiative</a:t>
            </a:r>
          </a:p>
          <a:p>
            <a:r>
              <a:rPr lang="de-DE" dirty="0"/>
              <a:t>Community of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en-GB" dirty="0"/>
              <a:t>(since 1980s)</a:t>
            </a:r>
          </a:p>
          <a:p>
            <a:r>
              <a:rPr lang="en-GB" dirty="0"/>
              <a:t>Guidelines for the creation of machine-readable text</a:t>
            </a:r>
          </a:p>
          <a:p>
            <a:r>
              <a:rPr lang="en-GB" dirty="0"/>
              <a:t>Focus on printed books</a:t>
            </a:r>
          </a:p>
          <a:p>
            <a:r>
              <a:rPr lang="en-GB" dirty="0"/>
              <a:t>Latest guidelines: </a:t>
            </a:r>
            <a:r>
              <a:rPr lang="en-GB" dirty="0">
                <a:hlinkClick r:id="rId2"/>
              </a:rPr>
              <a:t>P5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E166D-14D6-42A3-92E0-1993D0E44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321" y="459531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7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696A-FF90-4CFF-8ED6-F4ADDADE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and XSLT</a:t>
            </a:r>
            <a:endParaRPr lang="de-DE" dirty="0"/>
          </a:p>
        </p:txBody>
      </p:sp>
      <p:pic>
        <p:nvPicPr>
          <p:cNvPr id="4" name="Online Media 3" title="XSLT - Part 2">
            <a:hlinkClick r:id="" action="ppaction://media"/>
            <a:extLst>
              <a:ext uri="{FF2B5EF4-FFF2-40B4-BE49-F238E27FC236}">
                <a16:creationId xmlns:a16="http://schemas.microsoft.com/office/drawing/2014/main" id="{6BA5AE10-F731-4647-BBB7-60DA28750FC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35225" y="2147888"/>
            <a:ext cx="7321550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8FE6-507F-4165-A7F2-B413C061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TEI: advantages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7B1E-1BDA-4CD8-B719-CD2DE67E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Ready-made schema (no need to reinvent the wheel)</a:t>
            </a:r>
          </a:p>
          <a:p>
            <a:r>
              <a:rPr lang="en-GB" dirty="0"/>
              <a:t>Very detailed and descriptive</a:t>
            </a:r>
          </a:p>
          <a:p>
            <a:r>
              <a:rPr lang="en-GB" dirty="0"/>
              <a:t>Freely available</a:t>
            </a:r>
          </a:p>
          <a:p>
            <a:r>
              <a:rPr lang="en-GB" dirty="0"/>
              <a:t>Customization, e.g. TEI Lite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74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A53D-237B-4213-9910-E51A0E07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TEI: disadvantages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9E7E-A66A-476E-93D9-89D3F6B4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Top-heavy (enormous header)</a:t>
            </a:r>
          </a:p>
          <a:p>
            <a:r>
              <a:rPr lang="en-GB" dirty="0"/>
              <a:t>At times overly descriptive</a:t>
            </a:r>
          </a:p>
          <a:p>
            <a:r>
              <a:rPr lang="en-GB" dirty="0"/>
              <a:t>Wants to cover everything…but doesn’t do so</a:t>
            </a:r>
          </a:p>
          <a:p>
            <a:r>
              <a:rPr lang="en-GB" dirty="0"/>
              <a:t>XML = the standard, TEI = particular XML schema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52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C5A2-B242-4323-9CE5-D3C819A9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(</a:t>
            </a:r>
            <a:r>
              <a:rPr lang="de-DE" dirty="0" err="1"/>
              <a:t>Xpath</a:t>
            </a:r>
            <a:r>
              <a:rPr lang="de-D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0D5F-0AB8-40C3-9A6B-29F28B7D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Xpath</a:t>
            </a:r>
            <a:r>
              <a:rPr lang="de-DE" sz="2800" dirty="0"/>
              <a:t> </a:t>
            </a:r>
            <a:r>
              <a:rPr lang="de-DE" sz="2800" dirty="0" err="1"/>
              <a:t>playground</a:t>
            </a:r>
            <a:r>
              <a:rPr lang="de-DE" sz="2800" dirty="0"/>
              <a:t>: </a:t>
            </a:r>
            <a:r>
              <a:rPr lang="de-DE" sz="2800" dirty="0">
                <a:hlinkClick r:id="rId2"/>
              </a:rPr>
              <a:t>https://scrapinghub.github.io/xpath-playground/?utm_campaign=BRA&amp;utm_activity=BLO&amp;utm_medium=ORG&amp;utm_source=HUB&amp;utm_content=BLP</a:t>
            </a:r>
            <a:endParaRPr lang="de-DE" sz="2800" dirty="0"/>
          </a:p>
          <a:p>
            <a:r>
              <a:rPr lang="de-DE" sz="2800" dirty="0" err="1"/>
              <a:t>Xpath</a:t>
            </a:r>
            <a:r>
              <a:rPr lang="de-DE" sz="2800" dirty="0"/>
              <a:t> </a:t>
            </a:r>
            <a:r>
              <a:rPr lang="de-DE" sz="2800" dirty="0" err="1"/>
              <a:t>tutorial</a:t>
            </a:r>
            <a:r>
              <a:rPr lang="de-DE" sz="2800" dirty="0"/>
              <a:t>: </a:t>
            </a:r>
            <a:r>
              <a:rPr lang="de-DE" sz="2800" dirty="0">
                <a:hlinkClick r:id="rId3"/>
              </a:rPr>
              <a:t>https://blog.scrapinghub.com/2016/10/27/an-introduction-to-xpath-with-examples</a:t>
            </a:r>
            <a:endParaRPr lang="de-DE" sz="2800" dirty="0"/>
          </a:p>
          <a:p>
            <a:r>
              <a:rPr lang="de-DE" sz="2800" dirty="0">
                <a:hlinkClick r:id="rId4"/>
              </a:rPr>
              <a:t>https://teach.dariah.eu/course/view.php?id=32&amp;section=6</a:t>
            </a:r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57455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C5A2-B242-4323-9CE5-D3C819A9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(XLST)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0D5F-0AB8-40C3-9A6B-29F28B7D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48043"/>
            <a:ext cx="10972800" cy="4385104"/>
          </a:xfrm>
        </p:spPr>
        <p:txBody>
          <a:bodyPr/>
          <a:lstStyle/>
          <a:p>
            <a:r>
              <a:rPr lang="de-DE" sz="2800" dirty="0">
                <a:hlinkClick r:id="rId2"/>
              </a:rPr>
              <a:t>https://www.w3schools.com/xml/xsl_intro.asp</a:t>
            </a:r>
            <a:endParaRPr lang="de-DE" sz="2800" dirty="0"/>
          </a:p>
          <a:p>
            <a:r>
              <a:rPr lang="de-DE" sz="2800" dirty="0">
                <a:hlinkClick r:id="rId3"/>
              </a:rPr>
              <a:t>https://programminghistorian.org/en/lessons/transforming-xml-with-xsl</a:t>
            </a:r>
            <a:endParaRPr lang="de-DE" sz="2800" dirty="0"/>
          </a:p>
          <a:p>
            <a:r>
              <a:rPr lang="de-DE" sz="2800" dirty="0">
                <a:hlinkClick r:id="rId4"/>
              </a:rPr>
              <a:t>http://www.cs.toronto.edu/~ryanjohn/teaching/cscc43-s12/lectures/c43-xslt-v02.pdf</a:t>
            </a:r>
            <a:endParaRPr lang="de-DE" sz="2800" dirty="0"/>
          </a:p>
          <a:p>
            <a:r>
              <a:rPr lang="de-DE" sz="2800" dirty="0">
                <a:hlinkClick r:id="rId5"/>
              </a:rPr>
              <a:t>http://www.ag-nbi.de/lehre/07/V_XML/Folien/06_XSLT.pdf</a:t>
            </a:r>
            <a:endParaRPr lang="de-DE" sz="2800" dirty="0"/>
          </a:p>
          <a:p>
            <a:r>
              <a:rPr lang="de-DE" sz="2800" dirty="0">
                <a:hlinkClick r:id="rId6"/>
              </a:rPr>
              <a:t>http://dh.obdurodon.org/xslt-basics.xhtml</a:t>
            </a:r>
            <a:r>
              <a:rPr lang="de-DE" sz="2800" dirty="0"/>
              <a:t>, </a:t>
            </a:r>
            <a:r>
              <a:rPr lang="de-DE" sz="2800" dirty="0">
                <a:hlinkClick r:id="rId7"/>
              </a:rPr>
              <a:t>http://dh.obdurodon.org/xslt-basics-2.xhtml</a:t>
            </a:r>
            <a:endParaRPr lang="de-DE" sz="2800" dirty="0"/>
          </a:p>
          <a:p>
            <a:r>
              <a:rPr lang="de-DE" sz="2800" dirty="0">
                <a:hlinkClick r:id="rId8"/>
              </a:rPr>
              <a:t>https://www.freeformatter.com/xsl-transformer.html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7851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50B4-8A72-4083-A339-026BA186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0070-04D4-442F-9200-EB566BBC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Discovering information in XML files</a:t>
            </a:r>
          </a:p>
          <a:p>
            <a:r>
              <a:rPr lang="en-GB" dirty="0"/>
              <a:t>Using ‘paths’ to navigate the hierarchical structure of XML files </a:t>
            </a:r>
          </a:p>
          <a:p>
            <a:r>
              <a:rPr lang="en-GB" dirty="0"/>
              <a:t>Selection of:</a:t>
            </a:r>
          </a:p>
          <a:p>
            <a:pPr lvl="1"/>
            <a:r>
              <a:rPr lang="en-GB" dirty="0"/>
              <a:t>Nodes (e.g. elements, attributes)</a:t>
            </a:r>
          </a:p>
          <a:p>
            <a:pPr lvl="1"/>
            <a:r>
              <a:rPr lang="en-GB" dirty="0"/>
              <a:t>Predicates (e.g. particular node, or node with specific value)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794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50B4-8A72-4083-A339-026BA186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syntax (nodes)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0070-04D4-442F-9200-EB566BBC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843144"/>
                </a:solidFill>
              </a:rPr>
              <a:t>cookbook</a:t>
            </a:r>
            <a:r>
              <a:rPr lang="en-GB" sz="2800" dirty="0"/>
              <a:t> = select nodes with the name ‘cookbook’</a:t>
            </a:r>
          </a:p>
          <a:p>
            <a:endParaRPr lang="en-GB" sz="2800" dirty="0"/>
          </a:p>
          <a:p>
            <a:r>
              <a:rPr lang="en-GB" sz="2800" dirty="0">
                <a:solidFill>
                  <a:srgbClr val="843144"/>
                </a:solidFill>
              </a:rPr>
              <a:t>/cookbook/recipe/ingredients </a:t>
            </a:r>
            <a:r>
              <a:rPr lang="en-GB" sz="2800" dirty="0"/>
              <a:t>= select all occurrences of the child element ‘ingredients’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>
                <a:solidFill>
                  <a:srgbClr val="843144"/>
                </a:solidFill>
              </a:rPr>
              <a:t>//ingredients </a:t>
            </a:r>
            <a:r>
              <a:rPr lang="en-GB" sz="2800" dirty="0"/>
              <a:t>= find all ‘ingredients’ elements, no matter where located in the structure</a:t>
            </a:r>
          </a:p>
          <a:p>
            <a:endParaRPr lang="en-GB" sz="2800" dirty="0"/>
          </a:p>
          <a:p>
            <a:endParaRPr lang="en-GB" sz="2800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04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50B4-8A72-4083-A339-026BA186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syntax (predicates)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0070-04D4-442F-9200-EB566BBC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843144"/>
                </a:solidFill>
              </a:rPr>
              <a:t>/cookbook/recipe[1]/ingredients </a:t>
            </a:r>
            <a:r>
              <a:rPr lang="en-GB" sz="2800" dirty="0"/>
              <a:t>= select all occurrences of the child element ‘ingredients’ of the first recipe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>
                <a:solidFill>
                  <a:srgbClr val="843144"/>
                </a:solidFill>
              </a:rPr>
              <a:t>/cookbook/recipe[2]/ingredients[4] </a:t>
            </a:r>
            <a:r>
              <a:rPr lang="en-GB" sz="2800" dirty="0"/>
              <a:t>=</a:t>
            </a:r>
            <a:r>
              <a:rPr lang="en-GB" sz="2800" dirty="0">
                <a:solidFill>
                  <a:srgbClr val="843144"/>
                </a:solidFill>
              </a:rPr>
              <a:t> </a:t>
            </a:r>
            <a:r>
              <a:rPr lang="en-GB" sz="2800" dirty="0"/>
              <a:t>select the fourth instance of the child element ‘ingredients’ of the second recipe</a:t>
            </a:r>
          </a:p>
          <a:p>
            <a:endParaRPr lang="en-GB" sz="2800" dirty="0"/>
          </a:p>
          <a:p>
            <a:r>
              <a:rPr lang="de-DE" sz="2800" dirty="0">
                <a:solidFill>
                  <a:srgbClr val="843144"/>
                </a:solidFill>
              </a:rPr>
              <a:t>//</a:t>
            </a:r>
            <a:r>
              <a:rPr lang="de-DE" sz="2800" dirty="0" err="1">
                <a:solidFill>
                  <a:srgbClr val="843144"/>
                </a:solidFill>
              </a:rPr>
              <a:t>ingredients</a:t>
            </a:r>
            <a:r>
              <a:rPr lang="de-DE" sz="2800" dirty="0">
                <a:solidFill>
                  <a:srgbClr val="843144"/>
                </a:solidFill>
              </a:rPr>
              <a:t>[</a:t>
            </a:r>
            <a:r>
              <a:rPr lang="de-DE" sz="2800" dirty="0" err="1">
                <a:solidFill>
                  <a:srgbClr val="843144"/>
                </a:solidFill>
              </a:rPr>
              <a:t>contains</a:t>
            </a:r>
            <a:r>
              <a:rPr lang="de-DE" sz="2800" dirty="0">
                <a:solidFill>
                  <a:srgbClr val="843144"/>
                </a:solidFill>
              </a:rPr>
              <a:t>(@name, "</a:t>
            </a:r>
            <a:r>
              <a:rPr lang="de-DE" sz="2800" dirty="0" err="1">
                <a:solidFill>
                  <a:srgbClr val="843144"/>
                </a:solidFill>
              </a:rPr>
              <a:t>ggs</a:t>
            </a:r>
            <a:r>
              <a:rPr lang="de-DE" sz="2800" dirty="0">
                <a:solidFill>
                  <a:srgbClr val="843144"/>
                </a:solidFill>
              </a:rPr>
              <a:t>")]</a:t>
            </a:r>
            <a:endParaRPr lang="en-GB" sz="2800" dirty="0">
              <a:solidFill>
                <a:srgbClr val="843144"/>
              </a:solidFill>
            </a:endParaRPr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25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50B4-8A72-4083-A339-026BA186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XPath exercise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0070-04D4-442F-9200-EB566BBC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48043"/>
            <a:ext cx="10972800" cy="4610311"/>
          </a:xfrm>
        </p:spPr>
        <p:txBody>
          <a:bodyPr/>
          <a:lstStyle/>
          <a:p>
            <a:r>
              <a:rPr lang="en-GB" sz="2800" dirty="0"/>
              <a:t>Open the file ‘XPath_session2.xml’</a:t>
            </a:r>
          </a:p>
          <a:p>
            <a:r>
              <a:rPr lang="en-GB" sz="2800" dirty="0"/>
              <a:t>Try to find the following information:</a:t>
            </a:r>
          </a:p>
          <a:p>
            <a:pPr marL="0" indent="0">
              <a:buNone/>
            </a:pPr>
            <a:r>
              <a:rPr lang="en-GB" sz="2800" dirty="0"/>
              <a:t>	1) All the instances of the person with the name ‘Romulus’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2800" dirty="0"/>
              <a:t>	2) All the curved underscores</a:t>
            </a:r>
            <a:r>
              <a:rPr lang="en-GB" sz="2800" b="1" dirty="0"/>
              <a:t> </a:t>
            </a:r>
            <a:r>
              <a:rPr lang="en-GB" sz="2800" b="1" i="1" dirty="0"/>
              <a:t>and</a:t>
            </a:r>
            <a:r>
              <a:rPr lang="en-GB" sz="2800" b="1" dirty="0"/>
              <a:t> </a:t>
            </a:r>
            <a:r>
              <a:rPr lang="en-GB" sz="2800" dirty="0"/>
              <a:t>the Mercury symbols. Hint: use the 	elements &lt;underline&gt; and &lt;symbol&gt;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2800" dirty="0"/>
              <a:t>	3) The translated text of the last marginal note in this file. Hint: use 	the elements &lt;marginalia&gt; and &lt;translation&gt;</a:t>
            </a:r>
          </a:p>
          <a:p>
            <a:r>
              <a:rPr lang="en-GB" sz="2800" dirty="0"/>
              <a:t>For useful information, see </a:t>
            </a:r>
            <a:r>
              <a:rPr lang="en-GB" sz="2800" dirty="0">
                <a:hlinkClick r:id="rId2"/>
              </a:rPr>
              <a:t>here</a:t>
            </a:r>
            <a:r>
              <a:rPr lang="en-GB" sz="2800" dirty="0"/>
              <a:t> and </a:t>
            </a:r>
            <a:r>
              <a:rPr lang="en-GB" sz="2800" dirty="0">
                <a:hlinkClick r:id="rId3"/>
              </a:rPr>
              <a:t>here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2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3943-F208-4C29-A55C-DCAB195B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XSL/XSLT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53BD-7108-4451-AE5C-A0AA19B4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</a:t>
            </a:r>
            <a:r>
              <a:rPr lang="en-GB" b="1" dirty="0" err="1"/>
              <a:t>X</a:t>
            </a:r>
            <a:r>
              <a:rPr lang="en-GB" dirty="0" err="1"/>
              <a:t>tensible</a:t>
            </a:r>
            <a:r>
              <a:rPr lang="en-GB" dirty="0"/>
              <a:t> </a:t>
            </a:r>
            <a:r>
              <a:rPr lang="en-GB" b="1" dirty="0"/>
              <a:t>S</a:t>
            </a:r>
            <a:r>
              <a:rPr lang="en-GB" dirty="0"/>
              <a:t>tylesheet </a:t>
            </a:r>
            <a:r>
              <a:rPr lang="en-GB" b="1" dirty="0"/>
              <a:t>L</a:t>
            </a:r>
            <a:r>
              <a:rPr lang="en-GB" dirty="0"/>
              <a:t>anguage (</a:t>
            </a:r>
            <a:r>
              <a:rPr lang="en-GB" b="1" dirty="0"/>
              <a:t>T</a:t>
            </a:r>
            <a:r>
              <a:rPr lang="en-GB" dirty="0"/>
              <a:t>ransformations)</a:t>
            </a:r>
          </a:p>
          <a:p>
            <a:r>
              <a:rPr lang="en-GB" dirty="0"/>
              <a:t>CSS for XML</a:t>
            </a:r>
          </a:p>
          <a:p>
            <a:r>
              <a:rPr lang="en-GB" dirty="0"/>
              <a:t>Used to transform information, for example:</a:t>
            </a:r>
          </a:p>
          <a:p>
            <a:pPr lvl="1"/>
            <a:r>
              <a:rPr lang="en-GB" dirty="0"/>
              <a:t>XML to HTML</a:t>
            </a:r>
          </a:p>
          <a:p>
            <a:pPr lvl="1"/>
            <a:r>
              <a:rPr lang="en-GB" dirty="0"/>
              <a:t>XML to XML (e.g. expressing data according to another schema)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97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BB12-1625-4144-BD0E-9647794A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syntax (1)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5C4E-50AB-41C6-BE27-0F630C66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148043"/>
            <a:ext cx="12077700" cy="4117975"/>
          </a:xfrm>
        </p:spPr>
        <p:txBody>
          <a:bodyPr/>
          <a:lstStyle/>
          <a:p>
            <a:r>
              <a:rPr lang="en-GB" dirty="0"/>
              <a:t>XML declaration: 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/>
          </a:p>
          <a:p>
            <a:r>
              <a:rPr lang="en-GB" dirty="0"/>
              <a:t>XSL declaration (two versions!):</a:t>
            </a:r>
          </a:p>
          <a:p>
            <a:pPr lvl="1"/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xsl:stylesheet</a:t>
            </a:r>
            <a: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b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de-DE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xmlns:xsl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="http://www.w3.org/1999/XSL/Transform"&gt;</a:t>
            </a:r>
            <a:endParaRPr lang="en-GB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xsl:transform</a:t>
            </a:r>
            <a: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b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de-DE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xmlns:xsl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="http://www.w3.org/1999/XSL/Transform"&gt;</a:t>
            </a:r>
          </a:p>
          <a:p>
            <a:r>
              <a:rPr lang="en-GB" dirty="0"/>
              <a:t>Link to XSL file in XML document:</a:t>
            </a:r>
          </a:p>
          <a:p>
            <a:pPr lvl="1"/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de-D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-stylesheet</a:t>
            </a:r>
            <a: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de-D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xsl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="cdcatalog.xsl"</a:t>
            </a:r>
            <a: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/>
          </a:p>
          <a:p>
            <a:pPr marL="457200" lvl="1" indent="0">
              <a:buNone/>
            </a:pPr>
            <a:endParaRPr lang="de-DE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endParaRPr lang="de-DE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0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BB12-1625-4144-BD0E-9647794A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XSLT syntax (2)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5C4E-50AB-41C6-BE27-0F630C66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148043"/>
            <a:ext cx="11710737" cy="4117975"/>
          </a:xfrm>
        </p:spPr>
        <p:txBody>
          <a:bodyPr/>
          <a:lstStyle/>
          <a:p>
            <a:r>
              <a:rPr lang="en-GB" dirty="0"/>
              <a:t>Finding and transforming data in XML files</a:t>
            </a:r>
          </a:p>
          <a:p>
            <a:pPr lvl="1"/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Template element 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xsl:template</a:t>
            </a:r>
            <a:r>
              <a:rPr lang="de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match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="/"&gt;</a:t>
            </a:r>
          </a:p>
          <a:p>
            <a:r>
              <a:rPr lang="en-GB" dirty="0"/>
              <a:t>Various functions</a:t>
            </a:r>
          </a:p>
          <a:p>
            <a:pPr lvl="1"/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Value-of element </a:t>
            </a: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xsl:value-of</a:t>
            </a: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 select="/Path"/&gt;</a:t>
            </a:r>
            <a:endParaRPr lang="de-DE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For-each element </a:t>
            </a: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xsl:for-each</a:t>
            </a: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 select="/Path"/&gt;</a:t>
            </a:r>
          </a:p>
          <a:p>
            <a:pPr lvl="1"/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Sort element </a:t>
            </a:r>
            <a:r>
              <a:rPr lang="de-DE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i="0" dirty="0" err="1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xsl:sort</a:t>
            </a:r>
            <a:r>
              <a:rPr lang="de-DE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0" dirty="0" err="1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de-DE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name of element</a:t>
            </a:r>
            <a:r>
              <a:rPr lang="de-DE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"/&gt;</a:t>
            </a:r>
          </a:p>
          <a:p>
            <a:pPr lvl="1"/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If element </a:t>
            </a: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xsl:if</a:t>
            </a: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 test="</a:t>
            </a:r>
            <a:r>
              <a:rPr lang="en-US" b="0" i="0" dirty="0" err="1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value_of</a:t>
            </a: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"&gt;</a:t>
            </a:r>
            <a:endParaRPr lang="de-DE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endParaRPr lang="de-DE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endParaRPr lang="de-DE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0257"/>
      </p:ext>
    </p:extLst>
  </p:cSld>
  <p:clrMapOvr>
    <a:masterClrMapping/>
  </p:clrMapOvr>
</p:sld>
</file>

<file path=ppt/theme/theme1.xml><?xml version="1.0" encoding="utf-8"?>
<a:theme xmlns:a="http://schemas.openxmlformats.org/drawingml/2006/main" name="IEG Power Point Vorlage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2062</Words>
  <Application>Microsoft Office PowerPoint</Application>
  <PresentationFormat>Widescreen</PresentationFormat>
  <Paragraphs>131</Paragraphs>
  <Slides>23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Candara</vt:lpstr>
      <vt:lpstr>Consolas</vt:lpstr>
      <vt:lpstr>Delicious-Bold</vt:lpstr>
      <vt:lpstr>Delicious-Roman</vt:lpstr>
      <vt:lpstr>IEG Power Point Vorlage2.0</vt:lpstr>
      <vt:lpstr>PowerPoint Presentation</vt:lpstr>
      <vt:lpstr>XPath and XSLT</vt:lpstr>
      <vt:lpstr>XPath</vt:lpstr>
      <vt:lpstr>XPath syntax (nodes)</vt:lpstr>
      <vt:lpstr>XPath syntax (predicates)</vt:lpstr>
      <vt:lpstr>XPath exercise</vt:lpstr>
      <vt:lpstr>XSL/XSLT</vt:lpstr>
      <vt:lpstr>XSLT syntax (1)</vt:lpstr>
      <vt:lpstr>XSLT syntax (2)</vt:lpstr>
      <vt:lpstr>XSLT syntax (3)</vt:lpstr>
      <vt:lpstr>XSLT examples</vt:lpstr>
      <vt:lpstr>XSLT exercise</vt:lpstr>
      <vt:lpstr>From XML to XML</vt:lpstr>
      <vt:lpstr>Change name of an element and add attribute</vt:lpstr>
      <vt:lpstr>Add a child element</vt:lpstr>
      <vt:lpstr>Add a child element to a specific recipe</vt:lpstr>
      <vt:lpstr>Transform attribute to child element (1)</vt:lpstr>
      <vt:lpstr>Transform attribute to child element (2)</vt:lpstr>
      <vt:lpstr>TEI</vt:lpstr>
      <vt:lpstr>TEI: advantages</vt:lpstr>
      <vt:lpstr>TEI: disadvantages</vt:lpstr>
      <vt:lpstr>Sources (Xpath)</vt:lpstr>
      <vt:lpstr>Sources (XLST)</vt:lpstr>
    </vt:vector>
  </TitlesOfParts>
  <Company>Johannes Gutenberg-Universität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Schieferstein, Kathrin</dc:creator>
  <cp:lastModifiedBy>Geraerts, Jaap</cp:lastModifiedBy>
  <cp:revision>110</cp:revision>
  <dcterms:created xsi:type="dcterms:W3CDTF">2019-04-17T11:48:36Z</dcterms:created>
  <dcterms:modified xsi:type="dcterms:W3CDTF">2020-11-18T07:40:25Z</dcterms:modified>
</cp:coreProperties>
</file>