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87" r:id="rId3"/>
    <p:sldId id="279" r:id="rId4"/>
    <p:sldId id="288" r:id="rId5"/>
    <p:sldId id="280" r:id="rId6"/>
    <p:sldId id="281" r:id="rId7"/>
    <p:sldId id="282" r:id="rId8"/>
    <p:sldId id="294" r:id="rId9"/>
    <p:sldId id="297" r:id="rId10"/>
    <p:sldId id="298" r:id="rId11"/>
    <p:sldId id="300" r:id="rId12"/>
    <p:sldId id="301" r:id="rId13"/>
    <p:sldId id="306" r:id="rId14"/>
    <p:sldId id="292" r:id="rId15"/>
    <p:sldId id="291" r:id="rId16"/>
    <p:sldId id="286" r:id="rId17"/>
    <p:sldId id="307" r:id="rId18"/>
    <p:sldId id="309" r:id="rId19"/>
    <p:sldId id="302" r:id="rId20"/>
    <p:sldId id="278" r:id="rId21"/>
    <p:sldId id="310" r:id="rId22"/>
    <p:sldId id="311" r:id="rId23"/>
    <p:sldId id="312" r:id="rId24"/>
  </p:sldIdLst>
  <p:sldSz cx="12192000" cy="6858000"/>
  <p:notesSz cx="6858000" cy="9144000"/>
  <p:defaultTextStyle>
    <a:defPPr>
      <a:defRPr lang="de-DE"/>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3B3603D7-A618-484D-8AA8-2350F58DEE89}">
          <p14:sldIdLst>
            <p14:sldId id="257"/>
            <p14:sldId id="287"/>
            <p14:sldId id="279"/>
            <p14:sldId id="288"/>
            <p14:sldId id="280"/>
            <p14:sldId id="281"/>
            <p14:sldId id="282"/>
            <p14:sldId id="294"/>
            <p14:sldId id="297"/>
            <p14:sldId id="298"/>
            <p14:sldId id="300"/>
            <p14:sldId id="301"/>
            <p14:sldId id="306"/>
            <p14:sldId id="292"/>
            <p14:sldId id="291"/>
            <p14:sldId id="286"/>
            <p14:sldId id="307"/>
            <p14:sldId id="309"/>
            <p14:sldId id="302"/>
            <p14:sldId id="278"/>
          </p14:sldIdLst>
        </p14:section>
        <p14:section name="Hands-On" id="{F0517C81-E6FC-4AB2-870E-58BFA1E06D4B}">
          <p14:sldIdLst>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04C49-3FC0-4C79-B918-BFD29FF504E2}" type="datetimeFigureOut">
              <a:rPr lang="de-DE" smtClean="0"/>
              <a:t>27.01.2020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5267C-06DD-4945-BDF5-B6E7AC3D7AC9}" type="slidenum">
              <a:rPr lang="de-DE" smtClean="0"/>
              <a:t>‹#›</a:t>
            </a:fld>
            <a:endParaRPr lang="de-DE"/>
          </a:p>
        </p:txBody>
      </p:sp>
    </p:spTree>
    <p:extLst>
      <p:ext uri="{BB962C8B-B14F-4D97-AF65-F5344CB8AC3E}">
        <p14:creationId xmlns:p14="http://schemas.microsoft.com/office/powerpoint/2010/main" val="1994283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ea typeface="ＭＳ Ｐゴシック" panose="020B0600070205080204" pitchFamily="34" charset="-128"/>
            </a:endParaRPr>
          </a:p>
        </p:txBody>
      </p:sp>
      <p:sp>
        <p:nvSpPr>
          <p:cNvPr id="6148"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9C3AE3-D156-4715-8484-E425CE1B5B1E}" type="slidenum">
              <a:rPr lang="de-DE" altLang="de-DE" smtClean="0">
                <a:latin typeface="Delicious-Roman"/>
              </a:rPr>
              <a:pPr/>
              <a:t>1</a:t>
            </a:fld>
            <a:endParaRPr lang="de-DE" altLang="de-DE">
              <a:latin typeface="Delicious-Roman"/>
            </a:endParaRPr>
          </a:p>
        </p:txBody>
      </p:sp>
    </p:spTree>
    <p:extLst>
      <p:ext uri="{BB962C8B-B14F-4D97-AF65-F5344CB8AC3E}">
        <p14:creationId xmlns:p14="http://schemas.microsoft.com/office/powerpoint/2010/main" val="1503686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Rolldown oder Popup Menus kamen auch erst später</a:t>
            </a:r>
          </a:p>
        </p:txBody>
      </p:sp>
      <p:sp>
        <p:nvSpPr>
          <p:cNvPr id="4" name="Slide Number Placeholder 3"/>
          <p:cNvSpPr>
            <a:spLocks noGrp="1"/>
          </p:cNvSpPr>
          <p:nvPr>
            <p:ph type="sldNum" sz="quarter" idx="5"/>
          </p:nvPr>
        </p:nvSpPr>
        <p:spPr/>
        <p:txBody>
          <a:bodyPr/>
          <a:lstStyle/>
          <a:p>
            <a:fld id="{D5B5267C-06DD-4945-BDF5-B6E7AC3D7AC9}" type="slidenum">
              <a:rPr lang="de-DE" smtClean="0"/>
              <a:t>14</a:t>
            </a:fld>
            <a:endParaRPr lang="de-DE"/>
          </a:p>
        </p:txBody>
      </p:sp>
    </p:spTree>
    <p:extLst>
      <p:ext uri="{BB962C8B-B14F-4D97-AF65-F5344CB8AC3E}">
        <p14:creationId xmlns:p14="http://schemas.microsoft.com/office/powerpoint/2010/main" val="426699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CSS kam erst in Dezember '96!</a:t>
            </a:r>
          </a:p>
        </p:txBody>
      </p:sp>
      <p:sp>
        <p:nvSpPr>
          <p:cNvPr id="4" name="Slide Number Placeholder 3"/>
          <p:cNvSpPr>
            <a:spLocks noGrp="1"/>
          </p:cNvSpPr>
          <p:nvPr>
            <p:ph type="sldNum" sz="quarter" idx="5"/>
          </p:nvPr>
        </p:nvSpPr>
        <p:spPr/>
        <p:txBody>
          <a:bodyPr/>
          <a:lstStyle/>
          <a:p>
            <a:fld id="{D5B5267C-06DD-4945-BDF5-B6E7AC3D7AC9}" type="slidenum">
              <a:rPr lang="de-DE" smtClean="0"/>
              <a:t>15</a:t>
            </a:fld>
            <a:endParaRPr lang="de-DE"/>
          </a:p>
        </p:txBody>
      </p:sp>
    </p:spTree>
    <p:extLst>
      <p:ext uri="{BB962C8B-B14F-4D97-AF65-F5344CB8AC3E}">
        <p14:creationId xmlns:p14="http://schemas.microsoft.com/office/powerpoint/2010/main" val="54660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Browser und Editor vorhanden? Wenn nicht, nutzt die Zeit fürs Downloaden.</a:t>
            </a:r>
          </a:p>
        </p:txBody>
      </p:sp>
      <p:sp>
        <p:nvSpPr>
          <p:cNvPr id="4" name="Slide Number Placeholder 3"/>
          <p:cNvSpPr>
            <a:spLocks noGrp="1"/>
          </p:cNvSpPr>
          <p:nvPr>
            <p:ph type="sldNum" sz="quarter" idx="5"/>
          </p:nvPr>
        </p:nvSpPr>
        <p:spPr/>
        <p:txBody>
          <a:bodyPr/>
          <a:lstStyle/>
          <a:p>
            <a:fld id="{D5B5267C-06DD-4945-BDF5-B6E7AC3D7AC9}" type="slidenum">
              <a:rPr lang="de-DE" smtClean="0"/>
              <a:t>2</a:t>
            </a:fld>
            <a:endParaRPr lang="de-DE"/>
          </a:p>
        </p:txBody>
      </p:sp>
    </p:spTree>
    <p:extLst>
      <p:ext uri="{BB962C8B-B14F-4D97-AF65-F5344CB8AC3E}">
        <p14:creationId xmlns:p14="http://schemas.microsoft.com/office/powerpoint/2010/main" val="22420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Bevor wir beginnen, kurzer Hinweis: Ihr könnt die Slides der ReIRes School hier finden ... Und diese Slides in Seafile</a:t>
            </a:r>
          </a:p>
        </p:txBody>
      </p:sp>
      <p:sp>
        <p:nvSpPr>
          <p:cNvPr id="4" name="Slide Number Placeholder 3"/>
          <p:cNvSpPr>
            <a:spLocks noGrp="1"/>
          </p:cNvSpPr>
          <p:nvPr>
            <p:ph type="sldNum" sz="quarter" idx="5"/>
          </p:nvPr>
        </p:nvSpPr>
        <p:spPr/>
        <p:txBody>
          <a:bodyPr/>
          <a:lstStyle/>
          <a:p>
            <a:fld id="{D5B5267C-06DD-4945-BDF5-B6E7AC3D7AC9}" type="slidenum">
              <a:rPr lang="de-DE" smtClean="0"/>
              <a:t>3</a:t>
            </a:fld>
            <a:endParaRPr lang="de-DE"/>
          </a:p>
        </p:txBody>
      </p:sp>
    </p:spTree>
    <p:extLst>
      <p:ext uri="{BB962C8B-B14F-4D97-AF65-F5344CB8AC3E}">
        <p14:creationId xmlns:p14="http://schemas.microsoft.com/office/powerpoint/2010/main" val="190071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Von allen Themen aus dem WK, habe ich HTML gewählt, weil manchmal die Basics fehlen.</a:t>
            </a:r>
          </a:p>
          <a:p>
            <a:r>
              <a:rPr lang="de-DE" dirty="0"/>
              <a:t>"Ort der Representation" - Veröffentlichung = DH Importance</a:t>
            </a:r>
          </a:p>
        </p:txBody>
      </p:sp>
      <p:sp>
        <p:nvSpPr>
          <p:cNvPr id="4" name="Slide Number Placeholder 3"/>
          <p:cNvSpPr>
            <a:spLocks noGrp="1"/>
          </p:cNvSpPr>
          <p:nvPr>
            <p:ph type="sldNum" sz="quarter" idx="5"/>
          </p:nvPr>
        </p:nvSpPr>
        <p:spPr/>
        <p:txBody>
          <a:bodyPr/>
          <a:lstStyle/>
          <a:p>
            <a:fld id="{D5B5267C-06DD-4945-BDF5-B6E7AC3D7AC9}" type="slidenum">
              <a:rPr lang="de-DE" smtClean="0"/>
              <a:t>4</a:t>
            </a:fld>
            <a:endParaRPr lang="de-DE"/>
          </a:p>
        </p:txBody>
      </p:sp>
    </p:spTree>
    <p:extLst>
      <p:ext uri="{BB962C8B-B14F-4D97-AF65-F5344CB8AC3E}">
        <p14:creationId xmlns:p14="http://schemas.microsoft.com/office/powerpoint/2010/main" val="343047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Online Publikationen werden von Forschern unterschätzt.Probleme der Representation! Die Webseite sollte attraktiv, anziehend, ansprechend sein, sonst wird der Endnutzer abgeschreckt.Worauf wir uns heute focusieren werden ist wie eine Webseite erstellet wird. Wie Webseiten online gestellt werden ist eine andere Geschichte.</a:t>
            </a:r>
          </a:p>
        </p:txBody>
      </p:sp>
      <p:sp>
        <p:nvSpPr>
          <p:cNvPr id="4" name="Slide Number Placeholder 3"/>
          <p:cNvSpPr>
            <a:spLocks noGrp="1"/>
          </p:cNvSpPr>
          <p:nvPr>
            <p:ph type="sldNum" sz="quarter" idx="5"/>
          </p:nvPr>
        </p:nvSpPr>
        <p:spPr/>
        <p:txBody>
          <a:bodyPr/>
          <a:lstStyle/>
          <a:p>
            <a:fld id="{D5B5267C-06DD-4945-BDF5-B6E7AC3D7AC9}" type="slidenum">
              <a:rPr lang="de-DE" smtClean="0"/>
              <a:t>5</a:t>
            </a:fld>
            <a:endParaRPr lang="de-DE"/>
          </a:p>
        </p:txBody>
      </p:sp>
    </p:spTree>
    <p:extLst>
      <p:ext uri="{BB962C8B-B14F-4D97-AF65-F5344CB8AC3E}">
        <p14:creationId xmlns:p14="http://schemas.microsoft.com/office/powerpoint/2010/main" val="94719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Nach der Entwicklung von WWW, gab es Probleme mit der Dateübertragegung (CERN ist sehr groß).</a:t>
            </a:r>
          </a:p>
        </p:txBody>
      </p:sp>
      <p:sp>
        <p:nvSpPr>
          <p:cNvPr id="4" name="Slide Number Placeholder 3"/>
          <p:cNvSpPr>
            <a:spLocks noGrp="1"/>
          </p:cNvSpPr>
          <p:nvPr>
            <p:ph type="sldNum" sz="quarter" idx="5"/>
          </p:nvPr>
        </p:nvSpPr>
        <p:spPr/>
        <p:txBody>
          <a:bodyPr/>
          <a:lstStyle/>
          <a:p>
            <a:fld id="{D5B5267C-06DD-4945-BDF5-B6E7AC3D7AC9}" type="slidenum">
              <a:rPr lang="de-DE" smtClean="0"/>
              <a:t>6</a:t>
            </a:fld>
            <a:endParaRPr lang="de-DE"/>
          </a:p>
        </p:txBody>
      </p:sp>
    </p:spTree>
    <p:extLst>
      <p:ext uri="{BB962C8B-B14F-4D97-AF65-F5344CB8AC3E}">
        <p14:creationId xmlns:p14="http://schemas.microsoft.com/office/powerpoint/2010/main" val="61703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Rotes Schloss = ältere Version / nicht über SSL Encryption</a:t>
            </a:r>
          </a:p>
        </p:txBody>
      </p:sp>
      <p:sp>
        <p:nvSpPr>
          <p:cNvPr id="4" name="Slide Number Placeholder 3"/>
          <p:cNvSpPr>
            <a:spLocks noGrp="1"/>
          </p:cNvSpPr>
          <p:nvPr>
            <p:ph type="sldNum" sz="quarter" idx="5"/>
          </p:nvPr>
        </p:nvSpPr>
        <p:spPr/>
        <p:txBody>
          <a:bodyPr/>
          <a:lstStyle/>
          <a:p>
            <a:fld id="{D5B5267C-06DD-4945-BDF5-B6E7AC3D7AC9}" type="slidenum">
              <a:rPr lang="de-DE" smtClean="0"/>
              <a:t>8</a:t>
            </a:fld>
            <a:endParaRPr lang="de-DE"/>
          </a:p>
        </p:txBody>
      </p:sp>
    </p:spTree>
    <p:extLst>
      <p:ext uri="{BB962C8B-B14F-4D97-AF65-F5344CB8AC3E}">
        <p14:creationId xmlns:p14="http://schemas.microsoft.com/office/powerpoint/2010/main" val="46729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Sie ist ein sogenannter „living standard“ (lebendiger Standard) und wird vom World Wide Web Consortium (W3C) beständig weiterentwickelt</a:t>
            </a:r>
          </a:p>
        </p:txBody>
      </p:sp>
      <p:sp>
        <p:nvSpPr>
          <p:cNvPr id="4" name="Slide Number Placeholder 3"/>
          <p:cNvSpPr>
            <a:spLocks noGrp="1"/>
          </p:cNvSpPr>
          <p:nvPr>
            <p:ph type="sldNum" sz="quarter" idx="5"/>
          </p:nvPr>
        </p:nvSpPr>
        <p:spPr/>
        <p:txBody>
          <a:bodyPr/>
          <a:lstStyle/>
          <a:p>
            <a:fld id="{D5B5267C-06DD-4945-BDF5-B6E7AC3D7AC9}" type="slidenum">
              <a:rPr lang="de-DE" smtClean="0"/>
              <a:t>10</a:t>
            </a:fld>
            <a:endParaRPr lang="de-DE"/>
          </a:p>
        </p:txBody>
      </p:sp>
    </p:spTree>
    <p:extLst>
      <p:ext uri="{BB962C8B-B14F-4D97-AF65-F5344CB8AC3E}">
        <p14:creationId xmlns:p14="http://schemas.microsoft.com/office/powerpoint/2010/main" val="152888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D5B5267C-06DD-4945-BDF5-B6E7AC3D7AC9}" type="slidenum">
              <a:rPr lang="de-DE" smtClean="0"/>
              <a:t>13</a:t>
            </a:fld>
            <a:endParaRPr lang="de-DE"/>
          </a:p>
        </p:txBody>
      </p:sp>
    </p:spTree>
    <p:extLst>
      <p:ext uri="{BB962C8B-B14F-4D97-AF65-F5344CB8AC3E}">
        <p14:creationId xmlns:p14="http://schemas.microsoft.com/office/powerpoint/2010/main" val="24032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09600" y="1306637"/>
            <a:ext cx="10972800" cy="2129459"/>
          </a:xfrm>
        </p:spPr>
        <p:txBody>
          <a:bodyPr/>
          <a:lstStyle>
            <a:lvl1pPr algn="ctr">
              <a:defRPr cap="all"/>
            </a:lvl1pPr>
          </a:lstStyle>
          <a:p>
            <a:r>
              <a:rPr lang="de-DE" dirty="0"/>
              <a:t>Titelmasterformat durch Klicken bearbeiten</a:t>
            </a:r>
          </a:p>
        </p:txBody>
      </p:sp>
      <p:sp>
        <p:nvSpPr>
          <p:cNvPr id="3" name="Untertitel 2"/>
          <p:cNvSpPr>
            <a:spLocks noGrp="1"/>
          </p:cNvSpPr>
          <p:nvPr>
            <p:ph type="subTitle" idx="1"/>
          </p:nvPr>
        </p:nvSpPr>
        <p:spPr>
          <a:xfrm>
            <a:off x="1828800" y="3681804"/>
            <a:ext cx="8534400" cy="1752600"/>
          </a:xfrm>
        </p:spPr>
        <p:txBody>
          <a:bodyPr>
            <a:normAutofit/>
          </a:bodyPr>
          <a:lstStyle>
            <a:lvl1pPr marL="0" indent="0" algn="ctr">
              <a:buNone/>
              <a:defRPr sz="2000">
                <a:solidFill>
                  <a:schemeClr val="tx1"/>
                </a:solidFill>
                <a:latin typeface="Delicious-Roman"/>
                <a:cs typeface="Delicious-Roma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Tree>
    <p:extLst>
      <p:ext uri="{BB962C8B-B14F-4D97-AF65-F5344CB8AC3E}">
        <p14:creationId xmlns:p14="http://schemas.microsoft.com/office/powerpoint/2010/main" val="236374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09600" y="952426"/>
            <a:ext cx="10972800" cy="1143000"/>
          </a:xfrm>
        </p:spPr>
        <p:txBody>
          <a:bodyPr/>
          <a:lstStyle/>
          <a:p>
            <a:r>
              <a:rPr lang="de-DE"/>
              <a:t>Titelmasterformat durch Klicken bearbeiten</a:t>
            </a:r>
            <a:endParaRPr lang="de-DE" dirty="0"/>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5"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216787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043493"/>
            <a:ext cx="2743200" cy="5082671"/>
          </a:xfrm>
        </p:spPr>
        <p:txBody>
          <a:bodyPr vert="eaVert"/>
          <a:lstStyle/>
          <a:p>
            <a:r>
              <a:rPr lang="de-DE"/>
              <a:t>Titelmasterformat durch Klicken bearbeiten</a:t>
            </a:r>
            <a:endParaRPr lang="de-DE" dirty="0"/>
          </a:p>
        </p:txBody>
      </p:sp>
      <p:sp>
        <p:nvSpPr>
          <p:cNvPr id="3" name="Vertikaler Textplatzhalter 2"/>
          <p:cNvSpPr>
            <a:spLocks noGrp="1"/>
          </p:cNvSpPr>
          <p:nvPr>
            <p:ph type="body" orient="vert" idx="1"/>
          </p:nvPr>
        </p:nvSpPr>
        <p:spPr>
          <a:xfrm>
            <a:off x="609600" y="1043493"/>
            <a:ext cx="8026400" cy="5082671"/>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5"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75012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09600" y="941680"/>
            <a:ext cx="10972800" cy="1143000"/>
          </a:xfrm>
        </p:spPr>
        <p:txBody>
          <a:bodyPr/>
          <a:lstStyle/>
          <a:p>
            <a:r>
              <a:rPr lang="de-DE"/>
              <a:t>Titelmasterformat durch Klicken bearbeiten</a:t>
            </a:r>
            <a:endParaRPr lang="de-DE" dirty="0"/>
          </a:p>
        </p:txBody>
      </p:sp>
      <p:sp>
        <p:nvSpPr>
          <p:cNvPr id="3" name="Inhaltsplatzhalter 2"/>
          <p:cNvSpPr>
            <a:spLocks noGrp="1"/>
          </p:cNvSpPr>
          <p:nvPr>
            <p:ph idx="1"/>
          </p:nvPr>
        </p:nvSpPr>
        <p:spPr>
          <a:xfrm>
            <a:off x="609600" y="2148043"/>
            <a:ext cx="10972800" cy="41179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5"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164142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3258789"/>
            <a:ext cx="10363200" cy="1362075"/>
          </a:xfrm>
        </p:spPr>
        <p:txBody>
          <a:bodyPr anchor="t"/>
          <a:lstStyle>
            <a:lvl1pPr algn="l">
              <a:defRPr sz="4000" b="0" cap="all"/>
            </a:lvl1pPr>
          </a:lstStyle>
          <a:p>
            <a:r>
              <a:rPr lang="de-DE"/>
              <a:t>Titelmasterformat durch Klicken bearbeiten</a:t>
            </a:r>
            <a:endParaRPr lang="de-DE" dirty="0"/>
          </a:p>
        </p:txBody>
      </p:sp>
      <p:sp>
        <p:nvSpPr>
          <p:cNvPr id="3" name="Textplatzhalter 2"/>
          <p:cNvSpPr>
            <a:spLocks noGrp="1"/>
          </p:cNvSpPr>
          <p:nvPr>
            <p:ph type="body" idx="1"/>
          </p:nvPr>
        </p:nvSpPr>
        <p:spPr>
          <a:xfrm>
            <a:off x="963084" y="1758602"/>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5"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32999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09600" y="941680"/>
            <a:ext cx="10972800" cy="1143000"/>
          </a:xfrm>
        </p:spPr>
        <p:txBody>
          <a:bodyPr/>
          <a:lstStyle/>
          <a:p>
            <a:r>
              <a:rPr lang="de-DE"/>
              <a:t>Titelmasterformat durch Klicken bearbeiten</a:t>
            </a:r>
            <a:endParaRPr lang="de-DE" dirty="0"/>
          </a:p>
        </p:txBody>
      </p:sp>
      <p:sp>
        <p:nvSpPr>
          <p:cNvPr id="3" name="Inhaltsplatzhalter 2"/>
          <p:cNvSpPr>
            <a:spLocks noGrp="1"/>
          </p:cNvSpPr>
          <p:nvPr>
            <p:ph sz="half" idx="1"/>
          </p:nvPr>
        </p:nvSpPr>
        <p:spPr>
          <a:xfrm>
            <a:off x="609600" y="1996253"/>
            <a:ext cx="5384800" cy="42590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996253"/>
            <a:ext cx="5384800" cy="42590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6"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7"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343619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973954"/>
            <a:ext cx="10972800" cy="1143000"/>
          </a:xfrm>
        </p:spPr>
        <p:txBody>
          <a:bodyPr/>
          <a:lstStyle>
            <a:lvl1pPr>
              <a:defRPr/>
            </a:lvl1pPr>
          </a:lstStyle>
          <a:p>
            <a:r>
              <a:rPr lang="de-DE"/>
              <a:t>Titelmasterformat durch Klicken bearbeiten</a:t>
            </a:r>
            <a:endParaRPr lang="de-DE" dirty="0"/>
          </a:p>
        </p:txBody>
      </p:sp>
      <p:sp>
        <p:nvSpPr>
          <p:cNvPr id="3" name="Textplatzhalter 2"/>
          <p:cNvSpPr>
            <a:spLocks noGrp="1"/>
          </p:cNvSpPr>
          <p:nvPr>
            <p:ph type="body" idx="1"/>
          </p:nvPr>
        </p:nvSpPr>
        <p:spPr>
          <a:xfrm>
            <a:off x="609600" y="2215219"/>
            <a:ext cx="5386917" cy="639762"/>
          </a:xfrm>
        </p:spPr>
        <p:txBody>
          <a:bodyPr anchor="b"/>
          <a:lstStyle>
            <a:lvl1pPr marL="0" indent="0">
              <a:buNone/>
              <a:defRPr sz="2400" b="0">
                <a:latin typeface="Delicious-Bold"/>
                <a:cs typeface="Delicious-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609600" y="2936841"/>
            <a:ext cx="5386917" cy="33076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6193368" y="2215219"/>
            <a:ext cx="5389033" cy="639762"/>
          </a:xfrm>
        </p:spPr>
        <p:txBody>
          <a:bodyPr anchor="b"/>
          <a:lstStyle>
            <a:lvl1pPr marL="0" indent="0">
              <a:buNone/>
              <a:defRPr sz="2400" b="0">
                <a:latin typeface="Delicious-Bold"/>
                <a:cs typeface="Delicious-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93368" y="2936842"/>
            <a:ext cx="5389033" cy="33076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8"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9"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257673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09600" y="930922"/>
            <a:ext cx="10972800" cy="1143000"/>
          </a:xfrm>
        </p:spPr>
        <p:txBody>
          <a:bodyPr/>
          <a:lstStyle/>
          <a:p>
            <a:r>
              <a:rPr lang="de-DE"/>
              <a:t>Titelmasterformat durch Klicken bearbeiten</a:t>
            </a:r>
            <a:endParaRPr lang="de-DE" dirty="0"/>
          </a:p>
        </p:txBody>
      </p:sp>
      <p:sp>
        <p:nvSpPr>
          <p:cNvPr id="3"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4"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5"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218090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3"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4"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224921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09601" y="914176"/>
            <a:ext cx="4011084" cy="1162050"/>
          </a:xfrm>
        </p:spPr>
        <p:txBody>
          <a:bodyPr anchor="b"/>
          <a:lstStyle>
            <a:lvl1pPr algn="l">
              <a:defRPr sz="2000" b="0"/>
            </a:lvl1pPr>
          </a:lstStyle>
          <a:p>
            <a:r>
              <a:rPr lang="de-DE"/>
              <a:t>Titelmasterformat durch Klicken bearbeiten</a:t>
            </a:r>
            <a:endParaRPr lang="de-DE" dirty="0"/>
          </a:p>
        </p:txBody>
      </p:sp>
      <p:sp>
        <p:nvSpPr>
          <p:cNvPr id="3" name="Inhaltsplatzhalter 2"/>
          <p:cNvSpPr>
            <a:spLocks noGrp="1"/>
          </p:cNvSpPr>
          <p:nvPr>
            <p:ph idx="1"/>
          </p:nvPr>
        </p:nvSpPr>
        <p:spPr>
          <a:xfrm>
            <a:off x="4766733" y="946673"/>
            <a:ext cx="6815667" cy="51794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076226"/>
            <a:ext cx="4011084" cy="4049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6"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7"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248542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996008"/>
            <a:ext cx="7315200" cy="566738"/>
          </a:xfrm>
        </p:spPr>
        <p:txBody>
          <a:bodyPr anchor="b"/>
          <a:lstStyle>
            <a:lvl1pPr algn="l">
              <a:defRPr sz="2000" b="0"/>
            </a:lvl1pPr>
          </a:lstStyle>
          <a:p>
            <a:r>
              <a:rPr lang="de-DE"/>
              <a:t>Titelmasterformat durch Klicken bearbeiten</a:t>
            </a:r>
            <a:endParaRPr lang="de-DE" dirty="0"/>
          </a:p>
        </p:txBody>
      </p:sp>
      <p:sp>
        <p:nvSpPr>
          <p:cNvPr id="3" name="Bildplatzhalter 2"/>
          <p:cNvSpPr>
            <a:spLocks noGrp="1"/>
          </p:cNvSpPr>
          <p:nvPr>
            <p:ph type="pic" idx="1"/>
          </p:nvPr>
        </p:nvSpPr>
        <p:spPr>
          <a:xfrm>
            <a:off x="2389717" y="1000461"/>
            <a:ext cx="7315200" cy="392252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562746"/>
            <a:ext cx="7315200" cy="6574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AAB4CDC0-1D11-4E79-B062-B77DC1A3DD99}" type="datetimeFigureOut">
              <a:rPr lang="de-DE" smtClean="0"/>
              <a:t>27.01.2020</a:t>
            </a:fld>
            <a:endParaRPr lang="de-DE"/>
          </a:p>
        </p:txBody>
      </p:sp>
      <p:sp>
        <p:nvSpPr>
          <p:cNvPr id="6"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endParaRPr lang="de-DE"/>
          </a:p>
        </p:txBody>
      </p:sp>
      <p:sp>
        <p:nvSpPr>
          <p:cNvPr id="7"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fld id="{038E3D75-9BA3-42CB-8AED-0591D68FD6AD}" type="slidenum">
              <a:rPr lang="de-DE" smtClean="0"/>
              <a:t>‹#›</a:t>
            </a:fld>
            <a:endParaRPr lang="de-DE"/>
          </a:p>
        </p:txBody>
      </p:sp>
    </p:spTree>
    <p:extLst>
      <p:ext uri="{BB962C8B-B14F-4D97-AF65-F5344CB8AC3E}">
        <p14:creationId xmlns:p14="http://schemas.microsoft.com/office/powerpoint/2010/main" val="298931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5651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Textplatzhalter 2"/>
          <p:cNvSpPr>
            <a:spLocks noGrp="1"/>
          </p:cNvSpPr>
          <p:nvPr>
            <p:ph type="body" idx="1"/>
          </p:nvPr>
        </p:nvSpPr>
        <p:spPr bwMode="auto">
          <a:xfrm>
            <a:off x="609600" y="2008189"/>
            <a:ext cx="10972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pic>
        <p:nvPicPr>
          <p:cNvPr id="1031" name="Grafik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10617200" y="154314"/>
            <a:ext cx="1270000" cy="548155"/>
          </a:xfrm>
          <a:prstGeom prst="rect">
            <a:avLst/>
          </a:prstGeom>
          <a:blipFill>
            <a:blip r:embed="rId14"/>
            <a:stretch>
              <a:fillRect/>
            </a:stretch>
          </a:blipFill>
          <a:ln>
            <a:noFill/>
          </a:ln>
        </p:spPr>
      </p:pic>
      <p:cxnSp>
        <p:nvCxnSpPr>
          <p:cNvPr id="13" name="Gerade Verbindung 12"/>
          <p:cNvCxnSpPr/>
          <p:nvPr/>
        </p:nvCxnSpPr>
        <p:spPr>
          <a:xfrm>
            <a:off x="0" y="839788"/>
            <a:ext cx="12192000" cy="0"/>
          </a:xfrm>
          <a:prstGeom prst="line">
            <a:avLst/>
          </a:prstGeom>
          <a:ln w="31750">
            <a:solidFill>
              <a:srgbClr val="84314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97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ＭＳ Ｐゴシック" charset="-128"/>
          <a:cs typeface="Candara"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ＭＳ Ｐゴシック" charset="-128"/>
          <a:cs typeface="Candara"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ＭＳ Ｐゴシック" charset="-128"/>
          <a:cs typeface="Candara"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wikipedia.org/wiki/Cascading_Style_Sheet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org/Style/CS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www.w3.org/Style/CSS/" TargetMode="External"/><Relationship Id="rId4" Type="http://schemas.openxmlformats.org/officeDocument/2006/relationships/hyperlink" Target="https://www.w3schools.com/html/html_intro.as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www.versionmuseum.com/history-of/amazon-websit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versionmuseum.com/history-of/amazon-website"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versionmuseum.com/history-of/amazon-website" TargetMode="External"/><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s://www.ieg-mainz.d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de/docs/Learn/HTML" TargetMode="External"/><Relationship Id="rId7" Type="http://schemas.openxmlformats.org/officeDocument/2006/relationships/hyperlink" Target="http://de.html.net/tutorials/css/"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5.xml"/><Relationship Id="rId6" Type="http://schemas.openxmlformats.org/officeDocument/2006/relationships/hyperlink" Target="https://developer.mozilla.org/de/docs/Learn/CSS" TargetMode="External"/><Relationship Id="rId5" Type="http://schemas.openxmlformats.org/officeDocument/2006/relationships/hyperlink" Target="https://www.w3schools.com/css/default.asp" TargetMode="External"/><Relationship Id="rId4" Type="http://schemas.openxmlformats.org/officeDocument/2006/relationships/hyperlink" Target="http://de.html.net/tutorial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turm-edition.de/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cssref/default.asp" TargetMode="External"/><Relationship Id="rId2" Type="http://schemas.openxmlformats.org/officeDocument/2006/relationships/hyperlink" Target="https://www.w3schools.com/tags/default.asp"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www.w3schools.com/tags/tag_header.asp" TargetMode="External"/><Relationship Id="rId3" Type="http://schemas.openxmlformats.org/officeDocument/2006/relationships/hyperlink" Target="https://www.w3schools.com/tags/tag_div.asp" TargetMode="External"/><Relationship Id="rId7" Type="http://schemas.openxmlformats.org/officeDocument/2006/relationships/hyperlink" Target="https://www.w3schools.com/tags/tag_head.asp" TargetMode="External"/><Relationship Id="rId2" Type="http://schemas.openxmlformats.org/officeDocument/2006/relationships/hyperlink" Target="https://www.w3schools.com/tags/tag_a.asp" TargetMode="External"/><Relationship Id="rId1" Type="http://schemas.openxmlformats.org/officeDocument/2006/relationships/slideLayout" Target="../slideLayouts/slideLayout2.xml"/><Relationship Id="rId6" Type="http://schemas.openxmlformats.org/officeDocument/2006/relationships/hyperlink" Target="https://www.w3schools.com/tags/tag_hn.asp" TargetMode="External"/><Relationship Id="rId5" Type="http://schemas.openxmlformats.org/officeDocument/2006/relationships/hyperlink" Target="https://www.w3schools.com/tags/tag_dt.asp" TargetMode="External"/><Relationship Id="rId10" Type="http://schemas.openxmlformats.org/officeDocument/2006/relationships/hyperlink" Target="https://www.w3schools.com/tags/tag_img.asp" TargetMode="External"/><Relationship Id="rId4" Type="http://schemas.openxmlformats.org/officeDocument/2006/relationships/hyperlink" Target="https://www.w3schools.com/tags/tag_dl.asp" TargetMode="External"/><Relationship Id="rId9" Type="http://schemas.openxmlformats.org/officeDocument/2006/relationships/hyperlink" Target="https://www.w3schools.com/tags/tag_iframe.as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reires.eu/wp-content/uploads/2019/07/Tomasi.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rive.google.com/open?id=1RqmkSXOcbncb7HUOGMD8usubQPw0V9yx" TargetMode="External"/><Relationship Id="rId4" Type="http://schemas.openxmlformats.org/officeDocument/2006/relationships/hyperlink" Target="https://reires.eu/wp-content/uploads/2019/10/ReIReS-WP5-D5.3-Online-Materials-01.00.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igitalhumanities.org:3030/companion/view?docId=blackwell/9781405103213/9781405103213.xml&amp;chunk.id=ss1-5-4&amp;toc.depth=1&amp;toc.id=ss1-5-4&amp;brand=9781405103213_bran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igitalhumanities.org:3030/companion/view?docId=blackwell/9781405103213/9781405103213.xml&amp;chunk.id=ss1-5-4&amp;toc.depth=1&amp;toc.id=ss1-5-4&amp;brand=9781405103213_bra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wikipedia.org/wiki/Hypertext_Markup_Language#Entstehu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html/html_intro.asp"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e.wikipedia.org/wiki/Hypertext_Markup_Language#Versione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html/html_intro.asp"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566864" y="900387"/>
            <a:ext cx="3705225" cy="3170237"/>
          </a:xfrm>
          <a:prstGeom prst="rect">
            <a:avLst/>
          </a:prstGeom>
        </p:spPr>
        <p:txBody>
          <a:bodyPr wrap="none">
            <a:spAutoFit/>
          </a:bodyPr>
          <a:lstStyle/>
          <a:p>
            <a:pPr>
              <a:defRPr/>
            </a:pPr>
            <a:r>
              <a:rPr lang="de-DE" sz="20000" spc="-300" dirty="0">
                <a:solidFill>
                  <a:srgbClr val="843144"/>
                </a:solidFill>
                <a:latin typeface="Candara" panose="020E0502030303020204" pitchFamily="34" charset="0"/>
              </a:rPr>
              <a:t>IEG</a:t>
            </a:r>
          </a:p>
        </p:txBody>
      </p:sp>
      <p:sp>
        <p:nvSpPr>
          <p:cNvPr id="5122" name="Titel 1"/>
          <p:cNvSpPr>
            <a:spLocks noGrp="1"/>
          </p:cNvSpPr>
          <p:nvPr>
            <p:ph type="ctrTitle"/>
          </p:nvPr>
        </p:nvSpPr>
        <p:spPr>
          <a:xfrm>
            <a:off x="5459414" y="1756049"/>
            <a:ext cx="5551487" cy="1497013"/>
          </a:xfrm>
        </p:spPr>
        <p:txBody>
          <a:bodyPr/>
          <a:lstStyle/>
          <a:p>
            <a:pPr algn="l">
              <a:spcBef>
                <a:spcPts val="600"/>
              </a:spcBef>
              <a:spcAft>
                <a:spcPts val="600"/>
              </a:spcAft>
              <a:defRPr/>
            </a:pPr>
            <a:r>
              <a:rPr lang="de-DE" altLang="de-DE" sz="4000" cap="none" dirty="0">
                <a:ea typeface="ＭＳ Ｐゴシック" panose="020B0600070205080204" pitchFamily="34" charset="-128"/>
              </a:rPr>
              <a:t>Das Leibniz-Institut für </a:t>
            </a:r>
            <a:br>
              <a:rPr lang="de-DE" altLang="de-DE" sz="4000" cap="none" spc="-150" dirty="0">
                <a:ea typeface="ＭＳ Ｐゴシック" panose="020B0600070205080204" pitchFamily="34" charset="-128"/>
              </a:rPr>
            </a:br>
            <a:r>
              <a:rPr lang="de-DE" altLang="de-DE" sz="4000" cap="none" spc="-150" dirty="0">
                <a:ea typeface="ＭＳ Ｐゴシック" panose="020B0600070205080204" pitchFamily="34" charset="-128"/>
              </a:rPr>
              <a:t>Europäische  Geschichte </a:t>
            </a:r>
            <a:br>
              <a:rPr lang="de-DE" altLang="de-DE" sz="4000" cap="none" spc="-150" dirty="0">
                <a:ea typeface="ＭＳ Ｐゴシック" panose="020B0600070205080204" pitchFamily="34" charset="-128"/>
              </a:rPr>
            </a:br>
            <a:r>
              <a:rPr lang="de-DE" altLang="de-DE" sz="4000" cap="none" spc="-150" dirty="0">
                <a:ea typeface="ＭＳ Ｐゴシック" panose="020B0600070205080204" pitchFamily="34" charset="-128"/>
              </a:rPr>
              <a:t>in  Mainz</a:t>
            </a:r>
          </a:p>
        </p:txBody>
      </p:sp>
      <p:sp>
        <p:nvSpPr>
          <p:cNvPr id="4" name="Titel 1">
            <a:extLst>
              <a:ext uri="{FF2B5EF4-FFF2-40B4-BE49-F238E27FC236}">
                <a16:creationId xmlns:a16="http://schemas.microsoft.com/office/drawing/2014/main" id="{44FD8AF1-1E61-4B8E-99D8-97EEA468835C}"/>
              </a:ext>
            </a:extLst>
          </p:cNvPr>
          <p:cNvSpPr txBox="1">
            <a:spLocks/>
          </p:cNvSpPr>
          <p:nvPr/>
        </p:nvSpPr>
        <p:spPr bwMode="auto">
          <a:xfrm>
            <a:off x="1566864" y="3604940"/>
            <a:ext cx="9444037" cy="235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cap="all">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pPr>
              <a:spcBef>
                <a:spcPts val="600"/>
              </a:spcBef>
              <a:spcAft>
                <a:spcPts val="600"/>
              </a:spcAft>
              <a:defRPr/>
            </a:pPr>
            <a:r>
              <a:rPr lang="de-DE" altLang="de-DE" sz="2400" cap="none" spc="-150" dirty="0">
                <a:ea typeface="ＭＳ Ｐゴシック" panose="020B0600070205080204" pitchFamily="34" charset="-128"/>
              </a:rPr>
              <a:t>ReIRes Train-the-trainers:</a:t>
            </a:r>
          </a:p>
          <a:p>
            <a:pPr>
              <a:spcBef>
                <a:spcPts val="600"/>
              </a:spcBef>
              <a:spcAft>
                <a:spcPts val="600"/>
              </a:spcAft>
              <a:defRPr/>
            </a:pPr>
            <a:r>
              <a:rPr lang="de-DE" altLang="de-DE" sz="2400" cap="none" spc="-150" dirty="0">
                <a:ea typeface="ＭＳ Ｐゴシック" panose="020B0600070205080204" pitchFamily="34" charset="-128"/>
              </a:rPr>
              <a:t>Einführung in HTML und CSS</a:t>
            </a:r>
          </a:p>
          <a:p>
            <a:pPr>
              <a:spcBef>
                <a:spcPts val="600"/>
              </a:spcBef>
              <a:spcAft>
                <a:spcPts val="600"/>
              </a:spcAft>
              <a:defRPr/>
            </a:pPr>
            <a:r>
              <a:rPr lang="de-DE" altLang="de-DE" sz="2400" cap="none" spc="-150" dirty="0">
                <a:ea typeface="ＭＳ Ｐゴシック" panose="020B0600070205080204" pitchFamily="34" charset="-128"/>
              </a:rPr>
              <a:t>Brownbag-Lunch</a:t>
            </a:r>
          </a:p>
        </p:txBody>
      </p:sp>
    </p:spTree>
    <p:extLst>
      <p:ext uri="{BB962C8B-B14F-4D97-AF65-F5344CB8AC3E}">
        <p14:creationId xmlns:p14="http://schemas.microsoft.com/office/powerpoint/2010/main" val="201179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D29B4-529A-4DF9-94C4-EFEA35935433}"/>
              </a:ext>
            </a:extLst>
          </p:cNvPr>
          <p:cNvSpPr txBox="1">
            <a:spLocks/>
          </p:cNvSpPr>
          <p:nvPr/>
        </p:nvSpPr>
        <p:spPr>
          <a:xfrm>
            <a:off x="609600" y="1099930"/>
            <a:ext cx="10972800" cy="4982818"/>
          </a:xfrm>
          <a:prstGeom prst="rect">
            <a:avLst/>
          </a:prstGeom>
        </p:spPr>
        <p:txBody>
          <a:bodyPr/>
          <a:lst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ＭＳ Ｐゴシック" charset="-128"/>
                <a:cs typeface="Candara"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ＭＳ Ｐゴシック" charset="-128"/>
                <a:cs typeface="Candara"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ＭＳ Ｐゴシック" charset="-128"/>
                <a:cs typeface="Candara"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de-DE" sz="2400" dirty="0"/>
              <a:t>Einen ersten Vorschlag für Web-Stylesheets gab es 1993</a:t>
            </a:r>
          </a:p>
          <a:p>
            <a:pPr>
              <a:spcBef>
                <a:spcPts val="600"/>
              </a:spcBef>
              <a:spcAft>
                <a:spcPts val="600"/>
              </a:spcAft>
            </a:pPr>
            <a:r>
              <a:rPr lang="de-DE" sz="2400" dirty="0"/>
              <a:t>10. Oktober 1994 </a:t>
            </a:r>
            <a:r>
              <a:rPr lang="de-DE" sz="2400" dirty="0">
                <a:sym typeface="Wingdings" panose="05000000000000000000" pitchFamily="2" charset="2"/>
              </a:rPr>
              <a:t> </a:t>
            </a:r>
            <a:r>
              <a:rPr lang="de-DE" sz="2400" dirty="0"/>
              <a:t>Håkon Wium Lie, Mitarbeiter von Tim Berners-Lee am CERN, veröffentlichte den ersten Vorschlag für „Cascading HTML style sheets“</a:t>
            </a:r>
          </a:p>
          <a:p>
            <a:pPr>
              <a:spcBef>
                <a:spcPts val="600"/>
              </a:spcBef>
              <a:spcAft>
                <a:spcPts val="600"/>
              </a:spcAft>
            </a:pPr>
            <a:r>
              <a:rPr lang="de-DE" sz="2400" dirty="0"/>
              <a:t>Bert Bos arbeitete zu dieser Zeit an der Implementierung eines Browsers namens Argo, der seine eigene Stylesheet-Sprache benutzte. Die beiden entschieden sich, CSS gemeinsam zu entwickeln</a:t>
            </a:r>
          </a:p>
          <a:p>
            <a:pPr>
              <a:spcBef>
                <a:spcPts val="600"/>
              </a:spcBef>
              <a:spcAft>
                <a:spcPts val="600"/>
              </a:spcAft>
            </a:pPr>
            <a:r>
              <a:rPr lang="de-DE" sz="2400" dirty="0"/>
              <a:t>Dezember 1996 </a:t>
            </a:r>
            <a:r>
              <a:rPr lang="de-DE" sz="2400" dirty="0">
                <a:sym typeface="Wingdings" panose="05000000000000000000" pitchFamily="2" charset="2"/>
              </a:rPr>
              <a:t> Publikation </a:t>
            </a:r>
            <a:r>
              <a:rPr lang="de-DE" sz="2400" dirty="0"/>
              <a:t>CSS Level 1 Recommendation</a:t>
            </a:r>
          </a:p>
          <a:p>
            <a:pPr>
              <a:spcBef>
                <a:spcPts val="600"/>
              </a:spcBef>
              <a:spcAft>
                <a:spcPts val="600"/>
              </a:spcAft>
            </a:pPr>
            <a:r>
              <a:rPr lang="de-DE" sz="2400" dirty="0"/>
              <a:t>Mai 1998 </a:t>
            </a:r>
            <a:r>
              <a:rPr lang="de-DE" sz="2400" dirty="0">
                <a:sym typeface="Wingdings" panose="05000000000000000000" pitchFamily="2" charset="2"/>
              </a:rPr>
              <a:t></a:t>
            </a:r>
            <a:r>
              <a:rPr lang="de-DE" sz="2400" dirty="0"/>
              <a:t> CSS Level 2 (CSS2) wurde veröffentlicht. Bis Anfang 2010 wurde diese Empfehlung allerdings von keinem verbreiteten Webbrowser vollständig umgesetzt</a:t>
            </a:r>
          </a:p>
          <a:p>
            <a:pPr>
              <a:spcBef>
                <a:spcPts val="600"/>
              </a:spcBef>
              <a:spcAft>
                <a:spcPts val="600"/>
              </a:spcAft>
            </a:pPr>
            <a:r>
              <a:rPr lang="de-DE" sz="2400" dirty="0"/>
              <a:t>Seit 2000 ist CSS Level 3 in Entwicklung</a:t>
            </a:r>
          </a:p>
        </p:txBody>
      </p:sp>
      <p:sp>
        <p:nvSpPr>
          <p:cNvPr id="4" name="Title 1">
            <a:extLst>
              <a:ext uri="{FF2B5EF4-FFF2-40B4-BE49-F238E27FC236}">
                <a16:creationId xmlns:a16="http://schemas.microsoft.com/office/drawing/2014/main" id="{2B1A4A80-B428-4B5B-8D50-6B5AE9E1BF5B}"/>
              </a:ext>
            </a:extLst>
          </p:cNvPr>
          <p:cNvSpPr txBox="1">
            <a:spLocks/>
          </p:cNvSpPr>
          <p:nvPr/>
        </p:nvSpPr>
        <p:spPr bwMode="auto">
          <a:xfrm>
            <a:off x="3388339" y="0"/>
            <a:ext cx="5415321"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CSS: kurze Geschichte</a:t>
            </a:r>
          </a:p>
        </p:txBody>
      </p:sp>
      <p:sp>
        <p:nvSpPr>
          <p:cNvPr id="2" name="Rectangle 1">
            <a:extLst>
              <a:ext uri="{FF2B5EF4-FFF2-40B4-BE49-F238E27FC236}">
                <a16:creationId xmlns:a16="http://schemas.microsoft.com/office/drawing/2014/main" id="{6233296B-2C9A-4924-8303-DA6B6FE3FBAF}"/>
              </a:ext>
            </a:extLst>
          </p:cNvPr>
          <p:cNvSpPr/>
          <p:nvPr/>
        </p:nvSpPr>
        <p:spPr>
          <a:xfrm>
            <a:off x="9889308" y="6550223"/>
            <a:ext cx="1693092" cy="307777"/>
          </a:xfrm>
          <a:prstGeom prst="rect">
            <a:avLst/>
          </a:prstGeom>
        </p:spPr>
        <p:txBody>
          <a:bodyPr wrap="none">
            <a:spAutoFit/>
          </a:bodyPr>
          <a:lstStyle/>
          <a:p>
            <a:pPr marL="0" indent="0" algn="r">
              <a:buNone/>
            </a:pPr>
            <a:r>
              <a:rPr lang="de-DE" sz="1400" dirty="0">
                <a:latin typeface="Candara" panose="020E0502030303020204" pitchFamily="34" charset="0"/>
              </a:rPr>
              <a:t>(</a:t>
            </a:r>
            <a:r>
              <a:rPr lang="de-DE" sz="1400" dirty="0">
                <a:latin typeface="Candara" panose="020E0502030303020204" pitchFamily="34" charset="0"/>
                <a:hlinkClick r:id="rId3"/>
              </a:rPr>
              <a:t>Wikipedia.de - CSS</a:t>
            </a:r>
            <a:r>
              <a:rPr lang="de-DE" sz="1400" dirty="0">
                <a:latin typeface="Candara" panose="020E0502030303020204" pitchFamily="34" charset="0"/>
              </a:rPr>
              <a:t>)</a:t>
            </a:r>
          </a:p>
        </p:txBody>
      </p:sp>
    </p:spTree>
    <p:extLst>
      <p:ext uri="{BB962C8B-B14F-4D97-AF65-F5344CB8AC3E}">
        <p14:creationId xmlns:p14="http://schemas.microsoft.com/office/powerpoint/2010/main" val="229907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D29B4-529A-4DF9-94C4-EFEA35935433}"/>
              </a:ext>
            </a:extLst>
          </p:cNvPr>
          <p:cNvSpPr txBox="1">
            <a:spLocks/>
          </p:cNvSpPr>
          <p:nvPr/>
        </p:nvSpPr>
        <p:spPr>
          <a:xfrm>
            <a:off x="609600" y="1205948"/>
            <a:ext cx="10972800" cy="3445565"/>
          </a:xfrm>
          <a:prstGeom prst="rect">
            <a:avLst/>
          </a:prstGeom>
        </p:spPr>
        <p:txBody>
          <a:bodyPr/>
          <a:lst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ＭＳ Ｐゴシック" charset="-128"/>
                <a:cs typeface="Candara"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ＭＳ Ｐゴシック" charset="-128"/>
                <a:cs typeface="Candara"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ＭＳ Ｐゴシック" charset="-128"/>
                <a:cs typeface="Candara"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1200"/>
              </a:spcAft>
            </a:pPr>
            <a:r>
              <a:rPr lang="de-DE" sz="2800" dirty="0"/>
              <a:t>Cascading Style Sheets (CSS) ist ein einfacher Mechanismus zum Hinzufügen von Stilen (z.B. Schriftarten, Farben, Abstände) zu Web-Dokumenten.</a:t>
            </a:r>
          </a:p>
          <a:p>
            <a:pPr marL="0" lvl="0" indent="0" algn="r" eaLnBrk="0" hangingPunct="0">
              <a:spcBef>
                <a:spcPct val="0"/>
              </a:spcBef>
              <a:buNone/>
            </a:pPr>
            <a:endParaRPr lang="de-DE" sz="1800" dirty="0">
              <a:solidFill>
                <a:prstClr val="black"/>
              </a:solidFill>
              <a:latin typeface="Arial" panose="020B0604020202020204" pitchFamily="34" charset="0"/>
              <a:ea typeface="ＭＳ Ｐゴシック" panose="020B0600070205080204" pitchFamily="34" charset="-128"/>
              <a:cs typeface="+mn-cs"/>
            </a:endParaRPr>
          </a:p>
          <a:p>
            <a:pPr>
              <a:spcBef>
                <a:spcPts val="1200"/>
              </a:spcBef>
              <a:spcAft>
                <a:spcPts val="1200"/>
              </a:spcAft>
            </a:pPr>
            <a:r>
              <a:rPr lang="de-DE" sz="2800" dirty="0"/>
              <a:t>Wird zur Formatierung von HTML und XML eingesetzt.</a:t>
            </a:r>
          </a:p>
          <a:p>
            <a:pPr>
              <a:spcBef>
                <a:spcPts val="1200"/>
              </a:spcBef>
              <a:spcAft>
                <a:spcPts val="1200"/>
              </a:spcAft>
            </a:pPr>
            <a:r>
              <a:rPr lang="de-DE" sz="2800" dirty="0"/>
              <a:t>CSS beschreibt, wie HTML-Elemente angezeigt werden sollen.</a:t>
            </a:r>
            <a:endParaRPr lang="de-DE" sz="1800" dirty="0"/>
          </a:p>
        </p:txBody>
      </p:sp>
      <p:sp>
        <p:nvSpPr>
          <p:cNvPr id="4" name="Title 1">
            <a:extLst>
              <a:ext uri="{FF2B5EF4-FFF2-40B4-BE49-F238E27FC236}">
                <a16:creationId xmlns:a16="http://schemas.microsoft.com/office/drawing/2014/main" id="{50DBC2D4-5F8F-4E46-9FEC-07D3D5200322}"/>
              </a:ext>
            </a:extLst>
          </p:cNvPr>
          <p:cNvSpPr txBox="1">
            <a:spLocks/>
          </p:cNvSpPr>
          <p:nvPr/>
        </p:nvSpPr>
        <p:spPr bwMode="auto">
          <a:xfrm>
            <a:off x="2613087" y="13252"/>
            <a:ext cx="6965825"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CSS: </a:t>
            </a:r>
            <a:r>
              <a:rPr lang="en-US" dirty="0"/>
              <a:t>Cascading Style Sheets</a:t>
            </a:r>
            <a:endParaRPr lang="de-DE" dirty="0"/>
          </a:p>
        </p:txBody>
      </p:sp>
      <p:sp>
        <p:nvSpPr>
          <p:cNvPr id="2" name="Rectangle 1">
            <a:extLst>
              <a:ext uri="{FF2B5EF4-FFF2-40B4-BE49-F238E27FC236}">
                <a16:creationId xmlns:a16="http://schemas.microsoft.com/office/drawing/2014/main" id="{2C4E30BB-4CE4-4691-A614-927ED10541F2}"/>
              </a:ext>
            </a:extLst>
          </p:cNvPr>
          <p:cNvSpPr/>
          <p:nvPr/>
        </p:nvSpPr>
        <p:spPr>
          <a:xfrm>
            <a:off x="10520892" y="6550223"/>
            <a:ext cx="1061508" cy="307777"/>
          </a:xfrm>
          <a:prstGeom prst="rect">
            <a:avLst/>
          </a:prstGeom>
        </p:spPr>
        <p:txBody>
          <a:bodyPr wrap="none">
            <a:spAutoFit/>
          </a:bodyPr>
          <a:lstStyle/>
          <a:p>
            <a:pPr marL="0" indent="0" algn="r">
              <a:buNone/>
            </a:pPr>
            <a:r>
              <a:rPr lang="de-DE" sz="1400" dirty="0">
                <a:solidFill>
                  <a:prstClr val="black"/>
                </a:solidFill>
                <a:latin typeface="Candara" panose="020E0502030303020204" pitchFamily="34" charset="0"/>
              </a:rPr>
              <a:t>(</a:t>
            </a:r>
            <a:r>
              <a:rPr lang="de-DE" sz="1400" dirty="0">
                <a:solidFill>
                  <a:prstClr val="black"/>
                </a:solidFill>
                <a:latin typeface="Candara" panose="020E0502030303020204" pitchFamily="34" charset="0"/>
                <a:hlinkClick r:id="rId2"/>
              </a:rPr>
              <a:t>W3C - CSS</a:t>
            </a:r>
            <a:r>
              <a:rPr lang="de-DE" sz="1400" dirty="0">
                <a:solidFill>
                  <a:prstClr val="black"/>
                </a:solidFill>
                <a:latin typeface="Candara" panose="020E0502030303020204" pitchFamily="34" charset="0"/>
              </a:rPr>
              <a:t>)</a:t>
            </a:r>
          </a:p>
        </p:txBody>
      </p:sp>
    </p:spTree>
    <p:extLst>
      <p:ext uri="{BB962C8B-B14F-4D97-AF65-F5344CB8AC3E}">
        <p14:creationId xmlns:p14="http://schemas.microsoft.com/office/powerpoint/2010/main" val="147068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1694CA7-5486-421F-B2F1-09C45EA997CF}"/>
              </a:ext>
            </a:extLst>
          </p:cNvPr>
          <p:cNvSpPr>
            <a:spLocks noGrp="1"/>
          </p:cNvSpPr>
          <p:nvPr>
            <p:ph sz="half" idx="1"/>
          </p:nvPr>
        </p:nvSpPr>
        <p:spPr>
          <a:xfrm>
            <a:off x="202664" y="1054685"/>
            <a:ext cx="3167269" cy="5232952"/>
          </a:xfrm>
        </p:spPr>
        <p:txBody>
          <a:bodyPr/>
          <a:lstStyle/>
          <a:p>
            <a:pPr marL="0" indent="0">
              <a:buNone/>
            </a:pPr>
            <a:r>
              <a:rPr lang="en-US" sz="1800" dirty="0">
                <a:latin typeface="Consolas" panose="020B0609020204030204" pitchFamily="49" charset="0"/>
                <a:cs typeface="Simplified Arabic Fixed" panose="020B0604020202020204" pitchFamily="49" charset="-78"/>
              </a:rPr>
              <a:t>body {</a:t>
            </a:r>
          </a:p>
          <a:p>
            <a:pPr marL="0" indent="0">
              <a:buNone/>
            </a:pPr>
            <a:r>
              <a:rPr lang="en-US" sz="1800" dirty="0">
                <a:latin typeface="Consolas" panose="020B0609020204030204" pitchFamily="49" charset="0"/>
                <a:cs typeface="Simplified Arabic Fixed" panose="020B0604020202020204" pitchFamily="49" charset="-78"/>
              </a:rPr>
              <a:t>  background-color: </a:t>
            </a:r>
            <a:r>
              <a:rPr lang="en-US" sz="1800" dirty="0" err="1">
                <a:latin typeface="Consolas" panose="020B0609020204030204" pitchFamily="49" charset="0"/>
                <a:cs typeface="Simplified Arabic Fixed" panose="020B0604020202020204" pitchFamily="49" charset="-78"/>
              </a:rPr>
              <a:t>lightblue</a:t>
            </a:r>
            <a:r>
              <a:rPr lang="en-US" sz="1800" dirty="0">
                <a:latin typeface="Consolas" panose="020B0609020204030204" pitchFamily="49" charset="0"/>
                <a:cs typeface="Simplified Arabic Fixed" panose="020B0604020202020204" pitchFamily="49" charset="-78"/>
              </a:rPr>
              <a:t>;</a:t>
            </a:r>
          </a:p>
          <a:p>
            <a:pPr marL="0" indent="0">
              <a:buNone/>
            </a:pPr>
            <a:r>
              <a:rPr lang="en-US" sz="1800" dirty="0">
                <a:latin typeface="Consolas" panose="020B0609020204030204" pitchFamily="49" charset="0"/>
                <a:cs typeface="Simplified Arabic Fixed" panose="020B0604020202020204" pitchFamily="49" charset="-78"/>
              </a:rPr>
              <a:t>}</a:t>
            </a:r>
          </a:p>
          <a:p>
            <a:pPr marL="0" indent="0">
              <a:buNone/>
            </a:pPr>
            <a:endParaRPr lang="en-US" sz="1800" dirty="0">
              <a:latin typeface="Consolas" panose="020B0609020204030204" pitchFamily="49" charset="0"/>
              <a:cs typeface="Simplified Arabic Fixed" panose="020B0604020202020204" pitchFamily="49" charset="-78"/>
            </a:endParaRPr>
          </a:p>
          <a:p>
            <a:pPr marL="0" indent="0">
              <a:buNone/>
            </a:pPr>
            <a:r>
              <a:rPr lang="en-US" sz="1800" dirty="0">
                <a:latin typeface="Consolas" panose="020B0609020204030204" pitchFamily="49" charset="0"/>
                <a:cs typeface="Simplified Arabic Fixed" panose="020B0604020202020204" pitchFamily="49" charset="-78"/>
              </a:rPr>
              <a:t>h1 {</a:t>
            </a:r>
          </a:p>
          <a:p>
            <a:pPr marL="0" indent="0">
              <a:buNone/>
            </a:pPr>
            <a:r>
              <a:rPr lang="en-US" sz="1800" dirty="0">
                <a:latin typeface="Consolas" panose="020B0609020204030204" pitchFamily="49" charset="0"/>
                <a:cs typeface="Simplified Arabic Fixed" panose="020B0604020202020204" pitchFamily="49" charset="-78"/>
              </a:rPr>
              <a:t>  color: white;</a:t>
            </a:r>
          </a:p>
          <a:p>
            <a:pPr marL="0" indent="0">
              <a:buNone/>
            </a:pPr>
            <a:r>
              <a:rPr lang="en-US" sz="1800" dirty="0">
                <a:latin typeface="Consolas" panose="020B0609020204030204" pitchFamily="49" charset="0"/>
                <a:cs typeface="Simplified Arabic Fixed" panose="020B0604020202020204" pitchFamily="49" charset="-78"/>
              </a:rPr>
              <a:t>  text-align: center;</a:t>
            </a:r>
          </a:p>
          <a:p>
            <a:pPr marL="0" indent="0">
              <a:buNone/>
            </a:pPr>
            <a:r>
              <a:rPr lang="en-US" sz="1800" dirty="0">
                <a:latin typeface="Consolas" panose="020B0609020204030204" pitchFamily="49" charset="0"/>
                <a:cs typeface="Simplified Arabic Fixed" panose="020B0604020202020204" pitchFamily="49" charset="-78"/>
              </a:rPr>
              <a:t>}</a:t>
            </a:r>
          </a:p>
          <a:p>
            <a:pPr marL="0" indent="0">
              <a:buNone/>
            </a:pPr>
            <a:endParaRPr lang="en-US" sz="1800" dirty="0">
              <a:latin typeface="Consolas" panose="020B0609020204030204" pitchFamily="49" charset="0"/>
              <a:cs typeface="Simplified Arabic Fixed" panose="020B0604020202020204" pitchFamily="49" charset="-78"/>
            </a:endParaRPr>
          </a:p>
          <a:p>
            <a:pPr marL="0" indent="0">
              <a:buNone/>
            </a:pPr>
            <a:r>
              <a:rPr lang="en-US" sz="1800" dirty="0">
                <a:latin typeface="Consolas" panose="020B0609020204030204" pitchFamily="49" charset="0"/>
                <a:cs typeface="Simplified Arabic Fixed" panose="020B0604020202020204" pitchFamily="49" charset="-78"/>
              </a:rPr>
              <a:t>p {</a:t>
            </a:r>
          </a:p>
          <a:p>
            <a:pPr marL="0" indent="0">
              <a:buNone/>
            </a:pPr>
            <a:r>
              <a:rPr lang="en-US" sz="1800" dirty="0">
                <a:latin typeface="Consolas" panose="020B0609020204030204" pitchFamily="49" charset="0"/>
                <a:cs typeface="Simplified Arabic Fixed" panose="020B0604020202020204" pitchFamily="49" charset="-78"/>
              </a:rPr>
              <a:t>  font-family: </a:t>
            </a:r>
            <a:r>
              <a:rPr lang="en-US" sz="1800" dirty="0" err="1">
                <a:latin typeface="Consolas" panose="020B0609020204030204" pitchFamily="49" charset="0"/>
                <a:cs typeface="Simplified Arabic Fixed" panose="020B0604020202020204" pitchFamily="49" charset="-78"/>
              </a:rPr>
              <a:t>verdana</a:t>
            </a:r>
            <a:r>
              <a:rPr lang="en-US" sz="1800" dirty="0">
                <a:latin typeface="Consolas" panose="020B0609020204030204" pitchFamily="49" charset="0"/>
                <a:cs typeface="Simplified Arabic Fixed" panose="020B0604020202020204" pitchFamily="49" charset="-78"/>
              </a:rPr>
              <a:t>;</a:t>
            </a:r>
          </a:p>
          <a:p>
            <a:pPr marL="0" indent="0">
              <a:buNone/>
            </a:pPr>
            <a:r>
              <a:rPr lang="en-US" sz="1800" dirty="0">
                <a:latin typeface="Consolas" panose="020B0609020204030204" pitchFamily="49" charset="0"/>
                <a:cs typeface="Simplified Arabic Fixed" panose="020B0604020202020204" pitchFamily="49" charset="-78"/>
              </a:rPr>
              <a:t>  font-size: 20px;</a:t>
            </a:r>
          </a:p>
          <a:p>
            <a:pPr marL="0" indent="0">
              <a:buNone/>
            </a:pPr>
            <a:r>
              <a:rPr lang="en-US" sz="1800" dirty="0">
                <a:latin typeface="Consolas" panose="020B0609020204030204" pitchFamily="49" charset="0"/>
                <a:cs typeface="Simplified Arabic Fixed" panose="020B0604020202020204" pitchFamily="49" charset="-78"/>
              </a:rPr>
              <a:t>}</a:t>
            </a:r>
            <a:endParaRPr lang="de-DE" sz="1800" dirty="0">
              <a:latin typeface="Consolas" panose="020B0609020204030204" pitchFamily="49" charset="0"/>
              <a:cs typeface="Simplified Arabic Fixed" panose="020B0604020202020204" pitchFamily="49" charset="-78"/>
            </a:endParaRPr>
          </a:p>
        </p:txBody>
      </p:sp>
      <p:sp>
        <p:nvSpPr>
          <p:cNvPr id="14" name="Title 1">
            <a:extLst>
              <a:ext uri="{FF2B5EF4-FFF2-40B4-BE49-F238E27FC236}">
                <a16:creationId xmlns:a16="http://schemas.microsoft.com/office/drawing/2014/main" id="{F1A368FC-CD92-4305-9D2C-D68F4B60E52B}"/>
              </a:ext>
            </a:extLst>
          </p:cNvPr>
          <p:cNvSpPr txBox="1">
            <a:spLocks/>
          </p:cNvSpPr>
          <p:nvPr/>
        </p:nvSpPr>
        <p:spPr bwMode="auto">
          <a:xfrm>
            <a:off x="3847628" y="0"/>
            <a:ext cx="3599717"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CSS: Struktur</a:t>
            </a:r>
          </a:p>
        </p:txBody>
      </p:sp>
      <p:sp>
        <p:nvSpPr>
          <p:cNvPr id="11" name="Content Placeholder 8">
            <a:extLst>
              <a:ext uri="{FF2B5EF4-FFF2-40B4-BE49-F238E27FC236}">
                <a16:creationId xmlns:a16="http://schemas.microsoft.com/office/drawing/2014/main" id="{4F7A74E1-1CC4-4A3F-8901-6A743AC0DFBA}"/>
              </a:ext>
            </a:extLst>
          </p:cNvPr>
          <p:cNvSpPr txBox="1">
            <a:spLocks/>
          </p:cNvSpPr>
          <p:nvPr/>
        </p:nvSpPr>
        <p:spPr bwMode="auto">
          <a:xfrm>
            <a:off x="3473433" y="1054685"/>
            <a:ext cx="3650733" cy="52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ＭＳ Ｐゴシック" charset="-128"/>
                <a:cs typeface="Candara"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ＭＳ Ｐゴシック" charset="-128"/>
                <a:cs typeface="Candara"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1800" kern="1200">
                <a:solidFill>
                  <a:schemeClr val="tx1"/>
                </a:solidFill>
                <a:latin typeface="Candara" pitchFamily="34" charset="0"/>
                <a:ea typeface="ＭＳ Ｐゴシック" charset="-128"/>
                <a:cs typeface="Candara"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1800" kern="1200">
                <a:solidFill>
                  <a:schemeClr val="tx1"/>
                </a:solidFill>
                <a:latin typeface="Candara" pitchFamily="34" charset="0"/>
                <a:ea typeface="ＭＳ Ｐゴシック" charset="-128"/>
                <a:cs typeface="Candara"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onsolas" panose="020B0609020204030204" pitchFamily="49" charset="0"/>
              </a:rPr>
              <a:t>&lt;!DOCTYPE html&gt;</a:t>
            </a:r>
            <a:br>
              <a:rPr lang="en-US" sz="1800" dirty="0">
                <a:latin typeface="Consolas" panose="020B0609020204030204" pitchFamily="49" charset="0"/>
              </a:rPr>
            </a:br>
            <a:r>
              <a:rPr lang="en-US" sz="1800" dirty="0">
                <a:latin typeface="Consolas" panose="020B0609020204030204" pitchFamily="49" charset="0"/>
              </a:rPr>
              <a:t>&lt;html&gt;</a:t>
            </a:r>
            <a:br>
              <a:rPr lang="en-US" sz="1800" dirty="0">
                <a:latin typeface="Consolas" panose="020B0609020204030204" pitchFamily="49" charset="0"/>
              </a:rPr>
            </a:br>
            <a:r>
              <a:rPr lang="en-US" sz="1800" dirty="0">
                <a:latin typeface="Consolas" panose="020B0609020204030204" pitchFamily="49" charset="0"/>
              </a:rPr>
              <a:t>&lt;head&gt;</a:t>
            </a:r>
            <a:br>
              <a:rPr lang="en-US" sz="1800" dirty="0">
                <a:latin typeface="Consolas" panose="020B0609020204030204" pitchFamily="49" charset="0"/>
              </a:rPr>
            </a:br>
            <a:r>
              <a:rPr lang="en-US" sz="1800" dirty="0">
                <a:latin typeface="Consolas" panose="020B0609020204030204" pitchFamily="49" charset="0"/>
              </a:rPr>
              <a:t>&lt;title&gt;Page Title&lt;/title&gt;</a:t>
            </a:r>
            <a:br>
              <a:rPr lang="en-US" sz="1800" dirty="0">
                <a:latin typeface="Consolas" panose="020B0609020204030204" pitchFamily="49" charset="0"/>
              </a:rPr>
            </a:br>
            <a:r>
              <a:rPr lang="en-US" sz="1800" dirty="0">
                <a:latin typeface="Consolas" panose="020B0609020204030204" pitchFamily="49" charset="0"/>
              </a:rPr>
              <a:t>&lt;/head&gt;</a:t>
            </a:r>
            <a:br>
              <a:rPr lang="en-US" sz="1800" dirty="0">
                <a:latin typeface="Consolas" panose="020B0609020204030204" pitchFamily="49" charset="0"/>
              </a:rPr>
            </a:br>
            <a:r>
              <a:rPr lang="en-US" sz="1800" dirty="0">
                <a:latin typeface="Consolas" panose="020B0609020204030204" pitchFamily="49" charset="0"/>
              </a:rPr>
              <a:t>&lt;body&gt;</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&lt;h1&gt;My First Heading&lt;/h1&gt;</a:t>
            </a:r>
            <a:br>
              <a:rPr lang="en-US" sz="1800" dirty="0">
                <a:latin typeface="Consolas" panose="020B0609020204030204" pitchFamily="49" charset="0"/>
              </a:rPr>
            </a:br>
            <a:r>
              <a:rPr lang="en-US" sz="1800" dirty="0">
                <a:latin typeface="Consolas" panose="020B0609020204030204" pitchFamily="49" charset="0"/>
              </a:rPr>
              <a:t>&lt;p&gt;My first paragraph.&lt;/p&gt;</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&lt;/body&gt;</a:t>
            </a:r>
            <a:br>
              <a:rPr lang="en-US" sz="1800" dirty="0">
                <a:latin typeface="Consolas" panose="020B0609020204030204" pitchFamily="49" charset="0"/>
              </a:rPr>
            </a:br>
            <a:r>
              <a:rPr lang="en-US" sz="1800" dirty="0">
                <a:latin typeface="Consolas" panose="020B0609020204030204" pitchFamily="49" charset="0"/>
              </a:rPr>
              <a:t>&lt;/html&gt;</a:t>
            </a:r>
            <a:endParaRPr lang="de-DE" sz="1800" dirty="0">
              <a:latin typeface="Consolas" panose="020B0609020204030204" pitchFamily="49" charset="0"/>
            </a:endParaRPr>
          </a:p>
        </p:txBody>
      </p:sp>
      <p:sp>
        <p:nvSpPr>
          <p:cNvPr id="5" name="TextBox 4">
            <a:extLst>
              <a:ext uri="{FF2B5EF4-FFF2-40B4-BE49-F238E27FC236}">
                <a16:creationId xmlns:a16="http://schemas.microsoft.com/office/drawing/2014/main" id="{7A23097A-C92E-487C-B5CB-4B8FC984B27C}"/>
              </a:ext>
            </a:extLst>
          </p:cNvPr>
          <p:cNvSpPr txBox="1"/>
          <p:nvPr/>
        </p:nvSpPr>
        <p:spPr>
          <a:xfrm>
            <a:off x="4821620" y="6186983"/>
            <a:ext cx="825867" cy="400110"/>
          </a:xfrm>
          <a:prstGeom prst="rect">
            <a:avLst/>
          </a:prstGeom>
          <a:noFill/>
        </p:spPr>
        <p:txBody>
          <a:bodyPr wrap="none" rtlCol="0">
            <a:spAutoFit/>
          </a:bodyPr>
          <a:lstStyle/>
          <a:p>
            <a:r>
              <a:rPr lang="de-DE" sz="2000" dirty="0">
                <a:latin typeface="Candara" panose="020E0502030303020204" pitchFamily="34" charset="0"/>
              </a:rPr>
              <a:t>HTML</a:t>
            </a:r>
          </a:p>
        </p:txBody>
      </p:sp>
      <p:cxnSp>
        <p:nvCxnSpPr>
          <p:cNvPr id="17" name="Straight Arrow Connector 16">
            <a:extLst>
              <a:ext uri="{FF2B5EF4-FFF2-40B4-BE49-F238E27FC236}">
                <a16:creationId xmlns:a16="http://schemas.microsoft.com/office/drawing/2014/main" id="{0272B45B-350A-4155-BBF7-2055BDB7A94A}"/>
              </a:ext>
            </a:extLst>
          </p:cNvPr>
          <p:cNvCxnSpPr>
            <a:cxnSpLocks/>
          </p:cNvCxnSpPr>
          <p:nvPr/>
        </p:nvCxnSpPr>
        <p:spPr>
          <a:xfrm>
            <a:off x="5234554" y="5424829"/>
            <a:ext cx="0" cy="746077"/>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19" name="TextBox 18">
            <a:extLst>
              <a:ext uri="{FF2B5EF4-FFF2-40B4-BE49-F238E27FC236}">
                <a16:creationId xmlns:a16="http://schemas.microsoft.com/office/drawing/2014/main" id="{6BE8E629-5C4C-4F56-9B8D-9FD42BD58C25}"/>
              </a:ext>
            </a:extLst>
          </p:cNvPr>
          <p:cNvSpPr txBox="1"/>
          <p:nvPr/>
        </p:nvSpPr>
        <p:spPr>
          <a:xfrm>
            <a:off x="1281681" y="6216970"/>
            <a:ext cx="588623" cy="400110"/>
          </a:xfrm>
          <a:prstGeom prst="rect">
            <a:avLst/>
          </a:prstGeom>
          <a:noFill/>
        </p:spPr>
        <p:txBody>
          <a:bodyPr wrap="none" rtlCol="0">
            <a:spAutoFit/>
          </a:bodyPr>
          <a:lstStyle/>
          <a:p>
            <a:r>
              <a:rPr lang="de-DE" sz="2000" dirty="0">
                <a:latin typeface="Candara" panose="020E0502030303020204" pitchFamily="34" charset="0"/>
              </a:rPr>
              <a:t>CSS</a:t>
            </a:r>
          </a:p>
        </p:txBody>
      </p:sp>
      <p:cxnSp>
        <p:nvCxnSpPr>
          <p:cNvPr id="20" name="Straight Arrow Connector 19">
            <a:extLst>
              <a:ext uri="{FF2B5EF4-FFF2-40B4-BE49-F238E27FC236}">
                <a16:creationId xmlns:a16="http://schemas.microsoft.com/office/drawing/2014/main" id="{6FAE4395-52DD-49F5-995E-C46064B06632}"/>
              </a:ext>
            </a:extLst>
          </p:cNvPr>
          <p:cNvCxnSpPr>
            <a:cxnSpLocks/>
          </p:cNvCxnSpPr>
          <p:nvPr/>
        </p:nvCxnSpPr>
        <p:spPr>
          <a:xfrm>
            <a:off x="1573131" y="5440906"/>
            <a:ext cx="0" cy="746077"/>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pic>
        <p:nvPicPr>
          <p:cNvPr id="35" name="Picture 34" descr="A screenshot of a cell phone&#10;&#10;Description automatically generated">
            <a:extLst>
              <a:ext uri="{FF2B5EF4-FFF2-40B4-BE49-F238E27FC236}">
                <a16:creationId xmlns:a16="http://schemas.microsoft.com/office/drawing/2014/main" id="{E295DC75-C038-45AE-B8EB-CE2BFB087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447" y="1015237"/>
            <a:ext cx="6001436" cy="3657600"/>
          </a:xfrm>
          <a:prstGeom prst="rect">
            <a:avLst/>
          </a:prstGeom>
        </p:spPr>
      </p:pic>
      <p:pic>
        <p:nvPicPr>
          <p:cNvPr id="39" name="Picture 38" descr="A picture containing bird, flower&#10;&#10;Description automatically generated">
            <a:extLst>
              <a:ext uri="{FF2B5EF4-FFF2-40B4-BE49-F238E27FC236}">
                <a16:creationId xmlns:a16="http://schemas.microsoft.com/office/drawing/2014/main" id="{3FB7BD52-BEC5-459E-AC2A-7AE873DAF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166" y="3097282"/>
            <a:ext cx="5524500" cy="2571750"/>
          </a:xfrm>
          <a:prstGeom prst="rect">
            <a:avLst/>
          </a:prstGeom>
        </p:spPr>
      </p:pic>
      <p:cxnSp>
        <p:nvCxnSpPr>
          <p:cNvPr id="40" name="Straight Arrow Connector 39">
            <a:extLst>
              <a:ext uri="{FF2B5EF4-FFF2-40B4-BE49-F238E27FC236}">
                <a16:creationId xmlns:a16="http://schemas.microsoft.com/office/drawing/2014/main" id="{4534C93E-052C-44F0-AB48-A1144C4A98B5}"/>
              </a:ext>
            </a:extLst>
          </p:cNvPr>
          <p:cNvCxnSpPr>
            <a:cxnSpLocks/>
          </p:cNvCxnSpPr>
          <p:nvPr/>
        </p:nvCxnSpPr>
        <p:spPr>
          <a:xfrm flipH="1" flipV="1">
            <a:off x="2411896" y="2014330"/>
            <a:ext cx="1061537" cy="644067"/>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7EF1D92B-07AC-4204-AB50-6EAF73671F71}"/>
              </a:ext>
            </a:extLst>
          </p:cNvPr>
          <p:cNvCxnSpPr>
            <a:cxnSpLocks/>
          </p:cNvCxnSpPr>
          <p:nvPr/>
        </p:nvCxnSpPr>
        <p:spPr>
          <a:xfrm flipH="1">
            <a:off x="2544417" y="3464541"/>
            <a:ext cx="929016" cy="833766"/>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157597F1-557D-4F47-82A9-DB8889190E5E}"/>
              </a:ext>
            </a:extLst>
          </p:cNvPr>
          <p:cNvCxnSpPr>
            <a:cxnSpLocks/>
          </p:cNvCxnSpPr>
          <p:nvPr/>
        </p:nvCxnSpPr>
        <p:spPr>
          <a:xfrm flipH="1" flipV="1">
            <a:off x="2411896" y="2844037"/>
            <a:ext cx="1063467" cy="315704"/>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2" name="Rectangle 1">
            <a:extLst>
              <a:ext uri="{FF2B5EF4-FFF2-40B4-BE49-F238E27FC236}">
                <a16:creationId xmlns:a16="http://schemas.microsoft.com/office/drawing/2014/main" id="{EE2FD096-D6E0-4EA0-9E3D-091BD730625F}"/>
              </a:ext>
            </a:extLst>
          </p:cNvPr>
          <p:cNvSpPr/>
          <p:nvPr/>
        </p:nvSpPr>
        <p:spPr>
          <a:xfrm>
            <a:off x="9329530" y="6283030"/>
            <a:ext cx="2862470" cy="523220"/>
          </a:xfrm>
          <a:prstGeom prst="rect">
            <a:avLst/>
          </a:prstGeom>
        </p:spPr>
        <p:txBody>
          <a:bodyPr wrap="square">
            <a:spAutoFit/>
          </a:bodyPr>
          <a:lstStyle/>
          <a:p>
            <a:pPr algn="r"/>
            <a:r>
              <a:rPr lang="de-DE" sz="1400" dirty="0">
                <a:latin typeface="Candara" panose="020E0502030303020204" pitchFamily="34" charset="0"/>
              </a:rPr>
              <a:t>(</a:t>
            </a:r>
            <a:r>
              <a:rPr lang="de-DE" sz="1400" dirty="0">
                <a:latin typeface="Candara" panose="020E0502030303020204" pitchFamily="34" charset="0"/>
                <a:hlinkClick r:id="rId4"/>
              </a:rPr>
              <a:t>W3Schools – HTML Introduction</a:t>
            </a:r>
            <a:r>
              <a:rPr lang="de-DE" sz="1400" dirty="0">
                <a:latin typeface="Candara" panose="020E0502030303020204" pitchFamily="34" charset="0"/>
              </a:rPr>
              <a:t>)</a:t>
            </a:r>
            <a:endParaRPr lang="de-DE" sz="1400" dirty="0">
              <a:solidFill>
                <a:prstClr val="black"/>
              </a:solidFill>
              <a:latin typeface="Candara" panose="020E0502030303020204" pitchFamily="34" charset="0"/>
            </a:endParaRPr>
          </a:p>
          <a:p>
            <a:pPr marL="0" indent="0" algn="r">
              <a:buNone/>
            </a:pPr>
            <a:r>
              <a:rPr lang="de-DE" sz="1400" dirty="0">
                <a:solidFill>
                  <a:prstClr val="black"/>
                </a:solidFill>
                <a:latin typeface="Candara" panose="020E0502030303020204" pitchFamily="34" charset="0"/>
              </a:rPr>
              <a:t>(</a:t>
            </a:r>
            <a:r>
              <a:rPr lang="de-DE" sz="1400" dirty="0">
                <a:solidFill>
                  <a:prstClr val="black"/>
                </a:solidFill>
                <a:latin typeface="Candara" panose="020E0502030303020204" pitchFamily="34" charset="0"/>
                <a:hlinkClick r:id="rId5"/>
              </a:rPr>
              <a:t>W3C - CSS</a:t>
            </a:r>
            <a:r>
              <a:rPr lang="de-DE" sz="1400" dirty="0">
                <a:solidFill>
                  <a:prstClr val="black"/>
                </a:solidFill>
                <a:latin typeface="Candara" panose="020E0502030303020204" pitchFamily="34" charset="0"/>
              </a:rPr>
              <a:t>)</a:t>
            </a:r>
          </a:p>
        </p:txBody>
      </p:sp>
    </p:spTree>
    <p:extLst>
      <p:ext uri="{BB962C8B-B14F-4D97-AF65-F5344CB8AC3E}">
        <p14:creationId xmlns:p14="http://schemas.microsoft.com/office/powerpoint/2010/main" val="157983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1694CA7-5486-421F-B2F1-09C45EA997CF}"/>
              </a:ext>
            </a:extLst>
          </p:cNvPr>
          <p:cNvSpPr>
            <a:spLocks noGrp="1"/>
          </p:cNvSpPr>
          <p:nvPr>
            <p:ph sz="half" idx="1"/>
          </p:nvPr>
        </p:nvSpPr>
        <p:spPr>
          <a:xfrm>
            <a:off x="202664" y="1054685"/>
            <a:ext cx="3167269" cy="5232952"/>
          </a:xfrm>
        </p:spPr>
        <p:txBody>
          <a:bodyPr/>
          <a:lstStyle/>
          <a:p>
            <a:pPr marL="0" indent="0">
              <a:buNone/>
            </a:pPr>
            <a:r>
              <a:rPr lang="en-US" sz="1800" dirty="0">
                <a:latin typeface="Consolas" panose="020B0609020204030204" pitchFamily="49" charset="0"/>
                <a:cs typeface="Simplified Arabic Fixed" panose="020B0604020202020204" pitchFamily="49" charset="-78"/>
              </a:rPr>
              <a:t>body {</a:t>
            </a:r>
          </a:p>
          <a:p>
            <a:pPr marL="0" indent="0">
              <a:buNone/>
            </a:pPr>
            <a:r>
              <a:rPr lang="en-US" sz="1800" dirty="0">
                <a:latin typeface="Consolas" panose="020B0609020204030204" pitchFamily="49" charset="0"/>
                <a:cs typeface="Simplified Arabic Fixed" panose="020B0604020202020204" pitchFamily="49" charset="-78"/>
              </a:rPr>
              <a:t>  background-color: </a:t>
            </a:r>
            <a:r>
              <a:rPr lang="en-US" sz="1800" dirty="0" err="1">
                <a:latin typeface="Consolas" panose="020B0609020204030204" pitchFamily="49" charset="0"/>
                <a:cs typeface="Simplified Arabic Fixed" panose="020B0604020202020204" pitchFamily="49" charset="-78"/>
              </a:rPr>
              <a:t>lightblue</a:t>
            </a:r>
            <a:r>
              <a:rPr lang="en-US" sz="1800" dirty="0">
                <a:latin typeface="Consolas" panose="020B0609020204030204" pitchFamily="49" charset="0"/>
                <a:cs typeface="Simplified Arabic Fixed" panose="020B0604020202020204" pitchFamily="49" charset="-78"/>
              </a:rPr>
              <a:t>;</a:t>
            </a:r>
          </a:p>
          <a:p>
            <a:pPr marL="0" indent="0">
              <a:buNone/>
            </a:pPr>
            <a:r>
              <a:rPr lang="en-US" sz="1800" dirty="0">
                <a:latin typeface="Consolas" panose="020B0609020204030204" pitchFamily="49" charset="0"/>
                <a:cs typeface="Simplified Arabic Fixed" panose="020B0604020202020204" pitchFamily="49" charset="-78"/>
              </a:rPr>
              <a:t>}</a:t>
            </a:r>
          </a:p>
          <a:p>
            <a:pPr marL="0" indent="0">
              <a:buNone/>
            </a:pPr>
            <a:endParaRPr lang="en-US" sz="1800" dirty="0">
              <a:latin typeface="Consolas" panose="020B0609020204030204" pitchFamily="49" charset="0"/>
              <a:cs typeface="Simplified Arabic Fixed" panose="020B0604020202020204" pitchFamily="49" charset="-78"/>
            </a:endParaRPr>
          </a:p>
          <a:p>
            <a:pPr marL="0" indent="0">
              <a:buNone/>
            </a:pPr>
            <a:r>
              <a:rPr lang="en-US" sz="1800" dirty="0">
                <a:latin typeface="Consolas" panose="020B0609020204030204" pitchFamily="49" charset="0"/>
                <a:cs typeface="Simplified Arabic Fixed" panose="020B0604020202020204" pitchFamily="49" charset="-78"/>
              </a:rPr>
              <a:t>h1 {</a:t>
            </a:r>
          </a:p>
          <a:p>
            <a:pPr marL="0" indent="0">
              <a:buNone/>
            </a:pPr>
            <a:r>
              <a:rPr lang="en-US" sz="1800" dirty="0">
                <a:latin typeface="Consolas" panose="020B0609020204030204" pitchFamily="49" charset="0"/>
                <a:cs typeface="Simplified Arabic Fixed" panose="020B0604020202020204" pitchFamily="49" charset="-78"/>
              </a:rPr>
              <a:t>  color: white;</a:t>
            </a:r>
          </a:p>
          <a:p>
            <a:pPr marL="0" indent="0">
              <a:buNone/>
            </a:pPr>
            <a:r>
              <a:rPr lang="en-US" sz="1800" dirty="0">
                <a:latin typeface="Consolas" panose="020B0609020204030204" pitchFamily="49" charset="0"/>
                <a:cs typeface="Simplified Arabic Fixed" panose="020B0604020202020204" pitchFamily="49" charset="-78"/>
              </a:rPr>
              <a:t>  text-align: center;</a:t>
            </a:r>
          </a:p>
          <a:p>
            <a:pPr marL="0" indent="0">
              <a:buNone/>
            </a:pPr>
            <a:r>
              <a:rPr lang="en-US" sz="1800" dirty="0">
                <a:latin typeface="Consolas" panose="020B0609020204030204" pitchFamily="49" charset="0"/>
                <a:cs typeface="Simplified Arabic Fixed" panose="020B0604020202020204" pitchFamily="49" charset="-78"/>
              </a:rPr>
              <a:t>}</a:t>
            </a:r>
          </a:p>
          <a:p>
            <a:pPr marL="0" indent="0">
              <a:buNone/>
            </a:pPr>
            <a:endParaRPr lang="en-US" sz="1800" dirty="0">
              <a:latin typeface="Consolas" panose="020B0609020204030204" pitchFamily="49" charset="0"/>
              <a:cs typeface="Simplified Arabic Fixed" panose="020B0604020202020204" pitchFamily="49" charset="-78"/>
            </a:endParaRPr>
          </a:p>
          <a:p>
            <a:pPr marL="0" indent="0">
              <a:buNone/>
            </a:pPr>
            <a:r>
              <a:rPr lang="en-US" sz="1800" dirty="0">
                <a:latin typeface="Consolas" panose="020B0609020204030204" pitchFamily="49" charset="0"/>
                <a:cs typeface="Simplified Arabic Fixed" panose="020B0604020202020204" pitchFamily="49" charset="-78"/>
              </a:rPr>
              <a:t>p {</a:t>
            </a:r>
          </a:p>
          <a:p>
            <a:pPr marL="0" indent="0">
              <a:buNone/>
            </a:pPr>
            <a:r>
              <a:rPr lang="en-US" sz="1800" dirty="0">
                <a:latin typeface="Consolas" panose="020B0609020204030204" pitchFamily="49" charset="0"/>
                <a:cs typeface="Simplified Arabic Fixed" panose="020B0604020202020204" pitchFamily="49" charset="-78"/>
              </a:rPr>
              <a:t>  font-family: </a:t>
            </a:r>
            <a:r>
              <a:rPr lang="en-US" sz="1800" dirty="0" err="1">
                <a:latin typeface="Consolas" panose="020B0609020204030204" pitchFamily="49" charset="0"/>
                <a:cs typeface="Simplified Arabic Fixed" panose="020B0604020202020204" pitchFamily="49" charset="-78"/>
              </a:rPr>
              <a:t>verdana</a:t>
            </a:r>
            <a:r>
              <a:rPr lang="en-US" sz="1800" dirty="0">
                <a:latin typeface="Consolas" panose="020B0609020204030204" pitchFamily="49" charset="0"/>
                <a:cs typeface="Simplified Arabic Fixed" panose="020B0604020202020204" pitchFamily="49" charset="-78"/>
              </a:rPr>
              <a:t>;</a:t>
            </a:r>
          </a:p>
          <a:p>
            <a:pPr marL="0" indent="0">
              <a:buNone/>
            </a:pPr>
            <a:r>
              <a:rPr lang="en-US" sz="1800" dirty="0">
                <a:latin typeface="Consolas" panose="020B0609020204030204" pitchFamily="49" charset="0"/>
                <a:cs typeface="Simplified Arabic Fixed" panose="020B0604020202020204" pitchFamily="49" charset="-78"/>
              </a:rPr>
              <a:t>  font-size: 20px;</a:t>
            </a:r>
          </a:p>
          <a:p>
            <a:pPr marL="0" indent="0">
              <a:buNone/>
            </a:pPr>
            <a:r>
              <a:rPr lang="en-US" sz="1800" dirty="0">
                <a:latin typeface="Consolas" panose="020B0609020204030204" pitchFamily="49" charset="0"/>
                <a:cs typeface="Simplified Arabic Fixed" panose="020B0604020202020204" pitchFamily="49" charset="-78"/>
              </a:rPr>
              <a:t>}</a:t>
            </a:r>
            <a:endParaRPr lang="de-DE" sz="1800" dirty="0">
              <a:latin typeface="Consolas" panose="020B0609020204030204" pitchFamily="49" charset="0"/>
              <a:cs typeface="Simplified Arabic Fixed" panose="020B0604020202020204" pitchFamily="49" charset="-78"/>
            </a:endParaRPr>
          </a:p>
        </p:txBody>
      </p:sp>
      <p:sp>
        <p:nvSpPr>
          <p:cNvPr id="11" name="Content Placeholder 8">
            <a:extLst>
              <a:ext uri="{FF2B5EF4-FFF2-40B4-BE49-F238E27FC236}">
                <a16:creationId xmlns:a16="http://schemas.microsoft.com/office/drawing/2014/main" id="{4F7A74E1-1CC4-4A3F-8901-6A743AC0DFBA}"/>
              </a:ext>
            </a:extLst>
          </p:cNvPr>
          <p:cNvSpPr txBox="1">
            <a:spLocks/>
          </p:cNvSpPr>
          <p:nvPr/>
        </p:nvSpPr>
        <p:spPr bwMode="auto">
          <a:xfrm>
            <a:off x="3473433" y="1054685"/>
            <a:ext cx="3650733" cy="52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ＭＳ Ｐゴシック" charset="-128"/>
                <a:cs typeface="Candara"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ＭＳ Ｐゴシック" charset="-128"/>
                <a:cs typeface="Candara"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1800" kern="1200">
                <a:solidFill>
                  <a:schemeClr val="tx1"/>
                </a:solidFill>
                <a:latin typeface="Candara" pitchFamily="34" charset="0"/>
                <a:ea typeface="ＭＳ Ｐゴシック" charset="-128"/>
                <a:cs typeface="Candara"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1800" kern="1200">
                <a:solidFill>
                  <a:schemeClr val="tx1"/>
                </a:solidFill>
                <a:latin typeface="Candara" pitchFamily="34" charset="0"/>
                <a:ea typeface="ＭＳ Ｐゴシック" charset="-128"/>
                <a:cs typeface="Candara"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onsolas" panose="020B0609020204030204" pitchFamily="49" charset="0"/>
              </a:rPr>
              <a:t>&lt;!DOCTYPE html&gt;</a:t>
            </a:r>
            <a:br>
              <a:rPr lang="en-US" sz="1800" dirty="0">
                <a:latin typeface="Consolas" panose="020B0609020204030204" pitchFamily="49" charset="0"/>
              </a:rPr>
            </a:br>
            <a:r>
              <a:rPr lang="en-US" sz="1800" dirty="0">
                <a:latin typeface="Consolas" panose="020B0609020204030204" pitchFamily="49" charset="0"/>
              </a:rPr>
              <a:t>&lt;html&gt;</a:t>
            </a:r>
            <a:br>
              <a:rPr lang="en-US" sz="1800" dirty="0">
                <a:latin typeface="Consolas" panose="020B0609020204030204" pitchFamily="49" charset="0"/>
              </a:rPr>
            </a:br>
            <a:r>
              <a:rPr lang="en-US" sz="1800" dirty="0">
                <a:latin typeface="Consolas" panose="020B0609020204030204" pitchFamily="49" charset="0"/>
              </a:rPr>
              <a:t>&lt;head&gt;</a:t>
            </a:r>
            <a:br>
              <a:rPr lang="en-US" sz="1800" dirty="0">
                <a:latin typeface="Consolas" panose="020B0609020204030204" pitchFamily="49" charset="0"/>
              </a:rPr>
            </a:br>
            <a:r>
              <a:rPr lang="en-US" sz="1800" dirty="0">
                <a:latin typeface="Consolas" panose="020B0609020204030204" pitchFamily="49" charset="0"/>
              </a:rPr>
              <a:t>&lt;title&gt;Page Title&lt;/title&gt;</a:t>
            </a:r>
            <a:br>
              <a:rPr lang="en-US" sz="1800" dirty="0">
                <a:latin typeface="Consolas" panose="020B0609020204030204" pitchFamily="49" charset="0"/>
              </a:rPr>
            </a:br>
            <a:r>
              <a:rPr lang="en-US" sz="1800" dirty="0">
                <a:latin typeface="Consolas" panose="020B0609020204030204" pitchFamily="49" charset="0"/>
              </a:rPr>
              <a:t>&lt;/head&gt;</a:t>
            </a:r>
            <a:br>
              <a:rPr lang="en-US" sz="1800" dirty="0">
                <a:latin typeface="Consolas" panose="020B0609020204030204" pitchFamily="49" charset="0"/>
              </a:rPr>
            </a:br>
            <a:r>
              <a:rPr lang="en-US" sz="1800" dirty="0">
                <a:latin typeface="Consolas" panose="020B0609020204030204" pitchFamily="49" charset="0"/>
              </a:rPr>
              <a:t>&lt;body&gt;</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&lt;h1&gt;My First Heading&lt;/h1&gt;</a:t>
            </a:r>
            <a:br>
              <a:rPr lang="en-US" sz="1800" dirty="0">
                <a:latin typeface="Consolas" panose="020B0609020204030204" pitchFamily="49" charset="0"/>
              </a:rPr>
            </a:br>
            <a:r>
              <a:rPr lang="en-US" sz="1800" dirty="0">
                <a:latin typeface="Consolas" panose="020B0609020204030204" pitchFamily="49" charset="0"/>
              </a:rPr>
              <a:t>&lt;p&gt;My first paragraph.&lt;/p&gt;</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&lt;/body&gt;</a:t>
            </a:r>
            <a:br>
              <a:rPr lang="en-US" sz="1800" dirty="0">
                <a:latin typeface="Consolas" panose="020B0609020204030204" pitchFamily="49" charset="0"/>
              </a:rPr>
            </a:br>
            <a:r>
              <a:rPr lang="en-US" sz="1800" dirty="0">
                <a:latin typeface="Consolas" panose="020B0609020204030204" pitchFamily="49" charset="0"/>
              </a:rPr>
              <a:t>&lt;/html&gt;</a:t>
            </a:r>
            <a:endParaRPr lang="de-DE" sz="1800" dirty="0">
              <a:latin typeface="Consolas" panose="020B0609020204030204" pitchFamily="49" charset="0"/>
            </a:endParaRPr>
          </a:p>
        </p:txBody>
      </p:sp>
      <p:sp>
        <p:nvSpPr>
          <p:cNvPr id="5" name="TextBox 4">
            <a:extLst>
              <a:ext uri="{FF2B5EF4-FFF2-40B4-BE49-F238E27FC236}">
                <a16:creationId xmlns:a16="http://schemas.microsoft.com/office/drawing/2014/main" id="{7A23097A-C92E-487C-B5CB-4B8FC984B27C}"/>
              </a:ext>
            </a:extLst>
          </p:cNvPr>
          <p:cNvSpPr txBox="1"/>
          <p:nvPr/>
        </p:nvSpPr>
        <p:spPr>
          <a:xfrm>
            <a:off x="4821620" y="6186983"/>
            <a:ext cx="825867" cy="400110"/>
          </a:xfrm>
          <a:prstGeom prst="rect">
            <a:avLst/>
          </a:prstGeom>
          <a:noFill/>
        </p:spPr>
        <p:txBody>
          <a:bodyPr wrap="none" rtlCol="0">
            <a:spAutoFit/>
          </a:bodyPr>
          <a:lstStyle/>
          <a:p>
            <a:r>
              <a:rPr lang="de-DE" sz="2000" dirty="0">
                <a:latin typeface="Candara" panose="020E0502030303020204" pitchFamily="34" charset="0"/>
              </a:rPr>
              <a:t>HTML</a:t>
            </a:r>
          </a:p>
        </p:txBody>
      </p:sp>
      <p:cxnSp>
        <p:nvCxnSpPr>
          <p:cNvPr id="17" name="Straight Arrow Connector 16">
            <a:extLst>
              <a:ext uri="{FF2B5EF4-FFF2-40B4-BE49-F238E27FC236}">
                <a16:creationId xmlns:a16="http://schemas.microsoft.com/office/drawing/2014/main" id="{0272B45B-350A-4155-BBF7-2055BDB7A94A}"/>
              </a:ext>
            </a:extLst>
          </p:cNvPr>
          <p:cNvCxnSpPr>
            <a:cxnSpLocks/>
          </p:cNvCxnSpPr>
          <p:nvPr/>
        </p:nvCxnSpPr>
        <p:spPr>
          <a:xfrm>
            <a:off x="5234554" y="5424829"/>
            <a:ext cx="0" cy="746077"/>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19" name="TextBox 18">
            <a:extLst>
              <a:ext uri="{FF2B5EF4-FFF2-40B4-BE49-F238E27FC236}">
                <a16:creationId xmlns:a16="http://schemas.microsoft.com/office/drawing/2014/main" id="{6BE8E629-5C4C-4F56-9B8D-9FD42BD58C25}"/>
              </a:ext>
            </a:extLst>
          </p:cNvPr>
          <p:cNvSpPr txBox="1"/>
          <p:nvPr/>
        </p:nvSpPr>
        <p:spPr>
          <a:xfrm>
            <a:off x="1281681" y="6216970"/>
            <a:ext cx="588623" cy="400110"/>
          </a:xfrm>
          <a:prstGeom prst="rect">
            <a:avLst/>
          </a:prstGeom>
          <a:noFill/>
        </p:spPr>
        <p:txBody>
          <a:bodyPr wrap="none" rtlCol="0">
            <a:spAutoFit/>
          </a:bodyPr>
          <a:lstStyle/>
          <a:p>
            <a:r>
              <a:rPr lang="de-DE" sz="2000" dirty="0">
                <a:latin typeface="Candara" panose="020E0502030303020204" pitchFamily="34" charset="0"/>
              </a:rPr>
              <a:t>CSS</a:t>
            </a:r>
          </a:p>
        </p:txBody>
      </p:sp>
      <p:cxnSp>
        <p:nvCxnSpPr>
          <p:cNvPr id="20" name="Straight Arrow Connector 19">
            <a:extLst>
              <a:ext uri="{FF2B5EF4-FFF2-40B4-BE49-F238E27FC236}">
                <a16:creationId xmlns:a16="http://schemas.microsoft.com/office/drawing/2014/main" id="{6FAE4395-52DD-49F5-995E-C46064B06632}"/>
              </a:ext>
            </a:extLst>
          </p:cNvPr>
          <p:cNvCxnSpPr>
            <a:cxnSpLocks/>
          </p:cNvCxnSpPr>
          <p:nvPr/>
        </p:nvCxnSpPr>
        <p:spPr>
          <a:xfrm>
            <a:off x="1573131" y="5440906"/>
            <a:ext cx="0" cy="746077"/>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15" name="Rectangle 14">
            <a:extLst>
              <a:ext uri="{FF2B5EF4-FFF2-40B4-BE49-F238E27FC236}">
                <a16:creationId xmlns:a16="http://schemas.microsoft.com/office/drawing/2014/main" id="{8FB83782-A79D-40E3-AB26-4D8FC663BC64}"/>
              </a:ext>
            </a:extLst>
          </p:cNvPr>
          <p:cNvSpPr/>
          <p:nvPr/>
        </p:nvSpPr>
        <p:spPr>
          <a:xfrm>
            <a:off x="7408608" y="1054685"/>
            <a:ext cx="3650727" cy="5816977"/>
          </a:xfrm>
          <a:prstGeom prst="rect">
            <a:avLst/>
          </a:prstGeom>
        </p:spPr>
        <p:txBody>
          <a:bodyPr wrap="square">
            <a:spAutoFit/>
          </a:bodyPr>
          <a:lstStyle/>
          <a:p>
            <a:r>
              <a:rPr lang="de-DE" sz="1400" dirty="0">
                <a:latin typeface="Consolas" panose="020B0609020204030204" pitchFamily="49" charset="0"/>
              </a:rPr>
              <a:t>&lt;!DOCTYPE html&gt;</a:t>
            </a:r>
          </a:p>
          <a:p>
            <a:r>
              <a:rPr lang="de-DE" sz="1400" dirty="0">
                <a:latin typeface="Consolas" panose="020B0609020204030204" pitchFamily="49" charset="0"/>
              </a:rPr>
              <a:t>&lt;html&gt;</a:t>
            </a:r>
          </a:p>
          <a:p>
            <a:r>
              <a:rPr lang="de-DE" sz="1400" dirty="0">
                <a:latin typeface="Consolas" panose="020B0609020204030204" pitchFamily="49" charset="0"/>
              </a:rPr>
              <a:t>&lt;head&gt;</a:t>
            </a:r>
          </a:p>
          <a:p>
            <a:r>
              <a:rPr lang="de-DE" sz="1400" dirty="0">
                <a:latin typeface="Consolas" panose="020B0609020204030204" pitchFamily="49" charset="0"/>
              </a:rPr>
              <a:t>&lt;style&gt;</a:t>
            </a:r>
          </a:p>
          <a:p>
            <a:r>
              <a:rPr lang="de-DE" sz="1400" dirty="0">
                <a:latin typeface="Consolas" panose="020B0609020204030204" pitchFamily="49" charset="0"/>
              </a:rPr>
              <a:t>body {</a:t>
            </a:r>
          </a:p>
          <a:p>
            <a:r>
              <a:rPr lang="de-DE" sz="1400" dirty="0">
                <a:latin typeface="Consolas" panose="020B0609020204030204" pitchFamily="49" charset="0"/>
              </a:rPr>
              <a:t>  background-color: lightblue;</a:t>
            </a:r>
          </a:p>
          <a:p>
            <a:r>
              <a:rPr lang="de-DE" sz="1400" dirty="0">
                <a:latin typeface="Consolas" panose="020B0609020204030204" pitchFamily="49" charset="0"/>
              </a:rPr>
              <a:t>}</a:t>
            </a:r>
          </a:p>
          <a:p>
            <a:endParaRPr lang="de-DE" sz="1400" dirty="0">
              <a:latin typeface="Consolas" panose="020B0609020204030204" pitchFamily="49" charset="0"/>
            </a:endParaRPr>
          </a:p>
          <a:p>
            <a:r>
              <a:rPr lang="de-DE" sz="1400" dirty="0">
                <a:latin typeface="Consolas" panose="020B0609020204030204" pitchFamily="49" charset="0"/>
              </a:rPr>
              <a:t>h1 {</a:t>
            </a:r>
          </a:p>
          <a:p>
            <a:r>
              <a:rPr lang="de-DE" sz="1400" dirty="0">
                <a:latin typeface="Consolas" panose="020B0609020204030204" pitchFamily="49" charset="0"/>
              </a:rPr>
              <a:t>  color: white;</a:t>
            </a:r>
          </a:p>
          <a:p>
            <a:r>
              <a:rPr lang="de-DE" sz="1400" dirty="0">
                <a:latin typeface="Consolas" panose="020B0609020204030204" pitchFamily="49" charset="0"/>
              </a:rPr>
              <a:t>  text-align: center;</a:t>
            </a:r>
          </a:p>
          <a:p>
            <a:r>
              <a:rPr lang="de-DE" sz="1400" dirty="0">
                <a:latin typeface="Consolas" panose="020B0609020204030204" pitchFamily="49" charset="0"/>
              </a:rPr>
              <a:t>}</a:t>
            </a:r>
          </a:p>
          <a:p>
            <a:endParaRPr lang="de-DE" sz="1400" dirty="0">
              <a:latin typeface="Consolas" panose="020B0609020204030204" pitchFamily="49" charset="0"/>
            </a:endParaRPr>
          </a:p>
          <a:p>
            <a:r>
              <a:rPr lang="de-DE" sz="1400" dirty="0">
                <a:latin typeface="Consolas" panose="020B0609020204030204" pitchFamily="49" charset="0"/>
              </a:rPr>
              <a:t>p {</a:t>
            </a:r>
          </a:p>
          <a:p>
            <a:r>
              <a:rPr lang="de-DE" sz="1400" dirty="0">
                <a:latin typeface="Consolas" panose="020B0609020204030204" pitchFamily="49" charset="0"/>
              </a:rPr>
              <a:t>  font-family: verdana;</a:t>
            </a:r>
          </a:p>
          <a:p>
            <a:r>
              <a:rPr lang="de-DE" sz="1400" dirty="0">
                <a:latin typeface="Consolas" panose="020B0609020204030204" pitchFamily="49" charset="0"/>
              </a:rPr>
              <a:t>  font-size: 20px;</a:t>
            </a:r>
          </a:p>
          <a:p>
            <a:r>
              <a:rPr lang="de-DE" sz="1400" dirty="0">
                <a:latin typeface="Consolas" panose="020B0609020204030204" pitchFamily="49" charset="0"/>
              </a:rPr>
              <a:t>}</a:t>
            </a:r>
          </a:p>
          <a:p>
            <a:r>
              <a:rPr lang="de-DE" sz="1400" dirty="0">
                <a:latin typeface="Consolas" panose="020B0609020204030204" pitchFamily="49" charset="0"/>
              </a:rPr>
              <a:t>&lt;/style&gt;</a:t>
            </a:r>
          </a:p>
          <a:p>
            <a:r>
              <a:rPr lang="de-DE" sz="1400" dirty="0">
                <a:latin typeface="Consolas" panose="020B0609020204030204" pitchFamily="49" charset="0"/>
              </a:rPr>
              <a:t>&lt;/head&gt;</a:t>
            </a:r>
          </a:p>
          <a:p>
            <a:r>
              <a:rPr lang="de-DE" sz="1400" dirty="0">
                <a:latin typeface="Consolas" panose="020B0609020204030204" pitchFamily="49" charset="0"/>
              </a:rPr>
              <a:t>&lt;body&gt;</a:t>
            </a:r>
          </a:p>
          <a:p>
            <a:endParaRPr lang="de-DE" sz="1400" dirty="0">
              <a:latin typeface="Consolas" panose="020B0609020204030204" pitchFamily="49" charset="0"/>
            </a:endParaRPr>
          </a:p>
          <a:p>
            <a:r>
              <a:rPr lang="en-US" sz="1400" dirty="0">
                <a:latin typeface="Consolas" panose="020B0609020204030204" pitchFamily="49" charset="0"/>
              </a:rPr>
              <a:t>&lt;h1&gt;My First Heading&lt;/h1&gt;</a:t>
            </a:r>
            <a:br>
              <a:rPr lang="en-US" sz="1400" dirty="0">
                <a:latin typeface="Consolas" panose="020B0609020204030204" pitchFamily="49" charset="0"/>
              </a:rPr>
            </a:br>
            <a:r>
              <a:rPr lang="en-US" sz="1400" dirty="0">
                <a:latin typeface="Consolas" panose="020B0609020204030204" pitchFamily="49" charset="0"/>
              </a:rPr>
              <a:t>&lt;p&gt;My first paragraph.&lt;/p&gt;</a:t>
            </a:r>
            <a:br>
              <a:rPr lang="en-US" sz="1400" dirty="0">
                <a:latin typeface="Consolas" panose="020B0609020204030204" pitchFamily="49" charset="0"/>
              </a:rPr>
            </a:br>
            <a:endParaRPr lang="de-DE" sz="1400" dirty="0">
              <a:latin typeface="Consolas" panose="020B0609020204030204" pitchFamily="49" charset="0"/>
            </a:endParaRPr>
          </a:p>
          <a:p>
            <a:r>
              <a:rPr lang="de-DE" sz="1400" dirty="0">
                <a:latin typeface="Consolas" panose="020B0609020204030204" pitchFamily="49" charset="0"/>
              </a:rPr>
              <a:t>&lt;/body&gt;</a:t>
            </a:r>
          </a:p>
          <a:p>
            <a:r>
              <a:rPr lang="de-DE" sz="1400" dirty="0">
                <a:latin typeface="Consolas" panose="020B0609020204030204" pitchFamily="49" charset="0"/>
              </a:rPr>
              <a:t>&lt;/html&gt;</a:t>
            </a:r>
          </a:p>
        </p:txBody>
      </p:sp>
      <p:sp>
        <p:nvSpPr>
          <p:cNvPr id="16" name="TextBox 15">
            <a:extLst>
              <a:ext uri="{FF2B5EF4-FFF2-40B4-BE49-F238E27FC236}">
                <a16:creationId xmlns:a16="http://schemas.microsoft.com/office/drawing/2014/main" id="{9DB69CBC-FDCB-45C8-9DEC-8F420922CF53}"/>
              </a:ext>
            </a:extLst>
          </p:cNvPr>
          <p:cNvSpPr txBox="1"/>
          <p:nvPr/>
        </p:nvSpPr>
        <p:spPr>
          <a:xfrm>
            <a:off x="10192137" y="6216970"/>
            <a:ext cx="1537600" cy="400110"/>
          </a:xfrm>
          <a:prstGeom prst="rect">
            <a:avLst/>
          </a:prstGeom>
          <a:noFill/>
        </p:spPr>
        <p:txBody>
          <a:bodyPr wrap="none" rtlCol="0">
            <a:spAutoFit/>
          </a:bodyPr>
          <a:lstStyle/>
          <a:p>
            <a:r>
              <a:rPr lang="de-DE" sz="2000" dirty="0">
                <a:latin typeface="Candara" panose="020E0502030303020204" pitchFamily="34" charset="0"/>
              </a:rPr>
              <a:t>CSS in HTML</a:t>
            </a:r>
          </a:p>
        </p:txBody>
      </p:sp>
      <p:cxnSp>
        <p:nvCxnSpPr>
          <p:cNvPr id="18" name="Connector: Curved 17">
            <a:extLst>
              <a:ext uri="{FF2B5EF4-FFF2-40B4-BE49-F238E27FC236}">
                <a16:creationId xmlns:a16="http://schemas.microsoft.com/office/drawing/2014/main" id="{0C76C839-FE0D-45E6-960A-A6B9363973B0}"/>
              </a:ext>
            </a:extLst>
          </p:cNvPr>
          <p:cNvCxnSpPr>
            <a:cxnSpLocks/>
            <a:stCxn id="15" idx="3"/>
          </p:cNvCxnSpPr>
          <p:nvPr/>
        </p:nvCxnSpPr>
        <p:spPr>
          <a:xfrm>
            <a:off x="11059335" y="3963174"/>
            <a:ext cx="322526" cy="2207732"/>
          </a:xfrm>
          <a:prstGeom prst="curvedConnector2">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2" name="Rectangle 1">
            <a:extLst>
              <a:ext uri="{FF2B5EF4-FFF2-40B4-BE49-F238E27FC236}">
                <a16:creationId xmlns:a16="http://schemas.microsoft.com/office/drawing/2014/main" id="{494C588F-D1C3-491B-B8CA-48C7FD24A662}"/>
              </a:ext>
            </a:extLst>
          </p:cNvPr>
          <p:cNvSpPr/>
          <p:nvPr/>
        </p:nvSpPr>
        <p:spPr>
          <a:xfrm>
            <a:off x="7451678" y="1760561"/>
            <a:ext cx="3607657" cy="3166281"/>
          </a:xfrm>
          <a:prstGeom prst="rect">
            <a:avLst/>
          </a:prstGeom>
          <a:solidFill>
            <a:srgbClr val="C00000">
              <a:alpha val="18000"/>
            </a:srgbClr>
          </a:solidFill>
          <a:ln w="3175">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a:p>
        </p:txBody>
      </p:sp>
      <p:sp>
        <p:nvSpPr>
          <p:cNvPr id="13" name="Title 1">
            <a:extLst>
              <a:ext uri="{FF2B5EF4-FFF2-40B4-BE49-F238E27FC236}">
                <a16:creationId xmlns:a16="http://schemas.microsoft.com/office/drawing/2014/main" id="{F1734739-1EA0-45CB-9F49-DA99BE215CE4}"/>
              </a:ext>
            </a:extLst>
          </p:cNvPr>
          <p:cNvSpPr txBox="1">
            <a:spLocks/>
          </p:cNvSpPr>
          <p:nvPr/>
        </p:nvSpPr>
        <p:spPr bwMode="auto">
          <a:xfrm>
            <a:off x="3847628" y="0"/>
            <a:ext cx="3599717"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CSS: Struktur</a:t>
            </a:r>
          </a:p>
        </p:txBody>
      </p:sp>
    </p:spTree>
    <p:extLst>
      <p:ext uri="{BB962C8B-B14F-4D97-AF65-F5344CB8AC3E}">
        <p14:creationId xmlns:p14="http://schemas.microsoft.com/office/powerpoint/2010/main" val="46899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C299-1BD4-4CAE-B66B-60F6B6041100}"/>
              </a:ext>
            </a:extLst>
          </p:cNvPr>
          <p:cNvSpPr>
            <a:spLocks noGrp="1"/>
          </p:cNvSpPr>
          <p:nvPr>
            <p:ph type="title"/>
          </p:nvPr>
        </p:nvSpPr>
        <p:spPr>
          <a:xfrm>
            <a:off x="609600" y="941680"/>
            <a:ext cx="10972800" cy="1801520"/>
          </a:xfrm>
        </p:spPr>
        <p:txBody>
          <a:bodyPr/>
          <a:lstStyle/>
          <a:p>
            <a:r>
              <a:rPr lang="de-DE" dirty="0"/>
              <a:t>HTML und CSS </a:t>
            </a:r>
            <a:br>
              <a:rPr lang="de-DE" dirty="0"/>
            </a:br>
            <a:r>
              <a:rPr lang="de-DE" dirty="0"/>
              <a:t>SIND KEINE PROGRAMMIERSPRACHEN!!!</a:t>
            </a:r>
          </a:p>
        </p:txBody>
      </p:sp>
      <p:sp>
        <p:nvSpPr>
          <p:cNvPr id="6" name="Title 1">
            <a:extLst>
              <a:ext uri="{FF2B5EF4-FFF2-40B4-BE49-F238E27FC236}">
                <a16:creationId xmlns:a16="http://schemas.microsoft.com/office/drawing/2014/main" id="{D8F3F7A9-03E6-4A2F-99C2-67EEE0D3A2BC}"/>
              </a:ext>
            </a:extLst>
          </p:cNvPr>
          <p:cNvSpPr txBox="1">
            <a:spLocks/>
          </p:cNvSpPr>
          <p:nvPr/>
        </p:nvSpPr>
        <p:spPr bwMode="auto">
          <a:xfrm>
            <a:off x="609600" y="3228808"/>
            <a:ext cx="10972800" cy="265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HTML und CSS sind </a:t>
            </a:r>
            <a:r>
              <a:rPr lang="de-DE" b="1" u="sng" cap="all" dirty="0"/>
              <a:t>Markup Languages </a:t>
            </a:r>
            <a:r>
              <a:rPr lang="de-DE" i="1" dirty="0"/>
              <a:t>(</a:t>
            </a:r>
            <a:r>
              <a:rPr lang="de-DE" dirty="0"/>
              <a:t>Auszeichnungssprachen)</a:t>
            </a:r>
          </a:p>
        </p:txBody>
      </p:sp>
    </p:spTree>
    <p:extLst>
      <p:ext uri="{BB962C8B-B14F-4D97-AF65-F5344CB8AC3E}">
        <p14:creationId xmlns:p14="http://schemas.microsoft.com/office/powerpoint/2010/main" val="345237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social media post&#10;&#10;Description automatically generated">
            <a:extLst>
              <a:ext uri="{FF2B5EF4-FFF2-40B4-BE49-F238E27FC236}">
                <a16:creationId xmlns:a16="http://schemas.microsoft.com/office/drawing/2014/main" id="{02E99FAC-F098-4429-94F4-F682973E044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31905" y="883213"/>
            <a:ext cx="6129223" cy="5974787"/>
          </a:xfrm>
        </p:spPr>
      </p:pic>
      <p:sp>
        <p:nvSpPr>
          <p:cNvPr id="5" name="Title 1">
            <a:extLst>
              <a:ext uri="{FF2B5EF4-FFF2-40B4-BE49-F238E27FC236}">
                <a16:creationId xmlns:a16="http://schemas.microsoft.com/office/drawing/2014/main" id="{4CFA3BC3-31E2-4CB8-ADA8-6302B59FB045}"/>
              </a:ext>
            </a:extLst>
          </p:cNvPr>
          <p:cNvSpPr txBox="1">
            <a:spLocks/>
          </p:cNvSpPr>
          <p:nvPr/>
        </p:nvSpPr>
        <p:spPr bwMode="auto">
          <a:xfrm>
            <a:off x="3978908" y="0"/>
            <a:ext cx="4035216" cy="78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Amazon in 1995</a:t>
            </a:r>
          </a:p>
        </p:txBody>
      </p:sp>
      <p:sp>
        <p:nvSpPr>
          <p:cNvPr id="3" name="Rectangle 2">
            <a:extLst>
              <a:ext uri="{FF2B5EF4-FFF2-40B4-BE49-F238E27FC236}">
                <a16:creationId xmlns:a16="http://schemas.microsoft.com/office/drawing/2014/main" id="{EC33C620-BD5A-4391-A3D1-C47E6258C092}"/>
              </a:ext>
            </a:extLst>
          </p:cNvPr>
          <p:cNvSpPr/>
          <p:nvPr/>
        </p:nvSpPr>
        <p:spPr>
          <a:xfrm>
            <a:off x="10101716" y="6540817"/>
            <a:ext cx="2090284" cy="317183"/>
          </a:xfrm>
          <a:prstGeom prst="rect">
            <a:avLst/>
          </a:prstGeom>
        </p:spPr>
        <p:txBody>
          <a:bodyPr wrap="square">
            <a:spAutoFit/>
          </a:bodyPr>
          <a:lstStyle/>
          <a:p>
            <a:r>
              <a:rPr lang="de-DE" sz="1400" dirty="0">
                <a:latin typeface="Candara" panose="020E0502030303020204" pitchFamily="34" charset="0"/>
              </a:rPr>
              <a:t>Source: </a:t>
            </a:r>
            <a:r>
              <a:rPr lang="de-DE" sz="1400" dirty="0">
                <a:latin typeface="Candara" panose="020E0502030303020204" pitchFamily="34" charset="0"/>
                <a:hlinkClick r:id="rId4"/>
              </a:rPr>
              <a:t>Version Museum</a:t>
            </a:r>
            <a:endParaRPr lang="de-DE" sz="1400" dirty="0">
              <a:latin typeface="Candara" panose="020E0502030303020204" pitchFamily="34" charset="0"/>
            </a:endParaRPr>
          </a:p>
        </p:txBody>
      </p:sp>
    </p:spTree>
    <p:extLst>
      <p:ext uri="{BB962C8B-B14F-4D97-AF65-F5344CB8AC3E}">
        <p14:creationId xmlns:p14="http://schemas.microsoft.com/office/powerpoint/2010/main" val="380003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automatically generated">
            <a:extLst>
              <a:ext uri="{FF2B5EF4-FFF2-40B4-BE49-F238E27FC236}">
                <a16:creationId xmlns:a16="http://schemas.microsoft.com/office/drawing/2014/main" id="{84E8D99E-0B11-4031-ADB7-D14006C8316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291995" y="961580"/>
            <a:ext cx="8991692" cy="5717597"/>
          </a:xfrm>
        </p:spPr>
      </p:pic>
      <p:sp>
        <p:nvSpPr>
          <p:cNvPr id="4" name="Title 1">
            <a:extLst>
              <a:ext uri="{FF2B5EF4-FFF2-40B4-BE49-F238E27FC236}">
                <a16:creationId xmlns:a16="http://schemas.microsoft.com/office/drawing/2014/main" id="{B97A8F8B-86CF-4BC1-B354-E099BA433D5F}"/>
              </a:ext>
            </a:extLst>
          </p:cNvPr>
          <p:cNvSpPr txBox="1">
            <a:spLocks/>
          </p:cNvSpPr>
          <p:nvPr/>
        </p:nvSpPr>
        <p:spPr bwMode="auto">
          <a:xfrm>
            <a:off x="2198911" y="0"/>
            <a:ext cx="7177860"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en-US" dirty="0"/>
              <a:t>Amazons tab insanity (2000)</a:t>
            </a:r>
            <a:endParaRPr lang="de-DE" dirty="0"/>
          </a:p>
        </p:txBody>
      </p:sp>
      <p:sp>
        <p:nvSpPr>
          <p:cNvPr id="5" name="Rectangle 4">
            <a:extLst>
              <a:ext uri="{FF2B5EF4-FFF2-40B4-BE49-F238E27FC236}">
                <a16:creationId xmlns:a16="http://schemas.microsoft.com/office/drawing/2014/main" id="{1DA433A8-ED07-4D3C-AFF2-8B215848273C}"/>
              </a:ext>
            </a:extLst>
          </p:cNvPr>
          <p:cNvSpPr/>
          <p:nvPr/>
        </p:nvSpPr>
        <p:spPr>
          <a:xfrm>
            <a:off x="10101716" y="6540817"/>
            <a:ext cx="2090284" cy="317183"/>
          </a:xfrm>
          <a:prstGeom prst="rect">
            <a:avLst/>
          </a:prstGeom>
        </p:spPr>
        <p:txBody>
          <a:bodyPr wrap="square">
            <a:spAutoFit/>
          </a:bodyPr>
          <a:lstStyle/>
          <a:p>
            <a:r>
              <a:rPr lang="de-DE" sz="1400" dirty="0">
                <a:latin typeface="Candara" panose="020E0502030303020204" pitchFamily="34" charset="0"/>
              </a:rPr>
              <a:t>Source: </a:t>
            </a:r>
            <a:r>
              <a:rPr lang="de-DE" sz="1400" dirty="0">
                <a:latin typeface="Candara" panose="020E0502030303020204" pitchFamily="34" charset="0"/>
                <a:hlinkClick r:id="rId3"/>
              </a:rPr>
              <a:t>Version Museum</a:t>
            </a:r>
            <a:endParaRPr lang="de-DE" sz="1400" dirty="0">
              <a:latin typeface="Candara" panose="020E0502030303020204" pitchFamily="34" charset="0"/>
            </a:endParaRPr>
          </a:p>
        </p:txBody>
      </p:sp>
    </p:spTree>
    <p:extLst>
      <p:ext uri="{BB962C8B-B14F-4D97-AF65-F5344CB8AC3E}">
        <p14:creationId xmlns:p14="http://schemas.microsoft.com/office/powerpoint/2010/main" val="175276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A8F8B-86CF-4BC1-B354-E099BA433D5F}"/>
              </a:ext>
            </a:extLst>
          </p:cNvPr>
          <p:cNvSpPr txBox="1">
            <a:spLocks/>
          </p:cNvSpPr>
          <p:nvPr/>
        </p:nvSpPr>
        <p:spPr bwMode="auto">
          <a:xfrm>
            <a:off x="4059683" y="0"/>
            <a:ext cx="4072634" cy="79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en-US" dirty="0"/>
              <a:t>Amazon in 2020</a:t>
            </a:r>
            <a:endParaRPr lang="de-DE" dirty="0"/>
          </a:p>
        </p:txBody>
      </p:sp>
      <p:pic>
        <p:nvPicPr>
          <p:cNvPr id="6" name="Picture 5" descr="A screenshot of a cell phone&#10;&#10;Description automatically generated">
            <a:extLst>
              <a:ext uri="{FF2B5EF4-FFF2-40B4-BE49-F238E27FC236}">
                <a16:creationId xmlns:a16="http://schemas.microsoft.com/office/drawing/2014/main" id="{2C67603F-56DB-44A2-B698-8F1FA7B1C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765" y="886886"/>
            <a:ext cx="9618470" cy="5971114"/>
          </a:xfrm>
          <a:prstGeom prst="rect">
            <a:avLst/>
          </a:prstGeom>
        </p:spPr>
      </p:pic>
      <p:sp>
        <p:nvSpPr>
          <p:cNvPr id="8" name="Rectangle 7">
            <a:extLst>
              <a:ext uri="{FF2B5EF4-FFF2-40B4-BE49-F238E27FC236}">
                <a16:creationId xmlns:a16="http://schemas.microsoft.com/office/drawing/2014/main" id="{07018D41-BEC0-49B4-AE0D-FEC5ACA2199C}"/>
              </a:ext>
            </a:extLst>
          </p:cNvPr>
          <p:cNvSpPr/>
          <p:nvPr/>
        </p:nvSpPr>
        <p:spPr>
          <a:xfrm>
            <a:off x="10101716" y="6540817"/>
            <a:ext cx="2090284" cy="317183"/>
          </a:xfrm>
          <a:prstGeom prst="rect">
            <a:avLst/>
          </a:prstGeom>
        </p:spPr>
        <p:txBody>
          <a:bodyPr wrap="square">
            <a:spAutoFit/>
          </a:bodyPr>
          <a:lstStyle/>
          <a:p>
            <a:r>
              <a:rPr lang="de-DE" sz="1400" dirty="0">
                <a:latin typeface="Candara" panose="020E0502030303020204" pitchFamily="34" charset="0"/>
              </a:rPr>
              <a:t>Source: </a:t>
            </a:r>
            <a:r>
              <a:rPr lang="de-DE" sz="1400" dirty="0">
                <a:latin typeface="Candara" panose="020E0502030303020204" pitchFamily="34" charset="0"/>
                <a:hlinkClick r:id="rId3"/>
              </a:rPr>
              <a:t>Version Museum</a:t>
            </a:r>
            <a:endParaRPr lang="de-DE" sz="1400" dirty="0">
              <a:latin typeface="Candara" panose="020E0502030303020204" pitchFamily="34" charset="0"/>
            </a:endParaRPr>
          </a:p>
        </p:txBody>
      </p:sp>
    </p:spTree>
    <p:extLst>
      <p:ext uri="{BB962C8B-B14F-4D97-AF65-F5344CB8AC3E}">
        <p14:creationId xmlns:p14="http://schemas.microsoft.com/office/powerpoint/2010/main" val="3193275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B6C2A9-56FA-4A0D-8193-00B6967F7D0B}"/>
              </a:ext>
            </a:extLst>
          </p:cNvPr>
          <p:cNvSpPr txBox="1">
            <a:spLocks/>
          </p:cNvSpPr>
          <p:nvPr/>
        </p:nvSpPr>
        <p:spPr bwMode="auto">
          <a:xfrm>
            <a:off x="4225335" y="0"/>
            <a:ext cx="3741329"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IEG Webseite</a:t>
            </a:r>
          </a:p>
        </p:txBody>
      </p:sp>
      <p:sp>
        <p:nvSpPr>
          <p:cNvPr id="5" name="Content Placeholder 4">
            <a:extLst>
              <a:ext uri="{FF2B5EF4-FFF2-40B4-BE49-F238E27FC236}">
                <a16:creationId xmlns:a16="http://schemas.microsoft.com/office/drawing/2014/main" id="{0FA0B9A9-7A23-4643-A86C-F72D942A2543}"/>
              </a:ext>
            </a:extLst>
          </p:cNvPr>
          <p:cNvSpPr>
            <a:spLocks noGrp="1"/>
          </p:cNvSpPr>
          <p:nvPr>
            <p:ph idx="1"/>
          </p:nvPr>
        </p:nvSpPr>
        <p:spPr>
          <a:xfrm>
            <a:off x="609600" y="1060175"/>
            <a:ext cx="10972800" cy="5205844"/>
          </a:xfrm>
        </p:spPr>
        <p:txBody>
          <a:bodyPr/>
          <a:lstStyle/>
          <a:p>
            <a:pPr marL="0" indent="0" algn="ctr">
              <a:buNone/>
            </a:pPr>
            <a:endParaRPr lang="de-DE" dirty="0">
              <a:hlinkClick r:id="rId2"/>
            </a:endParaRPr>
          </a:p>
          <a:p>
            <a:pPr marL="0" indent="0" algn="ctr">
              <a:buNone/>
            </a:pPr>
            <a:r>
              <a:rPr lang="de-DE" dirty="0">
                <a:hlinkClick r:id="rId2"/>
              </a:rPr>
              <a:t>https://www.ieg-mainz.de</a:t>
            </a:r>
            <a:endParaRPr lang="de-DE" dirty="0"/>
          </a:p>
          <a:p>
            <a:pPr marL="0" indent="0">
              <a:buNone/>
            </a:pPr>
            <a:endParaRPr lang="de-DE" dirty="0"/>
          </a:p>
          <a:p>
            <a:pPr marL="0" indent="0">
              <a:buNone/>
            </a:pPr>
            <a:r>
              <a:rPr lang="de-DE" dirty="0"/>
              <a:t>Cntl + U </a:t>
            </a:r>
            <a:r>
              <a:rPr lang="de-DE" dirty="0">
                <a:sym typeface="Wingdings" panose="05000000000000000000" pitchFamily="2" charset="2"/>
              </a:rPr>
              <a:t> um den Source Code zu sehen</a:t>
            </a:r>
          </a:p>
          <a:p>
            <a:pPr marL="0" indent="0">
              <a:buNone/>
            </a:pPr>
            <a:endParaRPr lang="de-DE" dirty="0">
              <a:sym typeface="Wingdings" panose="05000000000000000000" pitchFamily="2" charset="2"/>
            </a:endParaRPr>
          </a:p>
          <a:p>
            <a:pPr marL="0" indent="0">
              <a:buNone/>
            </a:pPr>
            <a:endParaRPr lang="de-DE" dirty="0">
              <a:sym typeface="Wingdings" panose="05000000000000000000" pitchFamily="2" charset="2"/>
            </a:endParaRPr>
          </a:p>
          <a:p>
            <a:pPr marL="0" indent="0">
              <a:buNone/>
            </a:pPr>
            <a:r>
              <a:rPr lang="de-DE" dirty="0">
                <a:sym typeface="Wingdings" panose="05000000000000000000" pitchFamily="2" charset="2"/>
              </a:rPr>
              <a:t>Cntl + Shift + I*  um Elemente zu inspizieren</a:t>
            </a:r>
          </a:p>
          <a:p>
            <a:pPr marL="0" indent="0">
              <a:buNone/>
            </a:pPr>
            <a:r>
              <a:rPr lang="de-DE" sz="1800" dirty="0">
                <a:sym typeface="Wingdings" panose="05000000000000000000" pitchFamily="2" charset="2"/>
              </a:rPr>
              <a:t>* Großes „i“</a:t>
            </a:r>
            <a:endParaRPr lang="de-DE" sz="1800" dirty="0"/>
          </a:p>
        </p:txBody>
      </p:sp>
    </p:spTree>
    <p:extLst>
      <p:ext uri="{BB962C8B-B14F-4D97-AF65-F5344CB8AC3E}">
        <p14:creationId xmlns:p14="http://schemas.microsoft.com/office/powerpoint/2010/main" val="2012782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A712DD3-1BD0-450E-A1A3-D45D71073981}"/>
              </a:ext>
            </a:extLst>
          </p:cNvPr>
          <p:cNvSpPr>
            <a:spLocks noGrp="1"/>
          </p:cNvSpPr>
          <p:nvPr>
            <p:ph type="body" idx="1"/>
          </p:nvPr>
        </p:nvSpPr>
        <p:spPr>
          <a:xfrm>
            <a:off x="609600" y="917486"/>
            <a:ext cx="5386917" cy="639762"/>
          </a:xfrm>
        </p:spPr>
        <p:txBody>
          <a:bodyPr/>
          <a:lstStyle/>
          <a:p>
            <a:r>
              <a:rPr lang="de-DE" dirty="0"/>
              <a:t>HTML</a:t>
            </a:r>
          </a:p>
        </p:txBody>
      </p:sp>
      <p:sp>
        <p:nvSpPr>
          <p:cNvPr id="8" name="Content Placeholder 7">
            <a:extLst>
              <a:ext uri="{FF2B5EF4-FFF2-40B4-BE49-F238E27FC236}">
                <a16:creationId xmlns:a16="http://schemas.microsoft.com/office/drawing/2014/main" id="{776A2CAC-39D4-4585-8D70-8BC0BBE31DA7}"/>
              </a:ext>
            </a:extLst>
          </p:cNvPr>
          <p:cNvSpPr>
            <a:spLocks noGrp="1"/>
          </p:cNvSpPr>
          <p:nvPr>
            <p:ph sz="half" idx="2"/>
          </p:nvPr>
        </p:nvSpPr>
        <p:spPr>
          <a:xfrm>
            <a:off x="609600" y="1657315"/>
            <a:ext cx="5386917" cy="1771685"/>
          </a:xfrm>
        </p:spPr>
        <p:txBody>
          <a:bodyPr/>
          <a:lstStyle/>
          <a:p>
            <a:r>
              <a:rPr lang="de-DE" dirty="0">
                <a:hlinkClick r:id="rId2"/>
              </a:rPr>
              <a:t>W3schools</a:t>
            </a:r>
            <a:r>
              <a:rPr lang="de-DE" dirty="0"/>
              <a:t> (en)</a:t>
            </a:r>
          </a:p>
          <a:p>
            <a:r>
              <a:rPr lang="de-DE" dirty="0">
                <a:hlinkClick r:id="rId3"/>
              </a:rPr>
              <a:t>Mozilla WebDocs</a:t>
            </a:r>
            <a:r>
              <a:rPr lang="de-DE" dirty="0"/>
              <a:t> (de)</a:t>
            </a:r>
          </a:p>
          <a:p>
            <a:r>
              <a:rPr lang="de-DE" dirty="0">
                <a:hlinkClick r:id="rId4"/>
              </a:rPr>
              <a:t>HTML.net</a:t>
            </a:r>
            <a:r>
              <a:rPr lang="de-DE" dirty="0"/>
              <a:t> (de)</a:t>
            </a:r>
          </a:p>
        </p:txBody>
      </p:sp>
      <p:sp>
        <p:nvSpPr>
          <p:cNvPr id="9" name="Text Placeholder 8">
            <a:extLst>
              <a:ext uri="{FF2B5EF4-FFF2-40B4-BE49-F238E27FC236}">
                <a16:creationId xmlns:a16="http://schemas.microsoft.com/office/drawing/2014/main" id="{E3B5A92F-3749-4CB0-B010-387743AB6934}"/>
              </a:ext>
            </a:extLst>
          </p:cNvPr>
          <p:cNvSpPr>
            <a:spLocks noGrp="1"/>
          </p:cNvSpPr>
          <p:nvPr>
            <p:ph type="body" sz="quarter" idx="3"/>
          </p:nvPr>
        </p:nvSpPr>
        <p:spPr>
          <a:xfrm>
            <a:off x="6193368" y="917486"/>
            <a:ext cx="5389033" cy="639762"/>
          </a:xfrm>
        </p:spPr>
        <p:txBody>
          <a:bodyPr/>
          <a:lstStyle/>
          <a:p>
            <a:r>
              <a:rPr lang="de-DE" dirty="0"/>
              <a:t>CSS</a:t>
            </a:r>
          </a:p>
        </p:txBody>
      </p:sp>
      <p:sp>
        <p:nvSpPr>
          <p:cNvPr id="10" name="Content Placeholder 9">
            <a:extLst>
              <a:ext uri="{FF2B5EF4-FFF2-40B4-BE49-F238E27FC236}">
                <a16:creationId xmlns:a16="http://schemas.microsoft.com/office/drawing/2014/main" id="{19D7E19E-0033-4D28-8FAE-E88369E918CC}"/>
              </a:ext>
            </a:extLst>
          </p:cNvPr>
          <p:cNvSpPr>
            <a:spLocks noGrp="1"/>
          </p:cNvSpPr>
          <p:nvPr>
            <p:ph sz="quarter" idx="4"/>
          </p:nvPr>
        </p:nvSpPr>
        <p:spPr>
          <a:xfrm>
            <a:off x="6193368" y="1657317"/>
            <a:ext cx="5389033" cy="1771684"/>
          </a:xfrm>
        </p:spPr>
        <p:txBody>
          <a:bodyPr/>
          <a:lstStyle/>
          <a:p>
            <a:r>
              <a:rPr lang="de-DE" dirty="0">
                <a:hlinkClick r:id="rId5"/>
              </a:rPr>
              <a:t>W3schools</a:t>
            </a:r>
            <a:r>
              <a:rPr lang="de-DE" dirty="0"/>
              <a:t> (en)</a:t>
            </a:r>
          </a:p>
          <a:p>
            <a:r>
              <a:rPr lang="de-DE" dirty="0">
                <a:hlinkClick r:id="rId6"/>
              </a:rPr>
              <a:t>Mozilla WebDocs</a:t>
            </a:r>
            <a:r>
              <a:rPr lang="de-DE" dirty="0"/>
              <a:t> (de)</a:t>
            </a:r>
          </a:p>
          <a:p>
            <a:r>
              <a:rPr lang="de-DE" dirty="0">
                <a:hlinkClick r:id="rId7"/>
              </a:rPr>
              <a:t>HTML.net</a:t>
            </a:r>
            <a:r>
              <a:rPr lang="de-DE" dirty="0"/>
              <a:t> (de)</a:t>
            </a:r>
          </a:p>
        </p:txBody>
      </p:sp>
      <p:sp>
        <p:nvSpPr>
          <p:cNvPr id="3" name="Title 1">
            <a:extLst>
              <a:ext uri="{FF2B5EF4-FFF2-40B4-BE49-F238E27FC236}">
                <a16:creationId xmlns:a16="http://schemas.microsoft.com/office/drawing/2014/main" id="{4BB6C2A9-56FA-4A0D-8193-00B6967F7D0B}"/>
              </a:ext>
            </a:extLst>
          </p:cNvPr>
          <p:cNvSpPr txBox="1">
            <a:spLocks/>
          </p:cNvSpPr>
          <p:nvPr/>
        </p:nvSpPr>
        <p:spPr bwMode="auto">
          <a:xfrm>
            <a:off x="3182839" y="0"/>
            <a:ext cx="5627355"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Tutorials &amp; Ressourcen</a:t>
            </a:r>
          </a:p>
        </p:txBody>
      </p:sp>
    </p:spTree>
    <p:extLst>
      <p:ext uri="{BB962C8B-B14F-4D97-AF65-F5344CB8AC3E}">
        <p14:creationId xmlns:p14="http://schemas.microsoft.com/office/powerpoint/2010/main" val="274288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4E29-D158-492F-BAB3-EA4B66BB916C}"/>
              </a:ext>
            </a:extLst>
          </p:cNvPr>
          <p:cNvSpPr>
            <a:spLocks noGrp="1"/>
          </p:cNvSpPr>
          <p:nvPr>
            <p:ph type="title"/>
          </p:nvPr>
        </p:nvSpPr>
        <p:spPr>
          <a:xfrm>
            <a:off x="4938844" y="0"/>
            <a:ext cx="2314312" cy="796936"/>
          </a:xfrm>
        </p:spPr>
        <p:txBody>
          <a:bodyPr/>
          <a:lstStyle/>
          <a:p>
            <a:r>
              <a:rPr lang="de-DE" dirty="0"/>
              <a:t>Inhalt</a:t>
            </a:r>
          </a:p>
        </p:txBody>
      </p:sp>
      <p:sp>
        <p:nvSpPr>
          <p:cNvPr id="3" name="Content Placeholder 2">
            <a:extLst>
              <a:ext uri="{FF2B5EF4-FFF2-40B4-BE49-F238E27FC236}">
                <a16:creationId xmlns:a16="http://schemas.microsoft.com/office/drawing/2014/main" id="{BC9BBAB5-7605-474D-B99F-E8073CAD2C7C}"/>
              </a:ext>
            </a:extLst>
          </p:cNvPr>
          <p:cNvSpPr>
            <a:spLocks noGrp="1"/>
          </p:cNvSpPr>
          <p:nvPr>
            <p:ph idx="1"/>
          </p:nvPr>
        </p:nvSpPr>
        <p:spPr>
          <a:xfrm>
            <a:off x="609600" y="1052945"/>
            <a:ext cx="10972800" cy="5805055"/>
          </a:xfrm>
        </p:spPr>
        <p:txBody>
          <a:bodyPr/>
          <a:lstStyle/>
          <a:p>
            <a:r>
              <a:rPr lang="de-DE" dirty="0"/>
              <a:t>Vortrag (ca. 30 Minuten)</a:t>
            </a:r>
          </a:p>
          <a:p>
            <a:pPr lvl="1"/>
            <a:r>
              <a:rPr lang="de-DE" dirty="0"/>
              <a:t>Einführung in HTML </a:t>
            </a:r>
          </a:p>
          <a:p>
            <a:pPr lvl="1"/>
            <a:r>
              <a:rPr lang="de-DE" dirty="0"/>
              <a:t>Einführung in CSS</a:t>
            </a:r>
          </a:p>
          <a:p>
            <a:pPr marL="57150" indent="0" algn="ctr">
              <a:buNone/>
            </a:pPr>
            <a:r>
              <a:rPr lang="de-DE" sz="2400" dirty="0"/>
              <a:t>(kurze Pause)</a:t>
            </a:r>
          </a:p>
          <a:p>
            <a:pPr marL="57150" indent="0" algn="ctr">
              <a:buNone/>
            </a:pPr>
            <a:endParaRPr lang="de-DE" dirty="0"/>
          </a:p>
          <a:p>
            <a:r>
              <a:rPr lang="de-DE" dirty="0"/>
              <a:t>Hands-on session (ca. 40 Minuten)</a:t>
            </a:r>
          </a:p>
          <a:p>
            <a:pPr lvl="1"/>
            <a:r>
              <a:rPr lang="de-DE" dirty="0"/>
              <a:t> Webseite erstellen</a:t>
            </a:r>
          </a:p>
          <a:p>
            <a:pPr marL="457200" lvl="1" indent="0">
              <a:buNone/>
            </a:pPr>
            <a:endParaRPr lang="de-DE" dirty="0"/>
          </a:p>
          <a:p>
            <a:r>
              <a:rPr lang="de-DE" dirty="0"/>
              <a:t>Brownbag Lunch :D</a:t>
            </a:r>
          </a:p>
          <a:p>
            <a:pPr marL="0" indent="0">
              <a:buNone/>
            </a:pPr>
            <a:endParaRPr lang="de-DE" dirty="0"/>
          </a:p>
          <a:p>
            <a:pPr marL="0" indent="0" algn="r">
              <a:buNone/>
            </a:pPr>
            <a:r>
              <a:rPr lang="de-DE" sz="2400" dirty="0"/>
              <a:t>NB: Browser und Editor vorhanden?</a:t>
            </a:r>
          </a:p>
        </p:txBody>
      </p:sp>
    </p:spTree>
    <p:extLst>
      <p:ext uri="{BB962C8B-B14F-4D97-AF65-F5344CB8AC3E}">
        <p14:creationId xmlns:p14="http://schemas.microsoft.com/office/powerpoint/2010/main" val="226160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a:spLocks noGrp="1"/>
          </p:cNvSpPr>
          <p:nvPr>
            <p:ph type="title"/>
          </p:nvPr>
        </p:nvSpPr>
        <p:spPr>
          <a:xfrm>
            <a:off x="3378200" y="954640"/>
            <a:ext cx="5435600" cy="1390650"/>
          </a:xfrm>
        </p:spPr>
        <p:txBody>
          <a:bodyPr/>
          <a:lstStyle/>
          <a:p>
            <a:r>
              <a:rPr lang="de-DE" altLang="de-DE" dirty="0">
                <a:ea typeface="ＭＳ Ｐゴシック" panose="020B0600070205080204" pitchFamily="34" charset="-128"/>
              </a:rPr>
              <a:t>Vielen Dank für Ihre Aufmerksamkeit…</a:t>
            </a:r>
          </a:p>
        </p:txBody>
      </p:sp>
      <p:pic>
        <p:nvPicPr>
          <p:cNvPr id="39939" name="Inhaltsplatzhalt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78200" y="2455102"/>
            <a:ext cx="5435600" cy="3609975"/>
          </a:xfrm>
        </p:spPr>
      </p:pic>
      <p:sp>
        <p:nvSpPr>
          <p:cNvPr id="4" name="Titel 1">
            <a:extLst>
              <a:ext uri="{FF2B5EF4-FFF2-40B4-BE49-F238E27FC236}">
                <a16:creationId xmlns:a16="http://schemas.microsoft.com/office/drawing/2014/main" id="{00D2665C-0E17-4AC6-BF73-6B3A1F7238FD}"/>
              </a:ext>
            </a:extLst>
          </p:cNvPr>
          <p:cNvSpPr txBox="1">
            <a:spLocks/>
          </p:cNvSpPr>
          <p:nvPr/>
        </p:nvSpPr>
        <p:spPr bwMode="auto">
          <a:xfrm>
            <a:off x="9110869" y="5357293"/>
            <a:ext cx="2869096" cy="14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altLang="de-DE" sz="2400" dirty="0">
                <a:ea typeface="ＭＳ Ｐゴシック" panose="020B0600070205080204" pitchFamily="34" charset="-128"/>
              </a:rPr>
              <a:t>… und es geht gleich weiter mit der Hands-On Session</a:t>
            </a:r>
          </a:p>
        </p:txBody>
      </p:sp>
    </p:spTree>
    <p:extLst>
      <p:ext uri="{BB962C8B-B14F-4D97-AF65-F5344CB8AC3E}">
        <p14:creationId xmlns:p14="http://schemas.microsoft.com/office/powerpoint/2010/main" val="332497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F2A-DC06-4680-A836-B8E96F0D1E42}"/>
              </a:ext>
            </a:extLst>
          </p:cNvPr>
          <p:cNvSpPr>
            <a:spLocks noGrp="1"/>
          </p:cNvSpPr>
          <p:nvPr>
            <p:ph type="title"/>
          </p:nvPr>
        </p:nvSpPr>
        <p:spPr/>
        <p:txBody>
          <a:bodyPr/>
          <a:lstStyle/>
          <a:p>
            <a:r>
              <a:rPr lang="de-DE" dirty="0"/>
              <a:t>Der Sturm</a:t>
            </a:r>
          </a:p>
        </p:txBody>
      </p:sp>
      <p:sp>
        <p:nvSpPr>
          <p:cNvPr id="3" name="Content Placeholder 2">
            <a:extLst>
              <a:ext uri="{FF2B5EF4-FFF2-40B4-BE49-F238E27FC236}">
                <a16:creationId xmlns:a16="http://schemas.microsoft.com/office/drawing/2014/main" id="{557BCAC8-3923-48C1-8394-3001FF7AA737}"/>
              </a:ext>
            </a:extLst>
          </p:cNvPr>
          <p:cNvSpPr>
            <a:spLocks noGrp="1"/>
          </p:cNvSpPr>
          <p:nvPr>
            <p:ph idx="1"/>
          </p:nvPr>
        </p:nvSpPr>
        <p:spPr/>
        <p:txBody>
          <a:bodyPr/>
          <a:lstStyle/>
          <a:p>
            <a:r>
              <a:rPr lang="de-DE" dirty="0">
                <a:hlinkClick r:id="rId2"/>
              </a:rPr>
              <a:t>https://sturm-edition.de/index.html</a:t>
            </a:r>
            <a:endParaRPr lang="de-DE" dirty="0"/>
          </a:p>
          <a:p>
            <a:r>
              <a:rPr lang="de-DE" dirty="0"/>
              <a:t>Download Ordner</a:t>
            </a:r>
          </a:p>
          <a:p>
            <a:pPr lvl="1"/>
            <a:r>
              <a:rPr lang="de-DE" dirty="0"/>
              <a:t>###link</a:t>
            </a:r>
          </a:p>
          <a:p>
            <a:r>
              <a:rPr lang="de-DE" dirty="0"/>
              <a:t>Öffnet Files im Editor (Atom, Notepad++, etc.)</a:t>
            </a:r>
          </a:p>
          <a:p>
            <a:pPr lvl="1"/>
            <a:r>
              <a:rPr lang="de-DE" dirty="0"/>
              <a:t>###file</a:t>
            </a:r>
          </a:p>
          <a:p>
            <a:pPr lvl="1"/>
            <a:endParaRPr lang="de-DE" dirty="0"/>
          </a:p>
          <a:p>
            <a:pPr lvl="1"/>
            <a:endParaRPr lang="de-DE" dirty="0"/>
          </a:p>
        </p:txBody>
      </p:sp>
    </p:spTree>
    <p:extLst>
      <p:ext uri="{BB962C8B-B14F-4D97-AF65-F5344CB8AC3E}">
        <p14:creationId xmlns:p14="http://schemas.microsoft.com/office/powerpoint/2010/main" val="210869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3D71E5-E41F-402C-8B05-ED8299910E48}"/>
              </a:ext>
            </a:extLst>
          </p:cNvPr>
          <p:cNvSpPr>
            <a:spLocks noGrp="1"/>
          </p:cNvSpPr>
          <p:nvPr>
            <p:ph type="title"/>
          </p:nvPr>
        </p:nvSpPr>
        <p:spPr/>
        <p:txBody>
          <a:bodyPr/>
          <a:lstStyle/>
          <a:p>
            <a:r>
              <a:rPr lang="de-DE" dirty="0"/>
              <a:t>Aufgaben</a:t>
            </a:r>
          </a:p>
        </p:txBody>
      </p:sp>
      <p:sp>
        <p:nvSpPr>
          <p:cNvPr id="3" name="Content Placeholder 2">
            <a:extLst>
              <a:ext uri="{FF2B5EF4-FFF2-40B4-BE49-F238E27FC236}">
                <a16:creationId xmlns:a16="http://schemas.microsoft.com/office/drawing/2014/main" id="{81A73D9A-0F67-4406-8D3B-D44EB2FB64ED}"/>
              </a:ext>
            </a:extLst>
          </p:cNvPr>
          <p:cNvSpPr>
            <a:spLocks noGrp="1"/>
          </p:cNvSpPr>
          <p:nvPr>
            <p:ph sz="half" idx="1"/>
          </p:nvPr>
        </p:nvSpPr>
        <p:spPr>
          <a:xfrm>
            <a:off x="609599" y="1996253"/>
            <a:ext cx="10972800" cy="4259007"/>
          </a:xfrm>
        </p:spPr>
        <p:txBody>
          <a:bodyPr/>
          <a:lstStyle/>
          <a:p>
            <a:r>
              <a:rPr lang="de-DE" dirty="0"/>
              <a:t>Aus dem bestehenden HTML-File:</a:t>
            </a:r>
          </a:p>
          <a:p>
            <a:pPr lvl="1"/>
            <a:r>
              <a:rPr lang="de-DE" dirty="0"/>
              <a:t>CSS-File erstellen</a:t>
            </a:r>
          </a:p>
          <a:p>
            <a:pPr lvl="1"/>
            <a:r>
              <a:rPr lang="de-DE" dirty="0"/>
              <a:t>CSS und HTML-File verlinken</a:t>
            </a:r>
          </a:p>
          <a:p>
            <a:pPr lvl="1"/>
            <a:r>
              <a:rPr lang="de-DE" dirty="0"/>
              <a:t>&lt;body&gt; estellen</a:t>
            </a:r>
          </a:p>
          <a:p>
            <a:pPr lvl="1"/>
            <a:r>
              <a:rPr lang="de-DE" dirty="0"/>
              <a:t>Footer (mit Logo) erstellen</a:t>
            </a:r>
          </a:p>
          <a:p>
            <a:pPr lvl="1"/>
            <a:r>
              <a:rPr lang="de-DE" dirty="0"/>
              <a:t>Webseite „Briefe“ erstellen</a:t>
            </a:r>
          </a:p>
          <a:p>
            <a:pPr marL="457200" lvl="1" indent="0">
              <a:buNone/>
            </a:pPr>
            <a:endParaRPr lang="de-DE" dirty="0"/>
          </a:p>
        </p:txBody>
      </p:sp>
      <p:sp>
        <p:nvSpPr>
          <p:cNvPr id="7" name="Content Placeholder 6">
            <a:extLst>
              <a:ext uri="{FF2B5EF4-FFF2-40B4-BE49-F238E27FC236}">
                <a16:creationId xmlns:a16="http://schemas.microsoft.com/office/drawing/2014/main" id="{1CADFC32-0E3D-4D22-AA4F-9B43685CA340}"/>
              </a:ext>
            </a:extLst>
          </p:cNvPr>
          <p:cNvSpPr>
            <a:spLocks noGrp="1"/>
          </p:cNvSpPr>
          <p:nvPr>
            <p:ph sz="half" idx="2"/>
          </p:nvPr>
        </p:nvSpPr>
        <p:spPr>
          <a:xfrm>
            <a:off x="8271802" y="1996253"/>
            <a:ext cx="3310597" cy="1143000"/>
          </a:xfrm>
        </p:spPr>
        <p:txBody>
          <a:bodyPr/>
          <a:lstStyle/>
          <a:p>
            <a:r>
              <a:rPr lang="de-DE" dirty="0">
                <a:hlinkClick r:id="rId2"/>
              </a:rPr>
              <a:t>Referenz HTML</a:t>
            </a:r>
            <a:endParaRPr lang="de-DE" dirty="0"/>
          </a:p>
          <a:p>
            <a:r>
              <a:rPr lang="de-DE" dirty="0">
                <a:hlinkClick r:id="rId3"/>
              </a:rPr>
              <a:t>Referenz CSS</a:t>
            </a:r>
            <a:endParaRPr lang="de-DE" dirty="0"/>
          </a:p>
        </p:txBody>
      </p:sp>
    </p:spTree>
    <p:extLst>
      <p:ext uri="{BB962C8B-B14F-4D97-AF65-F5344CB8AC3E}">
        <p14:creationId xmlns:p14="http://schemas.microsoft.com/office/powerpoint/2010/main" val="115790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80A9-0184-4722-98BF-0AE41DA1D060}"/>
              </a:ext>
            </a:extLst>
          </p:cNvPr>
          <p:cNvSpPr>
            <a:spLocks noGrp="1"/>
          </p:cNvSpPr>
          <p:nvPr>
            <p:ph type="title"/>
          </p:nvPr>
        </p:nvSpPr>
        <p:spPr/>
        <p:txBody>
          <a:bodyPr/>
          <a:lstStyle/>
          <a:p>
            <a:r>
              <a:rPr lang="de-DE" dirty="0"/>
              <a:t>HTML-Tags</a:t>
            </a:r>
          </a:p>
        </p:txBody>
      </p:sp>
      <p:graphicFrame>
        <p:nvGraphicFramePr>
          <p:cNvPr id="6" name="Content Placeholder 5">
            <a:extLst>
              <a:ext uri="{FF2B5EF4-FFF2-40B4-BE49-F238E27FC236}">
                <a16:creationId xmlns:a16="http://schemas.microsoft.com/office/drawing/2014/main" id="{A68765E5-1BC1-40D4-8579-119F73069D4B}"/>
              </a:ext>
            </a:extLst>
          </p:cNvPr>
          <p:cNvGraphicFramePr>
            <a:graphicFrameLocks noGrp="1"/>
          </p:cNvGraphicFramePr>
          <p:nvPr>
            <p:ph idx="1"/>
            <p:extLst>
              <p:ext uri="{D42A27DB-BD31-4B8C-83A1-F6EECF244321}">
                <p14:modId xmlns:p14="http://schemas.microsoft.com/office/powerpoint/2010/main" val="3938050329"/>
              </p:ext>
            </p:extLst>
          </p:nvPr>
        </p:nvGraphicFramePr>
        <p:xfrm>
          <a:off x="1928812" y="2084680"/>
          <a:ext cx="8334375" cy="426720"/>
        </p:xfrm>
        <a:graphic>
          <a:graphicData uri="http://schemas.openxmlformats.org/drawingml/2006/table">
            <a:tbl>
              <a:tblPr/>
              <a:tblGrid>
                <a:gridCol w="2495550">
                  <a:extLst>
                    <a:ext uri="{9D8B030D-6E8A-4147-A177-3AD203B41FA5}">
                      <a16:colId xmlns:a16="http://schemas.microsoft.com/office/drawing/2014/main" val="827333681"/>
                    </a:ext>
                  </a:extLst>
                </a:gridCol>
                <a:gridCol w="5838825">
                  <a:extLst>
                    <a:ext uri="{9D8B030D-6E8A-4147-A177-3AD203B41FA5}">
                      <a16:colId xmlns:a16="http://schemas.microsoft.com/office/drawing/2014/main" val="3027886437"/>
                    </a:ext>
                  </a:extLst>
                </a:gridCol>
              </a:tblGrid>
              <a:tr h="0">
                <a:tc>
                  <a:txBody>
                    <a:bodyPr/>
                    <a:lstStyle/>
                    <a:p>
                      <a:pPr algn="l" fontAlgn="t"/>
                      <a:r>
                        <a:rPr lang="de-DE">
                          <a:effectLst/>
                          <a:hlinkClick r:id="rId2"/>
                        </a:rPr>
                        <a:t>&lt;a&gt;</a:t>
                      </a:r>
                      <a:endParaRPr lang="de-DE">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de-DE" dirty="0">
                          <a:effectLst/>
                        </a:rPr>
                        <a:t>Defines a hyperlink</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65537361"/>
                  </a:ext>
                </a:extLst>
              </a:tr>
            </a:tbl>
          </a:graphicData>
        </a:graphic>
      </p:graphicFrame>
      <p:graphicFrame>
        <p:nvGraphicFramePr>
          <p:cNvPr id="7" name="Table 6">
            <a:extLst>
              <a:ext uri="{FF2B5EF4-FFF2-40B4-BE49-F238E27FC236}">
                <a16:creationId xmlns:a16="http://schemas.microsoft.com/office/drawing/2014/main" id="{EA45E384-2B6A-4668-8876-CEF509680817}"/>
              </a:ext>
            </a:extLst>
          </p:cNvPr>
          <p:cNvGraphicFramePr>
            <a:graphicFrameLocks noGrp="1"/>
          </p:cNvGraphicFramePr>
          <p:nvPr>
            <p:extLst>
              <p:ext uri="{D42A27DB-BD31-4B8C-83A1-F6EECF244321}">
                <p14:modId xmlns:p14="http://schemas.microsoft.com/office/powerpoint/2010/main" val="4135257358"/>
              </p:ext>
            </p:extLst>
          </p:nvPr>
        </p:nvGraphicFramePr>
        <p:xfrm>
          <a:off x="1928811" y="2511400"/>
          <a:ext cx="8334375" cy="1280160"/>
        </p:xfrm>
        <a:graphic>
          <a:graphicData uri="http://schemas.openxmlformats.org/drawingml/2006/table">
            <a:tbl>
              <a:tblPr/>
              <a:tblGrid>
                <a:gridCol w="2495550">
                  <a:extLst>
                    <a:ext uri="{9D8B030D-6E8A-4147-A177-3AD203B41FA5}">
                      <a16:colId xmlns:a16="http://schemas.microsoft.com/office/drawing/2014/main" val="857377474"/>
                    </a:ext>
                  </a:extLst>
                </a:gridCol>
                <a:gridCol w="5838825">
                  <a:extLst>
                    <a:ext uri="{9D8B030D-6E8A-4147-A177-3AD203B41FA5}">
                      <a16:colId xmlns:a16="http://schemas.microsoft.com/office/drawing/2014/main" val="778863814"/>
                    </a:ext>
                  </a:extLst>
                </a:gridCol>
              </a:tblGrid>
              <a:tr h="0">
                <a:tc>
                  <a:txBody>
                    <a:bodyPr/>
                    <a:lstStyle/>
                    <a:p>
                      <a:pPr algn="l" fontAlgn="t"/>
                      <a:r>
                        <a:rPr lang="de-DE">
                          <a:effectLst/>
                          <a:hlinkClick r:id="rId3"/>
                        </a:rPr>
                        <a:t>&lt;div&gt;</a:t>
                      </a:r>
                      <a:endParaRPr lang="de-DE">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de-DE">
                          <a:effectLst/>
                        </a:rPr>
                        <a:t>Defines a section in a document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48359720"/>
                  </a:ext>
                </a:extLst>
              </a:tr>
              <a:tr h="0">
                <a:tc>
                  <a:txBody>
                    <a:bodyPr/>
                    <a:lstStyle/>
                    <a:p>
                      <a:pPr algn="l" fontAlgn="t"/>
                      <a:r>
                        <a:rPr lang="de-DE">
                          <a:effectLst/>
                          <a:hlinkClick r:id="rId4"/>
                        </a:rPr>
                        <a:t>&lt;dl&gt;</a:t>
                      </a:r>
                      <a:endParaRPr lang="de-DE">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de-DE">
                          <a:effectLst/>
                        </a:rPr>
                        <a:t>Defines a description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82936434"/>
                  </a:ext>
                </a:extLst>
              </a:tr>
              <a:tr h="0">
                <a:tc>
                  <a:txBody>
                    <a:bodyPr/>
                    <a:lstStyle/>
                    <a:p>
                      <a:pPr algn="l" fontAlgn="t"/>
                      <a:r>
                        <a:rPr lang="de-DE" dirty="0">
                          <a:effectLst/>
                          <a:hlinkClick r:id="rId5"/>
                        </a:rPr>
                        <a:t>&lt;dt&gt;</a:t>
                      </a:r>
                      <a:endParaRPr lang="de-DE"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Defines a term/name in a description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54738437"/>
                  </a:ext>
                </a:extLst>
              </a:tr>
            </a:tbl>
          </a:graphicData>
        </a:graphic>
      </p:graphicFrame>
      <p:graphicFrame>
        <p:nvGraphicFramePr>
          <p:cNvPr id="8" name="Table 7">
            <a:extLst>
              <a:ext uri="{FF2B5EF4-FFF2-40B4-BE49-F238E27FC236}">
                <a16:creationId xmlns:a16="http://schemas.microsoft.com/office/drawing/2014/main" id="{00D2DF36-113D-46B7-B388-BD60A45F9050}"/>
              </a:ext>
            </a:extLst>
          </p:cNvPr>
          <p:cNvGraphicFramePr>
            <a:graphicFrameLocks noGrp="1"/>
          </p:cNvGraphicFramePr>
          <p:nvPr>
            <p:extLst>
              <p:ext uri="{D42A27DB-BD31-4B8C-83A1-F6EECF244321}">
                <p14:modId xmlns:p14="http://schemas.microsoft.com/office/powerpoint/2010/main" val="1863621712"/>
              </p:ext>
            </p:extLst>
          </p:nvPr>
        </p:nvGraphicFramePr>
        <p:xfrm>
          <a:off x="1928810" y="3791560"/>
          <a:ext cx="8334375" cy="1280160"/>
        </p:xfrm>
        <a:graphic>
          <a:graphicData uri="http://schemas.openxmlformats.org/drawingml/2006/table">
            <a:tbl>
              <a:tblPr/>
              <a:tblGrid>
                <a:gridCol w="2495550">
                  <a:extLst>
                    <a:ext uri="{9D8B030D-6E8A-4147-A177-3AD203B41FA5}">
                      <a16:colId xmlns:a16="http://schemas.microsoft.com/office/drawing/2014/main" val="414852022"/>
                    </a:ext>
                  </a:extLst>
                </a:gridCol>
                <a:gridCol w="5838825">
                  <a:extLst>
                    <a:ext uri="{9D8B030D-6E8A-4147-A177-3AD203B41FA5}">
                      <a16:colId xmlns:a16="http://schemas.microsoft.com/office/drawing/2014/main" val="611210691"/>
                    </a:ext>
                  </a:extLst>
                </a:gridCol>
              </a:tblGrid>
              <a:tr h="0">
                <a:tc>
                  <a:txBody>
                    <a:bodyPr/>
                    <a:lstStyle/>
                    <a:p>
                      <a:pPr algn="l" fontAlgn="t"/>
                      <a:r>
                        <a:rPr lang="de-DE">
                          <a:effectLst/>
                          <a:hlinkClick r:id="rId6"/>
                        </a:rPr>
                        <a:t>&lt;h1&gt; to &lt;h6&gt;</a:t>
                      </a:r>
                      <a:endParaRPr lang="de-DE">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de-DE">
                          <a:effectLst/>
                        </a:rPr>
                        <a:t>Defines HTML headings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47925598"/>
                  </a:ext>
                </a:extLst>
              </a:tr>
              <a:tr h="0">
                <a:tc>
                  <a:txBody>
                    <a:bodyPr/>
                    <a:lstStyle/>
                    <a:p>
                      <a:pPr algn="l" fontAlgn="t"/>
                      <a:r>
                        <a:rPr lang="de-DE">
                          <a:effectLst/>
                          <a:hlinkClick r:id="rId7"/>
                        </a:rPr>
                        <a:t>&lt;head&gt;</a:t>
                      </a:r>
                      <a:endParaRPr lang="de-DE">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Defines information about the document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41441185"/>
                  </a:ext>
                </a:extLst>
              </a:tr>
              <a:tr h="0">
                <a:tc>
                  <a:txBody>
                    <a:bodyPr/>
                    <a:lstStyle/>
                    <a:p>
                      <a:pPr algn="l" fontAlgn="t"/>
                      <a:r>
                        <a:rPr lang="de-DE">
                          <a:effectLst/>
                          <a:hlinkClick r:id="rId8"/>
                        </a:rPr>
                        <a:t>&lt;header&gt;</a:t>
                      </a:r>
                      <a:endParaRPr lang="de-DE">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Defines a header for a document or section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60506463"/>
                  </a:ext>
                </a:extLst>
              </a:tr>
            </a:tbl>
          </a:graphicData>
        </a:graphic>
      </p:graphicFrame>
      <p:graphicFrame>
        <p:nvGraphicFramePr>
          <p:cNvPr id="9" name="Table 8">
            <a:extLst>
              <a:ext uri="{FF2B5EF4-FFF2-40B4-BE49-F238E27FC236}">
                <a16:creationId xmlns:a16="http://schemas.microsoft.com/office/drawing/2014/main" id="{B7371C5B-148D-447B-BEE6-BC33C2446F3A}"/>
              </a:ext>
            </a:extLst>
          </p:cNvPr>
          <p:cNvGraphicFramePr>
            <a:graphicFrameLocks noGrp="1"/>
          </p:cNvGraphicFramePr>
          <p:nvPr>
            <p:extLst>
              <p:ext uri="{D42A27DB-BD31-4B8C-83A1-F6EECF244321}">
                <p14:modId xmlns:p14="http://schemas.microsoft.com/office/powerpoint/2010/main" val="229967831"/>
              </p:ext>
            </p:extLst>
          </p:nvPr>
        </p:nvGraphicFramePr>
        <p:xfrm>
          <a:off x="1928810" y="5071720"/>
          <a:ext cx="8334375" cy="853440"/>
        </p:xfrm>
        <a:graphic>
          <a:graphicData uri="http://schemas.openxmlformats.org/drawingml/2006/table">
            <a:tbl>
              <a:tblPr/>
              <a:tblGrid>
                <a:gridCol w="2495550">
                  <a:extLst>
                    <a:ext uri="{9D8B030D-6E8A-4147-A177-3AD203B41FA5}">
                      <a16:colId xmlns:a16="http://schemas.microsoft.com/office/drawing/2014/main" val="176865987"/>
                    </a:ext>
                  </a:extLst>
                </a:gridCol>
                <a:gridCol w="5838825">
                  <a:extLst>
                    <a:ext uri="{9D8B030D-6E8A-4147-A177-3AD203B41FA5}">
                      <a16:colId xmlns:a16="http://schemas.microsoft.com/office/drawing/2014/main" val="2741543550"/>
                    </a:ext>
                  </a:extLst>
                </a:gridCol>
              </a:tblGrid>
              <a:tr h="0">
                <a:tc>
                  <a:txBody>
                    <a:bodyPr/>
                    <a:lstStyle/>
                    <a:p>
                      <a:pPr algn="l" fontAlgn="t"/>
                      <a:r>
                        <a:rPr lang="de-DE" dirty="0">
                          <a:effectLst/>
                          <a:hlinkClick r:id="rId9"/>
                        </a:rPr>
                        <a:t>&lt;iframe&gt;</a:t>
                      </a:r>
                      <a:endParaRPr lang="de-DE"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de-DE">
                          <a:effectLst/>
                        </a:rPr>
                        <a:t>Defines an inline frame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86528789"/>
                  </a:ext>
                </a:extLst>
              </a:tr>
              <a:tr h="0">
                <a:tc>
                  <a:txBody>
                    <a:bodyPr/>
                    <a:lstStyle/>
                    <a:p>
                      <a:pPr algn="l" fontAlgn="t"/>
                      <a:r>
                        <a:rPr lang="de-DE">
                          <a:effectLst/>
                          <a:hlinkClick r:id="rId10"/>
                        </a:rPr>
                        <a:t>&lt;img&gt;</a:t>
                      </a:r>
                      <a:endParaRPr lang="de-DE">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de-DE" dirty="0">
                          <a:effectLst/>
                        </a:rPr>
                        <a:t>Defines an image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8707880"/>
                  </a:ext>
                </a:extLst>
              </a:tr>
            </a:tbl>
          </a:graphicData>
        </a:graphic>
      </p:graphicFrame>
    </p:spTree>
    <p:extLst>
      <p:ext uri="{BB962C8B-B14F-4D97-AF65-F5344CB8AC3E}">
        <p14:creationId xmlns:p14="http://schemas.microsoft.com/office/powerpoint/2010/main" val="51371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2C7953-6422-4063-91F7-FE0819EE286B}"/>
              </a:ext>
            </a:extLst>
          </p:cNvPr>
          <p:cNvSpPr>
            <a:spLocks noGrp="1"/>
          </p:cNvSpPr>
          <p:nvPr>
            <p:ph idx="1"/>
          </p:nvPr>
        </p:nvSpPr>
        <p:spPr>
          <a:xfrm>
            <a:off x="609600" y="1149927"/>
            <a:ext cx="10972800" cy="5363415"/>
          </a:xfrm>
        </p:spPr>
        <p:txBody>
          <a:bodyPr/>
          <a:lstStyle/>
          <a:p>
            <a:r>
              <a:rPr lang="de-DE" dirty="0"/>
              <a:t>Francesca Tomasi</a:t>
            </a:r>
            <a:br>
              <a:rPr lang="de-DE" dirty="0"/>
            </a:br>
            <a:r>
              <a:rPr lang="de-DE" dirty="0">
                <a:hlinkClick r:id="rId3"/>
              </a:rPr>
              <a:t>https://reires.eu/wp-content/uploads/2019/07/Tomasi.pdf</a:t>
            </a:r>
            <a:br>
              <a:rPr lang="de-DE" dirty="0"/>
            </a:br>
            <a:endParaRPr lang="de-DE" dirty="0"/>
          </a:p>
          <a:p>
            <a:r>
              <a:rPr lang="de-DE" dirty="0"/>
              <a:t>Anderes:</a:t>
            </a:r>
            <a:br>
              <a:rPr lang="de-DE" dirty="0"/>
            </a:br>
            <a:r>
              <a:rPr lang="de-DE" dirty="0">
                <a:hlinkClick r:id="rId4"/>
              </a:rPr>
              <a:t>https://reires.eu/wp-content/uploads/2019/10/ReIReS-WP5-D5.3-Online-Materials-01.00.pdf</a:t>
            </a:r>
            <a:endParaRPr lang="de-DE" dirty="0"/>
          </a:p>
          <a:p>
            <a:endParaRPr lang="de-DE" dirty="0"/>
          </a:p>
          <a:p>
            <a:r>
              <a:rPr lang="de-DE" dirty="0"/>
              <a:t>Diese slides:</a:t>
            </a:r>
            <a:br>
              <a:rPr lang="de-DE" dirty="0"/>
            </a:br>
            <a:r>
              <a:rPr lang="de-DE" dirty="0">
                <a:hlinkClick r:id="rId5"/>
              </a:rPr>
              <a:t>https://drive.google.com/open?id=1RqmkSXOcbncb7HUOGMD8usubQPw0V9yx</a:t>
            </a:r>
            <a:br>
              <a:rPr lang="de-DE" dirty="0"/>
            </a:br>
            <a:br>
              <a:rPr lang="de-DE" dirty="0"/>
            </a:br>
            <a:br>
              <a:rPr lang="de-DE" dirty="0"/>
            </a:br>
            <a:endParaRPr lang="de-DE" dirty="0"/>
          </a:p>
        </p:txBody>
      </p:sp>
      <p:sp>
        <p:nvSpPr>
          <p:cNvPr id="7" name="Title 1">
            <a:extLst>
              <a:ext uri="{FF2B5EF4-FFF2-40B4-BE49-F238E27FC236}">
                <a16:creationId xmlns:a16="http://schemas.microsoft.com/office/drawing/2014/main" id="{5B08415A-80B0-439F-B3FF-EC7F4F451B5A}"/>
              </a:ext>
            </a:extLst>
          </p:cNvPr>
          <p:cNvSpPr txBox="1">
            <a:spLocks/>
          </p:cNvSpPr>
          <p:nvPr/>
        </p:nvSpPr>
        <p:spPr bwMode="auto">
          <a:xfrm>
            <a:off x="609600" y="0"/>
            <a:ext cx="9947564" cy="79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sz="3600" dirty="0"/>
              <a:t>Ihr könnt die Slides der ReIRes School hier finden:</a:t>
            </a:r>
          </a:p>
        </p:txBody>
      </p:sp>
    </p:spTree>
    <p:extLst>
      <p:ext uri="{BB962C8B-B14F-4D97-AF65-F5344CB8AC3E}">
        <p14:creationId xmlns:p14="http://schemas.microsoft.com/office/powerpoint/2010/main" val="376926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E4AF2-240B-42B5-BD0E-33AFF1D61090}"/>
              </a:ext>
            </a:extLst>
          </p:cNvPr>
          <p:cNvSpPr>
            <a:spLocks noGrp="1"/>
          </p:cNvSpPr>
          <p:nvPr>
            <p:ph idx="1"/>
          </p:nvPr>
        </p:nvSpPr>
        <p:spPr>
          <a:xfrm>
            <a:off x="609600" y="1086678"/>
            <a:ext cx="10972800" cy="3750365"/>
          </a:xfrm>
        </p:spPr>
        <p:txBody>
          <a:bodyPr/>
          <a:lstStyle/>
          <a:p>
            <a:pPr marL="0" indent="0" algn="ctr">
              <a:buNone/>
            </a:pPr>
            <a:r>
              <a:rPr lang="de-DE" dirty="0"/>
              <a:t>»</a:t>
            </a:r>
            <a:r>
              <a:rPr lang="en-US" dirty="0"/>
              <a:t>Computers compute, of course, but computers today, from most users' points of view, are not so much engines of computation as </a:t>
            </a:r>
            <a:r>
              <a:rPr lang="en-US" b="1" i="1" dirty="0"/>
              <a:t>venues</a:t>
            </a:r>
            <a:r>
              <a:rPr lang="en-US" b="1" dirty="0"/>
              <a:t> for </a:t>
            </a:r>
            <a:r>
              <a:rPr lang="en-US" b="1" i="1" dirty="0"/>
              <a:t>representation</a:t>
            </a:r>
            <a:r>
              <a:rPr lang="en-US" dirty="0"/>
              <a:t>.</a:t>
            </a:r>
            <a:r>
              <a:rPr lang="de-DE" dirty="0"/>
              <a:t>«</a:t>
            </a:r>
          </a:p>
          <a:p>
            <a:pPr marL="0" lvl="0" indent="0" algn="r">
              <a:buNone/>
            </a:pPr>
            <a:endParaRPr lang="en-US" sz="1600" dirty="0">
              <a:solidFill>
                <a:prstClr val="black"/>
              </a:solidFill>
            </a:endParaRPr>
          </a:p>
          <a:p>
            <a:pPr marL="0" lvl="0" indent="0" algn="r">
              <a:buNone/>
            </a:pPr>
            <a:endParaRPr lang="en-US" sz="1600" dirty="0">
              <a:solidFill>
                <a:prstClr val="black"/>
              </a:solidFill>
            </a:endParaRPr>
          </a:p>
          <a:p>
            <a:pPr marL="0" lvl="0" indent="0" algn="r">
              <a:buNone/>
            </a:pPr>
            <a:endParaRPr lang="en-US" sz="1600" dirty="0">
              <a:solidFill>
                <a:prstClr val="black"/>
              </a:solidFill>
            </a:endParaRPr>
          </a:p>
          <a:p>
            <a:pPr marL="0" lvl="0" indent="0" algn="r">
              <a:buNone/>
            </a:pPr>
            <a:endParaRPr lang="en-US" sz="1600" dirty="0">
              <a:solidFill>
                <a:prstClr val="black"/>
              </a:solidFill>
            </a:endParaRPr>
          </a:p>
          <a:p>
            <a:pPr marL="0" lvl="0" indent="0" algn="ctr">
              <a:buNone/>
            </a:pPr>
            <a:r>
              <a:rPr lang="de-DE" sz="2800" dirty="0"/>
              <a:t>Wichtig für DH </a:t>
            </a:r>
            <a:r>
              <a:rPr lang="de-DE" sz="2800" dirty="0">
                <a:sym typeface="Wingdings" panose="05000000000000000000" pitchFamily="2" charset="2"/>
              </a:rPr>
              <a:t> </a:t>
            </a:r>
            <a:r>
              <a:rPr lang="de-DE" sz="2800" dirty="0"/>
              <a:t>Veröffentlichung, Verbreitung, Dissemination</a:t>
            </a:r>
            <a:endParaRPr lang="en-US" sz="2800" dirty="0"/>
          </a:p>
        </p:txBody>
      </p:sp>
      <p:sp>
        <p:nvSpPr>
          <p:cNvPr id="5" name="Title 1">
            <a:extLst>
              <a:ext uri="{FF2B5EF4-FFF2-40B4-BE49-F238E27FC236}">
                <a16:creationId xmlns:a16="http://schemas.microsoft.com/office/drawing/2014/main" id="{782A2D2F-56A4-4502-88C4-15D8BA2D4204}"/>
              </a:ext>
            </a:extLst>
          </p:cNvPr>
          <p:cNvSpPr txBox="1">
            <a:spLocks/>
          </p:cNvSpPr>
          <p:nvPr/>
        </p:nvSpPr>
        <p:spPr bwMode="auto">
          <a:xfrm>
            <a:off x="3063661" y="-1"/>
            <a:ext cx="6064677"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Warum HTML und CSS?</a:t>
            </a:r>
          </a:p>
        </p:txBody>
      </p:sp>
      <p:sp>
        <p:nvSpPr>
          <p:cNvPr id="2" name="Rectangle 1">
            <a:extLst>
              <a:ext uri="{FF2B5EF4-FFF2-40B4-BE49-F238E27FC236}">
                <a16:creationId xmlns:a16="http://schemas.microsoft.com/office/drawing/2014/main" id="{20842F39-9650-44B7-8A25-33518C00868C}"/>
              </a:ext>
            </a:extLst>
          </p:cNvPr>
          <p:cNvSpPr/>
          <p:nvPr/>
        </p:nvSpPr>
        <p:spPr>
          <a:xfrm>
            <a:off x="4850296" y="6314157"/>
            <a:ext cx="6732104" cy="738664"/>
          </a:xfrm>
          <a:prstGeom prst="rect">
            <a:avLst/>
          </a:prstGeom>
        </p:spPr>
        <p:txBody>
          <a:bodyPr wrap="square">
            <a:spAutoFit/>
          </a:bodyPr>
          <a:lstStyle/>
          <a:p>
            <a:pPr marL="0" lvl="0" indent="0" algn="r">
              <a:buNone/>
            </a:pPr>
            <a:r>
              <a:rPr lang="en-US" sz="1400" dirty="0">
                <a:solidFill>
                  <a:prstClr val="black"/>
                </a:solidFill>
                <a:latin typeface="Candara" panose="020E0502030303020204" pitchFamily="34" charset="0"/>
              </a:rPr>
              <a:t>(Matthew G. Kirschenbaum, </a:t>
            </a:r>
            <a:r>
              <a:rPr lang="en-US" sz="1400" i="1" dirty="0">
                <a:solidFill>
                  <a:prstClr val="black"/>
                </a:solidFill>
                <a:latin typeface="Candara" panose="020E0502030303020204" pitchFamily="34" charset="0"/>
                <a:hlinkClick r:id="rId3"/>
              </a:rPr>
              <a:t>A Companion to Digital Humanities</a:t>
            </a:r>
            <a:r>
              <a:rPr lang="en-US" sz="1400" dirty="0">
                <a:solidFill>
                  <a:prstClr val="black"/>
                </a:solidFill>
                <a:latin typeface="Candara" panose="020E0502030303020204" pitchFamily="34" charset="0"/>
              </a:rPr>
              <a:t>, ed. Susan Schreibman, Ray Siemens, John Unsworth. Oxford: Blackwell, 2004, Part IV 34.)</a:t>
            </a:r>
          </a:p>
          <a:p>
            <a:pPr marL="0" lvl="0" indent="0" algn="r">
              <a:buNone/>
            </a:pPr>
            <a:endParaRPr lang="en-US" sz="1400" dirty="0">
              <a:solidFill>
                <a:prstClr val="black"/>
              </a:solidFill>
              <a:latin typeface="Candara" panose="020E0502030303020204" pitchFamily="34" charset="0"/>
            </a:endParaRPr>
          </a:p>
        </p:txBody>
      </p:sp>
    </p:spTree>
    <p:extLst>
      <p:ext uri="{BB962C8B-B14F-4D97-AF65-F5344CB8AC3E}">
        <p14:creationId xmlns:p14="http://schemas.microsoft.com/office/powerpoint/2010/main" val="265372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E4AF2-240B-42B5-BD0E-33AFF1D61090}"/>
              </a:ext>
            </a:extLst>
          </p:cNvPr>
          <p:cNvSpPr>
            <a:spLocks noGrp="1"/>
          </p:cNvSpPr>
          <p:nvPr>
            <p:ph idx="1"/>
          </p:nvPr>
        </p:nvSpPr>
        <p:spPr>
          <a:xfrm>
            <a:off x="609600" y="1007166"/>
            <a:ext cx="10972800" cy="4598504"/>
          </a:xfrm>
        </p:spPr>
        <p:txBody>
          <a:bodyPr/>
          <a:lstStyle/>
          <a:p>
            <a:pPr marL="0" indent="0" algn="ctr">
              <a:buNone/>
            </a:pPr>
            <a:endParaRPr lang="en-US" sz="2400" dirty="0"/>
          </a:p>
          <a:p>
            <a:pPr marL="0" indent="0" algn="ctr">
              <a:buNone/>
            </a:pPr>
            <a:r>
              <a:rPr lang="en-US" sz="2400" dirty="0"/>
              <a:t>»"The real problem with interface is that it is an interface. Interfaces get in the way. I don't want to focus my energies on interface. I want to focus on the job"«</a:t>
            </a:r>
          </a:p>
          <a:p>
            <a:pPr marL="0" indent="0">
              <a:buNone/>
            </a:pPr>
            <a:endParaRPr lang="en-US" sz="2400" dirty="0"/>
          </a:p>
          <a:p>
            <a:pPr marL="0" indent="0">
              <a:buNone/>
            </a:pPr>
            <a:endParaRPr lang="en-US" sz="2400" dirty="0"/>
          </a:p>
          <a:p>
            <a:pPr marL="0" indent="0" algn="ctr">
              <a:buNone/>
            </a:pPr>
            <a:r>
              <a:rPr lang="en-US" sz="2400" dirty="0"/>
              <a:t>»Take the experience of a user sitting at her computer and browsing the Web, perhaps accessing content at a digital humanities site. The </a:t>
            </a:r>
            <a:r>
              <a:rPr lang="en-US" sz="2400" b="1" dirty="0"/>
              <a:t>site's internal design</a:t>
            </a:r>
            <a:r>
              <a:rPr lang="en-US" sz="2400" dirty="0"/>
              <a:t> imposes </a:t>
            </a:r>
            <a:r>
              <a:rPr lang="en-US" sz="2400" b="1" dirty="0"/>
              <a:t>one layer </a:t>
            </a:r>
            <a:r>
              <a:rPr lang="en-US" sz="2400" dirty="0"/>
              <a:t>of interface between the user and the content, and </a:t>
            </a:r>
            <a:r>
              <a:rPr lang="en-US" sz="2400" b="1" dirty="0"/>
              <a:t>the web browser </a:t>
            </a:r>
            <a:r>
              <a:rPr lang="en-US" sz="2400" dirty="0"/>
              <a:t>– its buttons and menus and frames – immediately imposes another. The user's desktop environment and </a:t>
            </a:r>
            <a:r>
              <a:rPr lang="en-US" sz="2400" b="1" dirty="0"/>
              <a:t>operating system </a:t>
            </a:r>
            <a:r>
              <a:rPr lang="en-US" sz="2400" dirty="0"/>
              <a:t>then impose a </a:t>
            </a:r>
            <a:r>
              <a:rPr lang="en-US" sz="2400" b="1" dirty="0"/>
              <a:t>third layer </a:t>
            </a:r>
            <a:r>
              <a:rPr lang="en-US" sz="2400" dirty="0"/>
              <a:t>of interface.«</a:t>
            </a:r>
            <a:endParaRPr lang="en-US" sz="1400" dirty="0">
              <a:solidFill>
                <a:prstClr val="black"/>
              </a:solidFill>
            </a:endParaRPr>
          </a:p>
        </p:txBody>
      </p:sp>
      <p:sp>
        <p:nvSpPr>
          <p:cNvPr id="4" name="Title 1">
            <a:extLst>
              <a:ext uri="{FF2B5EF4-FFF2-40B4-BE49-F238E27FC236}">
                <a16:creationId xmlns:a16="http://schemas.microsoft.com/office/drawing/2014/main" id="{3770DCB6-285E-4F3B-A8B7-227613BC20BC}"/>
              </a:ext>
            </a:extLst>
          </p:cNvPr>
          <p:cNvSpPr txBox="1">
            <a:spLocks/>
          </p:cNvSpPr>
          <p:nvPr/>
        </p:nvSpPr>
        <p:spPr bwMode="auto">
          <a:xfrm>
            <a:off x="3063661" y="-1"/>
            <a:ext cx="6064677"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Warum HTML und CSS?</a:t>
            </a:r>
          </a:p>
        </p:txBody>
      </p:sp>
      <p:sp>
        <p:nvSpPr>
          <p:cNvPr id="2" name="Rectangle 1">
            <a:extLst>
              <a:ext uri="{FF2B5EF4-FFF2-40B4-BE49-F238E27FC236}">
                <a16:creationId xmlns:a16="http://schemas.microsoft.com/office/drawing/2014/main" id="{E8D34258-341D-422D-B300-37D9B9D8FF05}"/>
              </a:ext>
            </a:extLst>
          </p:cNvPr>
          <p:cNvSpPr/>
          <p:nvPr/>
        </p:nvSpPr>
        <p:spPr>
          <a:xfrm>
            <a:off x="4452730" y="6334780"/>
            <a:ext cx="7129670" cy="523220"/>
          </a:xfrm>
          <a:prstGeom prst="rect">
            <a:avLst/>
          </a:prstGeom>
        </p:spPr>
        <p:txBody>
          <a:bodyPr wrap="square">
            <a:spAutoFit/>
          </a:bodyPr>
          <a:lstStyle/>
          <a:p>
            <a:pPr marL="0" lvl="0" indent="0" algn="r">
              <a:buNone/>
            </a:pPr>
            <a:r>
              <a:rPr lang="en-US" sz="1400" dirty="0">
                <a:solidFill>
                  <a:prstClr val="black"/>
                </a:solidFill>
                <a:latin typeface="Candara" panose="020E0502030303020204" pitchFamily="34" charset="0"/>
              </a:rPr>
              <a:t>(Donald A. Norman in </a:t>
            </a:r>
            <a:r>
              <a:rPr lang="en-US" sz="1400" i="1" dirty="0">
                <a:solidFill>
                  <a:prstClr val="black"/>
                </a:solidFill>
                <a:latin typeface="Candara" panose="020E0502030303020204" pitchFamily="34" charset="0"/>
                <a:hlinkClick r:id="rId3"/>
              </a:rPr>
              <a:t>A Companion to Digital Humanities</a:t>
            </a:r>
            <a:r>
              <a:rPr lang="en-US" sz="1400" dirty="0">
                <a:solidFill>
                  <a:prstClr val="black"/>
                </a:solidFill>
                <a:latin typeface="Candara" panose="020E0502030303020204" pitchFamily="34" charset="0"/>
              </a:rPr>
              <a:t>, ed. Susan Schreibman, Ray Siemens, John Unsworth. Oxford: Blackwell, 2004, Part IV 34.)</a:t>
            </a:r>
          </a:p>
        </p:txBody>
      </p:sp>
    </p:spTree>
    <p:extLst>
      <p:ext uri="{BB962C8B-B14F-4D97-AF65-F5344CB8AC3E}">
        <p14:creationId xmlns:p14="http://schemas.microsoft.com/office/powerpoint/2010/main" val="393159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2F377-11BC-414E-B5FA-1DC757FF970D}"/>
              </a:ext>
            </a:extLst>
          </p:cNvPr>
          <p:cNvSpPr>
            <a:spLocks noGrp="1"/>
          </p:cNvSpPr>
          <p:nvPr>
            <p:ph idx="1"/>
          </p:nvPr>
        </p:nvSpPr>
        <p:spPr>
          <a:xfrm>
            <a:off x="609600" y="1285461"/>
            <a:ext cx="10972800" cy="5552056"/>
          </a:xfrm>
        </p:spPr>
        <p:txBody>
          <a:bodyPr/>
          <a:lstStyle/>
          <a:p>
            <a:r>
              <a:rPr lang="de-DE" sz="2800" dirty="0"/>
              <a:t>13. März 1989 </a:t>
            </a:r>
            <a:r>
              <a:rPr lang="de-DE" sz="2800" dirty="0">
                <a:sym typeface="Wingdings" panose="05000000000000000000" pitchFamily="2" charset="2"/>
              </a:rPr>
              <a:t> HTML wird </a:t>
            </a:r>
            <a:r>
              <a:rPr lang="de-DE" sz="2800" dirty="0"/>
              <a:t>von Tim Berners-Lee am CERN in Genf vorgeschlagen</a:t>
            </a:r>
          </a:p>
          <a:p>
            <a:endParaRPr lang="de-DE" sz="2800" dirty="0"/>
          </a:p>
          <a:p>
            <a:pPr marL="400050" lvl="1" indent="0">
              <a:buNone/>
            </a:pPr>
            <a:r>
              <a:rPr lang="de-DE" sz="2400" dirty="0"/>
              <a:t>Vor der Entwicklung des World Wide Web und dessen Bestandteilen, zu denen auch HTML gehört, war es nicht möglich, Dokumente auf elektronischem Weg einfach, schnell und strukturiert zwischen mehreren Personen auszutauschen und miteinander effizient zu verknüpfen. </a:t>
            </a:r>
            <a:br>
              <a:rPr lang="de-DE" sz="2400" dirty="0"/>
            </a:br>
            <a:r>
              <a:rPr lang="de-DE" sz="2400" dirty="0"/>
              <a:t>Um Forschungsergebnisse mit anderen Mitarbeitern in Frankreich und in der Schweiz zu teilen</a:t>
            </a:r>
          </a:p>
          <a:p>
            <a:endParaRPr lang="de-DE" sz="2800" dirty="0"/>
          </a:p>
          <a:p>
            <a:r>
              <a:rPr lang="de-DE" sz="2800" dirty="0"/>
              <a:t>3. November 1992 </a:t>
            </a:r>
            <a:r>
              <a:rPr lang="de-DE" sz="2800" dirty="0">
                <a:sym typeface="Wingdings" panose="05000000000000000000" pitchFamily="2" charset="2"/>
              </a:rPr>
              <a:t> </a:t>
            </a:r>
            <a:r>
              <a:rPr lang="de-DE" sz="2800" dirty="0"/>
              <a:t>erste Version der HTML-Spezifikation</a:t>
            </a:r>
            <a:endParaRPr lang="de-DE" sz="2400" dirty="0"/>
          </a:p>
          <a:p>
            <a:endParaRPr lang="de-DE" sz="1800" dirty="0">
              <a:solidFill>
                <a:prstClr val="black"/>
              </a:solidFill>
              <a:latin typeface="Arial" panose="020B0604020202020204" pitchFamily="34" charset="0"/>
              <a:ea typeface="ＭＳ Ｐゴシック" panose="020B0600070205080204" pitchFamily="34" charset="-128"/>
              <a:cs typeface="+mn-cs"/>
            </a:endParaRPr>
          </a:p>
          <a:p>
            <a:pPr marL="0" lvl="0" indent="0" algn="r" eaLnBrk="0" hangingPunct="0">
              <a:spcBef>
                <a:spcPct val="0"/>
              </a:spcBef>
              <a:buNone/>
            </a:pPr>
            <a:r>
              <a:rPr lang="de-DE" sz="1800" dirty="0">
                <a:solidFill>
                  <a:prstClr val="black"/>
                </a:solidFill>
                <a:latin typeface="Arial" panose="020B0604020202020204" pitchFamily="34" charset="0"/>
                <a:ea typeface="ＭＳ Ｐゴシック" panose="020B0600070205080204" pitchFamily="34" charset="-128"/>
                <a:cs typeface="+mn-cs"/>
              </a:rPr>
              <a:t>(</a:t>
            </a:r>
            <a:r>
              <a:rPr lang="de-DE" sz="1800" dirty="0">
                <a:solidFill>
                  <a:prstClr val="black"/>
                </a:solidFill>
                <a:latin typeface="Arial" panose="020B0604020202020204" pitchFamily="34" charset="0"/>
                <a:ea typeface="ＭＳ Ｐゴシック" panose="020B0600070205080204" pitchFamily="34" charset="-128"/>
                <a:cs typeface="+mn-cs"/>
                <a:hlinkClick r:id="rId3"/>
              </a:rPr>
              <a:t>Wikipedia.de – HTML</a:t>
            </a:r>
            <a:r>
              <a:rPr lang="de-DE" sz="1800" dirty="0">
                <a:solidFill>
                  <a:prstClr val="black"/>
                </a:solidFill>
                <a:latin typeface="Arial" panose="020B0604020202020204" pitchFamily="34" charset="0"/>
                <a:ea typeface="ＭＳ Ｐゴシック" panose="020B0600070205080204" pitchFamily="34" charset="-128"/>
                <a:cs typeface="+mn-cs"/>
              </a:rPr>
              <a:t>)</a:t>
            </a:r>
          </a:p>
        </p:txBody>
      </p:sp>
      <p:sp>
        <p:nvSpPr>
          <p:cNvPr id="5" name="Title 1">
            <a:extLst>
              <a:ext uri="{FF2B5EF4-FFF2-40B4-BE49-F238E27FC236}">
                <a16:creationId xmlns:a16="http://schemas.microsoft.com/office/drawing/2014/main" id="{4F2FAA2F-6769-4C69-BF57-90A36C7A2409}"/>
              </a:ext>
            </a:extLst>
          </p:cNvPr>
          <p:cNvSpPr txBox="1">
            <a:spLocks/>
          </p:cNvSpPr>
          <p:nvPr/>
        </p:nvSpPr>
        <p:spPr bwMode="auto">
          <a:xfrm>
            <a:off x="3063661" y="0"/>
            <a:ext cx="6064677"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HTML: kurze Geschichte</a:t>
            </a:r>
          </a:p>
        </p:txBody>
      </p:sp>
    </p:spTree>
    <p:extLst>
      <p:ext uri="{BB962C8B-B14F-4D97-AF65-F5344CB8AC3E}">
        <p14:creationId xmlns:p14="http://schemas.microsoft.com/office/powerpoint/2010/main" val="368040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D29B4-529A-4DF9-94C4-EFEA35935433}"/>
              </a:ext>
            </a:extLst>
          </p:cNvPr>
          <p:cNvSpPr txBox="1">
            <a:spLocks/>
          </p:cNvSpPr>
          <p:nvPr/>
        </p:nvSpPr>
        <p:spPr>
          <a:xfrm>
            <a:off x="609600" y="1205948"/>
            <a:ext cx="10972800" cy="5652052"/>
          </a:xfrm>
          <a:prstGeom prst="rect">
            <a:avLst/>
          </a:prstGeom>
        </p:spPr>
        <p:txBody>
          <a:bodyPr/>
          <a:lst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ＭＳ Ｐゴシック" charset="-128"/>
                <a:cs typeface="Candara"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ＭＳ Ｐゴシック" charset="-128"/>
                <a:cs typeface="Candara"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ＭＳ Ｐゴシック" charset="-128"/>
                <a:cs typeface="Candara"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1200"/>
              </a:spcAft>
            </a:pPr>
            <a:endParaRPr lang="de-DE" sz="2800" dirty="0"/>
          </a:p>
          <a:p>
            <a:pPr>
              <a:spcBef>
                <a:spcPts val="1200"/>
              </a:spcBef>
              <a:spcAft>
                <a:spcPts val="1200"/>
              </a:spcAft>
            </a:pPr>
            <a:r>
              <a:rPr lang="de-DE" sz="2800" dirty="0"/>
              <a:t>HTML ist die Standard-Auszeichnungssprache für Webseiten.</a:t>
            </a:r>
          </a:p>
          <a:p>
            <a:pPr>
              <a:spcBef>
                <a:spcPts val="1200"/>
              </a:spcBef>
              <a:spcAft>
                <a:spcPts val="1200"/>
              </a:spcAft>
            </a:pPr>
            <a:r>
              <a:rPr lang="de-DE" sz="2800" dirty="0"/>
              <a:t>HTML besteht aus einer Reihe von Elementen, die dem Browser mitteilen, wie der Inhalt angezeigt werden soll</a:t>
            </a:r>
          </a:p>
          <a:p>
            <a:pPr>
              <a:spcBef>
                <a:spcPts val="1200"/>
              </a:spcBef>
              <a:spcAft>
                <a:spcPts val="1200"/>
              </a:spcAft>
            </a:pPr>
            <a:r>
              <a:rPr lang="de-DE" sz="2800" dirty="0"/>
              <a:t>HTML-Elemente werden durch Tags dargestellt</a:t>
            </a:r>
          </a:p>
          <a:p>
            <a:pPr>
              <a:spcBef>
                <a:spcPts val="1200"/>
              </a:spcBef>
              <a:spcAft>
                <a:spcPts val="1200"/>
              </a:spcAft>
            </a:pPr>
            <a:r>
              <a:rPr lang="de-DE" sz="2800" dirty="0"/>
              <a:t>Browser zeigen die HTML-Tags nicht an, sondern verwenden sie, um den Inhalt der Seite darzustellen.</a:t>
            </a:r>
          </a:p>
          <a:p>
            <a:pPr marL="0" indent="0" algn="r">
              <a:buNone/>
            </a:pPr>
            <a:endParaRPr lang="de-DE" sz="1400" dirty="0"/>
          </a:p>
          <a:p>
            <a:pPr marL="0" indent="0" algn="r">
              <a:buNone/>
            </a:pPr>
            <a:endParaRPr lang="de-DE" sz="1400" dirty="0"/>
          </a:p>
          <a:p>
            <a:pPr marL="0" indent="0" algn="r">
              <a:buNone/>
            </a:pPr>
            <a:endParaRPr lang="de-DE" sz="1400" dirty="0"/>
          </a:p>
          <a:p>
            <a:pPr marL="0" indent="0" algn="r">
              <a:buNone/>
            </a:pPr>
            <a:endParaRPr lang="de-DE" sz="1400" dirty="0"/>
          </a:p>
        </p:txBody>
      </p:sp>
      <p:sp>
        <p:nvSpPr>
          <p:cNvPr id="4" name="Title 1">
            <a:extLst>
              <a:ext uri="{FF2B5EF4-FFF2-40B4-BE49-F238E27FC236}">
                <a16:creationId xmlns:a16="http://schemas.microsoft.com/office/drawing/2014/main" id="{50DBC2D4-5F8F-4E46-9FEC-07D3D5200322}"/>
              </a:ext>
            </a:extLst>
          </p:cNvPr>
          <p:cNvSpPr txBox="1">
            <a:spLocks/>
          </p:cNvSpPr>
          <p:nvPr/>
        </p:nvSpPr>
        <p:spPr bwMode="auto">
          <a:xfrm>
            <a:off x="1692061" y="0"/>
            <a:ext cx="8807877"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HTML: Hyper Text Markup Language</a:t>
            </a:r>
          </a:p>
        </p:txBody>
      </p:sp>
      <p:sp>
        <p:nvSpPr>
          <p:cNvPr id="2" name="Rectangle 1">
            <a:extLst>
              <a:ext uri="{FF2B5EF4-FFF2-40B4-BE49-F238E27FC236}">
                <a16:creationId xmlns:a16="http://schemas.microsoft.com/office/drawing/2014/main" id="{C5595669-ADD5-453A-B4D1-852A747AE858}"/>
              </a:ext>
            </a:extLst>
          </p:cNvPr>
          <p:cNvSpPr/>
          <p:nvPr/>
        </p:nvSpPr>
        <p:spPr>
          <a:xfrm>
            <a:off x="8823311" y="6550223"/>
            <a:ext cx="2759089" cy="307777"/>
          </a:xfrm>
          <a:prstGeom prst="rect">
            <a:avLst/>
          </a:prstGeom>
        </p:spPr>
        <p:txBody>
          <a:bodyPr wrap="none">
            <a:spAutoFit/>
          </a:bodyPr>
          <a:lstStyle/>
          <a:p>
            <a:pPr marL="0" indent="0" algn="r">
              <a:buNone/>
            </a:pPr>
            <a:r>
              <a:rPr lang="de-DE" sz="1400" dirty="0">
                <a:latin typeface="Candara" panose="020E0502030303020204" pitchFamily="34" charset="0"/>
              </a:rPr>
              <a:t>(</a:t>
            </a:r>
            <a:r>
              <a:rPr lang="de-DE" sz="1400" dirty="0">
                <a:latin typeface="Candara" panose="020E0502030303020204" pitchFamily="34" charset="0"/>
                <a:hlinkClick r:id="rId2"/>
              </a:rPr>
              <a:t>W3Schools – HTML Introduction</a:t>
            </a:r>
            <a:r>
              <a:rPr lang="de-DE" sz="1400" dirty="0">
                <a:latin typeface="Candara" panose="020E0502030303020204" pitchFamily="34" charset="0"/>
              </a:rPr>
              <a:t>)</a:t>
            </a:r>
          </a:p>
        </p:txBody>
      </p:sp>
    </p:spTree>
    <p:extLst>
      <p:ext uri="{BB962C8B-B14F-4D97-AF65-F5344CB8AC3E}">
        <p14:creationId xmlns:p14="http://schemas.microsoft.com/office/powerpoint/2010/main" val="28180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D29B4-529A-4DF9-94C4-EFEA35935433}"/>
              </a:ext>
            </a:extLst>
          </p:cNvPr>
          <p:cNvSpPr txBox="1">
            <a:spLocks/>
          </p:cNvSpPr>
          <p:nvPr/>
        </p:nvSpPr>
        <p:spPr>
          <a:xfrm>
            <a:off x="609600" y="1099930"/>
            <a:ext cx="10972800" cy="5049079"/>
          </a:xfrm>
          <a:prstGeom prst="rect">
            <a:avLst/>
          </a:prstGeom>
        </p:spPr>
        <p:txBody>
          <a:bodyPr/>
          <a:lst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ＭＳ Ｐゴシック" charset="-128"/>
                <a:cs typeface="Candara"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ＭＳ Ｐゴシック" charset="-128"/>
                <a:cs typeface="Candara"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ＭＳ Ｐゴシック" charset="-128"/>
                <a:cs typeface="Candara"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ＭＳ Ｐゴシック" charset="-128"/>
                <a:cs typeface="Candar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de-DE" sz="2400" dirty="0"/>
              <a:t>HTML (3. November 1992): Urversion, die sich nur an Text orientierte.</a:t>
            </a:r>
          </a:p>
          <a:p>
            <a:pPr>
              <a:spcBef>
                <a:spcPts val="600"/>
              </a:spcBef>
              <a:spcAft>
                <a:spcPts val="600"/>
              </a:spcAft>
            </a:pPr>
            <a:r>
              <a:rPr lang="de-DE" sz="2400" dirty="0"/>
              <a:t>HTML (30. April 1993): Zu Text kam neben Attributen wie fette oder kursive Darstellung die Bildintegration</a:t>
            </a:r>
          </a:p>
          <a:p>
            <a:pPr>
              <a:spcBef>
                <a:spcPts val="600"/>
              </a:spcBef>
              <a:spcAft>
                <a:spcPts val="600"/>
              </a:spcAft>
            </a:pPr>
            <a:r>
              <a:rPr lang="de-DE" sz="2400" dirty="0"/>
              <a:t>HTML 4.0 (18. Dezember 1997): Einführung von Stylesheets, Skripten und Frames.</a:t>
            </a:r>
            <a:br>
              <a:rPr lang="de-DE" sz="2400" dirty="0"/>
            </a:br>
            <a:r>
              <a:rPr lang="de-DE" sz="2400" dirty="0"/>
              <a:t>HTML 4.01 (24. Dezember 1999): Ersetzte HTML 4.0 mit vielen kleineren Korrekturen. War lange Zeit Standard bis 2014</a:t>
            </a:r>
          </a:p>
          <a:p>
            <a:pPr>
              <a:spcBef>
                <a:spcPts val="600"/>
              </a:spcBef>
              <a:spcAft>
                <a:spcPts val="600"/>
              </a:spcAft>
            </a:pPr>
            <a:r>
              <a:rPr lang="de-DE" sz="2400" dirty="0"/>
              <a:t>XHTML 1.0 (26. Januar 2000): Neuformulierung von HTML 4.01 mit Hilfe von XML</a:t>
            </a:r>
          </a:p>
          <a:p>
            <a:pPr>
              <a:spcBef>
                <a:spcPts val="600"/>
              </a:spcBef>
              <a:spcAft>
                <a:spcPts val="600"/>
              </a:spcAft>
            </a:pPr>
            <a:r>
              <a:rPr lang="de-DE" sz="2400" dirty="0"/>
              <a:t>HTML5 (Recommendation, 28. Oktober 2014): Schuf auf Basis von HTML 4.01 und XHTML 1.0 ein neues Vokabular. Die zu HTML gehörende DOM-Spezifikation wurde ebenfalls überarbeitet und erweitert</a:t>
            </a:r>
          </a:p>
          <a:p>
            <a:pPr>
              <a:spcBef>
                <a:spcPts val="600"/>
              </a:spcBef>
              <a:spcAft>
                <a:spcPts val="600"/>
              </a:spcAft>
            </a:pPr>
            <a:r>
              <a:rPr lang="de-DE" sz="2400" dirty="0"/>
              <a:t>HTML 5.2 (Recommendation, 14. Dezember 2017): Aktuelle Version</a:t>
            </a:r>
          </a:p>
        </p:txBody>
      </p:sp>
      <p:sp>
        <p:nvSpPr>
          <p:cNvPr id="7" name="Title 1">
            <a:extLst>
              <a:ext uri="{FF2B5EF4-FFF2-40B4-BE49-F238E27FC236}">
                <a16:creationId xmlns:a16="http://schemas.microsoft.com/office/drawing/2014/main" id="{E36410A8-FD7A-4C53-B6E1-AD1D69600869}"/>
              </a:ext>
            </a:extLst>
          </p:cNvPr>
          <p:cNvSpPr txBox="1">
            <a:spLocks/>
          </p:cNvSpPr>
          <p:nvPr/>
        </p:nvSpPr>
        <p:spPr bwMode="auto">
          <a:xfrm>
            <a:off x="3931679" y="0"/>
            <a:ext cx="4328642"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HTML: Versionen</a:t>
            </a:r>
          </a:p>
        </p:txBody>
      </p:sp>
      <p:sp>
        <p:nvSpPr>
          <p:cNvPr id="2" name="Rectangle 1">
            <a:extLst>
              <a:ext uri="{FF2B5EF4-FFF2-40B4-BE49-F238E27FC236}">
                <a16:creationId xmlns:a16="http://schemas.microsoft.com/office/drawing/2014/main" id="{D071C712-1461-44B5-BAFB-D70E37599579}"/>
              </a:ext>
            </a:extLst>
          </p:cNvPr>
          <p:cNvSpPr/>
          <p:nvPr/>
        </p:nvSpPr>
        <p:spPr>
          <a:xfrm>
            <a:off x="9720993" y="6550223"/>
            <a:ext cx="1861407" cy="307777"/>
          </a:xfrm>
          <a:prstGeom prst="rect">
            <a:avLst/>
          </a:prstGeom>
        </p:spPr>
        <p:txBody>
          <a:bodyPr wrap="none">
            <a:spAutoFit/>
          </a:bodyPr>
          <a:lstStyle/>
          <a:p>
            <a:pPr marL="0" indent="0" algn="r">
              <a:buNone/>
            </a:pPr>
            <a:r>
              <a:rPr lang="de-DE" sz="1400" dirty="0">
                <a:latin typeface="Candara" panose="020E0502030303020204" pitchFamily="34" charset="0"/>
              </a:rPr>
              <a:t>(</a:t>
            </a:r>
            <a:r>
              <a:rPr lang="de-DE" sz="1400" dirty="0">
                <a:latin typeface="Candara" panose="020E0502030303020204" pitchFamily="34" charset="0"/>
                <a:hlinkClick r:id="rId3"/>
              </a:rPr>
              <a:t>Wikipedia.de - HTML</a:t>
            </a:r>
            <a:r>
              <a:rPr lang="de-DE" sz="1400" dirty="0">
                <a:latin typeface="Candara" panose="020E0502030303020204" pitchFamily="34" charset="0"/>
              </a:rPr>
              <a:t>)</a:t>
            </a:r>
          </a:p>
        </p:txBody>
      </p:sp>
    </p:spTree>
    <p:extLst>
      <p:ext uri="{BB962C8B-B14F-4D97-AF65-F5344CB8AC3E}">
        <p14:creationId xmlns:p14="http://schemas.microsoft.com/office/powerpoint/2010/main" val="375570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1694CA7-5486-421F-B2F1-09C45EA997CF}"/>
              </a:ext>
            </a:extLst>
          </p:cNvPr>
          <p:cNvSpPr>
            <a:spLocks noGrp="1"/>
          </p:cNvSpPr>
          <p:nvPr>
            <p:ph sz="half" idx="1"/>
          </p:nvPr>
        </p:nvSpPr>
        <p:spPr>
          <a:xfrm>
            <a:off x="63219" y="993914"/>
            <a:ext cx="3713651" cy="5730888"/>
          </a:xfrm>
        </p:spPr>
        <p:txBody>
          <a:bodyPr/>
          <a:lstStyle/>
          <a:p>
            <a:pPr marL="0" indent="0">
              <a:buNone/>
            </a:pPr>
            <a:r>
              <a:rPr lang="en-US" sz="1800" dirty="0">
                <a:latin typeface="Consolas" panose="020B0609020204030204" pitchFamily="49" charset="0"/>
              </a:rPr>
              <a:t>&lt;!DOCTYPE html&gt;</a:t>
            </a:r>
            <a:br>
              <a:rPr lang="en-US" sz="1800" dirty="0">
                <a:latin typeface="Consolas" panose="020B0609020204030204" pitchFamily="49" charset="0"/>
              </a:rPr>
            </a:br>
            <a:r>
              <a:rPr lang="en-US" sz="1800" dirty="0">
                <a:latin typeface="Consolas" panose="020B0609020204030204" pitchFamily="49" charset="0"/>
              </a:rPr>
              <a:t>&lt;html&gt;</a:t>
            </a:r>
            <a:br>
              <a:rPr lang="en-US" sz="1800" dirty="0">
                <a:latin typeface="Consolas" panose="020B0609020204030204" pitchFamily="49" charset="0"/>
              </a:rPr>
            </a:br>
            <a:r>
              <a:rPr lang="en-US" sz="1800" dirty="0">
                <a:latin typeface="Consolas" panose="020B0609020204030204" pitchFamily="49" charset="0"/>
              </a:rPr>
              <a:t>&lt;head&gt;</a:t>
            </a:r>
            <a:br>
              <a:rPr lang="en-US" sz="1800" dirty="0">
                <a:latin typeface="Consolas" panose="020B0609020204030204" pitchFamily="49" charset="0"/>
              </a:rPr>
            </a:br>
            <a:r>
              <a:rPr lang="en-US" sz="1800" dirty="0">
                <a:latin typeface="Consolas" panose="020B0609020204030204" pitchFamily="49" charset="0"/>
              </a:rPr>
              <a:t>&lt;title&gt;Page Title&lt;/title&gt;</a:t>
            </a:r>
            <a:br>
              <a:rPr lang="en-US" sz="1800" dirty="0">
                <a:latin typeface="Consolas" panose="020B0609020204030204" pitchFamily="49" charset="0"/>
              </a:rPr>
            </a:br>
            <a:r>
              <a:rPr lang="en-US" sz="1800" dirty="0">
                <a:latin typeface="Consolas" panose="020B0609020204030204" pitchFamily="49" charset="0"/>
              </a:rPr>
              <a:t>&lt;/head&gt;</a:t>
            </a:r>
            <a:br>
              <a:rPr lang="en-US" sz="1800" dirty="0">
                <a:latin typeface="Consolas" panose="020B0609020204030204" pitchFamily="49" charset="0"/>
              </a:rPr>
            </a:br>
            <a:r>
              <a:rPr lang="en-US" sz="1800" dirty="0">
                <a:latin typeface="Consolas" panose="020B0609020204030204" pitchFamily="49" charset="0"/>
              </a:rPr>
              <a:t>&lt;body&gt;</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&lt;h1&gt;My First Heading&lt;/h1&gt;</a:t>
            </a:r>
            <a:br>
              <a:rPr lang="en-US" sz="1800" dirty="0">
                <a:latin typeface="Consolas" panose="020B0609020204030204" pitchFamily="49" charset="0"/>
              </a:rPr>
            </a:br>
            <a:r>
              <a:rPr lang="en-US" sz="1800" dirty="0">
                <a:latin typeface="Consolas" panose="020B0609020204030204" pitchFamily="49" charset="0"/>
              </a:rPr>
              <a:t>&lt;p&gt;My first paragraph.&lt;/p&gt;</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&lt;/body&gt;</a:t>
            </a:r>
            <a:br>
              <a:rPr lang="en-US" sz="1800" dirty="0">
                <a:latin typeface="Consolas" panose="020B0609020204030204" pitchFamily="49" charset="0"/>
              </a:rPr>
            </a:br>
            <a:r>
              <a:rPr lang="en-US" sz="1800" dirty="0">
                <a:latin typeface="Consolas" panose="020B0609020204030204" pitchFamily="49" charset="0"/>
              </a:rPr>
              <a:t>&lt;/html&gt;</a:t>
            </a:r>
            <a:endParaRPr lang="de-DE" sz="1800" dirty="0">
              <a:latin typeface="Consolas" panose="020B0609020204030204" pitchFamily="49" charset="0"/>
            </a:endParaRPr>
          </a:p>
        </p:txBody>
      </p:sp>
      <p:pic>
        <p:nvPicPr>
          <p:cNvPr id="12" name="Content Placeholder 11" descr="A screenshot of a cell phone&#10;&#10;Description automatically generated">
            <a:extLst>
              <a:ext uri="{FF2B5EF4-FFF2-40B4-BE49-F238E27FC236}">
                <a16:creationId xmlns:a16="http://schemas.microsoft.com/office/drawing/2014/main" id="{AFEA918B-0561-458D-809E-0627E9E6A1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04385" y="993914"/>
            <a:ext cx="7712453" cy="5232952"/>
          </a:xfrm>
        </p:spPr>
      </p:pic>
      <p:sp>
        <p:nvSpPr>
          <p:cNvPr id="13" name="Rectangle 12">
            <a:extLst>
              <a:ext uri="{FF2B5EF4-FFF2-40B4-BE49-F238E27FC236}">
                <a16:creationId xmlns:a16="http://schemas.microsoft.com/office/drawing/2014/main" id="{760C7CBA-EA07-4C5A-BCA0-16F9F8EE5538}"/>
              </a:ext>
            </a:extLst>
          </p:cNvPr>
          <p:cNvSpPr/>
          <p:nvPr/>
        </p:nvSpPr>
        <p:spPr>
          <a:xfrm>
            <a:off x="9432911" y="6550223"/>
            <a:ext cx="2759089" cy="307777"/>
          </a:xfrm>
          <a:prstGeom prst="rect">
            <a:avLst/>
          </a:prstGeom>
        </p:spPr>
        <p:txBody>
          <a:bodyPr wrap="none">
            <a:spAutoFit/>
          </a:bodyPr>
          <a:lstStyle/>
          <a:p>
            <a:pPr marL="0" indent="0" algn="r">
              <a:buNone/>
            </a:pPr>
            <a:r>
              <a:rPr lang="de-DE" sz="1400" dirty="0">
                <a:latin typeface="Candara" panose="020E0502030303020204" pitchFamily="34" charset="0"/>
              </a:rPr>
              <a:t>(</a:t>
            </a:r>
            <a:r>
              <a:rPr lang="de-DE" sz="1400" dirty="0">
                <a:latin typeface="Candara" panose="020E0502030303020204" pitchFamily="34" charset="0"/>
                <a:hlinkClick r:id="rId3"/>
              </a:rPr>
              <a:t>W3Schools – HTML Introduction</a:t>
            </a:r>
            <a:r>
              <a:rPr lang="de-DE" sz="1400" dirty="0">
                <a:latin typeface="Candara" panose="020E0502030303020204" pitchFamily="34" charset="0"/>
              </a:rPr>
              <a:t>)</a:t>
            </a:r>
          </a:p>
        </p:txBody>
      </p:sp>
      <p:sp>
        <p:nvSpPr>
          <p:cNvPr id="14" name="Title 1">
            <a:extLst>
              <a:ext uri="{FF2B5EF4-FFF2-40B4-BE49-F238E27FC236}">
                <a16:creationId xmlns:a16="http://schemas.microsoft.com/office/drawing/2014/main" id="{F1A368FC-CD92-4305-9D2C-D68F4B60E52B}"/>
              </a:ext>
            </a:extLst>
          </p:cNvPr>
          <p:cNvSpPr txBox="1">
            <a:spLocks/>
          </p:cNvSpPr>
          <p:nvPr/>
        </p:nvSpPr>
        <p:spPr bwMode="auto">
          <a:xfrm>
            <a:off x="3799157" y="0"/>
            <a:ext cx="3798555" cy="81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rgbClr val="843144"/>
                </a:solidFill>
                <a:latin typeface="Candara" pitchFamily="34" charset="0"/>
                <a:ea typeface="ＭＳ Ｐゴシック" charset="-128"/>
                <a:cs typeface="Candara" pitchFamily="34" charset="0"/>
              </a:defRPr>
            </a:lvl1pPr>
            <a:lvl2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2pPr>
            <a:lvl3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3pPr>
            <a:lvl4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4pPr>
            <a:lvl5pPr algn="ctr" defTabSz="457200" rtl="0" eaLnBrk="1" fontAlgn="base" hangingPunct="1">
              <a:spcBef>
                <a:spcPct val="0"/>
              </a:spcBef>
              <a:spcAft>
                <a:spcPct val="0"/>
              </a:spcAft>
              <a:defRPr sz="4400">
                <a:solidFill>
                  <a:srgbClr val="843144"/>
                </a:solidFill>
                <a:latin typeface="Candara" pitchFamily="34" charset="0"/>
                <a:ea typeface="ＭＳ Ｐゴシック" charset="-128"/>
                <a:cs typeface="Candara" pitchFamily="34" charset="0"/>
              </a:defRPr>
            </a:lvl5pPr>
            <a:lvl6pPr marL="457200" algn="ctr" defTabSz="457200" rtl="0" eaLnBrk="1" fontAlgn="base" hangingPunct="1">
              <a:spcBef>
                <a:spcPct val="0"/>
              </a:spcBef>
              <a:spcAft>
                <a:spcPct val="0"/>
              </a:spcAft>
              <a:defRPr sz="4400">
                <a:solidFill>
                  <a:srgbClr val="AE4D42"/>
                </a:solidFill>
                <a:latin typeface="Delicious-Bold" charset="0"/>
                <a:ea typeface="ＭＳ Ｐゴシック" charset="-128"/>
              </a:defRPr>
            </a:lvl6pPr>
            <a:lvl7pPr marL="914400" algn="ctr" defTabSz="457200" rtl="0" eaLnBrk="1" fontAlgn="base" hangingPunct="1">
              <a:spcBef>
                <a:spcPct val="0"/>
              </a:spcBef>
              <a:spcAft>
                <a:spcPct val="0"/>
              </a:spcAft>
              <a:defRPr sz="4400">
                <a:solidFill>
                  <a:srgbClr val="AE4D42"/>
                </a:solidFill>
                <a:latin typeface="Delicious-Bold" charset="0"/>
                <a:ea typeface="ＭＳ Ｐゴシック" charset="-128"/>
              </a:defRPr>
            </a:lvl7pPr>
            <a:lvl8pPr marL="1371600" algn="ctr" defTabSz="457200" rtl="0" eaLnBrk="1" fontAlgn="base" hangingPunct="1">
              <a:spcBef>
                <a:spcPct val="0"/>
              </a:spcBef>
              <a:spcAft>
                <a:spcPct val="0"/>
              </a:spcAft>
              <a:defRPr sz="4400">
                <a:solidFill>
                  <a:srgbClr val="AE4D42"/>
                </a:solidFill>
                <a:latin typeface="Delicious-Bold" charset="0"/>
                <a:ea typeface="ＭＳ Ｐゴシック" charset="-128"/>
              </a:defRPr>
            </a:lvl8pPr>
            <a:lvl9pPr marL="1828800" algn="ctr" defTabSz="457200" rtl="0" eaLnBrk="1" fontAlgn="base" hangingPunct="1">
              <a:spcBef>
                <a:spcPct val="0"/>
              </a:spcBef>
              <a:spcAft>
                <a:spcPct val="0"/>
              </a:spcAft>
              <a:defRPr sz="4400">
                <a:solidFill>
                  <a:srgbClr val="AE4D42"/>
                </a:solidFill>
                <a:latin typeface="Delicious-Bold" charset="0"/>
                <a:ea typeface="ＭＳ Ｐゴシック" charset="-128"/>
              </a:defRPr>
            </a:lvl9pPr>
          </a:lstStyle>
          <a:p>
            <a:r>
              <a:rPr lang="de-DE" dirty="0"/>
              <a:t>HTML: Struktur</a:t>
            </a:r>
          </a:p>
        </p:txBody>
      </p:sp>
      <p:pic>
        <p:nvPicPr>
          <p:cNvPr id="15" name="Picture 14" descr="A screenshot of a cell phone&#10;&#10;Description automatically generated">
            <a:extLst>
              <a:ext uri="{FF2B5EF4-FFF2-40B4-BE49-F238E27FC236}">
                <a16:creationId xmlns:a16="http://schemas.microsoft.com/office/drawing/2014/main" id="{224C510B-E39B-4F8A-9A1D-BDD01C5EEC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422" y="920349"/>
            <a:ext cx="6001436" cy="3657600"/>
          </a:xfrm>
          <a:prstGeom prst="rect">
            <a:avLst/>
          </a:prstGeom>
        </p:spPr>
      </p:pic>
      <p:cxnSp>
        <p:nvCxnSpPr>
          <p:cNvPr id="6" name="Straight Arrow Connector 5">
            <a:extLst>
              <a:ext uri="{FF2B5EF4-FFF2-40B4-BE49-F238E27FC236}">
                <a16:creationId xmlns:a16="http://schemas.microsoft.com/office/drawing/2014/main" id="{94A15125-251B-45CD-89E4-3DD764285023}"/>
              </a:ext>
            </a:extLst>
          </p:cNvPr>
          <p:cNvCxnSpPr>
            <a:cxnSpLocks/>
          </p:cNvCxnSpPr>
          <p:nvPr/>
        </p:nvCxnSpPr>
        <p:spPr>
          <a:xfrm flipH="1">
            <a:off x="2238062" y="1219201"/>
            <a:ext cx="774194" cy="0"/>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9971DF-137E-4852-A60C-AAD9DD3FA82A}"/>
              </a:ext>
            </a:extLst>
          </p:cNvPr>
          <p:cNvSpPr txBox="1"/>
          <p:nvPr/>
        </p:nvSpPr>
        <p:spPr>
          <a:xfrm>
            <a:off x="2238062" y="1255987"/>
            <a:ext cx="3460373" cy="400110"/>
          </a:xfrm>
          <a:prstGeom prst="rect">
            <a:avLst/>
          </a:prstGeom>
          <a:noFill/>
        </p:spPr>
        <p:txBody>
          <a:bodyPr wrap="square" rtlCol="0">
            <a:spAutoFit/>
          </a:bodyPr>
          <a:lstStyle/>
          <a:p>
            <a:r>
              <a:rPr lang="de-DE" sz="2000" dirty="0">
                <a:latin typeface="Candara" panose="020E0502030303020204" pitchFamily="34" charset="0"/>
              </a:rPr>
              <a:t>Dokumenttypdeklaration</a:t>
            </a:r>
            <a:endParaRPr lang="de-DE" dirty="0">
              <a:latin typeface="Candara" panose="020E0502030303020204" pitchFamily="34" charset="0"/>
            </a:endParaRPr>
          </a:p>
        </p:txBody>
      </p:sp>
    </p:spTree>
    <p:extLst>
      <p:ext uri="{BB962C8B-B14F-4D97-AF65-F5344CB8AC3E}">
        <p14:creationId xmlns:p14="http://schemas.microsoft.com/office/powerpoint/2010/main" val="192235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theme/theme1.xml><?xml version="1.0" encoding="utf-8"?>
<a:theme xmlns:a="http://schemas.openxmlformats.org/drawingml/2006/main" name="IEG Power Point Vorlage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1635</Words>
  <Application>Microsoft Office PowerPoint</Application>
  <PresentationFormat>Widescreen</PresentationFormat>
  <Paragraphs>224</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Candara</vt:lpstr>
      <vt:lpstr>Consolas</vt:lpstr>
      <vt:lpstr>Delicious-Bold</vt:lpstr>
      <vt:lpstr>Delicious-Roman</vt:lpstr>
      <vt:lpstr>IEG Power Point Vorlage2.0</vt:lpstr>
      <vt:lpstr>Das Leibniz-Institut für  Europäische  Geschichte  in  Mainz</vt:lpstr>
      <vt:lpstr>Inhalt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und CSS  SIND KEINE PROGRAMMIERSPRACHEN!!!</vt:lpstr>
      <vt:lpstr>PowerPoint Presentation</vt:lpstr>
      <vt:lpstr>PowerPoint Presentation</vt:lpstr>
      <vt:lpstr>PowerPoint Presentation</vt:lpstr>
      <vt:lpstr>PowerPoint Presentation</vt:lpstr>
      <vt:lpstr>PowerPoint Presentation</vt:lpstr>
      <vt:lpstr>Vielen Dank für Ihre Aufmerksamkeit…</vt:lpstr>
      <vt:lpstr>Der Sturm</vt:lpstr>
      <vt:lpstr>Aufgaben</vt:lpstr>
      <vt:lpstr>HTML-Tags</vt:lpstr>
    </vt:vector>
  </TitlesOfParts>
  <Company>Johannes Gutenberg-Universität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Schieferstein, Kathrin</dc:creator>
  <cp:lastModifiedBy>Laudito, Ilenia Eleonor</cp:lastModifiedBy>
  <cp:revision>294</cp:revision>
  <dcterms:created xsi:type="dcterms:W3CDTF">2019-04-17T11:48:36Z</dcterms:created>
  <dcterms:modified xsi:type="dcterms:W3CDTF">2020-01-27T10:21:01Z</dcterms:modified>
</cp:coreProperties>
</file>