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</p:sldIdLst>
  <p:sldSz cy="5143500" cx="9144000"/>
  <p:notesSz cx="6858000" cy="9144000"/>
  <p:embeddedFontLst>
    <p:embeddedFont>
      <p:font typeface="Montserrat"/>
      <p:regular r:id="rId74"/>
      <p:bold r:id="rId75"/>
      <p:italic r:id="rId76"/>
      <p:boldItalic r:id="rId77"/>
    </p:embeddedFont>
    <p:embeddedFont>
      <p:font typeface="Overpass"/>
      <p:regular r:id="rId78"/>
      <p:bold r:id="rId79"/>
      <p:italic r:id="rId80"/>
      <p:boldItalic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6BF2D7-CF5F-48D6-AA41-51F8C0EA0D6D}">
  <a:tblStyle styleId="{046BF2D7-CF5F-48D6-AA41-51F8C0EA0D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Overpass-italic.fntdata"/><Relationship Id="rId81" Type="http://schemas.openxmlformats.org/officeDocument/2006/relationships/font" Target="fonts/Overpas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Montserrat-bold.fntdata"/><Relationship Id="rId30" Type="http://schemas.openxmlformats.org/officeDocument/2006/relationships/slide" Target="slides/slide24.xml"/><Relationship Id="rId74" Type="http://schemas.openxmlformats.org/officeDocument/2006/relationships/font" Target="fonts/Montserrat-regular.fntdata"/><Relationship Id="rId33" Type="http://schemas.openxmlformats.org/officeDocument/2006/relationships/slide" Target="slides/slide27.xml"/><Relationship Id="rId77" Type="http://schemas.openxmlformats.org/officeDocument/2006/relationships/font" Target="fonts/Montserrat-boldItalic.fntdata"/><Relationship Id="rId32" Type="http://schemas.openxmlformats.org/officeDocument/2006/relationships/slide" Target="slides/slide26.xml"/><Relationship Id="rId76" Type="http://schemas.openxmlformats.org/officeDocument/2006/relationships/font" Target="fonts/Montserrat-italic.fntdata"/><Relationship Id="rId35" Type="http://schemas.openxmlformats.org/officeDocument/2006/relationships/slide" Target="slides/slide29.xml"/><Relationship Id="rId79" Type="http://schemas.openxmlformats.org/officeDocument/2006/relationships/font" Target="fonts/Overpass-bold.fntdata"/><Relationship Id="rId34" Type="http://schemas.openxmlformats.org/officeDocument/2006/relationships/slide" Target="slides/slide28.xml"/><Relationship Id="rId78" Type="http://schemas.openxmlformats.org/officeDocument/2006/relationships/font" Target="fonts/Overpass-regular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e2fbcc79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e2fbcc79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e2fbcc79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e2fbcc79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e2fbcc79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e2fbcc79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e2fbcc7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e2fbcc7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2fbcc79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e2fbcc79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e2fbcc795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e2fbcc79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e2fbcc79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e2fbcc79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e2fbcc79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e2fbcc79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e2fbcc79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e2fbcc79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e2fbcc79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e2fbcc79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be941c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be941c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e2fbcc795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e2fbcc795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e2fbcc795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e2fbcc79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e2fbcc795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e2fbcc795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e2fbcc795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e2fbcc79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e2fbcc795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e2fbcc795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e2fbcc795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e2fbcc795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e2fbcc795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e2fbcc795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e2fbcc795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e2fbcc795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e2fbcc795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e2fbcc795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e2fbcc795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e2fbcc795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dc66adf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dc66adf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e2fbcc795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e2fbcc795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e2fbcc795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e2fbcc795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e2fbcc79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e2fbcc79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e2fbcc79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e2fbcc79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e2fbcc79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e2fbcc79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e2fbcc795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e2fbcc795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e2fbcc795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7e2fbcc795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e2fbcc795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e2fbcc795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7e2fbcc795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7e2fbcc795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7e2fbcc795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7e2fbcc795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2fbcc79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2fbcc79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e2fbcc795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e2fbcc795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7e2fbcc795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7e2fbcc795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7e2fbcc795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7e2fbcc795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7e2fbcc795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7e2fbcc795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7e2fbcc795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7e2fbcc795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e2fbcc795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7e2fbcc795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7e2fbcc795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7e2fbcc795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e2fbcc795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e2fbcc795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e2fbcc795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7e2fbcc795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e2fbcc795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7e2fbcc795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e2fbcc79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e2fbcc79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e2fbcc79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e2fbcc79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7e2fbcc795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7e2fbcc795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7e2fbcc795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7e2fbcc795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7e2fbcc795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7e2fbcc795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7e2fbcc795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7e2fbcc795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7e2fbcc795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7e2fbcc795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7e2fbcc795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7e2fbcc795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7e2fbcc795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7e2fbcc795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7e2fbcc79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7e2fbcc79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e2fbcc795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e2fbcc795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e2fbcc79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e2fbcc79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7e2fbcc795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7e2fbcc795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7e2fbcc795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7e2fbcc795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e2fbcc795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e2fbcc795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7e2fbcc795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7e2fbcc795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7e2fbcc795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7e2fbcc795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7e2fbcc795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7e2fbcc795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7e2fbcc795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7e2fbcc795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7e2fbcc795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7e2fbcc795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e2fbcc79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e2fbcc79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e2fbcc79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e2fbcc79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e2fbcc79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e2fbcc79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ostgresql.org/docs/current/functions-aggregate.html" TargetMode="External"/><Relationship Id="rId4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in our database!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allows us to aggregate columns per some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idea with a simple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3" name="Google Shape;153;p25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{046BF2D7-CF5F-48D6-AA41-51F8C0EA0D6D}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1" name="Google Shape;161;p26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{046BF2D7-CF5F-48D6-AA41-51F8C0EA0D6D}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2" name="Google Shape;162;p26"/>
          <p:cNvSpPr/>
          <p:nvPr/>
        </p:nvSpPr>
        <p:spPr>
          <a:xfrm>
            <a:off x="58250" y="1140225"/>
            <a:ext cx="1410600" cy="32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2996225" y="1190175"/>
            <a:ext cx="59259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to choose a </a:t>
            </a:r>
            <a:r>
              <a:rPr b="1"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 to GROUP BY. 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columns are non-continuous.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they can still be numerical, such as cabin class categories on a ship (e.g. Class 1, Class 2, Class 3)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7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{046BF2D7-CF5F-48D6-AA41-51F8C0EA0D6D}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2" name="Google Shape;172;p27"/>
          <p:cNvSpPr/>
          <p:nvPr/>
        </p:nvSpPr>
        <p:spPr>
          <a:xfrm>
            <a:off x="58250" y="1140225"/>
            <a:ext cx="1410600" cy="32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2996225" y="1190175"/>
            <a:ext cx="59259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see what happens with a GROUP BY call.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1" name="Google Shape;181;p28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{046BF2D7-CF5F-48D6-AA41-51F8C0EA0D6D}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2" name="Google Shape;182;p28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{046BF2D7-CF5F-48D6-AA41-51F8C0EA0D6D}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3" name="Google Shape;183;p28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{046BF2D7-CF5F-48D6-AA41-51F8C0EA0D6D}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4" name="Google Shape;184;p28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{046BF2D7-CF5F-48D6-AA41-51F8C0EA0D6D}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5" name="Google Shape;185;p28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8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8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2" name="Google Shape;19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29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{046BF2D7-CF5F-48D6-AA41-51F8C0EA0D6D}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6" name="Google Shape;196;p29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{046BF2D7-CF5F-48D6-AA41-51F8C0EA0D6D}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7" name="Google Shape;197;p29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{046BF2D7-CF5F-48D6-AA41-51F8C0EA0D6D}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8" name="Google Shape;198;p29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{046BF2D7-CF5F-48D6-AA41-51F8C0EA0D6D}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9" name="Google Shape;199;p29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9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9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02" name="Google Shape;202;p29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{046BF2D7-CF5F-48D6-AA41-51F8C0EA0D6D}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3" name="Google Shape;203;p29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9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9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9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SUM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1" name="Google Shape;21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4" name="Google Shape;214;p30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{046BF2D7-CF5F-48D6-AA41-51F8C0EA0D6D}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5" name="Google Shape;215;p30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{046BF2D7-CF5F-48D6-AA41-51F8C0EA0D6D}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6" name="Google Shape;216;p30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{046BF2D7-CF5F-48D6-AA41-51F8C0EA0D6D}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7" name="Google Shape;217;p30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{046BF2D7-CF5F-48D6-AA41-51F8C0EA0D6D}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8" name="Google Shape;218;p30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30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0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21" name="Google Shape;221;p30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{046BF2D7-CF5F-48D6-AA41-51F8C0EA0D6D}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7.5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9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2" name="Google Shape;222;p30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0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30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30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AVG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30" name="Google Shape;23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3" name="Google Shape;233;p31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{046BF2D7-CF5F-48D6-AA41-51F8C0EA0D6D}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4" name="Google Shape;234;p31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{046BF2D7-CF5F-48D6-AA41-51F8C0EA0D6D}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5" name="Google Shape;235;p31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{046BF2D7-CF5F-48D6-AA41-51F8C0EA0D6D}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6" name="Google Shape;236;p31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{046BF2D7-CF5F-48D6-AA41-51F8C0EA0D6D}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37" name="Google Shape;237;p31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1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31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40" name="Google Shape;240;p31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{046BF2D7-CF5F-48D6-AA41-51F8C0EA0D6D}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1" name="Google Shape;241;p31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31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1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31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COUNT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this section on GROUP BY and Aggregate functions.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will allow us to aggregate data and apply functions to better understand how data is distributed per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1" name="Google Shape;251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2" name="Google Shape;252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GROUP BY clause must appear right after a FROM or WHERE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9" name="Google Shape;25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0" name="Google Shape;26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category_col != ‘A’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GROUP BY clause must appear right after a FROM or WHERE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7" name="Google Shape;26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8" name="Google Shape;26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5" name="Google Shape;27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6" name="Google Shape;276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3" name="Google Shape;283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4" name="Google Shape;284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6"/>
          <p:cNvSpPr/>
          <p:nvPr/>
        </p:nvSpPr>
        <p:spPr>
          <a:xfrm>
            <a:off x="2342875" y="1180475"/>
            <a:ext cx="25839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6"/>
          <p:cNvSpPr/>
          <p:nvPr/>
        </p:nvSpPr>
        <p:spPr>
          <a:xfrm>
            <a:off x="2886775" y="2064550"/>
            <a:ext cx="2583900" cy="572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3" name="Google Shape;29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4" name="Google Shape;294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7"/>
          <p:cNvSpPr/>
          <p:nvPr/>
        </p:nvSpPr>
        <p:spPr>
          <a:xfrm>
            <a:off x="5101325" y="1192500"/>
            <a:ext cx="890100" cy="572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6" name="Google Shape;296;p37"/>
          <p:cNvCxnSpPr/>
          <p:nvPr/>
        </p:nvCxnSpPr>
        <p:spPr>
          <a:xfrm>
            <a:off x="6137275" y="1692425"/>
            <a:ext cx="1572000" cy="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Google Shape;30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4" name="Google Shape;30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1" name="Google Shape;31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2" name="Google Shape;31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9"/>
          <p:cNvSpPr/>
          <p:nvPr/>
        </p:nvSpPr>
        <p:spPr>
          <a:xfrm>
            <a:off x="2342875" y="1180475"/>
            <a:ext cx="18069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9"/>
          <p:cNvSpPr/>
          <p:nvPr/>
        </p:nvSpPr>
        <p:spPr>
          <a:xfrm>
            <a:off x="4223825" y="1180475"/>
            <a:ext cx="15279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9"/>
          <p:cNvSpPr/>
          <p:nvPr/>
        </p:nvSpPr>
        <p:spPr>
          <a:xfrm>
            <a:off x="2942775" y="2109825"/>
            <a:ext cx="17430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4769525" y="2109825"/>
            <a:ext cx="14700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3" name="Google Shape;32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4" name="Google Shape;324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0"/>
          <p:cNvSpPr/>
          <p:nvPr/>
        </p:nvSpPr>
        <p:spPr>
          <a:xfrm>
            <a:off x="5854175" y="1204550"/>
            <a:ext cx="9756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6" name="Google Shape;326;p40"/>
          <p:cNvCxnSpPr/>
          <p:nvPr/>
        </p:nvCxnSpPr>
        <p:spPr>
          <a:xfrm>
            <a:off x="6962400" y="1716500"/>
            <a:ext cx="891300" cy="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division IN (‘marketing’, ‘transport’)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statements should not refer to the aggregation result, later on we will learn to use HAVING to filter on those results.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3" name="Google Shape;333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4" name="Google Shape;334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Aggregate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- Part One -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- Part Two - Implementation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 Tasks for GROUP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- Filtering with a GROUP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 Tasks for HAVING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want to sort results based on the aggregate, make sure to reference the entire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1" name="Google Shape;341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2" name="Google Shape;342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want to sort results based on the aggregate, make sure to reference the entire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9" name="Google Shape;349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0" name="Google Shape;35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357" name="Google Shape;35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jump to our database and work through some GROUP BY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5" name="Google Shape;36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6" name="Google Shape;36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373" name="Google Shape;373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4" name="Google Shape;374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1" name="Google Shape;381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2" name="Google Shape;382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two staff members, with Staff IDs 1 and 2. We want to give a bonus to the staff member that handled the most payments. (Most in terms of number of payments processed, not total dollar amount).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many payments did each staff member handle and who gets the bonus?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725" y="1835825"/>
            <a:ext cx="3240350" cy="16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the difference between COUNT and SUM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6" name="Google Shape;40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7" name="Google Shape;40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staff_id,COUNT(amount)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staff_id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4" name="Google Shape;41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5" name="Google Shape;41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staff_id,COUNT(*)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staff_id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Corporate HQ is conducting a study on the relationship between replacement cost and a movie MPAA rating (e.g. G, PG, R, etc…).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the average replacement cost per MPAA rating?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may need to expand the AVG column to view correct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0" name="Google Shape;430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1" name="Google Shape;431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8" name="Google Shape;438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9" name="Google Shape;439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346" y="1800700"/>
            <a:ext cx="4803376" cy="25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film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AVG returns back many significant digits, you can either stretch the column or use ROUND() to fix this issue.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7" name="Google Shape;44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Google Shape;44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rating , AVG(replacement_cost)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film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rating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5" name="Google Shape;455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6" name="Google Shape;456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rating , ROUND(AVG(replacement_cost),2)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film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rating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3" name="Google Shape;463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4" name="Google Shape;464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are running a promotion to reward our top 5 customers with coupons.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are the customer ids of the top 5 customers by total spend?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1" name="Google Shape;47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2" name="Google Shape;47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Google Shape;478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9" name="Google Shape;47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0" name="Google Shape;48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1400" y="1866947"/>
            <a:ext cx="3458050" cy="25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ORDER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you can order by the results of an aggregate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want to use LIMIT to view just the top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customer_id , SUM(amount)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customer_id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SUM(amount) DESC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Aggregate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HAVING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04" name="Google Shape;504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HAVING clause allows us to filter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 aggregation has already taken place.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look back at one of our previous examples.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2" name="Google Shape;512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3" name="Google Shape;513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9" name="Google Shape;519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0" name="Google Shape;520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1" name="Google Shape;521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company != ‘Google’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seen we can filter before executing the GROUP BY, but what if we want to filter based on SUM(sales)?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8" name="Google Shape;52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9" name="Google Shape;52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company != ‘Google’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not use WHERE to filter based off of aggregate results, because those happen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WHERE is executed.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6" name="Google Shape;536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7" name="Google Shape;537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66"/>
          <p:cNvSpPr/>
          <p:nvPr/>
        </p:nvSpPr>
        <p:spPr>
          <a:xfrm>
            <a:off x="4258150" y="1204575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company != ‘Google’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SUM(sales) &gt; 1000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allows us to use the aggregate result as a filter along with a GROUP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5" name="Google Shape;545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6" name="Google Shape;546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67"/>
          <p:cNvSpPr/>
          <p:nvPr/>
        </p:nvSpPr>
        <p:spPr>
          <a:xfrm>
            <a:off x="4258150" y="1204575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67"/>
          <p:cNvSpPr/>
          <p:nvPr/>
        </p:nvSpPr>
        <p:spPr>
          <a:xfrm>
            <a:off x="2421900" y="2995450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4" name="Google Shape;554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SUM(sales) &gt; 1000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5" name="Google Shape;555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6" name="Google Shape;556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68"/>
          <p:cNvSpPr/>
          <p:nvPr/>
        </p:nvSpPr>
        <p:spPr>
          <a:xfrm>
            <a:off x="4258150" y="1204575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68"/>
          <p:cNvSpPr/>
          <p:nvPr/>
        </p:nvSpPr>
        <p:spPr>
          <a:xfrm>
            <a:off x="2421900" y="2571750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of HAVING in our database!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5" name="Google Shape;56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6" name="Google Shape;566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HAVING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Google Shape;572;p7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573" name="Google Shape;573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4" name="Google Shape;574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0" name="Google Shape;580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challenge tasks will all utilize the HAVING clause.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1" name="Google Shape;581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2" name="Google Shape;582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provides a variety of aggregate functions.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idea behind an aggregate function is to take multiple inputs and return a single output.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https://www.postgresql.org/docs/current/functions-aggregate.html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Google Shape;588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are launching a platinum service for our most loyal customers. We will assign platinum status to customers that have had 40 or more transaction payments.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customer_ids are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eligible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for platinum status?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9" name="Google Shape;58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0" name="Google Shape;590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6" name="Google Shape;596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7" name="Google Shape;597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8" name="Google Shape;598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7875" y="1865550"/>
            <a:ext cx="3425800" cy="18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5" name="Google Shape;605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any column can be passed into a COUNT() 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6" name="Google Shape;606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7" name="Google Shape;607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customer_id, COUNT(*)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customer_id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COUNT(*) &gt;= 40;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4" name="Google Shape;614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5" name="Google Shape;615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are the customer ids of customers who have spent more than $100 in payment transactions with our staff_id member 2?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2" name="Google Shape;622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3" name="Google Shape;623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9" name="Google Shape;629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0" name="Google Shape;630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1" name="Google Shape;631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25" y="1797671"/>
            <a:ext cx="3605525" cy="26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to use WHERE to first filter based on the staff_id , then use the GROUP BY clause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9" name="Google Shape;639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0" name="Google Shape;640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Google Shape;646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customer_id, SUM(amount)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staff_id = 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customer_id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SUM(amount) &gt; 100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7" name="Google Shape;647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8" name="Google Shape;648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Aggregate Functions: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AVG() - returns average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COUNT() - returns number of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MAX() - returns maximum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MIN() - returns minimum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SUM() - returns the sum of all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Aggregate function calls happen only in the SELECT clause or the HAVING clause.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Notes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AVG() returns a floating point value many decimal places (e.g. 2.342418…)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use ROUND() to specify precision after the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COUNT() simply returns the number of rows, which means by convention we just use COUNT(*)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