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Montserrat"/>
      <p:regular r:id="rId102"/>
      <p:bold r:id="rId103"/>
      <p:italic r:id="rId104"/>
      <p:boldItalic r:id="rId10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30471C-BC8D-4E58-B844-7411B6EEBC2B}">
  <a:tblStyle styleId="{1330471C-BC8D-4E58-B844-7411B6EEBC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font" Target="fonts/Montserrat-boldItalic.fntdata"/><Relationship Id="rId104" Type="http://schemas.openxmlformats.org/officeDocument/2006/relationships/font" Target="fonts/Montserrat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Montserrat-bold.fntdata"/><Relationship Id="rId102" Type="http://schemas.openxmlformats.org/officeDocument/2006/relationships/font" Target="fonts/Montserrat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ffd7393c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ffd7393c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ffd7393c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ffd7393c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ffd7393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ffd7393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ffd7393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ffd7393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ffd7393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ffd7393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ffd7393c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ffd7393c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ffd7393c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ffd7393c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55b2ad71ef91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55b2ad71ef91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55b2ad71ef910a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55b2ad71ef910a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5b2ad71ef910a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55b2ad71ef910a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ffd7393cb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ffd7393cb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fd7393c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fd7393c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ffd7393cb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ffd7393cb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ffd7393c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ffd7393c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ffd7393cb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ffd7393cb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ffd7393c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6ffd7393c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fd7393c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fd7393c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6ffd7393cb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6ffd7393cb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ffd7393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ffd7393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ffd7393cb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ffd7393c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ffd7393cb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ffd7393cb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0f224b53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0f224b5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ffd7393c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ffd7393c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6ffd7393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6ffd7393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0f224b5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0f224b5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80f224b53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80f224b53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0f224b5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0f224b5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80f224b5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80f224b5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0f224b53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0f224b53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80f224b5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80f224b5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80f224b53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80f224b53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0f224b5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0f224b5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0f224b53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0f224b53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0f224b53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0f224b53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0f224b53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0f224b53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0f224b53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0f224b53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80f224b533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80f224b533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0f224b53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0f224b53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80f224b53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80f224b53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80f224b53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80f224b53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ffd739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ffd739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fec03cc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fec03cc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70fae4583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70fae458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80fec03cc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80fec03cc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80fec03cc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80fec03cc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0fec03cc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0fec03cc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80fec03cc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80fec03cc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0fae458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0fae458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80f224b53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80f224b53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80fec03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80fec03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80f224b53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80f224b53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ffd7393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ffd7393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80f2c2c7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80f2c2c7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0fae4583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0fae458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0fec03c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0fec03c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80fec03cc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80fec03cc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0fec03cc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0fec03cc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80fec03c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80fec03c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0fec03c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0fec03c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80fec03cc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80fec03cc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80fec03cc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80fec03cc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0fec03c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0fec03c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ffd7393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ffd7393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80fec03c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80fec03c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80fec03cc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80fec03cc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0fec03cc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0fec03cc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70fae4583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70fae4583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6ffd7393c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6ffd7393c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6ffd7393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6ffd7393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80f2c2c7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80f2c2c7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80f2c2c7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80f2c2c7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80f2c2c7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80f2c2c7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80f2c2c75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80f2c2c75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ffd7393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ffd7393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6ffd7393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6ffd7393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6ffd7393c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6ffd7393c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6ffd7393c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6ffd7393c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80f2c2c75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80f2c2c75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80f2c2c75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80f2c2c75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731709a2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731709a2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731709a2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731709a2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833953de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833953de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833953de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833953de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833953de8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833953de8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ffd7393c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6ffd7393c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833953de8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833953de8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33953de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33953de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33953de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33953de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833953de8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833953de8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33953de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33953de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833953de8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833953de8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Relationship Id="rId4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1.png"/><Relationship Id="rId4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3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3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3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3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3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3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3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3.jp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3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3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3.jp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3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" name="Google Shape;13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" name="Google Shape;13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552" y="1617500"/>
            <a:ext cx="5621850" cy="329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AS operator gets executed at the very end of a query, meaning that we can not use the ALIAS inside a WHERE operator.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walk through a few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" name="Google Shape;13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" name="Google Shape;14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47" name="Google Shape;147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8" name="Google Shape;148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types of JOINs, in this lecture we will go through the simplest JOIN type, which is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5" name="Google Shape;155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6" name="Google Shape;156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JOIN operation?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allow us to combine multiple tables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reason for the different JOIN types is to decide how to deal with information only present in one of the joined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Our company is holding a conference for people in the movie rental industry.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have people register online beforehand and then login the day of the conference.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1" name="Google Shape;17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the conference we have these tables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respective id columns indicate what order they registered or logged in on 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9" name="Google Shape;189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0" name="Google Shape;190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1" name="Google Shape;191;p2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2" name="Google Shape;192;p2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the sake of simplicity, we will assume the names are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1" name="Google Shape;201;p3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3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help you keep track, Registrations names’ first letters go A,B,C,D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1" name="Google Shape;211;p3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2" name="Google Shape;212;p3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JOINS.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JOINS will allow us to combine information from multiple tables!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we will learn in this section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match in both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9" name="Google Shape;21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0" name="Google Shape;22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2" name="Google Shape;222;p3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INNER JOIN will result with the set of records that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match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both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9" name="Google Shape;22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0" name="Google Shape;23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1" name="Google Shape;231;p3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3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3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</a:t>
            </a:r>
            <a:r>
              <a:rPr b="1" lang="en" sz="2900">
                <a:solidFill>
                  <a:srgbClr val="85200C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85200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75" y="2841470"/>
            <a:ext cx="2990450" cy="19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 rotWithShape="1">
          <a:blip r:embed="rId4">
            <a:alphaModFix/>
          </a:blip>
          <a:srcRect b="44223" l="7488" r="72122" t="42224"/>
          <a:stretch/>
        </p:blipFill>
        <p:spPr>
          <a:xfrm>
            <a:off x="5240100" y="3688612"/>
            <a:ext cx="609725" cy="2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 rotWithShape="1">
          <a:blip r:embed="rId4">
            <a:alphaModFix/>
          </a:blip>
          <a:srcRect b="44530" l="72493" r="7117" t="44379"/>
          <a:stretch/>
        </p:blipFill>
        <p:spPr>
          <a:xfrm>
            <a:off x="3284125" y="3688598"/>
            <a:ext cx="609725" cy="21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1" name="Google Shape;271;p3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3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3" name="Google Shape;273;p37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2" name="Google Shape;282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4" name="Google Shape;284;p3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5" name="Google Shape;285;p3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38"/>
          <p:cNvSpPr/>
          <p:nvPr/>
        </p:nvSpPr>
        <p:spPr>
          <a:xfrm>
            <a:off x="10093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/>
          <p:nvPr/>
        </p:nvSpPr>
        <p:spPr>
          <a:xfrm>
            <a:off x="8021750" y="288376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338" y="2644200"/>
            <a:ext cx="3706825" cy="23242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3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8" name="Google Shape;298;p3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299" name="Google Shape;299;p39"/>
          <p:cNvSpPr/>
          <p:nvPr/>
        </p:nvSpPr>
        <p:spPr>
          <a:xfrm>
            <a:off x="1009350" y="3266450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9"/>
          <p:cNvSpPr/>
          <p:nvPr/>
        </p:nvSpPr>
        <p:spPr>
          <a:xfrm>
            <a:off x="10093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021750" y="3649113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9"/>
          <p:cNvSpPr/>
          <p:nvPr/>
        </p:nvSpPr>
        <p:spPr>
          <a:xfrm>
            <a:off x="8021750" y="4454038"/>
            <a:ext cx="858300" cy="314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9" name="Google Shape;309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0" name="Google Shape;310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1" name="Google Shape;311;p4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40"/>
          <p:cNvGraphicFramePr/>
          <p:nvPr/>
        </p:nvGraphicFramePr>
        <p:xfrm>
          <a:off x="2532850" y="28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2" name="Google Shape;322;p41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an alias with the AS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Understanding different kinds of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reg_id,Logins.name,log_id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>
            <a:off x="3706700" y="1092700"/>
            <a:ext cx="2390700" cy="489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2" name="Google Shape;332;p42"/>
          <p:cNvGraphicFramePr/>
          <p:nvPr/>
        </p:nvGraphicFramePr>
        <p:xfrm>
          <a:off x="3124400" y="3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1019575"/>
                <a:gridCol w="1019575"/>
                <a:gridCol w="1019575"/>
              </a:tblGrid>
              <a:tr h="3848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table order won’t matter in an INNER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Also if you see just JOIN without the INNER, PostgreSQL will treat it as an INNER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9" name="Google Shape;33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0" name="Google Shape;34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OUTER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6" name="Google Shape;34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47" name="Google Shape;34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8" name="Google Shape;34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few different types of OUTER JOINs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will allow us to specify how to deal with values only present in one of the tables being joined.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the more complex JOINs, take your time when trying to understand them!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5" name="Google Shape;35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6" name="Google Shape;35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these lectures we will explain: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Clarifying WHERE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3" name="Google Shape;36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4" name="Google Shape;36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1" name="Google Shape;37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2" name="Google Shape;37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8" name="Google Shape;37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review our two example tables from the previous lectures.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9" name="Google Shape;37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0" name="Google Shape;38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8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48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we would join these tables together on the name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" name="Google Shape;391;p49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2" name="Google Shape;392;p49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we match Andrew and Bob in both tables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1" name="Google Shape;401;p50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2" name="Google Shape;402;p50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</a:tbl>
          </a:graphicData>
        </a:graphic>
      </p:graphicFrame>
      <p:sp>
        <p:nvSpPr>
          <p:cNvPr id="403" name="Google Shape;403;p50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we have names that only appear in one table!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0" name="Google Shape;41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1" name="Google Shape;41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2" name="Google Shape;412;p51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3" name="Google Shape;413;p51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4" name="Google Shape;414;p51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how the different OUTER JOINs deal with this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discrepancy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1" name="Google Shape;42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3" name="Google Shape;423;p52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4" name="Google Shape;424;p52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5" name="Google Shape;425;p52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first take a look at the simplest, which is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2" name="Google Shape;43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3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5" name="Google Shape;435;p53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6" name="Google Shape;436;p53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3" name="Google Shape;44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4" name="Google Shape;444;p5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5" name="Google Shape;445;p5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425" y="2778055"/>
            <a:ext cx="3316650" cy="217366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3" name="Google Shape;453;p5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4" name="Google Shape;454;p5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2400" y="2364025"/>
            <a:ext cx="4179199" cy="2655241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2" name="Google Shape;462;p56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3" name="Google Shape;463;p56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4" name="Google Shape;464;p5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5" name="Google Shape;465;p5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5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3" name="Google Shape;473;p5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4" name="Google Shape;474;p5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82" name="Google Shape;482;p5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5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4" name="Google Shape;484;p58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5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1" name="Google Shape;49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2" name="Google Shape;492;p5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3" name="Google Shape;493;p5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4" name="Google Shape;494;p59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0" name="Google Shape;500;p60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2" name="Google Shape;502;p60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60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4" name="Google Shape;504;p60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1" name="Google Shape;511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2" name="Google Shape;512;p61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3" name="Google Shape;513;p61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4" name="Google Shape;514;p61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learn about JOINs , let’s quickly cover the </a:t>
            </a:r>
            <a:r>
              <a:rPr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AS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clause which allows us to create an “alias” for a column or result.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the example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either table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(rows not found in both tables)</a:t>
            </a:r>
            <a:endParaRPr/>
          </a:p>
        </p:txBody>
      </p:sp>
      <p:pic>
        <p:nvPicPr>
          <p:cNvPr descr="watermark.jpg" id="521" name="Google Shape;521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27" name="Google Shape;527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63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0" name="Google Shape;530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536" name="Google Shape;536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64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OUTER JOIN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 OR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5550" y="3079046"/>
            <a:ext cx="3150000" cy="20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5549" y="2712275"/>
            <a:ext cx="3900950" cy="2431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65"/>
          <p:cNvSpPr txBox="1"/>
          <p:nvPr>
            <p:ph idx="1" type="body"/>
          </p:nvPr>
        </p:nvSpPr>
        <p:spPr>
          <a:xfrm>
            <a:off x="358475" y="79710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6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5" name="Google Shape;555;p66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6" name="Google Shape;55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7" name="Google Shape;557;p66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8" name="Google Shape;558;p66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9" name="Google Shape;559;p66"/>
          <p:cNvGraphicFramePr/>
          <p:nvPr/>
        </p:nvGraphicFramePr>
        <p:xfrm>
          <a:off x="2031900" y="1844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0" name="Google Shape;560;p66"/>
          <p:cNvSpPr/>
          <p:nvPr/>
        </p:nvSpPr>
        <p:spPr>
          <a:xfrm>
            <a:off x="4487900" y="34321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6"/>
          <p:cNvSpPr/>
          <p:nvPr/>
        </p:nvSpPr>
        <p:spPr>
          <a:xfrm>
            <a:off x="2031900" y="4206625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7" name="Google Shape;567;p6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ontserrat"/>
              <a:buChar char="●"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 FULL OUTER JOIN Logins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Registrations.reg_id IS null OR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Logins.log_id IS null</a:t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8" name="Google Shape;56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6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0" name="Google Shape;570;p6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1" name="Google Shape;571;p67"/>
          <p:cNvGraphicFramePr/>
          <p:nvPr/>
        </p:nvGraphicFramePr>
        <p:xfrm>
          <a:off x="2031900" y="2527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1228000"/>
                <a:gridCol w="1228000"/>
                <a:gridCol w="1228000"/>
                <a:gridCol w="1228000"/>
              </a:tblGrid>
              <a:tr h="3087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08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999999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 b="1">
                        <a:solidFill>
                          <a:srgbClr val="999999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2" name="Google Shape;572;p67"/>
          <p:cNvSpPr/>
          <p:nvPr/>
        </p:nvSpPr>
        <p:spPr>
          <a:xfrm>
            <a:off x="4487900" y="33248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7"/>
          <p:cNvSpPr/>
          <p:nvPr/>
        </p:nvSpPr>
        <p:spPr>
          <a:xfrm>
            <a:off x="2031900" y="4104500"/>
            <a:ext cx="1227900" cy="77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quick example in pgAdmin of FULL OUTER JOINs!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0" name="Google Shape;580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1" name="Google Shape;581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7" name="Google Shape;587;p6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88" name="Google Shape;588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9" name="Google Shape;589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LEFT OUTER JOIN results in the set of records that are in the left table, if there is no match with the right table, the results are null.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learn how to add WHERE statements to further modify a LEFT OUTER 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6" name="Google Shape;596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7" name="Google Shape;597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3" name="Google Shape;603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4" name="Google Shape;604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5" name="Google Shape;605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3" name="Google Shape;61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4" name="Google Shape;61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0" name="Google Shape;630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1" name="Google Shape;631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2" name="Google Shape;632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4"/>
          <p:cNvSpPr/>
          <p:nvPr/>
        </p:nvSpPr>
        <p:spPr>
          <a:xfrm>
            <a:off x="3841225" y="1208575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4"/>
          <p:cNvSpPr/>
          <p:nvPr/>
        </p:nvSpPr>
        <p:spPr>
          <a:xfrm>
            <a:off x="2775675" y="3634100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4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2" name="Google Shape;642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5"/>
          <p:cNvSpPr/>
          <p:nvPr/>
        </p:nvSpPr>
        <p:spPr>
          <a:xfrm>
            <a:off x="4272200" y="1620800"/>
            <a:ext cx="14991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5"/>
          <p:cNvSpPr/>
          <p:nvPr/>
        </p:nvSpPr>
        <p:spPr>
          <a:xfrm>
            <a:off x="5136625" y="3634088"/>
            <a:ext cx="999900" cy="506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75"/>
          <p:cNvSpPr txBox="1"/>
          <p:nvPr/>
        </p:nvSpPr>
        <p:spPr>
          <a:xfrm>
            <a:off x="5630675" y="500650"/>
            <a:ext cx="34383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ORDER 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MATTERS FOR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JOIN!</a:t>
            </a:r>
            <a:endParaRPr b="1" sz="25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4" name="Google Shape;654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our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5" name="Google Shape;655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6" name="Google Shape;656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7" name="Google Shape;657;p76"/>
          <p:cNvGraphicFramePr/>
          <p:nvPr/>
        </p:nvGraphicFramePr>
        <p:xfrm>
          <a:off x="1818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8" name="Google Shape;658;p76"/>
          <p:cNvGraphicFramePr/>
          <p:nvPr/>
        </p:nvGraphicFramePr>
        <p:xfrm>
          <a:off x="5253625" y="22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9" name="Google Shape;659;p7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76" y="2335150"/>
            <a:ext cx="4391051" cy="28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77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77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77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69" name="Google Shape;669;p77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0" name="Google Shape;670;p77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6" name="Google Shape;676;p78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7" name="Google Shape;677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8" name="Google Shape;678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9" name="Google Shape;679;p78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78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78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7" name="Google Shape;687;p79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8" name="Google Shape;688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9" name="Google Shape;689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0" name="Google Shape;690;p79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1" name="Google Shape;691;p79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2" name="Google Shape;692;p79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93" name="Google Shape;693;p79"/>
          <p:cNvSpPr/>
          <p:nvPr/>
        </p:nvSpPr>
        <p:spPr>
          <a:xfrm>
            <a:off x="3862300" y="1112875"/>
            <a:ext cx="2665200" cy="495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LEFT OUTER 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WHERE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8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rows unique to left table</a:t>
            </a:r>
            <a:endParaRPr/>
          </a:p>
        </p:txBody>
      </p:sp>
      <p:pic>
        <p:nvPicPr>
          <p:cNvPr descr="watermark.jpg" id="700" name="Google Shape;7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1" name="Google Shape;7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81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wanted entries unique to Table A? Those rows found in Table A and </a:t>
            </a:r>
            <a:r>
              <a:rPr b="1" lang="en" sz="2900" u="sng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found in Table 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8" name="Google Shape;7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9" name="Google Shape;7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SUM(column) AS new_name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82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5" name="Google Shape;725;p83"/>
          <p:cNvSpPr txBox="1"/>
          <p:nvPr>
            <p:ph idx="1" type="body"/>
          </p:nvPr>
        </p:nvSpPr>
        <p:spPr>
          <a:xfrm>
            <a:off x="311713" y="1037650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6" name="Google Shape;7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7" name="Google Shape;7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8" name="Google Shape;728;p83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29" name="Google Shape;729;p83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30" name="Google Shape;730;p83"/>
          <p:cNvGraphicFramePr/>
          <p:nvPr/>
        </p:nvGraphicFramePr>
        <p:xfrm>
          <a:off x="25328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1" name="Google Shape;731;p83"/>
          <p:cNvSpPr/>
          <p:nvPr/>
        </p:nvSpPr>
        <p:spPr>
          <a:xfrm>
            <a:off x="4638500" y="4170900"/>
            <a:ext cx="890100" cy="7107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83"/>
          <p:cNvSpPr/>
          <p:nvPr/>
        </p:nvSpPr>
        <p:spPr>
          <a:xfrm>
            <a:off x="4638500" y="2964150"/>
            <a:ext cx="890100" cy="342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8" name="Google Shape;738;p84"/>
          <p:cNvSpPr txBox="1"/>
          <p:nvPr>
            <p:ph idx="1" type="body"/>
          </p:nvPr>
        </p:nvSpPr>
        <p:spPr>
          <a:xfrm>
            <a:off x="1499413" y="10118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Registrations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LEFT OUTER JOIN Logins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Registrations.name = Logins.name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Logins.log_id IS null</a:t>
            </a:r>
            <a:endParaRPr sz="25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9" name="Google Shape;739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0" name="Google Shape;740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41" name="Google Shape;741;p84"/>
          <p:cNvGraphicFramePr/>
          <p:nvPr/>
        </p:nvGraphicFramePr>
        <p:xfrm>
          <a:off x="5375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REGISTRATIONS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2" name="Google Shape;742;p84"/>
          <p:cNvGraphicFramePr/>
          <p:nvPr/>
        </p:nvGraphicFramePr>
        <p:xfrm>
          <a:off x="7067900" y="244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LOGINS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Xavier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Yolanda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3" name="Google Shape;743;p84"/>
          <p:cNvGraphicFramePr/>
          <p:nvPr/>
        </p:nvGraphicFramePr>
        <p:xfrm>
          <a:off x="2532850" y="340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1019575"/>
                <a:gridCol w="1019575"/>
                <a:gridCol w="1019575"/>
                <a:gridCol w="1019575"/>
              </a:tblGrid>
              <a:tr h="3848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RESULTS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 hMerge="1"/>
                <a:tc hMerge="1"/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log_id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66666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null</a:t>
                      </a:r>
                      <a:endParaRPr>
                        <a:solidFill>
                          <a:srgbClr val="66666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of LEFT OUTER JOINs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0" name="Google Shape;750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1" name="Google Shape;751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JOINS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8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58" name="Google Shape;758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9" name="Google Shape;759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5" name="Google Shape;765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RIGHT JOIN is essentially the same as a LEFT JOIN, except the tables are switched.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would be the same as switching the table order in a LEFT OUTER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see some examples of a RIGHT JOIN.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6" name="Google Shape;766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7" name="Google Shape;767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8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4" name="Google Shape;774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5" name="Google Shape;775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88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8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88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0" name="Google Shape;780;p88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2650" y="2680022"/>
            <a:ext cx="3683675" cy="24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61215" l="12619" r="47268" t="20191"/>
          <a:stretch/>
        </p:blipFill>
        <p:spPr>
          <a:xfrm flipH="1">
            <a:off x="4571999" y="3563050"/>
            <a:ext cx="1477601" cy="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89"/>
          <p:cNvSpPr/>
          <p:nvPr/>
        </p:nvSpPr>
        <p:spPr>
          <a:xfrm>
            <a:off x="2824225" y="3716138"/>
            <a:ext cx="991500" cy="34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89"/>
          <p:cNvSpPr txBox="1"/>
          <p:nvPr/>
        </p:nvSpPr>
        <p:spPr>
          <a:xfrm>
            <a:off x="2702675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89"/>
          <p:cNvSpPr txBox="1"/>
          <p:nvPr/>
        </p:nvSpPr>
        <p:spPr>
          <a:xfrm>
            <a:off x="4890100" y="3609350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90"/>
          <p:cNvSpPr txBox="1"/>
          <p:nvPr>
            <p:ph idx="1" type="body"/>
          </p:nvPr>
        </p:nvSpPr>
        <p:spPr>
          <a:xfrm>
            <a:off x="311700" y="9560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b="1" sz="2900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RIGHT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OUTER JOIN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 =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.col_match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b="1" lang="en" sz="2900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.id IS null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0" name="Google Shape;800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1" name="Google Shape;801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936474" y="2871750"/>
            <a:ext cx="3466325" cy="22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62166" l="8034" r="66289" t="20016"/>
          <a:stretch/>
        </p:blipFill>
        <p:spPr>
          <a:xfrm flipH="1">
            <a:off x="5330550" y="3805250"/>
            <a:ext cx="890025" cy="4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90"/>
          <p:cNvSpPr/>
          <p:nvPr/>
        </p:nvSpPr>
        <p:spPr>
          <a:xfrm>
            <a:off x="3142200" y="3768775"/>
            <a:ext cx="851100" cy="4413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0"/>
          <p:cNvSpPr txBox="1"/>
          <p:nvPr/>
        </p:nvSpPr>
        <p:spPr>
          <a:xfrm>
            <a:off x="3055875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6" name="Google Shape;806;p90"/>
          <p:cNvSpPr txBox="1"/>
          <p:nvPr/>
        </p:nvSpPr>
        <p:spPr>
          <a:xfrm>
            <a:off x="5243300" y="3721775"/>
            <a:ext cx="11595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Table B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2" name="Google Shape;812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is up to you and how you have the tables organized “in your mind” when it comes to choosing a LEFT vs RIGHT join, since depending on the table order you specify in the JOIN, you can perform duplicate JOINs with either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13" name="Google Shape;813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4" name="Google Shape;814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16" y="1384975"/>
            <a:ext cx="37124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9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9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821" name="Google Shape;821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2" name="Google Shape;822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9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8" name="Google Shape;828;p9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29" name="Google Shape;829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0" name="Google Shape;830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6" name="Google Shape;836;p9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UNION operator is used to combine the result-set of two or more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basically serves to directly concatenate two results together, essentially “pasting” them together.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37" name="Google Shape;837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38" name="Google Shape;838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9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column_name(s) FROM table2;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45" name="Google Shape;845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46" name="Google Shape;846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2" name="Google Shape;852;p9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</a:t>
            </a: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UNION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two example tables.</a:t>
            </a:r>
            <a:endParaRPr b="1"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3" name="Google Shape;853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54" name="Google Shape;854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55" name="Google Shape;855;p96"/>
          <p:cNvGraphicFramePr/>
          <p:nvPr/>
        </p:nvGraphicFramePr>
        <p:xfrm>
          <a:off x="1818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6" name="Google Shape;856;p96"/>
          <p:cNvGraphicFramePr/>
          <p:nvPr/>
        </p:nvGraphicFramePr>
        <p:xfrm>
          <a:off x="5253625" y="261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92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Sales2021_Q2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 hMerge="1"/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7" name="Google Shape;857;p96"/>
          <p:cNvSpPr txBox="1"/>
          <p:nvPr/>
        </p:nvSpPr>
        <p:spPr>
          <a:xfrm>
            <a:off x="-404475" y="4147400"/>
            <a:ext cx="347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9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4" name="Google Shape;864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5" name="Google Shape;865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6" name="Google Shape;866;p97"/>
          <p:cNvGraphicFramePr/>
          <p:nvPr/>
        </p:nvGraphicFramePr>
        <p:xfrm>
          <a:off x="3439425" y="278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2" name="Google Shape;872;p9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Sales2021_Q1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* FROM Sales2021_Q2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name;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3" name="Google Shape;873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4" name="Google Shape;874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5" name="Google Shape;875;p98"/>
          <p:cNvGraphicFramePr/>
          <p:nvPr/>
        </p:nvGraphicFramePr>
        <p:xfrm>
          <a:off x="6512400" y="292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{1330471C-BC8D-4E58-B844-7411B6EEBC2B}</a:tableStyleId>
              </a:tblPr>
              <a:tblGrid>
                <a:gridCol w="927075"/>
                <a:gridCol w="927075"/>
              </a:tblGrid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amount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4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Claire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9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JOIN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Challenges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1" name="Google Shape;881;p9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2" name="Google Shape;882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3" name="Google Shape;883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10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California sales tax laws have changed and we need to alert our customers to this through email.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emails of the customers who live in California?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0" name="Google Shape;890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1" name="Google Shape;891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7" name="Google Shape;897;p10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98" name="Google Shape;898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9" name="Google Shape;899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022" y="1825700"/>
            <a:ext cx="4314600" cy="31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7523" y="1384975"/>
            <a:ext cx="4424226" cy="316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6" name="Google Shape;906;p10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use the address and customer tables.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Look at the district column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07" name="Google Shape;907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08" name="Google Shape;908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10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district,email FROM address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customer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address.address_id = customer.address_id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district = 'California'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15" name="Google Shape;915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16" name="Google Shape;916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2" name="Google Shape;922;p10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customer walks in and is a huge fan of the actor “Nick Wahlberg” and wants to know which movies he is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 a list of all the movies “Nick Wahlberg” has been 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3" name="Google Shape;923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4" name="Google Shape;924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0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0" name="Google Shape;930;p10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1" name="Google Shape;931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32" name="Google Shape;932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9746" y="1625725"/>
            <a:ext cx="5338401" cy="16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105"/>
          <p:cNvPicPr preferRelativeResize="0"/>
          <p:nvPr/>
        </p:nvPicPr>
        <p:blipFill rotWithShape="1">
          <a:blip r:embed="rId5">
            <a:alphaModFix/>
          </a:blip>
          <a:srcRect b="0" l="0" r="6103" t="0"/>
          <a:stretch/>
        </p:blipFill>
        <p:spPr>
          <a:xfrm>
            <a:off x="1679751" y="3582650"/>
            <a:ext cx="5338400" cy="13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105"/>
          <p:cNvSpPr txBox="1"/>
          <p:nvPr/>
        </p:nvSpPr>
        <p:spPr>
          <a:xfrm>
            <a:off x="3137725" y="3058300"/>
            <a:ext cx="2224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……………...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10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need to do 2 JOINs in a row to do this in a single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using the online documentation or a simple google search to see how this is done.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Tables to use: actor, film, film_actor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2" name="Google Shape;942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3" name="Google Shape;943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9" name="Google Shape;949;p107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title,first_name,last_name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film_actor INNER JOIN actor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film_actor.actor_id = actor.actor_id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INNER JOIN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 film_actor.film_id = film.film_id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first_name = 'Nick'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last_name = 'Wahlberg'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0" name="Google Shape;950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1" name="Google Shape;951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