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</p:sldIdLst>
  <p:sldSz cy="5143500" cx="9144000"/>
  <p:notesSz cx="6858000" cy="9144000"/>
  <p:embeddedFontLst>
    <p:embeddedFont>
      <p:font typeface="Montserrat"/>
      <p:regular r:id="rId85"/>
      <p:bold r:id="rId86"/>
      <p:italic r:id="rId87"/>
      <p:boldItalic r:id="rId8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275511-6F0E-4B64-AB86-31867C7169AC}">
  <a:tblStyle styleId="{D0275511-6F0E-4B64-AB86-31867C7169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font" Target="fonts/Montserrat-bold.fntdata"/><Relationship Id="rId41" Type="http://schemas.openxmlformats.org/officeDocument/2006/relationships/slide" Target="slides/slide35.xml"/><Relationship Id="rId85" Type="http://schemas.openxmlformats.org/officeDocument/2006/relationships/font" Target="fonts/Montserrat-regular.fntdata"/><Relationship Id="rId44" Type="http://schemas.openxmlformats.org/officeDocument/2006/relationships/slide" Target="slides/slide38.xml"/><Relationship Id="rId88" Type="http://schemas.openxmlformats.org/officeDocument/2006/relationships/font" Target="fonts/Montserrat-boldItalic.fntdata"/><Relationship Id="rId43" Type="http://schemas.openxmlformats.org/officeDocument/2006/relationships/slide" Target="slides/slide37.xml"/><Relationship Id="rId87" Type="http://schemas.openxmlformats.org/officeDocument/2006/relationships/font" Target="fonts/Montserrat-italic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be941c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be941c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195e58d0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195e58d0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7195e58d0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7195e58d0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195e58d0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195e58d0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195e58d0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195e58d0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195e58d0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195e58d0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195e58d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195e58d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195e58d0b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195e58d0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195e58d0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195e58d0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195e58d0b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195e58d0b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195e58d0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195e58d0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0ffc8d0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0ffc8d0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195e58d0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195e58d0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195e58d0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195e58d0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195e58d0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195e58d0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195e58d0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195e58d0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195e58c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195e58c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195e58d0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195e58d0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195e58c9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195e58c9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195e58d0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195e58d0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195e58d0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195e58d0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7195e58c9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7195e58c9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0ffc8d03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0ffc8d03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195e58d0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195e58d0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195e58d0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195e58d0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195e58d0b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195e58d0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195e58d0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195e58d0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195e58d0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195e58d0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7195e58d0b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7195e58d0b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195e58d0b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195e58d0b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195e58d0b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195e58d0b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195e58d0b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195e58d0b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7195e58d0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7195e58d0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195e58d0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195e58d0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7195e58d0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7195e58d0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7195e58d0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7195e58d0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7195e58d0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7195e58d0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195e58d0b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7195e58d0b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7195e58d0b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7195e58d0b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7195e58d0b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7195e58d0b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7195e58d0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7195e58d0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195e58d0b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195e58d0b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7195e58c9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7195e58c9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7195e58d0b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7195e58d0b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195e58d0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195e58d0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7195e58d0b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7195e58d0b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7195e58d0b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7195e58d0b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7195e58d0b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7195e58d0b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7195e58d0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7195e58d0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7195e58d0b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7195e58d0b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7195e58d0b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7195e58d0b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7195e58d0b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7195e58d0b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7195e58d0b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7195e58d0b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7195e58d0b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7195e58d0b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7195e58d0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7195e58d0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195e58d0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195e58d0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7195e58d0b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7195e58d0b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7195e58d0b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7195e58d0b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7195e58d0b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7195e58d0b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7195e58d0b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7195e58d0b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195e58d0b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195e58d0b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7195e58d0b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7195e58d0b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7195e58d0b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7195e58d0b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7195e58d0b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7195e58d0b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7195e58d0b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7195e58d0b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7195e58d0b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7195e58d0b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195e58d0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195e58d0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7195e58d0b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7195e58d0b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7195e58d0b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2" name="Google Shape;622;g7195e58d0b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7195e58d0b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7195e58d0b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7195e58d0b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7195e58d0b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7195e58d0b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7195e58d0b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7195e58d0b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7195e58d0b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7195e58d0b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7195e58d0b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7195e58d0b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7195e58d0b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7195e58d0b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7195e58d0b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195e58d0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7195e58d0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7195e58d0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7195e58d0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3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.jp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.jp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3.jp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.jp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.jp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3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3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3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3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3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Advanced SQL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Topics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Allows you to “extract” or obtain a sub-component of a date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YEAR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MONTH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WEEK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QUARTER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Allows you to “extract” or obtain a sub-component of a date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EXTRACT(YEAR FROM date_col)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Calculates and returns the current age given a timestamp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Useage: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AGE(date_col)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13 years 1 mon 5 days 01:34:13.003423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TO_CHAR()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function to convert data types to text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Useful for timestamp formatting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TO_CHAR(date_col, ‘mm-dd-yyyy’)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2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of these functions are best understood through example, so let’s jump to pgadmin and work with these functions!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7"/>
          <p:cNvSpPr txBox="1"/>
          <p:nvPr>
            <p:ph idx="1" type="subTitle"/>
          </p:nvPr>
        </p:nvSpPr>
        <p:spPr>
          <a:xfrm>
            <a:off x="311700" y="3115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 TASKS</a:t>
            </a:r>
            <a:endParaRPr/>
          </a:p>
        </p:txBody>
      </p:sp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During which months did payments occur?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Format your answer to return back the full month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2925" y="1908853"/>
            <a:ext cx="1988550" cy="19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do not need to use EXTRACT for this 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000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700"/>
              <a:buFont typeface="Montserrat"/>
              <a:buChar char="●"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DISTINCT(TO_CHAR(payment_date,'MONTH'))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FROM payment</a:t>
            </a:r>
            <a:endParaRPr sz="27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Overview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Math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 Functions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Sub-query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Self-Join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many payments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occurred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 a Monday?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didn’t show you exactly how to do this, but use the documentation or Google to figure this out!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Expected Result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2948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Hints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 EXTRACT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Review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dow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keyword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 considers Sunday the start of a week (indexed at 0)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Solution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COUNT(*)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payment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EXTRACT(dow FROM payment_date) = 1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Mathematical Functions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explore some mathematical operations we can perform with SQL!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best shown through examples and the documentation, so we’ll jump straight to pgAdmin.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Functions and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56" name="Google Shape;25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7" name="Google Shape;25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PostgreSQL also provides a variety of string functions and operators that allow us to edit, combine, and alter text data columns.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the documentation to see what is available for us!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4" name="Google Shape;26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5" name="Google Shape;265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Functions and Operations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40"/>
          <p:cNvSpPr txBox="1"/>
          <p:nvPr>
            <p:ph idx="1" type="subTitle"/>
          </p:nvPr>
        </p:nvSpPr>
        <p:spPr>
          <a:xfrm>
            <a:off x="311700" y="3115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CHALLENGE TASK</a:t>
            </a:r>
            <a:endParaRPr/>
          </a:p>
        </p:txBody>
      </p:sp>
      <p:pic>
        <p:nvPicPr>
          <p:cNvPr descr="watermark.jpg" id="272" name="Google Shape;272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3" name="Google Shape;273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SubQuery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80" name="Google Shape;280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1" name="Google Shape;281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DISPLAYING CURRENT TIME INFORMATION</a:t>
            </a:r>
            <a:endParaRPr/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 will we discuss how to perform a subquery as well as the EXISTS function.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8" name="Google Shape;288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9" name="Google Shape;289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 query allows you to construct complex queries, essentially performing a query on the results of another 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syntax is straightforward and involves two SELECT 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6" name="Google Shape;296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3" name="Google Shape;303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table consisting of student names and their test 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4" name="Google Shape;304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5" name="Google Shape;305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 Query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2" name="Google Shape;312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3" name="Google Shape;313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Standard Query to return average grade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 can we get a list of students who scored better than the average grade?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looks like we need two steps, first get the average grade, then compare the rest of the table against it.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5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2" name="Google Shape;352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3" name="Google Shape;353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70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0" name="Google Shape;360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1" name="Google Shape;361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Part One, we will go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over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few commands that report back time and date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will be more useful when creating our own tables and databases, rather than when querying a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5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a subquery can help us get the result in a “single” query request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grade &gt; 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AVG(grade)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8" name="Google Shape;368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9" name="Google Shape;369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5" name="Google Shape;375;p5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subquery is performed first since it is inside the parenthesis.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use the IN operator in conjunction with a subquery to check against multiple results returned.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6" name="Google Shape;376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7" name="Google Shape;377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subquery can operate on a separate table: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student  IN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student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honor_roll_table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4" name="Google Shape;384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5" name="Google Shape;385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5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subquery can operate on a separate table: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student  IN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(‘Zach’ , ‘Chris’ , ‘Karissa’)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2" name="Google Shape;392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3" name="Google Shape;393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9" name="Google Shape;399;p5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subquery can operate on a separate table:</a:t>
            </a:r>
            <a:endParaRPr i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student,grade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test_scores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student  IN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SELECT student </a:t>
            </a:r>
            <a:endParaRPr sz="2900">
              <a:solidFill>
                <a:srgbClr val="CC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CC0000"/>
                </a:solidFill>
                <a:latin typeface="Montserrat"/>
                <a:ea typeface="Montserrat"/>
                <a:cs typeface="Montserrat"/>
                <a:sym typeface="Montserrat"/>
              </a:rPr>
              <a:t>FROM honor_roll_table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0" name="Google Shape;400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1" name="Google Shape;401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7" name="Google Shape;407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EXISTS operator is used to test for existence of rows in a subquery.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a subquery is passed in the EXISTS() function to check if any rows are returned with the subquery.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8" name="Google Shape;408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9" name="Google Shape;409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 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column_name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table_name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WHERE EXISTS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(SELECT column_name FROM table_name WHERE condition);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6" name="Google Shape;416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7" name="Google Shape;417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5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Subqueries and EXISTS are best learned through example, so let’s jump to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4" name="Google Shape;42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5" name="Google Shape;42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0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Self-Join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1" name="Google Shape;431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432" name="Google Shape;43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3" name="Google Shape;43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9" name="Google Shape;43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self-join is a query in which a table is joined to itself.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Self-joins are useful for comparing values in a column of rows within the same table.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0" name="Google Shape;440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1" name="Google Shape;441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already seen that PostgreSQL can hold date and time information: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 Contains only time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DATE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 Contains only date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TIMESTAMP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 Contains date and time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TIMESTAMPTZ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- Contains date,time, and timezone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7" name="Google Shape;447;p6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self join can be viewed as a join of two copies of the same table.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table is not actually copied, but SQL performs the command as though it were.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is no special keyword for a self join, its simply standard JOIN syntax with the same table in both parts.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8" name="Google Shape;448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9" name="Google Shape;449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6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However, when using a self join it is necessary to use an alias for the table, otherwise the table names would be ambiguous.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syntax example of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6" name="Google Shape;456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7" name="Google Shape;457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3" name="Google Shape;463;p6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table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4A86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6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table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6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more realistic situation of when you would use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6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 more realistic situation of when you would use this.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4" name="Google Shape;504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6" name="Google Shape;506;p69"/>
          <p:cNvGraphicFramePr/>
          <p:nvPr/>
        </p:nvGraphicFramePr>
        <p:xfrm>
          <a:off x="2328638" y="217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{D0275511-6F0E-4B64-AB86-31867C7169AC}</a:tableStyleId>
              </a:tblPr>
              <a:tblGrid>
                <a:gridCol w="1495575"/>
                <a:gridCol w="1495575"/>
                <a:gridCol w="1495575"/>
              </a:tblGrid>
              <a:tr h="3063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</a:t>
                      </a: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2" name="Google Shape;512;p7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employee sends reports to another employee.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3" name="Google Shape;513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4" name="Google Shape;514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5" name="Google Shape;515;p70"/>
          <p:cNvGraphicFramePr/>
          <p:nvPr/>
        </p:nvGraphicFramePr>
        <p:xfrm>
          <a:off x="2328638" y="217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{D0275511-6F0E-4B64-AB86-31867C7169AC}</a:tableStyleId>
              </a:tblPr>
              <a:tblGrid>
                <a:gridCol w="1495575"/>
                <a:gridCol w="1495575"/>
                <a:gridCol w="1495575"/>
              </a:tblGrid>
              <a:tr h="3063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521;p7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results showing the employee name and their reports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recipient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2" name="Google Shape;522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3" name="Google Shape;523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24" name="Google Shape;524;p71"/>
          <p:cNvGraphicFramePr/>
          <p:nvPr/>
        </p:nvGraphicFramePr>
        <p:xfrm>
          <a:off x="339663" y="213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{D0275511-6F0E-4B64-AB86-31867C7169AC}</a:tableStyleId>
              </a:tblPr>
              <a:tblGrid>
                <a:gridCol w="1495575"/>
                <a:gridCol w="1495575"/>
                <a:gridCol w="1495575"/>
              </a:tblGrid>
              <a:tr h="30632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25" name="Google Shape;525;p71"/>
          <p:cNvGraphicFramePr/>
          <p:nvPr/>
        </p:nvGraphicFramePr>
        <p:xfrm>
          <a:off x="6546863" y="237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{D0275511-6F0E-4B64-AB86-31867C7169AC}</a:tableStyleId>
              </a:tblPr>
              <a:tblGrid>
                <a:gridCol w="1121675"/>
                <a:gridCol w="1121675"/>
              </a:tblGrid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26" name="Google Shape;526;p71"/>
          <p:cNvSpPr/>
          <p:nvPr/>
        </p:nvSpPr>
        <p:spPr>
          <a:xfrm>
            <a:off x="5218875" y="3182825"/>
            <a:ext cx="11454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Careful considerations should be made when designing a table and database and choosing a time data type.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Depending on the situation you may or may not need the full level of TIMESTAMPTZ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Remember, you can always remove historical information, but you can’t add it!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7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table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table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3" name="Google Shape;533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34" name="Google Shape;534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0" name="Google Shape;540;p7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1" name="Google Shape;541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2" name="Google Shape;542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8" name="Google Shape;548;p7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49" name="Google Shape;549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0" name="Google Shape;550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6" name="Google Shape;556;p7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7" name="Google Shape;557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8" name="Google Shape;558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9" name="Google Shape;559;p75"/>
          <p:cNvGraphicFramePr/>
          <p:nvPr/>
        </p:nvGraphicFramePr>
        <p:xfrm>
          <a:off x="2266375" y="360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{D0275511-6F0E-4B64-AB86-31867C7169AC}</a:tableStyleId>
              </a:tblPr>
              <a:tblGrid>
                <a:gridCol w="1537075"/>
                <a:gridCol w="1537075"/>
                <a:gridCol w="1537075"/>
              </a:tblGrid>
              <a:tr h="2887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5" name="Google Shape;565;p7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tableA.col,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employees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tableA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employees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tableA.some_col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66" name="Google Shape;566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7" name="Google Shape;567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3" name="Google Shape;573;p7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4" name="Google Shape;574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5" name="Google Shape;575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1" name="Google Shape;581;p7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tableA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2" name="Google Shape;582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3" name="Google Shape;583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4" name="Google Shape;584;p78"/>
          <p:cNvGraphicFramePr/>
          <p:nvPr/>
        </p:nvGraphicFramePr>
        <p:xfrm>
          <a:off x="2266375" y="360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{D0275511-6F0E-4B64-AB86-31867C7169AC}</a:tableStyleId>
              </a:tblPr>
              <a:tblGrid>
                <a:gridCol w="1537075"/>
                <a:gridCol w="1537075"/>
                <a:gridCol w="1537075"/>
              </a:tblGrid>
              <a:tr h="2887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5" name="Google Shape;585;p78"/>
          <p:cNvSpPr/>
          <p:nvPr/>
        </p:nvSpPr>
        <p:spPr>
          <a:xfrm>
            <a:off x="2357450" y="4048775"/>
            <a:ext cx="2913600" cy="105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1" name="Google Shape;591;p7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.col, tableB.col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tableB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.some_col = tableB.other_col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2" name="Google Shape;592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93" name="Google Shape;593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8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9" name="Google Shape;599;p8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0" name="Google Shape;600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1" name="Google Shape;601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8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tableB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08" name="Google Shape;608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9" name="Google Shape;609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10" name="Google Shape;610;p81"/>
          <p:cNvGraphicFramePr/>
          <p:nvPr/>
        </p:nvGraphicFramePr>
        <p:xfrm>
          <a:off x="2266375" y="360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{D0275511-6F0E-4B64-AB86-31867C7169AC}</a:tableStyleId>
              </a:tblPr>
              <a:tblGrid>
                <a:gridCol w="1537075"/>
                <a:gridCol w="1537075"/>
                <a:gridCol w="1537075"/>
              </a:tblGrid>
              <a:tr h="288750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EMPLOYEES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 hMerge="1"/>
                <a:tc hMerge="1"/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emp_id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report_id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...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11" name="Google Shape;611;p81"/>
          <p:cNvSpPr/>
          <p:nvPr/>
        </p:nvSpPr>
        <p:spPr>
          <a:xfrm>
            <a:off x="3892375" y="4083600"/>
            <a:ext cx="2913600" cy="1059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functions and operations related to these specific data types: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TIMEZONE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TIMEOFDAY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CURRENT_TIME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CURRENT_DATE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8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7" name="Google Shape;617;p8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emp.some_col = 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.other_col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18" name="Google Shape;618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19" name="Google Shape;619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5" name="Google Shape;625;p8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report.col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some_col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=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other_col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6" name="Google Shape;626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7" name="Google Shape;627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3" name="Google Shape;633;p8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emp.col, report.col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emp_id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=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report_id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4" name="Google Shape;634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5" name="Google Shape;635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1" name="Google Shape;641;p8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col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col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2" name="Google Shape;642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3" name="Google Shape;643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9" name="Google Shape;649;p8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 emp.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report.</a:t>
            </a:r>
            <a:r>
              <a:rPr lang="en" sz="29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name</a:t>
            </a:r>
            <a:endParaRPr sz="29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 employees AS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 employees AS report 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0" name="Google Shape;650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1" name="Google Shape;651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7" name="Google Shape;657;p8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emp.name, report.name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report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8" name="Google Shape;658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9" name="Google Shape;659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5" name="Google Shape;665;p8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Syntax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SELECT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emp.name, report.name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JOIN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employees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report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emp.emp_id = report.report_id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6" name="Google Shape;666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7" name="Google Shape;667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3" name="Google Shape;673;p8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want results showing the employee name and their reports recipient name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4" name="Google Shape;674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5" name="Google Shape;675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76" name="Google Shape;676;p89"/>
          <p:cNvGraphicFramePr/>
          <p:nvPr/>
        </p:nvGraphicFramePr>
        <p:xfrm>
          <a:off x="3450313" y="243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{D0275511-6F0E-4B64-AB86-31867C7169AC}</a:tableStyleId>
              </a:tblPr>
              <a:tblGrid>
                <a:gridCol w="1121675"/>
                <a:gridCol w="1121675"/>
              </a:tblGrid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name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rep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Bob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Charlie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David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Andrew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2" name="Google Shape;682;p9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an example on our dvdrental database in pgAdmin!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3" name="Google Shape;683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4" name="Google Shape;684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>
            <a:off x="311708" y="1062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Timestamps and Extract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TIME AND DATE INFORMATION</a:t>
            </a:r>
            <a:endParaRPr/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SQL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extracting information from a time based data type using: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EXTRACT()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AGE()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TO_CHAR()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