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</p:sldIdLst>
  <p:sldSz cy="5143500" cx="9144000"/>
  <p:notesSz cx="6858000" cy="9144000"/>
  <p:embeddedFontLst>
    <p:embeddedFont>
      <p:font typeface="Montserrat"/>
      <p:regular r:id="rId122"/>
      <p:bold r:id="rId123"/>
      <p:italic r:id="rId124"/>
      <p:boldItalic r:id="rId1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slide" Target="slides/slide116.xml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125" Type="http://schemas.openxmlformats.org/officeDocument/2006/relationships/font" Target="fonts/Montserrat-boldItalic.fntdata"/><Relationship Id="rId29" Type="http://schemas.openxmlformats.org/officeDocument/2006/relationships/slide" Target="slides/slide24.xml"/><Relationship Id="rId124" Type="http://schemas.openxmlformats.org/officeDocument/2006/relationships/font" Target="fonts/Montserrat-italic.fntdata"/><Relationship Id="rId123" Type="http://schemas.openxmlformats.org/officeDocument/2006/relationships/font" Target="fonts/Montserrat-bold.fntdata"/><Relationship Id="rId122" Type="http://schemas.openxmlformats.org/officeDocument/2006/relationships/font" Target="fonts/Montserrat-regular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be39589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1be39589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71ebdaeabb_1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71ebdaeabb_1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71ebdaeabb_1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71ebdaeabb_1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71ebdaeabb_1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71ebdaeabb_1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71ebdaeabb_1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71ebdaeabb_1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71ebdaeabb_1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71ebdaeabb_1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71ebdaeabb_1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71ebdaeabb_1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71be39589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71be39589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71be39589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71be39589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71ebdaeabb_1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71ebdaeabb_1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71ebdaeabb_1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71ebdaeabb_1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be39589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be39589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1ebdaeabb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1ebdaeabb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71ebdaeabb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71ebdaeabb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71ebdaeabb_1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71ebdaeabb_1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1ebdaeabb_1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1ebdaeabb_1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71ebdaeabb_1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71ebdaeabb_1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71ebdaeabb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71ebdaeabb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71ebdaeabb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71ebdaeabb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be39589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be39589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be3958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be3958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be39589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be39589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be39589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be39589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be39589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be39589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be39589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1be39589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1ebdaea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1ebdaea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1ebdaea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1ebdaea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1ebdaeab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1ebdaeab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1ebdaea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1ebdaea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1be395894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1be395894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1be39589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1be39589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1be39589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1be39589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1ebdaeab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1ebdaeab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71ebdaeab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71ebdaeab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1ebdaeabb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1ebdaeab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1ebdaeabb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1ebdaeabb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1be39589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1be39589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95e58c9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195e58c9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1be39589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1be39589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1be39589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1be39589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1be39589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1be39589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1ebdaeabb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1ebdaeabb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1ebdaeabb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1ebdaeab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1ebdaeabb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1ebdaeabb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1ebdaeabb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1ebdaeabb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1ebdaeab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1ebdaeab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71ebdaeabb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71ebdaeabb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1ebdaeabb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71ebdaeabb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be39589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be39589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1ebdaeabb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71ebdaeabb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71be39589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71be39589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1be39589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1be39589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ebdaeabb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ebdaeabb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71ebdaeabb_1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71ebdaeabb_1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ebdaeabb_1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ebdaeabb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ebdaeabb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ebdaeabb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ebdaeabb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ebdaeabb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1ebdaeabb_1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1ebdaeabb_1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ebdaeab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ebdaeab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be3958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be3958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71ebdaeabb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71ebdaeabb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71ebdaeabb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71ebdaeabb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71ebdaeabb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71ebdaeabb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ebdaeabb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ebdaeabb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71ebdaeabb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71ebdaeabb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1ebdaeabb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71ebdaeabb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71ebdaeabb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71ebdaeabb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71ebdaeabb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71ebdaeabb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ebdaeabb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ebdaeabb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ebdaeabb_1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ebdaeabb_1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be3958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be3958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71ebdaeabb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71ebdaeabb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1ebdaeabb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1ebdaeabb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71ebdaeabb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71ebdaeabb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ebdaeabb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ebdaeabb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ebdaeabb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ebdaeabb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ebdaeabb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ebdaeabb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ebdaeabb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ebdaeabb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ebdaeabb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ebdaeabb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ebdaeabb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ebdaeabb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1ebdaeabb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1ebdaeabb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be39589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1be39589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71ebdaeabb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71ebdaeabb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71ebdaeabb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71ebdaeabb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71ebdaeabb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71ebdaeabb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71ebdaeabb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71ebdaeabb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71ebdaeabb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71ebdaeabb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71ebdaeabb_1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71ebdaeabb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ebdaeabb_1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ebdaeabb_1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1be39589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1be39589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71be39589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71be39589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71ebdaeabb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71ebdaeabb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be39589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be3958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71ebdaeabb_1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71ebdaeabb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71be39589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71be39589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1be39589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1be39589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71ebdaeabb_1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71ebdaeabb_1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71ebdaeabb_1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71ebdaeabb_1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71ebdaeabb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71ebdaeabb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71ebdaeabb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71ebdaeabb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71ebdaeabb_1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71ebdaeabb_1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71ebdaeabb_1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71ebdaeabb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71ebdaeabb_1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71ebdaeabb_1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1be39589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1be39589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71be39589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71be39589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71be39589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71be39589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71ebdaeabb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71ebdaeabb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71ebdaeabb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71ebdaeabb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71ebdaeabb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71ebdaeabb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71be39589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71be39589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1be39589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1be39589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71ebdaeabb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71ebdaeabb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71ebdaeabb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71ebdaeabb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71ebdaeabb_1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71ebdaeabb_1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.jp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.jp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1.jp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.jp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.jp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.jp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1.jp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.jp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1.jp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1.jp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.jp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1.jp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1.jp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1.jpg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5.xml"/><Relationship Id="rId3" Type="http://schemas.openxmlformats.org/officeDocument/2006/relationships/image" Target="../media/image1.jpg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1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1.jp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1.jp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Creating Databases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Tables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Imagine we want to store a phone number, should it be stored as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so, which type of numeric?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could take a look at the documentation for options...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11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9" name="Google Shape;869;p11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0" name="Google Shape;870;p11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1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6" name="Google Shape;876;p11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DEFAULT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7" name="Google Shape;877;p1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8" name="Google Shape;878;p1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4" name="Google Shape;884;p11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5" name="Google Shape;885;p1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6" name="Google Shape;886;p1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1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3" name="Google Shape;893;p1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4" name="Google Shape;894;p1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0" name="Google Shape;900;p11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CONSTRAINT constraint_name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1" name="Google Shape;901;p1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2" name="Google Shape;902;p1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11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9" name="Google Shape;909;p1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0" name="Google Shape;910;p1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1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DROP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6" name="Google Shape;916;p1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7" name="Google Shape;917;p1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1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11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allows for the complete removal of a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 this will also automatically remove all of its indexes and constraints involving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it will not remove columns used in views, triggers, or stored procedures without the additional CASCADE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1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1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1" name="Google Shape;931;p12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2" name="Google Shape;932;p1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3" name="Google Shape;933;p1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1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Remove all dependencies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 CASCADE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0" name="Google Shape;940;p1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1" name="Google Shape;941;p1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7" name="Google Shape;947;p12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for existence to avoid error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IF EXISTS col_name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8" name="Google Shape;948;p1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9" name="Google Shape;949;p1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5" name="Google Shape;955;p12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multiple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col_one,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 col_two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6" name="Google Shape;956;p1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7" name="Google Shape;957;p1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3" name="Google Shape;963;p1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4" name="Google Shape;964;p1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5" name="Google Shape;965;p1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2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CHECK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1" name="Google Shape;971;p1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2" name="Google Shape;972;p1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1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CHECK constraint allows us to create more customized constraints that adhere to a certain condition.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Such as making sure all inserted integer values fall below a certain threshold.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9" name="Google Shape;979;p1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0" name="Google Shape;980;p1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12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example(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 SMALLINT CHECK (age &gt; 21),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parent_age SMALLINT CHECK ( parent_age &gt; age)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87" name="Google Shape;987;p1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88" name="Google Shape;988;p1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4" name="Google Shape;994;p1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concept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5" name="Google Shape;995;p1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96" name="Google Shape;996;p1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Based on the limitations, you may think it makes sense to store it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BIGINT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type, but we should really be thinking what is best for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bother with numerics at all?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don’t perform arithmetic with numbers, so it probably makes more sense as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VARCHAR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data type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fact, searching for best practice online, you will discover its usually recommended to store as a text based data type due to a variety of issues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 arithmetic performed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Leading zeros could cause issues, 7 and 07 treated same numerically, but are not the same 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a database and table, take your time to plan for long term storage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you can always remove historical information you’ve decided you aren’t using, but you can’t go back in time to add in information!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6" name="Google Shape;16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primary key is a column or a group of columns used to identify a row uniquely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in our dvdrental database we saw customers had a unique, non-null customer_id column as their primary key.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4" name="Google Shape;17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keys are also important since they allow us to easily discern what columns should be used for joining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2" name="Google Shape;18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0" name="Google Shape;19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of 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focused on querying and reading data from existing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shift our focus to creating our own databases and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Notice its integer based and unique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2004275" y="3290150"/>
            <a:ext cx="1134900" cy="154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we will learn about SERIAL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200" y="1834324"/>
            <a:ext cx="6137601" cy="29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a field or group of fields in a table that uniquely identifies a row in another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foreign key is defined in a table that references to the primary key of the 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8" name="Google Shape;228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that contains the foreign key is called referencing table or child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to which the foreign key references is called referenced table or parent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table can have multiple foreign keys depending on its relationships with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in the dvdrental database payment table, each payment row had its unique payment_id ( a primary key) and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identified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 customer that made the payment through the customer_id (a foreign key since it references the customer table’s primary key)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 for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/>
          <p:nvPr/>
        </p:nvSpPr>
        <p:spPr>
          <a:xfrm>
            <a:off x="2064650" y="3235825"/>
            <a:ext cx="120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Multiple Foreign Key 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9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9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4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 pgAdmin won’t alert you to FK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6438" y="1718650"/>
            <a:ext cx="6391126" cy="3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3308275" y="3219200"/>
            <a:ext cx="11712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/>
          <p:nvPr/>
        </p:nvSpPr>
        <p:spPr>
          <a:xfrm>
            <a:off x="4521700" y="3219200"/>
            <a:ext cx="8901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/>
          <p:nvPr/>
        </p:nvSpPr>
        <p:spPr>
          <a:xfrm>
            <a:off x="5454025" y="3219200"/>
            <a:ext cx="963300" cy="1623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begin to realize primary key and foreign key typically make good column choices for joining together two or more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and Foreign Keys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DELETE, ALTER, DROP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tables and defining columns, we can use constraints to define columns as being a primary key, or attaching a foreign key relationship to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table properties in pgAdmin to see how to get information on primary and foreign keys!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Constraints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are the rules enforced on data columns on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used to prevent invalid data from being entered into the database.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ensures the accuracy and reliability of the data in the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Constraints can be divided into two main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the data in a column to adhere to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applied to the entire table rather than to an individual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6" name="Google Shape;326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 column cannot have NULL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are different.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4" name="Google Shape;334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Uniquely identifies each row/record in a database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FOREIGN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Constrains data based on columns in other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all values in a column satisfy certain conditions.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constraints used: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EXCLUSION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Constraint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Ensures that if any two rows are compared on the specified column or expression using the specified operator, not all of these comparisons will return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CHECK (condition)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check a condition when inserting or updating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REFERENCES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constrain the value stored in the column that must exist in a column in another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forces the values stored in the columns listed inside the parentheses to be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PRIMARY KEY(column_list)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define the primary key that consists of multiple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first focus on learning a few theoretical concepts, such as choosing the correct data type for a stored value and setting possible constraints on it.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learn about primary and foreign keys.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data types, primary keys, foreign keys, and constraints we are ready to begin using SQL syntax to create tables!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CREATE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learn the syntax to create a table in SQL using the CREATE keyword and column syntax.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6"/>
          <p:cNvSpPr/>
          <p:nvPr/>
        </p:nvSpPr>
        <p:spPr>
          <a:xfrm>
            <a:off x="1252750" y="1668325"/>
            <a:ext cx="5288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7"/>
          <p:cNvSpPr/>
          <p:nvPr/>
        </p:nvSpPr>
        <p:spPr>
          <a:xfrm>
            <a:off x="1463550" y="2150150"/>
            <a:ext cx="7655100" cy="891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0" name="Google Shape;430;p5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1" name="Google Shape;43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2" name="Google Shape;43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8"/>
          <p:cNvSpPr/>
          <p:nvPr/>
        </p:nvSpPr>
        <p:spPr>
          <a:xfrm>
            <a:off x="8913800" y="2360950"/>
            <a:ext cx="204900" cy="24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9"/>
          <p:cNvSpPr/>
          <p:nvPr/>
        </p:nvSpPr>
        <p:spPr>
          <a:xfrm>
            <a:off x="1541850" y="300540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0"/>
          <p:cNvSpPr/>
          <p:nvPr/>
        </p:nvSpPr>
        <p:spPr>
          <a:xfrm>
            <a:off x="1481625" y="3439050"/>
            <a:ext cx="6462600" cy="457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table_constraint table_constraint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 INHERITS existing_table_name;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1"/>
          <p:cNvSpPr/>
          <p:nvPr/>
        </p:nvSpPr>
        <p:spPr>
          <a:xfrm>
            <a:off x="1264825" y="1680400"/>
            <a:ext cx="7829700" cy="132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Common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Simple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table_name 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7" name="Google Shape;46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8" name="Google Shape;46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p6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table_name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5" name="Google Shape;47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6" name="Google Shape;47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6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3" name="Google Shape;48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4" name="Google Shape;48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2" name="Google Shape;49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6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9" name="Google Shape;499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0" name="Google Shape;500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6" name="Google Shape;506;p6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player_id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7" name="Google Shape;507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8" name="Google Shape;508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5" name="Google Shape;51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6" name="Google Shape;51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2" name="Google Shape;522;p6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3" name="Google Shape;523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4" name="Google Shape;524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7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PostgreSQL, a sequence is a special kind of database object that generates a sequence of integers.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sequence is often used as the primary key column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1" name="Google Shape;531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2" name="Google Shape;532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a sequence object and set the next value generated by the sequence as the default value for the column.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perfect for a primary key, because it logs unique integer entries for you automatically upon insertion.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encountered a variety of data types, let’s quickly review the main data types in SQL.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7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a row is later removed, the column with the SERIAL data type will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adjust, marking the fact that a row was removed from the sequence, 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1,2,3,5,6,7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know row 4 was removed at some point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7" name="Google Shape;547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8" name="Google Shape;548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7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Font typeface="Montserrat"/>
              <a:buChar char="●"/>
            </a:pP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4" name="Google Shape;564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5" name="Google Shape;565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74"/>
          <p:cNvSpPr/>
          <p:nvPr/>
        </p:nvSpPr>
        <p:spPr>
          <a:xfrm>
            <a:off x="373425" y="3698025"/>
            <a:ext cx="5493000" cy="1065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SERIAL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9" name="Google Shape;589;p7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0" name="Google Shape;59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1" name="Google Shape;59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7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column_name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8" name="Google Shape;598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age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TYPE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8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8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or False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char, varchar, and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Numeric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 and floating-point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Temporal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date, time, timestamp, and interval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8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750" y="1011875"/>
            <a:ext cx="8316043" cy="378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2"/>
          <p:cNvSpPr/>
          <p:nvPr/>
        </p:nvSpPr>
        <p:spPr>
          <a:xfrm>
            <a:off x="427625" y="1451500"/>
            <a:ext cx="4709700" cy="26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TYPE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8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SMALLINT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9" name="Google Shape;64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8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column_constraint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7" name="Google Shape;65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4" name="Google Shape;664;p8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5" name="Google Shape;665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6" name="Google Shape;666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8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CREATE TABLE players(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player_id SERIAL PRIMARY KEY,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age SMALLINT NOT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3" name="Google Shape;673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4" name="Google Shape;674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0" name="Google Shape;680;p8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1" name="Google Shape;681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2" name="Google Shape;682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INSERT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 (column1, column2, 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(value1, value2, …) ,...;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6" name="Google Shape;69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7" name="Google Shape;69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3" name="Google Shape;703;p9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allows you to add in rows to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for Inserting Values from another table: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INSERT INTO table(column1,column2,...)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column1,column2,...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another_table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4" name="Google Shape;704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5" name="Google Shape;705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UUID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Universally Unique Identifiers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Array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Stores an array of strings, numbers, etc.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Hstore key-value pair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types such as network address and geometric data.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92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 inserted row values must match up for the table, including constraints.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SERIAL columns do not need to be provided a value.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use INSERT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2" name="Google Shape;712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3" name="Google Shape;713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UPDATE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9" name="Google Shape;71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0" name="Google Shape;72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6" name="Google Shape;726;p9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UPDATE keyword allows for the changing of values of the columns in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7" name="Google Shape;72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8" name="Google Shape;72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9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column1 = value1,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column2 = value2 ,...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condition;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5" name="Google Shape;73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6" name="Google Shape;73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9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WHERE last_login IS NULL;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3" name="Google Shape;74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4" name="Google Shape;74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97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Reset everything without WHERE condition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CURRENT_TIMESTAMP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1" name="Google Shape;75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2" name="Google Shape;75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9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based on another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9" name="Google Shape;75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0" name="Google Shape;76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6" name="Google Shape;766;p9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another table’s values (UPDATE join)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original_col = TableB.new_col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 = 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7" name="Google Shape;76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8" name="Google Shape;76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0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affected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rows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account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last_login = created_on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RETURNING account_id,last_login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5" name="Google Shape;77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6" name="Google Shape;77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2" name="Google Shape;782;p10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further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3" name="Google Shape;78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4" name="Google Shape;78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creating databases and tables, you should carefully consider which data types should be used for the data to be stored.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documentation to see limitations of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postgresql.org/docs/current/datatype.html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DELETE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0" name="Google Shape;79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1" name="Google Shape;79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103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DELETE clause to remove rows from a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row_id = 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8" name="Google Shape;79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9" name="Google Shape;79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5" name="Google Shape;805;p104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rows based on their presence in other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tableB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tableA.id=TableB.id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6" name="Google Shape;80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7" name="Google Shape;80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105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delete all rows from a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4" name="Google Shape;814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5" name="Google Shape;815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106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to UPDATE command, you can also add in a RETURNING call to return rows that were removed.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DELETE with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2" name="Google Shape;82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3" name="Google Shape;82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ALTER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9" name="Google Shape;82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108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ALTER clause allows for changes to an existing table structure, such as: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Adding,dropping,or renaming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Changing a column’s data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 DEFAULT values for a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CHECK constraints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Rename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109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1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110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Adding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 COLUMN new_col TYPE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11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11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1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111"/>
          <p:cNvSpPr txBox="1"/>
          <p:nvPr>
            <p:ph idx="1" type="body"/>
          </p:nvPr>
        </p:nvSpPr>
        <p:spPr>
          <a:xfrm>
            <a:off x="311700" y="1152475"/>
            <a:ext cx="88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Removing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ALTER TABLE table_name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DROP COLUMN col_name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1" name="Google Shape;861;p11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2" name="Google Shape;862;p11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