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92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83" r:id="rId18"/>
    <p:sldId id="277" r:id="rId19"/>
    <p:sldId id="278" r:id="rId20"/>
    <p:sldId id="285" r:id="rId21"/>
    <p:sldId id="279" r:id="rId22"/>
    <p:sldId id="280" r:id="rId23"/>
    <p:sldId id="262" r:id="rId24"/>
    <p:sldId id="281" r:id="rId25"/>
    <p:sldId id="282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/>
    <p:restoredTop sz="67247" autoAdjust="0"/>
  </p:normalViewPr>
  <p:slideViewPr>
    <p:cSldViewPr>
      <p:cViewPr varScale="1">
        <p:scale>
          <a:sx n="150" d="100"/>
          <a:sy n="150" d="100"/>
        </p:scale>
        <p:origin x="344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-11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F185-AD7A-4C22-A2E9-366B5DE43DD2}" type="datetimeFigureOut">
              <a:rPr lang="de-DE" smtClean="0"/>
              <a:pPr/>
              <a:t>05.08.15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2C78-6B54-4FB4-A34D-CEFE2DD624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welcome</a:t>
            </a:r>
            <a:r>
              <a:rPr lang="de-DE" dirty="0" smtClean="0"/>
              <a:t>.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I‘,m</a:t>
            </a:r>
            <a:r>
              <a:rPr lang="de-DE" baseline="0" dirty="0" smtClean="0"/>
              <a:t> Jonas Braun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will 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bachelorthesis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endParaRPr lang="de-DE" baseline="0" dirty="0" smtClean="0"/>
          </a:p>
          <a:p>
            <a:r>
              <a:rPr lang="de-DE" baseline="0" dirty="0" err="1" smtClean="0"/>
              <a:t>Lare</a:t>
            </a:r>
            <a:r>
              <a:rPr lang="de-DE" baseline="0" dirty="0" smtClean="0"/>
              <a:t>  -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stateful</a:t>
            </a:r>
            <a:r>
              <a:rPr lang="de-DE" baseline="0" dirty="0" smtClean="0"/>
              <a:t> single-page </a:t>
            </a:r>
            <a:r>
              <a:rPr lang="de-DE" baseline="0" dirty="0" err="1" smtClean="0"/>
              <a:t>appliacation</a:t>
            </a:r>
            <a:r>
              <a:rPr lang="de-DE" baseline="0" dirty="0" smtClean="0"/>
              <a:t>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062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smtClean="0"/>
              <a:t>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: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One</a:t>
            </a:r>
            <a:r>
              <a:rPr lang="de-DE" baseline="0" dirty="0" smtClean="0"/>
              <a:t> URL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normal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)</a:t>
            </a:r>
          </a:p>
          <a:p>
            <a:pPr marL="914400" lvl="2" indent="0">
              <a:buFontTx/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API URL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Hashbang</a:t>
            </a:r>
            <a:endParaRPr lang="de-DE" baseline="0" dirty="0" smtClean="0"/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As Tim Berners-Lee </a:t>
            </a:r>
            <a:r>
              <a:rPr lang="de-DE" baseline="0" dirty="0" err="1" smtClean="0"/>
              <a:t>said</a:t>
            </a:r>
            <a:r>
              <a:rPr lang="de-DE" baseline="0" dirty="0" smtClean="0"/>
              <a:t> in 1999: Cool URLs </a:t>
            </a:r>
            <a:r>
              <a:rPr lang="de-DE" baseline="0" dirty="0" err="1" smtClean="0"/>
              <a:t>dont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an </a:t>
            </a:r>
            <a:r>
              <a:rPr lang="de-DE" baseline="0" dirty="0" err="1" smtClean="0"/>
              <a:t>hiearchical</a:t>
            </a:r>
            <a:r>
              <a:rPr lang="de-DE" baseline="0" dirty="0" smtClean="0"/>
              <a:t> Namespace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smtClean="0"/>
              <a:t>HTML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marL="2000250" lvl="4" indent="-171450">
              <a:buFontTx/>
              <a:buChar char="-"/>
            </a:pPr>
            <a:r>
              <a:rPr lang="de-DE" baseline="0" dirty="0" smtClean="0"/>
              <a:t>Even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CSS </a:t>
            </a:r>
            <a:r>
              <a:rPr lang="de-DE" baseline="0" dirty="0" err="1" smtClean="0"/>
              <a:t>styles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additionally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-Front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smtClean="0"/>
              <a:t>a 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provided</a:t>
            </a:r>
            <a:r>
              <a:rPr lang="de-DE" baseline="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i </a:t>
            </a:r>
            <a:r>
              <a:rPr lang="de-DE" dirty="0" err="1" smtClean="0"/>
              <a:t>implement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PHP-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General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PHP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PHP </a:t>
            </a:r>
            <a:r>
              <a:rPr lang="de-DE" baseline="0" dirty="0" err="1" smtClean="0"/>
              <a:t>project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Twig-Lare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Extension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Base on </a:t>
            </a:r>
            <a:r>
              <a:rPr lang="de-DE" baseline="0" dirty="0" smtClean="0"/>
              <a:t>PHP-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Hides</a:t>
            </a:r>
            <a:r>
              <a:rPr lang="de-DE" baseline="0" dirty="0" smtClean="0"/>
              <a:t> </a:t>
            </a:r>
            <a:r>
              <a:rPr lang="de-DE" baseline="0" dirty="0" smtClean="0"/>
              <a:t>PHP-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 </a:t>
            </a:r>
            <a:r>
              <a:rPr lang="de-DE" baseline="0" dirty="0" smtClean="0"/>
              <a:t>API in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-Templates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smtClean="0"/>
              <a:t>maintainable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Together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Stephan Groß i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jquery-pjaxr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predecessor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lare.js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 </a:t>
            </a:r>
            <a:r>
              <a:rPr lang="de-DE" baseline="0" dirty="0" err="1" smtClean="0"/>
              <a:t>made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browsers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68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baseline="0" dirty="0" smtClean="0"/>
              <a:t> implementations?</a:t>
            </a:r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do i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requirement</a:t>
            </a:r>
            <a:r>
              <a:rPr lang="de-DE" baseline="0" dirty="0" smtClean="0"/>
              <a:t> in Composer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tag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Controller </a:t>
            </a:r>
            <a:r>
              <a:rPr lang="de-DE" baseline="0" dirty="0" err="1" smtClean="0"/>
              <a:t>youi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controller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In Detail: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Compser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</a:t>
            </a:r>
            <a:r>
              <a:rPr lang="de-DE" baseline="0" dirty="0" smtClean="0"/>
              <a:t> „“</a:t>
            </a:r>
            <a:r>
              <a:rPr lang="de-DE" baseline="0" dirty="0" err="1" smtClean="0"/>
              <a:t>iekadou</a:t>
            </a:r>
            <a:r>
              <a:rPr lang="de-DE" baseline="0" dirty="0" smtClean="0"/>
              <a:t>/</a:t>
            </a:r>
            <a:r>
              <a:rPr lang="de-DE" baseline="0" dirty="0" err="1" smtClean="0"/>
              <a:t>twig_pjaxr</a:t>
            </a:r>
            <a:r>
              <a:rPr lang="de-DE" baseline="0" dirty="0" smtClean="0"/>
              <a:t>“: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composer.json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Twig</a:t>
            </a:r>
            <a:r>
              <a:rPr lang="de-DE" baseline="0" dirty="0" smtClean="0"/>
              <a:t>-Template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matched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Default Template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Controller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PHP-PJAXR API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Test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needed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269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PJAXR: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in a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, so i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PHP,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Mysql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Delicious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dataset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Selenium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PHP-PJAXR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-PJAXR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Curl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HTTP-response </a:t>
            </a:r>
            <a:r>
              <a:rPr lang="de-DE" baseline="0" dirty="0" err="1" smtClean="0"/>
              <a:t>times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Window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maintainable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repeatable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SELENIUM</a:t>
            </a:r>
            <a:endParaRPr lang="de-DE" baseline="0" dirty="0" smtClean="0"/>
          </a:p>
          <a:p>
            <a:pPr marL="0" lv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85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Site-</a:t>
            </a:r>
            <a:r>
              <a:rPr lang="de-DE" dirty="0" err="1" smtClean="0"/>
              <a:t>to</a:t>
            </a:r>
            <a:r>
              <a:rPr lang="de-DE" dirty="0" smtClean="0"/>
              <a:t>-site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Mysql</a:t>
            </a:r>
            <a:r>
              <a:rPr lang="de-DE" dirty="0" smtClean="0"/>
              <a:t> Query </a:t>
            </a:r>
            <a:r>
              <a:rPr lang="de-DE" dirty="0" err="1" smtClean="0"/>
              <a:t>cache</a:t>
            </a:r>
            <a:endParaRPr lang="de-DE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57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44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pages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</a:t>
            </a:r>
            <a:r>
              <a:rPr lang="de-DE" baseline="0" dirty="0" smtClean="0"/>
              <a:t>, DB-Caching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matter</a:t>
            </a:r>
          </a:p>
          <a:p>
            <a:pPr marL="171450" lvl="0" indent="-171450">
              <a:buFontTx/>
              <a:buChar char="-"/>
              <a:defRPr/>
            </a:pPr>
            <a:r>
              <a:rPr lang="de-DE" baseline="0" dirty="0" smtClean="0"/>
              <a:t>/</a:t>
            </a:r>
            <a:r>
              <a:rPr lang="de-DE" baseline="0" dirty="0" err="1" smtClean="0"/>
              <a:t>imprint</a:t>
            </a:r>
            <a:r>
              <a:rPr lang="de-DE" baseline="0" dirty="0" smtClean="0"/>
              <a:t>/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/tags/p/1/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static-to-dynamic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,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endParaRPr lang="de-DE" baseline="0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influence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baseline="0" dirty="0" smtClean="0"/>
          </a:p>
          <a:p>
            <a:pPr marL="171450" lvl="0" indent="-171450">
              <a:buFontTx/>
              <a:buChar char="-"/>
              <a:defRPr/>
            </a:pP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disabled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39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  <a:defRPr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retrievals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Static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around</a:t>
            </a:r>
            <a:r>
              <a:rPr lang="de-DE" baseline="0" dirty="0" smtClean="0"/>
              <a:t> 40%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time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baseline="0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5%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time</a:t>
            </a:r>
            <a:endParaRPr lang="de-DE" dirty="0" smtClean="0"/>
          </a:p>
          <a:p>
            <a:pPr marL="171450" lvl="0" indent="-171450">
              <a:buFontTx/>
              <a:buChar char="-"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Overall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AnuglarJS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longer</a:t>
            </a:r>
            <a:r>
              <a:rPr lang="de-DE" baseline="0" dirty="0" smtClean="0"/>
              <a:t> on initial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smtClean="0"/>
              <a:t>This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endParaRPr lang="de-DE" baseline="0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smtClean="0"/>
              <a:t>Data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retrieved</a:t>
            </a:r>
            <a:r>
              <a:rPr lang="de-DE" baseline="0" dirty="0" smtClean="0"/>
              <a:t> after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AJAX </a:t>
            </a:r>
            <a:r>
              <a:rPr lang="de-DE" baseline="0" dirty="0" err="1" smtClean="0"/>
              <a:t>engine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</a:t>
            </a:r>
            <a:endParaRPr lang="de-DE" baseline="0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smtClean="0"/>
              <a:t>Frontend </a:t>
            </a:r>
            <a:r>
              <a:rPr lang="de-DE" baseline="0" dirty="0" err="1" smtClean="0"/>
              <a:t>templates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endParaRPr lang="de-DE" baseline="0" dirty="0" smtClean="0"/>
          </a:p>
          <a:p>
            <a:pPr marL="171450" lvl="0" indent="-171450">
              <a:buFontTx/>
              <a:buChar char="-"/>
              <a:defRPr/>
            </a:pPr>
            <a:r>
              <a:rPr lang="de-DE" dirty="0" smtClean="0"/>
              <a:t>On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always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faster</a:t>
            </a:r>
            <a:r>
              <a:rPr lang="de-DE" baseline="0" dirty="0" smtClean="0"/>
              <a:t>,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FIVE TO NINTEY-FIVE PERCENT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30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2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motivitation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After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i will </a:t>
            </a:r>
            <a:r>
              <a:rPr lang="de-DE" baseline="0" dirty="0" err="1" smtClean="0"/>
              <a:t>introduce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technique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finish</a:t>
            </a:r>
          </a:p>
          <a:p>
            <a:pPr marL="228600" indent="-228600">
              <a:buAutoNum type="arabicPeriod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err="1" smtClean="0"/>
              <a:t>Afterwards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watch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benchmark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end i will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conclusion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1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63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34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since</a:t>
            </a:r>
            <a:r>
              <a:rPr lang="de-DE" dirty="0" smtClean="0"/>
              <a:t> 1999 HTTP </a:t>
            </a:r>
            <a:r>
              <a:rPr lang="de-DE" dirty="0" err="1" smtClean="0"/>
              <a:t>did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evolve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synchronicity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rendered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    </a:t>
            </a:r>
            <a:r>
              <a:rPr lang="de-DE" baseline="0" dirty="0" err="1" smtClean="0"/>
              <a:t>w</a:t>
            </a:r>
            <a:r>
              <a:rPr lang="de-DE" baseline="0" dirty="0" smtClean="0"/>
              <a:t>/o </a:t>
            </a:r>
            <a:r>
              <a:rPr lang="de-DE" baseline="0" dirty="0" smtClean="0"/>
              <a:t>additional </a:t>
            </a:r>
            <a:r>
              <a:rPr lang="de-DE" baseline="0" dirty="0" err="1" smtClean="0"/>
              <a:t>techniques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Asynchronous</a:t>
            </a:r>
            <a:r>
              <a:rPr lang="de-DE" baseline="0" dirty="0" smtClean="0"/>
              <a:t> JavaScript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smtClean="0"/>
              <a:t>just a </a:t>
            </a:r>
            <a:r>
              <a:rPr lang="de-DE" baseline="0" dirty="0" err="1" smtClean="0"/>
              <a:t>compromise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It‘s</a:t>
            </a:r>
            <a:r>
              <a:rPr lang="de-DE" baseline="0" dirty="0" smtClean="0"/>
              <a:t> not SEO </a:t>
            </a:r>
            <a:r>
              <a:rPr lang="de-DE" baseline="0" dirty="0" err="1" smtClean="0"/>
              <a:t>friendly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Ajax-Engine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HTML / JSON </a:t>
            </a:r>
            <a:r>
              <a:rPr lang="de-DE" baseline="0" dirty="0" err="1" smtClean="0"/>
              <a:t>renderer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AJAX,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SEO </a:t>
            </a:r>
            <a:r>
              <a:rPr lang="de-DE" baseline="0" dirty="0" err="1" smtClean="0"/>
              <a:t>friendly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just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maintain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single-page </a:t>
            </a:r>
            <a:r>
              <a:rPr lang="de-DE" baseline="0" dirty="0" err="1" smtClean="0"/>
              <a:t>applications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Load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images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stylesheets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Update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anymore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URL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updated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share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friends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bookmark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Google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Stateful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457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  e.g. </a:t>
            </a:r>
            <a:r>
              <a:rPr lang="de-DE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clicking</a:t>
            </a:r>
            <a:r>
              <a:rPr lang="de-DE" baseline="0" dirty="0" smtClean="0"/>
              <a:t> on a link, but not on </a:t>
            </a:r>
            <a:r>
              <a:rPr lang="de-DE" baseline="0" dirty="0" err="1" smtClean="0"/>
              <a:t>typeahead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Normal web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1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common</a:t>
            </a:r>
            <a:r>
              <a:rPr lang="de-DE" baseline="0" dirty="0" smtClean="0"/>
              <a:t> HTTP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,</a:t>
            </a:r>
          </a:p>
          <a:p>
            <a:pPr marL="457200" lvl="1" indent="0">
              <a:buFontTx/>
              <a:buNone/>
            </a:pP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always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HTML DOM</a:t>
            </a:r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457200" lvl="1" indent="0">
              <a:buFontTx/>
              <a:buNone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PJAXR-Frontend (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baseline="0" dirty="0" err="1" smtClean="0"/>
              <a:t>jquery-pjaxr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Hijacks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dirty="0" err="1" smtClean="0"/>
              <a:t>EventListener</a:t>
            </a:r>
            <a:r>
              <a:rPr lang="de-DE" dirty="0" smtClean="0"/>
              <a:t> on &lt;a&gt;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Adds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HTTP-Header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Namespace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Sends </a:t>
            </a:r>
            <a:r>
              <a:rPr lang="de-DE" baseline="0" dirty="0" err="1" smtClean="0"/>
              <a:t>asynchronous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webserver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PJAXR-backend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Interprets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Replaces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XPATH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consistent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enough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quite</a:t>
            </a:r>
            <a:r>
              <a:rPr lang="de-DE" baseline="0" dirty="0" smtClean="0"/>
              <a:t> easy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PJAXR-Backend (</a:t>
            </a:r>
            <a:r>
              <a:rPr lang="de-DE" dirty="0" err="1" smtClean="0"/>
              <a:t>specific</a:t>
            </a:r>
            <a:r>
              <a:rPr lang="de-DE" baseline="0" dirty="0" smtClean="0"/>
              <a:t> per web </a:t>
            </a:r>
            <a:r>
              <a:rPr lang="de-DE" baseline="0" dirty="0" err="1" smtClean="0"/>
              <a:t>framework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Retrieves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HTTP-Header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responded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Renders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8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"</a:t>
            </a:r>
            <a:r>
              <a:rPr lang="de-DE" baseline="0" dirty="0" err="1" smtClean="0"/>
              <a:t>further</a:t>
            </a:r>
            <a:r>
              <a:rPr lang="de-DE" baseline="0" dirty="0" smtClean="0"/>
              <a:t>"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traffic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HTTP-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resouces</a:t>
            </a:r>
            <a:r>
              <a:rPr lang="de-DE" baseline="0" dirty="0" smtClean="0"/>
              <a:t>, etc.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 Second </a:t>
            </a:r>
            <a:r>
              <a:rPr lang="de-DE" baseline="0" dirty="0" err="1" smtClean="0"/>
              <a:t>endpoint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AJAX-</a:t>
            </a:r>
            <a:r>
              <a:rPr lang="de-DE" baseline="0" dirty="0" err="1" smtClean="0"/>
              <a:t>engine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frontend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search-engines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AJAX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pic>
        <p:nvPicPr>
          <p:cNvPr id="7" name="Grafik 6" descr="background-graphicsScaledNormal.jpg"/>
          <p:cNvPicPr>
            <a:picLocks noChangeAspect="1"/>
          </p:cNvPicPr>
          <p:nvPr userDrawn="1"/>
        </p:nvPicPr>
        <p:blipFill>
          <a:blip r:embed="rId2" cstate="print"/>
          <a:srcRect t="680" b="40786"/>
          <a:stretch>
            <a:fillRect/>
          </a:stretch>
        </p:blipFill>
        <p:spPr>
          <a:xfrm>
            <a:off x="0" y="-27384"/>
            <a:ext cx="9144000" cy="1224136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6622793"/>
            <a:ext cx="9144000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 smtClean="0">
                <a:solidFill>
                  <a:schemeClr val="tx1"/>
                </a:solidFill>
              </a:rPr>
              <a:t>Institute for Web Science and Technologies  ·  University of Koblenz-Landau, Germany</a:t>
            </a:r>
          </a:p>
        </p:txBody>
      </p:sp>
      <p:pic>
        <p:nvPicPr>
          <p:cNvPr id="9" name="Grafik 8" descr="WeST_Logo_Colored_grafic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7824" y="5467376"/>
            <a:ext cx="3329641" cy="1024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de-DE" smtClean="0"/>
              <a:pPr/>
              <a:t>05.08.15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6622793"/>
            <a:ext cx="7569642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hteck 15"/>
          <p:cNvSpPr/>
          <p:nvPr userDrawn="1"/>
        </p:nvSpPr>
        <p:spPr>
          <a:xfrm>
            <a:off x="7566264" y="6622793"/>
            <a:ext cx="1577736" cy="235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504" y="1268760"/>
            <a:ext cx="89289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pic>
        <p:nvPicPr>
          <p:cNvPr id="10" name="Grafik 9" descr="background-graphicsScaledNormal.jpg"/>
          <p:cNvPicPr>
            <a:picLocks noChangeAspect="1"/>
          </p:cNvPicPr>
          <p:nvPr userDrawn="1"/>
        </p:nvPicPr>
        <p:blipFill>
          <a:blip r:embed="rId13" cstate="print"/>
          <a:srcRect t="40786" b="40786"/>
          <a:stretch>
            <a:fillRect/>
          </a:stretch>
        </p:blipFill>
        <p:spPr>
          <a:xfrm flipH="1">
            <a:off x="0" y="0"/>
            <a:ext cx="9144000" cy="476672"/>
          </a:xfrm>
          <a:prstGeom prst="rect">
            <a:avLst/>
          </a:prstGeom>
        </p:spPr>
      </p:pic>
      <p:cxnSp>
        <p:nvCxnSpPr>
          <p:cNvPr id="14" name="Gerade Verbindung 13"/>
          <p:cNvCxnSpPr/>
          <p:nvPr userDrawn="1"/>
        </p:nvCxnSpPr>
        <p:spPr>
          <a:xfrm>
            <a:off x="0" y="476672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7647062" y="62488"/>
            <a:ext cx="1359778" cy="3466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21" name="Grafik 20" descr="WeST_Logo_Colored_grafic_nur_WeST.em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98209" y="93017"/>
            <a:ext cx="1285056" cy="395327"/>
          </a:xfrm>
          <a:prstGeom prst="rect">
            <a:avLst/>
          </a:prstGeom>
        </p:spPr>
      </p:pic>
      <p:sp>
        <p:nvSpPr>
          <p:cNvPr id="19" name="Textfeld 18"/>
          <p:cNvSpPr txBox="1"/>
          <p:nvPr userDrawn="1"/>
        </p:nvSpPr>
        <p:spPr>
          <a:xfrm>
            <a:off x="60385" y="6612351"/>
            <a:ext cx="2131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noProof="0" dirty="0" smtClean="0"/>
              <a:t>Jonas Braun</a:t>
            </a:r>
            <a:endParaRPr lang="en-US" sz="1100" b="0" noProof="0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1647962" y="6612383"/>
            <a:ext cx="580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noProof="0" dirty="0" err="1" smtClean="0"/>
              <a:t>Lare</a:t>
            </a:r>
            <a:r>
              <a:rPr lang="en-US" sz="1100" b="1" noProof="0" dirty="0" smtClean="0"/>
              <a:t> </a:t>
            </a:r>
            <a:r>
              <a:rPr lang="en-US" sz="1100" b="1" noProof="0" dirty="0" smtClean="0"/>
              <a:t>- </a:t>
            </a:r>
            <a:r>
              <a:rPr lang="en-US" sz="1100" b="1" noProof="0" dirty="0" smtClean="0"/>
              <a:t>A new technology for </a:t>
            </a:r>
            <a:r>
              <a:rPr lang="en-US" sz="1100" b="1" noProof="0" dirty="0" err="1" smtClean="0"/>
              <a:t>stateful</a:t>
            </a:r>
            <a:r>
              <a:rPr lang="en-US" sz="1100" b="1" noProof="0" dirty="0" smtClean="0"/>
              <a:t> single-page applications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7708821" y="661305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161467B-F059-4824-9667-8865457FF275}" type="slidenum">
              <a:rPr lang="en-US" sz="1100" b="1" noProof="0" smtClean="0">
                <a:solidFill>
                  <a:schemeClr val="bg1"/>
                </a:solidFill>
              </a:rPr>
              <a:pPr algn="ctr"/>
              <a:t>‹Nr.›</a:t>
            </a:fld>
            <a:endParaRPr lang="en-US" sz="1100" b="1" noProof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kadou/bachelor-thesis/" TargetMode="External"/><Relationship Id="rId4" Type="http://schemas.openxmlformats.org/officeDocument/2006/relationships/hyperlink" Target="https://github.com/lare-team/lare.js/" TargetMode="External"/><Relationship Id="rId5" Type="http://schemas.openxmlformats.org/officeDocument/2006/relationships/hyperlink" Target="https://github.com/lare-team/php-lare/" TargetMode="External"/><Relationship Id="rId6" Type="http://schemas.openxmlformats.org/officeDocument/2006/relationships/hyperlink" Target="https://github.com/lare-team/twig-la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4" Type="http://schemas.openxmlformats.org/officeDocument/2006/relationships/hyperlink" Target="http://www.seleniumhq.org/" TargetMode="External"/><Relationship Id="rId5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r>
              <a:rPr lang="en-US" dirty="0" smtClean="0"/>
              <a:t> - </a:t>
            </a:r>
            <a:r>
              <a:rPr lang="en-US" dirty="0"/>
              <a:t>A new technology for </a:t>
            </a:r>
            <a:r>
              <a:rPr lang="en-US" dirty="0" err="1"/>
              <a:t>stateful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single-page applications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sz="2300" dirty="0" smtClean="0">
                <a:solidFill>
                  <a:schemeClr val="tx1"/>
                </a:solidFill>
              </a:rPr>
              <a:t>Bachelorthesis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de-DE" sz="3100" dirty="0" smtClean="0"/>
              <a:t>Jonas </a:t>
            </a:r>
            <a:r>
              <a:rPr lang="en-US" altLang="de-DE" sz="3100" dirty="0" smtClean="0"/>
              <a:t>Braun</a:t>
            </a:r>
          </a:p>
          <a:p>
            <a:endParaRPr lang="en-US" altLang="de-DE" sz="2400" dirty="0" smtClean="0"/>
          </a:p>
          <a:p>
            <a:r>
              <a:rPr lang="en-US" altLang="de-DE" sz="2300" dirty="0" err="1" smtClean="0"/>
              <a:t>Oberseminar</a:t>
            </a:r>
            <a:endParaRPr lang="en-US" altLang="de-DE" sz="2300" dirty="0"/>
          </a:p>
          <a:p>
            <a:r>
              <a:rPr lang="en-US" altLang="de-DE" sz="2300" dirty="0" smtClean="0"/>
              <a:t>2015-08-06</a:t>
            </a:r>
            <a:endParaRPr lang="en-US" altLang="de-DE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?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Advantages </a:t>
            </a:r>
            <a:r>
              <a:rPr lang="de-DE" dirty="0" err="1" smtClean="0"/>
              <a:t>of</a:t>
            </a:r>
            <a:r>
              <a:rPr lang="de-DE" dirty="0" smtClean="0"/>
              <a:t> AJAX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further</a:t>
            </a:r>
            <a:r>
              <a:rPr lang="de-DE" dirty="0" smtClean="0"/>
              <a:t>“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Avoid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Second </a:t>
            </a:r>
            <a:r>
              <a:rPr lang="de-DE" dirty="0" err="1" smtClean="0"/>
              <a:t>endpoint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AJAX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Implementation </a:t>
            </a:r>
            <a:r>
              <a:rPr lang="de-DE" dirty="0" err="1" smtClean="0"/>
              <a:t>of</a:t>
            </a:r>
            <a:r>
              <a:rPr lang="de-DE" dirty="0" smtClean="0"/>
              <a:t> AJAX-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search-engine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AJAX</a:t>
            </a:r>
          </a:p>
          <a:p>
            <a:pPr marL="914400" lvl="2" indent="0">
              <a:buNone/>
              <a:defRPr/>
            </a:pPr>
            <a:r>
              <a:rPr lang="de-DE" dirty="0"/>
              <a:t> </a:t>
            </a:r>
            <a:r>
              <a:rPr lang="de-DE" dirty="0" smtClean="0"/>
              <a:t>  (e.g. </a:t>
            </a:r>
            <a:r>
              <a:rPr lang="de-DE" dirty="0" err="1" smtClean="0"/>
              <a:t>headless</a:t>
            </a:r>
            <a:r>
              <a:rPr lang="de-DE" dirty="0" smtClean="0"/>
              <a:t>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snapshots</a:t>
            </a:r>
            <a:r>
              <a:rPr lang="de-DE" dirty="0" smtClean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engine(3/4</a:t>
            </a:r>
            <a:r>
              <a:rPr lang="en-US" sz="2000" dirty="0" smtClean="0"/>
              <a:t>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1949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?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smtClean="0"/>
              <a:t>URL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)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in an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HTML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-Backend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engine </a:t>
            </a:r>
            <a:r>
              <a:rPr lang="en-US" sz="2000" dirty="0" smtClean="0"/>
              <a:t>(4/4)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401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General backend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PHP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every</a:t>
            </a:r>
            <a:r>
              <a:rPr lang="de-DE" dirty="0" smtClean="0"/>
              <a:t> PHP </a:t>
            </a:r>
            <a:r>
              <a:rPr lang="de-DE" dirty="0" err="1" smtClean="0"/>
              <a:t>project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Twig-Lare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Extension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templating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lare.js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JavaScript </a:t>
            </a:r>
            <a:r>
              <a:rPr lang="de-DE" dirty="0" err="1" smtClean="0"/>
              <a:t>frontend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Usage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Composer </a:t>
            </a:r>
            <a:r>
              <a:rPr lang="de-DE" dirty="0" smtClean="0"/>
              <a:t>/ </a:t>
            </a:r>
            <a:r>
              <a:rPr lang="de-DE" dirty="0" err="1" smtClean="0"/>
              <a:t>Packagist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smtClean="0"/>
              <a:t>“</a:t>
            </a:r>
            <a:r>
              <a:rPr lang="de-DE" dirty="0" err="1"/>
              <a:t>lare_team</a:t>
            </a:r>
            <a:r>
              <a:rPr lang="de-DE" dirty="0"/>
              <a:t>/</a:t>
            </a:r>
            <a:r>
              <a:rPr lang="de-DE" dirty="0" err="1"/>
              <a:t>twig_lare</a:t>
            </a:r>
            <a:r>
              <a:rPr lang="de-DE" dirty="0" smtClean="0"/>
              <a:t>“: </a:t>
            </a:r>
            <a:r>
              <a:rPr lang="de-DE" dirty="0" smtClean="0"/>
              <a:t>“1.0.0“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-Template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{% </a:t>
            </a:r>
            <a:r>
              <a:rPr lang="de-DE" dirty="0" err="1" smtClean="0"/>
              <a:t>lare_extends</a:t>
            </a:r>
            <a:r>
              <a:rPr lang="de-DE" dirty="0" smtClean="0"/>
              <a:t> DEFAULT_TPL NAMESPACE LARE_TPL %}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Controller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::</a:t>
            </a:r>
            <a:r>
              <a:rPr lang="de-DE" dirty="0" err="1" smtClean="0"/>
              <a:t>set_namespace</a:t>
            </a:r>
            <a:r>
              <a:rPr lang="de-DE" dirty="0" smtClean="0"/>
              <a:t>(“</a:t>
            </a:r>
            <a:r>
              <a:rPr lang="de-DE" dirty="0" err="1" smtClean="0"/>
              <a:t>Namespace.of.this.view</a:t>
            </a:r>
            <a:r>
              <a:rPr lang="de-DE" dirty="0" smtClean="0"/>
              <a:t>“);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(</a:t>
            </a:r>
            <a:r>
              <a:rPr lang="de-DE" dirty="0" err="1" smtClean="0"/>
              <a:t>Lare:matches</a:t>
            </a:r>
            <a:r>
              <a:rPr lang="de-DE" dirty="0" smtClean="0"/>
              <a:t>(“Namespace“)) { // Backend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smtClean="0"/>
              <a:t>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HTML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$(</a:t>
            </a:r>
            <a:r>
              <a:rPr lang="de-DE" dirty="0" err="1" smtClean="0"/>
              <a:t>document</a:t>
            </a:r>
            <a:r>
              <a:rPr lang="de-DE" dirty="0" smtClean="0"/>
              <a:t>).</a:t>
            </a:r>
            <a:r>
              <a:rPr lang="de-DE" dirty="0" err="1" smtClean="0"/>
              <a:t>lare</a:t>
            </a:r>
            <a:r>
              <a:rPr lang="de-DE" dirty="0" smtClean="0"/>
              <a:t>(‘a</a:t>
            </a:r>
            <a:r>
              <a:rPr lang="de-DE" dirty="0"/>
              <a:t>‘</a:t>
            </a:r>
            <a:r>
              <a:rPr lang="de-DE" dirty="0" smtClean="0"/>
              <a:t>);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7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Evaluation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PHP,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Mysql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Delicious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r>
              <a:rPr lang="de-DE" dirty="0" smtClean="0"/>
              <a:t>, PHP API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Mysql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Delicious</a:t>
            </a:r>
            <a:r>
              <a:rPr lang="de-DE" dirty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Curl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HTTP-response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w</a:t>
            </a:r>
            <a:r>
              <a:rPr lang="de-DE" dirty="0" smtClean="0"/>
              <a:t>/o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Window.performance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smtClean="0"/>
              <a:t>web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retrieval</a:t>
            </a:r>
            <a:r>
              <a:rPr lang="de-DE" dirty="0" smtClean="0"/>
              <a:t> incl.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/>
              <a:t>Selenium</a:t>
            </a:r>
            <a:r>
              <a:rPr lang="de-DE" dirty="0"/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Record</a:t>
            </a:r>
            <a:r>
              <a:rPr lang="de-DE" dirty="0" smtClean="0"/>
              <a:t>-</a:t>
            </a:r>
            <a:r>
              <a:rPr lang="de-DE" dirty="0" err="1" smtClean="0"/>
              <a:t>and</a:t>
            </a:r>
            <a:r>
              <a:rPr lang="de-DE" dirty="0" smtClean="0"/>
              <a:t>-play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Common HTTP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Page-</a:t>
            </a:r>
            <a:r>
              <a:rPr lang="de-DE" dirty="0" err="1" smtClean="0"/>
              <a:t>to</a:t>
            </a:r>
            <a:r>
              <a:rPr lang="de-DE" dirty="0" smtClean="0"/>
              <a:t>-page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457200" lvl="1" indent="0">
              <a:buNone/>
              <a:defRPr/>
            </a:pP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Mysql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Template (</a:t>
            </a:r>
            <a:r>
              <a:rPr lang="de-DE" dirty="0" err="1" smtClean="0"/>
              <a:t>Twig</a:t>
            </a:r>
            <a:r>
              <a:rPr lang="de-DE" dirty="0" smtClean="0"/>
              <a:t> / </a:t>
            </a:r>
            <a:r>
              <a:rPr lang="de-DE" dirty="0" err="1" smtClean="0"/>
              <a:t>AngularJS</a:t>
            </a:r>
            <a:r>
              <a:rPr lang="de-DE" dirty="0" smtClean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Results</a:t>
            </a:r>
            <a:endParaRPr 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0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975358"/>
              </p:ext>
            </p:extLst>
          </p:nvPr>
        </p:nvGraphicFramePr>
        <p:xfrm>
          <a:off x="107950" y="1219634"/>
          <a:ext cx="8928546" cy="336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906"/>
                <a:gridCol w="2016224"/>
                <a:gridCol w="1944216"/>
                <a:gridCol w="1800200"/>
              </a:tblGrid>
              <a:tr h="62519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Tested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 URLs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Common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Lare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DB-Caching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 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63.2ms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56.8ms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no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 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62.3ms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57.9ms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yes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60261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/tags/p/1/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1245.4ms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1244.5ms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no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/tags/p/1/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82.0ms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79.9ms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yes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75105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/tags/p/1/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/tags/p/2/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1243.0ms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101.4ms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no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37767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/tags/p/1/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/tags/p/2/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82.4.0ms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65.3ms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yes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cURL</a:t>
            </a:r>
            <a:r>
              <a:rPr lang="en-US" dirty="0" smtClean="0"/>
              <a:t>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9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510139"/>
              </p:ext>
            </p:extLst>
          </p:nvPr>
        </p:nvGraphicFramePr>
        <p:xfrm>
          <a:off x="107950" y="1219634"/>
          <a:ext cx="8928546" cy="336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18"/>
                <a:gridCol w="1296144"/>
                <a:gridCol w="1368152"/>
                <a:gridCol w="1296144"/>
                <a:gridCol w="1224136"/>
                <a:gridCol w="1368152"/>
              </a:tblGrid>
              <a:tr h="625190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Tested</a:t>
                      </a:r>
                      <a:r>
                        <a:rPr lang="de-DE" sz="1600" dirty="0" smtClean="0"/>
                        <a:t> URLs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Common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Initial</a:t>
                      </a:r>
                      <a:br>
                        <a:rPr lang="de-DE" sz="1600" dirty="0" smtClean="0"/>
                      </a:br>
                      <a:r>
                        <a:rPr lang="de-DE" sz="1600" dirty="0" err="1" smtClean="0"/>
                        <a:t>AngularJS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Lare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AngularJS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DB-Caching</a:t>
                      </a:r>
                      <a:endParaRPr lang="de-DE" sz="1600" dirty="0"/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dirty="0" smtClean="0"/>
                        <a:t> 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92.58ms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190.05ms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44.53ms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19.25ms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dirty="0" smtClean="0"/>
                        <a:t> 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94.07ms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194.71.ms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43.24ms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19.12ms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460261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/tags/p/1/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1352.86ms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1494.67ms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1243.33ms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1216.88ms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/tags/p/1/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150.41ms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356.22ms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55.79ms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32.68ms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47510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/tags/p/1/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/tags/p/2/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1345.50ms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1499.23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83.71ms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65.33ms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/>
                        <a:t>no</a:t>
                      </a:r>
                      <a:endParaRPr lang="de-DE" sz="1600" b="0" dirty="0"/>
                    </a:p>
                  </a:txBody>
                  <a:tcPr/>
                </a:tc>
              </a:tr>
              <a:tr h="4377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/tags/p/1/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/tags/p/2/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153.83ms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368.67ms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46.86ms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31.28ms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/>
                        <a:t>yes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Conclusion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and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future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work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7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Conclusion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Varying load times: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 smtClean="0"/>
              <a:t>5</a:t>
            </a:r>
            <a:r>
              <a:rPr lang="en-US" dirty="0"/>
              <a:t>% to 95% </a:t>
            </a:r>
            <a:r>
              <a:rPr lang="en-US" dirty="0" smtClean="0"/>
              <a:t>relatively to normal requests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Backend queries are the main reason: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/>
              <a:t>L</a:t>
            </a:r>
            <a:r>
              <a:rPr lang="en-US" dirty="0" smtClean="0"/>
              <a:t>ess backend queries result in lower load times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 smtClean="0"/>
              <a:t>But sometimes no backend queries can be avoided</a:t>
            </a:r>
            <a:endParaRPr lang="en-US" dirty="0"/>
          </a:p>
          <a:p>
            <a:pPr lvl="1">
              <a:buFont typeface="Wingdings" charset="0"/>
              <a:buChar char="§"/>
              <a:defRPr/>
            </a:pP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Future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Load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10000 </a:t>
            </a:r>
            <a:r>
              <a:rPr lang="de-DE" dirty="0" err="1"/>
              <a:t>concurrent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in </a:t>
            </a:r>
            <a:r>
              <a:rPr lang="de-DE" sz="2600" dirty="0"/>
              <a:t>[BMVD08</a:t>
            </a:r>
            <a:r>
              <a:rPr lang="de-DE" sz="2600" dirty="0" smtClean="0"/>
              <a:t>]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More </a:t>
            </a:r>
            <a:r>
              <a:rPr lang="de-DE" dirty="0" err="1" smtClean="0"/>
              <a:t>backends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web </a:t>
            </a:r>
            <a:r>
              <a:rPr lang="de-DE" dirty="0" err="1" smtClean="0"/>
              <a:t>frameworks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: Django, </a:t>
            </a:r>
            <a:r>
              <a:rPr lang="de-DE" dirty="0" err="1" smtClean="0"/>
              <a:t>Spring.io</a:t>
            </a:r>
            <a:r>
              <a:rPr lang="de-DE" dirty="0" smtClean="0"/>
              <a:t>, PHP (</a:t>
            </a:r>
            <a:r>
              <a:rPr lang="de-DE" dirty="0" err="1" smtClean="0"/>
              <a:t>Twig</a:t>
            </a:r>
            <a:r>
              <a:rPr lang="de-DE" dirty="0" smtClean="0"/>
              <a:t>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Proposal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single-page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smtClean="0"/>
              <a:t>in HTML6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smtClean="0"/>
              <a:t>JavaScript</a:t>
            </a:r>
            <a:endParaRPr lang="de-DE" sz="2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Thank you for your attention!</a:t>
            </a:r>
            <a:endParaRPr lang="de-DE" sz="3600" dirty="0">
              <a:latin typeface="+mn-lt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Jonas Braun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Bachelor Thesis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3"/>
              </a:rPr>
              <a:t>https://github.com/iekadou/bachelor-thesis/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Colloquium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/>
              <a:t>Thesis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lare.js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github.com/lare-team/lare.js/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github.com/lare-team/php-lare/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Twig-Lare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6"/>
              </a:rPr>
              <a:t>https</a:t>
            </a:r>
            <a:r>
              <a:rPr lang="de-DE" dirty="0">
                <a:hlinkClick r:id="rId6"/>
              </a:rPr>
              <a:t>://</a:t>
            </a:r>
            <a:r>
              <a:rPr lang="de-DE" dirty="0" smtClean="0">
                <a:hlinkClick r:id="rId6"/>
              </a:rPr>
              <a:t>github.com/lare-team/twig-lare/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my 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-252536" y="1268760"/>
            <a:ext cx="8928992" cy="5256584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>
                <a:hlinkClick r:id="rId3"/>
              </a:rPr>
              <a:t>https://angularjs.org/</a:t>
            </a:r>
            <a:r>
              <a:rPr lang="de-DE" dirty="0" smtClean="0"/>
              <a:t> (</a:t>
            </a:r>
            <a:r>
              <a:rPr lang="de-DE" dirty="0" err="1" smtClean="0"/>
              <a:t>Accessed</a:t>
            </a:r>
            <a:r>
              <a:rPr lang="de-DE" dirty="0" smtClean="0"/>
              <a:t> 05.08.2015)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Selenium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>
                <a:hlinkClick r:id="rId4"/>
              </a:rPr>
              <a:t>http://www.seleniumhq.org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(</a:t>
            </a:r>
            <a:r>
              <a:rPr lang="de-DE" dirty="0" err="1" smtClean="0"/>
              <a:t>Accessed</a:t>
            </a:r>
            <a:r>
              <a:rPr lang="de-DE" dirty="0" smtClean="0"/>
              <a:t> 05.08.2015)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jQuery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>
                <a:hlinkClick r:id="rId5"/>
              </a:rPr>
              <a:t>http://jquery.com/</a:t>
            </a:r>
            <a:r>
              <a:rPr lang="de-DE" dirty="0" smtClean="0"/>
              <a:t> (</a:t>
            </a:r>
            <a:r>
              <a:rPr lang="de-DE" dirty="0" err="1" smtClean="0"/>
              <a:t>Accessed</a:t>
            </a:r>
            <a:r>
              <a:rPr lang="de-DE" dirty="0" smtClean="0"/>
              <a:t> 05.08.2015)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References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[BMVD08]: Engin </a:t>
            </a:r>
            <a:r>
              <a:rPr lang="de-DE" dirty="0" err="1" smtClean="0"/>
              <a:t>Bozdag</a:t>
            </a:r>
            <a:r>
              <a:rPr lang="de-DE" dirty="0" smtClean="0"/>
              <a:t>, Ali </a:t>
            </a:r>
            <a:r>
              <a:rPr lang="de-DE" dirty="0" err="1" smtClean="0"/>
              <a:t>Mesbah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Arie Van </a:t>
            </a:r>
            <a:r>
              <a:rPr lang="de-DE" dirty="0" err="1" smtClean="0"/>
              <a:t>Deursen</a:t>
            </a:r>
            <a:r>
              <a:rPr lang="de-DE" dirty="0" smtClean="0"/>
              <a:t>. Performance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ajax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. </a:t>
            </a:r>
            <a:r>
              <a:rPr lang="de-DE" dirty="0" err="1" smtClean="0"/>
              <a:t>Techni</a:t>
            </a:r>
            <a:r>
              <a:rPr lang="de-DE" dirty="0" smtClean="0"/>
              <a:t>- cal </a:t>
            </a:r>
            <a:r>
              <a:rPr lang="de-DE" dirty="0" err="1" smtClean="0"/>
              <a:t>report</a:t>
            </a:r>
            <a:r>
              <a:rPr lang="de-DE" dirty="0" smtClean="0"/>
              <a:t>, Delft University </a:t>
            </a:r>
            <a:r>
              <a:rPr lang="de-DE" dirty="0" err="1" smtClean="0"/>
              <a:t>of</a:t>
            </a:r>
            <a:r>
              <a:rPr lang="de-DE" dirty="0" smtClean="0"/>
              <a:t> Technology, Software Engineering Research Group, 2008.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[BL98]: Tim Berners-Lee. Cool URLs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. 1998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[KKW07]: Jonas </a:t>
            </a:r>
            <a:r>
              <a:rPr lang="de-DE" dirty="0"/>
              <a:t>Kluge, Frank </a:t>
            </a:r>
            <a:r>
              <a:rPr lang="de-DE" dirty="0" err="1"/>
              <a:t>Kargl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Michael Weber. The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ajax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on 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. In </a:t>
            </a:r>
            <a:r>
              <a:rPr lang="de-DE" i="1" dirty="0"/>
              <a:t>WEBIST (2)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289–294, 2007</a:t>
            </a:r>
            <a:r>
              <a:rPr lang="de-DE" dirty="0" smtClean="0"/>
              <a:t>.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[DFK</a:t>
            </a:r>
            <a:r>
              <a:rPr lang="de-DE" baseline="30000" dirty="0" smtClean="0"/>
              <a:t>+</a:t>
            </a:r>
            <a:r>
              <a:rPr lang="de-DE" dirty="0" smtClean="0"/>
              <a:t>09]Cristian </a:t>
            </a:r>
            <a:r>
              <a:rPr lang="de-DE" dirty="0"/>
              <a:t>Duda, Gianni Frey, Donald Kossmann, Reto Matter, </a:t>
            </a:r>
            <a:r>
              <a:rPr lang="de-DE" dirty="0" err="1"/>
              <a:t>and</a:t>
            </a:r>
            <a:r>
              <a:rPr lang="de-DE" dirty="0"/>
              <a:t> Chong Zhou. Ajax crawl: Making </a:t>
            </a:r>
            <a:r>
              <a:rPr lang="de-DE" dirty="0" err="1"/>
              <a:t>ajax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searchable</a:t>
            </a:r>
            <a:r>
              <a:rPr lang="de-DE" dirty="0"/>
              <a:t>. In </a:t>
            </a:r>
            <a:r>
              <a:rPr lang="de-DE" i="1" dirty="0"/>
              <a:t>Data Engineering, 2009. ICDE’09. IEEE 25th International </a:t>
            </a:r>
            <a:r>
              <a:rPr lang="de-DE" i="1" dirty="0" err="1"/>
              <a:t>Con</a:t>
            </a:r>
            <a:r>
              <a:rPr lang="de-DE" i="1" dirty="0"/>
              <a:t>- </a:t>
            </a:r>
            <a:r>
              <a:rPr lang="de-DE" i="1" dirty="0" err="1"/>
              <a:t>ference</a:t>
            </a:r>
            <a:r>
              <a:rPr lang="de-DE" i="1" dirty="0"/>
              <a:t> on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78–89. IEEE, 2009. 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[Goo14]: Google </a:t>
            </a:r>
            <a:r>
              <a:rPr lang="de-DE" dirty="0"/>
              <a:t>Inc. Ajax </a:t>
            </a:r>
            <a:r>
              <a:rPr lang="de-DE" dirty="0" err="1"/>
              <a:t>crawling</a:t>
            </a:r>
            <a:r>
              <a:rPr lang="de-DE" dirty="0"/>
              <a:t> -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. https</a:t>
            </a:r>
            <a:r>
              <a:rPr lang="de-DE" dirty="0" smtClean="0"/>
              <a:t>://</a:t>
            </a:r>
            <a:r>
              <a:rPr lang="de-DE" dirty="0" err="1"/>
              <a:t>developers.google.com</a:t>
            </a:r>
            <a:r>
              <a:rPr lang="de-DE" dirty="0"/>
              <a:t>/</a:t>
            </a:r>
            <a:r>
              <a:rPr lang="de-DE" dirty="0" err="1"/>
              <a:t>webmasters</a:t>
            </a:r>
            <a:r>
              <a:rPr lang="de-DE" dirty="0"/>
              <a:t>/</a:t>
            </a:r>
            <a:r>
              <a:rPr lang="de-DE" dirty="0" err="1"/>
              <a:t>ajax</a:t>
            </a:r>
            <a:r>
              <a:rPr lang="de-DE" dirty="0"/>
              <a:t>- </a:t>
            </a:r>
            <a:r>
              <a:rPr lang="de-DE" dirty="0" err="1"/>
              <a:t>crawling</a:t>
            </a:r>
            <a:r>
              <a:rPr lang="de-DE" dirty="0"/>
              <a:t>/</a:t>
            </a:r>
            <a:r>
              <a:rPr lang="de-DE" dirty="0" err="1"/>
              <a:t>docs</a:t>
            </a:r>
            <a:r>
              <a:rPr lang="de-DE" dirty="0"/>
              <a:t>/</a:t>
            </a:r>
            <a:r>
              <a:rPr lang="de-DE" dirty="0" err="1"/>
              <a:t>getting-started</a:t>
            </a:r>
            <a:r>
              <a:rPr lang="de-DE" dirty="0"/>
              <a:t>, 2014. </a:t>
            </a:r>
            <a:r>
              <a:rPr lang="de-DE" dirty="0" err="1"/>
              <a:t>accessed</a:t>
            </a:r>
            <a:r>
              <a:rPr lang="de-DE" dirty="0"/>
              <a:t> on 2015-07-28. 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endParaRPr lang="de-DE" dirty="0"/>
          </a:p>
          <a:p>
            <a:pPr lvl="2">
              <a:buFont typeface="Wingdings" charset="0"/>
              <a:buChar char="§"/>
              <a:defRPr/>
            </a:pPr>
            <a:endParaRPr lang="de-DE" dirty="0"/>
          </a:p>
          <a:p>
            <a:pPr lvl="2">
              <a:buFont typeface="Wingdings" charset="0"/>
              <a:buChar char="§"/>
              <a:defRPr/>
            </a:pP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/>
          </a:p>
          <a:p>
            <a:pPr>
              <a:buFont typeface="Wingdings" charset="0"/>
              <a:buChar char="§"/>
              <a:defRPr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4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>
                <a:solidFill>
                  <a:schemeClr val="accent1"/>
                </a:solidFill>
              </a:rPr>
              <a:t>Motivation</a:t>
            </a:r>
            <a:r>
              <a:rPr lang="de-DE" altLang="de-DE" dirty="0"/>
              <a:t>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HTTP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/>
              <a:t>not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updates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/>
              <a:t>AJAX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compromise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complicated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Multiple </a:t>
            </a:r>
            <a:r>
              <a:rPr lang="de-DE" dirty="0" err="1"/>
              <a:t>endpoints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Not SEO </a:t>
            </a:r>
            <a:r>
              <a:rPr lang="de-DE" dirty="0" err="1" smtClean="0"/>
              <a:t>friendly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Overhead </a:t>
            </a:r>
            <a:r>
              <a:rPr lang="de-DE" dirty="0" smtClean="0"/>
              <a:t>at </a:t>
            </a:r>
            <a:r>
              <a:rPr lang="de-DE" dirty="0" err="1" smtClean="0"/>
              <a:t>implementation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Solution: </a:t>
            </a:r>
            <a:r>
              <a:rPr lang="de-DE" altLang="de-DE" dirty="0" err="1"/>
              <a:t>Lare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AJAX-</a:t>
            </a:r>
            <a:r>
              <a:rPr lang="de-DE" dirty="0" err="1" smtClean="0"/>
              <a:t>engine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overhead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SEO 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just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endpoint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Single-page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Load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Update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Normally</a:t>
            </a:r>
            <a:r>
              <a:rPr lang="de-DE" dirty="0" smtClean="0"/>
              <a:t> do not update </a:t>
            </a:r>
            <a:r>
              <a:rPr lang="de-DE" dirty="0" err="1" smtClean="0"/>
              <a:t>the</a:t>
            </a:r>
            <a:r>
              <a:rPr lang="de-DE" dirty="0" smtClean="0"/>
              <a:t> URL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No</a:t>
            </a:r>
            <a:r>
              <a:rPr lang="de-DE" dirty="0"/>
              <a:t> </a:t>
            </a:r>
            <a:r>
              <a:rPr lang="de-DE" dirty="0" smtClean="0"/>
              <a:t>Bookmarks, Sharing </a:t>
            </a:r>
            <a:r>
              <a:rPr lang="de-DE" dirty="0" err="1"/>
              <a:t>or</a:t>
            </a:r>
            <a:r>
              <a:rPr lang="de-DE" dirty="0" smtClean="0"/>
              <a:t> </a:t>
            </a:r>
            <a:r>
              <a:rPr lang="de-DE" dirty="0" err="1" smtClean="0"/>
              <a:t>I</a:t>
            </a:r>
            <a:r>
              <a:rPr lang="de-DE" dirty="0" err="1" smtClean="0"/>
              <a:t>ndexing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Stateful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Typeaheads</a:t>
            </a:r>
            <a:r>
              <a:rPr lang="de-DE" dirty="0" smtClean="0"/>
              <a:t>, e.g. do not update </a:t>
            </a:r>
            <a:r>
              <a:rPr lang="de-DE" dirty="0" err="1" smtClean="0"/>
              <a:t>the</a:t>
            </a:r>
            <a:r>
              <a:rPr lang="de-DE" dirty="0" smtClean="0"/>
              <a:t> URL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Fundamentals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388843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Lare</a:t>
            </a:r>
            <a:r>
              <a:rPr lang="en-US" sz="2000" dirty="0" smtClean="0"/>
              <a:t> - A new technology for</a:t>
            </a:r>
            <a:endParaRPr lang="de-DE" sz="2000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491880" y="1119882"/>
            <a:ext cx="5832000" cy="43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stateful</a:t>
            </a:r>
            <a:r>
              <a:rPr lang="en-US" sz="2000" dirty="0"/>
              <a:t> single-page applications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>
                <a:solidFill>
                  <a:schemeClr val="accent1"/>
                </a:solidFill>
              </a:rPr>
              <a:t>Lare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2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Lightweight asynchronous replacement engine (1/4)</a:t>
            </a:r>
            <a:endParaRPr lang="de-DE" sz="20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56792"/>
            <a:ext cx="2678860" cy="4896544"/>
          </a:xfr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1923749"/>
            <a:ext cx="2494588" cy="445881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835696" y="3968489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Common HTTP </a:t>
            </a:r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364088" y="399577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Hijacks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page‘s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endParaRPr lang="de-DE" dirty="0"/>
          </a:p>
          <a:p>
            <a:pPr marL="457200" lvl="1" indent="0">
              <a:buNone/>
              <a:defRPr/>
            </a:pPr>
            <a:r>
              <a:rPr lang="de-DE" dirty="0" smtClean="0"/>
              <a:t>   HTTP-X-</a:t>
            </a: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smtClean="0"/>
              <a:t>HTTP-header </a:t>
            </a:r>
            <a:r>
              <a:rPr lang="de-DE" dirty="0" err="1" smtClean="0"/>
              <a:t>field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e.g.  </a:t>
            </a:r>
            <a:r>
              <a:rPr lang="de-DE" dirty="0" err="1" smtClean="0"/>
              <a:t>Namespace.of.this.view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Sends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web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endParaRPr lang="de-DE" dirty="0" smtClean="0"/>
          </a:p>
          <a:p>
            <a:pPr marL="457200" lvl="1" indent="0">
              <a:buNone/>
              <a:defRPr/>
            </a:pPr>
            <a:r>
              <a:rPr lang="de-DE" sz="2000" dirty="0"/>
              <a:t> </a:t>
            </a:r>
            <a:r>
              <a:rPr lang="de-DE" sz="2000" dirty="0" smtClean="0"/>
              <a:t>    </a:t>
            </a:r>
            <a:r>
              <a:rPr lang="de-DE" sz="2000" dirty="0" smtClean="0"/>
              <a:t>(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Lare</a:t>
            </a:r>
            <a:r>
              <a:rPr lang="de-DE" sz="2000" dirty="0" smtClean="0"/>
              <a:t>-Backend)</a:t>
            </a:r>
            <a:endParaRPr lang="de-DE" sz="2000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...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Interprets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Replaces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Lightweight asynchronous replacement engine </a:t>
            </a:r>
            <a:r>
              <a:rPr lang="en-US" sz="2000" dirty="0" smtClean="0"/>
              <a:t>(2/4</a:t>
            </a:r>
            <a:r>
              <a:rPr lang="en-US" sz="2000" dirty="0" smtClean="0"/>
              <a:t>)</a:t>
            </a:r>
            <a:endParaRPr lang="de-DE" sz="20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09" y="1338337"/>
            <a:ext cx="2502787" cy="53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-Backend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Retrieves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responded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backend </a:t>
            </a:r>
            <a:r>
              <a:rPr lang="de-DE" dirty="0" err="1" smtClean="0"/>
              <a:t>queries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Renders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</a:t>
            </a:r>
            <a:r>
              <a:rPr lang="en-US" sz="2000" dirty="0" smtClean="0"/>
              <a:t>engine </a:t>
            </a:r>
            <a:r>
              <a:rPr lang="en-US" sz="2000" dirty="0" smtClean="0"/>
              <a:t>(</a:t>
            </a:r>
            <a:r>
              <a:rPr lang="en-US" sz="2000" dirty="0"/>
              <a:t>3</a:t>
            </a:r>
            <a:r>
              <a:rPr lang="en-US" sz="2000" dirty="0" smtClean="0"/>
              <a:t>/4</a:t>
            </a:r>
            <a:r>
              <a:rPr lang="en-US" sz="2000" dirty="0" smtClean="0"/>
              <a:t>)</a:t>
            </a:r>
            <a:endParaRPr lang="de-DE" sz="2000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85" y="1628800"/>
            <a:ext cx="3166319" cy="42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WeST Colours">
      <a:dk1>
        <a:sysClr val="windowText" lastClr="000000"/>
      </a:dk1>
      <a:lt1>
        <a:sysClr val="window" lastClr="FFFFFF"/>
      </a:lt1>
      <a:dk2>
        <a:srgbClr val="0C3875"/>
      </a:dk2>
      <a:lt2>
        <a:srgbClr val="FFAE00"/>
      </a:lt2>
      <a:accent1>
        <a:srgbClr val="DD4814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Microsoft Macintosh PowerPoint</Application>
  <PresentationFormat>Bildschirmpräsentation (4:3)</PresentationFormat>
  <Paragraphs>485</Paragraphs>
  <Slides>25</Slides>
  <Notes>21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Calibri</vt:lpstr>
      <vt:lpstr>Wingdings</vt:lpstr>
      <vt:lpstr>Arial</vt:lpstr>
      <vt:lpstr>Larissa-Design</vt:lpstr>
      <vt:lpstr>Lare - A new technology for stateful single-page applications</vt:lpstr>
      <vt:lpstr>Outline</vt:lpstr>
      <vt:lpstr>Outline</vt:lpstr>
      <vt:lpstr>Introduction: Motivation</vt:lpstr>
      <vt:lpstr>Introduction: Fundamentals</vt:lpstr>
      <vt:lpstr>Outline</vt:lpstr>
      <vt:lpstr>Lare</vt:lpstr>
      <vt:lpstr>Lare</vt:lpstr>
      <vt:lpstr>Lare</vt:lpstr>
      <vt:lpstr>Lare</vt:lpstr>
      <vt:lpstr>Lare</vt:lpstr>
      <vt:lpstr>Outline</vt:lpstr>
      <vt:lpstr>Implementation</vt:lpstr>
      <vt:lpstr>Implementation</vt:lpstr>
      <vt:lpstr>Outline</vt:lpstr>
      <vt:lpstr>Evaluation</vt:lpstr>
      <vt:lpstr>Evaluation</vt:lpstr>
      <vt:lpstr>Outline</vt:lpstr>
      <vt:lpstr>cURL results</vt:lpstr>
      <vt:lpstr>Selenium results</vt:lpstr>
      <vt:lpstr>Outline</vt:lpstr>
      <vt:lpstr>Conclusion and future work</vt:lpstr>
      <vt:lpstr>Thank you for your attention!</vt:lpstr>
      <vt:lpstr>Find my thesis</vt:lpstr>
      <vt:lpstr>Sources</vt:lpstr>
    </vt:vector>
  </TitlesOfParts>
  <Company>Universitaet Koblenz-Landau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schwagereit</dc:creator>
  <cp:lastModifiedBy>Jonas Braun</cp:lastModifiedBy>
  <cp:revision>138</cp:revision>
  <dcterms:created xsi:type="dcterms:W3CDTF">2014-07-17T21:12:00Z</dcterms:created>
  <dcterms:modified xsi:type="dcterms:W3CDTF">2015-08-06T07:14:20Z</dcterms:modified>
</cp:coreProperties>
</file>