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83" r:id="rId17"/>
    <p:sldId id="277" r:id="rId18"/>
    <p:sldId id="278" r:id="rId19"/>
    <p:sldId id="279" r:id="rId20"/>
    <p:sldId id="280" r:id="rId21"/>
    <p:sldId id="262" r:id="rId22"/>
    <p:sldId id="281" r:id="rId23"/>
    <p:sldId id="28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2"/>
    <p:restoredTop sz="71499" autoAdjust="0"/>
  </p:normalViewPr>
  <p:slideViewPr>
    <p:cSldViewPr>
      <p:cViewPr varScale="1">
        <p:scale>
          <a:sx n="87" d="100"/>
          <a:sy n="87" d="100"/>
        </p:scale>
        <p:origin x="2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-112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5F185-AD7A-4C22-A2E9-366B5DE43DD2}" type="datetimeFigureOut">
              <a:rPr lang="de-DE" smtClean="0"/>
              <a:pPr/>
              <a:t>06.05.15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42C78-6B54-4FB4-A34D-CEFE2DD624BC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5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since</a:t>
            </a:r>
            <a:r>
              <a:rPr lang="de-DE" dirty="0" smtClean="0"/>
              <a:t> 1999 HTTP </a:t>
            </a:r>
            <a:r>
              <a:rPr lang="de-DE" dirty="0" err="1" smtClean="0"/>
              <a:t>did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evolve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pages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displayed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Doesn‘t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support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updates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just a </a:t>
            </a:r>
            <a:r>
              <a:rPr lang="de-DE" baseline="0" dirty="0" err="1" smtClean="0"/>
              <a:t>compromise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special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It‘s</a:t>
            </a:r>
            <a:r>
              <a:rPr lang="de-DE" baseline="0" dirty="0" smtClean="0"/>
              <a:t> not SEO 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lot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implementing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Ajax-Engine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HTML / JSON </a:t>
            </a:r>
            <a:r>
              <a:rPr lang="de-DE" baseline="0" dirty="0" err="1" smtClean="0"/>
              <a:t>renderer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I </a:t>
            </a:r>
            <a:r>
              <a:rPr lang="de-DE" dirty="0" err="1" smtClean="0"/>
              <a:t>offer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PJAXR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AJAX,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overhead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smtClean="0"/>
              <a:t>SEO </a:t>
            </a:r>
            <a:r>
              <a:rPr lang="de-DE" baseline="0" dirty="0" err="1" smtClean="0"/>
              <a:t>friendly</a:t>
            </a:r>
            <a:r>
              <a:rPr lang="de-DE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just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endpoint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866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Mysql</a:t>
            </a:r>
            <a:endParaRPr lang="de-DE" dirty="0" smtClean="0"/>
          </a:p>
          <a:p>
            <a:pPr marL="1085850" lvl="2" indent="-171450">
              <a:buFontTx/>
              <a:buChar char="-"/>
              <a:defRPr/>
            </a:pPr>
            <a:r>
              <a:rPr lang="de-DE" dirty="0" err="1" smtClean="0"/>
              <a:t>Twig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757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Lets</a:t>
            </a:r>
            <a:r>
              <a:rPr lang="de-DE" dirty="0" smtClean="0"/>
              <a:t> </a:t>
            </a:r>
            <a:r>
              <a:rPr lang="de-DE" dirty="0" err="1" smtClean="0"/>
              <a:t>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44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~1s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~2s</a:t>
            </a:r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pPr marL="628650" lvl="1" indent="-171450">
              <a:buFontTx/>
              <a:buChar char="-"/>
              <a:defRPr/>
            </a:pPr>
            <a:endParaRPr lang="de-DE" dirty="0" smtClean="0"/>
          </a:p>
          <a:p>
            <a:pPr marL="171450" indent="-171450">
              <a:buFontTx/>
              <a:buChar char="-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r>
              <a:rPr lang="de-DE" dirty="0" smtClean="0"/>
              <a:t>: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: 0.003s</a:t>
            </a:r>
          </a:p>
          <a:p>
            <a:pPr marL="628650" lvl="1" indent="-171450">
              <a:buFontTx/>
              <a:buChar char="-"/>
              <a:defRPr/>
            </a:pPr>
            <a:r>
              <a:rPr lang="de-DE" dirty="0" smtClean="0"/>
              <a:t>Dynamic: 0.9s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43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0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928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31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3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Let‘s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single-page </a:t>
            </a:r>
            <a:r>
              <a:rPr lang="de-DE" baseline="0" dirty="0" err="1" smtClean="0"/>
              <a:t>applications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Load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completely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resources</a:t>
            </a:r>
            <a:r>
              <a:rPr lang="de-DE" baseline="0" dirty="0" smtClean="0"/>
              <a:t> like </a:t>
            </a:r>
            <a:r>
              <a:rPr lang="de-DE" baseline="0" dirty="0" err="1" smtClean="0"/>
              <a:t>images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stylesheets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Update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anymore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Often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URL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updated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share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friends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bookmark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Google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index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baseline="0" dirty="0" smtClean="0"/>
          </a:p>
          <a:p>
            <a:pPr marL="1714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err="1" smtClean="0"/>
              <a:t>Stateful</a:t>
            </a:r>
            <a:endParaRPr lang="de-DE" baseline="0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URL</a:t>
            </a:r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endParaRPr lang="de-DE" dirty="0" smtClean="0"/>
          </a:p>
          <a:p>
            <a:pPr marL="457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-  e.g. </a:t>
            </a:r>
            <a:r>
              <a:rPr lang="de-DE" dirty="0" err="1" smtClean="0"/>
              <a:t>when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clicking</a:t>
            </a:r>
            <a:r>
              <a:rPr lang="de-DE" baseline="0" dirty="0" smtClean="0"/>
              <a:t> on a link, but not on </a:t>
            </a:r>
            <a:r>
              <a:rPr lang="de-DE" baseline="0" dirty="0" err="1" smtClean="0"/>
              <a:t>typeahead</a:t>
            </a:r>
            <a:r>
              <a:rPr lang="de-DE" baseline="0" dirty="0" smtClean="0"/>
              <a:t> </a:t>
            </a:r>
            <a:endParaRPr lang="de-DE" dirty="0" smtClean="0"/>
          </a:p>
          <a:p>
            <a:pPr marL="6286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 smtClean="0"/>
              <a:t>Normal web </a:t>
            </a:r>
            <a:r>
              <a:rPr lang="de-DE" baseline="0" dirty="0" err="1" smtClean="0"/>
              <a:t>history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expect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14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PJAXR-Frontend (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baseline="0" dirty="0" err="1" smtClean="0"/>
              <a:t>jquery-pjaxr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Hijacks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dirty="0" err="1" smtClean="0"/>
              <a:t>EventListener</a:t>
            </a:r>
            <a:r>
              <a:rPr lang="de-DE" dirty="0" smtClean="0"/>
              <a:t> on &lt;a&gt;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Adds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HTTP-Header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Name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Namespace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Sends </a:t>
            </a:r>
            <a:r>
              <a:rPr lang="de-DE" baseline="0" dirty="0" err="1" smtClean="0"/>
              <a:t>asynchronous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webserver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PJAXR-backend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Explained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next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Interprets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response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Replaces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XPATH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dynamic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changes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consistent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enough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1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dirty="0" smtClean="0"/>
              <a:t>PJAXR-Backend (</a:t>
            </a:r>
            <a:r>
              <a:rPr lang="de-DE" dirty="0" err="1" smtClean="0"/>
              <a:t>specific</a:t>
            </a:r>
            <a:r>
              <a:rPr lang="de-DE" baseline="0" dirty="0" smtClean="0"/>
              <a:t> per web </a:t>
            </a:r>
            <a:r>
              <a:rPr lang="de-DE" baseline="0" dirty="0" err="1" smtClean="0"/>
              <a:t>framework</a:t>
            </a:r>
            <a:r>
              <a:rPr lang="de-DE" baseline="0" dirty="0" smtClean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Retrieves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dirty="0" err="1" smtClean="0"/>
              <a:t>Including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current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HTTP-Header</a:t>
            </a:r>
          </a:p>
          <a:p>
            <a:pPr marL="171450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Decides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responded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header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Makes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457200" lvl="1" indent="0">
              <a:buFontTx/>
              <a:buNone/>
            </a:pP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Renders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HTML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983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PJAXR?</a:t>
            </a:r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lower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times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"</a:t>
            </a:r>
            <a:r>
              <a:rPr lang="de-DE" baseline="0" dirty="0" err="1" smtClean="0"/>
              <a:t>further</a:t>
            </a:r>
            <a:r>
              <a:rPr lang="de-DE" baseline="0" dirty="0" smtClean="0"/>
              <a:t>"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traffic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HTTP-</a:t>
            </a:r>
            <a:r>
              <a:rPr lang="de-DE" baseline="0" dirty="0" err="1" smtClean="0"/>
              <a:t>request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itself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reload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resouces</a:t>
            </a:r>
            <a:r>
              <a:rPr lang="de-DE" baseline="0" dirty="0" smtClean="0"/>
              <a:t>, etc.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 Second </a:t>
            </a:r>
            <a:r>
              <a:rPr lang="de-DE" baseline="0" dirty="0" err="1" smtClean="0"/>
              <a:t>endpoint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AJAX </a:t>
            </a:r>
            <a:r>
              <a:rPr lang="de-DE" baseline="0" dirty="0" err="1" smtClean="0"/>
              <a:t>requests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an </a:t>
            </a:r>
            <a:r>
              <a:rPr lang="de-DE" baseline="0" dirty="0" smtClean="0"/>
              <a:t>AJAX-</a:t>
            </a:r>
            <a:r>
              <a:rPr lang="de-DE" baseline="0" dirty="0" err="1" smtClean="0"/>
              <a:t>engine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frontend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The </a:t>
            </a:r>
            <a:r>
              <a:rPr lang="de-DE" baseline="0" dirty="0" err="1" smtClean="0"/>
              <a:t>Optimization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search-engines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AJAX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say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PJAXR: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page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URI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</a:t>
            </a:r>
            <a:r>
              <a:rPr lang="de-DE" baseline="0" dirty="0" smtClean="0"/>
              <a:t> in an </a:t>
            </a:r>
            <a:r>
              <a:rPr lang="de-DE" baseline="0" dirty="0" err="1" smtClean="0"/>
              <a:t>hiearchical</a:t>
            </a:r>
            <a:r>
              <a:rPr lang="de-DE" baseline="0" dirty="0" smtClean="0"/>
              <a:t> Namespace</a:t>
            </a:r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A HTML </a:t>
            </a:r>
            <a:r>
              <a:rPr lang="de-DE" baseline="0" dirty="0" err="1" smtClean="0"/>
              <a:t>structure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hierarchical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</a:p>
          <a:p>
            <a:pPr marL="1543050" lvl="3" indent="-171450">
              <a:buFontTx/>
              <a:buChar char="-"/>
            </a:pPr>
            <a:r>
              <a:rPr lang="de-DE" baseline="0" dirty="0" smtClean="0"/>
              <a:t>A </a:t>
            </a:r>
            <a:r>
              <a:rPr lang="de-DE" baseline="0" dirty="0" err="1" smtClean="0"/>
              <a:t>well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structured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endParaRPr lang="de-DE" baseline="0" dirty="0" smtClean="0"/>
          </a:p>
          <a:p>
            <a:pPr marL="2000250" lvl="4" indent="-171450">
              <a:buFontTx/>
              <a:buChar char="-"/>
            </a:pPr>
            <a:r>
              <a:rPr lang="de-DE" baseline="0" dirty="0" smtClean="0"/>
              <a:t>Even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CSS </a:t>
            </a:r>
            <a:r>
              <a:rPr lang="de-DE" baseline="0" dirty="0" err="1" smtClean="0"/>
              <a:t>styles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additionally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a PJAXR-Fronend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a Backend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provided</a:t>
            </a:r>
            <a:r>
              <a:rPr lang="de-DE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7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did</a:t>
            </a:r>
            <a:r>
              <a:rPr lang="de-DE" dirty="0" smtClean="0"/>
              <a:t> i </a:t>
            </a:r>
            <a:r>
              <a:rPr lang="de-DE" dirty="0" err="1" smtClean="0"/>
              <a:t>implement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thesis</a:t>
            </a:r>
            <a:r>
              <a:rPr lang="de-DE" baseline="0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de-DE" baseline="0" dirty="0" smtClean="0"/>
              <a:t>PHP-PJAXR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General </a:t>
            </a:r>
            <a:r>
              <a:rPr lang="de-DE" baseline="0" dirty="0" err="1" smtClean="0"/>
              <a:t>implementation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PHP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Can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every</a:t>
            </a:r>
            <a:r>
              <a:rPr lang="de-DE" baseline="0" dirty="0" smtClean="0"/>
              <a:t> PHP </a:t>
            </a:r>
            <a:r>
              <a:rPr lang="de-DE" baseline="0" dirty="0" err="1" smtClean="0"/>
              <a:t>project</a:t>
            </a:r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Twig-Pjaxr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Extension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Base on PHP-PJAXR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Hides</a:t>
            </a:r>
            <a:r>
              <a:rPr lang="de-DE" baseline="0" dirty="0" smtClean="0"/>
              <a:t> PHP-PJAXR API in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-Templates</a:t>
            </a:r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become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user-</a:t>
            </a:r>
            <a:r>
              <a:rPr lang="de-DE" baseline="0" dirty="0" err="1" smtClean="0"/>
              <a:t>friendly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Additionally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adjustments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jquery-pjaxr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make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even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more</a:t>
            </a:r>
            <a:r>
              <a:rPr lang="de-DE" baseline="0" dirty="0" smtClean="0"/>
              <a:t> universal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6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-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baseline="0" dirty="0" smtClean="0"/>
              <a:t> implementations?</a:t>
            </a:r>
          </a:p>
          <a:p>
            <a:endParaRPr lang="de-DE" baseline="0" dirty="0" smtClean="0"/>
          </a:p>
          <a:p>
            <a:pPr marL="171450" indent="-171450">
              <a:buFontTx/>
              <a:buChar char="-"/>
            </a:pPr>
            <a:r>
              <a:rPr lang="de-DE" baseline="0" dirty="0" err="1" smtClean="0"/>
              <a:t>What</a:t>
            </a:r>
            <a:r>
              <a:rPr lang="de-DE" baseline="0" dirty="0" smtClean="0"/>
              <a:t> do i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requirement</a:t>
            </a:r>
            <a:r>
              <a:rPr lang="de-DE" baseline="0" dirty="0" smtClean="0"/>
              <a:t> in Composer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Add a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tag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Controller </a:t>
            </a:r>
            <a:r>
              <a:rPr lang="de-DE" baseline="0" dirty="0" err="1" smtClean="0"/>
              <a:t>youi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name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reduce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unnecessary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controller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That‘s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In Detail:</a:t>
            </a:r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Compser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require</a:t>
            </a:r>
            <a:r>
              <a:rPr lang="de-DE" baseline="0" dirty="0" smtClean="0"/>
              <a:t> „“</a:t>
            </a:r>
            <a:r>
              <a:rPr lang="de-DE" baseline="0" dirty="0" err="1" smtClean="0"/>
              <a:t>iekadou</a:t>
            </a:r>
            <a:r>
              <a:rPr lang="de-DE" baseline="0" dirty="0" smtClean="0"/>
              <a:t>/</a:t>
            </a:r>
            <a:r>
              <a:rPr lang="de-DE" baseline="0" dirty="0" err="1" smtClean="0"/>
              <a:t>twig_pjaxr</a:t>
            </a:r>
            <a:r>
              <a:rPr lang="de-DE" baseline="0" dirty="0" smtClean="0"/>
              <a:t>“: </a:t>
            </a:r>
            <a:r>
              <a:rPr lang="de-DE" baseline="0" dirty="0" err="1" smtClean="0"/>
              <a:t>version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composer.json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Twig</a:t>
            </a:r>
            <a:r>
              <a:rPr lang="de-DE" baseline="0" dirty="0" smtClean="0"/>
              <a:t>-Template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decide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should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extended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matched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Default Template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Controller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Use</a:t>
            </a:r>
            <a:r>
              <a:rPr lang="de-DE" baseline="0" dirty="0" smtClean="0"/>
              <a:t> PHP-PJAXR API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avoid</a:t>
            </a:r>
            <a:r>
              <a:rPr lang="de-DE" baseline="0" dirty="0" smtClean="0"/>
              <a:t> backend </a:t>
            </a:r>
            <a:r>
              <a:rPr lang="de-DE" baseline="0" dirty="0" err="1" smtClean="0"/>
              <a:t>queries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smtClean="0"/>
              <a:t>Test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namespaces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matching</a:t>
            </a:r>
            <a:endParaRPr lang="de-DE" baseline="0" dirty="0" smtClean="0"/>
          </a:p>
          <a:p>
            <a:pPr marL="1085850" lvl="2" indent="-171450">
              <a:buFontTx/>
              <a:buChar char="-"/>
            </a:pPr>
            <a:r>
              <a:rPr lang="de-DE" baseline="0" dirty="0" err="1" smtClean="0"/>
              <a:t>Avoid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needed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26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- </a:t>
            </a:r>
            <a:r>
              <a:rPr lang="de-DE" dirty="0" err="1" smtClean="0"/>
              <a:t>Methodology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PJAXR:</a:t>
            </a:r>
          </a:p>
          <a:p>
            <a:endParaRPr lang="de-DE" dirty="0" smtClean="0"/>
          </a:p>
          <a:p>
            <a:pPr marL="171450" indent="-171450">
              <a:buFontTx/>
              <a:buChar char="-"/>
            </a:pPr>
            <a:r>
              <a:rPr lang="de-DE" dirty="0" smtClean="0"/>
              <a:t>PJAXR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in a web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, so i </a:t>
            </a:r>
            <a:r>
              <a:rPr lang="de-DE" baseline="0" dirty="0" err="1" smtClean="0"/>
              <a:t>implemented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With</a:t>
            </a:r>
            <a:r>
              <a:rPr lang="de-DE" baseline="0" dirty="0" smtClean="0"/>
              <a:t> PHP,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Mysql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Delicious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dataset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Then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Selenium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if</a:t>
            </a:r>
            <a:r>
              <a:rPr lang="de-DE" baseline="0" dirty="0" smtClean="0"/>
              <a:t> PHP-PJAXR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Twig</a:t>
            </a:r>
            <a:r>
              <a:rPr lang="de-DE" baseline="0" dirty="0" smtClean="0"/>
              <a:t>-PJAXR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working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err="1" smtClean="0"/>
              <a:t>Curl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HTTP-response </a:t>
            </a:r>
            <a:r>
              <a:rPr lang="de-DE" baseline="0" dirty="0" err="1" smtClean="0"/>
              <a:t>times</a:t>
            </a:r>
            <a:endParaRPr lang="de-DE" baseline="0" dirty="0" smtClean="0"/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Chrome Network Tools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analyze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application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retrieval</a:t>
            </a:r>
            <a:endParaRPr lang="de-DE" baseline="0" dirty="0" smtClean="0"/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Stylesheets, Images, Scripts, etc.</a:t>
            </a:r>
          </a:p>
          <a:p>
            <a:pPr marL="171450" lvl="0" indent="-171450">
              <a:buFontTx/>
              <a:buChar char="-"/>
            </a:pPr>
            <a:endParaRPr lang="de-DE" baseline="0" dirty="0" smtClean="0"/>
          </a:p>
          <a:p>
            <a:pPr marL="171450" lvl="0" indent="-171450">
              <a:buFontTx/>
              <a:buChar char="-"/>
            </a:pPr>
            <a:r>
              <a:rPr lang="de-DE" baseline="0" dirty="0" smtClean="0"/>
              <a:t>Overall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difficult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, </a:t>
            </a:r>
          </a:p>
          <a:p>
            <a:pPr marL="628650" lvl="1" indent="-171450">
              <a:buFontTx/>
              <a:buChar char="-"/>
            </a:pPr>
            <a:r>
              <a:rPr lang="de-DE" baseline="0" dirty="0" smtClean="0"/>
              <a:t>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lack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automation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complete</a:t>
            </a:r>
            <a:r>
              <a:rPr lang="de-DE" baseline="0" dirty="0" smtClean="0"/>
              <a:t> web </a:t>
            </a:r>
            <a:r>
              <a:rPr lang="de-DE" baseline="0" dirty="0" err="1" smtClean="0"/>
              <a:t>retrievals</a:t>
            </a:r>
            <a:endParaRPr lang="de-DE" baseline="0" dirty="0" smtClean="0"/>
          </a:p>
          <a:p>
            <a:pPr marL="0" lvl="0" indent="0">
              <a:buFontTx/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42C78-6B54-4FB4-A34D-CEFE2DD624BC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58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2061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pic>
        <p:nvPicPr>
          <p:cNvPr id="7" name="Grafik 6" descr="background-graphicsScaledNormal.jpg"/>
          <p:cNvPicPr>
            <a:picLocks noChangeAspect="1"/>
          </p:cNvPicPr>
          <p:nvPr userDrawn="1"/>
        </p:nvPicPr>
        <p:blipFill>
          <a:blip r:embed="rId2" cstate="print"/>
          <a:srcRect t="680" b="40786"/>
          <a:stretch>
            <a:fillRect/>
          </a:stretch>
        </p:blipFill>
        <p:spPr>
          <a:xfrm>
            <a:off x="0" y="-27384"/>
            <a:ext cx="9144000" cy="1224136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0" y="6622793"/>
            <a:ext cx="9144000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 smtClean="0">
                <a:solidFill>
                  <a:schemeClr val="tx1"/>
                </a:solidFill>
              </a:rPr>
              <a:t>Institute for Web Science and Technologies  ·  University of Koblenz-Landau, Germany</a:t>
            </a:r>
          </a:p>
        </p:txBody>
      </p:sp>
      <p:pic>
        <p:nvPicPr>
          <p:cNvPr id="9" name="Grafik 8" descr="WeST_Logo_Colored_grafic.em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87824" y="5467376"/>
            <a:ext cx="3329641" cy="10243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5/6/15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5/6/15</a:t>
            </a:fld>
            <a:endParaRPr lang="en-US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5/6/15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5/6/15</a:t>
            </a:fld>
            <a:endParaRPr lang="en-US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5/6/15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de-DE" smtClean="0"/>
              <a:pPr/>
              <a:t>06.05.15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5/6/15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12F0F1-63F7-411D-9D47-3740753B7891}" type="datetimeFigureOut">
              <a:rPr lang="en-US" noProof="0" smtClean="0"/>
              <a:pPr/>
              <a:t>5/6/15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195736" y="6625436"/>
            <a:ext cx="5400600" cy="232564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740352" y="6622793"/>
            <a:ext cx="1152128" cy="235208"/>
          </a:xfrm>
          <a:prstGeom prst="rect">
            <a:avLst/>
          </a:prstGeom>
        </p:spPr>
        <p:txBody>
          <a:bodyPr/>
          <a:lstStyle/>
          <a:p>
            <a:fld id="{B6BECD02-1E3F-4E4B-93EF-F431C7D276AE}" type="slidenum">
              <a:rPr lang="en-US" noProof="0" smtClean="0"/>
              <a:pPr/>
              <a:t>‹Nr.›</a:t>
            </a:fld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6622793"/>
            <a:ext cx="7569642" cy="235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Rechteck 15"/>
          <p:cNvSpPr/>
          <p:nvPr userDrawn="1"/>
        </p:nvSpPr>
        <p:spPr>
          <a:xfrm>
            <a:off x="7566264" y="6622793"/>
            <a:ext cx="1577736" cy="2352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7504" y="1268760"/>
            <a:ext cx="8928992" cy="525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pic>
        <p:nvPicPr>
          <p:cNvPr id="10" name="Grafik 9" descr="background-graphicsScaledNormal.jpg"/>
          <p:cNvPicPr>
            <a:picLocks noChangeAspect="1"/>
          </p:cNvPicPr>
          <p:nvPr userDrawn="1"/>
        </p:nvPicPr>
        <p:blipFill>
          <a:blip r:embed="rId13" cstate="print"/>
          <a:srcRect t="40786" b="40786"/>
          <a:stretch>
            <a:fillRect/>
          </a:stretch>
        </p:blipFill>
        <p:spPr>
          <a:xfrm flipH="1">
            <a:off x="0" y="0"/>
            <a:ext cx="9144000" cy="476672"/>
          </a:xfrm>
          <a:prstGeom prst="rect">
            <a:avLst/>
          </a:prstGeom>
        </p:spPr>
      </p:pic>
      <p:cxnSp>
        <p:nvCxnSpPr>
          <p:cNvPr id="14" name="Gerade Verbindung 13"/>
          <p:cNvCxnSpPr/>
          <p:nvPr userDrawn="1"/>
        </p:nvCxnSpPr>
        <p:spPr>
          <a:xfrm>
            <a:off x="0" y="476672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 userDrawn="1"/>
        </p:nvSpPr>
        <p:spPr>
          <a:xfrm>
            <a:off x="7647062" y="62488"/>
            <a:ext cx="1359778" cy="34667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pic>
        <p:nvPicPr>
          <p:cNvPr id="21" name="Grafik 20" descr="WeST_Logo_Colored_grafic_nur_WeST.em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698209" y="93017"/>
            <a:ext cx="1285056" cy="395327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60385" y="6612351"/>
            <a:ext cx="2131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noProof="0" dirty="0" smtClean="0"/>
              <a:t>Jonas Braun</a:t>
            </a:r>
            <a:endParaRPr lang="en-US" sz="1100" b="0" noProof="0" dirty="0"/>
          </a:p>
        </p:txBody>
      </p:sp>
      <p:sp>
        <p:nvSpPr>
          <p:cNvPr id="15" name="Textfeld 14"/>
          <p:cNvSpPr txBox="1"/>
          <p:nvPr userDrawn="1"/>
        </p:nvSpPr>
        <p:spPr>
          <a:xfrm>
            <a:off x="1647962" y="6612383"/>
            <a:ext cx="5804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 dirty="0" smtClean="0"/>
              <a:t>PJAXR – A new technology for </a:t>
            </a:r>
            <a:r>
              <a:rPr lang="en-US" sz="1100" b="1" noProof="0" dirty="0" err="1" smtClean="0"/>
              <a:t>stateful</a:t>
            </a:r>
            <a:r>
              <a:rPr lang="en-US" sz="1100" b="1" noProof="0" dirty="0" smtClean="0"/>
              <a:t> single-page applications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7708821" y="6613057"/>
            <a:ext cx="12961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161467B-F059-4824-9667-8865457FF275}" type="slidenum">
              <a:rPr lang="en-US" sz="1100" b="1" noProof="0" smtClean="0">
                <a:solidFill>
                  <a:schemeClr val="bg1"/>
                </a:solidFill>
              </a:rPr>
              <a:pPr algn="ctr"/>
              <a:t>‹Nr.›</a:t>
            </a:fld>
            <a:endParaRPr lang="en-US" sz="1100" b="1" noProof="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kadou/bachelor-thesis/" TargetMode="External"/><Relationship Id="rId4" Type="http://schemas.openxmlformats.org/officeDocument/2006/relationships/hyperlink" Target="https://github.com/iekadou/php-pjaxr/" TargetMode="External"/><Relationship Id="rId5" Type="http://schemas.openxmlformats.org/officeDocument/2006/relationships/hyperlink" Target="https://github.com/iekadou/twig-pjaxr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PJAXR – A new technology for </a:t>
            </a:r>
            <a:r>
              <a:rPr lang="en-US" dirty="0" err="1"/>
              <a:t>stateful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single-page applications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tx1"/>
                </a:solidFill>
              </a:rPr>
              <a:t>Bachelorthesis</a:t>
            </a:r>
          </a:p>
          <a:p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de-DE" sz="2400" dirty="0" smtClean="0"/>
              <a:t>Jonas </a:t>
            </a:r>
            <a:r>
              <a:rPr lang="en-US" altLang="de-DE" sz="2400" dirty="0"/>
              <a:t>Braun</a:t>
            </a:r>
          </a:p>
          <a:p>
            <a:r>
              <a:rPr lang="en-US" altLang="de-DE" sz="2400" dirty="0" smtClean="0"/>
              <a:t>2015-06-01</a:t>
            </a:r>
            <a:endParaRPr lang="en-US" alt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Summary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One</a:t>
            </a:r>
            <a:r>
              <a:rPr lang="de-DE" dirty="0" smtClean="0"/>
              <a:t> URI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normal </a:t>
            </a:r>
            <a:r>
              <a:rPr lang="de-DE" dirty="0" err="1" smtClean="0"/>
              <a:t>and</a:t>
            </a:r>
            <a:r>
              <a:rPr lang="de-DE" dirty="0" smtClean="0"/>
              <a:t> PJAXR </a:t>
            </a:r>
            <a:r>
              <a:rPr lang="de-DE" dirty="0" err="1" smtClean="0"/>
              <a:t>requests</a:t>
            </a:r>
            <a:r>
              <a:rPr lang="de-DE" dirty="0" smtClean="0"/>
              <a:t>)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in an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A HTML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matching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hierarchical</a:t>
            </a:r>
            <a:r>
              <a:rPr lang="de-DE" dirty="0" smtClean="0"/>
              <a:t> </a:t>
            </a:r>
            <a:r>
              <a:rPr lang="de-DE" dirty="0" err="1" smtClean="0"/>
              <a:t>namespace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PJAXR-Frontend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PJAXR-Backend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PJAXR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Pushstate</a:t>
            </a:r>
            <a:r>
              <a:rPr lang="en-US" sz="2000" dirty="0" smtClean="0"/>
              <a:t> AJAX extended Replacements (4/4)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401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2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General backend </a:t>
            </a:r>
            <a:r>
              <a:rPr lang="de-DE" dirty="0" err="1" smtClean="0"/>
              <a:t>implementation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PHP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every</a:t>
            </a:r>
            <a:r>
              <a:rPr lang="de-DE" dirty="0" smtClean="0"/>
              <a:t> PHP </a:t>
            </a:r>
            <a:r>
              <a:rPr lang="de-DE" dirty="0" err="1" smtClean="0"/>
              <a:t>project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Extension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templating</a:t>
            </a:r>
            <a:r>
              <a:rPr lang="de-DE" dirty="0" smtClean="0"/>
              <a:t> 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Based</a:t>
            </a:r>
            <a:r>
              <a:rPr lang="de-DE" dirty="0" smtClean="0"/>
              <a:t> on PHP-PJAXR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Hides</a:t>
            </a:r>
            <a:r>
              <a:rPr lang="de-DE" dirty="0" smtClean="0"/>
              <a:t> PHP-PJAXR API in </a:t>
            </a:r>
            <a:r>
              <a:rPr lang="de-DE" dirty="0" err="1" smtClean="0"/>
              <a:t>Twig</a:t>
            </a:r>
            <a:r>
              <a:rPr lang="de-DE" dirty="0" smtClean="0"/>
              <a:t> Templates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jquery-pjaxr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83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Result</a:t>
            </a:r>
            <a:r>
              <a:rPr lang="de-DE" dirty="0" smtClean="0"/>
              <a:t> (</a:t>
            </a:r>
            <a:r>
              <a:rPr lang="de-DE" dirty="0" err="1" smtClean="0"/>
              <a:t>screenshots</a:t>
            </a:r>
            <a:r>
              <a:rPr lang="de-DE" dirty="0" smtClean="0"/>
              <a:t>)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Composer / </a:t>
            </a:r>
            <a:r>
              <a:rPr lang="de-DE" dirty="0" err="1" smtClean="0"/>
              <a:t>Packagist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require</a:t>
            </a:r>
            <a:r>
              <a:rPr lang="de-DE" dirty="0" smtClean="0"/>
              <a:t> “</a:t>
            </a:r>
            <a:r>
              <a:rPr lang="de-DE" dirty="0" err="1" smtClean="0"/>
              <a:t>iekadou</a:t>
            </a:r>
            <a:r>
              <a:rPr lang="de-DE" dirty="0" smtClean="0"/>
              <a:t>/</a:t>
            </a:r>
            <a:r>
              <a:rPr lang="de-DE" dirty="0" err="1" smtClean="0"/>
              <a:t>twig_pjaxr</a:t>
            </a:r>
            <a:r>
              <a:rPr lang="de-DE" dirty="0" smtClean="0"/>
              <a:t>“: “0.2.0“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-Template</a:t>
            </a:r>
            <a:endParaRPr lang="de-DE" dirty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{% </a:t>
            </a:r>
            <a:r>
              <a:rPr lang="de-DE" dirty="0" err="1" smtClean="0"/>
              <a:t>pjaxr_extends</a:t>
            </a:r>
            <a:r>
              <a:rPr lang="de-DE" dirty="0" smtClean="0"/>
              <a:t> DEFAULT_TPL NAMESPACE PJAXR_TPL %}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Controller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Pjaxr</a:t>
            </a:r>
            <a:r>
              <a:rPr lang="de-DE" dirty="0" smtClean="0"/>
              <a:t>::</a:t>
            </a:r>
            <a:r>
              <a:rPr lang="de-DE" dirty="0" err="1" smtClean="0"/>
              <a:t>set_namespace</a:t>
            </a:r>
            <a:r>
              <a:rPr lang="de-DE" dirty="0" smtClean="0"/>
              <a:t>(“</a:t>
            </a:r>
            <a:r>
              <a:rPr lang="de-DE" dirty="0" err="1" smtClean="0"/>
              <a:t>Namespace.of.this.view</a:t>
            </a:r>
            <a:r>
              <a:rPr lang="de-DE" dirty="0" smtClean="0"/>
              <a:t>“);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(</a:t>
            </a:r>
            <a:r>
              <a:rPr lang="de-DE" dirty="0" err="1" smtClean="0"/>
              <a:t>PJAXR:matches</a:t>
            </a:r>
            <a:r>
              <a:rPr lang="de-DE" dirty="0" smtClean="0"/>
              <a:t>(“Namespace“)) { // Backend </a:t>
            </a:r>
            <a:r>
              <a:rPr lang="de-DE" dirty="0" err="1" smtClean="0"/>
              <a:t>queries</a:t>
            </a:r>
            <a:r>
              <a:rPr lang="de-DE" dirty="0" smtClean="0"/>
              <a:t> }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That‘s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=)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75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>
                <a:solidFill>
                  <a:schemeClr val="accent1"/>
                </a:solidFill>
              </a:rPr>
              <a:t>Methodology</a:t>
            </a:r>
            <a:endParaRPr lang="de-DE" alt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99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PHP, </a:t>
            </a:r>
            <a:r>
              <a:rPr lang="de-DE" dirty="0" err="1" smtClean="0"/>
              <a:t>Twig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Mysql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Delicious</a:t>
            </a:r>
            <a:r>
              <a:rPr lang="de-DE" dirty="0" smtClean="0"/>
              <a:t> in </a:t>
            </a:r>
            <a:r>
              <a:rPr lang="de-DE" dirty="0" err="1" smtClean="0"/>
              <a:t>it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Selenium</a:t>
            </a:r>
            <a:r>
              <a:rPr lang="de-DE" dirty="0" smtClean="0"/>
              <a:t>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test</a:t>
            </a:r>
            <a:r>
              <a:rPr lang="de-DE" dirty="0" smtClean="0"/>
              <a:t> PHP-PJAXR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Twig</a:t>
            </a:r>
            <a:r>
              <a:rPr lang="de-DE" dirty="0" smtClean="0"/>
              <a:t>-PJAXR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Curl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HTTP-response </a:t>
            </a:r>
            <a:r>
              <a:rPr lang="de-DE" dirty="0" err="1" smtClean="0"/>
              <a:t>times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Chrome Network Tools 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web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retrieval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, due </a:t>
            </a:r>
            <a:r>
              <a:rPr lang="de-DE" dirty="0" err="1" smtClean="0"/>
              <a:t>to</a:t>
            </a:r>
            <a:r>
              <a:rPr lang="de-DE" dirty="0" smtClean="0"/>
              <a:t> lack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automation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5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Test </a:t>
            </a:r>
            <a:r>
              <a:rPr lang="de-DE" dirty="0" err="1" smtClean="0"/>
              <a:t>suite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Dynamic </a:t>
            </a:r>
            <a:r>
              <a:rPr lang="de-DE" dirty="0" err="1" smtClean="0"/>
              <a:t>pages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database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Initial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PJAXR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Site-</a:t>
            </a:r>
            <a:r>
              <a:rPr lang="de-DE" dirty="0" err="1" smtClean="0"/>
              <a:t>to</a:t>
            </a:r>
            <a:r>
              <a:rPr lang="de-DE" dirty="0" smtClean="0"/>
              <a:t>-site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Enabled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caching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Mysql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04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Results</a:t>
            </a:r>
            <a:endParaRPr lang="de-DE" dirty="0" smtClean="0">
              <a:solidFill>
                <a:schemeClr val="accent1"/>
              </a:solidFill>
            </a:endParaRPr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0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518808"/>
              </p:ext>
            </p:extLst>
          </p:nvPr>
        </p:nvGraphicFramePr>
        <p:xfrm>
          <a:off x="107950" y="1268413"/>
          <a:ext cx="88565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227"/>
                <a:gridCol w="1704855"/>
                <a:gridCol w="2304256"/>
                <a:gridCol w="18002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Tested</a:t>
                      </a:r>
                      <a:r>
                        <a:rPr lang="de-DE" dirty="0" smtClean="0"/>
                        <a:t> URLs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Initial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Normal Site-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-Site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PJAXR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1.0265s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0.9877s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0.0038s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/tags/p/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/tags/p/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2.3621s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2.3493s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0.0456s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</a:t>
                      </a:r>
                      <a:r>
                        <a:rPr lang="de-DE" dirty="0" err="1" smtClean="0"/>
                        <a:t>imprint</a:t>
                      </a:r>
                      <a:r>
                        <a:rPr lang="de-DE" dirty="0" smtClean="0"/>
                        <a:t>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1.0812s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1.0811s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0.0040s</a:t>
                      </a:r>
                      <a:endParaRPr lang="de-DE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/tags/p/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2.3887s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2.3091s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/>
                        <a:t>1.2404s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/tags/p/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to</a:t>
                      </a:r>
                      <a:r>
                        <a:rPr lang="de-DE" baseline="0" dirty="0" smtClean="0"/>
                        <a:t> /tags/p/2/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2.3295s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2.2887s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 smtClean="0"/>
                        <a:t>0.0758s</a:t>
                      </a:r>
                      <a:endParaRPr lang="de-DE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135360" y="4293096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/>
              <a:t>It‘s</a:t>
            </a:r>
            <a:r>
              <a:rPr lang="de-DE" sz="2800" dirty="0" smtClean="0"/>
              <a:t> </a:t>
            </a:r>
            <a:r>
              <a:rPr lang="de-DE" sz="2800" dirty="0" err="1" smtClean="0"/>
              <a:t>faster</a:t>
            </a:r>
            <a:r>
              <a:rPr lang="de-DE" sz="2800" dirty="0" smtClean="0"/>
              <a:t> =)</a:t>
            </a:r>
            <a:endParaRPr lang="de-DE" sz="2800" dirty="0"/>
          </a:p>
        </p:txBody>
      </p:sp>
      <p:sp>
        <p:nvSpPr>
          <p:cNvPr id="2" name="Textfeld 1"/>
          <p:cNvSpPr txBox="1"/>
          <p:nvPr/>
        </p:nvSpPr>
        <p:spPr>
          <a:xfrm>
            <a:off x="107504" y="3570109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Specifcations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293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>
                <a:solidFill>
                  <a:schemeClr val="accent1"/>
                </a:solidFill>
              </a:rPr>
              <a:t>Conclusion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and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future</a:t>
            </a:r>
            <a:r>
              <a:rPr lang="de-DE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>
                <a:solidFill>
                  <a:schemeClr val="accent1"/>
                </a:solidFill>
              </a:rPr>
              <a:t>work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7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More </a:t>
            </a:r>
            <a:r>
              <a:rPr lang="de-DE" dirty="0" err="1" smtClean="0"/>
              <a:t>backends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different web </a:t>
            </a:r>
            <a:r>
              <a:rPr lang="de-DE" dirty="0" err="1" smtClean="0"/>
              <a:t>frameworks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: Django, </a:t>
            </a:r>
            <a:r>
              <a:rPr lang="de-DE" dirty="0" err="1" smtClean="0"/>
              <a:t>Spring.io</a:t>
            </a:r>
            <a:r>
              <a:rPr lang="de-DE" dirty="0" smtClean="0"/>
              <a:t>, PHP (</a:t>
            </a:r>
            <a:r>
              <a:rPr lang="de-DE" dirty="0" err="1" smtClean="0"/>
              <a:t>Twig</a:t>
            </a:r>
            <a:r>
              <a:rPr lang="de-DE" dirty="0" smtClean="0"/>
              <a:t>)</a:t>
            </a:r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W3C </a:t>
            </a:r>
            <a:r>
              <a:rPr lang="de-DE" dirty="0" err="1" smtClean="0"/>
              <a:t>member</a:t>
            </a:r>
            <a:r>
              <a:rPr lang="de-DE" dirty="0" smtClean="0"/>
              <a:t> </a:t>
            </a:r>
            <a:r>
              <a:rPr lang="de-DE" dirty="0" err="1" smtClean="0"/>
              <a:t>proposes</a:t>
            </a:r>
            <a:r>
              <a:rPr lang="de-DE" dirty="0" smtClean="0"/>
              <a:t> single-page </a:t>
            </a:r>
            <a:r>
              <a:rPr lang="de-DE" dirty="0" err="1" smtClean="0"/>
              <a:t>applications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JavaScript in HTML6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0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</a:rPr>
              <a:t>Thank you for your attention!</a:t>
            </a:r>
            <a:endParaRPr lang="de-DE" sz="3600" dirty="0">
              <a:latin typeface="+mn-lt"/>
            </a:endParaRP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000" dirty="0" smtClean="0"/>
          </a:p>
          <a:p>
            <a:endParaRPr lang="de-DE" sz="2000" dirty="0" smtClean="0"/>
          </a:p>
          <a:p>
            <a:endParaRPr lang="de-DE" sz="2000" dirty="0" smtClean="0"/>
          </a:p>
          <a:p>
            <a:r>
              <a:rPr lang="de-DE" sz="2000" dirty="0" smtClean="0"/>
              <a:t>Jonas Braun</a:t>
            </a:r>
            <a:endParaRPr 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Bachelor Thesis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3"/>
              </a:rPr>
              <a:t>https://github.com/iekadou/bachelor-thesis/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Sample web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Colloquium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Thesis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Proposal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PHP-PJAXR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4"/>
              </a:rPr>
              <a:t>https://github.com/iekadou/php-pjaxr/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Twig</a:t>
            </a:r>
            <a:r>
              <a:rPr lang="de-DE" dirty="0" smtClean="0"/>
              <a:t>-PJAXR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>
                <a:hlinkClick r:id="rId5"/>
              </a:rPr>
              <a:t>https://github.com/iekadou/twig-pjaxr/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my thesis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80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...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4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>
                <a:solidFill>
                  <a:schemeClr val="accent1"/>
                </a:solidFill>
              </a:rPr>
              <a:t>Motivation</a:t>
            </a:r>
            <a:r>
              <a:rPr lang="de-DE" altLang="de-DE" dirty="0"/>
              <a:t>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/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41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/>
              <a:t>HTTP 1.1 (1999)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support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updates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/>
              <a:t>AJAX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compromise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complicated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Diagram</a:t>
            </a:r>
            <a:r>
              <a:rPr lang="de-DE" dirty="0" smtClean="0"/>
              <a:t> – </a:t>
            </a:r>
            <a:r>
              <a:rPr lang="de-DE" dirty="0" err="1" smtClean="0"/>
              <a:t>page</a:t>
            </a:r>
            <a:r>
              <a:rPr lang="de-DE" dirty="0" smtClean="0"/>
              <a:t>, </a:t>
            </a:r>
            <a:r>
              <a:rPr lang="de-DE" dirty="0" err="1" smtClean="0"/>
              <a:t>endpoint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Multiple </a:t>
            </a:r>
            <a:r>
              <a:rPr lang="de-DE" dirty="0" err="1"/>
              <a:t>endpoints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Not SEO </a:t>
            </a:r>
            <a:r>
              <a:rPr lang="de-DE" dirty="0" err="1" smtClean="0"/>
              <a:t>friendly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Overhead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 smtClean="0"/>
              <a:t>it</a:t>
            </a:r>
            <a:endParaRPr lang="de-DE" dirty="0"/>
          </a:p>
          <a:p>
            <a:pPr>
              <a:buFont typeface="Wingdings" charset="0"/>
              <a:buChar char="§"/>
              <a:defRPr/>
            </a:pPr>
            <a:r>
              <a:rPr lang="de-DE" dirty="0" smtClean="0"/>
              <a:t>Solution: PJAXR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Optimizing</a:t>
            </a:r>
            <a:r>
              <a:rPr lang="de-DE" dirty="0" smtClean="0"/>
              <a:t> </a:t>
            </a:r>
            <a:r>
              <a:rPr lang="de-DE" dirty="0"/>
              <a:t>AJAX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overhead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/>
              <a:t>SEO </a:t>
            </a:r>
            <a:r>
              <a:rPr lang="de-DE" dirty="0" err="1"/>
              <a:t>friendly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just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endpoint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Motivation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Single-page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Load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completely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Update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No</a:t>
            </a:r>
            <a:r>
              <a:rPr lang="de-DE" dirty="0" smtClean="0"/>
              <a:t> Sharing,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Indexing</a:t>
            </a:r>
            <a:endParaRPr lang="de-DE" dirty="0" smtClean="0"/>
          </a:p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Stateful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Every </a:t>
            </a:r>
            <a:r>
              <a:rPr lang="de-DE" dirty="0" err="1" smtClean="0"/>
              <a:t>page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it‘s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smtClean="0"/>
              <a:t>URL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URL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updated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page</a:t>
            </a:r>
            <a:r>
              <a:rPr lang="de-DE" dirty="0" smtClean="0"/>
              <a:t>(!)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 Fundamentals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388843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PJAXR - A new technology for</a:t>
            </a:r>
            <a:endParaRPr lang="de-DE" sz="2000" dirty="0"/>
          </a:p>
        </p:txBody>
      </p:sp>
      <p:sp>
        <p:nvSpPr>
          <p:cNvPr id="6" name="Titel 2"/>
          <p:cNvSpPr txBox="1">
            <a:spLocks/>
          </p:cNvSpPr>
          <p:nvPr/>
        </p:nvSpPr>
        <p:spPr>
          <a:xfrm>
            <a:off x="3816000" y="1119882"/>
            <a:ext cx="5832000" cy="435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stateful</a:t>
            </a:r>
            <a:r>
              <a:rPr lang="en-US" sz="2000" dirty="0"/>
              <a:t> single-page applications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45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8E8E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de-DE" altLang="de-DE" dirty="0"/>
              <a:t>Motivation 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altLang="de-DE" dirty="0" smtClean="0">
                <a:solidFill>
                  <a:schemeClr val="accent1"/>
                </a:solidFill>
              </a:rPr>
              <a:t>PJAXR</a:t>
            </a:r>
          </a:p>
          <a:p>
            <a:pPr marL="514350" indent="-514350">
              <a:buAutoNum type="arabicParenR"/>
            </a:pPr>
            <a:r>
              <a:rPr lang="de-DE" altLang="de-DE" dirty="0" smtClean="0"/>
              <a:t>Implementation</a:t>
            </a:r>
          </a:p>
          <a:p>
            <a:pPr marL="514350" indent="-514350">
              <a:buAutoNum type="arabicParenR"/>
            </a:pPr>
            <a:r>
              <a:rPr lang="de-DE" altLang="de-DE" dirty="0" err="1" smtClean="0"/>
              <a:t>Methodology</a:t>
            </a:r>
            <a:endParaRPr lang="de-DE" alt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Results</a:t>
            </a:r>
            <a:endParaRPr lang="de-DE" dirty="0" smtClean="0"/>
          </a:p>
          <a:p>
            <a:pPr marL="514350" indent="-514350">
              <a:buAutoNum type="arabicParenR"/>
            </a:pPr>
            <a:r>
              <a:rPr lang="de-DE" dirty="0" err="1" smtClean="0"/>
              <a:t>Conclusion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en-US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2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PJAXR-Frontend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Hijacks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page‘s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HTTP-X-PJAXR-Namespace HTTP-header </a:t>
            </a:r>
            <a:r>
              <a:rPr lang="de-DE" dirty="0" err="1" smtClean="0"/>
              <a:t>field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e.g.  </a:t>
            </a:r>
            <a:r>
              <a:rPr lang="de-DE" dirty="0" err="1" smtClean="0"/>
              <a:t>Namespace.of.this.view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Sends </a:t>
            </a:r>
            <a:r>
              <a:rPr lang="de-DE" dirty="0" err="1" smtClean="0"/>
              <a:t>request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web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PJAXR-Backend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...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Interprets</a:t>
            </a:r>
            <a:r>
              <a:rPr lang="de-DE" dirty="0" smtClean="0"/>
              <a:t> </a:t>
            </a:r>
            <a:r>
              <a:rPr lang="de-DE" dirty="0" err="1" smtClean="0"/>
              <a:t>response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Replaces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PJAXR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Pushstate</a:t>
            </a:r>
            <a:r>
              <a:rPr lang="en-US" sz="2000" dirty="0" smtClean="0"/>
              <a:t> AJAX extended Replacements (1/4)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958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smtClean="0"/>
              <a:t>PJAXR-Backend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Retrieves</a:t>
            </a:r>
            <a:r>
              <a:rPr lang="de-DE" dirty="0" smtClean="0"/>
              <a:t> </a:t>
            </a:r>
            <a:r>
              <a:rPr lang="de-DE" dirty="0" err="1" smtClean="0"/>
              <a:t>request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responded</a:t>
            </a:r>
            <a:endParaRPr lang="de-DE" dirty="0" smtClean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backend </a:t>
            </a:r>
            <a:r>
              <a:rPr lang="de-DE" dirty="0" err="1" smtClean="0"/>
              <a:t>queries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Renders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HTML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PJAXR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Pushstate</a:t>
            </a:r>
            <a:r>
              <a:rPr lang="en-US" sz="2000" dirty="0" smtClean="0"/>
              <a:t> AJAX extended Replacements (2/4)</a:t>
            </a:r>
            <a:endParaRPr lang="de-DE" sz="2000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901" y="1189647"/>
            <a:ext cx="3274819" cy="52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07504" y="1556792"/>
            <a:ext cx="8928992" cy="4968552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de-DE" dirty="0" err="1" smtClean="0"/>
              <a:t>Why</a:t>
            </a:r>
            <a:r>
              <a:rPr lang="de-DE" dirty="0" smtClean="0"/>
              <a:t> PJAXR?</a:t>
            </a:r>
          </a:p>
          <a:p>
            <a:pPr lvl="1">
              <a:buFont typeface="Wingdings" charset="0"/>
              <a:buChar char="§"/>
              <a:defRPr/>
            </a:pPr>
            <a:r>
              <a:rPr lang="de-DE" dirty="0" smtClean="0"/>
              <a:t>Advantages </a:t>
            </a:r>
            <a:r>
              <a:rPr lang="de-DE" dirty="0" err="1" smtClean="0"/>
              <a:t>of</a:t>
            </a:r>
            <a:r>
              <a:rPr lang="de-DE" dirty="0" smtClean="0"/>
              <a:t> AJAX</a:t>
            </a:r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„</a:t>
            </a:r>
            <a:r>
              <a:rPr lang="de-DE" dirty="0" err="1" smtClean="0"/>
              <a:t>further</a:t>
            </a:r>
            <a:r>
              <a:rPr lang="de-DE" dirty="0" smtClean="0"/>
              <a:t>“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traffic</a:t>
            </a:r>
            <a:endParaRPr lang="de-DE" dirty="0"/>
          </a:p>
          <a:p>
            <a:pPr lvl="1">
              <a:buFont typeface="Wingdings" charset="0"/>
              <a:buChar char="§"/>
              <a:defRPr/>
            </a:pPr>
            <a:r>
              <a:rPr lang="de-DE" dirty="0" err="1" smtClean="0"/>
              <a:t>Avoid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Second </a:t>
            </a:r>
            <a:r>
              <a:rPr lang="de-DE" dirty="0" err="1" smtClean="0"/>
              <a:t>endpoint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AJAX </a:t>
            </a:r>
            <a:r>
              <a:rPr lang="de-DE" dirty="0" err="1" smtClean="0"/>
              <a:t>requests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smtClean="0"/>
              <a:t>Implementation </a:t>
            </a:r>
            <a:r>
              <a:rPr lang="de-DE" dirty="0" err="1" smtClean="0"/>
              <a:t>of</a:t>
            </a:r>
            <a:r>
              <a:rPr lang="de-DE" dirty="0" smtClean="0"/>
              <a:t> AJAX-</a:t>
            </a:r>
            <a:r>
              <a:rPr lang="de-DE" dirty="0" err="1" smtClean="0"/>
              <a:t>engine</a:t>
            </a:r>
            <a:endParaRPr lang="de-DE" dirty="0" smtClean="0"/>
          </a:p>
          <a:p>
            <a:pPr lvl="2">
              <a:buFont typeface="Wingdings" charset="0"/>
              <a:buChar char="§"/>
              <a:defRPr/>
            </a:pP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search-engine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AJAX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PJAXR</a:t>
            </a:r>
            <a:endParaRPr lang="de-DE" dirty="0"/>
          </a:p>
        </p:txBody>
      </p:sp>
      <p:sp>
        <p:nvSpPr>
          <p:cNvPr id="4" name="Titel 2"/>
          <p:cNvSpPr txBox="1">
            <a:spLocks/>
          </p:cNvSpPr>
          <p:nvPr/>
        </p:nvSpPr>
        <p:spPr>
          <a:xfrm>
            <a:off x="107504" y="1119882"/>
            <a:ext cx="8928992" cy="4369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 smtClean="0"/>
              <a:t>Pushstate</a:t>
            </a:r>
            <a:r>
              <a:rPr lang="en-US" sz="2000" dirty="0" smtClean="0"/>
              <a:t> AJAX extended Replacements (3/4)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5194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WeST Colours">
      <a:dk1>
        <a:sysClr val="windowText" lastClr="000000"/>
      </a:dk1>
      <a:lt1>
        <a:sysClr val="window" lastClr="FFFFFF"/>
      </a:lt1>
      <a:dk2>
        <a:srgbClr val="0C3875"/>
      </a:dk2>
      <a:lt2>
        <a:srgbClr val="FFAE00"/>
      </a:lt2>
      <a:accent1>
        <a:srgbClr val="DD4814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Microsoft Macintosh PowerPoint</Application>
  <PresentationFormat>Bildschirmpräsentation (4:3)</PresentationFormat>
  <Paragraphs>368</Paragraphs>
  <Slides>23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Calibri</vt:lpstr>
      <vt:lpstr>Wingdings</vt:lpstr>
      <vt:lpstr>Arial</vt:lpstr>
      <vt:lpstr>Larissa-Design</vt:lpstr>
      <vt:lpstr>PJAXR – A new technology for stateful single-page applications</vt:lpstr>
      <vt:lpstr>Outline</vt:lpstr>
      <vt:lpstr>Outline</vt:lpstr>
      <vt:lpstr>Introduction: Motivation</vt:lpstr>
      <vt:lpstr>Introduction: Fundamentals</vt:lpstr>
      <vt:lpstr>Outline</vt:lpstr>
      <vt:lpstr>PJAXR</vt:lpstr>
      <vt:lpstr>PJAXR</vt:lpstr>
      <vt:lpstr>PJAXR</vt:lpstr>
      <vt:lpstr>PJAXR</vt:lpstr>
      <vt:lpstr>Outline</vt:lpstr>
      <vt:lpstr>Implementation</vt:lpstr>
      <vt:lpstr>Implementation</vt:lpstr>
      <vt:lpstr>Outline</vt:lpstr>
      <vt:lpstr>Methodology</vt:lpstr>
      <vt:lpstr>Methodology</vt:lpstr>
      <vt:lpstr>Outline</vt:lpstr>
      <vt:lpstr>Results</vt:lpstr>
      <vt:lpstr>Outline</vt:lpstr>
      <vt:lpstr>Conclusion and future work</vt:lpstr>
      <vt:lpstr>Thank you for your attention!</vt:lpstr>
      <vt:lpstr>Find my thesis</vt:lpstr>
      <vt:lpstr>Sources</vt:lpstr>
    </vt:vector>
  </TitlesOfParts>
  <Company>Universitaet Koblenz-Landau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schwagereit</dc:creator>
  <cp:lastModifiedBy>Ein Microsoft Office-Anwender</cp:lastModifiedBy>
  <cp:revision>67</cp:revision>
  <dcterms:created xsi:type="dcterms:W3CDTF">2014-07-17T21:12:00Z</dcterms:created>
  <dcterms:modified xsi:type="dcterms:W3CDTF">2015-05-07T12:01:07Z</dcterms:modified>
</cp:coreProperties>
</file>