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9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83" r:id="rId18"/>
    <p:sldId id="277" r:id="rId19"/>
    <p:sldId id="278" r:id="rId20"/>
    <p:sldId id="285" r:id="rId21"/>
    <p:sldId id="279" r:id="rId22"/>
    <p:sldId id="280" r:id="rId23"/>
    <p:sldId id="262" r:id="rId24"/>
    <p:sldId id="281" r:id="rId25"/>
    <p:sldId id="282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/>
    <p:restoredTop sz="67247" autoAdjust="0"/>
  </p:normalViewPr>
  <p:slideViewPr>
    <p:cSldViewPr>
      <p:cViewPr varScale="1">
        <p:scale>
          <a:sx n="150" d="100"/>
          <a:sy n="150" d="100"/>
        </p:scale>
        <p:origin x="344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>.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I‘,m</a:t>
            </a:r>
            <a:r>
              <a:rPr lang="de-DE" baseline="0" dirty="0" smtClean="0"/>
              <a:t> Jonas Braun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i will 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bachelorthesis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endParaRPr lang="de-DE" baseline="0" dirty="0" smtClean="0"/>
          </a:p>
          <a:p>
            <a:r>
              <a:rPr lang="de-DE" baseline="0" dirty="0" err="1" smtClean="0"/>
              <a:t>Lare</a:t>
            </a:r>
            <a:r>
              <a:rPr lang="de-DE" baseline="0" dirty="0" smtClean="0"/>
              <a:t>  -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stateful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appliacation</a:t>
            </a:r>
            <a:r>
              <a:rPr lang="de-DE" baseline="0" dirty="0" smtClean="0"/>
              <a:t>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062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smtClean="0"/>
              <a:t>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: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One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normal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)</a:t>
            </a:r>
          </a:p>
          <a:p>
            <a:pPr marL="914400" lvl="2" indent="0">
              <a:buFontTx/>
              <a:buNone/>
            </a:pPr>
            <a:r>
              <a:rPr lang="de-DE" baseline="0" dirty="0" smtClean="0"/>
              <a:t>-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API URL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Hashbang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As Tim Berners-Lee </a:t>
            </a:r>
            <a:r>
              <a:rPr lang="de-DE" baseline="0" dirty="0" err="1" smtClean="0"/>
              <a:t>said</a:t>
            </a:r>
            <a:r>
              <a:rPr lang="de-DE" baseline="0" dirty="0" smtClean="0"/>
              <a:t> in 1999: Cool URLs </a:t>
            </a:r>
            <a:r>
              <a:rPr lang="de-DE" baseline="0" dirty="0" err="1" smtClean="0"/>
              <a:t>dont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smtClean="0"/>
              <a:t>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-Front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smtClean="0"/>
              <a:t>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</a:t>
            </a:r>
            <a:r>
              <a:rPr lang="de-DE" baseline="0" dirty="0" smtClean="0"/>
              <a:t>PHP-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 </a:t>
            </a:r>
            <a:r>
              <a:rPr lang="de-DE" baseline="0" dirty="0" smtClean="0"/>
              <a:t>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smtClean="0"/>
              <a:t>maintainable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Together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Stephan Groß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predecessor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lare.js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 </a:t>
            </a:r>
            <a:r>
              <a:rPr lang="de-DE" baseline="0" dirty="0" err="1" smtClean="0"/>
              <a:t>made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browsers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Window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maintainable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repeatable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SELENIUM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r>
              <a:rPr lang="de-DE" dirty="0" smtClean="0"/>
              <a:t> Query </a:t>
            </a:r>
            <a:r>
              <a:rPr lang="de-DE" dirty="0" err="1" smtClean="0"/>
              <a:t>cache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r>
              <a:rPr lang="de-DE" dirty="0" err="1" smtClean="0"/>
              <a:t>cache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~1s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~2s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~1s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~2s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FIVE TO NINTEY-FIVE PERCENT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motivitation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After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i will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finish</a:t>
            </a:r>
          </a:p>
          <a:p>
            <a:pPr marL="228600" indent="-228600">
              <a:buAutoNum type="arabicPeriod"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Afterwards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watch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methodology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benchmark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Lare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end i will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conclusion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34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synchronicity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rendered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    </a:t>
            </a:r>
            <a:r>
              <a:rPr lang="de-DE" baseline="0" dirty="0" err="1" smtClean="0"/>
              <a:t>w</a:t>
            </a:r>
            <a:r>
              <a:rPr lang="de-DE" baseline="0" dirty="0" smtClean="0"/>
              <a:t>/o </a:t>
            </a:r>
            <a:r>
              <a:rPr lang="de-DE" baseline="0" dirty="0" smtClean="0"/>
              <a:t>additional </a:t>
            </a:r>
            <a:r>
              <a:rPr lang="de-DE" baseline="0" dirty="0" err="1" smtClean="0"/>
              <a:t>techniques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Asynchronous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smtClean="0"/>
              <a:t>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maintain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457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  e.g. </a:t>
            </a:r>
            <a:r>
              <a:rPr lang="de-DE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clicking</a:t>
            </a:r>
            <a:r>
              <a:rPr lang="de-DE" baseline="0" dirty="0" smtClean="0"/>
              <a:t> on a link, but not on </a:t>
            </a:r>
            <a:r>
              <a:rPr lang="de-DE" baseline="0" dirty="0" err="1" smtClean="0"/>
              <a:t>typeahead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common</a:t>
            </a:r>
            <a:r>
              <a:rPr lang="de-DE" baseline="0" dirty="0" smtClean="0"/>
              <a:t> HTTP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,</a:t>
            </a:r>
          </a:p>
          <a:p>
            <a:pPr marL="457200" lvl="1" indent="0">
              <a:buFontTx/>
              <a:buNone/>
            </a:pP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HTML DOM</a:t>
            </a:r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457200" lvl="1" indent="0">
              <a:buFontTx/>
              <a:buNone/>
            </a:pPr>
            <a:r>
              <a:rPr lang="de-DE" baseline="0" dirty="0" smtClean="0"/>
              <a:t>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quite</a:t>
            </a:r>
            <a:r>
              <a:rPr lang="de-DE" baseline="0" dirty="0" smtClean="0"/>
              <a:t> easy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AJAX-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frontend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05.08.15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8/5/15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err="1" smtClean="0"/>
              <a:t>Lare</a:t>
            </a:r>
            <a:r>
              <a:rPr lang="en-US" sz="1100" b="1" noProof="0" dirty="0" smtClean="0"/>
              <a:t> </a:t>
            </a:r>
            <a:r>
              <a:rPr lang="en-US" sz="1100" b="1" noProof="0" dirty="0" smtClean="0"/>
              <a:t>- </a:t>
            </a:r>
            <a:r>
              <a:rPr lang="en-US" sz="1100" b="1" noProof="0" dirty="0" smtClean="0"/>
              <a:t>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lare-team/lare.js/" TargetMode="External"/><Relationship Id="rId5" Type="http://schemas.openxmlformats.org/officeDocument/2006/relationships/hyperlink" Target="https://github.com/lare-team/php-lare/" TargetMode="External"/><Relationship Id="rId6" Type="http://schemas.openxmlformats.org/officeDocument/2006/relationships/hyperlink" Target="https://github.com/lare-team/twig-la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r>
              <a:rPr lang="en-US" dirty="0" smtClean="0"/>
              <a:t> - </a:t>
            </a:r>
            <a:r>
              <a:rPr lang="en-US" dirty="0"/>
              <a:t>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300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3100" dirty="0" smtClean="0"/>
              <a:t>Jonas </a:t>
            </a:r>
            <a:r>
              <a:rPr lang="en-US" altLang="de-DE" sz="3100" dirty="0" smtClean="0"/>
              <a:t>Braun</a:t>
            </a:r>
          </a:p>
          <a:p>
            <a:endParaRPr lang="en-US" altLang="de-DE" sz="2400" dirty="0" smtClean="0"/>
          </a:p>
          <a:p>
            <a:r>
              <a:rPr lang="en-US" altLang="de-DE" sz="2300" dirty="0" err="1" smtClean="0"/>
              <a:t>Oberseminar</a:t>
            </a:r>
            <a:endParaRPr lang="en-US" altLang="de-DE" sz="2300" dirty="0"/>
          </a:p>
          <a:p>
            <a:r>
              <a:rPr lang="en-US" altLang="de-DE" sz="2300" dirty="0" smtClean="0"/>
              <a:t>2015-08-06</a:t>
            </a:r>
            <a:endParaRPr lang="en-US" altLang="de-DE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AJAX</a:t>
            </a:r>
          </a:p>
          <a:p>
            <a:pPr marL="914400" lvl="2" indent="0">
              <a:buNone/>
              <a:defRPr/>
            </a:pPr>
            <a:r>
              <a:rPr lang="de-DE" dirty="0"/>
              <a:t> </a:t>
            </a:r>
            <a:r>
              <a:rPr lang="de-DE" dirty="0" smtClean="0"/>
              <a:t>  (e.g. </a:t>
            </a:r>
            <a:r>
              <a:rPr lang="de-DE" dirty="0" err="1" smtClean="0"/>
              <a:t>headless</a:t>
            </a:r>
            <a:r>
              <a:rPr lang="de-DE" dirty="0" smtClean="0"/>
              <a:t>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snapshots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engine(3/4</a:t>
            </a:r>
            <a:r>
              <a:rPr lang="en-US" sz="2000" dirty="0" smtClean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?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smtClean="0"/>
              <a:t>URL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engine </a:t>
            </a:r>
            <a:r>
              <a:rPr lang="en-US" sz="2000" dirty="0" smtClean="0"/>
              <a:t>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JavaScript </a:t>
            </a:r>
            <a:r>
              <a:rPr lang="de-DE" dirty="0" err="1" smtClean="0"/>
              <a:t>frontend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jQuery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Usage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</a:t>
            </a:r>
            <a:r>
              <a:rPr lang="de-DE" dirty="0" smtClean="0"/>
              <a:t>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smtClean="0"/>
              <a:t>“</a:t>
            </a:r>
            <a:r>
              <a:rPr lang="de-DE" dirty="0" err="1"/>
              <a:t>lare_team</a:t>
            </a:r>
            <a:r>
              <a:rPr lang="de-DE" dirty="0"/>
              <a:t>/</a:t>
            </a:r>
            <a:r>
              <a:rPr lang="de-DE" dirty="0" err="1"/>
              <a:t>twig_lare</a:t>
            </a:r>
            <a:r>
              <a:rPr lang="de-DE" dirty="0" smtClean="0"/>
              <a:t>“: </a:t>
            </a:r>
            <a:r>
              <a:rPr lang="de-DE" dirty="0" smtClean="0"/>
              <a:t>“1.0.0“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lare_extends</a:t>
            </a:r>
            <a:r>
              <a:rPr lang="de-DE" dirty="0" smtClean="0"/>
              <a:t> DEFAULT_TPL NAMESPACE LARE_TPL 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Lare:matches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smtClean="0"/>
              <a:t>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HTML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$(</a:t>
            </a:r>
            <a:r>
              <a:rPr lang="de-DE" dirty="0" err="1" smtClean="0"/>
              <a:t>document</a:t>
            </a:r>
            <a:r>
              <a:rPr lang="de-DE" dirty="0" smtClean="0"/>
              <a:t>).</a:t>
            </a:r>
            <a:r>
              <a:rPr lang="de-DE" dirty="0" err="1" smtClean="0"/>
              <a:t>lare</a:t>
            </a:r>
            <a:r>
              <a:rPr lang="de-DE" dirty="0" smtClean="0"/>
              <a:t>(‘a</a:t>
            </a:r>
            <a:r>
              <a:rPr lang="de-DE" dirty="0"/>
              <a:t>‘</a:t>
            </a:r>
            <a:r>
              <a:rPr lang="de-DE" dirty="0" smtClean="0"/>
              <a:t>);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Evaluation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, PHP API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/>
              <a:t>Mysql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Delicious</a:t>
            </a:r>
            <a:r>
              <a:rPr lang="de-DE" dirty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HTTP-response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w</a:t>
            </a:r>
            <a:r>
              <a:rPr lang="de-DE" dirty="0" smtClean="0"/>
              <a:t>/o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Window.performance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r>
              <a:rPr lang="de-DE" dirty="0" smtClean="0"/>
              <a:t> incl.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/>
              <a:t>Selenium</a:t>
            </a:r>
            <a:r>
              <a:rPr lang="de-DE" dirty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Record</a:t>
            </a:r>
            <a:r>
              <a:rPr lang="de-DE" dirty="0" smtClean="0"/>
              <a:t>-</a:t>
            </a:r>
            <a:r>
              <a:rPr lang="de-DE" dirty="0" err="1" smtClean="0"/>
              <a:t>and</a:t>
            </a:r>
            <a:r>
              <a:rPr lang="de-DE" dirty="0" smtClean="0"/>
              <a:t>-play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webdriver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Common HTTP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Page-</a:t>
            </a:r>
            <a:r>
              <a:rPr lang="de-DE" dirty="0" err="1" smtClean="0"/>
              <a:t>to</a:t>
            </a:r>
            <a:r>
              <a:rPr lang="de-DE" dirty="0" smtClean="0"/>
              <a:t>-page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457200" lvl="1" indent="0">
              <a:buNone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Template (</a:t>
            </a:r>
            <a:r>
              <a:rPr lang="de-DE" dirty="0" err="1" smtClean="0"/>
              <a:t>Twig</a:t>
            </a:r>
            <a:r>
              <a:rPr lang="de-DE" dirty="0" smtClean="0"/>
              <a:t> / </a:t>
            </a:r>
            <a:r>
              <a:rPr lang="de-DE" dirty="0" err="1" smtClean="0"/>
              <a:t>AngularJS</a:t>
            </a:r>
            <a:r>
              <a:rPr lang="de-DE" dirty="0" smtClean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975358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06"/>
                <a:gridCol w="2016224"/>
                <a:gridCol w="1944216"/>
                <a:gridCol w="1800200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Tested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URLs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Common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Lare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DB-Caching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63.2ms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56.8ms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 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62.3ms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57.9ms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1245.4ms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1244.5ms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</a:t>
                      </a:r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imprint</a:t>
                      </a:r>
                      <a:r>
                        <a:rPr lang="de-DE" sz="1600" dirty="0" smtClean="0">
                          <a:ln>
                            <a:noFill/>
                          </a:ln>
                        </a:rPr>
                        <a:t>/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/tags/p/1/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79.9ms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1243.0ms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101.4ms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no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/tags/p/1/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</a:t>
                      </a:r>
                      <a:r>
                        <a:rPr lang="de-DE" sz="1600" baseline="0" dirty="0" err="1" smtClean="0">
                          <a:ln>
                            <a:noFill/>
                          </a:ln>
                        </a:rPr>
                        <a:t>to</a:t>
                      </a:r>
                      <a:r>
                        <a:rPr lang="de-DE" sz="1600" baseline="0" dirty="0" smtClean="0">
                          <a:ln>
                            <a:noFill/>
                          </a:ln>
                        </a:rPr>
                        <a:t> /tags/p/2/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n>
                            <a:noFill/>
                          </a:ln>
                        </a:rPr>
                        <a:t>82.4.0ms</a:t>
                      </a:r>
                      <a:endParaRPr lang="de-DE" sz="160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ln>
                            <a:noFill/>
                          </a:ln>
                        </a:rPr>
                        <a:t>65.3ms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>
                          <a:ln>
                            <a:noFill/>
                          </a:ln>
                        </a:rPr>
                        <a:t>yes</a:t>
                      </a:r>
                      <a:endParaRPr lang="de-DE" sz="1600" b="0" dirty="0">
                        <a:ln>
                          <a:noFill/>
                        </a:ln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10139"/>
              </p:ext>
            </p:extLst>
          </p:nvPr>
        </p:nvGraphicFramePr>
        <p:xfrm>
          <a:off x="107950" y="1219634"/>
          <a:ext cx="8928546" cy="336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818"/>
                <a:gridCol w="1296144"/>
                <a:gridCol w="1368152"/>
                <a:gridCol w="1296144"/>
                <a:gridCol w="1224136"/>
                <a:gridCol w="1368152"/>
              </a:tblGrid>
              <a:tr h="625190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Tested</a:t>
                      </a:r>
                      <a:r>
                        <a:rPr lang="de-DE" sz="1600" dirty="0" smtClean="0"/>
                        <a:t> URLs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Common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Initial</a:t>
                      </a:r>
                      <a:br>
                        <a:rPr lang="de-DE" sz="1600" dirty="0" smtClean="0"/>
                      </a:br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Lare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AngularJS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DB-Caching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92.58ms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190.05ms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44.53ms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19.25ms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68596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94.07ms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194.71.ms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43.24ms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19.12ms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60261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1352.86ms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1494.67ms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1243.33ms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1216.88ms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</a:t>
                      </a:r>
                      <a:r>
                        <a:rPr lang="de-DE" sz="1600" dirty="0" err="1" smtClean="0"/>
                        <a:t>imprint</a:t>
                      </a:r>
                      <a:r>
                        <a:rPr lang="de-DE" sz="1600" dirty="0" smtClean="0"/>
                        <a:t>/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/tags/p/1/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150.41ms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356.22ms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55.79ms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32.68ms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47510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1345.50ms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1499.23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83.71ms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65.33ms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no</a:t>
                      </a:r>
                      <a:endParaRPr lang="de-DE" sz="1600" b="0" dirty="0"/>
                    </a:p>
                  </a:txBody>
                  <a:tcPr/>
                </a:tc>
              </a:tr>
              <a:tr h="43776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/tags/p/1/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/tags/p/2/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153.83ms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368.67ms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46.86ms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31.28ms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err="1" smtClean="0"/>
                        <a:t>yes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Varying load times: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5</a:t>
            </a:r>
            <a:r>
              <a:rPr lang="en-US" dirty="0"/>
              <a:t>% to 95% </a:t>
            </a:r>
            <a:r>
              <a:rPr lang="en-US" dirty="0" smtClean="0"/>
              <a:t>relatively to normal requests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Backend queries are the main reason: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/>
              <a:t>L</a:t>
            </a:r>
            <a:r>
              <a:rPr lang="en-US" dirty="0" smtClean="0"/>
              <a:t>ess backend queries result in lower load times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dirty="0" smtClean="0"/>
              <a:t>But sometimes no backend queries can be avoided</a:t>
            </a:r>
            <a:endParaRPr lang="en-US" dirty="0"/>
          </a:p>
          <a:p>
            <a:pPr lvl="1">
              <a:buFont typeface="Wingdings" charset="0"/>
              <a:buChar char="§"/>
              <a:defRPr/>
            </a:pP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Load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10000 </a:t>
            </a:r>
            <a:r>
              <a:rPr lang="de-DE" dirty="0" err="1"/>
              <a:t>concurrent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in </a:t>
            </a:r>
            <a:r>
              <a:rPr lang="de-DE" sz="2600" dirty="0"/>
              <a:t>[BMVD08</a:t>
            </a:r>
            <a:r>
              <a:rPr lang="de-DE" sz="2600" dirty="0" smtClean="0"/>
              <a:t>]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smtClean="0"/>
              <a:t>in HTML6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smtClean="0"/>
              <a:t>JavaScript</a:t>
            </a:r>
            <a:endParaRPr lang="de-DE" sz="2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/>
              <a:t>Thesis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lare.js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github.com/lare-team/lare.js/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</a:t>
            </a:r>
            <a:r>
              <a:rPr lang="de-DE" dirty="0" err="1" smtClean="0"/>
              <a:t>Lare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github.com/lare-team/php-lare/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Twig-Lare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github.com/lare-team/twig-lare/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-252536" y="1268760"/>
            <a:ext cx="8928992" cy="5256584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AngularJS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https://angularjs.org/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Selenium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>
                <a:hlinkClick r:id="rId4"/>
              </a:rPr>
              <a:t>http://www.seleniumhq.org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jQuery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>
                <a:hlinkClick r:id="rId5"/>
              </a:rPr>
              <a:t>http://jquery.com/</a:t>
            </a:r>
            <a:r>
              <a:rPr lang="de-DE" dirty="0" smtClean="0"/>
              <a:t> (</a:t>
            </a:r>
            <a:r>
              <a:rPr lang="de-DE" dirty="0" err="1" smtClean="0"/>
              <a:t>Accessed</a:t>
            </a:r>
            <a:r>
              <a:rPr lang="de-DE" dirty="0" smtClean="0"/>
              <a:t> 05.08.2015)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References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[BMVD08]: Engin </a:t>
            </a:r>
            <a:r>
              <a:rPr lang="de-DE" dirty="0" err="1" smtClean="0"/>
              <a:t>Bozdag</a:t>
            </a:r>
            <a:r>
              <a:rPr lang="de-DE" dirty="0" smtClean="0"/>
              <a:t>, Ali </a:t>
            </a:r>
            <a:r>
              <a:rPr lang="de-DE" dirty="0" err="1" smtClean="0"/>
              <a:t>Mesbah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Arie Van </a:t>
            </a:r>
            <a:r>
              <a:rPr lang="de-DE" dirty="0" err="1" smtClean="0"/>
              <a:t>Deursen</a:t>
            </a:r>
            <a:r>
              <a:rPr lang="de-DE" dirty="0" smtClean="0"/>
              <a:t>. Performance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ajax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. </a:t>
            </a:r>
            <a:r>
              <a:rPr lang="de-DE" dirty="0" err="1" smtClean="0"/>
              <a:t>Techni</a:t>
            </a:r>
            <a:r>
              <a:rPr lang="de-DE" dirty="0" smtClean="0"/>
              <a:t>- cal </a:t>
            </a:r>
            <a:r>
              <a:rPr lang="de-DE" dirty="0" err="1" smtClean="0"/>
              <a:t>report</a:t>
            </a:r>
            <a:r>
              <a:rPr lang="de-DE" dirty="0" smtClean="0"/>
              <a:t>, Delft University </a:t>
            </a:r>
            <a:r>
              <a:rPr lang="de-DE" dirty="0" err="1" smtClean="0"/>
              <a:t>of</a:t>
            </a:r>
            <a:r>
              <a:rPr lang="de-DE" dirty="0" smtClean="0"/>
              <a:t> Technology, Software Engineering Research Group, 2008.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[BL98]: Tim Berners-Lee. Cool URLs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 1998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[KKW07]: Jonas </a:t>
            </a:r>
            <a:r>
              <a:rPr lang="de-DE" dirty="0"/>
              <a:t>Kluge, Frank </a:t>
            </a:r>
            <a:r>
              <a:rPr lang="de-DE" dirty="0" err="1"/>
              <a:t>Kargl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Michael Weber. The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on 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. In </a:t>
            </a:r>
            <a:r>
              <a:rPr lang="de-DE" i="1" dirty="0"/>
              <a:t>WEBIST (2)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289–294, 2007</a:t>
            </a:r>
            <a:r>
              <a:rPr lang="de-DE" dirty="0" smtClean="0"/>
              <a:t>.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[DFK</a:t>
            </a:r>
            <a:r>
              <a:rPr lang="de-DE" baseline="30000" dirty="0" smtClean="0"/>
              <a:t>+</a:t>
            </a:r>
            <a:r>
              <a:rPr lang="de-DE" dirty="0" smtClean="0"/>
              <a:t>09]Cristian </a:t>
            </a:r>
            <a:r>
              <a:rPr lang="de-DE" dirty="0"/>
              <a:t>Duda, Gianni Frey, Donald Kossmann, Reto Matter, </a:t>
            </a:r>
            <a:r>
              <a:rPr lang="de-DE" dirty="0" err="1"/>
              <a:t>and</a:t>
            </a:r>
            <a:r>
              <a:rPr lang="de-DE" dirty="0"/>
              <a:t> Chong Zhou. Ajax crawl: Making </a:t>
            </a:r>
            <a:r>
              <a:rPr lang="de-DE" dirty="0" err="1"/>
              <a:t>ajax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searchable</a:t>
            </a:r>
            <a:r>
              <a:rPr lang="de-DE" dirty="0"/>
              <a:t>. In </a:t>
            </a:r>
            <a:r>
              <a:rPr lang="de-DE" i="1" dirty="0"/>
              <a:t>Data Engineering, 2009. ICDE’09. IEEE 25th International </a:t>
            </a:r>
            <a:r>
              <a:rPr lang="de-DE" i="1" dirty="0" err="1"/>
              <a:t>Con</a:t>
            </a:r>
            <a:r>
              <a:rPr lang="de-DE" i="1" dirty="0"/>
              <a:t>- </a:t>
            </a:r>
            <a:r>
              <a:rPr lang="de-DE" i="1" dirty="0" err="1"/>
              <a:t>ference</a:t>
            </a:r>
            <a:r>
              <a:rPr lang="de-DE" i="1" dirty="0"/>
              <a:t> on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78–89. IEEE, 2009. 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[Goo14]: Google </a:t>
            </a:r>
            <a:r>
              <a:rPr lang="de-DE" dirty="0"/>
              <a:t>Inc. Ajax </a:t>
            </a:r>
            <a:r>
              <a:rPr lang="de-DE" dirty="0" err="1"/>
              <a:t>crawling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. https</a:t>
            </a:r>
            <a:r>
              <a:rPr lang="de-DE" dirty="0" smtClean="0"/>
              <a:t>://</a:t>
            </a:r>
            <a:r>
              <a:rPr lang="de-DE" dirty="0" err="1"/>
              <a:t>developers.google.com</a:t>
            </a:r>
            <a:r>
              <a:rPr lang="de-DE" dirty="0"/>
              <a:t>/</a:t>
            </a:r>
            <a:r>
              <a:rPr lang="de-DE" dirty="0" err="1"/>
              <a:t>webmasters</a:t>
            </a:r>
            <a:r>
              <a:rPr lang="de-DE" dirty="0"/>
              <a:t>/</a:t>
            </a:r>
            <a:r>
              <a:rPr lang="de-DE" dirty="0" err="1"/>
              <a:t>ajax</a:t>
            </a:r>
            <a:r>
              <a:rPr lang="de-DE" dirty="0"/>
              <a:t>- </a:t>
            </a:r>
            <a:r>
              <a:rPr lang="de-DE" dirty="0" err="1"/>
              <a:t>crawling</a:t>
            </a:r>
            <a:r>
              <a:rPr lang="de-DE" dirty="0"/>
              <a:t>/</a:t>
            </a:r>
            <a:r>
              <a:rPr lang="de-DE" dirty="0" err="1"/>
              <a:t>docs</a:t>
            </a:r>
            <a:r>
              <a:rPr lang="de-DE" dirty="0"/>
              <a:t>/</a:t>
            </a:r>
            <a:r>
              <a:rPr lang="de-DE" dirty="0" err="1"/>
              <a:t>getting-started</a:t>
            </a:r>
            <a:r>
              <a:rPr lang="de-DE" dirty="0"/>
              <a:t>, 2014. </a:t>
            </a:r>
            <a:r>
              <a:rPr lang="de-DE" dirty="0" err="1"/>
              <a:t>accessed</a:t>
            </a:r>
            <a:r>
              <a:rPr lang="de-DE" dirty="0"/>
              <a:t> on 2015-07-28. 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>
              <a:buFont typeface="Wingdings" charset="0"/>
              <a:buChar char="§"/>
              <a:defRPr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/>
              <a:t>Lare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HTTP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/>
              <a:t>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 smtClean="0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smtClean="0"/>
              <a:t>at </a:t>
            </a:r>
            <a:r>
              <a:rPr lang="de-DE" dirty="0" err="1" smtClean="0"/>
              <a:t>implementation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Solution: </a:t>
            </a:r>
            <a:r>
              <a:rPr lang="de-DE" altLang="de-DE" dirty="0" err="1"/>
              <a:t>Lare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Generic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Normally</a:t>
            </a:r>
            <a:r>
              <a:rPr lang="de-DE" dirty="0" smtClean="0"/>
              <a:t> do not update </a:t>
            </a:r>
            <a:r>
              <a:rPr lang="de-DE" dirty="0" err="1" smtClean="0"/>
              <a:t>the</a:t>
            </a:r>
            <a:r>
              <a:rPr lang="de-DE" dirty="0" smtClean="0"/>
              <a:t> URL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/>
              <a:t> </a:t>
            </a:r>
            <a:r>
              <a:rPr lang="de-DE" dirty="0" smtClean="0"/>
              <a:t>Bookmarks, Sharing </a:t>
            </a:r>
            <a:r>
              <a:rPr lang="de-DE" dirty="0" err="1"/>
              <a:t>or</a:t>
            </a:r>
            <a:r>
              <a:rPr lang="de-DE" dirty="0" smtClean="0"/>
              <a:t> </a:t>
            </a:r>
            <a:r>
              <a:rPr lang="de-DE" dirty="0" err="1" smtClean="0"/>
              <a:t>I</a:t>
            </a:r>
            <a:r>
              <a:rPr lang="de-DE" dirty="0" err="1" smtClean="0"/>
              <a:t>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Typeaheads</a:t>
            </a:r>
            <a:r>
              <a:rPr lang="de-DE" dirty="0" smtClean="0"/>
              <a:t>, e.g. do not update </a:t>
            </a:r>
            <a:r>
              <a:rPr lang="de-DE" dirty="0" err="1" smtClean="0"/>
              <a:t>the</a:t>
            </a:r>
            <a:r>
              <a:rPr lang="de-DE" dirty="0" smtClean="0"/>
              <a:t> URL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Lare</a:t>
            </a:r>
            <a:r>
              <a:rPr lang="en-US" sz="2000" dirty="0" smtClean="0"/>
              <a:t> 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49188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Lare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/>
              <a:t>Evaluation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(1/4)</a:t>
            </a:r>
            <a:endParaRPr lang="de-DE" sz="2000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56792"/>
            <a:ext cx="2678860" cy="4896544"/>
          </a:xfr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9" y="1923749"/>
            <a:ext cx="2494588" cy="445881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835696" y="3968489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Common HTTP </a:t>
            </a:r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364088" y="39957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endParaRPr lang="de-DE" dirty="0"/>
          </a:p>
          <a:p>
            <a:pPr marL="457200" lvl="1" indent="0">
              <a:buNone/>
              <a:defRPr/>
            </a:pPr>
            <a:r>
              <a:rPr lang="de-DE" dirty="0" smtClean="0"/>
              <a:t>   HTTP-X-</a:t>
            </a:r>
            <a:r>
              <a:rPr lang="de-DE" dirty="0" err="1" smtClean="0"/>
              <a:t>Lare</a:t>
            </a:r>
            <a:r>
              <a:rPr lang="de-DE" dirty="0" smtClean="0"/>
              <a:t> </a:t>
            </a:r>
            <a:r>
              <a:rPr lang="de-DE" dirty="0" smtClean="0"/>
              <a:t>HTTP-header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endParaRPr lang="de-DE" dirty="0" smtClean="0"/>
          </a:p>
          <a:p>
            <a:pPr marL="457200" lvl="1" indent="0">
              <a:buNone/>
              <a:defRPr/>
            </a:pPr>
            <a:r>
              <a:rPr lang="de-DE" sz="2000" dirty="0"/>
              <a:t> </a:t>
            </a:r>
            <a:r>
              <a:rPr lang="de-DE" sz="2000" dirty="0" smtClean="0"/>
              <a:t>    </a:t>
            </a:r>
            <a:r>
              <a:rPr lang="de-DE" sz="2000" dirty="0" smtClean="0"/>
              <a:t>(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 </a:t>
            </a:r>
            <a:r>
              <a:rPr lang="de-DE" sz="2000" dirty="0" err="1" smtClean="0"/>
              <a:t>Lare</a:t>
            </a:r>
            <a:r>
              <a:rPr lang="de-DE" sz="2000" dirty="0" smtClean="0"/>
              <a:t>-Backend)</a:t>
            </a:r>
            <a:endParaRPr lang="de-DE" sz="2000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Lightweight asynchronous replacement engine </a:t>
            </a:r>
            <a:r>
              <a:rPr lang="en-US" sz="2000" dirty="0" smtClean="0"/>
              <a:t>(2/4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09" y="1338337"/>
            <a:ext cx="2502787" cy="53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Lare</a:t>
            </a:r>
            <a:r>
              <a:rPr lang="de-DE" dirty="0" smtClean="0"/>
              <a:t>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Lare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Lightweight asynchronous replacement </a:t>
            </a:r>
            <a:r>
              <a:rPr lang="en-US" sz="2000" dirty="0" smtClean="0"/>
              <a:t>engine </a:t>
            </a:r>
            <a:r>
              <a:rPr lang="en-US" sz="2000" dirty="0" smtClean="0"/>
              <a:t>(</a:t>
            </a:r>
            <a:r>
              <a:rPr lang="en-US" sz="2000" dirty="0"/>
              <a:t>3</a:t>
            </a:r>
            <a:r>
              <a:rPr lang="en-US" sz="2000" dirty="0" smtClean="0"/>
              <a:t>/4</a:t>
            </a:r>
            <a:r>
              <a:rPr lang="en-US" sz="2000" dirty="0" smtClean="0"/>
              <a:t>)</a:t>
            </a:r>
            <a:endParaRPr lang="de-DE" sz="20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5" y="1628800"/>
            <a:ext cx="3166319" cy="42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Microsoft Macintosh PowerPoint</Application>
  <PresentationFormat>Bildschirmpräsentation (4:3)</PresentationFormat>
  <Paragraphs>487</Paragraphs>
  <Slides>25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Wingdings</vt:lpstr>
      <vt:lpstr>Arial</vt:lpstr>
      <vt:lpstr>Larissa-Design</vt:lpstr>
      <vt:lpstr>Lare -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Lare</vt:lpstr>
      <vt:lpstr>Lare</vt:lpstr>
      <vt:lpstr>Lare</vt:lpstr>
      <vt:lpstr>Lare</vt:lpstr>
      <vt:lpstr>Lare</vt:lpstr>
      <vt:lpstr>Outline</vt:lpstr>
      <vt:lpstr>Implementation</vt:lpstr>
      <vt:lpstr>Implementation</vt:lpstr>
      <vt:lpstr>Outline</vt:lpstr>
      <vt:lpstr>Evaluation</vt:lpstr>
      <vt:lpstr>Evaluation</vt:lpstr>
      <vt:lpstr>Outline</vt:lpstr>
      <vt:lpstr>cURL results</vt:lpstr>
      <vt:lpstr>Selenium 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Jonas Braun</cp:lastModifiedBy>
  <cp:revision>135</cp:revision>
  <dcterms:created xsi:type="dcterms:W3CDTF">2014-07-17T21:12:00Z</dcterms:created>
  <dcterms:modified xsi:type="dcterms:W3CDTF">2015-08-06T07:03:13Z</dcterms:modified>
</cp:coreProperties>
</file>