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3D599A-38B0-4A2F-B63B-35314742791D}" type="datetimeFigureOut">
              <a:rPr lang="ru-RU" smtClean="0"/>
              <a:t>22.04.2022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48AF0E-3B5E-4D45-B807-8EA7C10D6F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77375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4B5E95-2A05-E44E-8E32-40162C903518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319134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4FA8F3-4746-49F7-A44D-D11AF58503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5A05D2F-02AD-455D-9161-E649C07698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0D191CA-6427-498F-9097-7CC467229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075C1-831B-4DFD-9C8B-095BBD9B80DE}" type="datetimeFigureOut">
              <a:rPr lang="ru-RU" smtClean="0"/>
              <a:t>22.04.2022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59FBBBB-F59F-4A7D-BDCC-987674BA7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411F785-1092-4F49-8B4B-7C120E782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BE9F3-6BAE-42AB-AFDB-A5016323CF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9209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AEA1AC-9949-4744-BE67-9F5B85E53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32A8B2B-21E5-4670-95F5-802A3DAB25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327C22F-2414-4CF1-9233-8E7F46B2E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075C1-831B-4DFD-9C8B-095BBD9B80DE}" type="datetimeFigureOut">
              <a:rPr lang="ru-RU" smtClean="0"/>
              <a:t>22.04.2022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12E2676-F321-4AC9-B7FA-C00CD5E75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257EA41-DD24-4CC4-B6D3-B00F0C7E2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BE9F3-6BAE-42AB-AFDB-A5016323CF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129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08EBA9FD-D4C3-4014-90FF-72D1CB78C1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5BFF2C9-A9EB-4EF4-8303-9673A8CCAF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6F1C55E-FA77-486C-9236-EFD434243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075C1-831B-4DFD-9C8B-095BBD9B80DE}" type="datetimeFigureOut">
              <a:rPr lang="ru-RU" smtClean="0"/>
              <a:t>22.04.2022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1E157B3-538C-49F7-8DA3-AD5E6EB46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09F5186-1321-471D-AC67-58739CFF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BE9F3-6BAE-42AB-AFDB-A5016323CF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8620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7E4BA5-BBC7-4353-B62E-6E670EE2D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05DA3E0-26CB-4792-87CA-B11CD4B48E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DB2D58B-9FA3-43C0-8A0D-AE56AE5BC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075C1-831B-4DFD-9C8B-095BBD9B80DE}" type="datetimeFigureOut">
              <a:rPr lang="ru-RU" smtClean="0"/>
              <a:t>22.04.2022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F4D2AE0-B108-46F1-A81A-3B54A06C3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BB5B29D-C342-41C6-B1AC-6DAF8522B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BE9F3-6BAE-42AB-AFDB-A5016323CF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7341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F29AD9-70B6-430C-BBC7-E0062FA31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5E7D1BA-C622-4C9E-B9BC-79FF1FC35B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716194C-D367-4033-A2F1-A150AD6BF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075C1-831B-4DFD-9C8B-095BBD9B80DE}" type="datetimeFigureOut">
              <a:rPr lang="ru-RU" smtClean="0"/>
              <a:t>22.04.2022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E577492-3370-4D4B-A8DC-A4F75BC33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2257FE5-3B17-4D5D-9DE4-1B1D2CE4E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BE9F3-6BAE-42AB-AFDB-A5016323CF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9886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0D6685-419C-4C27-A149-893366A60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3DA67CA-8245-415E-9F38-F654AA50BB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08000DC-F29B-40FD-8436-2B918D9308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8CEA613-65FA-488B-8306-E3985B6D7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075C1-831B-4DFD-9C8B-095BBD9B80DE}" type="datetimeFigureOut">
              <a:rPr lang="ru-RU" smtClean="0"/>
              <a:t>22.04.2022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361C941-C6AC-4625-8D4E-039618E53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728F4CB-305A-4EC8-8AB8-709CBF951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BE9F3-6BAE-42AB-AFDB-A5016323CF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7827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2116B2-6387-4B2D-A83E-EC68CC2FA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3C3A101-A328-469E-9C7F-6762E93C2E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6C152EB-4EB8-4C4C-898D-B9B8BBB952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4CFB13A-23BD-4ED7-A0D0-E7BE1107FD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1181713-9A73-472A-8E3C-98D8D4F8F4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6EF12614-A405-43AF-8FD5-21CA8BEF8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075C1-831B-4DFD-9C8B-095BBD9B80DE}" type="datetimeFigureOut">
              <a:rPr lang="ru-RU" smtClean="0"/>
              <a:t>22.04.2022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45834B56-690C-4C43-A46E-246D78C00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6D3CAD39-48D1-4557-8515-832EDFCB3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BE9F3-6BAE-42AB-AFDB-A5016323CF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4140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A01D2F-ADED-40A5-AE6E-1CA4311F2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F4DBDE4-36B3-4F81-888B-2C7D74E4B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075C1-831B-4DFD-9C8B-095BBD9B80DE}" type="datetimeFigureOut">
              <a:rPr lang="ru-RU" smtClean="0"/>
              <a:t>22.04.2022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F487469-083D-4FE3-91CB-BA66CA96E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A01FEC7-4CAD-4D94-8E0E-4B94B2FBC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BE9F3-6BAE-42AB-AFDB-A5016323CF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8932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F13651E-7865-452F-A561-EB64DA9DC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075C1-831B-4DFD-9C8B-095BBD9B80DE}" type="datetimeFigureOut">
              <a:rPr lang="ru-RU" smtClean="0"/>
              <a:t>22.04.2022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1841B10-A66D-4F4F-8A90-B83520187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EEE40F0-33AC-4301-87F6-C380F7508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BE9F3-6BAE-42AB-AFDB-A5016323CF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9002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EC7A52-91C3-4040-AE93-900F05120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7017F5C-50AC-4C34-BE1A-28F5A6B1B4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7332BCA-EDC5-4D5F-9103-FDF467ADA2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63A94B1-8E30-4774-9FA4-205DF2C02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075C1-831B-4DFD-9C8B-095BBD9B80DE}" type="datetimeFigureOut">
              <a:rPr lang="ru-RU" smtClean="0"/>
              <a:t>22.04.2022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5FF4708-685A-4AA7-8FF9-FA8FE0AFF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99943AE-80B4-4EF5-8DB8-59BA507EA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BE9F3-6BAE-42AB-AFDB-A5016323CF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3359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36802F-27EA-47F2-A6E6-699113A66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6ACCD76-064D-435A-8A48-EAD35313E1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DCAD531-F81B-406E-A638-839930B2FC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07328FF-E0A3-4230-8B31-C64AA721A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075C1-831B-4DFD-9C8B-095BBD9B80DE}" type="datetimeFigureOut">
              <a:rPr lang="ru-RU" smtClean="0"/>
              <a:t>22.04.2022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C0C3D01-EB32-4969-94F2-85E391304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ADAC867-055F-4253-AD15-942F4677E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BE9F3-6BAE-42AB-AFDB-A5016323CF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3736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9854CA-DF8C-49CA-810C-A709B4C8F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6B324E1-ED53-470D-B2C7-92D5DFD1F5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93C885E-F154-4FCD-BECC-84B8C23015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8075C1-831B-4DFD-9C8B-095BBD9B80DE}" type="datetimeFigureOut">
              <a:rPr lang="ru-RU" smtClean="0"/>
              <a:t>22.04.2022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3E925F7-C7A7-471B-8DF4-458594A025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281D549-E769-47AE-B983-BDBE19F8B8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DBE9F3-6BAE-42AB-AFDB-A5016323CF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3717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2BC9121-DF4B-4E8D-BFEE-FF9CC669ED60}"/>
              </a:ext>
            </a:extLst>
          </p:cNvPr>
          <p:cNvSpPr txBox="1"/>
          <p:nvPr/>
        </p:nvSpPr>
        <p:spPr>
          <a:xfrm>
            <a:off x="538899" y="288909"/>
            <a:ext cx="11114202" cy="62801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Cordia New" panose="020B0304020202020204" pitchFamily="34" charset="-34"/>
              </a:rPr>
              <a:t>РОССИЙСКИЙ УНИВЕРСИТЕТ ДРУЖБЫ НАРОДОВ</a:t>
            </a:r>
            <a:endParaRPr kumimoji="0" lang="ru-RU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 marL="0" marR="0" lvl="0" indent="0" algn="ctr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Cordia New" panose="020B0304020202020204" pitchFamily="34" charset="-34"/>
              </a:rPr>
              <a:t>Факультет физико-математических и естественных наук</a:t>
            </a:r>
            <a:endParaRPr kumimoji="0" lang="ru-RU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 marL="0" marR="0" lvl="0" indent="0" algn="ctr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Cordia New" panose="020B0304020202020204" pitchFamily="34" charset="-34"/>
              </a:rPr>
              <a:t>Кафедра прикладной информатики и теории вероятностей</a:t>
            </a:r>
            <a:endParaRPr kumimoji="0" lang="ru-RU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 marL="0" marR="0" lvl="0" indent="0" algn="ctr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Times New Roman" panose="02020603050405020304" pitchFamily="18" charset="0"/>
              <a:cs typeface="Cordia New" panose="020B0304020202020204" pitchFamily="34" charset="-34"/>
            </a:endParaRPr>
          </a:p>
          <a:p>
            <a:pPr marL="0" marR="0" lvl="0" indent="0" algn="ctr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Times New Roman" panose="02020603050405020304" pitchFamily="18" charset="0"/>
              <a:cs typeface="Cordia New" panose="020B0304020202020204" pitchFamily="34" charset="-34"/>
            </a:endParaRPr>
          </a:p>
          <a:p>
            <a:pPr marL="0" marR="0" lvl="0" indent="0" algn="ctr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Times New Roman" panose="02020603050405020304" pitchFamily="18" charset="0"/>
              <a:cs typeface="Cordia New" panose="020B0304020202020204" pitchFamily="34" charset="-34"/>
            </a:endParaRPr>
          </a:p>
          <a:p>
            <a:pPr marL="0" marR="0" lvl="0" indent="0" algn="ctr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Cordia New" panose="020B0304020202020204" pitchFamily="34" charset="-34"/>
              </a:rPr>
              <a:t>ЛАБОРАТОРНАЯ РАБОТА №1</a:t>
            </a:r>
            <a:endParaRPr kumimoji="0" lang="ru-RU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 marL="0" marR="0" lvl="0" indent="0" algn="ctr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0" i="1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Cordia New" panose="020B0304020202020204" pitchFamily="34" charset="-34"/>
              </a:rPr>
              <a:t>дисциплина: Операционные системы</a:t>
            </a:r>
            <a:endParaRPr kumimoji="0" lang="ru-RU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 marL="0" marR="0" lvl="0" indent="0" algn="ctr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Times New Roman" panose="02020603050405020304" pitchFamily="18" charset="0"/>
              <a:cs typeface="Cordia New" panose="020B0304020202020204" pitchFamily="34" charset="-34"/>
            </a:endParaRPr>
          </a:p>
          <a:p>
            <a:pPr marL="0" marR="0" lvl="0" indent="0" algn="ctr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Times New Roman" panose="02020603050405020304" pitchFamily="18" charset="0"/>
              <a:cs typeface="Cordia New" panose="020B0304020202020204" pitchFamily="34" charset="-34"/>
            </a:endParaRPr>
          </a:p>
          <a:p>
            <a:pPr marL="0" marR="0" lvl="0" indent="0" algn="ctr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Cordia New" panose="020B0304020202020204" pitchFamily="34" charset="-34"/>
              </a:rPr>
              <a:t> </a:t>
            </a:r>
            <a:endParaRPr kumimoji="0" lang="ru-RU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 marL="0" marR="0" lvl="0" indent="0" algn="r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Cordia New" panose="020B0304020202020204" pitchFamily="34" charset="-34"/>
              </a:rPr>
              <a:t>Студент: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Cordia New" panose="020B0304020202020204" pitchFamily="34" charset="-34"/>
              </a:rPr>
              <a:t> </a:t>
            </a:r>
            <a:r>
              <a:rPr lang="ru-RU" dirty="0" err="1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Cordia New" panose="020B0304020202020204" pitchFamily="34" charset="-34"/>
              </a:rPr>
              <a:t>Кашкин</a:t>
            </a:r>
            <a:r>
              <a:rPr lang="ru-RU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Cordia New" panose="020B0304020202020204" pitchFamily="34" charset="-34"/>
              </a:rPr>
              <a:t> Иван </a:t>
            </a:r>
            <a:endParaRPr kumimoji="0" lang="ru-RU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 marL="0" marR="0" lvl="0" indent="0" algn="r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Cordia New" panose="020B0304020202020204" pitchFamily="34" charset="-34"/>
              </a:rPr>
              <a:t>Группа: </a:t>
            </a:r>
            <a:r>
              <a:rPr lang="ru-RU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Cordia New" panose="020B0304020202020204" pitchFamily="34" charset="-34"/>
              </a:rPr>
              <a:t>НБИбд-03-21</a:t>
            </a:r>
            <a:endParaRPr kumimoji="0" lang="ru-RU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 marL="0" marR="0" lvl="0" indent="0" algn="r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Cordia New" panose="020B0304020202020204" pitchFamily="34" charset="-34"/>
              </a:rPr>
              <a:t>Ст. билет №: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Cordia New" panose="020B0304020202020204" pitchFamily="34" charset="-34"/>
              </a:rPr>
              <a:t> 1032212958</a:t>
            </a:r>
            <a:endParaRPr kumimoji="0" lang="ru-RU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 marL="0" marR="0" lvl="0" indent="0" algn="ctr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Cordia New" panose="020B0304020202020204" pitchFamily="34" charset="-34"/>
              </a:rPr>
              <a:t> </a:t>
            </a:r>
          </a:p>
          <a:p>
            <a:pPr marL="0" marR="0" lvl="0" indent="0" algn="ctr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 marL="0" marR="0" lvl="0" indent="0" algn="ctr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Cordia New" panose="020B0304020202020204" pitchFamily="34" charset="-34"/>
              </a:rPr>
              <a:t> </a:t>
            </a:r>
            <a:endParaRPr kumimoji="0" lang="ru-RU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 marL="0" marR="0" lvl="0" indent="0" algn="ctr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Cordia New" panose="020B0304020202020204" pitchFamily="34" charset="-34"/>
              </a:rPr>
              <a:t>Москва</a:t>
            </a:r>
            <a:endParaRPr kumimoji="0" lang="ru-RU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202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2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 г.</a:t>
            </a: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86185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741ECCC-FBC4-494A-92B0-7DECA9BDC7C7}"/>
              </a:ext>
            </a:extLst>
          </p:cNvPr>
          <p:cNvSpPr txBox="1"/>
          <p:nvPr/>
        </p:nvSpPr>
        <p:spPr>
          <a:xfrm>
            <a:off x="564775" y="1792564"/>
            <a:ext cx="11205883" cy="22491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-90170" algn="ctr">
              <a:lnSpc>
                <a:spcPct val="150000"/>
              </a:lnSpc>
            </a:pPr>
            <a:r>
              <a:rPr lang="ru-RU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Цель работы:</a:t>
            </a:r>
            <a:endParaRPr lang="ru-RU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269875" algn="just">
              <a:lnSpc>
                <a:spcPct val="150000"/>
              </a:lnSpc>
            </a:pP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Целью данной работы является приобретение практических навыков установки операционной системы на виртуальную машину, настройки минимально необходимых для дальнейшей работы сервисов.</a:t>
            </a:r>
            <a:endParaRPr lang="ru-RU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88938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6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DCDC7082-5133-4DCB-961E-C6C76A72FD9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235007" y="2878576"/>
            <a:ext cx="5540186" cy="3333216"/>
          </a:xfrm>
          <a:prstGeom prst="rect">
            <a:avLst/>
          </a:prstGeom>
          <a:ln>
            <a:noFill/>
          </a:ln>
        </p:spPr>
      </p:pic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4A96779-AD36-4D16-AA82-6DDDD4FF274E}"/>
              </a:ext>
            </a:extLst>
          </p:cNvPr>
          <p:cNvSpPr txBox="1"/>
          <p:nvPr/>
        </p:nvSpPr>
        <p:spPr>
          <a:xfrm>
            <a:off x="1670670" y="719676"/>
            <a:ext cx="8056036" cy="12943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9875">
              <a:lnSpc>
                <a:spcPct val="150000"/>
              </a:lnSpc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Открываем виртуал бок с консоли. Проверяем местоположение для виртуальной машины. Создадим новую виртуальную машину с именем пользователя. Далее продолжаем настройку установки машины.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5BFBFFBD-7FB7-4D77-A8B3-DBBAE9921C0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980" y="2445260"/>
            <a:ext cx="5060221" cy="31636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60745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0C60E7A-454A-45DF-898E-BFC0BD0C816A}"/>
              </a:ext>
            </a:extLst>
          </p:cNvPr>
          <p:cNvSpPr txBox="1"/>
          <p:nvPr/>
        </p:nvSpPr>
        <p:spPr>
          <a:xfrm>
            <a:off x="643468" y="1782981"/>
            <a:ext cx="5578038" cy="2818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Указываем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размер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основной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памяти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виртуальной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машины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—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от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2048 МБ. </a:t>
            </a:r>
          </a:p>
          <a:p>
            <a:pPr marL="285750"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Задаем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конфигурацию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жёсткого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диска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загрузочный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VDI (VirtualBox 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DiskImage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динамический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виртуальный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диск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285750"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Задайте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размер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диска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- 80 ГБ,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его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расположение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в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данном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случае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/var/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tmp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имя_пользователя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fedora.vdi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DC069E9-A37C-4918-A060-5D6A454504DE}"/>
              </a:ext>
            </a:extLst>
          </p:cNvPr>
          <p:cNvPicPr/>
          <p:nvPr/>
        </p:nvPicPr>
        <p:blipFill rotWithShape="1">
          <a:blip r:embed="rId2"/>
          <a:srcRect t="9327" r="2" b="22722"/>
          <a:stretch/>
        </p:blipFill>
        <p:spPr>
          <a:xfrm>
            <a:off x="6412116" y="10"/>
            <a:ext cx="5779884" cy="2287806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146D727-043B-4067-B653-F13018A01D1B}"/>
              </a:ext>
            </a:extLst>
          </p:cNvPr>
          <p:cNvPicPr/>
          <p:nvPr/>
        </p:nvPicPr>
        <p:blipFill rotWithShape="1">
          <a:blip r:embed="rId3"/>
          <a:srcRect t="589" r="2" b="31167"/>
          <a:stretch/>
        </p:blipFill>
        <p:spPr>
          <a:xfrm>
            <a:off x="6412116" y="4570184"/>
            <a:ext cx="5779884" cy="2287816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21C4B88-22B3-4B64-A4DB-0BFF685BCF31}"/>
              </a:ext>
            </a:extLst>
          </p:cNvPr>
          <p:cNvPicPr/>
          <p:nvPr/>
        </p:nvPicPr>
        <p:blipFill rotWithShape="1">
          <a:blip r:embed="rId4"/>
          <a:srcRect t="6266" r="2" b="26074"/>
          <a:stretch/>
        </p:blipFill>
        <p:spPr>
          <a:xfrm>
            <a:off x="6412116" y="2288006"/>
            <a:ext cx="5779884" cy="2287816"/>
          </a:xfrm>
          <a:prstGeom prst="rect">
            <a:avLst/>
          </a:prstGeom>
        </p:spPr>
      </p:pic>
      <p:grpSp>
        <p:nvGrpSpPr>
          <p:cNvPr id="45" name="Group 12">
            <a:extLst>
              <a:ext uri="{FF2B5EF4-FFF2-40B4-BE49-F238E27FC236}">
                <a16:creationId xmlns:a16="http://schemas.microsoft.com/office/drawing/2014/main" id="{4E1CCBAB-B73B-43B3-B640-671A62937F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123132" y="713128"/>
            <a:ext cx="1068867" cy="2126625"/>
            <a:chOff x="10918968" y="713127"/>
            <a:chExt cx="1273032" cy="2532832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B1CF92E-2B5D-487A-A899-BB649820A3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Isosceles Triangle 14">
              <a:extLst>
                <a:ext uri="{FF2B5EF4-FFF2-40B4-BE49-F238E27FC236}">
                  <a16:creationId xmlns:a16="http://schemas.microsoft.com/office/drawing/2014/main" id="{E7354EA5-24E3-4F7E-933A-53A274ADAA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7" name="Isosceles Triangle 16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18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870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FB90D09-D9D3-476B-B7D1-CF94C71EFF79}"/>
              </a:ext>
            </a:extLst>
          </p:cNvPr>
          <p:cNvSpPr txBox="1"/>
          <p:nvPr/>
        </p:nvSpPr>
        <p:spPr>
          <a:xfrm>
            <a:off x="391755" y="557784"/>
            <a:ext cx="4247301" cy="4957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Добав</a:t>
            </a:r>
            <a:r>
              <a:rPr lang="ru-RU" sz="20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ляем</a:t>
            </a:r>
            <a:r>
              <a:rPr lang="en-US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новый</a:t>
            </a:r>
            <a:r>
              <a:rPr lang="en-US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привод</a:t>
            </a:r>
            <a:r>
              <a:rPr lang="en-US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оптических</a:t>
            </a:r>
            <a:r>
              <a:rPr lang="en-US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дисков</a:t>
            </a:r>
            <a:r>
              <a:rPr lang="en-US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en-US" sz="20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выберем</a:t>
            </a:r>
            <a:r>
              <a:rPr lang="en-US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образ</a:t>
            </a:r>
            <a:r>
              <a:rPr lang="en-US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«</a:t>
            </a:r>
            <a:r>
              <a:rPr lang="en-US" sz="20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afs</a:t>
            </a:r>
            <a:r>
              <a:rPr lang="en-US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- dk.sci.pfu.edu.ru-common-files-iso-Fedora-Live-Deskotop-i686-19-1.iso»</a:t>
            </a:r>
            <a:endParaRPr lang="ru-RU" sz="20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 VirtualBox </a:t>
            </a:r>
            <a:r>
              <a:rPr lang="en-US" sz="20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оптический</a:t>
            </a:r>
            <a:r>
              <a:rPr lang="en-US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диск</a:t>
            </a:r>
            <a:r>
              <a:rPr lang="en-US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должен</a:t>
            </a:r>
            <a:r>
              <a:rPr lang="en-US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отключиться</a:t>
            </a:r>
            <a:r>
              <a:rPr lang="en-US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автоматически</a:t>
            </a:r>
            <a:r>
              <a:rPr lang="en-US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но</a:t>
            </a:r>
            <a:r>
              <a:rPr lang="en-US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у </a:t>
            </a:r>
            <a:r>
              <a:rPr lang="en-US" sz="20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меня</a:t>
            </a:r>
            <a:r>
              <a:rPr lang="en-US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это</a:t>
            </a:r>
            <a:r>
              <a:rPr lang="en-US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не</a:t>
            </a:r>
            <a:r>
              <a:rPr lang="en-US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произошло</a:t>
            </a:r>
            <a:r>
              <a:rPr lang="en-US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поэтому</a:t>
            </a:r>
            <a:r>
              <a:rPr lang="en-US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необходимо</a:t>
            </a:r>
            <a:r>
              <a:rPr lang="en-US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отключить</a:t>
            </a:r>
            <a:r>
              <a:rPr lang="en-US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носитель</a:t>
            </a:r>
            <a:r>
              <a:rPr lang="en-US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информации</a:t>
            </a:r>
            <a:r>
              <a:rPr lang="en-US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с </a:t>
            </a:r>
            <a:r>
              <a:rPr lang="en-US" sz="20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образом</a:t>
            </a:r>
            <a:r>
              <a:rPr lang="en-US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выбрав</a:t>
            </a:r>
            <a:r>
              <a:rPr lang="en-US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«Свойства-Носители-Fedora-Live-Deskotop-i686-19-1.iso-Удалить </a:t>
            </a:r>
            <a:r>
              <a:rPr lang="en-US" sz="20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устройство</a:t>
            </a:r>
            <a:r>
              <a:rPr lang="en-US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E4B04FC-FB66-4145-AABD-422E4A6AB96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405862" y="1252893"/>
            <a:ext cx="6019331" cy="434896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5087638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52C307D-0196-4A76-8AD3-FFE7762A3263}"/>
              </a:ext>
            </a:extLst>
          </p:cNvPr>
          <p:cNvSpPr txBox="1"/>
          <p:nvPr/>
        </p:nvSpPr>
        <p:spPr>
          <a:xfrm>
            <a:off x="1936376" y="286888"/>
            <a:ext cx="831924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Запустил виртуальную машину, выбрал язык интерфейса и перешел к настройкам установки операционной системы:</a:t>
            </a:r>
            <a:endParaRPr lang="ru-RU" sz="20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864015F-13E6-4EB9-B33F-E04E7C6EBA64}"/>
              </a:ext>
            </a:extLst>
          </p:cNvPr>
          <p:cNvPicPr/>
          <p:nvPr/>
        </p:nvPicPr>
        <p:blipFill rotWithShape="1">
          <a:blip r:embed="rId2"/>
          <a:srcRect t="8359"/>
          <a:stretch/>
        </p:blipFill>
        <p:spPr>
          <a:xfrm>
            <a:off x="414075" y="1318624"/>
            <a:ext cx="4162425" cy="331470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9A4DD44-D92C-4B7A-9C2B-69D1EC1803F0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871708" y="1152525"/>
            <a:ext cx="5135880" cy="3886200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CDF9E6D-79DF-4223-AC0B-DE3A0AB03AC8}"/>
              </a:ext>
            </a:extLst>
          </p:cNvPr>
          <p:cNvPicPr/>
          <p:nvPr/>
        </p:nvPicPr>
        <p:blipFill rotWithShape="1">
          <a:blip r:embed="rId4"/>
          <a:srcRect t="9727"/>
          <a:stretch/>
        </p:blipFill>
        <p:spPr bwMode="auto">
          <a:xfrm>
            <a:off x="3606379" y="3429000"/>
            <a:ext cx="4235450" cy="33147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5579846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E112E9B-95D2-45A7-88BF-7352AE2D3026}"/>
              </a:ext>
            </a:extLst>
          </p:cNvPr>
          <p:cNvSpPr txBox="1"/>
          <p:nvPr/>
        </p:nvSpPr>
        <p:spPr>
          <a:xfrm>
            <a:off x="788894" y="462154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Далее входим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в ОС под заданной вами при установке учётной записью. В меню «Устройства» виртуальной машины подключим образ диска дополнений гостевой ОС, для этого понадобился пароль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root 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моей виртуальной ОС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16BE7D6-9B68-4CA2-AD0C-F56EF438F85C}"/>
              </a:ext>
            </a:extLst>
          </p:cNvPr>
          <p:cNvPicPr/>
          <p:nvPr/>
        </p:nvPicPr>
        <p:blipFill rotWithShape="1">
          <a:blip r:embed="rId2"/>
          <a:srcRect t="14305" b="22748"/>
          <a:stretch/>
        </p:blipFill>
        <p:spPr bwMode="auto">
          <a:xfrm>
            <a:off x="1010191" y="1879002"/>
            <a:ext cx="4739005" cy="234696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242D1DC-7796-4D7D-B62A-D88DA778B3B2}"/>
              </a:ext>
            </a:extLst>
          </p:cNvPr>
          <p:cNvPicPr/>
          <p:nvPr/>
        </p:nvPicPr>
        <p:blipFill rotWithShape="1">
          <a:blip r:embed="rId3"/>
          <a:srcRect t="6350" b="9473"/>
          <a:stretch/>
        </p:blipFill>
        <p:spPr bwMode="auto">
          <a:xfrm>
            <a:off x="6279197" y="2441294"/>
            <a:ext cx="5388928" cy="373547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1487278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2E99AF1-C2D1-4CF2-943B-FBD2EE2A2DB1}"/>
              </a:ext>
            </a:extLst>
          </p:cNvPr>
          <p:cNvSpPr txBox="1"/>
          <p:nvPr/>
        </p:nvSpPr>
        <p:spPr>
          <a:xfrm>
            <a:off x="519954" y="309753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Устанавливаем имя хоста командой: «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hostnamectl-set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hostname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iekashkin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»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Проверьте, что имя хоста установлено верно: «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hostname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»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4A14CE6-FFDD-48D6-8628-00DE897839F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720563" y="2136513"/>
            <a:ext cx="6095999" cy="4064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2673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759C141-0BE3-43A6-B512-CAF81C2CE3BE}"/>
              </a:ext>
            </a:extLst>
          </p:cNvPr>
          <p:cNvSpPr txBox="1"/>
          <p:nvPr/>
        </p:nvSpPr>
        <p:spPr>
          <a:xfrm>
            <a:off x="1210235" y="1862721"/>
            <a:ext cx="9601200" cy="24338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180340" algn="ctr">
              <a:lnSpc>
                <a:spcPct val="150000"/>
              </a:lnSpc>
            </a:pPr>
            <a:r>
              <a:rPr lang="ru-RU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Вывод:</a:t>
            </a:r>
            <a:endParaRPr lang="ru-RU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180340" algn="just">
              <a:lnSpc>
                <a:spcPct val="150000"/>
              </a:lnSpc>
            </a:pP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 ходе данной лабораторной работы я приобрел практические навыки установки операционной системы на виртуальную машину и настройки минимально необходимых для дальнейшей работы сервисов.</a:t>
            </a:r>
            <a:endParaRPr lang="ru-RU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269875" algn="ctr">
              <a:lnSpc>
                <a:spcPct val="150000"/>
              </a:lnSpc>
            </a:pP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9770560"/>
      </p:ext>
    </p:extLst>
  </p:cSld>
  <p:clrMapOvr>
    <a:masterClrMapping/>
  </p:clrMapOvr>
</p:sld>
</file>

<file path=ppt/theme/theme1.xml><?xml version="1.0" encoding="utf-8"?>
<a:theme xmlns:a="http://schemas.openxmlformats.org/drawingml/2006/main" name="1_Тема Office">
  <a:themeElements>
    <a:clrScheme name="Серая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</TotalTime>
  <Words>305</Words>
  <Application>Microsoft Office PowerPoint</Application>
  <PresentationFormat>Широкоэкранный</PresentationFormat>
  <Paragraphs>37</Paragraphs>
  <Slides>9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1_Тема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Ivan Kashkin</dc:creator>
  <cp:lastModifiedBy>Ivan Kashkin</cp:lastModifiedBy>
  <cp:revision>4</cp:revision>
  <dcterms:created xsi:type="dcterms:W3CDTF">2022-04-22T17:28:50Z</dcterms:created>
  <dcterms:modified xsi:type="dcterms:W3CDTF">2022-04-22T17:59:56Z</dcterms:modified>
</cp:coreProperties>
</file>