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7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9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0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2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3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4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5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16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17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18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94" r:id="rId5"/>
    <p:sldId id="304" r:id="rId6"/>
    <p:sldId id="307" r:id="rId7"/>
    <p:sldId id="288" r:id="rId8"/>
    <p:sldId id="295" r:id="rId9"/>
    <p:sldId id="305" r:id="rId10"/>
    <p:sldId id="306" r:id="rId11"/>
    <p:sldId id="302" r:id="rId12"/>
    <p:sldId id="303" r:id="rId13"/>
    <p:sldId id="308" r:id="rId14"/>
    <p:sldId id="309" r:id="rId15"/>
    <p:sldId id="300" r:id="rId16"/>
    <p:sldId id="301" r:id="rId17"/>
    <p:sldId id="310" r:id="rId18"/>
    <p:sldId id="311" r:id="rId19"/>
    <p:sldId id="315" r:id="rId20"/>
    <p:sldId id="312" r:id="rId21"/>
    <p:sldId id="313" r:id="rId22"/>
    <p:sldId id="314" r:id="rId23"/>
    <p:sldId id="299" r:id="rId24"/>
    <p:sldId id="266" r:id="rId25"/>
    <p:sldId id="29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69" userDrawn="1">
          <p15:clr>
            <a:srgbClr val="A4A3A4"/>
          </p15:clr>
        </p15:guide>
        <p15:guide id="2" pos="1118" userDrawn="1">
          <p15:clr>
            <a:srgbClr val="A4A3A4"/>
          </p15:clr>
        </p15:guide>
        <p15:guide id="3" pos="3069" userDrawn="1">
          <p15:clr>
            <a:srgbClr val="A4A3A4"/>
          </p15:clr>
        </p15:guide>
        <p15:guide id="4" orient="horz" pos="2409" userDrawn="1">
          <p15:clr>
            <a:srgbClr val="A4A3A4"/>
          </p15:clr>
        </p15:guide>
        <p15:guide id="5" orient="horz" pos="1956" userDrawn="1">
          <p15:clr>
            <a:srgbClr val="A4A3A4"/>
          </p15:clr>
        </p15:guide>
        <p15:guide id="6" orient="horz" pos="3770" userDrawn="1">
          <p15:clr>
            <a:srgbClr val="A4A3A4"/>
          </p15:clr>
        </p15:guide>
        <p15:guide id="7" orient="horz" pos="1071" userDrawn="1">
          <p15:clr>
            <a:srgbClr val="A4A3A4"/>
          </p15:clr>
        </p15:guide>
        <p15:guide id="8" orient="horz" pos="2523">
          <p15:clr>
            <a:srgbClr val="A4A3A4"/>
          </p15:clr>
        </p15:guide>
        <p15:guide id="9" orient="horz" pos="1320">
          <p15:clr>
            <a:srgbClr val="A4A3A4"/>
          </p15:clr>
        </p15:guide>
        <p15:guide id="10" orient="horz" pos="3634">
          <p15:clr>
            <a:srgbClr val="A4A3A4"/>
          </p15:clr>
        </p15:guide>
        <p15:guide id="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C2E"/>
    <a:srgbClr val="A5C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7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640" y="-224"/>
      </p:cViewPr>
      <p:guideLst>
        <p:guide orient="horz" pos="2069"/>
        <p:guide orient="horz" pos="2409"/>
        <p:guide orient="horz" pos="1956"/>
        <p:guide orient="horz" pos="3770"/>
        <p:guide orient="horz" pos="1071"/>
        <p:guide orient="horz" pos="2523"/>
        <p:guide orient="horz" pos="1320"/>
        <p:guide orient="horz" pos="3634"/>
        <p:guide pos="1118"/>
        <p:guide pos="306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CEE7C-D259-4D48-B771-D105BA88300C}" type="datetimeFigureOut">
              <a:rPr lang="zh-CN" altLang="en-US" smtClean="0"/>
              <a:t>18/4/20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BDF47-8E3C-4FE1-B2EC-7ED9833E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18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0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0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fld id="{8626F150-43CC-41C2-BFBE-F7AC240D5B23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225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fld id="{8626F150-43CC-41C2-BFBE-F7AC240D5B23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225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fld id="{8626F150-43CC-41C2-BFBE-F7AC240D5B23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225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fld id="{8626F150-43CC-41C2-BFBE-F7AC240D5B23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225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fld id="{8626F150-43CC-41C2-BFBE-F7AC240D5B23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225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fld id="{8626F150-43CC-41C2-BFBE-F7AC240D5B23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225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fld id="{8626F150-43CC-41C2-BFBE-F7AC240D5B23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225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D5265ADF-2F76-47B8-B41D-4D44C6969283}" type="slidenum">
              <a:rPr lang="zh-CN" altLang="en-US">
                <a:latin typeface="Calibri" panose="020F0502020204030204" pitchFamily="34" charset="0"/>
              </a:rPr>
              <a:t>24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6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64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0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467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0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73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654" y="302780"/>
            <a:ext cx="10515600" cy="50771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6.xml"/><Relationship Id="rId9" Type="http://schemas.openxmlformats.org/officeDocument/2006/relationships/image" Target="../media/image4.png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7.xml"/><Relationship Id="rId9" Type="http://schemas.openxmlformats.org/officeDocument/2006/relationships/image" Target="../media/image5.png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" Type="http://schemas.openxmlformats.org/officeDocument/2006/relationships/tags" Target="../tags/tag48.xml"/><Relationship Id="rId2" Type="http://schemas.openxmlformats.org/officeDocument/2006/relationships/tags" Target="../tags/tag49.xml"/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tags" Target="../tags/tag53.xml"/><Relationship Id="rId7" Type="http://schemas.openxmlformats.org/officeDocument/2006/relationships/tags" Target="../tags/tag54.xml"/><Relationship Id="rId8" Type="http://schemas.openxmlformats.org/officeDocument/2006/relationships/tags" Target="../tags/tag55.xml"/><Relationship Id="rId9" Type="http://schemas.openxmlformats.org/officeDocument/2006/relationships/slideLayout" Target="../slideLayouts/slideLayout6.xml"/><Relationship Id="rId10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tags" Target="../tags/tag61.xml"/><Relationship Id="rId7" Type="http://schemas.openxmlformats.org/officeDocument/2006/relationships/tags" Target="../tags/tag62.xml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9.xml"/><Relationship Id="rId10" Type="http://schemas.openxmlformats.org/officeDocument/2006/relationships/image" Target="../media/image5.png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tags" Target="../tags/tag66.xml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10.xml"/><Relationship Id="rId7" Type="http://schemas.openxmlformats.org/officeDocument/2006/relationships/image" Target="../media/image6.png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tags" Target="../tags/tag77.xml"/><Relationship Id="rId12" Type="http://schemas.openxmlformats.org/officeDocument/2006/relationships/slideLayout" Target="../slideLayouts/slideLayout6.xml"/><Relationship Id="rId13" Type="http://schemas.openxmlformats.org/officeDocument/2006/relationships/notesSlide" Target="../notesSlides/notesSlide11.xml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" Type="http://schemas.openxmlformats.org/officeDocument/2006/relationships/tags" Target="../tags/tag67.xml"/><Relationship Id="rId2" Type="http://schemas.openxmlformats.org/officeDocument/2006/relationships/tags" Target="../tags/tag68.xml"/><Relationship Id="rId3" Type="http://schemas.openxmlformats.org/officeDocument/2006/relationships/tags" Target="../tags/tag69.xml"/><Relationship Id="rId4" Type="http://schemas.openxmlformats.org/officeDocument/2006/relationships/tags" Target="../tags/tag70.xml"/><Relationship Id="rId5" Type="http://schemas.openxmlformats.org/officeDocument/2006/relationships/tags" Target="../tags/tag71.xml"/><Relationship Id="rId6" Type="http://schemas.openxmlformats.org/officeDocument/2006/relationships/tags" Target="../tags/tag72.xml"/><Relationship Id="rId7" Type="http://schemas.openxmlformats.org/officeDocument/2006/relationships/tags" Target="../tags/tag73.xml"/><Relationship Id="rId8" Type="http://schemas.openxmlformats.org/officeDocument/2006/relationships/tags" Target="../tags/tag74.xml"/><Relationship Id="rId9" Type="http://schemas.openxmlformats.org/officeDocument/2006/relationships/tags" Target="../tags/tag75.xml"/><Relationship Id="rId10" Type="http://schemas.openxmlformats.org/officeDocument/2006/relationships/tags" Target="../tags/tag76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.xml"/><Relationship Id="rId12" Type="http://schemas.openxmlformats.org/officeDocument/2006/relationships/notesSlide" Target="../notesSlides/notesSlide12.xml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" Type="http://schemas.openxmlformats.org/officeDocument/2006/relationships/tags" Target="../tags/tag78.xml"/><Relationship Id="rId2" Type="http://schemas.openxmlformats.org/officeDocument/2006/relationships/tags" Target="../tags/tag79.xml"/><Relationship Id="rId3" Type="http://schemas.openxmlformats.org/officeDocument/2006/relationships/tags" Target="../tags/tag80.xml"/><Relationship Id="rId4" Type="http://schemas.openxmlformats.org/officeDocument/2006/relationships/tags" Target="../tags/tag81.xml"/><Relationship Id="rId5" Type="http://schemas.openxmlformats.org/officeDocument/2006/relationships/tags" Target="../tags/tag82.xml"/><Relationship Id="rId6" Type="http://schemas.openxmlformats.org/officeDocument/2006/relationships/tags" Target="../tags/tag83.xml"/><Relationship Id="rId7" Type="http://schemas.openxmlformats.org/officeDocument/2006/relationships/tags" Target="../tags/tag84.xml"/><Relationship Id="rId8" Type="http://schemas.openxmlformats.org/officeDocument/2006/relationships/tags" Target="../tags/tag85.xml"/><Relationship Id="rId9" Type="http://schemas.openxmlformats.org/officeDocument/2006/relationships/tags" Target="../tags/tag86.xml"/><Relationship Id="rId10" Type="http://schemas.openxmlformats.org/officeDocument/2006/relationships/tags" Target="../tags/tag8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4" Type="http://schemas.openxmlformats.org/officeDocument/2006/relationships/tags" Target="../tags/tag91.xml"/><Relationship Id="rId5" Type="http://schemas.openxmlformats.org/officeDocument/2006/relationships/tags" Target="../tags/tag92.xml"/><Relationship Id="rId6" Type="http://schemas.openxmlformats.org/officeDocument/2006/relationships/tags" Target="../tags/tag93.xml"/><Relationship Id="rId7" Type="http://schemas.openxmlformats.org/officeDocument/2006/relationships/tags" Target="../tags/tag94.xml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13.xml"/><Relationship Id="rId10" Type="http://schemas.openxmlformats.org/officeDocument/2006/relationships/image" Target="../media/image12.png"/><Relationship Id="rId1" Type="http://schemas.openxmlformats.org/officeDocument/2006/relationships/tags" Target="../tags/tag88.xml"/><Relationship Id="rId2" Type="http://schemas.openxmlformats.org/officeDocument/2006/relationships/tags" Target="../tags/tag8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4" Type="http://schemas.openxmlformats.org/officeDocument/2006/relationships/tags" Target="../tags/tag98.xml"/><Relationship Id="rId5" Type="http://schemas.openxmlformats.org/officeDocument/2006/relationships/tags" Target="../tags/tag99.xml"/><Relationship Id="rId6" Type="http://schemas.openxmlformats.org/officeDocument/2006/relationships/tags" Target="../tags/tag100.xml"/><Relationship Id="rId7" Type="http://schemas.openxmlformats.org/officeDocument/2006/relationships/tags" Target="../tags/tag101.xml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14.xml"/><Relationship Id="rId10" Type="http://schemas.openxmlformats.org/officeDocument/2006/relationships/image" Target="../media/image13.png"/><Relationship Id="rId1" Type="http://schemas.openxmlformats.org/officeDocument/2006/relationships/tags" Target="../tags/tag95.xml"/><Relationship Id="rId2" Type="http://schemas.openxmlformats.org/officeDocument/2006/relationships/tags" Target="../tags/tag9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.xml"/><Relationship Id="rId12" Type="http://schemas.openxmlformats.org/officeDocument/2006/relationships/notesSlide" Target="../notesSlides/notesSlide15.xml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" Type="http://schemas.openxmlformats.org/officeDocument/2006/relationships/tags" Target="../tags/tag102.xml"/><Relationship Id="rId2" Type="http://schemas.openxmlformats.org/officeDocument/2006/relationships/tags" Target="../tags/tag103.xml"/><Relationship Id="rId3" Type="http://schemas.openxmlformats.org/officeDocument/2006/relationships/tags" Target="../tags/tag104.xml"/><Relationship Id="rId4" Type="http://schemas.openxmlformats.org/officeDocument/2006/relationships/tags" Target="../tags/tag105.xml"/><Relationship Id="rId5" Type="http://schemas.openxmlformats.org/officeDocument/2006/relationships/tags" Target="../tags/tag106.xml"/><Relationship Id="rId6" Type="http://schemas.openxmlformats.org/officeDocument/2006/relationships/tags" Target="../tags/tag107.xml"/><Relationship Id="rId7" Type="http://schemas.openxmlformats.org/officeDocument/2006/relationships/tags" Target="../tags/tag108.xml"/><Relationship Id="rId8" Type="http://schemas.openxmlformats.org/officeDocument/2006/relationships/tags" Target="../tags/tag109.xml"/><Relationship Id="rId9" Type="http://schemas.openxmlformats.org/officeDocument/2006/relationships/tags" Target="../tags/tag110.xml"/><Relationship Id="rId10" Type="http://schemas.openxmlformats.org/officeDocument/2006/relationships/tags" Target="../tags/tag111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tags" Target="../tags/tag122.xml"/><Relationship Id="rId12" Type="http://schemas.openxmlformats.org/officeDocument/2006/relationships/tags" Target="../tags/tag123.xml"/><Relationship Id="rId13" Type="http://schemas.openxmlformats.org/officeDocument/2006/relationships/slideLayout" Target="../slideLayouts/slideLayout6.xml"/><Relationship Id="rId14" Type="http://schemas.openxmlformats.org/officeDocument/2006/relationships/notesSlide" Target="../notesSlides/notesSlide16.xml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" Type="http://schemas.openxmlformats.org/officeDocument/2006/relationships/tags" Target="../tags/tag112.xml"/><Relationship Id="rId2" Type="http://schemas.openxmlformats.org/officeDocument/2006/relationships/tags" Target="../tags/tag113.xml"/><Relationship Id="rId3" Type="http://schemas.openxmlformats.org/officeDocument/2006/relationships/tags" Target="../tags/tag114.xml"/><Relationship Id="rId4" Type="http://schemas.openxmlformats.org/officeDocument/2006/relationships/tags" Target="../tags/tag115.xml"/><Relationship Id="rId5" Type="http://schemas.openxmlformats.org/officeDocument/2006/relationships/tags" Target="../tags/tag116.xml"/><Relationship Id="rId6" Type="http://schemas.openxmlformats.org/officeDocument/2006/relationships/tags" Target="../tags/tag117.xml"/><Relationship Id="rId7" Type="http://schemas.openxmlformats.org/officeDocument/2006/relationships/tags" Target="../tags/tag118.xml"/><Relationship Id="rId8" Type="http://schemas.openxmlformats.org/officeDocument/2006/relationships/tags" Target="../tags/tag119.xml"/><Relationship Id="rId9" Type="http://schemas.openxmlformats.org/officeDocument/2006/relationships/tags" Target="../tags/tag120.xml"/><Relationship Id="rId10" Type="http://schemas.openxmlformats.org/officeDocument/2006/relationships/tags" Target="../tags/tag1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4" Type="http://schemas.openxmlformats.org/officeDocument/2006/relationships/tags" Target="../tags/tag127.xml"/><Relationship Id="rId5" Type="http://schemas.openxmlformats.org/officeDocument/2006/relationships/tags" Target="../tags/tag128.xml"/><Relationship Id="rId6" Type="http://schemas.openxmlformats.org/officeDocument/2006/relationships/tags" Target="../tags/tag129.xml"/><Relationship Id="rId7" Type="http://schemas.openxmlformats.org/officeDocument/2006/relationships/tags" Target="../tags/tag130.xml"/><Relationship Id="rId8" Type="http://schemas.openxmlformats.org/officeDocument/2006/relationships/tags" Target="../tags/tag131.xml"/><Relationship Id="rId9" Type="http://schemas.openxmlformats.org/officeDocument/2006/relationships/slideLayout" Target="../slideLayouts/slideLayout6.xml"/><Relationship Id="rId10" Type="http://schemas.openxmlformats.org/officeDocument/2006/relationships/notesSlide" Target="../notesSlides/notesSlide17.xml"/><Relationship Id="rId11" Type="http://schemas.openxmlformats.org/officeDocument/2006/relationships/image" Target="../media/image14.png"/><Relationship Id="rId1" Type="http://schemas.openxmlformats.org/officeDocument/2006/relationships/tags" Target="../tags/tag124.xml"/><Relationship Id="rId2" Type="http://schemas.openxmlformats.org/officeDocument/2006/relationships/tags" Target="../tags/tag1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4" Type="http://schemas.openxmlformats.org/officeDocument/2006/relationships/tags" Target="../tags/tag135.xml"/><Relationship Id="rId5" Type="http://schemas.openxmlformats.org/officeDocument/2006/relationships/tags" Target="../tags/tag136.xml"/><Relationship Id="rId6" Type="http://schemas.openxmlformats.org/officeDocument/2006/relationships/tags" Target="../tags/tag137.xml"/><Relationship Id="rId7" Type="http://schemas.openxmlformats.org/officeDocument/2006/relationships/tags" Target="../tags/tag138.xml"/><Relationship Id="rId8" Type="http://schemas.openxmlformats.org/officeDocument/2006/relationships/tags" Target="../tags/tag139.xml"/><Relationship Id="rId9" Type="http://schemas.openxmlformats.org/officeDocument/2006/relationships/tags" Target="../tags/tag140.xml"/><Relationship Id="rId10" Type="http://schemas.openxmlformats.org/officeDocument/2006/relationships/slideLayout" Target="../slideLayouts/slideLayout6.xml"/><Relationship Id="rId11" Type="http://schemas.openxmlformats.org/officeDocument/2006/relationships/notesSlide" Target="../notesSlides/notesSlide18.xml"/><Relationship Id="rId1" Type="http://schemas.openxmlformats.org/officeDocument/2006/relationships/tags" Target="../tags/tag132.xml"/><Relationship Id="rId2" Type="http://schemas.openxmlformats.org/officeDocument/2006/relationships/tags" Target="../tags/tag1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4" Type="http://schemas.openxmlformats.org/officeDocument/2006/relationships/tags" Target="../tags/tag144.xml"/><Relationship Id="rId5" Type="http://schemas.openxmlformats.org/officeDocument/2006/relationships/tags" Target="../tags/tag145.xml"/><Relationship Id="rId6" Type="http://schemas.openxmlformats.org/officeDocument/2006/relationships/tags" Target="../tags/tag146.xml"/><Relationship Id="rId7" Type="http://schemas.openxmlformats.org/officeDocument/2006/relationships/tags" Target="../tags/tag147.xml"/><Relationship Id="rId8" Type="http://schemas.openxmlformats.org/officeDocument/2006/relationships/slideLayout" Target="../slideLayouts/slideLayout7.xml"/><Relationship Id="rId1" Type="http://schemas.openxmlformats.org/officeDocument/2006/relationships/tags" Target="../tags/tag141.xml"/><Relationship Id="rId2" Type="http://schemas.openxmlformats.org/officeDocument/2006/relationships/tags" Target="../tags/tag1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tags" Target="../tags/tag13.xml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1.xml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tags" Target="../tags/tag18.xml"/><Relationship Id="rId6" Type="http://schemas.openxmlformats.org/officeDocument/2006/relationships/tags" Target="../tags/tag19.xml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2.xml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tags" Target="../tags/tag27.xml"/><Relationship Id="rId5" Type="http://schemas.openxmlformats.org/officeDocument/2006/relationships/tags" Target="../tags/tag28.xml"/><Relationship Id="rId6" Type="http://schemas.openxmlformats.org/officeDocument/2006/relationships/tags" Target="../tags/tag29.xml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4.xml"/><Relationship Id="rId9" Type="http://schemas.openxmlformats.org/officeDocument/2006/relationships/image" Target="../media/image2.png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tags" Target="../tags/tag33.xml"/><Relationship Id="rId5" Type="http://schemas.openxmlformats.org/officeDocument/2006/relationships/tags" Target="../tags/tag34.xml"/><Relationship Id="rId6" Type="http://schemas.openxmlformats.org/officeDocument/2006/relationships/tags" Target="../tags/tag35.xml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5.xml"/><Relationship Id="rId9" Type="http://schemas.openxmlformats.org/officeDocument/2006/relationships/image" Target="../media/image3.png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07879" y="2334448"/>
            <a:ext cx="7584121" cy="67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5400" dirty="0" err="1">
                <a:solidFill>
                  <a:schemeClr val="accent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SuperID</a:t>
            </a:r>
            <a:r>
              <a:rPr lang="zh-CN" altLang="en-US" sz="5400" dirty="0">
                <a:solidFill>
                  <a:schemeClr val="accent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-餐厅线</a:t>
            </a:r>
          </a:p>
        </p:txBody>
      </p:sp>
      <p:grpSp>
        <p:nvGrpSpPr>
          <p:cNvPr id="3" name="PA_组合 2"/>
          <p:cNvGrpSpPr/>
          <p:nvPr>
            <p:custDataLst>
              <p:tags r:id="rId2"/>
            </p:custDataLst>
          </p:nvPr>
        </p:nvGrpSpPr>
        <p:grpSpPr>
          <a:xfrm>
            <a:off x="4744884" y="3667010"/>
            <a:ext cx="465466" cy="472063"/>
            <a:chOff x="4796805" y="-215900"/>
            <a:chExt cx="2093913" cy="2122488"/>
          </a:xfrm>
          <a:solidFill>
            <a:schemeClr val="accent2"/>
          </a:solidFill>
        </p:grpSpPr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4796805" y="-21590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5168280" y="0"/>
              <a:ext cx="1360488" cy="1641475"/>
            </a:xfrm>
            <a:custGeom>
              <a:avLst/>
              <a:gdLst>
                <a:gd name="T0" fmla="*/ 870 w 1809"/>
                <a:gd name="T1" fmla="*/ 879 h 2152"/>
                <a:gd name="T2" fmla="*/ 870 w 1809"/>
                <a:gd name="T3" fmla="*/ 2152 h 2152"/>
                <a:gd name="T4" fmla="*/ 1809 w 1809"/>
                <a:gd name="T5" fmla="*/ 1820 h 2152"/>
                <a:gd name="T6" fmla="*/ 1809 w 1809"/>
                <a:gd name="T7" fmla="*/ 547 h 2152"/>
                <a:gd name="T8" fmla="*/ 870 w 1809"/>
                <a:gd name="T9" fmla="*/ 879 h 2152"/>
                <a:gd name="T10" fmla="*/ 785 w 1809"/>
                <a:gd name="T11" fmla="*/ 961 h 2152"/>
                <a:gd name="T12" fmla="*/ 785 w 1809"/>
                <a:gd name="T13" fmla="*/ 1138 h 2152"/>
                <a:gd name="T14" fmla="*/ 613 w 1809"/>
                <a:gd name="T15" fmla="*/ 1053 h 2152"/>
                <a:gd name="T16" fmla="*/ 613 w 1809"/>
                <a:gd name="T17" fmla="*/ 864 h 2152"/>
                <a:gd name="T18" fmla="*/ 785 w 1809"/>
                <a:gd name="T19" fmla="*/ 961 h 2152"/>
                <a:gd name="T20" fmla="*/ 1555 w 1809"/>
                <a:gd name="T21" fmla="*/ 410 h 2152"/>
                <a:gd name="T22" fmla="*/ 1507 w 1809"/>
                <a:gd name="T23" fmla="*/ 386 h 2152"/>
                <a:gd name="T24" fmla="*/ 602 w 1809"/>
                <a:gd name="T25" fmla="*/ 700 h 2152"/>
                <a:gd name="T26" fmla="*/ 576 w 1809"/>
                <a:gd name="T27" fmla="*/ 724 h 2152"/>
                <a:gd name="T28" fmla="*/ 576 w 1809"/>
                <a:gd name="T29" fmla="*/ 2017 h 2152"/>
                <a:gd name="T30" fmla="*/ 822 w 1809"/>
                <a:gd name="T31" fmla="*/ 2149 h 2152"/>
                <a:gd name="T32" fmla="*/ 822 w 1809"/>
                <a:gd name="T33" fmla="*/ 879 h 2152"/>
                <a:gd name="T34" fmla="*/ 622 w 1809"/>
                <a:gd name="T35" fmla="*/ 772 h 2152"/>
                <a:gd name="T36" fmla="*/ 625 w 1809"/>
                <a:gd name="T37" fmla="*/ 772 h 2152"/>
                <a:gd name="T38" fmla="*/ 1531 w 1809"/>
                <a:gd name="T39" fmla="*/ 457 h 2152"/>
                <a:gd name="T40" fmla="*/ 1555 w 1809"/>
                <a:gd name="T41" fmla="*/ 410 h 2152"/>
                <a:gd name="T42" fmla="*/ 209 w 1809"/>
                <a:gd name="T43" fmla="*/ 581 h 2152"/>
                <a:gd name="T44" fmla="*/ 209 w 1809"/>
                <a:gd name="T45" fmla="*/ 758 h 2152"/>
                <a:gd name="T46" fmla="*/ 37 w 1809"/>
                <a:gd name="T47" fmla="*/ 673 h 2152"/>
                <a:gd name="T48" fmla="*/ 37 w 1809"/>
                <a:gd name="T49" fmla="*/ 484 h 2152"/>
                <a:gd name="T50" fmla="*/ 209 w 1809"/>
                <a:gd name="T51" fmla="*/ 581 h 2152"/>
                <a:gd name="T52" fmla="*/ 978 w 1809"/>
                <a:gd name="T53" fmla="*/ 30 h 2152"/>
                <a:gd name="T54" fmla="*/ 931 w 1809"/>
                <a:gd name="T55" fmla="*/ 6 h 2152"/>
                <a:gd name="T56" fmla="*/ 25 w 1809"/>
                <a:gd name="T57" fmla="*/ 321 h 2152"/>
                <a:gd name="T58" fmla="*/ 0 w 1809"/>
                <a:gd name="T59" fmla="*/ 344 h 2152"/>
                <a:gd name="T60" fmla="*/ 0 w 1809"/>
                <a:gd name="T61" fmla="*/ 1638 h 2152"/>
                <a:gd name="T62" fmla="*/ 246 w 1809"/>
                <a:gd name="T63" fmla="*/ 1770 h 2152"/>
                <a:gd name="T64" fmla="*/ 246 w 1809"/>
                <a:gd name="T65" fmla="*/ 500 h 2152"/>
                <a:gd name="T66" fmla="*/ 46 w 1809"/>
                <a:gd name="T67" fmla="*/ 393 h 2152"/>
                <a:gd name="T68" fmla="*/ 49 w 1809"/>
                <a:gd name="T69" fmla="*/ 392 h 2152"/>
                <a:gd name="T70" fmla="*/ 954 w 1809"/>
                <a:gd name="T71" fmla="*/ 77 h 2152"/>
                <a:gd name="T72" fmla="*/ 978 w 1809"/>
                <a:gd name="T73" fmla="*/ 30 h 2152"/>
                <a:gd name="T74" fmla="*/ 497 w 1809"/>
                <a:gd name="T75" fmla="*/ 781 h 2152"/>
                <a:gd name="T76" fmla="*/ 497 w 1809"/>
                <a:gd name="T77" fmla="*/ 958 h 2152"/>
                <a:gd name="T78" fmla="*/ 325 w 1809"/>
                <a:gd name="T79" fmla="*/ 873 h 2152"/>
                <a:gd name="T80" fmla="*/ 325 w 1809"/>
                <a:gd name="T81" fmla="*/ 684 h 2152"/>
                <a:gd name="T82" fmla="*/ 497 w 1809"/>
                <a:gd name="T83" fmla="*/ 781 h 2152"/>
                <a:gd name="T84" fmla="*/ 1266 w 1809"/>
                <a:gd name="T85" fmla="*/ 230 h 2152"/>
                <a:gd name="T86" fmla="*/ 1219 w 1809"/>
                <a:gd name="T87" fmla="*/ 206 h 2152"/>
                <a:gd name="T88" fmla="*/ 313 w 1809"/>
                <a:gd name="T89" fmla="*/ 520 h 2152"/>
                <a:gd name="T90" fmla="*/ 288 w 1809"/>
                <a:gd name="T91" fmla="*/ 544 h 2152"/>
                <a:gd name="T92" fmla="*/ 288 w 1809"/>
                <a:gd name="T93" fmla="*/ 1837 h 2152"/>
                <a:gd name="T94" fmla="*/ 534 w 1809"/>
                <a:gd name="T95" fmla="*/ 1969 h 2152"/>
                <a:gd name="T96" fmla="*/ 534 w 1809"/>
                <a:gd name="T97" fmla="*/ 699 h 2152"/>
                <a:gd name="T98" fmla="*/ 334 w 1809"/>
                <a:gd name="T99" fmla="*/ 592 h 2152"/>
                <a:gd name="T100" fmla="*/ 337 w 1809"/>
                <a:gd name="T101" fmla="*/ 592 h 2152"/>
                <a:gd name="T102" fmla="*/ 1243 w 1809"/>
                <a:gd name="T103" fmla="*/ 277 h 2152"/>
                <a:gd name="T104" fmla="*/ 1266 w 1809"/>
                <a:gd name="T105" fmla="*/ 230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09" h="2152">
                  <a:moveTo>
                    <a:pt x="870" y="879"/>
                  </a:moveTo>
                  <a:lnTo>
                    <a:pt x="870" y="2152"/>
                  </a:lnTo>
                  <a:lnTo>
                    <a:pt x="1809" y="1820"/>
                  </a:lnTo>
                  <a:lnTo>
                    <a:pt x="1809" y="547"/>
                  </a:lnTo>
                  <a:lnTo>
                    <a:pt x="870" y="879"/>
                  </a:lnTo>
                  <a:close/>
                  <a:moveTo>
                    <a:pt x="785" y="961"/>
                  </a:moveTo>
                  <a:lnTo>
                    <a:pt x="785" y="1138"/>
                  </a:lnTo>
                  <a:cubicBezTo>
                    <a:pt x="699" y="1121"/>
                    <a:pt x="613" y="1053"/>
                    <a:pt x="613" y="1053"/>
                  </a:cubicBezTo>
                  <a:lnTo>
                    <a:pt x="613" y="864"/>
                  </a:lnTo>
                  <a:cubicBezTo>
                    <a:pt x="719" y="950"/>
                    <a:pt x="785" y="961"/>
                    <a:pt x="785" y="961"/>
                  </a:cubicBezTo>
                  <a:close/>
                  <a:moveTo>
                    <a:pt x="1555" y="410"/>
                  </a:moveTo>
                  <a:cubicBezTo>
                    <a:pt x="1548" y="390"/>
                    <a:pt x="1527" y="379"/>
                    <a:pt x="1507" y="386"/>
                  </a:cubicBezTo>
                  <a:lnTo>
                    <a:pt x="602" y="700"/>
                  </a:lnTo>
                  <a:cubicBezTo>
                    <a:pt x="590" y="704"/>
                    <a:pt x="580" y="713"/>
                    <a:pt x="576" y="724"/>
                  </a:cubicBezTo>
                  <a:lnTo>
                    <a:pt x="576" y="2017"/>
                  </a:lnTo>
                  <a:cubicBezTo>
                    <a:pt x="608" y="2080"/>
                    <a:pt x="741" y="2149"/>
                    <a:pt x="822" y="2149"/>
                  </a:cubicBezTo>
                  <a:lnTo>
                    <a:pt x="822" y="879"/>
                  </a:lnTo>
                  <a:cubicBezTo>
                    <a:pt x="779" y="873"/>
                    <a:pt x="682" y="822"/>
                    <a:pt x="622" y="772"/>
                  </a:cubicBezTo>
                  <a:cubicBezTo>
                    <a:pt x="623" y="772"/>
                    <a:pt x="624" y="772"/>
                    <a:pt x="625" y="772"/>
                  </a:cubicBezTo>
                  <a:lnTo>
                    <a:pt x="1531" y="457"/>
                  </a:lnTo>
                  <a:cubicBezTo>
                    <a:pt x="1550" y="450"/>
                    <a:pt x="1561" y="429"/>
                    <a:pt x="1555" y="410"/>
                  </a:cubicBezTo>
                  <a:close/>
                  <a:moveTo>
                    <a:pt x="209" y="581"/>
                  </a:moveTo>
                  <a:lnTo>
                    <a:pt x="209" y="758"/>
                  </a:lnTo>
                  <a:cubicBezTo>
                    <a:pt x="123" y="742"/>
                    <a:pt x="37" y="673"/>
                    <a:pt x="37" y="673"/>
                  </a:cubicBezTo>
                  <a:lnTo>
                    <a:pt x="37" y="484"/>
                  </a:lnTo>
                  <a:cubicBezTo>
                    <a:pt x="143" y="570"/>
                    <a:pt x="209" y="581"/>
                    <a:pt x="209" y="581"/>
                  </a:cubicBezTo>
                  <a:close/>
                  <a:moveTo>
                    <a:pt x="978" y="30"/>
                  </a:moveTo>
                  <a:cubicBezTo>
                    <a:pt x="972" y="11"/>
                    <a:pt x="951" y="0"/>
                    <a:pt x="931" y="6"/>
                  </a:cubicBezTo>
                  <a:lnTo>
                    <a:pt x="25" y="321"/>
                  </a:lnTo>
                  <a:cubicBezTo>
                    <a:pt x="14" y="325"/>
                    <a:pt x="3" y="334"/>
                    <a:pt x="0" y="344"/>
                  </a:cubicBezTo>
                  <a:lnTo>
                    <a:pt x="0" y="1638"/>
                  </a:lnTo>
                  <a:cubicBezTo>
                    <a:pt x="32" y="1700"/>
                    <a:pt x="165" y="1770"/>
                    <a:pt x="246" y="1770"/>
                  </a:cubicBezTo>
                  <a:lnTo>
                    <a:pt x="246" y="500"/>
                  </a:lnTo>
                  <a:cubicBezTo>
                    <a:pt x="203" y="493"/>
                    <a:pt x="106" y="443"/>
                    <a:pt x="46" y="393"/>
                  </a:cubicBezTo>
                  <a:cubicBezTo>
                    <a:pt x="47" y="393"/>
                    <a:pt x="48" y="392"/>
                    <a:pt x="49" y="392"/>
                  </a:cubicBezTo>
                  <a:lnTo>
                    <a:pt x="954" y="77"/>
                  </a:lnTo>
                  <a:cubicBezTo>
                    <a:pt x="974" y="71"/>
                    <a:pt x="985" y="50"/>
                    <a:pt x="978" y="30"/>
                  </a:cubicBezTo>
                  <a:close/>
                  <a:moveTo>
                    <a:pt x="497" y="781"/>
                  </a:moveTo>
                  <a:lnTo>
                    <a:pt x="497" y="958"/>
                  </a:lnTo>
                  <a:cubicBezTo>
                    <a:pt x="411" y="941"/>
                    <a:pt x="325" y="873"/>
                    <a:pt x="325" y="873"/>
                  </a:cubicBezTo>
                  <a:lnTo>
                    <a:pt x="325" y="684"/>
                  </a:lnTo>
                  <a:cubicBezTo>
                    <a:pt x="431" y="770"/>
                    <a:pt x="497" y="781"/>
                    <a:pt x="497" y="781"/>
                  </a:cubicBezTo>
                  <a:close/>
                  <a:moveTo>
                    <a:pt x="1266" y="230"/>
                  </a:moveTo>
                  <a:cubicBezTo>
                    <a:pt x="1260" y="210"/>
                    <a:pt x="1239" y="199"/>
                    <a:pt x="1219" y="206"/>
                  </a:cubicBezTo>
                  <a:lnTo>
                    <a:pt x="313" y="520"/>
                  </a:lnTo>
                  <a:cubicBezTo>
                    <a:pt x="302" y="524"/>
                    <a:pt x="291" y="533"/>
                    <a:pt x="288" y="544"/>
                  </a:cubicBezTo>
                  <a:lnTo>
                    <a:pt x="288" y="1837"/>
                  </a:lnTo>
                  <a:cubicBezTo>
                    <a:pt x="320" y="1900"/>
                    <a:pt x="453" y="1969"/>
                    <a:pt x="534" y="1969"/>
                  </a:cubicBezTo>
                  <a:lnTo>
                    <a:pt x="534" y="699"/>
                  </a:lnTo>
                  <a:cubicBezTo>
                    <a:pt x="491" y="693"/>
                    <a:pt x="394" y="642"/>
                    <a:pt x="334" y="592"/>
                  </a:cubicBezTo>
                  <a:cubicBezTo>
                    <a:pt x="335" y="592"/>
                    <a:pt x="336" y="592"/>
                    <a:pt x="337" y="592"/>
                  </a:cubicBezTo>
                  <a:lnTo>
                    <a:pt x="1243" y="277"/>
                  </a:lnTo>
                  <a:cubicBezTo>
                    <a:pt x="1262" y="270"/>
                    <a:pt x="1273" y="249"/>
                    <a:pt x="1266" y="23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</p:grpSp>
      <p:grpSp>
        <p:nvGrpSpPr>
          <p:cNvPr id="6" name="PA_组合 5"/>
          <p:cNvGrpSpPr/>
          <p:nvPr>
            <p:custDataLst>
              <p:tags r:id="rId3"/>
            </p:custDataLst>
          </p:nvPr>
        </p:nvGrpSpPr>
        <p:grpSpPr>
          <a:xfrm>
            <a:off x="5343977" y="3667010"/>
            <a:ext cx="465466" cy="472063"/>
            <a:chOff x="7772329" y="-1123557"/>
            <a:chExt cx="465708" cy="472063"/>
          </a:xfrm>
          <a:solidFill>
            <a:schemeClr val="accent2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7866603" y="-1084628"/>
              <a:ext cx="277160" cy="398943"/>
            </a:xfrm>
            <a:custGeom>
              <a:avLst/>
              <a:gdLst>
                <a:gd name="T0" fmla="*/ 370 w 780"/>
                <a:gd name="T1" fmla="*/ 732 h 1139"/>
                <a:gd name="T2" fmla="*/ 498 w 780"/>
                <a:gd name="T3" fmla="*/ 660 h 1139"/>
                <a:gd name="T4" fmla="*/ 578 w 780"/>
                <a:gd name="T5" fmla="*/ 682 h 1139"/>
                <a:gd name="T6" fmla="*/ 653 w 780"/>
                <a:gd name="T7" fmla="*/ 535 h 1139"/>
                <a:gd name="T8" fmla="*/ 709 w 780"/>
                <a:gd name="T9" fmla="*/ 494 h 1139"/>
                <a:gd name="T10" fmla="*/ 711 w 780"/>
                <a:gd name="T11" fmla="*/ 316 h 1139"/>
                <a:gd name="T12" fmla="*/ 657 w 780"/>
                <a:gd name="T13" fmla="*/ 274 h 1139"/>
                <a:gd name="T14" fmla="*/ 596 w 780"/>
                <a:gd name="T15" fmla="*/ 128 h 1139"/>
                <a:gd name="T16" fmla="*/ 531 w 780"/>
                <a:gd name="T17" fmla="*/ 141 h 1139"/>
                <a:gd name="T18" fmla="*/ 409 w 780"/>
                <a:gd name="T19" fmla="*/ 69 h 1139"/>
                <a:gd name="T20" fmla="*/ 380 w 780"/>
                <a:gd name="T21" fmla="*/ 69 h 1139"/>
                <a:gd name="T22" fmla="*/ 289 w 780"/>
                <a:gd name="T23" fmla="*/ 140 h 1139"/>
                <a:gd name="T24" fmla="*/ 260 w 780"/>
                <a:gd name="T25" fmla="*/ 132 h 1139"/>
                <a:gd name="T26" fmla="*/ 187 w 780"/>
                <a:gd name="T27" fmla="*/ 138 h 1139"/>
                <a:gd name="T28" fmla="*/ 80 w 780"/>
                <a:gd name="T29" fmla="*/ 280 h 1139"/>
                <a:gd name="T30" fmla="*/ 99 w 780"/>
                <a:gd name="T31" fmla="*/ 346 h 1139"/>
                <a:gd name="T32" fmla="*/ 64 w 780"/>
                <a:gd name="T33" fmla="*/ 501 h 1139"/>
                <a:gd name="T34" fmla="*/ 181 w 780"/>
                <a:gd name="T35" fmla="*/ 609 h 1139"/>
                <a:gd name="T36" fmla="*/ 194 w 780"/>
                <a:gd name="T37" fmla="*/ 676 h 1139"/>
                <a:gd name="T38" fmla="*/ 272 w 780"/>
                <a:gd name="T39" fmla="*/ 657 h 1139"/>
                <a:gd name="T40" fmla="*/ 294 w 780"/>
                <a:gd name="T41" fmla="*/ 726 h 1139"/>
                <a:gd name="T42" fmla="*/ 221 w 780"/>
                <a:gd name="T43" fmla="*/ 731 h 1139"/>
                <a:gd name="T44" fmla="*/ 121 w 780"/>
                <a:gd name="T45" fmla="*/ 608 h 1139"/>
                <a:gd name="T46" fmla="*/ 7 w 780"/>
                <a:gd name="T47" fmla="*/ 519 h 1139"/>
                <a:gd name="T48" fmla="*/ 51 w 780"/>
                <a:gd name="T49" fmla="*/ 381 h 1139"/>
                <a:gd name="T50" fmla="*/ 64 w 780"/>
                <a:gd name="T51" fmla="*/ 223 h 1139"/>
                <a:gd name="T52" fmla="*/ 127 w 780"/>
                <a:gd name="T53" fmla="*/ 138 h 1139"/>
                <a:gd name="T54" fmla="*/ 276 w 780"/>
                <a:gd name="T55" fmla="*/ 75 h 1139"/>
                <a:gd name="T56" fmla="*/ 298 w 780"/>
                <a:gd name="T57" fmla="*/ 81 h 1139"/>
                <a:gd name="T58" fmla="*/ 394 w 780"/>
                <a:gd name="T59" fmla="*/ 0 h 1139"/>
                <a:gd name="T60" fmla="*/ 508 w 780"/>
                <a:gd name="T61" fmla="*/ 85 h 1139"/>
                <a:gd name="T62" fmla="*/ 638 w 780"/>
                <a:gd name="T63" fmla="*/ 87 h 1139"/>
                <a:gd name="T64" fmla="*/ 675 w 780"/>
                <a:gd name="T65" fmla="*/ 217 h 1139"/>
                <a:gd name="T66" fmla="*/ 758 w 780"/>
                <a:gd name="T67" fmla="*/ 353 h 1139"/>
                <a:gd name="T68" fmla="*/ 756 w 780"/>
                <a:gd name="T69" fmla="*/ 459 h 1139"/>
                <a:gd name="T70" fmla="*/ 670 w 780"/>
                <a:gd name="T71" fmla="*/ 592 h 1139"/>
                <a:gd name="T72" fmla="*/ 578 w 780"/>
                <a:gd name="T73" fmla="*/ 741 h 1139"/>
                <a:gd name="T74" fmla="*/ 498 w 780"/>
                <a:gd name="T75" fmla="*/ 719 h 1139"/>
                <a:gd name="T76" fmla="*/ 385 w 780"/>
                <a:gd name="T77" fmla="*/ 801 h 1139"/>
                <a:gd name="T78" fmla="*/ 388 w 780"/>
                <a:gd name="T79" fmla="*/ 615 h 1139"/>
                <a:gd name="T80" fmla="*/ 388 w 780"/>
                <a:gd name="T81" fmla="*/ 650 h 1139"/>
                <a:gd name="T82" fmla="*/ 626 w 780"/>
                <a:gd name="T83" fmla="*/ 413 h 1139"/>
                <a:gd name="T84" fmla="*/ 388 w 780"/>
                <a:gd name="T85" fmla="*/ 583 h 1139"/>
                <a:gd name="T86" fmla="*/ 559 w 780"/>
                <a:gd name="T87" fmla="*/ 413 h 1139"/>
                <a:gd name="T88" fmla="*/ 533 w 780"/>
                <a:gd name="T89" fmla="*/ 780 h 1139"/>
                <a:gd name="T90" fmla="*/ 432 w 780"/>
                <a:gd name="T91" fmla="*/ 838 h 1139"/>
                <a:gd name="T92" fmla="*/ 515 w 780"/>
                <a:gd name="T93" fmla="*/ 1003 h 1139"/>
                <a:gd name="T94" fmla="*/ 669 w 780"/>
                <a:gd name="T95" fmla="*/ 1091 h 1139"/>
                <a:gd name="T96" fmla="*/ 283 w 780"/>
                <a:gd name="T97" fmla="*/ 792 h 1139"/>
                <a:gd name="T98" fmla="*/ 195 w 780"/>
                <a:gd name="T99" fmla="*/ 783 h 1139"/>
                <a:gd name="T100" fmla="*/ 136 w 780"/>
                <a:gd name="T101" fmla="*/ 1118 h 1139"/>
                <a:gd name="T102" fmla="*/ 361 w 780"/>
                <a:gd name="T103" fmla="*/ 1103 h 1139"/>
                <a:gd name="T104" fmla="*/ 385 w 780"/>
                <a:gd name="T105" fmla="*/ 8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0" h="1139">
                  <a:moveTo>
                    <a:pt x="272" y="657"/>
                  </a:moveTo>
                  <a:cubicBezTo>
                    <a:pt x="300" y="657"/>
                    <a:pt x="328" y="671"/>
                    <a:pt x="343" y="693"/>
                  </a:cubicBezTo>
                  <a:lnTo>
                    <a:pt x="370" y="732"/>
                  </a:lnTo>
                  <a:cubicBezTo>
                    <a:pt x="379" y="745"/>
                    <a:pt x="391" y="745"/>
                    <a:pt x="400" y="733"/>
                  </a:cubicBezTo>
                  <a:lnTo>
                    <a:pt x="428" y="694"/>
                  </a:lnTo>
                  <a:cubicBezTo>
                    <a:pt x="443" y="673"/>
                    <a:pt x="470" y="660"/>
                    <a:pt x="498" y="660"/>
                  </a:cubicBezTo>
                  <a:cubicBezTo>
                    <a:pt x="507" y="660"/>
                    <a:pt x="516" y="661"/>
                    <a:pt x="524" y="664"/>
                  </a:cubicBezTo>
                  <a:lnTo>
                    <a:pt x="569" y="680"/>
                  </a:lnTo>
                  <a:cubicBezTo>
                    <a:pt x="572" y="681"/>
                    <a:pt x="575" y="682"/>
                    <a:pt x="578" y="682"/>
                  </a:cubicBezTo>
                  <a:cubicBezTo>
                    <a:pt x="591" y="682"/>
                    <a:pt x="593" y="670"/>
                    <a:pt x="593" y="663"/>
                  </a:cubicBezTo>
                  <a:lnTo>
                    <a:pt x="593" y="615"/>
                  </a:lnTo>
                  <a:cubicBezTo>
                    <a:pt x="593" y="580"/>
                    <a:pt x="620" y="545"/>
                    <a:pt x="653" y="535"/>
                  </a:cubicBezTo>
                  <a:lnTo>
                    <a:pt x="699" y="521"/>
                  </a:lnTo>
                  <a:cubicBezTo>
                    <a:pt x="706" y="519"/>
                    <a:pt x="711" y="515"/>
                    <a:pt x="713" y="511"/>
                  </a:cubicBezTo>
                  <a:cubicBezTo>
                    <a:pt x="715" y="506"/>
                    <a:pt x="713" y="500"/>
                    <a:pt x="709" y="494"/>
                  </a:cubicBezTo>
                  <a:lnTo>
                    <a:pt x="680" y="455"/>
                  </a:lnTo>
                  <a:cubicBezTo>
                    <a:pt x="660" y="426"/>
                    <a:pt x="660" y="383"/>
                    <a:pt x="682" y="355"/>
                  </a:cubicBezTo>
                  <a:lnTo>
                    <a:pt x="711" y="316"/>
                  </a:lnTo>
                  <a:cubicBezTo>
                    <a:pt x="716" y="311"/>
                    <a:pt x="717" y="304"/>
                    <a:pt x="716" y="300"/>
                  </a:cubicBezTo>
                  <a:cubicBezTo>
                    <a:pt x="715" y="295"/>
                    <a:pt x="710" y="291"/>
                    <a:pt x="703" y="288"/>
                  </a:cubicBezTo>
                  <a:lnTo>
                    <a:pt x="657" y="274"/>
                  </a:lnTo>
                  <a:cubicBezTo>
                    <a:pt x="624" y="263"/>
                    <a:pt x="598" y="227"/>
                    <a:pt x="599" y="192"/>
                  </a:cubicBezTo>
                  <a:lnTo>
                    <a:pt x="600" y="144"/>
                  </a:lnTo>
                  <a:cubicBezTo>
                    <a:pt x="601" y="137"/>
                    <a:pt x="599" y="132"/>
                    <a:pt x="596" y="128"/>
                  </a:cubicBezTo>
                  <a:cubicBezTo>
                    <a:pt x="593" y="125"/>
                    <a:pt x="588" y="125"/>
                    <a:pt x="585" y="125"/>
                  </a:cubicBezTo>
                  <a:cubicBezTo>
                    <a:pt x="583" y="125"/>
                    <a:pt x="580" y="125"/>
                    <a:pt x="577" y="126"/>
                  </a:cubicBezTo>
                  <a:lnTo>
                    <a:pt x="531" y="141"/>
                  </a:lnTo>
                  <a:cubicBezTo>
                    <a:pt x="524" y="143"/>
                    <a:pt x="516" y="144"/>
                    <a:pt x="508" y="144"/>
                  </a:cubicBezTo>
                  <a:cubicBezTo>
                    <a:pt x="479" y="144"/>
                    <a:pt x="451" y="130"/>
                    <a:pt x="436" y="108"/>
                  </a:cubicBezTo>
                  <a:lnTo>
                    <a:pt x="409" y="69"/>
                  </a:lnTo>
                  <a:cubicBezTo>
                    <a:pt x="405" y="63"/>
                    <a:pt x="400" y="59"/>
                    <a:pt x="394" y="59"/>
                  </a:cubicBezTo>
                  <a:cubicBezTo>
                    <a:pt x="388" y="59"/>
                    <a:pt x="386" y="59"/>
                    <a:pt x="381" y="67"/>
                  </a:cubicBezTo>
                  <a:lnTo>
                    <a:pt x="380" y="69"/>
                  </a:lnTo>
                  <a:cubicBezTo>
                    <a:pt x="368" y="87"/>
                    <a:pt x="352" y="110"/>
                    <a:pt x="339" y="123"/>
                  </a:cubicBezTo>
                  <a:cubicBezTo>
                    <a:pt x="331" y="131"/>
                    <a:pt x="318" y="141"/>
                    <a:pt x="301" y="141"/>
                  </a:cubicBezTo>
                  <a:cubicBezTo>
                    <a:pt x="296" y="141"/>
                    <a:pt x="292" y="141"/>
                    <a:pt x="289" y="140"/>
                  </a:cubicBezTo>
                  <a:lnTo>
                    <a:pt x="285" y="140"/>
                  </a:lnTo>
                  <a:lnTo>
                    <a:pt x="282" y="138"/>
                  </a:lnTo>
                  <a:cubicBezTo>
                    <a:pt x="276" y="136"/>
                    <a:pt x="268" y="134"/>
                    <a:pt x="260" y="132"/>
                  </a:cubicBezTo>
                  <a:cubicBezTo>
                    <a:pt x="248" y="128"/>
                    <a:pt x="227" y="122"/>
                    <a:pt x="224" y="122"/>
                  </a:cubicBezTo>
                  <a:cubicBezTo>
                    <a:pt x="215" y="120"/>
                    <a:pt x="205" y="118"/>
                    <a:pt x="202" y="118"/>
                  </a:cubicBezTo>
                  <a:cubicBezTo>
                    <a:pt x="191" y="118"/>
                    <a:pt x="187" y="128"/>
                    <a:pt x="187" y="138"/>
                  </a:cubicBezTo>
                  <a:lnTo>
                    <a:pt x="187" y="186"/>
                  </a:lnTo>
                  <a:cubicBezTo>
                    <a:pt x="187" y="221"/>
                    <a:pt x="160" y="256"/>
                    <a:pt x="126" y="266"/>
                  </a:cubicBezTo>
                  <a:lnTo>
                    <a:pt x="80" y="280"/>
                  </a:lnTo>
                  <a:cubicBezTo>
                    <a:pt x="73" y="282"/>
                    <a:pt x="68" y="286"/>
                    <a:pt x="67" y="290"/>
                  </a:cubicBezTo>
                  <a:cubicBezTo>
                    <a:pt x="65" y="295"/>
                    <a:pt x="67" y="301"/>
                    <a:pt x="71" y="307"/>
                  </a:cubicBezTo>
                  <a:lnTo>
                    <a:pt x="99" y="346"/>
                  </a:lnTo>
                  <a:cubicBezTo>
                    <a:pt x="120" y="375"/>
                    <a:pt x="119" y="419"/>
                    <a:pt x="98" y="446"/>
                  </a:cubicBezTo>
                  <a:lnTo>
                    <a:pt x="68" y="485"/>
                  </a:lnTo>
                  <a:cubicBezTo>
                    <a:pt x="64" y="490"/>
                    <a:pt x="62" y="496"/>
                    <a:pt x="64" y="501"/>
                  </a:cubicBezTo>
                  <a:cubicBezTo>
                    <a:pt x="65" y="506"/>
                    <a:pt x="70" y="510"/>
                    <a:pt x="77" y="513"/>
                  </a:cubicBezTo>
                  <a:lnTo>
                    <a:pt x="123" y="527"/>
                  </a:lnTo>
                  <a:cubicBezTo>
                    <a:pt x="156" y="538"/>
                    <a:pt x="181" y="574"/>
                    <a:pt x="181" y="609"/>
                  </a:cubicBezTo>
                  <a:lnTo>
                    <a:pt x="179" y="657"/>
                  </a:lnTo>
                  <a:cubicBezTo>
                    <a:pt x="179" y="664"/>
                    <a:pt x="181" y="669"/>
                    <a:pt x="184" y="672"/>
                  </a:cubicBezTo>
                  <a:cubicBezTo>
                    <a:pt x="187" y="676"/>
                    <a:pt x="191" y="676"/>
                    <a:pt x="194" y="676"/>
                  </a:cubicBezTo>
                  <a:cubicBezTo>
                    <a:pt x="197" y="676"/>
                    <a:pt x="200" y="676"/>
                    <a:pt x="203" y="675"/>
                  </a:cubicBezTo>
                  <a:lnTo>
                    <a:pt x="248" y="660"/>
                  </a:lnTo>
                  <a:cubicBezTo>
                    <a:pt x="256" y="658"/>
                    <a:pt x="264" y="657"/>
                    <a:pt x="272" y="657"/>
                  </a:cubicBezTo>
                  <a:close/>
                  <a:moveTo>
                    <a:pt x="385" y="801"/>
                  </a:moveTo>
                  <a:cubicBezTo>
                    <a:pt x="360" y="801"/>
                    <a:pt x="337" y="788"/>
                    <a:pt x="322" y="765"/>
                  </a:cubicBezTo>
                  <a:lnTo>
                    <a:pt x="294" y="726"/>
                  </a:lnTo>
                  <a:cubicBezTo>
                    <a:pt x="291" y="721"/>
                    <a:pt x="282" y="716"/>
                    <a:pt x="272" y="716"/>
                  </a:cubicBezTo>
                  <a:cubicBezTo>
                    <a:pt x="270" y="716"/>
                    <a:pt x="268" y="716"/>
                    <a:pt x="266" y="716"/>
                  </a:cubicBezTo>
                  <a:lnTo>
                    <a:pt x="221" y="731"/>
                  </a:lnTo>
                  <a:cubicBezTo>
                    <a:pt x="192" y="741"/>
                    <a:pt x="161" y="734"/>
                    <a:pt x="141" y="714"/>
                  </a:cubicBezTo>
                  <a:cubicBezTo>
                    <a:pt x="127" y="699"/>
                    <a:pt x="119" y="678"/>
                    <a:pt x="120" y="656"/>
                  </a:cubicBezTo>
                  <a:lnTo>
                    <a:pt x="121" y="608"/>
                  </a:lnTo>
                  <a:cubicBezTo>
                    <a:pt x="122" y="599"/>
                    <a:pt x="113" y="586"/>
                    <a:pt x="104" y="584"/>
                  </a:cubicBezTo>
                  <a:lnTo>
                    <a:pt x="59" y="569"/>
                  </a:lnTo>
                  <a:cubicBezTo>
                    <a:pt x="33" y="560"/>
                    <a:pt x="14" y="542"/>
                    <a:pt x="7" y="519"/>
                  </a:cubicBezTo>
                  <a:cubicBezTo>
                    <a:pt x="0" y="496"/>
                    <a:pt x="5" y="470"/>
                    <a:pt x="22" y="448"/>
                  </a:cubicBezTo>
                  <a:lnTo>
                    <a:pt x="51" y="410"/>
                  </a:lnTo>
                  <a:cubicBezTo>
                    <a:pt x="56" y="403"/>
                    <a:pt x="57" y="388"/>
                    <a:pt x="51" y="381"/>
                  </a:cubicBezTo>
                  <a:lnTo>
                    <a:pt x="23" y="342"/>
                  </a:lnTo>
                  <a:cubicBezTo>
                    <a:pt x="7" y="320"/>
                    <a:pt x="3" y="295"/>
                    <a:pt x="11" y="271"/>
                  </a:cubicBezTo>
                  <a:cubicBezTo>
                    <a:pt x="19" y="248"/>
                    <a:pt x="38" y="230"/>
                    <a:pt x="64" y="223"/>
                  </a:cubicBezTo>
                  <a:lnTo>
                    <a:pt x="110" y="209"/>
                  </a:lnTo>
                  <a:cubicBezTo>
                    <a:pt x="118" y="207"/>
                    <a:pt x="127" y="195"/>
                    <a:pt x="127" y="186"/>
                  </a:cubicBezTo>
                  <a:lnTo>
                    <a:pt x="127" y="138"/>
                  </a:lnTo>
                  <a:cubicBezTo>
                    <a:pt x="127" y="93"/>
                    <a:pt x="160" y="59"/>
                    <a:pt x="202" y="59"/>
                  </a:cubicBezTo>
                  <a:cubicBezTo>
                    <a:pt x="212" y="59"/>
                    <a:pt x="228" y="62"/>
                    <a:pt x="236" y="64"/>
                  </a:cubicBezTo>
                  <a:cubicBezTo>
                    <a:pt x="240" y="65"/>
                    <a:pt x="252" y="68"/>
                    <a:pt x="276" y="75"/>
                  </a:cubicBezTo>
                  <a:cubicBezTo>
                    <a:pt x="284" y="77"/>
                    <a:pt x="292" y="79"/>
                    <a:pt x="297" y="81"/>
                  </a:cubicBezTo>
                  <a:lnTo>
                    <a:pt x="298" y="81"/>
                  </a:lnTo>
                  <a:cubicBezTo>
                    <a:pt x="298" y="81"/>
                    <a:pt x="298" y="81"/>
                    <a:pt x="298" y="81"/>
                  </a:cubicBezTo>
                  <a:cubicBezTo>
                    <a:pt x="305" y="74"/>
                    <a:pt x="315" y="60"/>
                    <a:pt x="330" y="37"/>
                  </a:cubicBezTo>
                  <a:lnTo>
                    <a:pt x="331" y="35"/>
                  </a:lnTo>
                  <a:cubicBezTo>
                    <a:pt x="346" y="12"/>
                    <a:pt x="367" y="0"/>
                    <a:pt x="394" y="0"/>
                  </a:cubicBezTo>
                  <a:cubicBezTo>
                    <a:pt x="420" y="0"/>
                    <a:pt x="443" y="13"/>
                    <a:pt x="458" y="36"/>
                  </a:cubicBezTo>
                  <a:lnTo>
                    <a:pt x="485" y="75"/>
                  </a:lnTo>
                  <a:cubicBezTo>
                    <a:pt x="489" y="80"/>
                    <a:pt x="498" y="85"/>
                    <a:pt x="508" y="85"/>
                  </a:cubicBezTo>
                  <a:cubicBezTo>
                    <a:pt x="510" y="85"/>
                    <a:pt x="512" y="85"/>
                    <a:pt x="513" y="85"/>
                  </a:cubicBezTo>
                  <a:lnTo>
                    <a:pt x="559" y="70"/>
                  </a:lnTo>
                  <a:cubicBezTo>
                    <a:pt x="588" y="60"/>
                    <a:pt x="619" y="67"/>
                    <a:pt x="638" y="87"/>
                  </a:cubicBezTo>
                  <a:cubicBezTo>
                    <a:pt x="653" y="102"/>
                    <a:pt x="660" y="123"/>
                    <a:pt x="659" y="145"/>
                  </a:cubicBezTo>
                  <a:lnTo>
                    <a:pt x="658" y="193"/>
                  </a:lnTo>
                  <a:cubicBezTo>
                    <a:pt x="658" y="202"/>
                    <a:pt x="667" y="215"/>
                    <a:pt x="675" y="217"/>
                  </a:cubicBezTo>
                  <a:lnTo>
                    <a:pt x="721" y="232"/>
                  </a:lnTo>
                  <a:cubicBezTo>
                    <a:pt x="746" y="241"/>
                    <a:pt x="765" y="259"/>
                    <a:pt x="772" y="282"/>
                  </a:cubicBezTo>
                  <a:cubicBezTo>
                    <a:pt x="780" y="306"/>
                    <a:pt x="774" y="331"/>
                    <a:pt x="758" y="353"/>
                  </a:cubicBezTo>
                  <a:lnTo>
                    <a:pt x="729" y="391"/>
                  </a:lnTo>
                  <a:cubicBezTo>
                    <a:pt x="723" y="398"/>
                    <a:pt x="723" y="413"/>
                    <a:pt x="728" y="420"/>
                  </a:cubicBezTo>
                  <a:lnTo>
                    <a:pt x="756" y="459"/>
                  </a:lnTo>
                  <a:cubicBezTo>
                    <a:pt x="772" y="481"/>
                    <a:pt x="777" y="507"/>
                    <a:pt x="769" y="530"/>
                  </a:cubicBezTo>
                  <a:cubicBezTo>
                    <a:pt x="761" y="553"/>
                    <a:pt x="742" y="570"/>
                    <a:pt x="716" y="578"/>
                  </a:cubicBezTo>
                  <a:lnTo>
                    <a:pt x="670" y="592"/>
                  </a:lnTo>
                  <a:cubicBezTo>
                    <a:pt x="661" y="594"/>
                    <a:pt x="652" y="606"/>
                    <a:pt x="652" y="615"/>
                  </a:cubicBezTo>
                  <a:lnTo>
                    <a:pt x="652" y="663"/>
                  </a:lnTo>
                  <a:cubicBezTo>
                    <a:pt x="652" y="708"/>
                    <a:pt x="621" y="741"/>
                    <a:pt x="578" y="741"/>
                  </a:cubicBezTo>
                  <a:cubicBezTo>
                    <a:pt x="568" y="741"/>
                    <a:pt x="558" y="739"/>
                    <a:pt x="549" y="736"/>
                  </a:cubicBezTo>
                  <a:lnTo>
                    <a:pt x="504" y="720"/>
                  </a:lnTo>
                  <a:cubicBezTo>
                    <a:pt x="502" y="719"/>
                    <a:pt x="500" y="719"/>
                    <a:pt x="498" y="719"/>
                  </a:cubicBezTo>
                  <a:cubicBezTo>
                    <a:pt x="488" y="719"/>
                    <a:pt x="479" y="724"/>
                    <a:pt x="476" y="728"/>
                  </a:cubicBezTo>
                  <a:lnTo>
                    <a:pt x="448" y="767"/>
                  </a:lnTo>
                  <a:cubicBezTo>
                    <a:pt x="432" y="789"/>
                    <a:pt x="410" y="801"/>
                    <a:pt x="385" y="801"/>
                  </a:cubicBezTo>
                  <a:close/>
                  <a:moveTo>
                    <a:pt x="388" y="210"/>
                  </a:moveTo>
                  <a:cubicBezTo>
                    <a:pt x="277" y="210"/>
                    <a:pt x="186" y="301"/>
                    <a:pt x="186" y="413"/>
                  </a:cubicBezTo>
                  <a:cubicBezTo>
                    <a:pt x="186" y="524"/>
                    <a:pt x="277" y="615"/>
                    <a:pt x="388" y="615"/>
                  </a:cubicBezTo>
                  <a:cubicBezTo>
                    <a:pt x="500" y="615"/>
                    <a:pt x="590" y="524"/>
                    <a:pt x="590" y="413"/>
                  </a:cubicBezTo>
                  <a:cubicBezTo>
                    <a:pt x="590" y="301"/>
                    <a:pt x="500" y="210"/>
                    <a:pt x="388" y="210"/>
                  </a:cubicBezTo>
                  <a:close/>
                  <a:moveTo>
                    <a:pt x="388" y="650"/>
                  </a:moveTo>
                  <a:cubicBezTo>
                    <a:pt x="257" y="650"/>
                    <a:pt x="150" y="544"/>
                    <a:pt x="150" y="413"/>
                  </a:cubicBezTo>
                  <a:cubicBezTo>
                    <a:pt x="150" y="282"/>
                    <a:pt x="257" y="175"/>
                    <a:pt x="388" y="175"/>
                  </a:cubicBezTo>
                  <a:cubicBezTo>
                    <a:pt x="519" y="175"/>
                    <a:pt x="626" y="282"/>
                    <a:pt x="626" y="413"/>
                  </a:cubicBezTo>
                  <a:cubicBezTo>
                    <a:pt x="626" y="544"/>
                    <a:pt x="519" y="650"/>
                    <a:pt x="388" y="650"/>
                  </a:cubicBezTo>
                  <a:close/>
                  <a:moveTo>
                    <a:pt x="559" y="413"/>
                  </a:moveTo>
                  <a:cubicBezTo>
                    <a:pt x="559" y="507"/>
                    <a:pt x="482" y="583"/>
                    <a:pt x="388" y="583"/>
                  </a:cubicBezTo>
                  <a:cubicBezTo>
                    <a:pt x="294" y="583"/>
                    <a:pt x="218" y="507"/>
                    <a:pt x="218" y="413"/>
                  </a:cubicBezTo>
                  <a:cubicBezTo>
                    <a:pt x="218" y="319"/>
                    <a:pt x="294" y="242"/>
                    <a:pt x="388" y="242"/>
                  </a:cubicBezTo>
                  <a:cubicBezTo>
                    <a:pt x="482" y="242"/>
                    <a:pt x="559" y="319"/>
                    <a:pt x="559" y="413"/>
                  </a:cubicBezTo>
                  <a:close/>
                  <a:moveTo>
                    <a:pt x="581" y="788"/>
                  </a:moveTo>
                  <a:cubicBezTo>
                    <a:pt x="580" y="788"/>
                    <a:pt x="579" y="788"/>
                    <a:pt x="578" y="788"/>
                  </a:cubicBezTo>
                  <a:cubicBezTo>
                    <a:pt x="563" y="788"/>
                    <a:pt x="548" y="786"/>
                    <a:pt x="533" y="780"/>
                  </a:cubicBezTo>
                  <a:lnTo>
                    <a:pt x="504" y="770"/>
                  </a:lnTo>
                  <a:lnTo>
                    <a:pt x="486" y="795"/>
                  </a:lnTo>
                  <a:cubicBezTo>
                    <a:pt x="472" y="815"/>
                    <a:pt x="453" y="829"/>
                    <a:pt x="432" y="838"/>
                  </a:cubicBezTo>
                  <a:lnTo>
                    <a:pt x="447" y="1075"/>
                  </a:lnTo>
                  <a:cubicBezTo>
                    <a:pt x="448" y="1094"/>
                    <a:pt x="457" y="1096"/>
                    <a:pt x="467" y="1080"/>
                  </a:cubicBezTo>
                  <a:lnTo>
                    <a:pt x="515" y="1003"/>
                  </a:lnTo>
                  <a:cubicBezTo>
                    <a:pt x="525" y="987"/>
                    <a:pt x="544" y="985"/>
                    <a:pt x="557" y="998"/>
                  </a:cubicBezTo>
                  <a:lnTo>
                    <a:pt x="654" y="1099"/>
                  </a:lnTo>
                  <a:cubicBezTo>
                    <a:pt x="667" y="1113"/>
                    <a:pt x="674" y="1109"/>
                    <a:pt x="669" y="1091"/>
                  </a:cubicBezTo>
                  <a:cubicBezTo>
                    <a:pt x="669" y="1091"/>
                    <a:pt x="608" y="880"/>
                    <a:pt x="581" y="788"/>
                  </a:cubicBezTo>
                  <a:close/>
                  <a:moveTo>
                    <a:pt x="385" y="848"/>
                  </a:moveTo>
                  <a:cubicBezTo>
                    <a:pt x="344" y="848"/>
                    <a:pt x="307" y="828"/>
                    <a:pt x="283" y="792"/>
                  </a:cubicBezTo>
                  <a:lnTo>
                    <a:pt x="265" y="767"/>
                  </a:lnTo>
                  <a:lnTo>
                    <a:pt x="236" y="776"/>
                  </a:lnTo>
                  <a:cubicBezTo>
                    <a:pt x="222" y="780"/>
                    <a:pt x="208" y="783"/>
                    <a:pt x="195" y="783"/>
                  </a:cubicBezTo>
                  <a:cubicBezTo>
                    <a:pt x="189" y="783"/>
                    <a:pt x="183" y="782"/>
                    <a:pt x="177" y="781"/>
                  </a:cubicBezTo>
                  <a:cubicBezTo>
                    <a:pt x="152" y="872"/>
                    <a:pt x="96" y="1082"/>
                    <a:pt x="94" y="1088"/>
                  </a:cubicBezTo>
                  <a:cubicBezTo>
                    <a:pt x="91" y="1108"/>
                    <a:pt x="103" y="1139"/>
                    <a:pt x="136" y="1118"/>
                  </a:cubicBezTo>
                  <a:cubicBezTo>
                    <a:pt x="141" y="1115"/>
                    <a:pt x="240" y="1033"/>
                    <a:pt x="240" y="1033"/>
                  </a:cubicBezTo>
                  <a:cubicBezTo>
                    <a:pt x="255" y="1021"/>
                    <a:pt x="267" y="1020"/>
                    <a:pt x="284" y="1035"/>
                  </a:cubicBezTo>
                  <a:lnTo>
                    <a:pt x="361" y="1103"/>
                  </a:lnTo>
                  <a:cubicBezTo>
                    <a:pt x="374" y="1115"/>
                    <a:pt x="395" y="1108"/>
                    <a:pt x="395" y="1089"/>
                  </a:cubicBezTo>
                  <a:lnTo>
                    <a:pt x="388" y="848"/>
                  </a:lnTo>
                  <a:cubicBezTo>
                    <a:pt x="387" y="848"/>
                    <a:pt x="386" y="848"/>
                    <a:pt x="385" y="848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772329" y="-1123557"/>
              <a:ext cx="465708" cy="472063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5943070" y="3667010"/>
            <a:ext cx="465466" cy="472063"/>
            <a:chOff x="10019977" y="-551766"/>
            <a:chExt cx="2093913" cy="2122488"/>
          </a:xfrm>
          <a:solidFill>
            <a:schemeClr val="accent2"/>
          </a:solidFill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0019977" y="-551766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10357957" y="-215900"/>
              <a:ext cx="1417952" cy="1401540"/>
            </a:xfrm>
            <a:custGeom>
              <a:avLst/>
              <a:gdLst>
                <a:gd name="T0" fmla="*/ 675 w 1848"/>
                <a:gd name="T1" fmla="*/ 126 h 1848"/>
                <a:gd name="T2" fmla="*/ 286 w 1848"/>
                <a:gd name="T3" fmla="*/ 287 h 1848"/>
                <a:gd name="T4" fmla="*/ 126 w 1848"/>
                <a:gd name="T5" fmla="*/ 675 h 1848"/>
                <a:gd name="T6" fmla="*/ 286 w 1848"/>
                <a:gd name="T7" fmla="*/ 1064 h 1848"/>
                <a:gd name="T8" fmla="*/ 675 w 1848"/>
                <a:gd name="T9" fmla="*/ 1225 h 1848"/>
                <a:gd name="T10" fmla="*/ 1063 w 1848"/>
                <a:gd name="T11" fmla="*/ 1064 h 1848"/>
                <a:gd name="T12" fmla="*/ 1063 w 1848"/>
                <a:gd name="T13" fmla="*/ 287 h 1848"/>
                <a:gd name="T14" fmla="*/ 675 w 1848"/>
                <a:gd name="T15" fmla="*/ 126 h 1848"/>
                <a:gd name="T16" fmla="*/ 675 w 1848"/>
                <a:gd name="T17" fmla="*/ 1350 h 1848"/>
                <a:gd name="T18" fmla="*/ 198 w 1848"/>
                <a:gd name="T19" fmla="*/ 1153 h 1848"/>
                <a:gd name="T20" fmla="*/ 0 w 1848"/>
                <a:gd name="T21" fmla="*/ 675 h 1848"/>
                <a:gd name="T22" fmla="*/ 198 w 1848"/>
                <a:gd name="T23" fmla="*/ 198 h 1848"/>
                <a:gd name="T24" fmla="*/ 675 w 1848"/>
                <a:gd name="T25" fmla="*/ 0 h 1848"/>
                <a:gd name="T26" fmla="*/ 1152 w 1848"/>
                <a:gd name="T27" fmla="*/ 198 h 1848"/>
                <a:gd name="T28" fmla="*/ 1152 w 1848"/>
                <a:gd name="T29" fmla="*/ 1153 h 1848"/>
                <a:gd name="T30" fmla="*/ 675 w 1848"/>
                <a:gd name="T31" fmla="*/ 1350 h 1848"/>
                <a:gd name="T32" fmla="*/ 1261 w 1848"/>
                <a:gd name="T33" fmla="*/ 1068 h 1848"/>
                <a:gd name="T34" fmla="*/ 1261 w 1848"/>
                <a:gd name="T35" fmla="*/ 1153 h 1848"/>
                <a:gd name="T36" fmla="*/ 1153 w 1848"/>
                <a:gd name="T37" fmla="*/ 1261 h 1848"/>
                <a:gd name="T38" fmla="*/ 1067 w 1848"/>
                <a:gd name="T39" fmla="*/ 1261 h 1848"/>
                <a:gd name="T40" fmla="*/ 1063 w 1848"/>
                <a:gd name="T41" fmla="*/ 1257 h 1848"/>
                <a:gd name="T42" fmla="*/ 1063 w 1848"/>
                <a:gd name="T43" fmla="*/ 1172 h 1848"/>
                <a:gd name="T44" fmla="*/ 1171 w 1848"/>
                <a:gd name="T45" fmla="*/ 1064 h 1848"/>
                <a:gd name="T46" fmla="*/ 1257 w 1848"/>
                <a:gd name="T47" fmla="*/ 1064 h 1848"/>
                <a:gd name="T48" fmla="*/ 1261 w 1848"/>
                <a:gd name="T49" fmla="*/ 1068 h 1848"/>
                <a:gd name="T50" fmla="*/ 1401 w 1848"/>
                <a:gd name="T51" fmla="*/ 1250 h 1848"/>
                <a:gd name="T52" fmla="*/ 1401 w 1848"/>
                <a:gd name="T53" fmla="*/ 1401 h 1848"/>
                <a:gd name="T54" fmla="*/ 1250 w 1848"/>
                <a:gd name="T55" fmla="*/ 1401 h 1848"/>
                <a:gd name="T56" fmla="*/ 1250 w 1848"/>
                <a:gd name="T57" fmla="*/ 1250 h 1848"/>
                <a:gd name="T58" fmla="*/ 1401 w 1848"/>
                <a:gd name="T59" fmla="*/ 1250 h 1848"/>
                <a:gd name="T60" fmla="*/ 1827 w 1848"/>
                <a:gd name="T61" fmla="*/ 1655 h 1848"/>
                <a:gd name="T62" fmla="*/ 1823 w 1848"/>
                <a:gd name="T63" fmla="*/ 1736 h 1848"/>
                <a:gd name="T64" fmla="*/ 1736 w 1848"/>
                <a:gd name="T65" fmla="*/ 1823 h 1848"/>
                <a:gd name="T66" fmla="*/ 1654 w 1848"/>
                <a:gd name="T67" fmla="*/ 1827 h 1848"/>
                <a:gd name="T68" fmla="*/ 1396 w 1848"/>
                <a:gd name="T69" fmla="*/ 1569 h 1848"/>
                <a:gd name="T70" fmla="*/ 1400 w 1848"/>
                <a:gd name="T71" fmla="*/ 1487 h 1848"/>
                <a:gd name="T72" fmla="*/ 1487 w 1848"/>
                <a:gd name="T73" fmla="*/ 1400 h 1848"/>
                <a:gd name="T74" fmla="*/ 1568 w 1848"/>
                <a:gd name="T75" fmla="*/ 1396 h 1848"/>
                <a:gd name="T76" fmla="*/ 1827 w 1848"/>
                <a:gd name="T77" fmla="*/ 1655 h 1848"/>
                <a:gd name="T78" fmla="*/ 675 w 1848"/>
                <a:gd name="T79" fmla="*/ 270 h 1848"/>
                <a:gd name="T80" fmla="*/ 389 w 1848"/>
                <a:gd name="T81" fmla="*/ 389 h 1848"/>
                <a:gd name="T82" fmla="*/ 270 w 1848"/>
                <a:gd name="T83" fmla="*/ 675 h 1848"/>
                <a:gd name="T84" fmla="*/ 389 w 1848"/>
                <a:gd name="T85" fmla="*/ 962 h 1848"/>
                <a:gd name="T86" fmla="*/ 675 w 1848"/>
                <a:gd name="T87" fmla="*/ 1080 h 1848"/>
                <a:gd name="T88" fmla="*/ 961 w 1848"/>
                <a:gd name="T89" fmla="*/ 962 h 1848"/>
                <a:gd name="T90" fmla="*/ 961 w 1848"/>
                <a:gd name="T91" fmla="*/ 389 h 1848"/>
                <a:gd name="T92" fmla="*/ 675 w 1848"/>
                <a:gd name="T93" fmla="*/ 270 h 1848"/>
                <a:gd name="T94" fmla="*/ 675 w 1848"/>
                <a:gd name="T95" fmla="*/ 1164 h 1848"/>
                <a:gd name="T96" fmla="*/ 329 w 1848"/>
                <a:gd name="T97" fmla="*/ 1021 h 1848"/>
                <a:gd name="T98" fmla="*/ 186 w 1848"/>
                <a:gd name="T99" fmla="*/ 675 h 1848"/>
                <a:gd name="T100" fmla="*/ 329 w 1848"/>
                <a:gd name="T101" fmla="*/ 330 h 1848"/>
                <a:gd name="T102" fmla="*/ 675 w 1848"/>
                <a:gd name="T103" fmla="*/ 187 h 1848"/>
                <a:gd name="T104" fmla="*/ 1021 w 1848"/>
                <a:gd name="T105" fmla="*/ 330 h 1848"/>
                <a:gd name="T106" fmla="*/ 1021 w 1848"/>
                <a:gd name="T107" fmla="*/ 1021 h 1848"/>
                <a:gd name="T108" fmla="*/ 675 w 1848"/>
                <a:gd name="T109" fmla="*/ 1164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8" h="1848">
                  <a:moveTo>
                    <a:pt x="675" y="126"/>
                  </a:moveTo>
                  <a:cubicBezTo>
                    <a:pt x="528" y="126"/>
                    <a:pt x="390" y="183"/>
                    <a:pt x="286" y="287"/>
                  </a:cubicBezTo>
                  <a:cubicBezTo>
                    <a:pt x="183" y="391"/>
                    <a:pt x="126" y="529"/>
                    <a:pt x="126" y="675"/>
                  </a:cubicBezTo>
                  <a:cubicBezTo>
                    <a:pt x="126" y="822"/>
                    <a:pt x="183" y="960"/>
                    <a:pt x="286" y="1064"/>
                  </a:cubicBezTo>
                  <a:cubicBezTo>
                    <a:pt x="390" y="1168"/>
                    <a:pt x="528" y="1225"/>
                    <a:pt x="675" y="1225"/>
                  </a:cubicBezTo>
                  <a:cubicBezTo>
                    <a:pt x="822" y="1225"/>
                    <a:pt x="960" y="1168"/>
                    <a:pt x="1063" y="1064"/>
                  </a:cubicBezTo>
                  <a:cubicBezTo>
                    <a:pt x="1278" y="850"/>
                    <a:pt x="1278" y="501"/>
                    <a:pt x="1063" y="287"/>
                  </a:cubicBezTo>
                  <a:cubicBezTo>
                    <a:pt x="960" y="183"/>
                    <a:pt x="822" y="126"/>
                    <a:pt x="675" y="126"/>
                  </a:cubicBezTo>
                  <a:close/>
                  <a:moveTo>
                    <a:pt x="675" y="1350"/>
                  </a:moveTo>
                  <a:cubicBezTo>
                    <a:pt x="495" y="1350"/>
                    <a:pt x="325" y="1280"/>
                    <a:pt x="198" y="1153"/>
                  </a:cubicBezTo>
                  <a:cubicBezTo>
                    <a:pt x="70" y="1025"/>
                    <a:pt x="0" y="856"/>
                    <a:pt x="0" y="675"/>
                  </a:cubicBezTo>
                  <a:cubicBezTo>
                    <a:pt x="0" y="495"/>
                    <a:pt x="70" y="326"/>
                    <a:pt x="198" y="198"/>
                  </a:cubicBezTo>
                  <a:cubicBezTo>
                    <a:pt x="325" y="71"/>
                    <a:pt x="495" y="0"/>
                    <a:pt x="675" y="0"/>
                  </a:cubicBezTo>
                  <a:cubicBezTo>
                    <a:pt x="855" y="0"/>
                    <a:pt x="1025" y="71"/>
                    <a:pt x="1152" y="198"/>
                  </a:cubicBezTo>
                  <a:cubicBezTo>
                    <a:pt x="1415" y="461"/>
                    <a:pt x="1415" y="889"/>
                    <a:pt x="1152" y="1153"/>
                  </a:cubicBezTo>
                  <a:cubicBezTo>
                    <a:pt x="1025" y="1280"/>
                    <a:pt x="855" y="1350"/>
                    <a:pt x="675" y="1350"/>
                  </a:cubicBezTo>
                  <a:close/>
                  <a:moveTo>
                    <a:pt x="1261" y="1068"/>
                  </a:moveTo>
                  <a:cubicBezTo>
                    <a:pt x="1284" y="1091"/>
                    <a:pt x="1284" y="1130"/>
                    <a:pt x="1261" y="1153"/>
                  </a:cubicBezTo>
                  <a:lnTo>
                    <a:pt x="1153" y="1261"/>
                  </a:lnTo>
                  <a:cubicBezTo>
                    <a:pt x="1129" y="1285"/>
                    <a:pt x="1091" y="1285"/>
                    <a:pt x="1067" y="1261"/>
                  </a:cubicBezTo>
                  <a:lnTo>
                    <a:pt x="1063" y="1257"/>
                  </a:lnTo>
                  <a:cubicBezTo>
                    <a:pt x="1040" y="1234"/>
                    <a:pt x="1040" y="1195"/>
                    <a:pt x="1063" y="1172"/>
                  </a:cubicBezTo>
                  <a:lnTo>
                    <a:pt x="1171" y="1064"/>
                  </a:lnTo>
                  <a:cubicBezTo>
                    <a:pt x="1195" y="1040"/>
                    <a:pt x="1233" y="1040"/>
                    <a:pt x="1257" y="1064"/>
                  </a:cubicBezTo>
                  <a:lnTo>
                    <a:pt x="1261" y="1068"/>
                  </a:lnTo>
                  <a:close/>
                  <a:moveTo>
                    <a:pt x="1401" y="1250"/>
                  </a:moveTo>
                  <a:cubicBezTo>
                    <a:pt x="1442" y="1292"/>
                    <a:pt x="1442" y="1359"/>
                    <a:pt x="1401" y="1401"/>
                  </a:cubicBezTo>
                  <a:cubicBezTo>
                    <a:pt x="1359" y="1443"/>
                    <a:pt x="1291" y="1443"/>
                    <a:pt x="1250" y="1401"/>
                  </a:cubicBezTo>
                  <a:cubicBezTo>
                    <a:pt x="1208" y="1359"/>
                    <a:pt x="1208" y="1292"/>
                    <a:pt x="1250" y="1250"/>
                  </a:cubicBezTo>
                  <a:cubicBezTo>
                    <a:pt x="1291" y="1208"/>
                    <a:pt x="1359" y="1208"/>
                    <a:pt x="1401" y="1250"/>
                  </a:cubicBezTo>
                  <a:close/>
                  <a:moveTo>
                    <a:pt x="1827" y="1655"/>
                  </a:moveTo>
                  <a:cubicBezTo>
                    <a:pt x="1848" y="1676"/>
                    <a:pt x="1846" y="1713"/>
                    <a:pt x="1823" y="1736"/>
                  </a:cubicBezTo>
                  <a:lnTo>
                    <a:pt x="1736" y="1823"/>
                  </a:lnTo>
                  <a:cubicBezTo>
                    <a:pt x="1713" y="1847"/>
                    <a:pt x="1676" y="1848"/>
                    <a:pt x="1654" y="1827"/>
                  </a:cubicBezTo>
                  <a:lnTo>
                    <a:pt x="1396" y="1569"/>
                  </a:lnTo>
                  <a:cubicBezTo>
                    <a:pt x="1375" y="1547"/>
                    <a:pt x="1376" y="1511"/>
                    <a:pt x="1400" y="1487"/>
                  </a:cubicBezTo>
                  <a:lnTo>
                    <a:pt x="1487" y="1400"/>
                  </a:lnTo>
                  <a:cubicBezTo>
                    <a:pt x="1510" y="1377"/>
                    <a:pt x="1547" y="1375"/>
                    <a:pt x="1568" y="1396"/>
                  </a:cubicBezTo>
                  <a:lnTo>
                    <a:pt x="1827" y="1655"/>
                  </a:lnTo>
                  <a:close/>
                  <a:moveTo>
                    <a:pt x="675" y="270"/>
                  </a:moveTo>
                  <a:cubicBezTo>
                    <a:pt x="567" y="270"/>
                    <a:pt x="465" y="312"/>
                    <a:pt x="389" y="389"/>
                  </a:cubicBezTo>
                  <a:cubicBezTo>
                    <a:pt x="312" y="465"/>
                    <a:pt x="270" y="567"/>
                    <a:pt x="270" y="675"/>
                  </a:cubicBezTo>
                  <a:cubicBezTo>
                    <a:pt x="270" y="783"/>
                    <a:pt x="312" y="885"/>
                    <a:pt x="389" y="962"/>
                  </a:cubicBezTo>
                  <a:cubicBezTo>
                    <a:pt x="465" y="1038"/>
                    <a:pt x="567" y="1080"/>
                    <a:pt x="675" y="1080"/>
                  </a:cubicBezTo>
                  <a:cubicBezTo>
                    <a:pt x="783" y="1080"/>
                    <a:pt x="885" y="1038"/>
                    <a:pt x="961" y="962"/>
                  </a:cubicBezTo>
                  <a:cubicBezTo>
                    <a:pt x="1119" y="804"/>
                    <a:pt x="1119" y="547"/>
                    <a:pt x="961" y="389"/>
                  </a:cubicBezTo>
                  <a:cubicBezTo>
                    <a:pt x="885" y="312"/>
                    <a:pt x="783" y="270"/>
                    <a:pt x="675" y="270"/>
                  </a:cubicBezTo>
                  <a:close/>
                  <a:moveTo>
                    <a:pt x="675" y="1164"/>
                  </a:moveTo>
                  <a:cubicBezTo>
                    <a:pt x="544" y="1164"/>
                    <a:pt x="422" y="1113"/>
                    <a:pt x="329" y="1021"/>
                  </a:cubicBezTo>
                  <a:cubicBezTo>
                    <a:pt x="237" y="929"/>
                    <a:pt x="186" y="806"/>
                    <a:pt x="186" y="675"/>
                  </a:cubicBezTo>
                  <a:cubicBezTo>
                    <a:pt x="186" y="545"/>
                    <a:pt x="237" y="422"/>
                    <a:pt x="329" y="330"/>
                  </a:cubicBezTo>
                  <a:cubicBezTo>
                    <a:pt x="422" y="237"/>
                    <a:pt x="544" y="187"/>
                    <a:pt x="675" y="187"/>
                  </a:cubicBezTo>
                  <a:cubicBezTo>
                    <a:pt x="806" y="187"/>
                    <a:pt x="928" y="237"/>
                    <a:pt x="1021" y="330"/>
                  </a:cubicBezTo>
                  <a:cubicBezTo>
                    <a:pt x="1211" y="520"/>
                    <a:pt x="1211" y="830"/>
                    <a:pt x="1021" y="1021"/>
                  </a:cubicBezTo>
                  <a:cubicBezTo>
                    <a:pt x="928" y="1113"/>
                    <a:pt x="806" y="1164"/>
                    <a:pt x="675" y="1164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5"/>
            </p:custDataLst>
          </p:nvPr>
        </p:nvGrpSpPr>
        <p:grpSpPr>
          <a:xfrm>
            <a:off x="6542163" y="3667010"/>
            <a:ext cx="465466" cy="472063"/>
            <a:chOff x="2317849" y="-1212230"/>
            <a:chExt cx="2093913" cy="2122488"/>
          </a:xfrm>
          <a:solidFill>
            <a:schemeClr val="accent2"/>
          </a:solidFill>
        </p:grpSpPr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2317849" y="-121223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2723116" y="-1037197"/>
              <a:ext cx="1283378" cy="1723206"/>
            </a:xfrm>
            <a:custGeom>
              <a:avLst/>
              <a:gdLst>
                <a:gd name="T0" fmla="*/ 337 w 1669"/>
                <a:gd name="T1" fmla="*/ 844 h 2273"/>
                <a:gd name="T2" fmla="*/ 513 w 1669"/>
                <a:gd name="T3" fmla="*/ 1259 h 2273"/>
                <a:gd name="T4" fmla="*/ 656 w 1669"/>
                <a:gd name="T5" fmla="*/ 1590 h 2273"/>
                <a:gd name="T6" fmla="*/ 978 w 1669"/>
                <a:gd name="T7" fmla="*/ 1600 h 2273"/>
                <a:gd name="T8" fmla="*/ 1049 w 1669"/>
                <a:gd name="T9" fmla="*/ 1467 h 2273"/>
                <a:gd name="T10" fmla="*/ 1229 w 1669"/>
                <a:gd name="T11" fmla="*/ 1135 h 2273"/>
                <a:gd name="T12" fmla="*/ 835 w 1669"/>
                <a:gd name="T13" fmla="*/ 346 h 2273"/>
                <a:gd name="T14" fmla="*/ 691 w 1669"/>
                <a:gd name="T15" fmla="*/ 1704 h 2273"/>
                <a:gd name="T16" fmla="*/ 528 w 1669"/>
                <a:gd name="T17" fmla="*/ 1515 h 2273"/>
                <a:gd name="T18" fmla="*/ 354 w 1669"/>
                <a:gd name="T19" fmla="*/ 1192 h 2273"/>
                <a:gd name="T20" fmla="*/ 835 w 1669"/>
                <a:gd name="T21" fmla="*/ 242 h 2273"/>
                <a:gd name="T22" fmla="*/ 1316 w 1669"/>
                <a:gd name="T23" fmla="*/ 1192 h 2273"/>
                <a:gd name="T24" fmla="*/ 1142 w 1669"/>
                <a:gd name="T25" fmla="*/ 1515 h 2273"/>
                <a:gd name="T26" fmla="*/ 978 w 1669"/>
                <a:gd name="T27" fmla="*/ 1704 h 2273"/>
                <a:gd name="T28" fmla="*/ 597 w 1669"/>
                <a:gd name="T29" fmla="*/ 2037 h 2273"/>
                <a:gd name="T30" fmla="*/ 1002 w 1669"/>
                <a:gd name="T31" fmla="*/ 2115 h 2273"/>
                <a:gd name="T32" fmla="*/ 1002 w 1669"/>
                <a:gd name="T33" fmla="*/ 1960 h 2273"/>
                <a:gd name="T34" fmla="*/ 645 w 1669"/>
                <a:gd name="T35" fmla="*/ 2086 h 2273"/>
                <a:gd name="T36" fmla="*/ 1033 w 1669"/>
                <a:gd name="T37" fmla="*/ 2086 h 2273"/>
                <a:gd name="T38" fmla="*/ 1081 w 1669"/>
                <a:gd name="T39" fmla="*/ 2037 h 2273"/>
                <a:gd name="T40" fmla="*/ 597 w 1669"/>
                <a:gd name="T41" fmla="*/ 1795 h 2273"/>
                <a:gd name="T42" fmla="*/ 1081 w 1669"/>
                <a:gd name="T43" fmla="*/ 2037 h 2273"/>
                <a:gd name="T44" fmla="*/ 1077 w 1669"/>
                <a:gd name="T45" fmla="*/ 949 h 2273"/>
                <a:gd name="T46" fmla="*/ 914 w 1669"/>
                <a:gd name="T47" fmla="*/ 1113 h 2273"/>
                <a:gd name="T48" fmla="*/ 756 w 1669"/>
                <a:gd name="T49" fmla="*/ 1113 h 2273"/>
                <a:gd name="T50" fmla="*/ 592 w 1669"/>
                <a:gd name="T51" fmla="*/ 949 h 2273"/>
                <a:gd name="T52" fmla="*/ 592 w 1669"/>
                <a:gd name="T53" fmla="*/ 791 h 2273"/>
                <a:gd name="T54" fmla="*/ 756 w 1669"/>
                <a:gd name="T55" fmla="*/ 628 h 2273"/>
                <a:gd name="T56" fmla="*/ 914 w 1669"/>
                <a:gd name="T57" fmla="*/ 628 h 2273"/>
                <a:gd name="T58" fmla="*/ 1077 w 1669"/>
                <a:gd name="T59" fmla="*/ 791 h 2273"/>
                <a:gd name="T60" fmla="*/ 1604 w 1669"/>
                <a:gd name="T61" fmla="*/ 768 h 2273"/>
                <a:gd name="T62" fmla="*/ 1518 w 1669"/>
                <a:gd name="T63" fmla="*/ 844 h 2273"/>
                <a:gd name="T64" fmla="*/ 1604 w 1669"/>
                <a:gd name="T65" fmla="*/ 893 h 2273"/>
                <a:gd name="T66" fmla="*/ 1604 w 1669"/>
                <a:gd name="T67" fmla="*/ 768 h 2273"/>
                <a:gd name="T68" fmla="*/ 1421 w 1669"/>
                <a:gd name="T69" fmla="*/ 336 h 2273"/>
                <a:gd name="T70" fmla="*/ 1332 w 1669"/>
                <a:gd name="T71" fmla="*/ 247 h 2273"/>
                <a:gd name="T72" fmla="*/ 1356 w 1669"/>
                <a:gd name="T73" fmla="*/ 400 h 2273"/>
                <a:gd name="T74" fmla="*/ 895 w 1669"/>
                <a:gd name="T75" fmla="*/ 161 h 2273"/>
                <a:gd name="T76" fmla="*/ 833 w 1669"/>
                <a:gd name="T77" fmla="*/ 0 h 2273"/>
                <a:gd name="T78" fmla="*/ 771 w 1669"/>
                <a:gd name="T79" fmla="*/ 161 h 2273"/>
                <a:gd name="T80" fmla="*/ 307 w 1669"/>
                <a:gd name="T81" fmla="*/ 408 h 2273"/>
                <a:gd name="T82" fmla="*/ 334 w 1669"/>
                <a:gd name="T83" fmla="*/ 258 h 2273"/>
                <a:gd name="T84" fmla="*/ 245 w 1669"/>
                <a:gd name="T85" fmla="*/ 346 h 2273"/>
                <a:gd name="T86" fmla="*/ 149 w 1669"/>
                <a:gd name="T87" fmla="*/ 844 h 2273"/>
                <a:gd name="T88" fmla="*/ 65 w 1669"/>
                <a:gd name="T89" fmla="*/ 768 h 2273"/>
                <a:gd name="T90" fmla="*/ 65 w 1669"/>
                <a:gd name="T91" fmla="*/ 893 h 2273"/>
                <a:gd name="T92" fmla="*/ 149 w 1669"/>
                <a:gd name="T93" fmla="*/ 844 h 2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9" h="2273">
                  <a:moveTo>
                    <a:pt x="835" y="346"/>
                  </a:moveTo>
                  <a:cubicBezTo>
                    <a:pt x="560" y="346"/>
                    <a:pt x="337" y="569"/>
                    <a:pt x="337" y="844"/>
                  </a:cubicBezTo>
                  <a:cubicBezTo>
                    <a:pt x="337" y="975"/>
                    <a:pt x="440" y="1133"/>
                    <a:pt x="441" y="1135"/>
                  </a:cubicBezTo>
                  <a:cubicBezTo>
                    <a:pt x="463" y="1168"/>
                    <a:pt x="495" y="1222"/>
                    <a:pt x="513" y="1259"/>
                  </a:cubicBezTo>
                  <a:lnTo>
                    <a:pt x="620" y="1467"/>
                  </a:lnTo>
                  <a:cubicBezTo>
                    <a:pt x="641" y="1507"/>
                    <a:pt x="656" y="1560"/>
                    <a:pt x="656" y="1590"/>
                  </a:cubicBezTo>
                  <a:cubicBezTo>
                    <a:pt x="657" y="1591"/>
                    <a:pt x="669" y="1600"/>
                    <a:pt x="691" y="1600"/>
                  </a:cubicBezTo>
                  <a:lnTo>
                    <a:pt x="978" y="1600"/>
                  </a:lnTo>
                  <a:cubicBezTo>
                    <a:pt x="1000" y="1600"/>
                    <a:pt x="1012" y="1591"/>
                    <a:pt x="1014" y="1588"/>
                  </a:cubicBezTo>
                  <a:cubicBezTo>
                    <a:pt x="1014" y="1560"/>
                    <a:pt x="1029" y="1507"/>
                    <a:pt x="1049" y="1467"/>
                  </a:cubicBezTo>
                  <a:lnTo>
                    <a:pt x="1157" y="1258"/>
                  </a:lnTo>
                  <a:cubicBezTo>
                    <a:pt x="1175" y="1223"/>
                    <a:pt x="1207" y="1168"/>
                    <a:pt x="1229" y="1135"/>
                  </a:cubicBezTo>
                  <a:cubicBezTo>
                    <a:pt x="1264" y="1080"/>
                    <a:pt x="1333" y="948"/>
                    <a:pt x="1333" y="844"/>
                  </a:cubicBezTo>
                  <a:cubicBezTo>
                    <a:pt x="1333" y="569"/>
                    <a:pt x="1109" y="346"/>
                    <a:pt x="835" y="346"/>
                  </a:cubicBezTo>
                  <a:close/>
                  <a:moveTo>
                    <a:pt x="978" y="1704"/>
                  </a:moveTo>
                  <a:lnTo>
                    <a:pt x="691" y="1704"/>
                  </a:lnTo>
                  <a:cubicBezTo>
                    <a:pt x="613" y="1704"/>
                    <a:pt x="552" y="1654"/>
                    <a:pt x="552" y="1590"/>
                  </a:cubicBezTo>
                  <a:cubicBezTo>
                    <a:pt x="552" y="1581"/>
                    <a:pt x="543" y="1546"/>
                    <a:pt x="528" y="1515"/>
                  </a:cubicBezTo>
                  <a:lnTo>
                    <a:pt x="420" y="1306"/>
                  </a:lnTo>
                  <a:cubicBezTo>
                    <a:pt x="404" y="1273"/>
                    <a:pt x="374" y="1222"/>
                    <a:pt x="354" y="1192"/>
                  </a:cubicBezTo>
                  <a:cubicBezTo>
                    <a:pt x="342" y="1173"/>
                    <a:pt x="233" y="1003"/>
                    <a:pt x="233" y="844"/>
                  </a:cubicBezTo>
                  <a:cubicBezTo>
                    <a:pt x="233" y="512"/>
                    <a:pt x="503" y="242"/>
                    <a:pt x="835" y="242"/>
                  </a:cubicBezTo>
                  <a:cubicBezTo>
                    <a:pt x="1167" y="242"/>
                    <a:pt x="1437" y="512"/>
                    <a:pt x="1437" y="844"/>
                  </a:cubicBezTo>
                  <a:cubicBezTo>
                    <a:pt x="1437" y="1003"/>
                    <a:pt x="1328" y="1173"/>
                    <a:pt x="1316" y="1192"/>
                  </a:cubicBezTo>
                  <a:cubicBezTo>
                    <a:pt x="1296" y="1222"/>
                    <a:pt x="1266" y="1274"/>
                    <a:pt x="1249" y="1306"/>
                  </a:cubicBezTo>
                  <a:lnTo>
                    <a:pt x="1142" y="1515"/>
                  </a:lnTo>
                  <a:cubicBezTo>
                    <a:pt x="1126" y="1546"/>
                    <a:pt x="1118" y="1581"/>
                    <a:pt x="1118" y="1590"/>
                  </a:cubicBezTo>
                  <a:cubicBezTo>
                    <a:pt x="1118" y="1654"/>
                    <a:pt x="1056" y="1704"/>
                    <a:pt x="978" y="1704"/>
                  </a:cubicBezTo>
                  <a:close/>
                  <a:moveTo>
                    <a:pt x="676" y="1960"/>
                  </a:moveTo>
                  <a:cubicBezTo>
                    <a:pt x="632" y="1960"/>
                    <a:pt x="597" y="1995"/>
                    <a:pt x="597" y="2037"/>
                  </a:cubicBezTo>
                  <a:cubicBezTo>
                    <a:pt x="597" y="2080"/>
                    <a:pt x="632" y="2115"/>
                    <a:pt x="676" y="2115"/>
                  </a:cubicBezTo>
                  <a:lnTo>
                    <a:pt x="1002" y="2115"/>
                  </a:lnTo>
                  <a:cubicBezTo>
                    <a:pt x="1046" y="2115"/>
                    <a:pt x="1081" y="2080"/>
                    <a:pt x="1081" y="2037"/>
                  </a:cubicBezTo>
                  <a:cubicBezTo>
                    <a:pt x="1081" y="1995"/>
                    <a:pt x="1046" y="1960"/>
                    <a:pt x="1002" y="1960"/>
                  </a:cubicBezTo>
                  <a:lnTo>
                    <a:pt x="676" y="1960"/>
                  </a:lnTo>
                  <a:close/>
                  <a:moveTo>
                    <a:pt x="645" y="2086"/>
                  </a:moveTo>
                  <a:cubicBezTo>
                    <a:pt x="649" y="2190"/>
                    <a:pt x="734" y="2273"/>
                    <a:pt x="839" y="2273"/>
                  </a:cubicBezTo>
                  <a:cubicBezTo>
                    <a:pt x="944" y="2273"/>
                    <a:pt x="1029" y="2190"/>
                    <a:pt x="1033" y="2086"/>
                  </a:cubicBezTo>
                  <a:lnTo>
                    <a:pt x="645" y="2086"/>
                  </a:lnTo>
                  <a:close/>
                  <a:moveTo>
                    <a:pt x="1081" y="2037"/>
                  </a:moveTo>
                  <a:lnTo>
                    <a:pt x="597" y="2037"/>
                  </a:lnTo>
                  <a:lnTo>
                    <a:pt x="597" y="1795"/>
                  </a:lnTo>
                  <a:lnTo>
                    <a:pt x="1081" y="1795"/>
                  </a:lnTo>
                  <a:lnTo>
                    <a:pt x="1081" y="2037"/>
                  </a:lnTo>
                  <a:close/>
                  <a:moveTo>
                    <a:pt x="1157" y="870"/>
                  </a:moveTo>
                  <a:cubicBezTo>
                    <a:pt x="1157" y="914"/>
                    <a:pt x="1121" y="949"/>
                    <a:pt x="1077" y="949"/>
                  </a:cubicBezTo>
                  <a:lnTo>
                    <a:pt x="914" y="949"/>
                  </a:lnTo>
                  <a:lnTo>
                    <a:pt x="914" y="1113"/>
                  </a:lnTo>
                  <a:cubicBezTo>
                    <a:pt x="914" y="1156"/>
                    <a:pt x="878" y="1192"/>
                    <a:pt x="835" y="1192"/>
                  </a:cubicBezTo>
                  <a:cubicBezTo>
                    <a:pt x="791" y="1192"/>
                    <a:pt x="756" y="1156"/>
                    <a:pt x="756" y="1113"/>
                  </a:cubicBezTo>
                  <a:lnTo>
                    <a:pt x="756" y="949"/>
                  </a:lnTo>
                  <a:lnTo>
                    <a:pt x="592" y="949"/>
                  </a:lnTo>
                  <a:cubicBezTo>
                    <a:pt x="549" y="949"/>
                    <a:pt x="513" y="914"/>
                    <a:pt x="513" y="870"/>
                  </a:cubicBezTo>
                  <a:cubicBezTo>
                    <a:pt x="513" y="827"/>
                    <a:pt x="549" y="791"/>
                    <a:pt x="592" y="791"/>
                  </a:cubicBezTo>
                  <a:lnTo>
                    <a:pt x="756" y="791"/>
                  </a:lnTo>
                  <a:lnTo>
                    <a:pt x="756" y="628"/>
                  </a:lnTo>
                  <a:cubicBezTo>
                    <a:pt x="756" y="584"/>
                    <a:pt x="791" y="548"/>
                    <a:pt x="835" y="548"/>
                  </a:cubicBezTo>
                  <a:cubicBezTo>
                    <a:pt x="878" y="548"/>
                    <a:pt x="914" y="584"/>
                    <a:pt x="914" y="628"/>
                  </a:cubicBezTo>
                  <a:lnTo>
                    <a:pt x="914" y="791"/>
                  </a:lnTo>
                  <a:lnTo>
                    <a:pt x="1077" y="791"/>
                  </a:lnTo>
                  <a:cubicBezTo>
                    <a:pt x="1121" y="791"/>
                    <a:pt x="1157" y="827"/>
                    <a:pt x="1157" y="870"/>
                  </a:cubicBezTo>
                  <a:close/>
                  <a:moveTo>
                    <a:pt x="1604" y="768"/>
                  </a:moveTo>
                  <a:lnTo>
                    <a:pt x="1514" y="768"/>
                  </a:lnTo>
                  <a:cubicBezTo>
                    <a:pt x="1517" y="793"/>
                    <a:pt x="1518" y="818"/>
                    <a:pt x="1518" y="844"/>
                  </a:cubicBezTo>
                  <a:cubicBezTo>
                    <a:pt x="1518" y="860"/>
                    <a:pt x="1517" y="877"/>
                    <a:pt x="1515" y="893"/>
                  </a:cubicBezTo>
                  <a:lnTo>
                    <a:pt x="1604" y="893"/>
                  </a:lnTo>
                  <a:cubicBezTo>
                    <a:pt x="1640" y="893"/>
                    <a:pt x="1669" y="865"/>
                    <a:pt x="1669" y="831"/>
                  </a:cubicBezTo>
                  <a:cubicBezTo>
                    <a:pt x="1669" y="796"/>
                    <a:pt x="1640" y="768"/>
                    <a:pt x="1604" y="768"/>
                  </a:cubicBezTo>
                  <a:close/>
                  <a:moveTo>
                    <a:pt x="1356" y="400"/>
                  </a:moveTo>
                  <a:lnTo>
                    <a:pt x="1421" y="336"/>
                  </a:lnTo>
                  <a:cubicBezTo>
                    <a:pt x="1446" y="310"/>
                    <a:pt x="1447" y="270"/>
                    <a:pt x="1423" y="245"/>
                  </a:cubicBezTo>
                  <a:cubicBezTo>
                    <a:pt x="1398" y="221"/>
                    <a:pt x="1358" y="222"/>
                    <a:pt x="1332" y="247"/>
                  </a:cubicBezTo>
                  <a:lnTo>
                    <a:pt x="1267" y="313"/>
                  </a:lnTo>
                  <a:cubicBezTo>
                    <a:pt x="1299" y="339"/>
                    <a:pt x="1329" y="368"/>
                    <a:pt x="1356" y="400"/>
                  </a:cubicBezTo>
                  <a:close/>
                  <a:moveTo>
                    <a:pt x="833" y="158"/>
                  </a:moveTo>
                  <a:cubicBezTo>
                    <a:pt x="854" y="158"/>
                    <a:pt x="875" y="160"/>
                    <a:pt x="895" y="161"/>
                  </a:cubicBezTo>
                  <a:lnTo>
                    <a:pt x="895" y="65"/>
                  </a:lnTo>
                  <a:cubicBezTo>
                    <a:pt x="895" y="29"/>
                    <a:pt x="867" y="0"/>
                    <a:pt x="833" y="0"/>
                  </a:cubicBezTo>
                  <a:cubicBezTo>
                    <a:pt x="799" y="0"/>
                    <a:pt x="771" y="29"/>
                    <a:pt x="771" y="65"/>
                  </a:cubicBezTo>
                  <a:lnTo>
                    <a:pt x="771" y="161"/>
                  </a:lnTo>
                  <a:cubicBezTo>
                    <a:pt x="791" y="160"/>
                    <a:pt x="812" y="158"/>
                    <a:pt x="833" y="158"/>
                  </a:cubicBezTo>
                  <a:close/>
                  <a:moveTo>
                    <a:pt x="307" y="408"/>
                  </a:moveTo>
                  <a:cubicBezTo>
                    <a:pt x="333" y="375"/>
                    <a:pt x="363" y="346"/>
                    <a:pt x="395" y="319"/>
                  </a:cubicBezTo>
                  <a:lnTo>
                    <a:pt x="334" y="258"/>
                  </a:lnTo>
                  <a:cubicBezTo>
                    <a:pt x="308" y="233"/>
                    <a:pt x="268" y="232"/>
                    <a:pt x="244" y="256"/>
                  </a:cubicBezTo>
                  <a:cubicBezTo>
                    <a:pt x="219" y="281"/>
                    <a:pt x="220" y="321"/>
                    <a:pt x="245" y="346"/>
                  </a:cubicBezTo>
                  <a:lnTo>
                    <a:pt x="307" y="408"/>
                  </a:lnTo>
                  <a:close/>
                  <a:moveTo>
                    <a:pt x="149" y="844"/>
                  </a:moveTo>
                  <a:cubicBezTo>
                    <a:pt x="149" y="818"/>
                    <a:pt x="151" y="793"/>
                    <a:pt x="154" y="768"/>
                  </a:cubicBezTo>
                  <a:lnTo>
                    <a:pt x="65" y="768"/>
                  </a:lnTo>
                  <a:cubicBezTo>
                    <a:pt x="29" y="768"/>
                    <a:pt x="0" y="796"/>
                    <a:pt x="0" y="831"/>
                  </a:cubicBezTo>
                  <a:cubicBezTo>
                    <a:pt x="0" y="865"/>
                    <a:pt x="29" y="893"/>
                    <a:pt x="65" y="893"/>
                  </a:cubicBezTo>
                  <a:lnTo>
                    <a:pt x="152" y="893"/>
                  </a:lnTo>
                  <a:cubicBezTo>
                    <a:pt x="151" y="877"/>
                    <a:pt x="149" y="860"/>
                    <a:pt x="149" y="844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15" name="PA_组合 14"/>
          <p:cNvGrpSpPr/>
          <p:nvPr>
            <p:custDataLst>
              <p:tags r:id="rId6"/>
            </p:custDataLst>
          </p:nvPr>
        </p:nvGrpSpPr>
        <p:grpSpPr>
          <a:xfrm>
            <a:off x="7163171" y="3667010"/>
            <a:ext cx="465466" cy="472063"/>
            <a:chOff x="4910385" y="-2248866"/>
            <a:chExt cx="2093913" cy="2122488"/>
          </a:xfrm>
          <a:solidFill>
            <a:schemeClr val="accent2"/>
          </a:solidFill>
        </p:grpSpPr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4910385" y="-2248866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5341463" y="-1826020"/>
              <a:ext cx="1381847" cy="1227579"/>
            </a:xfrm>
            <a:custGeom>
              <a:avLst/>
              <a:gdLst>
                <a:gd name="T0" fmla="*/ 746 w 1802"/>
                <a:gd name="T1" fmla="*/ 524 h 1618"/>
                <a:gd name="T2" fmla="*/ 223 w 1802"/>
                <a:gd name="T3" fmla="*/ 599 h 1618"/>
                <a:gd name="T4" fmla="*/ 223 w 1802"/>
                <a:gd name="T5" fmla="*/ 383 h 1618"/>
                <a:gd name="T6" fmla="*/ 1059 w 1802"/>
                <a:gd name="T7" fmla="*/ 458 h 1618"/>
                <a:gd name="T8" fmla="*/ 223 w 1802"/>
                <a:gd name="T9" fmla="*/ 383 h 1618"/>
                <a:gd name="T10" fmla="*/ 1059 w 1802"/>
                <a:gd name="T11" fmla="*/ 241 h 1618"/>
                <a:gd name="T12" fmla="*/ 223 w 1802"/>
                <a:gd name="T13" fmla="*/ 317 h 1618"/>
                <a:gd name="T14" fmla="*/ 0 w 1802"/>
                <a:gd name="T15" fmla="*/ 1182 h 1618"/>
                <a:gd name="T16" fmla="*/ 202 w 1802"/>
                <a:gd name="T17" fmla="*/ 1455 h 1618"/>
                <a:gd name="T18" fmla="*/ 1283 w 1802"/>
                <a:gd name="T19" fmla="*/ 1548 h 1618"/>
                <a:gd name="T20" fmla="*/ 1198 w 1802"/>
                <a:gd name="T21" fmla="*/ 1219 h 1618"/>
                <a:gd name="T22" fmla="*/ 382 w 1802"/>
                <a:gd name="T23" fmla="*/ 1228 h 1618"/>
                <a:gd name="T24" fmla="*/ 298 w 1802"/>
                <a:gd name="T25" fmla="*/ 1320 h 1618"/>
                <a:gd name="T26" fmla="*/ 84 w 1802"/>
                <a:gd name="T27" fmla="*/ 1164 h 1618"/>
                <a:gd name="T28" fmla="*/ 1198 w 1802"/>
                <a:gd name="T29" fmla="*/ 85 h 1618"/>
                <a:gd name="T30" fmla="*/ 1283 w 1802"/>
                <a:gd name="T31" fmla="*/ 840 h 1618"/>
                <a:gd name="T32" fmla="*/ 0 w 1802"/>
                <a:gd name="T33" fmla="*/ 0 h 1618"/>
                <a:gd name="T34" fmla="*/ 302 w 1802"/>
                <a:gd name="T35" fmla="*/ 1398 h 1618"/>
                <a:gd name="T36" fmla="*/ 972 w 1802"/>
                <a:gd name="T37" fmla="*/ 1492 h 1618"/>
                <a:gd name="T38" fmla="*/ 302 w 1802"/>
                <a:gd name="T39" fmla="*/ 1398 h 1618"/>
                <a:gd name="T40" fmla="*/ 1442 w 1802"/>
                <a:gd name="T41" fmla="*/ 1062 h 1618"/>
                <a:gd name="T42" fmla="*/ 993 w 1802"/>
                <a:gd name="T43" fmla="*/ 851 h 1618"/>
                <a:gd name="T44" fmla="*/ 1783 w 1802"/>
                <a:gd name="T45" fmla="*/ 1547 h 1618"/>
                <a:gd name="T46" fmla="*/ 1604 w 1802"/>
                <a:gd name="T47" fmla="*/ 1057 h 1618"/>
                <a:gd name="T48" fmla="*/ 1387 w 1802"/>
                <a:gd name="T49" fmla="*/ 940 h 1618"/>
                <a:gd name="T50" fmla="*/ 1393 w 1802"/>
                <a:gd name="T51" fmla="*/ 863 h 1618"/>
                <a:gd name="T52" fmla="*/ 1333 w 1802"/>
                <a:gd name="T53" fmla="*/ 914 h 1618"/>
                <a:gd name="T54" fmla="*/ 1360 w 1802"/>
                <a:gd name="T55" fmla="*/ 951 h 1618"/>
                <a:gd name="T56" fmla="*/ 1549 w 1802"/>
                <a:gd name="T57" fmla="*/ 1082 h 1618"/>
                <a:gd name="T58" fmla="*/ 1681 w 1802"/>
                <a:gd name="T59" fmla="*/ 1321 h 1618"/>
                <a:gd name="T60" fmla="*/ 1572 w 1802"/>
                <a:gd name="T61" fmla="*/ 1171 h 1618"/>
                <a:gd name="T62" fmla="*/ 1270 w 1802"/>
                <a:gd name="T63" fmla="*/ 1253 h 1618"/>
                <a:gd name="T64" fmla="*/ 1696 w 1802"/>
                <a:gd name="T65" fmla="*/ 1610 h 1618"/>
                <a:gd name="T66" fmla="*/ 1069 w 1802"/>
                <a:gd name="T67" fmla="*/ 618 h 1618"/>
                <a:gd name="T68" fmla="*/ 823 w 1802"/>
                <a:gd name="T69" fmla="*/ 496 h 1618"/>
                <a:gd name="T70" fmla="*/ 1007 w 1802"/>
                <a:gd name="T71" fmla="*/ 661 h 1618"/>
                <a:gd name="T72" fmla="*/ 941 w 1802"/>
                <a:gd name="T73" fmla="*/ 716 h 1618"/>
                <a:gd name="T74" fmla="*/ 810 w 1802"/>
                <a:gd name="T75" fmla="*/ 507 h 1618"/>
                <a:gd name="T76" fmla="*/ 889 w 1802"/>
                <a:gd name="T77" fmla="*/ 770 h 1618"/>
                <a:gd name="T78" fmla="*/ 1111 w 1802"/>
                <a:gd name="T79" fmla="*/ 712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2" h="1618">
                  <a:moveTo>
                    <a:pt x="223" y="524"/>
                  </a:moveTo>
                  <a:lnTo>
                    <a:pt x="746" y="524"/>
                  </a:lnTo>
                  <a:lnTo>
                    <a:pt x="746" y="599"/>
                  </a:lnTo>
                  <a:lnTo>
                    <a:pt x="223" y="599"/>
                  </a:lnTo>
                  <a:lnTo>
                    <a:pt x="223" y="524"/>
                  </a:lnTo>
                  <a:close/>
                  <a:moveTo>
                    <a:pt x="223" y="383"/>
                  </a:moveTo>
                  <a:lnTo>
                    <a:pt x="1059" y="383"/>
                  </a:lnTo>
                  <a:lnTo>
                    <a:pt x="1059" y="458"/>
                  </a:lnTo>
                  <a:lnTo>
                    <a:pt x="223" y="458"/>
                  </a:lnTo>
                  <a:lnTo>
                    <a:pt x="223" y="383"/>
                  </a:lnTo>
                  <a:close/>
                  <a:moveTo>
                    <a:pt x="223" y="241"/>
                  </a:moveTo>
                  <a:lnTo>
                    <a:pt x="1059" y="241"/>
                  </a:lnTo>
                  <a:lnTo>
                    <a:pt x="1059" y="317"/>
                  </a:lnTo>
                  <a:lnTo>
                    <a:pt x="223" y="317"/>
                  </a:lnTo>
                  <a:lnTo>
                    <a:pt x="223" y="241"/>
                  </a:lnTo>
                  <a:close/>
                  <a:moveTo>
                    <a:pt x="0" y="1182"/>
                  </a:moveTo>
                  <a:cubicBezTo>
                    <a:pt x="0" y="1254"/>
                    <a:pt x="9" y="1311"/>
                    <a:pt x="54" y="1369"/>
                  </a:cubicBezTo>
                  <a:cubicBezTo>
                    <a:pt x="92" y="1419"/>
                    <a:pt x="140" y="1446"/>
                    <a:pt x="202" y="1455"/>
                  </a:cubicBezTo>
                  <a:lnTo>
                    <a:pt x="1206" y="1612"/>
                  </a:lnTo>
                  <a:cubicBezTo>
                    <a:pt x="1248" y="1618"/>
                    <a:pt x="1283" y="1590"/>
                    <a:pt x="1283" y="1548"/>
                  </a:cubicBezTo>
                  <a:lnTo>
                    <a:pt x="1283" y="1335"/>
                  </a:lnTo>
                  <a:cubicBezTo>
                    <a:pt x="1254" y="1299"/>
                    <a:pt x="1226" y="1259"/>
                    <a:pt x="1198" y="1219"/>
                  </a:cubicBezTo>
                  <a:lnTo>
                    <a:pt x="1198" y="1490"/>
                  </a:lnTo>
                  <a:lnTo>
                    <a:pt x="382" y="1228"/>
                  </a:lnTo>
                  <a:cubicBezTo>
                    <a:pt x="372" y="1225"/>
                    <a:pt x="361" y="1229"/>
                    <a:pt x="356" y="1239"/>
                  </a:cubicBezTo>
                  <a:cubicBezTo>
                    <a:pt x="339" y="1273"/>
                    <a:pt x="319" y="1304"/>
                    <a:pt x="298" y="1320"/>
                  </a:cubicBezTo>
                  <a:cubicBezTo>
                    <a:pt x="239" y="1366"/>
                    <a:pt x="166" y="1357"/>
                    <a:pt x="121" y="1299"/>
                  </a:cubicBezTo>
                  <a:cubicBezTo>
                    <a:pt x="88" y="1256"/>
                    <a:pt x="84" y="1215"/>
                    <a:pt x="84" y="1164"/>
                  </a:cubicBezTo>
                  <a:lnTo>
                    <a:pt x="84" y="85"/>
                  </a:lnTo>
                  <a:lnTo>
                    <a:pt x="1198" y="85"/>
                  </a:lnTo>
                  <a:lnTo>
                    <a:pt x="1198" y="751"/>
                  </a:lnTo>
                  <a:lnTo>
                    <a:pt x="1283" y="840"/>
                  </a:lnTo>
                  <a:lnTo>
                    <a:pt x="1283" y="0"/>
                  </a:lnTo>
                  <a:lnTo>
                    <a:pt x="0" y="0"/>
                  </a:lnTo>
                  <a:lnTo>
                    <a:pt x="0" y="1182"/>
                  </a:lnTo>
                  <a:close/>
                  <a:moveTo>
                    <a:pt x="302" y="1398"/>
                  </a:moveTo>
                  <a:lnTo>
                    <a:pt x="970" y="1503"/>
                  </a:lnTo>
                  <a:cubicBezTo>
                    <a:pt x="977" y="1504"/>
                    <a:pt x="980" y="1494"/>
                    <a:pt x="972" y="1492"/>
                  </a:cubicBezTo>
                  <a:lnTo>
                    <a:pt x="390" y="1305"/>
                  </a:lnTo>
                  <a:cubicBezTo>
                    <a:pt x="364" y="1349"/>
                    <a:pt x="344" y="1371"/>
                    <a:pt x="302" y="1398"/>
                  </a:cubicBezTo>
                  <a:close/>
                  <a:moveTo>
                    <a:pt x="1131" y="735"/>
                  </a:moveTo>
                  <a:lnTo>
                    <a:pt x="1442" y="1062"/>
                  </a:lnTo>
                  <a:lnTo>
                    <a:pt x="1264" y="1213"/>
                  </a:lnTo>
                  <a:lnTo>
                    <a:pt x="993" y="851"/>
                  </a:lnTo>
                  <a:lnTo>
                    <a:pt x="1131" y="735"/>
                  </a:lnTo>
                  <a:close/>
                  <a:moveTo>
                    <a:pt x="1783" y="1547"/>
                  </a:moveTo>
                  <a:cubicBezTo>
                    <a:pt x="1788" y="1530"/>
                    <a:pt x="1791" y="1511"/>
                    <a:pt x="1793" y="1489"/>
                  </a:cubicBezTo>
                  <a:cubicBezTo>
                    <a:pt x="1802" y="1343"/>
                    <a:pt x="1781" y="1146"/>
                    <a:pt x="1604" y="1057"/>
                  </a:cubicBezTo>
                  <a:cubicBezTo>
                    <a:pt x="1550" y="1030"/>
                    <a:pt x="1446" y="989"/>
                    <a:pt x="1408" y="959"/>
                  </a:cubicBezTo>
                  <a:cubicBezTo>
                    <a:pt x="1399" y="952"/>
                    <a:pt x="1392" y="946"/>
                    <a:pt x="1387" y="940"/>
                  </a:cubicBezTo>
                  <a:cubicBezTo>
                    <a:pt x="1392" y="939"/>
                    <a:pt x="1397" y="937"/>
                    <a:pt x="1401" y="933"/>
                  </a:cubicBezTo>
                  <a:cubicBezTo>
                    <a:pt x="1418" y="919"/>
                    <a:pt x="1414" y="888"/>
                    <a:pt x="1393" y="863"/>
                  </a:cubicBezTo>
                  <a:cubicBezTo>
                    <a:pt x="1373" y="838"/>
                    <a:pt x="1342" y="830"/>
                    <a:pt x="1325" y="844"/>
                  </a:cubicBezTo>
                  <a:cubicBezTo>
                    <a:pt x="1309" y="858"/>
                    <a:pt x="1312" y="890"/>
                    <a:pt x="1333" y="914"/>
                  </a:cubicBezTo>
                  <a:cubicBezTo>
                    <a:pt x="1338" y="920"/>
                    <a:pt x="1343" y="925"/>
                    <a:pt x="1349" y="929"/>
                  </a:cubicBezTo>
                  <a:cubicBezTo>
                    <a:pt x="1351" y="937"/>
                    <a:pt x="1355" y="944"/>
                    <a:pt x="1360" y="951"/>
                  </a:cubicBezTo>
                  <a:cubicBezTo>
                    <a:pt x="1367" y="963"/>
                    <a:pt x="1379" y="975"/>
                    <a:pt x="1394" y="986"/>
                  </a:cubicBezTo>
                  <a:cubicBezTo>
                    <a:pt x="1436" y="1019"/>
                    <a:pt x="1494" y="1051"/>
                    <a:pt x="1549" y="1082"/>
                  </a:cubicBezTo>
                  <a:cubicBezTo>
                    <a:pt x="1666" y="1148"/>
                    <a:pt x="1695" y="1231"/>
                    <a:pt x="1700" y="1321"/>
                  </a:cubicBezTo>
                  <a:cubicBezTo>
                    <a:pt x="1701" y="1334"/>
                    <a:pt x="1694" y="1341"/>
                    <a:pt x="1681" y="1321"/>
                  </a:cubicBezTo>
                  <a:cubicBezTo>
                    <a:pt x="1677" y="1316"/>
                    <a:pt x="1673" y="1310"/>
                    <a:pt x="1670" y="1305"/>
                  </a:cubicBezTo>
                  <a:cubicBezTo>
                    <a:pt x="1643" y="1261"/>
                    <a:pt x="1610" y="1216"/>
                    <a:pt x="1572" y="1171"/>
                  </a:cubicBezTo>
                  <a:cubicBezTo>
                    <a:pt x="1542" y="1136"/>
                    <a:pt x="1512" y="1104"/>
                    <a:pt x="1481" y="1075"/>
                  </a:cubicBezTo>
                  <a:lnTo>
                    <a:pt x="1270" y="1253"/>
                  </a:lnTo>
                  <a:cubicBezTo>
                    <a:pt x="1293" y="1288"/>
                    <a:pt x="1320" y="1324"/>
                    <a:pt x="1350" y="1359"/>
                  </a:cubicBezTo>
                  <a:cubicBezTo>
                    <a:pt x="1476" y="1508"/>
                    <a:pt x="1615" y="1606"/>
                    <a:pt x="1696" y="1610"/>
                  </a:cubicBezTo>
                  <a:cubicBezTo>
                    <a:pt x="1739" y="1613"/>
                    <a:pt x="1770" y="1585"/>
                    <a:pt x="1783" y="1547"/>
                  </a:cubicBezTo>
                  <a:close/>
                  <a:moveTo>
                    <a:pt x="1069" y="618"/>
                  </a:moveTo>
                  <a:lnTo>
                    <a:pt x="835" y="486"/>
                  </a:lnTo>
                  <a:lnTo>
                    <a:pt x="823" y="496"/>
                  </a:lnTo>
                  <a:lnTo>
                    <a:pt x="953" y="651"/>
                  </a:lnTo>
                  <a:cubicBezTo>
                    <a:pt x="971" y="641"/>
                    <a:pt x="993" y="645"/>
                    <a:pt x="1007" y="661"/>
                  </a:cubicBezTo>
                  <a:cubicBezTo>
                    <a:pt x="1022" y="679"/>
                    <a:pt x="1020" y="706"/>
                    <a:pt x="1002" y="722"/>
                  </a:cubicBezTo>
                  <a:cubicBezTo>
                    <a:pt x="984" y="737"/>
                    <a:pt x="957" y="734"/>
                    <a:pt x="941" y="716"/>
                  </a:cubicBezTo>
                  <a:cubicBezTo>
                    <a:pt x="928" y="700"/>
                    <a:pt x="928" y="677"/>
                    <a:pt x="940" y="662"/>
                  </a:cubicBezTo>
                  <a:lnTo>
                    <a:pt x="810" y="507"/>
                  </a:lnTo>
                  <a:lnTo>
                    <a:pt x="797" y="518"/>
                  </a:lnTo>
                  <a:lnTo>
                    <a:pt x="889" y="770"/>
                  </a:lnTo>
                  <a:lnTo>
                    <a:pt x="974" y="828"/>
                  </a:lnTo>
                  <a:lnTo>
                    <a:pt x="1111" y="712"/>
                  </a:lnTo>
                  <a:lnTo>
                    <a:pt x="1069" y="618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</p:grpSp>
      <p:sp>
        <p:nvSpPr>
          <p:cNvPr id="19" name="PA_矩形 18"/>
          <p:cNvSpPr/>
          <p:nvPr>
            <p:custDataLst>
              <p:tags r:id="rId7"/>
            </p:custDataLst>
          </p:nvPr>
        </p:nvSpPr>
        <p:spPr>
          <a:xfrm>
            <a:off x="4693953" y="3044250"/>
            <a:ext cx="60310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superID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应用于餐厅行业，以解决传统的餐饮软件没有解决的问题。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解决思</a:t>
            </a:r>
            <a:r>
              <a:rPr lang="zh-CN" altLang="en-US" dirty="0" smtClean="0"/>
              <a:t>路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306455" y="2816319"/>
            <a:ext cx="3072083" cy="273704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 w="31750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  <a:effectLst>
            <a:outerShdw blurRad="241300" dist="1778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85" tIns="67840" rIns="135685" bIns="67840" anchor="ctr"/>
          <a:lstStyle/>
          <a:p>
            <a:pPr algn="ctr"/>
            <a:endParaRPr lang="zh-CN" altLang="en-US" sz="2400">
              <a:solidFill>
                <a:prstClr val="white"/>
              </a:solidFill>
              <a:sym typeface="+mn-lt"/>
            </a:endParaRPr>
          </a:p>
        </p:txBody>
      </p:sp>
      <p:sp>
        <p:nvSpPr>
          <p:cNvPr id="60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50342" y="2943313"/>
            <a:ext cx="2788658" cy="251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+mn-lt"/>
                <a:ea typeface="+mn-ea"/>
              </a:rPr>
              <a:t>同一岗位的工作人员使用同一个</a:t>
            </a:r>
            <a:r>
              <a:rPr lang="zh-CN" altLang="en-US" sz="1800" dirty="0" smtClean="0">
                <a:solidFill>
                  <a:schemeClr val="accent1"/>
                </a:solidFill>
                <a:latin typeface="+mn-lt"/>
                <a:ea typeface="+mn-ea"/>
              </a:rPr>
              <a:t>角色</a:t>
            </a:r>
            <a:r>
              <a:rPr lang="zh-CN" altLang="en-US" sz="1800" dirty="0" smtClean="0">
                <a:solidFill>
                  <a:schemeClr val="accent1"/>
                </a:solidFill>
                <a:latin typeface="+mn-lt"/>
                <a:ea typeface="+mn-ea"/>
              </a:rPr>
              <a:t>，人员变更时，角色的工作内容会保持不变，且不断延续</a:t>
            </a:r>
            <a:endParaRPr lang="en-US" altLang="zh-CN" sz="1800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+mn-lt"/>
                <a:ea typeface="+mn-ea"/>
              </a:rPr>
              <a:t>顾客通过线上下单，减少订单失误</a:t>
            </a:r>
            <a:endParaRPr lang="zh-CN" altLang="en-US" sz="1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37C3432C-031A-4EB7-8F2D-360D40896A0C}"/>
              </a:ext>
            </a:extLst>
          </p:cNvPr>
          <p:cNvGrpSpPr/>
          <p:nvPr/>
        </p:nvGrpSpPr>
        <p:grpSpPr>
          <a:xfrm>
            <a:off x="767408" y="1697735"/>
            <a:ext cx="3084233" cy="4320000"/>
            <a:chOff x="8349192" y="1656431"/>
            <a:chExt cx="3084233" cy="4320000"/>
          </a:xfrm>
        </p:grpSpPr>
        <p:sp>
          <p:nvSpPr>
            <p:cNvPr id="21" name="Rectangle 10">
              <a:extLst>
                <a:ext uri="{FF2B5EF4-FFF2-40B4-BE49-F238E27FC236}">
                  <a16:creationId xmlns="" xmlns:a16="http://schemas.microsoft.com/office/drawing/2014/main" id="{114303A3-38C5-48F7-94F6-C0D6B79F4B21}"/>
                </a:ext>
              </a:extLst>
            </p:cNvPr>
            <p:cNvSpPr/>
            <p:nvPr/>
          </p:nvSpPr>
          <p:spPr bwMode="auto">
            <a:xfrm>
              <a:off x="8349192" y="1656431"/>
              <a:ext cx="3084233" cy="43200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935" tIns="67965" rIns="135935" bIns="67965"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同侧圆角矩形 42">
              <a:extLst>
                <a:ext uri="{FF2B5EF4-FFF2-40B4-BE49-F238E27FC236}">
                  <a16:creationId xmlns="" xmlns:a16="http://schemas.microsoft.com/office/drawing/2014/main" id="{F1E1A039-0899-4C14-A442-91EF13B60633}"/>
                </a:ext>
              </a:extLst>
            </p:cNvPr>
            <p:cNvSpPr/>
            <p:nvPr/>
          </p:nvSpPr>
          <p:spPr bwMode="auto">
            <a:xfrm>
              <a:off x="8458199" y="3300693"/>
              <a:ext cx="2857501" cy="525199"/>
            </a:xfrm>
            <a:prstGeom prst="round2SameRect">
              <a:avLst/>
            </a:prstGeom>
            <a:solidFill>
              <a:schemeClr val="accent1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935" tIns="67965" rIns="135935" bIns="67965" anchor="ctr"/>
            <a:lstStyle/>
            <a:p>
              <a:pPr algn="ctr">
                <a:defRPr/>
              </a:pPr>
              <a:endParaRPr lang="zh-CN" altLang="en-US" sz="2135">
                <a:solidFill>
                  <a:prstClr val="white"/>
                </a:solidFill>
              </a:endParaRPr>
            </a:p>
          </p:txBody>
        </p:sp>
        <p:sp>
          <p:nvSpPr>
            <p:cNvPr id="23" name="Rectangle 16">
              <a:extLst>
                <a:ext uri="{FF2B5EF4-FFF2-40B4-BE49-F238E27FC236}">
                  <a16:creationId xmlns="" xmlns:a16="http://schemas.microsoft.com/office/drawing/2014/main" id="{9125CD2F-BB9C-45D0-A62E-708D1BE299B6}"/>
                </a:ext>
              </a:extLst>
            </p:cNvPr>
            <p:cNvSpPr/>
            <p:nvPr/>
          </p:nvSpPr>
          <p:spPr bwMode="auto">
            <a:xfrm>
              <a:off x="8547100" y="3366518"/>
              <a:ext cx="2592210" cy="431483"/>
            </a:xfrm>
            <a:prstGeom prst="rect">
              <a:avLst/>
            </a:prstGeom>
          </p:spPr>
          <p:txBody>
            <a:bodyPr wrap="square" lIns="101932" tIns="50968" rIns="101932" bIns="50968" anchor="b">
              <a:spAutoFit/>
            </a:bodyPr>
            <a:lstStyle>
              <a:defPPr>
                <a:defRPr lang="en-US"/>
              </a:defPPr>
              <a:lvl1pPr marL="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66445">
                <a:defRPr/>
              </a:pPr>
              <a:r>
                <a:rPr lang="zh-CN" altLang="en-US" sz="2135" b="1" kern="0" spc="-60" dirty="0">
                  <a:solidFill>
                    <a:prstClr val="white">
                      <a:alpha val="99000"/>
                    </a:prstClr>
                  </a:solidFill>
                  <a:latin typeface="+mn-ea"/>
                  <a:cs typeface="Segoe UI" panose="020B0502040204020203" pitchFamily="34" charset="0"/>
                </a:rPr>
                <a:t>服务</a:t>
              </a:r>
              <a:endParaRPr lang="en-US" sz="2135" b="1" kern="0" spc="-60" dirty="0">
                <a:solidFill>
                  <a:prstClr val="white">
                    <a:alpha val="99000"/>
                  </a:prst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4" name="Rectangle 42">
              <a:extLst>
                <a:ext uri="{FF2B5EF4-FFF2-40B4-BE49-F238E27FC236}">
                  <a16:creationId xmlns="" xmlns:a16="http://schemas.microsoft.com/office/drawing/2014/main" id="{09A97AAC-9ACD-46D0-A7A9-18DC556F6544}"/>
                </a:ext>
              </a:extLst>
            </p:cNvPr>
            <p:cNvSpPr/>
            <p:nvPr/>
          </p:nvSpPr>
          <p:spPr bwMode="auto">
            <a:xfrm>
              <a:off x="8369300" y="3889353"/>
              <a:ext cx="3057361" cy="201136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76456" tIns="38231" rIns="76456" bIns="38231"/>
            <a:lstStyle>
              <a:defPPr>
                <a:defRPr lang="en-US"/>
              </a:defPPr>
              <a:lvl1pPr marL="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defTabSz="766445">
                <a:lnSpc>
                  <a:spcPct val="150000"/>
                </a:lnSpc>
                <a:spcAft>
                  <a:spcPts val="505"/>
                </a:spcAft>
                <a:buFont typeface="Arial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工作人员流动较大，培训成本高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85750" indent="-285750" defTabSz="766445">
                <a:lnSpc>
                  <a:spcPct val="150000"/>
                </a:lnSpc>
                <a:spcAft>
                  <a:spcPts val="505"/>
                </a:spcAft>
                <a:buFont typeface="Arial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在与顾客接触的过程中，常存在：写错菜单</a:t>
              </a:r>
              <a:r>
                <a: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、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送错菜</a:t>
              </a:r>
              <a:r>
                <a: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、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不能提供及时服务等失误。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="" xmlns:a16="http://schemas.microsoft.com/office/drawing/2014/main" id="{059BDE03-CD08-4777-8A3F-9072DF78D9A2}"/>
                </a:ext>
              </a:extLst>
            </p:cNvPr>
            <p:cNvGrpSpPr/>
            <p:nvPr/>
          </p:nvGrpSpPr>
          <p:grpSpPr>
            <a:xfrm>
              <a:off x="9267310" y="1799669"/>
              <a:ext cx="1248000" cy="1248000"/>
              <a:chOff x="9578696" y="1800009"/>
              <a:chExt cx="1248000" cy="1248000"/>
            </a:xfrm>
          </p:grpSpPr>
          <p:sp>
            <p:nvSpPr>
              <p:cNvPr id="26" name="MH_Other_10">
                <a:extLst>
                  <a:ext uri="{FF2B5EF4-FFF2-40B4-BE49-F238E27FC236}">
                    <a16:creationId xmlns="" xmlns:a16="http://schemas.microsoft.com/office/drawing/2014/main" id="{0A67FD3C-18A8-4848-973C-08EED6686F8C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9578696" y="1800009"/>
                <a:ext cx="1248000" cy="1248000"/>
              </a:xfrm>
              <a:prstGeom prst="donut">
                <a:avLst>
                  <a:gd name="adj" fmla="val 9894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152400" dist="127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5935" tIns="67965" rIns="135935" bIns="67965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MH_Title_1">
                <a:extLst>
                  <a:ext uri="{FF2B5EF4-FFF2-40B4-BE49-F238E27FC236}">
                    <a16:creationId xmlns="" xmlns:a16="http://schemas.microsoft.com/office/drawing/2014/main" id="{81E45DBD-B4C7-44C7-A820-7194081EDE7D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9722696" y="1980400"/>
                <a:ext cx="960000" cy="96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sz="3600" dirty="0">
                  <a:latin typeface="Impact" panose="020B0806030902050204" pitchFamily="34" charset="0"/>
                </a:endParaRPr>
              </a:p>
            </p:txBody>
          </p:sp>
          <p:pic>
            <p:nvPicPr>
              <p:cNvPr id="39" name="图片 38">
                <a:extLst>
                  <a:ext uri="{FF2B5EF4-FFF2-40B4-BE49-F238E27FC236}">
                    <a16:creationId xmlns="" xmlns:a16="http://schemas.microsoft.com/office/drawing/2014/main" id="{E5D60FA4-344D-4A6C-B9B9-D0801830D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6251" y="2128393"/>
                <a:ext cx="772889" cy="712340"/>
              </a:xfrm>
              <a:prstGeom prst="rect">
                <a:avLst/>
              </a:prstGeom>
            </p:spPr>
          </p:pic>
        </p:grpSp>
      </p:grpSp>
      <p:grpSp>
        <p:nvGrpSpPr>
          <p:cNvPr id="19" name="组合 10"/>
          <p:cNvGrpSpPr/>
          <p:nvPr/>
        </p:nvGrpSpPr>
        <p:grpSpPr>
          <a:xfrm>
            <a:off x="4610965" y="1941616"/>
            <a:ext cx="2508852" cy="480000"/>
            <a:chOff x="755736" y="3089454"/>
            <a:chExt cx="1440000" cy="400050"/>
          </a:xfrm>
        </p:grpSpPr>
        <p:sp>
          <p:nvSpPr>
            <p:cNvPr id="28" name="圆角矩形 27"/>
            <p:cNvSpPr/>
            <p:nvPr/>
          </p:nvSpPr>
          <p:spPr>
            <a:xfrm>
              <a:off x="755736" y="3095831"/>
              <a:ext cx="14400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41300" dist="1524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 sz="2400" b="1">
                <a:solidFill>
                  <a:schemeClr val="accent1"/>
                </a:solidFill>
              </a:endParaRPr>
            </a:p>
          </p:txBody>
        </p:sp>
        <p:sp>
          <p:nvSpPr>
            <p:cNvPr id="29" name="MH_SubTitle_1"/>
            <p:cNvSpPr/>
            <p:nvPr>
              <p:custDataLst>
                <p:tags r:id="rId4"/>
              </p:custDataLst>
            </p:nvPr>
          </p:nvSpPr>
          <p:spPr>
            <a:xfrm>
              <a:off x="838232" y="3089454"/>
              <a:ext cx="1275010" cy="400050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 b="1" dirty="0" err="1" smtClean="0">
                  <a:solidFill>
                    <a:schemeClr val="accent1"/>
                  </a:solidFill>
                </a:rPr>
                <a:t>SuperID</a:t>
              </a:r>
              <a:r>
                <a:rPr lang="zh-CN" altLang="en-US" sz="1600" b="1" dirty="0" smtClean="0">
                  <a:solidFill>
                    <a:schemeClr val="accent1"/>
                  </a:solidFill>
                </a:rPr>
                <a:t>的解决思路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8478357" y="2798004"/>
            <a:ext cx="3186914" cy="27553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 w="31750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  <a:effectLst>
            <a:outerShdw blurRad="241300" dist="1778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85" tIns="67840" rIns="135685" bIns="6784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31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36001" y="2962512"/>
            <a:ext cx="2840184" cy="242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+mn-lt"/>
                <a:ea typeface="+mn-ea"/>
              </a:rPr>
              <a:t>为每个工作人员配置角色</a:t>
            </a:r>
            <a:endParaRPr lang="en-US" altLang="zh-CN" sz="1800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sz="1800" dirty="0" smtClean="0">
                <a:solidFill>
                  <a:srgbClr val="538C2E"/>
                </a:solidFill>
                <a:latin typeface="+mn-lt"/>
                <a:ea typeface="+mn-ea"/>
              </a:rPr>
              <a:t>合成方法标准化，对厨师的技能依赖性减</a:t>
            </a:r>
            <a:r>
              <a:rPr lang="zh-CN" altLang="en-US" sz="1800" dirty="0" smtClean="0">
                <a:solidFill>
                  <a:srgbClr val="538C2E"/>
                </a:solidFill>
                <a:latin typeface="+mn-lt"/>
                <a:ea typeface="+mn-ea"/>
              </a:rPr>
              <a:t>少</a:t>
            </a:r>
            <a:endParaRPr lang="en-US" altLang="zh-CN" sz="1800" dirty="0" smtClean="0">
              <a:solidFill>
                <a:srgbClr val="538C2E"/>
              </a:solidFill>
              <a:latin typeface="+mn-lt"/>
              <a:ea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sz="1800" dirty="0" smtClean="0">
                <a:solidFill>
                  <a:srgbClr val="538C2E"/>
                </a:solidFill>
                <a:latin typeface="+mn-lt"/>
                <a:ea typeface="+mn-ea"/>
              </a:rPr>
              <a:t>通过线上预定，将整个生产过程分解，各个角色将领取自己的工作</a:t>
            </a:r>
            <a:endParaRPr lang="en-US" altLang="zh-CN" sz="1800" dirty="0">
              <a:solidFill>
                <a:srgbClr val="538C2E"/>
              </a:solidFill>
              <a:latin typeface="+mn-lt"/>
              <a:ea typeface="+mn-ea"/>
            </a:endParaRPr>
          </a:p>
        </p:txBody>
      </p:sp>
      <p:grpSp>
        <p:nvGrpSpPr>
          <p:cNvPr id="33" name="组合 10"/>
          <p:cNvGrpSpPr/>
          <p:nvPr/>
        </p:nvGrpSpPr>
        <p:grpSpPr>
          <a:xfrm>
            <a:off x="8768344" y="1929400"/>
            <a:ext cx="2508852" cy="480000"/>
            <a:chOff x="755736" y="3089454"/>
            <a:chExt cx="1440000" cy="400050"/>
          </a:xfrm>
        </p:grpSpPr>
        <p:sp>
          <p:nvSpPr>
            <p:cNvPr id="34" name="圆角矩形 33"/>
            <p:cNvSpPr/>
            <p:nvPr/>
          </p:nvSpPr>
          <p:spPr>
            <a:xfrm>
              <a:off x="755736" y="3095831"/>
              <a:ext cx="14400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41300" dist="1524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 sz="2400" b="1">
                <a:solidFill>
                  <a:schemeClr val="accent1"/>
                </a:solidFill>
              </a:endParaRPr>
            </a:p>
          </p:txBody>
        </p:sp>
        <p:sp>
          <p:nvSpPr>
            <p:cNvPr id="36" name="MH_SubTitle_1"/>
            <p:cNvSpPr/>
            <p:nvPr>
              <p:custDataLst>
                <p:tags r:id="rId3"/>
              </p:custDataLst>
            </p:nvPr>
          </p:nvSpPr>
          <p:spPr>
            <a:xfrm>
              <a:off x="838232" y="3089454"/>
              <a:ext cx="1275010" cy="400050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 smtClean="0">
                  <a:solidFill>
                    <a:schemeClr val="accent1"/>
                  </a:solidFill>
                </a:rPr>
                <a:t>餐厅线的具体功能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右箭头 36"/>
          <p:cNvSpPr/>
          <p:nvPr/>
        </p:nvSpPr>
        <p:spPr>
          <a:xfrm>
            <a:off x="7796765" y="3797915"/>
            <a:ext cx="482153" cy="3057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58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解决思路</a:t>
            </a:r>
          </a:p>
        </p:txBody>
      </p:sp>
      <p:sp>
        <p:nvSpPr>
          <p:cNvPr id="35" name="矩形 34"/>
          <p:cNvSpPr/>
          <p:nvPr/>
        </p:nvSpPr>
        <p:spPr>
          <a:xfrm>
            <a:off x="4455085" y="2798464"/>
            <a:ext cx="3081075" cy="250450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 w="31750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  <a:effectLst>
            <a:outerShdw blurRad="241300" dist="1778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85" tIns="67840" rIns="135685" bIns="67840" anchor="ctr"/>
          <a:lstStyle/>
          <a:p>
            <a:pPr algn="ctr"/>
            <a:endParaRPr lang="zh-CN" altLang="en-US" sz="2400">
              <a:solidFill>
                <a:prstClr val="white"/>
              </a:solidFill>
              <a:sym typeface="+mn-lt"/>
            </a:endParaRPr>
          </a:p>
        </p:txBody>
      </p:sp>
      <p:sp>
        <p:nvSpPr>
          <p:cNvPr id="60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60638" y="3151473"/>
            <a:ext cx="2402237" cy="75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+mn-lt"/>
                <a:ea typeface="+mn-ea"/>
              </a:rPr>
              <a:t>发布不同主题的运营方</a:t>
            </a:r>
            <a:r>
              <a:rPr lang="zh-CN" altLang="en-US" sz="1800" dirty="0">
                <a:solidFill>
                  <a:schemeClr val="accent1"/>
                </a:solidFill>
                <a:latin typeface="+mn-lt"/>
                <a:ea typeface="+mn-ea"/>
              </a:rPr>
              <a:t>案</a:t>
            </a:r>
            <a:endParaRPr lang="en-US" altLang="zh-CN" sz="1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="" xmlns:a16="http://schemas.microsoft.com/office/drawing/2014/main" id="{B2DC4C03-D80C-4F8B-AFD4-65B70C993330}"/>
              </a:ext>
            </a:extLst>
          </p:cNvPr>
          <p:cNvSpPr/>
          <p:nvPr/>
        </p:nvSpPr>
        <p:spPr bwMode="auto">
          <a:xfrm>
            <a:off x="779519" y="1664288"/>
            <a:ext cx="3084233" cy="4320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935" tIns="67965" rIns="135935" bIns="67965" anchor="ctr"/>
          <a:lstStyle/>
          <a:p>
            <a:pPr algn="ctr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7" name="同侧圆角矩形 1">
            <a:extLst>
              <a:ext uri="{FF2B5EF4-FFF2-40B4-BE49-F238E27FC236}">
                <a16:creationId xmlns="" xmlns:a16="http://schemas.microsoft.com/office/drawing/2014/main" id="{FC233423-6F0D-46CA-ABF7-874B788BF40D}"/>
              </a:ext>
            </a:extLst>
          </p:cNvPr>
          <p:cNvSpPr/>
          <p:nvPr/>
        </p:nvSpPr>
        <p:spPr bwMode="auto">
          <a:xfrm>
            <a:off x="850912" y="3296551"/>
            <a:ext cx="2924349" cy="525199"/>
          </a:xfrm>
          <a:prstGeom prst="round2SameRect">
            <a:avLst/>
          </a:prstGeom>
          <a:solidFill>
            <a:schemeClr val="accent1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935" tIns="67965" rIns="135935" bIns="67965" anchor="ctr"/>
          <a:lstStyle/>
          <a:p>
            <a:pPr algn="ctr">
              <a:defRPr/>
            </a:pPr>
            <a:endParaRPr lang="zh-CN" altLang="en-US" sz="2135">
              <a:solidFill>
                <a:prstClr val="white"/>
              </a:solidFill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="" xmlns:a16="http://schemas.microsoft.com/office/drawing/2014/main" id="{47EB549F-7074-4964-B644-267517B9AD47}"/>
              </a:ext>
            </a:extLst>
          </p:cNvPr>
          <p:cNvSpPr/>
          <p:nvPr/>
        </p:nvSpPr>
        <p:spPr bwMode="auto">
          <a:xfrm>
            <a:off x="1026820" y="3338166"/>
            <a:ext cx="2571462" cy="431163"/>
          </a:xfrm>
          <a:prstGeom prst="rect">
            <a:avLst/>
          </a:prstGeom>
        </p:spPr>
        <p:txBody>
          <a:bodyPr wrap="square" lIns="101932" tIns="50968" rIns="101932" bIns="50968" anchor="b">
            <a:spAutoFit/>
          </a:bodyPr>
          <a:lstStyle>
            <a:defPPr>
              <a:defRPr lang="en-US"/>
            </a:defPPr>
            <a:lvl1pPr marL="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0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03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193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6445">
              <a:defRPr/>
            </a:pPr>
            <a:r>
              <a:rPr lang="zh-CN" altLang="en-US" sz="2135" b="1" kern="0" spc="-60" dirty="0">
                <a:solidFill>
                  <a:prstClr val="white">
                    <a:alpha val="99000"/>
                  </a:prstClr>
                </a:solidFill>
                <a:latin typeface="+mn-ea"/>
                <a:cs typeface="Segoe UI" panose="020B0502040204020203" pitchFamily="34" charset="0"/>
              </a:rPr>
              <a:t>风味特色</a:t>
            </a:r>
            <a:endParaRPr lang="en-US" sz="2135" b="1" kern="0" spc="-60" dirty="0">
              <a:solidFill>
                <a:prstClr val="white">
                  <a:alpha val="99000"/>
                </a:prst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Rectangle 42">
            <a:extLst>
              <a:ext uri="{FF2B5EF4-FFF2-40B4-BE49-F238E27FC236}">
                <a16:creationId xmlns="" xmlns:a16="http://schemas.microsoft.com/office/drawing/2014/main" id="{D1E7A9B9-15B8-4F91-8B61-4E35FA16095D}"/>
              </a:ext>
            </a:extLst>
          </p:cNvPr>
          <p:cNvSpPr/>
          <p:nvPr/>
        </p:nvSpPr>
        <p:spPr bwMode="auto">
          <a:xfrm>
            <a:off x="850912" y="3885206"/>
            <a:ext cx="2924349" cy="201136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6456" tIns="38231" rIns="76456" bIns="38231"/>
          <a:lstStyle>
            <a:defPPr>
              <a:defRPr lang="en-US"/>
            </a:defPPr>
            <a:lvl1pPr marL="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0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9903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193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766445">
              <a:lnSpc>
                <a:spcPct val="150000"/>
              </a:lnSpc>
              <a:spcAft>
                <a:spcPts val="505"/>
              </a:spcAft>
              <a:buFont typeface="Arial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消费者追求特色美食消费习惯日益明显，在外出就餐时会根据自己喜好的口味、饮食风味以及餐厅特色选择就餐地点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457336F4-E29E-49DD-8A52-7BA7E7A347B5}"/>
              </a:ext>
            </a:extLst>
          </p:cNvPr>
          <p:cNvGrpSpPr/>
          <p:nvPr/>
        </p:nvGrpSpPr>
        <p:grpSpPr>
          <a:xfrm>
            <a:off x="1708953" y="1792987"/>
            <a:ext cx="1248000" cy="1248000"/>
            <a:chOff x="2182461" y="1794400"/>
            <a:chExt cx="1248000" cy="1248000"/>
          </a:xfrm>
        </p:grpSpPr>
        <p:sp>
          <p:nvSpPr>
            <p:cNvPr id="31" name="MH_Other_10">
              <a:extLst>
                <a:ext uri="{FF2B5EF4-FFF2-40B4-BE49-F238E27FC236}">
                  <a16:creationId xmlns="" xmlns:a16="http://schemas.microsoft.com/office/drawing/2014/main" id="{5DE89FD2-16ED-4535-B25C-756E13B67EB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182461" y="1794400"/>
              <a:ext cx="1248000" cy="1248000"/>
            </a:xfrm>
            <a:prstGeom prst="donut">
              <a:avLst>
                <a:gd name="adj" fmla="val 9894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1524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935" tIns="67965" rIns="135935" bIns="67965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2" name="MH_Title_1">
              <a:extLst>
                <a:ext uri="{FF2B5EF4-FFF2-40B4-BE49-F238E27FC236}">
                  <a16:creationId xmlns="" xmlns:a16="http://schemas.microsoft.com/office/drawing/2014/main" id="{65ECD912-7682-414F-858C-CD69D8FF5F1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326462" y="1974791"/>
              <a:ext cx="960000" cy="96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en-US" altLang="zh-CN" sz="3600" dirty="0">
                <a:latin typeface="Impact" panose="020B0806030902050204" pitchFamily="34" charset="0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B14B5170-EFB3-4832-A52A-DED826569ED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00" y="2035686"/>
            <a:ext cx="826705" cy="826705"/>
          </a:xfrm>
          <a:prstGeom prst="rect">
            <a:avLst/>
          </a:prstGeom>
        </p:spPr>
      </p:pic>
      <p:grpSp>
        <p:nvGrpSpPr>
          <p:cNvPr id="18" name="组合 10"/>
          <p:cNvGrpSpPr/>
          <p:nvPr/>
        </p:nvGrpSpPr>
        <p:grpSpPr>
          <a:xfrm>
            <a:off x="4650993" y="1941616"/>
            <a:ext cx="2508852" cy="480000"/>
            <a:chOff x="755736" y="3089454"/>
            <a:chExt cx="1440000" cy="400050"/>
          </a:xfrm>
        </p:grpSpPr>
        <p:sp>
          <p:nvSpPr>
            <p:cNvPr id="19" name="圆角矩形 18"/>
            <p:cNvSpPr/>
            <p:nvPr/>
          </p:nvSpPr>
          <p:spPr>
            <a:xfrm>
              <a:off x="755736" y="3095831"/>
              <a:ext cx="14400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41300" dist="1524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 sz="2400" b="1">
                <a:solidFill>
                  <a:schemeClr val="accent1"/>
                </a:solidFill>
              </a:endParaRPr>
            </a:p>
          </p:txBody>
        </p:sp>
        <p:sp>
          <p:nvSpPr>
            <p:cNvPr id="20" name="MH_SubTitle_1"/>
            <p:cNvSpPr/>
            <p:nvPr>
              <p:custDataLst>
                <p:tags r:id="rId4"/>
              </p:custDataLst>
            </p:nvPr>
          </p:nvSpPr>
          <p:spPr>
            <a:xfrm>
              <a:off x="838232" y="3089454"/>
              <a:ext cx="1275010" cy="400050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 b="1" dirty="0" err="1" smtClean="0">
                  <a:solidFill>
                    <a:schemeClr val="accent1"/>
                  </a:solidFill>
                </a:rPr>
                <a:t>SuperID</a:t>
              </a:r>
              <a:r>
                <a:rPr lang="zh-CN" altLang="en-US" sz="1600" b="1" dirty="0" smtClean="0">
                  <a:solidFill>
                    <a:schemeClr val="accent1"/>
                  </a:solidFill>
                </a:rPr>
                <a:t>的解决思路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8516725" y="2879802"/>
            <a:ext cx="3186914" cy="250596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 w="31750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  <a:effectLst>
            <a:outerShdw blurRad="241300" dist="1778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85" tIns="67840" rIns="135685" bIns="67840" anchor="ctr"/>
          <a:lstStyle/>
          <a:p>
            <a:pPr algn="ctr"/>
            <a:endParaRPr lang="zh-CN" altLang="en-US" sz="2400">
              <a:solidFill>
                <a:prstClr val="white"/>
              </a:solidFill>
              <a:sym typeface="+mn-lt"/>
            </a:endParaRPr>
          </a:p>
        </p:txBody>
      </p:sp>
      <p:sp>
        <p:nvSpPr>
          <p:cNvPr id="22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731015" y="3080661"/>
            <a:ext cx="2758335" cy="81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+mn-lt"/>
                <a:ea typeface="+mn-ea"/>
              </a:rPr>
              <a:t>发起“共享一只猪”营销活动</a:t>
            </a:r>
            <a:endParaRPr lang="en-US" altLang="zh-CN" sz="1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658581" y="3941793"/>
            <a:ext cx="3045058" cy="1158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dirty="0" smtClean="0">
                <a:solidFill>
                  <a:schemeClr val="accent1"/>
                </a:solidFill>
              </a:rPr>
              <a:t>提前公布菜单，</a:t>
            </a:r>
            <a:r>
              <a:rPr lang="zh-CN" altLang="en-US" dirty="0" smtClean="0">
                <a:solidFill>
                  <a:srgbClr val="538C2E"/>
                </a:solidFill>
              </a:rPr>
              <a:t>记录客户口味，每个餐厅都能根据客户口味做一些调整</a:t>
            </a:r>
            <a:endParaRPr lang="zh-CN" altLang="en-US" dirty="0">
              <a:solidFill>
                <a:srgbClr val="538C2E"/>
              </a:solidFill>
            </a:endParaRPr>
          </a:p>
        </p:txBody>
      </p:sp>
      <p:grpSp>
        <p:nvGrpSpPr>
          <p:cNvPr id="24" name="组合 10"/>
          <p:cNvGrpSpPr/>
          <p:nvPr/>
        </p:nvGrpSpPr>
        <p:grpSpPr>
          <a:xfrm>
            <a:off x="8768344" y="1929400"/>
            <a:ext cx="2508852" cy="480000"/>
            <a:chOff x="755736" y="3089454"/>
            <a:chExt cx="1440000" cy="400050"/>
          </a:xfrm>
        </p:grpSpPr>
        <p:sp>
          <p:nvSpPr>
            <p:cNvPr id="25" name="圆角矩形 24"/>
            <p:cNvSpPr/>
            <p:nvPr/>
          </p:nvSpPr>
          <p:spPr>
            <a:xfrm>
              <a:off x="755736" y="3095831"/>
              <a:ext cx="14400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41300" dist="1524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 sz="2400" b="1">
                <a:solidFill>
                  <a:schemeClr val="accent1"/>
                </a:solidFill>
              </a:endParaRPr>
            </a:p>
          </p:txBody>
        </p:sp>
        <p:sp>
          <p:nvSpPr>
            <p:cNvPr id="34" name="MH_SubTitle_1"/>
            <p:cNvSpPr/>
            <p:nvPr>
              <p:custDataLst>
                <p:tags r:id="rId3"/>
              </p:custDataLst>
            </p:nvPr>
          </p:nvSpPr>
          <p:spPr>
            <a:xfrm>
              <a:off x="838232" y="3089454"/>
              <a:ext cx="1275010" cy="400050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 smtClean="0">
                  <a:solidFill>
                    <a:schemeClr val="accent1"/>
                  </a:solidFill>
                </a:rPr>
                <a:t>餐厅线的具体功能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6" name="右箭头 35"/>
          <p:cNvSpPr/>
          <p:nvPr/>
        </p:nvSpPr>
        <p:spPr>
          <a:xfrm>
            <a:off x="7796765" y="3797915"/>
            <a:ext cx="482153" cy="3057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解决思路</a:t>
            </a:r>
          </a:p>
        </p:txBody>
      </p:sp>
      <p:sp>
        <p:nvSpPr>
          <p:cNvPr id="35" name="矩形 34"/>
          <p:cNvSpPr/>
          <p:nvPr/>
        </p:nvSpPr>
        <p:spPr>
          <a:xfrm>
            <a:off x="6569733" y="2806095"/>
            <a:ext cx="2344216" cy="24166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 w="31750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  <a:effectLst>
            <a:outerShdw blurRad="241300" dist="1778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85" tIns="67840" rIns="135685" bIns="67840" anchor="ctr"/>
          <a:lstStyle/>
          <a:p>
            <a:pPr algn="ctr"/>
            <a:endParaRPr lang="zh-CN" altLang="en-US" sz="2400">
              <a:solidFill>
                <a:prstClr val="white"/>
              </a:solidFill>
              <a:sym typeface="+mn-lt"/>
            </a:endParaRPr>
          </a:p>
        </p:txBody>
      </p:sp>
      <p:sp>
        <p:nvSpPr>
          <p:cNvPr id="60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91232" y="3619493"/>
            <a:ext cx="1200589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+mn-lt"/>
                <a:ea typeface="+mn-ea"/>
              </a:rPr>
              <a:t>物资溯源</a:t>
            </a:r>
            <a:endParaRPr lang="en-US" altLang="zh-CN" sz="1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36547" y="4163027"/>
            <a:ext cx="26370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defRPr/>
            </a:pP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="" xmlns:a16="http://schemas.microsoft.com/office/drawing/2014/main" id="{B6A931FB-9DAF-480E-AD66-FE64D06C4892}"/>
              </a:ext>
            </a:extLst>
          </p:cNvPr>
          <p:cNvSpPr/>
          <p:nvPr/>
        </p:nvSpPr>
        <p:spPr bwMode="auto">
          <a:xfrm>
            <a:off x="3360813" y="1624993"/>
            <a:ext cx="3084233" cy="4320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935" tIns="67965" rIns="135935" bIns="67965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5" name="Rectangle 10">
            <a:extLst>
              <a:ext uri="{FF2B5EF4-FFF2-40B4-BE49-F238E27FC236}">
                <a16:creationId xmlns="" xmlns:a16="http://schemas.microsoft.com/office/drawing/2014/main" id="{0D873A62-D933-46EA-940F-120004B2E572}"/>
              </a:ext>
            </a:extLst>
          </p:cNvPr>
          <p:cNvSpPr/>
          <p:nvPr/>
        </p:nvSpPr>
        <p:spPr bwMode="auto">
          <a:xfrm>
            <a:off x="215235" y="1654640"/>
            <a:ext cx="3084233" cy="4320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935" tIns="67965" rIns="135935" bIns="67965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6" name="同侧圆角矩形 32">
            <a:extLst>
              <a:ext uri="{FF2B5EF4-FFF2-40B4-BE49-F238E27FC236}">
                <a16:creationId xmlns="" xmlns:a16="http://schemas.microsoft.com/office/drawing/2014/main" id="{A5A69054-07AB-4FA0-B59C-E10490E70B8B}"/>
              </a:ext>
            </a:extLst>
          </p:cNvPr>
          <p:cNvSpPr/>
          <p:nvPr/>
        </p:nvSpPr>
        <p:spPr bwMode="auto">
          <a:xfrm>
            <a:off x="334573" y="3264858"/>
            <a:ext cx="2855573" cy="541355"/>
          </a:xfrm>
          <a:prstGeom prst="round2SameRect">
            <a:avLst/>
          </a:prstGeom>
          <a:solidFill>
            <a:srgbClr val="538C2E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935" tIns="67965" rIns="135935" bIns="67965" anchor="ctr"/>
          <a:lstStyle/>
          <a:p>
            <a:pPr algn="ctr">
              <a:defRPr/>
            </a:pPr>
            <a:endParaRPr lang="zh-CN" altLang="en-US" sz="2135" dirty="0">
              <a:solidFill>
                <a:prstClr val="white"/>
              </a:solidFill>
            </a:endParaRPr>
          </a:p>
        </p:txBody>
      </p:sp>
      <p:sp>
        <p:nvSpPr>
          <p:cNvPr id="47" name="Rectangle 16">
            <a:extLst>
              <a:ext uri="{FF2B5EF4-FFF2-40B4-BE49-F238E27FC236}">
                <a16:creationId xmlns="" xmlns:a16="http://schemas.microsoft.com/office/drawing/2014/main" id="{C58E5430-EDA9-4A78-A6A2-DF4C75BC3FF9}"/>
              </a:ext>
            </a:extLst>
          </p:cNvPr>
          <p:cNvSpPr/>
          <p:nvPr/>
        </p:nvSpPr>
        <p:spPr bwMode="auto">
          <a:xfrm>
            <a:off x="571038" y="3322310"/>
            <a:ext cx="2315014" cy="431483"/>
          </a:xfrm>
          <a:prstGeom prst="rect">
            <a:avLst/>
          </a:prstGeom>
        </p:spPr>
        <p:txBody>
          <a:bodyPr wrap="square" lIns="101932" tIns="50968" rIns="101932" bIns="50968" anchor="b">
            <a:spAutoFit/>
          </a:bodyPr>
          <a:lstStyle>
            <a:defPPr>
              <a:defRPr lang="en-US"/>
            </a:defPPr>
            <a:lvl1pPr marL="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0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03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193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6445">
              <a:defRPr/>
            </a:pPr>
            <a:r>
              <a:rPr lang="zh-CN" altLang="en-US" sz="2135" b="1" kern="0" spc="-60" dirty="0">
                <a:solidFill>
                  <a:prstClr val="white">
                    <a:alpha val="99000"/>
                  </a:prstClr>
                </a:solidFill>
                <a:latin typeface="+mn-ea"/>
                <a:cs typeface="Segoe UI" panose="020B0502040204020203" pitchFamily="34" charset="0"/>
              </a:rPr>
              <a:t>安全卫生</a:t>
            </a:r>
            <a:endParaRPr lang="en-US" sz="2135" b="1" kern="0" spc="-60" dirty="0">
              <a:solidFill>
                <a:prstClr val="white">
                  <a:alpha val="99000"/>
                </a:prst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8" name="Rectangle 42">
            <a:extLst>
              <a:ext uri="{FF2B5EF4-FFF2-40B4-BE49-F238E27FC236}">
                <a16:creationId xmlns="" xmlns:a16="http://schemas.microsoft.com/office/drawing/2014/main" id="{DFA4271C-6668-4D6A-854F-55A9D94B2AF4}"/>
              </a:ext>
            </a:extLst>
          </p:cNvPr>
          <p:cNvSpPr/>
          <p:nvPr/>
        </p:nvSpPr>
        <p:spPr bwMode="auto">
          <a:xfrm>
            <a:off x="307250" y="3890840"/>
            <a:ext cx="2882896" cy="201136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6456" tIns="38231" rIns="76456" bIns="38231"/>
          <a:lstStyle>
            <a:defPPr>
              <a:defRPr lang="en-US"/>
            </a:defPPr>
            <a:lvl1pPr marL="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0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9903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193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766445">
              <a:lnSpc>
                <a:spcPct val="150000"/>
              </a:lnSpc>
              <a:spcAft>
                <a:spcPts val="505"/>
              </a:spcAft>
              <a:buFont typeface="Arial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食品安全问题频发，顾客对餐饮食品的安全仍持不信任的态度。</a:t>
            </a:r>
          </a:p>
        </p:txBody>
      </p:sp>
      <p:sp>
        <p:nvSpPr>
          <p:cNvPr id="49" name="同侧圆角矩形 42">
            <a:extLst>
              <a:ext uri="{FF2B5EF4-FFF2-40B4-BE49-F238E27FC236}">
                <a16:creationId xmlns="" xmlns:a16="http://schemas.microsoft.com/office/drawing/2014/main" id="{78587DE7-C3D7-4170-9D39-B7E13FD918BF}"/>
              </a:ext>
            </a:extLst>
          </p:cNvPr>
          <p:cNvSpPr/>
          <p:nvPr/>
        </p:nvSpPr>
        <p:spPr bwMode="auto">
          <a:xfrm>
            <a:off x="3469820" y="3269255"/>
            <a:ext cx="2857501" cy="525199"/>
          </a:xfrm>
          <a:prstGeom prst="round2SameRect">
            <a:avLst/>
          </a:prstGeom>
          <a:solidFill>
            <a:schemeClr val="accent1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935" tIns="67965" rIns="135935" bIns="67965" anchor="ctr"/>
          <a:lstStyle/>
          <a:p>
            <a:pPr algn="ctr">
              <a:defRPr/>
            </a:pPr>
            <a:endParaRPr lang="zh-CN" altLang="en-US" sz="2135">
              <a:solidFill>
                <a:prstClr val="white"/>
              </a:solidFill>
            </a:endParaRPr>
          </a:p>
        </p:txBody>
      </p:sp>
      <p:sp>
        <p:nvSpPr>
          <p:cNvPr id="50" name="Rectangle 16">
            <a:extLst>
              <a:ext uri="{FF2B5EF4-FFF2-40B4-BE49-F238E27FC236}">
                <a16:creationId xmlns="" xmlns:a16="http://schemas.microsoft.com/office/drawing/2014/main" id="{56F4F1DD-B432-4C44-9A14-7634B816969D}"/>
              </a:ext>
            </a:extLst>
          </p:cNvPr>
          <p:cNvSpPr/>
          <p:nvPr/>
        </p:nvSpPr>
        <p:spPr bwMode="auto">
          <a:xfrm>
            <a:off x="3558721" y="3335080"/>
            <a:ext cx="2592210" cy="431483"/>
          </a:xfrm>
          <a:prstGeom prst="rect">
            <a:avLst/>
          </a:prstGeom>
        </p:spPr>
        <p:txBody>
          <a:bodyPr wrap="square" lIns="101932" tIns="50968" rIns="101932" bIns="50968" anchor="b">
            <a:spAutoFit/>
          </a:bodyPr>
          <a:lstStyle>
            <a:defPPr>
              <a:defRPr lang="en-US"/>
            </a:defPPr>
            <a:lvl1pPr marL="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0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03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193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6445">
              <a:defRPr/>
            </a:pPr>
            <a:r>
              <a:rPr lang="zh-CN" altLang="en-US" sz="2135" b="1" kern="0" spc="-60" dirty="0">
                <a:solidFill>
                  <a:prstClr val="white">
                    <a:alpha val="99000"/>
                  </a:prstClr>
                </a:solidFill>
                <a:latin typeface="+mn-ea"/>
                <a:cs typeface="Segoe UI" panose="020B0502040204020203" pitchFamily="34" charset="0"/>
              </a:rPr>
              <a:t>食材品质</a:t>
            </a:r>
            <a:endParaRPr lang="en-US" sz="2135" b="1" kern="0" spc="-60" dirty="0">
              <a:solidFill>
                <a:prstClr val="white">
                  <a:alpha val="99000"/>
                </a:prst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1" name="Rectangle 42">
            <a:extLst>
              <a:ext uri="{FF2B5EF4-FFF2-40B4-BE49-F238E27FC236}">
                <a16:creationId xmlns="" xmlns:a16="http://schemas.microsoft.com/office/drawing/2014/main" id="{48BC0D7F-2189-4E3F-BEAC-C3AC58D68A62}"/>
              </a:ext>
            </a:extLst>
          </p:cNvPr>
          <p:cNvSpPr/>
          <p:nvPr/>
        </p:nvSpPr>
        <p:spPr bwMode="auto">
          <a:xfrm>
            <a:off x="3380921" y="3857915"/>
            <a:ext cx="3057361" cy="201136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6456" tIns="38231" rIns="76456" bIns="38231"/>
          <a:lstStyle>
            <a:defPPr>
              <a:defRPr lang="en-US"/>
            </a:defPPr>
            <a:lvl1pPr marL="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0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9903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193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766445">
              <a:lnSpc>
                <a:spcPct val="150000"/>
              </a:lnSpc>
              <a:spcAft>
                <a:spcPts val="505"/>
              </a:spcAft>
              <a:buFont typeface="Arial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菜品存在以次充好的现象；</a:t>
            </a:r>
          </a:p>
          <a:p>
            <a:pPr marL="285750" indent="-285750" defTabSz="766445">
              <a:lnSpc>
                <a:spcPct val="150000"/>
              </a:lnSpc>
              <a:spcAft>
                <a:spcPts val="505"/>
              </a:spcAft>
              <a:buFont typeface="Arial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顾客对餐厅售卖的酒品是假货的疑虑。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E87AC70F-AD75-4D22-973E-24DFFF10829B}"/>
              </a:ext>
            </a:extLst>
          </p:cNvPr>
          <p:cNvGrpSpPr/>
          <p:nvPr/>
        </p:nvGrpSpPr>
        <p:grpSpPr>
          <a:xfrm>
            <a:off x="1138359" y="1768691"/>
            <a:ext cx="1248000" cy="1248000"/>
            <a:chOff x="6794387" y="1799669"/>
            <a:chExt cx="1248000" cy="1248000"/>
          </a:xfrm>
        </p:grpSpPr>
        <p:sp>
          <p:nvSpPr>
            <p:cNvPr id="53" name="MH_Title_1">
              <a:extLst>
                <a:ext uri="{FF2B5EF4-FFF2-40B4-BE49-F238E27FC236}">
                  <a16:creationId xmlns="" xmlns:a16="http://schemas.microsoft.com/office/drawing/2014/main" id="{A5AF9B1D-F474-4ACA-8653-DCC543D9878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938387" y="1980060"/>
              <a:ext cx="960000" cy="9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en-US" altLang="zh-CN" sz="3600" dirty="0">
                <a:latin typeface="Impact" panose="020B0806030902050204" pitchFamily="34" charset="0"/>
              </a:endParaRPr>
            </a:p>
          </p:txBody>
        </p:sp>
        <p:sp>
          <p:nvSpPr>
            <p:cNvPr id="54" name="MH_Other_10">
              <a:extLst>
                <a:ext uri="{FF2B5EF4-FFF2-40B4-BE49-F238E27FC236}">
                  <a16:creationId xmlns="" xmlns:a16="http://schemas.microsoft.com/office/drawing/2014/main" id="{8A1771C5-A6CA-43A0-9619-6CE8A45BDC0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794387" y="1799669"/>
              <a:ext cx="1248000" cy="1248000"/>
            </a:xfrm>
            <a:prstGeom prst="donut">
              <a:avLst>
                <a:gd name="adj" fmla="val 9894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1524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935" tIns="67965" rIns="135935" bIns="67965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="" xmlns:a16="http://schemas.microsoft.com/office/drawing/2014/main" id="{090CC337-C36B-4A59-B5B7-EBA5EA0AD32D}"/>
              </a:ext>
            </a:extLst>
          </p:cNvPr>
          <p:cNvGrpSpPr/>
          <p:nvPr/>
        </p:nvGrpSpPr>
        <p:grpSpPr>
          <a:xfrm>
            <a:off x="4278931" y="1768231"/>
            <a:ext cx="1248000" cy="1248000"/>
            <a:chOff x="9578696" y="1800009"/>
            <a:chExt cx="1248000" cy="1248000"/>
          </a:xfrm>
        </p:grpSpPr>
        <p:sp>
          <p:nvSpPr>
            <p:cNvPr id="57" name="MH_Other_10">
              <a:extLst>
                <a:ext uri="{FF2B5EF4-FFF2-40B4-BE49-F238E27FC236}">
                  <a16:creationId xmlns="" xmlns:a16="http://schemas.microsoft.com/office/drawing/2014/main" id="{F76E12B7-66CF-43C7-A92B-0275CEE1BF0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578696" y="1800009"/>
              <a:ext cx="1248000" cy="1248000"/>
            </a:xfrm>
            <a:prstGeom prst="donut">
              <a:avLst>
                <a:gd name="adj" fmla="val 9894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1524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935" tIns="67965" rIns="135935" bIns="67965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58" name="MH_Title_1">
              <a:extLst>
                <a:ext uri="{FF2B5EF4-FFF2-40B4-BE49-F238E27FC236}">
                  <a16:creationId xmlns="" xmlns:a16="http://schemas.microsoft.com/office/drawing/2014/main" id="{0BD9DD83-B623-4328-ADDD-5D1A6AB2928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722696" y="1980400"/>
              <a:ext cx="960000" cy="96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en-US" altLang="zh-CN" sz="3600" dirty="0">
                <a:latin typeface="Impact" panose="020B0806030902050204" pitchFamily="34" charset="0"/>
              </a:endParaRPr>
            </a:p>
          </p:txBody>
        </p:sp>
      </p:grpSp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41ABFA58-D46C-4F17-A79B-DD8B1500F1A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65" y="2103155"/>
            <a:ext cx="713188" cy="713188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="" xmlns:a16="http://schemas.microsoft.com/office/drawing/2014/main" id="{73F5825B-3404-4201-8D29-B6E5CE9DB32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409" y="1995911"/>
            <a:ext cx="1042322" cy="792640"/>
          </a:xfrm>
          <a:prstGeom prst="rect">
            <a:avLst/>
          </a:prstGeom>
        </p:spPr>
      </p:pic>
      <p:grpSp>
        <p:nvGrpSpPr>
          <p:cNvPr id="26" name="组合 10"/>
          <p:cNvGrpSpPr/>
          <p:nvPr/>
        </p:nvGrpSpPr>
        <p:grpSpPr>
          <a:xfrm>
            <a:off x="6569733" y="1918100"/>
            <a:ext cx="2508852" cy="480000"/>
            <a:chOff x="755736" y="3089454"/>
            <a:chExt cx="1440000" cy="400050"/>
          </a:xfrm>
        </p:grpSpPr>
        <p:sp>
          <p:nvSpPr>
            <p:cNvPr id="27" name="圆角矩形 26"/>
            <p:cNvSpPr/>
            <p:nvPr/>
          </p:nvSpPr>
          <p:spPr>
            <a:xfrm>
              <a:off x="755736" y="3095831"/>
              <a:ext cx="14400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41300" dist="1524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 sz="2400" b="1">
                <a:solidFill>
                  <a:schemeClr val="accent1"/>
                </a:solidFill>
              </a:endParaRPr>
            </a:p>
          </p:txBody>
        </p:sp>
        <p:sp>
          <p:nvSpPr>
            <p:cNvPr id="28" name="MH_SubTitle_1"/>
            <p:cNvSpPr/>
            <p:nvPr>
              <p:custDataLst>
                <p:tags r:id="rId4"/>
              </p:custDataLst>
            </p:nvPr>
          </p:nvSpPr>
          <p:spPr>
            <a:xfrm>
              <a:off x="838232" y="3089454"/>
              <a:ext cx="1275010" cy="400050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 b="1" dirty="0" err="1" smtClean="0">
                  <a:solidFill>
                    <a:schemeClr val="accent1"/>
                  </a:solidFill>
                </a:rPr>
                <a:t>SuperID</a:t>
              </a:r>
              <a:r>
                <a:rPr lang="zh-CN" altLang="en-US" sz="1600" b="1" dirty="0" smtClean="0">
                  <a:solidFill>
                    <a:schemeClr val="accent1"/>
                  </a:solidFill>
                </a:rPr>
                <a:t>的解决思路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9595541" y="2809763"/>
            <a:ext cx="2472268" cy="240328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 w="31750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  <a:effectLst>
            <a:outerShdw blurRad="241300" dist="1778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85" tIns="67840" rIns="135685" bIns="67840" anchor="ctr"/>
          <a:lstStyle/>
          <a:p>
            <a:pPr algn="ctr"/>
            <a:endParaRPr lang="zh-CN" altLang="en-US" sz="2400">
              <a:solidFill>
                <a:prstClr val="white"/>
              </a:solidFill>
              <a:sym typeface="+mn-lt"/>
            </a:endParaRPr>
          </a:p>
        </p:txBody>
      </p:sp>
      <p:sp>
        <p:nvSpPr>
          <p:cNvPr id="30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848199" y="3092419"/>
            <a:ext cx="2758335" cy="81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1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02686" y="3062807"/>
            <a:ext cx="2317215" cy="1878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dirty="0" smtClean="0">
                <a:solidFill>
                  <a:schemeClr val="accent1"/>
                </a:solidFill>
              </a:rPr>
              <a:t>记录食材捕捞</a:t>
            </a:r>
            <a:r>
              <a:rPr lang="en-US" altLang="zh-CN" dirty="0" smtClean="0">
                <a:solidFill>
                  <a:schemeClr val="accent1"/>
                </a:solidFill>
              </a:rPr>
              <a:t>/</a:t>
            </a:r>
            <a:r>
              <a:rPr lang="zh-CN" altLang="en-US" dirty="0" smtClean="0">
                <a:solidFill>
                  <a:schemeClr val="accent1"/>
                </a:solidFill>
              </a:rPr>
              <a:t>生长</a:t>
            </a:r>
            <a:r>
              <a:rPr lang="en-US" altLang="zh-CN" dirty="0" smtClean="0">
                <a:solidFill>
                  <a:schemeClr val="accent1"/>
                </a:solidFill>
              </a:rPr>
              <a:t>/</a:t>
            </a:r>
            <a:r>
              <a:rPr lang="zh-CN" altLang="en-US" dirty="0" smtClean="0">
                <a:solidFill>
                  <a:schemeClr val="accent1"/>
                </a:solidFill>
              </a:rPr>
              <a:t>采集的过程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dirty="0" smtClean="0">
                <a:solidFill>
                  <a:schemeClr val="accent1"/>
                </a:solidFill>
              </a:rPr>
              <a:t>记录菜品制作过</a:t>
            </a:r>
            <a:r>
              <a:rPr lang="zh-CN" altLang="en-US" dirty="0" smtClean="0">
                <a:solidFill>
                  <a:schemeClr val="accent1"/>
                </a:solidFill>
              </a:rPr>
              <a:t>程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dirty="0" smtClean="0">
                <a:solidFill>
                  <a:schemeClr val="accent1"/>
                </a:solidFill>
              </a:rPr>
              <a:t>记录交易</a:t>
            </a:r>
            <a:r>
              <a:rPr lang="en-US" altLang="zh-CN" dirty="0" smtClean="0">
                <a:solidFill>
                  <a:schemeClr val="accent1"/>
                </a:solidFill>
              </a:rPr>
              <a:t>/</a:t>
            </a:r>
            <a:r>
              <a:rPr lang="zh-CN" altLang="en-US" dirty="0" smtClean="0">
                <a:solidFill>
                  <a:schemeClr val="accent1"/>
                </a:solidFill>
              </a:rPr>
              <a:t>转移过</a:t>
            </a:r>
            <a:r>
              <a:rPr lang="zh-CN" altLang="en-US" dirty="0" smtClean="0">
                <a:solidFill>
                  <a:schemeClr val="accent1"/>
                </a:solidFill>
              </a:rPr>
              <a:t>程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dirty="0" smtClean="0">
                <a:solidFill>
                  <a:schemeClr val="accent1"/>
                </a:solidFill>
              </a:rPr>
              <a:t>物资反馈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  <p:grpSp>
        <p:nvGrpSpPr>
          <p:cNvPr id="32" name="组合 10"/>
          <p:cNvGrpSpPr/>
          <p:nvPr/>
        </p:nvGrpSpPr>
        <p:grpSpPr>
          <a:xfrm>
            <a:off x="9558957" y="1916967"/>
            <a:ext cx="2508852" cy="480000"/>
            <a:chOff x="755736" y="3089454"/>
            <a:chExt cx="1440000" cy="400050"/>
          </a:xfrm>
        </p:grpSpPr>
        <p:sp>
          <p:nvSpPr>
            <p:cNvPr id="33" name="圆角矩形 32"/>
            <p:cNvSpPr/>
            <p:nvPr/>
          </p:nvSpPr>
          <p:spPr>
            <a:xfrm>
              <a:off x="755736" y="3095831"/>
              <a:ext cx="14400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41300" dist="1524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 sz="2400" b="1">
                <a:solidFill>
                  <a:schemeClr val="accent1"/>
                </a:solidFill>
              </a:endParaRPr>
            </a:p>
          </p:txBody>
        </p:sp>
        <p:sp>
          <p:nvSpPr>
            <p:cNvPr id="34" name="MH_SubTitle_1"/>
            <p:cNvSpPr/>
            <p:nvPr>
              <p:custDataLst>
                <p:tags r:id="rId3"/>
              </p:custDataLst>
            </p:nvPr>
          </p:nvSpPr>
          <p:spPr>
            <a:xfrm>
              <a:off x="838232" y="3089454"/>
              <a:ext cx="1275010" cy="400050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 smtClean="0">
                  <a:solidFill>
                    <a:schemeClr val="accent1"/>
                  </a:solidFill>
                </a:rPr>
                <a:t>餐厅线的具体功能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6" name="右箭头 35"/>
          <p:cNvSpPr/>
          <p:nvPr/>
        </p:nvSpPr>
        <p:spPr>
          <a:xfrm>
            <a:off x="8983219" y="3446815"/>
            <a:ext cx="482153" cy="3057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59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解决思路</a:t>
            </a:r>
          </a:p>
        </p:txBody>
      </p:sp>
      <p:sp>
        <p:nvSpPr>
          <p:cNvPr id="30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848199" y="3092419"/>
            <a:ext cx="2758335" cy="81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1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37" name="Rectangle 10"/>
          <p:cNvSpPr/>
          <p:nvPr/>
        </p:nvSpPr>
        <p:spPr bwMode="auto">
          <a:xfrm>
            <a:off x="767408" y="1694486"/>
            <a:ext cx="3084233" cy="4320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935" tIns="67965" rIns="135935" bIns="67965" anchor="ctr"/>
          <a:lstStyle/>
          <a:p>
            <a:pPr algn="ctr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8" name="同侧圆角矩形 37"/>
          <p:cNvSpPr/>
          <p:nvPr/>
        </p:nvSpPr>
        <p:spPr bwMode="auto">
          <a:xfrm>
            <a:off x="838801" y="3326749"/>
            <a:ext cx="2924349" cy="525199"/>
          </a:xfrm>
          <a:prstGeom prst="round2SameRect">
            <a:avLst/>
          </a:prstGeom>
          <a:solidFill>
            <a:schemeClr val="accent1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935" tIns="67965" rIns="135935" bIns="67965" anchor="ctr"/>
          <a:lstStyle/>
          <a:p>
            <a:pPr algn="ctr">
              <a:defRPr/>
            </a:pPr>
            <a:endParaRPr lang="zh-CN" altLang="en-US" sz="2135">
              <a:solidFill>
                <a:prstClr val="white"/>
              </a:solidFill>
            </a:endParaRPr>
          </a:p>
        </p:txBody>
      </p:sp>
      <p:sp>
        <p:nvSpPr>
          <p:cNvPr id="39" name="Rectangle 16"/>
          <p:cNvSpPr/>
          <p:nvPr/>
        </p:nvSpPr>
        <p:spPr bwMode="auto">
          <a:xfrm>
            <a:off x="1014709" y="3368364"/>
            <a:ext cx="2571462" cy="431163"/>
          </a:xfrm>
          <a:prstGeom prst="rect">
            <a:avLst/>
          </a:prstGeom>
        </p:spPr>
        <p:txBody>
          <a:bodyPr wrap="square" lIns="101932" tIns="50968" rIns="101932" bIns="50968" anchor="b">
            <a:spAutoFit/>
          </a:bodyPr>
          <a:lstStyle>
            <a:defPPr>
              <a:defRPr lang="en-US"/>
            </a:defPPr>
            <a:lvl1pPr marL="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0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03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193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6445">
              <a:defRPr/>
            </a:pPr>
            <a:r>
              <a:rPr lang="zh-CN" altLang="en-US" sz="2135" b="1" kern="0" spc="-60" dirty="0" smtClean="0">
                <a:solidFill>
                  <a:prstClr val="white">
                    <a:alpha val="99000"/>
                  </a:prstClr>
                </a:solidFill>
                <a:latin typeface="+mn-ea"/>
                <a:cs typeface="Segoe UI" panose="020B0502040204020203" pitchFamily="34" charset="0"/>
              </a:rPr>
              <a:t>就餐时间利用率</a:t>
            </a:r>
            <a:endParaRPr lang="en-US" sz="2135" b="1" kern="0" spc="-60" dirty="0">
              <a:solidFill>
                <a:prstClr val="white">
                  <a:alpha val="99000"/>
                </a:prst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0" name="Rectangle 42"/>
          <p:cNvSpPr/>
          <p:nvPr/>
        </p:nvSpPr>
        <p:spPr bwMode="auto">
          <a:xfrm>
            <a:off x="838801" y="3915403"/>
            <a:ext cx="2924349" cy="169328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6456" tIns="38231" rIns="76456" bIns="38231"/>
          <a:lstStyle>
            <a:defPPr>
              <a:defRPr lang="en-US"/>
            </a:defPPr>
            <a:lvl1pPr marL="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0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9903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193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766445">
              <a:lnSpc>
                <a:spcPct val="150000"/>
              </a:lnSpc>
              <a:spcAft>
                <a:spcPts val="505"/>
              </a:spcAft>
              <a:buFont typeface="Arial"/>
              <a:buChar char="•"/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可以更好的利用就餐的时间，为这段时间赋予更多价值。餐厅中安排主题分享，落实社交功能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41" name="组合 4">
            <a:extLst>
              <a:ext uri="{FF2B5EF4-FFF2-40B4-BE49-F238E27FC236}">
                <a16:creationId xmlns="" xmlns:a16="http://schemas.microsoft.com/office/drawing/2014/main" id="{FD5F660F-C324-4E64-BC20-86C47C66C926}"/>
              </a:ext>
            </a:extLst>
          </p:cNvPr>
          <p:cNvGrpSpPr/>
          <p:nvPr/>
        </p:nvGrpSpPr>
        <p:grpSpPr>
          <a:xfrm>
            <a:off x="1696842" y="1823185"/>
            <a:ext cx="1248000" cy="1248000"/>
            <a:chOff x="2182461" y="1794400"/>
            <a:chExt cx="1248000" cy="1248000"/>
          </a:xfrm>
        </p:grpSpPr>
        <p:sp>
          <p:nvSpPr>
            <p:cNvPr id="42" name="MH_Other_10"/>
            <p:cNvSpPr/>
            <p:nvPr>
              <p:custDataLst>
                <p:tags r:id="rId6"/>
              </p:custDataLst>
            </p:nvPr>
          </p:nvSpPr>
          <p:spPr>
            <a:xfrm>
              <a:off x="2182461" y="1794400"/>
              <a:ext cx="1248000" cy="1248000"/>
            </a:xfrm>
            <a:prstGeom prst="donut">
              <a:avLst>
                <a:gd name="adj" fmla="val 9894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1524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935" tIns="67965" rIns="135935" bIns="67965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43" name="MH_Title_1"/>
            <p:cNvSpPr/>
            <p:nvPr>
              <p:custDataLst>
                <p:tags r:id="rId7"/>
              </p:custDataLst>
            </p:nvPr>
          </p:nvSpPr>
          <p:spPr>
            <a:xfrm>
              <a:off x="2326462" y="1974791"/>
              <a:ext cx="960000" cy="96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en-US" altLang="zh-CN" sz="3600" dirty="0">
                <a:latin typeface="Impact" panose="020B0806030902050204" pitchFamily="34" charset="0"/>
              </a:endParaRP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="" xmlns:a16="http://schemas.microsoft.com/office/drawing/2014/main" id="{E3B4F7AD-51FB-4E16-B780-39A60B2F66E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89" y="2065884"/>
            <a:ext cx="826705" cy="826705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8544272" y="2821524"/>
            <a:ext cx="3186914" cy="250596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 w="31750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  <a:effectLst>
            <a:outerShdw blurRad="241300" dist="1778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85" tIns="67840" rIns="135685" bIns="67840" anchor="ctr"/>
          <a:lstStyle/>
          <a:p>
            <a:pPr algn="ctr"/>
            <a:endParaRPr lang="zh-CN" altLang="en-US" sz="2400">
              <a:solidFill>
                <a:prstClr val="white"/>
              </a:solidFill>
              <a:sym typeface="+mn-lt"/>
            </a:endParaRPr>
          </a:p>
        </p:txBody>
      </p:sp>
      <p:sp>
        <p:nvSpPr>
          <p:cNvPr id="68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718804" y="3036549"/>
            <a:ext cx="2840178" cy="207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+mn-lt"/>
                <a:ea typeface="+mn-ea"/>
              </a:rPr>
              <a:t>餐厅中定期发布主题讨论</a:t>
            </a:r>
            <a:endParaRPr lang="en-US" altLang="zh-CN" sz="1800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+mn-lt"/>
                <a:ea typeface="+mn-ea"/>
              </a:rPr>
              <a:t>社交信息公开</a:t>
            </a:r>
            <a:endParaRPr lang="en-US" altLang="zh-CN" sz="1800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+mn-lt"/>
                <a:ea typeface="+mn-ea"/>
              </a:rPr>
              <a:t>社交互动</a:t>
            </a:r>
            <a:endParaRPr lang="en-US" altLang="zh-CN" sz="1800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+mn-lt"/>
                <a:ea typeface="+mn-ea"/>
              </a:rPr>
              <a:t>提前预订，能够预定合理的就餐时间及座位</a:t>
            </a:r>
            <a:endParaRPr lang="en-US" altLang="zh-CN" sz="1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grpSp>
        <p:nvGrpSpPr>
          <p:cNvPr id="70" name="组合 10"/>
          <p:cNvGrpSpPr/>
          <p:nvPr/>
        </p:nvGrpSpPr>
        <p:grpSpPr>
          <a:xfrm>
            <a:off x="8834259" y="1952919"/>
            <a:ext cx="2508852" cy="480000"/>
            <a:chOff x="755736" y="3089454"/>
            <a:chExt cx="1440000" cy="400050"/>
          </a:xfrm>
        </p:grpSpPr>
        <p:sp>
          <p:nvSpPr>
            <p:cNvPr id="71" name="圆角矩形 70"/>
            <p:cNvSpPr/>
            <p:nvPr/>
          </p:nvSpPr>
          <p:spPr>
            <a:xfrm>
              <a:off x="755736" y="3095831"/>
              <a:ext cx="14400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41300" dist="1524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 sz="2400" b="1">
                <a:solidFill>
                  <a:schemeClr val="accent1"/>
                </a:solidFill>
              </a:endParaRPr>
            </a:p>
          </p:txBody>
        </p:sp>
        <p:sp>
          <p:nvSpPr>
            <p:cNvPr id="72" name="MH_SubTitle_1"/>
            <p:cNvSpPr/>
            <p:nvPr>
              <p:custDataLst>
                <p:tags r:id="rId5"/>
              </p:custDataLst>
            </p:nvPr>
          </p:nvSpPr>
          <p:spPr>
            <a:xfrm>
              <a:off x="838232" y="3089454"/>
              <a:ext cx="1275010" cy="400050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 smtClean="0">
                  <a:solidFill>
                    <a:schemeClr val="accent1"/>
                  </a:solidFill>
                </a:rPr>
                <a:t>餐厅线的具体功能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4455085" y="2798464"/>
            <a:ext cx="3081075" cy="250450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 w="31750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  <a:effectLst>
            <a:outerShdw blurRad="241300" dist="1778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85" tIns="67840" rIns="135685" bIns="67840" anchor="ctr"/>
          <a:lstStyle/>
          <a:p>
            <a:pPr algn="ctr"/>
            <a:endParaRPr lang="zh-CN" altLang="en-US" sz="2400">
              <a:solidFill>
                <a:prstClr val="white"/>
              </a:solidFill>
              <a:sym typeface="+mn-lt"/>
            </a:endParaRPr>
          </a:p>
        </p:txBody>
      </p:sp>
      <p:sp>
        <p:nvSpPr>
          <p:cNvPr id="19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50994" y="2967279"/>
            <a:ext cx="2611882" cy="173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+mn-lt"/>
                <a:ea typeface="+mn-ea"/>
              </a:rPr>
              <a:t>用户社交信息的公开</a:t>
            </a:r>
            <a:endParaRPr lang="en-US" altLang="zh-CN" sz="1800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+mn-lt"/>
                <a:ea typeface="+mn-ea"/>
              </a:rPr>
              <a:t>在附近的用户可以互加好友</a:t>
            </a:r>
            <a:endParaRPr lang="en-US" altLang="zh-CN" sz="1800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endParaRPr lang="en-US" altLang="zh-CN" sz="1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grpSp>
        <p:nvGrpSpPr>
          <p:cNvPr id="20" name="组合 10"/>
          <p:cNvGrpSpPr/>
          <p:nvPr/>
        </p:nvGrpSpPr>
        <p:grpSpPr>
          <a:xfrm>
            <a:off x="4650993" y="1941616"/>
            <a:ext cx="2508852" cy="480000"/>
            <a:chOff x="755736" y="3089454"/>
            <a:chExt cx="1440000" cy="400050"/>
          </a:xfrm>
        </p:grpSpPr>
        <p:sp>
          <p:nvSpPr>
            <p:cNvPr id="21" name="圆角矩形 20"/>
            <p:cNvSpPr/>
            <p:nvPr/>
          </p:nvSpPr>
          <p:spPr>
            <a:xfrm>
              <a:off x="755736" y="3095831"/>
              <a:ext cx="14400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41300" dist="1524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 sz="2400" b="1">
                <a:solidFill>
                  <a:schemeClr val="accent1"/>
                </a:solidFill>
              </a:endParaRPr>
            </a:p>
          </p:txBody>
        </p:sp>
        <p:sp>
          <p:nvSpPr>
            <p:cNvPr id="22" name="MH_SubTitle_1"/>
            <p:cNvSpPr/>
            <p:nvPr>
              <p:custDataLst>
                <p:tags r:id="rId4"/>
              </p:custDataLst>
            </p:nvPr>
          </p:nvSpPr>
          <p:spPr>
            <a:xfrm>
              <a:off x="838232" y="3089454"/>
              <a:ext cx="1275010" cy="400050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 b="1" dirty="0" err="1" smtClean="0">
                  <a:solidFill>
                    <a:schemeClr val="accent1"/>
                  </a:solidFill>
                </a:rPr>
                <a:t>SuperID</a:t>
              </a:r>
              <a:r>
                <a:rPr lang="zh-CN" altLang="en-US" sz="1600" b="1" dirty="0" smtClean="0">
                  <a:solidFill>
                    <a:schemeClr val="accent1"/>
                  </a:solidFill>
                </a:rPr>
                <a:t>的解决思路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右箭头 22"/>
          <p:cNvSpPr/>
          <p:nvPr/>
        </p:nvSpPr>
        <p:spPr>
          <a:xfrm>
            <a:off x="7796765" y="3573016"/>
            <a:ext cx="482153" cy="3057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18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解决思路</a:t>
            </a:r>
          </a:p>
        </p:txBody>
      </p:sp>
      <p:sp>
        <p:nvSpPr>
          <p:cNvPr id="30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848199" y="3092419"/>
            <a:ext cx="2758335" cy="81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1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136147" y="3103105"/>
            <a:ext cx="3186914" cy="299290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 w="31750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  <a:effectLst>
            <a:outerShdw blurRad="241300" dist="1778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85" tIns="67840" rIns="135685" bIns="67840" anchor="ctr"/>
          <a:lstStyle/>
          <a:p>
            <a:pPr algn="ctr"/>
            <a:endParaRPr lang="zh-CN" altLang="en-US" sz="2400">
              <a:solidFill>
                <a:prstClr val="white"/>
              </a:solidFill>
              <a:sym typeface="+mn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21098" y="3140423"/>
            <a:ext cx="17456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dirty="0" smtClean="0">
                <a:solidFill>
                  <a:schemeClr val="accent1"/>
                </a:solidFill>
              </a:rPr>
              <a:t>价格引导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171450" indent="-171450">
              <a:lnSpc>
                <a:spcPct val="20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dirty="0" smtClean="0">
                <a:solidFill>
                  <a:schemeClr val="accent1"/>
                </a:solidFill>
              </a:rPr>
              <a:t>替代品推荐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171450" indent="-171450">
              <a:lnSpc>
                <a:spcPct val="20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dirty="0" smtClean="0">
                <a:solidFill>
                  <a:schemeClr val="accent1"/>
                </a:solidFill>
              </a:rPr>
              <a:t>营养配比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171450" indent="-171450">
              <a:lnSpc>
                <a:spcPct val="20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dirty="0" smtClean="0">
                <a:solidFill>
                  <a:schemeClr val="accent1"/>
                </a:solidFill>
              </a:rPr>
              <a:t>限时限量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171450" indent="-171450">
              <a:lnSpc>
                <a:spcPct val="20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dirty="0" smtClean="0">
                <a:solidFill>
                  <a:schemeClr val="accent1"/>
                </a:solidFill>
              </a:rPr>
              <a:t>主题营造</a:t>
            </a:r>
          </a:p>
        </p:txBody>
      </p:sp>
      <p:grpSp>
        <p:nvGrpSpPr>
          <p:cNvPr id="70" name="组合 10"/>
          <p:cNvGrpSpPr/>
          <p:nvPr/>
        </p:nvGrpSpPr>
        <p:grpSpPr>
          <a:xfrm>
            <a:off x="6475178" y="2094015"/>
            <a:ext cx="2508852" cy="480000"/>
            <a:chOff x="755736" y="3089454"/>
            <a:chExt cx="1440000" cy="400050"/>
          </a:xfrm>
        </p:grpSpPr>
        <p:sp>
          <p:nvSpPr>
            <p:cNvPr id="71" name="圆角矩形 70"/>
            <p:cNvSpPr/>
            <p:nvPr/>
          </p:nvSpPr>
          <p:spPr>
            <a:xfrm>
              <a:off x="755736" y="3095831"/>
              <a:ext cx="14400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41300" dist="1524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 sz="2400" b="1">
                <a:solidFill>
                  <a:schemeClr val="accent1"/>
                </a:solidFill>
              </a:endParaRPr>
            </a:p>
          </p:txBody>
        </p:sp>
        <p:sp>
          <p:nvSpPr>
            <p:cNvPr id="72" name="MH_SubTitle_1"/>
            <p:cNvSpPr/>
            <p:nvPr>
              <p:custDataLst>
                <p:tags r:id="rId4"/>
              </p:custDataLst>
            </p:nvPr>
          </p:nvSpPr>
          <p:spPr>
            <a:xfrm>
              <a:off x="838232" y="3089454"/>
              <a:ext cx="1275010" cy="400050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 smtClean="0">
                  <a:solidFill>
                    <a:schemeClr val="accent1"/>
                  </a:solidFill>
                </a:rPr>
                <a:t>餐厅线的具体功能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8" name="Rectangle 10">
            <a:extLst>
              <a:ext uri="{FF2B5EF4-FFF2-40B4-BE49-F238E27FC236}">
                <a16:creationId xmlns="" xmlns:a16="http://schemas.microsoft.com/office/drawing/2014/main" id="{D0231216-E1EB-4C00-942D-1AD2C4587F19}"/>
              </a:ext>
            </a:extLst>
          </p:cNvPr>
          <p:cNvSpPr/>
          <p:nvPr/>
        </p:nvSpPr>
        <p:spPr bwMode="auto">
          <a:xfrm>
            <a:off x="1706587" y="1827176"/>
            <a:ext cx="3084233" cy="4320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935" tIns="67965" rIns="135935" bIns="67965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同侧圆角矩形 18"/>
          <p:cNvSpPr/>
          <p:nvPr/>
        </p:nvSpPr>
        <p:spPr bwMode="auto">
          <a:xfrm>
            <a:off x="1825925" y="3437394"/>
            <a:ext cx="2855573" cy="541355"/>
          </a:xfrm>
          <a:prstGeom prst="round2SameRect">
            <a:avLst/>
          </a:prstGeom>
          <a:solidFill>
            <a:srgbClr val="538C2E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935" tIns="67965" rIns="135935" bIns="67965" anchor="ctr"/>
          <a:lstStyle/>
          <a:p>
            <a:pPr algn="ctr">
              <a:defRPr/>
            </a:pPr>
            <a:endParaRPr lang="zh-CN" altLang="en-US" sz="2135" dirty="0">
              <a:solidFill>
                <a:prstClr val="white"/>
              </a:solidFill>
            </a:endParaRPr>
          </a:p>
        </p:txBody>
      </p:sp>
      <p:sp>
        <p:nvSpPr>
          <p:cNvPr id="20" name="Rectangle 16"/>
          <p:cNvSpPr/>
          <p:nvPr/>
        </p:nvSpPr>
        <p:spPr bwMode="auto">
          <a:xfrm>
            <a:off x="2062390" y="3494846"/>
            <a:ext cx="2315014" cy="431483"/>
          </a:xfrm>
          <a:prstGeom prst="rect">
            <a:avLst/>
          </a:prstGeom>
        </p:spPr>
        <p:txBody>
          <a:bodyPr wrap="square" lIns="101932" tIns="50968" rIns="101932" bIns="50968" anchor="b">
            <a:spAutoFit/>
          </a:bodyPr>
          <a:lstStyle>
            <a:defPPr>
              <a:defRPr lang="en-US"/>
            </a:defPPr>
            <a:lvl1pPr marL="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0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03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193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6445">
              <a:defRPr/>
            </a:pPr>
            <a:r>
              <a:rPr lang="zh-CN" altLang="en-US" sz="2135" b="1" kern="0" spc="-60" dirty="0" smtClean="0">
                <a:solidFill>
                  <a:prstClr val="white">
                    <a:alpha val="99000"/>
                  </a:prstClr>
                </a:solidFill>
                <a:latin typeface="+mn-ea"/>
                <a:cs typeface="Segoe UI" panose="020B0502040204020203" pitchFamily="34" charset="0"/>
              </a:rPr>
              <a:t>传播饮食文化</a:t>
            </a:r>
            <a:endParaRPr lang="en-US" sz="2135" b="1" kern="0" spc="-60" dirty="0">
              <a:solidFill>
                <a:prstClr val="white">
                  <a:alpha val="99000"/>
                </a:prst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" name="Rectangle 42"/>
          <p:cNvSpPr/>
          <p:nvPr/>
        </p:nvSpPr>
        <p:spPr bwMode="auto">
          <a:xfrm>
            <a:off x="1798602" y="4063376"/>
            <a:ext cx="2882896" cy="201136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6456" tIns="38231" rIns="76456" bIns="38231"/>
          <a:lstStyle>
            <a:defPPr>
              <a:defRPr lang="en-US"/>
            </a:defPPr>
            <a:lvl1pPr marL="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0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9903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193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766445">
              <a:lnSpc>
                <a:spcPct val="150000"/>
              </a:lnSpc>
              <a:spcAft>
                <a:spcPts val="505"/>
              </a:spcAft>
              <a:buFont typeface="Arial"/>
              <a:buChar char="•"/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顾客在就餐时，存在认知偏差，更容易接受熟悉、常见的菜品，导致食材不能完全利用。餐厅可以告知顾客还可以品尝什么。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组合 15">
            <a:extLst>
              <a:ext uri="{FF2B5EF4-FFF2-40B4-BE49-F238E27FC236}">
                <a16:creationId xmlns="" xmlns:a16="http://schemas.microsoft.com/office/drawing/2014/main" id="{4C26AECC-2FB8-4F4B-82F6-FE8DDA8E0CB8}"/>
              </a:ext>
            </a:extLst>
          </p:cNvPr>
          <p:cNvGrpSpPr/>
          <p:nvPr/>
        </p:nvGrpSpPr>
        <p:grpSpPr>
          <a:xfrm>
            <a:off x="2629711" y="1941227"/>
            <a:ext cx="1248000" cy="1248000"/>
            <a:chOff x="6794387" y="1799669"/>
            <a:chExt cx="1248000" cy="1248000"/>
          </a:xfrm>
        </p:grpSpPr>
        <p:sp>
          <p:nvSpPr>
            <p:cNvPr id="23" name="MH_Title_1"/>
            <p:cNvSpPr/>
            <p:nvPr>
              <p:custDataLst>
                <p:tags r:id="rId2"/>
              </p:custDataLst>
            </p:nvPr>
          </p:nvSpPr>
          <p:spPr>
            <a:xfrm>
              <a:off x="6938387" y="1980060"/>
              <a:ext cx="960000" cy="9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en-US" altLang="zh-CN" sz="3600" dirty="0">
                <a:latin typeface="Impact" panose="020B0806030902050204" pitchFamily="34" charset="0"/>
              </a:endParaRPr>
            </a:p>
          </p:txBody>
        </p:sp>
        <p:sp>
          <p:nvSpPr>
            <p:cNvPr id="24" name="MH_Other_10"/>
            <p:cNvSpPr/>
            <p:nvPr>
              <p:custDataLst>
                <p:tags r:id="rId3"/>
              </p:custDataLst>
            </p:nvPr>
          </p:nvSpPr>
          <p:spPr>
            <a:xfrm>
              <a:off x="6794387" y="1799669"/>
              <a:ext cx="1248000" cy="1248000"/>
            </a:xfrm>
            <a:prstGeom prst="donut">
              <a:avLst>
                <a:gd name="adj" fmla="val 9894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1524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935" tIns="67965" rIns="135935" bIns="67965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5467DD3A-0FB4-4570-BBE8-85CD1D0DBF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17" y="2275691"/>
            <a:ext cx="713188" cy="7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7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6920897" y="1953925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6404234" y="1437261"/>
            <a:ext cx="3957855" cy="39578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54315" y="2036339"/>
            <a:ext cx="3094826" cy="2773962"/>
            <a:chOff x="4950565" y="2141272"/>
            <a:chExt cx="3094826" cy="2773962"/>
          </a:xfrm>
          <a:solidFill>
            <a:schemeClr val="accent1"/>
          </a:solidFill>
        </p:grpSpPr>
        <p:sp>
          <p:nvSpPr>
            <p:cNvPr id="5" name="椭圆 4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56979" y="2036339"/>
            <a:ext cx="3084220" cy="2798278"/>
            <a:chOff x="4953229" y="2141272"/>
            <a:chExt cx="3084220" cy="2798278"/>
          </a:xfrm>
        </p:grpSpPr>
        <p:sp>
          <p:nvSpPr>
            <p:cNvPr id="8" name="椭圆 7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721715" y="2878799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28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分享一只猪</a:t>
            </a:r>
            <a:endParaRPr lang="en-US" altLang="zh-CN" sz="28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9091" y="3416186"/>
            <a:ext cx="283022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借由这个项目说明系统功能，具体运营方案，以餐厅提供的方案为准。</a:t>
            </a:r>
            <a:endParaRPr lang="pt-BR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 rot="13500000">
            <a:off x="5101663" y="2745139"/>
            <a:ext cx="1342093" cy="134209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70282" y="2928353"/>
            <a:ext cx="8693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4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功能点介绍</a:t>
            </a:r>
          </a:p>
        </p:txBody>
      </p:sp>
      <p:cxnSp>
        <p:nvCxnSpPr>
          <p:cNvPr id="3081" name="MH_Other_7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flipV="1">
            <a:off x="598667" y="2108810"/>
            <a:ext cx="10656831" cy="9380"/>
          </a:xfrm>
          <a:prstGeom prst="line">
            <a:avLst/>
          </a:prstGeom>
          <a:noFill/>
          <a:ln w="6350" cap="rnd" algn="ctr">
            <a:solidFill>
              <a:srgbClr val="A8ABB8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组合 3"/>
          <p:cNvGrpSpPr/>
          <p:nvPr/>
        </p:nvGrpSpPr>
        <p:grpSpPr>
          <a:xfrm>
            <a:off x="501511" y="1166404"/>
            <a:ext cx="672000" cy="672000"/>
            <a:chOff x="1031458" y="3043650"/>
            <a:chExt cx="504000" cy="504000"/>
          </a:xfrm>
        </p:grpSpPr>
        <p:sp>
          <p:nvSpPr>
            <p:cNvPr id="22" name="椭圆 21"/>
            <p:cNvSpPr>
              <a:spLocks noChangeAspect="1"/>
            </p:cNvSpPr>
            <p:nvPr/>
          </p:nvSpPr>
          <p:spPr>
            <a:xfrm>
              <a:off x="1031458" y="3043650"/>
              <a:ext cx="504000" cy="504000"/>
            </a:xfrm>
            <a:prstGeom prst="ellipse">
              <a:avLst/>
            </a:prstGeom>
            <a:solidFill>
              <a:schemeClr val="accent1"/>
            </a:solidFill>
            <a:ln w="15875">
              <a:noFill/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5" name="MH_Other_5"/>
            <p:cNvSpPr/>
            <p:nvPr>
              <p:custDataLst>
                <p:tags r:id="rId10"/>
              </p:custDataLst>
            </p:nvPr>
          </p:nvSpPr>
          <p:spPr>
            <a:xfrm>
              <a:off x="1139458" y="3151650"/>
              <a:ext cx="288000" cy="288000"/>
            </a:xfrm>
            <a:prstGeom prst="donut">
              <a:avLst>
                <a:gd name="adj" fmla="val 9123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Other_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215596" y="3241030"/>
              <a:ext cx="135724" cy="109241"/>
            </a:xfrm>
            <a:prstGeom prst="right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" name="MH_Text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22825" y="1417878"/>
            <a:ext cx="2933304" cy="66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zh-CN" altLang="en-US" sz="1465" dirty="0">
                <a:sym typeface="+mn-lt"/>
              </a:rPr>
              <a:t>确定“分享一只猪”的菜单</a:t>
            </a:r>
            <a:endParaRPr lang="en-US" altLang="zh-CN" sz="1465" dirty="0"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zh-CN" altLang="en-US" sz="1465" dirty="0">
                <a:sym typeface="+mn-lt"/>
              </a:rPr>
              <a:t>确定每道菜品的制作方法</a:t>
            </a:r>
            <a:endParaRPr lang="en-US" altLang="zh-CN" sz="1465" dirty="0">
              <a:sym typeface="+mn-lt"/>
            </a:endParaRPr>
          </a:p>
        </p:txBody>
      </p:sp>
      <p:sp>
        <p:nvSpPr>
          <p:cNvPr id="27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05326" y="1069916"/>
            <a:ext cx="3920262" cy="436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319405" indent="-319405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2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800" dirty="0">
                <a:sym typeface="+mn-lt"/>
              </a:rPr>
              <a:t>厨师梳理猪部件可制成的菜品</a:t>
            </a:r>
          </a:p>
        </p:txBody>
      </p:sp>
      <p:pic>
        <p:nvPicPr>
          <p:cNvPr id="3" name="图片 2" descr="物资目录.pn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1"/>
          <a:stretch/>
        </p:blipFill>
        <p:spPr>
          <a:xfrm>
            <a:off x="414602" y="2564904"/>
            <a:ext cx="5251713" cy="3992853"/>
          </a:xfrm>
          <a:prstGeom prst="rect">
            <a:avLst/>
          </a:prstGeom>
        </p:spPr>
      </p:pic>
      <p:sp>
        <p:nvSpPr>
          <p:cNvPr id="16" name="MH_Text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96485" y="2204864"/>
            <a:ext cx="2771323" cy="343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65" dirty="0">
                <a:sym typeface="+mn-lt"/>
              </a:rPr>
              <a:t>确定“分享一只猪”的菜单</a:t>
            </a:r>
            <a:endParaRPr lang="en-US" altLang="zh-CN" sz="1465" dirty="0">
              <a:sym typeface="+mn-lt"/>
            </a:endParaRPr>
          </a:p>
        </p:txBody>
      </p:sp>
      <p:sp>
        <p:nvSpPr>
          <p:cNvPr id="20" name="MH_Text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861181" y="2221595"/>
            <a:ext cx="2771323" cy="343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65" dirty="0" smtClean="0">
                <a:sym typeface="+mn-lt"/>
              </a:rPr>
              <a:t>确定每道菜品的制作方法</a:t>
            </a:r>
            <a:endParaRPr lang="en-US" altLang="zh-CN" sz="1465" dirty="0">
              <a:sym typeface="+mn-lt"/>
            </a:endParaRPr>
          </a:p>
        </p:txBody>
      </p:sp>
      <p:pic>
        <p:nvPicPr>
          <p:cNvPr id="8" name="图片 7" descr="新建生产规则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2643370"/>
            <a:ext cx="4843760" cy="3941756"/>
          </a:xfrm>
          <a:prstGeom prst="rect">
            <a:avLst/>
          </a:prstGeom>
        </p:spPr>
      </p:pic>
      <p:sp>
        <p:nvSpPr>
          <p:cNvPr id="14" name="MH_SubTitle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6731" y="6339577"/>
            <a:ext cx="3920262" cy="436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319405" indent="-319405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2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sym typeface="+mn-lt"/>
              </a:rPr>
              <a:t>注：该设计页仅为设想，不是最终设计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15" name="MH_SubTitle_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562157" y="6319977"/>
            <a:ext cx="3920262" cy="436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319405" indent="-319405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2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sym typeface="+mn-lt"/>
              </a:rPr>
              <a:t>注：该设计页仅为设想，不是最终设计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08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功能点介绍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1511" y="1166404"/>
            <a:ext cx="672000" cy="672000"/>
            <a:chOff x="1031458" y="3043650"/>
            <a:chExt cx="504000" cy="504000"/>
          </a:xfrm>
        </p:grpSpPr>
        <p:sp>
          <p:nvSpPr>
            <p:cNvPr id="22" name="椭圆 21"/>
            <p:cNvSpPr>
              <a:spLocks noChangeAspect="1"/>
            </p:cNvSpPr>
            <p:nvPr/>
          </p:nvSpPr>
          <p:spPr>
            <a:xfrm>
              <a:off x="1031458" y="3043650"/>
              <a:ext cx="504000" cy="504000"/>
            </a:xfrm>
            <a:prstGeom prst="ellipse">
              <a:avLst/>
            </a:prstGeom>
            <a:solidFill>
              <a:schemeClr val="accent1"/>
            </a:solidFill>
            <a:ln w="15875">
              <a:noFill/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5" name="MH_Other_5"/>
            <p:cNvSpPr/>
            <p:nvPr>
              <p:custDataLst>
                <p:tags r:id="rId9"/>
              </p:custDataLst>
            </p:nvPr>
          </p:nvSpPr>
          <p:spPr>
            <a:xfrm>
              <a:off x="1139458" y="3151650"/>
              <a:ext cx="288000" cy="288000"/>
            </a:xfrm>
            <a:prstGeom prst="donut">
              <a:avLst>
                <a:gd name="adj" fmla="val 9123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Other_6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215596" y="3241030"/>
              <a:ext cx="135724" cy="109241"/>
            </a:xfrm>
            <a:prstGeom prst="right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22824" y="1417878"/>
            <a:ext cx="3321047" cy="66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zh-CN" altLang="en-US" sz="1465" dirty="0" smtClean="0">
                <a:sym typeface="+mn-lt"/>
              </a:rPr>
              <a:t>通过差异化定价，引导用户消费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zh-CN" altLang="en-US" sz="1465" dirty="0" smtClean="0">
                <a:sym typeface="+mn-lt"/>
              </a:rPr>
              <a:t>根据原材料数量实时变更菜单</a:t>
            </a:r>
            <a:endParaRPr lang="en-US" altLang="zh-CN" sz="1465" dirty="0" smtClean="0">
              <a:sym typeface="+mn-lt"/>
            </a:endParaRPr>
          </a:p>
        </p:txBody>
      </p:sp>
      <p:sp>
        <p:nvSpPr>
          <p:cNvPr id="27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05326" y="1069916"/>
            <a:ext cx="3920262" cy="436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319405" indent="-319405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2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800" dirty="0" smtClean="0">
                <a:sym typeface="+mn-lt"/>
              </a:rPr>
              <a:t>餐厅发布“分享一只猪”菜单</a:t>
            </a:r>
            <a:endParaRPr lang="zh-CN" altLang="en-US" sz="1800" dirty="0">
              <a:sym typeface="+mn-lt"/>
            </a:endParaRPr>
          </a:p>
        </p:txBody>
      </p:sp>
      <p:sp>
        <p:nvSpPr>
          <p:cNvPr id="16" name="MH_Text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52950" y="753957"/>
            <a:ext cx="1732232" cy="343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65" dirty="0" smtClean="0">
                <a:sym typeface="+mn-lt"/>
              </a:rPr>
              <a:t>菜单差异化定价</a:t>
            </a:r>
            <a:endParaRPr lang="en-US" altLang="zh-CN" sz="1465" dirty="0">
              <a:sym typeface="+mn-lt"/>
            </a:endParaRPr>
          </a:p>
        </p:txBody>
      </p:sp>
      <p:sp>
        <p:nvSpPr>
          <p:cNvPr id="20" name="MH_Text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79873" y="726607"/>
            <a:ext cx="1515826" cy="343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65" dirty="0" smtClean="0">
                <a:sym typeface="+mn-lt"/>
              </a:rPr>
              <a:t>实时变更菜单</a:t>
            </a:r>
            <a:endParaRPr lang="en-US" altLang="zh-CN" sz="1465" dirty="0"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68988" y="1166404"/>
            <a:ext cx="3272752" cy="54436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72863" y="1166404"/>
            <a:ext cx="3272753" cy="5443678"/>
          </a:xfrm>
          <a:prstGeom prst="rect">
            <a:avLst/>
          </a:prstGeom>
        </p:spPr>
      </p:pic>
      <p:sp>
        <p:nvSpPr>
          <p:cNvPr id="15" name="MH_SubTitle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370467" y="6331635"/>
            <a:ext cx="3920262" cy="436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319405" indent="-319405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2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sym typeface="+mn-lt"/>
              </a:rPr>
              <a:t>注：该设计页仅为设想，不是最终设计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17" name="MH_SubTitle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97691" y="6331635"/>
            <a:ext cx="3920262" cy="436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319405" indent="-319405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2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sym typeface="+mn-lt"/>
              </a:rPr>
              <a:t>注：该设计页仅为设想，不是最终设计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154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功能点介绍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1511" y="1166404"/>
            <a:ext cx="672000" cy="672000"/>
            <a:chOff x="1031458" y="3043650"/>
            <a:chExt cx="504000" cy="504000"/>
          </a:xfrm>
        </p:grpSpPr>
        <p:sp>
          <p:nvSpPr>
            <p:cNvPr id="22" name="椭圆 21"/>
            <p:cNvSpPr>
              <a:spLocks noChangeAspect="1"/>
            </p:cNvSpPr>
            <p:nvPr/>
          </p:nvSpPr>
          <p:spPr>
            <a:xfrm>
              <a:off x="1031458" y="3043650"/>
              <a:ext cx="504000" cy="504000"/>
            </a:xfrm>
            <a:prstGeom prst="ellipse">
              <a:avLst/>
            </a:prstGeom>
            <a:solidFill>
              <a:schemeClr val="accent1"/>
            </a:solidFill>
            <a:ln w="15875">
              <a:noFill/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5" name="MH_Other_5"/>
            <p:cNvSpPr/>
            <p:nvPr>
              <p:custDataLst>
                <p:tags r:id="rId6"/>
              </p:custDataLst>
            </p:nvPr>
          </p:nvSpPr>
          <p:spPr>
            <a:xfrm>
              <a:off x="1139458" y="3151650"/>
              <a:ext cx="288000" cy="288000"/>
            </a:xfrm>
            <a:prstGeom prst="donut">
              <a:avLst>
                <a:gd name="adj" fmla="val 9123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Other_6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215596" y="3241030"/>
              <a:ext cx="135724" cy="109241"/>
            </a:xfrm>
            <a:prstGeom prst="right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22824" y="1417878"/>
            <a:ext cx="3321047" cy="66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zh-CN" altLang="en-US" sz="1465" dirty="0" smtClean="0">
                <a:sym typeface="+mn-lt"/>
              </a:rPr>
              <a:t>查看每道菜的营业价值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zh-CN" altLang="en-US" sz="1465" dirty="0" smtClean="0">
                <a:sym typeface="+mn-lt"/>
              </a:rPr>
              <a:t>查看每道菜的制作方法</a:t>
            </a:r>
            <a:endParaRPr lang="en-US" altLang="zh-CN" sz="1465" dirty="0" smtClean="0">
              <a:sym typeface="+mn-lt"/>
            </a:endParaRPr>
          </a:p>
        </p:txBody>
      </p:sp>
      <p:sp>
        <p:nvSpPr>
          <p:cNvPr id="27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05326" y="1069916"/>
            <a:ext cx="3920262" cy="436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319405" indent="-319405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2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800" dirty="0" smtClean="0">
                <a:sym typeface="+mn-lt"/>
              </a:rPr>
              <a:t>顾客查看菜单</a:t>
            </a:r>
            <a:endParaRPr lang="zh-CN" altLang="en-US" sz="1800" dirty="0"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68454" y="1109344"/>
            <a:ext cx="3325091" cy="5530735"/>
          </a:xfrm>
          <a:prstGeom prst="rect">
            <a:avLst/>
          </a:prstGeom>
        </p:spPr>
      </p:pic>
      <p:sp>
        <p:nvSpPr>
          <p:cNvPr id="17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29419" y="6369468"/>
            <a:ext cx="3920262" cy="436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319405" indent="-319405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2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sym typeface="+mn-lt"/>
              </a:rPr>
              <a:t>注：该设计页仅为设想，不是最终设计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791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功能点介绍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1511" y="1166404"/>
            <a:ext cx="672000" cy="672000"/>
            <a:chOff x="1031458" y="3043650"/>
            <a:chExt cx="504000" cy="504000"/>
          </a:xfrm>
        </p:grpSpPr>
        <p:sp>
          <p:nvSpPr>
            <p:cNvPr id="22" name="椭圆 21"/>
            <p:cNvSpPr>
              <a:spLocks noChangeAspect="1"/>
            </p:cNvSpPr>
            <p:nvPr/>
          </p:nvSpPr>
          <p:spPr>
            <a:xfrm>
              <a:off x="1031458" y="3043650"/>
              <a:ext cx="504000" cy="504000"/>
            </a:xfrm>
            <a:prstGeom prst="ellipse">
              <a:avLst/>
            </a:prstGeom>
            <a:solidFill>
              <a:schemeClr val="accent1"/>
            </a:solidFill>
            <a:ln w="15875">
              <a:noFill/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5" name="MH_Other_5"/>
            <p:cNvSpPr/>
            <p:nvPr>
              <p:custDataLst>
                <p:tags r:id="rId6"/>
              </p:custDataLst>
            </p:nvPr>
          </p:nvSpPr>
          <p:spPr>
            <a:xfrm>
              <a:off x="1139458" y="3151650"/>
              <a:ext cx="288000" cy="288000"/>
            </a:xfrm>
            <a:prstGeom prst="donut">
              <a:avLst>
                <a:gd name="adj" fmla="val 9123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Other_6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215596" y="3241030"/>
              <a:ext cx="135724" cy="109241"/>
            </a:xfrm>
            <a:prstGeom prst="right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22824" y="1417878"/>
            <a:ext cx="3321047" cy="66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zh-CN" altLang="en-US" sz="1465" dirty="0" smtClean="0">
                <a:sym typeface="+mn-lt"/>
              </a:rPr>
              <a:t>选择菜品</a:t>
            </a:r>
            <a:endParaRPr lang="en-US" altLang="zh-CN" sz="1465" dirty="0" smtClean="0"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zh-CN" altLang="en-US" sz="1465" dirty="0" smtClean="0">
                <a:sym typeface="+mn-lt"/>
              </a:rPr>
              <a:t>选择就餐时间以及位置</a:t>
            </a:r>
            <a:endParaRPr lang="en-US" altLang="zh-CN" sz="1465" dirty="0" smtClean="0">
              <a:sym typeface="+mn-lt"/>
            </a:endParaRPr>
          </a:p>
        </p:txBody>
      </p:sp>
      <p:sp>
        <p:nvSpPr>
          <p:cNvPr id="27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05326" y="1069916"/>
            <a:ext cx="3920262" cy="436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319405" indent="-319405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2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800" dirty="0" smtClean="0">
                <a:sym typeface="+mn-lt"/>
              </a:rPr>
              <a:t>顾客预约就餐</a:t>
            </a:r>
            <a:endParaRPr lang="zh-CN" altLang="en-US" sz="1800" dirty="0"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8000" y="1069916"/>
            <a:ext cx="3613727" cy="5565140"/>
          </a:xfrm>
          <a:prstGeom prst="rect">
            <a:avLst/>
          </a:prstGeom>
        </p:spPr>
      </p:pic>
      <p:sp>
        <p:nvSpPr>
          <p:cNvPr id="10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67915" y="6369468"/>
            <a:ext cx="3920262" cy="436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319405" indent="-319405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2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sym typeface="+mn-lt"/>
              </a:rPr>
              <a:t>注：该设计页仅为设想，不是最终设计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6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5131552" y="973633"/>
            <a:ext cx="1928895" cy="192889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5233247" y="1075328"/>
            <a:ext cx="1725504" cy="1725504"/>
          </a:xfrm>
          <a:prstGeom prst="roundRect">
            <a:avLst/>
          </a:prstGeom>
          <a:noFill/>
          <a:ln w="3175">
            <a:solidFill>
              <a:srgbClr val="A3C966"/>
            </a:solidFill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46415" y="1707247"/>
            <a:ext cx="229916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A3C9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目录</a:t>
            </a:r>
            <a:endParaRPr lang="en-US" altLang="zh-CN" sz="2400" dirty="0">
              <a:solidFill>
                <a:srgbClr val="A3C9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 rot="2700000">
            <a:off x="2316058" y="3730400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13500000">
            <a:off x="1743581" y="4165027"/>
            <a:ext cx="555003" cy="555004"/>
          </a:xfrm>
          <a:prstGeom prst="rect">
            <a:avLst/>
          </a:prstGeom>
          <a:solidFill>
            <a:srgbClr val="A3C9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2700000">
            <a:off x="4711063" y="3730399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rot="13500000">
            <a:off x="4138586" y="4165026"/>
            <a:ext cx="555003" cy="555004"/>
          </a:xfrm>
          <a:prstGeom prst="rect">
            <a:avLst/>
          </a:prstGeom>
          <a:solidFill>
            <a:srgbClr val="A3C9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2700000">
            <a:off x="7110065" y="3740810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13500000">
            <a:off x="6537588" y="4175437"/>
            <a:ext cx="555003" cy="555004"/>
          </a:xfrm>
          <a:prstGeom prst="rect">
            <a:avLst/>
          </a:prstGeom>
          <a:solidFill>
            <a:srgbClr val="A3C9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 rot="2700000">
            <a:off x="9493418" y="3740809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13500000">
            <a:off x="8920941" y="4175436"/>
            <a:ext cx="555003" cy="555004"/>
          </a:xfrm>
          <a:prstGeom prst="rect">
            <a:avLst/>
          </a:prstGeom>
          <a:solidFill>
            <a:srgbClr val="A3C9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39341" y="4280888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A3C9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dirty="0">
                <a:solidFill>
                  <a:srgbClr val="A3C9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行业现状</a:t>
            </a:r>
            <a:endParaRPr lang="en-US" altLang="zh-CN" dirty="0">
              <a:solidFill>
                <a:srgbClr val="A3C9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29141" y="4280888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A3C9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dirty="0">
                <a:solidFill>
                  <a:srgbClr val="A3C9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解决思路</a:t>
            </a:r>
            <a:endParaRPr lang="en-US" altLang="zh-CN" dirty="0">
              <a:solidFill>
                <a:srgbClr val="A3C9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97582" y="4291299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A3C9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dirty="0">
                <a:solidFill>
                  <a:srgbClr val="A3C9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“分享一只猪”</a:t>
            </a:r>
            <a:endParaRPr lang="en-US" altLang="zh-CN" dirty="0">
              <a:solidFill>
                <a:srgbClr val="A3C9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475730" y="4291299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A3C9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dirty="0">
                <a:solidFill>
                  <a:srgbClr val="A3C9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现状与规划</a:t>
            </a:r>
            <a:endParaRPr lang="en-US" altLang="zh-CN" dirty="0">
              <a:solidFill>
                <a:srgbClr val="A3C9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52418" y="4211694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7423" y="4234721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63019" y="4222105"/>
            <a:ext cx="52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46372" y="4245132"/>
            <a:ext cx="52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功能点介绍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1511" y="1166404"/>
            <a:ext cx="672000" cy="672000"/>
            <a:chOff x="1031458" y="3043650"/>
            <a:chExt cx="504000" cy="504000"/>
          </a:xfrm>
        </p:grpSpPr>
        <p:sp>
          <p:nvSpPr>
            <p:cNvPr id="22" name="椭圆 21"/>
            <p:cNvSpPr>
              <a:spLocks noChangeAspect="1"/>
            </p:cNvSpPr>
            <p:nvPr/>
          </p:nvSpPr>
          <p:spPr>
            <a:xfrm>
              <a:off x="1031458" y="3043650"/>
              <a:ext cx="504000" cy="504000"/>
            </a:xfrm>
            <a:prstGeom prst="ellipse">
              <a:avLst/>
            </a:prstGeom>
            <a:solidFill>
              <a:schemeClr val="accent1"/>
            </a:solidFill>
            <a:ln w="15875">
              <a:noFill/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5" name="MH_Other_5"/>
            <p:cNvSpPr/>
            <p:nvPr>
              <p:custDataLst>
                <p:tags r:id="rId9"/>
              </p:custDataLst>
            </p:nvPr>
          </p:nvSpPr>
          <p:spPr>
            <a:xfrm>
              <a:off x="1139458" y="3151650"/>
              <a:ext cx="288000" cy="288000"/>
            </a:xfrm>
            <a:prstGeom prst="donut">
              <a:avLst>
                <a:gd name="adj" fmla="val 9123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Other_6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215596" y="3241030"/>
              <a:ext cx="135724" cy="109241"/>
            </a:xfrm>
            <a:prstGeom prst="right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22824" y="1417878"/>
            <a:ext cx="3321047" cy="66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zh-CN" altLang="en-US" sz="1465" dirty="0" smtClean="0">
                <a:sym typeface="+mn-lt"/>
              </a:rPr>
              <a:t>对食材进行溯源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zh-CN" altLang="en-US" sz="1465" dirty="0" smtClean="0">
                <a:sym typeface="+mn-lt"/>
              </a:rPr>
              <a:t>查看菜品制作过程</a:t>
            </a:r>
            <a:endParaRPr lang="en-US" altLang="zh-CN" sz="1465" dirty="0" smtClean="0">
              <a:sym typeface="+mn-lt"/>
            </a:endParaRPr>
          </a:p>
        </p:txBody>
      </p:sp>
      <p:sp>
        <p:nvSpPr>
          <p:cNvPr id="27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05326" y="1069916"/>
            <a:ext cx="3920262" cy="436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319405" indent="-319405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2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800" dirty="0" smtClean="0">
                <a:sym typeface="+mn-lt"/>
              </a:rPr>
              <a:t>顾客查看菜品信息</a:t>
            </a:r>
            <a:endParaRPr lang="zh-CN" altLang="en-US" sz="1800" dirty="0"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34037" y="1166404"/>
            <a:ext cx="3541111" cy="564541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255000" y="4583544"/>
            <a:ext cx="2851728" cy="1535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07379" y="1166404"/>
            <a:ext cx="3394036" cy="56454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24462" y="4410363"/>
            <a:ext cx="3099265" cy="300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41327" y="6550390"/>
            <a:ext cx="3069143" cy="436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319405" indent="-319405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2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sym typeface="+mn-lt"/>
              </a:rPr>
              <a:t>注：该设计页仅为设想，不是最终设计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17" name="MH_SubTitle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28875" y="6550390"/>
            <a:ext cx="3052398" cy="307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319405" indent="-319405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2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sym typeface="+mn-lt"/>
              </a:rPr>
              <a:t>注：该设计页仅为设想，不是最终设计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18" name="MH_Text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25587" y="753200"/>
            <a:ext cx="1955686" cy="343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65" dirty="0" smtClean="0">
                <a:sym typeface="+mn-lt"/>
              </a:rPr>
              <a:t>通过</a:t>
            </a:r>
            <a:r>
              <a:rPr lang="en-US" altLang="zh-CN" sz="1465" dirty="0" smtClean="0">
                <a:sym typeface="+mn-lt"/>
              </a:rPr>
              <a:t>ID</a:t>
            </a:r>
            <a:r>
              <a:rPr lang="zh-CN" altLang="en-US" sz="1465" dirty="0" smtClean="0">
                <a:sym typeface="+mn-lt"/>
              </a:rPr>
              <a:t>进行溯源</a:t>
            </a:r>
            <a:endParaRPr lang="en-US" altLang="zh-CN" sz="1465" dirty="0">
              <a:sym typeface="+mn-lt"/>
            </a:endParaRPr>
          </a:p>
        </p:txBody>
      </p:sp>
      <p:sp>
        <p:nvSpPr>
          <p:cNvPr id="19" name="MH_Text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94927" y="745952"/>
            <a:ext cx="3523558" cy="343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65" dirty="0" smtClean="0">
                <a:sym typeface="+mn-lt"/>
              </a:rPr>
              <a:t>ID</a:t>
            </a:r>
            <a:r>
              <a:rPr lang="zh-CN" altLang="en-US" sz="1465" dirty="0" smtClean="0">
                <a:sym typeface="+mn-lt"/>
              </a:rPr>
              <a:t>的编码信息包含盟以及事务的信息</a:t>
            </a:r>
            <a:endParaRPr lang="en-US" altLang="zh-CN" sz="1465" dirty="0"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422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功能点介绍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1511" y="1166404"/>
            <a:ext cx="672000" cy="672000"/>
            <a:chOff x="1031458" y="3043650"/>
            <a:chExt cx="504000" cy="504000"/>
          </a:xfrm>
        </p:grpSpPr>
        <p:sp>
          <p:nvSpPr>
            <p:cNvPr id="22" name="椭圆 21"/>
            <p:cNvSpPr>
              <a:spLocks noChangeAspect="1"/>
            </p:cNvSpPr>
            <p:nvPr/>
          </p:nvSpPr>
          <p:spPr>
            <a:xfrm>
              <a:off x="1031458" y="3043650"/>
              <a:ext cx="504000" cy="504000"/>
            </a:xfrm>
            <a:prstGeom prst="ellipse">
              <a:avLst/>
            </a:prstGeom>
            <a:solidFill>
              <a:schemeClr val="accent1"/>
            </a:solidFill>
            <a:ln w="15875">
              <a:noFill/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5" name="MH_Other_5"/>
            <p:cNvSpPr/>
            <p:nvPr>
              <p:custDataLst>
                <p:tags r:id="rId11"/>
              </p:custDataLst>
            </p:nvPr>
          </p:nvSpPr>
          <p:spPr>
            <a:xfrm>
              <a:off x="1139458" y="3151650"/>
              <a:ext cx="288000" cy="288000"/>
            </a:xfrm>
            <a:prstGeom prst="donut">
              <a:avLst>
                <a:gd name="adj" fmla="val 9123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Other_6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215596" y="3241030"/>
              <a:ext cx="135724" cy="109241"/>
            </a:xfrm>
            <a:prstGeom prst="right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22824" y="1417878"/>
            <a:ext cx="3602764" cy="66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zh-CN" altLang="en-US" sz="1465" dirty="0">
                <a:sym typeface="+mn-lt"/>
              </a:rPr>
              <a:t>分享一只猪的顾客进行交流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zh-CN" altLang="en-US" sz="1465" dirty="0">
                <a:sym typeface="+mn-lt"/>
              </a:rPr>
              <a:t>顾客的评论可以直接反馈到供应商</a:t>
            </a:r>
          </a:p>
        </p:txBody>
      </p:sp>
      <p:sp>
        <p:nvSpPr>
          <p:cNvPr id="27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05326" y="1069916"/>
            <a:ext cx="3920262" cy="436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319405" indent="-319405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2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800" dirty="0" smtClean="0">
                <a:sym typeface="+mn-lt"/>
              </a:rPr>
              <a:t>顾客对菜品进行评论</a:t>
            </a:r>
            <a:endParaRPr lang="zh-CN" altLang="en-US" sz="1800" dirty="0"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0401" y="2235200"/>
            <a:ext cx="2362200" cy="3657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98532" y="2235200"/>
            <a:ext cx="2362200" cy="3657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59944" y="2235200"/>
            <a:ext cx="2900219" cy="3635072"/>
          </a:xfrm>
          <a:prstGeom prst="rect">
            <a:avLst/>
          </a:prstGeom>
        </p:spPr>
      </p:pic>
      <p:sp>
        <p:nvSpPr>
          <p:cNvPr id="13" name="MH_Text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86401" y="6080734"/>
            <a:ext cx="3043644" cy="343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65" dirty="0" smtClean="0">
                <a:sym typeface="+mn-lt"/>
              </a:rPr>
              <a:t>分享一只猪的顾客进行交流</a:t>
            </a:r>
            <a:endParaRPr lang="en-US" altLang="zh-CN" sz="1465" dirty="0">
              <a:sym typeface="+mn-lt"/>
            </a:endParaRPr>
          </a:p>
        </p:txBody>
      </p:sp>
      <p:sp>
        <p:nvSpPr>
          <p:cNvPr id="14" name="MH_Text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09530" y="6103824"/>
            <a:ext cx="2636542" cy="343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65" dirty="0" smtClean="0">
                <a:sym typeface="+mn-lt"/>
              </a:rPr>
              <a:t>将顾客的评价反馈给供应商</a:t>
            </a:r>
            <a:endParaRPr lang="en-US" altLang="zh-CN" sz="1465" dirty="0">
              <a:sym typeface="+mn-lt"/>
            </a:endParaRPr>
          </a:p>
        </p:txBody>
      </p:sp>
      <p:sp>
        <p:nvSpPr>
          <p:cNvPr id="17" name="MH_SubTitle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421404" y="5842281"/>
            <a:ext cx="3104549" cy="436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319405" indent="-319405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2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sym typeface="+mn-lt"/>
              </a:rPr>
              <a:t>注：该设计页仅为设想，不是最终设计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15" name="MH_SubTitle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25357" y="5852651"/>
            <a:ext cx="3104549" cy="436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319405" indent="-319405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2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sym typeface="+mn-lt"/>
              </a:rPr>
              <a:t>注：该设计页仅为设想，不是最终设计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16" name="MH_SubTitle_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25496" y="5841106"/>
            <a:ext cx="3104549" cy="436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319405" indent="-319405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2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sym typeface="+mn-lt"/>
              </a:rPr>
              <a:t>注：该设计页仅为设想，不是最终设计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18" name="MH_Text_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652304" y="6096114"/>
            <a:ext cx="2636542" cy="343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65" dirty="0" smtClean="0">
                <a:sym typeface="+mn-lt"/>
              </a:rPr>
              <a:t>将顾客的评价反馈给供应商</a:t>
            </a:r>
            <a:endParaRPr lang="en-US" altLang="zh-CN" sz="1465" dirty="0"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62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功能点介绍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1511" y="1166404"/>
            <a:ext cx="672000" cy="672000"/>
            <a:chOff x="1031458" y="3043650"/>
            <a:chExt cx="504000" cy="504000"/>
          </a:xfrm>
        </p:grpSpPr>
        <p:sp>
          <p:nvSpPr>
            <p:cNvPr id="22" name="椭圆 21"/>
            <p:cNvSpPr>
              <a:spLocks noChangeAspect="1"/>
            </p:cNvSpPr>
            <p:nvPr/>
          </p:nvSpPr>
          <p:spPr>
            <a:xfrm>
              <a:off x="1031458" y="3043650"/>
              <a:ext cx="504000" cy="504000"/>
            </a:xfrm>
            <a:prstGeom prst="ellipse">
              <a:avLst/>
            </a:prstGeom>
            <a:solidFill>
              <a:schemeClr val="accent1"/>
            </a:solidFill>
            <a:ln w="15875">
              <a:noFill/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5" name="MH_Other_5"/>
            <p:cNvSpPr/>
            <p:nvPr>
              <p:custDataLst>
                <p:tags r:id="rId7"/>
              </p:custDataLst>
            </p:nvPr>
          </p:nvSpPr>
          <p:spPr>
            <a:xfrm>
              <a:off x="1139458" y="3151650"/>
              <a:ext cx="288000" cy="288000"/>
            </a:xfrm>
            <a:prstGeom prst="donut">
              <a:avLst>
                <a:gd name="adj" fmla="val 9123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Other_6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215596" y="3241030"/>
              <a:ext cx="135724" cy="109241"/>
            </a:xfrm>
            <a:prstGeom prst="right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22824" y="1417878"/>
            <a:ext cx="3602764" cy="66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zh-CN" altLang="en-US" sz="1465" dirty="0" smtClean="0">
                <a:sym typeface="+mn-lt"/>
              </a:rPr>
              <a:t>在保质期内用完食材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zh-CN" altLang="en-US" sz="1465" dirty="0" smtClean="0">
                <a:sym typeface="+mn-lt"/>
              </a:rPr>
              <a:t>在最佳赏味期内卖出菜品</a:t>
            </a:r>
            <a:endParaRPr lang="en-US" altLang="zh-CN" sz="1465" dirty="0" smtClean="0">
              <a:sym typeface="+mn-lt"/>
            </a:endParaRPr>
          </a:p>
        </p:txBody>
      </p:sp>
      <p:sp>
        <p:nvSpPr>
          <p:cNvPr id="27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05326" y="1069916"/>
            <a:ext cx="3920262" cy="436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319405" indent="-319405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2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800" dirty="0" smtClean="0">
                <a:sym typeface="+mn-lt"/>
              </a:rPr>
              <a:t>餐厅确保食材的新鲜度</a:t>
            </a:r>
            <a:endParaRPr lang="zh-CN" altLang="en-US" sz="1800" dirty="0"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06044" y="1166404"/>
            <a:ext cx="3257664" cy="5193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64216" y="3212002"/>
            <a:ext cx="2871239" cy="623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90690" y="6103921"/>
            <a:ext cx="3373018" cy="256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319405" indent="-319405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2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sym typeface="+mn-lt"/>
              </a:rPr>
              <a:t>注：该设计页仅为设想，不是最终设计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12" name="MH_Text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963708" y="1166404"/>
            <a:ext cx="3159876" cy="1454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zh-CN" altLang="en-US" sz="1465" dirty="0" smtClean="0">
                <a:sym typeface="+mn-lt"/>
              </a:rPr>
              <a:t>每个物资实例均有时间管理器</a:t>
            </a:r>
            <a:endParaRPr lang="en-US" altLang="zh-CN" sz="1465" dirty="0" smtClean="0"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zh-CN" altLang="en-US" sz="1465" dirty="0" smtClean="0">
                <a:sym typeface="+mn-lt"/>
              </a:rPr>
              <a:t>在即将超过保质期</a:t>
            </a:r>
            <a:r>
              <a:rPr lang="en-US" altLang="zh-CN" sz="1465" dirty="0" smtClean="0">
                <a:sym typeface="+mn-lt"/>
              </a:rPr>
              <a:t>/</a:t>
            </a:r>
            <a:r>
              <a:rPr lang="zh-CN" altLang="en-US" sz="1465" dirty="0" smtClean="0">
                <a:sym typeface="+mn-lt"/>
              </a:rPr>
              <a:t>最佳赏味期后，系统会发出预警，以提示商家尽快售出食品</a:t>
            </a:r>
            <a:endParaRPr lang="en-US" altLang="zh-CN" sz="1465" dirty="0"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585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6920897" y="1953925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6404234" y="1437261"/>
            <a:ext cx="3957855" cy="39578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54315" y="2036339"/>
            <a:ext cx="3094826" cy="2773962"/>
            <a:chOff x="4950565" y="2141272"/>
            <a:chExt cx="3094826" cy="2773962"/>
          </a:xfrm>
          <a:solidFill>
            <a:schemeClr val="accent1"/>
          </a:solidFill>
        </p:grpSpPr>
        <p:sp>
          <p:nvSpPr>
            <p:cNvPr id="5" name="椭圆 4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56979" y="2036339"/>
            <a:ext cx="3084220" cy="2798278"/>
            <a:chOff x="4953229" y="2141272"/>
            <a:chExt cx="3084220" cy="2798278"/>
          </a:xfrm>
        </p:grpSpPr>
        <p:sp>
          <p:nvSpPr>
            <p:cNvPr id="8" name="椭圆 7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721715" y="2878799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28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现状与规划</a:t>
            </a:r>
            <a:endParaRPr lang="en-US" altLang="zh-CN" sz="28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 rot="13500000">
            <a:off x="5101663" y="2745139"/>
            <a:ext cx="1342093" cy="134209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70282" y="2928353"/>
            <a:ext cx="8693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</a:rPr>
              <a:t>04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59091" y="3416186"/>
            <a:ext cx="2830224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situation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planning</a:t>
            </a:r>
            <a:endParaRPr lang="pt-BR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8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现状与规划</a:t>
            </a:r>
          </a:p>
        </p:txBody>
      </p:sp>
      <p:sp>
        <p:nvSpPr>
          <p:cNvPr id="3074" name="MH_SubTitle_2"/>
          <p:cNvSpPr/>
          <p:nvPr>
            <p:custDataLst>
              <p:tags r:id="rId3"/>
            </p:custDataLst>
          </p:nvPr>
        </p:nvSpPr>
        <p:spPr bwMode="auto">
          <a:xfrm>
            <a:off x="5941707" y="1888725"/>
            <a:ext cx="4250248" cy="562069"/>
          </a:xfrm>
          <a:custGeom>
            <a:avLst/>
            <a:gdLst>
              <a:gd name="T0" fmla="*/ 27367 w 3275513"/>
              <a:gd name="T1" fmla="*/ 0 h 431880"/>
              <a:gd name="T2" fmla="*/ 3058172 w 3275513"/>
              <a:gd name="T3" fmla="*/ 0 h 431880"/>
              <a:gd name="T4" fmla="*/ 3274013 w 3275513"/>
              <a:gd name="T5" fmla="*/ 215820 h 431880"/>
              <a:gd name="T6" fmla="*/ 3058172 w 3275513"/>
              <a:gd name="T7" fmla="*/ 431640 h 431880"/>
              <a:gd name="T8" fmla="*/ 873032 w 3275513"/>
              <a:gd name="T9" fmla="*/ 431640 h 431880"/>
              <a:gd name="T10" fmla="*/ 803886 w 3275513"/>
              <a:gd name="T11" fmla="*/ 355570 h 431880"/>
              <a:gd name="T12" fmla="*/ 69518 w 3275513"/>
              <a:gd name="T13" fmla="*/ 6269 h 431880"/>
              <a:gd name="T14" fmla="*/ 0 w 3275513"/>
              <a:gd name="T15" fmla="*/ 2757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349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108" tIns="68052" rIns="136108" bIns="68052" anchor="ctr"/>
          <a:lstStyle/>
          <a:p>
            <a:pPr algn="ctr"/>
            <a:r>
              <a:rPr lang="zh-CN" altLang="en-US" sz="2135" b="1" dirty="0">
                <a:solidFill>
                  <a:schemeClr val="accent1"/>
                </a:solidFill>
              </a:rPr>
              <a:t>            未来规划</a:t>
            </a:r>
          </a:p>
        </p:txBody>
      </p:sp>
      <p:sp>
        <p:nvSpPr>
          <p:cNvPr id="13" name="MH_Title_1"/>
          <p:cNvSpPr/>
          <p:nvPr>
            <p:custDataLst>
              <p:tags r:id="rId4"/>
            </p:custDataLst>
          </p:nvPr>
        </p:nvSpPr>
        <p:spPr>
          <a:xfrm>
            <a:off x="4914353" y="2017788"/>
            <a:ext cx="2208000" cy="2208000"/>
          </a:xfrm>
          <a:prstGeom prst="donut">
            <a:avLst>
              <a:gd name="adj" fmla="val 6327"/>
            </a:avLst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349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108" tIns="68052" rIns="136108" bIns="68052" anchor="ctr"/>
          <a:lstStyle/>
          <a:p>
            <a:pPr algn="ctr"/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10" name="MH_Text_1"/>
          <p:cNvSpPr/>
          <p:nvPr>
            <p:custDataLst>
              <p:tags r:id="rId5"/>
            </p:custDataLst>
          </p:nvPr>
        </p:nvSpPr>
        <p:spPr>
          <a:xfrm>
            <a:off x="7186445" y="2653245"/>
            <a:ext cx="3230111" cy="1516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597" tIns="0" rIns="178597" bIns="0" rtlCol="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73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加强</a:t>
            </a:r>
            <a:r>
              <a:rPr lang="en-US" altLang="zh-CN" sz="1735" dirty="0" err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superID</a:t>
            </a:r>
            <a:r>
              <a:rPr lang="zh-CN" altLang="en-US" sz="173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的其他功能，以满足餐厅运营的需求：</a:t>
            </a:r>
            <a:endParaRPr lang="en-US" altLang="zh-CN" sz="1735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发布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任务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en-US" altLang="zh-CN" sz="1735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MH_Text_1"/>
          <p:cNvSpPr/>
          <p:nvPr>
            <p:custDataLst>
              <p:tags r:id="rId6"/>
            </p:custDataLst>
          </p:nvPr>
        </p:nvSpPr>
        <p:spPr>
          <a:xfrm>
            <a:off x="1809833" y="2375980"/>
            <a:ext cx="3311513" cy="956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597" tIns="0" rIns="178597" bIns="0" rtlCol="0" anchor="t">
            <a:noAutofit/>
          </a:bodyPr>
          <a:lstStyle/>
          <a:p>
            <a:pPr>
              <a:lnSpc>
                <a:spcPct val="130000"/>
              </a:lnSpc>
            </a:pPr>
            <a:endParaRPr lang="en-US" altLang="zh-CN" sz="1735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MH_Title_1"/>
          <p:cNvSpPr/>
          <p:nvPr>
            <p:custDataLst>
              <p:tags r:id="rId7"/>
            </p:custDataLst>
          </p:nvPr>
        </p:nvSpPr>
        <p:spPr>
          <a:xfrm>
            <a:off x="5442353" y="2545788"/>
            <a:ext cx="1152000" cy="1152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5335" dirty="0">
                <a:latin typeface="Impact" panose="020B0806030902050204" pitchFamily="34" charset="0"/>
              </a:rPr>
              <a:t>vs</a:t>
            </a:r>
          </a:p>
        </p:txBody>
      </p:sp>
      <p:sp>
        <p:nvSpPr>
          <p:cNvPr id="3075" name="MH_SubTitle_1"/>
          <p:cNvSpPr/>
          <p:nvPr>
            <p:custDataLst>
              <p:tags r:id="rId8"/>
            </p:custDataLst>
          </p:nvPr>
        </p:nvSpPr>
        <p:spPr bwMode="auto">
          <a:xfrm>
            <a:off x="1943134" y="3826161"/>
            <a:ext cx="4256428" cy="562069"/>
          </a:xfrm>
          <a:custGeom>
            <a:avLst/>
            <a:gdLst>
              <a:gd name="T0" fmla="*/ 216036 w 3279285"/>
              <a:gd name="T1" fmla="*/ 0 h 431880"/>
              <a:gd name="T2" fmla="*/ 2354086 w 3279285"/>
              <a:gd name="T3" fmla="*/ 0 h 431880"/>
              <a:gd name="T4" fmla="*/ 2423293 w 3279285"/>
              <a:gd name="T5" fmla="*/ 76072 h 431880"/>
              <a:gd name="T6" fmla="*/ 3158326 w 3279285"/>
              <a:gd name="T7" fmla="*/ 425372 h 431880"/>
              <a:gd name="T8" fmla="*/ 3280755 w 3279285"/>
              <a:gd name="T9" fmla="*/ 431549 h 431880"/>
              <a:gd name="T10" fmla="*/ 3279845 w 3279285"/>
              <a:gd name="T11" fmla="*/ 431640 h 431880"/>
              <a:gd name="T12" fmla="*/ 216036 w 3279285"/>
              <a:gd name="T13" fmla="*/ 431640 h 431880"/>
              <a:gd name="T14" fmla="*/ 0 w 3279285"/>
              <a:gd name="T15" fmla="*/ 215820 h 431880"/>
              <a:gd name="T16" fmla="*/ 216036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349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108" tIns="68052" rIns="136108" bIns="68052" anchor="ctr"/>
          <a:lstStyle/>
          <a:p>
            <a:r>
              <a:rPr lang="zh-CN" altLang="en-US" sz="2135" b="1" dirty="0">
                <a:solidFill>
                  <a:schemeClr val="accent2"/>
                </a:solidFill>
              </a:rPr>
              <a:t>       当前进度</a:t>
            </a:r>
          </a:p>
        </p:txBody>
      </p:sp>
      <p:sp>
        <p:nvSpPr>
          <p:cNvPr id="42" name="MH_Text_1"/>
          <p:cNvSpPr/>
          <p:nvPr>
            <p:custDataLst>
              <p:tags r:id="rId9"/>
            </p:custDataLst>
          </p:nvPr>
        </p:nvSpPr>
        <p:spPr>
          <a:xfrm>
            <a:off x="2184762" y="2414059"/>
            <a:ext cx="2630656" cy="1522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597" tIns="0" rIns="178597" bIns="0" rtlCol="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73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完善物资库的功能：</a:t>
            </a:r>
            <a:endParaRPr lang="en-US" altLang="zh-CN" sz="1735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产品的生产（待确认需求）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价格变动（待确认需求）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使用实效（待确认需求）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07879" y="2927096"/>
            <a:ext cx="7584121" cy="67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5400" dirty="0">
                <a:solidFill>
                  <a:schemeClr val="accent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感谢您的观看</a:t>
            </a:r>
          </a:p>
        </p:txBody>
      </p:sp>
      <p:grpSp>
        <p:nvGrpSpPr>
          <p:cNvPr id="3" name="PA_组合 2"/>
          <p:cNvGrpSpPr/>
          <p:nvPr>
            <p:custDataLst>
              <p:tags r:id="rId2"/>
            </p:custDataLst>
          </p:nvPr>
        </p:nvGrpSpPr>
        <p:grpSpPr>
          <a:xfrm>
            <a:off x="4744884" y="3836338"/>
            <a:ext cx="465466" cy="472063"/>
            <a:chOff x="4796805" y="-215900"/>
            <a:chExt cx="2093913" cy="2122488"/>
          </a:xfrm>
          <a:solidFill>
            <a:schemeClr val="accent2"/>
          </a:solidFill>
        </p:grpSpPr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4796805" y="-21590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5168280" y="0"/>
              <a:ext cx="1360488" cy="1641475"/>
            </a:xfrm>
            <a:custGeom>
              <a:avLst/>
              <a:gdLst>
                <a:gd name="T0" fmla="*/ 870 w 1809"/>
                <a:gd name="T1" fmla="*/ 879 h 2152"/>
                <a:gd name="T2" fmla="*/ 870 w 1809"/>
                <a:gd name="T3" fmla="*/ 2152 h 2152"/>
                <a:gd name="T4" fmla="*/ 1809 w 1809"/>
                <a:gd name="T5" fmla="*/ 1820 h 2152"/>
                <a:gd name="T6" fmla="*/ 1809 w 1809"/>
                <a:gd name="T7" fmla="*/ 547 h 2152"/>
                <a:gd name="T8" fmla="*/ 870 w 1809"/>
                <a:gd name="T9" fmla="*/ 879 h 2152"/>
                <a:gd name="T10" fmla="*/ 785 w 1809"/>
                <a:gd name="T11" fmla="*/ 961 h 2152"/>
                <a:gd name="T12" fmla="*/ 785 w 1809"/>
                <a:gd name="T13" fmla="*/ 1138 h 2152"/>
                <a:gd name="T14" fmla="*/ 613 w 1809"/>
                <a:gd name="T15" fmla="*/ 1053 h 2152"/>
                <a:gd name="T16" fmla="*/ 613 w 1809"/>
                <a:gd name="T17" fmla="*/ 864 h 2152"/>
                <a:gd name="T18" fmla="*/ 785 w 1809"/>
                <a:gd name="T19" fmla="*/ 961 h 2152"/>
                <a:gd name="T20" fmla="*/ 1555 w 1809"/>
                <a:gd name="T21" fmla="*/ 410 h 2152"/>
                <a:gd name="T22" fmla="*/ 1507 w 1809"/>
                <a:gd name="T23" fmla="*/ 386 h 2152"/>
                <a:gd name="T24" fmla="*/ 602 w 1809"/>
                <a:gd name="T25" fmla="*/ 700 h 2152"/>
                <a:gd name="T26" fmla="*/ 576 w 1809"/>
                <a:gd name="T27" fmla="*/ 724 h 2152"/>
                <a:gd name="T28" fmla="*/ 576 w 1809"/>
                <a:gd name="T29" fmla="*/ 2017 h 2152"/>
                <a:gd name="T30" fmla="*/ 822 w 1809"/>
                <a:gd name="T31" fmla="*/ 2149 h 2152"/>
                <a:gd name="T32" fmla="*/ 822 w 1809"/>
                <a:gd name="T33" fmla="*/ 879 h 2152"/>
                <a:gd name="T34" fmla="*/ 622 w 1809"/>
                <a:gd name="T35" fmla="*/ 772 h 2152"/>
                <a:gd name="T36" fmla="*/ 625 w 1809"/>
                <a:gd name="T37" fmla="*/ 772 h 2152"/>
                <a:gd name="T38" fmla="*/ 1531 w 1809"/>
                <a:gd name="T39" fmla="*/ 457 h 2152"/>
                <a:gd name="T40" fmla="*/ 1555 w 1809"/>
                <a:gd name="T41" fmla="*/ 410 h 2152"/>
                <a:gd name="T42" fmla="*/ 209 w 1809"/>
                <a:gd name="T43" fmla="*/ 581 h 2152"/>
                <a:gd name="T44" fmla="*/ 209 w 1809"/>
                <a:gd name="T45" fmla="*/ 758 h 2152"/>
                <a:gd name="T46" fmla="*/ 37 w 1809"/>
                <a:gd name="T47" fmla="*/ 673 h 2152"/>
                <a:gd name="T48" fmla="*/ 37 w 1809"/>
                <a:gd name="T49" fmla="*/ 484 h 2152"/>
                <a:gd name="T50" fmla="*/ 209 w 1809"/>
                <a:gd name="T51" fmla="*/ 581 h 2152"/>
                <a:gd name="T52" fmla="*/ 978 w 1809"/>
                <a:gd name="T53" fmla="*/ 30 h 2152"/>
                <a:gd name="T54" fmla="*/ 931 w 1809"/>
                <a:gd name="T55" fmla="*/ 6 h 2152"/>
                <a:gd name="T56" fmla="*/ 25 w 1809"/>
                <a:gd name="T57" fmla="*/ 321 h 2152"/>
                <a:gd name="T58" fmla="*/ 0 w 1809"/>
                <a:gd name="T59" fmla="*/ 344 h 2152"/>
                <a:gd name="T60" fmla="*/ 0 w 1809"/>
                <a:gd name="T61" fmla="*/ 1638 h 2152"/>
                <a:gd name="T62" fmla="*/ 246 w 1809"/>
                <a:gd name="T63" fmla="*/ 1770 h 2152"/>
                <a:gd name="T64" fmla="*/ 246 w 1809"/>
                <a:gd name="T65" fmla="*/ 500 h 2152"/>
                <a:gd name="T66" fmla="*/ 46 w 1809"/>
                <a:gd name="T67" fmla="*/ 393 h 2152"/>
                <a:gd name="T68" fmla="*/ 49 w 1809"/>
                <a:gd name="T69" fmla="*/ 392 h 2152"/>
                <a:gd name="T70" fmla="*/ 954 w 1809"/>
                <a:gd name="T71" fmla="*/ 77 h 2152"/>
                <a:gd name="T72" fmla="*/ 978 w 1809"/>
                <a:gd name="T73" fmla="*/ 30 h 2152"/>
                <a:gd name="T74" fmla="*/ 497 w 1809"/>
                <a:gd name="T75" fmla="*/ 781 h 2152"/>
                <a:gd name="T76" fmla="*/ 497 w 1809"/>
                <a:gd name="T77" fmla="*/ 958 h 2152"/>
                <a:gd name="T78" fmla="*/ 325 w 1809"/>
                <a:gd name="T79" fmla="*/ 873 h 2152"/>
                <a:gd name="T80" fmla="*/ 325 w 1809"/>
                <a:gd name="T81" fmla="*/ 684 h 2152"/>
                <a:gd name="T82" fmla="*/ 497 w 1809"/>
                <a:gd name="T83" fmla="*/ 781 h 2152"/>
                <a:gd name="T84" fmla="*/ 1266 w 1809"/>
                <a:gd name="T85" fmla="*/ 230 h 2152"/>
                <a:gd name="T86" fmla="*/ 1219 w 1809"/>
                <a:gd name="T87" fmla="*/ 206 h 2152"/>
                <a:gd name="T88" fmla="*/ 313 w 1809"/>
                <a:gd name="T89" fmla="*/ 520 h 2152"/>
                <a:gd name="T90" fmla="*/ 288 w 1809"/>
                <a:gd name="T91" fmla="*/ 544 h 2152"/>
                <a:gd name="T92" fmla="*/ 288 w 1809"/>
                <a:gd name="T93" fmla="*/ 1837 h 2152"/>
                <a:gd name="T94" fmla="*/ 534 w 1809"/>
                <a:gd name="T95" fmla="*/ 1969 h 2152"/>
                <a:gd name="T96" fmla="*/ 534 w 1809"/>
                <a:gd name="T97" fmla="*/ 699 h 2152"/>
                <a:gd name="T98" fmla="*/ 334 w 1809"/>
                <a:gd name="T99" fmla="*/ 592 h 2152"/>
                <a:gd name="T100" fmla="*/ 337 w 1809"/>
                <a:gd name="T101" fmla="*/ 592 h 2152"/>
                <a:gd name="T102" fmla="*/ 1243 w 1809"/>
                <a:gd name="T103" fmla="*/ 277 h 2152"/>
                <a:gd name="T104" fmla="*/ 1266 w 1809"/>
                <a:gd name="T105" fmla="*/ 230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09" h="2152">
                  <a:moveTo>
                    <a:pt x="870" y="879"/>
                  </a:moveTo>
                  <a:lnTo>
                    <a:pt x="870" y="2152"/>
                  </a:lnTo>
                  <a:lnTo>
                    <a:pt x="1809" y="1820"/>
                  </a:lnTo>
                  <a:lnTo>
                    <a:pt x="1809" y="547"/>
                  </a:lnTo>
                  <a:lnTo>
                    <a:pt x="870" y="879"/>
                  </a:lnTo>
                  <a:close/>
                  <a:moveTo>
                    <a:pt x="785" y="961"/>
                  </a:moveTo>
                  <a:lnTo>
                    <a:pt x="785" y="1138"/>
                  </a:lnTo>
                  <a:cubicBezTo>
                    <a:pt x="699" y="1121"/>
                    <a:pt x="613" y="1053"/>
                    <a:pt x="613" y="1053"/>
                  </a:cubicBezTo>
                  <a:lnTo>
                    <a:pt x="613" y="864"/>
                  </a:lnTo>
                  <a:cubicBezTo>
                    <a:pt x="719" y="950"/>
                    <a:pt x="785" y="961"/>
                    <a:pt x="785" y="961"/>
                  </a:cubicBezTo>
                  <a:close/>
                  <a:moveTo>
                    <a:pt x="1555" y="410"/>
                  </a:moveTo>
                  <a:cubicBezTo>
                    <a:pt x="1548" y="390"/>
                    <a:pt x="1527" y="379"/>
                    <a:pt x="1507" y="386"/>
                  </a:cubicBezTo>
                  <a:lnTo>
                    <a:pt x="602" y="700"/>
                  </a:lnTo>
                  <a:cubicBezTo>
                    <a:pt x="590" y="704"/>
                    <a:pt x="580" y="713"/>
                    <a:pt x="576" y="724"/>
                  </a:cubicBezTo>
                  <a:lnTo>
                    <a:pt x="576" y="2017"/>
                  </a:lnTo>
                  <a:cubicBezTo>
                    <a:pt x="608" y="2080"/>
                    <a:pt x="741" y="2149"/>
                    <a:pt x="822" y="2149"/>
                  </a:cubicBezTo>
                  <a:lnTo>
                    <a:pt x="822" y="879"/>
                  </a:lnTo>
                  <a:cubicBezTo>
                    <a:pt x="779" y="873"/>
                    <a:pt x="682" y="822"/>
                    <a:pt x="622" y="772"/>
                  </a:cubicBezTo>
                  <a:cubicBezTo>
                    <a:pt x="623" y="772"/>
                    <a:pt x="624" y="772"/>
                    <a:pt x="625" y="772"/>
                  </a:cubicBezTo>
                  <a:lnTo>
                    <a:pt x="1531" y="457"/>
                  </a:lnTo>
                  <a:cubicBezTo>
                    <a:pt x="1550" y="450"/>
                    <a:pt x="1561" y="429"/>
                    <a:pt x="1555" y="410"/>
                  </a:cubicBezTo>
                  <a:close/>
                  <a:moveTo>
                    <a:pt x="209" y="581"/>
                  </a:moveTo>
                  <a:lnTo>
                    <a:pt x="209" y="758"/>
                  </a:lnTo>
                  <a:cubicBezTo>
                    <a:pt x="123" y="742"/>
                    <a:pt x="37" y="673"/>
                    <a:pt x="37" y="673"/>
                  </a:cubicBezTo>
                  <a:lnTo>
                    <a:pt x="37" y="484"/>
                  </a:lnTo>
                  <a:cubicBezTo>
                    <a:pt x="143" y="570"/>
                    <a:pt x="209" y="581"/>
                    <a:pt x="209" y="581"/>
                  </a:cubicBezTo>
                  <a:close/>
                  <a:moveTo>
                    <a:pt x="978" y="30"/>
                  </a:moveTo>
                  <a:cubicBezTo>
                    <a:pt x="972" y="11"/>
                    <a:pt x="951" y="0"/>
                    <a:pt x="931" y="6"/>
                  </a:cubicBezTo>
                  <a:lnTo>
                    <a:pt x="25" y="321"/>
                  </a:lnTo>
                  <a:cubicBezTo>
                    <a:pt x="14" y="325"/>
                    <a:pt x="3" y="334"/>
                    <a:pt x="0" y="344"/>
                  </a:cubicBezTo>
                  <a:lnTo>
                    <a:pt x="0" y="1638"/>
                  </a:lnTo>
                  <a:cubicBezTo>
                    <a:pt x="32" y="1700"/>
                    <a:pt x="165" y="1770"/>
                    <a:pt x="246" y="1770"/>
                  </a:cubicBezTo>
                  <a:lnTo>
                    <a:pt x="246" y="500"/>
                  </a:lnTo>
                  <a:cubicBezTo>
                    <a:pt x="203" y="493"/>
                    <a:pt x="106" y="443"/>
                    <a:pt x="46" y="393"/>
                  </a:cubicBezTo>
                  <a:cubicBezTo>
                    <a:pt x="47" y="393"/>
                    <a:pt x="48" y="392"/>
                    <a:pt x="49" y="392"/>
                  </a:cubicBezTo>
                  <a:lnTo>
                    <a:pt x="954" y="77"/>
                  </a:lnTo>
                  <a:cubicBezTo>
                    <a:pt x="974" y="71"/>
                    <a:pt x="985" y="50"/>
                    <a:pt x="978" y="30"/>
                  </a:cubicBezTo>
                  <a:close/>
                  <a:moveTo>
                    <a:pt x="497" y="781"/>
                  </a:moveTo>
                  <a:lnTo>
                    <a:pt x="497" y="958"/>
                  </a:lnTo>
                  <a:cubicBezTo>
                    <a:pt x="411" y="941"/>
                    <a:pt x="325" y="873"/>
                    <a:pt x="325" y="873"/>
                  </a:cubicBezTo>
                  <a:lnTo>
                    <a:pt x="325" y="684"/>
                  </a:lnTo>
                  <a:cubicBezTo>
                    <a:pt x="431" y="770"/>
                    <a:pt x="497" y="781"/>
                    <a:pt x="497" y="781"/>
                  </a:cubicBezTo>
                  <a:close/>
                  <a:moveTo>
                    <a:pt x="1266" y="230"/>
                  </a:moveTo>
                  <a:cubicBezTo>
                    <a:pt x="1260" y="210"/>
                    <a:pt x="1239" y="199"/>
                    <a:pt x="1219" y="206"/>
                  </a:cubicBezTo>
                  <a:lnTo>
                    <a:pt x="313" y="520"/>
                  </a:lnTo>
                  <a:cubicBezTo>
                    <a:pt x="302" y="524"/>
                    <a:pt x="291" y="533"/>
                    <a:pt x="288" y="544"/>
                  </a:cubicBezTo>
                  <a:lnTo>
                    <a:pt x="288" y="1837"/>
                  </a:lnTo>
                  <a:cubicBezTo>
                    <a:pt x="320" y="1900"/>
                    <a:pt x="453" y="1969"/>
                    <a:pt x="534" y="1969"/>
                  </a:cubicBezTo>
                  <a:lnTo>
                    <a:pt x="534" y="699"/>
                  </a:lnTo>
                  <a:cubicBezTo>
                    <a:pt x="491" y="693"/>
                    <a:pt x="394" y="642"/>
                    <a:pt x="334" y="592"/>
                  </a:cubicBezTo>
                  <a:cubicBezTo>
                    <a:pt x="335" y="592"/>
                    <a:pt x="336" y="592"/>
                    <a:pt x="337" y="592"/>
                  </a:cubicBezTo>
                  <a:lnTo>
                    <a:pt x="1243" y="277"/>
                  </a:lnTo>
                  <a:cubicBezTo>
                    <a:pt x="1262" y="270"/>
                    <a:pt x="1273" y="249"/>
                    <a:pt x="1266" y="23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</p:grpSp>
      <p:grpSp>
        <p:nvGrpSpPr>
          <p:cNvPr id="6" name="PA_组合 5"/>
          <p:cNvGrpSpPr/>
          <p:nvPr>
            <p:custDataLst>
              <p:tags r:id="rId3"/>
            </p:custDataLst>
          </p:nvPr>
        </p:nvGrpSpPr>
        <p:grpSpPr>
          <a:xfrm>
            <a:off x="5343977" y="3836338"/>
            <a:ext cx="465466" cy="472063"/>
            <a:chOff x="7772329" y="-1123557"/>
            <a:chExt cx="465708" cy="472063"/>
          </a:xfrm>
          <a:solidFill>
            <a:schemeClr val="accent2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7866603" y="-1084628"/>
              <a:ext cx="277160" cy="398943"/>
            </a:xfrm>
            <a:custGeom>
              <a:avLst/>
              <a:gdLst>
                <a:gd name="T0" fmla="*/ 370 w 780"/>
                <a:gd name="T1" fmla="*/ 732 h 1139"/>
                <a:gd name="T2" fmla="*/ 498 w 780"/>
                <a:gd name="T3" fmla="*/ 660 h 1139"/>
                <a:gd name="T4" fmla="*/ 578 w 780"/>
                <a:gd name="T5" fmla="*/ 682 h 1139"/>
                <a:gd name="T6" fmla="*/ 653 w 780"/>
                <a:gd name="T7" fmla="*/ 535 h 1139"/>
                <a:gd name="T8" fmla="*/ 709 w 780"/>
                <a:gd name="T9" fmla="*/ 494 h 1139"/>
                <a:gd name="T10" fmla="*/ 711 w 780"/>
                <a:gd name="T11" fmla="*/ 316 h 1139"/>
                <a:gd name="T12" fmla="*/ 657 w 780"/>
                <a:gd name="T13" fmla="*/ 274 h 1139"/>
                <a:gd name="T14" fmla="*/ 596 w 780"/>
                <a:gd name="T15" fmla="*/ 128 h 1139"/>
                <a:gd name="T16" fmla="*/ 531 w 780"/>
                <a:gd name="T17" fmla="*/ 141 h 1139"/>
                <a:gd name="T18" fmla="*/ 409 w 780"/>
                <a:gd name="T19" fmla="*/ 69 h 1139"/>
                <a:gd name="T20" fmla="*/ 380 w 780"/>
                <a:gd name="T21" fmla="*/ 69 h 1139"/>
                <a:gd name="T22" fmla="*/ 289 w 780"/>
                <a:gd name="T23" fmla="*/ 140 h 1139"/>
                <a:gd name="T24" fmla="*/ 260 w 780"/>
                <a:gd name="T25" fmla="*/ 132 h 1139"/>
                <a:gd name="T26" fmla="*/ 187 w 780"/>
                <a:gd name="T27" fmla="*/ 138 h 1139"/>
                <a:gd name="T28" fmla="*/ 80 w 780"/>
                <a:gd name="T29" fmla="*/ 280 h 1139"/>
                <a:gd name="T30" fmla="*/ 99 w 780"/>
                <a:gd name="T31" fmla="*/ 346 h 1139"/>
                <a:gd name="T32" fmla="*/ 64 w 780"/>
                <a:gd name="T33" fmla="*/ 501 h 1139"/>
                <a:gd name="T34" fmla="*/ 181 w 780"/>
                <a:gd name="T35" fmla="*/ 609 h 1139"/>
                <a:gd name="T36" fmla="*/ 194 w 780"/>
                <a:gd name="T37" fmla="*/ 676 h 1139"/>
                <a:gd name="T38" fmla="*/ 272 w 780"/>
                <a:gd name="T39" fmla="*/ 657 h 1139"/>
                <a:gd name="T40" fmla="*/ 294 w 780"/>
                <a:gd name="T41" fmla="*/ 726 h 1139"/>
                <a:gd name="T42" fmla="*/ 221 w 780"/>
                <a:gd name="T43" fmla="*/ 731 h 1139"/>
                <a:gd name="T44" fmla="*/ 121 w 780"/>
                <a:gd name="T45" fmla="*/ 608 h 1139"/>
                <a:gd name="T46" fmla="*/ 7 w 780"/>
                <a:gd name="T47" fmla="*/ 519 h 1139"/>
                <a:gd name="T48" fmla="*/ 51 w 780"/>
                <a:gd name="T49" fmla="*/ 381 h 1139"/>
                <a:gd name="T50" fmla="*/ 64 w 780"/>
                <a:gd name="T51" fmla="*/ 223 h 1139"/>
                <a:gd name="T52" fmla="*/ 127 w 780"/>
                <a:gd name="T53" fmla="*/ 138 h 1139"/>
                <a:gd name="T54" fmla="*/ 276 w 780"/>
                <a:gd name="T55" fmla="*/ 75 h 1139"/>
                <a:gd name="T56" fmla="*/ 298 w 780"/>
                <a:gd name="T57" fmla="*/ 81 h 1139"/>
                <a:gd name="T58" fmla="*/ 394 w 780"/>
                <a:gd name="T59" fmla="*/ 0 h 1139"/>
                <a:gd name="T60" fmla="*/ 508 w 780"/>
                <a:gd name="T61" fmla="*/ 85 h 1139"/>
                <a:gd name="T62" fmla="*/ 638 w 780"/>
                <a:gd name="T63" fmla="*/ 87 h 1139"/>
                <a:gd name="T64" fmla="*/ 675 w 780"/>
                <a:gd name="T65" fmla="*/ 217 h 1139"/>
                <a:gd name="T66" fmla="*/ 758 w 780"/>
                <a:gd name="T67" fmla="*/ 353 h 1139"/>
                <a:gd name="T68" fmla="*/ 756 w 780"/>
                <a:gd name="T69" fmla="*/ 459 h 1139"/>
                <a:gd name="T70" fmla="*/ 670 w 780"/>
                <a:gd name="T71" fmla="*/ 592 h 1139"/>
                <a:gd name="T72" fmla="*/ 578 w 780"/>
                <a:gd name="T73" fmla="*/ 741 h 1139"/>
                <a:gd name="T74" fmla="*/ 498 w 780"/>
                <a:gd name="T75" fmla="*/ 719 h 1139"/>
                <a:gd name="T76" fmla="*/ 385 w 780"/>
                <a:gd name="T77" fmla="*/ 801 h 1139"/>
                <a:gd name="T78" fmla="*/ 388 w 780"/>
                <a:gd name="T79" fmla="*/ 615 h 1139"/>
                <a:gd name="T80" fmla="*/ 388 w 780"/>
                <a:gd name="T81" fmla="*/ 650 h 1139"/>
                <a:gd name="T82" fmla="*/ 626 w 780"/>
                <a:gd name="T83" fmla="*/ 413 h 1139"/>
                <a:gd name="T84" fmla="*/ 388 w 780"/>
                <a:gd name="T85" fmla="*/ 583 h 1139"/>
                <a:gd name="T86" fmla="*/ 559 w 780"/>
                <a:gd name="T87" fmla="*/ 413 h 1139"/>
                <a:gd name="T88" fmla="*/ 533 w 780"/>
                <a:gd name="T89" fmla="*/ 780 h 1139"/>
                <a:gd name="T90" fmla="*/ 432 w 780"/>
                <a:gd name="T91" fmla="*/ 838 h 1139"/>
                <a:gd name="T92" fmla="*/ 515 w 780"/>
                <a:gd name="T93" fmla="*/ 1003 h 1139"/>
                <a:gd name="T94" fmla="*/ 669 w 780"/>
                <a:gd name="T95" fmla="*/ 1091 h 1139"/>
                <a:gd name="T96" fmla="*/ 283 w 780"/>
                <a:gd name="T97" fmla="*/ 792 h 1139"/>
                <a:gd name="T98" fmla="*/ 195 w 780"/>
                <a:gd name="T99" fmla="*/ 783 h 1139"/>
                <a:gd name="T100" fmla="*/ 136 w 780"/>
                <a:gd name="T101" fmla="*/ 1118 h 1139"/>
                <a:gd name="T102" fmla="*/ 361 w 780"/>
                <a:gd name="T103" fmla="*/ 1103 h 1139"/>
                <a:gd name="T104" fmla="*/ 385 w 780"/>
                <a:gd name="T105" fmla="*/ 8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0" h="1139">
                  <a:moveTo>
                    <a:pt x="272" y="657"/>
                  </a:moveTo>
                  <a:cubicBezTo>
                    <a:pt x="300" y="657"/>
                    <a:pt x="328" y="671"/>
                    <a:pt x="343" y="693"/>
                  </a:cubicBezTo>
                  <a:lnTo>
                    <a:pt x="370" y="732"/>
                  </a:lnTo>
                  <a:cubicBezTo>
                    <a:pt x="379" y="745"/>
                    <a:pt x="391" y="745"/>
                    <a:pt x="400" y="733"/>
                  </a:cubicBezTo>
                  <a:lnTo>
                    <a:pt x="428" y="694"/>
                  </a:lnTo>
                  <a:cubicBezTo>
                    <a:pt x="443" y="673"/>
                    <a:pt x="470" y="660"/>
                    <a:pt x="498" y="660"/>
                  </a:cubicBezTo>
                  <a:cubicBezTo>
                    <a:pt x="507" y="660"/>
                    <a:pt x="516" y="661"/>
                    <a:pt x="524" y="664"/>
                  </a:cubicBezTo>
                  <a:lnTo>
                    <a:pt x="569" y="680"/>
                  </a:lnTo>
                  <a:cubicBezTo>
                    <a:pt x="572" y="681"/>
                    <a:pt x="575" y="682"/>
                    <a:pt x="578" y="682"/>
                  </a:cubicBezTo>
                  <a:cubicBezTo>
                    <a:pt x="591" y="682"/>
                    <a:pt x="593" y="670"/>
                    <a:pt x="593" y="663"/>
                  </a:cubicBezTo>
                  <a:lnTo>
                    <a:pt x="593" y="615"/>
                  </a:lnTo>
                  <a:cubicBezTo>
                    <a:pt x="593" y="580"/>
                    <a:pt x="620" y="545"/>
                    <a:pt x="653" y="535"/>
                  </a:cubicBezTo>
                  <a:lnTo>
                    <a:pt x="699" y="521"/>
                  </a:lnTo>
                  <a:cubicBezTo>
                    <a:pt x="706" y="519"/>
                    <a:pt x="711" y="515"/>
                    <a:pt x="713" y="511"/>
                  </a:cubicBezTo>
                  <a:cubicBezTo>
                    <a:pt x="715" y="506"/>
                    <a:pt x="713" y="500"/>
                    <a:pt x="709" y="494"/>
                  </a:cubicBezTo>
                  <a:lnTo>
                    <a:pt x="680" y="455"/>
                  </a:lnTo>
                  <a:cubicBezTo>
                    <a:pt x="660" y="426"/>
                    <a:pt x="660" y="383"/>
                    <a:pt x="682" y="355"/>
                  </a:cubicBezTo>
                  <a:lnTo>
                    <a:pt x="711" y="316"/>
                  </a:lnTo>
                  <a:cubicBezTo>
                    <a:pt x="716" y="311"/>
                    <a:pt x="717" y="304"/>
                    <a:pt x="716" y="300"/>
                  </a:cubicBezTo>
                  <a:cubicBezTo>
                    <a:pt x="715" y="295"/>
                    <a:pt x="710" y="291"/>
                    <a:pt x="703" y="288"/>
                  </a:cubicBezTo>
                  <a:lnTo>
                    <a:pt x="657" y="274"/>
                  </a:lnTo>
                  <a:cubicBezTo>
                    <a:pt x="624" y="263"/>
                    <a:pt x="598" y="227"/>
                    <a:pt x="599" y="192"/>
                  </a:cubicBezTo>
                  <a:lnTo>
                    <a:pt x="600" y="144"/>
                  </a:lnTo>
                  <a:cubicBezTo>
                    <a:pt x="601" y="137"/>
                    <a:pt x="599" y="132"/>
                    <a:pt x="596" y="128"/>
                  </a:cubicBezTo>
                  <a:cubicBezTo>
                    <a:pt x="593" y="125"/>
                    <a:pt x="588" y="125"/>
                    <a:pt x="585" y="125"/>
                  </a:cubicBezTo>
                  <a:cubicBezTo>
                    <a:pt x="583" y="125"/>
                    <a:pt x="580" y="125"/>
                    <a:pt x="577" y="126"/>
                  </a:cubicBezTo>
                  <a:lnTo>
                    <a:pt x="531" y="141"/>
                  </a:lnTo>
                  <a:cubicBezTo>
                    <a:pt x="524" y="143"/>
                    <a:pt x="516" y="144"/>
                    <a:pt x="508" y="144"/>
                  </a:cubicBezTo>
                  <a:cubicBezTo>
                    <a:pt x="479" y="144"/>
                    <a:pt x="451" y="130"/>
                    <a:pt x="436" y="108"/>
                  </a:cubicBezTo>
                  <a:lnTo>
                    <a:pt x="409" y="69"/>
                  </a:lnTo>
                  <a:cubicBezTo>
                    <a:pt x="405" y="63"/>
                    <a:pt x="400" y="59"/>
                    <a:pt x="394" y="59"/>
                  </a:cubicBezTo>
                  <a:cubicBezTo>
                    <a:pt x="388" y="59"/>
                    <a:pt x="386" y="59"/>
                    <a:pt x="381" y="67"/>
                  </a:cubicBezTo>
                  <a:lnTo>
                    <a:pt x="380" y="69"/>
                  </a:lnTo>
                  <a:cubicBezTo>
                    <a:pt x="368" y="87"/>
                    <a:pt x="352" y="110"/>
                    <a:pt x="339" y="123"/>
                  </a:cubicBezTo>
                  <a:cubicBezTo>
                    <a:pt x="331" y="131"/>
                    <a:pt x="318" y="141"/>
                    <a:pt x="301" y="141"/>
                  </a:cubicBezTo>
                  <a:cubicBezTo>
                    <a:pt x="296" y="141"/>
                    <a:pt x="292" y="141"/>
                    <a:pt x="289" y="140"/>
                  </a:cubicBezTo>
                  <a:lnTo>
                    <a:pt x="285" y="140"/>
                  </a:lnTo>
                  <a:lnTo>
                    <a:pt x="282" y="138"/>
                  </a:lnTo>
                  <a:cubicBezTo>
                    <a:pt x="276" y="136"/>
                    <a:pt x="268" y="134"/>
                    <a:pt x="260" y="132"/>
                  </a:cubicBezTo>
                  <a:cubicBezTo>
                    <a:pt x="248" y="128"/>
                    <a:pt x="227" y="122"/>
                    <a:pt x="224" y="122"/>
                  </a:cubicBezTo>
                  <a:cubicBezTo>
                    <a:pt x="215" y="120"/>
                    <a:pt x="205" y="118"/>
                    <a:pt x="202" y="118"/>
                  </a:cubicBezTo>
                  <a:cubicBezTo>
                    <a:pt x="191" y="118"/>
                    <a:pt x="187" y="128"/>
                    <a:pt x="187" y="138"/>
                  </a:cubicBezTo>
                  <a:lnTo>
                    <a:pt x="187" y="186"/>
                  </a:lnTo>
                  <a:cubicBezTo>
                    <a:pt x="187" y="221"/>
                    <a:pt x="160" y="256"/>
                    <a:pt x="126" y="266"/>
                  </a:cubicBezTo>
                  <a:lnTo>
                    <a:pt x="80" y="280"/>
                  </a:lnTo>
                  <a:cubicBezTo>
                    <a:pt x="73" y="282"/>
                    <a:pt x="68" y="286"/>
                    <a:pt x="67" y="290"/>
                  </a:cubicBezTo>
                  <a:cubicBezTo>
                    <a:pt x="65" y="295"/>
                    <a:pt x="67" y="301"/>
                    <a:pt x="71" y="307"/>
                  </a:cubicBezTo>
                  <a:lnTo>
                    <a:pt x="99" y="346"/>
                  </a:lnTo>
                  <a:cubicBezTo>
                    <a:pt x="120" y="375"/>
                    <a:pt x="119" y="419"/>
                    <a:pt x="98" y="446"/>
                  </a:cubicBezTo>
                  <a:lnTo>
                    <a:pt x="68" y="485"/>
                  </a:lnTo>
                  <a:cubicBezTo>
                    <a:pt x="64" y="490"/>
                    <a:pt x="62" y="496"/>
                    <a:pt x="64" y="501"/>
                  </a:cubicBezTo>
                  <a:cubicBezTo>
                    <a:pt x="65" y="506"/>
                    <a:pt x="70" y="510"/>
                    <a:pt x="77" y="513"/>
                  </a:cubicBezTo>
                  <a:lnTo>
                    <a:pt x="123" y="527"/>
                  </a:lnTo>
                  <a:cubicBezTo>
                    <a:pt x="156" y="538"/>
                    <a:pt x="181" y="574"/>
                    <a:pt x="181" y="609"/>
                  </a:cubicBezTo>
                  <a:lnTo>
                    <a:pt x="179" y="657"/>
                  </a:lnTo>
                  <a:cubicBezTo>
                    <a:pt x="179" y="664"/>
                    <a:pt x="181" y="669"/>
                    <a:pt x="184" y="672"/>
                  </a:cubicBezTo>
                  <a:cubicBezTo>
                    <a:pt x="187" y="676"/>
                    <a:pt x="191" y="676"/>
                    <a:pt x="194" y="676"/>
                  </a:cubicBezTo>
                  <a:cubicBezTo>
                    <a:pt x="197" y="676"/>
                    <a:pt x="200" y="676"/>
                    <a:pt x="203" y="675"/>
                  </a:cubicBezTo>
                  <a:lnTo>
                    <a:pt x="248" y="660"/>
                  </a:lnTo>
                  <a:cubicBezTo>
                    <a:pt x="256" y="658"/>
                    <a:pt x="264" y="657"/>
                    <a:pt x="272" y="657"/>
                  </a:cubicBezTo>
                  <a:close/>
                  <a:moveTo>
                    <a:pt x="385" y="801"/>
                  </a:moveTo>
                  <a:cubicBezTo>
                    <a:pt x="360" y="801"/>
                    <a:pt x="337" y="788"/>
                    <a:pt x="322" y="765"/>
                  </a:cubicBezTo>
                  <a:lnTo>
                    <a:pt x="294" y="726"/>
                  </a:lnTo>
                  <a:cubicBezTo>
                    <a:pt x="291" y="721"/>
                    <a:pt x="282" y="716"/>
                    <a:pt x="272" y="716"/>
                  </a:cubicBezTo>
                  <a:cubicBezTo>
                    <a:pt x="270" y="716"/>
                    <a:pt x="268" y="716"/>
                    <a:pt x="266" y="716"/>
                  </a:cubicBezTo>
                  <a:lnTo>
                    <a:pt x="221" y="731"/>
                  </a:lnTo>
                  <a:cubicBezTo>
                    <a:pt x="192" y="741"/>
                    <a:pt x="161" y="734"/>
                    <a:pt x="141" y="714"/>
                  </a:cubicBezTo>
                  <a:cubicBezTo>
                    <a:pt x="127" y="699"/>
                    <a:pt x="119" y="678"/>
                    <a:pt x="120" y="656"/>
                  </a:cubicBezTo>
                  <a:lnTo>
                    <a:pt x="121" y="608"/>
                  </a:lnTo>
                  <a:cubicBezTo>
                    <a:pt x="122" y="599"/>
                    <a:pt x="113" y="586"/>
                    <a:pt x="104" y="584"/>
                  </a:cubicBezTo>
                  <a:lnTo>
                    <a:pt x="59" y="569"/>
                  </a:lnTo>
                  <a:cubicBezTo>
                    <a:pt x="33" y="560"/>
                    <a:pt x="14" y="542"/>
                    <a:pt x="7" y="519"/>
                  </a:cubicBezTo>
                  <a:cubicBezTo>
                    <a:pt x="0" y="496"/>
                    <a:pt x="5" y="470"/>
                    <a:pt x="22" y="448"/>
                  </a:cubicBezTo>
                  <a:lnTo>
                    <a:pt x="51" y="410"/>
                  </a:lnTo>
                  <a:cubicBezTo>
                    <a:pt x="56" y="403"/>
                    <a:pt x="57" y="388"/>
                    <a:pt x="51" y="381"/>
                  </a:cubicBezTo>
                  <a:lnTo>
                    <a:pt x="23" y="342"/>
                  </a:lnTo>
                  <a:cubicBezTo>
                    <a:pt x="7" y="320"/>
                    <a:pt x="3" y="295"/>
                    <a:pt x="11" y="271"/>
                  </a:cubicBezTo>
                  <a:cubicBezTo>
                    <a:pt x="19" y="248"/>
                    <a:pt x="38" y="230"/>
                    <a:pt x="64" y="223"/>
                  </a:cubicBezTo>
                  <a:lnTo>
                    <a:pt x="110" y="209"/>
                  </a:lnTo>
                  <a:cubicBezTo>
                    <a:pt x="118" y="207"/>
                    <a:pt x="127" y="195"/>
                    <a:pt x="127" y="186"/>
                  </a:cubicBezTo>
                  <a:lnTo>
                    <a:pt x="127" y="138"/>
                  </a:lnTo>
                  <a:cubicBezTo>
                    <a:pt x="127" y="93"/>
                    <a:pt x="160" y="59"/>
                    <a:pt x="202" y="59"/>
                  </a:cubicBezTo>
                  <a:cubicBezTo>
                    <a:pt x="212" y="59"/>
                    <a:pt x="228" y="62"/>
                    <a:pt x="236" y="64"/>
                  </a:cubicBezTo>
                  <a:cubicBezTo>
                    <a:pt x="240" y="65"/>
                    <a:pt x="252" y="68"/>
                    <a:pt x="276" y="75"/>
                  </a:cubicBezTo>
                  <a:cubicBezTo>
                    <a:pt x="284" y="77"/>
                    <a:pt x="292" y="79"/>
                    <a:pt x="297" y="81"/>
                  </a:cubicBezTo>
                  <a:lnTo>
                    <a:pt x="298" y="81"/>
                  </a:lnTo>
                  <a:cubicBezTo>
                    <a:pt x="298" y="81"/>
                    <a:pt x="298" y="81"/>
                    <a:pt x="298" y="81"/>
                  </a:cubicBezTo>
                  <a:cubicBezTo>
                    <a:pt x="305" y="74"/>
                    <a:pt x="315" y="60"/>
                    <a:pt x="330" y="37"/>
                  </a:cubicBezTo>
                  <a:lnTo>
                    <a:pt x="331" y="35"/>
                  </a:lnTo>
                  <a:cubicBezTo>
                    <a:pt x="346" y="12"/>
                    <a:pt x="367" y="0"/>
                    <a:pt x="394" y="0"/>
                  </a:cubicBezTo>
                  <a:cubicBezTo>
                    <a:pt x="420" y="0"/>
                    <a:pt x="443" y="13"/>
                    <a:pt x="458" y="36"/>
                  </a:cubicBezTo>
                  <a:lnTo>
                    <a:pt x="485" y="75"/>
                  </a:lnTo>
                  <a:cubicBezTo>
                    <a:pt x="489" y="80"/>
                    <a:pt x="498" y="85"/>
                    <a:pt x="508" y="85"/>
                  </a:cubicBezTo>
                  <a:cubicBezTo>
                    <a:pt x="510" y="85"/>
                    <a:pt x="512" y="85"/>
                    <a:pt x="513" y="85"/>
                  </a:cubicBezTo>
                  <a:lnTo>
                    <a:pt x="559" y="70"/>
                  </a:lnTo>
                  <a:cubicBezTo>
                    <a:pt x="588" y="60"/>
                    <a:pt x="619" y="67"/>
                    <a:pt x="638" y="87"/>
                  </a:cubicBezTo>
                  <a:cubicBezTo>
                    <a:pt x="653" y="102"/>
                    <a:pt x="660" y="123"/>
                    <a:pt x="659" y="145"/>
                  </a:cubicBezTo>
                  <a:lnTo>
                    <a:pt x="658" y="193"/>
                  </a:lnTo>
                  <a:cubicBezTo>
                    <a:pt x="658" y="202"/>
                    <a:pt x="667" y="215"/>
                    <a:pt x="675" y="217"/>
                  </a:cubicBezTo>
                  <a:lnTo>
                    <a:pt x="721" y="232"/>
                  </a:lnTo>
                  <a:cubicBezTo>
                    <a:pt x="746" y="241"/>
                    <a:pt x="765" y="259"/>
                    <a:pt x="772" y="282"/>
                  </a:cubicBezTo>
                  <a:cubicBezTo>
                    <a:pt x="780" y="306"/>
                    <a:pt x="774" y="331"/>
                    <a:pt x="758" y="353"/>
                  </a:cubicBezTo>
                  <a:lnTo>
                    <a:pt x="729" y="391"/>
                  </a:lnTo>
                  <a:cubicBezTo>
                    <a:pt x="723" y="398"/>
                    <a:pt x="723" y="413"/>
                    <a:pt x="728" y="420"/>
                  </a:cubicBezTo>
                  <a:lnTo>
                    <a:pt x="756" y="459"/>
                  </a:lnTo>
                  <a:cubicBezTo>
                    <a:pt x="772" y="481"/>
                    <a:pt x="777" y="507"/>
                    <a:pt x="769" y="530"/>
                  </a:cubicBezTo>
                  <a:cubicBezTo>
                    <a:pt x="761" y="553"/>
                    <a:pt x="742" y="570"/>
                    <a:pt x="716" y="578"/>
                  </a:cubicBezTo>
                  <a:lnTo>
                    <a:pt x="670" y="592"/>
                  </a:lnTo>
                  <a:cubicBezTo>
                    <a:pt x="661" y="594"/>
                    <a:pt x="652" y="606"/>
                    <a:pt x="652" y="615"/>
                  </a:cubicBezTo>
                  <a:lnTo>
                    <a:pt x="652" y="663"/>
                  </a:lnTo>
                  <a:cubicBezTo>
                    <a:pt x="652" y="708"/>
                    <a:pt x="621" y="741"/>
                    <a:pt x="578" y="741"/>
                  </a:cubicBezTo>
                  <a:cubicBezTo>
                    <a:pt x="568" y="741"/>
                    <a:pt x="558" y="739"/>
                    <a:pt x="549" y="736"/>
                  </a:cubicBezTo>
                  <a:lnTo>
                    <a:pt x="504" y="720"/>
                  </a:lnTo>
                  <a:cubicBezTo>
                    <a:pt x="502" y="719"/>
                    <a:pt x="500" y="719"/>
                    <a:pt x="498" y="719"/>
                  </a:cubicBezTo>
                  <a:cubicBezTo>
                    <a:pt x="488" y="719"/>
                    <a:pt x="479" y="724"/>
                    <a:pt x="476" y="728"/>
                  </a:cubicBezTo>
                  <a:lnTo>
                    <a:pt x="448" y="767"/>
                  </a:lnTo>
                  <a:cubicBezTo>
                    <a:pt x="432" y="789"/>
                    <a:pt x="410" y="801"/>
                    <a:pt x="385" y="801"/>
                  </a:cubicBezTo>
                  <a:close/>
                  <a:moveTo>
                    <a:pt x="388" y="210"/>
                  </a:moveTo>
                  <a:cubicBezTo>
                    <a:pt x="277" y="210"/>
                    <a:pt x="186" y="301"/>
                    <a:pt x="186" y="413"/>
                  </a:cubicBezTo>
                  <a:cubicBezTo>
                    <a:pt x="186" y="524"/>
                    <a:pt x="277" y="615"/>
                    <a:pt x="388" y="615"/>
                  </a:cubicBezTo>
                  <a:cubicBezTo>
                    <a:pt x="500" y="615"/>
                    <a:pt x="590" y="524"/>
                    <a:pt x="590" y="413"/>
                  </a:cubicBezTo>
                  <a:cubicBezTo>
                    <a:pt x="590" y="301"/>
                    <a:pt x="500" y="210"/>
                    <a:pt x="388" y="210"/>
                  </a:cubicBezTo>
                  <a:close/>
                  <a:moveTo>
                    <a:pt x="388" y="650"/>
                  </a:moveTo>
                  <a:cubicBezTo>
                    <a:pt x="257" y="650"/>
                    <a:pt x="150" y="544"/>
                    <a:pt x="150" y="413"/>
                  </a:cubicBezTo>
                  <a:cubicBezTo>
                    <a:pt x="150" y="282"/>
                    <a:pt x="257" y="175"/>
                    <a:pt x="388" y="175"/>
                  </a:cubicBezTo>
                  <a:cubicBezTo>
                    <a:pt x="519" y="175"/>
                    <a:pt x="626" y="282"/>
                    <a:pt x="626" y="413"/>
                  </a:cubicBezTo>
                  <a:cubicBezTo>
                    <a:pt x="626" y="544"/>
                    <a:pt x="519" y="650"/>
                    <a:pt x="388" y="650"/>
                  </a:cubicBezTo>
                  <a:close/>
                  <a:moveTo>
                    <a:pt x="559" y="413"/>
                  </a:moveTo>
                  <a:cubicBezTo>
                    <a:pt x="559" y="507"/>
                    <a:pt x="482" y="583"/>
                    <a:pt x="388" y="583"/>
                  </a:cubicBezTo>
                  <a:cubicBezTo>
                    <a:pt x="294" y="583"/>
                    <a:pt x="218" y="507"/>
                    <a:pt x="218" y="413"/>
                  </a:cubicBezTo>
                  <a:cubicBezTo>
                    <a:pt x="218" y="319"/>
                    <a:pt x="294" y="242"/>
                    <a:pt x="388" y="242"/>
                  </a:cubicBezTo>
                  <a:cubicBezTo>
                    <a:pt x="482" y="242"/>
                    <a:pt x="559" y="319"/>
                    <a:pt x="559" y="413"/>
                  </a:cubicBezTo>
                  <a:close/>
                  <a:moveTo>
                    <a:pt x="581" y="788"/>
                  </a:moveTo>
                  <a:cubicBezTo>
                    <a:pt x="580" y="788"/>
                    <a:pt x="579" y="788"/>
                    <a:pt x="578" y="788"/>
                  </a:cubicBezTo>
                  <a:cubicBezTo>
                    <a:pt x="563" y="788"/>
                    <a:pt x="548" y="786"/>
                    <a:pt x="533" y="780"/>
                  </a:cubicBezTo>
                  <a:lnTo>
                    <a:pt x="504" y="770"/>
                  </a:lnTo>
                  <a:lnTo>
                    <a:pt x="486" y="795"/>
                  </a:lnTo>
                  <a:cubicBezTo>
                    <a:pt x="472" y="815"/>
                    <a:pt x="453" y="829"/>
                    <a:pt x="432" y="838"/>
                  </a:cubicBezTo>
                  <a:lnTo>
                    <a:pt x="447" y="1075"/>
                  </a:lnTo>
                  <a:cubicBezTo>
                    <a:pt x="448" y="1094"/>
                    <a:pt x="457" y="1096"/>
                    <a:pt x="467" y="1080"/>
                  </a:cubicBezTo>
                  <a:lnTo>
                    <a:pt x="515" y="1003"/>
                  </a:lnTo>
                  <a:cubicBezTo>
                    <a:pt x="525" y="987"/>
                    <a:pt x="544" y="985"/>
                    <a:pt x="557" y="998"/>
                  </a:cubicBezTo>
                  <a:lnTo>
                    <a:pt x="654" y="1099"/>
                  </a:lnTo>
                  <a:cubicBezTo>
                    <a:pt x="667" y="1113"/>
                    <a:pt x="674" y="1109"/>
                    <a:pt x="669" y="1091"/>
                  </a:cubicBezTo>
                  <a:cubicBezTo>
                    <a:pt x="669" y="1091"/>
                    <a:pt x="608" y="880"/>
                    <a:pt x="581" y="788"/>
                  </a:cubicBezTo>
                  <a:close/>
                  <a:moveTo>
                    <a:pt x="385" y="848"/>
                  </a:moveTo>
                  <a:cubicBezTo>
                    <a:pt x="344" y="848"/>
                    <a:pt x="307" y="828"/>
                    <a:pt x="283" y="792"/>
                  </a:cubicBezTo>
                  <a:lnTo>
                    <a:pt x="265" y="767"/>
                  </a:lnTo>
                  <a:lnTo>
                    <a:pt x="236" y="776"/>
                  </a:lnTo>
                  <a:cubicBezTo>
                    <a:pt x="222" y="780"/>
                    <a:pt x="208" y="783"/>
                    <a:pt x="195" y="783"/>
                  </a:cubicBezTo>
                  <a:cubicBezTo>
                    <a:pt x="189" y="783"/>
                    <a:pt x="183" y="782"/>
                    <a:pt x="177" y="781"/>
                  </a:cubicBezTo>
                  <a:cubicBezTo>
                    <a:pt x="152" y="872"/>
                    <a:pt x="96" y="1082"/>
                    <a:pt x="94" y="1088"/>
                  </a:cubicBezTo>
                  <a:cubicBezTo>
                    <a:pt x="91" y="1108"/>
                    <a:pt x="103" y="1139"/>
                    <a:pt x="136" y="1118"/>
                  </a:cubicBezTo>
                  <a:cubicBezTo>
                    <a:pt x="141" y="1115"/>
                    <a:pt x="240" y="1033"/>
                    <a:pt x="240" y="1033"/>
                  </a:cubicBezTo>
                  <a:cubicBezTo>
                    <a:pt x="255" y="1021"/>
                    <a:pt x="267" y="1020"/>
                    <a:pt x="284" y="1035"/>
                  </a:cubicBezTo>
                  <a:lnTo>
                    <a:pt x="361" y="1103"/>
                  </a:lnTo>
                  <a:cubicBezTo>
                    <a:pt x="374" y="1115"/>
                    <a:pt x="395" y="1108"/>
                    <a:pt x="395" y="1089"/>
                  </a:cubicBezTo>
                  <a:lnTo>
                    <a:pt x="388" y="848"/>
                  </a:lnTo>
                  <a:cubicBezTo>
                    <a:pt x="387" y="848"/>
                    <a:pt x="386" y="848"/>
                    <a:pt x="385" y="848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772329" y="-1123557"/>
              <a:ext cx="465708" cy="472063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5943070" y="3836338"/>
            <a:ext cx="465466" cy="472063"/>
            <a:chOff x="10019977" y="-551766"/>
            <a:chExt cx="2093913" cy="2122488"/>
          </a:xfrm>
          <a:solidFill>
            <a:schemeClr val="accent2"/>
          </a:solidFill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0019977" y="-551766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10357957" y="-215900"/>
              <a:ext cx="1417952" cy="1401540"/>
            </a:xfrm>
            <a:custGeom>
              <a:avLst/>
              <a:gdLst>
                <a:gd name="T0" fmla="*/ 675 w 1848"/>
                <a:gd name="T1" fmla="*/ 126 h 1848"/>
                <a:gd name="T2" fmla="*/ 286 w 1848"/>
                <a:gd name="T3" fmla="*/ 287 h 1848"/>
                <a:gd name="T4" fmla="*/ 126 w 1848"/>
                <a:gd name="T5" fmla="*/ 675 h 1848"/>
                <a:gd name="T6" fmla="*/ 286 w 1848"/>
                <a:gd name="T7" fmla="*/ 1064 h 1848"/>
                <a:gd name="T8" fmla="*/ 675 w 1848"/>
                <a:gd name="T9" fmla="*/ 1225 h 1848"/>
                <a:gd name="T10" fmla="*/ 1063 w 1848"/>
                <a:gd name="T11" fmla="*/ 1064 h 1848"/>
                <a:gd name="T12" fmla="*/ 1063 w 1848"/>
                <a:gd name="T13" fmla="*/ 287 h 1848"/>
                <a:gd name="T14" fmla="*/ 675 w 1848"/>
                <a:gd name="T15" fmla="*/ 126 h 1848"/>
                <a:gd name="T16" fmla="*/ 675 w 1848"/>
                <a:gd name="T17" fmla="*/ 1350 h 1848"/>
                <a:gd name="T18" fmla="*/ 198 w 1848"/>
                <a:gd name="T19" fmla="*/ 1153 h 1848"/>
                <a:gd name="T20" fmla="*/ 0 w 1848"/>
                <a:gd name="T21" fmla="*/ 675 h 1848"/>
                <a:gd name="T22" fmla="*/ 198 w 1848"/>
                <a:gd name="T23" fmla="*/ 198 h 1848"/>
                <a:gd name="T24" fmla="*/ 675 w 1848"/>
                <a:gd name="T25" fmla="*/ 0 h 1848"/>
                <a:gd name="T26" fmla="*/ 1152 w 1848"/>
                <a:gd name="T27" fmla="*/ 198 h 1848"/>
                <a:gd name="T28" fmla="*/ 1152 w 1848"/>
                <a:gd name="T29" fmla="*/ 1153 h 1848"/>
                <a:gd name="T30" fmla="*/ 675 w 1848"/>
                <a:gd name="T31" fmla="*/ 1350 h 1848"/>
                <a:gd name="T32" fmla="*/ 1261 w 1848"/>
                <a:gd name="T33" fmla="*/ 1068 h 1848"/>
                <a:gd name="T34" fmla="*/ 1261 w 1848"/>
                <a:gd name="T35" fmla="*/ 1153 h 1848"/>
                <a:gd name="T36" fmla="*/ 1153 w 1848"/>
                <a:gd name="T37" fmla="*/ 1261 h 1848"/>
                <a:gd name="T38" fmla="*/ 1067 w 1848"/>
                <a:gd name="T39" fmla="*/ 1261 h 1848"/>
                <a:gd name="T40" fmla="*/ 1063 w 1848"/>
                <a:gd name="T41" fmla="*/ 1257 h 1848"/>
                <a:gd name="T42" fmla="*/ 1063 w 1848"/>
                <a:gd name="T43" fmla="*/ 1172 h 1848"/>
                <a:gd name="T44" fmla="*/ 1171 w 1848"/>
                <a:gd name="T45" fmla="*/ 1064 h 1848"/>
                <a:gd name="T46" fmla="*/ 1257 w 1848"/>
                <a:gd name="T47" fmla="*/ 1064 h 1848"/>
                <a:gd name="T48" fmla="*/ 1261 w 1848"/>
                <a:gd name="T49" fmla="*/ 1068 h 1848"/>
                <a:gd name="T50" fmla="*/ 1401 w 1848"/>
                <a:gd name="T51" fmla="*/ 1250 h 1848"/>
                <a:gd name="T52" fmla="*/ 1401 w 1848"/>
                <a:gd name="T53" fmla="*/ 1401 h 1848"/>
                <a:gd name="T54" fmla="*/ 1250 w 1848"/>
                <a:gd name="T55" fmla="*/ 1401 h 1848"/>
                <a:gd name="T56" fmla="*/ 1250 w 1848"/>
                <a:gd name="T57" fmla="*/ 1250 h 1848"/>
                <a:gd name="T58" fmla="*/ 1401 w 1848"/>
                <a:gd name="T59" fmla="*/ 1250 h 1848"/>
                <a:gd name="T60" fmla="*/ 1827 w 1848"/>
                <a:gd name="T61" fmla="*/ 1655 h 1848"/>
                <a:gd name="T62" fmla="*/ 1823 w 1848"/>
                <a:gd name="T63" fmla="*/ 1736 h 1848"/>
                <a:gd name="T64" fmla="*/ 1736 w 1848"/>
                <a:gd name="T65" fmla="*/ 1823 h 1848"/>
                <a:gd name="T66" fmla="*/ 1654 w 1848"/>
                <a:gd name="T67" fmla="*/ 1827 h 1848"/>
                <a:gd name="T68" fmla="*/ 1396 w 1848"/>
                <a:gd name="T69" fmla="*/ 1569 h 1848"/>
                <a:gd name="T70" fmla="*/ 1400 w 1848"/>
                <a:gd name="T71" fmla="*/ 1487 h 1848"/>
                <a:gd name="T72" fmla="*/ 1487 w 1848"/>
                <a:gd name="T73" fmla="*/ 1400 h 1848"/>
                <a:gd name="T74" fmla="*/ 1568 w 1848"/>
                <a:gd name="T75" fmla="*/ 1396 h 1848"/>
                <a:gd name="T76" fmla="*/ 1827 w 1848"/>
                <a:gd name="T77" fmla="*/ 1655 h 1848"/>
                <a:gd name="T78" fmla="*/ 675 w 1848"/>
                <a:gd name="T79" fmla="*/ 270 h 1848"/>
                <a:gd name="T80" fmla="*/ 389 w 1848"/>
                <a:gd name="T81" fmla="*/ 389 h 1848"/>
                <a:gd name="T82" fmla="*/ 270 w 1848"/>
                <a:gd name="T83" fmla="*/ 675 h 1848"/>
                <a:gd name="T84" fmla="*/ 389 w 1848"/>
                <a:gd name="T85" fmla="*/ 962 h 1848"/>
                <a:gd name="T86" fmla="*/ 675 w 1848"/>
                <a:gd name="T87" fmla="*/ 1080 h 1848"/>
                <a:gd name="T88" fmla="*/ 961 w 1848"/>
                <a:gd name="T89" fmla="*/ 962 h 1848"/>
                <a:gd name="T90" fmla="*/ 961 w 1848"/>
                <a:gd name="T91" fmla="*/ 389 h 1848"/>
                <a:gd name="T92" fmla="*/ 675 w 1848"/>
                <a:gd name="T93" fmla="*/ 270 h 1848"/>
                <a:gd name="T94" fmla="*/ 675 w 1848"/>
                <a:gd name="T95" fmla="*/ 1164 h 1848"/>
                <a:gd name="T96" fmla="*/ 329 w 1848"/>
                <a:gd name="T97" fmla="*/ 1021 h 1848"/>
                <a:gd name="T98" fmla="*/ 186 w 1848"/>
                <a:gd name="T99" fmla="*/ 675 h 1848"/>
                <a:gd name="T100" fmla="*/ 329 w 1848"/>
                <a:gd name="T101" fmla="*/ 330 h 1848"/>
                <a:gd name="T102" fmla="*/ 675 w 1848"/>
                <a:gd name="T103" fmla="*/ 187 h 1848"/>
                <a:gd name="T104" fmla="*/ 1021 w 1848"/>
                <a:gd name="T105" fmla="*/ 330 h 1848"/>
                <a:gd name="T106" fmla="*/ 1021 w 1848"/>
                <a:gd name="T107" fmla="*/ 1021 h 1848"/>
                <a:gd name="T108" fmla="*/ 675 w 1848"/>
                <a:gd name="T109" fmla="*/ 1164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8" h="1848">
                  <a:moveTo>
                    <a:pt x="675" y="126"/>
                  </a:moveTo>
                  <a:cubicBezTo>
                    <a:pt x="528" y="126"/>
                    <a:pt x="390" y="183"/>
                    <a:pt x="286" y="287"/>
                  </a:cubicBezTo>
                  <a:cubicBezTo>
                    <a:pt x="183" y="391"/>
                    <a:pt x="126" y="529"/>
                    <a:pt x="126" y="675"/>
                  </a:cubicBezTo>
                  <a:cubicBezTo>
                    <a:pt x="126" y="822"/>
                    <a:pt x="183" y="960"/>
                    <a:pt x="286" y="1064"/>
                  </a:cubicBezTo>
                  <a:cubicBezTo>
                    <a:pt x="390" y="1168"/>
                    <a:pt x="528" y="1225"/>
                    <a:pt x="675" y="1225"/>
                  </a:cubicBezTo>
                  <a:cubicBezTo>
                    <a:pt x="822" y="1225"/>
                    <a:pt x="960" y="1168"/>
                    <a:pt x="1063" y="1064"/>
                  </a:cubicBezTo>
                  <a:cubicBezTo>
                    <a:pt x="1278" y="850"/>
                    <a:pt x="1278" y="501"/>
                    <a:pt x="1063" y="287"/>
                  </a:cubicBezTo>
                  <a:cubicBezTo>
                    <a:pt x="960" y="183"/>
                    <a:pt x="822" y="126"/>
                    <a:pt x="675" y="126"/>
                  </a:cubicBezTo>
                  <a:close/>
                  <a:moveTo>
                    <a:pt x="675" y="1350"/>
                  </a:moveTo>
                  <a:cubicBezTo>
                    <a:pt x="495" y="1350"/>
                    <a:pt x="325" y="1280"/>
                    <a:pt x="198" y="1153"/>
                  </a:cubicBezTo>
                  <a:cubicBezTo>
                    <a:pt x="70" y="1025"/>
                    <a:pt x="0" y="856"/>
                    <a:pt x="0" y="675"/>
                  </a:cubicBezTo>
                  <a:cubicBezTo>
                    <a:pt x="0" y="495"/>
                    <a:pt x="70" y="326"/>
                    <a:pt x="198" y="198"/>
                  </a:cubicBezTo>
                  <a:cubicBezTo>
                    <a:pt x="325" y="71"/>
                    <a:pt x="495" y="0"/>
                    <a:pt x="675" y="0"/>
                  </a:cubicBezTo>
                  <a:cubicBezTo>
                    <a:pt x="855" y="0"/>
                    <a:pt x="1025" y="71"/>
                    <a:pt x="1152" y="198"/>
                  </a:cubicBezTo>
                  <a:cubicBezTo>
                    <a:pt x="1415" y="461"/>
                    <a:pt x="1415" y="889"/>
                    <a:pt x="1152" y="1153"/>
                  </a:cubicBezTo>
                  <a:cubicBezTo>
                    <a:pt x="1025" y="1280"/>
                    <a:pt x="855" y="1350"/>
                    <a:pt x="675" y="1350"/>
                  </a:cubicBezTo>
                  <a:close/>
                  <a:moveTo>
                    <a:pt x="1261" y="1068"/>
                  </a:moveTo>
                  <a:cubicBezTo>
                    <a:pt x="1284" y="1091"/>
                    <a:pt x="1284" y="1130"/>
                    <a:pt x="1261" y="1153"/>
                  </a:cubicBezTo>
                  <a:lnTo>
                    <a:pt x="1153" y="1261"/>
                  </a:lnTo>
                  <a:cubicBezTo>
                    <a:pt x="1129" y="1285"/>
                    <a:pt x="1091" y="1285"/>
                    <a:pt x="1067" y="1261"/>
                  </a:cubicBezTo>
                  <a:lnTo>
                    <a:pt x="1063" y="1257"/>
                  </a:lnTo>
                  <a:cubicBezTo>
                    <a:pt x="1040" y="1234"/>
                    <a:pt x="1040" y="1195"/>
                    <a:pt x="1063" y="1172"/>
                  </a:cubicBezTo>
                  <a:lnTo>
                    <a:pt x="1171" y="1064"/>
                  </a:lnTo>
                  <a:cubicBezTo>
                    <a:pt x="1195" y="1040"/>
                    <a:pt x="1233" y="1040"/>
                    <a:pt x="1257" y="1064"/>
                  </a:cubicBezTo>
                  <a:lnTo>
                    <a:pt x="1261" y="1068"/>
                  </a:lnTo>
                  <a:close/>
                  <a:moveTo>
                    <a:pt x="1401" y="1250"/>
                  </a:moveTo>
                  <a:cubicBezTo>
                    <a:pt x="1442" y="1292"/>
                    <a:pt x="1442" y="1359"/>
                    <a:pt x="1401" y="1401"/>
                  </a:cubicBezTo>
                  <a:cubicBezTo>
                    <a:pt x="1359" y="1443"/>
                    <a:pt x="1291" y="1443"/>
                    <a:pt x="1250" y="1401"/>
                  </a:cubicBezTo>
                  <a:cubicBezTo>
                    <a:pt x="1208" y="1359"/>
                    <a:pt x="1208" y="1292"/>
                    <a:pt x="1250" y="1250"/>
                  </a:cubicBezTo>
                  <a:cubicBezTo>
                    <a:pt x="1291" y="1208"/>
                    <a:pt x="1359" y="1208"/>
                    <a:pt x="1401" y="1250"/>
                  </a:cubicBezTo>
                  <a:close/>
                  <a:moveTo>
                    <a:pt x="1827" y="1655"/>
                  </a:moveTo>
                  <a:cubicBezTo>
                    <a:pt x="1848" y="1676"/>
                    <a:pt x="1846" y="1713"/>
                    <a:pt x="1823" y="1736"/>
                  </a:cubicBezTo>
                  <a:lnTo>
                    <a:pt x="1736" y="1823"/>
                  </a:lnTo>
                  <a:cubicBezTo>
                    <a:pt x="1713" y="1847"/>
                    <a:pt x="1676" y="1848"/>
                    <a:pt x="1654" y="1827"/>
                  </a:cubicBezTo>
                  <a:lnTo>
                    <a:pt x="1396" y="1569"/>
                  </a:lnTo>
                  <a:cubicBezTo>
                    <a:pt x="1375" y="1547"/>
                    <a:pt x="1376" y="1511"/>
                    <a:pt x="1400" y="1487"/>
                  </a:cubicBezTo>
                  <a:lnTo>
                    <a:pt x="1487" y="1400"/>
                  </a:lnTo>
                  <a:cubicBezTo>
                    <a:pt x="1510" y="1377"/>
                    <a:pt x="1547" y="1375"/>
                    <a:pt x="1568" y="1396"/>
                  </a:cubicBezTo>
                  <a:lnTo>
                    <a:pt x="1827" y="1655"/>
                  </a:lnTo>
                  <a:close/>
                  <a:moveTo>
                    <a:pt x="675" y="270"/>
                  </a:moveTo>
                  <a:cubicBezTo>
                    <a:pt x="567" y="270"/>
                    <a:pt x="465" y="312"/>
                    <a:pt x="389" y="389"/>
                  </a:cubicBezTo>
                  <a:cubicBezTo>
                    <a:pt x="312" y="465"/>
                    <a:pt x="270" y="567"/>
                    <a:pt x="270" y="675"/>
                  </a:cubicBezTo>
                  <a:cubicBezTo>
                    <a:pt x="270" y="783"/>
                    <a:pt x="312" y="885"/>
                    <a:pt x="389" y="962"/>
                  </a:cubicBezTo>
                  <a:cubicBezTo>
                    <a:pt x="465" y="1038"/>
                    <a:pt x="567" y="1080"/>
                    <a:pt x="675" y="1080"/>
                  </a:cubicBezTo>
                  <a:cubicBezTo>
                    <a:pt x="783" y="1080"/>
                    <a:pt x="885" y="1038"/>
                    <a:pt x="961" y="962"/>
                  </a:cubicBezTo>
                  <a:cubicBezTo>
                    <a:pt x="1119" y="804"/>
                    <a:pt x="1119" y="547"/>
                    <a:pt x="961" y="389"/>
                  </a:cubicBezTo>
                  <a:cubicBezTo>
                    <a:pt x="885" y="312"/>
                    <a:pt x="783" y="270"/>
                    <a:pt x="675" y="270"/>
                  </a:cubicBezTo>
                  <a:close/>
                  <a:moveTo>
                    <a:pt x="675" y="1164"/>
                  </a:moveTo>
                  <a:cubicBezTo>
                    <a:pt x="544" y="1164"/>
                    <a:pt x="422" y="1113"/>
                    <a:pt x="329" y="1021"/>
                  </a:cubicBezTo>
                  <a:cubicBezTo>
                    <a:pt x="237" y="929"/>
                    <a:pt x="186" y="806"/>
                    <a:pt x="186" y="675"/>
                  </a:cubicBezTo>
                  <a:cubicBezTo>
                    <a:pt x="186" y="545"/>
                    <a:pt x="237" y="422"/>
                    <a:pt x="329" y="330"/>
                  </a:cubicBezTo>
                  <a:cubicBezTo>
                    <a:pt x="422" y="237"/>
                    <a:pt x="544" y="187"/>
                    <a:pt x="675" y="187"/>
                  </a:cubicBezTo>
                  <a:cubicBezTo>
                    <a:pt x="806" y="187"/>
                    <a:pt x="928" y="237"/>
                    <a:pt x="1021" y="330"/>
                  </a:cubicBezTo>
                  <a:cubicBezTo>
                    <a:pt x="1211" y="520"/>
                    <a:pt x="1211" y="830"/>
                    <a:pt x="1021" y="1021"/>
                  </a:cubicBezTo>
                  <a:cubicBezTo>
                    <a:pt x="928" y="1113"/>
                    <a:pt x="806" y="1164"/>
                    <a:pt x="675" y="1164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5"/>
            </p:custDataLst>
          </p:nvPr>
        </p:nvGrpSpPr>
        <p:grpSpPr>
          <a:xfrm>
            <a:off x="6542163" y="3836338"/>
            <a:ext cx="465466" cy="472063"/>
            <a:chOff x="2317849" y="-1212230"/>
            <a:chExt cx="2093913" cy="2122488"/>
          </a:xfrm>
          <a:solidFill>
            <a:schemeClr val="accent2"/>
          </a:solidFill>
        </p:grpSpPr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2317849" y="-121223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2723116" y="-1037197"/>
              <a:ext cx="1283378" cy="1723206"/>
            </a:xfrm>
            <a:custGeom>
              <a:avLst/>
              <a:gdLst>
                <a:gd name="T0" fmla="*/ 337 w 1669"/>
                <a:gd name="T1" fmla="*/ 844 h 2273"/>
                <a:gd name="T2" fmla="*/ 513 w 1669"/>
                <a:gd name="T3" fmla="*/ 1259 h 2273"/>
                <a:gd name="T4" fmla="*/ 656 w 1669"/>
                <a:gd name="T5" fmla="*/ 1590 h 2273"/>
                <a:gd name="T6" fmla="*/ 978 w 1669"/>
                <a:gd name="T7" fmla="*/ 1600 h 2273"/>
                <a:gd name="T8" fmla="*/ 1049 w 1669"/>
                <a:gd name="T9" fmla="*/ 1467 h 2273"/>
                <a:gd name="T10" fmla="*/ 1229 w 1669"/>
                <a:gd name="T11" fmla="*/ 1135 h 2273"/>
                <a:gd name="T12" fmla="*/ 835 w 1669"/>
                <a:gd name="T13" fmla="*/ 346 h 2273"/>
                <a:gd name="T14" fmla="*/ 691 w 1669"/>
                <a:gd name="T15" fmla="*/ 1704 h 2273"/>
                <a:gd name="T16" fmla="*/ 528 w 1669"/>
                <a:gd name="T17" fmla="*/ 1515 h 2273"/>
                <a:gd name="T18" fmla="*/ 354 w 1669"/>
                <a:gd name="T19" fmla="*/ 1192 h 2273"/>
                <a:gd name="T20" fmla="*/ 835 w 1669"/>
                <a:gd name="T21" fmla="*/ 242 h 2273"/>
                <a:gd name="T22" fmla="*/ 1316 w 1669"/>
                <a:gd name="T23" fmla="*/ 1192 h 2273"/>
                <a:gd name="T24" fmla="*/ 1142 w 1669"/>
                <a:gd name="T25" fmla="*/ 1515 h 2273"/>
                <a:gd name="T26" fmla="*/ 978 w 1669"/>
                <a:gd name="T27" fmla="*/ 1704 h 2273"/>
                <a:gd name="T28" fmla="*/ 597 w 1669"/>
                <a:gd name="T29" fmla="*/ 2037 h 2273"/>
                <a:gd name="T30" fmla="*/ 1002 w 1669"/>
                <a:gd name="T31" fmla="*/ 2115 h 2273"/>
                <a:gd name="T32" fmla="*/ 1002 w 1669"/>
                <a:gd name="T33" fmla="*/ 1960 h 2273"/>
                <a:gd name="T34" fmla="*/ 645 w 1669"/>
                <a:gd name="T35" fmla="*/ 2086 h 2273"/>
                <a:gd name="T36" fmla="*/ 1033 w 1669"/>
                <a:gd name="T37" fmla="*/ 2086 h 2273"/>
                <a:gd name="T38" fmla="*/ 1081 w 1669"/>
                <a:gd name="T39" fmla="*/ 2037 h 2273"/>
                <a:gd name="T40" fmla="*/ 597 w 1669"/>
                <a:gd name="T41" fmla="*/ 1795 h 2273"/>
                <a:gd name="T42" fmla="*/ 1081 w 1669"/>
                <a:gd name="T43" fmla="*/ 2037 h 2273"/>
                <a:gd name="T44" fmla="*/ 1077 w 1669"/>
                <a:gd name="T45" fmla="*/ 949 h 2273"/>
                <a:gd name="T46" fmla="*/ 914 w 1669"/>
                <a:gd name="T47" fmla="*/ 1113 h 2273"/>
                <a:gd name="T48" fmla="*/ 756 w 1669"/>
                <a:gd name="T49" fmla="*/ 1113 h 2273"/>
                <a:gd name="T50" fmla="*/ 592 w 1669"/>
                <a:gd name="T51" fmla="*/ 949 h 2273"/>
                <a:gd name="T52" fmla="*/ 592 w 1669"/>
                <a:gd name="T53" fmla="*/ 791 h 2273"/>
                <a:gd name="T54" fmla="*/ 756 w 1669"/>
                <a:gd name="T55" fmla="*/ 628 h 2273"/>
                <a:gd name="T56" fmla="*/ 914 w 1669"/>
                <a:gd name="T57" fmla="*/ 628 h 2273"/>
                <a:gd name="T58" fmla="*/ 1077 w 1669"/>
                <a:gd name="T59" fmla="*/ 791 h 2273"/>
                <a:gd name="T60" fmla="*/ 1604 w 1669"/>
                <a:gd name="T61" fmla="*/ 768 h 2273"/>
                <a:gd name="T62" fmla="*/ 1518 w 1669"/>
                <a:gd name="T63" fmla="*/ 844 h 2273"/>
                <a:gd name="T64" fmla="*/ 1604 w 1669"/>
                <a:gd name="T65" fmla="*/ 893 h 2273"/>
                <a:gd name="T66" fmla="*/ 1604 w 1669"/>
                <a:gd name="T67" fmla="*/ 768 h 2273"/>
                <a:gd name="T68" fmla="*/ 1421 w 1669"/>
                <a:gd name="T69" fmla="*/ 336 h 2273"/>
                <a:gd name="T70" fmla="*/ 1332 w 1669"/>
                <a:gd name="T71" fmla="*/ 247 h 2273"/>
                <a:gd name="T72" fmla="*/ 1356 w 1669"/>
                <a:gd name="T73" fmla="*/ 400 h 2273"/>
                <a:gd name="T74" fmla="*/ 895 w 1669"/>
                <a:gd name="T75" fmla="*/ 161 h 2273"/>
                <a:gd name="T76" fmla="*/ 833 w 1669"/>
                <a:gd name="T77" fmla="*/ 0 h 2273"/>
                <a:gd name="T78" fmla="*/ 771 w 1669"/>
                <a:gd name="T79" fmla="*/ 161 h 2273"/>
                <a:gd name="T80" fmla="*/ 307 w 1669"/>
                <a:gd name="T81" fmla="*/ 408 h 2273"/>
                <a:gd name="T82" fmla="*/ 334 w 1669"/>
                <a:gd name="T83" fmla="*/ 258 h 2273"/>
                <a:gd name="T84" fmla="*/ 245 w 1669"/>
                <a:gd name="T85" fmla="*/ 346 h 2273"/>
                <a:gd name="T86" fmla="*/ 149 w 1669"/>
                <a:gd name="T87" fmla="*/ 844 h 2273"/>
                <a:gd name="T88" fmla="*/ 65 w 1669"/>
                <a:gd name="T89" fmla="*/ 768 h 2273"/>
                <a:gd name="T90" fmla="*/ 65 w 1669"/>
                <a:gd name="T91" fmla="*/ 893 h 2273"/>
                <a:gd name="T92" fmla="*/ 149 w 1669"/>
                <a:gd name="T93" fmla="*/ 844 h 2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9" h="2273">
                  <a:moveTo>
                    <a:pt x="835" y="346"/>
                  </a:moveTo>
                  <a:cubicBezTo>
                    <a:pt x="560" y="346"/>
                    <a:pt x="337" y="569"/>
                    <a:pt x="337" y="844"/>
                  </a:cubicBezTo>
                  <a:cubicBezTo>
                    <a:pt x="337" y="975"/>
                    <a:pt x="440" y="1133"/>
                    <a:pt x="441" y="1135"/>
                  </a:cubicBezTo>
                  <a:cubicBezTo>
                    <a:pt x="463" y="1168"/>
                    <a:pt x="495" y="1222"/>
                    <a:pt x="513" y="1259"/>
                  </a:cubicBezTo>
                  <a:lnTo>
                    <a:pt x="620" y="1467"/>
                  </a:lnTo>
                  <a:cubicBezTo>
                    <a:pt x="641" y="1507"/>
                    <a:pt x="656" y="1560"/>
                    <a:pt x="656" y="1590"/>
                  </a:cubicBezTo>
                  <a:cubicBezTo>
                    <a:pt x="657" y="1591"/>
                    <a:pt x="669" y="1600"/>
                    <a:pt x="691" y="1600"/>
                  </a:cubicBezTo>
                  <a:lnTo>
                    <a:pt x="978" y="1600"/>
                  </a:lnTo>
                  <a:cubicBezTo>
                    <a:pt x="1000" y="1600"/>
                    <a:pt x="1012" y="1591"/>
                    <a:pt x="1014" y="1588"/>
                  </a:cubicBezTo>
                  <a:cubicBezTo>
                    <a:pt x="1014" y="1560"/>
                    <a:pt x="1029" y="1507"/>
                    <a:pt x="1049" y="1467"/>
                  </a:cubicBezTo>
                  <a:lnTo>
                    <a:pt x="1157" y="1258"/>
                  </a:lnTo>
                  <a:cubicBezTo>
                    <a:pt x="1175" y="1223"/>
                    <a:pt x="1207" y="1168"/>
                    <a:pt x="1229" y="1135"/>
                  </a:cubicBezTo>
                  <a:cubicBezTo>
                    <a:pt x="1264" y="1080"/>
                    <a:pt x="1333" y="948"/>
                    <a:pt x="1333" y="844"/>
                  </a:cubicBezTo>
                  <a:cubicBezTo>
                    <a:pt x="1333" y="569"/>
                    <a:pt x="1109" y="346"/>
                    <a:pt x="835" y="346"/>
                  </a:cubicBezTo>
                  <a:close/>
                  <a:moveTo>
                    <a:pt x="978" y="1704"/>
                  </a:moveTo>
                  <a:lnTo>
                    <a:pt x="691" y="1704"/>
                  </a:lnTo>
                  <a:cubicBezTo>
                    <a:pt x="613" y="1704"/>
                    <a:pt x="552" y="1654"/>
                    <a:pt x="552" y="1590"/>
                  </a:cubicBezTo>
                  <a:cubicBezTo>
                    <a:pt x="552" y="1581"/>
                    <a:pt x="543" y="1546"/>
                    <a:pt x="528" y="1515"/>
                  </a:cubicBezTo>
                  <a:lnTo>
                    <a:pt x="420" y="1306"/>
                  </a:lnTo>
                  <a:cubicBezTo>
                    <a:pt x="404" y="1273"/>
                    <a:pt x="374" y="1222"/>
                    <a:pt x="354" y="1192"/>
                  </a:cubicBezTo>
                  <a:cubicBezTo>
                    <a:pt x="342" y="1173"/>
                    <a:pt x="233" y="1003"/>
                    <a:pt x="233" y="844"/>
                  </a:cubicBezTo>
                  <a:cubicBezTo>
                    <a:pt x="233" y="512"/>
                    <a:pt x="503" y="242"/>
                    <a:pt x="835" y="242"/>
                  </a:cubicBezTo>
                  <a:cubicBezTo>
                    <a:pt x="1167" y="242"/>
                    <a:pt x="1437" y="512"/>
                    <a:pt x="1437" y="844"/>
                  </a:cubicBezTo>
                  <a:cubicBezTo>
                    <a:pt x="1437" y="1003"/>
                    <a:pt x="1328" y="1173"/>
                    <a:pt x="1316" y="1192"/>
                  </a:cubicBezTo>
                  <a:cubicBezTo>
                    <a:pt x="1296" y="1222"/>
                    <a:pt x="1266" y="1274"/>
                    <a:pt x="1249" y="1306"/>
                  </a:cubicBezTo>
                  <a:lnTo>
                    <a:pt x="1142" y="1515"/>
                  </a:lnTo>
                  <a:cubicBezTo>
                    <a:pt x="1126" y="1546"/>
                    <a:pt x="1118" y="1581"/>
                    <a:pt x="1118" y="1590"/>
                  </a:cubicBezTo>
                  <a:cubicBezTo>
                    <a:pt x="1118" y="1654"/>
                    <a:pt x="1056" y="1704"/>
                    <a:pt x="978" y="1704"/>
                  </a:cubicBezTo>
                  <a:close/>
                  <a:moveTo>
                    <a:pt x="676" y="1960"/>
                  </a:moveTo>
                  <a:cubicBezTo>
                    <a:pt x="632" y="1960"/>
                    <a:pt x="597" y="1995"/>
                    <a:pt x="597" y="2037"/>
                  </a:cubicBezTo>
                  <a:cubicBezTo>
                    <a:pt x="597" y="2080"/>
                    <a:pt x="632" y="2115"/>
                    <a:pt x="676" y="2115"/>
                  </a:cubicBezTo>
                  <a:lnTo>
                    <a:pt x="1002" y="2115"/>
                  </a:lnTo>
                  <a:cubicBezTo>
                    <a:pt x="1046" y="2115"/>
                    <a:pt x="1081" y="2080"/>
                    <a:pt x="1081" y="2037"/>
                  </a:cubicBezTo>
                  <a:cubicBezTo>
                    <a:pt x="1081" y="1995"/>
                    <a:pt x="1046" y="1960"/>
                    <a:pt x="1002" y="1960"/>
                  </a:cubicBezTo>
                  <a:lnTo>
                    <a:pt x="676" y="1960"/>
                  </a:lnTo>
                  <a:close/>
                  <a:moveTo>
                    <a:pt x="645" y="2086"/>
                  </a:moveTo>
                  <a:cubicBezTo>
                    <a:pt x="649" y="2190"/>
                    <a:pt x="734" y="2273"/>
                    <a:pt x="839" y="2273"/>
                  </a:cubicBezTo>
                  <a:cubicBezTo>
                    <a:pt x="944" y="2273"/>
                    <a:pt x="1029" y="2190"/>
                    <a:pt x="1033" y="2086"/>
                  </a:cubicBezTo>
                  <a:lnTo>
                    <a:pt x="645" y="2086"/>
                  </a:lnTo>
                  <a:close/>
                  <a:moveTo>
                    <a:pt x="1081" y="2037"/>
                  </a:moveTo>
                  <a:lnTo>
                    <a:pt x="597" y="2037"/>
                  </a:lnTo>
                  <a:lnTo>
                    <a:pt x="597" y="1795"/>
                  </a:lnTo>
                  <a:lnTo>
                    <a:pt x="1081" y="1795"/>
                  </a:lnTo>
                  <a:lnTo>
                    <a:pt x="1081" y="2037"/>
                  </a:lnTo>
                  <a:close/>
                  <a:moveTo>
                    <a:pt x="1157" y="870"/>
                  </a:moveTo>
                  <a:cubicBezTo>
                    <a:pt x="1157" y="914"/>
                    <a:pt x="1121" y="949"/>
                    <a:pt x="1077" y="949"/>
                  </a:cubicBezTo>
                  <a:lnTo>
                    <a:pt x="914" y="949"/>
                  </a:lnTo>
                  <a:lnTo>
                    <a:pt x="914" y="1113"/>
                  </a:lnTo>
                  <a:cubicBezTo>
                    <a:pt x="914" y="1156"/>
                    <a:pt x="878" y="1192"/>
                    <a:pt x="835" y="1192"/>
                  </a:cubicBezTo>
                  <a:cubicBezTo>
                    <a:pt x="791" y="1192"/>
                    <a:pt x="756" y="1156"/>
                    <a:pt x="756" y="1113"/>
                  </a:cubicBezTo>
                  <a:lnTo>
                    <a:pt x="756" y="949"/>
                  </a:lnTo>
                  <a:lnTo>
                    <a:pt x="592" y="949"/>
                  </a:lnTo>
                  <a:cubicBezTo>
                    <a:pt x="549" y="949"/>
                    <a:pt x="513" y="914"/>
                    <a:pt x="513" y="870"/>
                  </a:cubicBezTo>
                  <a:cubicBezTo>
                    <a:pt x="513" y="827"/>
                    <a:pt x="549" y="791"/>
                    <a:pt x="592" y="791"/>
                  </a:cubicBezTo>
                  <a:lnTo>
                    <a:pt x="756" y="791"/>
                  </a:lnTo>
                  <a:lnTo>
                    <a:pt x="756" y="628"/>
                  </a:lnTo>
                  <a:cubicBezTo>
                    <a:pt x="756" y="584"/>
                    <a:pt x="791" y="548"/>
                    <a:pt x="835" y="548"/>
                  </a:cubicBezTo>
                  <a:cubicBezTo>
                    <a:pt x="878" y="548"/>
                    <a:pt x="914" y="584"/>
                    <a:pt x="914" y="628"/>
                  </a:cubicBezTo>
                  <a:lnTo>
                    <a:pt x="914" y="791"/>
                  </a:lnTo>
                  <a:lnTo>
                    <a:pt x="1077" y="791"/>
                  </a:lnTo>
                  <a:cubicBezTo>
                    <a:pt x="1121" y="791"/>
                    <a:pt x="1157" y="827"/>
                    <a:pt x="1157" y="870"/>
                  </a:cubicBezTo>
                  <a:close/>
                  <a:moveTo>
                    <a:pt x="1604" y="768"/>
                  </a:moveTo>
                  <a:lnTo>
                    <a:pt x="1514" y="768"/>
                  </a:lnTo>
                  <a:cubicBezTo>
                    <a:pt x="1517" y="793"/>
                    <a:pt x="1518" y="818"/>
                    <a:pt x="1518" y="844"/>
                  </a:cubicBezTo>
                  <a:cubicBezTo>
                    <a:pt x="1518" y="860"/>
                    <a:pt x="1517" y="877"/>
                    <a:pt x="1515" y="893"/>
                  </a:cubicBezTo>
                  <a:lnTo>
                    <a:pt x="1604" y="893"/>
                  </a:lnTo>
                  <a:cubicBezTo>
                    <a:pt x="1640" y="893"/>
                    <a:pt x="1669" y="865"/>
                    <a:pt x="1669" y="831"/>
                  </a:cubicBezTo>
                  <a:cubicBezTo>
                    <a:pt x="1669" y="796"/>
                    <a:pt x="1640" y="768"/>
                    <a:pt x="1604" y="768"/>
                  </a:cubicBezTo>
                  <a:close/>
                  <a:moveTo>
                    <a:pt x="1356" y="400"/>
                  </a:moveTo>
                  <a:lnTo>
                    <a:pt x="1421" y="336"/>
                  </a:lnTo>
                  <a:cubicBezTo>
                    <a:pt x="1446" y="310"/>
                    <a:pt x="1447" y="270"/>
                    <a:pt x="1423" y="245"/>
                  </a:cubicBezTo>
                  <a:cubicBezTo>
                    <a:pt x="1398" y="221"/>
                    <a:pt x="1358" y="222"/>
                    <a:pt x="1332" y="247"/>
                  </a:cubicBezTo>
                  <a:lnTo>
                    <a:pt x="1267" y="313"/>
                  </a:lnTo>
                  <a:cubicBezTo>
                    <a:pt x="1299" y="339"/>
                    <a:pt x="1329" y="368"/>
                    <a:pt x="1356" y="400"/>
                  </a:cubicBezTo>
                  <a:close/>
                  <a:moveTo>
                    <a:pt x="833" y="158"/>
                  </a:moveTo>
                  <a:cubicBezTo>
                    <a:pt x="854" y="158"/>
                    <a:pt x="875" y="160"/>
                    <a:pt x="895" y="161"/>
                  </a:cubicBezTo>
                  <a:lnTo>
                    <a:pt x="895" y="65"/>
                  </a:lnTo>
                  <a:cubicBezTo>
                    <a:pt x="895" y="29"/>
                    <a:pt x="867" y="0"/>
                    <a:pt x="833" y="0"/>
                  </a:cubicBezTo>
                  <a:cubicBezTo>
                    <a:pt x="799" y="0"/>
                    <a:pt x="771" y="29"/>
                    <a:pt x="771" y="65"/>
                  </a:cubicBezTo>
                  <a:lnTo>
                    <a:pt x="771" y="161"/>
                  </a:lnTo>
                  <a:cubicBezTo>
                    <a:pt x="791" y="160"/>
                    <a:pt x="812" y="158"/>
                    <a:pt x="833" y="158"/>
                  </a:cubicBezTo>
                  <a:close/>
                  <a:moveTo>
                    <a:pt x="307" y="408"/>
                  </a:moveTo>
                  <a:cubicBezTo>
                    <a:pt x="333" y="375"/>
                    <a:pt x="363" y="346"/>
                    <a:pt x="395" y="319"/>
                  </a:cubicBezTo>
                  <a:lnTo>
                    <a:pt x="334" y="258"/>
                  </a:lnTo>
                  <a:cubicBezTo>
                    <a:pt x="308" y="233"/>
                    <a:pt x="268" y="232"/>
                    <a:pt x="244" y="256"/>
                  </a:cubicBezTo>
                  <a:cubicBezTo>
                    <a:pt x="219" y="281"/>
                    <a:pt x="220" y="321"/>
                    <a:pt x="245" y="346"/>
                  </a:cubicBezTo>
                  <a:lnTo>
                    <a:pt x="307" y="408"/>
                  </a:lnTo>
                  <a:close/>
                  <a:moveTo>
                    <a:pt x="149" y="844"/>
                  </a:moveTo>
                  <a:cubicBezTo>
                    <a:pt x="149" y="818"/>
                    <a:pt x="151" y="793"/>
                    <a:pt x="154" y="768"/>
                  </a:cubicBezTo>
                  <a:lnTo>
                    <a:pt x="65" y="768"/>
                  </a:lnTo>
                  <a:cubicBezTo>
                    <a:pt x="29" y="768"/>
                    <a:pt x="0" y="796"/>
                    <a:pt x="0" y="831"/>
                  </a:cubicBezTo>
                  <a:cubicBezTo>
                    <a:pt x="0" y="865"/>
                    <a:pt x="29" y="893"/>
                    <a:pt x="65" y="893"/>
                  </a:cubicBezTo>
                  <a:lnTo>
                    <a:pt x="152" y="893"/>
                  </a:lnTo>
                  <a:cubicBezTo>
                    <a:pt x="151" y="877"/>
                    <a:pt x="149" y="860"/>
                    <a:pt x="149" y="844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15" name="PA_组合 14"/>
          <p:cNvGrpSpPr/>
          <p:nvPr>
            <p:custDataLst>
              <p:tags r:id="rId6"/>
            </p:custDataLst>
          </p:nvPr>
        </p:nvGrpSpPr>
        <p:grpSpPr>
          <a:xfrm>
            <a:off x="7163171" y="3836338"/>
            <a:ext cx="465466" cy="472063"/>
            <a:chOff x="4910385" y="-2248866"/>
            <a:chExt cx="2093913" cy="2122488"/>
          </a:xfrm>
          <a:solidFill>
            <a:schemeClr val="accent2"/>
          </a:solidFill>
        </p:grpSpPr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4910385" y="-2248866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5341463" y="-1826020"/>
              <a:ext cx="1381847" cy="1227579"/>
            </a:xfrm>
            <a:custGeom>
              <a:avLst/>
              <a:gdLst>
                <a:gd name="T0" fmla="*/ 746 w 1802"/>
                <a:gd name="T1" fmla="*/ 524 h 1618"/>
                <a:gd name="T2" fmla="*/ 223 w 1802"/>
                <a:gd name="T3" fmla="*/ 599 h 1618"/>
                <a:gd name="T4" fmla="*/ 223 w 1802"/>
                <a:gd name="T5" fmla="*/ 383 h 1618"/>
                <a:gd name="T6" fmla="*/ 1059 w 1802"/>
                <a:gd name="T7" fmla="*/ 458 h 1618"/>
                <a:gd name="T8" fmla="*/ 223 w 1802"/>
                <a:gd name="T9" fmla="*/ 383 h 1618"/>
                <a:gd name="T10" fmla="*/ 1059 w 1802"/>
                <a:gd name="T11" fmla="*/ 241 h 1618"/>
                <a:gd name="T12" fmla="*/ 223 w 1802"/>
                <a:gd name="T13" fmla="*/ 317 h 1618"/>
                <a:gd name="T14" fmla="*/ 0 w 1802"/>
                <a:gd name="T15" fmla="*/ 1182 h 1618"/>
                <a:gd name="T16" fmla="*/ 202 w 1802"/>
                <a:gd name="T17" fmla="*/ 1455 h 1618"/>
                <a:gd name="T18" fmla="*/ 1283 w 1802"/>
                <a:gd name="T19" fmla="*/ 1548 h 1618"/>
                <a:gd name="T20" fmla="*/ 1198 w 1802"/>
                <a:gd name="T21" fmla="*/ 1219 h 1618"/>
                <a:gd name="T22" fmla="*/ 382 w 1802"/>
                <a:gd name="T23" fmla="*/ 1228 h 1618"/>
                <a:gd name="T24" fmla="*/ 298 w 1802"/>
                <a:gd name="T25" fmla="*/ 1320 h 1618"/>
                <a:gd name="T26" fmla="*/ 84 w 1802"/>
                <a:gd name="T27" fmla="*/ 1164 h 1618"/>
                <a:gd name="T28" fmla="*/ 1198 w 1802"/>
                <a:gd name="T29" fmla="*/ 85 h 1618"/>
                <a:gd name="T30" fmla="*/ 1283 w 1802"/>
                <a:gd name="T31" fmla="*/ 840 h 1618"/>
                <a:gd name="T32" fmla="*/ 0 w 1802"/>
                <a:gd name="T33" fmla="*/ 0 h 1618"/>
                <a:gd name="T34" fmla="*/ 302 w 1802"/>
                <a:gd name="T35" fmla="*/ 1398 h 1618"/>
                <a:gd name="T36" fmla="*/ 972 w 1802"/>
                <a:gd name="T37" fmla="*/ 1492 h 1618"/>
                <a:gd name="T38" fmla="*/ 302 w 1802"/>
                <a:gd name="T39" fmla="*/ 1398 h 1618"/>
                <a:gd name="T40" fmla="*/ 1442 w 1802"/>
                <a:gd name="T41" fmla="*/ 1062 h 1618"/>
                <a:gd name="T42" fmla="*/ 993 w 1802"/>
                <a:gd name="T43" fmla="*/ 851 h 1618"/>
                <a:gd name="T44" fmla="*/ 1783 w 1802"/>
                <a:gd name="T45" fmla="*/ 1547 h 1618"/>
                <a:gd name="T46" fmla="*/ 1604 w 1802"/>
                <a:gd name="T47" fmla="*/ 1057 h 1618"/>
                <a:gd name="T48" fmla="*/ 1387 w 1802"/>
                <a:gd name="T49" fmla="*/ 940 h 1618"/>
                <a:gd name="T50" fmla="*/ 1393 w 1802"/>
                <a:gd name="T51" fmla="*/ 863 h 1618"/>
                <a:gd name="T52" fmla="*/ 1333 w 1802"/>
                <a:gd name="T53" fmla="*/ 914 h 1618"/>
                <a:gd name="T54" fmla="*/ 1360 w 1802"/>
                <a:gd name="T55" fmla="*/ 951 h 1618"/>
                <a:gd name="T56" fmla="*/ 1549 w 1802"/>
                <a:gd name="T57" fmla="*/ 1082 h 1618"/>
                <a:gd name="T58" fmla="*/ 1681 w 1802"/>
                <a:gd name="T59" fmla="*/ 1321 h 1618"/>
                <a:gd name="T60" fmla="*/ 1572 w 1802"/>
                <a:gd name="T61" fmla="*/ 1171 h 1618"/>
                <a:gd name="T62" fmla="*/ 1270 w 1802"/>
                <a:gd name="T63" fmla="*/ 1253 h 1618"/>
                <a:gd name="T64" fmla="*/ 1696 w 1802"/>
                <a:gd name="T65" fmla="*/ 1610 h 1618"/>
                <a:gd name="T66" fmla="*/ 1069 w 1802"/>
                <a:gd name="T67" fmla="*/ 618 h 1618"/>
                <a:gd name="T68" fmla="*/ 823 w 1802"/>
                <a:gd name="T69" fmla="*/ 496 h 1618"/>
                <a:gd name="T70" fmla="*/ 1007 w 1802"/>
                <a:gd name="T71" fmla="*/ 661 h 1618"/>
                <a:gd name="T72" fmla="*/ 941 w 1802"/>
                <a:gd name="T73" fmla="*/ 716 h 1618"/>
                <a:gd name="T74" fmla="*/ 810 w 1802"/>
                <a:gd name="T75" fmla="*/ 507 h 1618"/>
                <a:gd name="T76" fmla="*/ 889 w 1802"/>
                <a:gd name="T77" fmla="*/ 770 h 1618"/>
                <a:gd name="T78" fmla="*/ 1111 w 1802"/>
                <a:gd name="T79" fmla="*/ 712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2" h="1618">
                  <a:moveTo>
                    <a:pt x="223" y="524"/>
                  </a:moveTo>
                  <a:lnTo>
                    <a:pt x="746" y="524"/>
                  </a:lnTo>
                  <a:lnTo>
                    <a:pt x="746" y="599"/>
                  </a:lnTo>
                  <a:lnTo>
                    <a:pt x="223" y="599"/>
                  </a:lnTo>
                  <a:lnTo>
                    <a:pt x="223" y="524"/>
                  </a:lnTo>
                  <a:close/>
                  <a:moveTo>
                    <a:pt x="223" y="383"/>
                  </a:moveTo>
                  <a:lnTo>
                    <a:pt x="1059" y="383"/>
                  </a:lnTo>
                  <a:lnTo>
                    <a:pt x="1059" y="458"/>
                  </a:lnTo>
                  <a:lnTo>
                    <a:pt x="223" y="458"/>
                  </a:lnTo>
                  <a:lnTo>
                    <a:pt x="223" y="383"/>
                  </a:lnTo>
                  <a:close/>
                  <a:moveTo>
                    <a:pt x="223" y="241"/>
                  </a:moveTo>
                  <a:lnTo>
                    <a:pt x="1059" y="241"/>
                  </a:lnTo>
                  <a:lnTo>
                    <a:pt x="1059" y="317"/>
                  </a:lnTo>
                  <a:lnTo>
                    <a:pt x="223" y="317"/>
                  </a:lnTo>
                  <a:lnTo>
                    <a:pt x="223" y="241"/>
                  </a:lnTo>
                  <a:close/>
                  <a:moveTo>
                    <a:pt x="0" y="1182"/>
                  </a:moveTo>
                  <a:cubicBezTo>
                    <a:pt x="0" y="1254"/>
                    <a:pt x="9" y="1311"/>
                    <a:pt x="54" y="1369"/>
                  </a:cubicBezTo>
                  <a:cubicBezTo>
                    <a:pt x="92" y="1419"/>
                    <a:pt x="140" y="1446"/>
                    <a:pt x="202" y="1455"/>
                  </a:cubicBezTo>
                  <a:lnTo>
                    <a:pt x="1206" y="1612"/>
                  </a:lnTo>
                  <a:cubicBezTo>
                    <a:pt x="1248" y="1618"/>
                    <a:pt x="1283" y="1590"/>
                    <a:pt x="1283" y="1548"/>
                  </a:cubicBezTo>
                  <a:lnTo>
                    <a:pt x="1283" y="1335"/>
                  </a:lnTo>
                  <a:cubicBezTo>
                    <a:pt x="1254" y="1299"/>
                    <a:pt x="1226" y="1259"/>
                    <a:pt x="1198" y="1219"/>
                  </a:cubicBezTo>
                  <a:lnTo>
                    <a:pt x="1198" y="1490"/>
                  </a:lnTo>
                  <a:lnTo>
                    <a:pt x="382" y="1228"/>
                  </a:lnTo>
                  <a:cubicBezTo>
                    <a:pt x="372" y="1225"/>
                    <a:pt x="361" y="1229"/>
                    <a:pt x="356" y="1239"/>
                  </a:cubicBezTo>
                  <a:cubicBezTo>
                    <a:pt x="339" y="1273"/>
                    <a:pt x="319" y="1304"/>
                    <a:pt x="298" y="1320"/>
                  </a:cubicBezTo>
                  <a:cubicBezTo>
                    <a:pt x="239" y="1366"/>
                    <a:pt x="166" y="1357"/>
                    <a:pt x="121" y="1299"/>
                  </a:cubicBezTo>
                  <a:cubicBezTo>
                    <a:pt x="88" y="1256"/>
                    <a:pt x="84" y="1215"/>
                    <a:pt x="84" y="1164"/>
                  </a:cubicBezTo>
                  <a:lnTo>
                    <a:pt x="84" y="85"/>
                  </a:lnTo>
                  <a:lnTo>
                    <a:pt x="1198" y="85"/>
                  </a:lnTo>
                  <a:lnTo>
                    <a:pt x="1198" y="751"/>
                  </a:lnTo>
                  <a:lnTo>
                    <a:pt x="1283" y="840"/>
                  </a:lnTo>
                  <a:lnTo>
                    <a:pt x="1283" y="0"/>
                  </a:lnTo>
                  <a:lnTo>
                    <a:pt x="0" y="0"/>
                  </a:lnTo>
                  <a:lnTo>
                    <a:pt x="0" y="1182"/>
                  </a:lnTo>
                  <a:close/>
                  <a:moveTo>
                    <a:pt x="302" y="1398"/>
                  </a:moveTo>
                  <a:lnTo>
                    <a:pt x="970" y="1503"/>
                  </a:lnTo>
                  <a:cubicBezTo>
                    <a:pt x="977" y="1504"/>
                    <a:pt x="980" y="1494"/>
                    <a:pt x="972" y="1492"/>
                  </a:cubicBezTo>
                  <a:lnTo>
                    <a:pt x="390" y="1305"/>
                  </a:lnTo>
                  <a:cubicBezTo>
                    <a:pt x="364" y="1349"/>
                    <a:pt x="344" y="1371"/>
                    <a:pt x="302" y="1398"/>
                  </a:cubicBezTo>
                  <a:close/>
                  <a:moveTo>
                    <a:pt x="1131" y="735"/>
                  </a:moveTo>
                  <a:lnTo>
                    <a:pt x="1442" y="1062"/>
                  </a:lnTo>
                  <a:lnTo>
                    <a:pt x="1264" y="1213"/>
                  </a:lnTo>
                  <a:lnTo>
                    <a:pt x="993" y="851"/>
                  </a:lnTo>
                  <a:lnTo>
                    <a:pt x="1131" y="735"/>
                  </a:lnTo>
                  <a:close/>
                  <a:moveTo>
                    <a:pt x="1783" y="1547"/>
                  </a:moveTo>
                  <a:cubicBezTo>
                    <a:pt x="1788" y="1530"/>
                    <a:pt x="1791" y="1511"/>
                    <a:pt x="1793" y="1489"/>
                  </a:cubicBezTo>
                  <a:cubicBezTo>
                    <a:pt x="1802" y="1343"/>
                    <a:pt x="1781" y="1146"/>
                    <a:pt x="1604" y="1057"/>
                  </a:cubicBezTo>
                  <a:cubicBezTo>
                    <a:pt x="1550" y="1030"/>
                    <a:pt x="1446" y="989"/>
                    <a:pt x="1408" y="959"/>
                  </a:cubicBezTo>
                  <a:cubicBezTo>
                    <a:pt x="1399" y="952"/>
                    <a:pt x="1392" y="946"/>
                    <a:pt x="1387" y="940"/>
                  </a:cubicBezTo>
                  <a:cubicBezTo>
                    <a:pt x="1392" y="939"/>
                    <a:pt x="1397" y="937"/>
                    <a:pt x="1401" y="933"/>
                  </a:cubicBezTo>
                  <a:cubicBezTo>
                    <a:pt x="1418" y="919"/>
                    <a:pt x="1414" y="888"/>
                    <a:pt x="1393" y="863"/>
                  </a:cubicBezTo>
                  <a:cubicBezTo>
                    <a:pt x="1373" y="838"/>
                    <a:pt x="1342" y="830"/>
                    <a:pt x="1325" y="844"/>
                  </a:cubicBezTo>
                  <a:cubicBezTo>
                    <a:pt x="1309" y="858"/>
                    <a:pt x="1312" y="890"/>
                    <a:pt x="1333" y="914"/>
                  </a:cubicBezTo>
                  <a:cubicBezTo>
                    <a:pt x="1338" y="920"/>
                    <a:pt x="1343" y="925"/>
                    <a:pt x="1349" y="929"/>
                  </a:cubicBezTo>
                  <a:cubicBezTo>
                    <a:pt x="1351" y="937"/>
                    <a:pt x="1355" y="944"/>
                    <a:pt x="1360" y="951"/>
                  </a:cubicBezTo>
                  <a:cubicBezTo>
                    <a:pt x="1367" y="963"/>
                    <a:pt x="1379" y="975"/>
                    <a:pt x="1394" y="986"/>
                  </a:cubicBezTo>
                  <a:cubicBezTo>
                    <a:pt x="1436" y="1019"/>
                    <a:pt x="1494" y="1051"/>
                    <a:pt x="1549" y="1082"/>
                  </a:cubicBezTo>
                  <a:cubicBezTo>
                    <a:pt x="1666" y="1148"/>
                    <a:pt x="1695" y="1231"/>
                    <a:pt x="1700" y="1321"/>
                  </a:cubicBezTo>
                  <a:cubicBezTo>
                    <a:pt x="1701" y="1334"/>
                    <a:pt x="1694" y="1341"/>
                    <a:pt x="1681" y="1321"/>
                  </a:cubicBezTo>
                  <a:cubicBezTo>
                    <a:pt x="1677" y="1316"/>
                    <a:pt x="1673" y="1310"/>
                    <a:pt x="1670" y="1305"/>
                  </a:cubicBezTo>
                  <a:cubicBezTo>
                    <a:pt x="1643" y="1261"/>
                    <a:pt x="1610" y="1216"/>
                    <a:pt x="1572" y="1171"/>
                  </a:cubicBezTo>
                  <a:cubicBezTo>
                    <a:pt x="1542" y="1136"/>
                    <a:pt x="1512" y="1104"/>
                    <a:pt x="1481" y="1075"/>
                  </a:cubicBezTo>
                  <a:lnTo>
                    <a:pt x="1270" y="1253"/>
                  </a:lnTo>
                  <a:cubicBezTo>
                    <a:pt x="1293" y="1288"/>
                    <a:pt x="1320" y="1324"/>
                    <a:pt x="1350" y="1359"/>
                  </a:cubicBezTo>
                  <a:cubicBezTo>
                    <a:pt x="1476" y="1508"/>
                    <a:pt x="1615" y="1606"/>
                    <a:pt x="1696" y="1610"/>
                  </a:cubicBezTo>
                  <a:cubicBezTo>
                    <a:pt x="1739" y="1613"/>
                    <a:pt x="1770" y="1585"/>
                    <a:pt x="1783" y="1547"/>
                  </a:cubicBezTo>
                  <a:close/>
                  <a:moveTo>
                    <a:pt x="1069" y="618"/>
                  </a:moveTo>
                  <a:lnTo>
                    <a:pt x="835" y="486"/>
                  </a:lnTo>
                  <a:lnTo>
                    <a:pt x="823" y="496"/>
                  </a:lnTo>
                  <a:lnTo>
                    <a:pt x="953" y="651"/>
                  </a:lnTo>
                  <a:cubicBezTo>
                    <a:pt x="971" y="641"/>
                    <a:pt x="993" y="645"/>
                    <a:pt x="1007" y="661"/>
                  </a:cubicBezTo>
                  <a:cubicBezTo>
                    <a:pt x="1022" y="679"/>
                    <a:pt x="1020" y="706"/>
                    <a:pt x="1002" y="722"/>
                  </a:cubicBezTo>
                  <a:cubicBezTo>
                    <a:pt x="984" y="737"/>
                    <a:pt x="957" y="734"/>
                    <a:pt x="941" y="716"/>
                  </a:cubicBezTo>
                  <a:cubicBezTo>
                    <a:pt x="928" y="700"/>
                    <a:pt x="928" y="677"/>
                    <a:pt x="940" y="662"/>
                  </a:cubicBezTo>
                  <a:lnTo>
                    <a:pt x="810" y="507"/>
                  </a:lnTo>
                  <a:lnTo>
                    <a:pt x="797" y="518"/>
                  </a:lnTo>
                  <a:lnTo>
                    <a:pt x="889" y="770"/>
                  </a:lnTo>
                  <a:lnTo>
                    <a:pt x="974" y="828"/>
                  </a:lnTo>
                  <a:lnTo>
                    <a:pt x="1111" y="712"/>
                  </a:lnTo>
                  <a:lnTo>
                    <a:pt x="1069" y="618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</p:grpSp>
      <p:sp>
        <p:nvSpPr>
          <p:cNvPr id="18" name="PA_矩形 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607151" y="1655679"/>
            <a:ext cx="3669558" cy="1325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1500" dirty="0">
                <a:solidFill>
                  <a:schemeClr val="accent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2018</a:t>
            </a:r>
            <a:endParaRPr lang="zh-CN" altLang="en-US" sz="11500" dirty="0">
              <a:solidFill>
                <a:schemeClr val="accent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6920897" y="1953925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6404234" y="1437261"/>
            <a:ext cx="3957855" cy="39578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54315" y="2036339"/>
            <a:ext cx="3094826" cy="2773962"/>
            <a:chOff x="4950565" y="2141272"/>
            <a:chExt cx="3094826" cy="2773962"/>
          </a:xfrm>
          <a:solidFill>
            <a:schemeClr val="accent1"/>
          </a:solidFill>
        </p:grpSpPr>
        <p:sp>
          <p:nvSpPr>
            <p:cNvPr id="5" name="椭圆 4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56979" y="2036339"/>
            <a:ext cx="3084220" cy="2798278"/>
            <a:chOff x="4953229" y="2141272"/>
            <a:chExt cx="3084220" cy="2798278"/>
          </a:xfrm>
        </p:grpSpPr>
        <p:sp>
          <p:nvSpPr>
            <p:cNvPr id="8" name="椭圆 7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721715" y="2878799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28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行业现状</a:t>
            </a:r>
            <a:endParaRPr lang="en-US" altLang="zh-CN" sz="28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9091" y="3416186"/>
            <a:ext cx="2830224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altLang="zh-CN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zh-CN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tatus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Industry</a:t>
            </a:r>
            <a:endParaRPr lang="pt-BR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 rot="13500000">
            <a:off x="5101663" y="2745139"/>
            <a:ext cx="1342093" cy="134209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70282" y="2928353"/>
            <a:ext cx="1044924" cy="975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8654" y="302780"/>
            <a:ext cx="10515600" cy="507711"/>
          </a:xfrm>
        </p:spPr>
        <p:txBody>
          <a:bodyPr/>
          <a:lstStyle/>
          <a:p>
            <a:r>
              <a:rPr lang="zh-CN" altLang="en-US" dirty="0"/>
              <a:t>餐饮行业现状</a:t>
            </a:r>
            <a:r>
              <a:rPr lang="en-US" altLang="zh-CN" dirty="0"/>
              <a:t>-</a:t>
            </a:r>
            <a:r>
              <a:rPr lang="zh-CN" altLang="en-US" dirty="0"/>
              <a:t>餐厅角度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2F4B418E-6DD4-42C0-AE5C-8D4936594643}"/>
              </a:ext>
            </a:extLst>
          </p:cNvPr>
          <p:cNvGrpSpPr/>
          <p:nvPr/>
        </p:nvGrpSpPr>
        <p:grpSpPr>
          <a:xfrm>
            <a:off x="695860" y="1670970"/>
            <a:ext cx="3084233" cy="4320000"/>
            <a:chOff x="695860" y="1670970"/>
            <a:chExt cx="3084233" cy="4320000"/>
          </a:xfrm>
        </p:grpSpPr>
        <p:sp>
          <p:nvSpPr>
            <p:cNvPr id="36" name="Rectangle 10"/>
            <p:cNvSpPr/>
            <p:nvPr/>
          </p:nvSpPr>
          <p:spPr bwMode="auto">
            <a:xfrm>
              <a:off x="695860" y="1670970"/>
              <a:ext cx="3084233" cy="43200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935" tIns="67965" rIns="135935" bIns="67965" anchor="ctr"/>
            <a:lstStyle/>
            <a:p>
              <a:pPr algn="ctr">
                <a:defRPr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" name="同侧圆角矩形 1"/>
            <p:cNvSpPr/>
            <p:nvPr/>
          </p:nvSpPr>
          <p:spPr bwMode="auto">
            <a:xfrm>
              <a:off x="767253" y="3303233"/>
              <a:ext cx="2924349" cy="525199"/>
            </a:xfrm>
            <a:prstGeom prst="round2SameRect">
              <a:avLst/>
            </a:prstGeom>
            <a:solidFill>
              <a:schemeClr val="accent1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935" tIns="67965" rIns="135935" bIns="67965" anchor="ctr"/>
            <a:lstStyle/>
            <a:p>
              <a:pPr algn="ctr">
                <a:defRPr/>
              </a:pPr>
              <a:endParaRPr lang="zh-CN" altLang="en-US" sz="2135">
                <a:solidFill>
                  <a:prstClr val="white"/>
                </a:solidFill>
              </a:endParaRPr>
            </a:p>
          </p:txBody>
        </p:sp>
        <p:sp>
          <p:nvSpPr>
            <p:cNvPr id="37" name="Rectangle 16"/>
            <p:cNvSpPr/>
            <p:nvPr/>
          </p:nvSpPr>
          <p:spPr bwMode="auto">
            <a:xfrm>
              <a:off x="943161" y="3344848"/>
              <a:ext cx="2571462" cy="431163"/>
            </a:xfrm>
            <a:prstGeom prst="rect">
              <a:avLst/>
            </a:prstGeom>
          </p:spPr>
          <p:txBody>
            <a:bodyPr wrap="square" lIns="101932" tIns="50968" rIns="101932" bIns="50968" anchor="b">
              <a:spAutoFit/>
            </a:bodyPr>
            <a:lstStyle>
              <a:defPPr>
                <a:defRPr lang="en-US"/>
              </a:defPPr>
              <a:lvl1pPr marL="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66445">
                <a:defRPr/>
              </a:pPr>
              <a:r>
                <a:rPr lang="zh-CN" altLang="en-US" sz="2135" b="1" kern="0" spc="-60" dirty="0">
                  <a:solidFill>
                    <a:prstClr val="white">
                      <a:alpha val="99000"/>
                    </a:prstClr>
                  </a:solidFill>
                  <a:latin typeface="+mn-ea"/>
                  <a:cs typeface="Segoe UI" panose="020B0502040204020203" pitchFamily="34" charset="0"/>
                </a:rPr>
                <a:t>采购</a:t>
              </a:r>
              <a:endParaRPr lang="en-US" sz="2135" b="1" kern="0" spc="-60" dirty="0">
                <a:solidFill>
                  <a:prstClr val="white">
                    <a:alpha val="99000"/>
                  </a:prst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9" name="Rectangle 42"/>
            <p:cNvSpPr/>
            <p:nvPr/>
          </p:nvSpPr>
          <p:spPr bwMode="auto">
            <a:xfrm>
              <a:off x="767253" y="3891888"/>
              <a:ext cx="2924349" cy="201136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76456" tIns="38231" rIns="76456" bIns="38231"/>
            <a:lstStyle>
              <a:defPPr>
                <a:defRPr lang="en-US"/>
              </a:defPPr>
              <a:lvl1pPr marL="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defTabSz="766445">
                <a:lnSpc>
                  <a:spcPct val="150000"/>
                </a:lnSpc>
                <a:spcAft>
                  <a:spcPts val="505"/>
                </a:spcAft>
                <a:buFont typeface="Arial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餐厅中很多食材均属于非标准化的产品，采购均靠经验；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85750" indent="-285750" defTabSz="766445">
                <a:lnSpc>
                  <a:spcPct val="150000"/>
                </a:lnSpc>
                <a:spcAft>
                  <a:spcPts val="505"/>
                </a:spcAft>
                <a:buFont typeface="Arial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采购食材的量不好控制；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85750" indent="-285750" defTabSz="766445">
                <a:lnSpc>
                  <a:spcPct val="150000"/>
                </a:lnSpc>
                <a:spcAft>
                  <a:spcPts val="505"/>
                </a:spcAft>
                <a:buFont typeface="Arial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存在吃回扣的现象。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="" xmlns:a16="http://schemas.microsoft.com/office/drawing/2014/main" id="{5AEB3FC7-BE8D-4FC2-BDEC-5615821C1EEF}"/>
                </a:ext>
              </a:extLst>
            </p:cNvPr>
            <p:cNvGrpSpPr/>
            <p:nvPr/>
          </p:nvGrpSpPr>
          <p:grpSpPr>
            <a:xfrm>
              <a:off x="1625294" y="1799669"/>
              <a:ext cx="1248000" cy="1248000"/>
              <a:chOff x="2476194" y="1799669"/>
              <a:chExt cx="1248000" cy="1248000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="" xmlns:a16="http://schemas.microsoft.com/office/drawing/2014/main" id="{FD5F660F-C324-4E64-BC20-86C47C66C926}"/>
                  </a:ext>
                </a:extLst>
              </p:cNvPr>
              <p:cNvGrpSpPr/>
              <p:nvPr/>
            </p:nvGrpSpPr>
            <p:grpSpPr>
              <a:xfrm>
                <a:off x="2476194" y="1799669"/>
                <a:ext cx="1248000" cy="1248000"/>
                <a:chOff x="2182461" y="1794400"/>
                <a:chExt cx="1248000" cy="1248000"/>
              </a:xfrm>
            </p:grpSpPr>
            <p:sp>
              <p:nvSpPr>
                <p:cNvPr id="59" name="MH_Other_10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2182461" y="1794400"/>
                  <a:ext cx="1248000" cy="1248000"/>
                </a:xfrm>
                <a:prstGeom prst="donut">
                  <a:avLst>
                    <a:gd name="adj" fmla="val 9894"/>
                  </a:avLst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rgbClr val="E0E0E0"/>
                    </a:gs>
                  </a:gsLst>
                  <a:lin ang="8100000" scaled="0"/>
                  <a:tileRect/>
                </a:gradFill>
                <a:ln w="34925">
                  <a:gradFill>
                    <a:gsLst>
                      <a:gs pos="100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8100000" scaled="0"/>
                  </a:gradFill>
                </a:ln>
                <a:effectLst>
                  <a:outerShdw blurRad="152400" dist="127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35935" tIns="67965" rIns="135935" bIns="67965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MH_Title_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2326462" y="1974791"/>
                  <a:ext cx="960000" cy="960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4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/>
                  <a:endParaRPr lang="en-US" altLang="zh-CN" sz="3600" dirty="0">
                    <a:latin typeface="Impact" panose="020B0806030902050204" pitchFamily="34" charset="0"/>
                  </a:endParaRPr>
                </a:p>
              </p:txBody>
            </p:sp>
          </p:grpSp>
          <p:pic>
            <p:nvPicPr>
              <p:cNvPr id="11" name="图片 10">
                <a:extLst>
                  <a:ext uri="{FF2B5EF4-FFF2-40B4-BE49-F238E27FC236}">
                    <a16:creationId xmlns="" xmlns:a16="http://schemas.microsoft.com/office/drawing/2014/main" id="{D593D3F0-81EC-4842-AEF3-9E5C34EC33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4014" y="2148400"/>
                <a:ext cx="721453" cy="721453"/>
              </a:xfrm>
              <a:prstGeom prst="rect">
                <a:avLst/>
              </a:prstGeom>
            </p:spPr>
          </p:pic>
        </p:grp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29963ECA-521A-4A81-B566-4C4382AB1ECF}"/>
              </a:ext>
            </a:extLst>
          </p:cNvPr>
          <p:cNvGrpSpPr/>
          <p:nvPr/>
        </p:nvGrpSpPr>
        <p:grpSpPr>
          <a:xfrm>
            <a:off x="4693583" y="1674319"/>
            <a:ext cx="3084233" cy="4320000"/>
            <a:chOff x="4693583" y="1674319"/>
            <a:chExt cx="3084233" cy="4320000"/>
          </a:xfrm>
        </p:grpSpPr>
        <p:sp>
          <p:nvSpPr>
            <p:cNvPr id="40" name="Rectangle 10">
              <a:extLst>
                <a:ext uri="{FF2B5EF4-FFF2-40B4-BE49-F238E27FC236}">
                  <a16:creationId xmlns="" xmlns:a16="http://schemas.microsoft.com/office/drawing/2014/main" id="{D0231216-E1EB-4C00-942D-1AD2C4587F19}"/>
                </a:ext>
              </a:extLst>
            </p:cNvPr>
            <p:cNvSpPr/>
            <p:nvPr/>
          </p:nvSpPr>
          <p:spPr bwMode="auto">
            <a:xfrm>
              <a:off x="4693583" y="1674319"/>
              <a:ext cx="3084233" cy="43200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935" tIns="67965" rIns="135935" bIns="67965"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同侧圆角矩形 32"/>
            <p:cNvSpPr/>
            <p:nvPr/>
          </p:nvSpPr>
          <p:spPr bwMode="auto">
            <a:xfrm>
              <a:off x="4812921" y="3284537"/>
              <a:ext cx="2855573" cy="541355"/>
            </a:xfrm>
            <a:prstGeom prst="round2SameRect">
              <a:avLst/>
            </a:prstGeom>
            <a:solidFill>
              <a:srgbClr val="538C2E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935" tIns="67965" rIns="135935" bIns="67965" anchor="ctr"/>
            <a:lstStyle/>
            <a:p>
              <a:pPr algn="ctr">
                <a:defRPr/>
              </a:pPr>
              <a:endParaRPr lang="zh-CN" altLang="en-US" sz="2135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16"/>
            <p:cNvSpPr/>
            <p:nvPr/>
          </p:nvSpPr>
          <p:spPr bwMode="auto">
            <a:xfrm>
              <a:off x="5049386" y="3341989"/>
              <a:ext cx="2315014" cy="431483"/>
            </a:xfrm>
            <a:prstGeom prst="rect">
              <a:avLst/>
            </a:prstGeom>
          </p:spPr>
          <p:txBody>
            <a:bodyPr wrap="square" lIns="101932" tIns="50968" rIns="101932" bIns="50968" anchor="b">
              <a:spAutoFit/>
            </a:bodyPr>
            <a:lstStyle>
              <a:defPPr>
                <a:defRPr lang="en-US"/>
              </a:defPPr>
              <a:lvl1pPr marL="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66445">
                <a:defRPr/>
              </a:pPr>
              <a:r>
                <a:rPr lang="en-US" altLang="en-US" sz="2135" b="1" kern="0" spc="-60" dirty="0" err="1">
                  <a:solidFill>
                    <a:prstClr val="white">
                      <a:alpha val="99000"/>
                    </a:prstClr>
                  </a:solidFill>
                  <a:latin typeface="+mn-ea"/>
                  <a:cs typeface="Segoe UI" panose="020B0502040204020203" pitchFamily="34" charset="0"/>
                </a:rPr>
                <a:t>菜品</a:t>
              </a:r>
              <a:r>
                <a:rPr lang="zh-CN" altLang="en-US" sz="2135" b="1" kern="0" spc="-60" dirty="0">
                  <a:solidFill>
                    <a:prstClr val="white">
                      <a:alpha val="99000"/>
                    </a:prstClr>
                  </a:solidFill>
                  <a:latin typeface="+mn-ea"/>
                  <a:cs typeface="Segoe UI" panose="020B0502040204020203" pitchFamily="34" charset="0"/>
                </a:rPr>
                <a:t>质量</a:t>
              </a:r>
              <a:endParaRPr lang="en-US" sz="2135" b="1" kern="0" spc="-60" dirty="0">
                <a:solidFill>
                  <a:prstClr val="white">
                    <a:alpha val="99000"/>
                  </a:prst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8" name="Rectangle 42"/>
            <p:cNvSpPr/>
            <p:nvPr/>
          </p:nvSpPr>
          <p:spPr bwMode="auto">
            <a:xfrm>
              <a:off x="4785598" y="3910519"/>
              <a:ext cx="2882896" cy="201136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76456" tIns="38231" rIns="76456" bIns="38231"/>
            <a:lstStyle>
              <a:defPPr>
                <a:defRPr lang="en-US"/>
              </a:defPPr>
              <a:lvl1pPr marL="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defTabSz="766445">
                <a:lnSpc>
                  <a:spcPct val="150000"/>
                </a:lnSpc>
                <a:spcAft>
                  <a:spcPts val="505"/>
                </a:spcAft>
                <a:buFont typeface="Arial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菜品质量不稳定，菜品质量依厨师、厨师心情而改变；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85750" indent="-285750" defTabSz="766445">
                <a:lnSpc>
                  <a:spcPct val="150000"/>
                </a:lnSpc>
                <a:spcAft>
                  <a:spcPts val="505"/>
                </a:spcAft>
                <a:buFont typeface="Arial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当天卖不出去的菜品会放到第二天卖。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4C26AECC-2FB8-4F4B-82F6-FE8DDA8E0CB8}"/>
                </a:ext>
              </a:extLst>
            </p:cNvPr>
            <p:cNvGrpSpPr/>
            <p:nvPr/>
          </p:nvGrpSpPr>
          <p:grpSpPr>
            <a:xfrm>
              <a:off x="5616707" y="1788370"/>
              <a:ext cx="1248000" cy="1248000"/>
              <a:chOff x="6794387" y="1799669"/>
              <a:chExt cx="1248000" cy="1248000"/>
            </a:xfrm>
          </p:grpSpPr>
          <p:sp>
            <p:nvSpPr>
              <p:cNvPr id="75" name="MH_Title_1"/>
              <p:cNvSpPr/>
              <p:nvPr>
                <p:custDataLst>
                  <p:tags r:id="rId3"/>
                </p:custDataLst>
              </p:nvPr>
            </p:nvSpPr>
            <p:spPr>
              <a:xfrm>
                <a:off x="6938387" y="1980060"/>
                <a:ext cx="960000" cy="9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sz="3600" dirty="0">
                  <a:latin typeface="Impact" panose="020B0806030902050204" pitchFamily="34" charset="0"/>
                </a:endParaRPr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="" xmlns:a16="http://schemas.microsoft.com/office/drawing/2014/main" id="{97EEAF6C-521B-43AA-880C-EBF8BB5F81F5}"/>
                  </a:ext>
                </a:extLst>
              </p:cNvPr>
              <p:cNvGrpSpPr/>
              <p:nvPr/>
            </p:nvGrpSpPr>
            <p:grpSpPr>
              <a:xfrm>
                <a:off x="6794387" y="1799669"/>
                <a:ext cx="1248000" cy="1248000"/>
                <a:chOff x="6794387" y="1799669"/>
                <a:chExt cx="1248000" cy="1248000"/>
              </a:xfrm>
            </p:grpSpPr>
            <p:sp>
              <p:nvSpPr>
                <p:cNvPr id="68" name="MH_Other_10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6794387" y="1799669"/>
                  <a:ext cx="1248000" cy="1248000"/>
                </a:xfrm>
                <a:prstGeom prst="donut">
                  <a:avLst>
                    <a:gd name="adj" fmla="val 9894"/>
                  </a:avLst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rgbClr val="E0E0E0"/>
                    </a:gs>
                  </a:gsLst>
                  <a:lin ang="8100000" scaled="0"/>
                  <a:tileRect/>
                </a:gradFill>
                <a:ln w="34925">
                  <a:gradFill>
                    <a:gsLst>
                      <a:gs pos="100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8100000" scaled="0"/>
                  </a:gradFill>
                </a:ln>
                <a:effectLst>
                  <a:outerShdw blurRad="152400" dist="127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35935" tIns="67965" rIns="135935" bIns="67965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4" name="图片 13">
                  <a:extLst>
                    <a:ext uri="{FF2B5EF4-FFF2-40B4-BE49-F238E27FC236}">
                      <a16:creationId xmlns="" xmlns:a16="http://schemas.microsoft.com/office/drawing/2014/main" id="{314C9E98-867F-4155-815B-132E6FFDF2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31975" y="2122714"/>
                  <a:ext cx="772824" cy="77282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A7DE6DE8-9E04-485C-9DC5-EB1ABB15C28C}"/>
              </a:ext>
            </a:extLst>
          </p:cNvPr>
          <p:cNvGrpSpPr/>
          <p:nvPr/>
        </p:nvGrpSpPr>
        <p:grpSpPr>
          <a:xfrm>
            <a:off x="8349192" y="1656431"/>
            <a:ext cx="3084233" cy="4320000"/>
            <a:chOff x="8349192" y="1656431"/>
            <a:chExt cx="3084233" cy="4320000"/>
          </a:xfrm>
        </p:grpSpPr>
        <p:sp>
          <p:nvSpPr>
            <p:cNvPr id="41" name="Rectangle 10">
              <a:extLst>
                <a:ext uri="{FF2B5EF4-FFF2-40B4-BE49-F238E27FC236}">
                  <a16:creationId xmlns="" xmlns:a16="http://schemas.microsoft.com/office/drawing/2014/main" id="{849F36A5-9466-4B6A-B2CE-5F4D3EB62B2B}"/>
                </a:ext>
              </a:extLst>
            </p:cNvPr>
            <p:cNvSpPr/>
            <p:nvPr/>
          </p:nvSpPr>
          <p:spPr bwMode="auto">
            <a:xfrm>
              <a:off x="8349192" y="1656431"/>
              <a:ext cx="3084233" cy="43200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935" tIns="67965" rIns="135935" bIns="67965"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同侧圆角矩形 42"/>
            <p:cNvSpPr/>
            <p:nvPr/>
          </p:nvSpPr>
          <p:spPr bwMode="auto">
            <a:xfrm>
              <a:off x="8458199" y="3300693"/>
              <a:ext cx="2857501" cy="525199"/>
            </a:xfrm>
            <a:prstGeom prst="round2SameRect">
              <a:avLst/>
            </a:prstGeom>
            <a:solidFill>
              <a:schemeClr val="accent1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935" tIns="67965" rIns="135935" bIns="67965" anchor="ctr"/>
            <a:lstStyle/>
            <a:p>
              <a:pPr algn="ctr">
                <a:defRPr/>
              </a:pPr>
              <a:endParaRPr lang="zh-CN" altLang="en-US" sz="2135">
                <a:solidFill>
                  <a:prstClr val="white"/>
                </a:solidFill>
              </a:endParaRPr>
            </a:p>
          </p:txBody>
        </p:sp>
        <p:sp>
          <p:nvSpPr>
            <p:cNvPr id="46" name="Rectangle 16"/>
            <p:cNvSpPr/>
            <p:nvPr/>
          </p:nvSpPr>
          <p:spPr bwMode="auto">
            <a:xfrm>
              <a:off x="8547100" y="3366518"/>
              <a:ext cx="2592210" cy="431483"/>
            </a:xfrm>
            <a:prstGeom prst="rect">
              <a:avLst/>
            </a:prstGeom>
          </p:spPr>
          <p:txBody>
            <a:bodyPr wrap="square" lIns="101932" tIns="50968" rIns="101932" bIns="50968" anchor="b">
              <a:spAutoFit/>
            </a:bodyPr>
            <a:lstStyle>
              <a:defPPr>
                <a:defRPr lang="en-US"/>
              </a:defPPr>
              <a:lvl1pPr marL="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66445">
                <a:defRPr/>
              </a:pPr>
              <a:r>
                <a:rPr lang="zh-CN" altLang="en-US" sz="2135" b="1" kern="0" spc="-60" dirty="0">
                  <a:solidFill>
                    <a:prstClr val="white">
                      <a:alpha val="99000"/>
                    </a:prstClr>
                  </a:solidFill>
                  <a:latin typeface="+mn-ea"/>
                  <a:cs typeface="Segoe UI" panose="020B0502040204020203" pitchFamily="34" charset="0"/>
                </a:rPr>
                <a:t>服务</a:t>
              </a:r>
              <a:endParaRPr lang="en-US" sz="2135" b="1" kern="0" spc="-60" dirty="0">
                <a:solidFill>
                  <a:prstClr val="white">
                    <a:alpha val="99000"/>
                  </a:prst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Rectangle 42"/>
            <p:cNvSpPr/>
            <p:nvPr/>
          </p:nvSpPr>
          <p:spPr bwMode="auto">
            <a:xfrm>
              <a:off x="8369300" y="3889353"/>
              <a:ext cx="3057361" cy="201136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76456" tIns="38231" rIns="76456" bIns="38231"/>
            <a:lstStyle>
              <a:defPPr>
                <a:defRPr lang="en-US"/>
              </a:defPPr>
              <a:lvl1pPr marL="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defTabSz="766445">
                <a:lnSpc>
                  <a:spcPct val="150000"/>
                </a:lnSpc>
                <a:spcAft>
                  <a:spcPts val="505"/>
                </a:spcAft>
                <a:buFont typeface="Arial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工作人员流动较大，培训成本高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85750" indent="-285750" defTabSz="766445">
                <a:lnSpc>
                  <a:spcPct val="150000"/>
                </a:lnSpc>
                <a:spcAft>
                  <a:spcPts val="505"/>
                </a:spcAft>
                <a:buFont typeface="Arial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在与顾客接触的过程中，常存在：写错菜单</a:t>
              </a:r>
              <a:r>
                <a: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、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送错菜</a:t>
              </a:r>
              <a:r>
                <a: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、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不能提供及时服务等失误。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204720DB-6750-427C-A44E-88CB49D2E496}"/>
                </a:ext>
              </a:extLst>
            </p:cNvPr>
            <p:cNvGrpSpPr/>
            <p:nvPr/>
          </p:nvGrpSpPr>
          <p:grpSpPr>
            <a:xfrm>
              <a:off x="9267310" y="1799669"/>
              <a:ext cx="1248000" cy="1248000"/>
              <a:chOff x="9578696" y="1800009"/>
              <a:chExt cx="1248000" cy="1248000"/>
            </a:xfrm>
          </p:grpSpPr>
          <p:sp>
            <p:nvSpPr>
              <p:cNvPr id="69" name="MH_Other_10"/>
              <p:cNvSpPr/>
              <p:nvPr>
                <p:custDataLst>
                  <p:tags r:id="rId1"/>
                </p:custDataLst>
              </p:nvPr>
            </p:nvSpPr>
            <p:spPr>
              <a:xfrm>
                <a:off x="9578696" y="1800009"/>
                <a:ext cx="1248000" cy="1248000"/>
              </a:xfrm>
              <a:prstGeom prst="donut">
                <a:avLst>
                  <a:gd name="adj" fmla="val 9894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152400" dist="127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5935" tIns="67965" rIns="135935" bIns="67965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MH_Title_1"/>
              <p:cNvSpPr/>
              <p:nvPr>
                <p:custDataLst>
                  <p:tags r:id="rId2"/>
                </p:custDataLst>
              </p:nvPr>
            </p:nvSpPr>
            <p:spPr>
              <a:xfrm>
                <a:off x="9722696" y="1980400"/>
                <a:ext cx="960000" cy="96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sz="3600" dirty="0">
                  <a:latin typeface="Impact" panose="020B0806030902050204" pitchFamily="34" charset="0"/>
                </a:endParaRPr>
              </a:p>
            </p:txBody>
          </p:sp>
          <p:pic>
            <p:nvPicPr>
              <p:cNvPr id="18" name="图片 17">
                <a:extLst>
                  <a:ext uri="{FF2B5EF4-FFF2-40B4-BE49-F238E27FC236}">
                    <a16:creationId xmlns="" xmlns:a16="http://schemas.microsoft.com/office/drawing/2014/main" id="{328412E1-138D-4400-9611-9770CC9F2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6251" y="2128393"/>
                <a:ext cx="772889" cy="7123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2240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0">
            <a:extLst>
              <a:ext uri="{FF2B5EF4-FFF2-40B4-BE49-F238E27FC236}">
                <a16:creationId xmlns="" xmlns:a16="http://schemas.microsoft.com/office/drawing/2014/main" id="{849F36A5-9466-4B6A-B2CE-5F4D3EB62B2B}"/>
              </a:ext>
            </a:extLst>
          </p:cNvPr>
          <p:cNvSpPr/>
          <p:nvPr/>
        </p:nvSpPr>
        <p:spPr bwMode="auto">
          <a:xfrm>
            <a:off x="8349192" y="1656431"/>
            <a:ext cx="3084233" cy="4320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935" tIns="67965" rIns="135935" bIns="67965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="" xmlns:a16="http://schemas.microsoft.com/office/drawing/2014/main" id="{D0231216-E1EB-4C00-942D-1AD2C4587F19}"/>
              </a:ext>
            </a:extLst>
          </p:cNvPr>
          <p:cNvSpPr/>
          <p:nvPr/>
        </p:nvSpPr>
        <p:spPr bwMode="auto">
          <a:xfrm>
            <a:off x="4693583" y="1674319"/>
            <a:ext cx="3084233" cy="4320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935" tIns="67965" rIns="135935" bIns="67965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10"/>
          <p:cNvSpPr/>
          <p:nvPr/>
        </p:nvSpPr>
        <p:spPr bwMode="auto">
          <a:xfrm>
            <a:off x="695860" y="1670970"/>
            <a:ext cx="3084233" cy="4320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935" tIns="67965" rIns="135935" bIns="67965" anchor="ctr"/>
          <a:lstStyle/>
          <a:p>
            <a:pPr algn="ctr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同侧圆角矩形 1"/>
          <p:cNvSpPr/>
          <p:nvPr/>
        </p:nvSpPr>
        <p:spPr bwMode="auto">
          <a:xfrm>
            <a:off x="767253" y="3303233"/>
            <a:ext cx="2924349" cy="525199"/>
          </a:xfrm>
          <a:prstGeom prst="round2SameRect">
            <a:avLst/>
          </a:prstGeom>
          <a:solidFill>
            <a:schemeClr val="accent1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935" tIns="67965" rIns="135935" bIns="67965" anchor="ctr"/>
          <a:lstStyle/>
          <a:p>
            <a:pPr algn="ctr">
              <a:defRPr/>
            </a:pPr>
            <a:endParaRPr lang="zh-CN" altLang="en-US" sz="2135">
              <a:solidFill>
                <a:prstClr val="white"/>
              </a:solidFill>
            </a:endParaRPr>
          </a:p>
        </p:txBody>
      </p:sp>
      <p:sp>
        <p:nvSpPr>
          <p:cNvPr id="37" name="Rectangle 16"/>
          <p:cNvSpPr/>
          <p:nvPr/>
        </p:nvSpPr>
        <p:spPr bwMode="auto">
          <a:xfrm>
            <a:off x="943161" y="3344848"/>
            <a:ext cx="2571462" cy="431163"/>
          </a:xfrm>
          <a:prstGeom prst="rect">
            <a:avLst/>
          </a:prstGeom>
        </p:spPr>
        <p:txBody>
          <a:bodyPr wrap="square" lIns="101932" tIns="50968" rIns="101932" bIns="50968" anchor="b">
            <a:spAutoFit/>
          </a:bodyPr>
          <a:lstStyle>
            <a:defPPr>
              <a:defRPr lang="en-US"/>
            </a:defPPr>
            <a:lvl1pPr marL="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0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03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193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6445">
              <a:defRPr/>
            </a:pPr>
            <a:r>
              <a:rPr lang="zh-CN" altLang="en-US" sz="2135" b="1" kern="0" spc="-60" dirty="0">
                <a:solidFill>
                  <a:prstClr val="white">
                    <a:alpha val="99000"/>
                  </a:prstClr>
                </a:solidFill>
                <a:latin typeface="+mn-ea"/>
                <a:cs typeface="Segoe UI" panose="020B0502040204020203" pitchFamily="34" charset="0"/>
              </a:rPr>
              <a:t>风味特色</a:t>
            </a:r>
            <a:endParaRPr lang="en-US" sz="2135" b="1" kern="0" spc="-60" dirty="0">
              <a:solidFill>
                <a:prstClr val="white">
                  <a:alpha val="99000"/>
                </a:prst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9" name="Rectangle 42"/>
          <p:cNvSpPr/>
          <p:nvPr/>
        </p:nvSpPr>
        <p:spPr bwMode="auto">
          <a:xfrm>
            <a:off x="767253" y="3891888"/>
            <a:ext cx="2924349" cy="201136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6456" tIns="38231" rIns="76456" bIns="38231"/>
          <a:lstStyle>
            <a:defPPr>
              <a:defRPr lang="en-US"/>
            </a:defPPr>
            <a:lvl1pPr marL="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0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9903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193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766445">
              <a:lnSpc>
                <a:spcPct val="150000"/>
              </a:lnSpc>
              <a:spcAft>
                <a:spcPts val="505"/>
              </a:spcAft>
              <a:buFont typeface="Arial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消费者追求特色美食消费习惯日益明显，在外出就餐时会根据自己喜好的口味、饮食风味以及餐厅特色选择就餐地点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餐饮行业现状</a:t>
            </a:r>
            <a:r>
              <a:rPr lang="en-US" altLang="zh-CN" dirty="0"/>
              <a:t>-</a:t>
            </a:r>
            <a:r>
              <a:rPr lang="zh-CN" altLang="en-US" dirty="0"/>
              <a:t>顾客角度</a:t>
            </a:r>
          </a:p>
        </p:txBody>
      </p:sp>
      <p:sp>
        <p:nvSpPr>
          <p:cNvPr id="33" name="同侧圆角矩形 32"/>
          <p:cNvSpPr/>
          <p:nvPr/>
        </p:nvSpPr>
        <p:spPr bwMode="auto">
          <a:xfrm>
            <a:off x="4812921" y="3284537"/>
            <a:ext cx="2855573" cy="541355"/>
          </a:xfrm>
          <a:prstGeom prst="round2SameRect">
            <a:avLst/>
          </a:prstGeom>
          <a:solidFill>
            <a:srgbClr val="538C2E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935" tIns="67965" rIns="135935" bIns="67965" anchor="ctr"/>
          <a:lstStyle/>
          <a:p>
            <a:pPr algn="ctr">
              <a:defRPr/>
            </a:pPr>
            <a:endParaRPr lang="zh-CN" altLang="en-US" sz="2135" dirty="0">
              <a:solidFill>
                <a:prstClr val="white"/>
              </a:solidFill>
            </a:endParaRPr>
          </a:p>
        </p:txBody>
      </p:sp>
      <p:sp>
        <p:nvSpPr>
          <p:cNvPr id="34" name="Rectangle 16"/>
          <p:cNvSpPr/>
          <p:nvPr/>
        </p:nvSpPr>
        <p:spPr bwMode="auto">
          <a:xfrm>
            <a:off x="5049386" y="3341989"/>
            <a:ext cx="2315014" cy="431483"/>
          </a:xfrm>
          <a:prstGeom prst="rect">
            <a:avLst/>
          </a:prstGeom>
        </p:spPr>
        <p:txBody>
          <a:bodyPr wrap="square" lIns="101932" tIns="50968" rIns="101932" bIns="50968" anchor="b">
            <a:spAutoFit/>
          </a:bodyPr>
          <a:lstStyle>
            <a:defPPr>
              <a:defRPr lang="en-US"/>
            </a:defPPr>
            <a:lvl1pPr marL="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0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03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193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6445">
              <a:defRPr/>
            </a:pPr>
            <a:r>
              <a:rPr lang="zh-CN" altLang="en-US" sz="2135" b="1" kern="0" spc="-60" dirty="0">
                <a:solidFill>
                  <a:prstClr val="white">
                    <a:alpha val="99000"/>
                  </a:prstClr>
                </a:solidFill>
                <a:latin typeface="+mn-ea"/>
                <a:cs typeface="Segoe UI" panose="020B0502040204020203" pitchFamily="34" charset="0"/>
              </a:rPr>
              <a:t>安全卫生</a:t>
            </a:r>
            <a:endParaRPr lang="en-US" sz="2135" b="1" kern="0" spc="-60" dirty="0">
              <a:solidFill>
                <a:prstClr val="white">
                  <a:alpha val="99000"/>
                </a:prst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8" name="Rectangle 42"/>
          <p:cNvSpPr/>
          <p:nvPr/>
        </p:nvSpPr>
        <p:spPr bwMode="auto">
          <a:xfrm>
            <a:off x="4785598" y="3910519"/>
            <a:ext cx="2882896" cy="201136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6456" tIns="38231" rIns="76456" bIns="38231"/>
          <a:lstStyle>
            <a:defPPr>
              <a:defRPr lang="en-US"/>
            </a:defPPr>
            <a:lvl1pPr marL="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0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9903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193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766445">
              <a:lnSpc>
                <a:spcPct val="150000"/>
              </a:lnSpc>
              <a:spcAft>
                <a:spcPts val="505"/>
              </a:spcAft>
              <a:buFont typeface="Arial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食品安全问题频发，顾客对餐饮食品的安全仍持不信任的态度。</a:t>
            </a:r>
          </a:p>
        </p:txBody>
      </p:sp>
      <p:sp>
        <p:nvSpPr>
          <p:cNvPr id="43" name="同侧圆角矩形 42"/>
          <p:cNvSpPr/>
          <p:nvPr/>
        </p:nvSpPr>
        <p:spPr bwMode="auto">
          <a:xfrm>
            <a:off x="8458199" y="3300693"/>
            <a:ext cx="2857501" cy="525199"/>
          </a:xfrm>
          <a:prstGeom prst="round2SameRect">
            <a:avLst/>
          </a:prstGeom>
          <a:solidFill>
            <a:schemeClr val="accent1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935" tIns="67965" rIns="135935" bIns="67965" anchor="ctr"/>
          <a:lstStyle/>
          <a:p>
            <a:pPr algn="ctr">
              <a:defRPr/>
            </a:pPr>
            <a:endParaRPr lang="zh-CN" altLang="en-US" sz="2135">
              <a:solidFill>
                <a:prstClr val="white"/>
              </a:solidFill>
            </a:endParaRPr>
          </a:p>
        </p:txBody>
      </p:sp>
      <p:sp>
        <p:nvSpPr>
          <p:cNvPr id="46" name="Rectangle 16"/>
          <p:cNvSpPr/>
          <p:nvPr/>
        </p:nvSpPr>
        <p:spPr bwMode="auto">
          <a:xfrm>
            <a:off x="8547100" y="3366518"/>
            <a:ext cx="2592210" cy="431483"/>
          </a:xfrm>
          <a:prstGeom prst="rect">
            <a:avLst/>
          </a:prstGeom>
        </p:spPr>
        <p:txBody>
          <a:bodyPr wrap="square" lIns="101932" tIns="50968" rIns="101932" bIns="50968" anchor="b">
            <a:spAutoFit/>
          </a:bodyPr>
          <a:lstStyle>
            <a:defPPr>
              <a:defRPr lang="en-US"/>
            </a:defPPr>
            <a:lvl1pPr marL="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0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03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193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6445">
              <a:defRPr/>
            </a:pPr>
            <a:r>
              <a:rPr lang="zh-CN" altLang="en-US" sz="2135" b="1" kern="0" spc="-60" dirty="0">
                <a:solidFill>
                  <a:prstClr val="white">
                    <a:alpha val="99000"/>
                  </a:prstClr>
                </a:solidFill>
                <a:latin typeface="+mn-ea"/>
                <a:cs typeface="Segoe UI" panose="020B0502040204020203" pitchFamily="34" charset="0"/>
              </a:rPr>
              <a:t>食材品质</a:t>
            </a:r>
            <a:endParaRPr lang="en-US" sz="2135" b="1" kern="0" spc="-60" dirty="0">
              <a:solidFill>
                <a:prstClr val="white">
                  <a:alpha val="99000"/>
                </a:prst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8" name="Rectangle 42"/>
          <p:cNvSpPr/>
          <p:nvPr/>
        </p:nvSpPr>
        <p:spPr bwMode="auto">
          <a:xfrm>
            <a:off x="8369300" y="3889353"/>
            <a:ext cx="3057361" cy="201136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6456" tIns="38231" rIns="76456" bIns="38231"/>
          <a:lstStyle>
            <a:defPPr>
              <a:defRPr lang="en-US"/>
            </a:defPPr>
            <a:lvl1pPr marL="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0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9903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193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766445">
              <a:lnSpc>
                <a:spcPct val="150000"/>
              </a:lnSpc>
              <a:spcAft>
                <a:spcPts val="505"/>
              </a:spcAft>
              <a:buFont typeface="Arial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菜品存在以次充好的现象；</a:t>
            </a:r>
          </a:p>
          <a:p>
            <a:pPr marL="285750" indent="-285750" defTabSz="766445">
              <a:lnSpc>
                <a:spcPct val="150000"/>
              </a:lnSpc>
              <a:spcAft>
                <a:spcPts val="505"/>
              </a:spcAft>
              <a:buFont typeface="Arial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顾客对餐厅售卖的酒品是假货的疑虑。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FD5F660F-C324-4E64-BC20-86C47C66C926}"/>
              </a:ext>
            </a:extLst>
          </p:cNvPr>
          <p:cNvGrpSpPr/>
          <p:nvPr/>
        </p:nvGrpSpPr>
        <p:grpSpPr>
          <a:xfrm>
            <a:off x="1625294" y="1799669"/>
            <a:ext cx="1248000" cy="1248000"/>
            <a:chOff x="2182461" y="1794400"/>
            <a:chExt cx="1248000" cy="1248000"/>
          </a:xfrm>
        </p:grpSpPr>
        <p:sp>
          <p:nvSpPr>
            <p:cNvPr id="59" name="MH_Other_10"/>
            <p:cNvSpPr/>
            <p:nvPr>
              <p:custDataLst>
                <p:tags r:id="rId5"/>
              </p:custDataLst>
            </p:nvPr>
          </p:nvSpPr>
          <p:spPr>
            <a:xfrm>
              <a:off x="2182461" y="1794400"/>
              <a:ext cx="1248000" cy="1248000"/>
            </a:xfrm>
            <a:prstGeom prst="donut">
              <a:avLst>
                <a:gd name="adj" fmla="val 9894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1524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935" tIns="67965" rIns="135935" bIns="67965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71" name="MH_Title_1"/>
            <p:cNvSpPr/>
            <p:nvPr>
              <p:custDataLst>
                <p:tags r:id="rId6"/>
              </p:custDataLst>
            </p:nvPr>
          </p:nvSpPr>
          <p:spPr>
            <a:xfrm>
              <a:off x="2326462" y="1974791"/>
              <a:ext cx="960000" cy="96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en-US" altLang="zh-CN" sz="360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4C26AECC-2FB8-4F4B-82F6-FE8DDA8E0CB8}"/>
              </a:ext>
            </a:extLst>
          </p:cNvPr>
          <p:cNvGrpSpPr/>
          <p:nvPr/>
        </p:nvGrpSpPr>
        <p:grpSpPr>
          <a:xfrm>
            <a:off x="5616707" y="1788370"/>
            <a:ext cx="1248000" cy="1248000"/>
            <a:chOff x="6794387" y="1799669"/>
            <a:chExt cx="1248000" cy="1248000"/>
          </a:xfrm>
        </p:grpSpPr>
        <p:sp>
          <p:nvSpPr>
            <p:cNvPr id="75" name="MH_Title_1"/>
            <p:cNvSpPr/>
            <p:nvPr>
              <p:custDataLst>
                <p:tags r:id="rId3"/>
              </p:custDataLst>
            </p:nvPr>
          </p:nvSpPr>
          <p:spPr>
            <a:xfrm>
              <a:off x="6938387" y="1980060"/>
              <a:ext cx="960000" cy="9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en-US" altLang="zh-CN" sz="3600" dirty="0">
                <a:latin typeface="Impact" panose="020B0806030902050204" pitchFamily="34" charset="0"/>
              </a:endParaRPr>
            </a:p>
          </p:txBody>
        </p:sp>
        <p:sp>
          <p:nvSpPr>
            <p:cNvPr id="68" name="MH_Other_10"/>
            <p:cNvSpPr/>
            <p:nvPr>
              <p:custDataLst>
                <p:tags r:id="rId4"/>
              </p:custDataLst>
            </p:nvPr>
          </p:nvSpPr>
          <p:spPr>
            <a:xfrm>
              <a:off x="6794387" y="1799669"/>
              <a:ext cx="1248000" cy="1248000"/>
            </a:xfrm>
            <a:prstGeom prst="donut">
              <a:avLst>
                <a:gd name="adj" fmla="val 9894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1524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935" tIns="67965" rIns="135935" bIns="67965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204720DB-6750-427C-A44E-88CB49D2E496}"/>
              </a:ext>
            </a:extLst>
          </p:cNvPr>
          <p:cNvGrpSpPr/>
          <p:nvPr/>
        </p:nvGrpSpPr>
        <p:grpSpPr>
          <a:xfrm>
            <a:off x="9267310" y="1799669"/>
            <a:ext cx="1248000" cy="1248000"/>
            <a:chOff x="9578696" y="1800009"/>
            <a:chExt cx="1248000" cy="1248000"/>
          </a:xfrm>
        </p:grpSpPr>
        <p:sp>
          <p:nvSpPr>
            <p:cNvPr id="69" name="MH_Other_10"/>
            <p:cNvSpPr/>
            <p:nvPr>
              <p:custDataLst>
                <p:tags r:id="rId1"/>
              </p:custDataLst>
            </p:nvPr>
          </p:nvSpPr>
          <p:spPr>
            <a:xfrm>
              <a:off x="9578696" y="1800009"/>
              <a:ext cx="1248000" cy="1248000"/>
            </a:xfrm>
            <a:prstGeom prst="donut">
              <a:avLst>
                <a:gd name="adj" fmla="val 9894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1524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935" tIns="67965" rIns="135935" bIns="67965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76" name="MH_Title_1"/>
            <p:cNvSpPr/>
            <p:nvPr>
              <p:custDataLst>
                <p:tags r:id="rId2"/>
              </p:custDataLst>
            </p:nvPr>
          </p:nvSpPr>
          <p:spPr>
            <a:xfrm>
              <a:off x="9722696" y="1980400"/>
              <a:ext cx="960000" cy="96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en-US" altLang="zh-CN" sz="3600" dirty="0">
                <a:latin typeface="Impact" panose="020B0806030902050204" pitchFamily="34" charset="0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3B4F7AD-51FB-4E16-B780-39A60B2F66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41" y="2042368"/>
            <a:ext cx="826705" cy="8267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5467DD3A-0FB4-4570-BBE8-85CD1D0DBF0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13" y="2122834"/>
            <a:ext cx="713188" cy="7131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4BB785F4-B317-49CE-9884-D8A737F0F52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788" y="2027349"/>
            <a:ext cx="1042322" cy="7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4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0">
            <a:extLst>
              <a:ext uri="{FF2B5EF4-FFF2-40B4-BE49-F238E27FC236}">
                <a16:creationId xmlns="" xmlns:a16="http://schemas.microsoft.com/office/drawing/2014/main" id="{D0231216-E1EB-4C00-942D-1AD2C4587F19}"/>
              </a:ext>
            </a:extLst>
          </p:cNvPr>
          <p:cNvSpPr/>
          <p:nvPr/>
        </p:nvSpPr>
        <p:spPr bwMode="auto">
          <a:xfrm>
            <a:off x="6394866" y="1660035"/>
            <a:ext cx="3084233" cy="4320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935" tIns="67965" rIns="135935" bIns="67965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10"/>
          <p:cNvSpPr/>
          <p:nvPr/>
        </p:nvSpPr>
        <p:spPr bwMode="auto">
          <a:xfrm>
            <a:off x="2412795" y="1682728"/>
            <a:ext cx="3084233" cy="4320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935" tIns="67965" rIns="135935" bIns="67965" anchor="ctr"/>
          <a:lstStyle/>
          <a:p>
            <a:pPr algn="ctr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同侧圆角矩形 1"/>
          <p:cNvSpPr/>
          <p:nvPr/>
        </p:nvSpPr>
        <p:spPr bwMode="auto">
          <a:xfrm>
            <a:off x="2484188" y="3314991"/>
            <a:ext cx="2924349" cy="525199"/>
          </a:xfrm>
          <a:prstGeom prst="round2SameRect">
            <a:avLst/>
          </a:prstGeom>
          <a:solidFill>
            <a:schemeClr val="accent1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935" tIns="67965" rIns="135935" bIns="67965" anchor="ctr"/>
          <a:lstStyle/>
          <a:p>
            <a:pPr algn="ctr">
              <a:defRPr/>
            </a:pPr>
            <a:endParaRPr lang="zh-CN" altLang="en-US" sz="2135">
              <a:solidFill>
                <a:prstClr val="white"/>
              </a:solidFill>
            </a:endParaRPr>
          </a:p>
        </p:txBody>
      </p:sp>
      <p:sp>
        <p:nvSpPr>
          <p:cNvPr id="37" name="Rectangle 16"/>
          <p:cNvSpPr/>
          <p:nvPr/>
        </p:nvSpPr>
        <p:spPr bwMode="auto">
          <a:xfrm>
            <a:off x="2660096" y="3356606"/>
            <a:ext cx="2571462" cy="431163"/>
          </a:xfrm>
          <a:prstGeom prst="rect">
            <a:avLst/>
          </a:prstGeom>
        </p:spPr>
        <p:txBody>
          <a:bodyPr wrap="square" lIns="101932" tIns="50968" rIns="101932" bIns="50968" anchor="b">
            <a:spAutoFit/>
          </a:bodyPr>
          <a:lstStyle>
            <a:defPPr>
              <a:defRPr lang="en-US"/>
            </a:defPPr>
            <a:lvl1pPr marL="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0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03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193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6445">
              <a:defRPr/>
            </a:pPr>
            <a:r>
              <a:rPr lang="zh-CN" altLang="en-US" sz="2135" b="1" kern="0" spc="-60" dirty="0" smtClean="0">
                <a:solidFill>
                  <a:prstClr val="white">
                    <a:alpha val="99000"/>
                  </a:prstClr>
                </a:solidFill>
                <a:latin typeface="+mn-ea"/>
                <a:cs typeface="Segoe UI" panose="020B0502040204020203" pitchFamily="34" charset="0"/>
              </a:rPr>
              <a:t>就餐时间利用率</a:t>
            </a:r>
            <a:endParaRPr lang="en-US" sz="2135" b="1" kern="0" spc="-60" dirty="0">
              <a:solidFill>
                <a:prstClr val="white">
                  <a:alpha val="99000"/>
                </a:prst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9" name="Rectangle 42"/>
          <p:cNvSpPr/>
          <p:nvPr/>
        </p:nvSpPr>
        <p:spPr bwMode="auto">
          <a:xfrm>
            <a:off x="2484188" y="3903645"/>
            <a:ext cx="2924349" cy="169328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6456" tIns="38231" rIns="76456" bIns="38231"/>
          <a:lstStyle>
            <a:defPPr>
              <a:defRPr lang="en-US"/>
            </a:defPPr>
            <a:lvl1pPr marL="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0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9903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193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766445">
              <a:lnSpc>
                <a:spcPct val="150000"/>
              </a:lnSpc>
              <a:spcAft>
                <a:spcPts val="505"/>
              </a:spcAft>
              <a:buFont typeface="Arial"/>
              <a:buChar char="•"/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可以更好的利用就餐的时间，为这段时间赋予更多价值。餐厅中安排主题分享，落实社交功能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1615" y="302780"/>
            <a:ext cx="10515600" cy="507711"/>
          </a:xfrm>
        </p:spPr>
        <p:txBody>
          <a:bodyPr/>
          <a:lstStyle/>
          <a:p>
            <a:r>
              <a:rPr lang="zh-CN" altLang="en-US" dirty="0"/>
              <a:t>餐饮行业现状</a:t>
            </a:r>
            <a:r>
              <a:rPr lang="en-US" altLang="zh-CN" dirty="0" smtClean="0"/>
              <a:t>-</a:t>
            </a:r>
            <a:r>
              <a:rPr lang="zh-CN" altLang="en-US" dirty="0" smtClean="0"/>
              <a:t>缺乏的功能</a:t>
            </a:r>
            <a:endParaRPr lang="zh-CN" altLang="en-US" dirty="0"/>
          </a:p>
        </p:txBody>
      </p:sp>
      <p:sp>
        <p:nvSpPr>
          <p:cNvPr id="33" name="同侧圆角矩形 32"/>
          <p:cNvSpPr/>
          <p:nvPr/>
        </p:nvSpPr>
        <p:spPr bwMode="auto">
          <a:xfrm>
            <a:off x="6529856" y="3296295"/>
            <a:ext cx="2855573" cy="541355"/>
          </a:xfrm>
          <a:prstGeom prst="round2SameRect">
            <a:avLst/>
          </a:prstGeom>
          <a:solidFill>
            <a:srgbClr val="538C2E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935" tIns="67965" rIns="135935" bIns="67965" anchor="ctr"/>
          <a:lstStyle/>
          <a:p>
            <a:pPr algn="ctr">
              <a:defRPr/>
            </a:pPr>
            <a:endParaRPr lang="zh-CN" altLang="en-US" sz="2135" dirty="0">
              <a:solidFill>
                <a:prstClr val="white"/>
              </a:solidFill>
            </a:endParaRPr>
          </a:p>
        </p:txBody>
      </p:sp>
      <p:sp>
        <p:nvSpPr>
          <p:cNvPr id="34" name="Rectangle 16"/>
          <p:cNvSpPr/>
          <p:nvPr/>
        </p:nvSpPr>
        <p:spPr bwMode="auto">
          <a:xfrm>
            <a:off x="6766321" y="3353747"/>
            <a:ext cx="2315014" cy="431483"/>
          </a:xfrm>
          <a:prstGeom prst="rect">
            <a:avLst/>
          </a:prstGeom>
        </p:spPr>
        <p:txBody>
          <a:bodyPr wrap="square" lIns="101932" tIns="50968" rIns="101932" bIns="50968" anchor="b">
            <a:spAutoFit/>
          </a:bodyPr>
          <a:lstStyle>
            <a:defPPr>
              <a:defRPr lang="en-US"/>
            </a:defPPr>
            <a:lvl1pPr marL="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0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03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1930" algn="l" defTabSz="68516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6445">
              <a:defRPr/>
            </a:pPr>
            <a:r>
              <a:rPr lang="zh-CN" altLang="en-US" sz="2135" b="1" kern="0" spc="-60" dirty="0" smtClean="0">
                <a:solidFill>
                  <a:prstClr val="white">
                    <a:alpha val="99000"/>
                  </a:prstClr>
                </a:solidFill>
                <a:latin typeface="+mn-ea"/>
                <a:cs typeface="Segoe UI" panose="020B0502040204020203" pitchFamily="34" charset="0"/>
              </a:rPr>
              <a:t>传播饮食文化</a:t>
            </a:r>
            <a:endParaRPr lang="en-US" sz="2135" b="1" kern="0" spc="-60" dirty="0">
              <a:solidFill>
                <a:prstClr val="white">
                  <a:alpha val="99000"/>
                </a:prst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8" name="Rectangle 42"/>
          <p:cNvSpPr/>
          <p:nvPr/>
        </p:nvSpPr>
        <p:spPr bwMode="auto">
          <a:xfrm>
            <a:off x="6502533" y="3922277"/>
            <a:ext cx="2882896" cy="201136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6456" tIns="38231" rIns="76456" bIns="38231"/>
          <a:lstStyle>
            <a:defPPr>
              <a:defRPr lang="en-US"/>
            </a:defPPr>
            <a:lvl1pPr marL="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0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9903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1930" algn="l" defTabSz="68516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766445">
              <a:lnSpc>
                <a:spcPct val="150000"/>
              </a:lnSpc>
              <a:spcAft>
                <a:spcPts val="505"/>
              </a:spcAft>
              <a:buFont typeface="Arial"/>
              <a:buChar char="•"/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顾客在就餐时，存在认知偏差，更容易接受熟悉、常见的菜品，导致食材不能完全利用。餐厅可以告知顾客还可以品尝什么。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FD5F660F-C324-4E64-BC20-86C47C66C926}"/>
              </a:ext>
            </a:extLst>
          </p:cNvPr>
          <p:cNvGrpSpPr/>
          <p:nvPr/>
        </p:nvGrpSpPr>
        <p:grpSpPr>
          <a:xfrm>
            <a:off x="3342229" y="1811427"/>
            <a:ext cx="1248000" cy="1248000"/>
            <a:chOff x="2182461" y="1794400"/>
            <a:chExt cx="1248000" cy="1248000"/>
          </a:xfrm>
        </p:grpSpPr>
        <p:sp>
          <p:nvSpPr>
            <p:cNvPr id="59" name="MH_Other_10"/>
            <p:cNvSpPr/>
            <p:nvPr>
              <p:custDataLst>
                <p:tags r:id="rId3"/>
              </p:custDataLst>
            </p:nvPr>
          </p:nvSpPr>
          <p:spPr>
            <a:xfrm>
              <a:off x="2182461" y="1794400"/>
              <a:ext cx="1248000" cy="1248000"/>
            </a:xfrm>
            <a:prstGeom prst="donut">
              <a:avLst>
                <a:gd name="adj" fmla="val 9894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1524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935" tIns="67965" rIns="135935" bIns="67965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71" name="MH_Title_1"/>
            <p:cNvSpPr/>
            <p:nvPr>
              <p:custDataLst>
                <p:tags r:id="rId4"/>
              </p:custDataLst>
            </p:nvPr>
          </p:nvSpPr>
          <p:spPr>
            <a:xfrm>
              <a:off x="2326462" y="1974791"/>
              <a:ext cx="960000" cy="96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en-US" altLang="zh-CN" sz="360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4C26AECC-2FB8-4F4B-82F6-FE8DDA8E0CB8}"/>
              </a:ext>
            </a:extLst>
          </p:cNvPr>
          <p:cNvGrpSpPr/>
          <p:nvPr/>
        </p:nvGrpSpPr>
        <p:grpSpPr>
          <a:xfrm>
            <a:off x="7333642" y="1800128"/>
            <a:ext cx="1248000" cy="1248000"/>
            <a:chOff x="6794387" y="1799669"/>
            <a:chExt cx="1248000" cy="1248000"/>
          </a:xfrm>
        </p:grpSpPr>
        <p:sp>
          <p:nvSpPr>
            <p:cNvPr id="75" name="MH_Title_1"/>
            <p:cNvSpPr/>
            <p:nvPr>
              <p:custDataLst>
                <p:tags r:id="rId1"/>
              </p:custDataLst>
            </p:nvPr>
          </p:nvSpPr>
          <p:spPr>
            <a:xfrm>
              <a:off x="6938387" y="1980060"/>
              <a:ext cx="960000" cy="9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en-US" altLang="zh-CN" sz="3600" dirty="0">
                <a:latin typeface="Impact" panose="020B0806030902050204" pitchFamily="34" charset="0"/>
              </a:endParaRPr>
            </a:p>
          </p:txBody>
        </p:sp>
        <p:sp>
          <p:nvSpPr>
            <p:cNvPr id="68" name="MH_Other_10"/>
            <p:cNvSpPr/>
            <p:nvPr>
              <p:custDataLst>
                <p:tags r:id="rId2"/>
              </p:custDataLst>
            </p:nvPr>
          </p:nvSpPr>
          <p:spPr>
            <a:xfrm>
              <a:off x="6794387" y="1799669"/>
              <a:ext cx="1248000" cy="1248000"/>
            </a:xfrm>
            <a:prstGeom prst="donut">
              <a:avLst>
                <a:gd name="adj" fmla="val 9894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1524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935" tIns="67965" rIns="135935" bIns="67965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3B4F7AD-51FB-4E16-B780-39A60B2F66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76" y="2054126"/>
            <a:ext cx="826705" cy="8267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5467DD3A-0FB4-4570-BBE8-85CD1D0DBF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348" y="2134592"/>
            <a:ext cx="713188" cy="7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6920897" y="1953925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6404234" y="1437261"/>
            <a:ext cx="3957855" cy="39578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54315" y="2036339"/>
            <a:ext cx="3094826" cy="2773962"/>
            <a:chOff x="4950565" y="2141272"/>
            <a:chExt cx="3094826" cy="2773962"/>
          </a:xfrm>
          <a:solidFill>
            <a:schemeClr val="accent1"/>
          </a:solidFill>
        </p:grpSpPr>
        <p:sp>
          <p:nvSpPr>
            <p:cNvPr id="5" name="椭圆 4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56979" y="2036339"/>
            <a:ext cx="3084220" cy="2798278"/>
            <a:chOff x="4953229" y="2141272"/>
            <a:chExt cx="3084220" cy="2798278"/>
          </a:xfrm>
        </p:grpSpPr>
        <p:sp>
          <p:nvSpPr>
            <p:cNvPr id="8" name="椭圆 7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721715" y="2878799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28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解决思路</a:t>
            </a:r>
            <a:endParaRPr lang="en-US" altLang="zh-CN" sz="28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9091" y="3416186"/>
            <a:ext cx="2830224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pt-BR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 rot="13500000">
            <a:off x="5101663" y="2745139"/>
            <a:ext cx="1342093" cy="134209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70282" y="2928353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解决思</a:t>
            </a:r>
            <a:r>
              <a:rPr lang="zh-CN" altLang="en-US" dirty="0" smtClean="0"/>
              <a:t>路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433454" y="2810221"/>
            <a:ext cx="3186914" cy="250596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 w="31750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  <a:effectLst>
            <a:outerShdw blurRad="241300" dist="1778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85" tIns="67840" rIns="135685" bIns="67840" anchor="ctr"/>
          <a:lstStyle/>
          <a:p>
            <a:pPr algn="ctr"/>
            <a:endParaRPr lang="zh-CN" altLang="en-US" sz="2400">
              <a:solidFill>
                <a:prstClr val="white"/>
              </a:solidFill>
              <a:sym typeface="+mn-lt"/>
            </a:endParaRPr>
          </a:p>
        </p:txBody>
      </p:sp>
      <p:sp>
        <p:nvSpPr>
          <p:cNvPr id="60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80191" y="3151473"/>
            <a:ext cx="2440340" cy="70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+mn-lt"/>
                <a:ea typeface="+mn-ea"/>
              </a:rPr>
              <a:t>确定实现目标所</a:t>
            </a:r>
            <a:r>
              <a:rPr lang="zh-CN" altLang="en-US" sz="1800" dirty="0" smtClean="0">
                <a:solidFill>
                  <a:schemeClr val="accent1"/>
                </a:solidFill>
                <a:latin typeface="+mn-lt"/>
                <a:ea typeface="+mn-ea"/>
              </a:rPr>
              <a:t>需要的物力资源</a:t>
            </a:r>
            <a:endParaRPr lang="en-US" altLang="zh-CN" sz="1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95353" y="3882818"/>
            <a:ext cx="2728377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dirty="0">
                <a:solidFill>
                  <a:schemeClr val="accent1"/>
                </a:solidFill>
              </a:rPr>
              <a:t>关注物资的来源、功能属性、价格变动、使用实效、反馈评价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CB86E7F7-6DA3-42FE-BE58-FE6A21DD362A}"/>
              </a:ext>
            </a:extLst>
          </p:cNvPr>
          <p:cNvGrpSpPr/>
          <p:nvPr/>
        </p:nvGrpSpPr>
        <p:grpSpPr>
          <a:xfrm>
            <a:off x="766780" y="1664875"/>
            <a:ext cx="3084233" cy="4320000"/>
            <a:chOff x="695860" y="1670970"/>
            <a:chExt cx="3084233" cy="4320000"/>
          </a:xfrm>
        </p:grpSpPr>
        <p:sp>
          <p:nvSpPr>
            <p:cNvPr id="19" name="Rectangle 10">
              <a:extLst>
                <a:ext uri="{FF2B5EF4-FFF2-40B4-BE49-F238E27FC236}">
                  <a16:creationId xmlns="" xmlns:a16="http://schemas.microsoft.com/office/drawing/2014/main" id="{837F9B2C-72D0-41A5-A457-EDDE10BB1E9A}"/>
                </a:ext>
              </a:extLst>
            </p:cNvPr>
            <p:cNvSpPr/>
            <p:nvPr/>
          </p:nvSpPr>
          <p:spPr bwMode="auto">
            <a:xfrm>
              <a:off x="695860" y="1670970"/>
              <a:ext cx="3084233" cy="43200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935" tIns="67965" rIns="135935" bIns="67965" anchor="ctr"/>
            <a:lstStyle/>
            <a:p>
              <a:pPr algn="ctr">
                <a:defRPr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0" name="同侧圆角矩形 1">
              <a:extLst>
                <a:ext uri="{FF2B5EF4-FFF2-40B4-BE49-F238E27FC236}">
                  <a16:creationId xmlns="" xmlns:a16="http://schemas.microsoft.com/office/drawing/2014/main" id="{5316EC92-E080-4420-A2C4-29B4B4402B13}"/>
                </a:ext>
              </a:extLst>
            </p:cNvPr>
            <p:cNvSpPr/>
            <p:nvPr/>
          </p:nvSpPr>
          <p:spPr bwMode="auto">
            <a:xfrm>
              <a:off x="767253" y="3303233"/>
              <a:ext cx="2924349" cy="525199"/>
            </a:xfrm>
            <a:prstGeom prst="round2SameRect">
              <a:avLst/>
            </a:prstGeom>
            <a:solidFill>
              <a:schemeClr val="accent1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935" tIns="67965" rIns="135935" bIns="67965" anchor="ctr"/>
            <a:lstStyle/>
            <a:p>
              <a:pPr algn="ctr">
                <a:defRPr/>
              </a:pPr>
              <a:endParaRPr lang="zh-CN" altLang="en-US" sz="2135">
                <a:solidFill>
                  <a:prstClr val="white"/>
                </a:solidFill>
              </a:endParaRPr>
            </a:p>
          </p:txBody>
        </p:sp>
        <p:sp>
          <p:nvSpPr>
            <p:cNvPr id="21" name="Rectangle 16">
              <a:extLst>
                <a:ext uri="{FF2B5EF4-FFF2-40B4-BE49-F238E27FC236}">
                  <a16:creationId xmlns="" xmlns:a16="http://schemas.microsoft.com/office/drawing/2014/main" id="{EDAC505A-DCA9-4496-8072-54A10F89505C}"/>
                </a:ext>
              </a:extLst>
            </p:cNvPr>
            <p:cNvSpPr/>
            <p:nvPr/>
          </p:nvSpPr>
          <p:spPr bwMode="auto">
            <a:xfrm>
              <a:off x="943161" y="3344848"/>
              <a:ext cx="2571462" cy="431163"/>
            </a:xfrm>
            <a:prstGeom prst="rect">
              <a:avLst/>
            </a:prstGeom>
          </p:spPr>
          <p:txBody>
            <a:bodyPr wrap="square" lIns="101932" tIns="50968" rIns="101932" bIns="50968" anchor="b">
              <a:spAutoFit/>
            </a:bodyPr>
            <a:lstStyle>
              <a:defPPr>
                <a:defRPr lang="en-US"/>
              </a:defPPr>
              <a:lvl1pPr marL="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66445">
                <a:defRPr/>
              </a:pPr>
              <a:r>
                <a:rPr lang="zh-CN" altLang="en-US" sz="2135" b="1" kern="0" spc="-60" dirty="0">
                  <a:solidFill>
                    <a:prstClr val="white">
                      <a:alpha val="99000"/>
                    </a:prstClr>
                  </a:solidFill>
                  <a:latin typeface="+mn-ea"/>
                  <a:cs typeface="Segoe UI" panose="020B0502040204020203" pitchFamily="34" charset="0"/>
                </a:rPr>
                <a:t>采购</a:t>
              </a:r>
              <a:endParaRPr lang="en-US" sz="2135" b="1" kern="0" spc="-60" dirty="0">
                <a:solidFill>
                  <a:prstClr val="white">
                    <a:alpha val="99000"/>
                  </a:prst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Rectangle 42">
              <a:extLst>
                <a:ext uri="{FF2B5EF4-FFF2-40B4-BE49-F238E27FC236}">
                  <a16:creationId xmlns="" xmlns:a16="http://schemas.microsoft.com/office/drawing/2014/main" id="{10BAE861-CBA7-47B8-9D8C-A0E6E1A4ACB4}"/>
                </a:ext>
              </a:extLst>
            </p:cNvPr>
            <p:cNvSpPr/>
            <p:nvPr/>
          </p:nvSpPr>
          <p:spPr bwMode="auto">
            <a:xfrm>
              <a:off x="767253" y="3891888"/>
              <a:ext cx="2924349" cy="201136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76456" tIns="38231" rIns="76456" bIns="38231"/>
            <a:lstStyle>
              <a:defPPr>
                <a:defRPr lang="en-US"/>
              </a:defPPr>
              <a:lvl1pPr marL="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defTabSz="766445">
                <a:lnSpc>
                  <a:spcPct val="150000"/>
                </a:lnSpc>
                <a:spcAft>
                  <a:spcPts val="505"/>
                </a:spcAft>
                <a:buFont typeface="Arial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餐厅中很多食材均属于非标准化的产品，采购均靠经验；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85750" indent="-285750" defTabSz="766445">
                <a:lnSpc>
                  <a:spcPct val="150000"/>
                </a:lnSpc>
                <a:spcAft>
                  <a:spcPts val="505"/>
                </a:spcAft>
                <a:buFont typeface="Arial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采购食材的量不好控制；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85750" indent="-285750" defTabSz="766445">
                <a:lnSpc>
                  <a:spcPct val="150000"/>
                </a:lnSpc>
                <a:spcAft>
                  <a:spcPts val="505"/>
                </a:spcAft>
                <a:buFont typeface="Arial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存在吃回扣的现象。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5537314F-CFA1-493C-B75A-7BBA65B6C449}"/>
                </a:ext>
              </a:extLst>
            </p:cNvPr>
            <p:cNvGrpSpPr/>
            <p:nvPr/>
          </p:nvGrpSpPr>
          <p:grpSpPr>
            <a:xfrm>
              <a:off x="1625294" y="1799669"/>
              <a:ext cx="1248000" cy="1248000"/>
              <a:chOff x="2476194" y="1799669"/>
              <a:chExt cx="1248000" cy="1248000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="" xmlns:a16="http://schemas.microsoft.com/office/drawing/2014/main" id="{E6A2AA68-21C6-458A-9A57-7785D7666705}"/>
                  </a:ext>
                </a:extLst>
              </p:cNvPr>
              <p:cNvGrpSpPr/>
              <p:nvPr/>
            </p:nvGrpSpPr>
            <p:grpSpPr>
              <a:xfrm>
                <a:off x="2476194" y="1799669"/>
                <a:ext cx="1248000" cy="1248000"/>
                <a:chOff x="2182461" y="1794400"/>
                <a:chExt cx="1248000" cy="1248000"/>
              </a:xfrm>
            </p:grpSpPr>
            <p:sp>
              <p:nvSpPr>
                <p:cNvPr id="26" name="MH_Other_10">
                  <a:extLst>
                    <a:ext uri="{FF2B5EF4-FFF2-40B4-BE49-F238E27FC236}">
                      <a16:creationId xmlns="" xmlns:a16="http://schemas.microsoft.com/office/drawing/2014/main" id="{F76CD936-7D3B-44E7-8E1C-ACAEAA4E2085}"/>
                    </a:ext>
                  </a:extLst>
                </p:cNvPr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2182461" y="1794400"/>
                  <a:ext cx="1248000" cy="1248000"/>
                </a:xfrm>
                <a:prstGeom prst="donut">
                  <a:avLst>
                    <a:gd name="adj" fmla="val 9894"/>
                  </a:avLst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rgbClr val="E0E0E0"/>
                    </a:gs>
                  </a:gsLst>
                  <a:lin ang="8100000" scaled="0"/>
                  <a:tileRect/>
                </a:gradFill>
                <a:ln w="34925">
                  <a:gradFill>
                    <a:gsLst>
                      <a:gs pos="100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8100000" scaled="0"/>
                  </a:gradFill>
                </a:ln>
                <a:effectLst>
                  <a:outerShdw blurRad="152400" dist="127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35935" tIns="67965" rIns="135935" bIns="67965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MH_Title_1">
                  <a:extLst>
                    <a:ext uri="{FF2B5EF4-FFF2-40B4-BE49-F238E27FC236}">
                      <a16:creationId xmlns="" xmlns:a16="http://schemas.microsoft.com/office/drawing/2014/main" id="{023E1197-1B86-413B-B0A8-5A85374B7E5F}"/>
                    </a:ext>
                  </a:extLst>
                </p:cNvPr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2326462" y="1974791"/>
                  <a:ext cx="960000" cy="960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4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/>
                  <a:endParaRPr lang="en-US" altLang="zh-CN" sz="3600" dirty="0">
                    <a:latin typeface="Impact" panose="020B0806030902050204" pitchFamily="34" charset="0"/>
                  </a:endParaRPr>
                </a:p>
              </p:txBody>
            </p:sp>
          </p:grpSp>
          <p:pic>
            <p:nvPicPr>
              <p:cNvPr id="25" name="图片 24">
                <a:extLst>
                  <a:ext uri="{FF2B5EF4-FFF2-40B4-BE49-F238E27FC236}">
                    <a16:creationId xmlns="" xmlns:a16="http://schemas.microsoft.com/office/drawing/2014/main" id="{5E745E0E-7682-4B17-A070-D21350011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4014" y="2148400"/>
                <a:ext cx="721453" cy="721453"/>
              </a:xfrm>
              <a:prstGeom prst="rect">
                <a:avLst/>
              </a:prstGeom>
            </p:spPr>
          </p:pic>
        </p:grpSp>
      </p:grpSp>
      <p:grpSp>
        <p:nvGrpSpPr>
          <p:cNvPr id="28" name="组合 10"/>
          <p:cNvGrpSpPr/>
          <p:nvPr/>
        </p:nvGrpSpPr>
        <p:grpSpPr>
          <a:xfrm>
            <a:off x="4723441" y="1941616"/>
            <a:ext cx="2508852" cy="480000"/>
            <a:chOff x="755736" y="3089454"/>
            <a:chExt cx="1440000" cy="400050"/>
          </a:xfrm>
        </p:grpSpPr>
        <p:sp>
          <p:nvSpPr>
            <p:cNvPr id="29" name="圆角矩形 28"/>
            <p:cNvSpPr/>
            <p:nvPr/>
          </p:nvSpPr>
          <p:spPr>
            <a:xfrm>
              <a:off x="755736" y="3095831"/>
              <a:ext cx="14400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41300" dist="1524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 sz="2400" b="1">
                <a:solidFill>
                  <a:schemeClr val="accent1"/>
                </a:solidFill>
              </a:endParaRPr>
            </a:p>
          </p:txBody>
        </p:sp>
        <p:sp>
          <p:nvSpPr>
            <p:cNvPr id="30" name="MH_SubTitle_1"/>
            <p:cNvSpPr/>
            <p:nvPr>
              <p:custDataLst>
                <p:tags r:id="rId4"/>
              </p:custDataLst>
            </p:nvPr>
          </p:nvSpPr>
          <p:spPr>
            <a:xfrm>
              <a:off x="838232" y="3089454"/>
              <a:ext cx="1275010" cy="400050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 b="1" dirty="0" err="1" smtClean="0">
                  <a:solidFill>
                    <a:schemeClr val="accent1"/>
                  </a:solidFill>
                </a:rPr>
                <a:t>SuperID</a:t>
              </a:r>
              <a:r>
                <a:rPr lang="zh-CN" altLang="en-US" sz="1600" b="1" dirty="0" smtClean="0">
                  <a:solidFill>
                    <a:schemeClr val="accent1"/>
                  </a:solidFill>
                </a:rPr>
                <a:t>的解决思路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8478357" y="2798005"/>
            <a:ext cx="3186914" cy="250596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 w="31750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  <a:effectLst>
            <a:outerShdw blurRad="241300" dist="1778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85" tIns="67840" rIns="135685" bIns="67840" anchor="ctr"/>
          <a:lstStyle/>
          <a:p>
            <a:pPr algn="ctr"/>
            <a:endParaRPr lang="zh-CN" altLang="en-US" sz="2400">
              <a:solidFill>
                <a:prstClr val="white"/>
              </a:solidFill>
              <a:sym typeface="+mn-lt"/>
            </a:endParaRPr>
          </a:p>
        </p:txBody>
      </p:sp>
      <p:sp>
        <p:nvSpPr>
          <p:cNvPr id="32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25094" y="3139257"/>
            <a:ext cx="2440340" cy="70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+mn-lt"/>
                <a:ea typeface="+mn-ea"/>
              </a:rPr>
              <a:t>通过预约就餐的方式，确定物力资源</a:t>
            </a:r>
            <a:endParaRPr lang="en-US" altLang="zh-CN" sz="1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740256" y="3801332"/>
            <a:ext cx="2728377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dirty="0" smtClean="0">
                <a:solidFill>
                  <a:schemeClr val="accent1"/>
                </a:solidFill>
              </a:rPr>
              <a:t>每个物资都有信息详情可查询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dirty="0" smtClean="0">
                <a:solidFill>
                  <a:srgbClr val="538C2E"/>
                </a:solidFill>
              </a:rPr>
              <a:t>物资消耗趋势计算，辅助性预测</a:t>
            </a:r>
            <a:endParaRPr lang="en-US" altLang="zh-CN" dirty="0">
              <a:solidFill>
                <a:srgbClr val="538C2E"/>
              </a:solidFill>
            </a:endParaRPr>
          </a:p>
        </p:txBody>
      </p:sp>
      <p:grpSp>
        <p:nvGrpSpPr>
          <p:cNvPr id="34" name="组合 10"/>
          <p:cNvGrpSpPr/>
          <p:nvPr/>
        </p:nvGrpSpPr>
        <p:grpSpPr>
          <a:xfrm>
            <a:off x="8768344" y="1929400"/>
            <a:ext cx="2508852" cy="480000"/>
            <a:chOff x="755736" y="3089454"/>
            <a:chExt cx="1440000" cy="400050"/>
          </a:xfrm>
        </p:grpSpPr>
        <p:sp>
          <p:nvSpPr>
            <p:cNvPr id="36" name="圆角矩形 35"/>
            <p:cNvSpPr/>
            <p:nvPr/>
          </p:nvSpPr>
          <p:spPr>
            <a:xfrm>
              <a:off x="755736" y="3095831"/>
              <a:ext cx="14400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41300" dist="1524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 sz="2400" b="1">
                <a:solidFill>
                  <a:schemeClr val="accent1"/>
                </a:solidFill>
              </a:endParaRPr>
            </a:p>
          </p:txBody>
        </p:sp>
        <p:sp>
          <p:nvSpPr>
            <p:cNvPr id="37" name="MH_SubTitle_1"/>
            <p:cNvSpPr/>
            <p:nvPr>
              <p:custDataLst>
                <p:tags r:id="rId3"/>
              </p:custDataLst>
            </p:nvPr>
          </p:nvSpPr>
          <p:spPr>
            <a:xfrm>
              <a:off x="838232" y="3089454"/>
              <a:ext cx="1275010" cy="400050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 smtClean="0">
                  <a:solidFill>
                    <a:schemeClr val="accent1"/>
                  </a:solidFill>
                </a:rPr>
                <a:t>餐厅线的具体功能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" name="右箭头 3"/>
          <p:cNvSpPr/>
          <p:nvPr/>
        </p:nvSpPr>
        <p:spPr>
          <a:xfrm>
            <a:off x="7796765" y="3797915"/>
            <a:ext cx="482153" cy="3057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6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解决思路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439816" y="2792803"/>
            <a:ext cx="3154689" cy="323851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 w="31750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  <a:effectLst>
            <a:outerShdw blurRad="241300" dist="1778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85" tIns="67840" rIns="135685" bIns="67840" anchor="ctr"/>
          <a:lstStyle/>
          <a:p>
            <a:pPr algn="ctr"/>
            <a:endParaRPr lang="zh-CN" altLang="en-US" sz="2400">
              <a:solidFill>
                <a:prstClr val="white"/>
              </a:solidFill>
              <a:sym typeface="+mn-lt"/>
            </a:endParaRPr>
          </a:p>
        </p:txBody>
      </p:sp>
      <p:sp>
        <p:nvSpPr>
          <p:cNvPr id="60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12206" y="3128835"/>
            <a:ext cx="2765230" cy="269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+mn-lt"/>
                <a:ea typeface="+mn-ea"/>
              </a:rPr>
              <a:t>记录每个物资的功能</a:t>
            </a:r>
            <a:r>
              <a:rPr lang="zh-CN" altLang="en-US" sz="1800" dirty="0" smtClean="0">
                <a:solidFill>
                  <a:schemeClr val="accent1"/>
                </a:solidFill>
                <a:latin typeface="+mn-lt"/>
                <a:ea typeface="+mn-ea"/>
              </a:rPr>
              <a:t>属性</a:t>
            </a:r>
            <a:endParaRPr lang="en-US" altLang="zh-CN" sz="1800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+mn-lt"/>
                <a:ea typeface="+mn-ea"/>
              </a:rPr>
              <a:t>原料到产品的流程，可追溯</a:t>
            </a:r>
            <a:endParaRPr lang="en-US" altLang="zh-CN" sz="1800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+mn-lt"/>
                <a:ea typeface="+mn-ea"/>
              </a:rPr>
              <a:t>把控产品的生产加工过程</a:t>
            </a:r>
            <a:endParaRPr lang="en-US" altLang="zh-CN" sz="1800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+mn-lt"/>
                <a:ea typeface="+mn-ea"/>
              </a:rPr>
              <a:t>用户可以反馈产品质量</a:t>
            </a:r>
            <a:endParaRPr lang="en-US" altLang="zh-CN" sz="1800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endParaRPr lang="zh-CN" altLang="en-US" sz="1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C85F54D5-EF79-44A3-B607-E49C94768687}"/>
              </a:ext>
            </a:extLst>
          </p:cNvPr>
          <p:cNvGrpSpPr/>
          <p:nvPr/>
        </p:nvGrpSpPr>
        <p:grpSpPr>
          <a:xfrm>
            <a:off x="767408" y="1711321"/>
            <a:ext cx="3084233" cy="4320000"/>
            <a:chOff x="4693583" y="1674319"/>
            <a:chExt cx="3084233" cy="4320000"/>
          </a:xfrm>
        </p:grpSpPr>
        <p:sp>
          <p:nvSpPr>
            <p:cNvPr id="29" name="Rectangle 10">
              <a:extLst>
                <a:ext uri="{FF2B5EF4-FFF2-40B4-BE49-F238E27FC236}">
                  <a16:creationId xmlns="" xmlns:a16="http://schemas.microsoft.com/office/drawing/2014/main" id="{C32A7BEB-8D4E-431F-BB63-C1A4355C6AB5}"/>
                </a:ext>
              </a:extLst>
            </p:cNvPr>
            <p:cNvSpPr/>
            <p:nvPr/>
          </p:nvSpPr>
          <p:spPr bwMode="auto">
            <a:xfrm>
              <a:off x="4693583" y="1674319"/>
              <a:ext cx="3084233" cy="43200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935" tIns="67965" rIns="135935" bIns="67965"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同侧圆角矩形 32">
              <a:extLst>
                <a:ext uri="{FF2B5EF4-FFF2-40B4-BE49-F238E27FC236}">
                  <a16:creationId xmlns="" xmlns:a16="http://schemas.microsoft.com/office/drawing/2014/main" id="{B0285374-CE69-43DA-9398-91BE1E3B5BD4}"/>
                </a:ext>
              </a:extLst>
            </p:cNvPr>
            <p:cNvSpPr/>
            <p:nvPr/>
          </p:nvSpPr>
          <p:spPr bwMode="auto">
            <a:xfrm>
              <a:off x="4812921" y="3284537"/>
              <a:ext cx="2855573" cy="541355"/>
            </a:xfrm>
            <a:prstGeom prst="round2SameRect">
              <a:avLst/>
            </a:prstGeom>
            <a:solidFill>
              <a:srgbClr val="538C2E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935" tIns="67965" rIns="135935" bIns="67965" anchor="ctr"/>
            <a:lstStyle/>
            <a:p>
              <a:pPr algn="ctr">
                <a:defRPr/>
              </a:pPr>
              <a:endParaRPr lang="zh-CN" altLang="en-US" sz="2135" dirty="0">
                <a:solidFill>
                  <a:prstClr val="white"/>
                </a:solidFill>
              </a:endParaRPr>
            </a:p>
          </p:txBody>
        </p:sp>
        <p:sp>
          <p:nvSpPr>
            <p:cNvPr id="31" name="Rectangle 16">
              <a:extLst>
                <a:ext uri="{FF2B5EF4-FFF2-40B4-BE49-F238E27FC236}">
                  <a16:creationId xmlns="" xmlns:a16="http://schemas.microsoft.com/office/drawing/2014/main" id="{7B75E1DE-AFD5-4B80-B329-5A88E555E445}"/>
                </a:ext>
              </a:extLst>
            </p:cNvPr>
            <p:cNvSpPr/>
            <p:nvPr/>
          </p:nvSpPr>
          <p:spPr bwMode="auto">
            <a:xfrm>
              <a:off x="5049386" y="3341989"/>
              <a:ext cx="2315014" cy="431483"/>
            </a:xfrm>
            <a:prstGeom prst="rect">
              <a:avLst/>
            </a:prstGeom>
          </p:spPr>
          <p:txBody>
            <a:bodyPr wrap="square" lIns="101932" tIns="50968" rIns="101932" bIns="50968" anchor="b">
              <a:spAutoFit/>
            </a:bodyPr>
            <a:lstStyle>
              <a:defPPr>
                <a:defRPr lang="en-US"/>
              </a:defPPr>
              <a:lvl1pPr marL="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66445">
                <a:defRPr/>
              </a:pPr>
              <a:r>
                <a:rPr lang="en-US" altLang="en-US" sz="2135" b="1" kern="0" spc="-60" dirty="0">
                  <a:solidFill>
                    <a:prstClr val="white">
                      <a:alpha val="99000"/>
                    </a:prstClr>
                  </a:solidFill>
                  <a:latin typeface="+mn-ea"/>
                  <a:cs typeface="Segoe UI" panose="020B0502040204020203" pitchFamily="34" charset="0"/>
                </a:rPr>
                <a:t>菜品质量</a:t>
              </a:r>
              <a:endParaRPr lang="en-US" sz="2135" b="1" kern="0" spc="-60" dirty="0">
                <a:solidFill>
                  <a:prstClr val="white">
                    <a:alpha val="99000"/>
                  </a:prst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2" name="Rectangle 42">
              <a:extLst>
                <a:ext uri="{FF2B5EF4-FFF2-40B4-BE49-F238E27FC236}">
                  <a16:creationId xmlns="" xmlns:a16="http://schemas.microsoft.com/office/drawing/2014/main" id="{EB759158-4129-4746-85CB-57490682F10F}"/>
                </a:ext>
              </a:extLst>
            </p:cNvPr>
            <p:cNvSpPr/>
            <p:nvPr/>
          </p:nvSpPr>
          <p:spPr bwMode="auto">
            <a:xfrm>
              <a:off x="4785598" y="3910519"/>
              <a:ext cx="2882896" cy="201136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76456" tIns="38231" rIns="76456" bIns="38231"/>
            <a:lstStyle>
              <a:defPPr>
                <a:defRPr lang="en-US"/>
              </a:defPPr>
              <a:lvl1pPr marL="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165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defTabSz="766445">
                <a:lnSpc>
                  <a:spcPct val="150000"/>
                </a:lnSpc>
                <a:spcAft>
                  <a:spcPts val="505"/>
                </a:spcAft>
                <a:buFont typeface="Arial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菜品质量不稳定，菜品质量依厨师、厨师心情而改变；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85750" indent="-285750" defTabSz="766445">
                <a:lnSpc>
                  <a:spcPct val="150000"/>
                </a:lnSpc>
                <a:spcAft>
                  <a:spcPts val="505"/>
                </a:spcAft>
                <a:buFont typeface="Arial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当天卖不出去的菜品会放到第二天卖。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="" xmlns:a16="http://schemas.microsoft.com/office/drawing/2014/main" id="{0057FA4C-0E3C-4507-8625-380511870089}"/>
                </a:ext>
              </a:extLst>
            </p:cNvPr>
            <p:cNvGrpSpPr/>
            <p:nvPr/>
          </p:nvGrpSpPr>
          <p:grpSpPr>
            <a:xfrm>
              <a:off x="5616707" y="1788370"/>
              <a:ext cx="1248000" cy="1248000"/>
              <a:chOff x="6794387" y="1799669"/>
              <a:chExt cx="1248000" cy="1248000"/>
            </a:xfrm>
          </p:grpSpPr>
          <p:sp>
            <p:nvSpPr>
              <p:cNvPr id="34" name="MH_Title_1">
                <a:extLst>
                  <a:ext uri="{FF2B5EF4-FFF2-40B4-BE49-F238E27FC236}">
                    <a16:creationId xmlns="" xmlns:a16="http://schemas.microsoft.com/office/drawing/2014/main" id="{D2D26E0C-9753-4A55-BB36-98660B739AA0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938387" y="1980060"/>
                <a:ext cx="960000" cy="9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sz="3600" dirty="0">
                  <a:latin typeface="Impact" panose="020B0806030902050204" pitchFamily="34" charset="0"/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="" xmlns:a16="http://schemas.microsoft.com/office/drawing/2014/main" id="{BD96B900-CDD8-417A-AA54-42A6793B8D98}"/>
                  </a:ext>
                </a:extLst>
              </p:cNvPr>
              <p:cNvGrpSpPr/>
              <p:nvPr/>
            </p:nvGrpSpPr>
            <p:grpSpPr>
              <a:xfrm>
                <a:off x="6794387" y="1799669"/>
                <a:ext cx="1248000" cy="1248000"/>
                <a:chOff x="6794387" y="1799669"/>
                <a:chExt cx="1248000" cy="1248000"/>
              </a:xfrm>
            </p:grpSpPr>
            <p:sp>
              <p:nvSpPr>
                <p:cNvPr id="37" name="MH_Other_10">
                  <a:extLst>
                    <a:ext uri="{FF2B5EF4-FFF2-40B4-BE49-F238E27FC236}">
                      <a16:creationId xmlns="" xmlns:a16="http://schemas.microsoft.com/office/drawing/2014/main" id="{70E5BF9D-D7DB-4A45-9624-55E620DEE5FB}"/>
                    </a:ext>
                  </a:extLst>
                </p:cNvPr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794387" y="1799669"/>
                  <a:ext cx="1248000" cy="1248000"/>
                </a:xfrm>
                <a:prstGeom prst="donut">
                  <a:avLst>
                    <a:gd name="adj" fmla="val 9894"/>
                  </a:avLst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rgbClr val="E0E0E0"/>
                    </a:gs>
                  </a:gsLst>
                  <a:lin ang="8100000" scaled="0"/>
                  <a:tileRect/>
                </a:gradFill>
                <a:ln w="34925">
                  <a:gradFill>
                    <a:gsLst>
                      <a:gs pos="100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8100000" scaled="0"/>
                  </a:gradFill>
                </a:ln>
                <a:effectLst>
                  <a:outerShdw blurRad="152400" dist="127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35935" tIns="67965" rIns="135935" bIns="67965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8" name="图片 37">
                  <a:extLst>
                    <a:ext uri="{FF2B5EF4-FFF2-40B4-BE49-F238E27FC236}">
                      <a16:creationId xmlns="" xmlns:a16="http://schemas.microsoft.com/office/drawing/2014/main" id="{CDFA1DAB-74AC-4CDF-98BE-887999A2CA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31975" y="2122714"/>
                  <a:ext cx="772824" cy="77282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0" name="组合 10"/>
          <p:cNvGrpSpPr/>
          <p:nvPr/>
        </p:nvGrpSpPr>
        <p:grpSpPr>
          <a:xfrm>
            <a:off x="4612206" y="1941616"/>
            <a:ext cx="2508852" cy="480000"/>
            <a:chOff x="755736" y="3089454"/>
            <a:chExt cx="1440000" cy="400050"/>
          </a:xfrm>
        </p:grpSpPr>
        <p:sp>
          <p:nvSpPr>
            <p:cNvPr id="21" name="圆角矩形 20"/>
            <p:cNvSpPr/>
            <p:nvPr/>
          </p:nvSpPr>
          <p:spPr>
            <a:xfrm>
              <a:off x="755736" y="3095831"/>
              <a:ext cx="14400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41300" dist="1524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 sz="2400" b="1">
                <a:solidFill>
                  <a:schemeClr val="accent1"/>
                </a:solidFill>
              </a:endParaRPr>
            </a:p>
          </p:txBody>
        </p:sp>
        <p:sp>
          <p:nvSpPr>
            <p:cNvPr id="22" name="MH_SubTitle_1"/>
            <p:cNvSpPr/>
            <p:nvPr>
              <p:custDataLst>
                <p:tags r:id="rId4"/>
              </p:custDataLst>
            </p:nvPr>
          </p:nvSpPr>
          <p:spPr>
            <a:xfrm>
              <a:off x="838232" y="3089454"/>
              <a:ext cx="1275010" cy="400050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 b="1" dirty="0" err="1" smtClean="0">
                  <a:solidFill>
                    <a:schemeClr val="accent1"/>
                  </a:solidFill>
                </a:rPr>
                <a:t>SuperID</a:t>
              </a:r>
              <a:r>
                <a:rPr lang="zh-CN" altLang="en-US" sz="1600" b="1" dirty="0" smtClean="0">
                  <a:solidFill>
                    <a:schemeClr val="accent1"/>
                  </a:solidFill>
                </a:rPr>
                <a:t>的解决思路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8478357" y="2798005"/>
            <a:ext cx="3186914" cy="318122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 w="31750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  <a:effectLst>
            <a:outerShdw blurRad="241300" dist="1778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85" tIns="67840" rIns="135685" bIns="67840" anchor="ctr"/>
          <a:lstStyle/>
          <a:p>
            <a:pPr algn="ctr"/>
            <a:endParaRPr lang="zh-CN" altLang="en-US" sz="2400">
              <a:solidFill>
                <a:prstClr val="white"/>
              </a:solidFill>
              <a:sym typeface="+mn-lt"/>
            </a:endParaRPr>
          </a:p>
        </p:txBody>
      </p:sp>
      <p:sp>
        <p:nvSpPr>
          <p:cNvPr id="24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51703" y="3033433"/>
            <a:ext cx="3013568" cy="70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+mn-lt"/>
                <a:ea typeface="+mn-ea"/>
              </a:rPr>
              <a:t>菜品的制作方法有证可查（</a:t>
            </a:r>
            <a:r>
              <a:rPr lang="zh-CN" altLang="en-US" sz="1800" dirty="0" smtClean="0">
                <a:solidFill>
                  <a:srgbClr val="538C2E"/>
                </a:solidFill>
                <a:latin typeface="+mn-lt"/>
                <a:ea typeface="+mn-ea"/>
              </a:rPr>
              <a:t>标准化生产）</a:t>
            </a:r>
            <a:endParaRPr lang="en-US" altLang="zh-CN" sz="1800" dirty="0">
              <a:solidFill>
                <a:srgbClr val="538C2E"/>
              </a:solidFill>
              <a:latin typeface="+mn-lt"/>
              <a:ea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78411" y="3726303"/>
            <a:ext cx="3086860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dirty="0" smtClean="0">
                <a:solidFill>
                  <a:schemeClr val="accent1"/>
                </a:solidFill>
              </a:rPr>
              <a:t>原料到菜品的制作过程，可追溯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dirty="0" smtClean="0">
                <a:solidFill>
                  <a:schemeClr val="accent1"/>
                </a:solidFill>
              </a:rPr>
              <a:t>菜品有最佳赏味期以及保质期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zh-CN" altLang="en-US" dirty="0" smtClean="0">
                <a:solidFill>
                  <a:srgbClr val="538C2E"/>
                </a:solidFill>
              </a:rPr>
              <a:t>通过物资点评直接与生产者交流，改进质量</a:t>
            </a:r>
            <a:endParaRPr lang="zh-CN" altLang="en-US" dirty="0">
              <a:solidFill>
                <a:srgbClr val="538C2E"/>
              </a:solidFill>
            </a:endParaRPr>
          </a:p>
        </p:txBody>
      </p:sp>
      <p:grpSp>
        <p:nvGrpSpPr>
          <p:cNvPr id="26" name="组合 10"/>
          <p:cNvGrpSpPr/>
          <p:nvPr/>
        </p:nvGrpSpPr>
        <p:grpSpPr>
          <a:xfrm>
            <a:off x="8768344" y="1929400"/>
            <a:ext cx="2508852" cy="480000"/>
            <a:chOff x="755736" y="3089454"/>
            <a:chExt cx="1440000" cy="400050"/>
          </a:xfrm>
        </p:grpSpPr>
        <p:sp>
          <p:nvSpPr>
            <p:cNvPr id="27" name="圆角矩形 26"/>
            <p:cNvSpPr/>
            <p:nvPr/>
          </p:nvSpPr>
          <p:spPr>
            <a:xfrm>
              <a:off x="755736" y="3095831"/>
              <a:ext cx="14400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41300" dist="1524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 sz="2400" b="1">
                <a:solidFill>
                  <a:schemeClr val="accent1"/>
                </a:solidFill>
              </a:endParaRPr>
            </a:p>
          </p:txBody>
        </p:sp>
        <p:sp>
          <p:nvSpPr>
            <p:cNvPr id="39" name="MH_SubTitle_1"/>
            <p:cNvSpPr/>
            <p:nvPr>
              <p:custDataLst>
                <p:tags r:id="rId3"/>
              </p:custDataLst>
            </p:nvPr>
          </p:nvSpPr>
          <p:spPr>
            <a:xfrm>
              <a:off x="838232" y="3089454"/>
              <a:ext cx="1275010" cy="400050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 smtClean="0">
                  <a:solidFill>
                    <a:schemeClr val="accent1"/>
                  </a:solidFill>
                </a:rPr>
                <a:t>餐厅线的具体功能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2" name="右箭头 41"/>
          <p:cNvSpPr/>
          <p:nvPr/>
        </p:nvSpPr>
        <p:spPr>
          <a:xfrm>
            <a:off x="7796765" y="3797915"/>
            <a:ext cx="482153" cy="3057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00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QiTTB#"/>
  <p:tag name="MH_LAYOUT" val="SubTitleTextDesc"/>
  <p:tag name="MH" val="20160312084837"/>
  <p:tag name="MH_LIBRARY" val="GRAPHIC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PageTitle"/>
  <p:tag name="MH_ORDER" val="PageTit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8211730"/>
  <p:tag name="MH_LIBRARY" val="GRAPHIC"/>
  <p:tag name="MH_TYPE" val="Other"/>
  <p:tag name="MH_ORDER" val="1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QiTTB#"/>
  <p:tag name="MH_LAYOUT" val="SubTitleTextDesc"/>
  <p:tag name="MH" val="20160312084837"/>
  <p:tag name="MH_LIBRARY" val="GRAPHIC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PageTitle"/>
  <p:tag name="MH_ORDER" val="Page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8211730"/>
  <p:tag name="MH_LIBRARY" val="GRAPHIC"/>
  <p:tag name="MH_TYPE" val="Other"/>
  <p:tag name="MH_ORDER" val="1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QiTTB#"/>
  <p:tag name="MH_LAYOUT" val="SubTitleTextDesc"/>
  <p:tag name="MH" val="20160312084837"/>
  <p:tag name="MH_LIBRARY" val="GRAPHIC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PageTitle"/>
  <p:tag name="MH_ORDER" val="PageTitl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YinZJG#"/>
  <p:tag name="MH_LAYOUT" val="TitleSubTitleText"/>
  <p:tag name="MH" val="20151111201233"/>
  <p:tag name="MH_LIBRARY" val="GRAPHIC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1233"/>
  <p:tag name="MH_LIBRARY" val="GRAPHIC"/>
  <p:tag name="MH_TYPE" val="PageTitle"/>
  <p:tag name="MH_ORDER" val="PageTitl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1233"/>
  <p:tag name="MH_LIBRARY" val="GRAPHIC"/>
  <p:tag name="MH_TYPE" val="SubTitle"/>
  <p:tag name="MH_ORDER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1233"/>
  <p:tag name="MH_LIBRARY" val="GRAPHIC"/>
  <p:tag name="MH_TYPE" val="Title"/>
  <p:tag name="MH_ORDER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1233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8211730"/>
  <p:tag name="MH_LIBRARY" val="GRAPHIC"/>
  <p:tag name="MH_TYPE" val="Other"/>
  <p:tag name="MH_ORDER" val="1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8211730"/>
  <p:tag name="MH_LIBRARY" val="GRAPHIC"/>
  <p:tag name="MH_TYPE" val="Other"/>
  <p:tag name="MH_ORDER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8211730"/>
  <p:tag name="MH_LIBRARY" val="GRAPHIC"/>
  <p:tag name="MH_TYPE" val="Other"/>
  <p:tag name="MH_ORDER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8211730"/>
  <p:tag name="MH_LIBRARY" val="GRAPHIC"/>
  <p:tag name="MH_TYPE" val="Other"/>
  <p:tag name="MH_ORDER" val="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8211730"/>
  <p:tag name="MH_LIBRARY" val="GRAPHIC"/>
  <p:tag name="MH_TYPE" val="Other"/>
  <p:tag name="MH_ORDER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Sub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Sub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SubTitle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8211730"/>
  <p:tag name="MH_LIBRARY" val="GRAPHIC"/>
  <p:tag name="MH_TYPE" val="Other"/>
  <p:tag name="MH_ORDER" val="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Sub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SubTitle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SubTitle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8211730"/>
  <p:tag name="MH_LIBRARY" val="GRAPHIC"/>
  <p:tag name="MH_TYPE" val="Other"/>
  <p:tag name="MH_ORDER" val="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SubTitle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SubTitle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SubTitle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8211730"/>
  <p:tag name="MH_LIBRARY" val="GRAPHIC"/>
  <p:tag name="MH_TYPE" val="Other"/>
  <p:tag name="MH_ORDER" val="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SubTitle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SubTitle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SubTitle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SubTitle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8211730"/>
  <p:tag name="MH_LIBRARY" val="GRAPHIC"/>
  <p:tag name="MH_TYPE" val="Other"/>
  <p:tag name="MH_ORDER" val="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SubTitle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SubTitle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8211730"/>
  <p:tag name="MH_LIBRARY" val="GRAPHIC"/>
  <p:tag name="MH_TYPE" val="Other"/>
  <p:tag name="MH_ORDER" val="1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8211730"/>
  <p:tag name="MH_LIBRARY" val="GRAPHIC"/>
  <p:tag name="MH_TYPE" val="Other"/>
  <p:tag name="MH_ORDER" val="1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SubTitle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SubTitle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SubTitle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SubTitle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8211730"/>
  <p:tag name="MH_LIBRARY" val="GRAPHIC"/>
  <p:tag name="MH_TYPE" val="Other"/>
  <p:tag name="MH_ORDER" val="1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SubTitle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8211730"/>
  <p:tag name="MH_LIBRARY" val="GRAPHIC"/>
  <p:tag name="MH_TYPE" val="Other"/>
  <p:tag name="MH_ORDER" val="1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SubTitle"/>
  <p:tag name="MH_OR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QiTTB#"/>
  <p:tag name="MH_LAYOUT" val="SubTitleTextDesc"/>
  <p:tag name="MH" val="20160312084837"/>
  <p:tag name="MH_LIBRARY" val="GRAPHIC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PageTitle"/>
  <p:tag name="MH_ORDER" val="Page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QiTTB#"/>
  <p:tag name="MH_LAYOUT" val="SubTitleTextDesc"/>
  <p:tag name="MH" val="20160312084837"/>
  <p:tag name="MH_LIBRARY" val="GRAPHIC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PageTitle"/>
  <p:tag name="MH_ORDER" val="Page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8211730"/>
  <p:tag name="MH_LIBRARY" val="GRAPHIC"/>
  <p:tag name="MH_TYPE" val="Other"/>
  <p:tag name="MH_ORDER" val="1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QiTTB#"/>
  <p:tag name="MH_LAYOUT" val="SubTitleTextDesc"/>
  <p:tag name="MH" val="20160312084837"/>
  <p:tag name="MH_LIBRARY" val="GRAPHIC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PageTitle"/>
  <p:tag name="MH_ORDER" val="Page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QiTTB#"/>
  <p:tag name="MH_LAYOUT" val="SubTitleTextDesc"/>
  <p:tag name="MH" val="20160312084837"/>
  <p:tag name="MH_LIBRARY" val="GRAPHIC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PageTitle"/>
  <p:tag name="MH_ORDER" val="Page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">
  <a:themeElements>
    <a:clrScheme name="07-青色方案">
      <a:dk1>
        <a:srgbClr val="000000"/>
      </a:dk1>
      <a:lt1>
        <a:srgbClr val="FFFFFF"/>
      </a:lt1>
      <a:dk2>
        <a:srgbClr val="262626"/>
      </a:dk2>
      <a:lt2>
        <a:srgbClr val="F8F8F8"/>
      </a:lt2>
      <a:accent1>
        <a:srgbClr val="538C2E"/>
      </a:accent1>
      <a:accent2>
        <a:srgbClr val="6D9E38"/>
      </a:accent2>
      <a:accent3>
        <a:srgbClr val="7FB344"/>
      </a:accent3>
      <a:accent4>
        <a:srgbClr val="8BC24A"/>
      </a:accent4>
      <a:accent5>
        <a:srgbClr val="9ECF61"/>
      </a:accent5>
      <a:accent6>
        <a:srgbClr val="ADD581"/>
      </a:accent6>
      <a:hlink>
        <a:srgbClr val="00B050"/>
      </a:hlink>
      <a:folHlink>
        <a:srgbClr val="8BC24A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3931</TotalTime>
  <Words>866</Words>
  <Application>Microsoft Macintosh PowerPoint</Application>
  <PresentationFormat>自定义</PresentationFormat>
  <Paragraphs>214</Paragraphs>
  <Slides>25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餐饮行业现状-餐厅角度</vt:lpstr>
      <vt:lpstr>餐饮行业现状-顾客角度</vt:lpstr>
      <vt:lpstr>餐饮行业现状-缺乏的功能</vt:lpstr>
      <vt:lpstr>PowerPoint 演示文稿</vt:lpstr>
      <vt:lpstr>解决思路</vt:lpstr>
      <vt:lpstr>解决思路</vt:lpstr>
      <vt:lpstr>解决思路</vt:lpstr>
      <vt:lpstr>解决思路</vt:lpstr>
      <vt:lpstr>解决思路</vt:lpstr>
      <vt:lpstr>解决思路</vt:lpstr>
      <vt:lpstr>解决思路</vt:lpstr>
      <vt:lpstr>PowerPoint 演示文稿</vt:lpstr>
      <vt:lpstr>功能点介绍</vt:lpstr>
      <vt:lpstr>功能点介绍</vt:lpstr>
      <vt:lpstr>功能点介绍</vt:lpstr>
      <vt:lpstr>功能点介绍</vt:lpstr>
      <vt:lpstr>功能点介绍</vt:lpstr>
      <vt:lpstr>功能点介绍</vt:lpstr>
      <vt:lpstr>功能点介绍</vt:lpstr>
      <vt:lpstr>PowerPoint 演示文稿</vt:lpstr>
      <vt:lpstr>现状与规划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lc lc</cp:lastModifiedBy>
  <cp:revision>82</cp:revision>
  <dcterms:created xsi:type="dcterms:W3CDTF">2015-05-05T08:02:00Z</dcterms:created>
  <dcterms:modified xsi:type="dcterms:W3CDTF">2018-04-20T01:59:33Z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