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23" r:id="rId3"/>
    <p:sldId id="263" r:id="rId4"/>
    <p:sldId id="341" r:id="rId5"/>
    <p:sldId id="342" r:id="rId6"/>
    <p:sldId id="264" r:id="rId7"/>
    <p:sldId id="327" r:id="rId8"/>
    <p:sldId id="326" r:id="rId9"/>
    <p:sldId id="270" r:id="rId10"/>
    <p:sldId id="350" r:id="rId11"/>
    <p:sldId id="340" r:id="rId12"/>
    <p:sldId id="348" r:id="rId13"/>
    <p:sldId id="357" r:id="rId14"/>
    <p:sldId id="358" r:id="rId15"/>
    <p:sldId id="352" r:id="rId16"/>
    <p:sldId id="356" r:id="rId17"/>
    <p:sldId id="355" r:id="rId18"/>
    <p:sldId id="354" r:id="rId19"/>
    <p:sldId id="353" r:id="rId20"/>
    <p:sldId id="328" r:id="rId21"/>
    <p:sldId id="274" r:id="rId22"/>
    <p:sldId id="3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klap-pact21\fig\7-evaluation\speedu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speedup!$AJ$2</c:f>
              <c:strCache>
                <c:ptCount val="1"/>
                <c:pt idx="0">
                  <c:v>No CDP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speedup!$AJ$3:$AJ$18</c:f>
              <c:numCache>
                <c:formatCode>0.00</c:formatCode>
                <c:ptCount val="16"/>
                <c:pt idx="0">
                  <c:v>6.5228183590747193</c:v>
                </c:pt>
                <c:pt idx="1">
                  <c:v>9.1200304167265003</c:v>
                </c:pt>
                <c:pt idx="2">
                  <c:v>3.2117335569061654</c:v>
                </c:pt>
                <c:pt idx="3">
                  <c:v>1.0012437138104568</c:v>
                </c:pt>
                <c:pt idx="4">
                  <c:v>1.4105844630340545</c:v>
                </c:pt>
                <c:pt idx="5">
                  <c:v>2.3558880146156529</c:v>
                </c:pt>
                <c:pt idx="6">
                  <c:v>1.5303684973151119</c:v>
                </c:pt>
                <c:pt idx="7">
                  <c:v>6.2897773426167678</c:v>
                </c:pt>
                <c:pt idx="8">
                  <c:v>27.396933228935186</c:v>
                </c:pt>
                <c:pt idx="9">
                  <c:v>0.14838289640541652</c:v>
                </c:pt>
                <c:pt idx="10">
                  <c:v>2.9486941285763</c:v>
                </c:pt>
                <c:pt idx="11">
                  <c:v>10.537612067709519</c:v>
                </c:pt>
                <c:pt idx="12">
                  <c:v>49.292833748278284</c:v>
                </c:pt>
                <c:pt idx="13">
                  <c:v>138.70569578001073</c:v>
                </c:pt>
                <c:pt idx="15">
                  <c:v>4.9488269261285547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4-48B8-870E-A853FBAADE1F}"/>
            </c:ext>
          </c:extLst>
        </c:ser>
        <c:ser>
          <c:idx val="1"/>
          <c:order val="1"/>
          <c:tx>
            <c:strRef>
              <c:f>speedup!$AK$2</c:f>
              <c:strCache>
                <c:ptCount val="1"/>
                <c:pt idx="0">
                  <c:v>CDP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speedup!$AK$3:$AK$18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4-48B8-870E-A853FBAADE1F}"/>
            </c:ext>
          </c:extLst>
        </c:ser>
        <c:ser>
          <c:idx val="2"/>
          <c:order val="2"/>
          <c:tx>
            <c:strRef>
              <c:f>speedup!$AL$2</c:f>
              <c:strCache>
                <c:ptCount val="1"/>
                <c:pt idx="0">
                  <c:v>KLAP (CDP+A)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speedup!$AL$3:$AL$18</c:f>
              <c:numCache>
                <c:formatCode>0.00</c:formatCode>
                <c:ptCount val="16"/>
                <c:pt idx="0">
                  <c:v>13.381975268818231</c:v>
                </c:pt>
                <c:pt idx="1">
                  <c:v>22.368298974402915</c:v>
                </c:pt>
                <c:pt idx="2">
                  <c:v>15.761959551498665</c:v>
                </c:pt>
                <c:pt idx="3">
                  <c:v>32.076083092655033</c:v>
                </c:pt>
                <c:pt idx="4">
                  <c:v>8.0710837326293152</c:v>
                </c:pt>
                <c:pt idx="5">
                  <c:v>11.435947814165326</c:v>
                </c:pt>
                <c:pt idx="6">
                  <c:v>10.337791439254387</c:v>
                </c:pt>
                <c:pt idx="7">
                  <c:v>12.401013548054518</c:v>
                </c:pt>
                <c:pt idx="8">
                  <c:v>12.76780077141246</c:v>
                </c:pt>
                <c:pt idx="9">
                  <c:v>9.6105633794303582</c:v>
                </c:pt>
                <c:pt idx="10">
                  <c:v>15.398539695183519</c:v>
                </c:pt>
                <c:pt idx="11">
                  <c:v>24.093554726056823</c:v>
                </c:pt>
                <c:pt idx="12">
                  <c:v>3.1464325665265735</c:v>
                </c:pt>
                <c:pt idx="13">
                  <c:v>5.3798411778841233</c:v>
                </c:pt>
                <c:pt idx="15">
                  <c:v>12.061992843958967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4-48B8-870E-A853FBAADE1F}"/>
            </c:ext>
          </c:extLst>
        </c:ser>
        <c:ser>
          <c:idx val="3"/>
          <c:order val="3"/>
          <c:tx>
            <c:strRef>
              <c:f>speedup!$AM$2</c:f>
              <c:strCache>
                <c:ptCount val="1"/>
                <c:pt idx="0">
                  <c:v>CDP+T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speedup!$AM$3:$AM$18</c:f>
              <c:numCache>
                <c:formatCode>0.00</c:formatCode>
                <c:ptCount val="16"/>
                <c:pt idx="0">
                  <c:v>15.532250033646575</c:v>
                </c:pt>
                <c:pt idx="1">
                  <c:v>21.17398172309008</c:v>
                </c:pt>
                <c:pt idx="2">
                  <c:v>3.0975255732525682</c:v>
                </c:pt>
                <c:pt idx="3">
                  <c:v>1.0299803209575977</c:v>
                </c:pt>
                <c:pt idx="4">
                  <c:v>8.9063466398179294</c:v>
                </c:pt>
                <c:pt idx="5">
                  <c:v>24.679388980656967</c:v>
                </c:pt>
                <c:pt idx="6">
                  <c:v>116.19199932352676</c:v>
                </c:pt>
                <c:pt idx="7">
                  <c:v>65.70869294758289</c:v>
                </c:pt>
                <c:pt idx="8">
                  <c:v>1.009337496300434</c:v>
                </c:pt>
                <c:pt idx="9">
                  <c:v>1.0413888080006926</c:v>
                </c:pt>
                <c:pt idx="10">
                  <c:v>15.100022883019594</c:v>
                </c:pt>
                <c:pt idx="11">
                  <c:v>101.91150145668446</c:v>
                </c:pt>
                <c:pt idx="12">
                  <c:v>15.58601455564383</c:v>
                </c:pt>
                <c:pt idx="13">
                  <c:v>131.24597247330357</c:v>
                </c:pt>
                <c:pt idx="15">
                  <c:v>13.369000088709713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4-48B8-870E-A853FBAADE1F}"/>
            </c:ext>
          </c:extLst>
        </c:ser>
        <c:ser>
          <c:idx val="4"/>
          <c:order val="4"/>
          <c:tx>
            <c:strRef>
              <c:f>speedup!$AN$2</c:f>
              <c:strCache>
                <c:ptCount val="1"/>
                <c:pt idx="0">
                  <c:v>CDP+C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speedup!$AN$3:$AN$18</c:f>
              <c:numCache>
                <c:formatCode>0.00</c:formatCode>
                <c:ptCount val="16"/>
                <c:pt idx="0">
                  <c:v>1.0027898191981184</c:v>
                </c:pt>
                <c:pt idx="1">
                  <c:v>1.0055148670295426</c:v>
                </c:pt>
                <c:pt idx="2">
                  <c:v>0.99977187292989644</c:v>
                </c:pt>
                <c:pt idx="3">
                  <c:v>1.0290228119498457</c:v>
                </c:pt>
                <c:pt idx="4">
                  <c:v>1.0405885980112244</c:v>
                </c:pt>
                <c:pt idx="5">
                  <c:v>1.0097009009299651</c:v>
                </c:pt>
                <c:pt idx="6">
                  <c:v>1.0051181095015684</c:v>
                </c:pt>
                <c:pt idx="7">
                  <c:v>1.001869188029572</c:v>
                </c:pt>
                <c:pt idx="8">
                  <c:v>1.0121319451798265</c:v>
                </c:pt>
                <c:pt idx="9">
                  <c:v>1.0239344793042531</c:v>
                </c:pt>
                <c:pt idx="10">
                  <c:v>0.99843319165032496</c:v>
                </c:pt>
                <c:pt idx="11">
                  <c:v>0.98921671272274747</c:v>
                </c:pt>
                <c:pt idx="12">
                  <c:v>1.0912838821091693</c:v>
                </c:pt>
                <c:pt idx="13">
                  <c:v>1.0037445217167662</c:v>
                </c:pt>
                <c:pt idx="15">
                  <c:v>1.0149299465573429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4-48B8-870E-A853FBAADE1F}"/>
            </c:ext>
          </c:extLst>
        </c:ser>
        <c:ser>
          <c:idx val="5"/>
          <c:order val="5"/>
          <c:tx>
            <c:strRef>
              <c:f>speedup!$AO$2</c:f>
              <c:strCache>
                <c:ptCount val="1"/>
                <c:pt idx="0">
                  <c:v>CDP+T+C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6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speedup!$AO$3:$AO$18</c:f>
              <c:numCache>
                <c:formatCode>0.00</c:formatCode>
                <c:ptCount val="16"/>
                <c:pt idx="0">
                  <c:v>15.747946291644839</c:v>
                </c:pt>
                <c:pt idx="1">
                  <c:v>21.426715507710806</c:v>
                </c:pt>
                <c:pt idx="2">
                  <c:v>3.0719010880567161</c:v>
                </c:pt>
                <c:pt idx="3">
                  <c:v>1.0490718764227798</c:v>
                </c:pt>
                <c:pt idx="4">
                  <c:v>10.018203444724596</c:v>
                </c:pt>
                <c:pt idx="5">
                  <c:v>27.085791762036418</c:v>
                </c:pt>
                <c:pt idx="6">
                  <c:v>116.41539756969658</c:v>
                </c:pt>
                <c:pt idx="7">
                  <c:v>67.506113411519095</c:v>
                </c:pt>
                <c:pt idx="8">
                  <c:v>1.0132551928005218</c:v>
                </c:pt>
                <c:pt idx="9">
                  <c:v>1.1173437648004547</c:v>
                </c:pt>
                <c:pt idx="10">
                  <c:v>18.086876417160539</c:v>
                </c:pt>
                <c:pt idx="11">
                  <c:v>133.53219528907141</c:v>
                </c:pt>
                <c:pt idx="12">
                  <c:v>19.995952125190342</c:v>
                </c:pt>
                <c:pt idx="13">
                  <c:v>147.58547102452803</c:v>
                </c:pt>
                <c:pt idx="15">
                  <c:v>14.530954057011131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4-48B8-870E-A853FBAADE1F}"/>
            </c:ext>
          </c:extLst>
        </c:ser>
        <c:ser>
          <c:idx val="6"/>
          <c:order val="6"/>
          <c:tx>
            <c:strRef>
              <c:f>speedup!$AP$2</c:f>
              <c:strCache>
                <c:ptCount val="1"/>
                <c:pt idx="0">
                  <c:v>CDP+T+A</c:v>
                </c:pt>
              </c:strCache>
            </c:strRef>
          </c:tx>
          <c:spPr>
            <a:pattFill prst="wdUpDiag">
              <a:fgClr>
                <a:schemeClr val="accent2">
                  <a:lumMod val="75000"/>
                </a:schemeClr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speedup!$AP$3:$AP$18</c:f>
              <c:numCache>
                <c:formatCode>0.00</c:formatCode>
                <c:ptCount val="16"/>
                <c:pt idx="0">
                  <c:v>17.719070121267379</c:v>
                </c:pt>
                <c:pt idx="1">
                  <c:v>28.665346414682816</c:v>
                </c:pt>
                <c:pt idx="2">
                  <c:v>16.206003144161148</c:v>
                </c:pt>
                <c:pt idx="3">
                  <c:v>42.507728789638591</c:v>
                </c:pt>
                <c:pt idx="4">
                  <c:v>11.225559555724422</c:v>
                </c:pt>
                <c:pt idx="5">
                  <c:v>30.236172770366927</c:v>
                </c:pt>
                <c:pt idx="6">
                  <c:v>106.32367141748365</c:v>
                </c:pt>
                <c:pt idx="7">
                  <c:v>100.61950701651594</c:v>
                </c:pt>
                <c:pt idx="8">
                  <c:v>7.9523118992104385</c:v>
                </c:pt>
                <c:pt idx="9">
                  <c:v>7.6661814896824865</c:v>
                </c:pt>
                <c:pt idx="10">
                  <c:v>31.736019830514909</c:v>
                </c:pt>
                <c:pt idx="11">
                  <c:v>244.30814566646441</c:v>
                </c:pt>
                <c:pt idx="12">
                  <c:v>23.469481492010097</c:v>
                </c:pt>
                <c:pt idx="13">
                  <c:v>320.18417848621266</c:v>
                </c:pt>
                <c:pt idx="15">
                  <c:v>35.216549232418217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4-48B8-870E-A853FBAADE1F}"/>
            </c:ext>
          </c:extLst>
        </c:ser>
        <c:ser>
          <c:idx val="7"/>
          <c:order val="7"/>
          <c:tx>
            <c:strRef>
              <c:f>speedup!$AQ$2</c:f>
              <c:strCache>
                <c:ptCount val="1"/>
                <c:pt idx="0">
                  <c:v>CDP+C+A</c:v>
                </c:pt>
              </c:strCache>
            </c:strRef>
          </c:tx>
          <c:spPr>
            <a:pattFill prst="wdUpDiag">
              <a:fgClr>
                <a:schemeClr val="accent6"/>
              </a:fgClr>
              <a:bgClr>
                <a:schemeClr val="accent5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speedup!$AQ$3:$AQ$18</c:f>
              <c:numCache>
                <c:formatCode>0.00</c:formatCode>
                <c:ptCount val="16"/>
                <c:pt idx="0">
                  <c:v>26.389301620490393</c:v>
                </c:pt>
                <c:pt idx="1">
                  <c:v>24.561987525404721</c:v>
                </c:pt>
                <c:pt idx="2">
                  <c:v>15.779449959092394</c:v>
                </c:pt>
                <c:pt idx="3">
                  <c:v>41.812057202220451</c:v>
                </c:pt>
                <c:pt idx="4">
                  <c:v>8.4033681219674126</c:v>
                </c:pt>
                <c:pt idx="5">
                  <c:v>10.299887901984512</c:v>
                </c:pt>
                <c:pt idx="6">
                  <c:v>10.027794801757718</c:v>
                </c:pt>
                <c:pt idx="7">
                  <c:v>11.565169846672912</c:v>
                </c:pt>
                <c:pt idx="8">
                  <c:v>12.93317931243962</c:v>
                </c:pt>
                <c:pt idx="9">
                  <c:v>15.551621519392949</c:v>
                </c:pt>
                <c:pt idx="10">
                  <c:v>16.333705707656222</c:v>
                </c:pt>
                <c:pt idx="11">
                  <c:v>21.804645287305075</c:v>
                </c:pt>
                <c:pt idx="12">
                  <c:v>5.9152574475135591</c:v>
                </c:pt>
                <c:pt idx="13">
                  <c:v>5.8117863162690506</c:v>
                </c:pt>
                <c:pt idx="15">
                  <c:v>13.95020019060529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4-48B8-870E-A853FBAADE1F}"/>
            </c:ext>
          </c:extLst>
        </c:ser>
        <c:ser>
          <c:idx val="8"/>
          <c:order val="8"/>
          <c:tx>
            <c:strRef>
              <c:f>speedup!$AR$2</c:f>
              <c:strCache>
                <c:ptCount val="1"/>
                <c:pt idx="0">
                  <c:v>CDP+T+C+A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multiLvlStrRef>
              <c:f>speedup!$AH$3:$AI$18</c:f>
              <c:multiLvlStrCache>
                <c:ptCount val="16"/>
                <c:lvl>
                  <c:pt idx="0">
                    <c:v>KRON</c:v>
                  </c:pt>
                  <c:pt idx="1">
                    <c:v>CNR</c:v>
                  </c:pt>
                  <c:pt idx="2">
                    <c:v>T32-C16</c:v>
                  </c:pt>
                  <c:pt idx="3">
                    <c:v>T2048-C64</c:v>
                  </c:pt>
                  <c:pt idx="4">
                    <c:v>KRON</c:v>
                  </c:pt>
                  <c:pt idx="5">
                    <c:v>CNR</c:v>
                  </c:pt>
                  <c:pt idx="6">
                    <c:v>KRON</c:v>
                  </c:pt>
                  <c:pt idx="7">
                    <c:v>CNR</c:v>
                  </c:pt>
                  <c:pt idx="8">
                    <c:v>RAND-3</c:v>
                  </c:pt>
                  <c:pt idx="9">
                    <c:v>5-SAT</c:v>
                  </c:pt>
                  <c:pt idx="10">
                    <c:v>KRON</c:v>
                  </c:pt>
                  <c:pt idx="11">
                    <c:v>CNR</c:v>
                  </c:pt>
                  <c:pt idx="12">
                    <c:v>KRON</c:v>
                  </c:pt>
                  <c:pt idx="13">
                    <c:v>CNR</c:v>
                  </c:pt>
                  <c:pt idx="14">
                    <c:v> </c:v>
                  </c:pt>
                </c:lvl>
                <c:lvl>
                  <c:pt idx="0">
                    <c:v>BFS</c:v>
                  </c:pt>
                  <c:pt idx="2">
                    <c:v>BT</c:v>
                  </c:pt>
                  <c:pt idx="4">
                    <c:v>MSTF</c:v>
                  </c:pt>
                  <c:pt idx="6">
                    <c:v>MSTV</c:v>
                  </c:pt>
                  <c:pt idx="8">
                    <c:v>SP</c:v>
                  </c:pt>
                  <c:pt idx="10">
                    <c:v>SSSP</c:v>
                  </c:pt>
                  <c:pt idx="12">
                    <c:v>TC</c:v>
                  </c:pt>
                  <c:pt idx="14">
                    <c:v> </c:v>
                  </c:pt>
                  <c:pt idx="15">
                    <c:v>Geomean</c:v>
                  </c:pt>
                </c:lvl>
              </c:multiLvlStrCache>
            </c:multiLvlStrRef>
          </c:cat>
          <c:val>
            <c:numRef>
              <c:f>speedup!$AR$3:$AR$18</c:f>
              <c:numCache>
                <c:formatCode>0.00</c:formatCode>
                <c:ptCount val="16"/>
                <c:pt idx="0">
                  <c:v>28.382347315284431</c:v>
                </c:pt>
                <c:pt idx="1">
                  <c:v>30.365236728400507</c:v>
                </c:pt>
                <c:pt idx="2">
                  <c:v>16.52945134433849</c:v>
                </c:pt>
                <c:pt idx="3">
                  <c:v>43.365715613370746</c:v>
                </c:pt>
                <c:pt idx="4">
                  <c:v>12.93554756218837</c:v>
                </c:pt>
                <c:pt idx="5">
                  <c:v>34.462199764614148</c:v>
                </c:pt>
                <c:pt idx="6">
                  <c:v>108.90334794964569</c:v>
                </c:pt>
                <c:pt idx="7">
                  <c:v>111.74197546850972</c:v>
                </c:pt>
                <c:pt idx="8">
                  <c:v>8.0871701055742324</c:v>
                </c:pt>
                <c:pt idx="9">
                  <c:v>11.875436197783809</c:v>
                </c:pt>
                <c:pt idx="10">
                  <c:v>40.651761065718041</c:v>
                </c:pt>
                <c:pt idx="11">
                  <c:v>285.40298805262478</c:v>
                </c:pt>
                <c:pt idx="12">
                  <c:v>46.643339212277311</c:v>
                </c:pt>
                <c:pt idx="13">
                  <c:v>422.1260857376468</c:v>
                </c:pt>
                <c:pt idx="15">
                  <c:v>42.984958605248238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4-48B8-870E-A853FBAA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464200"/>
        <c:axId val="566461264"/>
      </c:barChart>
      <c:catAx>
        <c:axId val="56946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6461264"/>
        <c:crossesAt val="2.4414062500000005E-4"/>
        <c:auto val="1"/>
        <c:lblAlgn val="ctr"/>
        <c:lblOffset val="100"/>
        <c:noMultiLvlLbl val="0"/>
      </c:catAx>
      <c:valAx>
        <c:axId val="56646126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Speedup over CDP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LB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LB"/>
          </a:p>
        </c:txPr>
        <c:crossAx val="56946420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8.3968505862570139E-2"/>
          <c:y val="6.5295275590551191E-2"/>
          <c:w val="0.65151968392937465"/>
          <c:h val="6.6358651955693793E-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LB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LB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CB7DA-1BE8-F645-A1AA-5144E0B419FD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690A-0BF1-FF43-99D5-1163F0A8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Showcase BFS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Showcase BFS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7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2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F8931-8342-7347-A6EF-ABAA66F904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4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A13-CC44-4944-8626-45BFE79E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2178B-269D-724A-BC00-2F59D7015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1F40-3F77-6149-BB31-39F2B01C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FA3C-ADE6-D442-8B3C-D2D83699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52D4-E934-FB46-A605-73E5A7D6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05F-1ACC-E042-ACB7-459B831B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981C3-9433-0149-B614-8D744F54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F481-7DE5-864C-9341-011B49E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6023-73A0-3641-B4FA-FDC9E9A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9CEF-3E64-A84F-8F56-DE3C39BA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71180-94D8-FE4A-AB95-FA8147CFC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40FD-80C0-CA42-9050-E049DE980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0D48-F359-8549-B8D4-5FBCF8A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9D79-29B2-BD49-9C58-6F07C244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EA24-1687-1F40-9CD2-CD17FC6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F3C4-E1AE-F04F-9096-B71AB1DE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4403-8EEF-C24E-9312-F9F31A9A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4149-1239-C14E-B958-523EBC9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03FA-DBB0-3045-B14C-A60F813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20FF-9FBC-9149-9AA3-C86B83BE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6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DC1-51CD-1E4E-90EC-EC31345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3CE05-801B-8C4D-975F-23F86934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AE65-E700-274B-ACC7-670A1E2B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908E-9B6A-E043-93FA-C6706F6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48E1-7E3C-4A48-9017-286F35AF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9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E0C1-171E-A64A-AB30-D86D1960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3C5A-7358-3547-8E73-920CB456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B36CE-5320-3146-9C5E-A9015810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0931-F133-024D-9418-231901FF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252B6-C134-7F4E-8A67-DAD2EB12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F988-074C-C044-9D3F-6D2382B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4D5-6BAF-AA40-8DD6-B0199BF8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064F-6C3B-AF44-BAFA-42E3E3E1F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556F2-0D44-784F-BFF5-57C9ABC5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AE779-0A3F-AD46-BBE9-15A2A8D1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1FE8B-731F-754A-AEBD-46EACED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3FEE1-3F73-7743-AEDF-13921142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E9260-3CFD-7A4F-9594-CB5578E4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149A8-E7F0-AD4B-AE2B-5095963E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6925-0653-EC48-847A-68B81A4E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63139-40D4-A74D-8B14-F26D8C7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807E-BA8F-E844-B014-F25ADEA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CEBF-1F8C-654C-9BB9-A422C31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29C7C-4216-9841-AA6B-2BB0CD5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60231-B9C6-DF44-A2FC-38B33722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3F80-D5EE-0F4C-A61F-5E16719E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C8E-5C70-0C4C-BD96-86C0767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B98D-C9A9-E040-A337-491891C0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46B4-7169-E44D-B6EB-0A7E5481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2224-50FD-8641-A0D3-446421E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A596-65A8-7B4D-826B-8769B61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F8AC-ED10-964D-B5EC-D5FC9E32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9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3879-C236-8B4A-B77C-71D183B2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3A2C2-D2D9-054A-8504-4C2A00B10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3CE5-CC59-9B4B-8634-60C46214D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398E-6AE0-5A45-B5DB-FF8A5E7E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BFE3D-E8EF-1B42-9538-487A6914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889F-6F01-F04A-B90F-AA74933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8FE0F-CEE4-B544-A5C7-8EBE6437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3270-6C02-7D46-B0FE-DB12BF60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C81E-A44F-034B-A6DB-FA5EC4A4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11C7-28F3-B945-8B95-A3F3164E0C7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E106-C461-9444-8D8F-23CCCC700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5E16-7679-E24B-9D02-E7BBE45C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0E85-4CE6-234D-912C-BCBAB4973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D24-4C87-0C4D-874A-41D58FB1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746" y="1122363"/>
            <a:ext cx="10472508" cy="2387600"/>
          </a:xfrm>
        </p:spPr>
        <p:txBody>
          <a:bodyPr>
            <a:normAutofit/>
          </a:bodyPr>
          <a:lstStyle/>
          <a:p>
            <a:r>
              <a:rPr lang="en-US" sz="4800" dirty="0"/>
              <a:t>A Compiler Framework for Optimizing Dynamic Parallelism on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461" y="3602038"/>
            <a:ext cx="9523078" cy="1655762"/>
          </a:xfrm>
        </p:spPr>
        <p:txBody>
          <a:bodyPr>
            <a:normAutofit/>
          </a:bodyPr>
          <a:lstStyle/>
          <a:p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Mhd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Ghaith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Olabi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Juan Gómez Luna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Onur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Mutlu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Wen-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mei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Hwu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3,4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Izzat El Hajj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sz="4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American University of Beirut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ETH Zurich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NVIDIA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University of Illinois at Urbana-Champaign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04" y="67332"/>
            <a:ext cx="3979460" cy="1263719"/>
          </a:xfrm>
          <a:prstGeom prst="rect">
            <a:avLst/>
          </a:prstGeom>
        </p:spPr>
      </p:pic>
      <p:pic>
        <p:nvPicPr>
          <p:cNvPr id="1042" name="Picture 18" descr="The NVIDIA logo vertical format is the preferred format.">
            <a:extLst>
              <a:ext uri="{FF2B5EF4-FFF2-40B4-BE49-F238E27FC236}">
                <a16:creationId xmlns:a16="http://schemas.microsoft.com/office/drawing/2014/main" id="{77F4B843-E140-454D-8068-FFB98BC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66" y="5693476"/>
            <a:ext cx="192203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3B1D821D-8C8A-7841-BE74-F34D2440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6" y="5693476"/>
            <a:ext cx="26140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" y="569347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2C5A13-6926-C547-91B9-11377F23B1AC}"/>
              </a:ext>
            </a:extLst>
          </p:cNvPr>
          <p:cNvSpPr>
            <a:spLocks noChangeAspect="1"/>
          </p:cNvSpPr>
          <p:nvPr/>
        </p:nvSpPr>
        <p:spPr>
          <a:xfrm>
            <a:off x="2873225" y="6004876"/>
            <a:ext cx="2764124" cy="457200"/>
          </a:xfrm>
          <a:prstGeom prst="rect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FCD8-FAD7-9F4A-898B-64A6DC19854B}"/>
              </a:ext>
            </a:extLst>
          </p:cNvPr>
          <p:cNvSpPr txBox="1"/>
          <p:nvPr/>
        </p:nvSpPr>
        <p:spPr>
          <a:xfrm>
            <a:off x="2743200" y="188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1684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2160702"/>
          </a:xfrm>
        </p:spPr>
        <p:txBody>
          <a:bodyPr>
            <a:normAutofit/>
          </a:bodyPr>
          <a:lstStyle/>
          <a:p>
            <a:r>
              <a:rPr lang="en-US" dirty="0"/>
              <a:t>Coarsening is a transformation where:</a:t>
            </a:r>
          </a:p>
          <a:p>
            <a:pPr lvl="1"/>
            <a:r>
              <a:rPr lang="en-US" dirty="0"/>
              <a:t>The work of multiple child blocks is assigned to a single child block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4559D5-996A-074B-A968-30E8C584E43C}"/>
              </a:ext>
            </a:extLst>
          </p:cNvPr>
          <p:cNvGrpSpPr/>
          <p:nvPr/>
        </p:nvGrpSpPr>
        <p:grpSpPr>
          <a:xfrm>
            <a:off x="2699068" y="2759073"/>
            <a:ext cx="6793863" cy="3305094"/>
            <a:chOff x="42085" y="3233891"/>
            <a:chExt cx="3156476" cy="1535569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CA25E74-42C0-9A41-B5CB-3168A4E2E7E5}"/>
                </a:ext>
              </a:extLst>
            </p:cNvPr>
            <p:cNvSpPr/>
            <p:nvPr/>
          </p:nvSpPr>
          <p:spPr>
            <a:xfrm>
              <a:off x="652216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956D4FC-CB94-CD48-99C1-21B71A1D9CC1}"/>
                </a:ext>
              </a:extLst>
            </p:cNvPr>
            <p:cNvSpPr/>
            <p:nvPr/>
          </p:nvSpPr>
          <p:spPr>
            <a:xfrm>
              <a:off x="733782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82EA37-0E78-524C-B320-B20808382E72}"/>
                </a:ext>
              </a:extLst>
            </p:cNvPr>
            <p:cNvSpPr/>
            <p:nvPr/>
          </p:nvSpPr>
          <p:spPr>
            <a:xfrm>
              <a:off x="815348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83499AC-01F1-F945-9EE1-E25897ED6D43}"/>
                </a:ext>
              </a:extLst>
            </p:cNvPr>
            <p:cNvSpPr/>
            <p:nvPr/>
          </p:nvSpPr>
          <p:spPr>
            <a:xfrm>
              <a:off x="896914" y="3239371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BC7043F-63DF-CA48-AFD9-C4C9C42BD847}"/>
                </a:ext>
              </a:extLst>
            </p:cNvPr>
            <p:cNvGrpSpPr/>
            <p:nvPr/>
          </p:nvGrpSpPr>
          <p:grpSpPr>
            <a:xfrm>
              <a:off x="855607" y="3892521"/>
              <a:ext cx="366457" cy="364760"/>
              <a:chOff x="1169662" y="1318074"/>
              <a:chExt cx="479263" cy="47704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0902BEB-823E-7447-AA06-F613AC6159C3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EFEDDADB-860C-1B47-A3F0-E736754DC24E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F05E29B7-FFC4-5F44-8119-398358B9280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8CEE40A-03BD-E44F-902D-92198E5C35C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67F9926-85BA-F84E-BA84-E116BF66A157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985E473-E503-E241-953B-716C7D78ECCD}"/>
                </a:ext>
              </a:extLst>
            </p:cNvPr>
            <p:cNvCxnSpPr>
              <a:stCxn id="149" idx="39"/>
            </p:cNvCxnSpPr>
            <p:nvPr/>
          </p:nvCxnSpPr>
          <p:spPr>
            <a:xfrm flipH="1">
              <a:off x="412046" y="3508029"/>
              <a:ext cx="256884" cy="32496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44E72FD-71A9-544B-AFCB-E601A105BBD8}"/>
                </a:ext>
              </a:extLst>
            </p:cNvPr>
            <p:cNvCxnSpPr>
              <a:stCxn id="150" idx="39"/>
            </p:cNvCxnSpPr>
            <p:nvPr/>
          </p:nvCxnSpPr>
          <p:spPr>
            <a:xfrm>
              <a:off x="750496" y="3508029"/>
              <a:ext cx="291752" cy="377554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8C52B63-4020-024A-A86D-A351CE483559}"/>
                </a:ext>
              </a:extLst>
            </p:cNvPr>
            <p:cNvCxnSpPr>
              <a:stCxn id="151" idx="39"/>
            </p:cNvCxnSpPr>
            <p:nvPr/>
          </p:nvCxnSpPr>
          <p:spPr>
            <a:xfrm>
              <a:off x="832062" y="3508029"/>
              <a:ext cx="1166506" cy="31040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1449B51-1C54-F844-9961-9F8EE2FED7E3}"/>
                </a:ext>
              </a:extLst>
            </p:cNvPr>
            <p:cNvSpPr/>
            <p:nvPr/>
          </p:nvSpPr>
          <p:spPr>
            <a:xfrm>
              <a:off x="589780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1B029F0-7597-6841-ADE5-4E89D2CA4C66}"/>
                </a:ext>
              </a:extLst>
            </p:cNvPr>
            <p:cNvSpPr/>
            <p:nvPr/>
          </p:nvSpPr>
          <p:spPr>
            <a:xfrm>
              <a:off x="896187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63224A4-DFB1-4A49-9A2D-F89713D49BA6}"/>
                </a:ext>
              </a:extLst>
            </p:cNvPr>
            <p:cNvSpPr/>
            <p:nvPr/>
          </p:nvSpPr>
          <p:spPr>
            <a:xfrm>
              <a:off x="1138411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F660DE2-8AA4-1E4E-AD30-AB8286DEDF5F}"/>
                </a:ext>
              </a:extLst>
            </p:cNvPr>
            <p:cNvSpPr txBox="1"/>
            <p:nvPr/>
          </p:nvSpPr>
          <p:spPr>
            <a:xfrm>
              <a:off x="42085" y="4612166"/>
              <a:ext cx="907275" cy="157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Coarsened child grids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B87ED3F-DD8B-3440-8730-C6367653AB5B}"/>
                </a:ext>
              </a:extLst>
            </p:cNvPr>
            <p:cNvGrpSpPr/>
            <p:nvPr/>
          </p:nvGrpSpPr>
          <p:grpSpPr>
            <a:xfrm>
              <a:off x="2797835" y="3892521"/>
              <a:ext cx="366457" cy="364760"/>
              <a:chOff x="1169662" y="1318074"/>
              <a:chExt cx="479263" cy="477043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F9A5AA4-595F-AF48-9677-864090884032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C222D521-2911-6D44-B6A1-4597AA70D961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0B3AA7A-4D15-D54A-9D86-39B4A2C63955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1E8EBE7-4739-D545-A96F-383AB35AE6E1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FF6A43AA-BDE9-434C-8095-F4318C8DB4A0}"/>
                </a:ext>
              </a:extLst>
            </p:cNvPr>
            <p:cNvCxnSpPr>
              <a:stCxn id="152" idx="39"/>
            </p:cNvCxnSpPr>
            <p:nvPr/>
          </p:nvCxnSpPr>
          <p:spPr>
            <a:xfrm>
              <a:off x="913628" y="3508029"/>
              <a:ext cx="2036486" cy="36082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4854ADD-B057-1B4D-8A45-CE4DAD104B8E}"/>
                </a:ext>
              </a:extLst>
            </p:cNvPr>
            <p:cNvSpPr/>
            <p:nvPr/>
          </p:nvSpPr>
          <p:spPr>
            <a:xfrm>
              <a:off x="1946289" y="3616021"/>
              <a:ext cx="69917" cy="6991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C111552-CE2E-D349-A595-A01AC6A236F7}"/>
                </a:ext>
              </a:extLst>
            </p:cNvPr>
            <p:cNvGrpSpPr/>
            <p:nvPr/>
          </p:nvGrpSpPr>
          <p:grpSpPr>
            <a:xfrm>
              <a:off x="201071" y="3842834"/>
              <a:ext cx="423081" cy="780345"/>
              <a:chOff x="24769" y="3766534"/>
              <a:chExt cx="423081" cy="780345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245A8F8-4010-B54A-9781-E75B0DE920BB}"/>
                  </a:ext>
                </a:extLst>
              </p:cNvPr>
              <p:cNvGrpSpPr/>
              <p:nvPr/>
            </p:nvGrpSpPr>
            <p:grpSpPr>
              <a:xfrm>
                <a:off x="81900" y="3819871"/>
                <a:ext cx="313230" cy="641635"/>
                <a:chOff x="943897" y="2804028"/>
                <a:chExt cx="914400" cy="1873091"/>
              </a:xfrm>
            </p:grpSpPr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EC112A7C-F79F-BE40-AAB6-29D263E2AD5E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34A07391-6576-6346-8134-6CD083DAAE5E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D18E74A5-3432-B642-9948-1C4E8CC61EA8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27036CB0-013F-6C41-891E-9821008124F8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699DB70-B4A2-0547-AF08-61960F197EF0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9663DD3-B789-CD41-BFE6-36715F6D8070}"/>
                  </a:ext>
                </a:extLst>
              </p:cNvPr>
              <p:cNvSpPr/>
              <p:nvPr/>
            </p:nvSpPr>
            <p:spPr>
              <a:xfrm>
                <a:off x="82085" y="4162733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1916A4D-F9A6-334D-88A6-75F01DEB52EE}"/>
                  </a:ext>
                </a:extLst>
              </p:cNvPr>
              <p:cNvSpPr/>
              <p:nvPr/>
            </p:nvSpPr>
            <p:spPr>
              <a:xfrm>
                <a:off x="24769" y="3766534"/>
                <a:ext cx="423081" cy="78034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74DC421-34CB-E14D-8F00-8A51F3E1D2D6}"/>
                  </a:ext>
                </a:extLst>
              </p:cNvPr>
              <p:cNvSpPr/>
              <p:nvPr/>
            </p:nvSpPr>
            <p:spPr>
              <a:xfrm>
                <a:off x="53912" y="3792752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BABE92F-6AB8-3142-A17B-3D6F02AFBFE5}"/>
                </a:ext>
              </a:extLst>
            </p:cNvPr>
            <p:cNvGrpSpPr/>
            <p:nvPr/>
          </p:nvGrpSpPr>
          <p:grpSpPr>
            <a:xfrm>
              <a:off x="1591924" y="3836737"/>
              <a:ext cx="823966" cy="780345"/>
              <a:chOff x="1308867" y="3852450"/>
              <a:chExt cx="823966" cy="780345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3981A5F-F454-C048-A32F-156F032EE662}"/>
                  </a:ext>
                </a:extLst>
              </p:cNvPr>
              <p:cNvGrpSpPr/>
              <p:nvPr/>
            </p:nvGrpSpPr>
            <p:grpSpPr>
              <a:xfrm>
                <a:off x="1365998" y="3905787"/>
                <a:ext cx="313230" cy="641635"/>
                <a:chOff x="943897" y="2804028"/>
                <a:chExt cx="914400" cy="1873091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7511871A-50C5-8048-BA0D-3672CA572F3D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DD603CD3-2413-4740-9BF6-4CB270B1DA7E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CDCF1321-A57D-A147-9C59-4A063B71AF86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120F773E-F025-6A4C-87B8-2E2EC059D43C}"/>
                    </a:ext>
                  </a:extLst>
                </p:cNvPr>
                <p:cNvSpPr/>
                <p:nvPr/>
              </p:nvSpPr>
              <p:spPr>
                <a:xfrm>
                  <a:off x="1715507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22E6F849-790D-9547-9539-1D69996E30A4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1A363F-AB36-954E-B92C-CE4EF470F2BE}"/>
                  </a:ext>
                </a:extLst>
              </p:cNvPr>
              <p:cNvSpPr/>
              <p:nvPr/>
            </p:nvSpPr>
            <p:spPr>
              <a:xfrm>
                <a:off x="1366183" y="4248649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608C641-1810-894A-AF27-4A46E72467EC}"/>
                  </a:ext>
                </a:extLst>
              </p:cNvPr>
              <p:cNvSpPr/>
              <p:nvPr/>
            </p:nvSpPr>
            <p:spPr>
              <a:xfrm>
                <a:off x="1308867" y="3852450"/>
                <a:ext cx="823966" cy="78034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DEE283C2-79B5-CB4D-9196-C4577721A6B4}"/>
                  </a:ext>
                </a:extLst>
              </p:cNvPr>
              <p:cNvSpPr/>
              <p:nvPr/>
            </p:nvSpPr>
            <p:spPr>
              <a:xfrm>
                <a:off x="1338010" y="3878668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A31FFC38-0BDB-9B4C-A108-B59CCFA6FEDB}"/>
                  </a:ext>
                </a:extLst>
              </p:cNvPr>
              <p:cNvGrpSpPr/>
              <p:nvPr/>
            </p:nvGrpSpPr>
            <p:grpSpPr>
              <a:xfrm>
                <a:off x="1765039" y="3905787"/>
                <a:ext cx="313230" cy="641635"/>
                <a:chOff x="943897" y="2804028"/>
                <a:chExt cx="914400" cy="1873091"/>
              </a:xfrm>
            </p:grpSpPr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A3933F73-F962-F949-98C7-33D700592015}"/>
                    </a:ext>
                  </a:extLst>
                </p:cNvPr>
                <p:cNvSpPr/>
                <p:nvPr/>
              </p:nvSpPr>
              <p:spPr>
                <a:xfrm>
                  <a:off x="1001173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F4449AAA-98EA-F34E-A811-502A8D44E168}"/>
                    </a:ext>
                  </a:extLst>
                </p:cNvPr>
                <p:cNvSpPr/>
                <p:nvPr/>
              </p:nvSpPr>
              <p:spPr>
                <a:xfrm>
                  <a:off x="1239282" y="2861955"/>
                  <a:ext cx="100840" cy="181516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8DCE656E-A099-444D-8F15-16E347B3B4C5}"/>
                    </a:ext>
                  </a:extLst>
                </p:cNvPr>
                <p:cNvSpPr/>
                <p:nvPr/>
              </p:nvSpPr>
              <p:spPr>
                <a:xfrm>
                  <a:off x="1477395" y="2861955"/>
                  <a:ext cx="100840" cy="774114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6A1B6533-97CF-DC4F-A145-831ED92E8140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B6AF2878-E2B1-7548-9A8B-17CC76B73E71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4">
                      <a:lumMod val="75000"/>
                    </a:schemeClr>
                  </a:solidFill>
                  <a:prstDash val="sysDot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A3A8779-6DE7-4549-9BED-139635749537}"/>
                  </a:ext>
                </a:extLst>
              </p:cNvPr>
              <p:cNvSpPr/>
              <p:nvPr/>
            </p:nvSpPr>
            <p:spPr>
              <a:xfrm>
                <a:off x="1765224" y="4248649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C4F7BDC-A5B3-114B-95D9-8C3843DC1B75}"/>
                  </a:ext>
                </a:extLst>
              </p:cNvPr>
              <p:cNvSpPr/>
              <p:nvPr/>
            </p:nvSpPr>
            <p:spPr>
              <a:xfrm>
                <a:off x="1737051" y="3878668"/>
                <a:ext cx="368675" cy="72196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4D1A7473-0E3F-DC41-B82B-6185E259A8B6}"/>
                </a:ext>
              </a:extLst>
            </p:cNvPr>
            <p:cNvGrpSpPr/>
            <p:nvPr/>
          </p:nvGrpSpPr>
          <p:grpSpPr>
            <a:xfrm>
              <a:off x="1903938" y="3233891"/>
              <a:ext cx="1294623" cy="243091"/>
              <a:chOff x="1270233" y="165100"/>
              <a:chExt cx="1294623" cy="243091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BE954D7-CB39-D941-BD5A-61942EA7C377}"/>
                  </a:ext>
                </a:extLst>
              </p:cNvPr>
              <p:cNvSpPr/>
              <p:nvPr/>
            </p:nvSpPr>
            <p:spPr>
              <a:xfrm>
                <a:off x="1270233" y="211936"/>
                <a:ext cx="137160" cy="137160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75000"/>
                  </a:schemeClr>
                </a:solidFill>
                <a:prstDash val="sysDot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C7E385D-23AA-814C-A6CB-1DEC62CC3848}"/>
                  </a:ext>
                </a:extLst>
              </p:cNvPr>
              <p:cNvSpPr txBox="1"/>
              <p:nvPr/>
            </p:nvSpPr>
            <p:spPr>
              <a:xfrm>
                <a:off x="1396820" y="165100"/>
                <a:ext cx="1168036" cy="24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Original thread block before coarsening</a:t>
                </a:r>
              </a:p>
            </p:txBody>
          </p:sp>
        </p:grpSp>
      </p:grp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218" y="6227277"/>
            <a:ext cx="11213566" cy="4188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6"/>
                </a:solidFill>
              </a:rPr>
              <a:t>+ When applied before aggregation, amortizes the cost of disaggregation (incurred once per child blocks)</a:t>
            </a:r>
          </a:p>
        </p:txBody>
      </p:sp>
    </p:spTree>
    <p:extLst>
      <p:ext uri="{BB962C8B-B14F-4D97-AF65-F5344CB8AC3E}">
        <p14:creationId xmlns:p14="http://schemas.microsoft.com/office/powerpoint/2010/main" val="39702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Multi-block Granularity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Multi-block granularity aggregation is an optimization where:</a:t>
            </a:r>
          </a:p>
          <a:p>
            <a:pPr lvl="1"/>
            <a:r>
              <a:rPr lang="en-US" dirty="0"/>
              <a:t>The child grids of multiple parent blocks are consolidated into a single aggregated grid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1BA1D6F-B979-9F4B-A7FA-DA7CB2E9FAF5}"/>
              </a:ext>
            </a:extLst>
          </p:cNvPr>
          <p:cNvGrpSpPr/>
          <p:nvPr/>
        </p:nvGrpSpPr>
        <p:grpSpPr>
          <a:xfrm>
            <a:off x="1620489" y="2894665"/>
            <a:ext cx="8951021" cy="2828890"/>
            <a:chOff x="771472" y="1563157"/>
            <a:chExt cx="10649056" cy="3365539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4767D6E8-EFBC-2D4A-878E-553C773E5DC7}"/>
                </a:ext>
              </a:extLst>
            </p:cNvPr>
            <p:cNvCxnSpPr>
              <a:cxnSpLocks/>
              <a:stCxn id="350" idx="39"/>
              <a:endCxn id="375" idx="0"/>
            </p:cNvCxnSpPr>
            <p:nvPr/>
          </p:nvCxnSpPr>
          <p:spPr>
            <a:xfrm flipH="1">
              <a:off x="1600346" y="2722518"/>
              <a:ext cx="2648786" cy="109105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1130599-FB57-3447-A22E-F075A60A6780}"/>
                </a:ext>
              </a:extLst>
            </p:cNvPr>
            <p:cNvSpPr>
              <a:spLocks/>
            </p:cNvSpPr>
            <p:nvPr/>
          </p:nvSpPr>
          <p:spPr>
            <a:xfrm>
              <a:off x="2909721" y="3112292"/>
              <a:ext cx="167646" cy="1483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CBCD62C-6417-274E-9CE7-5AC9A75796A8}"/>
                </a:ext>
              </a:extLst>
            </p:cNvPr>
            <p:cNvSpPr/>
            <p:nvPr/>
          </p:nvSpPr>
          <p:spPr>
            <a:xfrm>
              <a:off x="4032408" y="1563157"/>
              <a:ext cx="4003840" cy="1321023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54B9D8AB-CB47-654C-B213-EBE5FC1A1BDC}"/>
                </a:ext>
              </a:extLst>
            </p:cNvPr>
            <p:cNvCxnSpPr>
              <a:cxnSpLocks/>
              <a:stCxn id="345" idx="39"/>
              <a:endCxn id="365" idx="0"/>
            </p:cNvCxnSpPr>
            <p:nvPr/>
          </p:nvCxnSpPr>
          <p:spPr>
            <a:xfrm flipH="1">
              <a:off x="4706068" y="2722518"/>
              <a:ext cx="508364" cy="131698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D2F32D88-CE42-5047-AE49-F7028274A111}"/>
                </a:ext>
              </a:extLst>
            </p:cNvPr>
            <p:cNvGrpSpPr/>
            <p:nvPr/>
          </p:nvGrpSpPr>
          <p:grpSpPr>
            <a:xfrm>
              <a:off x="771472" y="3813573"/>
              <a:ext cx="1657747" cy="785995"/>
              <a:chOff x="771471" y="4357874"/>
              <a:chExt cx="1978556" cy="938102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81785C3F-E486-AA47-BB4D-B44B69791ED2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EC4491D9-6050-C647-94BE-2EED57F53EAF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DDB240FA-0A2C-DA46-990B-8C7F2713E1D2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26F4AF47-D36A-D945-9ECB-837D1EF26DD3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5C348DC1-AF8F-EE43-A1A9-B0F64E8C786D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A4C96061-9045-1F4E-985E-710909AC353F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C4FAD2F4-E8AF-CA4A-8DAB-745974BD42CA}"/>
                  </a:ext>
                </a:extLst>
              </p:cNvPr>
              <p:cNvSpPr/>
              <p:nvPr/>
            </p:nvSpPr>
            <p:spPr>
              <a:xfrm>
                <a:off x="2117855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D429B60E-E83F-9145-B448-CDEB414EBCAA}"/>
                  </a:ext>
                </a:extLst>
              </p:cNvPr>
              <p:cNvSpPr/>
              <p:nvPr/>
            </p:nvSpPr>
            <p:spPr>
              <a:xfrm>
                <a:off x="2351771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3C4736C4-6FBA-E847-88C1-F4E2859C5162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DE114A3F-778E-6448-8083-95C9E2450D11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47535F7-A07C-134E-8EB6-4C80CE59DEE6}"/>
                </a:ext>
              </a:extLst>
            </p:cNvPr>
            <p:cNvGrpSpPr/>
            <p:nvPr/>
          </p:nvGrpSpPr>
          <p:grpSpPr>
            <a:xfrm>
              <a:off x="4293907" y="4039503"/>
              <a:ext cx="824321" cy="785995"/>
              <a:chOff x="6799566" y="4359584"/>
              <a:chExt cx="1134313" cy="1081575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AB58F2C0-BBD6-2F45-A35E-779CEE480FBF}"/>
                  </a:ext>
                </a:extLst>
              </p:cNvPr>
              <p:cNvSpPr/>
              <p:nvPr/>
            </p:nvSpPr>
            <p:spPr>
              <a:xfrm>
                <a:off x="6922730" y="4508594"/>
                <a:ext cx="114213" cy="78624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0957A9AC-15CC-7E4F-BB6F-B589666A9FB8}"/>
                  </a:ext>
                </a:extLst>
              </p:cNvPr>
              <p:cNvSpPr/>
              <p:nvPr/>
            </p:nvSpPr>
            <p:spPr>
              <a:xfrm>
                <a:off x="6857854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C73B46F7-ADEA-8C43-94DA-9B05C977E3B0}"/>
                  </a:ext>
                </a:extLst>
              </p:cNvPr>
              <p:cNvSpPr/>
              <p:nvPr/>
            </p:nvSpPr>
            <p:spPr>
              <a:xfrm>
                <a:off x="6799566" y="4359584"/>
                <a:ext cx="113431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0BECE110-A374-3C48-9505-DA8A1F9B3BD5}"/>
                </a:ext>
              </a:extLst>
            </p:cNvPr>
            <p:cNvGrpSpPr/>
            <p:nvPr/>
          </p:nvGrpSpPr>
          <p:grpSpPr>
            <a:xfrm>
              <a:off x="2474854" y="4142701"/>
              <a:ext cx="822119" cy="785995"/>
              <a:chOff x="3103019" y="4360296"/>
              <a:chExt cx="1131283" cy="1081575"/>
            </a:xfrm>
          </p:grpSpPr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4C6379F2-6C1C-8C42-9145-6FFA6CF0C644}"/>
                  </a:ext>
                </a:extLst>
              </p:cNvPr>
              <p:cNvSpPr/>
              <p:nvPr/>
            </p:nvSpPr>
            <p:spPr>
              <a:xfrm>
                <a:off x="3220647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5CE126E2-69F8-554A-BDB7-B469329AB777}"/>
                  </a:ext>
                </a:extLst>
              </p:cNvPr>
              <p:cNvSpPr/>
              <p:nvPr/>
            </p:nvSpPr>
            <p:spPr>
              <a:xfrm>
                <a:off x="3490338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B94695F-BE31-8743-8EF0-15A770B1D571}"/>
                  </a:ext>
                </a:extLst>
              </p:cNvPr>
              <p:cNvSpPr/>
              <p:nvPr/>
            </p:nvSpPr>
            <p:spPr>
              <a:xfrm>
                <a:off x="3155776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C19E4B32-20B7-9342-A7AA-18817CBC15DF}"/>
                  </a:ext>
                </a:extLst>
              </p:cNvPr>
              <p:cNvSpPr/>
              <p:nvPr/>
            </p:nvSpPr>
            <p:spPr>
              <a:xfrm>
                <a:off x="3103019" y="4360296"/>
                <a:ext cx="113128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650C044-8749-3A4F-BB29-19A41B8E5AB6}"/>
                </a:ext>
              </a:extLst>
            </p:cNvPr>
            <p:cNvGrpSpPr/>
            <p:nvPr/>
          </p:nvGrpSpPr>
          <p:grpSpPr>
            <a:xfrm>
              <a:off x="3392914" y="3886191"/>
              <a:ext cx="822119" cy="785995"/>
              <a:chOff x="5504522" y="4357697"/>
              <a:chExt cx="1131283" cy="1081575"/>
            </a:xfrm>
          </p:grpSpPr>
          <p:sp>
            <p:nvSpPr>
              <p:cNvPr id="355" name="Freeform 354">
                <a:extLst>
                  <a:ext uri="{FF2B5EF4-FFF2-40B4-BE49-F238E27FC236}">
                    <a16:creationId xmlns:a16="http://schemas.microsoft.com/office/drawing/2014/main" id="{5110FF8D-3985-744B-BBE6-0EDF916FC928}"/>
                  </a:ext>
                </a:extLst>
              </p:cNvPr>
              <p:cNvSpPr/>
              <p:nvPr/>
            </p:nvSpPr>
            <p:spPr>
              <a:xfrm>
                <a:off x="5630404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Freeform 355">
                <a:extLst>
                  <a:ext uri="{FF2B5EF4-FFF2-40B4-BE49-F238E27FC236}">
                    <a16:creationId xmlns:a16="http://schemas.microsoft.com/office/drawing/2014/main" id="{E52DD614-165D-4540-BFB9-5D84364A13CC}"/>
                  </a:ext>
                </a:extLst>
              </p:cNvPr>
              <p:cNvSpPr/>
              <p:nvPr/>
            </p:nvSpPr>
            <p:spPr>
              <a:xfrm>
                <a:off x="5900096" y="4508594"/>
                <a:ext cx="114213" cy="78624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7AF03D74-1241-B544-99A4-FA6DA7920057}"/>
                  </a:ext>
                </a:extLst>
              </p:cNvPr>
              <p:cNvSpPr/>
              <p:nvPr/>
            </p:nvSpPr>
            <p:spPr>
              <a:xfrm>
                <a:off x="5558279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11B663C5-CE4E-6C45-B3A3-B1FAFC7D0358}"/>
                  </a:ext>
                </a:extLst>
              </p:cNvPr>
              <p:cNvSpPr/>
              <p:nvPr/>
            </p:nvSpPr>
            <p:spPr>
              <a:xfrm>
                <a:off x="5504522" y="4357697"/>
                <a:ext cx="113128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FD8CC295-7EB3-C045-9BD5-6D21B2CE7891}"/>
                </a:ext>
              </a:extLst>
            </p:cNvPr>
            <p:cNvSpPr>
              <a:spLocks/>
            </p:cNvSpPr>
            <p:nvPr/>
          </p:nvSpPr>
          <p:spPr>
            <a:xfrm>
              <a:off x="3762758" y="3151909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575C05F4-6420-054F-BA6A-1AAFC451CB4F}"/>
                </a:ext>
              </a:extLst>
            </p:cNvPr>
            <p:cNvSpPr>
              <a:spLocks/>
            </p:cNvSpPr>
            <p:nvPr/>
          </p:nvSpPr>
          <p:spPr>
            <a:xfrm>
              <a:off x="4253793" y="3177812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C91AC4C1-58A4-DA41-800C-2DE2948BFC3B}"/>
                </a:ext>
              </a:extLst>
            </p:cNvPr>
            <p:cNvCxnSpPr>
              <a:cxnSpLocks/>
              <a:stCxn id="353" idx="39"/>
              <a:endCxn id="362" idx="0"/>
            </p:cNvCxnSpPr>
            <p:nvPr/>
          </p:nvCxnSpPr>
          <p:spPr>
            <a:xfrm flipH="1">
              <a:off x="2885914" y="2720662"/>
              <a:ext cx="1765004" cy="142203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B0AFC9E-483D-ED4F-A1A4-4653407127A6}"/>
                </a:ext>
              </a:extLst>
            </p:cNvPr>
            <p:cNvCxnSpPr>
              <a:cxnSpLocks/>
              <a:stCxn id="354" idx="39"/>
              <a:endCxn id="358" idx="0"/>
            </p:cNvCxnSpPr>
            <p:nvPr/>
          </p:nvCxnSpPr>
          <p:spPr>
            <a:xfrm flipH="1">
              <a:off x="3803974" y="2720662"/>
              <a:ext cx="1050971" cy="116552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7AE7183-ABE4-C342-8A71-1E9062EEA6DB}"/>
                </a:ext>
              </a:extLst>
            </p:cNvPr>
            <p:cNvGrpSpPr/>
            <p:nvPr/>
          </p:nvGrpSpPr>
          <p:grpSpPr>
            <a:xfrm>
              <a:off x="4115134" y="1653848"/>
              <a:ext cx="916965" cy="1158335"/>
              <a:chOff x="4641314" y="1478357"/>
              <a:chExt cx="1128455" cy="1425495"/>
            </a:xfrm>
          </p:grpSpPr>
          <p:sp>
            <p:nvSpPr>
              <p:cNvPr id="350" name="Freeform 349">
                <a:extLst>
                  <a:ext uri="{FF2B5EF4-FFF2-40B4-BE49-F238E27FC236}">
                    <a16:creationId xmlns:a16="http://schemas.microsoft.com/office/drawing/2014/main" id="{B44D6801-8792-9E41-B93F-1E034E691316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031723C0-6947-0346-B22A-68F482863DD7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69C498F3-A621-A84D-808C-8F5332401017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1580D124-6044-D64D-B318-CC064F92F7E9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A84F86A8-79A1-2245-B1AF-AC5FFECEDB63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DB62263-A2D7-7C4F-BC0A-C879342C4B85}"/>
                </a:ext>
              </a:extLst>
            </p:cNvPr>
            <p:cNvGrpSpPr/>
            <p:nvPr/>
          </p:nvGrpSpPr>
          <p:grpSpPr>
            <a:xfrm>
              <a:off x="5080434" y="1653848"/>
              <a:ext cx="916965" cy="1158335"/>
              <a:chOff x="4641314" y="1478357"/>
              <a:chExt cx="1128455" cy="1425495"/>
            </a:xfrm>
          </p:grpSpPr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C4DA1099-B38A-E044-A95D-FCAB97839984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E6092DF7-2787-1741-B4C4-99FF32BB63C8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DEE2A47-AC37-644F-B4D5-795ED225F903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AF8F369D-32E7-4443-87D3-5FCFD1B294F2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E4891592-7829-C444-89AA-C6882E5F453C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A868F9F4-5874-0A40-973D-0C59F721FB7D}"/>
                </a:ext>
              </a:extLst>
            </p:cNvPr>
            <p:cNvGrpSpPr/>
            <p:nvPr/>
          </p:nvGrpSpPr>
          <p:grpSpPr>
            <a:xfrm>
              <a:off x="6051081" y="1653848"/>
              <a:ext cx="916965" cy="1158335"/>
              <a:chOff x="4641314" y="1478357"/>
              <a:chExt cx="1128455" cy="1425495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DF4B1A8D-3292-A04A-8A46-35FD380C8B06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97B3AEFD-79AA-D64D-89F6-AFD3CB4E9FDB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7610CF3F-E8B5-EC44-BAB5-57BA4A9C6498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D740DB5A-4FAB-B846-AE53-1DAF0B1B10D2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Freeform 343">
                <a:extLst>
                  <a:ext uri="{FF2B5EF4-FFF2-40B4-BE49-F238E27FC236}">
                    <a16:creationId xmlns:a16="http://schemas.microsoft.com/office/drawing/2014/main" id="{DE9A8A36-6191-1642-9068-1F9DFC184552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1F768EF-E7AF-AD47-A321-FD9601911EF2}"/>
                </a:ext>
              </a:extLst>
            </p:cNvPr>
            <p:cNvGrpSpPr/>
            <p:nvPr/>
          </p:nvGrpSpPr>
          <p:grpSpPr>
            <a:xfrm>
              <a:off x="7016381" y="1653848"/>
              <a:ext cx="916965" cy="1158335"/>
              <a:chOff x="4641314" y="1478357"/>
              <a:chExt cx="1128455" cy="1425495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A3FDEE24-7091-3843-81E1-DAF761DB9A85}"/>
                  </a:ext>
                </a:extLst>
              </p:cNvPr>
              <p:cNvSpPr/>
              <p:nvPr/>
            </p:nvSpPr>
            <p:spPr>
              <a:xfrm>
                <a:off x="4720278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6DA5AE0A-92F6-DD4B-89E5-8FE6AA912F7C}"/>
                  </a:ext>
                </a:extLst>
              </p:cNvPr>
              <p:cNvSpPr/>
              <p:nvPr/>
            </p:nvSpPr>
            <p:spPr>
              <a:xfrm>
                <a:off x="4971362" y="1570865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C2651F28-0AE0-8441-8304-D674778ED7CC}"/>
                  </a:ext>
                </a:extLst>
              </p:cNvPr>
              <p:cNvSpPr/>
              <p:nvPr/>
            </p:nvSpPr>
            <p:spPr>
              <a:xfrm>
                <a:off x="4641314" y="1478357"/>
                <a:ext cx="1128455" cy="14254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C5B435F7-4374-C04A-9DCC-6BFB5C49AF0C}"/>
                  </a:ext>
                </a:extLst>
              </p:cNvPr>
              <p:cNvSpPr/>
              <p:nvPr/>
            </p:nvSpPr>
            <p:spPr>
              <a:xfrm>
                <a:off x="5214733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B157470D-9FBE-9543-A412-9B31BBAC5731}"/>
                  </a:ext>
                </a:extLst>
              </p:cNvPr>
              <p:cNvSpPr/>
              <p:nvPr/>
            </p:nvSpPr>
            <p:spPr>
              <a:xfrm>
                <a:off x="5465817" y="1568581"/>
                <a:ext cx="177607" cy="122264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78A7D3F-F168-F14D-A768-E7296BF36D24}"/>
                </a:ext>
              </a:extLst>
            </p:cNvPr>
            <p:cNvGrpSpPr/>
            <p:nvPr/>
          </p:nvGrpSpPr>
          <p:grpSpPr>
            <a:xfrm>
              <a:off x="5150317" y="3877479"/>
              <a:ext cx="1657747" cy="785995"/>
              <a:chOff x="771471" y="4357874"/>
              <a:chExt cx="1978556" cy="938102"/>
            </a:xfrm>
          </p:grpSpPr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7A32D194-C58F-1E41-B667-14F8870BF1A9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>
                <a:extLst>
                  <a:ext uri="{FF2B5EF4-FFF2-40B4-BE49-F238E27FC236}">
                    <a16:creationId xmlns:a16="http://schemas.microsoft.com/office/drawing/2014/main" id="{019A5E84-4A8C-1E46-B29A-35D1FEC3ADCF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6083985A-0E29-9D42-9B06-4D7303CAFF42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1B7A7365-BB45-BA41-A6E4-B741D008A045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C6CE6D0B-88E5-E946-879E-82F94D8B25EE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E58378D2-2C9D-264E-A036-665D5F037CD5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268189D-A337-1F47-AFEF-8906D8329316}"/>
                  </a:ext>
                </a:extLst>
              </p:cNvPr>
              <p:cNvSpPr/>
              <p:nvPr/>
            </p:nvSpPr>
            <p:spPr>
              <a:xfrm>
                <a:off x="2117855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25234F97-818B-2B43-9520-E1DB757C5DCD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320DB332-F716-564D-AE8C-644FC6C6D4BE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9E93984-8084-1B49-AD09-49834750B1B9}"/>
                </a:ext>
              </a:extLst>
            </p:cNvPr>
            <p:cNvCxnSpPr>
              <a:cxnSpLocks/>
              <a:stCxn id="346" idx="39"/>
              <a:endCxn id="334" idx="0"/>
            </p:cNvCxnSpPr>
            <p:nvPr/>
          </p:nvCxnSpPr>
          <p:spPr>
            <a:xfrm>
              <a:off x="5418459" y="2722518"/>
              <a:ext cx="560732" cy="115496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E865223-0758-C94D-B421-DC5EFC875D32}"/>
                </a:ext>
              </a:extLst>
            </p:cNvPr>
            <p:cNvSpPr>
              <a:spLocks/>
            </p:cNvSpPr>
            <p:nvPr/>
          </p:nvSpPr>
          <p:spPr>
            <a:xfrm>
              <a:off x="4833472" y="3188250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E462FE1-F450-4549-9BB2-B610897C6330}"/>
                </a:ext>
              </a:extLst>
            </p:cNvPr>
            <p:cNvSpPr>
              <a:spLocks/>
            </p:cNvSpPr>
            <p:nvPr/>
          </p:nvSpPr>
          <p:spPr>
            <a:xfrm>
              <a:off x="5484115" y="3184046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096707A-9EAD-784E-B1B9-4161086BB342}"/>
                </a:ext>
              </a:extLst>
            </p:cNvPr>
            <p:cNvGrpSpPr/>
            <p:nvPr/>
          </p:nvGrpSpPr>
          <p:grpSpPr>
            <a:xfrm>
              <a:off x="6932800" y="3952335"/>
              <a:ext cx="822119" cy="785995"/>
              <a:chOff x="6932800" y="3952335"/>
              <a:chExt cx="822119" cy="785995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B69AFA40-7382-A040-A4E1-E0E7D2B94B4F}"/>
                  </a:ext>
                </a:extLst>
              </p:cNvPr>
              <p:cNvGrpSpPr/>
              <p:nvPr/>
            </p:nvGrpSpPr>
            <p:grpSpPr>
              <a:xfrm>
                <a:off x="6932800" y="3952335"/>
                <a:ext cx="822119" cy="785995"/>
                <a:chOff x="3103019" y="4360296"/>
                <a:chExt cx="1131283" cy="1081575"/>
              </a:xfrm>
            </p:grpSpPr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E8A14653-0E06-A64D-A4A0-1BF94CD23292}"/>
                    </a:ext>
                  </a:extLst>
                </p:cNvPr>
                <p:cNvSpPr/>
                <p:nvPr/>
              </p:nvSpPr>
              <p:spPr>
                <a:xfrm>
                  <a:off x="3220647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17A5B424-2B7D-4D4C-A2E2-85F2A96366D9}"/>
                    </a:ext>
                  </a:extLst>
                </p:cNvPr>
                <p:cNvSpPr/>
                <p:nvPr/>
              </p:nvSpPr>
              <p:spPr>
                <a:xfrm>
                  <a:off x="3490338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7E07D87-4C6B-6940-9F39-0E702125E6A6}"/>
                    </a:ext>
                  </a:extLst>
                </p:cNvPr>
                <p:cNvSpPr/>
                <p:nvPr/>
              </p:nvSpPr>
              <p:spPr>
                <a:xfrm>
                  <a:off x="3155776" y="4450519"/>
                  <a:ext cx="1035674" cy="916695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6CD0B95F-D77D-C942-9614-C215894312A4}"/>
                    </a:ext>
                  </a:extLst>
                </p:cNvPr>
                <p:cNvSpPr/>
                <p:nvPr/>
              </p:nvSpPr>
              <p:spPr>
                <a:xfrm>
                  <a:off x="3103019" y="4360296"/>
                  <a:ext cx="1131283" cy="1081575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7FF6DA59-DDF1-1748-9B2F-6F70ADB8CADE}"/>
                  </a:ext>
                </a:extLst>
              </p:cNvPr>
              <p:cNvSpPr/>
              <p:nvPr/>
            </p:nvSpPr>
            <p:spPr>
              <a:xfrm>
                <a:off x="7379463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CB62A223-D1E2-8B44-831D-77A71E48666F}"/>
                </a:ext>
              </a:extLst>
            </p:cNvPr>
            <p:cNvCxnSpPr>
              <a:cxnSpLocks/>
              <a:stCxn id="344" idx="39"/>
              <a:endCxn id="308" idx="0"/>
            </p:cNvCxnSpPr>
            <p:nvPr/>
          </p:nvCxnSpPr>
          <p:spPr>
            <a:xfrm>
              <a:off x="6790892" y="2720662"/>
              <a:ext cx="1457280" cy="126624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31A9CD2B-B61A-534C-80D9-DF3736F17732}"/>
                </a:ext>
              </a:extLst>
            </p:cNvPr>
            <p:cNvSpPr>
              <a:spLocks/>
            </p:cNvSpPr>
            <p:nvPr/>
          </p:nvSpPr>
          <p:spPr>
            <a:xfrm>
              <a:off x="6415339" y="3126299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ED7DE49-8195-324A-BCD1-5AA244E0D35A}"/>
                </a:ext>
              </a:extLst>
            </p:cNvPr>
            <p:cNvGrpSpPr/>
            <p:nvPr/>
          </p:nvGrpSpPr>
          <p:grpSpPr>
            <a:xfrm>
              <a:off x="8810164" y="3959344"/>
              <a:ext cx="1657747" cy="785995"/>
              <a:chOff x="771471" y="4357874"/>
              <a:chExt cx="1978556" cy="938102"/>
            </a:xfrm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59CC5F9-775C-0243-B724-FD193836CFBF}"/>
                  </a:ext>
                </a:extLst>
              </p:cNvPr>
              <p:cNvSpPr/>
              <p:nvPr/>
            </p:nvSpPr>
            <p:spPr>
              <a:xfrm>
                <a:off x="865824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3611FEA1-CB36-484D-B778-A101CD097CC3}"/>
                  </a:ext>
                </a:extLst>
              </p:cNvPr>
              <p:cNvSpPr/>
              <p:nvPr/>
            </p:nvSpPr>
            <p:spPr>
              <a:xfrm>
                <a:off x="1099740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014D1AB1-A841-AE48-9B99-8BBCE4B31A57}"/>
                  </a:ext>
                </a:extLst>
              </p:cNvPr>
              <p:cNvSpPr/>
              <p:nvPr/>
            </p:nvSpPr>
            <p:spPr>
              <a:xfrm>
                <a:off x="1333657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B6132995-2E2F-CB4C-9BEA-44885B8F5902}"/>
                  </a:ext>
                </a:extLst>
              </p:cNvPr>
              <p:cNvSpPr/>
              <p:nvPr/>
            </p:nvSpPr>
            <p:spPr>
              <a:xfrm>
                <a:off x="1567573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2EBE1DE6-E0D9-3F46-837E-9DDA82AEF8D8}"/>
                  </a:ext>
                </a:extLst>
              </p:cNvPr>
              <p:cNvSpPr/>
              <p:nvPr/>
            </p:nvSpPr>
            <p:spPr>
              <a:xfrm>
                <a:off x="809558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3C3CC3B8-9597-2044-8340-34FCEBA3F8E1}"/>
                  </a:ext>
                </a:extLst>
              </p:cNvPr>
              <p:cNvSpPr/>
              <p:nvPr/>
            </p:nvSpPr>
            <p:spPr>
              <a:xfrm>
                <a:off x="1883938" y="4488482"/>
                <a:ext cx="99062" cy="681952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5B21B4F-E2DA-524A-951E-5698F814E773}"/>
                  </a:ext>
                </a:extLst>
              </p:cNvPr>
              <p:cNvSpPr/>
              <p:nvPr/>
            </p:nvSpPr>
            <p:spPr>
              <a:xfrm>
                <a:off x="1824526" y="4438111"/>
                <a:ext cx="898290" cy="795094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2490CBB9-6AFA-4A42-9E30-3490874BC370}"/>
                  </a:ext>
                </a:extLst>
              </p:cNvPr>
              <p:cNvSpPr/>
              <p:nvPr/>
            </p:nvSpPr>
            <p:spPr>
              <a:xfrm>
                <a:off x="771471" y="4357874"/>
                <a:ext cx="1978556" cy="938102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24FA4B1-74AF-4747-9C16-17C2BF05BAFA}"/>
                </a:ext>
              </a:extLst>
            </p:cNvPr>
            <p:cNvSpPr>
              <a:spLocks/>
            </p:cNvSpPr>
            <p:nvPr/>
          </p:nvSpPr>
          <p:spPr>
            <a:xfrm>
              <a:off x="8155561" y="3188113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CCB11E5D-3961-5047-9C2F-5B220A4ACBD2}"/>
                </a:ext>
              </a:extLst>
            </p:cNvPr>
            <p:cNvCxnSpPr>
              <a:cxnSpLocks/>
              <a:stCxn id="338" idx="39"/>
              <a:endCxn id="319" idx="0"/>
            </p:cNvCxnSpPr>
            <p:nvPr/>
          </p:nvCxnSpPr>
          <p:spPr>
            <a:xfrm>
              <a:off x="7552165" y="2720662"/>
              <a:ext cx="2086873" cy="123868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0A2405B-3257-4A40-B953-4661FBCFE941}"/>
                </a:ext>
              </a:extLst>
            </p:cNvPr>
            <p:cNvGrpSpPr/>
            <p:nvPr/>
          </p:nvGrpSpPr>
          <p:grpSpPr>
            <a:xfrm>
              <a:off x="10596207" y="3966660"/>
              <a:ext cx="824321" cy="785995"/>
              <a:chOff x="6799566" y="4359584"/>
              <a:chExt cx="1134313" cy="1081575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C236DCC3-F1C5-C04B-8405-A7834E7667D4}"/>
                  </a:ext>
                </a:extLst>
              </p:cNvPr>
              <p:cNvSpPr/>
              <p:nvPr/>
            </p:nvSpPr>
            <p:spPr>
              <a:xfrm>
                <a:off x="6922730" y="4508594"/>
                <a:ext cx="114213" cy="78624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CE2DA8B4-17B3-DC43-AF08-5A5076F38EBD}"/>
                  </a:ext>
                </a:extLst>
              </p:cNvPr>
              <p:cNvSpPr/>
              <p:nvPr/>
            </p:nvSpPr>
            <p:spPr>
              <a:xfrm>
                <a:off x="6857854" y="4450519"/>
                <a:ext cx="1035674" cy="916695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9DA5145D-1297-6948-B03A-87C7110AE981}"/>
                  </a:ext>
                </a:extLst>
              </p:cNvPr>
              <p:cNvSpPr/>
              <p:nvPr/>
            </p:nvSpPr>
            <p:spPr>
              <a:xfrm>
                <a:off x="6799566" y="4359584"/>
                <a:ext cx="1134313" cy="1081575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1E8540E-4FC1-1D4D-9B89-589843DFD030}"/>
                </a:ext>
              </a:extLst>
            </p:cNvPr>
            <p:cNvCxnSpPr>
              <a:cxnSpLocks/>
              <a:stCxn id="339" idx="39"/>
              <a:endCxn id="311" idx="0"/>
            </p:cNvCxnSpPr>
            <p:nvPr/>
          </p:nvCxnSpPr>
          <p:spPr>
            <a:xfrm>
              <a:off x="7756192" y="2720662"/>
              <a:ext cx="3252176" cy="1245998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A952DB0-CFC9-6649-B6A4-2549E96DC613}"/>
                </a:ext>
              </a:extLst>
            </p:cNvPr>
            <p:cNvSpPr>
              <a:spLocks/>
            </p:cNvSpPr>
            <p:nvPr/>
          </p:nvSpPr>
          <p:spPr>
            <a:xfrm>
              <a:off x="8798120" y="3151613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A57CB03-2E04-B34A-8CFF-0172C83E60A8}"/>
                </a:ext>
              </a:extLst>
            </p:cNvPr>
            <p:cNvGrpSpPr/>
            <p:nvPr/>
          </p:nvGrpSpPr>
          <p:grpSpPr>
            <a:xfrm>
              <a:off x="7837112" y="3986910"/>
              <a:ext cx="822119" cy="785995"/>
              <a:chOff x="6932800" y="3952335"/>
              <a:chExt cx="822119" cy="785995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6F000129-8D04-AB4A-88DE-246D14E87697}"/>
                  </a:ext>
                </a:extLst>
              </p:cNvPr>
              <p:cNvGrpSpPr/>
              <p:nvPr/>
            </p:nvGrpSpPr>
            <p:grpSpPr>
              <a:xfrm>
                <a:off x="6932800" y="3952335"/>
                <a:ext cx="822119" cy="785995"/>
                <a:chOff x="3103019" y="4360296"/>
                <a:chExt cx="1131283" cy="1081575"/>
              </a:xfrm>
            </p:grpSpPr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C4D9804E-818A-5447-B6B7-CB900C23177C}"/>
                    </a:ext>
                  </a:extLst>
                </p:cNvPr>
                <p:cNvSpPr/>
                <p:nvPr/>
              </p:nvSpPr>
              <p:spPr>
                <a:xfrm>
                  <a:off x="3220647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095E8DE0-C106-EB4B-875E-8E87BA118A45}"/>
                    </a:ext>
                  </a:extLst>
                </p:cNvPr>
                <p:cNvSpPr/>
                <p:nvPr/>
              </p:nvSpPr>
              <p:spPr>
                <a:xfrm>
                  <a:off x="3490338" y="4508594"/>
                  <a:ext cx="114213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EB210CA4-D6D7-8A48-9A1D-3D8C763088BB}"/>
                    </a:ext>
                  </a:extLst>
                </p:cNvPr>
                <p:cNvSpPr/>
                <p:nvPr/>
              </p:nvSpPr>
              <p:spPr>
                <a:xfrm>
                  <a:off x="3155776" y="4450519"/>
                  <a:ext cx="1035674" cy="916695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132E1369-9D25-864B-BBDF-AC7A826C5AC6}"/>
                    </a:ext>
                  </a:extLst>
                </p:cNvPr>
                <p:cNvSpPr/>
                <p:nvPr/>
              </p:nvSpPr>
              <p:spPr>
                <a:xfrm>
                  <a:off x="3103019" y="4360296"/>
                  <a:ext cx="1131283" cy="1081575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B85565DE-BCA5-DF47-A6B4-C42DA382DFFD}"/>
                  </a:ext>
                </a:extLst>
              </p:cNvPr>
              <p:cNvSpPr/>
              <p:nvPr/>
            </p:nvSpPr>
            <p:spPr>
              <a:xfrm>
                <a:off x="7379463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4494E217-70D4-CD44-8FE2-4FB58BECFA6F}"/>
                  </a:ext>
                </a:extLst>
              </p:cNvPr>
              <p:cNvSpPr/>
              <p:nvPr/>
            </p:nvSpPr>
            <p:spPr>
              <a:xfrm>
                <a:off x="7575451" y="4060105"/>
                <a:ext cx="83000" cy="57137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FCA8886C-3AB8-4E41-9E41-71363753CD05}"/>
                </a:ext>
              </a:extLst>
            </p:cNvPr>
            <p:cNvCxnSpPr>
              <a:cxnSpLocks/>
              <a:stCxn id="340" idx="39"/>
              <a:endCxn id="325" idx="0"/>
            </p:cNvCxnSpPr>
            <p:nvPr/>
          </p:nvCxnSpPr>
          <p:spPr>
            <a:xfrm>
              <a:off x="6185079" y="2722518"/>
              <a:ext cx="1158781" cy="122981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032ADC2-13FB-A042-9D23-93A9F36BA198}"/>
                </a:ext>
              </a:extLst>
            </p:cNvPr>
            <p:cNvSpPr>
              <a:spLocks/>
            </p:cNvSpPr>
            <p:nvPr/>
          </p:nvSpPr>
          <p:spPr>
            <a:xfrm>
              <a:off x="7149399" y="3158252"/>
              <a:ext cx="167645" cy="14838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7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Multi-block Granularity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Multi-block granularity aggregation is an optimization where:</a:t>
            </a:r>
          </a:p>
          <a:p>
            <a:pPr lvl="1"/>
            <a:r>
              <a:rPr lang="en-US" dirty="0"/>
              <a:t>The child grids of multiple parent blocks are consolidated into a single aggregated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5378" y="5908946"/>
            <a:ext cx="69412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Compared to block granularity, launches fewer and larger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Compared to grid granularity, launches child grids more eagerly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4EA0D5-2D57-1848-8441-C052039A9DDF}"/>
              </a:ext>
            </a:extLst>
          </p:cNvPr>
          <p:cNvCxnSpPr>
            <a:cxnSpLocks/>
            <a:stCxn id="251" idx="39"/>
          </p:cNvCxnSpPr>
          <p:nvPr/>
        </p:nvCxnSpPr>
        <p:spPr>
          <a:xfrm flipH="1">
            <a:off x="1863254" y="3869161"/>
            <a:ext cx="2680368" cy="908169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356D30-8A21-4D41-8172-75145CE2DE0D}"/>
              </a:ext>
            </a:extLst>
          </p:cNvPr>
          <p:cNvSpPr/>
          <p:nvPr/>
        </p:nvSpPr>
        <p:spPr>
          <a:xfrm>
            <a:off x="4361456" y="2894665"/>
            <a:ext cx="3365412" cy="1110380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003B505C-60E8-6747-92CD-F5AA375CCA56}"/>
              </a:ext>
            </a:extLst>
          </p:cNvPr>
          <p:cNvSpPr/>
          <p:nvPr/>
        </p:nvSpPr>
        <p:spPr>
          <a:xfrm>
            <a:off x="1686938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8C79FA70-A3D6-8546-99EC-4AE74A0B5066}"/>
              </a:ext>
            </a:extLst>
          </p:cNvPr>
          <p:cNvSpPr/>
          <p:nvPr/>
        </p:nvSpPr>
        <p:spPr>
          <a:xfrm>
            <a:off x="1851675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A6445388-41B8-D847-A75A-FA22412FCAA7}"/>
              </a:ext>
            </a:extLst>
          </p:cNvPr>
          <p:cNvSpPr/>
          <p:nvPr/>
        </p:nvSpPr>
        <p:spPr>
          <a:xfrm>
            <a:off x="2016413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EE77677E-4AB9-C64E-A362-2F4649103EE3}"/>
              </a:ext>
            </a:extLst>
          </p:cNvPr>
          <p:cNvSpPr/>
          <p:nvPr/>
        </p:nvSpPr>
        <p:spPr>
          <a:xfrm>
            <a:off x="2181150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CBBBF01-6569-E940-9DAE-52A8F41AF967}"/>
              </a:ext>
            </a:extLst>
          </p:cNvPr>
          <p:cNvSpPr/>
          <p:nvPr/>
        </p:nvSpPr>
        <p:spPr>
          <a:xfrm>
            <a:off x="1647312" y="4842750"/>
            <a:ext cx="632628" cy="559951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2E0226A5-A056-4547-8972-6563BE4453E2}"/>
              </a:ext>
            </a:extLst>
          </p:cNvPr>
          <p:cNvSpPr/>
          <p:nvPr/>
        </p:nvSpPr>
        <p:spPr>
          <a:xfrm>
            <a:off x="2403952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D1450248-56F9-124F-8241-FF0F0C8374D4}"/>
              </a:ext>
            </a:extLst>
          </p:cNvPr>
          <p:cNvSpPr/>
          <p:nvPr/>
        </p:nvSpPr>
        <p:spPr>
          <a:xfrm>
            <a:off x="2568690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4" name="Freeform 273">
            <a:extLst>
              <a:ext uri="{FF2B5EF4-FFF2-40B4-BE49-F238E27FC236}">
                <a16:creationId xmlns:a16="http://schemas.microsoft.com/office/drawing/2014/main" id="{9643448D-57C2-0446-B5FA-C27AD7CD16A7}"/>
              </a:ext>
            </a:extLst>
          </p:cNvPr>
          <p:cNvSpPr/>
          <p:nvPr/>
        </p:nvSpPr>
        <p:spPr>
          <a:xfrm>
            <a:off x="2733427" y="4878225"/>
            <a:ext cx="69765" cy="480270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4A7E9A8-C366-7A41-8DC4-29FEEA368014}"/>
              </a:ext>
            </a:extLst>
          </p:cNvPr>
          <p:cNvSpPr/>
          <p:nvPr/>
        </p:nvSpPr>
        <p:spPr>
          <a:xfrm>
            <a:off x="2362111" y="4842750"/>
            <a:ext cx="632628" cy="559951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5945B9-B671-BD4C-B55B-760BE5060954}"/>
              </a:ext>
            </a:extLst>
          </p:cNvPr>
          <p:cNvGrpSpPr/>
          <p:nvPr/>
        </p:nvGrpSpPr>
        <p:grpSpPr>
          <a:xfrm>
            <a:off x="4436936" y="4863797"/>
            <a:ext cx="632628" cy="559950"/>
            <a:chOff x="4616862" y="5031693"/>
            <a:chExt cx="632628" cy="559950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FC3ADA1D-8920-A64E-A115-7C4A216431BA}"/>
                </a:ext>
              </a:extLst>
            </p:cNvPr>
            <p:cNvSpPr/>
            <p:nvPr/>
          </p:nvSpPr>
          <p:spPr>
            <a:xfrm>
              <a:off x="4656491" y="5067168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5ACFDA0-B784-044D-9A58-F4EC04647BC9}"/>
                </a:ext>
              </a:extLst>
            </p:cNvPr>
            <p:cNvSpPr/>
            <p:nvPr/>
          </p:nvSpPr>
          <p:spPr>
            <a:xfrm>
              <a:off x="4616862" y="5031693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EFDB5-93B6-6640-B857-77B8D78BAB44}"/>
              </a:ext>
            </a:extLst>
          </p:cNvPr>
          <p:cNvGrpSpPr/>
          <p:nvPr/>
        </p:nvGrpSpPr>
        <p:grpSpPr>
          <a:xfrm>
            <a:off x="3062701" y="4852261"/>
            <a:ext cx="632628" cy="559950"/>
            <a:chOff x="3084486" y="5118001"/>
            <a:chExt cx="632628" cy="559950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869403-E13A-8747-9FC7-FD9B60FE89EC}"/>
                </a:ext>
              </a:extLst>
            </p:cNvPr>
            <p:cNvSpPr/>
            <p:nvPr/>
          </p:nvSpPr>
          <p:spPr>
            <a:xfrm>
              <a:off x="3124111" y="5153476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FF111E69-01B7-304A-B3A0-785D202598DD}"/>
                </a:ext>
              </a:extLst>
            </p:cNvPr>
            <p:cNvSpPr/>
            <p:nvPr/>
          </p:nvSpPr>
          <p:spPr>
            <a:xfrm>
              <a:off x="3288849" y="5153476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746AB257-7589-D74D-B362-FFDD0FF98E25}"/>
                </a:ext>
              </a:extLst>
            </p:cNvPr>
            <p:cNvSpPr/>
            <p:nvPr/>
          </p:nvSpPr>
          <p:spPr>
            <a:xfrm>
              <a:off x="3084486" y="5118001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6DCC1D-101D-7848-A776-39837ECB2152}"/>
              </a:ext>
            </a:extLst>
          </p:cNvPr>
          <p:cNvGrpSpPr/>
          <p:nvPr/>
        </p:nvGrpSpPr>
        <p:grpSpPr>
          <a:xfrm>
            <a:off x="3739441" y="4847282"/>
            <a:ext cx="632628" cy="559950"/>
            <a:chOff x="3856768" y="4903981"/>
            <a:chExt cx="632628" cy="559950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37AA3A0-747D-1B44-90CD-08AD0F7FF0CA}"/>
                </a:ext>
              </a:extLst>
            </p:cNvPr>
            <p:cNvSpPr/>
            <p:nvPr/>
          </p:nvSpPr>
          <p:spPr>
            <a:xfrm>
              <a:off x="3900824" y="4939455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06041DE5-185F-C34F-87E3-D624C830462C}"/>
                </a:ext>
              </a:extLst>
            </p:cNvPr>
            <p:cNvSpPr/>
            <p:nvPr/>
          </p:nvSpPr>
          <p:spPr>
            <a:xfrm>
              <a:off x="4065562" y="4939455"/>
              <a:ext cx="69765" cy="480269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609BA52-C43A-AF4D-A909-31BB1F7D3426}"/>
                </a:ext>
              </a:extLst>
            </p:cNvPr>
            <p:cNvSpPr/>
            <p:nvPr/>
          </p:nvSpPr>
          <p:spPr>
            <a:xfrm>
              <a:off x="3856768" y="4903981"/>
              <a:ext cx="632628" cy="559950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Freeform 250">
            <a:extLst>
              <a:ext uri="{FF2B5EF4-FFF2-40B4-BE49-F238E27FC236}">
                <a16:creationId xmlns:a16="http://schemas.microsoft.com/office/drawing/2014/main" id="{9D531A07-E716-FA48-A72D-D7E6F1D892D7}"/>
              </a:ext>
            </a:extLst>
          </p:cNvPr>
          <p:cNvSpPr/>
          <p:nvPr/>
        </p:nvSpPr>
        <p:spPr>
          <a:xfrm>
            <a:off x="4484925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273D63E2-356C-BB47-8736-22DAE1FBC7DE}"/>
              </a:ext>
            </a:extLst>
          </p:cNvPr>
          <p:cNvSpPr/>
          <p:nvPr/>
        </p:nvSpPr>
        <p:spPr>
          <a:xfrm>
            <a:off x="4656419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4AFABB6-B5AD-164B-8E73-1BCD459D7068}"/>
              </a:ext>
            </a:extLst>
          </p:cNvPr>
          <p:cNvSpPr/>
          <p:nvPr/>
        </p:nvSpPr>
        <p:spPr>
          <a:xfrm>
            <a:off x="4430991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6F8285F2-7E01-864C-AA91-BF990F1E755A}"/>
              </a:ext>
            </a:extLst>
          </p:cNvPr>
          <p:cNvSpPr/>
          <p:nvPr/>
        </p:nvSpPr>
        <p:spPr>
          <a:xfrm>
            <a:off x="4822644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1CC655C2-C26E-3342-96A8-2E8F55C6563D}"/>
              </a:ext>
            </a:extLst>
          </p:cNvPr>
          <p:cNvSpPr/>
          <p:nvPr/>
        </p:nvSpPr>
        <p:spPr>
          <a:xfrm>
            <a:off x="4994138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BE907C63-4D09-D24A-BFF9-00A3109F280C}"/>
              </a:ext>
            </a:extLst>
          </p:cNvPr>
          <p:cNvSpPr/>
          <p:nvPr/>
        </p:nvSpPr>
        <p:spPr>
          <a:xfrm>
            <a:off x="5296304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C2DF5DB-83B0-2F47-BF02-F2F490825DB8}"/>
              </a:ext>
            </a:extLst>
          </p:cNvPr>
          <p:cNvSpPr/>
          <p:nvPr/>
        </p:nvSpPr>
        <p:spPr>
          <a:xfrm>
            <a:off x="5467798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209EBD5-C02A-7943-917D-6FE740B8B8FE}"/>
              </a:ext>
            </a:extLst>
          </p:cNvPr>
          <p:cNvSpPr/>
          <p:nvPr/>
        </p:nvSpPr>
        <p:spPr>
          <a:xfrm>
            <a:off x="5242370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C7BD222-5B21-B248-BB6B-5DFF8C960C05}"/>
              </a:ext>
            </a:extLst>
          </p:cNvPr>
          <p:cNvSpPr/>
          <p:nvPr/>
        </p:nvSpPr>
        <p:spPr>
          <a:xfrm>
            <a:off x="5634023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30E94101-6EB8-7347-91E0-B871566E1646}"/>
              </a:ext>
            </a:extLst>
          </p:cNvPr>
          <p:cNvSpPr/>
          <p:nvPr/>
        </p:nvSpPr>
        <p:spPr>
          <a:xfrm>
            <a:off x="5805517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CC1E9AE8-C17B-2040-8895-340750B65F1C}"/>
              </a:ext>
            </a:extLst>
          </p:cNvPr>
          <p:cNvSpPr/>
          <p:nvPr/>
        </p:nvSpPr>
        <p:spPr>
          <a:xfrm>
            <a:off x="6112177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F5DB34C3-0D26-A64B-A577-3C93E265CEF0}"/>
              </a:ext>
            </a:extLst>
          </p:cNvPr>
          <p:cNvSpPr/>
          <p:nvPr/>
        </p:nvSpPr>
        <p:spPr>
          <a:xfrm>
            <a:off x="6283671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390741D-10CE-CE45-A315-207D2054207F}"/>
              </a:ext>
            </a:extLst>
          </p:cNvPr>
          <p:cNvSpPr/>
          <p:nvPr/>
        </p:nvSpPr>
        <p:spPr>
          <a:xfrm>
            <a:off x="6058243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EFDAAFA5-636C-F040-A5E1-E87E8FC2EE62}"/>
              </a:ext>
            </a:extLst>
          </p:cNvPr>
          <p:cNvSpPr/>
          <p:nvPr/>
        </p:nvSpPr>
        <p:spPr>
          <a:xfrm>
            <a:off x="6449896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85F255E-1E76-2249-A659-784FCC96F0DA}"/>
              </a:ext>
            </a:extLst>
          </p:cNvPr>
          <p:cNvSpPr/>
          <p:nvPr/>
        </p:nvSpPr>
        <p:spPr>
          <a:xfrm>
            <a:off x="6621390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119789D9-5725-F649-801D-941F3E48BAEB}"/>
              </a:ext>
            </a:extLst>
          </p:cNvPr>
          <p:cNvSpPr/>
          <p:nvPr/>
        </p:nvSpPr>
        <p:spPr>
          <a:xfrm>
            <a:off x="6923556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1A66DF3C-C686-6E4F-8DBD-1240E89DF87E}"/>
              </a:ext>
            </a:extLst>
          </p:cNvPr>
          <p:cNvSpPr/>
          <p:nvPr/>
        </p:nvSpPr>
        <p:spPr>
          <a:xfrm>
            <a:off x="7095050" y="303407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FAB730C-2136-3541-BE98-316EBC1E5C8E}"/>
              </a:ext>
            </a:extLst>
          </p:cNvPr>
          <p:cNvSpPr/>
          <p:nvPr/>
        </p:nvSpPr>
        <p:spPr>
          <a:xfrm>
            <a:off x="6869622" y="2970895"/>
            <a:ext cx="770751" cy="973634"/>
          </a:xfrm>
          <a:prstGeom prst="rect">
            <a:avLst/>
          </a:prstGeom>
          <a:noFill/>
          <a:ln w="9525">
            <a:solidFill>
              <a:schemeClr val="accent6"/>
            </a:solidFill>
            <a:prstDash val="lgDash"/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08F05C01-BEA4-A54A-B7C7-81ECB1FBACEE}"/>
              </a:ext>
            </a:extLst>
          </p:cNvPr>
          <p:cNvSpPr/>
          <p:nvPr/>
        </p:nvSpPr>
        <p:spPr>
          <a:xfrm>
            <a:off x="7261275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C348EA1-8D12-9741-86FF-B8975C09942F}"/>
              </a:ext>
            </a:extLst>
          </p:cNvPr>
          <p:cNvSpPr/>
          <p:nvPr/>
        </p:nvSpPr>
        <p:spPr>
          <a:xfrm>
            <a:off x="7432769" y="3032519"/>
            <a:ext cx="121308" cy="835082"/>
          </a:xfrm>
          <a:custGeom>
            <a:avLst/>
            <a:gdLst>
              <a:gd name="connsiteX0" fmla="*/ 127000 w 196850"/>
              <a:gd name="connsiteY0" fmla="*/ 0 h 1625600"/>
              <a:gd name="connsiteX1" fmla="*/ 82550 w 196850"/>
              <a:gd name="connsiteY1" fmla="*/ 38100 h 1625600"/>
              <a:gd name="connsiteX2" fmla="*/ 50800 w 196850"/>
              <a:gd name="connsiteY2" fmla="*/ 76200 h 1625600"/>
              <a:gd name="connsiteX3" fmla="*/ 19050 w 196850"/>
              <a:gd name="connsiteY3" fmla="*/ 133350 h 1625600"/>
              <a:gd name="connsiteX4" fmla="*/ 0 w 196850"/>
              <a:gd name="connsiteY4" fmla="*/ 196850 h 1625600"/>
              <a:gd name="connsiteX5" fmla="*/ 25400 w 196850"/>
              <a:gd name="connsiteY5" fmla="*/ 323850 h 1625600"/>
              <a:gd name="connsiteX6" fmla="*/ 50800 w 196850"/>
              <a:gd name="connsiteY6" fmla="*/ 361950 h 1625600"/>
              <a:gd name="connsiteX7" fmla="*/ 82550 w 196850"/>
              <a:gd name="connsiteY7" fmla="*/ 393700 h 1625600"/>
              <a:gd name="connsiteX8" fmla="*/ 101600 w 196850"/>
              <a:gd name="connsiteY8" fmla="*/ 400050 h 1625600"/>
              <a:gd name="connsiteX9" fmla="*/ 165100 w 196850"/>
              <a:gd name="connsiteY9" fmla="*/ 476250 h 1625600"/>
              <a:gd name="connsiteX10" fmla="*/ 177800 w 196850"/>
              <a:gd name="connsiteY10" fmla="*/ 495300 h 1625600"/>
              <a:gd name="connsiteX11" fmla="*/ 184150 w 196850"/>
              <a:gd name="connsiteY11" fmla="*/ 514350 h 1625600"/>
              <a:gd name="connsiteX12" fmla="*/ 190500 w 196850"/>
              <a:gd name="connsiteY12" fmla="*/ 552450 h 1625600"/>
              <a:gd name="connsiteX13" fmla="*/ 196850 w 196850"/>
              <a:gd name="connsiteY13" fmla="*/ 577850 h 1625600"/>
              <a:gd name="connsiteX14" fmla="*/ 190500 w 196850"/>
              <a:gd name="connsiteY14" fmla="*/ 660400 h 1625600"/>
              <a:gd name="connsiteX15" fmla="*/ 158750 w 196850"/>
              <a:gd name="connsiteY15" fmla="*/ 717550 h 1625600"/>
              <a:gd name="connsiteX16" fmla="*/ 139700 w 196850"/>
              <a:gd name="connsiteY16" fmla="*/ 736600 h 1625600"/>
              <a:gd name="connsiteX17" fmla="*/ 107950 w 196850"/>
              <a:gd name="connsiteY17" fmla="*/ 768350 h 1625600"/>
              <a:gd name="connsiteX18" fmla="*/ 95250 w 196850"/>
              <a:gd name="connsiteY18" fmla="*/ 787400 h 1625600"/>
              <a:gd name="connsiteX19" fmla="*/ 88900 w 196850"/>
              <a:gd name="connsiteY19" fmla="*/ 806450 h 1625600"/>
              <a:gd name="connsiteX20" fmla="*/ 69850 w 196850"/>
              <a:gd name="connsiteY20" fmla="*/ 819150 h 1625600"/>
              <a:gd name="connsiteX21" fmla="*/ 44450 w 196850"/>
              <a:gd name="connsiteY21" fmla="*/ 863600 h 1625600"/>
              <a:gd name="connsiteX22" fmla="*/ 31750 w 196850"/>
              <a:gd name="connsiteY22" fmla="*/ 882650 h 1625600"/>
              <a:gd name="connsiteX23" fmla="*/ 19050 w 196850"/>
              <a:gd name="connsiteY23" fmla="*/ 927100 h 1625600"/>
              <a:gd name="connsiteX24" fmla="*/ 31750 w 196850"/>
              <a:gd name="connsiteY24" fmla="*/ 1060450 h 1625600"/>
              <a:gd name="connsiteX25" fmla="*/ 63500 w 196850"/>
              <a:gd name="connsiteY25" fmla="*/ 1092200 h 1625600"/>
              <a:gd name="connsiteX26" fmla="*/ 76200 w 196850"/>
              <a:gd name="connsiteY26" fmla="*/ 1111250 h 1625600"/>
              <a:gd name="connsiteX27" fmla="*/ 114300 w 196850"/>
              <a:gd name="connsiteY27" fmla="*/ 1136650 h 1625600"/>
              <a:gd name="connsiteX28" fmla="*/ 120650 w 196850"/>
              <a:gd name="connsiteY28" fmla="*/ 1155700 h 1625600"/>
              <a:gd name="connsiteX29" fmla="*/ 139700 w 196850"/>
              <a:gd name="connsiteY29" fmla="*/ 1168400 h 1625600"/>
              <a:gd name="connsiteX30" fmla="*/ 165100 w 196850"/>
              <a:gd name="connsiteY30" fmla="*/ 1187450 h 1625600"/>
              <a:gd name="connsiteX31" fmla="*/ 190500 w 196850"/>
              <a:gd name="connsiteY31" fmla="*/ 1225550 h 1625600"/>
              <a:gd name="connsiteX32" fmla="*/ 196850 w 196850"/>
              <a:gd name="connsiteY32" fmla="*/ 1250950 h 1625600"/>
              <a:gd name="connsiteX33" fmla="*/ 190500 w 196850"/>
              <a:gd name="connsiteY33" fmla="*/ 1339850 h 1625600"/>
              <a:gd name="connsiteX34" fmla="*/ 171450 w 196850"/>
              <a:gd name="connsiteY34" fmla="*/ 1403350 h 1625600"/>
              <a:gd name="connsiteX35" fmla="*/ 158750 w 196850"/>
              <a:gd name="connsiteY35" fmla="*/ 1422400 h 1625600"/>
              <a:gd name="connsiteX36" fmla="*/ 152400 w 196850"/>
              <a:gd name="connsiteY36" fmla="*/ 1441450 h 1625600"/>
              <a:gd name="connsiteX37" fmla="*/ 127000 w 196850"/>
              <a:gd name="connsiteY37" fmla="*/ 1498600 h 1625600"/>
              <a:gd name="connsiteX38" fmla="*/ 95250 w 196850"/>
              <a:gd name="connsiteY38" fmla="*/ 1555750 h 1625600"/>
              <a:gd name="connsiteX39" fmla="*/ 95250 w 196850"/>
              <a:gd name="connsiteY39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6850" h="1625600">
                <a:moveTo>
                  <a:pt x="127000" y="0"/>
                </a:moveTo>
                <a:cubicBezTo>
                  <a:pt x="72901" y="32460"/>
                  <a:pt x="111869" y="2917"/>
                  <a:pt x="82550" y="38100"/>
                </a:cubicBezTo>
                <a:cubicBezTo>
                  <a:pt x="68308" y="55190"/>
                  <a:pt x="59809" y="55930"/>
                  <a:pt x="50800" y="76200"/>
                </a:cubicBezTo>
                <a:cubicBezTo>
                  <a:pt x="25936" y="132143"/>
                  <a:pt x="53821" y="98579"/>
                  <a:pt x="19050" y="133350"/>
                </a:cubicBezTo>
                <a:cubicBezTo>
                  <a:pt x="3590" y="179729"/>
                  <a:pt x="9597" y="158463"/>
                  <a:pt x="0" y="196850"/>
                </a:cubicBezTo>
                <a:cubicBezTo>
                  <a:pt x="14593" y="299002"/>
                  <a:pt x="3234" y="257352"/>
                  <a:pt x="25400" y="323850"/>
                </a:cubicBezTo>
                <a:cubicBezTo>
                  <a:pt x="30227" y="338330"/>
                  <a:pt x="42333" y="349250"/>
                  <a:pt x="50800" y="361950"/>
                </a:cubicBezTo>
                <a:cubicBezTo>
                  <a:pt x="63500" y="381000"/>
                  <a:pt x="61383" y="383117"/>
                  <a:pt x="82550" y="393700"/>
                </a:cubicBezTo>
                <a:cubicBezTo>
                  <a:pt x="88537" y="396693"/>
                  <a:pt x="95250" y="397933"/>
                  <a:pt x="101600" y="400050"/>
                </a:cubicBezTo>
                <a:cubicBezTo>
                  <a:pt x="150493" y="448943"/>
                  <a:pt x="129737" y="423206"/>
                  <a:pt x="165100" y="476250"/>
                </a:cubicBezTo>
                <a:cubicBezTo>
                  <a:pt x="169333" y="482600"/>
                  <a:pt x="175387" y="488060"/>
                  <a:pt x="177800" y="495300"/>
                </a:cubicBezTo>
                <a:cubicBezTo>
                  <a:pt x="179917" y="501650"/>
                  <a:pt x="182698" y="507816"/>
                  <a:pt x="184150" y="514350"/>
                </a:cubicBezTo>
                <a:cubicBezTo>
                  <a:pt x="186943" y="526919"/>
                  <a:pt x="187975" y="539825"/>
                  <a:pt x="190500" y="552450"/>
                </a:cubicBezTo>
                <a:cubicBezTo>
                  <a:pt x="192212" y="561008"/>
                  <a:pt x="194733" y="569383"/>
                  <a:pt x="196850" y="577850"/>
                </a:cubicBezTo>
                <a:cubicBezTo>
                  <a:pt x="194733" y="605367"/>
                  <a:pt x="193923" y="633015"/>
                  <a:pt x="190500" y="660400"/>
                </a:cubicBezTo>
                <a:cubicBezTo>
                  <a:pt x="188219" y="678652"/>
                  <a:pt x="167578" y="708722"/>
                  <a:pt x="158750" y="717550"/>
                </a:cubicBezTo>
                <a:cubicBezTo>
                  <a:pt x="152400" y="723900"/>
                  <a:pt x="145449" y="729701"/>
                  <a:pt x="139700" y="736600"/>
                </a:cubicBezTo>
                <a:cubicBezTo>
                  <a:pt x="113242" y="768350"/>
                  <a:pt x="142875" y="745067"/>
                  <a:pt x="107950" y="768350"/>
                </a:cubicBezTo>
                <a:cubicBezTo>
                  <a:pt x="103717" y="774700"/>
                  <a:pt x="98663" y="780574"/>
                  <a:pt x="95250" y="787400"/>
                </a:cubicBezTo>
                <a:cubicBezTo>
                  <a:pt x="92257" y="793387"/>
                  <a:pt x="93081" y="801223"/>
                  <a:pt x="88900" y="806450"/>
                </a:cubicBezTo>
                <a:cubicBezTo>
                  <a:pt x="84132" y="812409"/>
                  <a:pt x="76200" y="814917"/>
                  <a:pt x="69850" y="819150"/>
                </a:cubicBezTo>
                <a:cubicBezTo>
                  <a:pt x="38908" y="865562"/>
                  <a:pt x="76676" y="807204"/>
                  <a:pt x="44450" y="863600"/>
                </a:cubicBezTo>
                <a:cubicBezTo>
                  <a:pt x="40664" y="870226"/>
                  <a:pt x="35163" y="875824"/>
                  <a:pt x="31750" y="882650"/>
                </a:cubicBezTo>
                <a:cubicBezTo>
                  <a:pt x="27195" y="891760"/>
                  <a:pt x="21085" y="918962"/>
                  <a:pt x="19050" y="927100"/>
                </a:cubicBezTo>
                <a:cubicBezTo>
                  <a:pt x="19267" y="930136"/>
                  <a:pt x="24826" y="1037369"/>
                  <a:pt x="31750" y="1060450"/>
                </a:cubicBezTo>
                <a:cubicBezTo>
                  <a:pt x="37042" y="1078089"/>
                  <a:pt x="49742" y="1083028"/>
                  <a:pt x="63500" y="1092200"/>
                </a:cubicBezTo>
                <a:cubicBezTo>
                  <a:pt x="67733" y="1098550"/>
                  <a:pt x="70457" y="1106224"/>
                  <a:pt x="76200" y="1111250"/>
                </a:cubicBezTo>
                <a:cubicBezTo>
                  <a:pt x="87687" y="1121301"/>
                  <a:pt x="114300" y="1136650"/>
                  <a:pt x="114300" y="1136650"/>
                </a:cubicBezTo>
                <a:cubicBezTo>
                  <a:pt x="116417" y="1143000"/>
                  <a:pt x="116469" y="1150473"/>
                  <a:pt x="120650" y="1155700"/>
                </a:cubicBezTo>
                <a:cubicBezTo>
                  <a:pt x="125418" y="1161659"/>
                  <a:pt x="133490" y="1163964"/>
                  <a:pt x="139700" y="1168400"/>
                </a:cubicBezTo>
                <a:cubicBezTo>
                  <a:pt x="148312" y="1174551"/>
                  <a:pt x="158069" y="1179540"/>
                  <a:pt x="165100" y="1187450"/>
                </a:cubicBezTo>
                <a:cubicBezTo>
                  <a:pt x="175241" y="1198858"/>
                  <a:pt x="190500" y="1225550"/>
                  <a:pt x="190500" y="1225550"/>
                </a:cubicBezTo>
                <a:cubicBezTo>
                  <a:pt x="192617" y="1234017"/>
                  <a:pt x="196850" y="1242223"/>
                  <a:pt x="196850" y="1250950"/>
                </a:cubicBezTo>
                <a:cubicBezTo>
                  <a:pt x="196850" y="1280659"/>
                  <a:pt x="193781" y="1310323"/>
                  <a:pt x="190500" y="1339850"/>
                </a:cubicBezTo>
                <a:cubicBezTo>
                  <a:pt x="188901" y="1354245"/>
                  <a:pt x="174642" y="1393773"/>
                  <a:pt x="171450" y="1403350"/>
                </a:cubicBezTo>
                <a:cubicBezTo>
                  <a:pt x="169037" y="1410590"/>
                  <a:pt x="162163" y="1415574"/>
                  <a:pt x="158750" y="1422400"/>
                </a:cubicBezTo>
                <a:cubicBezTo>
                  <a:pt x="155757" y="1428387"/>
                  <a:pt x="155393" y="1435463"/>
                  <a:pt x="152400" y="1441450"/>
                </a:cubicBezTo>
                <a:cubicBezTo>
                  <a:pt x="122211" y="1501827"/>
                  <a:pt x="159765" y="1400306"/>
                  <a:pt x="127000" y="1498600"/>
                </a:cubicBezTo>
                <a:cubicBezTo>
                  <a:pt x="119404" y="1521388"/>
                  <a:pt x="96991" y="1531377"/>
                  <a:pt x="95250" y="1555750"/>
                </a:cubicBezTo>
                <a:cubicBezTo>
                  <a:pt x="93591" y="1578974"/>
                  <a:pt x="95250" y="1602317"/>
                  <a:pt x="95250" y="1625600"/>
                </a:cubicBezTo>
              </a:path>
            </a:pathLst>
          </a:custGeom>
          <a:ln w="9525"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32AB90-A815-CC47-9374-95A4F1479666}"/>
              </a:ext>
            </a:extLst>
          </p:cNvPr>
          <p:cNvGrpSpPr/>
          <p:nvPr/>
        </p:nvGrpSpPr>
        <p:grpSpPr>
          <a:xfrm>
            <a:off x="5132068" y="4849328"/>
            <a:ext cx="1347427" cy="559951"/>
            <a:chOff x="5327932" y="4896466"/>
            <a:chExt cx="1347427" cy="559951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9DD53927-8078-844E-84B1-1E37B44E8ABE}"/>
                </a:ext>
              </a:extLst>
            </p:cNvPr>
            <p:cNvSpPr/>
            <p:nvPr/>
          </p:nvSpPr>
          <p:spPr>
            <a:xfrm>
              <a:off x="5367558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D2C250D6-78A3-6C44-839D-B2A8A05E9F73}"/>
                </a:ext>
              </a:extLst>
            </p:cNvPr>
            <p:cNvSpPr/>
            <p:nvPr/>
          </p:nvSpPr>
          <p:spPr>
            <a:xfrm>
              <a:off x="5532295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F053F345-778B-754C-8C7A-BAA28C61467D}"/>
                </a:ext>
              </a:extLst>
            </p:cNvPr>
            <p:cNvSpPr/>
            <p:nvPr/>
          </p:nvSpPr>
          <p:spPr>
            <a:xfrm>
              <a:off x="5697033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FADFC362-BD55-8A4B-82DD-7E71297039F4}"/>
                </a:ext>
              </a:extLst>
            </p:cNvPr>
            <p:cNvSpPr/>
            <p:nvPr/>
          </p:nvSpPr>
          <p:spPr>
            <a:xfrm>
              <a:off x="5861770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CEF5BC9-8861-C444-9107-0985C029E63F}"/>
                </a:ext>
              </a:extLst>
            </p:cNvPr>
            <p:cNvSpPr/>
            <p:nvPr/>
          </p:nvSpPr>
          <p:spPr>
            <a:xfrm>
              <a:off x="5327932" y="4896466"/>
              <a:ext cx="632628" cy="559951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DCB0FB3F-245D-5E4A-809A-818600B12F9E}"/>
                </a:ext>
              </a:extLst>
            </p:cNvPr>
            <p:cNvSpPr/>
            <p:nvPr/>
          </p:nvSpPr>
          <p:spPr>
            <a:xfrm>
              <a:off x="6084572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CCD64914-4C9F-144E-A06E-23C5FD64D647}"/>
                </a:ext>
              </a:extLst>
            </p:cNvPr>
            <p:cNvSpPr/>
            <p:nvPr/>
          </p:nvSpPr>
          <p:spPr>
            <a:xfrm>
              <a:off x="6249310" y="4931941"/>
              <a:ext cx="69765" cy="48027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BDB1E0B-0F6B-4C45-BEE6-36F6C0BB75F2}"/>
                </a:ext>
              </a:extLst>
            </p:cNvPr>
            <p:cNvSpPr/>
            <p:nvPr/>
          </p:nvSpPr>
          <p:spPr>
            <a:xfrm>
              <a:off x="6042731" y="4896466"/>
              <a:ext cx="632628" cy="559951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prstDash val="lgDash"/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688B74-4EDE-8346-AFAE-F6091033D9CC}"/>
              </a:ext>
            </a:extLst>
          </p:cNvPr>
          <p:cNvGrpSpPr/>
          <p:nvPr/>
        </p:nvGrpSpPr>
        <p:grpSpPr>
          <a:xfrm>
            <a:off x="6800161" y="4862433"/>
            <a:ext cx="3388261" cy="561182"/>
            <a:chOff x="6831594" y="4957990"/>
            <a:chExt cx="3388261" cy="56118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71C5F2-2622-9340-992C-C8B30E37FEAC}"/>
                </a:ext>
              </a:extLst>
            </p:cNvPr>
            <p:cNvGrpSpPr/>
            <p:nvPr/>
          </p:nvGrpSpPr>
          <p:grpSpPr>
            <a:xfrm>
              <a:off x="6831594" y="4957990"/>
              <a:ext cx="632628" cy="559950"/>
              <a:chOff x="6831594" y="4957990"/>
              <a:chExt cx="632628" cy="559950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BDA9B01A-738C-DE4C-ABE8-95ACD1BC9AAC}"/>
                  </a:ext>
                </a:extLst>
              </p:cNvPr>
              <p:cNvSpPr/>
              <p:nvPr/>
            </p:nvSpPr>
            <p:spPr>
              <a:xfrm>
                <a:off x="6871219" y="4993465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1BA55FBA-837A-834E-A702-659324F464C3}"/>
                  </a:ext>
                </a:extLst>
              </p:cNvPr>
              <p:cNvSpPr/>
              <p:nvPr/>
            </p:nvSpPr>
            <p:spPr>
              <a:xfrm>
                <a:off x="7035957" y="4993465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75C03E9F-BFF5-9740-A184-1BC1ED017ADD}"/>
                  </a:ext>
                </a:extLst>
              </p:cNvPr>
              <p:cNvSpPr/>
              <p:nvPr/>
            </p:nvSpPr>
            <p:spPr>
              <a:xfrm>
                <a:off x="6831594" y="4957990"/>
                <a:ext cx="632628" cy="55995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25C0D408-9958-AF45-B4CA-A544EDACCD21}"/>
                  </a:ext>
                </a:extLst>
              </p:cNvPr>
              <p:cNvSpPr/>
              <p:nvPr/>
            </p:nvSpPr>
            <p:spPr>
              <a:xfrm>
                <a:off x="7174809" y="4993465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23113B-F573-0A47-9470-E13D3CB2A7BD}"/>
                </a:ext>
              </a:extLst>
            </p:cNvPr>
            <p:cNvGrpSpPr/>
            <p:nvPr/>
          </p:nvGrpSpPr>
          <p:grpSpPr>
            <a:xfrm>
              <a:off x="8180141" y="4959221"/>
              <a:ext cx="1347427" cy="559951"/>
              <a:chOff x="8404202" y="4965277"/>
              <a:chExt cx="1347427" cy="559951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81A28DEC-A1B0-9046-92C8-74C9EE94A7B2}"/>
                  </a:ext>
                </a:extLst>
              </p:cNvPr>
              <p:cNvSpPr/>
              <p:nvPr/>
            </p:nvSpPr>
            <p:spPr>
              <a:xfrm>
                <a:off x="8443828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0F76969-80F8-B144-9264-D0755FDDAD79}"/>
                  </a:ext>
                </a:extLst>
              </p:cNvPr>
              <p:cNvSpPr/>
              <p:nvPr/>
            </p:nvSpPr>
            <p:spPr>
              <a:xfrm>
                <a:off x="8608565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C15541B9-70B9-154B-A91B-7FF25765DA40}"/>
                  </a:ext>
                </a:extLst>
              </p:cNvPr>
              <p:cNvSpPr/>
              <p:nvPr/>
            </p:nvSpPr>
            <p:spPr>
              <a:xfrm>
                <a:off x="8773303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0FE9609C-2713-B846-B065-6183D5CBAE16}"/>
                  </a:ext>
                </a:extLst>
              </p:cNvPr>
              <p:cNvSpPr/>
              <p:nvPr/>
            </p:nvSpPr>
            <p:spPr>
              <a:xfrm>
                <a:off x="8938040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B33E8AF-9AB7-694B-AEBB-14CC1BA85FFF}"/>
                  </a:ext>
                </a:extLst>
              </p:cNvPr>
              <p:cNvSpPr/>
              <p:nvPr/>
            </p:nvSpPr>
            <p:spPr>
              <a:xfrm>
                <a:off x="8404202" y="4965277"/>
                <a:ext cx="632628" cy="559951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47FD0D02-3C6A-DD45-A5D5-CEA58F4EC754}"/>
                  </a:ext>
                </a:extLst>
              </p:cNvPr>
              <p:cNvSpPr/>
              <p:nvPr/>
            </p:nvSpPr>
            <p:spPr>
              <a:xfrm>
                <a:off x="9160842" y="5000752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B2F7AF13-B4FE-BD4C-BF58-BB7D7A90F3E0}"/>
                  </a:ext>
                </a:extLst>
              </p:cNvPr>
              <p:cNvSpPr/>
              <p:nvPr/>
            </p:nvSpPr>
            <p:spPr>
              <a:xfrm>
                <a:off x="9119001" y="4965277"/>
                <a:ext cx="632628" cy="559951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DCEAD9F-FCFF-414B-8D73-7064E59DB655}"/>
                </a:ext>
              </a:extLst>
            </p:cNvPr>
            <p:cNvGrpSpPr/>
            <p:nvPr/>
          </p:nvGrpSpPr>
          <p:grpSpPr>
            <a:xfrm>
              <a:off x="9587227" y="4958354"/>
              <a:ext cx="632628" cy="559950"/>
              <a:chOff x="9914234" y="4970466"/>
              <a:chExt cx="632628" cy="559950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FE11208A-5257-2243-A91A-19EACD209FA2}"/>
                  </a:ext>
                </a:extLst>
              </p:cNvPr>
              <p:cNvSpPr/>
              <p:nvPr/>
            </p:nvSpPr>
            <p:spPr>
              <a:xfrm>
                <a:off x="9953863" y="5005941"/>
                <a:ext cx="69765" cy="48026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4F1ADE7-27EA-6247-9566-4955BBFC4D4D}"/>
                  </a:ext>
                </a:extLst>
              </p:cNvPr>
              <p:cNvSpPr/>
              <p:nvPr/>
            </p:nvSpPr>
            <p:spPr>
              <a:xfrm>
                <a:off x="9914234" y="4970466"/>
                <a:ext cx="632628" cy="55995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3FBCC2-CA20-704E-A985-2DAF7EE90B7F}"/>
                </a:ext>
              </a:extLst>
            </p:cNvPr>
            <p:cNvGrpSpPr/>
            <p:nvPr/>
          </p:nvGrpSpPr>
          <p:grpSpPr>
            <a:xfrm>
              <a:off x="7508813" y="4958354"/>
              <a:ext cx="632628" cy="559950"/>
              <a:chOff x="7591709" y="4987053"/>
              <a:chExt cx="632628" cy="559950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43B0149-E6BC-2948-8EB4-F00A5FBB6368}"/>
                  </a:ext>
                </a:extLst>
              </p:cNvPr>
              <p:cNvGrpSpPr/>
              <p:nvPr/>
            </p:nvGrpSpPr>
            <p:grpSpPr>
              <a:xfrm>
                <a:off x="7591709" y="4987053"/>
                <a:ext cx="632628" cy="559950"/>
                <a:chOff x="3155776" y="4450518"/>
                <a:chExt cx="1035675" cy="916694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9DF02121-308C-FD4C-9D6A-43AD2A994D5E}"/>
                    </a:ext>
                  </a:extLst>
                </p:cNvPr>
                <p:cNvSpPr/>
                <p:nvPr/>
              </p:nvSpPr>
              <p:spPr>
                <a:xfrm>
                  <a:off x="3220646" y="4508594"/>
                  <a:ext cx="114212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5EA07918-BDCF-C34E-B1CB-0372E7681199}"/>
                    </a:ext>
                  </a:extLst>
                </p:cNvPr>
                <p:cNvSpPr/>
                <p:nvPr/>
              </p:nvSpPr>
              <p:spPr>
                <a:xfrm>
                  <a:off x="3490339" y="4508594"/>
                  <a:ext cx="114212" cy="786249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0528A20F-7D7E-C44C-82A2-47FB4C8D0DF0}"/>
                    </a:ext>
                  </a:extLst>
                </p:cNvPr>
                <p:cNvSpPr/>
                <p:nvPr/>
              </p:nvSpPr>
              <p:spPr>
                <a:xfrm>
                  <a:off x="3155776" y="4450518"/>
                  <a:ext cx="1035675" cy="916694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E22DB5E9-7453-7C4D-BBBD-A2522522B099}"/>
                  </a:ext>
                </a:extLst>
              </p:cNvPr>
              <p:cNvSpPr/>
              <p:nvPr/>
            </p:nvSpPr>
            <p:spPr>
              <a:xfrm>
                <a:off x="7934925" y="5022527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5997BB4D-1522-5946-A5D9-255E48ED5CF3}"/>
                  </a:ext>
                </a:extLst>
              </p:cNvPr>
              <p:cNvSpPr/>
              <p:nvPr/>
            </p:nvSpPr>
            <p:spPr>
              <a:xfrm>
                <a:off x="8099662" y="5022527"/>
                <a:ext cx="69765" cy="48027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E93C461-EF3E-BD4F-8968-5E7BB33ECFA4}"/>
              </a:ext>
            </a:extLst>
          </p:cNvPr>
          <p:cNvSpPr/>
          <p:nvPr/>
        </p:nvSpPr>
        <p:spPr>
          <a:xfrm>
            <a:off x="1594558" y="4786243"/>
            <a:ext cx="4954199" cy="681878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EF1ACF-D4B6-D743-A916-88C62A8D4AB4}"/>
              </a:ext>
            </a:extLst>
          </p:cNvPr>
          <p:cNvGrpSpPr/>
          <p:nvPr/>
        </p:nvGrpSpPr>
        <p:grpSpPr>
          <a:xfrm>
            <a:off x="3563451" y="4354559"/>
            <a:ext cx="704534" cy="156280"/>
            <a:chOff x="3563451" y="4354559"/>
            <a:chExt cx="704534" cy="15628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785C3EA-6F09-7B48-96FA-FDE0E4CCF7D4}"/>
                </a:ext>
              </a:extLst>
            </p:cNvPr>
            <p:cNvSpPr/>
            <p:nvPr/>
          </p:nvSpPr>
          <p:spPr>
            <a:xfrm>
              <a:off x="356345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4BA8CA9-24DF-CC47-A03F-421CA6DA9073}"/>
                </a:ext>
              </a:extLst>
            </p:cNvPr>
            <p:cNvSpPr/>
            <p:nvPr/>
          </p:nvSpPr>
          <p:spPr>
            <a:xfrm>
              <a:off x="3739441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8AD3BF5A-DF45-2748-B52C-900C85F34A61}"/>
                </a:ext>
              </a:extLst>
            </p:cNvPr>
            <p:cNvSpPr/>
            <p:nvPr/>
          </p:nvSpPr>
          <p:spPr>
            <a:xfrm>
              <a:off x="4091420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D76706D-044C-0947-BECE-DFD473449F7E}"/>
                </a:ext>
              </a:extLst>
            </p:cNvPr>
            <p:cNvSpPr/>
            <p:nvPr/>
          </p:nvSpPr>
          <p:spPr>
            <a:xfrm>
              <a:off x="3915430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94DC878-B060-DE4D-B26A-6F3FC57A8BBF}"/>
              </a:ext>
            </a:extLst>
          </p:cNvPr>
          <p:cNvGrpSpPr/>
          <p:nvPr/>
        </p:nvGrpSpPr>
        <p:grpSpPr>
          <a:xfrm>
            <a:off x="4267922" y="4352193"/>
            <a:ext cx="704534" cy="156280"/>
            <a:chOff x="3563451" y="4354559"/>
            <a:chExt cx="704534" cy="15628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F5BACA3-E7D3-0949-AAA1-1CA6A38BA0B1}"/>
                </a:ext>
              </a:extLst>
            </p:cNvPr>
            <p:cNvSpPr/>
            <p:nvPr/>
          </p:nvSpPr>
          <p:spPr>
            <a:xfrm>
              <a:off x="356345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EFE6F9F-0F0E-7B40-808C-0F15DE74B2DF}"/>
                </a:ext>
              </a:extLst>
            </p:cNvPr>
            <p:cNvSpPr/>
            <p:nvPr/>
          </p:nvSpPr>
          <p:spPr>
            <a:xfrm>
              <a:off x="3739441" y="4354559"/>
              <a:ext cx="176565" cy="1562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8982A17-9207-D040-A07A-B0590E0735A0}"/>
                </a:ext>
              </a:extLst>
            </p:cNvPr>
            <p:cNvSpPr/>
            <p:nvPr/>
          </p:nvSpPr>
          <p:spPr>
            <a:xfrm>
              <a:off x="4091420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90988440-1AF3-4140-AAA0-C85FF7FFC2FD}"/>
                </a:ext>
              </a:extLst>
            </p:cNvPr>
            <p:cNvSpPr/>
            <p:nvPr/>
          </p:nvSpPr>
          <p:spPr>
            <a:xfrm>
              <a:off x="3915430" y="4354559"/>
              <a:ext cx="176565" cy="15628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7CC6137-7917-3E49-A240-06F2F70D28DC}"/>
              </a:ext>
            </a:extLst>
          </p:cNvPr>
          <p:cNvSpPr>
            <a:spLocks/>
          </p:cNvSpPr>
          <p:nvPr/>
        </p:nvSpPr>
        <p:spPr>
          <a:xfrm>
            <a:off x="2852153" y="4354559"/>
            <a:ext cx="176565" cy="15628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9C682FBD-43CA-E44D-B293-7C326B62B2FA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3028718" y="4432699"/>
            <a:ext cx="527368" cy="0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8FB9326-490D-4F4A-95B6-5ED423555BD2}"/>
              </a:ext>
            </a:extLst>
          </p:cNvPr>
          <p:cNvCxnSpPr>
            <a:cxnSpLocks/>
            <a:stCxn id="251" idx="39"/>
            <a:endCxn id="283" idx="0"/>
          </p:cNvCxnSpPr>
          <p:nvPr/>
        </p:nvCxnSpPr>
        <p:spPr>
          <a:xfrm flipH="1">
            <a:off x="3651734" y="3869161"/>
            <a:ext cx="891888" cy="48539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48DB7CA3-160D-274D-9107-6E3763E410A1}"/>
              </a:ext>
            </a:extLst>
          </p:cNvPr>
          <p:cNvCxnSpPr>
            <a:cxnSpLocks/>
            <a:stCxn id="252" idx="39"/>
            <a:endCxn id="284" idx="0"/>
          </p:cNvCxnSpPr>
          <p:nvPr/>
        </p:nvCxnSpPr>
        <p:spPr>
          <a:xfrm flipH="1">
            <a:off x="3827724" y="3869161"/>
            <a:ext cx="887392" cy="48539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D8FDBC6-EECC-2543-A892-A120D41AF4AC}"/>
              </a:ext>
            </a:extLst>
          </p:cNvPr>
          <p:cNvCxnSpPr>
            <a:cxnSpLocks/>
            <a:stCxn id="254" idx="39"/>
            <a:endCxn id="286" idx="0"/>
          </p:cNvCxnSpPr>
          <p:nvPr/>
        </p:nvCxnSpPr>
        <p:spPr>
          <a:xfrm flipH="1">
            <a:off x="4003713" y="3867601"/>
            <a:ext cx="877628" cy="486958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6FAF3D5-B0F4-4847-BBC9-06CEA7D67912}"/>
              </a:ext>
            </a:extLst>
          </p:cNvPr>
          <p:cNvCxnSpPr>
            <a:cxnSpLocks/>
            <a:stCxn id="255" idx="38"/>
            <a:endCxn id="285" idx="0"/>
          </p:cNvCxnSpPr>
          <p:nvPr/>
        </p:nvCxnSpPr>
        <p:spPr>
          <a:xfrm flipH="1">
            <a:off x="4179703" y="3831719"/>
            <a:ext cx="873132" cy="522840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FC0E93C0-E23A-154B-99D6-00515C69FB2B}"/>
              </a:ext>
            </a:extLst>
          </p:cNvPr>
          <p:cNvCxnSpPr>
            <a:cxnSpLocks/>
            <a:stCxn id="246" idx="39"/>
            <a:endCxn id="297" idx="0"/>
          </p:cNvCxnSpPr>
          <p:nvPr/>
        </p:nvCxnSpPr>
        <p:spPr>
          <a:xfrm flipH="1">
            <a:off x="4356205" y="3869161"/>
            <a:ext cx="998796" cy="48303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DDF0367-89B2-D346-840E-8F0C97ADC4E8}"/>
              </a:ext>
            </a:extLst>
          </p:cNvPr>
          <p:cNvCxnSpPr>
            <a:cxnSpLocks/>
            <a:stCxn id="247" idx="38"/>
            <a:endCxn id="298" idx="0"/>
          </p:cNvCxnSpPr>
          <p:nvPr/>
        </p:nvCxnSpPr>
        <p:spPr>
          <a:xfrm flipH="1">
            <a:off x="4532195" y="3833279"/>
            <a:ext cx="994300" cy="51891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15E3F5A9-6BFD-F64F-8FBC-B92632B993CA}"/>
              </a:ext>
            </a:extLst>
          </p:cNvPr>
          <p:cNvCxnSpPr>
            <a:cxnSpLocks/>
            <a:stCxn id="249" idx="39"/>
            <a:endCxn id="300" idx="0"/>
          </p:cNvCxnSpPr>
          <p:nvPr/>
        </p:nvCxnSpPr>
        <p:spPr>
          <a:xfrm flipH="1">
            <a:off x="4708184" y="3867601"/>
            <a:ext cx="984536" cy="48459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0AF916C-C205-114D-A2BA-CF3966BB583B}"/>
              </a:ext>
            </a:extLst>
          </p:cNvPr>
          <p:cNvCxnSpPr>
            <a:cxnSpLocks/>
            <a:stCxn id="250" idx="39"/>
            <a:endCxn id="299" idx="0"/>
          </p:cNvCxnSpPr>
          <p:nvPr/>
        </p:nvCxnSpPr>
        <p:spPr>
          <a:xfrm flipH="1">
            <a:off x="4884174" y="3867601"/>
            <a:ext cx="980040" cy="48459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AF2E6C-10B5-A040-B76B-995955ED6FED}"/>
              </a:ext>
            </a:extLst>
          </p:cNvPr>
          <p:cNvCxnSpPr>
            <a:cxnSpLocks/>
            <a:stCxn id="283" idx="2"/>
            <a:endCxn id="271" idx="0"/>
          </p:cNvCxnSpPr>
          <p:nvPr/>
        </p:nvCxnSpPr>
        <p:spPr>
          <a:xfrm flipH="1">
            <a:off x="1963626" y="4510839"/>
            <a:ext cx="1688108" cy="331911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33AFD92-20F8-654E-8176-A444570ACFFE}"/>
              </a:ext>
            </a:extLst>
          </p:cNvPr>
          <p:cNvCxnSpPr>
            <a:cxnSpLocks/>
            <a:stCxn id="283" idx="2"/>
            <a:endCxn id="275" idx="0"/>
          </p:cNvCxnSpPr>
          <p:nvPr/>
        </p:nvCxnSpPr>
        <p:spPr>
          <a:xfrm flipH="1">
            <a:off x="2678425" y="4510839"/>
            <a:ext cx="973309" cy="331911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6216E74C-B6AF-AD49-9B5E-A1EE2AE1A2A2}"/>
              </a:ext>
            </a:extLst>
          </p:cNvPr>
          <p:cNvCxnSpPr>
            <a:cxnSpLocks/>
            <a:stCxn id="286" idx="2"/>
            <a:endCxn id="262" idx="0"/>
          </p:cNvCxnSpPr>
          <p:nvPr/>
        </p:nvCxnSpPr>
        <p:spPr>
          <a:xfrm flipH="1">
            <a:off x="3379015" y="4510839"/>
            <a:ext cx="624698" cy="34142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FE7DADF-3066-E049-83D8-1F6C92F18BEF}"/>
              </a:ext>
            </a:extLst>
          </p:cNvPr>
          <p:cNvCxnSpPr>
            <a:cxnSpLocks/>
            <a:stCxn id="285" idx="2"/>
            <a:endCxn id="282" idx="0"/>
          </p:cNvCxnSpPr>
          <p:nvPr/>
        </p:nvCxnSpPr>
        <p:spPr>
          <a:xfrm flipH="1">
            <a:off x="4071658" y="4510839"/>
            <a:ext cx="108045" cy="27540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05E54B7-0223-4A48-855E-C69A22FF8D70}"/>
              </a:ext>
            </a:extLst>
          </p:cNvPr>
          <p:cNvCxnSpPr>
            <a:cxnSpLocks/>
            <a:stCxn id="297" idx="2"/>
            <a:endCxn id="265" idx="0"/>
          </p:cNvCxnSpPr>
          <p:nvPr/>
        </p:nvCxnSpPr>
        <p:spPr>
          <a:xfrm>
            <a:off x="4356205" y="4508473"/>
            <a:ext cx="397045" cy="35532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A5D8B93F-D83E-8F45-AF7B-163F1C87C090}"/>
              </a:ext>
            </a:extLst>
          </p:cNvPr>
          <p:cNvCxnSpPr>
            <a:cxnSpLocks/>
            <a:stCxn id="298" idx="2"/>
            <a:endCxn id="231" idx="0"/>
          </p:cNvCxnSpPr>
          <p:nvPr/>
        </p:nvCxnSpPr>
        <p:spPr>
          <a:xfrm>
            <a:off x="4532195" y="4508473"/>
            <a:ext cx="916187" cy="340855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C6AF69E-1570-D347-9D46-71476352295B}"/>
              </a:ext>
            </a:extLst>
          </p:cNvPr>
          <p:cNvCxnSpPr>
            <a:cxnSpLocks/>
            <a:stCxn id="298" idx="2"/>
            <a:endCxn id="234" idx="0"/>
          </p:cNvCxnSpPr>
          <p:nvPr/>
        </p:nvCxnSpPr>
        <p:spPr>
          <a:xfrm>
            <a:off x="4532195" y="4508473"/>
            <a:ext cx="1630986" cy="340855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95E493-D734-1047-8849-9911C9316598}"/>
              </a:ext>
            </a:extLst>
          </p:cNvPr>
          <p:cNvGrpSpPr/>
          <p:nvPr/>
        </p:nvGrpSpPr>
        <p:grpSpPr>
          <a:xfrm>
            <a:off x="7090283" y="4330943"/>
            <a:ext cx="1412306" cy="157215"/>
            <a:chOff x="7090283" y="4330943"/>
            <a:chExt cx="1412306" cy="157215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36C5BEC-2B97-DB46-BA01-EFBF94F9133F}"/>
                </a:ext>
              </a:extLst>
            </p:cNvPr>
            <p:cNvGrpSpPr/>
            <p:nvPr/>
          </p:nvGrpSpPr>
          <p:grpSpPr>
            <a:xfrm>
              <a:off x="7090283" y="4330943"/>
              <a:ext cx="704534" cy="156280"/>
              <a:chOff x="3563451" y="4354559"/>
              <a:chExt cx="704534" cy="15628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EFB144B-218B-1640-8A78-0844424DA5A2}"/>
                  </a:ext>
                </a:extLst>
              </p:cNvPr>
              <p:cNvSpPr/>
              <p:nvPr/>
            </p:nvSpPr>
            <p:spPr>
              <a:xfrm>
                <a:off x="3563451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87316C24-08B9-2645-B18B-EB93F2DFE4C9}"/>
                  </a:ext>
                </a:extLst>
              </p:cNvPr>
              <p:cNvSpPr/>
              <p:nvPr/>
            </p:nvSpPr>
            <p:spPr>
              <a:xfrm>
                <a:off x="373944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C0C0C0"/>
                  </a:highlight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9F6AAD8E-8FB5-0743-8F39-05E3594C6661}"/>
                  </a:ext>
                </a:extLst>
              </p:cNvPr>
              <p:cNvSpPr/>
              <p:nvPr/>
            </p:nvSpPr>
            <p:spPr>
              <a:xfrm>
                <a:off x="409142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D82DCB37-BD70-E743-88AF-6BDCE907D8A3}"/>
                  </a:ext>
                </a:extLst>
              </p:cNvPr>
              <p:cNvSpPr/>
              <p:nvPr/>
            </p:nvSpPr>
            <p:spPr>
              <a:xfrm>
                <a:off x="3915430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DF2061D-F1ED-0B4A-8819-A8B6460B8767}"/>
                </a:ext>
              </a:extLst>
            </p:cNvPr>
            <p:cNvGrpSpPr/>
            <p:nvPr/>
          </p:nvGrpSpPr>
          <p:grpSpPr>
            <a:xfrm>
              <a:off x="7798055" y="4331878"/>
              <a:ext cx="704534" cy="156280"/>
              <a:chOff x="3563451" y="4354559"/>
              <a:chExt cx="704534" cy="156280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4181C05B-5A4F-A041-A80E-E357A0F5E77C}"/>
                  </a:ext>
                </a:extLst>
              </p:cNvPr>
              <p:cNvSpPr/>
              <p:nvPr/>
            </p:nvSpPr>
            <p:spPr>
              <a:xfrm>
                <a:off x="356345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3174FCCC-EA4F-B74C-BA8D-99C1D396472F}"/>
                  </a:ext>
                </a:extLst>
              </p:cNvPr>
              <p:cNvSpPr/>
              <p:nvPr/>
            </p:nvSpPr>
            <p:spPr>
              <a:xfrm>
                <a:off x="3739441" y="4354559"/>
                <a:ext cx="176565" cy="15628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98B8C0FA-04F4-7447-8A4F-68EFFCFA7059}"/>
                  </a:ext>
                </a:extLst>
              </p:cNvPr>
              <p:cNvSpPr/>
              <p:nvPr/>
            </p:nvSpPr>
            <p:spPr>
              <a:xfrm>
                <a:off x="409142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605696BC-4C49-2C4A-9E6C-97F7162A07D2}"/>
                  </a:ext>
                </a:extLst>
              </p:cNvPr>
              <p:cNvSpPr/>
              <p:nvPr/>
            </p:nvSpPr>
            <p:spPr>
              <a:xfrm>
                <a:off x="3915430" y="4354559"/>
                <a:ext cx="176565" cy="156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085BB4-1847-8C4D-A5BF-790E8B76FF70}"/>
              </a:ext>
            </a:extLst>
          </p:cNvPr>
          <p:cNvSpPr>
            <a:spLocks/>
          </p:cNvSpPr>
          <p:nvPr/>
        </p:nvSpPr>
        <p:spPr>
          <a:xfrm>
            <a:off x="6378985" y="4330943"/>
            <a:ext cx="176565" cy="15628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DA7E7E6-687A-D045-8200-0FA5CC5E5A6D}"/>
              </a:ext>
            </a:extLst>
          </p:cNvPr>
          <p:cNvSpPr/>
          <p:nvPr/>
        </p:nvSpPr>
        <p:spPr>
          <a:xfrm>
            <a:off x="6749431" y="4798335"/>
            <a:ext cx="3478944" cy="681878"/>
          </a:xfrm>
          <a:prstGeom prst="rect">
            <a:avLst/>
          </a:prstGeom>
          <a:noFill/>
          <a:ln w="9525">
            <a:solidFill>
              <a:schemeClr val="accent5"/>
            </a:solidFill>
            <a:tailEnd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925E656D-FC18-1045-BC79-85E3D13B4EFA}"/>
              </a:ext>
            </a:extLst>
          </p:cNvPr>
          <p:cNvCxnSpPr>
            <a:cxnSpLocks/>
            <a:stCxn id="239" idx="39"/>
          </p:cNvCxnSpPr>
          <p:nvPr/>
        </p:nvCxnSpPr>
        <p:spPr>
          <a:xfrm flipH="1">
            <a:off x="6869622" y="3867601"/>
            <a:ext cx="450350" cy="909729"/>
          </a:xfrm>
          <a:prstGeom prst="straightConnector1">
            <a:avLst/>
          </a:prstGeom>
          <a:ln w="9525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CA819CE-7091-8D4D-8A91-EE447267F304}"/>
              </a:ext>
            </a:extLst>
          </p:cNvPr>
          <p:cNvCxnSpPr>
            <a:cxnSpLocks/>
            <a:stCxn id="241" idx="39"/>
            <a:endCxn id="319" idx="0"/>
          </p:cNvCxnSpPr>
          <p:nvPr/>
        </p:nvCxnSpPr>
        <p:spPr>
          <a:xfrm>
            <a:off x="6170874" y="3869161"/>
            <a:ext cx="1007692" cy="46178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E1FA5D1-21B2-B445-8487-C76431883211}"/>
              </a:ext>
            </a:extLst>
          </p:cNvPr>
          <p:cNvCxnSpPr>
            <a:cxnSpLocks/>
            <a:stCxn id="242" idx="39"/>
            <a:endCxn id="320" idx="0"/>
          </p:cNvCxnSpPr>
          <p:nvPr/>
        </p:nvCxnSpPr>
        <p:spPr>
          <a:xfrm>
            <a:off x="6342368" y="3869161"/>
            <a:ext cx="1012188" cy="46178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49BDA987-A6D1-C14A-A1C1-BE1516C28D3F}"/>
              </a:ext>
            </a:extLst>
          </p:cNvPr>
          <p:cNvCxnSpPr>
            <a:cxnSpLocks/>
            <a:stCxn id="244" idx="39"/>
            <a:endCxn id="322" idx="0"/>
          </p:cNvCxnSpPr>
          <p:nvPr/>
        </p:nvCxnSpPr>
        <p:spPr>
          <a:xfrm>
            <a:off x="6508593" y="3867601"/>
            <a:ext cx="1021952" cy="46334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E0C08D4-42DA-004D-9966-8BF91C1432FA}"/>
              </a:ext>
            </a:extLst>
          </p:cNvPr>
          <p:cNvCxnSpPr>
            <a:cxnSpLocks/>
            <a:stCxn id="245" idx="39"/>
            <a:endCxn id="321" idx="0"/>
          </p:cNvCxnSpPr>
          <p:nvPr/>
        </p:nvCxnSpPr>
        <p:spPr>
          <a:xfrm>
            <a:off x="6680087" y="3867601"/>
            <a:ext cx="1026448" cy="463342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668B372-BE54-E24F-A51F-B368DBFA3F6E}"/>
              </a:ext>
            </a:extLst>
          </p:cNvPr>
          <p:cNvCxnSpPr>
            <a:cxnSpLocks/>
            <a:stCxn id="236" idx="39"/>
            <a:endCxn id="324" idx="0"/>
          </p:cNvCxnSpPr>
          <p:nvPr/>
        </p:nvCxnSpPr>
        <p:spPr>
          <a:xfrm>
            <a:off x="6982253" y="3869161"/>
            <a:ext cx="904085" cy="46271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ED7A2E0-EC3A-3241-A53C-28B708A31283}"/>
              </a:ext>
            </a:extLst>
          </p:cNvPr>
          <p:cNvCxnSpPr>
            <a:cxnSpLocks/>
            <a:stCxn id="237" idx="38"/>
            <a:endCxn id="325" idx="0"/>
          </p:cNvCxnSpPr>
          <p:nvPr/>
        </p:nvCxnSpPr>
        <p:spPr>
          <a:xfrm>
            <a:off x="7153747" y="3833279"/>
            <a:ext cx="908581" cy="498599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86E949CB-C337-844C-A32D-0330F99BC9B8}"/>
              </a:ext>
            </a:extLst>
          </p:cNvPr>
          <p:cNvCxnSpPr>
            <a:cxnSpLocks/>
            <a:stCxn id="239" idx="39"/>
            <a:endCxn id="327" idx="0"/>
          </p:cNvCxnSpPr>
          <p:nvPr/>
        </p:nvCxnSpPr>
        <p:spPr>
          <a:xfrm>
            <a:off x="7319972" y="3867601"/>
            <a:ext cx="918345" cy="46427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A766FEE-F26C-7C46-B01C-0DF6A3FEE8A9}"/>
              </a:ext>
            </a:extLst>
          </p:cNvPr>
          <p:cNvCxnSpPr>
            <a:cxnSpLocks/>
            <a:stCxn id="240" idx="39"/>
            <a:endCxn id="326" idx="0"/>
          </p:cNvCxnSpPr>
          <p:nvPr/>
        </p:nvCxnSpPr>
        <p:spPr>
          <a:xfrm>
            <a:off x="7491466" y="3867601"/>
            <a:ext cx="922841" cy="464277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9EBB6E3-96C4-114C-877D-3C3ED86DD376}"/>
              </a:ext>
            </a:extLst>
          </p:cNvPr>
          <p:cNvCxnSpPr>
            <a:cxnSpLocks/>
            <a:stCxn id="319" idx="2"/>
            <a:endCxn id="225" idx="0"/>
          </p:cNvCxnSpPr>
          <p:nvPr/>
        </p:nvCxnSpPr>
        <p:spPr>
          <a:xfrm flipH="1">
            <a:off x="7116475" y="4487223"/>
            <a:ext cx="62091" cy="375210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1F3108C-98D2-4246-BD0C-6DC4ACEA7382}"/>
              </a:ext>
            </a:extLst>
          </p:cNvPr>
          <p:cNvCxnSpPr>
            <a:cxnSpLocks/>
            <a:stCxn id="321" idx="2"/>
          </p:cNvCxnSpPr>
          <p:nvPr/>
        </p:nvCxnSpPr>
        <p:spPr>
          <a:xfrm>
            <a:off x="7706535" y="4487223"/>
            <a:ext cx="68605" cy="35134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3E7CA-5A5E-244B-BFD1-3DF77FF394BF}"/>
              </a:ext>
            </a:extLst>
          </p:cNvPr>
          <p:cNvCxnSpPr>
            <a:cxnSpLocks/>
            <a:stCxn id="327" idx="2"/>
            <a:endCxn id="217" idx="0"/>
          </p:cNvCxnSpPr>
          <p:nvPr/>
        </p:nvCxnSpPr>
        <p:spPr>
          <a:xfrm>
            <a:off x="8238317" y="4488158"/>
            <a:ext cx="226705" cy="375506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1A5EE98-DA40-634D-B449-27F3D6BFACCC}"/>
              </a:ext>
            </a:extLst>
          </p:cNvPr>
          <p:cNvCxnSpPr>
            <a:cxnSpLocks/>
            <a:stCxn id="327" idx="2"/>
            <a:endCxn id="219" idx="0"/>
          </p:cNvCxnSpPr>
          <p:nvPr/>
        </p:nvCxnSpPr>
        <p:spPr>
          <a:xfrm>
            <a:off x="8238317" y="4488158"/>
            <a:ext cx="941504" cy="375506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F694F6A8-3B06-F944-9894-AB2DBB701F8D}"/>
              </a:ext>
            </a:extLst>
          </p:cNvPr>
          <p:cNvCxnSpPr>
            <a:cxnSpLocks/>
            <a:stCxn id="326" idx="2"/>
            <a:endCxn id="211" idx="0"/>
          </p:cNvCxnSpPr>
          <p:nvPr/>
        </p:nvCxnSpPr>
        <p:spPr>
          <a:xfrm>
            <a:off x="8414307" y="4488158"/>
            <a:ext cx="1457801" cy="374639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evaluate all combinations of optimizations for 7 benchmarks with 2 datasets each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73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report speedup (higher is better) over the baseline that uses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CUDA dynamic parallelism (CDP)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4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26694" y="6049474"/>
            <a:ext cx="11299034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#1:</a:t>
            </a:r>
            <a:r>
              <a:rPr lang="en-US" sz="2000" dirty="0"/>
              <a:t> </a:t>
            </a:r>
            <a:r>
              <a:rPr lang="en-US" sz="2000" b="1" dirty="0"/>
              <a:t>Not using CDP</a:t>
            </a:r>
            <a:r>
              <a:rPr lang="en-US" sz="2000" dirty="0"/>
              <a:t> performs better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naïve CDP</a:t>
            </a:r>
            <a:r>
              <a:rPr lang="en-US" sz="2000" dirty="0"/>
              <a:t> (same observation as prior work).</a:t>
            </a:r>
            <a:endParaRPr lang="en-US" sz="2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439212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66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6947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#2: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Aggregation</a:t>
            </a:r>
            <a:r>
              <a:rPr lang="en-US" sz="2000" dirty="0"/>
              <a:t> improves performance of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naïve CDP</a:t>
            </a:r>
            <a:r>
              <a:rPr lang="en-US" sz="2000" dirty="0"/>
              <a:t> (same observation as prior work).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5"/>
                </a:solidFill>
              </a:rPr>
              <a:t>KLAP(CDP+A)</a:t>
            </a:r>
            <a:r>
              <a:rPr lang="en-US" sz="2000" dirty="0"/>
              <a:t> is 12.1×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 on average (</a:t>
            </a:r>
            <a:r>
              <a:rPr lang="en-US" sz="2000" dirty="0" err="1"/>
              <a:t>geomean</a:t>
            </a:r>
            <a:r>
              <a:rPr lang="en-US" sz="2000" dirty="0"/>
              <a:t>).</a:t>
            </a:r>
            <a:endParaRPr lang="en-US" sz="2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33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703427" y="6049474"/>
            <a:ext cx="10945568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#3: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Thresholding</a:t>
            </a:r>
            <a:r>
              <a:rPr lang="en-US" sz="2000" dirty="0"/>
              <a:t> alone improves the performance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CDP+T</a:t>
            </a:r>
            <a:r>
              <a:rPr lang="en-US" sz="2000" dirty="0"/>
              <a:t> is 13.4×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 </a:t>
            </a:r>
            <a:r>
              <a:rPr lang="en-US" sz="2000" dirty="0"/>
              <a:t>on average (</a:t>
            </a:r>
            <a:r>
              <a:rPr lang="en-US" sz="2000" dirty="0" err="1"/>
              <a:t>geomean</a:t>
            </a:r>
            <a:r>
              <a:rPr lang="en-US" sz="2000" dirty="0"/>
              <a:t>).</a:t>
            </a:r>
            <a:endParaRPr lang="en-US" sz="2000" b="1" u="sng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4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#4: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Thresholding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5"/>
                </a:solidFill>
              </a:rPr>
              <a:t>Aggregation</a:t>
            </a:r>
            <a:r>
              <a:rPr lang="en-US" sz="2000" dirty="0"/>
              <a:t> together improve the performance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 even more.</a:t>
            </a:r>
          </a:p>
          <a:p>
            <a:pPr marL="0" indent="0" algn="ctr">
              <a:buNone/>
            </a:pPr>
            <a:r>
              <a:rPr lang="en-US" sz="2000" dirty="0"/>
              <a:t>Despite both targeting the same source of inefficiency, one optimization does not obviate the other.</a:t>
            </a:r>
          </a:p>
        </p:txBody>
      </p:sp>
    </p:spTree>
    <p:extLst>
      <p:ext uri="{BB962C8B-B14F-4D97-AF65-F5344CB8AC3E}">
        <p14:creationId xmlns:p14="http://schemas.microsoft.com/office/powerpoint/2010/main" val="19265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/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#5: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Coarsening</a:t>
            </a:r>
            <a:r>
              <a:rPr lang="en-US" sz="2000" dirty="0"/>
              <a:t> alone does not improve performance substantially over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CDP+C</a:t>
            </a:r>
            <a:r>
              <a:rPr lang="en-US" sz="2000" dirty="0"/>
              <a:t> is 1.01× faster than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CDP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7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Parallelism on GPUs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672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Dynamic parallelism</a:t>
            </a:r>
            <a:r>
              <a:rPr lang="en-US" dirty="0"/>
              <a:t> enables executing GPU threads to launch other grids of threads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dirty="0"/>
              <a:t>Useful for implementing computations with </a:t>
            </a:r>
            <a:r>
              <a:rPr lang="en-US" b="1" dirty="0">
                <a:solidFill>
                  <a:schemeClr val="accent1"/>
                </a:solidFill>
              </a:rPr>
              <a:t>nested parallelism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77948" y="3782008"/>
            <a:ext cx="7666658" cy="1140466"/>
            <a:chOff x="2477948" y="3536120"/>
            <a:chExt cx="7666658" cy="1140466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D5AF7F6-CF4F-A24B-A05E-DA9168D0DDE6}"/>
                </a:ext>
              </a:extLst>
            </p:cNvPr>
            <p:cNvCxnSpPr>
              <a:stCxn id="161" idx="39"/>
            </p:cNvCxnSpPr>
            <p:nvPr/>
          </p:nvCxnSpPr>
          <p:spPr>
            <a:xfrm flipH="1">
              <a:off x="2477948" y="3536120"/>
              <a:ext cx="775961" cy="98160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05542AC-EC87-F946-B626-ED178C5EA1D7}"/>
                </a:ext>
              </a:extLst>
            </p:cNvPr>
            <p:cNvCxnSpPr>
              <a:stCxn id="162" idx="39"/>
            </p:cNvCxnSpPr>
            <p:nvPr/>
          </p:nvCxnSpPr>
          <p:spPr>
            <a:xfrm>
              <a:off x="3500292" y="3536120"/>
              <a:ext cx="881285" cy="1140466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EA61196-4C38-8D49-8411-1ADBCA3A5CED}"/>
                </a:ext>
              </a:extLst>
            </p:cNvPr>
            <p:cNvCxnSpPr>
              <a:stCxn id="163" idx="39"/>
            </p:cNvCxnSpPr>
            <p:nvPr/>
          </p:nvCxnSpPr>
          <p:spPr>
            <a:xfrm>
              <a:off x="3746676" y="3536120"/>
              <a:ext cx="3523626" cy="93761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B086E91-841F-1140-A46A-13E2A281BB13}"/>
                </a:ext>
              </a:extLst>
            </p:cNvPr>
            <p:cNvSpPr/>
            <p:nvPr/>
          </p:nvSpPr>
          <p:spPr>
            <a:xfrm>
              <a:off x="3014822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9990B9C-EFBA-2E44-9362-2A2DA98BA201}"/>
                </a:ext>
              </a:extLst>
            </p:cNvPr>
            <p:cNvSpPr/>
            <p:nvPr/>
          </p:nvSpPr>
          <p:spPr>
            <a:xfrm>
              <a:off x="3940377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C7F1AFB-E1D4-2045-A76A-33F932F12B02}"/>
                </a:ext>
              </a:extLst>
            </p:cNvPr>
            <p:cNvSpPr/>
            <p:nvPr/>
          </p:nvSpPr>
          <p:spPr>
            <a:xfrm>
              <a:off x="4672055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45F5AF6-0E45-4545-A44D-2860CA920BAC}"/>
                </a:ext>
              </a:extLst>
            </p:cNvPr>
            <p:cNvCxnSpPr>
              <a:stCxn id="164" idx="39"/>
            </p:cNvCxnSpPr>
            <p:nvPr/>
          </p:nvCxnSpPr>
          <p:spPr>
            <a:xfrm>
              <a:off x="3993061" y="3536120"/>
              <a:ext cx="6151545" cy="108993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6FF8F7-00DA-394F-9B3D-211693CD32CD}"/>
                </a:ext>
              </a:extLst>
            </p:cNvPr>
            <p:cNvSpPr/>
            <p:nvPr/>
          </p:nvSpPr>
          <p:spPr>
            <a:xfrm>
              <a:off x="7112386" y="3616440"/>
              <a:ext cx="211197" cy="211197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2CDF18-AA0A-2B46-9257-771F8B4B61B8}"/>
              </a:ext>
            </a:extLst>
          </p:cNvPr>
          <p:cNvGrpSpPr/>
          <p:nvPr/>
        </p:nvGrpSpPr>
        <p:grpSpPr>
          <a:xfrm>
            <a:off x="7168969" y="2854072"/>
            <a:ext cx="1670375" cy="612708"/>
            <a:chOff x="1778350" y="2652352"/>
            <a:chExt cx="411246" cy="32660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0EFDD5-554D-9147-A30B-9331D6130436}"/>
                </a:ext>
              </a:extLst>
            </p:cNvPr>
            <p:cNvSpPr txBox="1"/>
            <p:nvPr/>
          </p:nvSpPr>
          <p:spPr>
            <a:xfrm>
              <a:off x="1778350" y="2782083"/>
              <a:ext cx="411246" cy="19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Dynamic launch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35CF040-CAF3-C24E-BFD4-8CFDCA395602}"/>
                </a:ext>
              </a:extLst>
            </p:cNvPr>
            <p:cNvCxnSpPr/>
            <p:nvPr/>
          </p:nvCxnSpPr>
          <p:spPr>
            <a:xfrm>
              <a:off x="1899840" y="2652352"/>
              <a:ext cx="182880" cy="91440"/>
            </a:xfrm>
            <a:prstGeom prst="straightConnector1">
              <a:avLst/>
            </a:prstGeom>
            <a:ln w="25400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F54958-7DF5-4A47-B132-56AA3368B68E}"/>
              </a:ext>
            </a:extLst>
          </p:cNvPr>
          <p:cNvGrpSpPr/>
          <p:nvPr/>
        </p:nvGrpSpPr>
        <p:grpSpPr>
          <a:xfrm>
            <a:off x="8907142" y="2781154"/>
            <a:ext cx="2346816" cy="967619"/>
            <a:chOff x="973065" y="2866335"/>
            <a:chExt cx="779327" cy="5157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3DE7A2-0BED-F24A-B02F-FCAC7D165DB9}"/>
                </a:ext>
              </a:extLst>
            </p:cNvPr>
            <p:cNvSpPr txBox="1"/>
            <p:nvPr/>
          </p:nvSpPr>
          <p:spPr>
            <a:xfrm>
              <a:off x="973065" y="3037597"/>
              <a:ext cx="779327" cy="34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Parameters and launch configurations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90FBCE-CBF5-6044-A61E-89C88411B6D2}"/>
                </a:ext>
              </a:extLst>
            </p:cNvPr>
            <p:cNvSpPr/>
            <p:nvPr/>
          </p:nvSpPr>
          <p:spPr>
            <a:xfrm>
              <a:off x="1321035" y="2866335"/>
              <a:ext cx="82541" cy="13716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203422" y="2724595"/>
            <a:ext cx="2421733" cy="811525"/>
            <a:chOff x="3203422" y="2478707"/>
            <a:chExt cx="2421733" cy="811525"/>
          </a:xfrm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B65699B2-2FC6-BB44-BDFD-D9F12DD7048F}"/>
                </a:ext>
              </a:extLst>
            </p:cNvPr>
            <p:cNvSpPr/>
            <p:nvPr/>
          </p:nvSpPr>
          <p:spPr>
            <a:xfrm>
              <a:off x="3203422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E5E00C6E-D0FE-CA41-AA3B-6A1276B40F3F}"/>
                </a:ext>
              </a:extLst>
            </p:cNvPr>
            <p:cNvSpPr/>
            <p:nvPr/>
          </p:nvSpPr>
          <p:spPr>
            <a:xfrm>
              <a:off x="3449805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E0249F1A-0482-C148-9F16-0386E5CA45A8}"/>
                </a:ext>
              </a:extLst>
            </p:cNvPr>
            <p:cNvSpPr/>
            <p:nvPr/>
          </p:nvSpPr>
          <p:spPr>
            <a:xfrm>
              <a:off x="3696188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97BEE7B-82AA-7A48-AB88-7B22A442F8DD}"/>
                </a:ext>
              </a:extLst>
            </p:cNvPr>
            <p:cNvSpPr/>
            <p:nvPr/>
          </p:nvSpPr>
          <p:spPr>
            <a:xfrm>
              <a:off x="3942574" y="2478707"/>
              <a:ext cx="104342" cy="811525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163101-F9A0-AD4A-8671-02D821579C5E}"/>
                </a:ext>
              </a:extLst>
            </p:cNvPr>
            <p:cNvSpPr txBox="1"/>
            <p:nvPr/>
          </p:nvSpPr>
          <p:spPr>
            <a:xfrm>
              <a:off x="4060302" y="2478707"/>
              <a:ext cx="156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Parent threads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1948" y="4528727"/>
            <a:ext cx="9419619" cy="1490335"/>
            <a:chOff x="1371948" y="4282839"/>
            <a:chExt cx="9419619" cy="149033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A83B1171-D25F-964E-98AC-A6FC9C47E0D3}"/>
                </a:ext>
              </a:extLst>
            </p:cNvPr>
            <p:cNvGrpSpPr/>
            <p:nvPr/>
          </p:nvGrpSpPr>
          <p:grpSpPr>
            <a:xfrm>
              <a:off x="3817798" y="4451656"/>
              <a:ext cx="1106946" cy="1101818"/>
              <a:chOff x="1169662" y="1318074"/>
              <a:chExt cx="479263" cy="477043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0AB828F-AF2A-E544-90F9-13C086FE6221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BBFE27FA-1DDA-AF4A-A6E3-5D3CD5772DE0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D734300C-B821-3F48-88D1-BBC718C87EAA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80C21C2D-8BB1-EA4F-A777-8ABAC97C3E32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AAD47DC-3D74-074F-8062-2B9DAC459A30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1147746-1CD3-EF4B-A2EB-431D4E012D0C}"/>
                </a:ext>
              </a:extLst>
            </p:cNvPr>
            <p:cNvGrpSpPr/>
            <p:nvPr/>
          </p:nvGrpSpPr>
          <p:grpSpPr>
            <a:xfrm>
              <a:off x="1400434" y="4282839"/>
              <a:ext cx="2155020" cy="1101818"/>
              <a:chOff x="103978" y="1160923"/>
              <a:chExt cx="933037" cy="477043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91BF1B40-CF73-584B-A15E-61E979F0C57E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CC6C775B-B298-1044-92BE-0A1141053A48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7AA9687D-A5AC-D44E-A021-5CDAC02230D3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D8E1F116-0DDC-404E-8852-D7DB6341491A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4" name="Freeform 243">
                  <a:extLst>
                    <a:ext uri="{FF2B5EF4-FFF2-40B4-BE49-F238E27FC236}">
                      <a16:creationId xmlns:a16="http://schemas.microsoft.com/office/drawing/2014/main" id="{3A70F2B1-17D0-B14F-85BD-64256B24726B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11064B4-1FD7-AD42-A7F2-AF20B9479EA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4DA7C664-5415-4346-8CCB-9DCE0C5708E2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6059A090-99E5-4645-A9E5-560A1230DD17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FEFC8937-16DC-B646-AAD7-0E4FBC6568E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>
                  <a:extLst>
                    <a:ext uri="{FF2B5EF4-FFF2-40B4-BE49-F238E27FC236}">
                      <a16:creationId xmlns:a16="http://schemas.microsoft.com/office/drawing/2014/main" id="{244F2780-0EE7-AD47-9D18-1E27B6CE0014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152058CE-E9DA-CC46-94DC-A188DC238D8F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63598B58-043A-514B-9FEA-A35E530D1CB2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AB8C5D13-901F-634D-8CB3-904F821C9CCF}"/>
                </a:ext>
              </a:extLst>
            </p:cNvPr>
            <p:cNvGrpSpPr/>
            <p:nvPr/>
          </p:nvGrpSpPr>
          <p:grpSpPr>
            <a:xfrm>
              <a:off x="9684621" y="4451656"/>
              <a:ext cx="1106946" cy="1101818"/>
              <a:chOff x="1169662" y="1318074"/>
              <a:chExt cx="479263" cy="477043"/>
            </a:xfrm>
          </p:grpSpPr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CC2E206-9B16-6E47-9DFC-FB233BB1A401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E41EE78E-B335-AB4C-BE8C-EB0FE3F13D87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70431A5-009B-AB42-AD25-7DB3973A2A3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0411D4A-B6BB-9A4D-8AD5-0E8D5FF66900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1D6852-1698-2841-AD9E-BADA65B62E67}"/>
                </a:ext>
              </a:extLst>
            </p:cNvPr>
            <p:cNvGrpSpPr/>
            <p:nvPr/>
          </p:nvGrpSpPr>
          <p:grpSpPr>
            <a:xfrm>
              <a:off x="5187087" y="4282839"/>
              <a:ext cx="4235193" cy="1101818"/>
              <a:chOff x="1752370" y="1542016"/>
              <a:chExt cx="1833668" cy="47704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26CCC1C7-114B-4341-B233-D33F7C07C40E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271F8161-62B6-FB43-90CB-A03F5DF94292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F32DCC4C-3477-FA4F-BEB5-3C00184DAEE6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00E21094-2D66-9947-8609-DDF9E7F8BE81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50C0E47B-1F2E-4045-A697-1906EB1A46C5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91772DF4-DB38-004A-8A39-6F9FCC43B935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27F4CD8-79EC-5F43-9762-2A3F88411120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6FE823E2-7DA8-064F-B7A8-8006CE4EBBF5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2BD40383-CB7B-AB49-9461-900F66345F96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6046EAB-A68C-F644-B7CA-01CF75D9BD5E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C7252590-BEF5-D042-AD5E-ED7A30F870E7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FE16ECFB-A502-954F-830A-338ADF0BCB55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C4992255-ED1F-1149-9080-954DEB4AD4C8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E8DEED3E-4914-D64B-AACA-2EE2B1AF0EB0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BE3E03DF-2590-A546-AE05-D825278B71A7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B19BE3AA-D04D-A74F-8312-90424437B1C5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FB6F72B3-CF32-034A-8D38-DC7818A513E4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1D5D205-B7D2-CC41-BA4C-46C012F86EB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C89186C-91E4-B647-A18F-775C9F0CAA1A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86D43D8-F6DD-174D-B07D-EDCF6E82A6B0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0BD3E013-CBEA-7346-AA3D-5C9E2D00DD1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16AA2601-61D5-A04E-AF5B-7FB8757AC33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A0B7ABC6-91C3-9E4A-BA03-D78FDED4EFE9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5F0C71-7E03-354E-9F2A-833E73C727AA}"/>
                </a:ext>
              </a:extLst>
            </p:cNvPr>
            <p:cNvSpPr txBox="1"/>
            <p:nvPr/>
          </p:nvSpPr>
          <p:spPr>
            <a:xfrm>
              <a:off x="1371948" y="5403842"/>
              <a:ext cx="1159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Child grids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Overall Speedup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0D4140-989F-BF4C-AE32-2C2D2686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99429"/>
              </p:ext>
            </p:extLst>
          </p:nvPr>
        </p:nvGraphicFramePr>
        <p:xfrm>
          <a:off x="745798" y="1290414"/>
          <a:ext cx="10697356" cy="452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73117A4-32C6-F844-9AED-0E61DF740DFD}"/>
              </a:ext>
            </a:extLst>
          </p:cNvPr>
          <p:cNvSpPr txBox="1">
            <a:spLocks/>
          </p:cNvSpPr>
          <p:nvPr/>
        </p:nvSpPr>
        <p:spPr>
          <a:xfrm>
            <a:off x="519010" y="6049474"/>
            <a:ext cx="11314402" cy="443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Observation #6: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/>
                </a:solidFill>
              </a:rPr>
              <a:t>Coarsening</a:t>
            </a:r>
            <a:r>
              <a:rPr lang="en-US" sz="2000" dirty="0"/>
              <a:t> does improve performance when combined with the other optimizations.</a:t>
            </a:r>
          </a:p>
          <a:p>
            <a:pPr marL="0" indent="0" algn="ctr">
              <a:buNone/>
            </a:pPr>
            <a:r>
              <a:rPr lang="en-US" sz="2000" dirty="0"/>
              <a:t>Recall: main benefit was amortizing overhead of aggregation. </a:t>
            </a:r>
            <a:r>
              <a:rPr lang="en-US" sz="2000" b="1" dirty="0"/>
              <a:t>CDP+</a:t>
            </a:r>
            <a:r>
              <a:rPr lang="en-US" sz="2000" b="1" dirty="0">
                <a:solidFill>
                  <a:schemeClr val="accent2"/>
                </a:solidFill>
              </a:rPr>
              <a:t>T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6"/>
                </a:solidFill>
              </a:rPr>
              <a:t>C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5"/>
                </a:solidFill>
              </a:rPr>
              <a:t>A</a:t>
            </a:r>
            <a:r>
              <a:rPr lang="en-US" sz="2000" dirty="0"/>
              <a:t> is 1.22× faster than </a:t>
            </a:r>
            <a:r>
              <a:rPr lang="en-US" sz="2000" b="1" dirty="0"/>
              <a:t>CDP+</a:t>
            </a:r>
            <a:r>
              <a:rPr lang="en-US" sz="2000" b="1" dirty="0">
                <a:solidFill>
                  <a:schemeClr val="accent2"/>
                </a:solidFill>
              </a:rPr>
              <a:t>T</a:t>
            </a:r>
            <a:r>
              <a:rPr lang="en-US" sz="2000" b="1" dirty="0"/>
              <a:t>+</a:t>
            </a:r>
            <a:r>
              <a:rPr lang="en-US" sz="2000" b="1" dirty="0">
                <a:solidFill>
                  <a:schemeClr val="accent5"/>
                </a:solidFill>
              </a:rPr>
              <a:t>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4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DE4C9C-4AD0-A840-A25B-DE7FCBC1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present a </a:t>
            </a:r>
            <a:r>
              <a:rPr lang="en-US" b="1" dirty="0">
                <a:solidFill>
                  <a:schemeClr val="accent1"/>
                </a:solidFill>
              </a:rPr>
              <a:t>compiler framework</a:t>
            </a:r>
            <a:r>
              <a:rPr lang="en-US" dirty="0"/>
              <a:t> for optimizing the use of dynamic parallelism on GPUs in applications with nested parallelism</a:t>
            </a:r>
          </a:p>
          <a:p>
            <a:r>
              <a:rPr lang="en-US" dirty="0"/>
              <a:t>The framework includes </a:t>
            </a:r>
            <a:r>
              <a:rPr lang="en-US" b="1" dirty="0">
                <a:solidFill>
                  <a:schemeClr val="accent1"/>
                </a:solidFill>
              </a:rPr>
              <a:t>three key optimizations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Thresholding</a:t>
            </a:r>
            <a:endParaRPr lang="en-US" dirty="0"/>
          </a:p>
          <a:p>
            <a:pPr lvl="1"/>
            <a:r>
              <a:rPr lang="en-US" dirty="0"/>
              <a:t>Coarsening</a:t>
            </a:r>
          </a:p>
          <a:p>
            <a:pPr lvl="1"/>
            <a:r>
              <a:rPr lang="en-US" dirty="0"/>
              <a:t>Aggregation</a:t>
            </a:r>
          </a:p>
          <a:p>
            <a:r>
              <a:rPr lang="en-US" dirty="0"/>
              <a:t>Our evaluation shows that our compiler framework </a:t>
            </a:r>
            <a:r>
              <a:rPr lang="en-US" b="1" dirty="0">
                <a:solidFill>
                  <a:schemeClr val="accent1"/>
                </a:solidFill>
              </a:rPr>
              <a:t>substantially improves performance of applications with nested parallelism</a:t>
            </a:r>
            <a:r>
              <a:rPr lang="en-US" dirty="0"/>
              <a:t> that use dynamic parallelism</a:t>
            </a:r>
          </a:p>
          <a:p>
            <a:pPr lvl="1"/>
            <a:r>
              <a:rPr lang="en-US" dirty="0"/>
              <a:t>43.0× faster than CDP.</a:t>
            </a:r>
          </a:p>
          <a:p>
            <a:pPr lvl="1"/>
            <a:r>
              <a:rPr lang="en-US" dirty="0"/>
              <a:t>8.7× faster than No CDP</a:t>
            </a:r>
          </a:p>
          <a:p>
            <a:pPr lvl="1"/>
            <a:r>
              <a:rPr lang="en-US" dirty="0"/>
              <a:t>3.6× faster than prior aggregation work (KLAP)</a:t>
            </a:r>
          </a:p>
        </p:txBody>
      </p:sp>
    </p:spTree>
    <p:extLst>
      <p:ext uri="{BB962C8B-B14F-4D97-AF65-F5344CB8AC3E}">
        <p14:creationId xmlns:p14="http://schemas.microsoft.com/office/powerpoint/2010/main" val="25148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D24-4C87-0C4D-874A-41D58FB1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746" y="875131"/>
            <a:ext cx="10472508" cy="2634832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Thank you!</a:t>
            </a:r>
            <a:br>
              <a:rPr lang="en-US" sz="8000" b="1" dirty="0"/>
            </a:br>
            <a:br>
              <a:rPr lang="en-US" sz="2200" dirty="0"/>
            </a:br>
            <a:r>
              <a:rPr lang="en-US" sz="5300" dirty="0"/>
              <a:t>A Compiler Framework for Optimizing Dynamic Parallelism on GPUs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461" y="3602037"/>
            <a:ext cx="9523078" cy="2170463"/>
          </a:xfrm>
        </p:spPr>
        <p:txBody>
          <a:bodyPr>
            <a:normAutofit/>
          </a:bodyPr>
          <a:lstStyle/>
          <a:p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Mhd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bg1">
                    <a:lumMod val="65000"/>
                  </a:schemeClr>
                </a:solidFill>
              </a:rPr>
              <a:t>Ghaith</a:t>
            </a:r>
            <a:r>
              <a:rPr lang="en-US" sz="2000" u="sng" dirty="0">
                <a:solidFill>
                  <a:schemeClr val="bg1">
                    <a:lumMod val="65000"/>
                  </a:schemeClr>
                </a:solidFill>
              </a:rPr>
              <a:t> Olabi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Juan Gómez Luna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Onur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Mutlu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Wen-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mei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Hwu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3,4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Izzat El Hajj</a:t>
            </a:r>
            <a:r>
              <a:rPr lang="en-US" sz="20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sz="4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American University of Beirut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ETH Zurich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NVIDIA    </a:t>
            </a:r>
            <a:r>
              <a:rPr lang="en-US" sz="1800" i="1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University of Illinois at Urbana-Champaign</a:t>
            </a:r>
          </a:p>
          <a:p>
            <a:endParaRPr lang="en-US" sz="18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Contact: moo02@mail.aub.edu</a:t>
            </a:r>
          </a:p>
          <a:p>
            <a:endParaRPr lang="en-US" sz="1600" i="1" dirty="0"/>
          </a:p>
          <a:p>
            <a:endParaRPr lang="en-US" sz="18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42" name="Picture 18" descr="The NVIDIA logo vertical format is the preferred format.">
            <a:extLst>
              <a:ext uri="{FF2B5EF4-FFF2-40B4-BE49-F238E27FC236}">
                <a16:creationId xmlns:a16="http://schemas.microsoft.com/office/drawing/2014/main" id="{77F4B843-E140-454D-8068-FFB98BC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66" y="5693476"/>
            <a:ext cx="192203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3B1D821D-8C8A-7841-BE74-F34D2440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16" y="5693476"/>
            <a:ext cx="26140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UB Logo">
            <a:extLst>
              <a:ext uri="{FF2B5EF4-FFF2-40B4-BE49-F238E27FC236}">
                <a16:creationId xmlns:a16="http://schemas.microsoft.com/office/drawing/2014/main" id="{EC40937F-6D4C-1B44-94A0-F84371BD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" y="5693476"/>
            <a:ext cx="16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2C5A13-6926-C547-91B9-11377F23B1AC}"/>
              </a:ext>
            </a:extLst>
          </p:cNvPr>
          <p:cNvSpPr>
            <a:spLocks noChangeAspect="1"/>
          </p:cNvSpPr>
          <p:nvPr/>
        </p:nvSpPr>
        <p:spPr>
          <a:xfrm>
            <a:off x="2873225" y="6004876"/>
            <a:ext cx="2764124" cy="457200"/>
          </a:xfrm>
          <a:prstGeom prst="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104" y="67332"/>
            <a:ext cx="3979460" cy="12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Parallelism Overhead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6019"/>
          </a:xfrm>
        </p:spPr>
        <p:txBody>
          <a:bodyPr>
            <a:noAutofit/>
          </a:bodyPr>
          <a:lstStyle/>
          <a:p>
            <a:r>
              <a:rPr lang="en-US" dirty="0"/>
              <a:t>Using dynamic parallelism may cause many small grids to be launched</a:t>
            </a:r>
          </a:p>
          <a:p>
            <a:endParaRPr lang="en-US" dirty="0"/>
          </a:p>
          <a:p>
            <a:r>
              <a:rPr lang="en-US" dirty="0"/>
              <a:t>Launching many small grids causes </a:t>
            </a:r>
            <a:r>
              <a:rPr lang="en-US" b="1" dirty="0">
                <a:solidFill>
                  <a:srgbClr val="C00000"/>
                </a:solidFill>
              </a:rPr>
              <a:t>performance degradation</a:t>
            </a:r>
            <a:r>
              <a:rPr lang="en-US" dirty="0"/>
              <a:t> due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Congestion</a:t>
            </a:r>
          </a:p>
          <a:p>
            <a:pPr lvl="2"/>
            <a:r>
              <a:rPr lang="en-US" dirty="0"/>
              <a:t>Limited number of grids can execute simultaneously (others need to wait)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Hardware underutilization</a:t>
            </a:r>
          </a:p>
          <a:p>
            <a:pPr lvl="2"/>
            <a:r>
              <a:rPr lang="en-US" dirty="0"/>
              <a:t>If grids are small, their may not be enough threads launched to fully utilize hardware resources</a:t>
            </a:r>
          </a:p>
          <a:p>
            <a:endParaRPr lang="en-US" dirty="0"/>
          </a:p>
          <a:p>
            <a:r>
              <a:rPr lang="en-US" u="sng" dirty="0"/>
              <a:t>Solution:</a:t>
            </a:r>
            <a:r>
              <a:rPr lang="en-US" dirty="0"/>
              <a:t> launch </a:t>
            </a:r>
            <a:r>
              <a:rPr lang="en-US" b="1" dirty="0">
                <a:solidFill>
                  <a:schemeClr val="accent6"/>
                </a:solidFill>
              </a:rPr>
              <a:t>fewer grids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6"/>
                </a:solidFill>
              </a:rPr>
              <a:t>larger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599" y="1538419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Aggregation is an optimization where:</a:t>
            </a:r>
          </a:p>
          <a:p>
            <a:pPr lvl="1"/>
            <a:r>
              <a:rPr lang="en-US" dirty="0"/>
              <a:t>Multiple child grids are consolidated into a single aggregated grid</a:t>
            </a:r>
          </a:p>
          <a:p>
            <a:pPr lvl="1"/>
            <a:r>
              <a:rPr lang="en-US" dirty="0"/>
              <a:t>One parent thread launches the aggregated grid on behalf of the rest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F6528B9-341B-284B-8F29-A3E63146FF4E}"/>
              </a:ext>
            </a:extLst>
          </p:cNvPr>
          <p:cNvGrpSpPr>
            <a:grpSpLocks noChangeAspect="1"/>
          </p:cNvGrpSpPr>
          <p:nvPr/>
        </p:nvGrpSpPr>
        <p:grpSpPr>
          <a:xfrm>
            <a:off x="1986925" y="2954587"/>
            <a:ext cx="7835351" cy="2388683"/>
            <a:chOff x="103978" y="603748"/>
            <a:chExt cx="4065982" cy="1331251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0C3CC788-C8E9-3449-BDDC-FB0BC6137F92}"/>
                </a:ext>
              </a:extLst>
            </p:cNvPr>
            <p:cNvSpPr/>
            <p:nvPr/>
          </p:nvSpPr>
          <p:spPr>
            <a:xfrm>
              <a:off x="884599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2E7C0CA8-835F-F641-99AC-F495BA3F7E33}"/>
                </a:ext>
              </a:extLst>
            </p:cNvPr>
            <p:cNvSpPr/>
            <p:nvPr/>
          </p:nvSpPr>
          <p:spPr>
            <a:xfrm>
              <a:off x="991273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F93873B-DDB5-7C47-9F3D-04B3CF787B3C}"/>
                </a:ext>
              </a:extLst>
            </p:cNvPr>
            <p:cNvSpPr/>
            <p:nvPr/>
          </p:nvSpPr>
          <p:spPr>
            <a:xfrm>
              <a:off x="1097947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0D1A1A0-920E-E843-9CCC-63D1AD5A349A}"/>
                </a:ext>
              </a:extLst>
            </p:cNvPr>
            <p:cNvSpPr/>
            <p:nvPr/>
          </p:nvSpPr>
          <p:spPr>
            <a:xfrm>
              <a:off x="1204622" y="603748"/>
              <a:ext cx="45176" cy="3513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364A067-8D33-9543-9D09-57178E68F423}"/>
                </a:ext>
              </a:extLst>
            </p:cNvPr>
            <p:cNvGrpSpPr/>
            <p:nvPr/>
          </p:nvGrpSpPr>
          <p:grpSpPr>
            <a:xfrm>
              <a:off x="1150599" y="1457956"/>
              <a:ext cx="479263" cy="477043"/>
              <a:chOff x="1169662" y="1318074"/>
              <a:chExt cx="479263" cy="477043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741F858-98CC-8441-BC33-29E69558E585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08DB626A-0899-F444-B9C6-747AC5819D58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D3C844FB-0501-C549-958B-763F24266DDD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AEBCD69-CAC9-EE45-9F5E-FC7AB538E36F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2E199FD-3489-8547-B40D-E4D65DF400A2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AD944A0-C705-0243-8726-51A568387CF9}"/>
                </a:ext>
              </a:extLst>
            </p:cNvPr>
            <p:cNvGrpSpPr/>
            <p:nvPr/>
          </p:nvGrpSpPr>
          <p:grpSpPr>
            <a:xfrm>
              <a:off x="103978" y="1384865"/>
              <a:ext cx="933037" cy="477043"/>
              <a:chOff x="103978" y="1160923"/>
              <a:chExt cx="933037" cy="477043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EDCEF57-6ED5-9441-9D5C-73EF31CB09BB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E6F396C9-759F-F345-BCAF-3B3DD1E0B747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669C88C7-B91B-0440-BF67-3EF9597FD28A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C227171C-D920-F145-88CE-D9B3758A5041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991A7825-D582-5341-995F-9FC14561A1E4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39A85AF-3543-6040-B120-FEE0707F7033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828FB6E-7E2D-C245-978F-B994A413CA55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27DD8DD9-054B-4D4C-9893-53B97C759490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A340DEF4-0A0C-FD42-925D-D5D3EBB7DBFB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C10E8D8F-887E-A040-8485-579B1D935D21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503140C-E488-534B-9069-86008685AAC0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C142603-8468-5145-9E7B-59EB3E93D5AF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C96B8B9-705D-8940-A077-A37FFBA928C4}"/>
                </a:ext>
              </a:extLst>
            </p:cNvPr>
            <p:cNvCxnSpPr>
              <a:stCxn id="140" idx="39"/>
            </p:cNvCxnSpPr>
            <p:nvPr/>
          </p:nvCxnSpPr>
          <p:spPr>
            <a:xfrm flipH="1">
              <a:off x="570498" y="955106"/>
              <a:ext cx="335960" cy="42499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2D73061-1DF4-5D48-84F7-F5653F4ECF3C}"/>
                </a:ext>
              </a:extLst>
            </p:cNvPr>
            <p:cNvCxnSpPr>
              <a:stCxn id="141" idx="39"/>
            </p:cNvCxnSpPr>
            <p:nvPr/>
          </p:nvCxnSpPr>
          <p:spPr>
            <a:xfrm>
              <a:off x="1013132" y="955106"/>
              <a:ext cx="381561" cy="493776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F2DCE60-42E1-5042-9B4B-FD2D52494F9E}"/>
                </a:ext>
              </a:extLst>
            </p:cNvPr>
            <p:cNvCxnSpPr>
              <a:stCxn id="142" idx="39"/>
            </p:cNvCxnSpPr>
            <p:nvPr/>
          </p:nvCxnSpPr>
          <p:spPr>
            <a:xfrm>
              <a:off x="1119806" y="955106"/>
              <a:ext cx="1525588" cy="405949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D1A11F-9007-E94C-A45F-B5CF221F459C}"/>
                </a:ext>
              </a:extLst>
            </p:cNvPr>
            <p:cNvSpPr/>
            <p:nvPr/>
          </p:nvSpPr>
          <p:spPr>
            <a:xfrm>
              <a:off x="802943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F216E9D-5DA2-E74F-B2CB-DA1A96D30836}"/>
                </a:ext>
              </a:extLst>
            </p:cNvPr>
            <p:cNvSpPr/>
            <p:nvPr/>
          </p:nvSpPr>
          <p:spPr>
            <a:xfrm>
              <a:off x="1203671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55D7FE4-C156-B749-ACB9-D65AF5B5A4FF}"/>
                </a:ext>
              </a:extLst>
            </p:cNvPr>
            <p:cNvSpPr/>
            <p:nvPr/>
          </p:nvSpPr>
          <p:spPr>
            <a:xfrm>
              <a:off x="1520458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E55BF7E1-4380-C14B-9DB5-E9BB6D2D2D1E}"/>
                </a:ext>
              </a:extLst>
            </p:cNvPr>
            <p:cNvGrpSpPr/>
            <p:nvPr/>
          </p:nvGrpSpPr>
          <p:grpSpPr>
            <a:xfrm>
              <a:off x="3690697" y="1457956"/>
              <a:ext cx="479263" cy="477043"/>
              <a:chOff x="1169662" y="1318074"/>
              <a:chExt cx="479263" cy="47704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F610576A-06A6-9548-B781-DC2E135BE70A}"/>
                  </a:ext>
                </a:extLst>
              </p:cNvPr>
              <p:cNvGrpSpPr/>
              <p:nvPr/>
            </p:nvGrpSpPr>
            <p:grpSpPr>
              <a:xfrm>
                <a:off x="1204406" y="1351770"/>
                <a:ext cx="409651" cy="409653"/>
                <a:chOff x="943897" y="2804028"/>
                <a:chExt cx="914400" cy="914400"/>
              </a:xfrm>
            </p:grpSpPr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94FD254D-0939-0C40-A72D-9695610FC12E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8DF39BA-E08D-2245-A53B-CF7A5CFECD04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FEDC841-5F02-294D-89DD-281654D0D483}"/>
                  </a:ext>
                </a:extLst>
              </p:cNvPr>
              <p:cNvSpPr/>
              <p:nvPr/>
            </p:nvSpPr>
            <p:spPr>
              <a:xfrm>
                <a:off x="1169662" y="1318074"/>
                <a:ext cx="479263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66B2298-C265-9846-977F-97FDCFDCD839}"/>
                </a:ext>
              </a:extLst>
            </p:cNvPr>
            <p:cNvGrpSpPr/>
            <p:nvPr/>
          </p:nvGrpSpPr>
          <p:grpSpPr>
            <a:xfrm>
              <a:off x="1743446" y="1384865"/>
              <a:ext cx="1833668" cy="477043"/>
              <a:chOff x="1752370" y="1542016"/>
              <a:chExt cx="1833668" cy="477043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6231A620-A3DA-244A-9AEB-2222F7552DC6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F2FF020B-E166-D34E-A64C-265BFB3A8E69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668D7891-5ACC-D547-AAFC-62E4E211183F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EB56DDC8-5761-824D-9B71-44B0A97BBED9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FEF7DA48-384D-1E4A-A41D-6EF5124D58C1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66FAA01-0D73-3746-ABFA-FB910942553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29B3060-BBBE-6346-995B-EC29363F394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00FA9C5E-0469-1C4B-B409-0D69E52D7DBF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DD8750B8-9209-F442-A81D-3A4672E972C6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9952DA15-871C-4748-B42F-700C82A727A3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5BF16EF9-5A29-4845-B76B-B0A412B702F2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B3553323-AAB8-BB46-B8EE-D3AB63E4A32A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522D77C6-B6E1-7340-8632-7E639A0F3D2C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7B0DA250-4394-3646-A641-0936841E42CB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F71FE589-EA0E-7B41-85B8-CCE19A6196E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D07CAFAB-560F-B849-9CFA-C5ED3603A512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E9DD31C-B487-9B40-B33B-E395C29AA679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663C513-BCF9-1340-BA96-5FFABB54ADF7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22A4121-E09E-9B4C-AD22-861CDC1104E5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77A6DA48-005D-3840-8C85-90E603C1CF56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CC44FD63-3FB0-AD40-9369-B065232244DA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CFF750D1-6492-4140-947B-35679CB1F2FD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067E078F-649A-0340-B1D1-1861C986CDA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5AA32EE-81E4-3A4A-9C44-8F1E4783A1FB}"/>
                </a:ext>
              </a:extLst>
            </p:cNvPr>
            <p:cNvCxnSpPr>
              <a:stCxn id="143" idx="39"/>
            </p:cNvCxnSpPr>
            <p:nvPr/>
          </p:nvCxnSpPr>
          <p:spPr>
            <a:xfrm>
              <a:off x="1226481" y="955106"/>
              <a:ext cx="2663371" cy="47189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3474F72-AB4D-E74B-85A1-4CB120AF4D67}"/>
                </a:ext>
              </a:extLst>
            </p:cNvPr>
            <p:cNvSpPr/>
            <p:nvPr/>
          </p:nvSpPr>
          <p:spPr>
            <a:xfrm>
              <a:off x="2577023" y="1096341"/>
              <a:ext cx="91440" cy="9144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6667A08D-E230-534F-8E99-2246742DB6A0}"/>
              </a:ext>
            </a:extLst>
          </p:cNvPr>
          <p:cNvSpPr txBox="1"/>
          <p:nvPr/>
        </p:nvSpPr>
        <p:spPr>
          <a:xfrm>
            <a:off x="144049" y="5457307"/>
            <a:ext cx="11987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I. El Hajj, J. Gomez-Luna, C. Li, L.-W. Chang, D. </a:t>
            </a:r>
            <a:r>
              <a:rPr lang="en-US" sz="1200" dirty="0" err="1"/>
              <a:t>Milojicic</a:t>
            </a:r>
            <a:r>
              <a:rPr lang="en-US" sz="1200" dirty="0"/>
              <a:t>, and W.-m. ´ </a:t>
            </a:r>
            <a:r>
              <a:rPr lang="en-US" sz="1200" dirty="0" err="1"/>
              <a:t>Hwu</a:t>
            </a:r>
            <a:r>
              <a:rPr lang="en-US" sz="1200" dirty="0"/>
              <a:t>, “KLAP: Kernel launch aggregation and promotion for optimizing dynamic parallelism,” in Microarchitecture (MICRO), 2016 49th Annual IEEE/ACM International Symposium on. IEEE, 2016, pp. 1–12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D. Li, H. Wu, and M. Becchi, “Exploiting dynamic parallelism to efficiently support irregular nested loops on GPUs,” in Proceedings of the 2015 International Workshop on Code </a:t>
            </a:r>
            <a:r>
              <a:rPr lang="en-US" sz="1200" dirty="0" err="1"/>
              <a:t>Optimisation</a:t>
            </a:r>
            <a:r>
              <a:rPr lang="en-US" sz="1200" dirty="0"/>
              <a:t> for Multi and Many Cores. ACM, 2015, p. 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Li, D., Wu, H., &amp; Becchi, M., “Nested parallelism on GPU: Exploring parallelization templates for irregular loops and recursive computations,” in Parallel Processing (ICPP), 2015 44th International Conference on. IEEE, 2015, pp. 979– 988.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H. Wu, D. Li, and M. Becchi, “Compiler-assisted workload consolidation for efficient dynamic parallelism on GPU,” </a:t>
            </a:r>
            <a:r>
              <a:rPr lang="en-US" sz="1200" dirty="0" err="1"/>
              <a:t>arXiv</a:t>
            </a:r>
            <a:r>
              <a:rPr lang="en-US" sz="1200" dirty="0"/>
              <a:t> preprint arXiv:1606.08150, 2016.</a:t>
            </a:r>
            <a:endParaRPr lang="en-LB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599" y="1538419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Aggregation is an optimization where:</a:t>
            </a:r>
          </a:p>
          <a:p>
            <a:pPr lvl="1"/>
            <a:r>
              <a:rPr lang="en-US" dirty="0"/>
              <a:t>Multiple child grids are consolidated into a single aggregated grid</a:t>
            </a:r>
          </a:p>
          <a:p>
            <a:pPr lvl="1"/>
            <a:r>
              <a:rPr lang="en-US" dirty="0"/>
              <a:t>One parent thread launches the aggregated grid on behalf of the rest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8FFD1CC-73B7-7347-9355-7BE2AE0E40A2}"/>
              </a:ext>
            </a:extLst>
          </p:cNvPr>
          <p:cNvGrpSpPr/>
          <p:nvPr/>
        </p:nvGrpSpPr>
        <p:grpSpPr>
          <a:xfrm>
            <a:off x="2467200" y="2851528"/>
            <a:ext cx="7462800" cy="2726943"/>
            <a:chOff x="235886" y="5068959"/>
            <a:chExt cx="2918794" cy="120497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CD96E81C-9756-AF45-B0D2-2EF121B08C9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042987" y="5495567"/>
              <a:ext cx="291893" cy="73152"/>
              <a:chOff x="1124592" y="2808591"/>
              <a:chExt cx="364866" cy="91440"/>
            </a:xfrm>
          </p:grpSpPr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4518F9D-1125-D747-A2C3-B820458FB7C1}"/>
                  </a:ext>
                </a:extLst>
              </p:cNvPr>
              <p:cNvSpPr/>
              <p:nvPr/>
            </p:nvSpPr>
            <p:spPr>
              <a:xfrm>
                <a:off x="1124592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9A13A48E-52E7-CB45-8EC4-7010BD2996B4}"/>
                  </a:ext>
                </a:extLst>
              </p:cNvPr>
              <p:cNvSpPr/>
              <p:nvPr/>
            </p:nvSpPr>
            <p:spPr>
              <a:xfrm>
                <a:off x="1215734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3AB98452-96F6-4D4F-BC56-A7F8F630684F}"/>
                  </a:ext>
                </a:extLst>
              </p:cNvPr>
              <p:cNvSpPr/>
              <p:nvPr/>
            </p:nvSpPr>
            <p:spPr>
              <a:xfrm>
                <a:off x="1398018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86DE1B47-009D-9248-B731-8584B69D7A06}"/>
                  </a:ext>
                </a:extLst>
              </p:cNvPr>
              <p:cNvSpPr/>
              <p:nvPr/>
            </p:nvSpPr>
            <p:spPr>
              <a:xfrm>
                <a:off x="1306876" y="2808591"/>
                <a:ext cx="91440" cy="914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F79E9C3F-EC4C-4648-888A-67C57C200B71}"/>
                </a:ext>
              </a:extLst>
            </p:cNvPr>
            <p:cNvSpPr/>
            <p:nvPr/>
          </p:nvSpPr>
          <p:spPr>
            <a:xfrm>
              <a:off x="633166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055BEF5A-DE2C-8B40-BF80-E6B57582A60F}"/>
                </a:ext>
              </a:extLst>
            </p:cNvPr>
            <p:cNvSpPr/>
            <p:nvPr/>
          </p:nvSpPr>
          <p:spPr>
            <a:xfrm>
              <a:off x="714732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515AD52-5632-9A44-98CD-04BA03EFB387}"/>
                </a:ext>
              </a:extLst>
            </p:cNvPr>
            <p:cNvSpPr/>
            <p:nvPr/>
          </p:nvSpPr>
          <p:spPr>
            <a:xfrm>
              <a:off x="796298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F791EB8B-7C2D-154B-80CB-0B5069843822}"/>
                </a:ext>
              </a:extLst>
            </p:cNvPr>
            <p:cNvSpPr/>
            <p:nvPr/>
          </p:nvSpPr>
          <p:spPr>
            <a:xfrm>
              <a:off x="877864" y="5116279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FFA48E71-1DBA-8C45-8591-27BC7FB35ED9}"/>
                </a:ext>
              </a:extLst>
            </p:cNvPr>
            <p:cNvGrpSpPr/>
            <p:nvPr/>
          </p:nvGrpSpPr>
          <p:grpSpPr>
            <a:xfrm>
              <a:off x="1035777" y="5767249"/>
              <a:ext cx="313230" cy="313232"/>
              <a:chOff x="943897" y="2804028"/>
              <a:chExt cx="914400" cy="914400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AFF42247-5C3D-674C-BE04-17D11D053C68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C82ECA94-FE14-DE41-A891-CDB8D2BD799E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FE06DE7A-10AD-4246-95EC-29D498736A44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48254517-CDAD-AC44-8B15-96E99177C64C}"/>
                </a:ext>
              </a:extLst>
            </p:cNvPr>
            <p:cNvGrpSpPr/>
            <p:nvPr/>
          </p:nvGrpSpPr>
          <p:grpSpPr>
            <a:xfrm>
              <a:off x="327947" y="5767249"/>
              <a:ext cx="313230" cy="313232"/>
              <a:chOff x="943897" y="2804028"/>
              <a:chExt cx="914400" cy="914400"/>
            </a:xfrm>
          </p:grpSpPr>
          <p:sp>
            <p:nvSpPr>
              <p:cNvPr id="528" name="Freeform 527">
                <a:extLst>
                  <a:ext uri="{FF2B5EF4-FFF2-40B4-BE49-F238E27FC236}">
                    <a16:creationId xmlns:a16="http://schemas.microsoft.com/office/drawing/2014/main" id="{2B83F61E-E92E-EA42-9F05-81567894324B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9" name="Freeform 528">
                <a:extLst>
                  <a:ext uri="{FF2B5EF4-FFF2-40B4-BE49-F238E27FC236}">
                    <a16:creationId xmlns:a16="http://schemas.microsoft.com/office/drawing/2014/main" id="{8C99584A-5D88-4C41-A033-DF6C6F549831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0" name="Freeform 529">
                <a:extLst>
                  <a:ext uri="{FF2B5EF4-FFF2-40B4-BE49-F238E27FC236}">
                    <a16:creationId xmlns:a16="http://schemas.microsoft.com/office/drawing/2014/main" id="{5E5215FD-33CE-7647-B6D3-25C7CB43791C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8F156995-7778-434D-AE42-CA6E195B665A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902753B-40C2-464E-993C-0DBF5544C248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A91C07A-DE38-7A49-8605-5E899F37FDB4}"/>
                </a:ext>
              </a:extLst>
            </p:cNvPr>
            <p:cNvGrpSpPr/>
            <p:nvPr/>
          </p:nvGrpSpPr>
          <p:grpSpPr>
            <a:xfrm>
              <a:off x="681862" y="5767249"/>
              <a:ext cx="313230" cy="313232"/>
              <a:chOff x="1893141" y="2804028"/>
              <a:chExt cx="914400" cy="914400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A06EE337-E575-A242-9F09-8880D9041B00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CBE723B3-DE75-AB40-A3E5-AB2EA446F30A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457EBC25-3EB6-B54A-BE40-B184C47BA2A4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765ADF3-1137-7A43-9C63-8FE636A6D55D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E49B1B48-A4DA-DA4B-A8C7-213C3C72425E}"/>
                </a:ext>
              </a:extLst>
            </p:cNvPr>
            <p:cNvSpPr/>
            <p:nvPr/>
          </p:nvSpPr>
          <p:spPr>
            <a:xfrm>
              <a:off x="289582" y="5741485"/>
              <a:ext cx="2865098" cy="364760"/>
            </a:xfrm>
            <a:prstGeom prst="rect">
              <a:avLst/>
            </a:prstGeom>
            <a:noFill/>
            <a:ln w="9525">
              <a:solidFill>
                <a:schemeClr val="accent5"/>
              </a:solidFill>
              <a:tailEnd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5EC21F9C-762F-7C4F-A9E0-58B428DB21BD}"/>
                </a:ext>
              </a:extLst>
            </p:cNvPr>
            <p:cNvCxnSpPr>
              <a:cxnSpLocks/>
              <a:stCxn id="470" idx="39"/>
            </p:cNvCxnSpPr>
            <p:nvPr/>
          </p:nvCxnSpPr>
          <p:spPr>
            <a:xfrm flipH="1">
              <a:off x="416640" y="5384937"/>
              <a:ext cx="233240" cy="34326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D35070E-B846-A845-BBE1-ED712BE6CDE5}"/>
                </a:ext>
              </a:extLst>
            </p:cNvPr>
            <p:cNvGrpSpPr/>
            <p:nvPr/>
          </p:nvGrpSpPr>
          <p:grpSpPr>
            <a:xfrm>
              <a:off x="2805351" y="5767249"/>
              <a:ext cx="313230" cy="313232"/>
              <a:chOff x="943897" y="2804028"/>
              <a:chExt cx="914400" cy="914400"/>
            </a:xfrm>
          </p:grpSpPr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FF63FC32-198C-AD4A-A81C-B54D82E0CAA2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931AC509-1DAF-8F4B-AA2C-837FA506E313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4893A10D-63F5-6649-9611-45770BF193D0}"/>
                </a:ext>
              </a:extLst>
            </p:cNvPr>
            <p:cNvGrpSpPr/>
            <p:nvPr/>
          </p:nvGrpSpPr>
          <p:grpSpPr>
            <a:xfrm>
              <a:off x="1389692" y="5767249"/>
              <a:ext cx="313230" cy="313232"/>
              <a:chOff x="943897" y="2804028"/>
              <a:chExt cx="914400" cy="914400"/>
            </a:xfrm>
          </p:grpSpPr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A0E3EC25-BABB-7C4A-B676-E33E5A94F875}"/>
                  </a:ext>
                </a:extLst>
              </p:cNvPr>
              <p:cNvSpPr/>
              <p:nvPr/>
            </p:nvSpPr>
            <p:spPr>
              <a:xfrm>
                <a:off x="1001172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8" name="Freeform 517">
                <a:extLst>
                  <a:ext uri="{FF2B5EF4-FFF2-40B4-BE49-F238E27FC236}">
                    <a16:creationId xmlns:a16="http://schemas.microsoft.com/office/drawing/2014/main" id="{06B27832-2DD8-4E42-B233-F70A7C7FCC6C}"/>
                  </a:ext>
                </a:extLst>
              </p:cNvPr>
              <p:cNvSpPr/>
              <p:nvPr/>
            </p:nvSpPr>
            <p:spPr>
              <a:xfrm>
                <a:off x="123928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9" name="Freeform 518">
                <a:extLst>
                  <a:ext uri="{FF2B5EF4-FFF2-40B4-BE49-F238E27FC236}">
                    <a16:creationId xmlns:a16="http://schemas.microsoft.com/office/drawing/2014/main" id="{4BCE59C4-9234-4C41-83F6-F966D3C87A1D}"/>
                  </a:ext>
                </a:extLst>
              </p:cNvPr>
              <p:cNvSpPr/>
              <p:nvPr/>
            </p:nvSpPr>
            <p:spPr>
              <a:xfrm>
                <a:off x="147739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DD167A89-7FB4-674D-9E06-FD2CF490C82A}"/>
                  </a:ext>
                </a:extLst>
              </p:cNvPr>
              <p:cNvSpPr/>
              <p:nvPr/>
            </p:nvSpPr>
            <p:spPr>
              <a:xfrm>
                <a:off x="171550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3F5CA27-1B4C-2B47-8397-42BDF51DBBB3}"/>
                  </a:ext>
                </a:extLst>
              </p:cNvPr>
              <p:cNvSpPr/>
              <p:nvPr/>
            </p:nvSpPr>
            <p:spPr>
              <a:xfrm>
                <a:off x="943897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B9D4DCC1-24AE-664A-9EA1-5E9565B295AF}"/>
                </a:ext>
              </a:extLst>
            </p:cNvPr>
            <p:cNvGrpSpPr/>
            <p:nvPr/>
          </p:nvGrpSpPr>
          <p:grpSpPr>
            <a:xfrm>
              <a:off x="1743607" y="5767249"/>
              <a:ext cx="313230" cy="313232"/>
              <a:chOff x="1893141" y="2804028"/>
              <a:chExt cx="914400" cy="914400"/>
            </a:xfrm>
          </p:grpSpPr>
          <p:sp>
            <p:nvSpPr>
              <p:cNvPr id="512" name="Freeform 511">
                <a:extLst>
                  <a:ext uri="{FF2B5EF4-FFF2-40B4-BE49-F238E27FC236}">
                    <a16:creationId xmlns:a16="http://schemas.microsoft.com/office/drawing/2014/main" id="{67E4ED88-743F-8F49-A836-509FCEB7B890}"/>
                  </a:ext>
                </a:extLst>
              </p:cNvPr>
              <p:cNvSpPr/>
              <p:nvPr/>
            </p:nvSpPr>
            <p:spPr>
              <a:xfrm>
                <a:off x="195361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3" name="Freeform 512">
                <a:extLst>
                  <a:ext uri="{FF2B5EF4-FFF2-40B4-BE49-F238E27FC236}">
                    <a16:creationId xmlns:a16="http://schemas.microsoft.com/office/drawing/2014/main" id="{9D0AEE98-79F1-274D-8450-F71A05152FEA}"/>
                  </a:ext>
                </a:extLst>
              </p:cNvPr>
              <p:cNvSpPr/>
              <p:nvPr/>
            </p:nvSpPr>
            <p:spPr>
              <a:xfrm>
                <a:off x="219173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4" name="Freeform 513">
                <a:extLst>
                  <a:ext uri="{FF2B5EF4-FFF2-40B4-BE49-F238E27FC236}">
                    <a16:creationId xmlns:a16="http://schemas.microsoft.com/office/drawing/2014/main" id="{1855D7B9-D4D0-7946-A1BF-1F25AD84C07C}"/>
                  </a:ext>
                </a:extLst>
              </p:cNvPr>
              <p:cNvSpPr/>
              <p:nvPr/>
            </p:nvSpPr>
            <p:spPr>
              <a:xfrm>
                <a:off x="2429841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5" name="Freeform 514">
                <a:extLst>
                  <a:ext uri="{FF2B5EF4-FFF2-40B4-BE49-F238E27FC236}">
                    <a16:creationId xmlns:a16="http://schemas.microsoft.com/office/drawing/2014/main" id="{B063BB48-0D79-1644-B15D-6A36669B222D}"/>
                  </a:ext>
                </a:extLst>
              </p:cNvPr>
              <p:cNvSpPr/>
              <p:nvPr/>
            </p:nvSpPr>
            <p:spPr>
              <a:xfrm>
                <a:off x="2667953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712DA9F3-ABA6-4946-A5E1-D2950E8E1463}"/>
                  </a:ext>
                </a:extLst>
              </p:cNvPr>
              <p:cNvSpPr/>
              <p:nvPr/>
            </p:nvSpPr>
            <p:spPr>
              <a:xfrm>
                <a:off x="1893141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62E2585-FFE0-0242-8ADB-A5CA23EBAB06}"/>
                </a:ext>
              </a:extLst>
            </p:cNvPr>
            <p:cNvGrpSpPr/>
            <p:nvPr/>
          </p:nvGrpSpPr>
          <p:grpSpPr>
            <a:xfrm>
              <a:off x="2097522" y="5767249"/>
              <a:ext cx="313230" cy="313232"/>
              <a:chOff x="2842386" y="2804028"/>
              <a:chExt cx="914400" cy="914400"/>
            </a:xfrm>
          </p:grpSpPr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5BE9B0E9-ED64-354D-A15C-A6AE965A12D2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BE8442AA-5054-7F4F-9596-3908FCDC9E33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9609D1D8-638C-384A-B02C-850B3304F6A4}"/>
                  </a:ext>
                </a:extLst>
              </p:cNvPr>
              <p:cNvSpPr/>
              <p:nvPr/>
            </p:nvSpPr>
            <p:spPr>
              <a:xfrm>
                <a:off x="3382288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490259F1-630D-9747-B6FA-1E9A01D4471A}"/>
                  </a:ext>
                </a:extLst>
              </p:cNvPr>
              <p:cNvSpPr/>
              <p:nvPr/>
            </p:nvSpPr>
            <p:spPr>
              <a:xfrm>
                <a:off x="3620400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AD24F858-9AFF-6544-AB71-5D21025CF7AF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ADB97E18-563D-4046-9F6E-CE55EC920BF5}"/>
                </a:ext>
              </a:extLst>
            </p:cNvPr>
            <p:cNvGrpSpPr/>
            <p:nvPr/>
          </p:nvGrpSpPr>
          <p:grpSpPr>
            <a:xfrm>
              <a:off x="2451437" y="5767249"/>
              <a:ext cx="313230" cy="313232"/>
              <a:chOff x="2842386" y="2804028"/>
              <a:chExt cx="914400" cy="914400"/>
            </a:xfrm>
          </p:grpSpPr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694B72DE-843C-3148-B040-86CA3EE69E1F}"/>
                  </a:ext>
                </a:extLst>
              </p:cNvPr>
              <p:cNvSpPr/>
              <p:nvPr/>
            </p:nvSpPr>
            <p:spPr>
              <a:xfrm>
                <a:off x="2906065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10224FE5-E50E-CE47-9FDC-FCEE74C9D214}"/>
                  </a:ext>
                </a:extLst>
              </p:cNvPr>
              <p:cNvSpPr/>
              <p:nvPr/>
            </p:nvSpPr>
            <p:spPr>
              <a:xfrm>
                <a:off x="3144177" y="2861958"/>
                <a:ext cx="100839" cy="784281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20D56E56-5399-6E42-8468-D98C4CC1F619}"/>
                  </a:ext>
                </a:extLst>
              </p:cNvPr>
              <p:cNvSpPr/>
              <p:nvPr/>
            </p:nvSpPr>
            <p:spPr>
              <a:xfrm>
                <a:off x="2842386" y="2804028"/>
                <a:ext cx="914400" cy="914400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B0522252-880B-4D46-BBCB-EB3F62675545}"/>
                </a:ext>
              </a:extLst>
            </p:cNvPr>
            <p:cNvSpPr>
              <a:spLocks/>
            </p:cNvSpPr>
            <p:nvPr/>
          </p:nvSpPr>
          <p:spPr>
            <a:xfrm>
              <a:off x="577388" y="5495567"/>
              <a:ext cx="73152" cy="73152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C556C79-B43B-2244-853C-32E525B1DB17}"/>
                </a:ext>
              </a:extLst>
            </p:cNvPr>
            <p:cNvCxnSpPr/>
            <p:nvPr/>
          </p:nvCxnSpPr>
          <p:spPr>
            <a:xfrm>
              <a:off x="618790" y="5532143"/>
              <a:ext cx="4241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E6C078C3-D4B0-2D49-8405-BB43AF1ED0D2}"/>
                </a:ext>
              </a:extLst>
            </p:cNvPr>
            <p:cNvSpPr txBox="1"/>
            <p:nvPr/>
          </p:nvSpPr>
          <p:spPr>
            <a:xfrm>
              <a:off x="1271992" y="5371924"/>
              <a:ext cx="377928" cy="13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2">
                      <a:lumMod val="50000"/>
                    </a:schemeClr>
                  </a:solidFill>
                </a:rPr>
                <a:t>In memory</a:t>
              </a: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5F98698-FA52-434E-888D-9CFFFD8991E9}"/>
                </a:ext>
              </a:extLst>
            </p:cNvPr>
            <p:cNvGrpSpPr/>
            <p:nvPr/>
          </p:nvGrpSpPr>
          <p:grpSpPr>
            <a:xfrm>
              <a:off x="2076163" y="5068959"/>
              <a:ext cx="664872" cy="161136"/>
              <a:chOff x="1781490" y="2280688"/>
              <a:chExt cx="664872" cy="161136"/>
            </a:xfrm>
          </p:grpSpPr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9AE75529-F340-F444-89E9-7684C1CC8757}"/>
                  </a:ext>
                </a:extLst>
              </p:cNvPr>
              <p:cNvCxnSpPr/>
              <p:nvPr/>
            </p:nvCxnSpPr>
            <p:spPr>
              <a:xfrm>
                <a:off x="1781490" y="2350384"/>
                <a:ext cx="182880" cy="91440"/>
              </a:xfrm>
              <a:prstGeom prst="straightConnector1">
                <a:avLst/>
              </a:prstGeom>
              <a:ln w="15875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8C447E15-348D-B544-B886-D552E795891A}"/>
                  </a:ext>
                </a:extLst>
              </p:cNvPr>
              <p:cNvSpPr txBox="1"/>
              <p:nvPr/>
            </p:nvSpPr>
            <p:spPr>
              <a:xfrm>
                <a:off x="1930529" y="2280688"/>
                <a:ext cx="515833" cy="13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Memory access</a:t>
                </a:r>
              </a:p>
            </p:txBody>
          </p:sp>
        </p:grp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8CCF30A0-B5AF-CB4E-83E4-0412BBF717C1}"/>
                </a:ext>
              </a:extLst>
            </p:cNvPr>
            <p:cNvSpPr txBox="1"/>
            <p:nvPr/>
          </p:nvSpPr>
          <p:spPr>
            <a:xfrm>
              <a:off x="235886" y="6110734"/>
              <a:ext cx="859956" cy="163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Aggregated child grid</a:t>
              </a: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CCE59C6-1A5A-5C43-B5A9-CC4FE356A193}"/>
                </a:ext>
              </a:extLst>
            </p:cNvPr>
            <p:cNvGrpSpPr/>
            <p:nvPr/>
          </p:nvGrpSpPr>
          <p:grpSpPr>
            <a:xfrm>
              <a:off x="649880" y="5384914"/>
              <a:ext cx="648424" cy="128848"/>
              <a:chOff x="649880" y="5386380"/>
              <a:chExt cx="648424" cy="111638"/>
            </a:xfrm>
          </p:grpSpPr>
          <p:cxnSp>
            <p:nvCxnSpPr>
              <p:cNvPr id="498" name="Straight Arrow Connector 497">
                <a:extLst>
                  <a:ext uri="{FF2B5EF4-FFF2-40B4-BE49-F238E27FC236}">
                    <a16:creationId xmlns:a16="http://schemas.microsoft.com/office/drawing/2014/main" id="{D8815B16-40E2-D745-B0A5-E424E241B109}"/>
                  </a:ext>
                </a:extLst>
              </p:cNvPr>
              <p:cNvCxnSpPr>
                <a:cxnSpLocks/>
                <a:stCxn id="470" idx="39"/>
              </p:cNvCxnSpPr>
              <p:nvPr/>
            </p:nvCxnSpPr>
            <p:spPr>
              <a:xfrm>
                <a:off x="649880" y="5386400"/>
                <a:ext cx="429683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>
                <a:extLst>
                  <a:ext uri="{FF2B5EF4-FFF2-40B4-BE49-F238E27FC236}">
                    <a16:creationId xmlns:a16="http://schemas.microsoft.com/office/drawing/2014/main" id="{B2AA4C84-2C75-5845-94FD-A6B80DA06555}"/>
                  </a:ext>
                </a:extLst>
              </p:cNvPr>
              <p:cNvCxnSpPr>
                <a:cxnSpLocks/>
                <a:stCxn id="471" idx="39"/>
              </p:cNvCxnSpPr>
              <p:nvPr/>
            </p:nvCxnSpPr>
            <p:spPr>
              <a:xfrm>
                <a:off x="731446" y="5386380"/>
                <a:ext cx="421031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0" name="Straight Arrow Connector 499">
                <a:extLst>
                  <a:ext uri="{FF2B5EF4-FFF2-40B4-BE49-F238E27FC236}">
                    <a16:creationId xmlns:a16="http://schemas.microsoft.com/office/drawing/2014/main" id="{80574368-BDD4-B84E-9C47-66080A0BEEDD}"/>
                  </a:ext>
                </a:extLst>
              </p:cNvPr>
              <p:cNvCxnSpPr>
                <a:cxnSpLocks/>
                <a:stCxn id="473" idx="39"/>
              </p:cNvCxnSpPr>
              <p:nvPr/>
            </p:nvCxnSpPr>
            <p:spPr>
              <a:xfrm>
                <a:off x="894578" y="5386381"/>
                <a:ext cx="403726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3C5AD2DD-CE7B-114D-9A91-98FD7A5576E9}"/>
                  </a:ext>
                </a:extLst>
              </p:cNvPr>
              <p:cNvCxnSpPr>
                <a:cxnSpLocks/>
                <a:stCxn id="472" idx="39"/>
              </p:cNvCxnSpPr>
              <p:nvPr/>
            </p:nvCxnSpPr>
            <p:spPr>
              <a:xfrm>
                <a:off x="813012" y="5386392"/>
                <a:ext cx="412378" cy="111618"/>
              </a:xfrm>
              <a:prstGeom prst="straightConnector1">
                <a:avLst/>
              </a:prstGeom>
              <a:ln w="6350">
                <a:solidFill>
                  <a:schemeClr val="accent2">
                    <a:lumMod val="50000"/>
                  </a:schemeClr>
                </a:solidFill>
                <a:prstDash val="sysDot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B1B86ED7-211E-A145-9D71-2FB58120E646}"/>
                </a:ext>
              </a:extLst>
            </p:cNvPr>
            <p:cNvCxnSpPr/>
            <p:nvPr/>
          </p:nvCxnSpPr>
          <p:spPr>
            <a:xfrm flipH="1">
              <a:off x="484562" y="5538491"/>
              <a:ext cx="595001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954ABFBE-87FE-784B-AA15-893FFB52BF25}"/>
                </a:ext>
              </a:extLst>
            </p:cNvPr>
            <p:cNvCxnSpPr/>
            <p:nvPr/>
          </p:nvCxnSpPr>
          <p:spPr>
            <a:xfrm flipH="1">
              <a:off x="838477" y="5538491"/>
              <a:ext cx="241086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646ABAAB-5444-1846-AF13-2420AB958E70}"/>
                </a:ext>
              </a:extLst>
            </p:cNvPr>
            <p:cNvCxnSpPr/>
            <p:nvPr/>
          </p:nvCxnSpPr>
          <p:spPr>
            <a:xfrm>
              <a:off x="1152477" y="5538491"/>
              <a:ext cx="39915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92E3C174-FFB3-E24B-8CB6-3DDBFE36AAE7}"/>
                </a:ext>
              </a:extLst>
            </p:cNvPr>
            <p:cNvCxnSpPr/>
            <p:nvPr/>
          </p:nvCxnSpPr>
          <p:spPr>
            <a:xfrm>
              <a:off x="1225390" y="5538491"/>
              <a:ext cx="320917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7031FAA2-35F8-D042-9DB1-E375C80BF70A}"/>
                </a:ext>
              </a:extLst>
            </p:cNvPr>
            <p:cNvCxnSpPr/>
            <p:nvPr/>
          </p:nvCxnSpPr>
          <p:spPr>
            <a:xfrm>
              <a:off x="1225390" y="5538491"/>
              <a:ext cx="67483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9CC9C122-5FEE-814C-8A0D-169246AFC7A3}"/>
                </a:ext>
              </a:extLst>
            </p:cNvPr>
            <p:cNvCxnSpPr/>
            <p:nvPr/>
          </p:nvCxnSpPr>
          <p:spPr>
            <a:xfrm>
              <a:off x="1298304" y="5538491"/>
              <a:ext cx="166366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73E97A0C-48BF-D14B-A074-C2067D255813}"/>
                </a:ext>
              </a:extLst>
            </p:cNvPr>
            <p:cNvCxnSpPr/>
            <p:nvPr/>
          </p:nvCxnSpPr>
          <p:spPr>
            <a:xfrm>
              <a:off x="1225390" y="5538491"/>
              <a:ext cx="1028747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B2DFB102-8DEA-7C4D-8276-7C8F414F2CD2}"/>
                </a:ext>
              </a:extLst>
            </p:cNvPr>
            <p:cNvCxnSpPr/>
            <p:nvPr/>
          </p:nvCxnSpPr>
          <p:spPr>
            <a:xfrm>
              <a:off x="1225390" y="5538491"/>
              <a:ext cx="1382662" cy="228758"/>
            </a:xfrm>
            <a:prstGeom prst="straightConnector1">
              <a:avLst/>
            </a:prstGeom>
            <a:ln w="6350">
              <a:solidFill>
                <a:schemeClr val="accent2">
                  <a:lumMod val="50000"/>
                </a:schemeClr>
              </a:solidFill>
              <a:prstDash val="sysDot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9" name="Rectangle 78"/>
          <p:cNvSpPr/>
          <p:nvPr/>
        </p:nvSpPr>
        <p:spPr>
          <a:xfrm>
            <a:off x="1296040" y="5908946"/>
            <a:ext cx="959992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Reduces congestion by reducing the number of launched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Improves utilization because aggregated child grids have more threads then original ones</a:t>
            </a:r>
          </a:p>
        </p:txBody>
      </p:sp>
    </p:spTree>
    <p:extLst>
      <p:ext uri="{BB962C8B-B14F-4D97-AF65-F5344CB8AC3E}">
        <p14:creationId xmlns:p14="http://schemas.microsoft.com/office/powerpoint/2010/main" val="136329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</a:rPr>
              <a:t>Thresholding</a:t>
            </a:r>
            <a:r>
              <a:rPr lang="en-US" sz="2400" dirty="0"/>
              <a:t> (as a compiler optimization)</a:t>
            </a:r>
          </a:p>
          <a:p>
            <a:pPr lvl="1"/>
            <a:r>
              <a:rPr lang="en-US" sz="2000" dirty="0"/>
              <a:t>Prior work relies on programmers to apply it manually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Coarsening</a:t>
            </a:r>
            <a:r>
              <a:rPr lang="en-US" sz="2400" dirty="0"/>
              <a:t> of child thread blocks</a:t>
            </a:r>
          </a:p>
          <a:p>
            <a:pPr lvl="1"/>
            <a:r>
              <a:rPr lang="en-US" sz="2000" dirty="0"/>
              <a:t>Prior work on compiler-based coarsening not specialized for dynamic parallelism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Aggregation</a:t>
            </a:r>
            <a:r>
              <a:rPr lang="en-US" sz="2400" dirty="0"/>
              <a:t> of child grids at multi-block granularity</a:t>
            </a:r>
          </a:p>
          <a:p>
            <a:pPr lvl="1"/>
            <a:r>
              <a:rPr lang="en-US" sz="2000" dirty="0"/>
              <a:t>Prior work only compiler-based aggregation only considers warp, block, and grid granularity</a:t>
            </a:r>
          </a:p>
          <a:p>
            <a:endParaRPr lang="en-US" sz="2400" dirty="0"/>
          </a:p>
          <a:p>
            <a:r>
              <a:rPr lang="en-US" sz="2400" dirty="0"/>
              <a:t>One </a:t>
            </a:r>
            <a:r>
              <a:rPr lang="en-US" sz="2400" b="1" dirty="0">
                <a:solidFill>
                  <a:schemeClr val="accent1"/>
                </a:solidFill>
              </a:rPr>
              <a:t>compiler framework</a:t>
            </a:r>
            <a:r>
              <a:rPr lang="en-US" sz="2400" dirty="0"/>
              <a:t> that combined the three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7431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/>
              <a:t>Thresholding is an optimization where:</a:t>
            </a:r>
          </a:p>
          <a:p>
            <a:pPr lvl="1"/>
            <a:r>
              <a:rPr lang="en-US" dirty="0"/>
              <a:t>A grid is launched dynamically only if the number of child threads exceeds a certain threshold</a:t>
            </a:r>
          </a:p>
          <a:p>
            <a:pPr lvl="1"/>
            <a:r>
              <a:rPr lang="en-US" dirty="0"/>
              <a:t>Otherwise, work is executed sequentially by the parent thread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96090" y="3413974"/>
            <a:ext cx="7332638" cy="2310974"/>
            <a:chOff x="2596090" y="3467761"/>
            <a:chExt cx="7332638" cy="23109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2B8FC-74BD-624B-8822-1B7834FE8081}"/>
                </a:ext>
              </a:extLst>
            </p:cNvPr>
            <p:cNvGrpSpPr/>
            <p:nvPr/>
          </p:nvGrpSpPr>
          <p:grpSpPr>
            <a:xfrm>
              <a:off x="2596090" y="3467761"/>
              <a:ext cx="6307456" cy="2284905"/>
              <a:chOff x="21567" y="1966634"/>
              <a:chExt cx="2655654" cy="962023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F553CE8-3DD3-A24B-B4B3-3FEAFE87CDD1}"/>
                  </a:ext>
                </a:extLst>
              </p:cNvPr>
              <p:cNvSpPr/>
              <p:nvPr/>
            </p:nvSpPr>
            <p:spPr>
              <a:xfrm>
                <a:off x="618451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8D5C06F-9A73-1844-AF99-595A87864826}"/>
                  </a:ext>
                </a:extLst>
              </p:cNvPr>
              <p:cNvSpPr/>
              <p:nvPr/>
            </p:nvSpPr>
            <p:spPr>
              <a:xfrm>
                <a:off x="700017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61456F1-B3DA-154F-A61D-107AB7135BC2}"/>
                  </a:ext>
                </a:extLst>
              </p:cNvPr>
              <p:cNvSpPr/>
              <p:nvPr/>
            </p:nvSpPr>
            <p:spPr>
              <a:xfrm>
                <a:off x="781583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792C739-2327-0E4D-9FDB-43B6FEB34D6C}"/>
                  </a:ext>
                </a:extLst>
              </p:cNvPr>
              <p:cNvSpPr/>
              <p:nvPr/>
            </p:nvSpPr>
            <p:spPr>
              <a:xfrm>
                <a:off x="863149" y="1966634"/>
                <a:ext cx="34543" cy="268658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DD8FAC0-0A1A-3145-8A7E-07D1FFFD9855}"/>
                  </a:ext>
                </a:extLst>
              </p:cNvPr>
              <p:cNvGrpSpPr/>
              <p:nvPr/>
            </p:nvGrpSpPr>
            <p:grpSpPr>
              <a:xfrm>
                <a:off x="21567" y="2563897"/>
                <a:ext cx="713425" cy="364760"/>
                <a:chOff x="103978" y="1160923"/>
                <a:chExt cx="933037" cy="477043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45B3EDE-3B98-CF43-BCCF-2FE59EE466A4}"/>
                    </a:ext>
                  </a:extLst>
                </p:cNvPr>
                <p:cNvGrpSpPr/>
                <p:nvPr/>
              </p:nvGrpSpPr>
              <p:grpSpPr>
                <a:xfrm>
                  <a:off x="138724" y="1194619"/>
                  <a:ext cx="409651" cy="409653"/>
                  <a:chOff x="943897" y="2804028"/>
                  <a:chExt cx="914400" cy="914400"/>
                </a:xfrm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04A66E14-C0EA-8146-AE03-FD85A058A525}"/>
                      </a:ext>
                    </a:extLst>
                  </p:cNvPr>
                  <p:cNvSpPr/>
                  <p:nvPr/>
                </p:nvSpPr>
                <p:spPr>
                  <a:xfrm>
                    <a:off x="1001172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05DD4D06-2DB5-8C45-85BB-E6CF9E2596B5}"/>
                      </a:ext>
                    </a:extLst>
                  </p:cNvPr>
                  <p:cNvSpPr/>
                  <p:nvPr/>
                </p:nvSpPr>
                <p:spPr>
                  <a:xfrm>
                    <a:off x="123928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0BA7FB0A-3111-8448-B540-1F2A8782D985}"/>
                      </a:ext>
                    </a:extLst>
                  </p:cNvPr>
                  <p:cNvSpPr/>
                  <p:nvPr/>
                </p:nvSpPr>
                <p:spPr>
                  <a:xfrm>
                    <a:off x="147739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49236C0E-5E6D-C247-8C50-C0B89C3D70BF}"/>
                      </a:ext>
                    </a:extLst>
                  </p:cNvPr>
                  <p:cNvSpPr/>
                  <p:nvPr/>
                </p:nvSpPr>
                <p:spPr>
                  <a:xfrm>
                    <a:off x="171550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C35ACB1-2919-924D-BC72-A9381D7E7AB6}"/>
                      </a:ext>
                    </a:extLst>
                  </p:cNvPr>
                  <p:cNvSpPr/>
                  <p:nvPr/>
                </p:nvSpPr>
                <p:spPr>
                  <a:xfrm>
                    <a:off x="943897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D3E6C3-3E43-174D-B618-7E4910B993EF}"/>
                    </a:ext>
                  </a:extLst>
                </p:cNvPr>
                <p:cNvGrpSpPr/>
                <p:nvPr/>
              </p:nvGrpSpPr>
              <p:grpSpPr>
                <a:xfrm>
                  <a:off x="593571" y="1194619"/>
                  <a:ext cx="409651" cy="409653"/>
                  <a:chOff x="1893141" y="2804028"/>
                  <a:chExt cx="914400" cy="914400"/>
                </a:xfrm>
              </p:grpSpPr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8BF0D24F-C9B4-C94D-86EC-80C519A17FB4}"/>
                      </a:ext>
                    </a:extLst>
                  </p:cNvPr>
                  <p:cNvSpPr/>
                  <p:nvPr/>
                </p:nvSpPr>
                <p:spPr>
                  <a:xfrm>
                    <a:off x="195361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A20B733-5DDB-CA44-907C-4FACAF3B1CBA}"/>
                      </a:ext>
                    </a:extLst>
                  </p:cNvPr>
                  <p:cNvSpPr/>
                  <p:nvPr/>
                </p:nvSpPr>
                <p:spPr>
                  <a:xfrm>
                    <a:off x="219173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F930802C-7E1F-084A-9321-3BA8BC35E44D}"/>
                      </a:ext>
                    </a:extLst>
                  </p:cNvPr>
                  <p:cNvSpPr/>
                  <p:nvPr/>
                </p:nvSpPr>
                <p:spPr>
                  <a:xfrm>
                    <a:off x="2429841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FD17A09-3C40-134E-A9AF-DE0B5EF9F96D}"/>
                      </a:ext>
                    </a:extLst>
                  </p:cNvPr>
                  <p:cNvSpPr/>
                  <p:nvPr/>
                </p:nvSpPr>
                <p:spPr>
                  <a:xfrm>
                    <a:off x="1893141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40DB4C0-28BE-DF4A-B00D-0DD26BED7305}"/>
                    </a:ext>
                  </a:extLst>
                </p:cNvPr>
                <p:cNvSpPr/>
                <p:nvPr/>
              </p:nvSpPr>
              <p:spPr>
                <a:xfrm>
                  <a:off x="103978" y="1160923"/>
                  <a:ext cx="933037" cy="477043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D28CB10-4BD1-4741-8E5D-7632B81FF0C1}"/>
                  </a:ext>
                </a:extLst>
              </p:cNvPr>
              <p:cNvCxnSpPr>
                <a:cxnSpLocks/>
                <a:stCxn id="18" idx="39"/>
              </p:cNvCxnSpPr>
              <p:nvPr/>
            </p:nvCxnSpPr>
            <p:spPr>
              <a:xfrm flipH="1">
                <a:off x="378281" y="2235292"/>
                <a:ext cx="256884" cy="324963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3FA7599-574C-1644-BA90-D6901AA3BAB1}"/>
                  </a:ext>
                </a:extLst>
              </p:cNvPr>
              <p:cNvCxnSpPr>
                <a:cxnSpLocks/>
                <a:stCxn id="21" idx="39"/>
              </p:cNvCxnSpPr>
              <p:nvPr/>
            </p:nvCxnSpPr>
            <p:spPr>
              <a:xfrm>
                <a:off x="798297" y="2235292"/>
                <a:ext cx="1166506" cy="310400"/>
              </a:xfrm>
              <a:prstGeom prst="straightConnector1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1BFB586-DA98-BB40-AD58-2570D5CB61CA}"/>
                  </a:ext>
                </a:extLst>
              </p:cNvPr>
              <p:cNvSpPr/>
              <p:nvPr/>
            </p:nvSpPr>
            <p:spPr>
              <a:xfrm>
                <a:off x="556015" y="2343284"/>
                <a:ext cx="69918" cy="69918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2FADAC-6D47-0846-A7F6-76CA7CE3CDE2}"/>
                  </a:ext>
                </a:extLst>
              </p:cNvPr>
              <p:cNvSpPr/>
              <p:nvPr/>
            </p:nvSpPr>
            <p:spPr>
              <a:xfrm>
                <a:off x="1104646" y="2343284"/>
                <a:ext cx="69918" cy="69918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7679CB0-0105-F846-B950-31FB382882F0}"/>
                  </a:ext>
                </a:extLst>
              </p:cNvPr>
              <p:cNvGrpSpPr/>
              <p:nvPr/>
            </p:nvGrpSpPr>
            <p:grpSpPr>
              <a:xfrm>
                <a:off x="1275149" y="2563897"/>
                <a:ext cx="1402072" cy="364760"/>
                <a:chOff x="1752370" y="1542016"/>
                <a:chExt cx="1833668" cy="47704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1655FEA-EC2F-114A-8B24-1EC6A75951EB}"/>
                    </a:ext>
                  </a:extLst>
                </p:cNvPr>
                <p:cNvGrpSpPr/>
                <p:nvPr/>
              </p:nvGrpSpPr>
              <p:grpSpPr>
                <a:xfrm>
                  <a:off x="1787115" y="1575712"/>
                  <a:ext cx="409651" cy="409653"/>
                  <a:chOff x="943897" y="2804028"/>
                  <a:chExt cx="914400" cy="914400"/>
                </a:xfrm>
              </p:grpSpPr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5F363888-97BC-6741-ACDA-0DD895776505}"/>
                      </a:ext>
                    </a:extLst>
                  </p:cNvPr>
                  <p:cNvSpPr/>
                  <p:nvPr/>
                </p:nvSpPr>
                <p:spPr>
                  <a:xfrm>
                    <a:off x="1001172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C5000520-F914-3747-9848-F8F56A94C3B1}"/>
                      </a:ext>
                    </a:extLst>
                  </p:cNvPr>
                  <p:cNvSpPr/>
                  <p:nvPr/>
                </p:nvSpPr>
                <p:spPr>
                  <a:xfrm>
                    <a:off x="123928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940D42F9-2B6B-9948-8DD4-404AB59C8BC2}"/>
                      </a:ext>
                    </a:extLst>
                  </p:cNvPr>
                  <p:cNvSpPr/>
                  <p:nvPr/>
                </p:nvSpPr>
                <p:spPr>
                  <a:xfrm>
                    <a:off x="147739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65470F40-747B-C146-800E-6EA2491CDF97}"/>
                      </a:ext>
                    </a:extLst>
                  </p:cNvPr>
                  <p:cNvSpPr/>
                  <p:nvPr/>
                </p:nvSpPr>
                <p:spPr>
                  <a:xfrm>
                    <a:off x="171550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12667AF-D6B0-8241-9848-4710E585DFC7}"/>
                      </a:ext>
                    </a:extLst>
                  </p:cNvPr>
                  <p:cNvSpPr/>
                  <p:nvPr/>
                </p:nvSpPr>
                <p:spPr>
                  <a:xfrm>
                    <a:off x="943897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AE417C5A-5E97-CE48-90F1-BCEDB9782B74}"/>
                    </a:ext>
                  </a:extLst>
                </p:cNvPr>
                <p:cNvGrpSpPr/>
                <p:nvPr/>
              </p:nvGrpSpPr>
              <p:grpSpPr>
                <a:xfrm>
                  <a:off x="2241962" y="1575712"/>
                  <a:ext cx="409651" cy="409653"/>
                  <a:chOff x="1893141" y="2804028"/>
                  <a:chExt cx="914400" cy="914400"/>
                </a:xfrm>
              </p:grpSpPr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E9EAF26E-F900-8540-AA13-BA4F45156EB4}"/>
                      </a:ext>
                    </a:extLst>
                  </p:cNvPr>
                  <p:cNvSpPr/>
                  <p:nvPr/>
                </p:nvSpPr>
                <p:spPr>
                  <a:xfrm>
                    <a:off x="195361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0D3BAD5E-01AB-564C-A14E-140E84989668}"/>
                      </a:ext>
                    </a:extLst>
                  </p:cNvPr>
                  <p:cNvSpPr/>
                  <p:nvPr/>
                </p:nvSpPr>
                <p:spPr>
                  <a:xfrm>
                    <a:off x="219173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7A1DC0DF-7511-734F-86BE-472F7AFE9728}"/>
                      </a:ext>
                    </a:extLst>
                  </p:cNvPr>
                  <p:cNvSpPr/>
                  <p:nvPr/>
                </p:nvSpPr>
                <p:spPr>
                  <a:xfrm>
                    <a:off x="2429841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0D31D615-6DF0-9F42-99DC-A5C307A58241}"/>
                      </a:ext>
                    </a:extLst>
                  </p:cNvPr>
                  <p:cNvSpPr/>
                  <p:nvPr/>
                </p:nvSpPr>
                <p:spPr>
                  <a:xfrm>
                    <a:off x="2667953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D0B4993-2AC0-E348-8A36-242E0C1643D1}"/>
                      </a:ext>
                    </a:extLst>
                  </p:cNvPr>
                  <p:cNvSpPr/>
                  <p:nvPr/>
                </p:nvSpPr>
                <p:spPr>
                  <a:xfrm>
                    <a:off x="1893141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43BD422-C190-A74F-88C2-8BDC8466EF4E}"/>
                    </a:ext>
                  </a:extLst>
                </p:cNvPr>
                <p:cNvGrpSpPr/>
                <p:nvPr/>
              </p:nvGrpSpPr>
              <p:grpSpPr>
                <a:xfrm>
                  <a:off x="2696810" y="1575712"/>
                  <a:ext cx="409651" cy="409653"/>
                  <a:chOff x="2842386" y="2804028"/>
                  <a:chExt cx="914400" cy="914400"/>
                </a:xfrm>
              </p:grpSpPr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4116CB3C-FD8C-C74D-B384-6B1D8241A151}"/>
                      </a:ext>
                    </a:extLst>
                  </p:cNvPr>
                  <p:cNvSpPr/>
                  <p:nvPr/>
                </p:nvSpPr>
                <p:spPr>
                  <a:xfrm>
                    <a:off x="290606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Freeform 47">
                    <a:extLst>
                      <a:ext uri="{FF2B5EF4-FFF2-40B4-BE49-F238E27FC236}">
                        <a16:creationId xmlns:a16="http://schemas.microsoft.com/office/drawing/2014/main" id="{F8DA1E06-E829-E04D-B8C1-8B2417372C02}"/>
                      </a:ext>
                    </a:extLst>
                  </p:cNvPr>
                  <p:cNvSpPr/>
                  <p:nvPr/>
                </p:nvSpPr>
                <p:spPr>
                  <a:xfrm>
                    <a:off x="314417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F3C3A776-1BC5-B24C-8177-312FEEF13C47}"/>
                      </a:ext>
                    </a:extLst>
                  </p:cNvPr>
                  <p:cNvSpPr/>
                  <p:nvPr/>
                </p:nvSpPr>
                <p:spPr>
                  <a:xfrm>
                    <a:off x="3382288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8BBA6754-2ABB-9C44-AC40-402D2E25F151}"/>
                      </a:ext>
                    </a:extLst>
                  </p:cNvPr>
                  <p:cNvSpPr/>
                  <p:nvPr/>
                </p:nvSpPr>
                <p:spPr>
                  <a:xfrm>
                    <a:off x="3620400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2B8C293E-A2B5-BC42-8D8F-9DB9B1C2169C}"/>
                      </a:ext>
                    </a:extLst>
                  </p:cNvPr>
                  <p:cNvSpPr/>
                  <p:nvPr/>
                </p:nvSpPr>
                <p:spPr>
                  <a:xfrm>
                    <a:off x="2842386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82B8E88-EC25-A44C-9922-DCF32486A743}"/>
                    </a:ext>
                  </a:extLst>
                </p:cNvPr>
                <p:cNvSpPr/>
                <p:nvPr/>
              </p:nvSpPr>
              <p:spPr>
                <a:xfrm>
                  <a:off x="1752370" y="1542016"/>
                  <a:ext cx="1833668" cy="477043"/>
                </a:xfrm>
                <a:prstGeom prst="rect">
                  <a:avLst/>
                </a:prstGeom>
                <a:noFill/>
                <a:ln w="9525">
                  <a:solidFill>
                    <a:schemeClr val="accent5"/>
                  </a:solidFill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72CF60D-02B0-8441-A3B3-4D3A94EC19E3}"/>
                    </a:ext>
                  </a:extLst>
                </p:cNvPr>
                <p:cNvGrpSpPr/>
                <p:nvPr/>
              </p:nvGrpSpPr>
              <p:grpSpPr>
                <a:xfrm>
                  <a:off x="3138274" y="1575712"/>
                  <a:ext cx="409651" cy="409653"/>
                  <a:chOff x="2842386" y="2804028"/>
                  <a:chExt cx="914400" cy="914400"/>
                </a:xfrm>
              </p:grpSpPr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2D1DDC8C-C4DA-E848-BF4D-83D8A22F2E97}"/>
                      </a:ext>
                    </a:extLst>
                  </p:cNvPr>
                  <p:cNvSpPr/>
                  <p:nvPr/>
                </p:nvSpPr>
                <p:spPr>
                  <a:xfrm>
                    <a:off x="2906065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93B180A1-970A-494F-B31D-038AE1186BBB}"/>
                      </a:ext>
                    </a:extLst>
                  </p:cNvPr>
                  <p:cNvSpPr/>
                  <p:nvPr/>
                </p:nvSpPr>
                <p:spPr>
                  <a:xfrm>
                    <a:off x="3144177" y="2861958"/>
                    <a:ext cx="100839" cy="784281"/>
                  </a:xfrm>
                  <a:custGeom>
                    <a:avLst/>
                    <a:gdLst>
                      <a:gd name="connsiteX0" fmla="*/ 127000 w 196850"/>
                      <a:gd name="connsiteY0" fmla="*/ 0 h 1625600"/>
                      <a:gd name="connsiteX1" fmla="*/ 82550 w 196850"/>
                      <a:gd name="connsiteY1" fmla="*/ 38100 h 1625600"/>
                      <a:gd name="connsiteX2" fmla="*/ 50800 w 196850"/>
                      <a:gd name="connsiteY2" fmla="*/ 76200 h 1625600"/>
                      <a:gd name="connsiteX3" fmla="*/ 19050 w 196850"/>
                      <a:gd name="connsiteY3" fmla="*/ 133350 h 1625600"/>
                      <a:gd name="connsiteX4" fmla="*/ 0 w 196850"/>
                      <a:gd name="connsiteY4" fmla="*/ 196850 h 1625600"/>
                      <a:gd name="connsiteX5" fmla="*/ 25400 w 196850"/>
                      <a:gd name="connsiteY5" fmla="*/ 323850 h 1625600"/>
                      <a:gd name="connsiteX6" fmla="*/ 50800 w 196850"/>
                      <a:gd name="connsiteY6" fmla="*/ 361950 h 1625600"/>
                      <a:gd name="connsiteX7" fmla="*/ 82550 w 196850"/>
                      <a:gd name="connsiteY7" fmla="*/ 393700 h 1625600"/>
                      <a:gd name="connsiteX8" fmla="*/ 101600 w 196850"/>
                      <a:gd name="connsiteY8" fmla="*/ 400050 h 1625600"/>
                      <a:gd name="connsiteX9" fmla="*/ 165100 w 196850"/>
                      <a:gd name="connsiteY9" fmla="*/ 476250 h 1625600"/>
                      <a:gd name="connsiteX10" fmla="*/ 177800 w 196850"/>
                      <a:gd name="connsiteY10" fmla="*/ 495300 h 1625600"/>
                      <a:gd name="connsiteX11" fmla="*/ 184150 w 196850"/>
                      <a:gd name="connsiteY11" fmla="*/ 514350 h 1625600"/>
                      <a:gd name="connsiteX12" fmla="*/ 190500 w 196850"/>
                      <a:gd name="connsiteY12" fmla="*/ 552450 h 1625600"/>
                      <a:gd name="connsiteX13" fmla="*/ 196850 w 196850"/>
                      <a:gd name="connsiteY13" fmla="*/ 577850 h 1625600"/>
                      <a:gd name="connsiteX14" fmla="*/ 190500 w 196850"/>
                      <a:gd name="connsiteY14" fmla="*/ 660400 h 1625600"/>
                      <a:gd name="connsiteX15" fmla="*/ 158750 w 196850"/>
                      <a:gd name="connsiteY15" fmla="*/ 717550 h 1625600"/>
                      <a:gd name="connsiteX16" fmla="*/ 139700 w 196850"/>
                      <a:gd name="connsiteY16" fmla="*/ 736600 h 1625600"/>
                      <a:gd name="connsiteX17" fmla="*/ 107950 w 196850"/>
                      <a:gd name="connsiteY17" fmla="*/ 768350 h 1625600"/>
                      <a:gd name="connsiteX18" fmla="*/ 95250 w 196850"/>
                      <a:gd name="connsiteY18" fmla="*/ 787400 h 1625600"/>
                      <a:gd name="connsiteX19" fmla="*/ 88900 w 196850"/>
                      <a:gd name="connsiteY19" fmla="*/ 806450 h 1625600"/>
                      <a:gd name="connsiteX20" fmla="*/ 69850 w 196850"/>
                      <a:gd name="connsiteY20" fmla="*/ 819150 h 1625600"/>
                      <a:gd name="connsiteX21" fmla="*/ 44450 w 196850"/>
                      <a:gd name="connsiteY21" fmla="*/ 863600 h 1625600"/>
                      <a:gd name="connsiteX22" fmla="*/ 31750 w 196850"/>
                      <a:gd name="connsiteY22" fmla="*/ 882650 h 1625600"/>
                      <a:gd name="connsiteX23" fmla="*/ 19050 w 196850"/>
                      <a:gd name="connsiteY23" fmla="*/ 927100 h 1625600"/>
                      <a:gd name="connsiteX24" fmla="*/ 31750 w 196850"/>
                      <a:gd name="connsiteY24" fmla="*/ 1060450 h 1625600"/>
                      <a:gd name="connsiteX25" fmla="*/ 63500 w 196850"/>
                      <a:gd name="connsiteY25" fmla="*/ 1092200 h 1625600"/>
                      <a:gd name="connsiteX26" fmla="*/ 76200 w 196850"/>
                      <a:gd name="connsiteY26" fmla="*/ 1111250 h 1625600"/>
                      <a:gd name="connsiteX27" fmla="*/ 114300 w 196850"/>
                      <a:gd name="connsiteY27" fmla="*/ 1136650 h 1625600"/>
                      <a:gd name="connsiteX28" fmla="*/ 120650 w 196850"/>
                      <a:gd name="connsiteY28" fmla="*/ 1155700 h 1625600"/>
                      <a:gd name="connsiteX29" fmla="*/ 139700 w 196850"/>
                      <a:gd name="connsiteY29" fmla="*/ 1168400 h 1625600"/>
                      <a:gd name="connsiteX30" fmla="*/ 165100 w 196850"/>
                      <a:gd name="connsiteY30" fmla="*/ 1187450 h 1625600"/>
                      <a:gd name="connsiteX31" fmla="*/ 190500 w 196850"/>
                      <a:gd name="connsiteY31" fmla="*/ 1225550 h 1625600"/>
                      <a:gd name="connsiteX32" fmla="*/ 196850 w 196850"/>
                      <a:gd name="connsiteY32" fmla="*/ 1250950 h 1625600"/>
                      <a:gd name="connsiteX33" fmla="*/ 190500 w 196850"/>
                      <a:gd name="connsiteY33" fmla="*/ 1339850 h 1625600"/>
                      <a:gd name="connsiteX34" fmla="*/ 171450 w 196850"/>
                      <a:gd name="connsiteY34" fmla="*/ 1403350 h 1625600"/>
                      <a:gd name="connsiteX35" fmla="*/ 158750 w 196850"/>
                      <a:gd name="connsiteY35" fmla="*/ 1422400 h 1625600"/>
                      <a:gd name="connsiteX36" fmla="*/ 152400 w 196850"/>
                      <a:gd name="connsiteY36" fmla="*/ 1441450 h 1625600"/>
                      <a:gd name="connsiteX37" fmla="*/ 127000 w 196850"/>
                      <a:gd name="connsiteY37" fmla="*/ 1498600 h 1625600"/>
                      <a:gd name="connsiteX38" fmla="*/ 95250 w 196850"/>
                      <a:gd name="connsiteY38" fmla="*/ 1555750 h 1625600"/>
                      <a:gd name="connsiteX39" fmla="*/ 95250 w 196850"/>
                      <a:gd name="connsiteY39" fmla="*/ 1625600 h 1625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96850" h="1625600">
                        <a:moveTo>
                          <a:pt x="127000" y="0"/>
                        </a:moveTo>
                        <a:cubicBezTo>
                          <a:pt x="72901" y="32460"/>
                          <a:pt x="111869" y="2917"/>
                          <a:pt x="82550" y="38100"/>
                        </a:cubicBezTo>
                        <a:cubicBezTo>
                          <a:pt x="68308" y="55190"/>
                          <a:pt x="59809" y="55930"/>
                          <a:pt x="50800" y="76200"/>
                        </a:cubicBezTo>
                        <a:cubicBezTo>
                          <a:pt x="25936" y="132143"/>
                          <a:pt x="53821" y="98579"/>
                          <a:pt x="19050" y="133350"/>
                        </a:cubicBezTo>
                        <a:cubicBezTo>
                          <a:pt x="3590" y="179729"/>
                          <a:pt x="9597" y="158463"/>
                          <a:pt x="0" y="196850"/>
                        </a:cubicBezTo>
                        <a:cubicBezTo>
                          <a:pt x="14593" y="299002"/>
                          <a:pt x="3234" y="257352"/>
                          <a:pt x="25400" y="323850"/>
                        </a:cubicBezTo>
                        <a:cubicBezTo>
                          <a:pt x="30227" y="338330"/>
                          <a:pt x="42333" y="349250"/>
                          <a:pt x="50800" y="361950"/>
                        </a:cubicBezTo>
                        <a:cubicBezTo>
                          <a:pt x="63500" y="381000"/>
                          <a:pt x="61383" y="383117"/>
                          <a:pt x="82550" y="393700"/>
                        </a:cubicBezTo>
                        <a:cubicBezTo>
                          <a:pt x="88537" y="396693"/>
                          <a:pt x="95250" y="397933"/>
                          <a:pt x="101600" y="400050"/>
                        </a:cubicBezTo>
                        <a:cubicBezTo>
                          <a:pt x="150493" y="448943"/>
                          <a:pt x="129737" y="423206"/>
                          <a:pt x="165100" y="476250"/>
                        </a:cubicBezTo>
                        <a:cubicBezTo>
                          <a:pt x="169333" y="482600"/>
                          <a:pt x="175387" y="488060"/>
                          <a:pt x="177800" y="495300"/>
                        </a:cubicBezTo>
                        <a:cubicBezTo>
                          <a:pt x="179917" y="501650"/>
                          <a:pt x="182698" y="507816"/>
                          <a:pt x="184150" y="514350"/>
                        </a:cubicBezTo>
                        <a:cubicBezTo>
                          <a:pt x="186943" y="526919"/>
                          <a:pt x="187975" y="539825"/>
                          <a:pt x="190500" y="552450"/>
                        </a:cubicBezTo>
                        <a:cubicBezTo>
                          <a:pt x="192212" y="561008"/>
                          <a:pt x="194733" y="569383"/>
                          <a:pt x="196850" y="577850"/>
                        </a:cubicBezTo>
                        <a:cubicBezTo>
                          <a:pt x="194733" y="605367"/>
                          <a:pt x="193923" y="633015"/>
                          <a:pt x="190500" y="660400"/>
                        </a:cubicBezTo>
                        <a:cubicBezTo>
                          <a:pt x="188219" y="678652"/>
                          <a:pt x="167578" y="708722"/>
                          <a:pt x="158750" y="717550"/>
                        </a:cubicBezTo>
                        <a:cubicBezTo>
                          <a:pt x="152400" y="723900"/>
                          <a:pt x="145449" y="729701"/>
                          <a:pt x="139700" y="736600"/>
                        </a:cubicBezTo>
                        <a:cubicBezTo>
                          <a:pt x="113242" y="768350"/>
                          <a:pt x="142875" y="745067"/>
                          <a:pt x="107950" y="768350"/>
                        </a:cubicBezTo>
                        <a:cubicBezTo>
                          <a:pt x="103717" y="774700"/>
                          <a:pt x="98663" y="780574"/>
                          <a:pt x="95250" y="787400"/>
                        </a:cubicBezTo>
                        <a:cubicBezTo>
                          <a:pt x="92257" y="793387"/>
                          <a:pt x="93081" y="801223"/>
                          <a:pt x="88900" y="806450"/>
                        </a:cubicBezTo>
                        <a:cubicBezTo>
                          <a:pt x="84132" y="812409"/>
                          <a:pt x="76200" y="814917"/>
                          <a:pt x="69850" y="819150"/>
                        </a:cubicBezTo>
                        <a:cubicBezTo>
                          <a:pt x="38908" y="865562"/>
                          <a:pt x="76676" y="807204"/>
                          <a:pt x="44450" y="863600"/>
                        </a:cubicBezTo>
                        <a:cubicBezTo>
                          <a:pt x="40664" y="870226"/>
                          <a:pt x="35163" y="875824"/>
                          <a:pt x="31750" y="882650"/>
                        </a:cubicBezTo>
                        <a:cubicBezTo>
                          <a:pt x="27195" y="891760"/>
                          <a:pt x="21085" y="918962"/>
                          <a:pt x="19050" y="927100"/>
                        </a:cubicBezTo>
                        <a:cubicBezTo>
                          <a:pt x="19267" y="930136"/>
                          <a:pt x="24826" y="1037369"/>
                          <a:pt x="31750" y="1060450"/>
                        </a:cubicBezTo>
                        <a:cubicBezTo>
                          <a:pt x="37042" y="1078089"/>
                          <a:pt x="49742" y="1083028"/>
                          <a:pt x="63500" y="1092200"/>
                        </a:cubicBezTo>
                        <a:cubicBezTo>
                          <a:pt x="67733" y="1098550"/>
                          <a:pt x="70457" y="1106224"/>
                          <a:pt x="76200" y="1111250"/>
                        </a:cubicBezTo>
                        <a:cubicBezTo>
                          <a:pt x="87687" y="1121301"/>
                          <a:pt x="114300" y="1136650"/>
                          <a:pt x="114300" y="1136650"/>
                        </a:cubicBezTo>
                        <a:cubicBezTo>
                          <a:pt x="116417" y="1143000"/>
                          <a:pt x="116469" y="1150473"/>
                          <a:pt x="120650" y="1155700"/>
                        </a:cubicBezTo>
                        <a:cubicBezTo>
                          <a:pt x="125418" y="1161659"/>
                          <a:pt x="133490" y="1163964"/>
                          <a:pt x="139700" y="1168400"/>
                        </a:cubicBezTo>
                        <a:cubicBezTo>
                          <a:pt x="148312" y="1174551"/>
                          <a:pt x="158069" y="1179540"/>
                          <a:pt x="165100" y="1187450"/>
                        </a:cubicBezTo>
                        <a:cubicBezTo>
                          <a:pt x="175241" y="1198858"/>
                          <a:pt x="190500" y="1225550"/>
                          <a:pt x="190500" y="1225550"/>
                        </a:cubicBezTo>
                        <a:cubicBezTo>
                          <a:pt x="192617" y="1234017"/>
                          <a:pt x="196850" y="1242223"/>
                          <a:pt x="196850" y="1250950"/>
                        </a:cubicBezTo>
                        <a:cubicBezTo>
                          <a:pt x="196850" y="1280659"/>
                          <a:pt x="193781" y="1310323"/>
                          <a:pt x="190500" y="1339850"/>
                        </a:cubicBezTo>
                        <a:cubicBezTo>
                          <a:pt x="188901" y="1354245"/>
                          <a:pt x="174642" y="1393773"/>
                          <a:pt x="171450" y="1403350"/>
                        </a:cubicBezTo>
                        <a:cubicBezTo>
                          <a:pt x="169037" y="1410590"/>
                          <a:pt x="162163" y="1415574"/>
                          <a:pt x="158750" y="1422400"/>
                        </a:cubicBezTo>
                        <a:cubicBezTo>
                          <a:pt x="155757" y="1428387"/>
                          <a:pt x="155393" y="1435463"/>
                          <a:pt x="152400" y="1441450"/>
                        </a:cubicBezTo>
                        <a:cubicBezTo>
                          <a:pt x="122211" y="1501827"/>
                          <a:pt x="159765" y="1400306"/>
                          <a:pt x="127000" y="1498600"/>
                        </a:cubicBezTo>
                        <a:cubicBezTo>
                          <a:pt x="119404" y="1521388"/>
                          <a:pt x="96991" y="1531377"/>
                          <a:pt x="95250" y="1555750"/>
                        </a:cubicBezTo>
                        <a:cubicBezTo>
                          <a:pt x="93591" y="1578974"/>
                          <a:pt x="95250" y="1602317"/>
                          <a:pt x="95250" y="1625600"/>
                        </a:cubicBezTo>
                      </a:path>
                    </a:pathLst>
                  </a:custGeom>
                  <a:ln w="9525">
                    <a:headEnd type="none" w="med" len="med"/>
                    <a:tailEnd type="triangle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1270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8E6643B-1A31-C44F-A958-82E434448EB2}"/>
                      </a:ext>
                    </a:extLst>
                  </p:cNvPr>
                  <p:cNvSpPr/>
                  <p:nvPr/>
                </p:nvSpPr>
                <p:spPr>
                  <a:xfrm>
                    <a:off x="2842386" y="2804028"/>
                    <a:ext cx="914400" cy="914400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6"/>
                    </a:solidFill>
                    <a:prstDash val="lgDash"/>
                    <a:tailEnd w="sm" len="sm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4CAEA0-9642-FE4B-8542-3488B6443E43}"/>
                </a:ext>
              </a:extLst>
            </p:cNvPr>
            <p:cNvGrpSpPr/>
            <p:nvPr/>
          </p:nvGrpSpPr>
          <p:grpSpPr>
            <a:xfrm>
              <a:off x="4401207" y="4886324"/>
              <a:ext cx="896562" cy="892411"/>
              <a:chOff x="173562" y="3402795"/>
              <a:chExt cx="366457" cy="364760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CFE3B6BF-0607-6A45-B321-02AFCEFB99D5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4ADF615-D636-E247-B654-A192918E6D6A}"/>
                  </a:ext>
                </a:extLst>
              </p:cNvPr>
              <p:cNvSpPr/>
              <p:nvPr/>
            </p:nvSpPr>
            <p:spPr>
              <a:xfrm>
                <a:off x="301313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8A1E415-BC1D-4F4F-BC37-B41FB0D6B7C8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0C10FB-EC5A-254A-82C6-E1020AE7797A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BF60FAC-BD1D-264A-B470-336AA412B6FF}"/>
                </a:ext>
              </a:extLst>
            </p:cNvPr>
            <p:cNvGrpSpPr/>
            <p:nvPr/>
          </p:nvGrpSpPr>
          <p:grpSpPr>
            <a:xfrm>
              <a:off x="9032166" y="4886324"/>
              <a:ext cx="896562" cy="892411"/>
              <a:chOff x="173562" y="3402795"/>
              <a:chExt cx="366457" cy="364760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72930E73-9C5A-DA4D-BDCA-3C81CBF57626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72BD72C-6BA0-FE4D-8350-88DE1E089491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0C99FDB-603F-314A-8D1D-FFB0095A3527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66D3187-37D3-E646-B9B0-1524B6B4E409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4705228" y="4080270"/>
              <a:ext cx="4775219" cy="806054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6851DE5-D043-EB44-8837-5C1191287CD0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256947" y="4105853"/>
              <a:ext cx="592541" cy="78047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02F7D59-01BD-0344-BD1E-83E41A7F698D}"/>
                </a:ext>
              </a:extLst>
            </p:cNvPr>
            <p:cNvSpPr/>
            <p:nvPr/>
          </p:nvSpPr>
          <p:spPr>
            <a:xfrm>
              <a:off x="5917924" y="4288128"/>
              <a:ext cx="166063" cy="166063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1C1B074-C0FA-9540-89E0-7724759F20EE}"/>
                </a:ext>
              </a:extLst>
            </p:cNvPr>
            <p:cNvSpPr/>
            <p:nvPr/>
          </p:nvSpPr>
          <p:spPr>
            <a:xfrm>
              <a:off x="4407003" y="4483297"/>
              <a:ext cx="166063" cy="166063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36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76021" cy="4713538"/>
          </a:xfrm>
        </p:spPr>
        <p:txBody>
          <a:bodyPr>
            <a:normAutofit/>
          </a:bodyPr>
          <a:lstStyle/>
          <a:p>
            <a:r>
              <a:rPr lang="en-US" dirty="0" err="1"/>
              <a:t>Thresholding</a:t>
            </a:r>
            <a:r>
              <a:rPr lang="en-US" dirty="0"/>
              <a:t> is an optimization where:</a:t>
            </a:r>
          </a:p>
          <a:p>
            <a:pPr lvl="1"/>
            <a:r>
              <a:rPr lang="en-US" dirty="0"/>
              <a:t>A grid is launched dynamically only if the number of child threads exceeds a certain threshold</a:t>
            </a:r>
          </a:p>
          <a:p>
            <a:pPr lvl="1"/>
            <a:r>
              <a:rPr lang="en-US" dirty="0"/>
              <a:t>Otherwise, work is executed sequentially by the parent thread</a:t>
            </a:r>
            <a:endParaRPr lang="en-US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22B8FC-74BD-624B-8822-1B7834FE8081}"/>
              </a:ext>
            </a:extLst>
          </p:cNvPr>
          <p:cNvGrpSpPr/>
          <p:nvPr/>
        </p:nvGrpSpPr>
        <p:grpSpPr>
          <a:xfrm>
            <a:off x="2596090" y="3375212"/>
            <a:ext cx="6307456" cy="2323667"/>
            <a:chOff x="21567" y="1950314"/>
            <a:chExt cx="2655654" cy="97834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F553CE8-3DD3-A24B-B4B3-3FEAFE87CDD1}"/>
                </a:ext>
              </a:extLst>
            </p:cNvPr>
            <p:cNvSpPr/>
            <p:nvPr/>
          </p:nvSpPr>
          <p:spPr>
            <a:xfrm>
              <a:off x="618451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D5C06F-9A73-1844-AF99-595A87864826}"/>
                </a:ext>
              </a:extLst>
            </p:cNvPr>
            <p:cNvSpPr/>
            <p:nvPr/>
          </p:nvSpPr>
          <p:spPr>
            <a:xfrm>
              <a:off x="700017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61456F1-B3DA-154F-A61D-107AB7135BC2}"/>
                </a:ext>
              </a:extLst>
            </p:cNvPr>
            <p:cNvSpPr/>
            <p:nvPr/>
          </p:nvSpPr>
          <p:spPr>
            <a:xfrm>
              <a:off x="781583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792C739-2327-0E4D-9FDB-43B6FEB34D6C}"/>
                </a:ext>
              </a:extLst>
            </p:cNvPr>
            <p:cNvSpPr/>
            <p:nvPr/>
          </p:nvSpPr>
          <p:spPr>
            <a:xfrm>
              <a:off x="863149" y="1966634"/>
              <a:ext cx="34543" cy="26865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D8FAC0-0A1A-3145-8A7E-07D1FFFD9855}"/>
                </a:ext>
              </a:extLst>
            </p:cNvPr>
            <p:cNvGrpSpPr/>
            <p:nvPr/>
          </p:nvGrpSpPr>
          <p:grpSpPr>
            <a:xfrm>
              <a:off x="21567" y="2563897"/>
              <a:ext cx="713425" cy="364760"/>
              <a:chOff x="103978" y="1160923"/>
              <a:chExt cx="933037" cy="47704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45B3EDE-3B98-CF43-BCCF-2FE59EE466A4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04A66E14-C0EA-8146-AE03-FD85A058A52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05DD4D06-2DB5-8C45-85BB-E6CF9E2596B5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0BA7FB0A-3111-8448-B540-1F2A8782D985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49236C0E-5E6D-C247-8C50-C0B89C3D70BF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C35ACB1-2919-924D-BC72-A9381D7E7AB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5D3E6C3-3E43-174D-B618-7E4910B993EF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8BF0D24F-C9B4-C94D-86EC-80C519A17F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AA20B733-5DDB-CA44-907C-4FACAF3B1CB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F930802C-7E1F-084A-9321-3BA8BC35E44D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FD17A09-3C40-134E-A9AF-DE0B5EF9F96D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0DB4C0-28BE-DF4A-B00D-0DD26BED7305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28CB10-4BD1-4741-8E5D-7632B81FF0C1}"/>
                </a:ext>
              </a:extLst>
            </p:cNvPr>
            <p:cNvCxnSpPr>
              <a:cxnSpLocks/>
              <a:stCxn id="18" idx="39"/>
            </p:cNvCxnSpPr>
            <p:nvPr/>
          </p:nvCxnSpPr>
          <p:spPr>
            <a:xfrm flipH="1">
              <a:off x="378281" y="2235292"/>
              <a:ext cx="256884" cy="324963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FA7599-574C-1644-BA90-D6901AA3BAB1}"/>
                </a:ext>
              </a:extLst>
            </p:cNvPr>
            <p:cNvCxnSpPr>
              <a:cxnSpLocks/>
              <a:stCxn id="21" idx="39"/>
            </p:cNvCxnSpPr>
            <p:nvPr/>
          </p:nvCxnSpPr>
          <p:spPr>
            <a:xfrm>
              <a:off x="798297" y="2235292"/>
              <a:ext cx="1166506" cy="310400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1BFB586-DA98-BB40-AD58-2570D5CB61CA}"/>
                </a:ext>
              </a:extLst>
            </p:cNvPr>
            <p:cNvSpPr/>
            <p:nvPr/>
          </p:nvSpPr>
          <p:spPr>
            <a:xfrm>
              <a:off x="556015" y="2343284"/>
              <a:ext cx="69918" cy="6991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2FADAC-6D47-0846-A7F6-76CA7CE3CDE2}"/>
                </a:ext>
              </a:extLst>
            </p:cNvPr>
            <p:cNvSpPr/>
            <p:nvPr/>
          </p:nvSpPr>
          <p:spPr>
            <a:xfrm>
              <a:off x="1104646" y="2343284"/>
              <a:ext cx="69918" cy="69918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679CB0-0105-F846-B950-31FB382882F0}"/>
                </a:ext>
              </a:extLst>
            </p:cNvPr>
            <p:cNvGrpSpPr/>
            <p:nvPr/>
          </p:nvGrpSpPr>
          <p:grpSpPr>
            <a:xfrm>
              <a:off x="1275149" y="2563897"/>
              <a:ext cx="1402072" cy="364760"/>
              <a:chOff x="1752370" y="1542016"/>
              <a:chExt cx="1833668" cy="47704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1655FEA-EC2F-114A-8B24-1EC6A75951EB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5F363888-97BC-6741-ACDA-0DD89577650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C5000520-F914-3747-9848-F8F56A94C3B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40D42F9-2B6B-9948-8DD4-404AB59C8BC2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65470F40-747B-C146-800E-6EA2491CDF97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712667AF-D6B0-8241-9848-4710E585DFC7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E417C5A-5E97-CE48-90F1-BCEDB9782B7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E9EAF26E-F900-8540-AA13-BA4F45156E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0D3BAD5E-01AB-564C-A14E-140E84989668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7A1DC0DF-7511-734F-86BE-472F7AFE9728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0D31D615-6DF0-9F42-99DC-A5C307A58241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D0B4993-2AC0-E348-8A36-242E0C1643D1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43BD422-C190-A74F-88C2-8BDC8466EF4E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4116CB3C-FD8C-C74D-B384-6B1D8241A15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F8DA1E06-E829-E04D-B8C1-8B2417372C0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3C3A776-1BC5-B24C-8177-312FEEF13C47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8BBA6754-2ABB-9C44-AC40-402D2E25F151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8C293E-A2B5-BC42-8D8F-9DB9B1C2169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2B8E88-EC25-A44C-9922-DCF32486A743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72CF60D-02B0-8441-A3B3-4D3A94EC19E3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2D1DDC8C-C4DA-E848-BF4D-83D8A22F2E97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93B180A1-970A-494F-B31D-038AE1186BB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E6643B-1A31-C44F-A958-82E434448EB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EB50008-79FB-0946-854C-9324A3570438}"/>
                </a:ext>
              </a:extLst>
            </p:cNvPr>
            <p:cNvSpPr/>
            <p:nvPr/>
          </p:nvSpPr>
          <p:spPr>
            <a:xfrm>
              <a:off x="911316" y="2135456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D619218-5447-1043-8F81-4C29C1CE4CCE}"/>
                </a:ext>
              </a:extLst>
            </p:cNvPr>
            <p:cNvSpPr/>
            <p:nvPr/>
          </p:nvSpPr>
          <p:spPr>
            <a:xfrm>
              <a:off x="740770" y="214372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4107A72-CE46-764F-93D9-D175FB305077}"/>
                </a:ext>
              </a:extLst>
            </p:cNvPr>
            <p:cNvSpPr/>
            <p:nvPr/>
          </p:nvSpPr>
          <p:spPr>
            <a:xfrm>
              <a:off x="764248" y="2190043"/>
              <a:ext cx="9144" cy="13716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solidFill>
                <a:srgbClr val="C00000"/>
              </a:solidFill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1CCC048-B810-A34B-B2F5-24BF8631BFB4}"/>
                </a:ext>
              </a:extLst>
            </p:cNvPr>
            <p:cNvGrpSpPr/>
            <p:nvPr/>
          </p:nvGrpSpPr>
          <p:grpSpPr>
            <a:xfrm>
              <a:off x="1205162" y="1950314"/>
              <a:ext cx="1470801" cy="183996"/>
              <a:chOff x="2398086" y="1948163"/>
              <a:chExt cx="1470801" cy="18399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4604D7-04AB-5944-A04F-1516F80F3C18}"/>
                  </a:ext>
                </a:extLst>
              </p:cNvPr>
              <p:cNvSpPr txBox="1"/>
              <p:nvPr/>
            </p:nvSpPr>
            <p:spPr>
              <a:xfrm>
                <a:off x="2426531" y="1948163"/>
                <a:ext cx="1442356" cy="14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Child thread serialized in parent thread</a:t>
                </a: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89A7AA9-C9BF-4548-B79E-6D631A39DB6E}"/>
                  </a:ext>
                </a:extLst>
              </p:cNvPr>
              <p:cNvSpPr/>
              <p:nvPr/>
            </p:nvSpPr>
            <p:spPr>
              <a:xfrm>
                <a:off x="2398086" y="1994999"/>
                <a:ext cx="9144" cy="137160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solidFill>
                  <a:srgbClr val="C00000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924972" y="5908946"/>
            <a:ext cx="83420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+ Reduces congestion by reducing the number of launched grids</a:t>
            </a:r>
          </a:p>
          <a:p>
            <a:endParaRPr lang="en-US" sz="700" dirty="0">
              <a:solidFill>
                <a:schemeClr val="accent6"/>
              </a:solidFill>
            </a:endParaRPr>
          </a:p>
          <a:p>
            <a:r>
              <a:rPr lang="en-US" sz="2000" dirty="0">
                <a:solidFill>
                  <a:schemeClr val="accent6"/>
                </a:solidFill>
              </a:rPr>
              <a:t>+ Improves utilization by only allowing grids with many threads to be launched</a:t>
            </a:r>
          </a:p>
        </p:txBody>
      </p:sp>
    </p:spTree>
    <p:extLst>
      <p:ext uri="{BB962C8B-B14F-4D97-AF65-F5344CB8AC3E}">
        <p14:creationId xmlns:p14="http://schemas.microsoft.com/office/powerpoint/2010/main" val="30105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5FCF-7AB1-6B4F-92C7-CE346E75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D1D7-E0A6-214C-B85B-7910A213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Coarsening is a transformation where:</a:t>
            </a:r>
          </a:p>
          <a:p>
            <a:pPr lvl="1"/>
            <a:r>
              <a:rPr lang="en-US" dirty="0"/>
              <a:t>The work of multiple child blocks is assigned to a single child block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62765" y="2770868"/>
            <a:ext cx="6963260" cy="2244237"/>
            <a:chOff x="2662765" y="2770868"/>
            <a:chExt cx="6963260" cy="22442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D8FAC0-0A1A-3145-8A7E-07D1FFFD9855}"/>
                </a:ext>
              </a:extLst>
            </p:cNvPr>
            <p:cNvGrpSpPr/>
            <p:nvPr/>
          </p:nvGrpSpPr>
          <p:grpSpPr>
            <a:xfrm>
              <a:off x="2662765" y="4060072"/>
              <a:ext cx="1609101" cy="822701"/>
              <a:chOff x="103978" y="1160923"/>
              <a:chExt cx="933037" cy="47704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45B3EDE-3B98-CF43-BCCF-2FE59EE466A4}"/>
                  </a:ext>
                </a:extLst>
              </p:cNvPr>
              <p:cNvGrpSpPr/>
              <p:nvPr/>
            </p:nvGrpSpPr>
            <p:grpSpPr>
              <a:xfrm>
                <a:off x="138724" y="1194619"/>
                <a:ext cx="409651" cy="409653"/>
                <a:chOff x="943897" y="2804028"/>
                <a:chExt cx="914400" cy="914400"/>
              </a:xfrm>
            </p:grpSpPr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04A66E14-C0EA-8146-AE03-FD85A058A52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05DD4D06-2DB5-8C45-85BB-E6CF9E2596B5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0BA7FB0A-3111-8448-B540-1F2A8782D985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49236C0E-5E6D-C247-8C50-C0B89C3D70BF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FC35ACB1-2919-924D-BC72-A9381D7E7AB6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5D3E6C3-3E43-174D-B618-7E4910B993EF}"/>
                  </a:ext>
                </a:extLst>
              </p:cNvPr>
              <p:cNvGrpSpPr/>
              <p:nvPr/>
            </p:nvGrpSpPr>
            <p:grpSpPr>
              <a:xfrm>
                <a:off x="593571" y="1194619"/>
                <a:ext cx="409651" cy="409653"/>
                <a:chOff x="1893141" y="2804028"/>
                <a:chExt cx="914400" cy="914400"/>
              </a:xfrm>
            </p:grpSpPr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8BF0D24F-C9B4-C94D-86EC-80C519A17F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A20B733-5DDB-CA44-907C-4FACAF3B1CBA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F930802C-7E1F-084A-9321-3BA8BC35E44D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FD17A09-3C40-134E-A9AF-DE0B5EF9F96D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40DB4C0-28BE-DF4A-B00D-0DD26BED7305}"/>
                  </a:ext>
                </a:extLst>
              </p:cNvPr>
              <p:cNvSpPr/>
              <p:nvPr/>
            </p:nvSpPr>
            <p:spPr>
              <a:xfrm>
                <a:off x="103978" y="1160923"/>
                <a:ext cx="933037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7679CB0-0105-F846-B950-31FB382882F0}"/>
                </a:ext>
              </a:extLst>
            </p:cNvPr>
            <p:cNvGrpSpPr/>
            <p:nvPr/>
          </p:nvGrpSpPr>
          <p:grpSpPr>
            <a:xfrm>
              <a:off x="5490169" y="4060072"/>
              <a:ext cx="3162317" cy="822701"/>
              <a:chOff x="1752370" y="1542016"/>
              <a:chExt cx="1833668" cy="47704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1655FEA-EC2F-114A-8B24-1EC6A75951EB}"/>
                  </a:ext>
                </a:extLst>
              </p:cNvPr>
              <p:cNvGrpSpPr/>
              <p:nvPr/>
            </p:nvGrpSpPr>
            <p:grpSpPr>
              <a:xfrm>
                <a:off x="1787115" y="1575712"/>
                <a:ext cx="409651" cy="409653"/>
                <a:chOff x="943897" y="2804028"/>
                <a:chExt cx="914400" cy="914400"/>
              </a:xfrm>
            </p:grpSpPr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5F363888-97BC-6741-ACDA-0DD895776505}"/>
                    </a:ext>
                  </a:extLst>
                </p:cNvPr>
                <p:cNvSpPr/>
                <p:nvPr/>
              </p:nvSpPr>
              <p:spPr>
                <a:xfrm>
                  <a:off x="1001172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C5000520-F914-3747-9848-F8F56A94C3B1}"/>
                    </a:ext>
                  </a:extLst>
                </p:cNvPr>
                <p:cNvSpPr/>
                <p:nvPr/>
              </p:nvSpPr>
              <p:spPr>
                <a:xfrm>
                  <a:off x="123928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940D42F9-2B6B-9948-8DD4-404AB59C8BC2}"/>
                    </a:ext>
                  </a:extLst>
                </p:cNvPr>
                <p:cNvSpPr/>
                <p:nvPr/>
              </p:nvSpPr>
              <p:spPr>
                <a:xfrm>
                  <a:off x="147739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5470F40-747B-C146-800E-6EA2491CDF97}"/>
                    </a:ext>
                  </a:extLst>
                </p:cNvPr>
                <p:cNvSpPr/>
                <p:nvPr/>
              </p:nvSpPr>
              <p:spPr>
                <a:xfrm>
                  <a:off x="171550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12667AF-D6B0-8241-9848-4710E585DFC7}"/>
                    </a:ext>
                  </a:extLst>
                </p:cNvPr>
                <p:cNvSpPr/>
                <p:nvPr/>
              </p:nvSpPr>
              <p:spPr>
                <a:xfrm>
                  <a:off x="943897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E417C5A-5E97-CE48-90F1-BCEDB9782B74}"/>
                  </a:ext>
                </a:extLst>
              </p:cNvPr>
              <p:cNvGrpSpPr/>
              <p:nvPr/>
            </p:nvGrpSpPr>
            <p:grpSpPr>
              <a:xfrm>
                <a:off x="2241962" y="1575712"/>
                <a:ext cx="409651" cy="409653"/>
                <a:chOff x="1893141" y="2804028"/>
                <a:chExt cx="914400" cy="914400"/>
              </a:xfrm>
            </p:grpSpPr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E9EAF26E-F900-8540-AA13-BA4F45156EB4}"/>
                    </a:ext>
                  </a:extLst>
                </p:cNvPr>
                <p:cNvSpPr/>
                <p:nvPr/>
              </p:nvSpPr>
              <p:spPr>
                <a:xfrm>
                  <a:off x="195361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0D3BAD5E-01AB-564C-A14E-140E84989668}"/>
                    </a:ext>
                  </a:extLst>
                </p:cNvPr>
                <p:cNvSpPr/>
                <p:nvPr/>
              </p:nvSpPr>
              <p:spPr>
                <a:xfrm>
                  <a:off x="219173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7A1DC0DF-7511-734F-86BE-472F7AFE9728}"/>
                    </a:ext>
                  </a:extLst>
                </p:cNvPr>
                <p:cNvSpPr/>
                <p:nvPr/>
              </p:nvSpPr>
              <p:spPr>
                <a:xfrm>
                  <a:off x="2429841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0D31D615-6DF0-9F42-99DC-A5C307A58241}"/>
                    </a:ext>
                  </a:extLst>
                </p:cNvPr>
                <p:cNvSpPr/>
                <p:nvPr/>
              </p:nvSpPr>
              <p:spPr>
                <a:xfrm>
                  <a:off x="2667953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D0B4993-2AC0-E348-8A36-242E0C1643D1}"/>
                    </a:ext>
                  </a:extLst>
                </p:cNvPr>
                <p:cNvSpPr/>
                <p:nvPr/>
              </p:nvSpPr>
              <p:spPr>
                <a:xfrm>
                  <a:off x="1893141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43BD422-C190-A74F-88C2-8BDC8466EF4E}"/>
                  </a:ext>
                </a:extLst>
              </p:cNvPr>
              <p:cNvGrpSpPr/>
              <p:nvPr/>
            </p:nvGrpSpPr>
            <p:grpSpPr>
              <a:xfrm>
                <a:off x="2696810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4116CB3C-FD8C-C74D-B384-6B1D8241A151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F8DA1E06-E829-E04D-B8C1-8B2417372C02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F3C3A776-1BC5-B24C-8177-312FEEF13C47}"/>
                    </a:ext>
                  </a:extLst>
                </p:cNvPr>
                <p:cNvSpPr/>
                <p:nvPr/>
              </p:nvSpPr>
              <p:spPr>
                <a:xfrm>
                  <a:off x="3382288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8BBA6754-2ABB-9C44-AC40-402D2E25F151}"/>
                    </a:ext>
                  </a:extLst>
                </p:cNvPr>
                <p:cNvSpPr/>
                <p:nvPr/>
              </p:nvSpPr>
              <p:spPr>
                <a:xfrm>
                  <a:off x="3620400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B8C293E-A2B5-BC42-8D8F-9DB9B1C2169C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82B8E88-EC25-A44C-9922-DCF32486A743}"/>
                  </a:ext>
                </a:extLst>
              </p:cNvPr>
              <p:cNvSpPr/>
              <p:nvPr/>
            </p:nvSpPr>
            <p:spPr>
              <a:xfrm>
                <a:off x="1752370" y="1542016"/>
                <a:ext cx="1833668" cy="477043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72CF60D-02B0-8441-A3B3-4D3A94EC19E3}"/>
                  </a:ext>
                </a:extLst>
              </p:cNvPr>
              <p:cNvGrpSpPr/>
              <p:nvPr/>
            </p:nvGrpSpPr>
            <p:grpSpPr>
              <a:xfrm>
                <a:off x="3138274" y="1575712"/>
                <a:ext cx="409651" cy="409653"/>
                <a:chOff x="2842386" y="2804028"/>
                <a:chExt cx="914400" cy="914400"/>
              </a:xfrm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2D1DDC8C-C4DA-E848-BF4D-83D8A22F2E97}"/>
                    </a:ext>
                  </a:extLst>
                </p:cNvPr>
                <p:cNvSpPr/>
                <p:nvPr/>
              </p:nvSpPr>
              <p:spPr>
                <a:xfrm>
                  <a:off x="2906065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93B180A1-970A-494F-B31D-038AE1186BBB}"/>
                    </a:ext>
                  </a:extLst>
                </p:cNvPr>
                <p:cNvSpPr/>
                <p:nvPr/>
              </p:nvSpPr>
              <p:spPr>
                <a:xfrm>
                  <a:off x="3144177" y="2861958"/>
                  <a:ext cx="100839" cy="784281"/>
                </a:xfrm>
                <a:custGeom>
                  <a:avLst/>
                  <a:gdLst>
                    <a:gd name="connsiteX0" fmla="*/ 127000 w 196850"/>
                    <a:gd name="connsiteY0" fmla="*/ 0 h 1625600"/>
                    <a:gd name="connsiteX1" fmla="*/ 82550 w 196850"/>
                    <a:gd name="connsiteY1" fmla="*/ 38100 h 1625600"/>
                    <a:gd name="connsiteX2" fmla="*/ 50800 w 196850"/>
                    <a:gd name="connsiteY2" fmla="*/ 76200 h 1625600"/>
                    <a:gd name="connsiteX3" fmla="*/ 19050 w 196850"/>
                    <a:gd name="connsiteY3" fmla="*/ 133350 h 1625600"/>
                    <a:gd name="connsiteX4" fmla="*/ 0 w 196850"/>
                    <a:gd name="connsiteY4" fmla="*/ 196850 h 1625600"/>
                    <a:gd name="connsiteX5" fmla="*/ 25400 w 196850"/>
                    <a:gd name="connsiteY5" fmla="*/ 323850 h 1625600"/>
                    <a:gd name="connsiteX6" fmla="*/ 50800 w 196850"/>
                    <a:gd name="connsiteY6" fmla="*/ 361950 h 1625600"/>
                    <a:gd name="connsiteX7" fmla="*/ 82550 w 196850"/>
                    <a:gd name="connsiteY7" fmla="*/ 393700 h 1625600"/>
                    <a:gd name="connsiteX8" fmla="*/ 101600 w 196850"/>
                    <a:gd name="connsiteY8" fmla="*/ 400050 h 1625600"/>
                    <a:gd name="connsiteX9" fmla="*/ 165100 w 196850"/>
                    <a:gd name="connsiteY9" fmla="*/ 476250 h 1625600"/>
                    <a:gd name="connsiteX10" fmla="*/ 177800 w 196850"/>
                    <a:gd name="connsiteY10" fmla="*/ 495300 h 1625600"/>
                    <a:gd name="connsiteX11" fmla="*/ 184150 w 196850"/>
                    <a:gd name="connsiteY11" fmla="*/ 514350 h 1625600"/>
                    <a:gd name="connsiteX12" fmla="*/ 190500 w 196850"/>
                    <a:gd name="connsiteY12" fmla="*/ 552450 h 1625600"/>
                    <a:gd name="connsiteX13" fmla="*/ 196850 w 196850"/>
                    <a:gd name="connsiteY13" fmla="*/ 577850 h 1625600"/>
                    <a:gd name="connsiteX14" fmla="*/ 190500 w 196850"/>
                    <a:gd name="connsiteY14" fmla="*/ 660400 h 1625600"/>
                    <a:gd name="connsiteX15" fmla="*/ 158750 w 196850"/>
                    <a:gd name="connsiteY15" fmla="*/ 717550 h 1625600"/>
                    <a:gd name="connsiteX16" fmla="*/ 139700 w 196850"/>
                    <a:gd name="connsiteY16" fmla="*/ 736600 h 1625600"/>
                    <a:gd name="connsiteX17" fmla="*/ 107950 w 196850"/>
                    <a:gd name="connsiteY17" fmla="*/ 768350 h 1625600"/>
                    <a:gd name="connsiteX18" fmla="*/ 95250 w 196850"/>
                    <a:gd name="connsiteY18" fmla="*/ 787400 h 1625600"/>
                    <a:gd name="connsiteX19" fmla="*/ 88900 w 196850"/>
                    <a:gd name="connsiteY19" fmla="*/ 806450 h 1625600"/>
                    <a:gd name="connsiteX20" fmla="*/ 69850 w 196850"/>
                    <a:gd name="connsiteY20" fmla="*/ 819150 h 1625600"/>
                    <a:gd name="connsiteX21" fmla="*/ 44450 w 196850"/>
                    <a:gd name="connsiteY21" fmla="*/ 863600 h 1625600"/>
                    <a:gd name="connsiteX22" fmla="*/ 31750 w 196850"/>
                    <a:gd name="connsiteY22" fmla="*/ 882650 h 1625600"/>
                    <a:gd name="connsiteX23" fmla="*/ 19050 w 196850"/>
                    <a:gd name="connsiteY23" fmla="*/ 927100 h 1625600"/>
                    <a:gd name="connsiteX24" fmla="*/ 31750 w 196850"/>
                    <a:gd name="connsiteY24" fmla="*/ 1060450 h 1625600"/>
                    <a:gd name="connsiteX25" fmla="*/ 63500 w 196850"/>
                    <a:gd name="connsiteY25" fmla="*/ 1092200 h 1625600"/>
                    <a:gd name="connsiteX26" fmla="*/ 76200 w 196850"/>
                    <a:gd name="connsiteY26" fmla="*/ 1111250 h 1625600"/>
                    <a:gd name="connsiteX27" fmla="*/ 114300 w 196850"/>
                    <a:gd name="connsiteY27" fmla="*/ 1136650 h 1625600"/>
                    <a:gd name="connsiteX28" fmla="*/ 120650 w 196850"/>
                    <a:gd name="connsiteY28" fmla="*/ 1155700 h 1625600"/>
                    <a:gd name="connsiteX29" fmla="*/ 139700 w 196850"/>
                    <a:gd name="connsiteY29" fmla="*/ 1168400 h 1625600"/>
                    <a:gd name="connsiteX30" fmla="*/ 165100 w 196850"/>
                    <a:gd name="connsiteY30" fmla="*/ 1187450 h 1625600"/>
                    <a:gd name="connsiteX31" fmla="*/ 190500 w 196850"/>
                    <a:gd name="connsiteY31" fmla="*/ 1225550 h 1625600"/>
                    <a:gd name="connsiteX32" fmla="*/ 196850 w 196850"/>
                    <a:gd name="connsiteY32" fmla="*/ 1250950 h 1625600"/>
                    <a:gd name="connsiteX33" fmla="*/ 190500 w 196850"/>
                    <a:gd name="connsiteY33" fmla="*/ 1339850 h 1625600"/>
                    <a:gd name="connsiteX34" fmla="*/ 171450 w 196850"/>
                    <a:gd name="connsiteY34" fmla="*/ 1403350 h 1625600"/>
                    <a:gd name="connsiteX35" fmla="*/ 158750 w 196850"/>
                    <a:gd name="connsiteY35" fmla="*/ 1422400 h 1625600"/>
                    <a:gd name="connsiteX36" fmla="*/ 152400 w 196850"/>
                    <a:gd name="connsiteY36" fmla="*/ 1441450 h 1625600"/>
                    <a:gd name="connsiteX37" fmla="*/ 127000 w 196850"/>
                    <a:gd name="connsiteY37" fmla="*/ 1498600 h 1625600"/>
                    <a:gd name="connsiteX38" fmla="*/ 95250 w 196850"/>
                    <a:gd name="connsiteY38" fmla="*/ 1555750 h 1625600"/>
                    <a:gd name="connsiteX39" fmla="*/ 95250 w 196850"/>
                    <a:gd name="connsiteY39" fmla="*/ 1625600 h 162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96850" h="1625600">
                      <a:moveTo>
                        <a:pt x="127000" y="0"/>
                      </a:moveTo>
                      <a:cubicBezTo>
                        <a:pt x="72901" y="32460"/>
                        <a:pt x="111869" y="2917"/>
                        <a:pt x="82550" y="38100"/>
                      </a:cubicBezTo>
                      <a:cubicBezTo>
                        <a:pt x="68308" y="55190"/>
                        <a:pt x="59809" y="55930"/>
                        <a:pt x="50800" y="76200"/>
                      </a:cubicBezTo>
                      <a:cubicBezTo>
                        <a:pt x="25936" y="132143"/>
                        <a:pt x="53821" y="98579"/>
                        <a:pt x="19050" y="133350"/>
                      </a:cubicBezTo>
                      <a:cubicBezTo>
                        <a:pt x="3590" y="179729"/>
                        <a:pt x="9597" y="158463"/>
                        <a:pt x="0" y="196850"/>
                      </a:cubicBezTo>
                      <a:cubicBezTo>
                        <a:pt x="14593" y="299002"/>
                        <a:pt x="3234" y="257352"/>
                        <a:pt x="25400" y="323850"/>
                      </a:cubicBezTo>
                      <a:cubicBezTo>
                        <a:pt x="30227" y="338330"/>
                        <a:pt x="42333" y="349250"/>
                        <a:pt x="50800" y="361950"/>
                      </a:cubicBezTo>
                      <a:cubicBezTo>
                        <a:pt x="63500" y="381000"/>
                        <a:pt x="61383" y="383117"/>
                        <a:pt x="82550" y="393700"/>
                      </a:cubicBezTo>
                      <a:cubicBezTo>
                        <a:pt x="88537" y="396693"/>
                        <a:pt x="95250" y="397933"/>
                        <a:pt x="101600" y="400050"/>
                      </a:cubicBezTo>
                      <a:cubicBezTo>
                        <a:pt x="150493" y="448943"/>
                        <a:pt x="129737" y="423206"/>
                        <a:pt x="165100" y="476250"/>
                      </a:cubicBezTo>
                      <a:cubicBezTo>
                        <a:pt x="169333" y="482600"/>
                        <a:pt x="175387" y="488060"/>
                        <a:pt x="177800" y="495300"/>
                      </a:cubicBezTo>
                      <a:cubicBezTo>
                        <a:pt x="179917" y="501650"/>
                        <a:pt x="182698" y="507816"/>
                        <a:pt x="184150" y="514350"/>
                      </a:cubicBezTo>
                      <a:cubicBezTo>
                        <a:pt x="186943" y="526919"/>
                        <a:pt x="187975" y="539825"/>
                        <a:pt x="190500" y="552450"/>
                      </a:cubicBezTo>
                      <a:cubicBezTo>
                        <a:pt x="192212" y="561008"/>
                        <a:pt x="194733" y="569383"/>
                        <a:pt x="196850" y="577850"/>
                      </a:cubicBezTo>
                      <a:cubicBezTo>
                        <a:pt x="194733" y="605367"/>
                        <a:pt x="193923" y="633015"/>
                        <a:pt x="190500" y="660400"/>
                      </a:cubicBezTo>
                      <a:cubicBezTo>
                        <a:pt x="188219" y="678652"/>
                        <a:pt x="167578" y="708722"/>
                        <a:pt x="158750" y="717550"/>
                      </a:cubicBezTo>
                      <a:cubicBezTo>
                        <a:pt x="152400" y="723900"/>
                        <a:pt x="145449" y="729701"/>
                        <a:pt x="139700" y="736600"/>
                      </a:cubicBezTo>
                      <a:cubicBezTo>
                        <a:pt x="113242" y="768350"/>
                        <a:pt x="142875" y="745067"/>
                        <a:pt x="107950" y="768350"/>
                      </a:cubicBezTo>
                      <a:cubicBezTo>
                        <a:pt x="103717" y="774700"/>
                        <a:pt x="98663" y="780574"/>
                        <a:pt x="95250" y="787400"/>
                      </a:cubicBezTo>
                      <a:cubicBezTo>
                        <a:pt x="92257" y="793387"/>
                        <a:pt x="93081" y="801223"/>
                        <a:pt x="88900" y="806450"/>
                      </a:cubicBezTo>
                      <a:cubicBezTo>
                        <a:pt x="84132" y="812409"/>
                        <a:pt x="76200" y="814917"/>
                        <a:pt x="69850" y="819150"/>
                      </a:cubicBezTo>
                      <a:cubicBezTo>
                        <a:pt x="38908" y="865562"/>
                        <a:pt x="76676" y="807204"/>
                        <a:pt x="44450" y="863600"/>
                      </a:cubicBezTo>
                      <a:cubicBezTo>
                        <a:pt x="40664" y="870226"/>
                        <a:pt x="35163" y="875824"/>
                        <a:pt x="31750" y="882650"/>
                      </a:cubicBezTo>
                      <a:cubicBezTo>
                        <a:pt x="27195" y="891760"/>
                        <a:pt x="21085" y="918962"/>
                        <a:pt x="19050" y="927100"/>
                      </a:cubicBezTo>
                      <a:cubicBezTo>
                        <a:pt x="19267" y="930136"/>
                        <a:pt x="24826" y="1037369"/>
                        <a:pt x="31750" y="1060450"/>
                      </a:cubicBezTo>
                      <a:cubicBezTo>
                        <a:pt x="37042" y="1078089"/>
                        <a:pt x="49742" y="1083028"/>
                        <a:pt x="63500" y="1092200"/>
                      </a:cubicBezTo>
                      <a:cubicBezTo>
                        <a:pt x="67733" y="1098550"/>
                        <a:pt x="70457" y="1106224"/>
                        <a:pt x="76200" y="1111250"/>
                      </a:cubicBezTo>
                      <a:cubicBezTo>
                        <a:pt x="87687" y="1121301"/>
                        <a:pt x="114300" y="1136650"/>
                        <a:pt x="114300" y="1136650"/>
                      </a:cubicBezTo>
                      <a:cubicBezTo>
                        <a:pt x="116417" y="1143000"/>
                        <a:pt x="116469" y="1150473"/>
                        <a:pt x="120650" y="1155700"/>
                      </a:cubicBezTo>
                      <a:cubicBezTo>
                        <a:pt x="125418" y="1161659"/>
                        <a:pt x="133490" y="1163964"/>
                        <a:pt x="139700" y="1168400"/>
                      </a:cubicBezTo>
                      <a:cubicBezTo>
                        <a:pt x="148312" y="1174551"/>
                        <a:pt x="158069" y="1179540"/>
                        <a:pt x="165100" y="1187450"/>
                      </a:cubicBezTo>
                      <a:cubicBezTo>
                        <a:pt x="175241" y="1198858"/>
                        <a:pt x="190500" y="1225550"/>
                        <a:pt x="190500" y="1225550"/>
                      </a:cubicBezTo>
                      <a:cubicBezTo>
                        <a:pt x="192617" y="1234017"/>
                        <a:pt x="196850" y="1242223"/>
                        <a:pt x="196850" y="1250950"/>
                      </a:cubicBezTo>
                      <a:cubicBezTo>
                        <a:pt x="196850" y="1280659"/>
                        <a:pt x="193781" y="1310323"/>
                        <a:pt x="190500" y="1339850"/>
                      </a:cubicBezTo>
                      <a:cubicBezTo>
                        <a:pt x="188901" y="1354245"/>
                        <a:pt x="174642" y="1393773"/>
                        <a:pt x="171450" y="1403350"/>
                      </a:cubicBezTo>
                      <a:cubicBezTo>
                        <a:pt x="169037" y="1410590"/>
                        <a:pt x="162163" y="1415574"/>
                        <a:pt x="158750" y="1422400"/>
                      </a:cubicBezTo>
                      <a:cubicBezTo>
                        <a:pt x="155757" y="1428387"/>
                        <a:pt x="155393" y="1435463"/>
                        <a:pt x="152400" y="1441450"/>
                      </a:cubicBezTo>
                      <a:cubicBezTo>
                        <a:pt x="122211" y="1501827"/>
                        <a:pt x="159765" y="1400306"/>
                        <a:pt x="127000" y="1498600"/>
                      </a:cubicBezTo>
                      <a:cubicBezTo>
                        <a:pt x="119404" y="1521388"/>
                        <a:pt x="96991" y="1531377"/>
                        <a:pt x="95250" y="1555750"/>
                      </a:cubicBezTo>
                      <a:cubicBezTo>
                        <a:pt x="93591" y="1578974"/>
                        <a:pt x="95250" y="1602317"/>
                        <a:pt x="95250" y="1625600"/>
                      </a:cubicBezTo>
                    </a:path>
                  </a:pathLst>
                </a:custGeom>
                <a:ln w="9525"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8E6643B-1A31-C44F-A958-82E434448EB2}"/>
                    </a:ext>
                  </a:extLst>
                </p:cNvPr>
                <p:cNvSpPr/>
                <p:nvPr/>
              </p:nvSpPr>
              <p:spPr>
                <a:xfrm>
                  <a:off x="2842386" y="2804028"/>
                  <a:ext cx="914400" cy="914400"/>
                </a:xfrm>
                <a:prstGeom prst="rect">
                  <a:avLst/>
                </a:prstGeom>
                <a:noFill/>
                <a:ln w="9525">
                  <a:solidFill>
                    <a:schemeClr val="accent6"/>
                  </a:solidFill>
                  <a:prstDash val="lgDash"/>
                  <a:tailEnd w="sm" len="sm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24CAEA0-9642-FE4B-8542-3488B6443E43}"/>
                </a:ext>
              </a:extLst>
            </p:cNvPr>
            <p:cNvGrpSpPr/>
            <p:nvPr/>
          </p:nvGrpSpPr>
          <p:grpSpPr>
            <a:xfrm>
              <a:off x="4376950" y="4167649"/>
              <a:ext cx="851398" cy="847456"/>
              <a:chOff x="173562" y="3402795"/>
              <a:chExt cx="366457" cy="364760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CFE3B6BF-0607-6A45-B321-02AFCEFB99D5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4ADF615-D636-E247-B654-A192918E6D6A}"/>
                  </a:ext>
                </a:extLst>
              </p:cNvPr>
              <p:cNvSpPr/>
              <p:nvPr/>
            </p:nvSpPr>
            <p:spPr>
              <a:xfrm>
                <a:off x="301313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8A1E415-BC1D-4F4F-BC37-B41FB0D6B7C8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00C10FB-EC5A-254A-82C6-E1020AE7797A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BF60FAC-BD1D-264A-B470-336AA412B6FF}"/>
                </a:ext>
              </a:extLst>
            </p:cNvPr>
            <p:cNvGrpSpPr/>
            <p:nvPr/>
          </p:nvGrpSpPr>
          <p:grpSpPr>
            <a:xfrm>
              <a:off x="8774627" y="4167649"/>
              <a:ext cx="851398" cy="847456"/>
              <a:chOff x="173562" y="3402795"/>
              <a:chExt cx="366457" cy="364760"/>
            </a:xfrm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72930E73-9C5A-DA4D-BDCA-3C81CBF57626}"/>
                  </a:ext>
                </a:extLst>
              </p:cNvPr>
              <p:cNvSpPr/>
              <p:nvPr/>
            </p:nvSpPr>
            <p:spPr>
              <a:xfrm>
                <a:off x="219748" y="3448404"/>
                <a:ext cx="34543" cy="268659"/>
              </a:xfrm>
              <a:custGeom>
                <a:avLst/>
                <a:gdLst>
                  <a:gd name="connsiteX0" fmla="*/ 127000 w 196850"/>
                  <a:gd name="connsiteY0" fmla="*/ 0 h 1625600"/>
                  <a:gd name="connsiteX1" fmla="*/ 82550 w 196850"/>
                  <a:gd name="connsiteY1" fmla="*/ 38100 h 1625600"/>
                  <a:gd name="connsiteX2" fmla="*/ 50800 w 196850"/>
                  <a:gd name="connsiteY2" fmla="*/ 76200 h 1625600"/>
                  <a:gd name="connsiteX3" fmla="*/ 19050 w 196850"/>
                  <a:gd name="connsiteY3" fmla="*/ 133350 h 1625600"/>
                  <a:gd name="connsiteX4" fmla="*/ 0 w 196850"/>
                  <a:gd name="connsiteY4" fmla="*/ 196850 h 1625600"/>
                  <a:gd name="connsiteX5" fmla="*/ 25400 w 196850"/>
                  <a:gd name="connsiteY5" fmla="*/ 323850 h 1625600"/>
                  <a:gd name="connsiteX6" fmla="*/ 50800 w 196850"/>
                  <a:gd name="connsiteY6" fmla="*/ 361950 h 1625600"/>
                  <a:gd name="connsiteX7" fmla="*/ 82550 w 196850"/>
                  <a:gd name="connsiteY7" fmla="*/ 393700 h 1625600"/>
                  <a:gd name="connsiteX8" fmla="*/ 101600 w 196850"/>
                  <a:gd name="connsiteY8" fmla="*/ 400050 h 1625600"/>
                  <a:gd name="connsiteX9" fmla="*/ 165100 w 196850"/>
                  <a:gd name="connsiteY9" fmla="*/ 476250 h 1625600"/>
                  <a:gd name="connsiteX10" fmla="*/ 177800 w 196850"/>
                  <a:gd name="connsiteY10" fmla="*/ 495300 h 1625600"/>
                  <a:gd name="connsiteX11" fmla="*/ 184150 w 196850"/>
                  <a:gd name="connsiteY11" fmla="*/ 514350 h 1625600"/>
                  <a:gd name="connsiteX12" fmla="*/ 190500 w 196850"/>
                  <a:gd name="connsiteY12" fmla="*/ 552450 h 1625600"/>
                  <a:gd name="connsiteX13" fmla="*/ 196850 w 196850"/>
                  <a:gd name="connsiteY13" fmla="*/ 577850 h 1625600"/>
                  <a:gd name="connsiteX14" fmla="*/ 190500 w 196850"/>
                  <a:gd name="connsiteY14" fmla="*/ 660400 h 1625600"/>
                  <a:gd name="connsiteX15" fmla="*/ 158750 w 196850"/>
                  <a:gd name="connsiteY15" fmla="*/ 717550 h 1625600"/>
                  <a:gd name="connsiteX16" fmla="*/ 139700 w 196850"/>
                  <a:gd name="connsiteY16" fmla="*/ 736600 h 1625600"/>
                  <a:gd name="connsiteX17" fmla="*/ 107950 w 196850"/>
                  <a:gd name="connsiteY17" fmla="*/ 768350 h 1625600"/>
                  <a:gd name="connsiteX18" fmla="*/ 95250 w 196850"/>
                  <a:gd name="connsiteY18" fmla="*/ 787400 h 1625600"/>
                  <a:gd name="connsiteX19" fmla="*/ 88900 w 196850"/>
                  <a:gd name="connsiteY19" fmla="*/ 806450 h 1625600"/>
                  <a:gd name="connsiteX20" fmla="*/ 69850 w 196850"/>
                  <a:gd name="connsiteY20" fmla="*/ 819150 h 1625600"/>
                  <a:gd name="connsiteX21" fmla="*/ 44450 w 196850"/>
                  <a:gd name="connsiteY21" fmla="*/ 863600 h 1625600"/>
                  <a:gd name="connsiteX22" fmla="*/ 31750 w 196850"/>
                  <a:gd name="connsiteY22" fmla="*/ 882650 h 1625600"/>
                  <a:gd name="connsiteX23" fmla="*/ 19050 w 196850"/>
                  <a:gd name="connsiteY23" fmla="*/ 927100 h 1625600"/>
                  <a:gd name="connsiteX24" fmla="*/ 31750 w 196850"/>
                  <a:gd name="connsiteY24" fmla="*/ 1060450 h 1625600"/>
                  <a:gd name="connsiteX25" fmla="*/ 63500 w 196850"/>
                  <a:gd name="connsiteY25" fmla="*/ 1092200 h 1625600"/>
                  <a:gd name="connsiteX26" fmla="*/ 76200 w 196850"/>
                  <a:gd name="connsiteY26" fmla="*/ 1111250 h 1625600"/>
                  <a:gd name="connsiteX27" fmla="*/ 114300 w 196850"/>
                  <a:gd name="connsiteY27" fmla="*/ 1136650 h 1625600"/>
                  <a:gd name="connsiteX28" fmla="*/ 120650 w 196850"/>
                  <a:gd name="connsiteY28" fmla="*/ 1155700 h 1625600"/>
                  <a:gd name="connsiteX29" fmla="*/ 139700 w 196850"/>
                  <a:gd name="connsiteY29" fmla="*/ 1168400 h 1625600"/>
                  <a:gd name="connsiteX30" fmla="*/ 165100 w 196850"/>
                  <a:gd name="connsiteY30" fmla="*/ 1187450 h 1625600"/>
                  <a:gd name="connsiteX31" fmla="*/ 190500 w 196850"/>
                  <a:gd name="connsiteY31" fmla="*/ 1225550 h 1625600"/>
                  <a:gd name="connsiteX32" fmla="*/ 196850 w 196850"/>
                  <a:gd name="connsiteY32" fmla="*/ 1250950 h 1625600"/>
                  <a:gd name="connsiteX33" fmla="*/ 190500 w 196850"/>
                  <a:gd name="connsiteY33" fmla="*/ 1339850 h 1625600"/>
                  <a:gd name="connsiteX34" fmla="*/ 171450 w 196850"/>
                  <a:gd name="connsiteY34" fmla="*/ 1403350 h 1625600"/>
                  <a:gd name="connsiteX35" fmla="*/ 158750 w 196850"/>
                  <a:gd name="connsiteY35" fmla="*/ 1422400 h 1625600"/>
                  <a:gd name="connsiteX36" fmla="*/ 152400 w 196850"/>
                  <a:gd name="connsiteY36" fmla="*/ 1441450 h 1625600"/>
                  <a:gd name="connsiteX37" fmla="*/ 127000 w 196850"/>
                  <a:gd name="connsiteY37" fmla="*/ 1498600 h 1625600"/>
                  <a:gd name="connsiteX38" fmla="*/ 95250 w 196850"/>
                  <a:gd name="connsiteY38" fmla="*/ 1555750 h 1625600"/>
                  <a:gd name="connsiteX39" fmla="*/ 95250 w 196850"/>
                  <a:gd name="connsiteY39" fmla="*/ 1625600 h 162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96850" h="1625600">
                    <a:moveTo>
                      <a:pt x="127000" y="0"/>
                    </a:moveTo>
                    <a:cubicBezTo>
                      <a:pt x="72901" y="32460"/>
                      <a:pt x="111869" y="2917"/>
                      <a:pt x="82550" y="38100"/>
                    </a:cubicBezTo>
                    <a:cubicBezTo>
                      <a:pt x="68308" y="55190"/>
                      <a:pt x="59809" y="55930"/>
                      <a:pt x="50800" y="76200"/>
                    </a:cubicBezTo>
                    <a:cubicBezTo>
                      <a:pt x="25936" y="132143"/>
                      <a:pt x="53821" y="98579"/>
                      <a:pt x="19050" y="133350"/>
                    </a:cubicBezTo>
                    <a:cubicBezTo>
                      <a:pt x="3590" y="179729"/>
                      <a:pt x="9597" y="158463"/>
                      <a:pt x="0" y="196850"/>
                    </a:cubicBezTo>
                    <a:cubicBezTo>
                      <a:pt x="14593" y="299002"/>
                      <a:pt x="3234" y="257352"/>
                      <a:pt x="25400" y="323850"/>
                    </a:cubicBezTo>
                    <a:cubicBezTo>
                      <a:pt x="30227" y="338330"/>
                      <a:pt x="42333" y="349250"/>
                      <a:pt x="50800" y="361950"/>
                    </a:cubicBezTo>
                    <a:cubicBezTo>
                      <a:pt x="63500" y="381000"/>
                      <a:pt x="61383" y="383117"/>
                      <a:pt x="82550" y="393700"/>
                    </a:cubicBezTo>
                    <a:cubicBezTo>
                      <a:pt x="88537" y="396693"/>
                      <a:pt x="95250" y="397933"/>
                      <a:pt x="101600" y="400050"/>
                    </a:cubicBezTo>
                    <a:cubicBezTo>
                      <a:pt x="150493" y="448943"/>
                      <a:pt x="129737" y="423206"/>
                      <a:pt x="165100" y="476250"/>
                    </a:cubicBezTo>
                    <a:cubicBezTo>
                      <a:pt x="169333" y="482600"/>
                      <a:pt x="175387" y="488060"/>
                      <a:pt x="177800" y="495300"/>
                    </a:cubicBezTo>
                    <a:cubicBezTo>
                      <a:pt x="179917" y="501650"/>
                      <a:pt x="182698" y="507816"/>
                      <a:pt x="184150" y="514350"/>
                    </a:cubicBezTo>
                    <a:cubicBezTo>
                      <a:pt x="186943" y="526919"/>
                      <a:pt x="187975" y="539825"/>
                      <a:pt x="190500" y="552450"/>
                    </a:cubicBezTo>
                    <a:cubicBezTo>
                      <a:pt x="192212" y="561008"/>
                      <a:pt x="194733" y="569383"/>
                      <a:pt x="196850" y="577850"/>
                    </a:cubicBezTo>
                    <a:cubicBezTo>
                      <a:pt x="194733" y="605367"/>
                      <a:pt x="193923" y="633015"/>
                      <a:pt x="190500" y="660400"/>
                    </a:cubicBezTo>
                    <a:cubicBezTo>
                      <a:pt x="188219" y="678652"/>
                      <a:pt x="167578" y="708722"/>
                      <a:pt x="158750" y="717550"/>
                    </a:cubicBezTo>
                    <a:cubicBezTo>
                      <a:pt x="152400" y="723900"/>
                      <a:pt x="145449" y="729701"/>
                      <a:pt x="139700" y="736600"/>
                    </a:cubicBezTo>
                    <a:cubicBezTo>
                      <a:pt x="113242" y="768350"/>
                      <a:pt x="142875" y="745067"/>
                      <a:pt x="107950" y="768350"/>
                    </a:cubicBezTo>
                    <a:cubicBezTo>
                      <a:pt x="103717" y="774700"/>
                      <a:pt x="98663" y="780574"/>
                      <a:pt x="95250" y="787400"/>
                    </a:cubicBezTo>
                    <a:cubicBezTo>
                      <a:pt x="92257" y="793387"/>
                      <a:pt x="93081" y="801223"/>
                      <a:pt x="88900" y="806450"/>
                    </a:cubicBezTo>
                    <a:cubicBezTo>
                      <a:pt x="84132" y="812409"/>
                      <a:pt x="76200" y="814917"/>
                      <a:pt x="69850" y="819150"/>
                    </a:cubicBezTo>
                    <a:cubicBezTo>
                      <a:pt x="38908" y="865562"/>
                      <a:pt x="76676" y="807204"/>
                      <a:pt x="44450" y="863600"/>
                    </a:cubicBezTo>
                    <a:cubicBezTo>
                      <a:pt x="40664" y="870226"/>
                      <a:pt x="35163" y="875824"/>
                      <a:pt x="31750" y="882650"/>
                    </a:cubicBezTo>
                    <a:cubicBezTo>
                      <a:pt x="27195" y="891760"/>
                      <a:pt x="21085" y="918962"/>
                      <a:pt x="19050" y="927100"/>
                    </a:cubicBezTo>
                    <a:cubicBezTo>
                      <a:pt x="19267" y="930136"/>
                      <a:pt x="24826" y="1037369"/>
                      <a:pt x="31750" y="1060450"/>
                    </a:cubicBezTo>
                    <a:cubicBezTo>
                      <a:pt x="37042" y="1078089"/>
                      <a:pt x="49742" y="1083028"/>
                      <a:pt x="63500" y="1092200"/>
                    </a:cubicBezTo>
                    <a:cubicBezTo>
                      <a:pt x="67733" y="1098550"/>
                      <a:pt x="70457" y="1106224"/>
                      <a:pt x="76200" y="1111250"/>
                    </a:cubicBezTo>
                    <a:cubicBezTo>
                      <a:pt x="87687" y="1121301"/>
                      <a:pt x="114300" y="1136650"/>
                      <a:pt x="114300" y="1136650"/>
                    </a:cubicBezTo>
                    <a:cubicBezTo>
                      <a:pt x="116417" y="1143000"/>
                      <a:pt x="116469" y="1150473"/>
                      <a:pt x="120650" y="1155700"/>
                    </a:cubicBezTo>
                    <a:cubicBezTo>
                      <a:pt x="125418" y="1161659"/>
                      <a:pt x="133490" y="1163964"/>
                      <a:pt x="139700" y="1168400"/>
                    </a:cubicBezTo>
                    <a:cubicBezTo>
                      <a:pt x="148312" y="1174551"/>
                      <a:pt x="158069" y="1179540"/>
                      <a:pt x="165100" y="1187450"/>
                    </a:cubicBezTo>
                    <a:cubicBezTo>
                      <a:pt x="175241" y="1198858"/>
                      <a:pt x="190500" y="1225550"/>
                      <a:pt x="190500" y="1225550"/>
                    </a:cubicBezTo>
                    <a:cubicBezTo>
                      <a:pt x="192617" y="1234017"/>
                      <a:pt x="196850" y="1242223"/>
                      <a:pt x="196850" y="1250950"/>
                    </a:cubicBezTo>
                    <a:cubicBezTo>
                      <a:pt x="196850" y="1280659"/>
                      <a:pt x="193781" y="1310323"/>
                      <a:pt x="190500" y="1339850"/>
                    </a:cubicBezTo>
                    <a:cubicBezTo>
                      <a:pt x="188901" y="1354245"/>
                      <a:pt x="174642" y="1393773"/>
                      <a:pt x="171450" y="1403350"/>
                    </a:cubicBezTo>
                    <a:cubicBezTo>
                      <a:pt x="169037" y="1410590"/>
                      <a:pt x="162163" y="1415574"/>
                      <a:pt x="158750" y="1422400"/>
                    </a:cubicBezTo>
                    <a:cubicBezTo>
                      <a:pt x="155757" y="1428387"/>
                      <a:pt x="155393" y="1435463"/>
                      <a:pt x="152400" y="1441450"/>
                    </a:cubicBezTo>
                    <a:cubicBezTo>
                      <a:pt x="122211" y="1501827"/>
                      <a:pt x="159765" y="1400306"/>
                      <a:pt x="127000" y="1498600"/>
                    </a:cubicBezTo>
                    <a:cubicBezTo>
                      <a:pt x="119404" y="1521388"/>
                      <a:pt x="96991" y="1531377"/>
                      <a:pt x="95250" y="1555750"/>
                    </a:cubicBezTo>
                    <a:cubicBezTo>
                      <a:pt x="93591" y="1578974"/>
                      <a:pt x="95250" y="1602317"/>
                      <a:pt x="95250" y="1625600"/>
                    </a:cubicBezTo>
                  </a:path>
                </a:pathLst>
              </a:custGeom>
              <a:ln w="9525"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2BD72C-6BA0-FE4D-8350-88DE1E089491}"/>
                  </a:ext>
                </a:extLst>
              </p:cNvPr>
              <p:cNvSpPr/>
              <p:nvPr/>
            </p:nvSpPr>
            <p:spPr>
              <a:xfrm>
                <a:off x="200128" y="3428560"/>
                <a:ext cx="313230" cy="313232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prstDash val="lgDash"/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0C99FDB-603F-314A-8D1D-FFB0095A3527}"/>
                  </a:ext>
                </a:extLst>
              </p:cNvPr>
              <p:cNvSpPr/>
              <p:nvPr/>
            </p:nvSpPr>
            <p:spPr>
              <a:xfrm>
                <a:off x="173562" y="3402795"/>
                <a:ext cx="366457" cy="364760"/>
              </a:xfrm>
              <a:prstGeom prst="rect">
                <a:avLst/>
              </a:prstGeom>
              <a:noFill/>
              <a:ln w="9525">
                <a:solidFill>
                  <a:schemeClr val="accent5"/>
                </a:solidFill>
                <a:tailEnd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FCA25E74-42C0-9A41-B5CB-3168A4E2E7E5}"/>
                </a:ext>
              </a:extLst>
            </p:cNvPr>
            <p:cNvSpPr/>
            <p:nvPr/>
          </p:nvSpPr>
          <p:spPr>
            <a:xfrm>
              <a:off x="4012288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9956D4FC-CB94-CD48-99C1-21B71A1D9CC1}"/>
                </a:ext>
              </a:extLst>
            </p:cNvPr>
            <p:cNvSpPr/>
            <p:nvPr/>
          </p:nvSpPr>
          <p:spPr>
            <a:xfrm>
              <a:off x="4187847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3782EA37-0E78-524C-B320-B20808382E72}"/>
                </a:ext>
              </a:extLst>
            </p:cNvPr>
            <p:cNvSpPr/>
            <p:nvPr/>
          </p:nvSpPr>
          <p:spPr>
            <a:xfrm>
              <a:off x="4363406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683499AC-01F1-F945-9EE1-E25897ED6D43}"/>
                </a:ext>
              </a:extLst>
            </p:cNvPr>
            <p:cNvSpPr/>
            <p:nvPr/>
          </p:nvSpPr>
          <p:spPr>
            <a:xfrm>
              <a:off x="4538965" y="2770868"/>
              <a:ext cx="74349" cy="578248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9525">
              <a:headEnd type="none" w="med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4985E473-E503-E241-953B-716C7D78ECCD}"/>
                </a:ext>
              </a:extLst>
            </p:cNvPr>
            <p:cNvCxnSpPr>
              <a:stCxn id="291" idx="39"/>
            </p:cNvCxnSpPr>
            <p:nvPr/>
          </p:nvCxnSpPr>
          <p:spPr>
            <a:xfrm flipH="1">
              <a:off x="3495356" y="3349116"/>
              <a:ext cx="552906" cy="699437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44E72FD-71A9-544B-AFCB-E601A105BBD8}"/>
                </a:ext>
              </a:extLst>
            </p:cNvPr>
            <p:cNvCxnSpPr>
              <a:stCxn id="292" idx="39"/>
            </p:cNvCxnSpPr>
            <p:nvPr/>
          </p:nvCxnSpPr>
          <p:spPr>
            <a:xfrm>
              <a:off x="4223821" y="3349116"/>
              <a:ext cx="627954" cy="812631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08C52B63-4020-024A-A86D-A351CE483559}"/>
                </a:ext>
              </a:extLst>
            </p:cNvPr>
            <p:cNvCxnSpPr>
              <a:stCxn id="293" idx="39"/>
            </p:cNvCxnSpPr>
            <p:nvPr/>
          </p:nvCxnSpPr>
          <p:spPr>
            <a:xfrm>
              <a:off x="4399380" y="3349116"/>
              <a:ext cx="2510737" cy="668092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1449B51-1C54-F844-9961-9F8EE2FED7E3}"/>
                </a:ext>
              </a:extLst>
            </p:cNvPr>
            <p:cNvSpPr/>
            <p:nvPr/>
          </p:nvSpPr>
          <p:spPr>
            <a:xfrm>
              <a:off x="3877903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1B029F0-7597-6841-ADE5-4E89D2CA4C66}"/>
                </a:ext>
              </a:extLst>
            </p:cNvPr>
            <p:cNvSpPr/>
            <p:nvPr/>
          </p:nvSpPr>
          <p:spPr>
            <a:xfrm>
              <a:off x="4537400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63224A4-DFB1-4A49-9A2D-F89713D49BA6}"/>
                </a:ext>
              </a:extLst>
            </p:cNvPr>
            <p:cNvSpPr/>
            <p:nvPr/>
          </p:nvSpPr>
          <p:spPr>
            <a:xfrm>
              <a:off x="5058753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F6A43AA-BDE9-434C-8095-F4318C8DB4A0}"/>
                </a:ext>
              </a:extLst>
            </p:cNvPr>
            <p:cNvCxnSpPr>
              <a:stCxn id="294" idx="39"/>
            </p:cNvCxnSpPr>
            <p:nvPr/>
          </p:nvCxnSpPr>
          <p:spPr>
            <a:xfrm>
              <a:off x="4574940" y="3349116"/>
              <a:ext cx="4383245" cy="776625"/>
            </a:xfrm>
            <a:prstGeom prst="straightConnector1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dash"/>
              <a:headEnd type="none" w="med" len="med"/>
              <a:tailEnd type="arrow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D4854ADD-B057-1B4D-8A45-CE4DAD104B8E}"/>
                </a:ext>
              </a:extLst>
            </p:cNvPr>
            <p:cNvSpPr/>
            <p:nvPr/>
          </p:nvSpPr>
          <p:spPr>
            <a:xfrm>
              <a:off x="6797595" y="3581554"/>
              <a:ext cx="150486" cy="150486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251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1109</Words>
  <Application>Microsoft Macintosh PowerPoint</Application>
  <PresentationFormat>Widescreen</PresentationFormat>
  <Paragraphs>143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 Compiler Framework for Optimizing Dynamic Parallelism on GPUs</vt:lpstr>
      <vt:lpstr>Dynamic Parallelism on GPUs</vt:lpstr>
      <vt:lpstr>Dynamic Parallelism Overhead</vt:lpstr>
      <vt:lpstr>Prior Work: Aggregation</vt:lpstr>
      <vt:lpstr>Prior Work: Aggregation</vt:lpstr>
      <vt:lpstr>Contributions</vt:lpstr>
      <vt:lpstr>Thresholding</vt:lpstr>
      <vt:lpstr>Thresholding</vt:lpstr>
      <vt:lpstr>Coarsening</vt:lpstr>
      <vt:lpstr>Coarsening</vt:lpstr>
      <vt:lpstr>Multi-block Granularity Aggregation</vt:lpstr>
      <vt:lpstr>Multi-block Granularity Aggregation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Overall Speedup</vt:lpstr>
      <vt:lpstr>Summary</vt:lpstr>
      <vt:lpstr>Thank you!  A Compiler Framework for Optimizing Dynamic Parallelism on GPUs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Dynamic Parallelism on GPUs</dc:title>
  <dc:creator>Mhd Ghaith Olabi</dc:creator>
  <cp:lastModifiedBy>Layla Dadouch (Student)</cp:lastModifiedBy>
  <cp:revision>314</cp:revision>
  <dcterms:created xsi:type="dcterms:W3CDTF">2021-01-24T19:34:05Z</dcterms:created>
  <dcterms:modified xsi:type="dcterms:W3CDTF">2022-03-24T16:48:03Z</dcterms:modified>
</cp:coreProperties>
</file>