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24" r:id="rId3"/>
    <p:sldId id="323" r:id="rId4"/>
    <p:sldId id="263" r:id="rId5"/>
    <p:sldId id="341" r:id="rId6"/>
    <p:sldId id="342" r:id="rId7"/>
    <p:sldId id="334" r:id="rId8"/>
    <p:sldId id="264" r:id="rId9"/>
    <p:sldId id="327" r:id="rId10"/>
    <p:sldId id="326" r:id="rId11"/>
    <p:sldId id="267" r:id="rId12"/>
    <p:sldId id="270" r:id="rId13"/>
    <p:sldId id="350" r:id="rId14"/>
    <p:sldId id="271" r:id="rId15"/>
    <p:sldId id="340" r:id="rId16"/>
    <p:sldId id="348" r:id="rId17"/>
    <p:sldId id="349" r:id="rId18"/>
    <p:sldId id="321" r:id="rId19"/>
    <p:sldId id="357" r:id="rId20"/>
    <p:sldId id="358" r:id="rId21"/>
    <p:sldId id="352" r:id="rId22"/>
    <p:sldId id="356" r:id="rId23"/>
    <p:sldId id="355" r:id="rId24"/>
    <p:sldId id="354" r:id="rId25"/>
    <p:sldId id="353" r:id="rId26"/>
    <p:sldId id="328" r:id="rId27"/>
    <p:sldId id="303" r:id="rId28"/>
    <p:sldId id="360" r:id="rId29"/>
    <p:sldId id="274" r:id="rId30"/>
    <p:sldId id="3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7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10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9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breakdow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6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pattFill prst="wdUpDiag">
              <a:fgClr>
                <a:schemeClr val="accent6"/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Parent work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Sheet1!$U$2:$W$49</c:f>
              <c:multiLvlStrCache>
                <c:ptCount val="48"/>
                <c:lvl>
                  <c:pt idx="0">
                    <c:v>KLAP (CDP+A)</c:v>
                  </c:pt>
                  <c:pt idx="1">
                    <c:v>CDP+T+A</c:v>
                  </c:pt>
                  <c:pt idx="2">
                    <c:v>CDP+T+C+A</c:v>
                  </c:pt>
                  <c:pt idx="3">
                    <c:v>KLAP (CDP+A)</c:v>
                  </c:pt>
                  <c:pt idx="4">
                    <c:v>CDP+T+A</c:v>
                  </c:pt>
                  <c:pt idx="5">
                    <c:v>CDP+T+C+A</c:v>
                  </c:pt>
                  <c:pt idx="6">
                    <c:v>KLAP (CDP+A)</c:v>
                  </c:pt>
                  <c:pt idx="7">
                    <c:v>CDP+T+A</c:v>
                  </c:pt>
                  <c:pt idx="8">
                    <c:v>CDP+T+C+A</c:v>
                  </c:pt>
                  <c:pt idx="9">
                    <c:v>KLAP (CDP+A)</c:v>
                  </c:pt>
                  <c:pt idx="10">
                    <c:v>CDP+T+A</c:v>
                  </c:pt>
                  <c:pt idx="11">
                    <c:v>CDP+T+C+A</c:v>
                  </c:pt>
                  <c:pt idx="12">
                    <c:v>KLAP (CDP+A)</c:v>
                  </c:pt>
                  <c:pt idx="13">
                    <c:v>CDP+T+A</c:v>
                  </c:pt>
                  <c:pt idx="14">
                    <c:v>CDP+T+C+A</c:v>
                  </c:pt>
                  <c:pt idx="15">
                    <c:v>KLAP (CDP+A)</c:v>
                  </c:pt>
                  <c:pt idx="16">
                    <c:v>CDP+T+A</c:v>
                  </c:pt>
                  <c:pt idx="17">
                    <c:v>CDP+T+C+A</c:v>
                  </c:pt>
                  <c:pt idx="18">
                    <c:v>KLAP (CDP+A)</c:v>
                  </c:pt>
                  <c:pt idx="19">
                    <c:v>CDP+T+A</c:v>
                  </c:pt>
                  <c:pt idx="20">
                    <c:v>CDP+T+C+A</c:v>
                  </c:pt>
                  <c:pt idx="21">
                    <c:v>KLAP (CDP+A)</c:v>
                  </c:pt>
                  <c:pt idx="22">
                    <c:v>CDP+T+A</c:v>
                  </c:pt>
                  <c:pt idx="23">
                    <c:v>CDP+T+C+A</c:v>
                  </c:pt>
                  <c:pt idx="24">
                    <c:v>KLAP (CDP+A)</c:v>
                  </c:pt>
                  <c:pt idx="25">
                    <c:v>CDP+T+A</c:v>
                  </c:pt>
                  <c:pt idx="26">
                    <c:v>CDP+T+C+A</c:v>
                  </c:pt>
                  <c:pt idx="27">
                    <c:v>KLAP (CDP+A)</c:v>
                  </c:pt>
                  <c:pt idx="28">
                    <c:v>CDP+T+A</c:v>
                  </c:pt>
                  <c:pt idx="29">
                    <c:v>CDP+T+C+A</c:v>
                  </c:pt>
                  <c:pt idx="30">
                    <c:v>KLAP (CDP+A)</c:v>
                  </c:pt>
                  <c:pt idx="31">
                    <c:v>CDP+T+A</c:v>
                  </c:pt>
                  <c:pt idx="32">
                    <c:v>CDP+T+C+A</c:v>
                  </c:pt>
                  <c:pt idx="33">
                    <c:v>KLAP (CDP+A)</c:v>
                  </c:pt>
                  <c:pt idx="34">
                    <c:v>CDP+T+A</c:v>
                  </c:pt>
                  <c:pt idx="35">
                    <c:v>CDP+T+C+A</c:v>
                  </c:pt>
                  <c:pt idx="36">
                    <c:v>KLAP (CDP+A)</c:v>
                  </c:pt>
                  <c:pt idx="37">
                    <c:v>CDP+T+A</c:v>
                  </c:pt>
                  <c:pt idx="38">
                    <c:v>CDP+T+C+A</c:v>
                  </c:pt>
                  <c:pt idx="39">
                    <c:v>KLAP (CDP+A)</c:v>
                  </c:pt>
                  <c:pt idx="40">
                    <c:v>CDP+T+A</c:v>
                  </c:pt>
                  <c:pt idx="41">
                    <c:v>CDP+T+C+A</c:v>
                  </c:pt>
                  <c:pt idx="42">
                    <c:v> </c:v>
                  </c:pt>
                  <c:pt idx="45">
                    <c:v>KLAP (CDP+A)</c:v>
                  </c:pt>
                  <c:pt idx="46">
                    <c:v>CDP+T+A</c:v>
                  </c:pt>
                  <c:pt idx="47">
                    <c:v>CDP+T+C+A</c:v>
                  </c:pt>
                </c:lvl>
                <c:lvl>
                  <c:pt idx="0">
                    <c:v>KRON</c:v>
                  </c:pt>
                  <c:pt idx="3">
                    <c:v>CNR</c:v>
                  </c:pt>
                  <c:pt idx="6">
                    <c:v>T0032-C16</c:v>
                  </c:pt>
                  <c:pt idx="9">
                    <c:v>T2048-C64</c:v>
                  </c:pt>
                  <c:pt idx="12">
                    <c:v>KRON</c:v>
                  </c:pt>
                  <c:pt idx="15">
                    <c:v>CNR</c:v>
                  </c:pt>
                  <c:pt idx="18">
                    <c:v>KRON</c:v>
                  </c:pt>
                  <c:pt idx="21">
                    <c:v>CNR</c:v>
                  </c:pt>
                  <c:pt idx="24">
                    <c:v>RAND-3</c:v>
                  </c:pt>
                  <c:pt idx="27">
                    <c:v>5-SAT</c:v>
                  </c:pt>
                  <c:pt idx="30">
                    <c:v>KRON</c:v>
                  </c:pt>
                  <c:pt idx="33">
                    <c:v>CNR</c:v>
                  </c:pt>
                  <c:pt idx="36">
                    <c:v>KRON</c:v>
                  </c:pt>
                  <c:pt idx="39">
                    <c:v>CNR</c:v>
                  </c:pt>
                  <c:pt idx="42">
                    <c:v> </c:v>
                  </c:pt>
                </c:lvl>
                <c:lvl>
                  <c:pt idx="0">
                    <c:v>BFS</c:v>
                  </c:pt>
                  <c:pt idx="6">
                    <c:v>BT</c:v>
                  </c:pt>
                  <c:pt idx="12">
                    <c:v>MSTF</c:v>
                  </c:pt>
                  <c:pt idx="18">
                    <c:v>MSTV</c:v>
                  </c:pt>
                  <c:pt idx="24">
                    <c:v>SP</c:v>
                  </c:pt>
                  <c:pt idx="30">
                    <c:v>SSSP</c:v>
                  </c:pt>
                  <c:pt idx="36">
                    <c:v>TC</c:v>
                  </c:pt>
                  <c:pt idx="42">
                    <c:v> </c:v>
                  </c:pt>
                  <c:pt idx="45">
                    <c:v>Mean</c:v>
                  </c:pt>
                </c:lvl>
              </c:multiLvlStrCache>
            </c:multiLvlStrRef>
          </c:cat>
          <c:val>
            <c:numRef>
              <c:f>Sheet1!$X$2:$X$49</c:f>
              <c:numCache>
                <c:formatCode>0.00</c:formatCode>
                <c:ptCount val="48"/>
                <c:pt idx="0">
                  <c:v>4.6927938268361148E-2</c:v>
                </c:pt>
                <c:pt idx="1">
                  <c:v>0.27097271583256122</c:v>
                </c:pt>
                <c:pt idx="2">
                  <c:v>0.10039342856747747</c:v>
                </c:pt>
                <c:pt idx="3">
                  <c:v>5.6745616470537982E-2</c:v>
                </c:pt>
                <c:pt idx="4">
                  <c:v>0.23523695619674093</c:v>
                </c:pt>
                <c:pt idx="5">
                  <c:v>0.21870661854216941</c:v>
                </c:pt>
                <c:pt idx="6">
                  <c:v>0.8208346666391404</c:v>
                </c:pt>
                <c:pt idx="7">
                  <c:v>0.90241004343422881</c:v>
                </c:pt>
                <c:pt idx="8">
                  <c:v>0.88139255619668944</c:v>
                </c:pt>
                <c:pt idx="9">
                  <c:v>0.56047255027001719</c:v>
                </c:pt>
                <c:pt idx="10">
                  <c:v>0.69927753247067759</c:v>
                </c:pt>
                <c:pt idx="11">
                  <c:v>0.70782525165279586</c:v>
                </c:pt>
                <c:pt idx="12">
                  <c:v>1.2554713199852855E-2</c:v>
                </c:pt>
                <c:pt idx="13">
                  <c:v>0.10636924537747766</c:v>
                </c:pt>
                <c:pt idx="14">
                  <c:v>0.10851322345762682</c:v>
                </c:pt>
                <c:pt idx="15">
                  <c:v>7.8908906384861005E-2</c:v>
                </c:pt>
                <c:pt idx="16">
                  <c:v>0.11614883662112009</c:v>
                </c:pt>
                <c:pt idx="17">
                  <c:v>0.11504225221213293</c:v>
                </c:pt>
                <c:pt idx="18">
                  <c:v>1.5136084969237327E-2</c:v>
                </c:pt>
                <c:pt idx="19">
                  <c:v>2.4879691425707822E-2</c:v>
                </c:pt>
                <c:pt idx="20">
                  <c:v>1.9651740371023525E-2</c:v>
                </c:pt>
                <c:pt idx="21">
                  <c:v>7.5257601526514898E-3</c:v>
                </c:pt>
                <c:pt idx="22">
                  <c:v>1.8820251317763728E-2</c:v>
                </c:pt>
                <c:pt idx="23">
                  <c:v>1.8395119886694795E-2</c:v>
                </c:pt>
                <c:pt idx="24">
                  <c:v>0.66646096707822122</c:v>
                </c:pt>
                <c:pt idx="25">
                  <c:v>1.4990773311281509</c:v>
                </c:pt>
                <c:pt idx="26">
                  <c:v>1.2775384857712362</c:v>
                </c:pt>
                <c:pt idx="27">
                  <c:v>0.15782576427202363</c:v>
                </c:pt>
                <c:pt idx="28">
                  <c:v>0.34250044085485737</c:v>
                </c:pt>
                <c:pt idx="29">
                  <c:v>0.55642716940417847</c:v>
                </c:pt>
                <c:pt idx="30">
                  <c:v>2.8084743414212372E-2</c:v>
                </c:pt>
                <c:pt idx="31">
                  <c:v>0.22580184885959831</c:v>
                </c:pt>
                <c:pt idx="32">
                  <c:v>0.12434874124969517</c:v>
                </c:pt>
                <c:pt idx="33">
                  <c:v>1.0060051896034697E-2</c:v>
                </c:pt>
                <c:pt idx="34">
                  <c:v>5.6202158931161705E-2</c:v>
                </c:pt>
                <c:pt idx="35">
                  <c:v>5.6319830614073793E-2</c:v>
                </c:pt>
                <c:pt idx="36">
                  <c:v>7.9987977694786919E-4</c:v>
                </c:pt>
                <c:pt idx="37">
                  <c:v>3.6767982299074027E-2</c:v>
                </c:pt>
                <c:pt idx="38">
                  <c:v>3.6376617895329207E-2</c:v>
                </c:pt>
                <c:pt idx="39">
                  <c:v>1.5820179230929064E-3</c:v>
                </c:pt>
                <c:pt idx="40">
                  <c:v>7.5964958141467752E-3</c:v>
                </c:pt>
                <c:pt idx="41">
                  <c:v>8.4562948663811296E-3</c:v>
                </c:pt>
                <c:pt idx="45">
                  <c:v>0.17599426147965658</c:v>
                </c:pt>
                <c:pt idx="46">
                  <c:v>0.32443296646880482</c:v>
                </c:pt>
                <c:pt idx="47">
                  <c:v>0.30209909504910737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C-3B41-857D-CF0A2D092176}"/>
            </c:ext>
          </c:extLst>
        </c:ser>
        <c:ser>
          <c:idx val="1"/>
          <c:order val="1"/>
          <c:tx>
            <c:strRef>
              <c:f>Sheet1!$Y$1</c:f>
              <c:strCache>
                <c:ptCount val="1"/>
                <c:pt idx="0">
                  <c:v>Child work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Sheet1!$U$2:$W$49</c:f>
              <c:multiLvlStrCache>
                <c:ptCount val="48"/>
                <c:lvl>
                  <c:pt idx="0">
                    <c:v>KLAP (CDP+A)</c:v>
                  </c:pt>
                  <c:pt idx="1">
                    <c:v>CDP+T+A</c:v>
                  </c:pt>
                  <c:pt idx="2">
                    <c:v>CDP+T+C+A</c:v>
                  </c:pt>
                  <c:pt idx="3">
                    <c:v>KLAP (CDP+A)</c:v>
                  </c:pt>
                  <c:pt idx="4">
                    <c:v>CDP+T+A</c:v>
                  </c:pt>
                  <c:pt idx="5">
                    <c:v>CDP+T+C+A</c:v>
                  </c:pt>
                  <c:pt idx="6">
                    <c:v>KLAP (CDP+A)</c:v>
                  </c:pt>
                  <c:pt idx="7">
                    <c:v>CDP+T+A</c:v>
                  </c:pt>
                  <c:pt idx="8">
                    <c:v>CDP+T+C+A</c:v>
                  </c:pt>
                  <c:pt idx="9">
                    <c:v>KLAP (CDP+A)</c:v>
                  </c:pt>
                  <c:pt idx="10">
                    <c:v>CDP+T+A</c:v>
                  </c:pt>
                  <c:pt idx="11">
                    <c:v>CDP+T+C+A</c:v>
                  </c:pt>
                  <c:pt idx="12">
                    <c:v>KLAP (CDP+A)</c:v>
                  </c:pt>
                  <c:pt idx="13">
                    <c:v>CDP+T+A</c:v>
                  </c:pt>
                  <c:pt idx="14">
                    <c:v>CDP+T+C+A</c:v>
                  </c:pt>
                  <c:pt idx="15">
                    <c:v>KLAP (CDP+A)</c:v>
                  </c:pt>
                  <c:pt idx="16">
                    <c:v>CDP+T+A</c:v>
                  </c:pt>
                  <c:pt idx="17">
                    <c:v>CDP+T+C+A</c:v>
                  </c:pt>
                  <c:pt idx="18">
                    <c:v>KLAP (CDP+A)</c:v>
                  </c:pt>
                  <c:pt idx="19">
                    <c:v>CDP+T+A</c:v>
                  </c:pt>
                  <c:pt idx="20">
                    <c:v>CDP+T+C+A</c:v>
                  </c:pt>
                  <c:pt idx="21">
                    <c:v>KLAP (CDP+A)</c:v>
                  </c:pt>
                  <c:pt idx="22">
                    <c:v>CDP+T+A</c:v>
                  </c:pt>
                  <c:pt idx="23">
                    <c:v>CDP+T+C+A</c:v>
                  </c:pt>
                  <c:pt idx="24">
                    <c:v>KLAP (CDP+A)</c:v>
                  </c:pt>
                  <c:pt idx="25">
                    <c:v>CDP+T+A</c:v>
                  </c:pt>
                  <c:pt idx="26">
                    <c:v>CDP+T+C+A</c:v>
                  </c:pt>
                  <c:pt idx="27">
                    <c:v>KLAP (CDP+A)</c:v>
                  </c:pt>
                  <c:pt idx="28">
                    <c:v>CDP+T+A</c:v>
                  </c:pt>
                  <c:pt idx="29">
                    <c:v>CDP+T+C+A</c:v>
                  </c:pt>
                  <c:pt idx="30">
                    <c:v>KLAP (CDP+A)</c:v>
                  </c:pt>
                  <c:pt idx="31">
                    <c:v>CDP+T+A</c:v>
                  </c:pt>
                  <c:pt idx="32">
                    <c:v>CDP+T+C+A</c:v>
                  </c:pt>
                  <c:pt idx="33">
                    <c:v>KLAP (CDP+A)</c:v>
                  </c:pt>
                  <c:pt idx="34">
                    <c:v>CDP+T+A</c:v>
                  </c:pt>
                  <c:pt idx="35">
                    <c:v>CDP+T+C+A</c:v>
                  </c:pt>
                  <c:pt idx="36">
                    <c:v>KLAP (CDP+A)</c:v>
                  </c:pt>
                  <c:pt idx="37">
                    <c:v>CDP+T+A</c:v>
                  </c:pt>
                  <c:pt idx="38">
                    <c:v>CDP+T+C+A</c:v>
                  </c:pt>
                  <c:pt idx="39">
                    <c:v>KLAP (CDP+A)</c:v>
                  </c:pt>
                  <c:pt idx="40">
                    <c:v>CDP+T+A</c:v>
                  </c:pt>
                  <c:pt idx="41">
                    <c:v>CDP+T+C+A</c:v>
                  </c:pt>
                  <c:pt idx="42">
                    <c:v> </c:v>
                  </c:pt>
                  <c:pt idx="45">
                    <c:v>KLAP (CDP+A)</c:v>
                  </c:pt>
                  <c:pt idx="46">
                    <c:v>CDP+T+A</c:v>
                  </c:pt>
                  <c:pt idx="47">
                    <c:v>CDP+T+C+A</c:v>
                  </c:pt>
                </c:lvl>
                <c:lvl>
                  <c:pt idx="0">
                    <c:v>KRON</c:v>
                  </c:pt>
                  <c:pt idx="3">
                    <c:v>CNR</c:v>
                  </c:pt>
                  <c:pt idx="6">
                    <c:v>T0032-C16</c:v>
                  </c:pt>
                  <c:pt idx="9">
                    <c:v>T2048-C64</c:v>
                  </c:pt>
                  <c:pt idx="12">
                    <c:v>KRON</c:v>
                  </c:pt>
                  <c:pt idx="15">
                    <c:v>CNR</c:v>
                  </c:pt>
                  <c:pt idx="18">
                    <c:v>KRON</c:v>
                  </c:pt>
                  <c:pt idx="21">
                    <c:v>CNR</c:v>
                  </c:pt>
                  <c:pt idx="24">
                    <c:v>RAND-3</c:v>
                  </c:pt>
                  <c:pt idx="27">
                    <c:v>5-SAT</c:v>
                  </c:pt>
                  <c:pt idx="30">
                    <c:v>KRON</c:v>
                  </c:pt>
                  <c:pt idx="33">
                    <c:v>CNR</c:v>
                  </c:pt>
                  <c:pt idx="36">
                    <c:v>KRON</c:v>
                  </c:pt>
                  <c:pt idx="39">
                    <c:v>CNR</c:v>
                  </c:pt>
                  <c:pt idx="42">
                    <c:v> </c:v>
                  </c:pt>
                </c:lvl>
                <c:lvl>
                  <c:pt idx="0">
                    <c:v>BFS</c:v>
                  </c:pt>
                  <c:pt idx="6">
                    <c:v>BT</c:v>
                  </c:pt>
                  <c:pt idx="12">
                    <c:v>MSTF</c:v>
                  </c:pt>
                  <c:pt idx="18">
                    <c:v>MSTV</c:v>
                  </c:pt>
                  <c:pt idx="24">
                    <c:v>SP</c:v>
                  </c:pt>
                  <c:pt idx="30">
                    <c:v>SSSP</c:v>
                  </c:pt>
                  <c:pt idx="36">
                    <c:v>TC</c:v>
                  </c:pt>
                  <c:pt idx="42">
                    <c:v> </c:v>
                  </c:pt>
                  <c:pt idx="45">
                    <c:v>Mean</c:v>
                  </c:pt>
                </c:lvl>
              </c:multiLvlStrCache>
            </c:multiLvlStrRef>
          </c:cat>
          <c:val>
            <c:numRef>
              <c:f>Sheet1!$Y$2:$Y$49</c:f>
              <c:numCache>
                <c:formatCode>0.00</c:formatCode>
                <c:ptCount val="48"/>
                <c:pt idx="0">
                  <c:v>0.23434928712679601</c:v>
                </c:pt>
                <c:pt idx="1">
                  <c:v>1.4831358123712194E-2</c:v>
                </c:pt>
                <c:pt idx="2">
                  <c:v>3.5674083498126202E-2</c:v>
                </c:pt>
                <c:pt idx="3">
                  <c:v>9.7110394464259009E-2</c:v>
                </c:pt>
                <c:pt idx="4">
                  <c:v>2.9835764474723959E-2</c:v>
                </c:pt>
                <c:pt idx="5">
                  <c:v>4.3824616107468552E-2</c:v>
                </c:pt>
                <c:pt idx="6">
                  <c:v>4.5033048780068204E-2</c:v>
                </c:pt>
                <c:pt idx="7">
                  <c:v>2.0919998210789628E-3</c:v>
                </c:pt>
                <c:pt idx="8">
                  <c:v>1.8350875623499675E-4</c:v>
                </c:pt>
                <c:pt idx="9">
                  <c:v>6.5901954294847478E-2</c:v>
                </c:pt>
                <c:pt idx="10">
                  <c:v>2.6877406543376305E-2</c:v>
                </c:pt>
                <c:pt idx="11">
                  <c:v>2.1963820117693593E-2</c:v>
                </c:pt>
                <c:pt idx="12">
                  <c:v>0.20694264824689731</c:v>
                </c:pt>
                <c:pt idx="13">
                  <c:v>9.0476198276299824E-2</c:v>
                </c:pt>
                <c:pt idx="14">
                  <c:v>0.10546109096294974</c:v>
                </c:pt>
                <c:pt idx="15">
                  <c:v>0.18337310882518401</c:v>
                </c:pt>
                <c:pt idx="16">
                  <c:v>9.5437106873620097E-3</c:v>
                </c:pt>
                <c:pt idx="17">
                  <c:v>9.7880938771396711E-3</c:v>
                </c:pt>
                <c:pt idx="18">
                  <c:v>0.19792129913389916</c:v>
                </c:pt>
                <c:pt idx="19">
                  <c:v>1.1079154799567916E-2</c:v>
                </c:pt>
                <c:pt idx="20">
                  <c:v>3.0724954605015268E-3</c:v>
                </c:pt>
                <c:pt idx="21">
                  <c:v>0.16116793224027623</c:v>
                </c:pt>
                <c:pt idx="22">
                  <c:v>8.4281442479688922E-3</c:v>
                </c:pt>
                <c:pt idx="23">
                  <c:v>1.2877407959193895E-2</c:v>
                </c:pt>
                <c:pt idx="24">
                  <c:v>2.841322715711252E-2</c:v>
                </c:pt>
                <c:pt idx="25">
                  <c:v>0.10437829242398571</c:v>
                </c:pt>
                <c:pt idx="26">
                  <c:v>5.5997438340641623E-2</c:v>
                </c:pt>
                <c:pt idx="27">
                  <c:v>0.29862491739121594</c:v>
                </c:pt>
                <c:pt idx="28">
                  <c:v>0.25911278577969782</c:v>
                </c:pt>
                <c:pt idx="29">
                  <c:v>0.25693185894622228</c:v>
                </c:pt>
                <c:pt idx="30">
                  <c:v>0.14575757170466011</c:v>
                </c:pt>
                <c:pt idx="31">
                  <c:v>6.548647128777163E-2</c:v>
                </c:pt>
                <c:pt idx="32">
                  <c:v>6.4957231616318362E-2</c:v>
                </c:pt>
                <c:pt idx="33">
                  <c:v>0.13121545428851555</c:v>
                </c:pt>
                <c:pt idx="34">
                  <c:v>7.4161293245282494E-3</c:v>
                </c:pt>
                <c:pt idx="35">
                  <c:v>8.7136173142742437E-3</c:v>
                </c:pt>
                <c:pt idx="36">
                  <c:v>8.8664500946436797E-2</c:v>
                </c:pt>
                <c:pt idx="37">
                  <c:v>3.3202025886325268E-3</c:v>
                </c:pt>
                <c:pt idx="38">
                  <c:v>5.2570726965774804E-3</c:v>
                </c:pt>
                <c:pt idx="39">
                  <c:v>4.8377604847412409E-2</c:v>
                </c:pt>
                <c:pt idx="40">
                  <c:v>4.1481838960272932E-4</c:v>
                </c:pt>
                <c:pt idx="41">
                  <c:v>2.8251995737065412E-4</c:v>
                </c:pt>
                <c:pt idx="45">
                  <c:v>0.13806092496054148</c:v>
                </c:pt>
                <c:pt idx="46">
                  <c:v>4.5235174054879201E-2</c:v>
                </c:pt>
                <c:pt idx="47">
                  <c:v>4.4641775400765193E-2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3C-3B41-857D-CF0A2D092176}"/>
            </c:ext>
          </c:extLst>
        </c:ser>
        <c:ser>
          <c:idx val="2"/>
          <c:order val="2"/>
          <c:tx>
            <c:strRef>
              <c:f>Sheet1!$Z$1</c:f>
              <c:strCache>
                <c:ptCount val="1"/>
                <c:pt idx="0">
                  <c:v>Launch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Sheet1!$U$2:$W$49</c:f>
              <c:multiLvlStrCache>
                <c:ptCount val="48"/>
                <c:lvl>
                  <c:pt idx="0">
                    <c:v>KLAP (CDP+A)</c:v>
                  </c:pt>
                  <c:pt idx="1">
                    <c:v>CDP+T+A</c:v>
                  </c:pt>
                  <c:pt idx="2">
                    <c:v>CDP+T+C+A</c:v>
                  </c:pt>
                  <c:pt idx="3">
                    <c:v>KLAP (CDP+A)</c:v>
                  </c:pt>
                  <c:pt idx="4">
                    <c:v>CDP+T+A</c:v>
                  </c:pt>
                  <c:pt idx="5">
                    <c:v>CDP+T+C+A</c:v>
                  </c:pt>
                  <c:pt idx="6">
                    <c:v>KLAP (CDP+A)</c:v>
                  </c:pt>
                  <c:pt idx="7">
                    <c:v>CDP+T+A</c:v>
                  </c:pt>
                  <c:pt idx="8">
                    <c:v>CDP+T+C+A</c:v>
                  </c:pt>
                  <c:pt idx="9">
                    <c:v>KLAP (CDP+A)</c:v>
                  </c:pt>
                  <c:pt idx="10">
                    <c:v>CDP+T+A</c:v>
                  </c:pt>
                  <c:pt idx="11">
                    <c:v>CDP+T+C+A</c:v>
                  </c:pt>
                  <c:pt idx="12">
                    <c:v>KLAP (CDP+A)</c:v>
                  </c:pt>
                  <c:pt idx="13">
                    <c:v>CDP+T+A</c:v>
                  </c:pt>
                  <c:pt idx="14">
                    <c:v>CDP+T+C+A</c:v>
                  </c:pt>
                  <c:pt idx="15">
                    <c:v>KLAP (CDP+A)</c:v>
                  </c:pt>
                  <c:pt idx="16">
                    <c:v>CDP+T+A</c:v>
                  </c:pt>
                  <c:pt idx="17">
                    <c:v>CDP+T+C+A</c:v>
                  </c:pt>
                  <c:pt idx="18">
                    <c:v>KLAP (CDP+A)</c:v>
                  </c:pt>
                  <c:pt idx="19">
                    <c:v>CDP+T+A</c:v>
                  </c:pt>
                  <c:pt idx="20">
                    <c:v>CDP+T+C+A</c:v>
                  </c:pt>
                  <c:pt idx="21">
                    <c:v>KLAP (CDP+A)</c:v>
                  </c:pt>
                  <c:pt idx="22">
                    <c:v>CDP+T+A</c:v>
                  </c:pt>
                  <c:pt idx="23">
                    <c:v>CDP+T+C+A</c:v>
                  </c:pt>
                  <c:pt idx="24">
                    <c:v>KLAP (CDP+A)</c:v>
                  </c:pt>
                  <c:pt idx="25">
                    <c:v>CDP+T+A</c:v>
                  </c:pt>
                  <c:pt idx="26">
                    <c:v>CDP+T+C+A</c:v>
                  </c:pt>
                  <c:pt idx="27">
                    <c:v>KLAP (CDP+A)</c:v>
                  </c:pt>
                  <c:pt idx="28">
                    <c:v>CDP+T+A</c:v>
                  </c:pt>
                  <c:pt idx="29">
                    <c:v>CDP+T+C+A</c:v>
                  </c:pt>
                  <c:pt idx="30">
                    <c:v>KLAP (CDP+A)</c:v>
                  </c:pt>
                  <c:pt idx="31">
                    <c:v>CDP+T+A</c:v>
                  </c:pt>
                  <c:pt idx="32">
                    <c:v>CDP+T+C+A</c:v>
                  </c:pt>
                  <c:pt idx="33">
                    <c:v>KLAP (CDP+A)</c:v>
                  </c:pt>
                  <c:pt idx="34">
                    <c:v>CDP+T+A</c:v>
                  </c:pt>
                  <c:pt idx="35">
                    <c:v>CDP+T+C+A</c:v>
                  </c:pt>
                  <c:pt idx="36">
                    <c:v>KLAP (CDP+A)</c:v>
                  </c:pt>
                  <c:pt idx="37">
                    <c:v>CDP+T+A</c:v>
                  </c:pt>
                  <c:pt idx="38">
                    <c:v>CDP+T+C+A</c:v>
                  </c:pt>
                  <c:pt idx="39">
                    <c:v>KLAP (CDP+A)</c:v>
                  </c:pt>
                  <c:pt idx="40">
                    <c:v>CDP+T+A</c:v>
                  </c:pt>
                  <c:pt idx="41">
                    <c:v>CDP+T+C+A</c:v>
                  </c:pt>
                  <c:pt idx="42">
                    <c:v> </c:v>
                  </c:pt>
                  <c:pt idx="45">
                    <c:v>KLAP (CDP+A)</c:v>
                  </c:pt>
                  <c:pt idx="46">
                    <c:v>CDP+T+A</c:v>
                  </c:pt>
                  <c:pt idx="47">
                    <c:v>CDP+T+C+A</c:v>
                  </c:pt>
                </c:lvl>
                <c:lvl>
                  <c:pt idx="0">
                    <c:v>KRON</c:v>
                  </c:pt>
                  <c:pt idx="3">
                    <c:v>CNR</c:v>
                  </c:pt>
                  <c:pt idx="6">
                    <c:v>T0032-C16</c:v>
                  </c:pt>
                  <c:pt idx="9">
                    <c:v>T2048-C64</c:v>
                  </c:pt>
                  <c:pt idx="12">
                    <c:v>KRON</c:v>
                  </c:pt>
                  <c:pt idx="15">
                    <c:v>CNR</c:v>
                  </c:pt>
                  <c:pt idx="18">
                    <c:v>KRON</c:v>
                  </c:pt>
                  <c:pt idx="21">
                    <c:v>CNR</c:v>
                  </c:pt>
                  <c:pt idx="24">
                    <c:v>RAND-3</c:v>
                  </c:pt>
                  <c:pt idx="27">
                    <c:v>5-SAT</c:v>
                  </c:pt>
                  <c:pt idx="30">
                    <c:v>KRON</c:v>
                  </c:pt>
                  <c:pt idx="33">
                    <c:v>CNR</c:v>
                  </c:pt>
                  <c:pt idx="36">
                    <c:v>KRON</c:v>
                  </c:pt>
                  <c:pt idx="39">
                    <c:v>CNR</c:v>
                  </c:pt>
                  <c:pt idx="42">
                    <c:v> </c:v>
                  </c:pt>
                </c:lvl>
                <c:lvl>
                  <c:pt idx="0">
                    <c:v>BFS</c:v>
                  </c:pt>
                  <c:pt idx="6">
                    <c:v>BT</c:v>
                  </c:pt>
                  <c:pt idx="12">
                    <c:v>MSTF</c:v>
                  </c:pt>
                  <c:pt idx="18">
                    <c:v>MSTV</c:v>
                  </c:pt>
                  <c:pt idx="24">
                    <c:v>SP</c:v>
                  </c:pt>
                  <c:pt idx="30">
                    <c:v>SSSP</c:v>
                  </c:pt>
                  <c:pt idx="36">
                    <c:v>TC</c:v>
                  </c:pt>
                  <c:pt idx="42">
                    <c:v> </c:v>
                  </c:pt>
                  <c:pt idx="45">
                    <c:v>Mean</c:v>
                  </c:pt>
                </c:lvl>
              </c:multiLvlStrCache>
            </c:multiLvlStrRef>
          </c:cat>
          <c:val>
            <c:numRef>
              <c:f>Sheet1!$Z$2:$Z$49</c:f>
              <c:numCache>
                <c:formatCode>0.00</c:formatCode>
                <c:ptCount val="48"/>
                <c:pt idx="0">
                  <c:v>0.39967225810020329</c:v>
                </c:pt>
                <c:pt idx="1">
                  <c:v>2.0266065576037502E-2</c:v>
                </c:pt>
                <c:pt idx="2">
                  <c:v>3.442119674194128E-2</c:v>
                </c:pt>
                <c:pt idx="3">
                  <c:v>0.4573500202891741</c:v>
                </c:pt>
                <c:pt idx="4">
                  <c:v>4.8501804668645752E-2</c:v>
                </c:pt>
                <c:pt idx="5">
                  <c:v>1.3967494607351087E-2</c:v>
                </c:pt>
                <c:pt idx="6">
                  <c:v>0.11748230574164491</c:v>
                </c:pt>
                <c:pt idx="7">
                  <c:v>2.3305612041844587E-2</c:v>
                </c:pt>
                <c:pt idx="8">
                  <c:v>2.4480068081748563E-2</c:v>
                </c:pt>
                <c:pt idx="9">
                  <c:v>0.22662393748839613</c:v>
                </c:pt>
                <c:pt idx="10">
                  <c:v>5.1065135089319591E-3</c:v>
                </c:pt>
                <c:pt idx="11">
                  <c:v>2.2626552901574898E-3</c:v>
                </c:pt>
                <c:pt idx="12">
                  <c:v>0.73292936526006769</c:v>
                </c:pt>
                <c:pt idx="13">
                  <c:v>0.23435194509622911</c:v>
                </c:pt>
                <c:pt idx="14">
                  <c:v>0.14543359286801355</c:v>
                </c:pt>
                <c:pt idx="15">
                  <c:v>0.70360993364412805</c:v>
                </c:pt>
                <c:pt idx="16">
                  <c:v>1.671289217255598E-2</c:v>
                </c:pt>
                <c:pt idx="17">
                  <c:v>6.3521391790716366E-3</c:v>
                </c:pt>
                <c:pt idx="18">
                  <c:v>0.72615311412026085</c:v>
                </c:pt>
                <c:pt idx="19">
                  <c:v>4.7051550756032845E-2</c:v>
                </c:pt>
                <c:pt idx="20">
                  <c:v>4.5937301584836748E-2</c:v>
                </c:pt>
                <c:pt idx="21">
                  <c:v>0.7904845171426399</c:v>
                </c:pt>
                <c:pt idx="22">
                  <c:v>2.0585761795943035E-2</c:v>
                </c:pt>
                <c:pt idx="23">
                  <c:v>7.7235547292817432E-3</c:v>
                </c:pt>
                <c:pt idx="24">
                  <c:v>0.24058043553390443</c:v>
                </c:pt>
                <c:pt idx="25">
                  <c:v>4.6943029504160363E-2</c:v>
                </c:pt>
                <c:pt idx="26">
                  <c:v>0.25427474314753534</c:v>
                </c:pt>
                <c:pt idx="27">
                  <c:v>0.38768913497410074</c:v>
                </c:pt>
                <c:pt idx="28">
                  <c:v>0.38485118333134649</c:v>
                </c:pt>
                <c:pt idx="29">
                  <c:v>3.9075396892975824E-2</c:v>
                </c:pt>
                <c:pt idx="30">
                  <c:v>0.44754979973682818</c:v>
                </c:pt>
                <c:pt idx="31">
                  <c:v>0.14138489324162254</c:v>
                </c:pt>
                <c:pt idx="32">
                  <c:v>0.11396424093566419</c:v>
                </c:pt>
                <c:pt idx="33">
                  <c:v>0.44325923873386325</c:v>
                </c:pt>
                <c:pt idx="34">
                  <c:v>2.2070681507539845E-2</c:v>
                </c:pt>
                <c:pt idx="35">
                  <c:v>1.3084734803742254E-2</c:v>
                </c:pt>
                <c:pt idx="36">
                  <c:v>0.57657052872563563</c:v>
                </c:pt>
                <c:pt idx="37">
                  <c:v>5.054464879521154E-2</c:v>
                </c:pt>
                <c:pt idx="38">
                  <c:v>4.9125185450452757E-3</c:v>
                </c:pt>
                <c:pt idx="39">
                  <c:v>0.59789713994624405</c:v>
                </c:pt>
                <c:pt idx="40">
                  <c:v>2.4587480645874805E-3</c:v>
                </c:pt>
                <c:pt idx="41">
                  <c:v>4.859477321322045E-4</c:v>
                </c:pt>
                <c:pt idx="45">
                  <c:v>0.4891322663883636</c:v>
                </c:pt>
                <c:pt idx="46">
                  <c:v>7.6009666432906339E-2</c:v>
                </c:pt>
                <c:pt idx="47">
                  <c:v>5.0455398938535512E-2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3C-3B41-857D-CF0A2D092176}"/>
            </c:ext>
          </c:extLst>
        </c:ser>
        <c:ser>
          <c:idx val="3"/>
          <c:order val="3"/>
          <c:tx>
            <c:strRef>
              <c:f>Sheet1!$AA$1</c:f>
              <c:strCache>
                <c:ptCount val="1"/>
                <c:pt idx="0">
                  <c:v>Aggregation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Sheet1!$U$2:$W$49</c:f>
              <c:multiLvlStrCache>
                <c:ptCount val="48"/>
                <c:lvl>
                  <c:pt idx="0">
                    <c:v>KLAP (CDP+A)</c:v>
                  </c:pt>
                  <c:pt idx="1">
                    <c:v>CDP+T+A</c:v>
                  </c:pt>
                  <c:pt idx="2">
                    <c:v>CDP+T+C+A</c:v>
                  </c:pt>
                  <c:pt idx="3">
                    <c:v>KLAP (CDP+A)</c:v>
                  </c:pt>
                  <c:pt idx="4">
                    <c:v>CDP+T+A</c:v>
                  </c:pt>
                  <c:pt idx="5">
                    <c:v>CDP+T+C+A</c:v>
                  </c:pt>
                  <c:pt idx="6">
                    <c:v>KLAP (CDP+A)</c:v>
                  </c:pt>
                  <c:pt idx="7">
                    <c:v>CDP+T+A</c:v>
                  </c:pt>
                  <c:pt idx="8">
                    <c:v>CDP+T+C+A</c:v>
                  </c:pt>
                  <c:pt idx="9">
                    <c:v>KLAP (CDP+A)</c:v>
                  </c:pt>
                  <c:pt idx="10">
                    <c:v>CDP+T+A</c:v>
                  </c:pt>
                  <c:pt idx="11">
                    <c:v>CDP+T+C+A</c:v>
                  </c:pt>
                  <c:pt idx="12">
                    <c:v>KLAP (CDP+A)</c:v>
                  </c:pt>
                  <c:pt idx="13">
                    <c:v>CDP+T+A</c:v>
                  </c:pt>
                  <c:pt idx="14">
                    <c:v>CDP+T+C+A</c:v>
                  </c:pt>
                  <c:pt idx="15">
                    <c:v>KLAP (CDP+A)</c:v>
                  </c:pt>
                  <c:pt idx="16">
                    <c:v>CDP+T+A</c:v>
                  </c:pt>
                  <c:pt idx="17">
                    <c:v>CDP+T+C+A</c:v>
                  </c:pt>
                  <c:pt idx="18">
                    <c:v>KLAP (CDP+A)</c:v>
                  </c:pt>
                  <c:pt idx="19">
                    <c:v>CDP+T+A</c:v>
                  </c:pt>
                  <c:pt idx="20">
                    <c:v>CDP+T+C+A</c:v>
                  </c:pt>
                  <c:pt idx="21">
                    <c:v>KLAP (CDP+A)</c:v>
                  </c:pt>
                  <c:pt idx="22">
                    <c:v>CDP+T+A</c:v>
                  </c:pt>
                  <c:pt idx="23">
                    <c:v>CDP+T+C+A</c:v>
                  </c:pt>
                  <c:pt idx="24">
                    <c:v>KLAP (CDP+A)</c:v>
                  </c:pt>
                  <c:pt idx="25">
                    <c:v>CDP+T+A</c:v>
                  </c:pt>
                  <c:pt idx="26">
                    <c:v>CDP+T+C+A</c:v>
                  </c:pt>
                  <c:pt idx="27">
                    <c:v>KLAP (CDP+A)</c:v>
                  </c:pt>
                  <c:pt idx="28">
                    <c:v>CDP+T+A</c:v>
                  </c:pt>
                  <c:pt idx="29">
                    <c:v>CDP+T+C+A</c:v>
                  </c:pt>
                  <c:pt idx="30">
                    <c:v>KLAP (CDP+A)</c:v>
                  </c:pt>
                  <c:pt idx="31">
                    <c:v>CDP+T+A</c:v>
                  </c:pt>
                  <c:pt idx="32">
                    <c:v>CDP+T+C+A</c:v>
                  </c:pt>
                  <c:pt idx="33">
                    <c:v>KLAP (CDP+A)</c:v>
                  </c:pt>
                  <c:pt idx="34">
                    <c:v>CDP+T+A</c:v>
                  </c:pt>
                  <c:pt idx="35">
                    <c:v>CDP+T+C+A</c:v>
                  </c:pt>
                  <c:pt idx="36">
                    <c:v>KLAP (CDP+A)</c:v>
                  </c:pt>
                  <c:pt idx="37">
                    <c:v>CDP+T+A</c:v>
                  </c:pt>
                  <c:pt idx="38">
                    <c:v>CDP+T+C+A</c:v>
                  </c:pt>
                  <c:pt idx="39">
                    <c:v>KLAP (CDP+A)</c:v>
                  </c:pt>
                  <c:pt idx="40">
                    <c:v>CDP+T+A</c:v>
                  </c:pt>
                  <c:pt idx="41">
                    <c:v>CDP+T+C+A</c:v>
                  </c:pt>
                  <c:pt idx="42">
                    <c:v> </c:v>
                  </c:pt>
                  <c:pt idx="45">
                    <c:v>KLAP (CDP+A)</c:v>
                  </c:pt>
                  <c:pt idx="46">
                    <c:v>CDP+T+A</c:v>
                  </c:pt>
                  <c:pt idx="47">
                    <c:v>CDP+T+C+A</c:v>
                  </c:pt>
                </c:lvl>
                <c:lvl>
                  <c:pt idx="0">
                    <c:v>KRON</c:v>
                  </c:pt>
                  <c:pt idx="3">
                    <c:v>CNR</c:v>
                  </c:pt>
                  <c:pt idx="6">
                    <c:v>T0032-C16</c:v>
                  </c:pt>
                  <c:pt idx="9">
                    <c:v>T2048-C64</c:v>
                  </c:pt>
                  <c:pt idx="12">
                    <c:v>KRON</c:v>
                  </c:pt>
                  <c:pt idx="15">
                    <c:v>CNR</c:v>
                  </c:pt>
                  <c:pt idx="18">
                    <c:v>KRON</c:v>
                  </c:pt>
                  <c:pt idx="21">
                    <c:v>CNR</c:v>
                  </c:pt>
                  <c:pt idx="24">
                    <c:v>RAND-3</c:v>
                  </c:pt>
                  <c:pt idx="27">
                    <c:v>5-SAT</c:v>
                  </c:pt>
                  <c:pt idx="30">
                    <c:v>KRON</c:v>
                  </c:pt>
                  <c:pt idx="33">
                    <c:v>CNR</c:v>
                  </c:pt>
                  <c:pt idx="36">
                    <c:v>KRON</c:v>
                  </c:pt>
                  <c:pt idx="39">
                    <c:v>CNR</c:v>
                  </c:pt>
                  <c:pt idx="42">
                    <c:v> </c:v>
                  </c:pt>
                </c:lvl>
                <c:lvl>
                  <c:pt idx="0">
                    <c:v>BFS</c:v>
                  </c:pt>
                  <c:pt idx="6">
                    <c:v>BT</c:v>
                  </c:pt>
                  <c:pt idx="12">
                    <c:v>MSTF</c:v>
                  </c:pt>
                  <c:pt idx="18">
                    <c:v>MSTV</c:v>
                  </c:pt>
                  <c:pt idx="24">
                    <c:v>SP</c:v>
                  </c:pt>
                  <c:pt idx="30">
                    <c:v>SSSP</c:v>
                  </c:pt>
                  <c:pt idx="36">
                    <c:v>TC</c:v>
                  </c:pt>
                  <c:pt idx="42">
                    <c:v> </c:v>
                  </c:pt>
                  <c:pt idx="45">
                    <c:v>Mean</c:v>
                  </c:pt>
                </c:lvl>
              </c:multiLvlStrCache>
            </c:multiLvlStrRef>
          </c:cat>
          <c:val>
            <c:numRef>
              <c:f>Sheet1!$AA$2:$AA$49</c:f>
              <c:numCache>
                <c:formatCode>0.00</c:formatCode>
                <c:ptCount val="48"/>
                <c:pt idx="0">
                  <c:v>4.15001452021075E-2</c:v>
                </c:pt>
                <c:pt idx="1">
                  <c:v>5.6075671041168245E-3</c:v>
                </c:pt>
                <c:pt idx="2">
                  <c:v>1.354804806881197E-2</c:v>
                </c:pt>
                <c:pt idx="3">
                  <c:v>6.3259509215556453E-2</c:v>
                </c:pt>
                <c:pt idx="4">
                  <c:v>7.6885291416611485E-3</c:v>
                </c:pt>
                <c:pt idx="5">
                  <c:v>1.1949255707665037E-2</c:v>
                </c:pt>
                <c:pt idx="6">
                  <c:v>1.8591730866058108E-3</c:v>
                </c:pt>
                <c:pt idx="7">
                  <c:v>1.329865017840492E-2</c:v>
                </c:pt>
                <c:pt idx="8">
                  <c:v>8.6249115430448459E-3</c:v>
                </c:pt>
                <c:pt idx="9">
                  <c:v>2.8374004084565025E-3</c:v>
                </c:pt>
                <c:pt idx="10">
                  <c:v>2.1276063318830168E-2</c:v>
                </c:pt>
                <c:pt idx="11">
                  <c:v>3.5776269161534057E-3</c:v>
                </c:pt>
                <c:pt idx="12">
                  <c:v>1.0749741213925024E-3</c:v>
                </c:pt>
                <c:pt idx="13">
                  <c:v>4.9765723921230409E-3</c:v>
                </c:pt>
                <c:pt idx="14">
                  <c:v>1.5090933120470813E-2</c:v>
                </c:pt>
                <c:pt idx="15">
                  <c:v>4.0414414070694078E-4</c:v>
                </c:pt>
                <c:pt idx="16">
                  <c:v>3.528054333021557E-3</c:v>
                </c:pt>
                <c:pt idx="17">
                  <c:v>2.2167743819011122E-3</c:v>
                </c:pt>
                <c:pt idx="18">
                  <c:v>1.6808742936531027E-3</c:v>
                </c:pt>
                <c:pt idx="19">
                  <c:v>9.4564194234287105E-4</c:v>
                </c:pt>
                <c:pt idx="20">
                  <c:v>1.249702802458753E-4</c:v>
                </c:pt>
                <c:pt idx="21">
                  <c:v>1.6344525114006809E-3</c:v>
                </c:pt>
                <c:pt idx="22">
                  <c:v>2.8806629675982788E-4</c:v>
                </c:pt>
                <c:pt idx="23">
                  <c:v>2.2106977041242817E-4</c:v>
                </c:pt>
                <c:pt idx="24">
                  <c:v>3.057385003826427E-2</c:v>
                </c:pt>
                <c:pt idx="25">
                  <c:v>1.7901563679566673E-2</c:v>
                </c:pt>
                <c:pt idx="26">
                  <c:v>7.000003626944884E-2</c:v>
                </c:pt>
                <c:pt idx="27">
                  <c:v>5.2388938910426525E-3</c:v>
                </c:pt>
                <c:pt idx="28">
                  <c:v>1.244281933960217E-2</c:v>
                </c:pt>
                <c:pt idx="29">
                  <c:v>2.3795175262466578E-2</c:v>
                </c:pt>
                <c:pt idx="30">
                  <c:v>2.682173996018589E-2</c:v>
                </c:pt>
                <c:pt idx="31">
                  <c:v>3.421799826102653E-3</c:v>
                </c:pt>
                <c:pt idx="32">
                  <c:v>3.2479833010715421E-3</c:v>
                </c:pt>
                <c:pt idx="33">
                  <c:v>3.1554667891499633E-2</c:v>
                </c:pt>
                <c:pt idx="34">
                  <c:v>1.7551398367161676E-4</c:v>
                </c:pt>
                <c:pt idx="35">
                  <c:v>1.6120515134072886E-4</c:v>
                </c:pt>
                <c:pt idx="36">
                  <c:v>2.4736852202383993E-3</c:v>
                </c:pt>
                <c:pt idx="37">
                  <c:v>2.5521819204993093E-3</c:v>
                </c:pt>
                <c:pt idx="38">
                  <c:v>1.6060009208574203E-3</c:v>
                </c:pt>
                <c:pt idx="39">
                  <c:v>5.1403618132217993E-3</c:v>
                </c:pt>
                <c:pt idx="40">
                  <c:v>8.8454552157272786E-4</c:v>
                </c:pt>
                <c:pt idx="41">
                  <c:v>3.7441434919868894E-5</c:v>
                </c:pt>
                <c:pt idx="45">
                  <c:v>1.5432419413880866E-2</c:v>
                </c:pt>
                <c:pt idx="46">
                  <c:v>6.7848263555911085E-3</c:v>
                </c:pt>
                <c:pt idx="47">
                  <c:v>1.1014388009200746E-2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3C-3B41-857D-CF0A2D092176}"/>
            </c:ext>
          </c:extLst>
        </c:ser>
        <c:ser>
          <c:idx val="4"/>
          <c:order val="4"/>
          <c:tx>
            <c:strRef>
              <c:f>Sheet1!$AB$1</c:f>
              <c:strCache>
                <c:ptCount val="1"/>
                <c:pt idx="0">
                  <c:v>Disaggregation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Sheet1!$U$2:$W$49</c:f>
              <c:multiLvlStrCache>
                <c:ptCount val="48"/>
                <c:lvl>
                  <c:pt idx="0">
                    <c:v>KLAP (CDP+A)</c:v>
                  </c:pt>
                  <c:pt idx="1">
                    <c:v>CDP+T+A</c:v>
                  </c:pt>
                  <c:pt idx="2">
                    <c:v>CDP+T+C+A</c:v>
                  </c:pt>
                  <c:pt idx="3">
                    <c:v>KLAP (CDP+A)</c:v>
                  </c:pt>
                  <c:pt idx="4">
                    <c:v>CDP+T+A</c:v>
                  </c:pt>
                  <c:pt idx="5">
                    <c:v>CDP+T+C+A</c:v>
                  </c:pt>
                  <c:pt idx="6">
                    <c:v>KLAP (CDP+A)</c:v>
                  </c:pt>
                  <c:pt idx="7">
                    <c:v>CDP+T+A</c:v>
                  </c:pt>
                  <c:pt idx="8">
                    <c:v>CDP+T+C+A</c:v>
                  </c:pt>
                  <c:pt idx="9">
                    <c:v>KLAP (CDP+A)</c:v>
                  </c:pt>
                  <c:pt idx="10">
                    <c:v>CDP+T+A</c:v>
                  </c:pt>
                  <c:pt idx="11">
                    <c:v>CDP+T+C+A</c:v>
                  </c:pt>
                  <c:pt idx="12">
                    <c:v>KLAP (CDP+A)</c:v>
                  </c:pt>
                  <c:pt idx="13">
                    <c:v>CDP+T+A</c:v>
                  </c:pt>
                  <c:pt idx="14">
                    <c:v>CDP+T+C+A</c:v>
                  </c:pt>
                  <c:pt idx="15">
                    <c:v>KLAP (CDP+A)</c:v>
                  </c:pt>
                  <c:pt idx="16">
                    <c:v>CDP+T+A</c:v>
                  </c:pt>
                  <c:pt idx="17">
                    <c:v>CDP+T+C+A</c:v>
                  </c:pt>
                  <c:pt idx="18">
                    <c:v>KLAP (CDP+A)</c:v>
                  </c:pt>
                  <c:pt idx="19">
                    <c:v>CDP+T+A</c:v>
                  </c:pt>
                  <c:pt idx="20">
                    <c:v>CDP+T+C+A</c:v>
                  </c:pt>
                  <c:pt idx="21">
                    <c:v>KLAP (CDP+A)</c:v>
                  </c:pt>
                  <c:pt idx="22">
                    <c:v>CDP+T+A</c:v>
                  </c:pt>
                  <c:pt idx="23">
                    <c:v>CDP+T+C+A</c:v>
                  </c:pt>
                  <c:pt idx="24">
                    <c:v>KLAP (CDP+A)</c:v>
                  </c:pt>
                  <c:pt idx="25">
                    <c:v>CDP+T+A</c:v>
                  </c:pt>
                  <c:pt idx="26">
                    <c:v>CDP+T+C+A</c:v>
                  </c:pt>
                  <c:pt idx="27">
                    <c:v>KLAP (CDP+A)</c:v>
                  </c:pt>
                  <c:pt idx="28">
                    <c:v>CDP+T+A</c:v>
                  </c:pt>
                  <c:pt idx="29">
                    <c:v>CDP+T+C+A</c:v>
                  </c:pt>
                  <c:pt idx="30">
                    <c:v>KLAP (CDP+A)</c:v>
                  </c:pt>
                  <c:pt idx="31">
                    <c:v>CDP+T+A</c:v>
                  </c:pt>
                  <c:pt idx="32">
                    <c:v>CDP+T+C+A</c:v>
                  </c:pt>
                  <c:pt idx="33">
                    <c:v>KLAP (CDP+A)</c:v>
                  </c:pt>
                  <c:pt idx="34">
                    <c:v>CDP+T+A</c:v>
                  </c:pt>
                  <c:pt idx="35">
                    <c:v>CDP+T+C+A</c:v>
                  </c:pt>
                  <c:pt idx="36">
                    <c:v>KLAP (CDP+A)</c:v>
                  </c:pt>
                  <c:pt idx="37">
                    <c:v>CDP+T+A</c:v>
                  </c:pt>
                  <c:pt idx="38">
                    <c:v>CDP+T+C+A</c:v>
                  </c:pt>
                  <c:pt idx="39">
                    <c:v>KLAP (CDP+A)</c:v>
                  </c:pt>
                  <c:pt idx="40">
                    <c:v>CDP+T+A</c:v>
                  </c:pt>
                  <c:pt idx="41">
                    <c:v>CDP+T+C+A</c:v>
                  </c:pt>
                  <c:pt idx="42">
                    <c:v> </c:v>
                  </c:pt>
                  <c:pt idx="45">
                    <c:v>KLAP (CDP+A)</c:v>
                  </c:pt>
                  <c:pt idx="46">
                    <c:v>CDP+T+A</c:v>
                  </c:pt>
                  <c:pt idx="47">
                    <c:v>CDP+T+C+A</c:v>
                  </c:pt>
                </c:lvl>
                <c:lvl>
                  <c:pt idx="0">
                    <c:v>KRON</c:v>
                  </c:pt>
                  <c:pt idx="3">
                    <c:v>CNR</c:v>
                  </c:pt>
                  <c:pt idx="6">
                    <c:v>T0032-C16</c:v>
                  </c:pt>
                  <c:pt idx="9">
                    <c:v>T2048-C64</c:v>
                  </c:pt>
                  <c:pt idx="12">
                    <c:v>KRON</c:v>
                  </c:pt>
                  <c:pt idx="15">
                    <c:v>CNR</c:v>
                  </c:pt>
                  <c:pt idx="18">
                    <c:v>KRON</c:v>
                  </c:pt>
                  <c:pt idx="21">
                    <c:v>CNR</c:v>
                  </c:pt>
                  <c:pt idx="24">
                    <c:v>RAND-3</c:v>
                  </c:pt>
                  <c:pt idx="27">
                    <c:v>5-SAT</c:v>
                  </c:pt>
                  <c:pt idx="30">
                    <c:v>KRON</c:v>
                  </c:pt>
                  <c:pt idx="33">
                    <c:v>CNR</c:v>
                  </c:pt>
                  <c:pt idx="36">
                    <c:v>KRON</c:v>
                  </c:pt>
                  <c:pt idx="39">
                    <c:v>CNR</c:v>
                  </c:pt>
                  <c:pt idx="42">
                    <c:v> </c:v>
                  </c:pt>
                </c:lvl>
                <c:lvl>
                  <c:pt idx="0">
                    <c:v>BFS</c:v>
                  </c:pt>
                  <c:pt idx="6">
                    <c:v>BT</c:v>
                  </c:pt>
                  <c:pt idx="12">
                    <c:v>MSTF</c:v>
                  </c:pt>
                  <c:pt idx="18">
                    <c:v>MSTV</c:v>
                  </c:pt>
                  <c:pt idx="24">
                    <c:v>SP</c:v>
                  </c:pt>
                  <c:pt idx="30">
                    <c:v>SSSP</c:v>
                  </c:pt>
                  <c:pt idx="36">
                    <c:v>TC</c:v>
                  </c:pt>
                  <c:pt idx="42">
                    <c:v> </c:v>
                  </c:pt>
                  <c:pt idx="45">
                    <c:v>Mean</c:v>
                  </c:pt>
                </c:lvl>
              </c:multiLvlStrCache>
            </c:multiLvlStrRef>
          </c:cat>
          <c:val>
            <c:numRef>
              <c:f>Sheet1!$AB$2:$AB$49</c:f>
              <c:numCache>
                <c:formatCode>0.00</c:formatCode>
                <c:ptCount val="48"/>
                <c:pt idx="0">
                  <c:v>0.27755037130253202</c:v>
                </c:pt>
                <c:pt idx="1">
                  <c:v>6.7346120337975187E-3</c:v>
                </c:pt>
                <c:pt idx="2">
                  <c:v>6.9608507460622568E-2</c:v>
                </c:pt>
                <c:pt idx="3">
                  <c:v>0.32553445956047239</c:v>
                </c:pt>
                <c:pt idx="4">
                  <c:v>5.1662644426884216E-2</c:v>
                </c:pt>
                <c:pt idx="5">
                  <c:v>2.1228883241142169E-2</c:v>
                </c:pt>
                <c:pt idx="6">
                  <c:v>1.4790805752540737E-2</c:v>
                </c:pt>
                <c:pt idx="7">
                  <c:v>7.2669467469058703E-3</c:v>
                </c:pt>
                <c:pt idx="8">
                  <c:v>1.5035101784278578E-2</c:v>
                </c:pt>
                <c:pt idx="9">
                  <c:v>0.14416415753828271</c:v>
                </c:pt>
                <c:pt idx="10">
                  <c:v>3.2563508528345754E-3</c:v>
                </c:pt>
                <c:pt idx="11">
                  <c:v>2.4793148263252639E-2</c:v>
                </c:pt>
                <c:pt idx="12">
                  <c:v>4.6498299171789728E-2</c:v>
                </c:pt>
                <c:pt idx="13">
                  <c:v>3.4932132829178605E-2</c:v>
                </c:pt>
                <c:pt idx="14">
                  <c:v>3.0724569111594109E-2</c:v>
                </c:pt>
                <c:pt idx="15">
                  <c:v>3.3703907005120125E-2</c:v>
                </c:pt>
                <c:pt idx="16">
                  <c:v>2.0560103656406575E-2</c:v>
                </c:pt>
                <c:pt idx="17">
                  <c:v>3.5672650686948385E-3</c:v>
                </c:pt>
                <c:pt idx="18">
                  <c:v>5.9108627482949469E-2</c:v>
                </c:pt>
                <c:pt idx="19">
                  <c:v>1.5624561077927153E-3</c:v>
                </c:pt>
                <c:pt idx="20">
                  <c:v>1.6869459011169883E-3</c:v>
                </c:pt>
                <c:pt idx="21">
                  <c:v>3.9187337953031573E-2</c:v>
                </c:pt>
                <c:pt idx="22">
                  <c:v>1.0063647685273062E-2</c:v>
                </c:pt>
                <c:pt idx="23">
                  <c:v>1.7476334778996072E-3</c:v>
                </c:pt>
                <c:pt idx="24">
                  <c:v>3.3971520192497509E-2</c:v>
                </c:pt>
                <c:pt idx="25">
                  <c:v>6.6101070518689395E-2</c:v>
                </c:pt>
                <c:pt idx="26">
                  <c:v>4.8380854083344089E-2</c:v>
                </c:pt>
                <c:pt idx="27">
                  <c:v>0.1506212894716169</c:v>
                </c:pt>
                <c:pt idx="28">
                  <c:v>0.184675610480974</c:v>
                </c:pt>
                <c:pt idx="29">
                  <c:v>2.1809268334755235E-3</c:v>
                </c:pt>
                <c:pt idx="30">
                  <c:v>0.3517861451841135</c:v>
                </c:pt>
                <c:pt idx="31">
                  <c:v>7.0958527099605401E-2</c:v>
                </c:pt>
                <c:pt idx="32">
                  <c:v>8.3998661525118687E-2</c:v>
                </c:pt>
                <c:pt idx="33">
                  <c:v>0.38391058719008686</c:v>
                </c:pt>
                <c:pt idx="34">
                  <c:v>1.1982031563790926E-2</c:v>
                </c:pt>
                <c:pt idx="35">
                  <c:v>6.9754403674987253E-3</c:v>
                </c:pt>
                <c:pt idx="36">
                  <c:v>0.33149140533074128</c:v>
                </c:pt>
                <c:pt idx="37">
                  <c:v>5.9830152964649302E-3</c:v>
                </c:pt>
                <c:pt idx="38">
                  <c:v>2.9507085486263876E-3</c:v>
                </c:pt>
                <c:pt idx="39">
                  <c:v>0.34700287547002873</c:v>
                </c:pt>
                <c:pt idx="40">
                  <c:v>7.1837150536553315E-4</c:v>
                </c:pt>
                <c:pt idx="41">
                  <c:v>8.7376753601040266E-5</c:v>
                </c:pt>
                <c:pt idx="45">
                  <c:v>0.18138012775755738</c:v>
                </c:pt>
                <c:pt idx="46">
                  <c:v>3.4032680057425949E-2</c:v>
                </c:pt>
                <c:pt idx="47">
                  <c:v>2.2354715887161848E-2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3C-3B41-857D-CF0A2D092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584672"/>
        <c:axId val="402579752"/>
      </c:barChart>
      <c:catAx>
        <c:axId val="40258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579752"/>
        <c:crosses val="autoZero"/>
        <c:auto val="1"/>
        <c:lblAlgn val="ctr"/>
        <c:lblOffset val="100"/>
        <c:noMultiLvlLbl val="0"/>
      </c:catAx>
      <c:valAx>
        <c:axId val="402579752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Execution Time</a:t>
                </a:r>
                <a:r>
                  <a:rPr lang="en-US"/>
                  <a:t> (normalized to CDP+A)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584672"/>
        <c:crosses val="autoZero"/>
        <c:crossBetween val="between"/>
        <c:majorUnit val="0.1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831632454133031"/>
          <c:y val="5.8371913580246911E-2"/>
          <c:w val="9.3101392834524982E-2"/>
          <c:h val="0.24450459317585302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CB7DA-1BE8-F645-A1AA-5144E0B419F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690A-0BF1-FF43-99D5-1163F0A8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Showcase BFS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Showcase BFS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Showcase BFS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A13-CC44-4944-8626-45BFE79E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2178B-269D-724A-BC00-2F59D701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1F40-3F77-6149-BB31-39F2B01C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FA3C-ADE6-D442-8B3C-D2D83699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52D4-E934-FB46-A605-73E5A7D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05F-1ACC-E042-ACB7-459B831B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81C3-9433-0149-B614-8D744F54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F481-7DE5-864C-9341-011B49E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6023-73A0-3641-B4FA-FDC9E9A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9CEF-3E64-A84F-8F56-DE3C39BA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71180-94D8-FE4A-AB95-FA8147CFC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40FD-80C0-CA42-9050-E049DE980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0D48-F359-8549-B8D4-5FBCF8A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9D79-29B2-BD49-9C58-6F07C244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EA24-1687-1F40-9CD2-CD17FC6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F3C4-E1AE-F04F-9096-B71AB1DE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4403-8EEF-C24E-9312-F9F31A9A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4149-1239-C14E-B958-523EBC9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03FA-DBB0-3045-B14C-A60F813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20FF-9FBC-9149-9AA3-C86B83BE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DC1-51CD-1E4E-90EC-EC31345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CE05-801B-8C4D-975F-23F86934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AE65-E700-274B-ACC7-670A1E2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908E-9B6A-E043-93FA-C6706F6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48E1-7E3C-4A48-9017-286F35AF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E0C1-171E-A64A-AB30-D86D196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3C5A-7358-3547-8E73-920CB456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B36CE-5320-3146-9C5E-A9015810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0931-F133-024D-9418-231901FF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252B6-C134-7F4E-8A67-DAD2EB12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F988-074C-C044-9D3F-6D2382B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4D5-6BAF-AA40-8DD6-B0199BF8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064F-6C3B-AF44-BAFA-42E3E3E1F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56F2-0D44-784F-BFF5-57C9ABC5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AE779-0A3F-AD46-BBE9-15A2A8D1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1FE8B-731F-754A-AEBD-46EACED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3FEE1-3F73-7743-AEDF-13921142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E9260-3CFD-7A4F-9594-CB5578E4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149A8-E7F0-AD4B-AE2B-5095963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6925-0653-EC48-847A-68B81A4E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3139-40D4-A74D-8B14-F26D8C7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807E-BA8F-E844-B014-F25ADEA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CEBF-1F8C-654C-9BB9-A422C31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29C7C-4216-9841-AA6B-2BB0CD5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60231-B9C6-DF44-A2FC-38B33722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3F80-D5EE-0F4C-A61F-5E16719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C8E-5C70-0C4C-BD96-86C0767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B98D-C9A9-E040-A337-491891C0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46B4-7169-E44D-B6EB-0A7E548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2224-50FD-8641-A0D3-446421E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A596-65A8-7B4D-826B-8769B61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F8AC-ED10-964D-B5EC-D5FC9E3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879-C236-8B4A-B77C-71D183B2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3A2C2-D2D9-054A-8504-4C2A00B10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3CE5-CC59-9B4B-8634-60C46214D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398E-6AE0-5A45-B5DB-FF8A5E7E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FE3D-E8EF-1B42-9538-487A6914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889F-6F01-F04A-B90F-AA74933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FE0F-CEE4-B544-A5C7-8EBE6437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3270-6C02-7D46-B0FE-DB12BF60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C81E-A44F-034B-A6DB-FA5EC4A4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11C7-28F3-B945-8B95-A3F3164E0C7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E106-C461-9444-8D8F-23CCCC70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5E16-7679-E24B-9D02-E7BBE45C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D24-4C87-0C4D-874A-41D58FB1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746" y="1122363"/>
            <a:ext cx="10472508" cy="2387600"/>
          </a:xfrm>
        </p:spPr>
        <p:txBody>
          <a:bodyPr>
            <a:normAutofit/>
          </a:bodyPr>
          <a:lstStyle/>
          <a:p>
            <a:r>
              <a:rPr lang="en-US" sz="4800" dirty="0"/>
              <a:t>A Compiler Framework for Optimizing Dynamic Parallelism on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461" y="3602038"/>
            <a:ext cx="9523078" cy="1655762"/>
          </a:xfrm>
        </p:spPr>
        <p:txBody>
          <a:bodyPr>
            <a:normAutofit/>
          </a:bodyPr>
          <a:lstStyle/>
          <a:p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Mhd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Ghaith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Olabi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Juan Gómez Luna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Onur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Mutlu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Wen-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mei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Hwu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3,4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Izzat El Hajj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sz="4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American University of Beirut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ETH Zurich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NVIDIA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University of Illinois at Urbana-Champaign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04" y="67332"/>
            <a:ext cx="3979460" cy="1263719"/>
          </a:xfrm>
          <a:prstGeom prst="rect">
            <a:avLst/>
          </a:prstGeom>
        </p:spPr>
      </p:pic>
      <p:pic>
        <p:nvPicPr>
          <p:cNvPr id="1042" name="Picture 18" descr="The NVIDIA logo vertical format is the preferred format.">
            <a:extLst>
              <a:ext uri="{FF2B5EF4-FFF2-40B4-BE49-F238E27FC236}">
                <a16:creationId xmlns:a16="http://schemas.microsoft.com/office/drawing/2014/main" id="{77F4B843-E140-454D-8068-FFB98BC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66" y="5693476"/>
            <a:ext cx="192203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3B1D821D-8C8A-7841-BE74-F34D2440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6" y="5693476"/>
            <a:ext cx="26140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" y="569347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2C5A13-6926-C547-91B9-11377F23B1AC}"/>
              </a:ext>
            </a:extLst>
          </p:cNvPr>
          <p:cNvSpPr>
            <a:spLocks noChangeAspect="1"/>
          </p:cNvSpPr>
          <p:nvPr/>
        </p:nvSpPr>
        <p:spPr>
          <a:xfrm>
            <a:off x="2873225" y="6004876"/>
            <a:ext cx="2764124" cy="457200"/>
          </a:xfrm>
          <a:prstGeom prst="rect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 err="1"/>
              <a:t>Thresholding</a:t>
            </a:r>
            <a:r>
              <a:rPr lang="en-US" dirty="0"/>
              <a:t> is an optimization where:</a:t>
            </a:r>
          </a:p>
          <a:p>
            <a:pPr lvl="1"/>
            <a:r>
              <a:rPr lang="en-US" dirty="0"/>
              <a:t>A grid is launched dynamically only if the number of child threads exceeds a certain threshold</a:t>
            </a:r>
          </a:p>
          <a:p>
            <a:pPr lvl="1"/>
            <a:r>
              <a:rPr lang="en-US" dirty="0"/>
              <a:t>Otherwise, work is executed sequentially by the parent thread</a:t>
            </a:r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22B8FC-74BD-624B-8822-1B7834FE8081}"/>
              </a:ext>
            </a:extLst>
          </p:cNvPr>
          <p:cNvGrpSpPr/>
          <p:nvPr/>
        </p:nvGrpSpPr>
        <p:grpSpPr>
          <a:xfrm>
            <a:off x="2596090" y="3375212"/>
            <a:ext cx="6307456" cy="2323667"/>
            <a:chOff x="21567" y="1950314"/>
            <a:chExt cx="2655654" cy="97834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553CE8-3DD3-A24B-B4B3-3FEAFE87CDD1}"/>
                </a:ext>
              </a:extLst>
            </p:cNvPr>
            <p:cNvSpPr/>
            <p:nvPr/>
          </p:nvSpPr>
          <p:spPr>
            <a:xfrm>
              <a:off x="618451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D5C06F-9A73-1844-AF99-595A87864826}"/>
                </a:ext>
              </a:extLst>
            </p:cNvPr>
            <p:cNvSpPr/>
            <p:nvPr/>
          </p:nvSpPr>
          <p:spPr>
            <a:xfrm>
              <a:off x="700017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61456F1-B3DA-154F-A61D-107AB7135BC2}"/>
                </a:ext>
              </a:extLst>
            </p:cNvPr>
            <p:cNvSpPr/>
            <p:nvPr/>
          </p:nvSpPr>
          <p:spPr>
            <a:xfrm>
              <a:off x="781583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92C739-2327-0E4D-9FDB-43B6FEB34D6C}"/>
                </a:ext>
              </a:extLst>
            </p:cNvPr>
            <p:cNvSpPr/>
            <p:nvPr/>
          </p:nvSpPr>
          <p:spPr>
            <a:xfrm>
              <a:off x="863149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D8FAC0-0A1A-3145-8A7E-07D1FFFD9855}"/>
                </a:ext>
              </a:extLst>
            </p:cNvPr>
            <p:cNvGrpSpPr/>
            <p:nvPr/>
          </p:nvGrpSpPr>
          <p:grpSpPr>
            <a:xfrm>
              <a:off x="21567" y="2563897"/>
              <a:ext cx="713425" cy="364760"/>
              <a:chOff x="103978" y="1160923"/>
              <a:chExt cx="933037" cy="47704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45B3EDE-3B98-CF43-BCCF-2FE59EE466A4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04A66E14-C0EA-8146-AE03-FD85A058A52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05DD4D06-2DB5-8C45-85BB-E6CF9E2596B5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0BA7FB0A-3111-8448-B540-1F2A8782D985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49236C0E-5E6D-C247-8C50-C0B89C3D70BF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C35ACB1-2919-924D-BC72-A9381D7E7AB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5D3E6C3-3E43-174D-B618-7E4910B993EF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8BF0D24F-C9B4-C94D-86EC-80C519A17F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AA20B733-5DDB-CA44-907C-4FACAF3B1CB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F930802C-7E1F-084A-9321-3BA8BC35E44D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FD17A09-3C40-134E-A9AF-DE0B5EF9F96D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0DB4C0-28BE-DF4A-B00D-0DD26BED7305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28CB10-4BD1-4741-8E5D-7632B81FF0C1}"/>
                </a:ext>
              </a:extLst>
            </p:cNvPr>
            <p:cNvCxnSpPr>
              <a:cxnSpLocks/>
              <a:stCxn id="18" idx="39"/>
            </p:cNvCxnSpPr>
            <p:nvPr/>
          </p:nvCxnSpPr>
          <p:spPr>
            <a:xfrm flipH="1">
              <a:off x="378281" y="2235292"/>
              <a:ext cx="256884" cy="32496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FA7599-574C-1644-BA90-D6901AA3BAB1}"/>
                </a:ext>
              </a:extLst>
            </p:cNvPr>
            <p:cNvCxnSpPr>
              <a:cxnSpLocks/>
              <a:stCxn id="21" idx="39"/>
            </p:cNvCxnSpPr>
            <p:nvPr/>
          </p:nvCxnSpPr>
          <p:spPr>
            <a:xfrm>
              <a:off x="798297" y="2235292"/>
              <a:ext cx="1166506" cy="31040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BFB586-DA98-BB40-AD58-2570D5CB61CA}"/>
                </a:ext>
              </a:extLst>
            </p:cNvPr>
            <p:cNvSpPr/>
            <p:nvPr/>
          </p:nvSpPr>
          <p:spPr>
            <a:xfrm>
              <a:off x="556015" y="2343284"/>
              <a:ext cx="69918" cy="6991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2FADAC-6D47-0846-A7F6-76CA7CE3CDE2}"/>
                </a:ext>
              </a:extLst>
            </p:cNvPr>
            <p:cNvSpPr/>
            <p:nvPr/>
          </p:nvSpPr>
          <p:spPr>
            <a:xfrm>
              <a:off x="1104646" y="2343284"/>
              <a:ext cx="69918" cy="6991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679CB0-0105-F846-B950-31FB382882F0}"/>
                </a:ext>
              </a:extLst>
            </p:cNvPr>
            <p:cNvGrpSpPr/>
            <p:nvPr/>
          </p:nvGrpSpPr>
          <p:grpSpPr>
            <a:xfrm>
              <a:off x="1275149" y="2563897"/>
              <a:ext cx="1402072" cy="364760"/>
              <a:chOff x="1752370" y="1542016"/>
              <a:chExt cx="1833668" cy="47704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655FEA-EC2F-114A-8B24-1EC6A75951EB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5F363888-97BC-6741-ACDA-0DD89577650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C5000520-F914-3747-9848-F8F56A94C3B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40D42F9-2B6B-9948-8DD4-404AB59C8BC2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65470F40-747B-C146-800E-6EA2491CDF97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12667AF-D6B0-8241-9848-4710E585DFC7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E417C5A-5E97-CE48-90F1-BCEDB9782B7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9EAF26E-F900-8540-AA13-BA4F45156E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0D3BAD5E-01AB-564C-A14E-140E84989668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7A1DC0DF-7511-734F-86BE-472F7AFE9728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0D31D615-6DF0-9F42-99DC-A5C307A58241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D0B4993-2AC0-E348-8A36-242E0C1643D1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43BD422-C190-A74F-88C2-8BDC8466EF4E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4116CB3C-FD8C-C74D-B384-6B1D8241A15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F8DA1E06-E829-E04D-B8C1-8B2417372C0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3C3A776-1BC5-B24C-8177-312FEEF13C47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8BBA6754-2ABB-9C44-AC40-402D2E25F151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8C293E-A2B5-BC42-8D8F-9DB9B1C2169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2B8E88-EC25-A44C-9922-DCF32486A743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72CF60D-02B0-8441-A3B3-4D3A94EC19E3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2D1DDC8C-C4DA-E848-BF4D-83D8A22F2E97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93B180A1-970A-494F-B31D-038AE1186BB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E6643B-1A31-C44F-A958-82E434448EB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EB50008-79FB-0946-854C-9324A3570438}"/>
                </a:ext>
              </a:extLst>
            </p:cNvPr>
            <p:cNvSpPr/>
            <p:nvPr/>
          </p:nvSpPr>
          <p:spPr>
            <a:xfrm>
              <a:off x="911316" y="2135456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D619218-5447-1043-8F81-4C29C1CE4CCE}"/>
                </a:ext>
              </a:extLst>
            </p:cNvPr>
            <p:cNvSpPr/>
            <p:nvPr/>
          </p:nvSpPr>
          <p:spPr>
            <a:xfrm>
              <a:off x="740770" y="214372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4107A72-CE46-764F-93D9-D175FB305077}"/>
                </a:ext>
              </a:extLst>
            </p:cNvPr>
            <p:cNvSpPr/>
            <p:nvPr/>
          </p:nvSpPr>
          <p:spPr>
            <a:xfrm>
              <a:off x="764248" y="219004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1CCC048-B810-A34B-B2F5-24BF8631BFB4}"/>
                </a:ext>
              </a:extLst>
            </p:cNvPr>
            <p:cNvGrpSpPr/>
            <p:nvPr/>
          </p:nvGrpSpPr>
          <p:grpSpPr>
            <a:xfrm>
              <a:off x="1205162" y="1950314"/>
              <a:ext cx="1470801" cy="183996"/>
              <a:chOff x="2398086" y="1948163"/>
              <a:chExt cx="1470801" cy="18399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4604D7-04AB-5944-A04F-1516F80F3C18}"/>
                  </a:ext>
                </a:extLst>
              </p:cNvPr>
              <p:cNvSpPr txBox="1"/>
              <p:nvPr/>
            </p:nvSpPr>
            <p:spPr>
              <a:xfrm>
                <a:off x="2426531" y="1948163"/>
                <a:ext cx="1442356" cy="14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Child thread serialized in parent thread</a:t>
                </a: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89A7AA9-C9BF-4548-B79E-6D631A39DB6E}"/>
                  </a:ext>
                </a:extLst>
              </p:cNvPr>
              <p:cNvSpPr/>
              <p:nvPr/>
            </p:nvSpPr>
            <p:spPr>
              <a:xfrm>
                <a:off x="2398086" y="1994999"/>
                <a:ext cx="9144" cy="13716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solidFill>
                  <a:srgbClr val="C00000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924972" y="5908946"/>
            <a:ext cx="83420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Reduces congestion by reducing the number of launched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Improves utilization by only allowing grids with many threads to be launched</a:t>
            </a:r>
          </a:p>
        </p:txBody>
      </p:sp>
    </p:spTree>
    <p:extLst>
      <p:ext uri="{BB962C8B-B14F-4D97-AF65-F5344CB8AC3E}">
        <p14:creationId xmlns:p14="http://schemas.microsoft.com/office/powerpoint/2010/main" val="30105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Thresholding: Code Transformation</a:t>
            </a:r>
          </a:p>
        </p:txBody>
      </p:sp>
      <p:sp>
        <p:nvSpPr>
          <p:cNvPr id="164" name="Content Placeholder 4">
            <a:extLst>
              <a:ext uri="{FF2B5EF4-FFF2-40B4-BE49-F238E27FC236}">
                <a16:creationId xmlns:a16="http://schemas.microsoft.com/office/drawing/2014/main" id="{CCD08993-CD10-A746-912E-ECED7DFD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629"/>
            <a:ext cx="10515600" cy="2028584"/>
          </a:xfrm>
        </p:spPr>
        <p:txBody>
          <a:bodyPr>
            <a:noAutofit/>
          </a:bodyPr>
          <a:lstStyle/>
          <a:p>
            <a:r>
              <a:rPr lang="en-US" sz="2400" dirty="0"/>
              <a:t>Create a serial device function executable by the parent</a:t>
            </a:r>
          </a:p>
          <a:p>
            <a:r>
              <a:rPr lang="en-US" sz="2400" dirty="0"/>
              <a:t>Heuristic to detect total number of threads to be compared with threshold</a:t>
            </a:r>
          </a:p>
          <a:p>
            <a:pPr lvl="1"/>
            <a:r>
              <a:rPr lang="en-US" sz="2000" dirty="0"/>
              <a:t>Detect number of threads to be launched by observing commonly used grid dimension calculation expressions, such as ceiling divisions</a:t>
            </a:r>
            <a:endParaRPr lang="en-US" sz="2400" dirty="0"/>
          </a:p>
          <a:p>
            <a:r>
              <a:rPr lang="en-US" sz="2400" dirty="0"/>
              <a:t>Apply a conditional guard to either launch or serialize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73A9EAE-5BCD-2342-BC9E-3EC1E438A8E6}"/>
              </a:ext>
            </a:extLst>
          </p:cNvPr>
          <p:cNvSpPr txBox="1"/>
          <p:nvPr/>
        </p:nvSpPr>
        <p:spPr>
          <a:xfrm>
            <a:off x="5792687" y="1638029"/>
            <a:ext cx="4501186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  </a:t>
            </a:r>
            <a:r>
              <a:rPr lang="en-US" sz="1150" dirty="0">
                <a:latin typeface="Arial Narrow" panose="020B0606020202030204" pitchFamily="34" charset="0"/>
                <a:cs typeface="Arial" panose="020B0604020202020204" pitchFamily="34" charset="0"/>
              </a:rPr>
              <a:t>__device__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_serial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 dim3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 dim3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for(_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= 0;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&lt;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gDim.x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; ++_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for(_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= 0;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&lt;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bDim.x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; ++_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       </a:t>
            </a:r>
            <a:r>
              <a:rPr lang="en-US" sz="115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body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// Replace uses of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//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threadIdx.x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tx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gridDim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with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   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 //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 and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endParaRPr lang="en-US" sz="1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}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__global__ parent(...)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20      ...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_threads = ...; // Extracted from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if(_threads &gt;= _THRESHOLD)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        child &lt;&lt;&lt; </a:t>
            </a:r>
            <a:r>
              <a:rPr lang="en-US" sz="11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gDim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bDim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&gt;&gt;&gt; (...);</a:t>
            </a:r>
            <a:endParaRPr lang="en-US" sz="11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       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child_serial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 (...,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1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);</a:t>
            </a:r>
            <a:endParaRPr lang="en-US" sz="11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27      ...</a:t>
            </a: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F708E-1E04-2449-A7A4-933C26459098}"/>
              </a:ext>
            </a:extLst>
          </p:cNvPr>
          <p:cNvSpPr txBox="1"/>
          <p:nvPr/>
        </p:nvSpPr>
        <p:spPr>
          <a:xfrm>
            <a:off x="1898127" y="1638029"/>
            <a:ext cx="389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__global__ child(...)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 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body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}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__global__ parent(...)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      child &lt;&lt;&lt;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&gt;&gt;&gt; (...);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  }</a:t>
            </a:r>
          </a:p>
        </p:txBody>
      </p:sp>
    </p:spTree>
    <p:extLst>
      <p:ext uri="{BB962C8B-B14F-4D97-AF65-F5344CB8AC3E}">
        <p14:creationId xmlns:p14="http://schemas.microsoft.com/office/powerpoint/2010/main" val="2759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Coarsening is a transformation where:</a:t>
            </a:r>
          </a:p>
          <a:p>
            <a:pPr lvl="1"/>
            <a:r>
              <a:rPr lang="en-US" dirty="0"/>
              <a:t>The work of multiple child blocks is assigned to a single child block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62765" y="2770868"/>
            <a:ext cx="6963260" cy="2244237"/>
            <a:chOff x="2662765" y="2770868"/>
            <a:chExt cx="6963260" cy="22442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D8FAC0-0A1A-3145-8A7E-07D1FFFD9855}"/>
                </a:ext>
              </a:extLst>
            </p:cNvPr>
            <p:cNvGrpSpPr/>
            <p:nvPr/>
          </p:nvGrpSpPr>
          <p:grpSpPr>
            <a:xfrm>
              <a:off x="2662765" y="4060072"/>
              <a:ext cx="1609101" cy="822701"/>
              <a:chOff x="103978" y="1160923"/>
              <a:chExt cx="933037" cy="4770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45B3EDE-3B98-CF43-BCCF-2FE59EE466A4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04A66E14-C0EA-8146-AE03-FD85A058A52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05DD4D06-2DB5-8C45-85BB-E6CF9E2596B5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0BA7FB0A-3111-8448-B540-1F2A8782D985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49236C0E-5E6D-C247-8C50-C0B89C3D70BF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C35ACB1-2919-924D-BC72-A9381D7E7AB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5D3E6C3-3E43-174D-B618-7E4910B993EF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8BF0D24F-C9B4-C94D-86EC-80C519A17F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A20B733-5DDB-CA44-907C-4FACAF3B1CB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F930802C-7E1F-084A-9321-3BA8BC35E44D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FD17A09-3C40-134E-A9AF-DE0B5EF9F96D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40DB4C0-28BE-DF4A-B00D-0DD26BED7305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7679CB0-0105-F846-B950-31FB382882F0}"/>
                </a:ext>
              </a:extLst>
            </p:cNvPr>
            <p:cNvGrpSpPr/>
            <p:nvPr/>
          </p:nvGrpSpPr>
          <p:grpSpPr>
            <a:xfrm>
              <a:off x="5490169" y="4060072"/>
              <a:ext cx="3162317" cy="822701"/>
              <a:chOff x="1752370" y="1542016"/>
              <a:chExt cx="1833668" cy="4770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1655FEA-EC2F-114A-8B24-1EC6A75951EB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5F363888-97BC-6741-ACDA-0DD89577650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C5000520-F914-3747-9848-F8F56A94C3B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940D42F9-2B6B-9948-8DD4-404AB59C8BC2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5470F40-747B-C146-800E-6EA2491CDF97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12667AF-D6B0-8241-9848-4710E585DFC7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E417C5A-5E97-CE48-90F1-BCEDB9782B7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E9EAF26E-F900-8540-AA13-BA4F45156E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0D3BAD5E-01AB-564C-A14E-140E84989668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7A1DC0DF-7511-734F-86BE-472F7AFE9728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0D31D615-6DF0-9F42-99DC-A5C307A58241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D0B4993-2AC0-E348-8A36-242E0C1643D1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43BD422-C190-A74F-88C2-8BDC8466EF4E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4116CB3C-FD8C-C74D-B384-6B1D8241A15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F8DA1E06-E829-E04D-B8C1-8B2417372C0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F3C3A776-1BC5-B24C-8177-312FEEF13C47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8BBA6754-2ABB-9C44-AC40-402D2E25F151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B8C293E-A2B5-BC42-8D8F-9DB9B1C2169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2B8E88-EC25-A44C-9922-DCF32486A743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72CF60D-02B0-8441-A3B3-4D3A94EC19E3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2D1DDC8C-C4DA-E848-BF4D-83D8A22F2E97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93B180A1-970A-494F-B31D-038AE1186BB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8E6643B-1A31-C44F-A958-82E434448EB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4CAEA0-9642-FE4B-8542-3488B6443E43}"/>
                </a:ext>
              </a:extLst>
            </p:cNvPr>
            <p:cNvGrpSpPr/>
            <p:nvPr/>
          </p:nvGrpSpPr>
          <p:grpSpPr>
            <a:xfrm>
              <a:off x="4376950" y="4167649"/>
              <a:ext cx="851398" cy="847456"/>
              <a:chOff x="173562" y="3402795"/>
              <a:chExt cx="366457" cy="364760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CFE3B6BF-0607-6A45-B321-02AFCEFB99D5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4ADF615-D636-E247-B654-A192918E6D6A}"/>
                  </a:ext>
                </a:extLst>
              </p:cNvPr>
              <p:cNvSpPr/>
              <p:nvPr/>
            </p:nvSpPr>
            <p:spPr>
              <a:xfrm>
                <a:off x="301313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8A1E415-BC1D-4F4F-BC37-B41FB0D6B7C8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00C10FB-EC5A-254A-82C6-E1020AE7797A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BF60FAC-BD1D-264A-B470-336AA412B6FF}"/>
                </a:ext>
              </a:extLst>
            </p:cNvPr>
            <p:cNvGrpSpPr/>
            <p:nvPr/>
          </p:nvGrpSpPr>
          <p:grpSpPr>
            <a:xfrm>
              <a:off x="8774627" y="4167649"/>
              <a:ext cx="851398" cy="847456"/>
              <a:chOff x="173562" y="3402795"/>
              <a:chExt cx="366457" cy="364760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72930E73-9C5A-DA4D-BDCA-3C81CBF57626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2BD72C-6BA0-FE4D-8350-88DE1E089491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0C99FDB-603F-314A-8D1D-FFB0095A3527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FCA25E74-42C0-9A41-B5CB-3168A4E2E7E5}"/>
                </a:ext>
              </a:extLst>
            </p:cNvPr>
            <p:cNvSpPr/>
            <p:nvPr/>
          </p:nvSpPr>
          <p:spPr>
            <a:xfrm>
              <a:off x="4012288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9956D4FC-CB94-CD48-99C1-21B71A1D9CC1}"/>
                </a:ext>
              </a:extLst>
            </p:cNvPr>
            <p:cNvSpPr/>
            <p:nvPr/>
          </p:nvSpPr>
          <p:spPr>
            <a:xfrm>
              <a:off x="4187847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3782EA37-0E78-524C-B320-B20808382E72}"/>
                </a:ext>
              </a:extLst>
            </p:cNvPr>
            <p:cNvSpPr/>
            <p:nvPr/>
          </p:nvSpPr>
          <p:spPr>
            <a:xfrm>
              <a:off x="4363406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683499AC-01F1-F945-9EE1-E25897ED6D43}"/>
                </a:ext>
              </a:extLst>
            </p:cNvPr>
            <p:cNvSpPr/>
            <p:nvPr/>
          </p:nvSpPr>
          <p:spPr>
            <a:xfrm>
              <a:off x="4538965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4985E473-E503-E241-953B-716C7D78ECCD}"/>
                </a:ext>
              </a:extLst>
            </p:cNvPr>
            <p:cNvCxnSpPr>
              <a:stCxn id="291" idx="39"/>
            </p:cNvCxnSpPr>
            <p:nvPr/>
          </p:nvCxnSpPr>
          <p:spPr>
            <a:xfrm flipH="1">
              <a:off x="3495356" y="3349116"/>
              <a:ext cx="552906" cy="69943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44E72FD-71A9-544B-AFCB-E601A105BBD8}"/>
                </a:ext>
              </a:extLst>
            </p:cNvPr>
            <p:cNvCxnSpPr>
              <a:stCxn id="292" idx="39"/>
            </p:cNvCxnSpPr>
            <p:nvPr/>
          </p:nvCxnSpPr>
          <p:spPr>
            <a:xfrm>
              <a:off x="4223821" y="3349116"/>
              <a:ext cx="627954" cy="81263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08C52B63-4020-024A-A86D-A351CE483559}"/>
                </a:ext>
              </a:extLst>
            </p:cNvPr>
            <p:cNvCxnSpPr>
              <a:stCxn id="293" idx="39"/>
            </p:cNvCxnSpPr>
            <p:nvPr/>
          </p:nvCxnSpPr>
          <p:spPr>
            <a:xfrm>
              <a:off x="4399380" y="3349116"/>
              <a:ext cx="2510737" cy="66809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1449B51-1C54-F844-9961-9F8EE2FED7E3}"/>
                </a:ext>
              </a:extLst>
            </p:cNvPr>
            <p:cNvSpPr/>
            <p:nvPr/>
          </p:nvSpPr>
          <p:spPr>
            <a:xfrm>
              <a:off x="3877903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1B029F0-7597-6841-ADE5-4E89D2CA4C66}"/>
                </a:ext>
              </a:extLst>
            </p:cNvPr>
            <p:cNvSpPr/>
            <p:nvPr/>
          </p:nvSpPr>
          <p:spPr>
            <a:xfrm>
              <a:off x="4537400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63224A4-DFB1-4A49-9A2D-F89713D49BA6}"/>
                </a:ext>
              </a:extLst>
            </p:cNvPr>
            <p:cNvSpPr/>
            <p:nvPr/>
          </p:nvSpPr>
          <p:spPr>
            <a:xfrm>
              <a:off x="5058753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F6A43AA-BDE9-434C-8095-F4318C8DB4A0}"/>
                </a:ext>
              </a:extLst>
            </p:cNvPr>
            <p:cNvCxnSpPr>
              <a:stCxn id="294" idx="39"/>
            </p:cNvCxnSpPr>
            <p:nvPr/>
          </p:nvCxnSpPr>
          <p:spPr>
            <a:xfrm>
              <a:off x="4574940" y="3349116"/>
              <a:ext cx="4383245" cy="77662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D4854ADD-B057-1B4D-8A45-CE4DAD104B8E}"/>
                </a:ext>
              </a:extLst>
            </p:cNvPr>
            <p:cNvSpPr/>
            <p:nvPr/>
          </p:nvSpPr>
          <p:spPr>
            <a:xfrm>
              <a:off x="6797595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5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2160702"/>
          </a:xfrm>
        </p:spPr>
        <p:txBody>
          <a:bodyPr>
            <a:normAutofit/>
          </a:bodyPr>
          <a:lstStyle/>
          <a:p>
            <a:r>
              <a:rPr lang="en-US" dirty="0"/>
              <a:t>Coarsening is a transformation where:</a:t>
            </a:r>
          </a:p>
          <a:p>
            <a:pPr lvl="1"/>
            <a:r>
              <a:rPr lang="en-US" dirty="0"/>
              <a:t>The work of multiple child blocks is assigned to a single child block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4559D5-996A-074B-A968-30E8C584E43C}"/>
              </a:ext>
            </a:extLst>
          </p:cNvPr>
          <p:cNvGrpSpPr/>
          <p:nvPr/>
        </p:nvGrpSpPr>
        <p:grpSpPr>
          <a:xfrm>
            <a:off x="2699068" y="2759073"/>
            <a:ext cx="6793863" cy="3305094"/>
            <a:chOff x="42085" y="3233891"/>
            <a:chExt cx="3156476" cy="1535569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A25E74-42C0-9A41-B5CB-3168A4E2E7E5}"/>
                </a:ext>
              </a:extLst>
            </p:cNvPr>
            <p:cNvSpPr/>
            <p:nvPr/>
          </p:nvSpPr>
          <p:spPr>
            <a:xfrm>
              <a:off x="652216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956D4FC-CB94-CD48-99C1-21B71A1D9CC1}"/>
                </a:ext>
              </a:extLst>
            </p:cNvPr>
            <p:cNvSpPr/>
            <p:nvPr/>
          </p:nvSpPr>
          <p:spPr>
            <a:xfrm>
              <a:off x="733782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82EA37-0E78-524C-B320-B20808382E72}"/>
                </a:ext>
              </a:extLst>
            </p:cNvPr>
            <p:cNvSpPr/>
            <p:nvPr/>
          </p:nvSpPr>
          <p:spPr>
            <a:xfrm>
              <a:off x="815348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83499AC-01F1-F945-9EE1-E25897ED6D43}"/>
                </a:ext>
              </a:extLst>
            </p:cNvPr>
            <p:cNvSpPr/>
            <p:nvPr/>
          </p:nvSpPr>
          <p:spPr>
            <a:xfrm>
              <a:off x="896914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BC7043F-63DF-CA48-AFD9-C4C9C42BD847}"/>
                </a:ext>
              </a:extLst>
            </p:cNvPr>
            <p:cNvGrpSpPr/>
            <p:nvPr/>
          </p:nvGrpSpPr>
          <p:grpSpPr>
            <a:xfrm>
              <a:off x="855607" y="3892521"/>
              <a:ext cx="366457" cy="364760"/>
              <a:chOff x="1169662" y="1318074"/>
              <a:chExt cx="479263" cy="4770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0902BEB-823E-7447-AA06-F613AC6159C3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EFEDDADB-860C-1B47-A3F0-E736754DC24E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F05E29B7-FFC4-5F44-8119-398358B9280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8CEE40A-03BD-E44F-902D-92198E5C35C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67F9926-85BA-F84E-BA84-E116BF66A157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85E473-E503-E241-953B-716C7D78ECCD}"/>
                </a:ext>
              </a:extLst>
            </p:cNvPr>
            <p:cNvCxnSpPr>
              <a:stCxn id="149" idx="39"/>
            </p:cNvCxnSpPr>
            <p:nvPr/>
          </p:nvCxnSpPr>
          <p:spPr>
            <a:xfrm flipH="1">
              <a:off x="412046" y="3508029"/>
              <a:ext cx="256884" cy="32496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44E72FD-71A9-544B-AFCB-E601A105BBD8}"/>
                </a:ext>
              </a:extLst>
            </p:cNvPr>
            <p:cNvCxnSpPr>
              <a:stCxn id="150" idx="39"/>
            </p:cNvCxnSpPr>
            <p:nvPr/>
          </p:nvCxnSpPr>
          <p:spPr>
            <a:xfrm>
              <a:off x="750496" y="3508029"/>
              <a:ext cx="291752" cy="377554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8C52B63-4020-024A-A86D-A351CE483559}"/>
                </a:ext>
              </a:extLst>
            </p:cNvPr>
            <p:cNvCxnSpPr>
              <a:stCxn id="151" idx="39"/>
            </p:cNvCxnSpPr>
            <p:nvPr/>
          </p:nvCxnSpPr>
          <p:spPr>
            <a:xfrm>
              <a:off x="832062" y="3508029"/>
              <a:ext cx="1166506" cy="31040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1449B51-1C54-F844-9961-9F8EE2FED7E3}"/>
                </a:ext>
              </a:extLst>
            </p:cNvPr>
            <p:cNvSpPr/>
            <p:nvPr/>
          </p:nvSpPr>
          <p:spPr>
            <a:xfrm>
              <a:off x="589780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1B029F0-7597-6841-ADE5-4E89D2CA4C66}"/>
                </a:ext>
              </a:extLst>
            </p:cNvPr>
            <p:cNvSpPr/>
            <p:nvPr/>
          </p:nvSpPr>
          <p:spPr>
            <a:xfrm>
              <a:off x="896187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63224A4-DFB1-4A49-9A2D-F89713D49BA6}"/>
                </a:ext>
              </a:extLst>
            </p:cNvPr>
            <p:cNvSpPr/>
            <p:nvPr/>
          </p:nvSpPr>
          <p:spPr>
            <a:xfrm>
              <a:off x="1138411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F660DE2-8AA4-1E4E-AD30-AB8286DEDF5F}"/>
                </a:ext>
              </a:extLst>
            </p:cNvPr>
            <p:cNvSpPr txBox="1"/>
            <p:nvPr/>
          </p:nvSpPr>
          <p:spPr>
            <a:xfrm>
              <a:off x="42085" y="4612166"/>
              <a:ext cx="907275" cy="157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Coarsened child grids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B87ED3F-DD8B-3440-8730-C6367653AB5B}"/>
                </a:ext>
              </a:extLst>
            </p:cNvPr>
            <p:cNvGrpSpPr/>
            <p:nvPr/>
          </p:nvGrpSpPr>
          <p:grpSpPr>
            <a:xfrm>
              <a:off x="2797835" y="3892521"/>
              <a:ext cx="366457" cy="364760"/>
              <a:chOff x="1169662" y="1318074"/>
              <a:chExt cx="479263" cy="477043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F9A5AA4-595F-AF48-9677-864090884032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C222D521-2911-6D44-B6A1-4597AA70D961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0B3AA7A-4D15-D54A-9D86-39B4A2C63955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1E8EBE7-4739-D545-A96F-383AB35AE6E1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F6A43AA-BDE9-434C-8095-F4318C8DB4A0}"/>
                </a:ext>
              </a:extLst>
            </p:cNvPr>
            <p:cNvCxnSpPr>
              <a:stCxn id="152" idx="39"/>
            </p:cNvCxnSpPr>
            <p:nvPr/>
          </p:nvCxnSpPr>
          <p:spPr>
            <a:xfrm>
              <a:off x="913628" y="3508029"/>
              <a:ext cx="2036486" cy="36082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4854ADD-B057-1B4D-8A45-CE4DAD104B8E}"/>
                </a:ext>
              </a:extLst>
            </p:cNvPr>
            <p:cNvSpPr/>
            <p:nvPr/>
          </p:nvSpPr>
          <p:spPr>
            <a:xfrm>
              <a:off x="1946289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C111552-CE2E-D349-A595-A01AC6A236F7}"/>
                </a:ext>
              </a:extLst>
            </p:cNvPr>
            <p:cNvGrpSpPr/>
            <p:nvPr/>
          </p:nvGrpSpPr>
          <p:grpSpPr>
            <a:xfrm>
              <a:off x="201071" y="3842834"/>
              <a:ext cx="423081" cy="780345"/>
              <a:chOff x="24769" y="3766534"/>
              <a:chExt cx="423081" cy="780345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245A8F8-4010-B54A-9781-E75B0DE920BB}"/>
                  </a:ext>
                </a:extLst>
              </p:cNvPr>
              <p:cNvGrpSpPr/>
              <p:nvPr/>
            </p:nvGrpSpPr>
            <p:grpSpPr>
              <a:xfrm>
                <a:off x="81900" y="3819871"/>
                <a:ext cx="313230" cy="641635"/>
                <a:chOff x="943897" y="2804028"/>
                <a:chExt cx="914400" cy="1873091"/>
              </a:xfrm>
            </p:grpSpPr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EC112A7C-F79F-BE40-AAB6-29D263E2AD5E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34A07391-6576-6346-8134-6CD083DAAE5E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D18E74A5-3432-B642-9948-1C4E8CC61EA8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27036CB0-013F-6C41-891E-9821008124F8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699DB70-B4A2-0547-AF08-61960F197EF0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9663DD3-B789-CD41-BFE6-36715F6D8070}"/>
                  </a:ext>
                </a:extLst>
              </p:cNvPr>
              <p:cNvSpPr/>
              <p:nvPr/>
            </p:nvSpPr>
            <p:spPr>
              <a:xfrm>
                <a:off x="82085" y="4162733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1916A4D-F9A6-334D-88A6-75F01DEB52EE}"/>
                  </a:ext>
                </a:extLst>
              </p:cNvPr>
              <p:cNvSpPr/>
              <p:nvPr/>
            </p:nvSpPr>
            <p:spPr>
              <a:xfrm>
                <a:off x="24769" y="3766534"/>
                <a:ext cx="423081" cy="78034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74DC421-34CB-E14D-8F00-8A51F3E1D2D6}"/>
                  </a:ext>
                </a:extLst>
              </p:cNvPr>
              <p:cNvSpPr/>
              <p:nvPr/>
            </p:nvSpPr>
            <p:spPr>
              <a:xfrm>
                <a:off x="53912" y="3792752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BABE92F-6AB8-3142-A17B-3D6F02AFBFE5}"/>
                </a:ext>
              </a:extLst>
            </p:cNvPr>
            <p:cNvGrpSpPr/>
            <p:nvPr/>
          </p:nvGrpSpPr>
          <p:grpSpPr>
            <a:xfrm>
              <a:off x="1591924" y="3836737"/>
              <a:ext cx="823966" cy="780345"/>
              <a:chOff x="1308867" y="3852450"/>
              <a:chExt cx="823966" cy="78034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3981A5F-F454-C048-A32F-156F032EE662}"/>
                  </a:ext>
                </a:extLst>
              </p:cNvPr>
              <p:cNvGrpSpPr/>
              <p:nvPr/>
            </p:nvGrpSpPr>
            <p:grpSpPr>
              <a:xfrm>
                <a:off x="1365998" y="3905787"/>
                <a:ext cx="313230" cy="641635"/>
                <a:chOff x="943897" y="2804028"/>
                <a:chExt cx="914400" cy="1873091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11871A-50C5-8048-BA0D-3672CA572F3D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DD603CD3-2413-4740-9BF6-4CB270B1DA7E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CDCF1321-A57D-A147-9C59-4A063B71AF86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120F773E-F025-6A4C-87B8-2E2EC059D43C}"/>
                    </a:ext>
                  </a:extLst>
                </p:cNvPr>
                <p:cNvSpPr/>
                <p:nvPr/>
              </p:nvSpPr>
              <p:spPr>
                <a:xfrm>
                  <a:off x="1715507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22E6F849-790D-9547-9539-1D69996E30A4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1A363F-AB36-954E-B92C-CE4EF470F2BE}"/>
                  </a:ext>
                </a:extLst>
              </p:cNvPr>
              <p:cNvSpPr/>
              <p:nvPr/>
            </p:nvSpPr>
            <p:spPr>
              <a:xfrm>
                <a:off x="1366183" y="4248649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08C641-1810-894A-AF27-4A46E72467EC}"/>
                  </a:ext>
                </a:extLst>
              </p:cNvPr>
              <p:cNvSpPr/>
              <p:nvPr/>
            </p:nvSpPr>
            <p:spPr>
              <a:xfrm>
                <a:off x="1308867" y="3852450"/>
                <a:ext cx="823966" cy="78034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EE283C2-79B5-CB4D-9196-C4577721A6B4}"/>
                  </a:ext>
                </a:extLst>
              </p:cNvPr>
              <p:cNvSpPr/>
              <p:nvPr/>
            </p:nvSpPr>
            <p:spPr>
              <a:xfrm>
                <a:off x="1338010" y="3878668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31FFC38-0BDB-9B4C-A108-B59CCFA6FEDB}"/>
                  </a:ext>
                </a:extLst>
              </p:cNvPr>
              <p:cNvGrpSpPr/>
              <p:nvPr/>
            </p:nvGrpSpPr>
            <p:grpSpPr>
              <a:xfrm>
                <a:off x="1765039" y="3905787"/>
                <a:ext cx="313230" cy="641635"/>
                <a:chOff x="943897" y="2804028"/>
                <a:chExt cx="914400" cy="1873091"/>
              </a:xfrm>
            </p:grpSpPr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A3933F73-F962-F949-98C7-33D700592015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F4449AAA-98EA-F34E-A811-502A8D44E168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8DCE656E-A099-444D-8F15-16E347B3B4C5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77411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6A1B6533-97CF-DC4F-A145-831ED92E8140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B6AF2878-E2B1-7548-9A8B-17CC76B73E71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3A8779-6DE7-4549-9BED-139635749537}"/>
                  </a:ext>
                </a:extLst>
              </p:cNvPr>
              <p:cNvSpPr/>
              <p:nvPr/>
            </p:nvSpPr>
            <p:spPr>
              <a:xfrm>
                <a:off x="1765224" y="4248649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4F7BDC-A5B3-114B-95D9-8C3843DC1B75}"/>
                  </a:ext>
                </a:extLst>
              </p:cNvPr>
              <p:cNvSpPr/>
              <p:nvPr/>
            </p:nvSpPr>
            <p:spPr>
              <a:xfrm>
                <a:off x="1737051" y="3878668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4D1A7473-0E3F-DC41-B82B-6185E259A8B6}"/>
                </a:ext>
              </a:extLst>
            </p:cNvPr>
            <p:cNvGrpSpPr/>
            <p:nvPr/>
          </p:nvGrpSpPr>
          <p:grpSpPr>
            <a:xfrm>
              <a:off x="1903938" y="3233891"/>
              <a:ext cx="1294623" cy="243091"/>
              <a:chOff x="1270233" y="165100"/>
              <a:chExt cx="1294623" cy="243091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BE954D7-CB39-D941-BD5A-61942EA7C377}"/>
                  </a:ext>
                </a:extLst>
              </p:cNvPr>
              <p:cNvSpPr/>
              <p:nvPr/>
            </p:nvSpPr>
            <p:spPr>
              <a:xfrm>
                <a:off x="1270233" y="211936"/>
                <a:ext cx="137160" cy="137160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C7E385D-23AA-814C-A6CB-1DEC62CC3848}"/>
                  </a:ext>
                </a:extLst>
              </p:cNvPr>
              <p:cNvSpPr txBox="1"/>
              <p:nvPr/>
            </p:nvSpPr>
            <p:spPr>
              <a:xfrm>
                <a:off x="1396820" y="165100"/>
                <a:ext cx="1168036" cy="24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Original thread block before coarsening</a:t>
                </a:r>
              </a:p>
            </p:txBody>
          </p:sp>
        </p:grpSp>
      </p:grp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218" y="6227277"/>
            <a:ext cx="11213566" cy="4188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6"/>
                </a:solidFill>
              </a:rPr>
              <a:t>+ When applied before aggregation, amortizes the cost of disaggregation (incurred once per child blocks)</a:t>
            </a:r>
          </a:p>
        </p:txBody>
      </p:sp>
    </p:spTree>
    <p:extLst>
      <p:ext uri="{BB962C8B-B14F-4D97-AF65-F5344CB8AC3E}">
        <p14:creationId xmlns:p14="http://schemas.microsoft.com/office/powerpoint/2010/main" val="39702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Coarsening: Code Transformation</a:t>
            </a:r>
          </a:p>
        </p:txBody>
      </p:sp>
      <p:sp>
        <p:nvSpPr>
          <p:cNvPr id="164" name="Content Placeholder 4">
            <a:extLst>
              <a:ext uri="{FF2B5EF4-FFF2-40B4-BE49-F238E27FC236}">
                <a16:creationId xmlns:a16="http://schemas.microsoft.com/office/drawing/2014/main" id="{CCD08993-CD10-A746-912E-ECED7DFDC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9377"/>
            <a:ext cx="10515600" cy="2027585"/>
          </a:xfrm>
        </p:spPr>
        <p:txBody>
          <a:bodyPr>
            <a:noAutofit/>
          </a:bodyPr>
          <a:lstStyle/>
          <a:p>
            <a:r>
              <a:rPr lang="en-US" sz="2400" dirty="0"/>
              <a:t>Coarsening child kernel</a:t>
            </a:r>
          </a:p>
          <a:p>
            <a:pPr lvl="1"/>
            <a:r>
              <a:rPr lang="en-US" sz="2000" dirty="0"/>
              <a:t>Insert the coarsening loop around the child kernel body</a:t>
            </a:r>
          </a:p>
          <a:p>
            <a:r>
              <a:rPr lang="en-US" sz="2400" dirty="0"/>
              <a:t>Modify kernel parameters</a:t>
            </a:r>
          </a:p>
          <a:p>
            <a:pPr lvl="1"/>
            <a:r>
              <a:rPr lang="en-US" sz="2000" dirty="0"/>
              <a:t>Add an extra parameter _</a:t>
            </a:r>
            <a:r>
              <a:rPr lang="en-US" sz="2000" dirty="0" err="1"/>
              <a:t>gDim</a:t>
            </a:r>
            <a:r>
              <a:rPr lang="en-US" sz="2000" dirty="0"/>
              <a:t> (being the original grid dimension) to be passed to the coarsened child kernel </a:t>
            </a:r>
          </a:p>
          <a:p>
            <a:r>
              <a:rPr lang="en-US" sz="2400" dirty="0"/>
              <a:t>Modify launch parameters</a:t>
            </a:r>
          </a:p>
          <a:p>
            <a:pPr lvl="1"/>
            <a:r>
              <a:rPr lang="en-US" sz="2000" dirty="0"/>
              <a:t>Update grid dimension considering _CFACTOR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926CC-DBCF-2D48-9269-A461CA9E52EC}"/>
              </a:ext>
            </a:extLst>
          </p:cNvPr>
          <p:cNvSpPr txBox="1"/>
          <p:nvPr/>
        </p:nvSpPr>
        <p:spPr>
          <a:xfrm>
            <a:off x="6090981" y="1790801"/>
            <a:ext cx="56568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__global__ child(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for(_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;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&lt;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;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+= 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gridDim.x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) {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   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body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// Replace uses of 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// and 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gridDim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 }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  __global__ parent(...)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     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cgDim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=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=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     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cgDim.x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= (_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gDim.x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 + _CFACTOR – 1)/_CFACTOR;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   child &lt;&lt;&lt; 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&gt;&gt;&gt;(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12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F708E-1E04-2449-A7A4-933C26459098}"/>
              </a:ext>
            </a:extLst>
          </p:cNvPr>
          <p:cNvSpPr txBox="1"/>
          <p:nvPr/>
        </p:nvSpPr>
        <p:spPr>
          <a:xfrm>
            <a:off x="1959941" y="1790801"/>
            <a:ext cx="3820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__global__ child(...)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 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body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}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__global__ parent(...)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      child &lt;&lt;&lt;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&gt;&gt;&gt; (...);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07      ...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  }</a:t>
            </a:r>
          </a:p>
        </p:txBody>
      </p:sp>
    </p:spTree>
    <p:extLst>
      <p:ext uri="{BB962C8B-B14F-4D97-AF65-F5344CB8AC3E}">
        <p14:creationId xmlns:p14="http://schemas.microsoft.com/office/powerpoint/2010/main" val="5036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Multi-block Granularity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Multi-block granularity aggregation is an optimization where:</a:t>
            </a:r>
          </a:p>
          <a:p>
            <a:pPr lvl="1"/>
            <a:r>
              <a:rPr lang="en-US" dirty="0"/>
              <a:t>The child grids of multiple parent blocks are consolidated into a single aggregated grid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1BA1D6F-B979-9F4B-A7FA-DA7CB2E9FAF5}"/>
              </a:ext>
            </a:extLst>
          </p:cNvPr>
          <p:cNvGrpSpPr/>
          <p:nvPr/>
        </p:nvGrpSpPr>
        <p:grpSpPr>
          <a:xfrm>
            <a:off x="1620489" y="2894665"/>
            <a:ext cx="8951021" cy="2828890"/>
            <a:chOff x="771472" y="1563157"/>
            <a:chExt cx="10649056" cy="3365539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767D6E8-EFBC-2D4A-878E-553C773E5DC7}"/>
                </a:ext>
              </a:extLst>
            </p:cNvPr>
            <p:cNvCxnSpPr>
              <a:cxnSpLocks/>
              <a:stCxn id="350" idx="39"/>
              <a:endCxn id="375" idx="0"/>
            </p:cNvCxnSpPr>
            <p:nvPr/>
          </p:nvCxnSpPr>
          <p:spPr>
            <a:xfrm flipH="1">
              <a:off x="1600346" y="2722518"/>
              <a:ext cx="2648786" cy="109105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1130599-FB57-3447-A22E-F075A60A6780}"/>
                </a:ext>
              </a:extLst>
            </p:cNvPr>
            <p:cNvSpPr>
              <a:spLocks/>
            </p:cNvSpPr>
            <p:nvPr/>
          </p:nvSpPr>
          <p:spPr>
            <a:xfrm>
              <a:off x="2909721" y="3112292"/>
              <a:ext cx="167646" cy="1483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CBCD62C-6417-274E-9CE7-5AC9A75796A8}"/>
                </a:ext>
              </a:extLst>
            </p:cNvPr>
            <p:cNvSpPr/>
            <p:nvPr/>
          </p:nvSpPr>
          <p:spPr>
            <a:xfrm>
              <a:off x="4032408" y="1563157"/>
              <a:ext cx="4003840" cy="1321023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4B9D8AB-CB47-654C-B213-EBE5FC1A1BDC}"/>
                </a:ext>
              </a:extLst>
            </p:cNvPr>
            <p:cNvCxnSpPr>
              <a:cxnSpLocks/>
              <a:stCxn id="345" idx="39"/>
              <a:endCxn id="365" idx="0"/>
            </p:cNvCxnSpPr>
            <p:nvPr/>
          </p:nvCxnSpPr>
          <p:spPr>
            <a:xfrm flipH="1">
              <a:off x="4706068" y="2722518"/>
              <a:ext cx="508364" cy="131698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D2F32D88-CE42-5047-AE49-F7028274A111}"/>
                </a:ext>
              </a:extLst>
            </p:cNvPr>
            <p:cNvGrpSpPr/>
            <p:nvPr/>
          </p:nvGrpSpPr>
          <p:grpSpPr>
            <a:xfrm>
              <a:off x="771472" y="3813573"/>
              <a:ext cx="1657747" cy="785995"/>
              <a:chOff x="771471" y="4357874"/>
              <a:chExt cx="1978556" cy="938102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81785C3F-E486-AA47-BB4D-B44B69791ED2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EC4491D9-6050-C647-94BE-2EED57F53EAF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DDB240FA-0A2C-DA46-990B-8C7F2713E1D2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26F4AF47-D36A-D945-9ECB-837D1EF26DD3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C348DC1-AF8F-EE43-A1A9-B0F64E8C786D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A4C96061-9045-1F4E-985E-710909AC353F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C4FAD2F4-E8AF-CA4A-8DAB-745974BD42CA}"/>
                  </a:ext>
                </a:extLst>
              </p:cNvPr>
              <p:cNvSpPr/>
              <p:nvPr/>
            </p:nvSpPr>
            <p:spPr>
              <a:xfrm>
                <a:off x="2117855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D429B60E-E83F-9145-B448-CDEB414EBCAA}"/>
                  </a:ext>
                </a:extLst>
              </p:cNvPr>
              <p:cNvSpPr/>
              <p:nvPr/>
            </p:nvSpPr>
            <p:spPr>
              <a:xfrm>
                <a:off x="2351771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C4736C4-6FBA-E847-88C1-F4E2859C5162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DE114A3F-778E-6448-8083-95C9E2450D11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47535F7-A07C-134E-8EB6-4C80CE59DEE6}"/>
                </a:ext>
              </a:extLst>
            </p:cNvPr>
            <p:cNvGrpSpPr/>
            <p:nvPr/>
          </p:nvGrpSpPr>
          <p:grpSpPr>
            <a:xfrm>
              <a:off x="4293907" y="4039503"/>
              <a:ext cx="824321" cy="785995"/>
              <a:chOff x="6799566" y="4359584"/>
              <a:chExt cx="1134313" cy="1081575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AB58F2C0-BBD6-2F45-A35E-779CEE480FBF}"/>
                  </a:ext>
                </a:extLst>
              </p:cNvPr>
              <p:cNvSpPr/>
              <p:nvPr/>
            </p:nvSpPr>
            <p:spPr>
              <a:xfrm>
                <a:off x="6922730" y="4508594"/>
                <a:ext cx="114213" cy="78624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0957A9AC-15CC-7E4F-BB6F-B589666A9FB8}"/>
                  </a:ext>
                </a:extLst>
              </p:cNvPr>
              <p:cNvSpPr/>
              <p:nvPr/>
            </p:nvSpPr>
            <p:spPr>
              <a:xfrm>
                <a:off x="6857854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C73B46F7-ADEA-8C43-94DA-9B05C977E3B0}"/>
                  </a:ext>
                </a:extLst>
              </p:cNvPr>
              <p:cNvSpPr/>
              <p:nvPr/>
            </p:nvSpPr>
            <p:spPr>
              <a:xfrm>
                <a:off x="6799566" y="4359584"/>
                <a:ext cx="113431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0BECE110-A374-3C48-9505-DA8A1F9B3BD5}"/>
                </a:ext>
              </a:extLst>
            </p:cNvPr>
            <p:cNvGrpSpPr/>
            <p:nvPr/>
          </p:nvGrpSpPr>
          <p:grpSpPr>
            <a:xfrm>
              <a:off x="2474854" y="4142701"/>
              <a:ext cx="822119" cy="785995"/>
              <a:chOff x="3103019" y="4360296"/>
              <a:chExt cx="1131283" cy="1081575"/>
            </a:xfrm>
          </p:grpSpPr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4C6379F2-6C1C-8C42-9145-6FFA6CF0C644}"/>
                  </a:ext>
                </a:extLst>
              </p:cNvPr>
              <p:cNvSpPr/>
              <p:nvPr/>
            </p:nvSpPr>
            <p:spPr>
              <a:xfrm>
                <a:off x="3220647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5CE126E2-69F8-554A-BDB7-B469329AB777}"/>
                  </a:ext>
                </a:extLst>
              </p:cNvPr>
              <p:cNvSpPr/>
              <p:nvPr/>
            </p:nvSpPr>
            <p:spPr>
              <a:xfrm>
                <a:off x="3490338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B94695F-BE31-8743-8EF0-15A770B1D571}"/>
                  </a:ext>
                </a:extLst>
              </p:cNvPr>
              <p:cNvSpPr/>
              <p:nvPr/>
            </p:nvSpPr>
            <p:spPr>
              <a:xfrm>
                <a:off x="3155776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C19E4B32-20B7-9342-A7AA-18817CBC15DF}"/>
                  </a:ext>
                </a:extLst>
              </p:cNvPr>
              <p:cNvSpPr/>
              <p:nvPr/>
            </p:nvSpPr>
            <p:spPr>
              <a:xfrm>
                <a:off x="3103019" y="4360296"/>
                <a:ext cx="113128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650C044-8749-3A4F-BB29-19A41B8E5AB6}"/>
                </a:ext>
              </a:extLst>
            </p:cNvPr>
            <p:cNvGrpSpPr/>
            <p:nvPr/>
          </p:nvGrpSpPr>
          <p:grpSpPr>
            <a:xfrm>
              <a:off x="3392914" y="3886191"/>
              <a:ext cx="822119" cy="785995"/>
              <a:chOff x="5504522" y="4357697"/>
              <a:chExt cx="1131283" cy="1081575"/>
            </a:xfrm>
          </p:grpSpPr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110FF8D-3985-744B-BBE6-0EDF916FC928}"/>
                  </a:ext>
                </a:extLst>
              </p:cNvPr>
              <p:cNvSpPr/>
              <p:nvPr/>
            </p:nvSpPr>
            <p:spPr>
              <a:xfrm>
                <a:off x="5630404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E52DD614-165D-4540-BFB9-5D84364A13CC}"/>
                  </a:ext>
                </a:extLst>
              </p:cNvPr>
              <p:cNvSpPr/>
              <p:nvPr/>
            </p:nvSpPr>
            <p:spPr>
              <a:xfrm>
                <a:off x="5900096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7AF03D74-1241-B544-99A4-FA6DA7920057}"/>
                  </a:ext>
                </a:extLst>
              </p:cNvPr>
              <p:cNvSpPr/>
              <p:nvPr/>
            </p:nvSpPr>
            <p:spPr>
              <a:xfrm>
                <a:off x="5558279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11B663C5-CE4E-6C45-B3A3-B1FAFC7D0358}"/>
                  </a:ext>
                </a:extLst>
              </p:cNvPr>
              <p:cNvSpPr/>
              <p:nvPr/>
            </p:nvSpPr>
            <p:spPr>
              <a:xfrm>
                <a:off x="5504522" y="4357697"/>
                <a:ext cx="113128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D8CC295-7EB3-C045-9BD5-6D21B2CE7891}"/>
                </a:ext>
              </a:extLst>
            </p:cNvPr>
            <p:cNvSpPr>
              <a:spLocks/>
            </p:cNvSpPr>
            <p:nvPr/>
          </p:nvSpPr>
          <p:spPr>
            <a:xfrm>
              <a:off x="3762758" y="3151909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575C05F4-6420-054F-BA6A-1AAFC451CB4F}"/>
                </a:ext>
              </a:extLst>
            </p:cNvPr>
            <p:cNvSpPr>
              <a:spLocks/>
            </p:cNvSpPr>
            <p:nvPr/>
          </p:nvSpPr>
          <p:spPr>
            <a:xfrm>
              <a:off x="4253793" y="3177812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C91AC4C1-58A4-DA41-800C-2DE2948BFC3B}"/>
                </a:ext>
              </a:extLst>
            </p:cNvPr>
            <p:cNvCxnSpPr>
              <a:cxnSpLocks/>
              <a:stCxn id="353" idx="39"/>
              <a:endCxn id="362" idx="0"/>
            </p:cNvCxnSpPr>
            <p:nvPr/>
          </p:nvCxnSpPr>
          <p:spPr>
            <a:xfrm flipH="1">
              <a:off x="2885914" y="2720662"/>
              <a:ext cx="1765004" cy="142203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B0AFC9E-483D-ED4F-A1A4-4653407127A6}"/>
                </a:ext>
              </a:extLst>
            </p:cNvPr>
            <p:cNvCxnSpPr>
              <a:cxnSpLocks/>
              <a:stCxn id="354" idx="39"/>
              <a:endCxn id="358" idx="0"/>
            </p:cNvCxnSpPr>
            <p:nvPr/>
          </p:nvCxnSpPr>
          <p:spPr>
            <a:xfrm flipH="1">
              <a:off x="3803974" y="2720662"/>
              <a:ext cx="1050971" cy="116552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7AE7183-ABE4-C342-8A71-1E9062EEA6DB}"/>
                </a:ext>
              </a:extLst>
            </p:cNvPr>
            <p:cNvGrpSpPr/>
            <p:nvPr/>
          </p:nvGrpSpPr>
          <p:grpSpPr>
            <a:xfrm>
              <a:off x="4115134" y="1653848"/>
              <a:ext cx="916965" cy="1158335"/>
              <a:chOff x="4641314" y="1478357"/>
              <a:chExt cx="1128455" cy="1425495"/>
            </a:xfrm>
          </p:grpSpPr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B44D6801-8792-9E41-B93F-1E034E691316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031723C0-6947-0346-B22A-68F482863DD7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69C498F3-A621-A84D-808C-8F5332401017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1580D124-6044-D64D-B318-CC064F92F7E9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A84F86A8-79A1-2245-B1AF-AC5FFECEDB63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DB62263-A2D7-7C4F-BC0A-C879342C4B85}"/>
                </a:ext>
              </a:extLst>
            </p:cNvPr>
            <p:cNvGrpSpPr/>
            <p:nvPr/>
          </p:nvGrpSpPr>
          <p:grpSpPr>
            <a:xfrm>
              <a:off x="5080434" y="1653848"/>
              <a:ext cx="916965" cy="1158335"/>
              <a:chOff x="4641314" y="1478357"/>
              <a:chExt cx="1128455" cy="1425495"/>
            </a:xfrm>
          </p:grpSpPr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C4DA1099-B38A-E044-A95D-FCAB97839984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E6092DF7-2787-1741-B4C4-99FF32BB63C8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DEE2A47-AC37-644F-B4D5-795ED225F903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AF8F369D-32E7-4443-87D3-5FCFD1B294F2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E4891592-7829-C444-89AA-C6882E5F453C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A868F9F4-5874-0A40-973D-0C59F721FB7D}"/>
                </a:ext>
              </a:extLst>
            </p:cNvPr>
            <p:cNvGrpSpPr/>
            <p:nvPr/>
          </p:nvGrpSpPr>
          <p:grpSpPr>
            <a:xfrm>
              <a:off x="6051081" y="1653848"/>
              <a:ext cx="916965" cy="1158335"/>
              <a:chOff x="4641314" y="1478357"/>
              <a:chExt cx="1128455" cy="1425495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DF4B1A8D-3292-A04A-8A46-35FD380C8B06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97B3AEFD-79AA-D64D-89F6-AFD3CB4E9FDB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7610CF3F-E8B5-EC44-BAB5-57BA4A9C6498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D740DB5A-4FAB-B846-AE53-1DAF0B1B10D2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DE9A8A36-6191-1642-9068-1F9DFC184552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1F768EF-E7AF-AD47-A321-FD9601911EF2}"/>
                </a:ext>
              </a:extLst>
            </p:cNvPr>
            <p:cNvGrpSpPr/>
            <p:nvPr/>
          </p:nvGrpSpPr>
          <p:grpSpPr>
            <a:xfrm>
              <a:off x="7016381" y="1653848"/>
              <a:ext cx="916965" cy="1158335"/>
              <a:chOff x="4641314" y="1478357"/>
              <a:chExt cx="1128455" cy="1425495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A3FDEE24-7091-3843-81E1-DAF761DB9A85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6DA5AE0A-92F6-DD4B-89E5-8FE6AA912F7C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C2651F28-0AE0-8441-8304-D674778ED7CC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C5B435F7-4374-C04A-9DCC-6BFB5C49AF0C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B157470D-9FBE-9543-A412-9B31BBAC5731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78A7D3F-F168-F14D-A768-E7296BF36D24}"/>
                </a:ext>
              </a:extLst>
            </p:cNvPr>
            <p:cNvGrpSpPr/>
            <p:nvPr/>
          </p:nvGrpSpPr>
          <p:grpSpPr>
            <a:xfrm>
              <a:off x="5150317" y="3877479"/>
              <a:ext cx="1657747" cy="785995"/>
              <a:chOff x="771471" y="4357874"/>
              <a:chExt cx="1978556" cy="938102"/>
            </a:xfrm>
          </p:grpSpPr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7A32D194-C58F-1E41-B667-14F8870BF1A9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019A5E84-4A8C-1E46-B29A-35D1FEC3ADCF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6083985A-0E29-9D42-9B06-4D7303CAFF42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1B7A7365-BB45-BA41-A6E4-B741D008A045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6CE6D0B-88E5-E946-879E-82F94D8B25EE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E58378D2-2C9D-264E-A036-665D5F037CD5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268189D-A337-1F47-AFEF-8906D8329316}"/>
                  </a:ext>
                </a:extLst>
              </p:cNvPr>
              <p:cNvSpPr/>
              <p:nvPr/>
            </p:nvSpPr>
            <p:spPr>
              <a:xfrm>
                <a:off x="2117855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5234F97-818B-2B43-9520-E1DB757C5DCD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320DB332-F716-564D-AE8C-644FC6C6D4BE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9E93984-8084-1B49-AD09-49834750B1B9}"/>
                </a:ext>
              </a:extLst>
            </p:cNvPr>
            <p:cNvCxnSpPr>
              <a:cxnSpLocks/>
              <a:stCxn id="346" idx="39"/>
              <a:endCxn id="334" idx="0"/>
            </p:cNvCxnSpPr>
            <p:nvPr/>
          </p:nvCxnSpPr>
          <p:spPr>
            <a:xfrm>
              <a:off x="5418459" y="2722518"/>
              <a:ext cx="560732" cy="115496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E865223-0758-C94D-B421-DC5EFC875D32}"/>
                </a:ext>
              </a:extLst>
            </p:cNvPr>
            <p:cNvSpPr>
              <a:spLocks/>
            </p:cNvSpPr>
            <p:nvPr/>
          </p:nvSpPr>
          <p:spPr>
            <a:xfrm>
              <a:off x="4833472" y="3188250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E462FE1-F450-4549-9BB2-B610897C6330}"/>
                </a:ext>
              </a:extLst>
            </p:cNvPr>
            <p:cNvSpPr>
              <a:spLocks/>
            </p:cNvSpPr>
            <p:nvPr/>
          </p:nvSpPr>
          <p:spPr>
            <a:xfrm>
              <a:off x="5484115" y="3184046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96707A-9EAD-784E-B1B9-4161086BB342}"/>
                </a:ext>
              </a:extLst>
            </p:cNvPr>
            <p:cNvGrpSpPr/>
            <p:nvPr/>
          </p:nvGrpSpPr>
          <p:grpSpPr>
            <a:xfrm>
              <a:off x="6932800" y="3952335"/>
              <a:ext cx="822119" cy="785995"/>
              <a:chOff x="6932800" y="3952335"/>
              <a:chExt cx="822119" cy="785995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B69AFA40-7382-A040-A4E1-E0E7D2B94B4F}"/>
                  </a:ext>
                </a:extLst>
              </p:cNvPr>
              <p:cNvGrpSpPr/>
              <p:nvPr/>
            </p:nvGrpSpPr>
            <p:grpSpPr>
              <a:xfrm>
                <a:off x="6932800" y="3952335"/>
                <a:ext cx="822119" cy="785995"/>
                <a:chOff x="3103019" y="4360296"/>
                <a:chExt cx="1131283" cy="1081575"/>
              </a:xfrm>
            </p:grpSpPr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E8A14653-0E06-A64D-A4A0-1BF94CD23292}"/>
                    </a:ext>
                  </a:extLst>
                </p:cNvPr>
                <p:cNvSpPr/>
                <p:nvPr/>
              </p:nvSpPr>
              <p:spPr>
                <a:xfrm>
                  <a:off x="3220647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17A5B424-2B7D-4D4C-A2E2-85F2A96366D9}"/>
                    </a:ext>
                  </a:extLst>
                </p:cNvPr>
                <p:cNvSpPr/>
                <p:nvPr/>
              </p:nvSpPr>
              <p:spPr>
                <a:xfrm>
                  <a:off x="3490338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7E07D87-4C6B-6940-9F39-0E702125E6A6}"/>
                    </a:ext>
                  </a:extLst>
                </p:cNvPr>
                <p:cNvSpPr/>
                <p:nvPr/>
              </p:nvSpPr>
              <p:spPr>
                <a:xfrm>
                  <a:off x="3155776" y="4450519"/>
                  <a:ext cx="1035674" cy="916695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6CD0B95F-D77D-C942-9614-C215894312A4}"/>
                    </a:ext>
                  </a:extLst>
                </p:cNvPr>
                <p:cNvSpPr/>
                <p:nvPr/>
              </p:nvSpPr>
              <p:spPr>
                <a:xfrm>
                  <a:off x="3103019" y="4360296"/>
                  <a:ext cx="1131283" cy="1081575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7FF6DA59-DDF1-1748-9B2F-6F70ADB8CADE}"/>
                  </a:ext>
                </a:extLst>
              </p:cNvPr>
              <p:cNvSpPr/>
              <p:nvPr/>
            </p:nvSpPr>
            <p:spPr>
              <a:xfrm>
                <a:off x="7379463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CB62A223-D1E2-8B44-831D-77A71E48666F}"/>
                </a:ext>
              </a:extLst>
            </p:cNvPr>
            <p:cNvCxnSpPr>
              <a:cxnSpLocks/>
              <a:stCxn id="344" idx="39"/>
              <a:endCxn id="308" idx="0"/>
            </p:cNvCxnSpPr>
            <p:nvPr/>
          </p:nvCxnSpPr>
          <p:spPr>
            <a:xfrm>
              <a:off x="6790892" y="2720662"/>
              <a:ext cx="1457280" cy="126624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1A9CD2B-B61A-534C-80D9-DF3736F17732}"/>
                </a:ext>
              </a:extLst>
            </p:cNvPr>
            <p:cNvSpPr>
              <a:spLocks/>
            </p:cNvSpPr>
            <p:nvPr/>
          </p:nvSpPr>
          <p:spPr>
            <a:xfrm>
              <a:off x="6415339" y="3126299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ED7DE49-8195-324A-BCD1-5AA244E0D35A}"/>
                </a:ext>
              </a:extLst>
            </p:cNvPr>
            <p:cNvGrpSpPr/>
            <p:nvPr/>
          </p:nvGrpSpPr>
          <p:grpSpPr>
            <a:xfrm>
              <a:off x="8810164" y="3959344"/>
              <a:ext cx="1657747" cy="785995"/>
              <a:chOff x="771471" y="4357874"/>
              <a:chExt cx="1978556" cy="938102"/>
            </a:xfrm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59CC5F9-775C-0243-B724-FD193836CFBF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3611FEA1-CB36-484D-B778-A101CD097CC3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014D1AB1-A841-AE48-9B99-8BBCE4B31A57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B6132995-2E2F-CB4C-9BEA-44885B8F5902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2EBE1DE6-E0D9-3F46-837E-9DDA82AEF8D8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3C3CC3B8-9597-2044-8340-34FCEBA3F8E1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5B21B4F-E2DA-524A-951E-5698F814E773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2490CBB9-6AFA-4A42-9E30-3490874BC370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24FA4B1-74AF-4747-9C16-17C2BF05BAFA}"/>
                </a:ext>
              </a:extLst>
            </p:cNvPr>
            <p:cNvSpPr>
              <a:spLocks/>
            </p:cNvSpPr>
            <p:nvPr/>
          </p:nvSpPr>
          <p:spPr>
            <a:xfrm>
              <a:off x="8155561" y="3188113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CCB11E5D-3961-5047-9C2F-5B220A4ACBD2}"/>
                </a:ext>
              </a:extLst>
            </p:cNvPr>
            <p:cNvCxnSpPr>
              <a:cxnSpLocks/>
              <a:stCxn id="338" idx="39"/>
              <a:endCxn id="319" idx="0"/>
            </p:cNvCxnSpPr>
            <p:nvPr/>
          </p:nvCxnSpPr>
          <p:spPr>
            <a:xfrm>
              <a:off x="7552165" y="2720662"/>
              <a:ext cx="2086873" cy="123868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0A2405B-3257-4A40-B953-4661FBCFE941}"/>
                </a:ext>
              </a:extLst>
            </p:cNvPr>
            <p:cNvGrpSpPr/>
            <p:nvPr/>
          </p:nvGrpSpPr>
          <p:grpSpPr>
            <a:xfrm>
              <a:off x="10596207" y="3966660"/>
              <a:ext cx="824321" cy="785995"/>
              <a:chOff x="6799566" y="4359584"/>
              <a:chExt cx="1134313" cy="1081575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C236DCC3-F1C5-C04B-8405-A7834E7667D4}"/>
                  </a:ext>
                </a:extLst>
              </p:cNvPr>
              <p:cNvSpPr/>
              <p:nvPr/>
            </p:nvSpPr>
            <p:spPr>
              <a:xfrm>
                <a:off x="6922730" y="4508594"/>
                <a:ext cx="114213" cy="78624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CE2DA8B4-17B3-DC43-AF08-5A5076F38EBD}"/>
                  </a:ext>
                </a:extLst>
              </p:cNvPr>
              <p:cNvSpPr/>
              <p:nvPr/>
            </p:nvSpPr>
            <p:spPr>
              <a:xfrm>
                <a:off x="6857854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9DA5145D-1297-6948-B03A-87C7110AE981}"/>
                  </a:ext>
                </a:extLst>
              </p:cNvPr>
              <p:cNvSpPr/>
              <p:nvPr/>
            </p:nvSpPr>
            <p:spPr>
              <a:xfrm>
                <a:off x="6799566" y="4359584"/>
                <a:ext cx="113431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1E8540E-4FC1-1D4D-9B89-589843DFD030}"/>
                </a:ext>
              </a:extLst>
            </p:cNvPr>
            <p:cNvCxnSpPr>
              <a:cxnSpLocks/>
              <a:stCxn id="339" idx="39"/>
              <a:endCxn id="311" idx="0"/>
            </p:cNvCxnSpPr>
            <p:nvPr/>
          </p:nvCxnSpPr>
          <p:spPr>
            <a:xfrm>
              <a:off x="7756192" y="2720662"/>
              <a:ext cx="3252176" cy="124599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A952DB0-CFC9-6649-B6A4-2549E96DC613}"/>
                </a:ext>
              </a:extLst>
            </p:cNvPr>
            <p:cNvSpPr>
              <a:spLocks/>
            </p:cNvSpPr>
            <p:nvPr/>
          </p:nvSpPr>
          <p:spPr>
            <a:xfrm>
              <a:off x="8798120" y="3151613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A57CB03-2E04-B34A-8CFF-0172C83E60A8}"/>
                </a:ext>
              </a:extLst>
            </p:cNvPr>
            <p:cNvGrpSpPr/>
            <p:nvPr/>
          </p:nvGrpSpPr>
          <p:grpSpPr>
            <a:xfrm>
              <a:off x="7837112" y="3986910"/>
              <a:ext cx="822119" cy="785995"/>
              <a:chOff x="6932800" y="3952335"/>
              <a:chExt cx="822119" cy="785995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6F000129-8D04-AB4A-88DE-246D14E87697}"/>
                  </a:ext>
                </a:extLst>
              </p:cNvPr>
              <p:cNvGrpSpPr/>
              <p:nvPr/>
            </p:nvGrpSpPr>
            <p:grpSpPr>
              <a:xfrm>
                <a:off x="6932800" y="3952335"/>
                <a:ext cx="822119" cy="785995"/>
                <a:chOff x="3103019" y="4360296"/>
                <a:chExt cx="1131283" cy="1081575"/>
              </a:xfrm>
            </p:grpSpPr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C4D9804E-818A-5447-B6B7-CB900C23177C}"/>
                    </a:ext>
                  </a:extLst>
                </p:cNvPr>
                <p:cNvSpPr/>
                <p:nvPr/>
              </p:nvSpPr>
              <p:spPr>
                <a:xfrm>
                  <a:off x="3220647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095E8DE0-C106-EB4B-875E-8E87BA118A45}"/>
                    </a:ext>
                  </a:extLst>
                </p:cNvPr>
                <p:cNvSpPr/>
                <p:nvPr/>
              </p:nvSpPr>
              <p:spPr>
                <a:xfrm>
                  <a:off x="3490338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EB210CA4-D6D7-8A48-9A1D-3D8C763088BB}"/>
                    </a:ext>
                  </a:extLst>
                </p:cNvPr>
                <p:cNvSpPr/>
                <p:nvPr/>
              </p:nvSpPr>
              <p:spPr>
                <a:xfrm>
                  <a:off x="3155776" y="4450519"/>
                  <a:ext cx="1035674" cy="916695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132E1369-9D25-864B-BBDF-AC7A826C5AC6}"/>
                    </a:ext>
                  </a:extLst>
                </p:cNvPr>
                <p:cNvSpPr/>
                <p:nvPr/>
              </p:nvSpPr>
              <p:spPr>
                <a:xfrm>
                  <a:off x="3103019" y="4360296"/>
                  <a:ext cx="1131283" cy="1081575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B85565DE-BCA5-DF47-A6B4-C42DA382DFFD}"/>
                  </a:ext>
                </a:extLst>
              </p:cNvPr>
              <p:cNvSpPr/>
              <p:nvPr/>
            </p:nvSpPr>
            <p:spPr>
              <a:xfrm>
                <a:off x="7379463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4494E217-70D4-CD44-8FE2-4FB58BECFA6F}"/>
                  </a:ext>
                </a:extLst>
              </p:cNvPr>
              <p:cNvSpPr/>
              <p:nvPr/>
            </p:nvSpPr>
            <p:spPr>
              <a:xfrm>
                <a:off x="7575451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FCA8886C-3AB8-4E41-9E41-71363753CD05}"/>
                </a:ext>
              </a:extLst>
            </p:cNvPr>
            <p:cNvCxnSpPr>
              <a:cxnSpLocks/>
              <a:stCxn id="340" idx="39"/>
              <a:endCxn id="325" idx="0"/>
            </p:cNvCxnSpPr>
            <p:nvPr/>
          </p:nvCxnSpPr>
          <p:spPr>
            <a:xfrm>
              <a:off x="6185079" y="2722518"/>
              <a:ext cx="1158781" cy="122981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032ADC2-13FB-A042-9D23-93A9F36BA198}"/>
                </a:ext>
              </a:extLst>
            </p:cNvPr>
            <p:cNvSpPr>
              <a:spLocks/>
            </p:cNvSpPr>
            <p:nvPr/>
          </p:nvSpPr>
          <p:spPr>
            <a:xfrm>
              <a:off x="7149399" y="3158252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7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Multi-block Granularity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Multi-block granularity aggregation is an optimization where:</a:t>
            </a:r>
          </a:p>
          <a:p>
            <a:pPr lvl="1"/>
            <a:r>
              <a:rPr lang="en-US" dirty="0"/>
              <a:t>The child grids of multiple parent blocks are consolidated into a single aggregated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5378" y="5908946"/>
            <a:ext cx="69412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Compared to block granularity, launches fewer and larger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Compared to grid granularity, launches child grids more eagerly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4EA0D5-2D57-1848-8441-C052039A9DDF}"/>
              </a:ext>
            </a:extLst>
          </p:cNvPr>
          <p:cNvCxnSpPr>
            <a:cxnSpLocks/>
            <a:stCxn id="251" idx="39"/>
          </p:cNvCxnSpPr>
          <p:nvPr/>
        </p:nvCxnSpPr>
        <p:spPr>
          <a:xfrm flipH="1">
            <a:off x="1863254" y="3869161"/>
            <a:ext cx="2680368" cy="908169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356D30-8A21-4D41-8172-75145CE2DE0D}"/>
              </a:ext>
            </a:extLst>
          </p:cNvPr>
          <p:cNvSpPr/>
          <p:nvPr/>
        </p:nvSpPr>
        <p:spPr>
          <a:xfrm>
            <a:off x="4361456" y="2894665"/>
            <a:ext cx="3365412" cy="1110380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003B505C-60E8-6747-92CD-F5AA375CCA56}"/>
              </a:ext>
            </a:extLst>
          </p:cNvPr>
          <p:cNvSpPr/>
          <p:nvPr/>
        </p:nvSpPr>
        <p:spPr>
          <a:xfrm>
            <a:off x="1686938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8C79FA70-A3D6-8546-99EC-4AE74A0B5066}"/>
              </a:ext>
            </a:extLst>
          </p:cNvPr>
          <p:cNvSpPr/>
          <p:nvPr/>
        </p:nvSpPr>
        <p:spPr>
          <a:xfrm>
            <a:off x="1851675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A6445388-41B8-D847-A75A-FA22412FCAA7}"/>
              </a:ext>
            </a:extLst>
          </p:cNvPr>
          <p:cNvSpPr/>
          <p:nvPr/>
        </p:nvSpPr>
        <p:spPr>
          <a:xfrm>
            <a:off x="2016413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EE77677E-4AB9-C64E-A362-2F4649103EE3}"/>
              </a:ext>
            </a:extLst>
          </p:cNvPr>
          <p:cNvSpPr/>
          <p:nvPr/>
        </p:nvSpPr>
        <p:spPr>
          <a:xfrm>
            <a:off x="2181150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CBBBF01-6569-E940-9DAE-52A8F41AF967}"/>
              </a:ext>
            </a:extLst>
          </p:cNvPr>
          <p:cNvSpPr/>
          <p:nvPr/>
        </p:nvSpPr>
        <p:spPr>
          <a:xfrm>
            <a:off x="1647312" y="4842750"/>
            <a:ext cx="632628" cy="559951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2E0226A5-A056-4547-8972-6563BE4453E2}"/>
              </a:ext>
            </a:extLst>
          </p:cNvPr>
          <p:cNvSpPr/>
          <p:nvPr/>
        </p:nvSpPr>
        <p:spPr>
          <a:xfrm>
            <a:off x="2403952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D1450248-56F9-124F-8241-FF0F0C8374D4}"/>
              </a:ext>
            </a:extLst>
          </p:cNvPr>
          <p:cNvSpPr/>
          <p:nvPr/>
        </p:nvSpPr>
        <p:spPr>
          <a:xfrm>
            <a:off x="2568690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9643448D-57C2-0446-B5FA-C27AD7CD16A7}"/>
              </a:ext>
            </a:extLst>
          </p:cNvPr>
          <p:cNvSpPr/>
          <p:nvPr/>
        </p:nvSpPr>
        <p:spPr>
          <a:xfrm>
            <a:off x="2733427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4A7E9A8-C366-7A41-8DC4-29FEEA368014}"/>
              </a:ext>
            </a:extLst>
          </p:cNvPr>
          <p:cNvSpPr/>
          <p:nvPr/>
        </p:nvSpPr>
        <p:spPr>
          <a:xfrm>
            <a:off x="2362111" y="4842750"/>
            <a:ext cx="632628" cy="559951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945B9-B671-BD4C-B55B-760BE5060954}"/>
              </a:ext>
            </a:extLst>
          </p:cNvPr>
          <p:cNvGrpSpPr/>
          <p:nvPr/>
        </p:nvGrpSpPr>
        <p:grpSpPr>
          <a:xfrm>
            <a:off x="4436936" y="4863797"/>
            <a:ext cx="632628" cy="559950"/>
            <a:chOff x="4616862" y="5031693"/>
            <a:chExt cx="632628" cy="559950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FC3ADA1D-8920-A64E-A115-7C4A216431BA}"/>
                </a:ext>
              </a:extLst>
            </p:cNvPr>
            <p:cNvSpPr/>
            <p:nvPr/>
          </p:nvSpPr>
          <p:spPr>
            <a:xfrm>
              <a:off x="4656491" y="5067168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5ACFDA0-B784-044D-9A58-F4EC04647BC9}"/>
                </a:ext>
              </a:extLst>
            </p:cNvPr>
            <p:cNvSpPr/>
            <p:nvPr/>
          </p:nvSpPr>
          <p:spPr>
            <a:xfrm>
              <a:off x="4616862" y="5031693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EFDB5-93B6-6640-B857-77B8D78BAB44}"/>
              </a:ext>
            </a:extLst>
          </p:cNvPr>
          <p:cNvGrpSpPr/>
          <p:nvPr/>
        </p:nvGrpSpPr>
        <p:grpSpPr>
          <a:xfrm>
            <a:off x="3062701" y="4852261"/>
            <a:ext cx="632628" cy="559950"/>
            <a:chOff x="3084486" y="5118001"/>
            <a:chExt cx="632628" cy="559950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869403-E13A-8747-9FC7-FD9B60FE89EC}"/>
                </a:ext>
              </a:extLst>
            </p:cNvPr>
            <p:cNvSpPr/>
            <p:nvPr/>
          </p:nvSpPr>
          <p:spPr>
            <a:xfrm>
              <a:off x="3124111" y="5153476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FF111E69-01B7-304A-B3A0-785D202598DD}"/>
                </a:ext>
              </a:extLst>
            </p:cNvPr>
            <p:cNvSpPr/>
            <p:nvPr/>
          </p:nvSpPr>
          <p:spPr>
            <a:xfrm>
              <a:off x="3288849" y="5153476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746AB257-7589-D74D-B362-FFDD0FF98E25}"/>
                </a:ext>
              </a:extLst>
            </p:cNvPr>
            <p:cNvSpPr/>
            <p:nvPr/>
          </p:nvSpPr>
          <p:spPr>
            <a:xfrm>
              <a:off x="3084486" y="5118001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6DCC1D-101D-7848-A776-39837ECB2152}"/>
              </a:ext>
            </a:extLst>
          </p:cNvPr>
          <p:cNvGrpSpPr/>
          <p:nvPr/>
        </p:nvGrpSpPr>
        <p:grpSpPr>
          <a:xfrm>
            <a:off x="3739441" y="4847282"/>
            <a:ext cx="632628" cy="559950"/>
            <a:chOff x="3856768" y="4903981"/>
            <a:chExt cx="632628" cy="559950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37AA3A0-747D-1B44-90CD-08AD0F7FF0CA}"/>
                </a:ext>
              </a:extLst>
            </p:cNvPr>
            <p:cNvSpPr/>
            <p:nvPr/>
          </p:nvSpPr>
          <p:spPr>
            <a:xfrm>
              <a:off x="3900824" y="4939455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06041DE5-185F-C34F-87E3-D624C830462C}"/>
                </a:ext>
              </a:extLst>
            </p:cNvPr>
            <p:cNvSpPr/>
            <p:nvPr/>
          </p:nvSpPr>
          <p:spPr>
            <a:xfrm>
              <a:off x="4065562" y="4939455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609BA52-C43A-AF4D-A909-31BB1F7D3426}"/>
                </a:ext>
              </a:extLst>
            </p:cNvPr>
            <p:cNvSpPr/>
            <p:nvPr/>
          </p:nvSpPr>
          <p:spPr>
            <a:xfrm>
              <a:off x="3856768" y="4903981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Freeform 250">
            <a:extLst>
              <a:ext uri="{FF2B5EF4-FFF2-40B4-BE49-F238E27FC236}">
                <a16:creationId xmlns:a16="http://schemas.microsoft.com/office/drawing/2014/main" id="{9D531A07-E716-FA48-A72D-D7E6F1D892D7}"/>
              </a:ext>
            </a:extLst>
          </p:cNvPr>
          <p:cNvSpPr/>
          <p:nvPr/>
        </p:nvSpPr>
        <p:spPr>
          <a:xfrm>
            <a:off x="4484925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273D63E2-356C-BB47-8736-22DAE1FBC7DE}"/>
              </a:ext>
            </a:extLst>
          </p:cNvPr>
          <p:cNvSpPr/>
          <p:nvPr/>
        </p:nvSpPr>
        <p:spPr>
          <a:xfrm>
            <a:off x="4656419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4AFABB6-B5AD-164B-8E73-1BCD459D7068}"/>
              </a:ext>
            </a:extLst>
          </p:cNvPr>
          <p:cNvSpPr/>
          <p:nvPr/>
        </p:nvSpPr>
        <p:spPr>
          <a:xfrm>
            <a:off x="4430991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6F8285F2-7E01-864C-AA91-BF990F1E755A}"/>
              </a:ext>
            </a:extLst>
          </p:cNvPr>
          <p:cNvSpPr/>
          <p:nvPr/>
        </p:nvSpPr>
        <p:spPr>
          <a:xfrm>
            <a:off x="4822644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1CC655C2-C26E-3342-96A8-2E8F55C6563D}"/>
              </a:ext>
            </a:extLst>
          </p:cNvPr>
          <p:cNvSpPr/>
          <p:nvPr/>
        </p:nvSpPr>
        <p:spPr>
          <a:xfrm>
            <a:off x="4994138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BE907C63-4D09-D24A-BFF9-00A3109F280C}"/>
              </a:ext>
            </a:extLst>
          </p:cNvPr>
          <p:cNvSpPr/>
          <p:nvPr/>
        </p:nvSpPr>
        <p:spPr>
          <a:xfrm>
            <a:off x="5296304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C2DF5DB-83B0-2F47-BF02-F2F490825DB8}"/>
              </a:ext>
            </a:extLst>
          </p:cNvPr>
          <p:cNvSpPr/>
          <p:nvPr/>
        </p:nvSpPr>
        <p:spPr>
          <a:xfrm>
            <a:off x="5467798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209EBD5-C02A-7943-917D-6FE740B8B8FE}"/>
              </a:ext>
            </a:extLst>
          </p:cNvPr>
          <p:cNvSpPr/>
          <p:nvPr/>
        </p:nvSpPr>
        <p:spPr>
          <a:xfrm>
            <a:off x="5242370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C7BD222-5B21-B248-BB6B-5DFF8C960C05}"/>
              </a:ext>
            </a:extLst>
          </p:cNvPr>
          <p:cNvSpPr/>
          <p:nvPr/>
        </p:nvSpPr>
        <p:spPr>
          <a:xfrm>
            <a:off x="5634023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30E94101-6EB8-7347-91E0-B871566E1646}"/>
              </a:ext>
            </a:extLst>
          </p:cNvPr>
          <p:cNvSpPr/>
          <p:nvPr/>
        </p:nvSpPr>
        <p:spPr>
          <a:xfrm>
            <a:off x="5805517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1E9AE8-C17B-2040-8895-340750B65F1C}"/>
              </a:ext>
            </a:extLst>
          </p:cNvPr>
          <p:cNvSpPr/>
          <p:nvPr/>
        </p:nvSpPr>
        <p:spPr>
          <a:xfrm>
            <a:off x="6112177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F5DB34C3-0D26-A64B-A577-3C93E265CEF0}"/>
              </a:ext>
            </a:extLst>
          </p:cNvPr>
          <p:cNvSpPr/>
          <p:nvPr/>
        </p:nvSpPr>
        <p:spPr>
          <a:xfrm>
            <a:off x="6283671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390741D-10CE-CE45-A315-207D2054207F}"/>
              </a:ext>
            </a:extLst>
          </p:cNvPr>
          <p:cNvSpPr/>
          <p:nvPr/>
        </p:nvSpPr>
        <p:spPr>
          <a:xfrm>
            <a:off x="6058243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EFDAAFA5-636C-F040-A5E1-E87E8FC2EE62}"/>
              </a:ext>
            </a:extLst>
          </p:cNvPr>
          <p:cNvSpPr/>
          <p:nvPr/>
        </p:nvSpPr>
        <p:spPr>
          <a:xfrm>
            <a:off x="6449896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85F255E-1E76-2249-A659-784FCC96F0DA}"/>
              </a:ext>
            </a:extLst>
          </p:cNvPr>
          <p:cNvSpPr/>
          <p:nvPr/>
        </p:nvSpPr>
        <p:spPr>
          <a:xfrm>
            <a:off x="6621390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119789D9-5725-F649-801D-941F3E48BAEB}"/>
              </a:ext>
            </a:extLst>
          </p:cNvPr>
          <p:cNvSpPr/>
          <p:nvPr/>
        </p:nvSpPr>
        <p:spPr>
          <a:xfrm>
            <a:off x="6923556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1A66DF3C-C686-6E4F-8DBD-1240E89DF87E}"/>
              </a:ext>
            </a:extLst>
          </p:cNvPr>
          <p:cNvSpPr/>
          <p:nvPr/>
        </p:nvSpPr>
        <p:spPr>
          <a:xfrm>
            <a:off x="7095050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FAB730C-2136-3541-BE98-316EBC1E5C8E}"/>
              </a:ext>
            </a:extLst>
          </p:cNvPr>
          <p:cNvSpPr/>
          <p:nvPr/>
        </p:nvSpPr>
        <p:spPr>
          <a:xfrm>
            <a:off x="6869622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08F05C01-BEA4-A54A-B7C7-81ECB1FBACEE}"/>
              </a:ext>
            </a:extLst>
          </p:cNvPr>
          <p:cNvSpPr/>
          <p:nvPr/>
        </p:nvSpPr>
        <p:spPr>
          <a:xfrm>
            <a:off x="7261275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C348EA1-8D12-9741-86FF-B8975C09942F}"/>
              </a:ext>
            </a:extLst>
          </p:cNvPr>
          <p:cNvSpPr/>
          <p:nvPr/>
        </p:nvSpPr>
        <p:spPr>
          <a:xfrm>
            <a:off x="7432769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32AB90-A815-CC47-9374-95A4F1479666}"/>
              </a:ext>
            </a:extLst>
          </p:cNvPr>
          <p:cNvGrpSpPr/>
          <p:nvPr/>
        </p:nvGrpSpPr>
        <p:grpSpPr>
          <a:xfrm>
            <a:off x="5132068" y="4849328"/>
            <a:ext cx="1347427" cy="559951"/>
            <a:chOff x="5327932" y="4896466"/>
            <a:chExt cx="1347427" cy="559951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DD53927-8078-844E-84B1-1E37B44E8ABE}"/>
                </a:ext>
              </a:extLst>
            </p:cNvPr>
            <p:cNvSpPr/>
            <p:nvPr/>
          </p:nvSpPr>
          <p:spPr>
            <a:xfrm>
              <a:off x="5367558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D2C250D6-78A3-6C44-839D-B2A8A05E9F73}"/>
                </a:ext>
              </a:extLst>
            </p:cNvPr>
            <p:cNvSpPr/>
            <p:nvPr/>
          </p:nvSpPr>
          <p:spPr>
            <a:xfrm>
              <a:off x="5532295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F053F345-778B-754C-8C7A-BAA28C61467D}"/>
                </a:ext>
              </a:extLst>
            </p:cNvPr>
            <p:cNvSpPr/>
            <p:nvPr/>
          </p:nvSpPr>
          <p:spPr>
            <a:xfrm>
              <a:off x="5697033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FADFC362-BD55-8A4B-82DD-7E71297039F4}"/>
                </a:ext>
              </a:extLst>
            </p:cNvPr>
            <p:cNvSpPr/>
            <p:nvPr/>
          </p:nvSpPr>
          <p:spPr>
            <a:xfrm>
              <a:off x="5861770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CEF5BC9-8861-C444-9107-0985C029E63F}"/>
                </a:ext>
              </a:extLst>
            </p:cNvPr>
            <p:cNvSpPr/>
            <p:nvPr/>
          </p:nvSpPr>
          <p:spPr>
            <a:xfrm>
              <a:off x="5327932" y="4896466"/>
              <a:ext cx="632628" cy="559951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DCB0FB3F-245D-5E4A-809A-818600B12F9E}"/>
                </a:ext>
              </a:extLst>
            </p:cNvPr>
            <p:cNvSpPr/>
            <p:nvPr/>
          </p:nvSpPr>
          <p:spPr>
            <a:xfrm>
              <a:off x="6084572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CCD64914-4C9F-144E-A06E-23C5FD64D647}"/>
                </a:ext>
              </a:extLst>
            </p:cNvPr>
            <p:cNvSpPr/>
            <p:nvPr/>
          </p:nvSpPr>
          <p:spPr>
            <a:xfrm>
              <a:off x="6249310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BDB1E0B-0F6B-4C45-BEE6-36F6C0BB75F2}"/>
                </a:ext>
              </a:extLst>
            </p:cNvPr>
            <p:cNvSpPr/>
            <p:nvPr/>
          </p:nvSpPr>
          <p:spPr>
            <a:xfrm>
              <a:off x="6042731" y="4896466"/>
              <a:ext cx="632628" cy="559951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688B74-4EDE-8346-AFAE-F6091033D9CC}"/>
              </a:ext>
            </a:extLst>
          </p:cNvPr>
          <p:cNvGrpSpPr/>
          <p:nvPr/>
        </p:nvGrpSpPr>
        <p:grpSpPr>
          <a:xfrm>
            <a:off x="6800161" y="4862433"/>
            <a:ext cx="3388261" cy="561182"/>
            <a:chOff x="6831594" y="4957990"/>
            <a:chExt cx="3388261" cy="5611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71C5F2-2622-9340-992C-C8B30E37FEAC}"/>
                </a:ext>
              </a:extLst>
            </p:cNvPr>
            <p:cNvGrpSpPr/>
            <p:nvPr/>
          </p:nvGrpSpPr>
          <p:grpSpPr>
            <a:xfrm>
              <a:off x="6831594" y="4957990"/>
              <a:ext cx="632628" cy="559950"/>
              <a:chOff x="6831594" y="4957990"/>
              <a:chExt cx="632628" cy="559950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BDA9B01A-738C-DE4C-ABE8-95ACD1BC9AAC}"/>
                  </a:ext>
                </a:extLst>
              </p:cNvPr>
              <p:cNvSpPr/>
              <p:nvPr/>
            </p:nvSpPr>
            <p:spPr>
              <a:xfrm>
                <a:off x="6871219" y="4993465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1BA55FBA-837A-834E-A702-659324F464C3}"/>
                  </a:ext>
                </a:extLst>
              </p:cNvPr>
              <p:cNvSpPr/>
              <p:nvPr/>
            </p:nvSpPr>
            <p:spPr>
              <a:xfrm>
                <a:off x="7035957" y="4993465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5C03E9F-BFF5-9740-A184-1BC1ED017ADD}"/>
                  </a:ext>
                </a:extLst>
              </p:cNvPr>
              <p:cNvSpPr/>
              <p:nvPr/>
            </p:nvSpPr>
            <p:spPr>
              <a:xfrm>
                <a:off x="6831594" y="4957990"/>
                <a:ext cx="632628" cy="55995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25C0D408-9958-AF45-B4CA-A544EDACCD21}"/>
                  </a:ext>
                </a:extLst>
              </p:cNvPr>
              <p:cNvSpPr/>
              <p:nvPr/>
            </p:nvSpPr>
            <p:spPr>
              <a:xfrm>
                <a:off x="7174809" y="4993465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23113B-F573-0A47-9470-E13D3CB2A7BD}"/>
                </a:ext>
              </a:extLst>
            </p:cNvPr>
            <p:cNvGrpSpPr/>
            <p:nvPr/>
          </p:nvGrpSpPr>
          <p:grpSpPr>
            <a:xfrm>
              <a:off x="8180141" y="4959221"/>
              <a:ext cx="1347427" cy="559951"/>
              <a:chOff x="8404202" y="4965277"/>
              <a:chExt cx="1347427" cy="559951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1A28DEC-A1B0-9046-92C8-74C9EE94A7B2}"/>
                  </a:ext>
                </a:extLst>
              </p:cNvPr>
              <p:cNvSpPr/>
              <p:nvPr/>
            </p:nvSpPr>
            <p:spPr>
              <a:xfrm>
                <a:off x="8443828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0F76969-80F8-B144-9264-D0755FDDAD79}"/>
                  </a:ext>
                </a:extLst>
              </p:cNvPr>
              <p:cNvSpPr/>
              <p:nvPr/>
            </p:nvSpPr>
            <p:spPr>
              <a:xfrm>
                <a:off x="8608565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C15541B9-70B9-154B-A91B-7FF25765DA40}"/>
                  </a:ext>
                </a:extLst>
              </p:cNvPr>
              <p:cNvSpPr/>
              <p:nvPr/>
            </p:nvSpPr>
            <p:spPr>
              <a:xfrm>
                <a:off x="8773303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FE9609C-2713-B846-B065-6183D5CBAE16}"/>
                  </a:ext>
                </a:extLst>
              </p:cNvPr>
              <p:cNvSpPr/>
              <p:nvPr/>
            </p:nvSpPr>
            <p:spPr>
              <a:xfrm>
                <a:off x="8938040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B33E8AF-9AB7-694B-AEBB-14CC1BA85FFF}"/>
                  </a:ext>
                </a:extLst>
              </p:cNvPr>
              <p:cNvSpPr/>
              <p:nvPr/>
            </p:nvSpPr>
            <p:spPr>
              <a:xfrm>
                <a:off x="8404202" y="4965277"/>
                <a:ext cx="632628" cy="559951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47FD0D02-3C6A-DD45-A5D5-CEA58F4EC754}"/>
                  </a:ext>
                </a:extLst>
              </p:cNvPr>
              <p:cNvSpPr/>
              <p:nvPr/>
            </p:nvSpPr>
            <p:spPr>
              <a:xfrm>
                <a:off x="9160842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B2F7AF13-B4FE-BD4C-BF58-BB7D7A90F3E0}"/>
                  </a:ext>
                </a:extLst>
              </p:cNvPr>
              <p:cNvSpPr/>
              <p:nvPr/>
            </p:nvSpPr>
            <p:spPr>
              <a:xfrm>
                <a:off x="9119001" y="4965277"/>
                <a:ext cx="632628" cy="559951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DCEAD9F-FCFF-414B-8D73-7064E59DB655}"/>
                </a:ext>
              </a:extLst>
            </p:cNvPr>
            <p:cNvGrpSpPr/>
            <p:nvPr/>
          </p:nvGrpSpPr>
          <p:grpSpPr>
            <a:xfrm>
              <a:off x="9587227" y="4958354"/>
              <a:ext cx="632628" cy="559950"/>
              <a:chOff x="9914234" y="4970466"/>
              <a:chExt cx="632628" cy="559950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FE11208A-5257-2243-A91A-19EACD209FA2}"/>
                  </a:ext>
                </a:extLst>
              </p:cNvPr>
              <p:cNvSpPr/>
              <p:nvPr/>
            </p:nvSpPr>
            <p:spPr>
              <a:xfrm>
                <a:off x="9953863" y="5005941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4F1ADE7-27EA-6247-9566-4955BBFC4D4D}"/>
                  </a:ext>
                </a:extLst>
              </p:cNvPr>
              <p:cNvSpPr/>
              <p:nvPr/>
            </p:nvSpPr>
            <p:spPr>
              <a:xfrm>
                <a:off x="9914234" y="4970466"/>
                <a:ext cx="632628" cy="55995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3FBCC2-CA20-704E-A985-2DAF7EE90B7F}"/>
                </a:ext>
              </a:extLst>
            </p:cNvPr>
            <p:cNvGrpSpPr/>
            <p:nvPr/>
          </p:nvGrpSpPr>
          <p:grpSpPr>
            <a:xfrm>
              <a:off x="7508813" y="4958354"/>
              <a:ext cx="632628" cy="559950"/>
              <a:chOff x="7591709" y="4987053"/>
              <a:chExt cx="632628" cy="559950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43B0149-E6BC-2948-8EB4-F00A5FBB6368}"/>
                  </a:ext>
                </a:extLst>
              </p:cNvPr>
              <p:cNvGrpSpPr/>
              <p:nvPr/>
            </p:nvGrpSpPr>
            <p:grpSpPr>
              <a:xfrm>
                <a:off x="7591709" y="4987053"/>
                <a:ext cx="632628" cy="559950"/>
                <a:chOff x="3155776" y="4450518"/>
                <a:chExt cx="1035675" cy="916694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9DF02121-308C-FD4C-9D6A-43AD2A994D5E}"/>
                    </a:ext>
                  </a:extLst>
                </p:cNvPr>
                <p:cNvSpPr/>
                <p:nvPr/>
              </p:nvSpPr>
              <p:spPr>
                <a:xfrm>
                  <a:off x="3220646" y="4508594"/>
                  <a:ext cx="114212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5EA07918-BDCF-C34E-B1CB-0372E7681199}"/>
                    </a:ext>
                  </a:extLst>
                </p:cNvPr>
                <p:cNvSpPr/>
                <p:nvPr/>
              </p:nvSpPr>
              <p:spPr>
                <a:xfrm>
                  <a:off x="3490339" y="4508594"/>
                  <a:ext cx="114212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0528A20F-7D7E-C44C-82A2-47FB4C8D0DF0}"/>
                    </a:ext>
                  </a:extLst>
                </p:cNvPr>
                <p:cNvSpPr/>
                <p:nvPr/>
              </p:nvSpPr>
              <p:spPr>
                <a:xfrm>
                  <a:off x="3155776" y="4450518"/>
                  <a:ext cx="1035675" cy="916694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E22DB5E9-7453-7C4D-BBBD-A2522522B099}"/>
                  </a:ext>
                </a:extLst>
              </p:cNvPr>
              <p:cNvSpPr/>
              <p:nvPr/>
            </p:nvSpPr>
            <p:spPr>
              <a:xfrm>
                <a:off x="7934925" y="5022527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5997BB4D-1522-5946-A5D9-255E48ED5CF3}"/>
                  </a:ext>
                </a:extLst>
              </p:cNvPr>
              <p:cNvSpPr/>
              <p:nvPr/>
            </p:nvSpPr>
            <p:spPr>
              <a:xfrm>
                <a:off x="8099662" y="5022527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E93C461-EF3E-BD4F-8968-5E7BB33ECFA4}"/>
              </a:ext>
            </a:extLst>
          </p:cNvPr>
          <p:cNvSpPr/>
          <p:nvPr/>
        </p:nvSpPr>
        <p:spPr>
          <a:xfrm>
            <a:off x="1594558" y="4786243"/>
            <a:ext cx="4954199" cy="681878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EF1ACF-D4B6-D743-A916-88C62A8D4AB4}"/>
              </a:ext>
            </a:extLst>
          </p:cNvPr>
          <p:cNvGrpSpPr/>
          <p:nvPr/>
        </p:nvGrpSpPr>
        <p:grpSpPr>
          <a:xfrm>
            <a:off x="3563451" y="4354559"/>
            <a:ext cx="704534" cy="156280"/>
            <a:chOff x="3563451" y="4354559"/>
            <a:chExt cx="704534" cy="15628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785C3EA-6F09-7B48-96FA-FDE0E4CCF7D4}"/>
                </a:ext>
              </a:extLst>
            </p:cNvPr>
            <p:cNvSpPr/>
            <p:nvPr/>
          </p:nvSpPr>
          <p:spPr>
            <a:xfrm>
              <a:off x="356345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4BA8CA9-24DF-CC47-A03F-421CA6DA9073}"/>
                </a:ext>
              </a:extLst>
            </p:cNvPr>
            <p:cNvSpPr/>
            <p:nvPr/>
          </p:nvSpPr>
          <p:spPr>
            <a:xfrm>
              <a:off x="3739441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AD3BF5A-DF45-2748-B52C-900C85F34A61}"/>
                </a:ext>
              </a:extLst>
            </p:cNvPr>
            <p:cNvSpPr/>
            <p:nvPr/>
          </p:nvSpPr>
          <p:spPr>
            <a:xfrm>
              <a:off x="4091420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D76706D-044C-0947-BECE-DFD473449F7E}"/>
                </a:ext>
              </a:extLst>
            </p:cNvPr>
            <p:cNvSpPr/>
            <p:nvPr/>
          </p:nvSpPr>
          <p:spPr>
            <a:xfrm>
              <a:off x="3915430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94DC878-B060-DE4D-B26A-6F3FC57A8BBF}"/>
              </a:ext>
            </a:extLst>
          </p:cNvPr>
          <p:cNvGrpSpPr/>
          <p:nvPr/>
        </p:nvGrpSpPr>
        <p:grpSpPr>
          <a:xfrm>
            <a:off x="4267922" y="4352193"/>
            <a:ext cx="704534" cy="156280"/>
            <a:chOff x="3563451" y="4354559"/>
            <a:chExt cx="704534" cy="15628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F5BACA3-E7D3-0949-AAA1-1CA6A38BA0B1}"/>
                </a:ext>
              </a:extLst>
            </p:cNvPr>
            <p:cNvSpPr/>
            <p:nvPr/>
          </p:nvSpPr>
          <p:spPr>
            <a:xfrm>
              <a:off x="356345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FE6F9F-0F0E-7B40-808C-0F15DE74B2DF}"/>
                </a:ext>
              </a:extLst>
            </p:cNvPr>
            <p:cNvSpPr/>
            <p:nvPr/>
          </p:nvSpPr>
          <p:spPr>
            <a:xfrm>
              <a:off x="373944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8982A17-9207-D040-A07A-B0590E0735A0}"/>
                </a:ext>
              </a:extLst>
            </p:cNvPr>
            <p:cNvSpPr/>
            <p:nvPr/>
          </p:nvSpPr>
          <p:spPr>
            <a:xfrm>
              <a:off x="4091420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0988440-1AF3-4140-AAA0-C85FF7FFC2FD}"/>
                </a:ext>
              </a:extLst>
            </p:cNvPr>
            <p:cNvSpPr/>
            <p:nvPr/>
          </p:nvSpPr>
          <p:spPr>
            <a:xfrm>
              <a:off x="3915430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7CC6137-7917-3E49-A240-06F2F70D28DC}"/>
              </a:ext>
            </a:extLst>
          </p:cNvPr>
          <p:cNvSpPr>
            <a:spLocks/>
          </p:cNvSpPr>
          <p:nvPr/>
        </p:nvSpPr>
        <p:spPr>
          <a:xfrm>
            <a:off x="2852153" y="4354559"/>
            <a:ext cx="176565" cy="15628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C682FBD-43CA-E44D-B293-7C326B62B2FA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3028718" y="4432699"/>
            <a:ext cx="527368" cy="0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8FB9326-490D-4F4A-95B6-5ED423555BD2}"/>
              </a:ext>
            </a:extLst>
          </p:cNvPr>
          <p:cNvCxnSpPr>
            <a:cxnSpLocks/>
            <a:stCxn id="251" idx="39"/>
            <a:endCxn id="283" idx="0"/>
          </p:cNvCxnSpPr>
          <p:nvPr/>
        </p:nvCxnSpPr>
        <p:spPr>
          <a:xfrm flipH="1">
            <a:off x="3651734" y="3869161"/>
            <a:ext cx="891888" cy="48539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48DB7CA3-160D-274D-9107-6E3763E410A1}"/>
              </a:ext>
            </a:extLst>
          </p:cNvPr>
          <p:cNvCxnSpPr>
            <a:cxnSpLocks/>
            <a:stCxn id="252" idx="39"/>
            <a:endCxn id="284" idx="0"/>
          </p:cNvCxnSpPr>
          <p:nvPr/>
        </p:nvCxnSpPr>
        <p:spPr>
          <a:xfrm flipH="1">
            <a:off x="3827724" y="3869161"/>
            <a:ext cx="887392" cy="48539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D8FDBC6-EECC-2543-A892-A120D41AF4AC}"/>
              </a:ext>
            </a:extLst>
          </p:cNvPr>
          <p:cNvCxnSpPr>
            <a:cxnSpLocks/>
            <a:stCxn id="254" idx="39"/>
            <a:endCxn id="286" idx="0"/>
          </p:cNvCxnSpPr>
          <p:nvPr/>
        </p:nvCxnSpPr>
        <p:spPr>
          <a:xfrm flipH="1">
            <a:off x="4003713" y="3867601"/>
            <a:ext cx="877628" cy="48695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6FAF3D5-B0F4-4847-BBC9-06CEA7D67912}"/>
              </a:ext>
            </a:extLst>
          </p:cNvPr>
          <p:cNvCxnSpPr>
            <a:cxnSpLocks/>
            <a:stCxn id="255" idx="38"/>
            <a:endCxn id="285" idx="0"/>
          </p:cNvCxnSpPr>
          <p:nvPr/>
        </p:nvCxnSpPr>
        <p:spPr>
          <a:xfrm flipH="1">
            <a:off x="4179703" y="3831719"/>
            <a:ext cx="873132" cy="522840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C0E93C0-E23A-154B-99D6-00515C69FB2B}"/>
              </a:ext>
            </a:extLst>
          </p:cNvPr>
          <p:cNvCxnSpPr>
            <a:cxnSpLocks/>
            <a:stCxn id="246" idx="39"/>
            <a:endCxn id="297" idx="0"/>
          </p:cNvCxnSpPr>
          <p:nvPr/>
        </p:nvCxnSpPr>
        <p:spPr>
          <a:xfrm flipH="1">
            <a:off x="4356205" y="3869161"/>
            <a:ext cx="998796" cy="48303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DDF0367-89B2-D346-840E-8F0C97ADC4E8}"/>
              </a:ext>
            </a:extLst>
          </p:cNvPr>
          <p:cNvCxnSpPr>
            <a:cxnSpLocks/>
            <a:stCxn id="247" idx="38"/>
            <a:endCxn id="298" idx="0"/>
          </p:cNvCxnSpPr>
          <p:nvPr/>
        </p:nvCxnSpPr>
        <p:spPr>
          <a:xfrm flipH="1">
            <a:off x="4532195" y="3833279"/>
            <a:ext cx="994300" cy="51891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15E3F5A9-6BFD-F64F-8FBC-B92632B993CA}"/>
              </a:ext>
            </a:extLst>
          </p:cNvPr>
          <p:cNvCxnSpPr>
            <a:cxnSpLocks/>
            <a:stCxn id="249" idx="39"/>
            <a:endCxn id="300" idx="0"/>
          </p:cNvCxnSpPr>
          <p:nvPr/>
        </p:nvCxnSpPr>
        <p:spPr>
          <a:xfrm flipH="1">
            <a:off x="4708184" y="3867601"/>
            <a:ext cx="984536" cy="48459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0AF916C-C205-114D-A2BA-CF3966BB583B}"/>
              </a:ext>
            </a:extLst>
          </p:cNvPr>
          <p:cNvCxnSpPr>
            <a:cxnSpLocks/>
            <a:stCxn id="250" idx="39"/>
            <a:endCxn id="299" idx="0"/>
          </p:cNvCxnSpPr>
          <p:nvPr/>
        </p:nvCxnSpPr>
        <p:spPr>
          <a:xfrm flipH="1">
            <a:off x="4884174" y="3867601"/>
            <a:ext cx="980040" cy="48459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AF2E6C-10B5-A040-B76B-995955ED6FED}"/>
              </a:ext>
            </a:extLst>
          </p:cNvPr>
          <p:cNvCxnSpPr>
            <a:cxnSpLocks/>
            <a:stCxn id="283" idx="2"/>
            <a:endCxn id="271" idx="0"/>
          </p:cNvCxnSpPr>
          <p:nvPr/>
        </p:nvCxnSpPr>
        <p:spPr>
          <a:xfrm flipH="1">
            <a:off x="1963626" y="4510839"/>
            <a:ext cx="1688108" cy="331911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33AFD92-20F8-654E-8176-A444570ACFFE}"/>
              </a:ext>
            </a:extLst>
          </p:cNvPr>
          <p:cNvCxnSpPr>
            <a:cxnSpLocks/>
            <a:stCxn id="283" idx="2"/>
            <a:endCxn id="275" idx="0"/>
          </p:cNvCxnSpPr>
          <p:nvPr/>
        </p:nvCxnSpPr>
        <p:spPr>
          <a:xfrm flipH="1">
            <a:off x="2678425" y="4510839"/>
            <a:ext cx="973309" cy="331911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216E74C-B6AF-AD49-9B5E-A1EE2AE1A2A2}"/>
              </a:ext>
            </a:extLst>
          </p:cNvPr>
          <p:cNvCxnSpPr>
            <a:cxnSpLocks/>
            <a:stCxn id="286" idx="2"/>
            <a:endCxn id="262" idx="0"/>
          </p:cNvCxnSpPr>
          <p:nvPr/>
        </p:nvCxnSpPr>
        <p:spPr>
          <a:xfrm flipH="1">
            <a:off x="3379015" y="4510839"/>
            <a:ext cx="624698" cy="34142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FE7DADF-3066-E049-83D8-1F6C92F18BEF}"/>
              </a:ext>
            </a:extLst>
          </p:cNvPr>
          <p:cNvCxnSpPr>
            <a:cxnSpLocks/>
            <a:stCxn id="285" idx="2"/>
            <a:endCxn id="282" idx="0"/>
          </p:cNvCxnSpPr>
          <p:nvPr/>
        </p:nvCxnSpPr>
        <p:spPr>
          <a:xfrm flipH="1">
            <a:off x="4071658" y="4510839"/>
            <a:ext cx="108045" cy="27540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05E54B7-0223-4A48-855E-C69A22FF8D70}"/>
              </a:ext>
            </a:extLst>
          </p:cNvPr>
          <p:cNvCxnSpPr>
            <a:cxnSpLocks/>
            <a:stCxn id="297" idx="2"/>
            <a:endCxn id="265" idx="0"/>
          </p:cNvCxnSpPr>
          <p:nvPr/>
        </p:nvCxnSpPr>
        <p:spPr>
          <a:xfrm>
            <a:off x="4356205" y="4508473"/>
            <a:ext cx="397045" cy="35532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5D8B93F-D83E-8F45-AF7B-163F1C87C090}"/>
              </a:ext>
            </a:extLst>
          </p:cNvPr>
          <p:cNvCxnSpPr>
            <a:cxnSpLocks/>
            <a:stCxn id="298" idx="2"/>
            <a:endCxn id="231" idx="0"/>
          </p:cNvCxnSpPr>
          <p:nvPr/>
        </p:nvCxnSpPr>
        <p:spPr>
          <a:xfrm>
            <a:off x="4532195" y="4508473"/>
            <a:ext cx="916187" cy="340855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C6AF69E-1570-D347-9D46-71476352295B}"/>
              </a:ext>
            </a:extLst>
          </p:cNvPr>
          <p:cNvCxnSpPr>
            <a:cxnSpLocks/>
            <a:stCxn id="298" idx="2"/>
            <a:endCxn id="234" idx="0"/>
          </p:cNvCxnSpPr>
          <p:nvPr/>
        </p:nvCxnSpPr>
        <p:spPr>
          <a:xfrm>
            <a:off x="4532195" y="4508473"/>
            <a:ext cx="1630986" cy="340855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95E493-D734-1047-8849-9911C9316598}"/>
              </a:ext>
            </a:extLst>
          </p:cNvPr>
          <p:cNvGrpSpPr/>
          <p:nvPr/>
        </p:nvGrpSpPr>
        <p:grpSpPr>
          <a:xfrm>
            <a:off x="7090283" y="4330943"/>
            <a:ext cx="1412306" cy="157215"/>
            <a:chOff x="7090283" y="4330943"/>
            <a:chExt cx="1412306" cy="157215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36C5BEC-2B97-DB46-BA01-EFBF94F9133F}"/>
                </a:ext>
              </a:extLst>
            </p:cNvPr>
            <p:cNvGrpSpPr/>
            <p:nvPr/>
          </p:nvGrpSpPr>
          <p:grpSpPr>
            <a:xfrm>
              <a:off x="7090283" y="4330943"/>
              <a:ext cx="704534" cy="156280"/>
              <a:chOff x="3563451" y="4354559"/>
              <a:chExt cx="704534" cy="15628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FB144B-218B-1640-8A78-0844424DA5A2}"/>
                  </a:ext>
                </a:extLst>
              </p:cNvPr>
              <p:cNvSpPr/>
              <p:nvPr/>
            </p:nvSpPr>
            <p:spPr>
              <a:xfrm>
                <a:off x="3563451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87316C24-08B9-2645-B18B-EB93F2DFE4C9}"/>
                  </a:ext>
                </a:extLst>
              </p:cNvPr>
              <p:cNvSpPr/>
              <p:nvPr/>
            </p:nvSpPr>
            <p:spPr>
              <a:xfrm>
                <a:off x="373944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9F6AAD8E-8FB5-0743-8F39-05E3594C6661}"/>
                  </a:ext>
                </a:extLst>
              </p:cNvPr>
              <p:cNvSpPr/>
              <p:nvPr/>
            </p:nvSpPr>
            <p:spPr>
              <a:xfrm>
                <a:off x="409142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D82DCB37-BD70-E743-88AF-6BDCE907D8A3}"/>
                  </a:ext>
                </a:extLst>
              </p:cNvPr>
              <p:cNvSpPr/>
              <p:nvPr/>
            </p:nvSpPr>
            <p:spPr>
              <a:xfrm>
                <a:off x="3915430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DF2061D-F1ED-0B4A-8819-A8B6460B8767}"/>
                </a:ext>
              </a:extLst>
            </p:cNvPr>
            <p:cNvGrpSpPr/>
            <p:nvPr/>
          </p:nvGrpSpPr>
          <p:grpSpPr>
            <a:xfrm>
              <a:off x="7798055" y="4331878"/>
              <a:ext cx="704534" cy="156280"/>
              <a:chOff x="3563451" y="4354559"/>
              <a:chExt cx="704534" cy="15628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181C05B-5A4F-A041-A80E-E357A0F5E77C}"/>
                  </a:ext>
                </a:extLst>
              </p:cNvPr>
              <p:cNvSpPr/>
              <p:nvPr/>
            </p:nvSpPr>
            <p:spPr>
              <a:xfrm>
                <a:off x="356345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3174FCCC-EA4F-B74C-BA8D-99C1D396472F}"/>
                  </a:ext>
                </a:extLst>
              </p:cNvPr>
              <p:cNvSpPr/>
              <p:nvPr/>
            </p:nvSpPr>
            <p:spPr>
              <a:xfrm>
                <a:off x="373944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98B8C0FA-04F4-7447-8A4F-68EFFCFA7059}"/>
                  </a:ext>
                </a:extLst>
              </p:cNvPr>
              <p:cNvSpPr/>
              <p:nvPr/>
            </p:nvSpPr>
            <p:spPr>
              <a:xfrm>
                <a:off x="409142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605696BC-4C49-2C4A-9E6C-97F7162A07D2}"/>
                  </a:ext>
                </a:extLst>
              </p:cNvPr>
              <p:cNvSpPr/>
              <p:nvPr/>
            </p:nvSpPr>
            <p:spPr>
              <a:xfrm>
                <a:off x="391543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085BB4-1847-8C4D-A5BF-790E8B76FF70}"/>
              </a:ext>
            </a:extLst>
          </p:cNvPr>
          <p:cNvSpPr>
            <a:spLocks/>
          </p:cNvSpPr>
          <p:nvPr/>
        </p:nvSpPr>
        <p:spPr>
          <a:xfrm>
            <a:off x="6378985" y="4330943"/>
            <a:ext cx="176565" cy="15628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DA7E7E6-687A-D045-8200-0FA5CC5E5A6D}"/>
              </a:ext>
            </a:extLst>
          </p:cNvPr>
          <p:cNvSpPr/>
          <p:nvPr/>
        </p:nvSpPr>
        <p:spPr>
          <a:xfrm>
            <a:off x="6749431" y="4798335"/>
            <a:ext cx="3478944" cy="681878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925E656D-FC18-1045-BC79-85E3D13B4EFA}"/>
              </a:ext>
            </a:extLst>
          </p:cNvPr>
          <p:cNvCxnSpPr>
            <a:cxnSpLocks/>
            <a:stCxn id="239" idx="39"/>
          </p:cNvCxnSpPr>
          <p:nvPr/>
        </p:nvCxnSpPr>
        <p:spPr>
          <a:xfrm flipH="1">
            <a:off x="6869622" y="3867601"/>
            <a:ext cx="450350" cy="909729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CA819CE-7091-8D4D-8A91-EE447267F304}"/>
              </a:ext>
            </a:extLst>
          </p:cNvPr>
          <p:cNvCxnSpPr>
            <a:cxnSpLocks/>
            <a:stCxn id="241" idx="39"/>
            <a:endCxn id="319" idx="0"/>
          </p:cNvCxnSpPr>
          <p:nvPr/>
        </p:nvCxnSpPr>
        <p:spPr>
          <a:xfrm>
            <a:off x="6170874" y="3869161"/>
            <a:ext cx="1007692" cy="46178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E1FA5D1-21B2-B445-8487-C76431883211}"/>
              </a:ext>
            </a:extLst>
          </p:cNvPr>
          <p:cNvCxnSpPr>
            <a:cxnSpLocks/>
            <a:stCxn id="242" idx="39"/>
            <a:endCxn id="320" idx="0"/>
          </p:cNvCxnSpPr>
          <p:nvPr/>
        </p:nvCxnSpPr>
        <p:spPr>
          <a:xfrm>
            <a:off x="6342368" y="3869161"/>
            <a:ext cx="1012188" cy="46178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9BDA987-A6D1-C14A-A1C1-BE1516C28D3F}"/>
              </a:ext>
            </a:extLst>
          </p:cNvPr>
          <p:cNvCxnSpPr>
            <a:cxnSpLocks/>
            <a:stCxn id="244" idx="39"/>
            <a:endCxn id="322" idx="0"/>
          </p:cNvCxnSpPr>
          <p:nvPr/>
        </p:nvCxnSpPr>
        <p:spPr>
          <a:xfrm>
            <a:off x="6508593" y="3867601"/>
            <a:ext cx="1021952" cy="46334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E0C08D4-42DA-004D-9966-8BF91C1432FA}"/>
              </a:ext>
            </a:extLst>
          </p:cNvPr>
          <p:cNvCxnSpPr>
            <a:cxnSpLocks/>
            <a:stCxn id="245" idx="39"/>
            <a:endCxn id="321" idx="0"/>
          </p:cNvCxnSpPr>
          <p:nvPr/>
        </p:nvCxnSpPr>
        <p:spPr>
          <a:xfrm>
            <a:off x="6680087" y="3867601"/>
            <a:ext cx="1026448" cy="46334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668B372-BE54-E24F-A51F-B368DBFA3F6E}"/>
              </a:ext>
            </a:extLst>
          </p:cNvPr>
          <p:cNvCxnSpPr>
            <a:cxnSpLocks/>
            <a:stCxn id="236" idx="39"/>
            <a:endCxn id="324" idx="0"/>
          </p:cNvCxnSpPr>
          <p:nvPr/>
        </p:nvCxnSpPr>
        <p:spPr>
          <a:xfrm>
            <a:off x="6982253" y="3869161"/>
            <a:ext cx="904085" cy="46271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ED7A2E0-EC3A-3241-A53C-28B708A31283}"/>
              </a:ext>
            </a:extLst>
          </p:cNvPr>
          <p:cNvCxnSpPr>
            <a:cxnSpLocks/>
            <a:stCxn id="237" idx="38"/>
            <a:endCxn id="325" idx="0"/>
          </p:cNvCxnSpPr>
          <p:nvPr/>
        </p:nvCxnSpPr>
        <p:spPr>
          <a:xfrm>
            <a:off x="7153747" y="3833279"/>
            <a:ext cx="908581" cy="498599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86E949CB-C337-844C-A32D-0330F99BC9B8}"/>
              </a:ext>
            </a:extLst>
          </p:cNvPr>
          <p:cNvCxnSpPr>
            <a:cxnSpLocks/>
            <a:stCxn id="239" idx="39"/>
            <a:endCxn id="327" idx="0"/>
          </p:cNvCxnSpPr>
          <p:nvPr/>
        </p:nvCxnSpPr>
        <p:spPr>
          <a:xfrm>
            <a:off x="7319972" y="3867601"/>
            <a:ext cx="918345" cy="46427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A766FEE-F26C-7C46-B01C-0DF6A3FEE8A9}"/>
              </a:ext>
            </a:extLst>
          </p:cNvPr>
          <p:cNvCxnSpPr>
            <a:cxnSpLocks/>
            <a:stCxn id="240" idx="39"/>
            <a:endCxn id="326" idx="0"/>
          </p:cNvCxnSpPr>
          <p:nvPr/>
        </p:nvCxnSpPr>
        <p:spPr>
          <a:xfrm>
            <a:off x="7491466" y="3867601"/>
            <a:ext cx="922841" cy="46427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9EBB6E3-96C4-114C-877D-3C3ED86DD376}"/>
              </a:ext>
            </a:extLst>
          </p:cNvPr>
          <p:cNvCxnSpPr>
            <a:cxnSpLocks/>
            <a:stCxn id="319" idx="2"/>
            <a:endCxn id="225" idx="0"/>
          </p:cNvCxnSpPr>
          <p:nvPr/>
        </p:nvCxnSpPr>
        <p:spPr>
          <a:xfrm flipH="1">
            <a:off x="7116475" y="4487223"/>
            <a:ext cx="62091" cy="375210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1F3108C-98D2-4246-BD0C-6DC4ACEA7382}"/>
              </a:ext>
            </a:extLst>
          </p:cNvPr>
          <p:cNvCxnSpPr>
            <a:cxnSpLocks/>
            <a:stCxn id="321" idx="2"/>
          </p:cNvCxnSpPr>
          <p:nvPr/>
        </p:nvCxnSpPr>
        <p:spPr>
          <a:xfrm>
            <a:off x="7706535" y="4487223"/>
            <a:ext cx="68605" cy="35134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3E7CA-5A5E-244B-BFD1-3DF77FF394BF}"/>
              </a:ext>
            </a:extLst>
          </p:cNvPr>
          <p:cNvCxnSpPr>
            <a:cxnSpLocks/>
            <a:stCxn id="327" idx="2"/>
            <a:endCxn id="217" idx="0"/>
          </p:cNvCxnSpPr>
          <p:nvPr/>
        </p:nvCxnSpPr>
        <p:spPr>
          <a:xfrm>
            <a:off x="8238317" y="4488158"/>
            <a:ext cx="226705" cy="375506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1A5EE98-DA40-634D-B449-27F3D6BFACCC}"/>
              </a:ext>
            </a:extLst>
          </p:cNvPr>
          <p:cNvCxnSpPr>
            <a:cxnSpLocks/>
            <a:stCxn id="327" idx="2"/>
            <a:endCxn id="219" idx="0"/>
          </p:cNvCxnSpPr>
          <p:nvPr/>
        </p:nvCxnSpPr>
        <p:spPr>
          <a:xfrm>
            <a:off x="8238317" y="4488158"/>
            <a:ext cx="941504" cy="375506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F694F6A8-3B06-F944-9894-AB2DBB701F8D}"/>
              </a:ext>
            </a:extLst>
          </p:cNvPr>
          <p:cNvCxnSpPr>
            <a:cxnSpLocks/>
            <a:stCxn id="326" idx="2"/>
            <a:endCxn id="211" idx="0"/>
          </p:cNvCxnSpPr>
          <p:nvPr/>
        </p:nvCxnSpPr>
        <p:spPr>
          <a:xfrm>
            <a:off x="8414307" y="4488158"/>
            <a:ext cx="1457801" cy="374639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Multi-block Aggregation: Code Transformation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7CB18C1-13F8-EC49-A1E3-1D030488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5229" cy="4351338"/>
          </a:xfrm>
        </p:spPr>
        <p:txBody>
          <a:bodyPr>
            <a:noAutofit/>
          </a:bodyPr>
          <a:lstStyle/>
          <a:p>
            <a:r>
              <a:rPr lang="en-US" dirty="0"/>
              <a:t>See paper for detailed description of the code transformation</a:t>
            </a:r>
          </a:p>
          <a:p>
            <a:r>
              <a:rPr lang="en-US" dirty="0"/>
              <a:t>Key difference from other techniques:</a:t>
            </a:r>
          </a:p>
          <a:p>
            <a:pPr lvl="1"/>
            <a:r>
              <a:rPr lang="en-US" dirty="0"/>
              <a:t>Every </a:t>
            </a:r>
            <a:r>
              <a:rPr lang="en-US" i="1" dirty="0"/>
              <a:t>k</a:t>
            </a:r>
            <a:r>
              <a:rPr lang="en-US" dirty="0"/>
              <a:t> blocks maintain a shared counter</a:t>
            </a:r>
          </a:p>
          <a:p>
            <a:pPr lvl="1"/>
            <a:r>
              <a:rPr lang="en-US" dirty="0"/>
              <a:t>Each block atomically increments shared counter when reaching launch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i="1" baseline="30000" dirty="0"/>
              <a:t>th</a:t>
            </a:r>
            <a:r>
              <a:rPr lang="en-US" dirty="0"/>
              <a:t> block to increment the counter performs the launch</a:t>
            </a:r>
          </a:p>
          <a:p>
            <a:pPr lvl="1"/>
            <a:r>
              <a:rPr lang="en-US" dirty="0"/>
              <a:t>Use thread fences to ensure that memory visibility semantics are preserved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8D87A-B70F-CA4B-AFBC-BA39FA47DC8C}"/>
              </a:ext>
            </a:extLst>
          </p:cNvPr>
          <p:cNvSpPr/>
          <p:nvPr/>
        </p:nvSpPr>
        <p:spPr>
          <a:xfrm>
            <a:off x="6969533" y="1320702"/>
            <a:ext cx="457957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__global__ child(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paramsArray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bDimArray</a:t>
            </a: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binary search in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    </a:t>
            </a:r>
            <a:r>
              <a:rPr lang="en-US" sz="9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paramsArray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 -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- 1]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-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- 1]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if(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threadIdx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&lt;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          child body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// Replace uses of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bx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            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// and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gridDim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with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}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__global__ parent(...)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13      ...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9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gDim</a:t>
            </a:r>
            <a:endParaRPr lang="en-US" sz="9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9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bDim</a:t>
            </a:r>
            <a:endParaRPr lang="en-US" sz="9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blockIdx.x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/_AGG_GRANULARITY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find group's memory segments in a pre-allocated buffer based on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if(_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&gt; 0)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sumPrevGDim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) =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        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atomicAdd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(&amp;(_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numParents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sumGDim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]), (1,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argsArray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 = </a:t>
            </a:r>
            <a:r>
              <a:rPr lang="en-US" sz="95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sz="95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 =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sumPrevGDim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+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parentIdx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 =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endParaRPr lang="en-US" sz="95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       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atomicMax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(&amp;_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maxBDim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threadfence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syncthreads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if(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threadIdx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== launcher thread in block)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nFinishedBlocks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atomicAdd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(&amp;_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numFinishedBlocks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], 1) + 1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isLastBlockToFinish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 (_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nFinishedBlocks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== _AGG_GRANULARITY)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if(_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isLastBlockToFinish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             child &lt;&lt;&lt;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sumGDim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 </a:t>
            </a: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maxBDim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[_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groupIdx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]</a:t>
            </a: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                 (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argsArray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gDimScannedArray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, _</a:t>
            </a:r>
            <a:r>
              <a:rPr lang="en-US" sz="95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bDimArray</a:t>
            </a: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    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      </a:t>
            </a:r>
            <a:r>
              <a:rPr lang="en-US" sz="95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36      ...</a:t>
            </a:r>
          </a:p>
          <a:p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  }</a:t>
            </a:r>
          </a:p>
        </p:txBody>
      </p:sp>
    </p:spTree>
    <p:extLst>
      <p:ext uri="{BB962C8B-B14F-4D97-AF65-F5344CB8AC3E}">
        <p14:creationId xmlns:p14="http://schemas.microsoft.com/office/powerpoint/2010/main" val="18909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C4499E9-E440-AA42-B450-A47BEED36C2C}"/>
              </a:ext>
            </a:extLst>
          </p:cNvPr>
          <p:cNvGrpSpPr/>
          <p:nvPr/>
        </p:nvGrpSpPr>
        <p:grpSpPr>
          <a:xfrm>
            <a:off x="6161801" y="1967225"/>
            <a:ext cx="3443754" cy="3924247"/>
            <a:chOff x="201071" y="1966634"/>
            <a:chExt cx="1221802" cy="1392275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78B1D2F-B119-4048-8E94-223BC6B7B25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987" y="2336133"/>
              <a:ext cx="291893" cy="73152"/>
              <a:chOff x="1124592" y="2808591"/>
              <a:chExt cx="364866" cy="9144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500527B3-059B-C547-97D9-CE694675F5B3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F5CCA491-1E7E-144C-8F70-18D4B7F868F1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6FE8764-F3CF-864A-8A3E-8421769E9543}"/>
                  </a:ext>
                </a:extLst>
              </p:cNvPr>
              <p:cNvSpPr/>
              <p:nvPr/>
            </p:nvSpPr>
            <p:spPr>
              <a:xfrm>
                <a:off x="1398018" y="2808591"/>
                <a:ext cx="91440" cy="9144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2463DEE8-ED1F-224E-9CE5-F1C86D723BE8}"/>
                  </a:ext>
                </a:extLst>
              </p:cNvPr>
              <p:cNvSpPr/>
              <p:nvPr/>
            </p:nvSpPr>
            <p:spPr>
              <a:xfrm>
                <a:off x="130687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4483F974-9E75-1246-B178-B3892EAC1054}"/>
                </a:ext>
              </a:extLst>
            </p:cNvPr>
            <p:cNvSpPr/>
            <p:nvPr/>
          </p:nvSpPr>
          <p:spPr>
            <a:xfrm>
              <a:off x="618451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0F17F003-A25E-0D4B-ADD5-D2F4E9B8D0E6}"/>
                </a:ext>
              </a:extLst>
            </p:cNvPr>
            <p:cNvSpPr/>
            <p:nvPr/>
          </p:nvSpPr>
          <p:spPr>
            <a:xfrm>
              <a:off x="700017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836EC4DE-814E-FE44-8E6B-44113914422B}"/>
                </a:ext>
              </a:extLst>
            </p:cNvPr>
            <p:cNvSpPr/>
            <p:nvPr/>
          </p:nvSpPr>
          <p:spPr>
            <a:xfrm>
              <a:off x="781583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FECB97F2-C74A-AB42-9798-B70ED2BC1B2A}"/>
                </a:ext>
              </a:extLst>
            </p:cNvPr>
            <p:cNvSpPr/>
            <p:nvPr/>
          </p:nvSpPr>
          <p:spPr>
            <a:xfrm>
              <a:off x="863149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F556815F-4711-D94E-B219-4E348CD27AC2}"/>
                </a:ext>
              </a:extLst>
            </p:cNvPr>
            <p:cNvCxnSpPr>
              <a:stCxn id="228" idx="39"/>
            </p:cNvCxnSpPr>
            <p:nvPr/>
          </p:nvCxnSpPr>
          <p:spPr>
            <a:xfrm flipH="1">
              <a:off x="378281" y="2235292"/>
              <a:ext cx="256884" cy="32496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076EBCA-4F13-C749-98FF-BFEBB2E20978}"/>
                </a:ext>
              </a:extLst>
            </p:cNvPr>
            <p:cNvSpPr/>
            <p:nvPr/>
          </p:nvSpPr>
          <p:spPr>
            <a:xfrm>
              <a:off x="911316" y="2135456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CC2E2C7D-90F7-E14D-8394-9E1F213D5D4B}"/>
                </a:ext>
              </a:extLst>
            </p:cNvPr>
            <p:cNvSpPr/>
            <p:nvPr/>
          </p:nvSpPr>
          <p:spPr>
            <a:xfrm>
              <a:off x="740770" y="214372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E197BF6-2279-DE41-ABB2-D8675C054162}"/>
                </a:ext>
              </a:extLst>
            </p:cNvPr>
            <p:cNvSpPr/>
            <p:nvPr/>
          </p:nvSpPr>
          <p:spPr>
            <a:xfrm>
              <a:off x="764248" y="219004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B823822-AEEE-B540-A5F6-0F5CF14AC880}"/>
                </a:ext>
              </a:extLst>
            </p:cNvPr>
            <p:cNvGrpSpPr/>
            <p:nvPr/>
          </p:nvGrpSpPr>
          <p:grpSpPr>
            <a:xfrm>
              <a:off x="258202" y="2631901"/>
              <a:ext cx="313230" cy="641635"/>
              <a:chOff x="943897" y="2804028"/>
              <a:chExt cx="914400" cy="1873091"/>
            </a:xfrm>
          </p:grpSpPr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FCA4CABD-65DB-6E4A-ACA6-FB901384EF2D}"/>
                  </a:ext>
                </a:extLst>
              </p:cNvPr>
              <p:cNvSpPr/>
              <p:nvPr/>
            </p:nvSpPr>
            <p:spPr>
              <a:xfrm>
                <a:off x="1001173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077F8B76-2D1C-5F4F-BE0B-4CA13DD1C3E2}"/>
                  </a:ext>
                </a:extLst>
              </p:cNvPr>
              <p:cNvSpPr/>
              <p:nvPr/>
            </p:nvSpPr>
            <p:spPr>
              <a:xfrm>
                <a:off x="1239282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3E21CAE2-3520-C74B-B837-C1664F85D27B}"/>
                  </a:ext>
                </a:extLst>
              </p:cNvPr>
              <p:cNvSpPr/>
              <p:nvPr/>
            </p:nvSpPr>
            <p:spPr>
              <a:xfrm>
                <a:off x="1477395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0CC4111B-D487-6442-8794-BBD29AC37161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D368E034-B7B5-F44D-AF32-0FE2AC6045D7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3FAE4-31A2-9A44-BDD6-D3F92572A9D1}"/>
                </a:ext>
              </a:extLst>
            </p:cNvPr>
            <p:cNvSpPr/>
            <p:nvPr/>
          </p:nvSpPr>
          <p:spPr>
            <a:xfrm>
              <a:off x="258387" y="2974763"/>
              <a:ext cx="313230" cy="313232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prstDash val="sysDot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D5A6C65-1590-CB4A-A0C0-208932A070EC}"/>
                </a:ext>
              </a:extLst>
            </p:cNvPr>
            <p:cNvSpPr/>
            <p:nvPr/>
          </p:nvSpPr>
          <p:spPr>
            <a:xfrm>
              <a:off x="201071" y="2578564"/>
              <a:ext cx="1221802" cy="780345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2C0CFEA-F9FB-E84F-9830-C7FA60434555}"/>
                </a:ext>
              </a:extLst>
            </p:cNvPr>
            <p:cNvSpPr/>
            <p:nvPr/>
          </p:nvSpPr>
          <p:spPr>
            <a:xfrm>
              <a:off x="230214" y="2604782"/>
              <a:ext cx="368675" cy="721965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ADD99A6-BA81-474F-8C3A-CF6CF5897644}"/>
                </a:ext>
              </a:extLst>
            </p:cNvPr>
            <p:cNvGrpSpPr/>
            <p:nvPr/>
          </p:nvGrpSpPr>
          <p:grpSpPr>
            <a:xfrm>
              <a:off x="656038" y="2631854"/>
              <a:ext cx="313230" cy="641635"/>
              <a:chOff x="943897" y="2804028"/>
              <a:chExt cx="914400" cy="1873091"/>
            </a:xfrm>
          </p:grpSpPr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409B4F66-05CF-284E-83F6-39115AD9EA73}"/>
                  </a:ext>
                </a:extLst>
              </p:cNvPr>
              <p:cNvSpPr/>
              <p:nvPr/>
            </p:nvSpPr>
            <p:spPr>
              <a:xfrm>
                <a:off x="1001173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5635D2CE-6609-8144-A526-D256C260E5E7}"/>
                  </a:ext>
                </a:extLst>
              </p:cNvPr>
              <p:cNvSpPr/>
              <p:nvPr/>
            </p:nvSpPr>
            <p:spPr>
              <a:xfrm>
                <a:off x="1239282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0672B93-5145-8944-B2BF-4892BF04DB1B}"/>
                  </a:ext>
                </a:extLst>
              </p:cNvPr>
              <p:cNvSpPr/>
              <p:nvPr/>
            </p:nvSpPr>
            <p:spPr>
              <a:xfrm>
                <a:off x="1477395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B5780A9D-12FD-884F-A0FF-962B95001F9D}"/>
                  </a:ext>
                </a:extLst>
              </p:cNvPr>
              <p:cNvSpPr/>
              <p:nvPr/>
            </p:nvSpPr>
            <p:spPr>
              <a:xfrm>
                <a:off x="1715507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64F412F3-7426-B04E-A12E-BA93B11AE807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8F3302C-0039-FE4B-BC18-8E5DF3DC288B}"/>
                </a:ext>
              </a:extLst>
            </p:cNvPr>
            <p:cNvSpPr/>
            <p:nvPr/>
          </p:nvSpPr>
          <p:spPr>
            <a:xfrm>
              <a:off x="656223" y="2974716"/>
              <a:ext cx="313230" cy="313232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prstDash val="sysDot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A6549CA-8DD4-5545-B983-4EAB4FAED872}"/>
                </a:ext>
              </a:extLst>
            </p:cNvPr>
            <p:cNvSpPr/>
            <p:nvPr/>
          </p:nvSpPr>
          <p:spPr>
            <a:xfrm>
              <a:off x="628050" y="2604735"/>
              <a:ext cx="368675" cy="721965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95F80F0-9F7A-8341-AFEF-B6A58F08799D}"/>
                </a:ext>
              </a:extLst>
            </p:cNvPr>
            <p:cNvGrpSpPr/>
            <p:nvPr/>
          </p:nvGrpSpPr>
          <p:grpSpPr>
            <a:xfrm>
              <a:off x="1055079" y="2631854"/>
              <a:ext cx="313230" cy="641635"/>
              <a:chOff x="943897" y="2804028"/>
              <a:chExt cx="914400" cy="1873091"/>
            </a:xfrm>
          </p:grpSpPr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E46A72F4-7BC9-CE4D-93F2-9F95A2171379}"/>
                  </a:ext>
                </a:extLst>
              </p:cNvPr>
              <p:cNvSpPr/>
              <p:nvPr/>
            </p:nvSpPr>
            <p:spPr>
              <a:xfrm>
                <a:off x="1001173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1880BB80-7321-4B4D-9852-5C0B97259AF8}"/>
                  </a:ext>
                </a:extLst>
              </p:cNvPr>
              <p:cNvSpPr/>
              <p:nvPr/>
            </p:nvSpPr>
            <p:spPr>
              <a:xfrm>
                <a:off x="1239282" y="2861955"/>
                <a:ext cx="100840" cy="181516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5665DA4A-C2EF-A742-826C-6C0B4B726517}"/>
                  </a:ext>
                </a:extLst>
              </p:cNvPr>
              <p:cNvSpPr/>
              <p:nvPr/>
            </p:nvSpPr>
            <p:spPr>
              <a:xfrm>
                <a:off x="1477395" y="2861955"/>
                <a:ext cx="100840" cy="774114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07D70470-0F81-5F42-A8E2-1D6B124F3B83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A25AA0AD-9B42-2749-8DC8-2D16D11423C9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9962572-D2CC-DE43-93AB-191F907329E6}"/>
                </a:ext>
              </a:extLst>
            </p:cNvPr>
            <p:cNvSpPr/>
            <p:nvPr/>
          </p:nvSpPr>
          <p:spPr>
            <a:xfrm>
              <a:off x="1055264" y="2974716"/>
              <a:ext cx="313230" cy="313232"/>
            </a:xfrm>
            <a:prstGeom prst="rec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prstDash val="sysDot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EFE01D6-29DC-2141-92F4-68E3CF12AF3F}"/>
                </a:ext>
              </a:extLst>
            </p:cNvPr>
            <p:cNvSpPr/>
            <p:nvPr/>
          </p:nvSpPr>
          <p:spPr>
            <a:xfrm>
              <a:off x="1027091" y="2604735"/>
              <a:ext cx="368675" cy="721965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DF44026-FBD5-544D-B945-C85545B97F6F}"/>
                </a:ext>
              </a:extLst>
            </p:cNvPr>
            <p:cNvSpPr>
              <a:spLocks/>
            </p:cNvSpPr>
            <p:nvPr/>
          </p:nvSpPr>
          <p:spPr>
            <a:xfrm>
              <a:off x="577388" y="2336133"/>
              <a:ext cx="73152" cy="73152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DC65889-A59F-624B-B05C-1E185717C57C}"/>
                </a:ext>
              </a:extLst>
            </p:cNvPr>
            <p:cNvCxnSpPr/>
            <p:nvPr/>
          </p:nvCxnSpPr>
          <p:spPr>
            <a:xfrm>
              <a:off x="618790" y="2372709"/>
              <a:ext cx="4241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371D3A75-0493-2A48-8411-D49642750C9E}"/>
                </a:ext>
              </a:extLst>
            </p:cNvPr>
            <p:cNvGrpSpPr/>
            <p:nvPr/>
          </p:nvGrpSpPr>
          <p:grpSpPr>
            <a:xfrm>
              <a:off x="649880" y="2225502"/>
              <a:ext cx="575510" cy="128825"/>
              <a:chOff x="649880" y="5384937"/>
              <a:chExt cx="575510" cy="110630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1A7CFFD6-A110-294D-9F1F-B3FCCE5A734C}"/>
                  </a:ext>
                </a:extLst>
              </p:cNvPr>
              <p:cNvCxnSpPr/>
              <p:nvPr/>
            </p:nvCxnSpPr>
            <p:spPr>
              <a:xfrm>
                <a:off x="649880" y="5384937"/>
                <a:ext cx="429683" cy="1106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4385B4EB-1B21-6945-B22C-9D1AF41A18E8}"/>
                  </a:ext>
                </a:extLst>
              </p:cNvPr>
              <p:cNvCxnSpPr/>
              <p:nvPr/>
            </p:nvCxnSpPr>
            <p:spPr>
              <a:xfrm>
                <a:off x="813012" y="5384937"/>
                <a:ext cx="412378" cy="1106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8F6C2A78-05E5-1D47-BBAB-076A02CBD7A3}"/>
                </a:ext>
              </a:extLst>
            </p:cNvPr>
            <p:cNvCxnSpPr/>
            <p:nvPr/>
          </p:nvCxnSpPr>
          <p:spPr>
            <a:xfrm flipH="1">
              <a:off x="484562" y="2379057"/>
              <a:ext cx="595001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B2141201-4D12-344A-AF63-981A64EE8751}"/>
                </a:ext>
              </a:extLst>
            </p:cNvPr>
            <p:cNvCxnSpPr/>
            <p:nvPr/>
          </p:nvCxnSpPr>
          <p:spPr>
            <a:xfrm flipH="1">
              <a:off x="838477" y="2379057"/>
              <a:ext cx="241086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A662C96B-160B-E542-B19B-E48CA509CEEB}"/>
                </a:ext>
              </a:extLst>
            </p:cNvPr>
            <p:cNvCxnSpPr/>
            <p:nvPr/>
          </p:nvCxnSpPr>
          <p:spPr>
            <a:xfrm flipH="1">
              <a:off x="1211429" y="2379057"/>
              <a:ext cx="14079" cy="22567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AFF572C-1346-BD46-B4DF-D6AE97C150A2}"/>
              </a:ext>
            </a:extLst>
          </p:cNvPr>
          <p:cNvGrpSpPr/>
          <p:nvPr/>
        </p:nvGrpSpPr>
        <p:grpSpPr>
          <a:xfrm>
            <a:off x="2589087" y="1928892"/>
            <a:ext cx="1804121" cy="4134483"/>
            <a:chOff x="172112" y="-416582"/>
            <a:chExt cx="640080" cy="2032531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F43A287-17C1-A94B-B6A5-123295668739}"/>
                </a:ext>
              </a:extLst>
            </p:cNvPr>
            <p:cNvSpPr/>
            <p:nvPr/>
          </p:nvSpPr>
          <p:spPr>
            <a:xfrm>
              <a:off x="172112" y="-121445"/>
              <a:ext cx="640080" cy="19005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Thresholding</a:t>
              </a:r>
              <a:endParaRPr lang="en-US" sz="1400" dirty="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AF819CA-AC9B-A440-8CEF-44368E5BFE23}"/>
                </a:ext>
              </a:extLst>
            </p:cNvPr>
            <p:cNvSpPr/>
            <p:nvPr/>
          </p:nvSpPr>
          <p:spPr>
            <a:xfrm>
              <a:off x="172112" y="480186"/>
              <a:ext cx="640080" cy="19005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Coarsening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49686799-2C18-6E4D-B3B7-91CDBDE97D24}"/>
                </a:ext>
              </a:extLst>
            </p:cNvPr>
            <p:cNvSpPr/>
            <p:nvPr/>
          </p:nvSpPr>
          <p:spPr>
            <a:xfrm>
              <a:off x="172112" y="1081816"/>
              <a:ext cx="640080" cy="190053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Aggregation</a:t>
              </a:r>
            </a:p>
          </p:txBody>
        </p:sp>
        <p:sp>
          <p:nvSpPr>
            <p:cNvPr id="346" name="Snip Diagonal Corner Rectangle 345">
              <a:extLst>
                <a:ext uri="{FF2B5EF4-FFF2-40B4-BE49-F238E27FC236}">
                  <a16:creationId xmlns:a16="http://schemas.microsoft.com/office/drawing/2014/main" id="{08F3510F-E8D5-2A47-BBB5-03E95936BB97}"/>
                </a:ext>
              </a:extLst>
            </p:cNvPr>
            <p:cNvSpPr/>
            <p:nvPr/>
          </p:nvSpPr>
          <p:spPr>
            <a:xfrm>
              <a:off x="418372" y="-416582"/>
              <a:ext cx="147559" cy="227638"/>
            </a:xfrm>
            <a:prstGeom prst="snip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/>
                <a:t>.cu</a:t>
              </a:r>
            </a:p>
          </p:txBody>
        </p:sp>
        <p:sp>
          <p:nvSpPr>
            <p:cNvPr id="347" name="Snip Diagonal Corner Rectangle 346">
              <a:extLst>
                <a:ext uri="{FF2B5EF4-FFF2-40B4-BE49-F238E27FC236}">
                  <a16:creationId xmlns:a16="http://schemas.microsoft.com/office/drawing/2014/main" id="{206E998D-E6B5-F441-B1EF-D30FBBE39840}"/>
                </a:ext>
              </a:extLst>
            </p:cNvPr>
            <p:cNvSpPr/>
            <p:nvPr/>
          </p:nvSpPr>
          <p:spPr>
            <a:xfrm>
              <a:off x="418372" y="185049"/>
              <a:ext cx="147559" cy="227638"/>
            </a:xfrm>
            <a:prstGeom prst="snip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/>
                <a:t>.cu</a:t>
              </a:r>
            </a:p>
          </p:txBody>
        </p:sp>
        <p:sp>
          <p:nvSpPr>
            <p:cNvPr id="348" name="Snip Diagonal Corner Rectangle 347">
              <a:extLst>
                <a:ext uri="{FF2B5EF4-FFF2-40B4-BE49-F238E27FC236}">
                  <a16:creationId xmlns:a16="http://schemas.microsoft.com/office/drawing/2014/main" id="{DF524DC3-A198-B441-98E4-75FACD11FB4B}"/>
                </a:ext>
              </a:extLst>
            </p:cNvPr>
            <p:cNvSpPr/>
            <p:nvPr/>
          </p:nvSpPr>
          <p:spPr>
            <a:xfrm>
              <a:off x="418372" y="786680"/>
              <a:ext cx="147559" cy="227638"/>
            </a:xfrm>
            <a:prstGeom prst="snip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dirty="0"/>
                <a:t>.cu</a:t>
              </a:r>
            </a:p>
          </p:txBody>
        </p:sp>
        <p:sp>
          <p:nvSpPr>
            <p:cNvPr id="349" name="Snip Diagonal Corner Rectangle 348">
              <a:extLst>
                <a:ext uri="{FF2B5EF4-FFF2-40B4-BE49-F238E27FC236}">
                  <a16:creationId xmlns:a16="http://schemas.microsoft.com/office/drawing/2014/main" id="{FC594B14-1FF7-024C-B3DC-BFB40E3DD88F}"/>
                </a:ext>
              </a:extLst>
            </p:cNvPr>
            <p:cNvSpPr/>
            <p:nvPr/>
          </p:nvSpPr>
          <p:spPr>
            <a:xfrm>
              <a:off x="418372" y="1388311"/>
              <a:ext cx="147559" cy="227638"/>
            </a:xfrm>
            <a:prstGeom prst="snip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700" dirty="0"/>
                <a:t>.</a:t>
              </a:r>
              <a:r>
                <a:rPr lang="en-US" sz="1200" dirty="0"/>
                <a:t>cu</a:t>
              </a:r>
            </a:p>
          </p:txBody>
        </p: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9D400770-2BC2-0940-B6A5-373B6D13F9EF}"/>
                </a:ext>
              </a:extLst>
            </p:cNvPr>
            <p:cNvCxnSpPr>
              <a:cxnSpLocks/>
              <a:stCxn id="346" idx="1"/>
              <a:endCxn id="343" idx="0"/>
            </p:cNvCxnSpPr>
            <p:nvPr/>
          </p:nvCxnSpPr>
          <p:spPr>
            <a:xfrm>
              <a:off x="492151" y="-188944"/>
              <a:ext cx="1" cy="6749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7E45164-41B5-5142-8D2A-E4EB47FD1C33}"/>
                </a:ext>
              </a:extLst>
            </p:cNvPr>
            <p:cNvCxnSpPr>
              <a:cxnSpLocks/>
              <a:stCxn id="343" idx="2"/>
              <a:endCxn id="347" idx="3"/>
            </p:cNvCxnSpPr>
            <p:nvPr/>
          </p:nvCxnSpPr>
          <p:spPr>
            <a:xfrm flipH="1">
              <a:off x="492151" y="68608"/>
              <a:ext cx="1" cy="11644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C3CD4B8-7F91-5743-9A7B-1553EC9B0F90}"/>
                </a:ext>
              </a:extLst>
            </p:cNvPr>
            <p:cNvCxnSpPr>
              <a:cxnSpLocks/>
              <a:stCxn id="347" idx="1"/>
              <a:endCxn id="344" idx="0"/>
            </p:cNvCxnSpPr>
            <p:nvPr/>
          </p:nvCxnSpPr>
          <p:spPr>
            <a:xfrm>
              <a:off x="492151" y="412687"/>
              <a:ext cx="1" cy="6749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E0BB7888-8360-6C41-A119-B4F7051B958F}"/>
                </a:ext>
              </a:extLst>
            </p:cNvPr>
            <p:cNvCxnSpPr>
              <a:cxnSpLocks/>
              <a:stCxn id="344" idx="2"/>
              <a:endCxn id="348" idx="3"/>
            </p:cNvCxnSpPr>
            <p:nvPr/>
          </p:nvCxnSpPr>
          <p:spPr>
            <a:xfrm flipH="1">
              <a:off x="492151" y="670239"/>
              <a:ext cx="1" cy="11644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56FF8E65-C7A1-DE40-A141-015279289A7B}"/>
                </a:ext>
              </a:extLst>
            </p:cNvPr>
            <p:cNvCxnSpPr>
              <a:cxnSpLocks/>
              <a:stCxn id="348" idx="1"/>
              <a:endCxn id="345" idx="0"/>
            </p:cNvCxnSpPr>
            <p:nvPr/>
          </p:nvCxnSpPr>
          <p:spPr>
            <a:xfrm>
              <a:off x="492151" y="1014318"/>
              <a:ext cx="1" cy="674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CC5572A-876D-474C-9158-16E70C9411A7}"/>
                </a:ext>
              </a:extLst>
            </p:cNvPr>
            <p:cNvCxnSpPr>
              <a:cxnSpLocks/>
              <a:stCxn id="345" idx="2"/>
              <a:endCxn id="349" idx="3"/>
            </p:cNvCxnSpPr>
            <p:nvPr/>
          </p:nvCxnSpPr>
          <p:spPr>
            <a:xfrm flipH="1">
              <a:off x="492151" y="1271869"/>
              <a:ext cx="1" cy="11644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2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evaluate all combinations of optimizations for 7 benchmarks with 2 datasets each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73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Organization of GPU Kernels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9A7FC-221E-E64B-9316-A7BAEF05D0B1}"/>
              </a:ext>
            </a:extLst>
          </p:cNvPr>
          <p:cNvGrpSpPr/>
          <p:nvPr/>
        </p:nvGrpSpPr>
        <p:grpSpPr>
          <a:xfrm>
            <a:off x="3520020" y="2337022"/>
            <a:ext cx="742811" cy="773002"/>
            <a:chOff x="690451" y="2334654"/>
            <a:chExt cx="182880" cy="412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23DD24-81C2-D440-8990-B7A660772E98}"/>
                </a:ext>
              </a:extLst>
            </p:cNvPr>
            <p:cNvSpPr/>
            <p:nvPr/>
          </p:nvSpPr>
          <p:spPr>
            <a:xfrm>
              <a:off x="690451" y="2334654"/>
              <a:ext cx="182880" cy="18288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6421F8B-5C83-0D4E-8FAC-7604A207C129}"/>
                </a:ext>
              </a:extLst>
            </p:cNvPr>
            <p:cNvSpPr txBox="1"/>
            <p:nvPr/>
          </p:nvSpPr>
          <p:spPr>
            <a:xfrm>
              <a:off x="690451" y="2549830"/>
              <a:ext cx="179224" cy="196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Grid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3108E-67C3-AD42-AB1F-1EF8AF281E1F}"/>
              </a:ext>
            </a:extLst>
          </p:cNvPr>
          <p:cNvGrpSpPr/>
          <p:nvPr/>
        </p:nvGrpSpPr>
        <p:grpSpPr>
          <a:xfrm>
            <a:off x="7087380" y="2364979"/>
            <a:ext cx="1321869" cy="658009"/>
            <a:chOff x="1975194" y="2659245"/>
            <a:chExt cx="325444" cy="350751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F8B1146-57B4-5D4B-9DD8-47ECBE7FACB1}"/>
                </a:ext>
              </a:extLst>
            </p:cNvPr>
            <p:cNvSpPr/>
            <p:nvPr/>
          </p:nvSpPr>
          <p:spPr>
            <a:xfrm>
              <a:off x="1975194" y="2683221"/>
              <a:ext cx="32678" cy="32677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45084E-1A25-ED46-BE24-B65CCB7970FC}"/>
                </a:ext>
              </a:extLst>
            </p:cNvPr>
            <p:cNvSpPr txBox="1"/>
            <p:nvPr/>
          </p:nvSpPr>
          <p:spPr>
            <a:xfrm>
              <a:off x="2042344" y="2659245"/>
              <a:ext cx="258294" cy="196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084F2-319B-CE4C-9AB4-7A085E5980F5}"/>
              </a:ext>
            </a:extLst>
          </p:cNvPr>
          <p:cNvSpPr/>
          <p:nvPr/>
        </p:nvSpPr>
        <p:spPr>
          <a:xfrm>
            <a:off x="3529231" y="3747534"/>
            <a:ext cx="4579729" cy="1191452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009" y="2362003"/>
            <a:ext cx="4397760" cy="2492829"/>
            <a:chOff x="3616009" y="2362003"/>
            <a:chExt cx="4397760" cy="249282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185E32-C4CC-8C4D-83C9-A981E70EE5E0}"/>
                </a:ext>
              </a:extLst>
            </p:cNvPr>
            <p:cNvGrpSpPr/>
            <p:nvPr/>
          </p:nvGrpSpPr>
          <p:grpSpPr>
            <a:xfrm>
              <a:off x="5001092" y="2362003"/>
              <a:ext cx="1480684" cy="742419"/>
              <a:chOff x="981020" y="2350864"/>
              <a:chExt cx="343546" cy="39574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D6CAB86-75C3-014C-B01B-8BC616DCBABD}"/>
                  </a:ext>
                </a:extLst>
              </p:cNvPr>
              <p:cNvSpPr/>
              <p:nvPr/>
            </p:nvSpPr>
            <p:spPr>
              <a:xfrm>
                <a:off x="1084714" y="2350864"/>
                <a:ext cx="137160" cy="13716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AE8262-9C58-0742-9DA9-F0E398B259ED}"/>
                  </a:ext>
                </a:extLst>
              </p:cNvPr>
              <p:cNvSpPr txBox="1"/>
              <p:nvPr/>
            </p:nvSpPr>
            <p:spPr>
              <a:xfrm>
                <a:off x="981020" y="2549737"/>
                <a:ext cx="343546" cy="196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Thread block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9CC2D1-90DC-AE4D-9394-E086A0092CBB}"/>
                </a:ext>
              </a:extLst>
            </p:cNvPr>
            <p:cNvSpPr/>
            <p:nvPr/>
          </p:nvSpPr>
          <p:spPr>
            <a:xfrm>
              <a:off x="3616009" y="3831692"/>
              <a:ext cx="1023135" cy="102314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C88A72-4229-B149-B14B-66B92D6624E1}"/>
                </a:ext>
              </a:extLst>
            </p:cNvPr>
            <p:cNvSpPr/>
            <p:nvPr/>
          </p:nvSpPr>
          <p:spPr>
            <a:xfrm>
              <a:off x="4752025" y="3831692"/>
              <a:ext cx="1023135" cy="102314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85EAB8-5B4C-DF40-8E8B-1E9D29B9D61E}"/>
                </a:ext>
              </a:extLst>
            </p:cNvPr>
            <p:cNvSpPr/>
            <p:nvPr/>
          </p:nvSpPr>
          <p:spPr>
            <a:xfrm>
              <a:off x="5888044" y="3831692"/>
              <a:ext cx="1023135" cy="102314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AC01F8-6446-FD44-933C-96B8305EB736}"/>
                </a:ext>
              </a:extLst>
            </p:cNvPr>
            <p:cNvSpPr/>
            <p:nvPr/>
          </p:nvSpPr>
          <p:spPr>
            <a:xfrm>
              <a:off x="6990634" y="3831692"/>
              <a:ext cx="1023135" cy="102314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80095" y="3896511"/>
            <a:ext cx="4288542" cy="877547"/>
            <a:chOff x="3680095" y="3896511"/>
            <a:chExt cx="4288542" cy="877547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5D68011-F0E1-C740-BC4A-51CA1B099451}"/>
                </a:ext>
              </a:extLst>
            </p:cNvPr>
            <p:cNvSpPr/>
            <p:nvPr/>
          </p:nvSpPr>
          <p:spPr>
            <a:xfrm>
              <a:off x="3680095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CEA27BFA-B8F3-E644-A384-C3D23C055F8C}"/>
                </a:ext>
              </a:extLst>
            </p:cNvPr>
            <p:cNvSpPr/>
            <p:nvPr/>
          </p:nvSpPr>
          <p:spPr>
            <a:xfrm>
              <a:off x="3946521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C3B389F-C028-A84C-8998-35F3C643D4C9}"/>
                </a:ext>
              </a:extLst>
            </p:cNvPr>
            <p:cNvSpPr/>
            <p:nvPr/>
          </p:nvSpPr>
          <p:spPr>
            <a:xfrm>
              <a:off x="4212947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AA94A93-4542-2141-A5F9-A91D87B16DD2}"/>
                </a:ext>
              </a:extLst>
            </p:cNvPr>
            <p:cNvSpPr/>
            <p:nvPr/>
          </p:nvSpPr>
          <p:spPr>
            <a:xfrm>
              <a:off x="4479374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F7452E1-2A08-0641-96C4-94E355583D6E}"/>
                </a:ext>
              </a:extLst>
            </p:cNvPr>
            <p:cNvSpPr/>
            <p:nvPr/>
          </p:nvSpPr>
          <p:spPr>
            <a:xfrm>
              <a:off x="4819694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54053AD6-9085-E346-ADDB-750AE35F7D98}"/>
                </a:ext>
              </a:extLst>
            </p:cNvPr>
            <p:cNvSpPr/>
            <p:nvPr/>
          </p:nvSpPr>
          <p:spPr>
            <a:xfrm>
              <a:off x="5086120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8029342-9A6D-7749-BA3C-FC56F96FC59E}"/>
                </a:ext>
              </a:extLst>
            </p:cNvPr>
            <p:cNvSpPr/>
            <p:nvPr/>
          </p:nvSpPr>
          <p:spPr>
            <a:xfrm>
              <a:off x="5352546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F9334CB-0DB0-6949-949D-921EBA7307E7}"/>
                </a:ext>
              </a:extLst>
            </p:cNvPr>
            <p:cNvSpPr/>
            <p:nvPr/>
          </p:nvSpPr>
          <p:spPr>
            <a:xfrm>
              <a:off x="5618973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9526DE-F07F-3047-ACA4-BAE3A153E8C5}"/>
                </a:ext>
              </a:extLst>
            </p:cNvPr>
            <p:cNvSpPr/>
            <p:nvPr/>
          </p:nvSpPr>
          <p:spPr>
            <a:xfrm>
              <a:off x="5959295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ADD7C0F-8841-2848-B993-819A1B9383E2}"/>
                </a:ext>
              </a:extLst>
            </p:cNvPr>
            <p:cNvSpPr/>
            <p:nvPr/>
          </p:nvSpPr>
          <p:spPr>
            <a:xfrm>
              <a:off x="6225722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97A107F-F7A6-DD48-A8F1-99B01E3E76E2}"/>
                </a:ext>
              </a:extLst>
            </p:cNvPr>
            <p:cNvSpPr/>
            <p:nvPr/>
          </p:nvSpPr>
          <p:spPr>
            <a:xfrm>
              <a:off x="6492148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B4B9AE-8ADF-4C4C-BBC1-43E85C76A4D6}"/>
                </a:ext>
              </a:extLst>
            </p:cNvPr>
            <p:cNvSpPr/>
            <p:nvPr/>
          </p:nvSpPr>
          <p:spPr>
            <a:xfrm>
              <a:off x="6758575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6304955-4294-5B46-B048-140E64357287}"/>
                </a:ext>
              </a:extLst>
            </p:cNvPr>
            <p:cNvSpPr/>
            <p:nvPr/>
          </p:nvSpPr>
          <p:spPr>
            <a:xfrm>
              <a:off x="7061885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7B121CF-19AA-4A43-B2F4-85AD3D3E8519}"/>
                </a:ext>
              </a:extLst>
            </p:cNvPr>
            <p:cNvSpPr/>
            <p:nvPr/>
          </p:nvSpPr>
          <p:spPr>
            <a:xfrm>
              <a:off x="7328312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6304955-4294-5B46-B048-140E64357287}"/>
                </a:ext>
              </a:extLst>
            </p:cNvPr>
            <p:cNvSpPr/>
            <p:nvPr/>
          </p:nvSpPr>
          <p:spPr>
            <a:xfrm>
              <a:off x="7589380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7B121CF-19AA-4A43-B2F4-85AD3D3E8519}"/>
                </a:ext>
              </a:extLst>
            </p:cNvPr>
            <p:cNvSpPr/>
            <p:nvPr/>
          </p:nvSpPr>
          <p:spPr>
            <a:xfrm>
              <a:off x="7855807" y="3896511"/>
              <a:ext cx="112830" cy="877547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9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report speedup (higher is better) over the baseline that uses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CUDA dynamic parallelism (CDP)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4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26694" y="6049474"/>
            <a:ext cx="11299034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#1:</a:t>
            </a:r>
            <a:r>
              <a:rPr lang="en-US" sz="2000" dirty="0"/>
              <a:t> </a:t>
            </a:r>
            <a:r>
              <a:rPr lang="en-US" sz="2000" b="1" dirty="0"/>
              <a:t>Not using CDP</a:t>
            </a:r>
            <a:r>
              <a:rPr lang="en-US" sz="2000" dirty="0"/>
              <a:t> performs better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naïve CDP</a:t>
            </a:r>
            <a:r>
              <a:rPr lang="en-US" sz="2000" dirty="0"/>
              <a:t> (same observation as prior work).</a:t>
            </a:r>
            <a:endParaRPr lang="en-US" sz="2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439212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6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6947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#2: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Aggregation</a:t>
            </a:r>
            <a:r>
              <a:rPr lang="en-US" sz="2000" dirty="0"/>
              <a:t> improves performance of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naïve CDP</a:t>
            </a:r>
            <a:r>
              <a:rPr lang="en-US" sz="2000" dirty="0"/>
              <a:t> (same observation as prior work).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5"/>
                </a:solidFill>
              </a:rPr>
              <a:t>KLAP(CDP+A)</a:t>
            </a:r>
            <a:r>
              <a:rPr lang="en-US" sz="2000" dirty="0"/>
              <a:t> is 12.1×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 on average (</a:t>
            </a:r>
            <a:r>
              <a:rPr lang="en-US" sz="2000" dirty="0" err="1"/>
              <a:t>geomean</a:t>
            </a:r>
            <a:r>
              <a:rPr lang="en-US" sz="2000" dirty="0"/>
              <a:t>).</a:t>
            </a:r>
            <a:endParaRPr lang="en-US" sz="2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3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#3: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Thresholding</a:t>
            </a:r>
            <a:r>
              <a:rPr lang="en-US" sz="2000" dirty="0"/>
              <a:t> alone improves the performance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CDP+T</a:t>
            </a:r>
            <a:r>
              <a:rPr lang="en-US" sz="2000" dirty="0"/>
              <a:t> is 13.4×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 </a:t>
            </a:r>
            <a:r>
              <a:rPr lang="en-US" sz="2000" dirty="0"/>
              <a:t>on average (</a:t>
            </a:r>
            <a:r>
              <a:rPr lang="en-US" sz="2000" dirty="0" err="1"/>
              <a:t>geomean</a:t>
            </a:r>
            <a:r>
              <a:rPr lang="en-US" sz="2000" dirty="0"/>
              <a:t>).</a:t>
            </a:r>
            <a:endParaRPr lang="en-US" sz="2000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4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#4: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Thresholding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5"/>
                </a:solidFill>
              </a:rPr>
              <a:t>Aggregation</a:t>
            </a:r>
            <a:r>
              <a:rPr lang="en-US" sz="2000" dirty="0"/>
              <a:t> together improve the performance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 even more.</a:t>
            </a:r>
          </a:p>
          <a:p>
            <a:pPr marL="0" indent="0" algn="ctr">
              <a:buNone/>
            </a:pPr>
            <a:r>
              <a:rPr lang="en-US" sz="2000" dirty="0"/>
              <a:t>Despite both targeting the same source of inefficiency, one optimization does not obviate the other.</a:t>
            </a:r>
          </a:p>
        </p:txBody>
      </p:sp>
    </p:spTree>
    <p:extLst>
      <p:ext uri="{BB962C8B-B14F-4D97-AF65-F5344CB8AC3E}">
        <p14:creationId xmlns:p14="http://schemas.microsoft.com/office/powerpoint/2010/main" val="19265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#5: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Coarsening</a:t>
            </a:r>
            <a:r>
              <a:rPr lang="en-US" sz="2000" dirty="0"/>
              <a:t> alone does not improve performance substantially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CDP+C</a:t>
            </a:r>
            <a:r>
              <a:rPr lang="en-US" sz="2000" dirty="0"/>
              <a:t> is 1.01×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99429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#6: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Coarsening</a:t>
            </a:r>
            <a:r>
              <a:rPr lang="en-US" sz="2000" dirty="0"/>
              <a:t> does improve performance when combined with the other optimizations.</a:t>
            </a:r>
          </a:p>
          <a:p>
            <a:pPr marL="0" indent="0" algn="ctr">
              <a:buNone/>
            </a:pPr>
            <a:r>
              <a:rPr lang="en-US" sz="2000" dirty="0"/>
              <a:t>Recall: main benefit was amortizing overhead of aggregation. </a:t>
            </a:r>
            <a:r>
              <a:rPr lang="en-US" sz="2000" b="1" dirty="0"/>
              <a:t>CDP+</a:t>
            </a:r>
            <a:r>
              <a:rPr lang="en-US" sz="2000" b="1" dirty="0">
                <a:solidFill>
                  <a:schemeClr val="accent2"/>
                </a:solidFill>
              </a:rPr>
              <a:t>T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6"/>
                </a:solidFill>
              </a:rPr>
              <a:t>C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5"/>
                </a:solidFill>
              </a:rPr>
              <a:t>A</a:t>
            </a:r>
            <a:r>
              <a:rPr lang="en-US" sz="2000" dirty="0"/>
              <a:t> is 1.22× faster than </a:t>
            </a:r>
            <a:r>
              <a:rPr lang="en-US" sz="2000" b="1" dirty="0"/>
              <a:t>CDP+</a:t>
            </a:r>
            <a:r>
              <a:rPr lang="en-US" sz="2000" b="1" dirty="0">
                <a:solidFill>
                  <a:schemeClr val="accent2"/>
                </a:solidFill>
              </a:rPr>
              <a:t>T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5"/>
                </a:solidFill>
              </a:rPr>
              <a:t>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4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Breakdown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91B2B15-4359-8046-A743-803E3061E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731616"/>
              </p:ext>
            </p:extLst>
          </p:nvPr>
        </p:nvGraphicFramePr>
        <p:xfrm>
          <a:off x="983954" y="1223777"/>
          <a:ext cx="10384512" cy="446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8363870-2952-4D40-BA9B-E251F9147BB5}"/>
              </a:ext>
            </a:extLst>
          </p:cNvPr>
          <p:cNvSpPr txBox="1">
            <a:spLocks/>
          </p:cNvSpPr>
          <p:nvPr/>
        </p:nvSpPr>
        <p:spPr>
          <a:xfrm>
            <a:off x="1256677" y="5709178"/>
            <a:ext cx="9839068" cy="11296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Observation #1:</a:t>
            </a:r>
            <a:r>
              <a:rPr lang="en-US" sz="1800" dirty="0"/>
              <a:t> </a:t>
            </a:r>
            <a:r>
              <a:rPr lang="en-US" sz="1800" dirty="0" err="1"/>
              <a:t>Thresholding</a:t>
            </a:r>
            <a:r>
              <a:rPr lang="en-US" sz="1800" dirty="0"/>
              <a:t> increases </a:t>
            </a:r>
            <a:r>
              <a:rPr lang="en-US" sz="1800" b="1" dirty="0">
                <a:solidFill>
                  <a:schemeClr val="accent5"/>
                </a:solidFill>
              </a:rPr>
              <a:t>parent work</a:t>
            </a:r>
            <a:r>
              <a:rPr lang="en-US" sz="1800" dirty="0"/>
              <a:t> and decreases </a:t>
            </a:r>
            <a:r>
              <a:rPr lang="en-US" sz="1800" b="1" dirty="0">
                <a:solidFill>
                  <a:schemeClr val="accent6"/>
                </a:solidFill>
              </a:rPr>
              <a:t>child work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Observation #2:</a:t>
            </a:r>
            <a:r>
              <a:rPr lang="en-US" sz="1800" dirty="0"/>
              <a:t> </a:t>
            </a:r>
            <a:r>
              <a:rPr lang="en-US" sz="1800" dirty="0" err="1"/>
              <a:t>Thresholding</a:t>
            </a:r>
            <a:r>
              <a:rPr lang="en-US" sz="1800" dirty="0"/>
              <a:t> decreases the overhead from </a:t>
            </a:r>
            <a:r>
              <a:rPr lang="en-US" sz="1800" b="1" dirty="0">
                <a:solidFill>
                  <a:srgbClr val="C00000"/>
                </a:solidFill>
              </a:rPr>
              <a:t>launching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aggregation</a:t>
            </a:r>
            <a:r>
              <a:rPr lang="en-US" sz="1800" dirty="0"/>
              <a:t>, and </a:t>
            </a:r>
            <a:r>
              <a:rPr lang="en-US" sz="1800" b="1" dirty="0">
                <a:solidFill>
                  <a:schemeClr val="accent2"/>
                </a:solidFill>
              </a:rPr>
              <a:t>disaggregation</a:t>
            </a:r>
          </a:p>
          <a:p>
            <a:pPr marL="0" indent="0">
              <a:buNone/>
            </a:pPr>
            <a:r>
              <a:rPr lang="en-US" sz="1800" b="1" u="sng" dirty="0"/>
              <a:t>Observation #3:</a:t>
            </a:r>
            <a:r>
              <a:rPr lang="en-US" sz="1800" dirty="0"/>
              <a:t>  Coarsening decreases the overhead from </a:t>
            </a:r>
            <a:r>
              <a:rPr lang="en-US" sz="1800" b="1" dirty="0">
                <a:solidFill>
                  <a:srgbClr val="C00000"/>
                </a:solidFill>
              </a:rPr>
              <a:t>launching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2"/>
                </a:solidFill>
              </a:rPr>
              <a:t>disaggregation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84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566F0-A46D-4647-B04A-35B34651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65125"/>
            <a:ext cx="11474824" cy="1325563"/>
          </a:xfrm>
        </p:spPr>
        <p:txBody>
          <a:bodyPr/>
          <a:lstStyle/>
          <a:p>
            <a:r>
              <a:rPr lang="en-US" dirty="0"/>
              <a:t>Impact of Threshold and Aggregation Granularity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FC9CD9-7D57-F344-A64A-F3A8FF1A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5" y="1431134"/>
            <a:ext cx="11363009" cy="4103308"/>
          </a:xfrm>
          <a:prstGeom prst="rect">
            <a:avLst/>
          </a:prstGeom>
        </p:spPr>
      </p:pic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CD55ED0-471C-CC43-A4A2-34DC3521156F}"/>
              </a:ext>
            </a:extLst>
          </p:cNvPr>
          <p:cNvSpPr txBox="1">
            <a:spLocks/>
          </p:cNvSpPr>
          <p:nvPr/>
        </p:nvSpPr>
        <p:spPr>
          <a:xfrm>
            <a:off x="274064" y="5701495"/>
            <a:ext cx="11643872" cy="9407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Observation #1:</a:t>
            </a:r>
            <a:r>
              <a:rPr lang="en-US" sz="1800" dirty="0"/>
              <a:t> As the threshold </a:t>
            </a:r>
            <a:r>
              <a:rPr lang="en-US" sz="1800" dirty="0" smtClean="0"/>
              <a:t>increases initially, </a:t>
            </a:r>
            <a:r>
              <a:rPr lang="en-US" sz="1800" dirty="0"/>
              <a:t>performance </a:t>
            </a:r>
            <a:r>
              <a:rPr lang="en-US" sz="1800" dirty="0" smtClean="0"/>
              <a:t>improves due to reduction in launches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Observation #2:</a:t>
            </a:r>
            <a:r>
              <a:rPr lang="en-US" sz="1800" dirty="0"/>
              <a:t> For some benchmarks, increasing </a:t>
            </a:r>
            <a:r>
              <a:rPr lang="en-US" sz="1800" dirty="0" smtClean="0"/>
              <a:t>threshold </a:t>
            </a:r>
            <a:r>
              <a:rPr lang="en-US" sz="1800" dirty="0"/>
              <a:t>too much </a:t>
            </a:r>
            <a:r>
              <a:rPr lang="en-US" sz="1800" dirty="0" smtClean="0"/>
              <a:t>degrades performance due to too much serialization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Observation #3:</a:t>
            </a:r>
            <a:r>
              <a:rPr lang="en-US" sz="1800" dirty="0"/>
              <a:t> Different benchmarks perform best with different levels of aggregation granularity (including multi-block)</a:t>
            </a:r>
          </a:p>
        </p:txBody>
      </p:sp>
    </p:spTree>
    <p:extLst>
      <p:ext uri="{BB962C8B-B14F-4D97-AF65-F5344CB8AC3E}">
        <p14:creationId xmlns:p14="http://schemas.microsoft.com/office/powerpoint/2010/main" val="5536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DE4C9C-4AD0-A840-A25B-DE7FCBC1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present a </a:t>
            </a:r>
            <a:r>
              <a:rPr lang="en-US" b="1" dirty="0">
                <a:solidFill>
                  <a:schemeClr val="accent1"/>
                </a:solidFill>
              </a:rPr>
              <a:t>compiler framework</a:t>
            </a:r>
            <a:r>
              <a:rPr lang="en-US" dirty="0"/>
              <a:t> for optimizing the use of dynamic parallelism on GPUs in applications with nested parallelism</a:t>
            </a:r>
          </a:p>
          <a:p>
            <a:r>
              <a:rPr lang="en-US" dirty="0"/>
              <a:t>The framework includes </a:t>
            </a:r>
            <a:r>
              <a:rPr lang="en-US" b="1" dirty="0">
                <a:solidFill>
                  <a:schemeClr val="accent1"/>
                </a:solidFill>
              </a:rPr>
              <a:t>three key optimizations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Thresholding</a:t>
            </a:r>
            <a:endParaRPr lang="en-US" dirty="0"/>
          </a:p>
          <a:p>
            <a:pPr lvl="1"/>
            <a:r>
              <a:rPr lang="en-US" dirty="0"/>
              <a:t>Coarsening</a:t>
            </a:r>
          </a:p>
          <a:p>
            <a:pPr lvl="1"/>
            <a:r>
              <a:rPr lang="en-US" dirty="0"/>
              <a:t>Aggregation</a:t>
            </a:r>
          </a:p>
          <a:p>
            <a:r>
              <a:rPr lang="en-US" dirty="0"/>
              <a:t>Our evaluation shows that our compiler framework </a:t>
            </a:r>
            <a:r>
              <a:rPr lang="en-US" b="1" dirty="0">
                <a:solidFill>
                  <a:schemeClr val="accent1"/>
                </a:solidFill>
              </a:rPr>
              <a:t>substantially improves performance of applications with nested parallelism</a:t>
            </a:r>
            <a:r>
              <a:rPr lang="en-US" dirty="0"/>
              <a:t> that use dynamic parallelism</a:t>
            </a:r>
          </a:p>
          <a:p>
            <a:pPr lvl="1"/>
            <a:r>
              <a:rPr lang="en-US" dirty="0"/>
              <a:t>43.0× faster than CDP.</a:t>
            </a:r>
          </a:p>
          <a:p>
            <a:pPr lvl="1"/>
            <a:r>
              <a:rPr lang="en-US" dirty="0"/>
              <a:t>8.7× faster than No CDP</a:t>
            </a:r>
          </a:p>
          <a:p>
            <a:pPr lvl="1"/>
            <a:r>
              <a:rPr lang="en-US" dirty="0"/>
              <a:t>3.6× faster than prior aggregation work (KLAP)</a:t>
            </a:r>
          </a:p>
        </p:txBody>
      </p:sp>
    </p:spTree>
    <p:extLst>
      <p:ext uri="{BB962C8B-B14F-4D97-AF65-F5344CB8AC3E}">
        <p14:creationId xmlns:p14="http://schemas.microsoft.com/office/powerpoint/2010/main" val="25148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Parallelism on GPUs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672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Dynamic parallelism</a:t>
            </a:r>
            <a:r>
              <a:rPr lang="en-US" dirty="0"/>
              <a:t> enables executing GPU threads to launch other grids of threads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dirty="0"/>
              <a:t>Useful for implementing computations with </a:t>
            </a:r>
            <a:r>
              <a:rPr lang="en-US" b="1" dirty="0">
                <a:solidFill>
                  <a:schemeClr val="accent1"/>
                </a:solidFill>
              </a:rPr>
              <a:t>nested parallelism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77948" y="3782008"/>
            <a:ext cx="7666658" cy="1140466"/>
            <a:chOff x="2477948" y="3536120"/>
            <a:chExt cx="7666658" cy="1140466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D5AF7F6-CF4F-A24B-A05E-DA9168D0DDE6}"/>
                </a:ext>
              </a:extLst>
            </p:cNvPr>
            <p:cNvCxnSpPr>
              <a:stCxn id="161" idx="39"/>
            </p:cNvCxnSpPr>
            <p:nvPr/>
          </p:nvCxnSpPr>
          <p:spPr>
            <a:xfrm flipH="1">
              <a:off x="2477948" y="3536120"/>
              <a:ext cx="775961" cy="98160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05542AC-EC87-F946-B626-ED178C5EA1D7}"/>
                </a:ext>
              </a:extLst>
            </p:cNvPr>
            <p:cNvCxnSpPr>
              <a:stCxn id="162" idx="39"/>
            </p:cNvCxnSpPr>
            <p:nvPr/>
          </p:nvCxnSpPr>
          <p:spPr>
            <a:xfrm>
              <a:off x="3500292" y="3536120"/>
              <a:ext cx="881285" cy="1140466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EA61196-4C38-8D49-8411-1ADBCA3A5CED}"/>
                </a:ext>
              </a:extLst>
            </p:cNvPr>
            <p:cNvCxnSpPr>
              <a:stCxn id="163" idx="39"/>
            </p:cNvCxnSpPr>
            <p:nvPr/>
          </p:nvCxnSpPr>
          <p:spPr>
            <a:xfrm>
              <a:off x="3746676" y="3536120"/>
              <a:ext cx="3523626" cy="93761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B086E91-841F-1140-A46A-13E2A281BB13}"/>
                </a:ext>
              </a:extLst>
            </p:cNvPr>
            <p:cNvSpPr/>
            <p:nvPr/>
          </p:nvSpPr>
          <p:spPr>
            <a:xfrm>
              <a:off x="3014822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9990B9C-EFBA-2E44-9362-2A2DA98BA201}"/>
                </a:ext>
              </a:extLst>
            </p:cNvPr>
            <p:cNvSpPr/>
            <p:nvPr/>
          </p:nvSpPr>
          <p:spPr>
            <a:xfrm>
              <a:off x="3940377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C7F1AFB-E1D4-2045-A76A-33F932F12B02}"/>
                </a:ext>
              </a:extLst>
            </p:cNvPr>
            <p:cNvSpPr/>
            <p:nvPr/>
          </p:nvSpPr>
          <p:spPr>
            <a:xfrm>
              <a:off x="4672055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45F5AF6-0E45-4545-A44D-2860CA920BAC}"/>
                </a:ext>
              </a:extLst>
            </p:cNvPr>
            <p:cNvCxnSpPr>
              <a:stCxn id="164" idx="39"/>
            </p:cNvCxnSpPr>
            <p:nvPr/>
          </p:nvCxnSpPr>
          <p:spPr>
            <a:xfrm>
              <a:off x="3993061" y="3536120"/>
              <a:ext cx="6151545" cy="108993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6FF8F7-00DA-394F-9B3D-211693CD32CD}"/>
                </a:ext>
              </a:extLst>
            </p:cNvPr>
            <p:cNvSpPr/>
            <p:nvPr/>
          </p:nvSpPr>
          <p:spPr>
            <a:xfrm>
              <a:off x="7112386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2CDF18-AA0A-2B46-9257-771F8B4B61B8}"/>
              </a:ext>
            </a:extLst>
          </p:cNvPr>
          <p:cNvGrpSpPr/>
          <p:nvPr/>
        </p:nvGrpSpPr>
        <p:grpSpPr>
          <a:xfrm>
            <a:off x="7168969" y="2854072"/>
            <a:ext cx="1670375" cy="612708"/>
            <a:chOff x="1778350" y="2652352"/>
            <a:chExt cx="411246" cy="32660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0EFDD5-554D-9147-A30B-9331D6130436}"/>
                </a:ext>
              </a:extLst>
            </p:cNvPr>
            <p:cNvSpPr txBox="1"/>
            <p:nvPr/>
          </p:nvSpPr>
          <p:spPr>
            <a:xfrm>
              <a:off x="1778350" y="2782083"/>
              <a:ext cx="411246" cy="1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Dynamic launch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5CF040-CAF3-C24E-BFD4-8CFDCA395602}"/>
                </a:ext>
              </a:extLst>
            </p:cNvPr>
            <p:cNvCxnSpPr/>
            <p:nvPr/>
          </p:nvCxnSpPr>
          <p:spPr>
            <a:xfrm>
              <a:off x="1899840" y="2652352"/>
              <a:ext cx="182880" cy="9144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F54958-7DF5-4A47-B132-56AA3368B68E}"/>
              </a:ext>
            </a:extLst>
          </p:cNvPr>
          <p:cNvGrpSpPr/>
          <p:nvPr/>
        </p:nvGrpSpPr>
        <p:grpSpPr>
          <a:xfrm>
            <a:off x="8907142" y="2781154"/>
            <a:ext cx="2346816" cy="967619"/>
            <a:chOff x="973065" y="2866335"/>
            <a:chExt cx="779327" cy="5157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3DE7A2-0BED-F24A-B02F-FCAC7D165DB9}"/>
                </a:ext>
              </a:extLst>
            </p:cNvPr>
            <p:cNvSpPr txBox="1"/>
            <p:nvPr/>
          </p:nvSpPr>
          <p:spPr>
            <a:xfrm>
              <a:off x="973065" y="3037597"/>
              <a:ext cx="779327" cy="34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Parameters and launch configurations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90FBCE-CBF5-6044-A61E-89C88411B6D2}"/>
                </a:ext>
              </a:extLst>
            </p:cNvPr>
            <p:cNvSpPr/>
            <p:nvPr/>
          </p:nvSpPr>
          <p:spPr>
            <a:xfrm>
              <a:off x="1321035" y="2866335"/>
              <a:ext cx="82541" cy="13716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03422" y="2724595"/>
            <a:ext cx="2421733" cy="811525"/>
            <a:chOff x="3203422" y="2478707"/>
            <a:chExt cx="2421733" cy="811525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65699B2-2FC6-BB44-BDFD-D9F12DD7048F}"/>
                </a:ext>
              </a:extLst>
            </p:cNvPr>
            <p:cNvSpPr/>
            <p:nvPr/>
          </p:nvSpPr>
          <p:spPr>
            <a:xfrm>
              <a:off x="3203422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E5E00C6E-D0FE-CA41-AA3B-6A1276B40F3F}"/>
                </a:ext>
              </a:extLst>
            </p:cNvPr>
            <p:cNvSpPr/>
            <p:nvPr/>
          </p:nvSpPr>
          <p:spPr>
            <a:xfrm>
              <a:off x="3449805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E0249F1A-0482-C148-9F16-0386E5CA45A8}"/>
                </a:ext>
              </a:extLst>
            </p:cNvPr>
            <p:cNvSpPr/>
            <p:nvPr/>
          </p:nvSpPr>
          <p:spPr>
            <a:xfrm>
              <a:off x="3696188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97BEE7B-82AA-7A48-AB88-7B22A442F8DD}"/>
                </a:ext>
              </a:extLst>
            </p:cNvPr>
            <p:cNvSpPr/>
            <p:nvPr/>
          </p:nvSpPr>
          <p:spPr>
            <a:xfrm>
              <a:off x="3942574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163101-F9A0-AD4A-8671-02D821579C5E}"/>
                </a:ext>
              </a:extLst>
            </p:cNvPr>
            <p:cNvSpPr txBox="1"/>
            <p:nvPr/>
          </p:nvSpPr>
          <p:spPr>
            <a:xfrm>
              <a:off x="4060302" y="2478707"/>
              <a:ext cx="156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Parent threads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1948" y="4528727"/>
            <a:ext cx="9419619" cy="1490335"/>
            <a:chOff x="1371948" y="4282839"/>
            <a:chExt cx="9419619" cy="149033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83B1171-D25F-964E-98AC-A6FC9C47E0D3}"/>
                </a:ext>
              </a:extLst>
            </p:cNvPr>
            <p:cNvGrpSpPr/>
            <p:nvPr/>
          </p:nvGrpSpPr>
          <p:grpSpPr>
            <a:xfrm>
              <a:off x="3817798" y="4451656"/>
              <a:ext cx="1106946" cy="1101818"/>
              <a:chOff x="1169662" y="1318074"/>
              <a:chExt cx="479263" cy="477043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0AB828F-AF2A-E544-90F9-13C086FE6221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BBFE27FA-1DDA-AF4A-A6E3-5D3CD5772DE0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D734300C-B821-3F48-88D1-BBC718C87EAA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80C21C2D-8BB1-EA4F-A777-8ABAC97C3E32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AAD47DC-3D74-074F-8062-2B9DAC459A30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1147746-1CD3-EF4B-A2EB-431D4E012D0C}"/>
                </a:ext>
              </a:extLst>
            </p:cNvPr>
            <p:cNvGrpSpPr/>
            <p:nvPr/>
          </p:nvGrpSpPr>
          <p:grpSpPr>
            <a:xfrm>
              <a:off x="1400434" y="4282839"/>
              <a:ext cx="2155020" cy="1101818"/>
              <a:chOff x="103978" y="1160923"/>
              <a:chExt cx="933037" cy="477043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91BF1B40-CF73-584B-A15E-61E979F0C57E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CC6C775B-B298-1044-92BE-0A1141053A48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7AA9687D-A5AC-D44E-A021-5CDAC02230D3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D8E1F116-0DDC-404E-8852-D7DB6341491A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3A70F2B1-17D0-B14F-85BD-64256B24726B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11064B4-1FD7-AD42-A7F2-AF20B9479EA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DA7C664-5415-4346-8CCB-9DCE0C5708E2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6059A090-99E5-4645-A9E5-560A1230DD17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FEFC8937-16DC-B646-AAD7-0E4FBC6568E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244F2780-0EE7-AD47-9D18-1E27B6CE0014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152058CE-E9DA-CC46-94DC-A188DC238D8F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63598B58-043A-514B-9FEA-A35E530D1CB2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8C5D13-901F-634D-8CB3-904F821C9CCF}"/>
                </a:ext>
              </a:extLst>
            </p:cNvPr>
            <p:cNvGrpSpPr/>
            <p:nvPr/>
          </p:nvGrpSpPr>
          <p:grpSpPr>
            <a:xfrm>
              <a:off x="9684621" y="4451656"/>
              <a:ext cx="1106946" cy="1101818"/>
              <a:chOff x="1169662" y="1318074"/>
              <a:chExt cx="479263" cy="47704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CC2E206-9B16-6E47-9DFC-FB233BB1A401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E41EE78E-B335-AB4C-BE8C-EB0FE3F13D87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70431A5-009B-AB42-AD25-7DB3973A2A3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0411D4A-B6BB-9A4D-8AD5-0E8D5FF66900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1D6852-1698-2841-AD9E-BADA65B62E67}"/>
                </a:ext>
              </a:extLst>
            </p:cNvPr>
            <p:cNvGrpSpPr/>
            <p:nvPr/>
          </p:nvGrpSpPr>
          <p:grpSpPr>
            <a:xfrm>
              <a:off x="5187087" y="4282839"/>
              <a:ext cx="4235193" cy="1101818"/>
              <a:chOff x="1752370" y="1542016"/>
              <a:chExt cx="1833668" cy="47704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26CCC1C7-114B-4341-B233-D33F7C07C40E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271F8161-62B6-FB43-90CB-A03F5DF94292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F32DCC4C-3477-FA4F-BEB5-3C00184DAEE6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00E21094-2D66-9947-8609-DDF9E7F8BE81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50C0E47B-1F2E-4045-A697-1906EB1A46C5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91772DF4-DB38-004A-8A39-6F9FCC43B935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27F4CD8-79EC-5F43-9762-2A3F88411120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6FE823E2-7DA8-064F-B7A8-8006CE4EBBF5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2BD40383-CB7B-AB49-9461-900F66345F96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6046EAB-A68C-F644-B7CA-01CF75D9BD5E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C7252590-BEF5-D042-AD5E-ED7A30F870E7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E16ECFB-A502-954F-830A-338ADF0BCB55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992255-ED1F-1149-9080-954DEB4AD4C8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E8DEED3E-4914-D64B-AACA-2EE2B1AF0EB0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BE3E03DF-2590-A546-AE05-D825278B71A7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B19BE3AA-D04D-A74F-8312-90424437B1C5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FB6F72B3-CF32-034A-8D38-DC7818A513E4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1D5D205-B7D2-CC41-BA4C-46C012F86EB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C89186C-91E4-B647-A18F-775C9F0CAA1A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86D43D8-F6DD-174D-B07D-EDCF6E82A6B0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0BD3E013-CBEA-7346-AA3D-5C9E2D00DD1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16AA2601-61D5-A04E-AF5B-7FB8757AC33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0B7ABC6-91C3-9E4A-BA03-D78FDED4EFE9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F0C71-7E03-354E-9F2A-833E73C727AA}"/>
                </a:ext>
              </a:extLst>
            </p:cNvPr>
            <p:cNvSpPr txBox="1"/>
            <p:nvPr/>
          </p:nvSpPr>
          <p:spPr>
            <a:xfrm>
              <a:off x="1371948" y="5403842"/>
              <a:ext cx="1159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Child grids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D24-4C87-0C4D-874A-41D58FB1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746" y="875131"/>
            <a:ext cx="10472508" cy="2634832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Thank you!</a:t>
            </a:r>
            <a:br>
              <a:rPr lang="en-US" sz="8000" b="1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5300" dirty="0"/>
              <a:t>A Compiler Framework for Optimizing Dynamic Parallelism on GPUs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461" y="3602037"/>
            <a:ext cx="9523078" cy="2170463"/>
          </a:xfrm>
        </p:spPr>
        <p:txBody>
          <a:bodyPr>
            <a:normAutofit/>
          </a:bodyPr>
          <a:lstStyle/>
          <a:p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Mhd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Ghaith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Olabi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Juan Gómez Luna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Onur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Mutlu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Wen-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mei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Hwu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3,4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Izzat El Hajj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sz="4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American University of Beirut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ETH Zurich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NVIDIA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University of Illinois at Urbana-Champaign</a:t>
            </a:r>
          </a:p>
          <a:p>
            <a:endParaRPr lang="en-US" sz="18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Contact: moo02@mail.aub.edu</a:t>
            </a:r>
          </a:p>
          <a:p>
            <a:endParaRPr lang="en-US" sz="1600" i="1" dirty="0"/>
          </a:p>
          <a:p>
            <a:endParaRPr lang="en-US" sz="18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42" name="Picture 18" descr="The NVIDIA logo vertical format is the preferred format.">
            <a:extLst>
              <a:ext uri="{FF2B5EF4-FFF2-40B4-BE49-F238E27FC236}">
                <a16:creationId xmlns:a16="http://schemas.microsoft.com/office/drawing/2014/main" id="{77F4B843-E140-454D-8068-FFB98BC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66" y="5693476"/>
            <a:ext cx="192203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3B1D821D-8C8A-7841-BE74-F34D2440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6" y="5693476"/>
            <a:ext cx="26140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" y="569347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2C5A13-6926-C547-91B9-11377F23B1AC}"/>
              </a:ext>
            </a:extLst>
          </p:cNvPr>
          <p:cNvSpPr>
            <a:spLocks noChangeAspect="1"/>
          </p:cNvSpPr>
          <p:nvPr/>
        </p:nvSpPr>
        <p:spPr>
          <a:xfrm>
            <a:off x="2873225" y="6004876"/>
            <a:ext cx="2764124" cy="4572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104" y="67332"/>
            <a:ext cx="3979460" cy="1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Parallelism Overhead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6019"/>
          </a:xfrm>
        </p:spPr>
        <p:txBody>
          <a:bodyPr>
            <a:noAutofit/>
          </a:bodyPr>
          <a:lstStyle/>
          <a:p>
            <a:r>
              <a:rPr lang="en-US" dirty="0"/>
              <a:t>Using dynamic parallelism may cause many small grids to be launched</a:t>
            </a:r>
          </a:p>
          <a:p>
            <a:endParaRPr lang="en-US" dirty="0"/>
          </a:p>
          <a:p>
            <a:r>
              <a:rPr lang="en-US" dirty="0"/>
              <a:t>Launching many small grids causes </a:t>
            </a:r>
            <a:r>
              <a:rPr lang="en-US" b="1" dirty="0">
                <a:solidFill>
                  <a:srgbClr val="C00000"/>
                </a:solidFill>
              </a:rPr>
              <a:t>performance degradation</a:t>
            </a:r>
            <a:r>
              <a:rPr lang="en-US" dirty="0"/>
              <a:t> due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Congestion</a:t>
            </a:r>
          </a:p>
          <a:p>
            <a:pPr lvl="2"/>
            <a:r>
              <a:rPr lang="en-US" dirty="0"/>
              <a:t>Limited number of grids can execute simultaneously (others need to wait)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Hardware underutilization</a:t>
            </a:r>
          </a:p>
          <a:p>
            <a:pPr lvl="2"/>
            <a:r>
              <a:rPr lang="en-US" dirty="0"/>
              <a:t>If grids are small, their may not be enough threads launched to fully utilize hardware resources</a:t>
            </a:r>
          </a:p>
          <a:p>
            <a:endParaRPr lang="en-US" dirty="0"/>
          </a:p>
          <a:p>
            <a:r>
              <a:rPr lang="en-US" u="sng" dirty="0"/>
              <a:t>Solution:</a:t>
            </a:r>
            <a:r>
              <a:rPr lang="en-US" dirty="0"/>
              <a:t> launch </a:t>
            </a:r>
            <a:r>
              <a:rPr lang="en-US" b="1" dirty="0">
                <a:solidFill>
                  <a:schemeClr val="accent6"/>
                </a:solidFill>
              </a:rPr>
              <a:t>fewer grids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6"/>
                </a:solidFill>
              </a:rPr>
              <a:t>larger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599" y="1538419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Aggregation is an optimization where:</a:t>
            </a:r>
          </a:p>
          <a:p>
            <a:pPr lvl="1"/>
            <a:r>
              <a:rPr lang="en-US" dirty="0"/>
              <a:t>Multiple child grids are consolidated into a single aggregated grid</a:t>
            </a:r>
          </a:p>
          <a:p>
            <a:pPr lvl="1"/>
            <a:r>
              <a:rPr lang="en-US" dirty="0"/>
              <a:t>One parent thread launches the aggregated grid on behalf of the rest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6528B9-341B-284B-8F29-A3E63146FF4E}"/>
              </a:ext>
            </a:extLst>
          </p:cNvPr>
          <p:cNvGrpSpPr>
            <a:grpSpLocks noChangeAspect="1"/>
          </p:cNvGrpSpPr>
          <p:nvPr/>
        </p:nvGrpSpPr>
        <p:grpSpPr>
          <a:xfrm>
            <a:off x="1986925" y="2954587"/>
            <a:ext cx="7835351" cy="2388683"/>
            <a:chOff x="103978" y="603748"/>
            <a:chExt cx="4065982" cy="1331251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0C3CC788-C8E9-3449-BDDC-FB0BC6137F92}"/>
                </a:ext>
              </a:extLst>
            </p:cNvPr>
            <p:cNvSpPr/>
            <p:nvPr/>
          </p:nvSpPr>
          <p:spPr>
            <a:xfrm>
              <a:off x="884599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E7C0CA8-835F-F641-99AC-F495BA3F7E33}"/>
                </a:ext>
              </a:extLst>
            </p:cNvPr>
            <p:cNvSpPr/>
            <p:nvPr/>
          </p:nvSpPr>
          <p:spPr>
            <a:xfrm>
              <a:off x="991273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F93873B-DDB5-7C47-9F3D-04B3CF787B3C}"/>
                </a:ext>
              </a:extLst>
            </p:cNvPr>
            <p:cNvSpPr/>
            <p:nvPr/>
          </p:nvSpPr>
          <p:spPr>
            <a:xfrm>
              <a:off x="1097947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0D1A1A0-920E-E843-9CCC-63D1AD5A349A}"/>
                </a:ext>
              </a:extLst>
            </p:cNvPr>
            <p:cNvSpPr/>
            <p:nvPr/>
          </p:nvSpPr>
          <p:spPr>
            <a:xfrm>
              <a:off x="1204622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364A067-8D33-9543-9D09-57178E68F423}"/>
                </a:ext>
              </a:extLst>
            </p:cNvPr>
            <p:cNvGrpSpPr/>
            <p:nvPr/>
          </p:nvGrpSpPr>
          <p:grpSpPr>
            <a:xfrm>
              <a:off x="1150599" y="1457956"/>
              <a:ext cx="479263" cy="477043"/>
              <a:chOff x="1169662" y="1318074"/>
              <a:chExt cx="479263" cy="477043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741F858-98CC-8441-BC33-29E69558E585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08DB626A-0899-F444-B9C6-747AC5819D58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D3C844FB-0501-C549-958B-763F24266DDD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AEBCD69-CAC9-EE45-9F5E-FC7AB538E36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2E199FD-3489-8547-B40D-E4D65DF400A2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AD944A0-C705-0243-8726-51A568387CF9}"/>
                </a:ext>
              </a:extLst>
            </p:cNvPr>
            <p:cNvGrpSpPr/>
            <p:nvPr/>
          </p:nvGrpSpPr>
          <p:grpSpPr>
            <a:xfrm>
              <a:off x="103978" y="1384865"/>
              <a:ext cx="933037" cy="477043"/>
              <a:chOff x="103978" y="1160923"/>
              <a:chExt cx="933037" cy="47704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EDCEF57-6ED5-9441-9D5C-73EF31CB09BB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E6F396C9-759F-F345-BCAF-3B3DD1E0B747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669C88C7-B91B-0440-BF67-3EF9597FD28A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C227171C-D920-F145-88CE-D9B3758A5041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991A7825-D582-5341-995F-9FC14561A1E4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39A85AF-3543-6040-B120-FEE0707F7033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828FB6E-7E2D-C245-978F-B994A413CA55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27DD8DD9-054B-4D4C-9893-53B97C759490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A340DEF4-0A0C-FD42-925D-D5D3EBB7DBFB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C10E8D8F-887E-A040-8485-579B1D935D21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03140C-E488-534B-9069-86008685AAC0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C142603-8468-5145-9E7B-59EB3E93D5AF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C96B8B9-705D-8940-A077-A37FFBA928C4}"/>
                </a:ext>
              </a:extLst>
            </p:cNvPr>
            <p:cNvCxnSpPr>
              <a:stCxn id="140" idx="39"/>
            </p:cNvCxnSpPr>
            <p:nvPr/>
          </p:nvCxnSpPr>
          <p:spPr>
            <a:xfrm flipH="1">
              <a:off x="570498" y="955106"/>
              <a:ext cx="335960" cy="42499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2D73061-1DF4-5D48-84F7-F5653F4ECF3C}"/>
                </a:ext>
              </a:extLst>
            </p:cNvPr>
            <p:cNvCxnSpPr>
              <a:stCxn id="141" idx="39"/>
            </p:cNvCxnSpPr>
            <p:nvPr/>
          </p:nvCxnSpPr>
          <p:spPr>
            <a:xfrm>
              <a:off x="1013132" y="955106"/>
              <a:ext cx="381561" cy="493776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F2DCE60-42E1-5042-9B4B-FD2D52494F9E}"/>
                </a:ext>
              </a:extLst>
            </p:cNvPr>
            <p:cNvCxnSpPr>
              <a:stCxn id="142" idx="39"/>
            </p:cNvCxnSpPr>
            <p:nvPr/>
          </p:nvCxnSpPr>
          <p:spPr>
            <a:xfrm>
              <a:off x="1119806" y="955106"/>
              <a:ext cx="1525588" cy="40594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D1A11F-9007-E94C-A45F-B5CF221F459C}"/>
                </a:ext>
              </a:extLst>
            </p:cNvPr>
            <p:cNvSpPr/>
            <p:nvPr/>
          </p:nvSpPr>
          <p:spPr>
            <a:xfrm>
              <a:off x="802943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F216E9D-5DA2-E74F-B2CB-DA1A96D30836}"/>
                </a:ext>
              </a:extLst>
            </p:cNvPr>
            <p:cNvSpPr/>
            <p:nvPr/>
          </p:nvSpPr>
          <p:spPr>
            <a:xfrm>
              <a:off x="1203671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55D7FE4-C156-B749-ACB9-D65AF5B5A4FF}"/>
                </a:ext>
              </a:extLst>
            </p:cNvPr>
            <p:cNvSpPr/>
            <p:nvPr/>
          </p:nvSpPr>
          <p:spPr>
            <a:xfrm>
              <a:off x="1520458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55BF7E1-4380-C14B-9DB5-E9BB6D2D2D1E}"/>
                </a:ext>
              </a:extLst>
            </p:cNvPr>
            <p:cNvGrpSpPr/>
            <p:nvPr/>
          </p:nvGrpSpPr>
          <p:grpSpPr>
            <a:xfrm>
              <a:off x="3690697" y="1457956"/>
              <a:ext cx="479263" cy="477043"/>
              <a:chOff x="1169662" y="1318074"/>
              <a:chExt cx="479263" cy="47704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610576A-06A6-9548-B781-DC2E135BE70A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94FD254D-0939-0C40-A72D-9695610FC12E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8DF39BA-E08D-2245-A53B-CF7A5CFECD04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FEDC841-5F02-294D-89DD-281654D0D483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66B2298-C265-9846-977F-97FDCFDCD839}"/>
                </a:ext>
              </a:extLst>
            </p:cNvPr>
            <p:cNvGrpSpPr/>
            <p:nvPr/>
          </p:nvGrpSpPr>
          <p:grpSpPr>
            <a:xfrm>
              <a:off x="1743446" y="1384865"/>
              <a:ext cx="1833668" cy="477043"/>
              <a:chOff x="1752370" y="1542016"/>
              <a:chExt cx="1833668" cy="477043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231A620-A3DA-244A-9AEB-2222F7552DC6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F2FF020B-E166-D34E-A64C-265BFB3A8E69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668D7891-5ACC-D547-AAFC-62E4E211183F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EB56DDC8-5761-824D-9B71-44B0A97BBED9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FEF7DA48-384D-1E4A-A41D-6EF5124D58C1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66FAA01-0D73-3746-ABFA-FB910942553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29B3060-BBBE-6346-995B-EC29363F394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00FA9C5E-0469-1C4B-B409-0D69E52D7DBF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DD8750B8-9209-F442-A81D-3A4672E972C6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9952DA15-871C-4748-B42F-700C82A727A3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5BF16EF9-5A29-4845-B76B-B0A412B702F2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B3553323-AAB8-BB46-B8EE-D3AB63E4A32A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522D77C6-B6E1-7340-8632-7E639A0F3D2C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7B0DA250-4394-3646-A641-0936841E42CB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F71FE589-EA0E-7B41-85B8-CCE19A6196E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D07CAFAB-560F-B849-9CFA-C5ED3603A512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E9DD31C-B487-9B40-B33B-E395C29AA679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663C513-BCF9-1340-BA96-5FFABB54ADF7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22A4121-E09E-9B4C-AD22-861CDC1104E5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77A6DA48-005D-3840-8C85-90E603C1CF56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CC44FD63-3FB0-AD40-9369-B065232244DA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CFF750D1-6492-4140-947B-35679CB1F2FD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067E078F-649A-0340-B1D1-1861C986CDA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5AA32EE-81E4-3A4A-9C44-8F1E4783A1FB}"/>
                </a:ext>
              </a:extLst>
            </p:cNvPr>
            <p:cNvCxnSpPr>
              <a:stCxn id="143" idx="39"/>
            </p:cNvCxnSpPr>
            <p:nvPr/>
          </p:nvCxnSpPr>
          <p:spPr>
            <a:xfrm>
              <a:off x="1226481" y="955106"/>
              <a:ext cx="2663371" cy="47189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3474F72-AB4D-E74B-85A1-4CB120AF4D67}"/>
                </a:ext>
              </a:extLst>
            </p:cNvPr>
            <p:cNvSpPr/>
            <p:nvPr/>
          </p:nvSpPr>
          <p:spPr>
            <a:xfrm>
              <a:off x="2577023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6667A08D-E230-534F-8E99-2246742DB6A0}"/>
              </a:ext>
            </a:extLst>
          </p:cNvPr>
          <p:cNvSpPr txBox="1"/>
          <p:nvPr/>
        </p:nvSpPr>
        <p:spPr>
          <a:xfrm>
            <a:off x="144049" y="5457307"/>
            <a:ext cx="11987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I. El Hajj, J. Gomez-Luna, C. Li, L.-W. Chang, D. </a:t>
            </a:r>
            <a:r>
              <a:rPr lang="en-US" sz="1200" dirty="0" err="1"/>
              <a:t>Milojicic</a:t>
            </a:r>
            <a:r>
              <a:rPr lang="en-US" sz="1200" dirty="0"/>
              <a:t>, and W.-m. ´ </a:t>
            </a:r>
            <a:r>
              <a:rPr lang="en-US" sz="1200" dirty="0" err="1"/>
              <a:t>Hwu</a:t>
            </a:r>
            <a:r>
              <a:rPr lang="en-US" sz="1200" dirty="0"/>
              <a:t>, “KLAP: Kernel launch aggregation and promotion for optimizing dynamic parallelism,” in Microarchitecture (MICRO), 2016 49th Annual IEEE/ACM International Symposium on. IEEE, 2016, pp. 1–12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D. Li, H. Wu, and M. Becchi, “Exploiting dynamic parallelism to efficiently support irregular nested loops on GPUs,” in Proceedings of the 2015 International Workshop on Code </a:t>
            </a:r>
            <a:r>
              <a:rPr lang="en-US" sz="1200" dirty="0" err="1"/>
              <a:t>Optimisation</a:t>
            </a:r>
            <a:r>
              <a:rPr lang="en-US" sz="1200" dirty="0"/>
              <a:t> for Multi and Many Cores. ACM, 2015, p.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Li, D., Wu, H., &amp; Becchi, M., “Nested parallelism on GPU: Exploring parallelization templates for irregular loops and recursive computations,” in Parallel Processing (ICPP), 2015 44th International Conference on. IEEE, 2015, pp. 979– 988.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H. Wu, D. Li, and M. Becchi, “Compiler-assisted workload consolidation for efficient dynamic parallelism on GPU,” </a:t>
            </a:r>
            <a:r>
              <a:rPr lang="en-US" sz="1200" dirty="0" err="1"/>
              <a:t>arXiv</a:t>
            </a:r>
            <a:r>
              <a:rPr lang="en-US" sz="1200" dirty="0"/>
              <a:t> preprint arXiv:1606.08150, 2016.</a:t>
            </a:r>
            <a:endParaRPr lang="en-LB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599" y="1538419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Aggregation is an optimization where:</a:t>
            </a:r>
          </a:p>
          <a:p>
            <a:pPr lvl="1"/>
            <a:r>
              <a:rPr lang="en-US" dirty="0"/>
              <a:t>Multiple child grids are consolidated into a single aggregated grid</a:t>
            </a:r>
          </a:p>
          <a:p>
            <a:pPr lvl="1"/>
            <a:r>
              <a:rPr lang="en-US" dirty="0"/>
              <a:t>One parent thread launches the aggregated grid on behalf of the rest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8FFD1CC-73B7-7347-9355-7BE2AE0E40A2}"/>
              </a:ext>
            </a:extLst>
          </p:cNvPr>
          <p:cNvGrpSpPr/>
          <p:nvPr/>
        </p:nvGrpSpPr>
        <p:grpSpPr>
          <a:xfrm>
            <a:off x="2467200" y="2851528"/>
            <a:ext cx="7462800" cy="2726943"/>
            <a:chOff x="235886" y="5068959"/>
            <a:chExt cx="2918794" cy="120497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D96E81C-9756-AF45-B0D2-2EF121B08C9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987" y="5495567"/>
              <a:ext cx="291893" cy="73152"/>
              <a:chOff x="1124592" y="2808591"/>
              <a:chExt cx="364866" cy="91440"/>
            </a:xfrm>
          </p:grpSpPr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4518F9D-1125-D747-A2C3-B820458FB7C1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9A13A48E-52E7-CB45-8EC4-7010BD2996B4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3AB98452-96F6-4D4F-BC56-A7F8F630684F}"/>
                  </a:ext>
                </a:extLst>
              </p:cNvPr>
              <p:cNvSpPr/>
              <p:nvPr/>
            </p:nvSpPr>
            <p:spPr>
              <a:xfrm>
                <a:off x="1398018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86DE1B47-009D-9248-B731-8584B69D7A06}"/>
                  </a:ext>
                </a:extLst>
              </p:cNvPr>
              <p:cNvSpPr/>
              <p:nvPr/>
            </p:nvSpPr>
            <p:spPr>
              <a:xfrm>
                <a:off x="130687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F79E9C3F-EC4C-4648-888A-67C57C200B71}"/>
                </a:ext>
              </a:extLst>
            </p:cNvPr>
            <p:cNvSpPr/>
            <p:nvPr/>
          </p:nvSpPr>
          <p:spPr>
            <a:xfrm>
              <a:off x="633166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055BEF5A-DE2C-8B40-BF80-E6B57582A60F}"/>
                </a:ext>
              </a:extLst>
            </p:cNvPr>
            <p:cNvSpPr/>
            <p:nvPr/>
          </p:nvSpPr>
          <p:spPr>
            <a:xfrm>
              <a:off x="714732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515AD52-5632-9A44-98CD-04BA03EFB387}"/>
                </a:ext>
              </a:extLst>
            </p:cNvPr>
            <p:cNvSpPr/>
            <p:nvPr/>
          </p:nvSpPr>
          <p:spPr>
            <a:xfrm>
              <a:off x="796298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F791EB8B-7C2D-154B-80CB-0B5069843822}"/>
                </a:ext>
              </a:extLst>
            </p:cNvPr>
            <p:cNvSpPr/>
            <p:nvPr/>
          </p:nvSpPr>
          <p:spPr>
            <a:xfrm>
              <a:off x="877864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FFA48E71-1DBA-8C45-8591-27BC7FB35ED9}"/>
                </a:ext>
              </a:extLst>
            </p:cNvPr>
            <p:cNvGrpSpPr/>
            <p:nvPr/>
          </p:nvGrpSpPr>
          <p:grpSpPr>
            <a:xfrm>
              <a:off x="1035777" y="5767249"/>
              <a:ext cx="313230" cy="313232"/>
              <a:chOff x="943897" y="2804028"/>
              <a:chExt cx="914400" cy="914400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AFF42247-5C3D-674C-BE04-17D11D053C68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C82ECA94-FE14-DE41-A891-CDB8D2BD799E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E06DE7A-10AD-4246-95EC-29D498736A44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48254517-CDAD-AC44-8B15-96E99177C64C}"/>
                </a:ext>
              </a:extLst>
            </p:cNvPr>
            <p:cNvGrpSpPr/>
            <p:nvPr/>
          </p:nvGrpSpPr>
          <p:grpSpPr>
            <a:xfrm>
              <a:off x="327947" y="5767249"/>
              <a:ext cx="313230" cy="313232"/>
              <a:chOff x="943897" y="2804028"/>
              <a:chExt cx="914400" cy="914400"/>
            </a:xfrm>
          </p:grpSpPr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2B83F61E-E92E-EA42-9F05-81567894324B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9" name="Freeform 528">
                <a:extLst>
                  <a:ext uri="{FF2B5EF4-FFF2-40B4-BE49-F238E27FC236}">
                    <a16:creationId xmlns:a16="http://schemas.microsoft.com/office/drawing/2014/main" id="{8C99584A-5D88-4C41-A033-DF6C6F549831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0" name="Freeform 529">
                <a:extLst>
                  <a:ext uri="{FF2B5EF4-FFF2-40B4-BE49-F238E27FC236}">
                    <a16:creationId xmlns:a16="http://schemas.microsoft.com/office/drawing/2014/main" id="{5E5215FD-33CE-7647-B6D3-25C7CB43791C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8F156995-7778-434D-AE42-CA6E195B665A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902753B-40C2-464E-993C-0DBF5544C248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A91C07A-DE38-7A49-8605-5E899F37FDB4}"/>
                </a:ext>
              </a:extLst>
            </p:cNvPr>
            <p:cNvGrpSpPr/>
            <p:nvPr/>
          </p:nvGrpSpPr>
          <p:grpSpPr>
            <a:xfrm>
              <a:off x="681862" y="5767249"/>
              <a:ext cx="313230" cy="313232"/>
              <a:chOff x="1893141" y="2804028"/>
              <a:chExt cx="914400" cy="914400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A06EE337-E575-A242-9F09-8880D9041B00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CBE723B3-DE75-AB40-A3E5-AB2EA446F30A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457EBC25-3EB6-B54A-BE40-B184C47BA2A4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765ADF3-1137-7A43-9C63-8FE636A6D55D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E49B1B48-A4DA-DA4B-A8C7-213C3C72425E}"/>
                </a:ext>
              </a:extLst>
            </p:cNvPr>
            <p:cNvSpPr/>
            <p:nvPr/>
          </p:nvSpPr>
          <p:spPr>
            <a:xfrm>
              <a:off x="289582" y="5741485"/>
              <a:ext cx="2865098" cy="36476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5EC21F9C-762F-7C4F-A9E0-58B428DB21BD}"/>
                </a:ext>
              </a:extLst>
            </p:cNvPr>
            <p:cNvCxnSpPr>
              <a:cxnSpLocks/>
              <a:stCxn id="470" idx="39"/>
            </p:cNvCxnSpPr>
            <p:nvPr/>
          </p:nvCxnSpPr>
          <p:spPr>
            <a:xfrm flipH="1">
              <a:off x="416640" y="5384937"/>
              <a:ext cx="233240" cy="34326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D35070E-B846-A845-BBE1-ED712BE6CDE5}"/>
                </a:ext>
              </a:extLst>
            </p:cNvPr>
            <p:cNvGrpSpPr/>
            <p:nvPr/>
          </p:nvGrpSpPr>
          <p:grpSpPr>
            <a:xfrm>
              <a:off x="2805351" y="5767249"/>
              <a:ext cx="313230" cy="313232"/>
              <a:chOff x="943897" y="2804028"/>
              <a:chExt cx="914400" cy="914400"/>
            </a:xfrm>
          </p:grpSpPr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FF63FC32-198C-AD4A-A81C-B54D82E0CAA2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931AC509-1DAF-8F4B-AA2C-837FA506E313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893A10D-63F5-6649-9611-45770BF193D0}"/>
                </a:ext>
              </a:extLst>
            </p:cNvPr>
            <p:cNvGrpSpPr/>
            <p:nvPr/>
          </p:nvGrpSpPr>
          <p:grpSpPr>
            <a:xfrm>
              <a:off x="1389692" y="5767249"/>
              <a:ext cx="313230" cy="313232"/>
              <a:chOff x="943897" y="2804028"/>
              <a:chExt cx="914400" cy="914400"/>
            </a:xfrm>
          </p:grpSpPr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A0E3EC25-BABB-7C4A-B676-E33E5A94F875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06B27832-2DD8-4E42-B233-F70A7C7FCC6C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4BCE59C4-9234-4C41-83F6-F966D3C87A1D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DD167A89-7FB4-674D-9E06-FD2CF490C82A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3F5CA27-1B4C-2B47-8397-42BDF51DBBB3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B9D4DCC1-24AE-664A-9EA1-5E9565B295AF}"/>
                </a:ext>
              </a:extLst>
            </p:cNvPr>
            <p:cNvGrpSpPr/>
            <p:nvPr/>
          </p:nvGrpSpPr>
          <p:grpSpPr>
            <a:xfrm>
              <a:off x="1743607" y="5767249"/>
              <a:ext cx="313230" cy="313232"/>
              <a:chOff x="1893141" y="2804028"/>
              <a:chExt cx="914400" cy="914400"/>
            </a:xfrm>
          </p:grpSpPr>
          <p:sp>
            <p:nvSpPr>
              <p:cNvPr id="512" name="Freeform 511">
                <a:extLst>
                  <a:ext uri="{FF2B5EF4-FFF2-40B4-BE49-F238E27FC236}">
                    <a16:creationId xmlns:a16="http://schemas.microsoft.com/office/drawing/2014/main" id="{67E4ED88-743F-8F49-A836-509FCEB7B890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3" name="Freeform 512">
                <a:extLst>
                  <a:ext uri="{FF2B5EF4-FFF2-40B4-BE49-F238E27FC236}">
                    <a16:creationId xmlns:a16="http://schemas.microsoft.com/office/drawing/2014/main" id="{9D0AEE98-79F1-274D-8450-F71A05152FEA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1855D7B9-D4D0-7946-A1BF-1F25AD84C07C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B063BB48-0D79-1644-B15D-6A36669B222D}"/>
                  </a:ext>
                </a:extLst>
              </p:cNvPr>
              <p:cNvSpPr/>
              <p:nvPr/>
            </p:nvSpPr>
            <p:spPr>
              <a:xfrm>
                <a:off x="266795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712DA9F3-ABA6-4946-A5E1-D2950E8E1463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62E2585-FFE0-0242-8ADB-A5CA23EBAB06}"/>
                </a:ext>
              </a:extLst>
            </p:cNvPr>
            <p:cNvGrpSpPr/>
            <p:nvPr/>
          </p:nvGrpSpPr>
          <p:grpSpPr>
            <a:xfrm>
              <a:off x="2097522" y="5767249"/>
              <a:ext cx="313230" cy="313232"/>
              <a:chOff x="2842386" y="2804028"/>
              <a:chExt cx="914400" cy="914400"/>
            </a:xfrm>
          </p:grpSpPr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5BE9B0E9-ED64-354D-A15C-A6AE965A12D2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BE8442AA-5054-7F4F-9596-3908FCDC9E33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9609D1D8-638C-384A-B02C-850B3304F6A4}"/>
                  </a:ext>
                </a:extLst>
              </p:cNvPr>
              <p:cNvSpPr/>
              <p:nvPr/>
            </p:nvSpPr>
            <p:spPr>
              <a:xfrm>
                <a:off x="338228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490259F1-630D-9747-B6FA-1E9A01D4471A}"/>
                  </a:ext>
                </a:extLst>
              </p:cNvPr>
              <p:cNvSpPr/>
              <p:nvPr/>
            </p:nvSpPr>
            <p:spPr>
              <a:xfrm>
                <a:off x="362040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D24F858-9AFF-6544-AB71-5D21025CF7AF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B97E18-563D-4046-9F6E-CE55EC920BF5}"/>
                </a:ext>
              </a:extLst>
            </p:cNvPr>
            <p:cNvGrpSpPr/>
            <p:nvPr/>
          </p:nvGrpSpPr>
          <p:grpSpPr>
            <a:xfrm>
              <a:off x="2451437" y="5767249"/>
              <a:ext cx="313230" cy="313232"/>
              <a:chOff x="2842386" y="2804028"/>
              <a:chExt cx="914400" cy="914400"/>
            </a:xfrm>
          </p:grpSpPr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694B72DE-843C-3148-B040-86CA3EE69E1F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10224FE5-E50E-CE47-9FDC-FCEE74C9D214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20D56E56-5399-6E42-8468-D98C4CC1F619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B0522252-880B-4D46-BBCB-EB3F62675545}"/>
                </a:ext>
              </a:extLst>
            </p:cNvPr>
            <p:cNvSpPr>
              <a:spLocks/>
            </p:cNvSpPr>
            <p:nvPr/>
          </p:nvSpPr>
          <p:spPr>
            <a:xfrm>
              <a:off x="577388" y="5495567"/>
              <a:ext cx="73152" cy="73152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C556C79-B43B-2244-853C-32E525B1DB17}"/>
                </a:ext>
              </a:extLst>
            </p:cNvPr>
            <p:cNvCxnSpPr/>
            <p:nvPr/>
          </p:nvCxnSpPr>
          <p:spPr>
            <a:xfrm>
              <a:off x="618790" y="5532143"/>
              <a:ext cx="4241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E6C078C3-D4B0-2D49-8405-BB43AF1ED0D2}"/>
                </a:ext>
              </a:extLst>
            </p:cNvPr>
            <p:cNvSpPr txBox="1"/>
            <p:nvPr/>
          </p:nvSpPr>
          <p:spPr>
            <a:xfrm>
              <a:off x="1271992" y="5371924"/>
              <a:ext cx="377928" cy="13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50000"/>
                    </a:schemeClr>
                  </a:solidFill>
                </a:rPr>
                <a:t>In memory</a:t>
              </a: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5F98698-FA52-434E-888D-9CFFFD8991E9}"/>
                </a:ext>
              </a:extLst>
            </p:cNvPr>
            <p:cNvGrpSpPr/>
            <p:nvPr/>
          </p:nvGrpSpPr>
          <p:grpSpPr>
            <a:xfrm>
              <a:off x="2076163" y="5068959"/>
              <a:ext cx="664872" cy="161136"/>
              <a:chOff x="1781490" y="2280688"/>
              <a:chExt cx="664872" cy="161136"/>
            </a:xfrm>
          </p:grpSpPr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9AE75529-F340-F444-89E9-7684C1CC8757}"/>
                  </a:ext>
                </a:extLst>
              </p:cNvPr>
              <p:cNvCxnSpPr/>
              <p:nvPr/>
            </p:nvCxnSpPr>
            <p:spPr>
              <a:xfrm>
                <a:off x="1781490" y="2350384"/>
                <a:ext cx="182880" cy="91440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8C447E15-348D-B544-B886-D552E795891A}"/>
                  </a:ext>
                </a:extLst>
              </p:cNvPr>
              <p:cNvSpPr txBox="1"/>
              <p:nvPr/>
            </p:nvSpPr>
            <p:spPr>
              <a:xfrm>
                <a:off x="1930529" y="2280688"/>
                <a:ext cx="515833" cy="13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Memory access</a:t>
                </a:r>
              </a:p>
            </p:txBody>
          </p:sp>
        </p:grp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8CCF30A0-B5AF-CB4E-83E4-0412BBF717C1}"/>
                </a:ext>
              </a:extLst>
            </p:cNvPr>
            <p:cNvSpPr txBox="1"/>
            <p:nvPr/>
          </p:nvSpPr>
          <p:spPr>
            <a:xfrm>
              <a:off x="235886" y="6110734"/>
              <a:ext cx="859956" cy="163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Aggregated child grid</a:t>
              </a: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CCE59C6-1A5A-5C43-B5A9-CC4FE356A193}"/>
                </a:ext>
              </a:extLst>
            </p:cNvPr>
            <p:cNvGrpSpPr/>
            <p:nvPr/>
          </p:nvGrpSpPr>
          <p:grpSpPr>
            <a:xfrm>
              <a:off x="649880" y="5384914"/>
              <a:ext cx="648424" cy="128848"/>
              <a:chOff x="649880" y="5386380"/>
              <a:chExt cx="648424" cy="111638"/>
            </a:xfrm>
          </p:grpSpPr>
          <p:cxnSp>
            <p:nvCxnSpPr>
              <p:cNvPr id="498" name="Straight Arrow Connector 497">
                <a:extLst>
                  <a:ext uri="{FF2B5EF4-FFF2-40B4-BE49-F238E27FC236}">
                    <a16:creationId xmlns:a16="http://schemas.microsoft.com/office/drawing/2014/main" id="{D8815B16-40E2-D745-B0A5-E424E241B109}"/>
                  </a:ext>
                </a:extLst>
              </p:cNvPr>
              <p:cNvCxnSpPr>
                <a:cxnSpLocks/>
                <a:stCxn id="470" idx="39"/>
              </p:cNvCxnSpPr>
              <p:nvPr/>
            </p:nvCxnSpPr>
            <p:spPr>
              <a:xfrm>
                <a:off x="649880" y="5386400"/>
                <a:ext cx="429683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>
                <a:extLst>
                  <a:ext uri="{FF2B5EF4-FFF2-40B4-BE49-F238E27FC236}">
                    <a16:creationId xmlns:a16="http://schemas.microsoft.com/office/drawing/2014/main" id="{B2AA4C84-2C75-5845-94FD-A6B80DA06555}"/>
                  </a:ext>
                </a:extLst>
              </p:cNvPr>
              <p:cNvCxnSpPr>
                <a:cxnSpLocks/>
                <a:stCxn id="471" idx="39"/>
              </p:cNvCxnSpPr>
              <p:nvPr/>
            </p:nvCxnSpPr>
            <p:spPr>
              <a:xfrm>
                <a:off x="731446" y="5386380"/>
                <a:ext cx="421031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>
                <a:extLst>
                  <a:ext uri="{FF2B5EF4-FFF2-40B4-BE49-F238E27FC236}">
                    <a16:creationId xmlns:a16="http://schemas.microsoft.com/office/drawing/2014/main" id="{80574368-BDD4-B84E-9C47-66080A0BEEDD}"/>
                  </a:ext>
                </a:extLst>
              </p:cNvPr>
              <p:cNvCxnSpPr>
                <a:cxnSpLocks/>
                <a:stCxn id="473" idx="39"/>
              </p:cNvCxnSpPr>
              <p:nvPr/>
            </p:nvCxnSpPr>
            <p:spPr>
              <a:xfrm>
                <a:off x="894578" y="5386381"/>
                <a:ext cx="403726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3C5AD2DD-CE7B-114D-9A91-98FD7A5576E9}"/>
                  </a:ext>
                </a:extLst>
              </p:cNvPr>
              <p:cNvCxnSpPr>
                <a:cxnSpLocks/>
                <a:stCxn id="472" idx="39"/>
              </p:cNvCxnSpPr>
              <p:nvPr/>
            </p:nvCxnSpPr>
            <p:spPr>
              <a:xfrm>
                <a:off x="813012" y="5386392"/>
                <a:ext cx="412378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B1B86ED7-211E-A145-9D71-2FB58120E646}"/>
                </a:ext>
              </a:extLst>
            </p:cNvPr>
            <p:cNvCxnSpPr/>
            <p:nvPr/>
          </p:nvCxnSpPr>
          <p:spPr>
            <a:xfrm flipH="1">
              <a:off x="484562" y="5538491"/>
              <a:ext cx="595001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954ABFBE-87FE-784B-AA15-893FFB52BF25}"/>
                </a:ext>
              </a:extLst>
            </p:cNvPr>
            <p:cNvCxnSpPr/>
            <p:nvPr/>
          </p:nvCxnSpPr>
          <p:spPr>
            <a:xfrm flipH="1">
              <a:off x="838477" y="5538491"/>
              <a:ext cx="241086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646ABAAB-5444-1846-AF13-2420AB958E70}"/>
                </a:ext>
              </a:extLst>
            </p:cNvPr>
            <p:cNvCxnSpPr/>
            <p:nvPr/>
          </p:nvCxnSpPr>
          <p:spPr>
            <a:xfrm>
              <a:off x="1152477" y="5538491"/>
              <a:ext cx="39915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92E3C174-FFB3-E24B-8CB6-3DDBFE36AAE7}"/>
                </a:ext>
              </a:extLst>
            </p:cNvPr>
            <p:cNvCxnSpPr/>
            <p:nvPr/>
          </p:nvCxnSpPr>
          <p:spPr>
            <a:xfrm>
              <a:off x="1225390" y="5538491"/>
              <a:ext cx="320917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7031FAA2-35F8-D042-9DB1-E375C80BF70A}"/>
                </a:ext>
              </a:extLst>
            </p:cNvPr>
            <p:cNvCxnSpPr/>
            <p:nvPr/>
          </p:nvCxnSpPr>
          <p:spPr>
            <a:xfrm>
              <a:off x="1225390" y="5538491"/>
              <a:ext cx="67483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9CC9C122-5FEE-814C-8A0D-169246AFC7A3}"/>
                </a:ext>
              </a:extLst>
            </p:cNvPr>
            <p:cNvCxnSpPr/>
            <p:nvPr/>
          </p:nvCxnSpPr>
          <p:spPr>
            <a:xfrm>
              <a:off x="1298304" y="5538491"/>
              <a:ext cx="166366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3E97A0C-48BF-D14B-A074-C2067D255813}"/>
                </a:ext>
              </a:extLst>
            </p:cNvPr>
            <p:cNvCxnSpPr/>
            <p:nvPr/>
          </p:nvCxnSpPr>
          <p:spPr>
            <a:xfrm>
              <a:off x="1225390" y="5538491"/>
              <a:ext cx="1028747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B2DFB102-8DEA-7C4D-8276-7C8F414F2CD2}"/>
                </a:ext>
              </a:extLst>
            </p:cNvPr>
            <p:cNvCxnSpPr/>
            <p:nvPr/>
          </p:nvCxnSpPr>
          <p:spPr>
            <a:xfrm>
              <a:off x="1225390" y="5538491"/>
              <a:ext cx="138266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296040" y="5908946"/>
            <a:ext cx="95999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Reduces congestion by reducing the number of launched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Improves utilization because aggregated child grids have more threads then original ones</a:t>
            </a:r>
          </a:p>
        </p:txBody>
      </p:sp>
    </p:spTree>
    <p:extLst>
      <p:ext uri="{BB962C8B-B14F-4D97-AF65-F5344CB8AC3E}">
        <p14:creationId xmlns:p14="http://schemas.microsoft.com/office/powerpoint/2010/main" val="13632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Work: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14546" cy="38124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Aggregates launches at different levels of granularity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98317" y="4708194"/>
            <a:ext cx="4175849" cy="2008599"/>
            <a:chOff x="6498317" y="4708194"/>
            <a:chExt cx="4175849" cy="2008599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BF572B4D-9332-1441-A479-7517D133BC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70532" y="5555394"/>
              <a:ext cx="416910" cy="92479"/>
              <a:chOff x="1124592" y="2808591"/>
              <a:chExt cx="364866" cy="91440"/>
            </a:xfrm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ABD330B1-D37E-C64F-9E28-CD164FB2FFCF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4D1B481A-0EFD-C448-81B3-1ECE2001812B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338CDA9E-A04D-6442-84B6-E01853854845}"/>
                  </a:ext>
                </a:extLst>
              </p:cNvPr>
              <p:cNvSpPr/>
              <p:nvPr/>
            </p:nvSpPr>
            <p:spPr>
              <a:xfrm>
                <a:off x="1398018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0BEDF614-9D03-A246-A5AF-68B77647A695}"/>
                  </a:ext>
                </a:extLst>
              </p:cNvPr>
              <p:cNvSpPr/>
              <p:nvPr/>
            </p:nvSpPr>
            <p:spPr>
              <a:xfrm>
                <a:off x="130687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9F5C915F-DC13-7F4B-BF8E-75AA1CB13B29}"/>
                </a:ext>
              </a:extLst>
            </p:cNvPr>
            <p:cNvGrpSpPr/>
            <p:nvPr/>
          </p:nvGrpSpPr>
          <p:grpSpPr>
            <a:xfrm>
              <a:off x="7560234" y="5898857"/>
              <a:ext cx="447386" cy="395990"/>
              <a:chOff x="943897" y="2804028"/>
              <a:chExt cx="914400" cy="914400"/>
            </a:xfrm>
          </p:grpSpPr>
          <p:sp>
            <p:nvSpPr>
              <p:cNvPr id="712" name="Freeform 711">
                <a:extLst>
                  <a:ext uri="{FF2B5EF4-FFF2-40B4-BE49-F238E27FC236}">
                    <a16:creationId xmlns:a16="http://schemas.microsoft.com/office/drawing/2014/main" id="{4A8C814A-7E31-AE44-88C5-DAA2D9B57D4B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3" name="Freeform 712">
                <a:extLst>
                  <a:ext uri="{FF2B5EF4-FFF2-40B4-BE49-F238E27FC236}">
                    <a16:creationId xmlns:a16="http://schemas.microsoft.com/office/drawing/2014/main" id="{EE15B1C1-FDFF-294D-92FC-78E8E9AE1209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CA770DC1-8E30-F449-A17A-F80CAE78CA28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C77C2932-F1B7-DC45-9D4E-4092A9353F69}"/>
                </a:ext>
              </a:extLst>
            </p:cNvPr>
            <p:cNvGrpSpPr/>
            <p:nvPr/>
          </p:nvGrpSpPr>
          <p:grpSpPr>
            <a:xfrm>
              <a:off x="6549242" y="5898857"/>
              <a:ext cx="447386" cy="395990"/>
              <a:chOff x="943897" y="2804028"/>
              <a:chExt cx="914400" cy="914400"/>
            </a:xfrm>
          </p:grpSpPr>
          <p:sp>
            <p:nvSpPr>
              <p:cNvPr id="707" name="Freeform 706">
                <a:extLst>
                  <a:ext uri="{FF2B5EF4-FFF2-40B4-BE49-F238E27FC236}">
                    <a16:creationId xmlns:a16="http://schemas.microsoft.com/office/drawing/2014/main" id="{442DA187-FBC2-3747-868C-AD3C28E76AC9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8" name="Freeform 707">
                <a:extLst>
                  <a:ext uri="{FF2B5EF4-FFF2-40B4-BE49-F238E27FC236}">
                    <a16:creationId xmlns:a16="http://schemas.microsoft.com/office/drawing/2014/main" id="{ED1C54DB-9AF4-6247-A8C7-FA496F82F94F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9" name="Freeform 708">
                <a:extLst>
                  <a:ext uri="{FF2B5EF4-FFF2-40B4-BE49-F238E27FC236}">
                    <a16:creationId xmlns:a16="http://schemas.microsoft.com/office/drawing/2014/main" id="{15136AC3-4A49-074A-8428-54D833925055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0" name="Freeform 709">
                <a:extLst>
                  <a:ext uri="{FF2B5EF4-FFF2-40B4-BE49-F238E27FC236}">
                    <a16:creationId xmlns:a16="http://schemas.microsoft.com/office/drawing/2014/main" id="{6DF9B17A-2C65-3F48-9691-9851D091DB79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58A885D3-AFC5-344A-BAB7-356E5B472E67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26A03297-9A97-C144-A639-51E476864F6C}"/>
                </a:ext>
              </a:extLst>
            </p:cNvPr>
            <p:cNvGrpSpPr/>
            <p:nvPr/>
          </p:nvGrpSpPr>
          <p:grpSpPr>
            <a:xfrm>
              <a:off x="7054738" y="5898857"/>
              <a:ext cx="447386" cy="395990"/>
              <a:chOff x="1893141" y="2804028"/>
              <a:chExt cx="914400" cy="914400"/>
            </a:xfrm>
          </p:grpSpPr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9CCE696F-8858-8340-ADF6-7EAF818CAAEB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E431B81B-2B12-3C43-B4E9-B344DAF16E54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ABAB7870-357C-264B-9A31-483F7359F88A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70B3F788-EA26-8C4E-BCD3-063824064E32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6" name="Straight Arrow Connector 675">
              <a:extLst>
                <a:ext uri="{FF2B5EF4-FFF2-40B4-BE49-F238E27FC236}">
                  <a16:creationId xmlns:a16="http://schemas.microsoft.com/office/drawing/2014/main" id="{3FBB7F42-0C56-574C-955A-CF78A3839120}"/>
                </a:ext>
              </a:extLst>
            </p:cNvPr>
            <p:cNvCxnSpPr>
              <a:cxnSpLocks/>
              <a:stCxn id="667" idx="39"/>
            </p:cNvCxnSpPr>
            <p:nvPr/>
          </p:nvCxnSpPr>
          <p:spPr>
            <a:xfrm flipH="1">
              <a:off x="6577265" y="5305116"/>
              <a:ext cx="1358244" cy="56247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C4238CA-B710-2745-9251-E076DE7542F0}"/>
                </a:ext>
              </a:extLst>
            </p:cNvPr>
            <p:cNvGrpSpPr/>
            <p:nvPr/>
          </p:nvGrpSpPr>
          <p:grpSpPr>
            <a:xfrm>
              <a:off x="9103550" y="5898857"/>
              <a:ext cx="447386" cy="395990"/>
              <a:chOff x="943897" y="2804028"/>
              <a:chExt cx="914400" cy="914400"/>
            </a:xfrm>
          </p:grpSpPr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F757F633-5907-A641-909F-F19F754A35C2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89B679C7-4774-704A-8612-90B9D43F565D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90EDBE6A-FE42-774E-8A4C-5AE006B20D09}"/>
                </a:ext>
              </a:extLst>
            </p:cNvPr>
            <p:cNvGrpSpPr/>
            <p:nvPr/>
          </p:nvGrpSpPr>
          <p:grpSpPr>
            <a:xfrm>
              <a:off x="8065730" y="5898857"/>
              <a:ext cx="447386" cy="395990"/>
              <a:chOff x="943897" y="2804028"/>
              <a:chExt cx="914400" cy="914400"/>
            </a:xfrm>
          </p:grpSpPr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3A3A464D-E7A7-B740-AAE1-672152CC4E4E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8AE68D5D-9BFF-CC4A-BF36-131D0EBE444E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801CA01F-DE50-B443-8878-8B99EBDA5351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F2D2E1FA-03CB-2847-B3B5-F57EE004EDD7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878AE1CB-3F76-0B48-9E4B-CE97128FD573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D1611BA-FBBA-D645-B6C3-CCFC871306B0}"/>
                </a:ext>
              </a:extLst>
            </p:cNvPr>
            <p:cNvGrpSpPr/>
            <p:nvPr/>
          </p:nvGrpSpPr>
          <p:grpSpPr>
            <a:xfrm>
              <a:off x="8598056" y="5898857"/>
              <a:ext cx="447386" cy="395990"/>
              <a:chOff x="2842386" y="2804028"/>
              <a:chExt cx="914400" cy="914400"/>
            </a:xfrm>
          </p:grpSpPr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FE71F87B-1891-EC4B-86B4-B72BCA74C0E5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B08B2F41-115F-F540-957A-B0B21F1735DA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91163152-8265-7949-9F3E-92C886188E78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B04E99B0-2BBA-D740-8DF2-193C4165123F}"/>
                </a:ext>
              </a:extLst>
            </p:cNvPr>
            <p:cNvSpPr>
              <a:spLocks/>
            </p:cNvSpPr>
            <p:nvPr/>
          </p:nvSpPr>
          <p:spPr>
            <a:xfrm>
              <a:off x="7153977" y="5555394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BB674B30-DACA-5441-AD56-EE81B13B09C9}"/>
                </a:ext>
              </a:extLst>
            </p:cNvPr>
            <p:cNvCxnSpPr>
              <a:cxnSpLocks/>
              <a:stCxn id="680" idx="3"/>
            </p:cNvCxnSpPr>
            <p:nvPr/>
          </p:nvCxnSpPr>
          <p:spPr>
            <a:xfrm>
              <a:off x="7258460" y="5601634"/>
              <a:ext cx="3120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617439BE-2F22-9C4B-B5AF-73A415E4BDDA}"/>
                </a:ext>
              </a:extLst>
            </p:cNvPr>
            <p:cNvGrpSpPr/>
            <p:nvPr/>
          </p:nvGrpSpPr>
          <p:grpSpPr>
            <a:xfrm>
              <a:off x="7622774" y="5282426"/>
              <a:ext cx="856221" cy="272975"/>
              <a:chOff x="1079563" y="5295168"/>
              <a:chExt cx="599470" cy="187085"/>
            </a:xfrm>
          </p:grpSpPr>
          <p:cxnSp>
            <p:nvCxnSpPr>
              <p:cNvPr id="689" name="Straight Arrow Connector 688">
                <a:extLst>
                  <a:ext uri="{FF2B5EF4-FFF2-40B4-BE49-F238E27FC236}">
                    <a16:creationId xmlns:a16="http://schemas.microsoft.com/office/drawing/2014/main" id="{6F2E46ED-B12F-BB4C-9B02-E64A18EC582E}"/>
                  </a:ext>
                </a:extLst>
              </p:cNvPr>
              <p:cNvCxnSpPr>
                <a:cxnSpLocks/>
                <a:stCxn id="667" idx="38"/>
                <a:endCxn id="715" idx="0"/>
              </p:cNvCxnSpPr>
              <p:nvPr/>
            </p:nvCxnSpPr>
            <p:spPr>
              <a:xfrm flipH="1">
                <a:off x="1079563" y="5295170"/>
                <a:ext cx="218957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90261F1F-D20E-474D-BCDD-166EDC99C6DA}"/>
                  </a:ext>
                </a:extLst>
              </p:cNvPr>
              <p:cNvCxnSpPr>
                <a:cxnSpLocks/>
                <a:stCxn id="668" idx="39"/>
                <a:endCxn id="716" idx="0"/>
              </p:cNvCxnSpPr>
              <p:nvPr/>
            </p:nvCxnSpPr>
            <p:spPr>
              <a:xfrm flipH="1">
                <a:off x="1152477" y="5310723"/>
                <a:ext cx="272880" cy="1715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1" name="Straight Arrow Connector 690">
                <a:extLst>
                  <a:ext uri="{FF2B5EF4-FFF2-40B4-BE49-F238E27FC236}">
                    <a16:creationId xmlns:a16="http://schemas.microsoft.com/office/drawing/2014/main" id="{357020B2-6E38-CF42-A297-58A9EC828505}"/>
                  </a:ext>
                </a:extLst>
              </p:cNvPr>
              <p:cNvCxnSpPr>
                <a:cxnSpLocks/>
                <a:stCxn id="670" idx="39"/>
                <a:endCxn id="717" idx="0"/>
              </p:cNvCxnSpPr>
              <p:nvPr/>
            </p:nvCxnSpPr>
            <p:spPr>
              <a:xfrm flipH="1">
                <a:off x="1298304" y="5310719"/>
                <a:ext cx="380729" cy="1715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2" name="Straight Arrow Connector 691">
                <a:extLst>
                  <a:ext uri="{FF2B5EF4-FFF2-40B4-BE49-F238E27FC236}">
                    <a16:creationId xmlns:a16="http://schemas.microsoft.com/office/drawing/2014/main" id="{5BBE15E8-98C2-6C4D-9E00-D6FE9C3C4FCD}"/>
                  </a:ext>
                </a:extLst>
              </p:cNvPr>
              <p:cNvCxnSpPr>
                <a:cxnSpLocks/>
                <a:stCxn id="669" idx="38"/>
                <a:endCxn id="718" idx="0"/>
              </p:cNvCxnSpPr>
              <p:nvPr/>
            </p:nvCxnSpPr>
            <p:spPr>
              <a:xfrm flipH="1">
                <a:off x="1225390" y="5295168"/>
                <a:ext cx="326805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85FD0E54-1CC2-0841-AF10-C41D2C8CCDC3}"/>
                </a:ext>
              </a:extLst>
            </p:cNvPr>
            <p:cNvCxnSpPr/>
            <p:nvPr/>
          </p:nvCxnSpPr>
          <p:spPr>
            <a:xfrm flipH="1">
              <a:off x="6772935" y="5609659"/>
              <a:ext cx="849839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11AAD6A8-68D7-0C42-AA2D-131C1DEA61EE}"/>
                </a:ext>
              </a:extLst>
            </p:cNvPr>
            <p:cNvCxnSpPr/>
            <p:nvPr/>
          </p:nvCxnSpPr>
          <p:spPr>
            <a:xfrm flipH="1">
              <a:off x="7278431" y="5609659"/>
              <a:ext cx="344342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C8BB6C36-3036-3D41-A665-65C63780B1B4}"/>
                </a:ext>
              </a:extLst>
            </p:cNvPr>
            <p:cNvCxnSpPr/>
            <p:nvPr/>
          </p:nvCxnSpPr>
          <p:spPr>
            <a:xfrm>
              <a:off x="7726916" y="5609659"/>
              <a:ext cx="57010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2112808F-A759-4B44-A0D1-CB4A3EF83F00}"/>
                </a:ext>
              </a:extLst>
            </p:cNvPr>
            <p:cNvCxnSpPr/>
            <p:nvPr/>
          </p:nvCxnSpPr>
          <p:spPr>
            <a:xfrm>
              <a:off x="7831058" y="5609659"/>
              <a:ext cx="458365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B0D4F4DE-2E43-D942-94F8-1DD06EC70281}"/>
                </a:ext>
              </a:extLst>
            </p:cNvPr>
            <p:cNvCxnSpPr>
              <a:cxnSpLocks/>
              <a:stCxn id="717" idx="2"/>
              <a:endCxn id="702" idx="0"/>
            </p:cNvCxnSpPr>
            <p:nvPr/>
          </p:nvCxnSpPr>
          <p:spPr>
            <a:xfrm>
              <a:off x="7935201" y="5647874"/>
              <a:ext cx="1392042" cy="250983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8" name="Straight Arrow Connector 687">
              <a:extLst>
                <a:ext uri="{FF2B5EF4-FFF2-40B4-BE49-F238E27FC236}">
                  <a16:creationId xmlns:a16="http://schemas.microsoft.com/office/drawing/2014/main" id="{43B0C6BD-B002-C046-9751-4D0B47B5603B}"/>
                </a:ext>
              </a:extLst>
            </p:cNvPr>
            <p:cNvCxnSpPr>
              <a:cxnSpLocks/>
              <a:endCxn id="695" idx="0"/>
            </p:cNvCxnSpPr>
            <p:nvPr/>
          </p:nvCxnSpPr>
          <p:spPr>
            <a:xfrm>
              <a:off x="7831058" y="5609654"/>
              <a:ext cx="990691" cy="289202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F7E1A9AE-0F7E-3741-91FA-76FBF1DF1599}"/>
                </a:ext>
              </a:extLst>
            </p:cNvPr>
            <p:cNvSpPr/>
            <p:nvPr/>
          </p:nvSpPr>
          <p:spPr>
            <a:xfrm>
              <a:off x="7898387" y="4776965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EF4B7B27-37FD-E347-8EE8-2DE17D06EBAB}"/>
                </a:ext>
              </a:extLst>
            </p:cNvPr>
            <p:cNvSpPr/>
            <p:nvPr/>
          </p:nvSpPr>
          <p:spPr>
            <a:xfrm>
              <a:off x="8079548" y="4776965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34913736-A1C5-674F-B28B-05AD4BDD3528}"/>
                </a:ext>
              </a:extLst>
            </p:cNvPr>
            <p:cNvSpPr/>
            <p:nvPr/>
          </p:nvSpPr>
          <p:spPr>
            <a:xfrm>
              <a:off x="8260711" y="4776965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998AC8A-F972-D041-AF5D-A113C337E7D0}"/>
                </a:ext>
              </a:extLst>
            </p:cNvPr>
            <p:cNvSpPr/>
            <p:nvPr/>
          </p:nvSpPr>
          <p:spPr>
            <a:xfrm>
              <a:off x="8441873" y="4776965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9B6236C0-2A80-1640-89A9-057BC92F964F}"/>
                </a:ext>
              </a:extLst>
            </p:cNvPr>
            <p:cNvSpPr/>
            <p:nvPr/>
          </p:nvSpPr>
          <p:spPr>
            <a:xfrm>
              <a:off x="7864276" y="4737004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15E4A781-E45C-704F-92BF-0F11FDAD2D5F}"/>
                </a:ext>
              </a:extLst>
            </p:cNvPr>
            <p:cNvSpPr/>
            <p:nvPr/>
          </p:nvSpPr>
          <p:spPr>
            <a:xfrm>
              <a:off x="8695143" y="479020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51F661D2-D0D3-0C47-B70C-4985DF2EAC06}"/>
                </a:ext>
              </a:extLst>
            </p:cNvPr>
            <p:cNvSpPr/>
            <p:nvPr/>
          </p:nvSpPr>
          <p:spPr>
            <a:xfrm>
              <a:off x="8876304" y="479020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CD9539D6-076C-8944-9DB4-E3B79C6C4787}"/>
                </a:ext>
              </a:extLst>
            </p:cNvPr>
            <p:cNvSpPr/>
            <p:nvPr/>
          </p:nvSpPr>
          <p:spPr>
            <a:xfrm>
              <a:off x="8661032" y="4740141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DCE9D3C1-1A81-C242-BF48-1E117F7CD564}"/>
                </a:ext>
              </a:extLst>
            </p:cNvPr>
            <p:cNvSpPr/>
            <p:nvPr/>
          </p:nvSpPr>
          <p:spPr>
            <a:xfrm>
              <a:off x="9696503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B90B510B-FA90-8F45-8FE8-972476981E53}"/>
                </a:ext>
              </a:extLst>
            </p:cNvPr>
            <p:cNvSpPr/>
            <p:nvPr/>
          </p:nvSpPr>
          <p:spPr>
            <a:xfrm>
              <a:off x="9813003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350197F5-16EE-7641-894C-036B82D83F14}"/>
                </a:ext>
              </a:extLst>
            </p:cNvPr>
            <p:cNvSpPr/>
            <p:nvPr/>
          </p:nvSpPr>
          <p:spPr>
            <a:xfrm>
              <a:off x="9929503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60F3A116-825C-224C-86F9-4C3619203F53}"/>
                </a:ext>
              </a:extLst>
            </p:cNvPr>
            <p:cNvSpPr/>
            <p:nvPr/>
          </p:nvSpPr>
          <p:spPr>
            <a:xfrm>
              <a:off x="10046004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F823ABAE-DA60-D841-BC38-E95F18244DFF}"/>
                </a:ext>
              </a:extLst>
            </p:cNvPr>
            <p:cNvSpPr/>
            <p:nvPr/>
          </p:nvSpPr>
          <p:spPr>
            <a:xfrm>
              <a:off x="9668480" y="5901306"/>
              <a:ext cx="447386" cy="39599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D6F180D1-0FBF-414C-8729-46F00DF00143}"/>
                </a:ext>
              </a:extLst>
            </p:cNvPr>
            <p:cNvSpPr/>
            <p:nvPr/>
          </p:nvSpPr>
          <p:spPr>
            <a:xfrm>
              <a:off x="10203565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17621FB1-4EC2-0543-9F25-D5525ED4CB61}"/>
                </a:ext>
              </a:extLst>
            </p:cNvPr>
            <p:cNvSpPr/>
            <p:nvPr/>
          </p:nvSpPr>
          <p:spPr>
            <a:xfrm>
              <a:off x="10320066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D559DEB3-CC20-CC4B-B0EF-35CCE819A5E6}"/>
                </a:ext>
              </a:extLst>
            </p:cNvPr>
            <p:cNvSpPr/>
            <p:nvPr/>
          </p:nvSpPr>
          <p:spPr>
            <a:xfrm>
              <a:off x="10436566" y="5926393"/>
              <a:ext cx="49337" cy="33964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7DF077D3-8D6B-AA46-B7C0-CA552363EA08}"/>
                </a:ext>
              </a:extLst>
            </p:cNvPr>
            <p:cNvSpPr/>
            <p:nvPr/>
          </p:nvSpPr>
          <p:spPr>
            <a:xfrm>
              <a:off x="10173976" y="5901306"/>
              <a:ext cx="447386" cy="39599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DA36B3F2-DB29-5843-BC0C-0370FCE489D2}"/>
                </a:ext>
              </a:extLst>
            </p:cNvPr>
            <p:cNvCxnSpPr>
              <a:cxnSpLocks/>
              <a:endCxn id="651" idx="0"/>
            </p:cNvCxnSpPr>
            <p:nvPr/>
          </p:nvCxnSpPr>
          <p:spPr>
            <a:xfrm flipH="1">
              <a:off x="8046286" y="5318334"/>
              <a:ext cx="684739" cy="237057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ECDBE51F-C7AB-CE4E-BFA5-914A69D59372}"/>
                </a:ext>
              </a:extLst>
            </p:cNvPr>
            <p:cNvCxnSpPr>
              <a:cxnSpLocks/>
              <a:stCxn id="665" idx="39"/>
              <a:endCxn id="652" idx="0"/>
            </p:cNvCxnSpPr>
            <p:nvPr/>
          </p:nvCxnSpPr>
          <p:spPr>
            <a:xfrm flipH="1">
              <a:off x="8157373" y="5318344"/>
              <a:ext cx="756054" cy="237041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7" name="Straight Arrow Connector 646">
              <a:extLst>
                <a:ext uri="{FF2B5EF4-FFF2-40B4-BE49-F238E27FC236}">
                  <a16:creationId xmlns:a16="http://schemas.microsoft.com/office/drawing/2014/main" id="{FCCA4CA9-3623-6D48-9FAD-8CA0394C388D}"/>
                </a:ext>
              </a:extLst>
            </p:cNvPr>
            <p:cNvCxnSpPr>
              <a:cxnSpLocks/>
              <a:stCxn id="651" idx="2"/>
            </p:cNvCxnSpPr>
            <p:nvPr/>
          </p:nvCxnSpPr>
          <p:spPr>
            <a:xfrm>
              <a:off x="8046287" y="5647873"/>
              <a:ext cx="1775193" cy="253434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6AAA8F9B-2513-4040-9BE7-A0842A63C1AB}"/>
                </a:ext>
              </a:extLst>
            </p:cNvPr>
            <p:cNvCxnSpPr>
              <a:cxnSpLocks/>
              <a:stCxn id="652" idx="3"/>
            </p:cNvCxnSpPr>
            <p:nvPr/>
          </p:nvCxnSpPr>
          <p:spPr>
            <a:xfrm>
              <a:off x="8209615" y="5601632"/>
              <a:ext cx="2117361" cy="299675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9DE05DB7-6147-084D-9AF3-D35A6B0C8795}"/>
                </a:ext>
              </a:extLst>
            </p:cNvPr>
            <p:cNvSpPr/>
            <p:nvPr/>
          </p:nvSpPr>
          <p:spPr>
            <a:xfrm>
              <a:off x="6498317" y="5858893"/>
              <a:ext cx="4175849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A8488E87-D63F-BC4C-9DAE-CEB2844AB047}"/>
                </a:ext>
              </a:extLst>
            </p:cNvPr>
            <p:cNvSpPr/>
            <p:nvPr/>
          </p:nvSpPr>
          <p:spPr>
            <a:xfrm>
              <a:off x="7831058" y="4708194"/>
              <a:ext cx="1565611" cy="70083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DEB207DD-402F-9846-9586-31A3B98FFE89}"/>
                </a:ext>
              </a:extLst>
            </p:cNvPr>
            <p:cNvSpPr/>
            <p:nvPr/>
          </p:nvSpPr>
          <p:spPr>
            <a:xfrm>
              <a:off x="7994045" y="5555393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AA2A1639-4F46-0249-8369-3F3E3E9E515D}"/>
                </a:ext>
              </a:extLst>
            </p:cNvPr>
            <p:cNvSpPr/>
            <p:nvPr/>
          </p:nvSpPr>
          <p:spPr>
            <a:xfrm>
              <a:off x="8105132" y="5555392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CF28198D-CD3C-324F-BFE5-49DE7383E302}"/>
                </a:ext>
              </a:extLst>
            </p:cNvPr>
            <p:cNvSpPr/>
            <p:nvPr/>
          </p:nvSpPr>
          <p:spPr>
            <a:xfrm>
              <a:off x="7806440" y="6347461"/>
              <a:ext cx="1709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Grid-Granularity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18621" y="4708977"/>
            <a:ext cx="4165750" cy="2025039"/>
            <a:chOff x="1518621" y="4708977"/>
            <a:chExt cx="4165750" cy="2025039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00A9413-B684-974B-A482-4EF77BC1E532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90836" y="5556177"/>
              <a:ext cx="416910" cy="92479"/>
              <a:chOff x="1124592" y="2808591"/>
              <a:chExt cx="364866" cy="91440"/>
            </a:xfrm>
          </p:grpSpPr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1F55AB31-0D51-4A46-BFE6-97220ACF5EDF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09C22F1A-D5FB-0343-8CBD-0F75B7AE2CE2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52798DFE-9F67-684C-AE1F-0C0411F3134F}"/>
                  </a:ext>
                </a:extLst>
              </p:cNvPr>
              <p:cNvSpPr/>
              <p:nvPr/>
            </p:nvSpPr>
            <p:spPr>
              <a:xfrm>
                <a:off x="1398018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0265C18-33C3-064F-BCA6-53475404EA12}"/>
                  </a:ext>
                </a:extLst>
              </p:cNvPr>
              <p:cNvSpPr/>
              <p:nvPr/>
            </p:nvSpPr>
            <p:spPr>
              <a:xfrm>
                <a:off x="130687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DC137CB8-ACDE-294B-9E80-10951A347F77}"/>
                </a:ext>
              </a:extLst>
            </p:cNvPr>
            <p:cNvGrpSpPr/>
            <p:nvPr/>
          </p:nvGrpSpPr>
          <p:grpSpPr>
            <a:xfrm>
              <a:off x="2580538" y="5899640"/>
              <a:ext cx="447386" cy="395990"/>
              <a:chOff x="943897" y="2804028"/>
              <a:chExt cx="914400" cy="914400"/>
            </a:xfrm>
          </p:grpSpPr>
          <p:sp>
            <p:nvSpPr>
              <p:cNvPr id="796" name="Freeform 795">
                <a:extLst>
                  <a:ext uri="{FF2B5EF4-FFF2-40B4-BE49-F238E27FC236}">
                    <a16:creationId xmlns:a16="http://schemas.microsoft.com/office/drawing/2014/main" id="{E24B8A18-4370-C94D-B6EF-2777B9136A20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7" name="Freeform 796">
                <a:extLst>
                  <a:ext uri="{FF2B5EF4-FFF2-40B4-BE49-F238E27FC236}">
                    <a16:creationId xmlns:a16="http://schemas.microsoft.com/office/drawing/2014/main" id="{36FD7FE0-0DD9-774F-B766-FE2EAA4EDA99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246622D7-CC38-A744-90AC-E433E95EC4A2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EABD22BD-B76A-C94F-9282-8A5D23692DF0}"/>
                </a:ext>
              </a:extLst>
            </p:cNvPr>
            <p:cNvGrpSpPr/>
            <p:nvPr/>
          </p:nvGrpSpPr>
          <p:grpSpPr>
            <a:xfrm>
              <a:off x="1569546" y="5899640"/>
              <a:ext cx="447386" cy="395990"/>
              <a:chOff x="943897" y="2804028"/>
              <a:chExt cx="914400" cy="914400"/>
            </a:xfrm>
          </p:grpSpPr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705ABC46-88DF-AA40-8030-73980BC7D940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E2234186-6CA0-014A-8C99-827AA699FBAC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3" name="Freeform 792">
                <a:extLst>
                  <a:ext uri="{FF2B5EF4-FFF2-40B4-BE49-F238E27FC236}">
                    <a16:creationId xmlns:a16="http://schemas.microsoft.com/office/drawing/2014/main" id="{FD2EE708-6067-6B43-B9F0-7F6F779D612D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4" name="Freeform 793">
                <a:extLst>
                  <a:ext uri="{FF2B5EF4-FFF2-40B4-BE49-F238E27FC236}">
                    <a16:creationId xmlns:a16="http://schemas.microsoft.com/office/drawing/2014/main" id="{1FB286A6-9410-4640-8F2C-78788E843670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5" name="Rectangle 794">
                <a:extLst>
                  <a:ext uri="{FF2B5EF4-FFF2-40B4-BE49-F238E27FC236}">
                    <a16:creationId xmlns:a16="http://schemas.microsoft.com/office/drawing/2014/main" id="{57F6B8D6-DC73-C546-BF62-6AA7542A7307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CC874CD0-C11C-5A4F-A79F-D46FD66C39E6}"/>
                </a:ext>
              </a:extLst>
            </p:cNvPr>
            <p:cNvGrpSpPr/>
            <p:nvPr/>
          </p:nvGrpSpPr>
          <p:grpSpPr>
            <a:xfrm>
              <a:off x="2075042" y="5899640"/>
              <a:ext cx="447386" cy="395990"/>
              <a:chOff x="1893141" y="2804028"/>
              <a:chExt cx="914400" cy="914400"/>
            </a:xfrm>
          </p:grpSpPr>
          <p:sp>
            <p:nvSpPr>
              <p:cNvPr id="787" name="Freeform 786">
                <a:extLst>
                  <a:ext uri="{FF2B5EF4-FFF2-40B4-BE49-F238E27FC236}">
                    <a16:creationId xmlns:a16="http://schemas.microsoft.com/office/drawing/2014/main" id="{2433DCE8-7836-6342-8990-D98BAC39965D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8" name="Freeform 787">
                <a:extLst>
                  <a:ext uri="{FF2B5EF4-FFF2-40B4-BE49-F238E27FC236}">
                    <a16:creationId xmlns:a16="http://schemas.microsoft.com/office/drawing/2014/main" id="{BEC8A997-E307-C24C-9FF0-4CDE965B9B10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9" name="Freeform 788">
                <a:extLst>
                  <a:ext uri="{FF2B5EF4-FFF2-40B4-BE49-F238E27FC236}">
                    <a16:creationId xmlns:a16="http://schemas.microsoft.com/office/drawing/2014/main" id="{85E73F6D-656A-A84B-AE3C-36F49EB0F32A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35F9516E-3506-CD48-B455-2DA1133F5551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7A98869E-8057-A845-BBEC-73D1022F99B0}"/>
                </a:ext>
              </a:extLst>
            </p:cNvPr>
            <p:cNvCxnSpPr>
              <a:cxnSpLocks/>
              <a:stCxn id="751" idx="39"/>
            </p:cNvCxnSpPr>
            <p:nvPr/>
          </p:nvCxnSpPr>
          <p:spPr>
            <a:xfrm flipH="1">
              <a:off x="1597569" y="5305899"/>
              <a:ext cx="1358244" cy="56247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6D26C140-F799-7F49-9612-FA09A98DE8A0}"/>
                </a:ext>
              </a:extLst>
            </p:cNvPr>
            <p:cNvGrpSpPr/>
            <p:nvPr/>
          </p:nvGrpSpPr>
          <p:grpSpPr>
            <a:xfrm>
              <a:off x="4123854" y="5899640"/>
              <a:ext cx="447386" cy="395990"/>
              <a:chOff x="943897" y="2804028"/>
              <a:chExt cx="914400" cy="914400"/>
            </a:xfrm>
          </p:grpSpPr>
          <p:sp>
            <p:nvSpPr>
              <p:cNvPr id="785" name="Freeform 784">
                <a:extLst>
                  <a:ext uri="{FF2B5EF4-FFF2-40B4-BE49-F238E27FC236}">
                    <a16:creationId xmlns:a16="http://schemas.microsoft.com/office/drawing/2014/main" id="{29711C7C-BF15-AF4E-AC19-463B6DA0F0C9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3C65F16B-C669-114C-94A1-BAA8E3DA354B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B30924A7-48BD-7E43-8D58-83BE679098E2}"/>
                </a:ext>
              </a:extLst>
            </p:cNvPr>
            <p:cNvGrpSpPr/>
            <p:nvPr/>
          </p:nvGrpSpPr>
          <p:grpSpPr>
            <a:xfrm>
              <a:off x="3086034" y="5899640"/>
              <a:ext cx="447386" cy="395990"/>
              <a:chOff x="943897" y="2804028"/>
              <a:chExt cx="914400" cy="914400"/>
            </a:xfrm>
          </p:grpSpPr>
          <p:sp>
            <p:nvSpPr>
              <p:cNvPr id="780" name="Freeform 779">
                <a:extLst>
                  <a:ext uri="{FF2B5EF4-FFF2-40B4-BE49-F238E27FC236}">
                    <a16:creationId xmlns:a16="http://schemas.microsoft.com/office/drawing/2014/main" id="{87E78221-F848-4448-A5C9-91BF3495AF4F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1" name="Freeform 780">
                <a:extLst>
                  <a:ext uri="{FF2B5EF4-FFF2-40B4-BE49-F238E27FC236}">
                    <a16:creationId xmlns:a16="http://schemas.microsoft.com/office/drawing/2014/main" id="{85A079AD-3318-244E-855D-6B9154F5B038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2" name="Freeform 781">
                <a:extLst>
                  <a:ext uri="{FF2B5EF4-FFF2-40B4-BE49-F238E27FC236}">
                    <a16:creationId xmlns:a16="http://schemas.microsoft.com/office/drawing/2014/main" id="{E4CB31FB-14E1-9243-BE0C-06A67535A82C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7CDF2F3A-5904-4844-AD6F-04F27EE414B3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BE8A7ABD-8D56-EB44-9D39-A572580AE798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D40D5489-0436-EF42-B1A2-468D40D63584}"/>
                </a:ext>
              </a:extLst>
            </p:cNvPr>
            <p:cNvGrpSpPr/>
            <p:nvPr/>
          </p:nvGrpSpPr>
          <p:grpSpPr>
            <a:xfrm>
              <a:off x="3618360" y="5899640"/>
              <a:ext cx="447386" cy="395990"/>
              <a:chOff x="2842386" y="2804028"/>
              <a:chExt cx="914400" cy="914400"/>
            </a:xfrm>
          </p:grpSpPr>
          <p:sp>
            <p:nvSpPr>
              <p:cNvPr id="777" name="Freeform 776">
                <a:extLst>
                  <a:ext uri="{FF2B5EF4-FFF2-40B4-BE49-F238E27FC236}">
                    <a16:creationId xmlns:a16="http://schemas.microsoft.com/office/drawing/2014/main" id="{A6936DC9-9A40-2B45-A72C-D40FB7ADD50A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78" name="Freeform 777">
                <a:extLst>
                  <a:ext uri="{FF2B5EF4-FFF2-40B4-BE49-F238E27FC236}">
                    <a16:creationId xmlns:a16="http://schemas.microsoft.com/office/drawing/2014/main" id="{5FF71E13-A46D-C841-A22D-EA04A1D9DA47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79" name="Rectangle 778">
                <a:extLst>
                  <a:ext uri="{FF2B5EF4-FFF2-40B4-BE49-F238E27FC236}">
                    <a16:creationId xmlns:a16="http://schemas.microsoft.com/office/drawing/2014/main" id="{F6583293-4DB0-F44B-9980-507753FE7494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193548C0-8C58-4B49-B59F-A49FC3EA5CD4}"/>
                </a:ext>
              </a:extLst>
            </p:cNvPr>
            <p:cNvSpPr>
              <a:spLocks/>
            </p:cNvSpPr>
            <p:nvPr/>
          </p:nvSpPr>
          <p:spPr>
            <a:xfrm>
              <a:off x="2174281" y="5556177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5" name="Straight Arrow Connector 764">
              <a:extLst>
                <a:ext uri="{FF2B5EF4-FFF2-40B4-BE49-F238E27FC236}">
                  <a16:creationId xmlns:a16="http://schemas.microsoft.com/office/drawing/2014/main" id="{EB6345AB-1E26-1D44-AA7A-9B3D7876FD5D}"/>
                </a:ext>
              </a:extLst>
            </p:cNvPr>
            <p:cNvCxnSpPr>
              <a:cxnSpLocks/>
              <a:stCxn id="764" idx="3"/>
            </p:cNvCxnSpPr>
            <p:nvPr/>
          </p:nvCxnSpPr>
          <p:spPr>
            <a:xfrm>
              <a:off x="2278764" y="5602417"/>
              <a:ext cx="3120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0FE8CD3A-0ED1-EF4A-A75A-D3BB3D0D698E}"/>
                </a:ext>
              </a:extLst>
            </p:cNvPr>
            <p:cNvGrpSpPr/>
            <p:nvPr/>
          </p:nvGrpSpPr>
          <p:grpSpPr>
            <a:xfrm>
              <a:off x="2643078" y="5283204"/>
              <a:ext cx="856221" cy="319213"/>
              <a:chOff x="1079563" y="5295168"/>
              <a:chExt cx="599470" cy="218774"/>
            </a:xfrm>
          </p:grpSpPr>
          <p:cxnSp>
            <p:nvCxnSpPr>
              <p:cNvPr id="773" name="Straight Arrow Connector 772">
                <a:extLst>
                  <a:ext uri="{FF2B5EF4-FFF2-40B4-BE49-F238E27FC236}">
                    <a16:creationId xmlns:a16="http://schemas.microsoft.com/office/drawing/2014/main" id="{1279E1BD-4141-7E49-98CE-42298F2F2B95}"/>
                  </a:ext>
                </a:extLst>
              </p:cNvPr>
              <p:cNvCxnSpPr>
                <a:cxnSpLocks/>
                <a:stCxn id="751" idx="38"/>
                <a:endCxn id="799" idx="0"/>
              </p:cNvCxnSpPr>
              <p:nvPr/>
            </p:nvCxnSpPr>
            <p:spPr>
              <a:xfrm flipH="1">
                <a:off x="1079563" y="5295170"/>
                <a:ext cx="218957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4" name="Straight Arrow Connector 773">
                <a:extLst>
                  <a:ext uri="{FF2B5EF4-FFF2-40B4-BE49-F238E27FC236}">
                    <a16:creationId xmlns:a16="http://schemas.microsoft.com/office/drawing/2014/main" id="{D1A38E68-412C-A245-AB90-98CD528E1194}"/>
                  </a:ext>
                </a:extLst>
              </p:cNvPr>
              <p:cNvCxnSpPr>
                <a:cxnSpLocks/>
                <a:stCxn id="752" idx="39"/>
                <a:endCxn id="800" idx="0"/>
              </p:cNvCxnSpPr>
              <p:nvPr/>
            </p:nvCxnSpPr>
            <p:spPr>
              <a:xfrm flipH="1">
                <a:off x="1152477" y="5310723"/>
                <a:ext cx="272880" cy="1715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5" name="Straight Arrow Connector 774">
                <a:extLst>
                  <a:ext uri="{FF2B5EF4-FFF2-40B4-BE49-F238E27FC236}">
                    <a16:creationId xmlns:a16="http://schemas.microsoft.com/office/drawing/2014/main" id="{177B35A0-00EF-B54C-9F89-0A0DFB07D925}"/>
                  </a:ext>
                </a:extLst>
              </p:cNvPr>
              <p:cNvCxnSpPr>
                <a:cxnSpLocks/>
                <a:stCxn id="754" idx="39"/>
                <a:endCxn id="801" idx="3"/>
              </p:cNvCxnSpPr>
              <p:nvPr/>
            </p:nvCxnSpPr>
            <p:spPr>
              <a:xfrm flipH="1">
                <a:off x="1334880" y="5310722"/>
                <a:ext cx="344153" cy="20322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6" name="Straight Arrow Connector 775">
                <a:extLst>
                  <a:ext uri="{FF2B5EF4-FFF2-40B4-BE49-F238E27FC236}">
                    <a16:creationId xmlns:a16="http://schemas.microsoft.com/office/drawing/2014/main" id="{EA2DF4E3-2071-5748-B224-B1B6CF899C76}"/>
                  </a:ext>
                </a:extLst>
              </p:cNvPr>
              <p:cNvCxnSpPr>
                <a:cxnSpLocks/>
                <a:stCxn id="753" idx="38"/>
                <a:endCxn id="802" idx="0"/>
              </p:cNvCxnSpPr>
              <p:nvPr/>
            </p:nvCxnSpPr>
            <p:spPr>
              <a:xfrm flipH="1">
                <a:off x="1225390" y="5295168"/>
                <a:ext cx="326805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3B95A6FE-3175-424B-997B-09D8F5AB130A}"/>
                </a:ext>
              </a:extLst>
            </p:cNvPr>
            <p:cNvCxnSpPr/>
            <p:nvPr/>
          </p:nvCxnSpPr>
          <p:spPr>
            <a:xfrm flipH="1">
              <a:off x="1793239" y="5610442"/>
              <a:ext cx="849839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60FAB5A3-1854-F948-B02E-B00B238689A2}"/>
                </a:ext>
              </a:extLst>
            </p:cNvPr>
            <p:cNvCxnSpPr/>
            <p:nvPr/>
          </p:nvCxnSpPr>
          <p:spPr>
            <a:xfrm flipH="1">
              <a:off x="2298735" y="5610442"/>
              <a:ext cx="344342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7A381FA-C5E9-6B44-9721-4E7A64F5098D}"/>
                </a:ext>
              </a:extLst>
            </p:cNvPr>
            <p:cNvCxnSpPr/>
            <p:nvPr/>
          </p:nvCxnSpPr>
          <p:spPr>
            <a:xfrm>
              <a:off x="2747220" y="5610442"/>
              <a:ext cx="57010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0" name="Straight Arrow Connector 769">
              <a:extLst>
                <a:ext uri="{FF2B5EF4-FFF2-40B4-BE49-F238E27FC236}">
                  <a16:creationId xmlns:a16="http://schemas.microsoft.com/office/drawing/2014/main" id="{0AC30E2C-C2DB-D344-B283-56826ED06FB3}"/>
                </a:ext>
              </a:extLst>
            </p:cNvPr>
            <p:cNvCxnSpPr/>
            <p:nvPr/>
          </p:nvCxnSpPr>
          <p:spPr>
            <a:xfrm>
              <a:off x="2851362" y="5610442"/>
              <a:ext cx="458365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CA64A0BD-A586-9F4A-88BF-27E9C34738CD}"/>
                </a:ext>
              </a:extLst>
            </p:cNvPr>
            <p:cNvCxnSpPr>
              <a:cxnSpLocks/>
              <a:endCxn id="786" idx="0"/>
            </p:cNvCxnSpPr>
            <p:nvPr/>
          </p:nvCxnSpPr>
          <p:spPr>
            <a:xfrm>
              <a:off x="2955505" y="5610443"/>
              <a:ext cx="1392043" cy="289196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2" name="Straight Arrow Connector 771">
              <a:extLst>
                <a:ext uri="{FF2B5EF4-FFF2-40B4-BE49-F238E27FC236}">
                  <a16:creationId xmlns:a16="http://schemas.microsoft.com/office/drawing/2014/main" id="{62A769D2-B984-A940-A71A-E300A660B87E}"/>
                </a:ext>
              </a:extLst>
            </p:cNvPr>
            <p:cNvCxnSpPr>
              <a:cxnSpLocks/>
              <a:endCxn id="779" idx="0"/>
            </p:cNvCxnSpPr>
            <p:nvPr/>
          </p:nvCxnSpPr>
          <p:spPr>
            <a:xfrm>
              <a:off x="2851362" y="5610437"/>
              <a:ext cx="990691" cy="289203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8C516811-C633-524C-87D5-2B738F820254}"/>
                </a:ext>
              </a:extLst>
            </p:cNvPr>
            <p:cNvSpPr/>
            <p:nvPr/>
          </p:nvSpPr>
          <p:spPr>
            <a:xfrm>
              <a:off x="2923740" y="4777748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F3FFF84E-A3FF-7144-8137-EA5CC0D82ECD}"/>
                </a:ext>
              </a:extLst>
            </p:cNvPr>
            <p:cNvSpPr/>
            <p:nvPr/>
          </p:nvSpPr>
          <p:spPr>
            <a:xfrm>
              <a:off x="3104901" y="4777748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3" name="Freeform 752">
              <a:extLst>
                <a:ext uri="{FF2B5EF4-FFF2-40B4-BE49-F238E27FC236}">
                  <a16:creationId xmlns:a16="http://schemas.microsoft.com/office/drawing/2014/main" id="{1B4B471D-903C-BD44-AF36-9287B3B60251}"/>
                </a:ext>
              </a:extLst>
            </p:cNvPr>
            <p:cNvSpPr/>
            <p:nvPr/>
          </p:nvSpPr>
          <p:spPr>
            <a:xfrm>
              <a:off x="3286064" y="4777748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39E86221-EA79-4D4C-921D-3EA08C3144D0}"/>
                </a:ext>
              </a:extLst>
            </p:cNvPr>
            <p:cNvSpPr/>
            <p:nvPr/>
          </p:nvSpPr>
          <p:spPr>
            <a:xfrm>
              <a:off x="3467226" y="4777748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D8FD1BA3-EA20-D04F-B586-D77A359594AB}"/>
                </a:ext>
              </a:extLst>
            </p:cNvPr>
            <p:cNvSpPr/>
            <p:nvPr/>
          </p:nvSpPr>
          <p:spPr>
            <a:xfrm>
              <a:off x="2889629" y="4737787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Freeform 747">
              <a:extLst>
                <a:ext uri="{FF2B5EF4-FFF2-40B4-BE49-F238E27FC236}">
                  <a16:creationId xmlns:a16="http://schemas.microsoft.com/office/drawing/2014/main" id="{DD2EAC46-1390-734A-A4CA-620EE65B1C40}"/>
                </a:ext>
              </a:extLst>
            </p:cNvPr>
            <p:cNvSpPr/>
            <p:nvPr/>
          </p:nvSpPr>
          <p:spPr>
            <a:xfrm>
              <a:off x="3720497" y="4790984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A3C79BA0-FA43-D74D-B75F-10FFA45AB800}"/>
                </a:ext>
              </a:extLst>
            </p:cNvPr>
            <p:cNvSpPr/>
            <p:nvPr/>
          </p:nvSpPr>
          <p:spPr>
            <a:xfrm>
              <a:off x="3901658" y="4790984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5725E7F5-13A1-F041-B31A-492833C112CA}"/>
                </a:ext>
              </a:extLst>
            </p:cNvPr>
            <p:cNvSpPr/>
            <p:nvPr/>
          </p:nvSpPr>
          <p:spPr>
            <a:xfrm>
              <a:off x="3686386" y="4740924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7B6416E1-52A6-484A-8EDC-8BB9AD835902}"/>
                </a:ext>
              </a:extLst>
            </p:cNvPr>
            <p:cNvSpPr/>
            <p:nvPr/>
          </p:nvSpPr>
          <p:spPr>
            <a:xfrm>
              <a:off x="4542162" y="5542222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C7376E21-0F7B-4241-9B0A-C242363E7018}"/>
                </a:ext>
              </a:extLst>
            </p:cNvPr>
            <p:cNvSpPr/>
            <p:nvPr/>
          </p:nvSpPr>
          <p:spPr>
            <a:xfrm>
              <a:off x="4646304" y="5542222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E1A21D77-7764-DE4C-8B00-03EE647C6983}"/>
                </a:ext>
              </a:extLst>
            </p:cNvPr>
            <p:cNvCxnSpPr>
              <a:cxnSpLocks/>
            </p:cNvCxnSpPr>
            <p:nvPr/>
          </p:nvCxnSpPr>
          <p:spPr>
            <a:xfrm>
              <a:off x="3756379" y="5319120"/>
              <a:ext cx="942167" cy="655816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8D184B7D-AC06-A443-B10E-307C16AD7191}"/>
                </a:ext>
              </a:extLst>
            </p:cNvPr>
            <p:cNvSpPr>
              <a:spLocks/>
            </p:cNvSpPr>
            <p:nvPr/>
          </p:nvSpPr>
          <p:spPr>
            <a:xfrm>
              <a:off x="4047609" y="5542222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B55C953-233D-6C4B-BF11-5EA012E3545C}"/>
                </a:ext>
              </a:extLst>
            </p:cNvPr>
            <p:cNvCxnSpPr>
              <a:cxnSpLocks/>
              <a:stCxn id="724" idx="3"/>
            </p:cNvCxnSpPr>
            <p:nvPr/>
          </p:nvCxnSpPr>
          <p:spPr>
            <a:xfrm>
              <a:off x="4152091" y="5588461"/>
              <a:ext cx="390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EDF71302-039E-8446-B61E-264B06BDB1A1}"/>
                </a:ext>
              </a:extLst>
            </p:cNvPr>
            <p:cNvCxnSpPr>
              <a:cxnSpLocks/>
              <a:endCxn id="746" idx="0"/>
            </p:cNvCxnSpPr>
            <p:nvPr/>
          </p:nvCxnSpPr>
          <p:spPr>
            <a:xfrm>
              <a:off x="3756379" y="5319120"/>
              <a:ext cx="838024" cy="223087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804C94F5-9C93-9A4D-86D1-679D7FDF1CD6}"/>
                </a:ext>
              </a:extLst>
            </p:cNvPr>
            <p:cNvCxnSpPr>
              <a:cxnSpLocks/>
              <a:stCxn id="749" idx="39"/>
              <a:endCxn id="747" idx="0"/>
            </p:cNvCxnSpPr>
            <p:nvPr/>
          </p:nvCxnSpPr>
          <p:spPr>
            <a:xfrm>
              <a:off x="3938781" y="5319127"/>
              <a:ext cx="759765" cy="223087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7" name="Straight Arrow Connector 726">
              <a:extLst>
                <a:ext uri="{FF2B5EF4-FFF2-40B4-BE49-F238E27FC236}">
                  <a16:creationId xmlns:a16="http://schemas.microsoft.com/office/drawing/2014/main" id="{467FE170-5EEB-E147-8EB7-902F4004E257}"/>
                </a:ext>
              </a:extLst>
            </p:cNvPr>
            <p:cNvCxnSpPr>
              <a:cxnSpLocks/>
              <a:stCxn id="746" idx="2"/>
            </p:cNvCxnSpPr>
            <p:nvPr/>
          </p:nvCxnSpPr>
          <p:spPr>
            <a:xfrm>
              <a:off x="4594404" y="5634701"/>
              <a:ext cx="316852" cy="38264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9E28D6D2-D74F-EB49-97AA-AD2E88A12878}"/>
                </a:ext>
              </a:extLst>
            </p:cNvPr>
            <p:cNvCxnSpPr>
              <a:cxnSpLocks/>
              <a:stCxn id="747" idx="2"/>
            </p:cNvCxnSpPr>
            <p:nvPr/>
          </p:nvCxnSpPr>
          <p:spPr>
            <a:xfrm>
              <a:off x="4698546" y="5634701"/>
              <a:ext cx="691160" cy="363233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BB055E57-FC95-4B4F-BCD8-7F5B95A9C399}"/>
                </a:ext>
              </a:extLst>
            </p:cNvPr>
            <p:cNvGrpSpPr/>
            <p:nvPr/>
          </p:nvGrpSpPr>
          <p:grpSpPr>
            <a:xfrm>
              <a:off x="4688783" y="6017349"/>
              <a:ext cx="447386" cy="395990"/>
              <a:chOff x="943897" y="2804028"/>
              <a:chExt cx="914400" cy="914400"/>
            </a:xfrm>
          </p:grpSpPr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66EC132D-CE07-F64B-94A6-906EACDC3A2D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117C3B70-488F-7648-B650-27A854AB83C3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2D23777E-5434-6E4F-8B29-D757FEAAD590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8B3C9917-BA7F-E847-B2BE-BA08ABFD0A40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66B0CD31-FA7E-F546-AA79-114B9BA0109B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0EA23987-675C-7A4D-967A-2A7268BC5CC2}"/>
                </a:ext>
              </a:extLst>
            </p:cNvPr>
            <p:cNvGrpSpPr/>
            <p:nvPr/>
          </p:nvGrpSpPr>
          <p:grpSpPr>
            <a:xfrm>
              <a:off x="5194279" y="6017349"/>
              <a:ext cx="447386" cy="395990"/>
              <a:chOff x="1893141" y="2804028"/>
              <a:chExt cx="914400" cy="914400"/>
            </a:xfrm>
          </p:grpSpPr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335C80A3-2A1D-354B-93FB-F6DFA3798449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5921673-1641-DC47-84AE-5D3B9674239B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A7330DF0-3F44-C04D-91D0-3DE9291A05B2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ADE382F2-8446-E14D-9277-A9799A7F20C3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7041AD5-C78A-6847-8E3F-F4F803EF20E3}"/>
                </a:ext>
              </a:extLst>
            </p:cNvPr>
            <p:cNvSpPr/>
            <p:nvPr/>
          </p:nvSpPr>
          <p:spPr>
            <a:xfrm>
              <a:off x="1518621" y="5859676"/>
              <a:ext cx="3099470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02F9D70A-6D42-714C-9A5E-43EC8E6E8E78}"/>
                </a:ext>
              </a:extLst>
            </p:cNvPr>
            <p:cNvSpPr/>
            <p:nvPr/>
          </p:nvSpPr>
          <p:spPr>
            <a:xfrm>
              <a:off x="4646114" y="5974936"/>
              <a:ext cx="1038257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F3EE2E62-0901-0347-AA8E-39800E34128E}"/>
                </a:ext>
              </a:extLst>
            </p:cNvPr>
            <p:cNvSpPr/>
            <p:nvPr/>
          </p:nvSpPr>
          <p:spPr>
            <a:xfrm>
              <a:off x="2856412" y="4708977"/>
              <a:ext cx="1565611" cy="70083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036F237-12D3-FB49-A641-F5D2A2D3FB9D}"/>
                </a:ext>
              </a:extLst>
            </p:cNvPr>
            <p:cNvSpPr/>
            <p:nvPr/>
          </p:nvSpPr>
          <p:spPr>
            <a:xfrm>
              <a:off x="2738979" y="6364684"/>
              <a:ext cx="1853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Block-Granularity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17833" y="2356190"/>
            <a:ext cx="4147429" cy="2116944"/>
            <a:chOff x="1517833" y="2356190"/>
            <a:chExt cx="4147429" cy="2116944"/>
          </a:xfrm>
        </p:grpSpPr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5BA9CD32-DF62-854B-8EAB-85476005D33B}"/>
                </a:ext>
              </a:extLst>
            </p:cNvPr>
            <p:cNvGrpSpPr/>
            <p:nvPr/>
          </p:nvGrpSpPr>
          <p:grpSpPr>
            <a:xfrm>
              <a:off x="2579750" y="3642102"/>
              <a:ext cx="447386" cy="395990"/>
              <a:chOff x="943897" y="2804028"/>
              <a:chExt cx="914400" cy="914400"/>
            </a:xfrm>
          </p:grpSpPr>
          <p:sp>
            <p:nvSpPr>
              <p:cNvPr id="959" name="Freeform 958">
                <a:extLst>
                  <a:ext uri="{FF2B5EF4-FFF2-40B4-BE49-F238E27FC236}">
                    <a16:creationId xmlns:a16="http://schemas.microsoft.com/office/drawing/2014/main" id="{34E42D23-DB1D-344B-9BC4-991EA9427DD3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0" name="Freeform 959">
                <a:extLst>
                  <a:ext uri="{FF2B5EF4-FFF2-40B4-BE49-F238E27FC236}">
                    <a16:creationId xmlns:a16="http://schemas.microsoft.com/office/drawing/2014/main" id="{49CCB3AF-D7EF-2243-8925-38BE82D9124F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1" name="Rectangle 960">
                <a:extLst>
                  <a:ext uri="{FF2B5EF4-FFF2-40B4-BE49-F238E27FC236}">
                    <a16:creationId xmlns:a16="http://schemas.microsoft.com/office/drawing/2014/main" id="{19D81B8A-B376-9146-97EA-06F56C745C6B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3" name="Group 932">
              <a:extLst>
                <a:ext uri="{FF2B5EF4-FFF2-40B4-BE49-F238E27FC236}">
                  <a16:creationId xmlns:a16="http://schemas.microsoft.com/office/drawing/2014/main" id="{9C46F3D9-731F-1446-9FB5-F9C453C40CFB}"/>
                </a:ext>
              </a:extLst>
            </p:cNvPr>
            <p:cNvGrpSpPr/>
            <p:nvPr/>
          </p:nvGrpSpPr>
          <p:grpSpPr>
            <a:xfrm>
              <a:off x="1568758" y="3546852"/>
              <a:ext cx="447386" cy="395990"/>
              <a:chOff x="943897" y="2804028"/>
              <a:chExt cx="914400" cy="914400"/>
            </a:xfrm>
          </p:grpSpPr>
          <p:sp>
            <p:nvSpPr>
              <p:cNvPr id="954" name="Freeform 953">
                <a:extLst>
                  <a:ext uri="{FF2B5EF4-FFF2-40B4-BE49-F238E27FC236}">
                    <a16:creationId xmlns:a16="http://schemas.microsoft.com/office/drawing/2014/main" id="{64DACF51-3758-104B-B301-9F1C6FD66E62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5" name="Freeform 954">
                <a:extLst>
                  <a:ext uri="{FF2B5EF4-FFF2-40B4-BE49-F238E27FC236}">
                    <a16:creationId xmlns:a16="http://schemas.microsoft.com/office/drawing/2014/main" id="{BEF410A3-A61E-2844-BD07-67284EE62DCC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6" name="Freeform 955">
                <a:extLst>
                  <a:ext uri="{FF2B5EF4-FFF2-40B4-BE49-F238E27FC236}">
                    <a16:creationId xmlns:a16="http://schemas.microsoft.com/office/drawing/2014/main" id="{CF966D88-2C95-664F-970E-02D788D164CC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7" name="Freeform 956">
                <a:extLst>
                  <a:ext uri="{FF2B5EF4-FFF2-40B4-BE49-F238E27FC236}">
                    <a16:creationId xmlns:a16="http://schemas.microsoft.com/office/drawing/2014/main" id="{13132F2C-FB52-A146-AC65-A7DA2F6E6429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C15B07CC-6C1F-EB47-AD64-642D56493636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4" name="Group 933">
              <a:extLst>
                <a:ext uri="{FF2B5EF4-FFF2-40B4-BE49-F238E27FC236}">
                  <a16:creationId xmlns:a16="http://schemas.microsoft.com/office/drawing/2014/main" id="{8D6E2F18-C692-E048-B181-3A3185DEE27A}"/>
                </a:ext>
              </a:extLst>
            </p:cNvPr>
            <p:cNvGrpSpPr/>
            <p:nvPr/>
          </p:nvGrpSpPr>
          <p:grpSpPr>
            <a:xfrm>
              <a:off x="2074254" y="3546852"/>
              <a:ext cx="447386" cy="395990"/>
              <a:chOff x="1893141" y="2804028"/>
              <a:chExt cx="914400" cy="914400"/>
            </a:xfrm>
          </p:grpSpPr>
          <p:sp>
            <p:nvSpPr>
              <p:cNvPr id="950" name="Freeform 949">
                <a:extLst>
                  <a:ext uri="{FF2B5EF4-FFF2-40B4-BE49-F238E27FC236}">
                    <a16:creationId xmlns:a16="http://schemas.microsoft.com/office/drawing/2014/main" id="{BBF97247-E786-2B4B-A380-67634540DC36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1" name="Freeform 950">
                <a:extLst>
                  <a:ext uri="{FF2B5EF4-FFF2-40B4-BE49-F238E27FC236}">
                    <a16:creationId xmlns:a16="http://schemas.microsoft.com/office/drawing/2014/main" id="{3054D439-D14D-8743-B2A9-BCC227011A7F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2" name="Freeform 951">
                <a:extLst>
                  <a:ext uri="{FF2B5EF4-FFF2-40B4-BE49-F238E27FC236}">
                    <a16:creationId xmlns:a16="http://schemas.microsoft.com/office/drawing/2014/main" id="{C7ECC575-7C54-C844-8946-2EDAC4D69BD7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CB30D123-4861-4B49-B72D-84942016F8E1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5" name="Straight Arrow Connector 934">
              <a:extLst>
                <a:ext uri="{FF2B5EF4-FFF2-40B4-BE49-F238E27FC236}">
                  <a16:creationId xmlns:a16="http://schemas.microsoft.com/office/drawing/2014/main" id="{6ECB68DD-060D-DE4D-ACBD-158CC255190C}"/>
                </a:ext>
              </a:extLst>
            </p:cNvPr>
            <p:cNvCxnSpPr>
              <a:cxnSpLocks/>
              <a:stCxn id="927" idx="39"/>
            </p:cNvCxnSpPr>
            <p:nvPr/>
          </p:nvCxnSpPr>
          <p:spPr>
            <a:xfrm flipH="1">
              <a:off x="1596781" y="2953112"/>
              <a:ext cx="1358244" cy="56247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36" name="Group 935">
              <a:extLst>
                <a:ext uri="{FF2B5EF4-FFF2-40B4-BE49-F238E27FC236}">
                  <a16:creationId xmlns:a16="http://schemas.microsoft.com/office/drawing/2014/main" id="{217B7956-E21D-A640-A653-D0F86C717B97}"/>
                </a:ext>
              </a:extLst>
            </p:cNvPr>
            <p:cNvGrpSpPr/>
            <p:nvPr/>
          </p:nvGrpSpPr>
          <p:grpSpPr>
            <a:xfrm>
              <a:off x="4148315" y="3642102"/>
              <a:ext cx="447386" cy="395990"/>
              <a:chOff x="995502" y="2804028"/>
              <a:chExt cx="914400" cy="914400"/>
            </a:xfrm>
          </p:grpSpPr>
          <p:sp>
            <p:nvSpPr>
              <p:cNvPr id="948" name="Freeform 947">
                <a:extLst>
                  <a:ext uri="{FF2B5EF4-FFF2-40B4-BE49-F238E27FC236}">
                    <a16:creationId xmlns:a16="http://schemas.microsoft.com/office/drawing/2014/main" id="{BBC64E5D-A5F0-5C40-A497-40B2A60B9B61}"/>
                  </a:ext>
                </a:extLst>
              </p:cNvPr>
              <p:cNvSpPr/>
              <p:nvPr/>
            </p:nvSpPr>
            <p:spPr>
              <a:xfrm>
                <a:off x="10527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20226337-2BE4-A24C-A2BE-C0D91CD94A99}"/>
                  </a:ext>
                </a:extLst>
              </p:cNvPr>
              <p:cNvSpPr/>
              <p:nvPr/>
            </p:nvSpPr>
            <p:spPr>
              <a:xfrm>
                <a:off x="995502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4DDE39F-7CAE-4D4E-AF0B-042A26565B60}"/>
                </a:ext>
              </a:extLst>
            </p:cNvPr>
            <p:cNvGrpSpPr/>
            <p:nvPr/>
          </p:nvGrpSpPr>
          <p:grpSpPr>
            <a:xfrm>
              <a:off x="3085246" y="3546852"/>
              <a:ext cx="447386" cy="395990"/>
              <a:chOff x="943897" y="2804028"/>
              <a:chExt cx="914400" cy="914400"/>
            </a:xfrm>
          </p:grpSpPr>
          <p:sp>
            <p:nvSpPr>
              <p:cNvPr id="943" name="Freeform 942">
                <a:extLst>
                  <a:ext uri="{FF2B5EF4-FFF2-40B4-BE49-F238E27FC236}">
                    <a16:creationId xmlns:a16="http://schemas.microsoft.com/office/drawing/2014/main" id="{98B4A094-9B38-624A-9265-185042944394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4" name="Freeform 943">
                <a:extLst>
                  <a:ext uri="{FF2B5EF4-FFF2-40B4-BE49-F238E27FC236}">
                    <a16:creationId xmlns:a16="http://schemas.microsoft.com/office/drawing/2014/main" id="{6A8E5413-6358-3C4B-9DE2-A6B548743268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5" name="Freeform 944">
                <a:extLst>
                  <a:ext uri="{FF2B5EF4-FFF2-40B4-BE49-F238E27FC236}">
                    <a16:creationId xmlns:a16="http://schemas.microsoft.com/office/drawing/2014/main" id="{3579773B-134E-5047-8A72-71A502DB0FB5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6" name="Freeform 945">
                <a:extLst>
                  <a:ext uri="{FF2B5EF4-FFF2-40B4-BE49-F238E27FC236}">
                    <a16:creationId xmlns:a16="http://schemas.microsoft.com/office/drawing/2014/main" id="{50365E55-7942-9541-9202-6D07A9429CD1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292368F1-3B01-0F47-8796-E795753FF41C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8" name="Group 937">
              <a:extLst>
                <a:ext uri="{FF2B5EF4-FFF2-40B4-BE49-F238E27FC236}">
                  <a16:creationId xmlns:a16="http://schemas.microsoft.com/office/drawing/2014/main" id="{5185F362-90C7-3C43-BED2-4A8D6C04F720}"/>
                </a:ext>
              </a:extLst>
            </p:cNvPr>
            <p:cNvGrpSpPr/>
            <p:nvPr/>
          </p:nvGrpSpPr>
          <p:grpSpPr>
            <a:xfrm>
              <a:off x="3617573" y="3546852"/>
              <a:ext cx="447386" cy="395990"/>
              <a:chOff x="2842386" y="2804028"/>
              <a:chExt cx="914400" cy="914400"/>
            </a:xfrm>
          </p:grpSpPr>
          <p:sp>
            <p:nvSpPr>
              <p:cNvPr id="940" name="Freeform 939">
                <a:extLst>
                  <a:ext uri="{FF2B5EF4-FFF2-40B4-BE49-F238E27FC236}">
                    <a16:creationId xmlns:a16="http://schemas.microsoft.com/office/drawing/2014/main" id="{CA03D37E-BF2F-8048-9949-6BCA27F6110B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1" name="Freeform 940">
                <a:extLst>
                  <a:ext uri="{FF2B5EF4-FFF2-40B4-BE49-F238E27FC236}">
                    <a16:creationId xmlns:a16="http://schemas.microsoft.com/office/drawing/2014/main" id="{658AA461-E00E-8B4C-8E1E-1201C4A574DE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298FC67A-AFE8-7844-80D2-EDF829BFA720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CF7E8752-83F9-364E-9AB9-EA3ADC211288}"/>
                </a:ext>
              </a:extLst>
            </p:cNvPr>
            <p:cNvSpPr>
              <a:spLocks/>
            </p:cNvSpPr>
            <p:nvPr/>
          </p:nvSpPr>
          <p:spPr>
            <a:xfrm>
              <a:off x="2173494" y="3203390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00EABC68-C4B0-814D-B715-4A0DA0AA82D7}"/>
                </a:ext>
              </a:extLst>
            </p:cNvPr>
            <p:cNvSpPr/>
            <p:nvPr/>
          </p:nvSpPr>
          <p:spPr>
            <a:xfrm>
              <a:off x="2922952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89F3F544-928D-B647-8B95-652E873F889D}"/>
                </a:ext>
              </a:extLst>
            </p:cNvPr>
            <p:cNvSpPr/>
            <p:nvPr/>
          </p:nvSpPr>
          <p:spPr>
            <a:xfrm>
              <a:off x="3104113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A1DFCEFA-39AD-854C-B228-9360387A87E2}"/>
                </a:ext>
              </a:extLst>
            </p:cNvPr>
            <p:cNvSpPr/>
            <p:nvPr/>
          </p:nvSpPr>
          <p:spPr>
            <a:xfrm>
              <a:off x="3285276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303CD6A2-839D-194F-AC55-4891A74EB4B6}"/>
                </a:ext>
              </a:extLst>
            </p:cNvPr>
            <p:cNvSpPr/>
            <p:nvPr/>
          </p:nvSpPr>
          <p:spPr>
            <a:xfrm>
              <a:off x="3466438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047F7991-3B69-3243-9898-22F9425EB25F}"/>
                </a:ext>
              </a:extLst>
            </p:cNvPr>
            <p:cNvSpPr/>
            <p:nvPr/>
          </p:nvSpPr>
          <p:spPr>
            <a:xfrm>
              <a:off x="2888841" y="2385000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Freeform 923">
              <a:extLst>
                <a:ext uri="{FF2B5EF4-FFF2-40B4-BE49-F238E27FC236}">
                  <a16:creationId xmlns:a16="http://schemas.microsoft.com/office/drawing/2014/main" id="{42AD1507-A87A-5E4A-9DEB-886EF30A0359}"/>
                </a:ext>
              </a:extLst>
            </p:cNvPr>
            <p:cNvSpPr/>
            <p:nvPr/>
          </p:nvSpPr>
          <p:spPr>
            <a:xfrm>
              <a:off x="3719709" y="2438197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>
              <a:extLst>
                <a:ext uri="{FF2B5EF4-FFF2-40B4-BE49-F238E27FC236}">
                  <a16:creationId xmlns:a16="http://schemas.microsoft.com/office/drawing/2014/main" id="{FA0F7CBC-F00C-774C-B161-6F7BA03B0AE1}"/>
                </a:ext>
              </a:extLst>
            </p:cNvPr>
            <p:cNvSpPr/>
            <p:nvPr/>
          </p:nvSpPr>
          <p:spPr>
            <a:xfrm>
              <a:off x="3900870" y="2438197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3FA7CB51-4408-6046-AB32-1B557205091A}"/>
                </a:ext>
              </a:extLst>
            </p:cNvPr>
            <p:cNvSpPr/>
            <p:nvPr/>
          </p:nvSpPr>
          <p:spPr>
            <a:xfrm>
              <a:off x="3685598" y="2388137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4" name="Straight Arrow Connector 903">
              <a:extLst>
                <a:ext uri="{FF2B5EF4-FFF2-40B4-BE49-F238E27FC236}">
                  <a16:creationId xmlns:a16="http://schemas.microsoft.com/office/drawing/2014/main" id="{CF21F7C1-CA9D-0948-84F1-9BF3608DED0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591" y="2966333"/>
              <a:ext cx="927389" cy="52815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69FF48D8-0009-834C-8805-ADC54B3E2A7C}"/>
                </a:ext>
              </a:extLst>
            </p:cNvPr>
            <p:cNvSpPr>
              <a:spLocks/>
            </p:cNvSpPr>
            <p:nvPr/>
          </p:nvSpPr>
          <p:spPr>
            <a:xfrm>
              <a:off x="4046821" y="3189435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1" name="Group 910">
              <a:extLst>
                <a:ext uri="{FF2B5EF4-FFF2-40B4-BE49-F238E27FC236}">
                  <a16:creationId xmlns:a16="http://schemas.microsoft.com/office/drawing/2014/main" id="{19CAB4C5-06C5-B140-BCA7-EDFCD5A1E84B}"/>
                </a:ext>
              </a:extLst>
            </p:cNvPr>
            <p:cNvGrpSpPr/>
            <p:nvPr/>
          </p:nvGrpSpPr>
          <p:grpSpPr>
            <a:xfrm>
              <a:off x="4687996" y="3549302"/>
              <a:ext cx="447386" cy="395990"/>
              <a:chOff x="943897" y="2804028"/>
              <a:chExt cx="914400" cy="914400"/>
            </a:xfrm>
          </p:grpSpPr>
          <p:sp>
            <p:nvSpPr>
              <p:cNvPr id="919" name="Freeform 918">
                <a:extLst>
                  <a:ext uri="{FF2B5EF4-FFF2-40B4-BE49-F238E27FC236}">
                    <a16:creationId xmlns:a16="http://schemas.microsoft.com/office/drawing/2014/main" id="{6E05EEC5-6EF3-F942-8104-2267EF25E0FF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20" name="Freeform 919">
                <a:extLst>
                  <a:ext uri="{FF2B5EF4-FFF2-40B4-BE49-F238E27FC236}">
                    <a16:creationId xmlns:a16="http://schemas.microsoft.com/office/drawing/2014/main" id="{870F9DE0-86AC-264A-8E1F-5EB8E4DCDF1C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21" name="Freeform 920">
                <a:extLst>
                  <a:ext uri="{FF2B5EF4-FFF2-40B4-BE49-F238E27FC236}">
                    <a16:creationId xmlns:a16="http://schemas.microsoft.com/office/drawing/2014/main" id="{C67023AA-2970-B64D-8F97-D8BC3C5141D5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22" name="Freeform 921">
                <a:extLst>
                  <a:ext uri="{FF2B5EF4-FFF2-40B4-BE49-F238E27FC236}">
                    <a16:creationId xmlns:a16="http://schemas.microsoft.com/office/drawing/2014/main" id="{D65C3BEB-159D-D54A-8754-BEA260FE203B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3919C092-7A74-7E45-BBA2-32DCAF1D0690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E997EE6E-B89E-1947-8036-4A682977F8A6}"/>
                </a:ext>
              </a:extLst>
            </p:cNvPr>
            <p:cNvGrpSpPr/>
            <p:nvPr/>
          </p:nvGrpSpPr>
          <p:grpSpPr>
            <a:xfrm>
              <a:off x="5193492" y="3644552"/>
              <a:ext cx="447386" cy="395990"/>
              <a:chOff x="1893141" y="2804028"/>
              <a:chExt cx="914400" cy="914400"/>
            </a:xfrm>
          </p:grpSpPr>
          <p:sp>
            <p:nvSpPr>
              <p:cNvPr id="915" name="Freeform 914">
                <a:extLst>
                  <a:ext uri="{FF2B5EF4-FFF2-40B4-BE49-F238E27FC236}">
                    <a16:creationId xmlns:a16="http://schemas.microsoft.com/office/drawing/2014/main" id="{128DA61C-94FC-F74F-8ED7-5C86988FD7C7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16" name="Freeform 915">
                <a:extLst>
                  <a:ext uri="{FF2B5EF4-FFF2-40B4-BE49-F238E27FC236}">
                    <a16:creationId xmlns:a16="http://schemas.microsoft.com/office/drawing/2014/main" id="{68669B9B-B2B0-EE4C-9011-90B1CE94B9FC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17" name="Freeform 916">
                <a:extLst>
                  <a:ext uri="{FF2B5EF4-FFF2-40B4-BE49-F238E27FC236}">
                    <a16:creationId xmlns:a16="http://schemas.microsoft.com/office/drawing/2014/main" id="{FFAA4C3B-838F-6F47-B7D1-A3D7A2533B5D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6A24DD9A-4000-644E-8CA8-D474C070C966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E4ABC035-C61B-F641-8350-ABC63C80897A}"/>
                </a:ext>
              </a:extLst>
            </p:cNvPr>
            <p:cNvSpPr/>
            <p:nvPr/>
          </p:nvSpPr>
          <p:spPr>
            <a:xfrm>
              <a:off x="1517833" y="3506889"/>
              <a:ext cx="1022777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F418FB9E-F8AE-9349-A194-8C19DBE7EA75}"/>
                </a:ext>
              </a:extLst>
            </p:cNvPr>
            <p:cNvSpPr/>
            <p:nvPr/>
          </p:nvSpPr>
          <p:spPr>
            <a:xfrm>
              <a:off x="4666824" y="3506889"/>
              <a:ext cx="488449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BBB166B-C7E6-F842-8920-E2EB22CAF717}"/>
                </a:ext>
              </a:extLst>
            </p:cNvPr>
            <p:cNvSpPr/>
            <p:nvPr/>
          </p:nvSpPr>
          <p:spPr>
            <a:xfrm>
              <a:off x="2855624" y="2356190"/>
              <a:ext cx="1565611" cy="70083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24392F5D-1BB2-DD4F-8820-4E8379F76CDA}"/>
                </a:ext>
              </a:extLst>
            </p:cNvPr>
            <p:cNvSpPr/>
            <p:nvPr/>
          </p:nvSpPr>
          <p:spPr>
            <a:xfrm>
              <a:off x="3067996" y="3506888"/>
              <a:ext cx="1024984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BBF23F58-6AF8-364A-A47C-36FA847E1245}"/>
                </a:ext>
              </a:extLst>
            </p:cNvPr>
            <p:cNvSpPr>
              <a:spLocks/>
            </p:cNvSpPr>
            <p:nvPr/>
          </p:nvSpPr>
          <p:spPr>
            <a:xfrm>
              <a:off x="3092485" y="3203391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0" name="Straight Arrow Connector 909">
              <a:extLst>
                <a:ext uri="{FF2B5EF4-FFF2-40B4-BE49-F238E27FC236}">
                  <a16:creationId xmlns:a16="http://schemas.microsoft.com/office/drawing/2014/main" id="{9747F6E2-E1CE-AB40-968E-F60D9207F515}"/>
                </a:ext>
              </a:extLst>
            </p:cNvPr>
            <p:cNvCxnSpPr>
              <a:cxnSpLocks/>
              <a:stCxn id="929" idx="39"/>
            </p:cNvCxnSpPr>
            <p:nvPr/>
          </p:nvCxnSpPr>
          <p:spPr>
            <a:xfrm flipH="1">
              <a:off x="3129299" y="2953112"/>
              <a:ext cx="193100" cy="54137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9FC8F07-F3EF-C343-9D28-6A820BA0689E}"/>
                </a:ext>
              </a:extLst>
            </p:cNvPr>
            <p:cNvSpPr/>
            <p:nvPr/>
          </p:nvSpPr>
          <p:spPr>
            <a:xfrm>
              <a:off x="2563254" y="3602138"/>
              <a:ext cx="478937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76F2DBAD-BA12-914E-AC58-4E8B75240010}"/>
                </a:ext>
              </a:extLst>
            </p:cNvPr>
            <p:cNvSpPr>
              <a:spLocks/>
            </p:cNvSpPr>
            <p:nvPr/>
          </p:nvSpPr>
          <p:spPr>
            <a:xfrm>
              <a:off x="2750207" y="3209166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4" name="Straight Arrow Connector 893">
              <a:extLst>
                <a:ext uri="{FF2B5EF4-FFF2-40B4-BE49-F238E27FC236}">
                  <a16:creationId xmlns:a16="http://schemas.microsoft.com/office/drawing/2014/main" id="{57DF7B42-0749-1D41-8178-1F84ABFD78CE}"/>
                </a:ext>
              </a:extLst>
            </p:cNvPr>
            <p:cNvCxnSpPr>
              <a:cxnSpLocks/>
              <a:stCxn id="928" idx="39"/>
            </p:cNvCxnSpPr>
            <p:nvPr/>
          </p:nvCxnSpPr>
          <p:spPr>
            <a:xfrm flipH="1">
              <a:off x="2623800" y="2953112"/>
              <a:ext cx="517437" cy="647114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9B352288-0F64-D644-9DB5-852B55914957}"/>
                </a:ext>
              </a:extLst>
            </p:cNvPr>
            <p:cNvSpPr/>
            <p:nvPr/>
          </p:nvSpPr>
          <p:spPr>
            <a:xfrm>
              <a:off x="4126536" y="3600226"/>
              <a:ext cx="488449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9811F825-0B72-5640-A495-6CDC0D50EEC7}"/>
                </a:ext>
              </a:extLst>
            </p:cNvPr>
            <p:cNvSpPr>
              <a:spLocks/>
            </p:cNvSpPr>
            <p:nvPr/>
          </p:nvSpPr>
          <p:spPr>
            <a:xfrm>
              <a:off x="3708013" y="3214507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AB7F2244-1A70-3C41-96B9-A645AA12C5F0}"/>
                </a:ext>
              </a:extLst>
            </p:cNvPr>
            <p:cNvCxnSpPr>
              <a:cxnSpLocks/>
              <a:stCxn id="930" idx="38"/>
            </p:cNvCxnSpPr>
            <p:nvPr/>
          </p:nvCxnSpPr>
          <p:spPr>
            <a:xfrm>
              <a:off x="3503562" y="2930418"/>
              <a:ext cx="697652" cy="66980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35257B2B-E679-7C42-BD33-C28785968BC5}"/>
                </a:ext>
              </a:extLst>
            </p:cNvPr>
            <p:cNvSpPr/>
            <p:nvPr/>
          </p:nvSpPr>
          <p:spPr>
            <a:xfrm>
              <a:off x="5176813" y="3607188"/>
              <a:ext cx="488449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0F35772D-8D44-4A4C-8966-27A53EC94FC2}"/>
                </a:ext>
              </a:extLst>
            </p:cNvPr>
            <p:cNvSpPr>
              <a:spLocks/>
            </p:cNvSpPr>
            <p:nvPr/>
          </p:nvSpPr>
          <p:spPr>
            <a:xfrm>
              <a:off x="4713341" y="3199532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0" name="Straight Arrow Connector 899">
              <a:extLst>
                <a:ext uri="{FF2B5EF4-FFF2-40B4-BE49-F238E27FC236}">
                  <a16:creationId xmlns:a16="http://schemas.microsoft.com/office/drawing/2014/main" id="{65D67720-9987-664A-BCD8-925A7B667575}"/>
                </a:ext>
              </a:extLst>
            </p:cNvPr>
            <p:cNvCxnSpPr>
              <a:cxnSpLocks/>
              <a:stCxn id="925" idx="38"/>
            </p:cNvCxnSpPr>
            <p:nvPr/>
          </p:nvCxnSpPr>
          <p:spPr>
            <a:xfrm>
              <a:off x="3937994" y="2943654"/>
              <a:ext cx="1310281" cy="63073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1893053E-5D0D-194C-B9F4-77EF6E44DAE1}"/>
                </a:ext>
              </a:extLst>
            </p:cNvPr>
            <p:cNvSpPr/>
            <p:nvPr/>
          </p:nvSpPr>
          <p:spPr>
            <a:xfrm>
              <a:off x="2835241" y="4103802"/>
              <a:ext cx="15719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Original Kernel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01097" y="2356190"/>
            <a:ext cx="4165750" cy="2123639"/>
            <a:chOff x="6501097" y="2356190"/>
            <a:chExt cx="4165750" cy="2123639"/>
          </a:xfrm>
        </p:grpSpPr>
        <p:grpSp>
          <p:nvGrpSpPr>
            <p:cNvPr id="844" name="Group 843">
              <a:extLst>
                <a:ext uri="{FF2B5EF4-FFF2-40B4-BE49-F238E27FC236}">
                  <a16:creationId xmlns:a16="http://schemas.microsoft.com/office/drawing/2014/main" id="{B6AE548A-5C2C-DD4F-97D9-5D50B5C7AD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73310" y="3203390"/>
              <a:ext cx="1027884" cy="92479"/>
              <a:chOff x="1124592" y="2808591"/>
              <a:chExt cx="899571" cy="91440"/>
            </a:xfrm>
          </p:grpSpPr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4D5FC4A0-F79C-8748-BE0E-17A8F69733BC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A7B853A2-7B70-8148-B57B-9B123C639440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DA228960-CD46-604F-8F3B-D61C4CE7D207}"/>
                  </a:ext>
                </a:extLst>
              </p:cNvPr>
              <p:cNvSpPr/>
              <p:nvPr/>
            </p:nvSpPr>
            <p:spPr>
              <a:xfrm>
                <a:off x="1932723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2C9D3F52-96A7-B847-9A35-991C7B99C230}"/>
                  </a:ext>
                </a:extLst>
              </p:cNvPr>
              <p:cNvSpPr/>
              <p:nvPr/>
            </p:nvSpPr>
            <p:spPr>
              <a:xfrm>
                <a:off x="184158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B61D1361-49B6-D043-8581-6231DD26136D}"/>
                </a:ext>
              </a:extLst>
            </p:cNvPr>
            <p:cNvGrpSpPr/>
            <p:nvPr/>
          </p:nvGrpSpPr>
          <p:grpSpPr>
            <a:xfrm>
              <a:off x="7563014" y="3546853"/>
              <a:ext cx="447386" cy="395990"/>
              <a:chOff x="943897" y="2804028"/>
              <a:chExt cx="914400" cy="914400"/>
            </a:xfrm>
          </p:grpSpPr>
          <p:sp>
            <p:nvSpPr>
              <p:cNvPr id="884" name="Freeform 883">
                <a:extLst>
                  <a:ext uri="{FF2B5EF4-FFF2-40B4-BE49-F238E27FC236}">
                    <a16:creationId xmlns:a16="http://schemas.microsoft.com/office/drawing/2014/main" id="{B8420056-215F-234F-A97A-AA8C70AA8B78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5" name="Freeform 884">
                <a:extLst>
                  <a:ext uri="{FF2B5EF4-FFF2-40B4-BE49-F238E27FC236}">
                    <a16:creationId xmlns:a16="http://schemas.microsoft.com/office/drawing/2014/main" id="{A97E69DA-AEFB-CA48-8B9B-1B2C6A615471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DD64AFB6-9C42-5E45-888E-7C0F1D2B1AAB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6" name="Group 845">
              <a:extLst>
                <a:ext uri="{FF2B5EF4-FFF2-40B4-BE49-F238E27FC236}">
                  <a16:creationId xmlns:a16="http://schemas.microsoft.com/office/drawing/2014/main" id="{24C4B81C-244A-7742-9CCE-50C4CA8ABFA4}"/>
                </a:ext>
              </a:extLst>
            </p:cNvPr>
            <p:cNvGrpSpPr/>
            <p:nvPr/>
          </p:nvGrpSpPr>
          <p:grpSpPr>
            <a:xfrm>
              <a:off x="6552022" y="3546853"/>
              <a:ext cx="447386" cy="395990"/>
              <a:chOff x="943897" y="2804028"/>
              <a:chExt cx="914400" cy="914400"/>
            </a:xfrm>
          </p:grpSpPr>
          <p:sp>
            <p:nvSpPr>
              <p:cNvPr id="879" name="Freeform 878">
                <a:extLst>
                  <a:ext uri="{FF2B5EF4-FFF2-40B4-BE49-F238E27FC236}">
                    <a16:creationId xmlns:a16="http://schemas.microsoft.com/office/drawing/2014/main" id="{07DC330F-5247-0F4A-AB4B-C0C8CFA23E24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0" name="Freeform 879">
                <a:extLst>
                  <a:ext uri="{FF2B5EF4-FFF2-40B4-BE49-F238E27FC236}">
                    <a16:creationId xmlns:a16="http://schemas.microsoft.com/office/drawing/2014/main" id="{645E30AF-4860-D94E-99A5-8023955DAAD3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1" name="Freeform 880">
                <a:extLst>
                  <a:ext uri="{FF2B5EF4-FFF2-40B4-BE49-F238E27FC236}">
                    <a16:creationId xmlns:a16="http://schemas.microsoft.com/office/drawing/2014/main" id="{9A3FDAE9-9364-8542-ABF2-A7717156A289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2" name="Freeform 881">
                <a:extLst>
                  <a:ext uri="{FF2B5EF4-FFF2-40B4-BE49-F238E27FC236}">
                    <a16:creationId xmlns:a16="http://schemas.microsoft.com/office/drawing/2014/main" id="{93859151-693F-A34F-8E1F-DF24A936B0BF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7D162EC9-E40E-CF48-8F01-A124163DD4D2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574F6BB8-F4AC-EB49-9657-6E33A79122E6}"/>
                </a:ext>
              </a:extLst>
            </p:cNvPr>
            <p:cNvGrpSpPr/>
            <p:nvPr/>
          </p:nvGrpSpPr>
          <p:grpSpPr>
            <a:xfrm>
              <a:off x="7057518" y="3546853"/>
              <a:ext cx="447386" cy="395990"/>
              <a:chOff x="1893141" y="2804028"/>
              <a:chExt cx="914400" cy="914400"/>
            </a:xfrm>
          </p:grpSpPr>
          <p:sp>
            <p:nvSpPr>
              <p:cNvPr id="875" name="Freeform 874">
                <a:extLst>
                  <a:ext uri="{FF2B5EF4-FFF2-40B4-BE49-F238E27FC236}">
                    <a16:creationId xmlns:a16="http://schemas.microsoft.com/office/drawing/2014/main" id="{D9F8EE09-77F6-1A42-B3B1-E45478C1FA3E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6" name="Freeform 875">
                <a:extLst>
                  <a:ext uri="{FF2B5EF4-FFF2-40B4-BE49-F238E27FC236}">
                    <a16:creationId xmlns:a16="http://schemas.microsoft.com/office/drawing/2014/main" id="{7F219D77-EA3F-2544-AC4F-0728994ACDF2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2C5469F2-5F2A-0949-9F63-A3B4CFFD5389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2B2C5AC9-3411-A44D-9AA5-A30614B1A954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8" name="Straight Arrow Connector 847">
              <a:extLst>
                <a:ext uri="{FF2B5EF4-FFF2-40B4-BE49-F238E27FC236}">
                  <a16:creationId xmlns:a16="http://schemas.microsoft.com/office/drawing/2014/main" id="{B8781CF9-1559-FC47-B3D9-DDA956272715}"/>
                </a:ext>
              </a:extLst>
            </p:cNvPr>
            <p:cNvCxnSpPr>
              <a:cxnSpLocks/>
              <a:stCxn id="839" idx="39"/>
            </p:cNvCxnSpPr>
            <p:nvPr/>
          </p:nvCxnSpPr>
          <p:spPr>
            <a:xfrm flipH="1">
              <a:off x="6580045" y="2953112"/>
              <a:ext cx="1358244" cy="56247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D4A18BB3-13A4-C842-8C6E-84F0F0ACFF48}"/>
                </a:ext>
              </a:extLst>
            </p:cNvPr>
            <p:cNvGrpSpPr/>
            <p:nvPr/>
          </p:nvGrpSpPr>
          <p:grpSpPr>
            <a:xfrm>
              <a:off x="9106331" y="3632153"/>
              <a:ext cx="447386" cy="395990"/>
              <a:chOff x="943897" y="2804028"/>
              <a:chExt cx="914400" cy="914400"/>
            </a:xfrm>
          </p:grpSpPr>
          <p:sp>
            <p:nvSpPr>
              <p:cNvPr id="873" name="Freeform 872">
                <a:extLst>
                  <a:ext uri="{FF2B5EF4-FFF2-40B4-BE49-F238E27FC236}">
                    <a16:creationId xmlns:a16="http://schemas.microsoft.com/office/drawing/2014/main" id="{98D10FA7-7B21-0445-8186-EF98E9B6405A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D0CAFC51-ECCF-D34E-A176-966031DF761D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D81D9E99-F88F-C542-894B-3FF95D13B78C}"/>
                </a:ext>
              </a:extLst>
            </p:cNvPr>
            <p:cNvGrpSpPr/>
            <p:nvPr/>
          </p:nvGrpSpPr>
          <p:grpSpPr>
            <a:xfrm>
              <a:off x="8068510" y="3632153"/>
              <a:ext cx="447386" cy="395990"/>
              <a:chOff x="943897" y="2804028"/>
              <a:chExt cx="914400" cy="914400"/>
            </a:xfrm>
          </p:grpSpPr>
          <p:sp>
            <p:nvSpPr>
              <p:cNvPr id="868" name="Freeform 867">
                <a:extLst>
                  <a:ext uri="{FF2B5EF4-FFF2-40B4-BE49-F238E27FC236}">
                    <a16:creationId xmlns:a16="http://schemas.microsoft.com/office/drawing/2014/main" id="{9B8287F4-0F10-664E-B1EF-A87A0B0D3016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9" name="Freeform 868">
                <a:extLst>
                  <a:ext uri="{FF2B5EF4-FFF2-40B4-BE49-F238E27FC236}">
                    <a16:creationId xmlns:a16="http://schemas.microsoft.com/office/drawing/2014/main" id="{65FE52B2-24DB-F148-A3DE-46201E14B547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0" name="Freeform 869">
                <a:extLst>
                  <a:ext uri="{FF2B5EF4-FFF2-40B4-BE49-F238E27FC236}">
                    <a16:creationId xmlns:a16="http://schemas.microsoft.com/office/drawing/2014/main" id="{0450CE14-B1C9-EE49-A820-9E321EF84F3F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1" name="Freeform 870">
                <a:extLst>
                  <a:ext uri="{FF2B5EF4-FFF2-40B4-BE49-F238E27FC236}">
                    <a16:creationId xmlns:a16="http://schemas.microsoft.com/office/drawing/2014/main" id="{1820FC9D-2D10-E147-910E-C03DD4771457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1F610E31-72F3-3448-ACFB-7D283555DCAE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1" name="Group 850">
              <a:extLst>
                <a:ext uri="{FF2B5EF4-FFF2-40B4-BE49-F238E27FC236}">
                  <a16:creationId xmlns:a16="http://schemas.microsoft.com/office/drawing/2014/main" id="{4749A2AA-6536-7A4D-BAEE-B99CED4C6F20}"/>
                </a:ext>
              </a:extLst>
            </p:cNvPr>
            <p:cNvGrpSpPr/>
            <p:nvPr/>
          </p:nvGrpSpPr>
          <p:grpSpPr>
            <a:xfrm>
              <a:off x="8600837" y="3632153"/>
              <a:ext cx="447386" cy="395990"/>
              <a:chOff x="2842386" y="2804028"/>
              <a:chExt cx="914400" cy="914400"/>
            </a:xfrm>
          </p:grpSpPr>
          <p:sp>
            <p:nvSpPr>
              <p:cNvPr id="865" name="Freeform 864">
                <a:extLst>
                  <a:ext uri="{FF2B5EF4-FFF2-40B4-BE49-F238E27FC236}">
                    <a16:creationId xmlns:a16="http://schemas.microsoft.com/office/drawing/2014/main" id="{54F86D4E-DC31-8946-9676-FFFE797C334C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6" name="Freeform 865">
                <a:extLst>
                  <a:ext uri="{FF2B5EF4-FFF2-40B4-BE49-F238E27FC236}">
                    <a16:creationId xmlns:a16="http://schemas.microsoft.com/office/drawing/2014/main" id="{45F22129-9E5A-C846-9415-67A8E8CA7B3E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7" name="Rectangle 866">
                <a:extLst>
                  <a:ext uri="{FF2B5EF4-FFF2-40B4-BE49-F238E27FC236}">
                    <a16:creationId xmlns:a16="http://schemas.microsoft.com/office/drawing/2014/main" id="{463F8641-59EF-F945-8F20-33473D4E5A8B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C1FFF1D4-F7A2-354B-88B7-9BBC811F4CCE}"/>
                </a:ext>
              </a:extLst>
            </p:cNvPr>
            <p:cNvSpPr>
              <a:spLocks/>
            </p:cNvSpPr>
            <p:nvPr/>
          </p:nvSpPr>
          <p:spPr>
            <a:xfrm>
              <a:off x="7156758" y="3203390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8E588536-5793-7849-B01E-CF906DF14BD0}"/>
                </a:ext>
              </a:extLst>
            </p:cNvPr>
            <p:cNvCxnSpPr>
              <a:cxnSpLocks/>
              <a:stCxn id="852" idx="3"/>
            </p:cNvCxnSpPr>
            <p:nvPr/>
          </p:nvCxnSpPr>
          <p:spPr>
            <a:xfrm>
              <a:off x="7261240" y="3249630"/>
              <a:ext cx="3120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B65FEC68-B51C-C54C-A93B-461C9D93B914}"/>
                </a:ext>
              </a:extLst>
            </p:cNvPr>
            <p:cNvGrpSpPr/>
            <p:nvPr/>
          </p:nvGrpSpPr>
          <p:grpSpPr>
            <a:xfrm>
              <a:off x="7625555" y="2930419"/>
              <a:ext cx="975639" cy="319211"/>
              <a:chOff x="1079563" y="5295169"/>
              <a:chExt cx="683078" cy="218773"/>
            </a:xfrm>
          </p:grpSpPr>
          <p:cxnSp>
            <p:nvCxnSpPr>
              <p:cNvPr id="861" name="Straight Arrow Connector 860">
                <a:extLst>
                  <a:ext uri="{FF2B5EF4-FFF2-40B4-BE49-F238E27FC236}">
                    <a16:creationId xmlns:a16="http://schemas.microsoft.com/office/drawing/2014/main" id="{EB90DB3B-2D52-2B44-BA68-30C7702987FF}"/>
                  </a:ext>
                </a:extLst>
              </p:cNvPr>
              <p:cNvCxnSpPr>
                <a:cxnSpLocks/>
                <a:stCxn id="839" idx="38"/>
                <a:endCxn id="887" idx="0"/>
              </p:cNvCxnSpPr>
              <p:nvPr/>
            </p:nvCxnSpPr>
            <p:spPr>
              <a:xfrm flipH="1">
                <a:off x="1079563" y="5295170"/>
                <a:ext cx="218957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2" name="Straight Arrow Connector 861">
                <a:extLst>
                  <a:ext uri="{FF2B5EF4-FFF2-40B4-BE49-F238E27FC236}">
                    <a16:creationId xmlns:a16="http://schemas.microsoft.com/office/drawing/2014/main" id="{232F5902-E37C-D44C-847A-1C9DE14BF0FF}"/>
                  </a:ext>
                </a:extLst>
              </p:cNvPr>
              <p:cNvCxnSpPr>
                <a:cxnSpLocks/>
                <a:stCxn id="840" idx="39"/>
                <a:endCxn id="888" idx="0"/>
              </p:cNvCxnSpPr>
              <p:nvPr/>
            </p:nvCxnSpPr>
            <p:spPr>
              <a:xfrm flipH="1">
                <a:off x="1152477" y="5310723"/>
                <a:ext cx="272880" cy="17153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3" name="Straight Arrow Connector 862">
                <a:extLst>
                  <a:ext uri="{FF2B5EF4-FFF2-40B4-BE49-F238E27FC236}">
                    <a16:creationId xmlns:a16="http://schemas.microsoft.com/office/drawing/2014/main" id="{24985559-5128-C34E-9E02-7BE688B4A95F}"/>
                  </a:ext>
                </a:extLst>
              </p:cNvPr>
              <p:cNvCxnSpPr>
                <a:cxnSpLocks/>
                <a:stCxn id="842" idx="39"/>
                <a:endCxn id="889" idx="3"/>
              </p:cNvCxnSpPr>
              <p:nvPr/>
            </p:nvCxnSpPr>
            <p:spPr>
              <a:xfrm>
                <a:off x="1682567" y="5310722"/>
                <a:ext cx="80074" cy="203220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4" name="Straight Arrow Connector 863">
                <a:extLst>
                  <a:ext uri="{FF2B5EF4-FFF2-40B4-BE49-F238E27FC236}">
                    <a16:creationId xmlns:a16="http://schemas.microsoft.com/office/drawing/2014/main" id="{578819AE-CD3C-DF47-9D25-E9DD9B8BE02B}"/>
                  </a:ext>
                </a:extLst>
              </p:cNvPr>
              <p:cNvCxnSpPr>
                <a:cxnSpLocks/>
                <a:stCxn id="841" idx="38"/>
                <a:endCxn id="890" idx="0"/>
              </p:cNvCxnSpPr>
              <p:nvPr/>
            </p:nvCxnSpPr>
            <p:spPr>
              <a:xfrm>
                <a:off x="1555729" y="5295169"/>
                <a:ext cx="97426" cy="187083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855" name="Straight Arrow Connector 854">
              <a:extLst>
                <a:ext uri="{FF2B5EF4-FFF2-40B4-BE49-F238E27FC236}">
                  <a16:creationId xmlns:a16="http://schemas.microsoft.com/office/drawing/2014/main" id="{9E4D270E-7FEC-AA44-AC50-5AA4D3670787}"/>
                </a:ext>
              </a:extLst>
            </p:cNvPr>
            <p:cNvCxnSpPr/>
            <p:nvPr/>
          </p:nvCxnSpPr>
          <p:spPr>
            <a:xfrm flipH="1">
              <a:off x="6775715" y="3257655"/>
              <a:ext cx="849839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3C868328-3C37-AD47-B3AC-8AAA42EBE4E0}"/>
                </a:ext>
              </a:extLst>
            </p:cNvPr>
            <p:cNvCxnSpPr/>
            <p:nvPr/>
          </p:nvCxnSpPr>
          <p:spPr>
            <a:xfrm flipH="1">
              <a:off x="7281211" y="3257655"/>
              <a:ext cx="344342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8C11DF89-D68E-5F4E-BDB0-B35AB8BDC83D}"/>
                </a:ext>
              </a:extLst>
            </p:cNvPr>
            <p:cNvCxnSpPr/>
            <p:nvPr/>
          </p:nvCxnSpPr>
          <p:spPr>
            <a:xfrm>
              <a:off x="7729697" y="3257655"/>
              <a:ext cx="57010" cy="28919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F78C623D-24CB-1A4B-BE91-7A4979207066}"/>
                </a:ext>
              </a:extLst>
            </p:cNvPr>
            <p:cNvCxnSpPr>
              <a:cxnSpLocks/>
              <a:stCxn id="890" idx="2"/>
            </p:cNvCxnSpPr>
            <p:nvPr/>
          </p:nvCxnSpPr>
          <p:spPr>
            <a:xfrm flipH="1">
              <a:off x="8289423" y="3295869"/>
              <a:ext cx="155394" cy="336283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9" name="Straight Arrow Connector 858">
              <a:extLst>
                <a:ext uri="{FF2B5EF4-FFF2-40B4-BE49-F238E27FC236}">
                  <a16:creationId xmlns:a16="http://schemas.microsoft.com/office/drawing/2014/main" id="{B26DCFBB-6422-D342-8700-A345997C41E5}"/>
                </a:ext>
              </a:extLst>
            </p:cNvPr>
            <p:cNvCxnSpPr>
              <a:cxnSpLocks/>
              <a:stCxn id="889" idx="2"/>
              <a:endCxn id="874" idx="0"/>
            </p:cNvCxnSpPr>
            <p:nvPr/>
          </p:nvCxnSpPr>
          <p:spPr>
            <a:xfrm>
              <a:off x="8548953" y="3295869"/>
              <a:ext cx="781071" cy="336284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F1BF817C-94A2-6843-8D74-A4A85957A632}"/>
                </a:ext>
              </a:extLst>
            </p:cNvPr>
            <p:cNvCxnSpPr>
              <a:cxnSpLocks/>
              <a:stCxn id="890" idx="2"/>
              <a:endCxn id="867" idx="0"/>
            </p:cNvCxnSpPr>
            <p:nvPr/>
          </p:nvCxnSpPr>
          <p:spPr>
            <a:xfrm>
              <a:off x="8444817" y="3295869"/>
              <a:ext cx="379713" cy="336284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8211224D-B4A5-BD40-8D69-E1EBB46900C7}"/>
                </a:ext>
              </a:extLst>
            </p:cNvPr>
            <p:cNvSpPr/>
            <p:nvPr/>
          </p:nvSpPr>
          <p:spPr>
            <a:xfrm>
              <a:off x="7906216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873D3FF0-725F-1144-A91F-70B31688BB44}"/>
                </a:ext>
              </a:extLst>
            </p:cNvPr>
            <p:cNvSpPr/>
            <p:nvPr/>
          </p:nvSpPr>
          <p:spPr>
            <a:xfrm>
              <a:off x="8087377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1" name="Freeform 840">
              <a:extLst>
                <a:ext uri="{FF2B5EF4-FFF2-40B4-BE49-F238E27FC236}">
                  <a16:creationId xmlns:a16="http://schemas.microsoft.com/office/drawing/2014/main" id="{DDA7C13B-CBBA-8E46-9A19-7B2F7FCEEE1F}"/>
                </a:ext>
              </a:extLst>
            </p:cNvPr>
            <p:cNvSpPr/>
            <p:nvPr/>
          </p:nvSpPr>
          <p:spPr>
            <a:xfrm>
              <a:off x="8268540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2" name="Freeform 841">
              <a:extLst>
                <a:ext uri="{FF2B5EF4-FFF2-40B4-BE49-F238E27FC236}">
                  <a16:creationId xmlns:a16="http://schemas.microsoft.com/office/drawing/2014/main" id="{EDECF3FC-A42D-9C47-BC8B-D2321DF6A276}"/>
                </a:ext>
              </a:extLst>
            </p:cNvPr>
            <p:cNvSpPr/>
            <p:nvPr/>
          </p:nvSpPr>
          <p:spPr>
            <a:xfrm>
              <a:off x="8449702" y="2424961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C38094F3-25B4-0042-957E-D5E6C59458C1}"/>
                </a:ext>
              </a:extLst>
            </p:cNvPr>
            <p:cNvSpPr/>
            <p:nvPr/>
          </p:nvSpPr>
          <p:spPr>
            <a:xfrm>
              <a:off x="7872105" y="2385000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D1D8C2B5-3F93-024C-AFD9-D8237A3AB38F}"/>
                </a:ext>
              </a:extLst>
            </p:cNvPr>
            <p:cNvSpPr/>
            <p:nvPr/>
          </p:nvSpPr>
          <p:spPr>
            <a:xfrm>
              <a:off x="8702973" y="2438197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1AA43D5C-F396-F34C-8145-DC7ABC84C1ED}"/>
                </a:ext>
              </a:extLst>
            </p:cNvPr>
            <p:cNvSpPr/>
            <p:nvPr/>
          </p:nvSpPr>
          <p:spPr>
            <a:xfrm>
              <a:off x="8884134" y="2438197"/>
              <a:ext cx="76722" cy="528151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6C63A563-62CB-B24E-B0E0-3EDE79F0A7B7}"/>
                </a:ext>
              </a:extLst>
            </p:cNvPr>
            <p:cNvSpPr/>
            <p:nvPr/>
          </p:nvSpPr>
          <p:spPr>
            <a:xfrm>
              <a:off x="8668862" y="2388137"/>
              <a:ext cx="695700" cy="615779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0174410B-C862-CE49-8CEE-A12CAB6F3F72}"/>
                </a:ext>
              </a:extLst>
            </p:cNvPr>
            <p:cNvSpPr/>
            <p:nvPr/>
          </p:nvSpPr>
          <p:spPr>
            <a:xfrm>
              <a:off x="9524638" y="3189435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4CB5EBF4-6D5B-5A4E-A7B0-71E62C696515}"/>
                </a:ext>
              </a:extLst>
            </p:cNvPr>
            <p:cNvSpPr/>
            <p:nvPr/>
          </p:nvSpPr>
          <p:spPr>
            <a:xfrm>
              <a:off x="9628780" y="3189435"/>
              <a:ext cx="104483" cy="924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7" name="Straight Arrow Connector 806">
              <a:extLst>
                <a:ext uri="{FF2B5EF4-FFF2-40B4-BE49-F238E27FC236}">
                  <a16:creationId xmlns:a16="http://schemas.microsoft.com/office/drawing/2014/main" id="{95402014-3487-2047-8E0E-AE8E5907A045}"/>
                </a:ext>
              </a:extLst>
            </p:cNvPr>
            <p:cNvCxnSpPr>
              <a:cxnSpLocks/>
            </p:cNvCxnSpPr>
            <p:nvPr/>
          </p:nvCxnSpPr>
          <p:spPr>
            <a:xfrm>
              <a:off x="8738855" y="2966333"/>
              <a:ext cx="927389" cy="52815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F4EBBC8D-49D5-2A4F-A384-BAFF2DDD1D71}"/>
                </a:ext>
              </a:extLst>
            </p:cNvPr>
            <p:cNvSpPr>
              <a:spLocks/>
            </p:cNvSpPr>
            <p:nvPr/>
          </p:nvSpPr>
          <p:spPr>
            <a:xfrm>
              <a:off x="9030085" y="3189435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9" name="Straight Arrow Connector 808">
              <a:extLst>
                <a:ext uri="{FF2B5EF4-FFF2-40B4-BE49-F238E27FC236}">
                  <a16:creationId xmlns:a16="http://schemas.microsoft.com/office/drawing/2014/main" id="{02B43998-2588-CE42-948C-070604DCE6CF}"/>
                </a:ext>
              </a:extLst>
            </p:cNvPr>
            <p:cNvCxnSpPr>
              <a:cxnSpLocks/>
              <a:stCxn id="808" idx="3"/>
            </p:cNvCxnSpPr>
            <p:nvPr/>
          </p:nvCxnSpPr>
          <p:spPr>
            <a:xfrm>
              <a:off x="9134567" y="3235674"/>
              <a:ext cx="390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850BA504-5889-1B4B-974F-B71E62ADDDAD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>
              <a:off x="8738855" y="2966333"/>
              <a:ext cx="838024" cy="223087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3" name="Straight Arrow Connector 832">
              <a:extLst>
                <a:ext uri="{FF2B5EF4-FFF2-40B4-BE49-F238E27FC236}">
                  <a16:creationId xmlns:a16="http://schemas.microsoft.com/office/drawing/2014/main" id="{AD34E5CC-E6CC-9840-BF0F-796521AB33D2}"/>
                </a:ext>
              </a:extLst>
            </p:cNvPr>
            <p:cNvCxnSpPr>
              <a:cxnSpLocks/>
              <a:stCxn id="837" idx="39"/>
              <a:endCxn id="835" idx="0"/>
            </p:cNvCxnSpPr>
            <p:nvPr/>
          </p:nvCxnSpPr>
          <p:spPr>
            <a:xfrm>
              <a:off x="8921257" y="2966340"/>
              <a:ext cx="759765" cy="223087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73D897A2-52E4-3549-8F82-987EF1C9D374}"/>
                </a:ext>
              </a:extLst>
            </p:cNvPr>
            <p:cNvCxnSpPr>
              <a:cxnSpLocks/>
              <a:stCxn id="834" idx="2"/>
            </p:cNvCxnSpPr>
            <p:nvPr/>
          </p:nvCxnSpPr>
          <p:spPr>
            <a:xfrm>
              <a:off x="9576880" y="3281914"/>
              <a:ext cx="252430" cy="267389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2" name="Straight Arrow Connector 811">
              <a:extLst>
                <a:ext uri="{FF2B5EF4-FFF2-40B4-BE49-F238E27FC236}">
                  <a16:creationId xmlns:a16="http://schemas.microsoft.com/office/drawing/2014/main" id="{21A8D4EA-4020-1F48-886C-48E200C9422C}"/>
                </a:ext>
              </a:extLst>
            </p:cNvPr>
            <p:cNvCxnSpPr>
              <a:cxnSpLocks/>
              <a:stCxn id="835" idx="2"/>
            </p:cNvCxnSpPr>
            <p:nvPr/>
          </p:nvCxnSpPr>
          <p:spPr>
            <a:xfrm>
              <a:off x="9681022" y="3281914"/>
              <a:ext cx="653782" cy="267389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D87891D0-B0B6-5144-A9E5-24A6C95F35DC}"/>
                </a:ext>
              </a:extLst>
            </p:cNvPr>
            <p:cNvGrpSpPr/>
            <p:nvPr/>
          </p:nvGrpSpPr>
          <p:grpSpPr>
            <a:xfrm>
              <a:off x="9671259" y="3549302"/>
              <a:ext cx="447386" cy="395990"/>
              <a:chOff x="943897" y="2804028"/>
              <a:chExt cx="914400" cy="914400"/>
            </a:xfrm>
          </p:grpSpPr>
          <p:sp>
            <p:nvSpPr>
              <p:cNvPr id="827" name="Freeform 826">
                <a:extLst>
                  <a:ext uri="{FF2B5EF4-FFF2-40B4-BE49-F238E27FC236}">
                    <a16:creationId xmlns:a16="http://schemas.microsoft.com/office/drawing/2014/main" id="{0924DA38-0B8E-894E-893B-CCE2F41AD636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8" name="Freeform 827">
                <a:extLst>
                  <a:ext uri="{FF2B5EF4-FFF2-40B4-BE49-F238E27FC236}">
                    <a16:creationId xmlns:a16="http://schemas.microsoft.com/office/drawing/2014/main" id="{F404EE0C-FE7D-0241-9ABB-9CC842AF55A4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9" name="Freeform 828">
                <a:extLst>
                  <a:ext uri="{FF2B5EF4-FFF2-40B4-BE49-F238E27FC236}">
                    <a16:creationId xmlns:a16="http://schemas.microsoft.com/office/drawing/2014/main" id="{C1937DDA-C6F9-3743-9967-CC18850C612F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0" name="Freeform 829">
                <a:extLst>
                  <a:ext uri="{FF2B5EF4-FFF2-40B4-BE49-F238E27FC236}">
                    <a16:creationId xmlns:a16="http://schemas.microsoft.com/office/drawing/2014/main" id="{7CB204C4-1D17-BB4C-8148-2955AAFBDEF4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1" name="Rectangle 830">
                <a:extLst>
                  <a:ext uri="{FF2B5EF4-FFF2-40B4-BE49-F238E27FC236}">
                    <a16:creationId xmlns:a16="http://schemas.microsoft.com/office/drawing/2014/main" id="{2C4FA933-96DB-A64D-8DC9-3B93F0BBDF88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FB8A2762-88A2-054E-B2B5-CADE2E51D65B}"/>
                </a:ext>
              </a:extLst>
            </p:cNvPr>
            <p:cNvGrpSpPr/>
            <p:nvPr/>
          </p:nvGrpSpPr>
          <p:grpSpPr>
            <a:xfrm>
              <a:off x="10176755" y="3549302"/>
              <a:ext cx="447386" cy="395990"/>
              <a:chOff x="1893141" y="2804028"/>
              <a:chExt cx="914400" cy="914400"/>
            </a:xfrm>
          </p:grpSpPr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E043CE0D-8CE5-DD41-8365-DA9219DBB794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2B5C106C-14DE-6E4A-8B3D-8E08768B8641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B1808575-BB3A-D74E-B57E-250FD386872D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B69DA846-4B2A-0741-A25D-6A355DD673FE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DFA81011-EE8C-8C40-A7A9-26E0E6C49753}"/>
                </a:ext>
              </a:extLst>
            </p:cNvPr>
            <p:cNvSpPr/>
            <p:nvPr/>
          </p:nvSpPr>
          <p:spPr>
            <a:xfrm>
              <a:off x="6501097" y="3506889"/>
              <a:ext cx="1528273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739D2B3C-8299-8348-8B5D-46026CEB5B4D}"/>
                </a:ext>
              </a:extLst>
            </p:cNvPr>
            <p:cNvSpPr/>
            <p:nvPr/>
          </p:nvSpPr>
          <p:spPr>
            <a:xfrm>
              <a:off x="9628590" y="3506889"/>
              <a:ext cx="1038257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1FCEC94E-0E29-CB40-962E-44053E2AF335}"/>
                </a:ext>
              </a:extLst>
            </p:cNvPr>
            <p:cNvSpPr/>
            <p:nvPr/>
          </p:nvSpPr>
          <p:spPr>
            <a:xfrm>
              <a:off x="7838888" y="2356190"/>
              <a:ext cx="1565611" cy="700836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205F05E5-7333-0547-AEC4-0E950182E901}"/>
                </a:ext>
              </a:extLst>
            </p:cNvPr>
            <p:cNvSpPr/>
            <p:nvPr/>
          </p:nvSpPr>
          <p:spPr>
            <a:xfrm>
              <a:off x="8051260" y="3592188"/>
              <a:ext cx="1534624" cy="467214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F285FB14-8D41-6B42-979B-86565AEC4A39}"/>
                </a:ext>
              </a:extLst>
            </p:cNvPr>
            <p:cNvSpPr>
              <a:spLocks/>
            </p:cNvSpPr>
            <p:nvPr/>
          </p:nvSpPr>
          <p:spPr>
            <a:xfrm>
              <a:off x="8075748" y="3203391"/>
              <a:ext cx="104483" cy="92479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11AE461C-7C2B-3E44-B5E1-4BD618654911}"/>
                </a:ext>
              </a:extLst>
            </p:cNvPr>
            <p:cNvCxnSpPr>
              <a:cxnSpLocks/>
              <a:stCxn id="816" idx="3"/>
              <a:endCxn id="890" idx="1"/>
            </p:cNvCxnSpPr>
            <p:nvPr/>
          </p:nvCxnSpPr>
          <p:spPr>
            <a:xfrm flipV="1">
              <a:off x="8180231" y="3249630"/>
              <a:ext cx="2123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>
              <a:extLst>
                <a:ext uri="{FF2B5EF4-FFF2-40B4-BE49-F238E27FC236}">
                  <a16:creationId xmlns:a16="http://schemas.microsoft.com/office/drawing/2014/main" id="{8E946148-6163-4F4A-B3CC-E26DCABB1164}"/>
                </a:ext>
              </a:extLst>
            </p:cNvPr>
            <p:cNvCxnSpPr>
              <a:cxnSpLocks/>
              <a:stCxn id="841" idx="39"/>
            </p:cNvCxnSpPr>
            <p:nvPr/>
          </p:nvCxnSpPr>
          <p:spPr>
            <a:xfrm flipH="1">
              <a:off x="8105132" y="2953112"/>
              <a:ext cx="200532" cy="61882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8880D29-A450-4A45-8A3F-DB4F53FBFED7}"/>
                </a:ext>
              </a:extLst>
            </p:cNvPr>
            <p:cNvSpPr/>
            <p:nvPr/>
          </p:nvSpPr>
          <p:spPr>
            <a:xfrm>
              <a:off x="7789951" y="4110497"/>
              <a:ext cx="1818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Warp-Granularity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0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Thresholding</a:t>
            </a:r>
            <a:r>
              <a:rPr lang="en-US" sz="2400" dirty="0"/>
              <a:t> (as a compiler optimization)</a:t>
            </a:r>
          </a:p>
          <a:p>
            <a:pPr lvl="1"/>
            <a:r>
              <a:rPr lang="en-US" sz="2000" dirty="0"/>
              <a:t>Prior work relies on programmers to apply it manually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Coarsening</a:t>
            </a:r>
            <a:r>
              <a:rPr lang="en-US" sz="2400" dirty="0"/>
              <a:t> of child thread blocks</a:t>
            </a:r>
          </a:p>
          <a:p>
            <a:pPr lvl="1"/>
            <a:r>
              <a:rPr lang="en-US" sz="2000" dirty="0"/>
              <a:t>Prior work on compiler-based coarsening not specialized for dynamic parallelism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Aggregation</a:t>
            </a:r>
            <a:r>
              <a:rPr lang="en-US" sz="2400" dirty="0"/>
              <a:t> of child grids at multi-block granularity</a:t>
            </a:r>
          </a:p>
          <a:p>
            <a:pPr lvl="1"/>
            <a:r>
              <a:rPr lang="en-US" sz="2000" dirty="0"/>
              <a:t>Prior work only compiler-based aggregation only considers warp, block, and grid granularity</a:t>
            </a:r>
          </a:p>
          <a:p>
            <a:endParaRPr lang="en-US" sz="2400" dirty="0"/>
          </a:p>
          <a:p>
            <a:r>
              <a:rPr lang="en-US" sz="2400" dirty="0"/>
              <a:t>One </a:t>
            </a:r>
            <a:r>
              <a:rPr lang="en-US" sz="2400" b="1" dirty="0">
                <a:solidFill>
                  <a:schemeClr val="accent1"/>
                </a:solidFill>
              </a:rPr>
              <a:t>compiler framework</a:t>
            </a:r>
            <a:r>
              <a:rPr lang="en-US" sz="2400" dirty="0"/>
              <a:t> that combined the three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743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Thresholding is an optimization where:</a:t>
            </a:r>
          </a:p>
          <a:p>
            <a:pPr lvl="1"/>
            <a:r>
              <a:rPr lang="en-US" dirty="0"/>
              <a:t>A grid is launched dynamically only if the number of child threads exceeds a certain threshold</a:t>
            </a:r>
          </a:p>
          <a:p>
            <a:pPr lvl="1"/>
            <a:r>
              <a:rPr lang="en-US" dirty="0"/>
              <a:t>Otherwise, work is executed sequentially by the parent thread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96090" y="3413974"/>
            <a:ext cx="7332638" cy="2310974"/>
            <a:chOff x="2596090" y="3467761"/>
            <a:chExt cx="7332638" cy="231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2B8FC-74BD-624B-8822-1B7834FE8081}"/>
                </a:ext>
              </a:extLst>
            </p:cNvPr>
            <p:cNvGrpSpPr/>
            <p:nvPr/>
          </p:nvGrpSpPr>
          <p:grpSpPr>
            <a:xfrm>
              <a:off x="2596090" y="3467761"/>
              <a:ext cx="6307456" cy="2284905"/>
              <a:chOff x="21567" y="1966634"/>
              <a:chExt cx="2655654" cy="962023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F553CE8-3DD3-A24B-B4B3-3FEAFE87CDD1}"/>
                  </a:ext>
                </a:extLst>
              </p:cNvPr>
              <p:cNvSpPr/>
              <p:nvPr/>
            </p:nvSpPr>
            <p:spPr>
              <a:xfrm>
                <a:off x="618451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8D5C06F-9A73-1844-AF99-595A87864826}"/>
                  </a:ext>
                </a:extLst>
              </p:cNvPr>
              <p:cNvSpPr/>
              <p:nvPr/>
            </p:nvSpPr>
            <p:spPr>
              <a:xfrm>
                <a:off x="700017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61456F1-B3DA-154F-A61D-107AB7135BC2}"/>
                  </a:ext>
                </a:extLst>
              </p:cNvPr>
              <p:cNvSpPr/>
              <p:nvPr/>
            </p:nvSpPr>
            <p:spPr>
              <a:xfrm>
                <a:off x="781583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792C739-2327-0E4D-9FDB-43B6FEB34D6C}"/>
                  </a:ext>
                </a:extLst>
              </p:cNvPr>
              <p:cNvSpPr/>
              <p:nvPr/>
            </p:nvSpPr>
            <p:spPr>
              <a:xfrm>
                <a:off x="863149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DD8FAC0-0A1A-3145-8A7E-07D1FFFD9855}"/>
                  </a:ext>
                </a:extLst>
              </p:cNvPr>
              <p:cNvGrpSpPr/>
              <p:nvPr/>
            </p:nvGrpSpPr>
            <p:grpSpPr>
              <a:xfrm>
                <a:off x="21567" y="2563897"/>
                <a:ext cx="713425" cy="364760"/>
                <a:chOff x="103978" y="1160923"/>
                <a:chExt cx="933037" cy="477043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45B3EDE-3B98-CF43-BCCF-2FE59EE466A4}"/>
                    </a:ext>
                  </a:extLst>
                </p:cNvPr>
                <p:cNvGrpSpPr/>
                <p:nvPr/>
              </p:nvGrpSpPr>
              <p:grpSpPr>
                <a:xfrm>
                  <a:off x="138724" y="1194619"/>
                  <a:ext cx="409651" cy="409653"/>
                  <a:chOff x="943897" y="2804028"/>
                  <a:chExt cx="914400" cy="914400"/>
                </a:xfrm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04A66E14-C0EA-8146-AE03-FD85A058A525}"/>
                      </a:ext>
                    </a:extLst>
                  </p:cNvPr>
                  <p:cNvSpPr/>
                  <p:nvPr/>
                </p:nvSpPr>
                <p:spPr>
                  <a:xfrm>
                    <a:off x="1001172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05DD4D06-2DB5-8C45-85BB-E6CF9E2596B5}"/>
                      </a:ext>
                    </a:extLst>
                  </p:cNvPr>
                  <p:cNvSpPr/>
                  <p:nvPr/>
                </p:nvSpPr>
                <p:spPr>
                  <a:xfrm>
                    <a:off x="123928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0BA7FB0A-3111-8448-B540-1F2A8782D985}"/>
                      </a:ext>
                    </a:extLst>
                  </p:cNvPr>
                  <p:cNvSpPr/>
                  <p:nvPr/>
                </p:nvSpPr>
                <p:spPr>
                  <a:xfrm>
                    <a:off x="147739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49236C0E-5E6D-C247-8C50-C0B89C3D70BF}"/>
                      </a:ext>
                    </a:extLst>
                  </p:cNvPr>
                  <p:cNvSpPr/>
                  <p:nvPr/>
                </p:nvSpPr>
                <p:spPr>
                  <a:xfrm>
                    <a:off x="171550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C35ACB1-2919-924D-BC72-A9381D7E7AB6}"/>
                      </a:ext>
                    </a:extLst>
                  </p:cNvPr>
                  <p:cNvSpPr/>
                  <p:nvPr/>
                </p:nvSpPr>
                <p:spPr>
                  <a:xfrm>
                    <a:off x="943897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D3E6C3-3E43-174D-B618-7E4910B993EF}"/>
                    </a:ext>
                  </a:extLst>
                </p:cNvPr>
                <p:cNvGrpSpPr/>
                <p:nvPr/>
              </p:nvGrpSpPr>
              <p:grpSpPr>
                <a:xfrm>
                  <a:off x="593571" y="1194619"/>
                  <a:ext cx="409651" cy="409653"/>
                  <a:chOff x="1893141" y="2804028"/>
                  <a:chExt cx="914400" cy="914400"/>
                </a:xfrm>
              </p:grpSpPr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8BF0D24F-C9B4-C94D-86EC-80C519A17FB4}"/>
                      </a:ext>
                    </a:extLst>
                  </p:cNvPr>
                  <p:cNvSpPr/>
                  <p:nvPr/>
                </p:nvSpPr>
                <p:spPr>
                  <a:xfrm>
                    <a:off x="195361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A20B733-5DDB-CA44-907C-4FACAF3B1CBA}"/>
                      </a:ext>
                    </a:extLst>
                  </p:cNvPr>
                  <p:cNvSpPr/>
                  <p:nvPr/>
                </p:nvSpPr>
                <p:spPr>
                  <a:xfrm>
                    <a:off x="219173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F930802C-7E1F-084A-9321-3BA8BC35E44D}"/>
                      </a:ext>
                    </a:extLst>
                  </p:cNvPr>
                  <p:cNvSpPr/>
                  <p:nvPr/>
                </p:nvSpPr>
                <p:spPr>
                  <a:xfrm>
                    <a:off x="2429841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FD17A09-3C40-134E-A9AF-DE0B5EF9F96D}"/>
                      </a:ext>
                    </a:extLst>
                  </p:cNvPr>
                  <p:cNvSpPr/>
                  <p:nvPr/>
                </p:nvSpPr>
                <p:spPr>
                  <a:xfrm>
                    <a:off x="1893141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40DB4C0-28BE-DF4A-B00D-0DD26BED7305}"/>
                    </a:ext>
                  </a:extLst>
                </p:cNvPr>
                <p:cNvSpPr/>
                <p:nvPr/>
              </p:nvSpPr>
              <p:spPr>
                <a:xfrm>
                  <a:off x="103978" y="1160923"/>
                  <a:ext cx="933037" cy="477043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D28CB10-4BD1-4741-8E5D-7632B81FF0C1}"/>
                  </a:ext>
                </a:extLst>
              </p:cNvPr>
              <p:cNvCxnSpPr>
                <a:cxnSpLocks/>
                <a:stCxn id="18" idx="39"/>
              </p:cNvCxnSpPr>
              <p:nvPr/>
            </p:nvCxnSpPr>
            <p:spPr>
              <a:xfrm flipH="1">
                <a:off x="378281" y="2235292"/>
                <a:ext cx="256884" cy="324963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3FA7599-574C-1644-BA90-D6901AA3BAB1}"/>
                  </a:ext>
                </a:extLst>
              </p:cNvPr>
              <p:cNvCxnSpPr>
                <a:cxnSpLocks/>
                <a:stCxn id="21" idx="39"/>
              </p:cNvCxnSpPr>
              <p:nvPr/>
            </p:nvCxnSpPr>
            <p:spPr>
              <a:xfrm>
                <a:off x="798297" y="2235292"/>
                <a:ext cx="1166506" cy="31040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1BFB586-DA98-BB40-AD58-2570D5CB61CA}"/>
                  </a:ext>
                </a:extLst>
              </p:cNvPr>
              <p:cNvSpPr/>
              <p:nvPr/>
            </p:nvSpPr>
            <p:spPr>
              <a:xfrm>
                <a:off x="556015" y="2343284"/>
                <a:ext cx="69918" cy="69918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2FADAC-6D47-0846-A7F6-76CA7CE3CDE2}"/>
                  </a:ext>
                </a:extLst>
              </p:cNvPr>
              <p:cNvSpPr/>
              <p:nvPr/>
            </p:nvSpPr>
            <p:spPr>
              <a:xfrm>
                <a:off x="1104646" y="2343284"/>
                <a:ext cx="69918" cy="69918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7679CB0-0105-F846-B950-31FB382882F0}"/>
                  </a:ext>
                </a:extLst>
              </p:cNvPr>
              <p:cNvGrpSpPr/>
              <p:nvPr/>
            </p:nvGrpSpPr>
            <p:grpSpPr>
              <a:xfrm>
                <a:off x="1275149" y="2563897"/>
                <a:ext cx="1402072" cy="364760"/>
                <a:chOff x="1752370" y="1542016"/>
                <a:chExt cx="1833668" cy="47704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1655FEA-EC2F-114A-8B24-1EC6A75951EB}"/>
                    </a:ext>
                  </a:extLst>
                </p:cNvPr>
                <p:cNvGrpSpPr/>
                <p:nvPr/>
              </p:nvGrpSpPr>
              <p:grpSpPr>
                <a:xfrm>
                  <a:off x="1787115" y="1575712"/>
                  <a:ext cx="409651" cy="409653"/>
                  <a:chOff x="943897" y="2804028"/>
                  <a:chExt cx="914400" cy="914400"/>
                </a:xfrm>
              </p:grpSpPr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5F363888-97BC-6741-ACDA-0DD895776505}"/>
                      </a:ext>
                    </a:extLst>
                  </p:cNvPr>
                  <p:cNvSpPr/>
                  <p:nvPr/>
                </p:nvSpPr>
                <p:spPr>
                  <a:xfrm>
                    <a:off x="1001172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C5000520-F914-3747-9848-F8F56A94C3B1}"/>
                      </a:ext>
                    </a:extLst>
                  </p:cNvPr>
                  <p:cNvSpPr/>
                  <p:nvPr/>
                </p:nvSpPr>
                <p:spPr>
                  <a:xfrm>
                    <a:off x="123928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940D42F9-2B6B-9948-8DD4-404AB59C8BC2}"/>
                      </a:ext>
                    </a:extLst>
                  </p:cNvPr>
                  <p:cNvSpPr/>
                  <p:nvPr/>
                </p:nvSpPr>
                <p:spPr>
                  <a:xfrm>
                    <a:off x="147739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65470F40-747B-C146-800E-6EA2491CDF97}"/>
                      </a:ext>
                    </a:extLst>
                  </p:cNvPr>
                  <p:cNvSpPr/>
                  <p:nvPr/>
                </p:nvSpPr>
                <p:spPr>
                  <a:xfrm>
                    <a:off x="171550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12667AF-D6B0-8241-9848-4710E585DFC7}"/>
                      </a:ext>
                    </a:extLst>
                  </p:cNvPr>
                  <p:cNvSpPr/>
                  <p:nvPr/>
                </p:nvSpPr>
                <p:spPr>
                  <a:xfrm>
                    <a:off x="943897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AE417C5A-5E97-CE48-90F1-BCEDB9782B74}"/>
                    </a:ext>
                  </a:extLst>
                </p:cNvPr>
                <p:cNvGrpSpPr/>
                <p:nvPr/>
              </p:nvGrpSpPr>
              <p:grpSpPr>
                <a:xfrm>
                  <a:off x="2241962" y="1575712"/>
                  <a:ext cx="409651" cy="409653"/>
                  <a:chOff x="1893141" y="2804028"/>
                  <a:chExt cx="914400" cy="914400"/>
                </a:xfrm>
              </p:grpSpPr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E9EAF26E-F900-8540-AA13-BA4F45156EB4}"/>
                      </a:ext>
                    </a:extLst>
                  </p:cNvPr>
                  <p:cNvSpPr/>
                  <p:nvPr/>
                </p:nvSpPr>
                <p:spPr>
                  <a:xfrm>
                    <a:off x="195361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0D3BAD5E-01AB-564C-A14E-140E84989668}"/>
                      </a:ext>
                    </a:extLst>
                  </p:cNvPr>
                  <p:cNvSpPr/>
                  <p:nvPr/>
                </p:nvSpPr>
                <p:spPr>
                  <a:xfrm>
                    <a:off x="219173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7A1DC0DF-7511-734F-86BE-472F7AFE9728}"/>
                      </a:ext>
                    </a:extLst>
                  </p:cNvPr>
                  <p:cNvSpPr/>
                  <p:nvPr/>
                </p:nvSpPr>
                <p:spPr>
                  <a:xfrm>
                    <a:off x="2429841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0D31D615-6DF0-9F42-99DC-A5C307A58241}"/>
                      </a:ext>
                    </a:extLst>
                  </p:cNvPr>
                  <p:cNvSpPr/>
                  <p:nvPr/>
                </p:nvSpPr>
                <p:spPr>
                  <a:xfrm>
                    <a:off x="266795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0B4993-2AC0-E348-8A36-242E0C1643D1}"/>
                      </a:ext>
                    </a:extLst>
                  </p:cNvPr>
                  <p:cNvSpPr/>
                  <p:nvPr/>
                </p:nvSpPr>
                <p:spPr>
                  <a:xfrm>
                    <a:off x="1893141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43BD422-C190-A74F-88C2-8BDC8466EF4E}"/>
                    </a:ext>
                  </a:extLst>
                </p:cNvPr>
                <p:cNvGrpSpPr/>
                <p:nvPr/>
              </p:nvGrpSpPr>
              <p:grpSpPr>
                <a:xfrm>
                  <a:off x="2696810" y="1575712"/>
                  <a:ext cx="409651" cy="409653"/>
                  <a:chOff x="2842386" y="2804028"/>
                  <a:chExt cx="914400" cy="914400"/>
                </a:xfrm>
              </p:grpSpPr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4116CB3C-FD8C-C74D-B384-6B1D8241A151}"/>
                      </a:ext>
                    </a:extLst>
                  </p:cNvPr>
                  <p:cNvSpPr/>
                  <p:nvPr/>
                </p:nvSpPr>
                <p:spPr>
                  <a:xfrm>
                    <a:off x="290606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F8DA1E06-E829-E04D-B8C1-8B2417372C02}"/>
                      </a:ext>
                    </a:extLst>
                  </p:cNvPr>
                  <p:cNvSpPr/>
                  <p:nvPr/>
                </p:nvSpPr>
                <p:spPr>
                  <a:xfrm>
                    <a:off x="314417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F3C3A776-1BC5-B24C-8177-312FEEF13C47}"/>
                      </a:ext>
                    </a:extLst>
                  </p:cNvPr>
                  <p:cNvSpPr/>
                  <p:nvPr/>
                </p:nvSpPr>
                <p:spPr>
                  <a:xfrm>
                    <a:off x="338228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8BBA6754-2ABB-9C44-AC40-402D2E25F151}"/>
                      </a:ext>
                    </a:extLst>
                  </p:cNvPr>
                  <p:cNvSpPr/>
                  <p:nvPr/>
                </p:nvSpPr>
                <p:spPr>
                  <a:xfrm>
                    <a:off x="362040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2B8C293E-A2B5-BC42-8D8F-9DB9B1C2169C}"/>
                      </a:ext>
                    </a:extLst>
                  </p:cNvPr>
                  <p:cNvSpPr/>
                  <p:nvPr/>
                </p:nvSpPr>
                <p:spPr>
                  <a:xfrm>
                    <a:off x="2842386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82B8E88-EC25-A44C-9922-DCF32486A743}"/>
                    </a:ext>
                  </a:extLst>
                </p:cNvPr>
                <p:cNvSpPr/>
                <p:nvPr/>
              </p:nvSpPr>
              <p:spPr>
                <a:xfrm>
                  <a:off x="1752370" y="1542016"/>
                  <a:ext cx="1833668" cy="477043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72CF60D-02B0-8441-A3B3-4D3A94EC19E3}"/>
                    </a:ext>
                  </a:extLst>
                </p:cNvPr>
                <p:cNvGrpSpPr/>
                <p:nvPr/>
              </p:nvGrpSpPr>
              <p:grpSpPr>
                <a:xfrm>
                  <a:off x="3138274" y="1575712"/>
                  <a:ext cx="409651" cy="409653"/>
                  <a:chOff x="2842386" y="2804028"/>
                  <a:chExt cx="914400" cy="914400"/>
                </a:xfrm>
              </p:grpSpPr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2D1DDC8C-C4DA-E848-BF4D-83D8A22F2E97}"/>
                      </a:ext>
                    </a:extLst>
                  </p:cNvPr>
                  <p:cNvSpPr/>
                  <p:nvPr/>
                </p:nvSpPr>
                <p:spPr>
                  <a:xfrm>
                    <a:off x="290606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93B180A1-970A-494F-B31D-038AE1186BBB}"/>
                      </a:ext>
                    </a:extLst>
                  </p:cNvPr>
                  <p:cNvSpPr/>
                  <p:nvPr/>
                </p:nvSpPr>
                <p:spPr>
                  <a:xfrm>
                    <a:off x="314417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8E6643B-1A31-C44F-A958-82E434448EB2}"/>
                      </a:ext>
                    </a:extLst>
                  </p:cNvPr>
                  <p:cNvSpPr/>
                  <p:nvPr/>
                </p:nvSpPr>
                <p:spPr>
                  <a:xfrm>
                    <a:off x="2842386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4CAEA0-9642-FE4B-8542-3488B6443E43}"/>
                </a:ext>
              </a:extLst>
            </p:cNvPr>
            <p:cNvGrpSpPr/>
            <p:nvPr/>
          </p:nvGrpSpPr>
          <p:grpSpPr>
            <a:xfrm>
              <a:off x="4401207" y="4886324"/>
              <a:ext cx="896562" cy="892411"/>
              <a:chOff x="173562" y="3402795"/>
              <a:chExt cx="366457" cy="364760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CFE3B6BF-0607-6A45-B321-02AFCEFB99D5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4ADF615-D636-E247-B654-A192918E6D6A}"/>
                  </a:ext>
                </a:extLst>
              </p:cNvPr>
              <p:cNvSpPr/>
              <p:nvPr/>
            </p:nvSpPr>
            <p:spPr>
              <a:xfrm>
                <a:off x="301313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8A1E415-BC1D-4F4F-BC37-B41FB0D6B7C8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0C10FB-EC5A-254A-82C6-E1020AE7797A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BF60FAC-BD1D-264A-B470-336AA412B6FF}"/>
                </a:ext>
              </a:extLst>
            </p:cNvPr>
            <p:cNvGrpSpPr/>
            <p:nvPr/>
          </p:nvGrpSpPr>
          <p:grpSpPr>
            <a:xfrm>
              <a:off x="9032166" y="4886324"/>
              <a:ext cx="896562" cy="892411"/>
              <a:chOff x="173562" y="3402795"/>
              <a:chExt cx="366457" cy="364760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72930E73-9C5A-DA4D-BDCA-3C81CBF57626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72BD72C-6BA0-FE4D-8350-88DE1E089491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0C99FDB-603F-314A-8D1D-FFB0095A3527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66D3187-37D3-E646-B9B0-1524B6B4E409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705228" y="4080270"/>
              <a:ext cx="4775219" cy="806054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6851DE5-D043-EB44-8837-5C1191287CD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256947" y="4105853"/>
              <a:ext cx="592541" cy="78047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02F7D59-01BD-0344-BD1E-83E41A7F698D}"/>
                </a:ext>
              </a:extLst>
            </p:cNvPr>
            <p:cNvSpPr/>
            <p:nvPr/>
          </p:nvSpPr>
          <p:spPr>
            <a:xfrm>
              <a:off x="5917924" y="4288128"/>
              <a:ext cx="166063" cy="166063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1C1B074-C0FA-9540-89E0-7724759F20EE}"/>
                </a:ext>
              </a:extLst>
            </p:cNvPr>
            <p:cNvSpPr/>
            <p:nvPr/>
          </p:nvSpPr>
          <p:spPr>
            <a:xfrm>
              <a:off x="4407003" y="4483297"/>
              <a:ext cx="166063" cy="166063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3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1991</Words>
  <Application>Microsoft Office PowerPoint</Application>
  <PresentationFormat>Widescreen</PresentationFormat>
  <Paragraphs>284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Courier New</vt:lpstr>
      <vt:lpstr>Office Theme</vt:lpstr>
      <vt:lpstr>A Compiler Framework for Optimizing Dynamic Parallelism on GPUs</vt:lpstr>
      <vt:lpstr>Organization of GPU Kernels</vt:lpstr>
      <vt:lpstr>Dynamic Parallelism on GPUs</vt:lpstr>
      <vt:lpstr>Dynamic Parallelism Overhead</vt:lpstr>
      <vt:lpstr>Prior Work: Aggregation</vt:lpstr>
      <vt:lpstr>Prior Work: Aggregation</vt:lpstr>
      <vt:lpstr>Prior Work: Aggregation</vt:lpstr>
      <vt:lpstr>Contributions</vt:lpstr>
      <vt:lpstr>Thresholding</vt:lpstr>
      <vt:lpstr>Thresholding</vt:lpstr>
      <vt:lpstr>Thresholding: Code Transformation</vt:lpstr>
      <vt:lpstr>Coarsening</vt:lpstr>
      <vt:lpstr>Coarsening</vt:lpstr>
      <vt:lpstr>Coarsening: Code Transformation</vt:lpstr>
      <vt:lpstr>Multi-block Granularity Aggregation</vt:lpstr>
      <vt:lpstr>Multi-block Granularity Aggregation</vt:lpstr>
      <vt:lpstr>Multi-block Aggregation: Code Transformation</vt:lpstr>
      <vt:lpstr>Putting it all together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Execution Time Breakdown</vt:lpstr>
      <vt:lpstr>Impact of Threshold and Aggregation Granularity</vt:lpstr>
      <vt:lpstr>Summary</vt:lpstr>
      <vt:lpstr>Thank you!  A Compiler Framework for Optimizing Dynamic Parallelism on GPUs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Dynamic Parallelism on GPUs</dc:title>
  <dc:creator>Mhd Ghaith Olabi</dc:creator>
  <cp:lastModifiedBy>Izzat El Hajj</cp:lastModifiedBy>
  <cp:revision>311</cp:revision>
  <dcterms:created xsi:type="dcterms:W3CDTF">2021-01-24T19:34:05Z</dcterms:created>
  <dcterms:modified xsi:type="dcterms:W3CDTF">2022-03-17T17:03:24Z</dcterms:modified>
</cp:coreProperties>
</file>