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notesMasterIdLst>
    <p:notesMasterId r:id="rId3"/>
  </p:notesMasterIdLst>
  <p:sldIdLst>
    <p:sldId id="256" r:id="rId2"/>
  </p:sldIdLst>
  <p:sldSz cx="32918400" cy="43891200"/>
  <p:notesSz cx="7010400" cy="92964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0" userDrawn="1">
          <p15:clr>
            <a:srgbClr val="A4A3A4"/>
          </p15:clr>
        </p15:guide>
        <p15:guide id="2" pos="9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BFF9B"/>
    <a:srgbClr val="F2AB54"/>
    <a:srgbClr val="007D7A"/>
    <a:srgbClr val="CCFFFF"/>
    <a:srgbClr val="E5FFFF"/>
    <a:srgbClr val="FDF3E9"/>
    <a:srgbClr val="EFFFEF"/>
    <a:srgbClr val="CCFFCC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80464" autoAdjust="0"/>
  </p:normalViewPr>
  <p:slideViewPr>
    <p:cSldViewPr snapToGrid="0" snapToObjects="1">
      <p:cViewPr>
        <p:scale>
          <a:sx n="25" d="100"/>
          <a:sy n="25" d="100"/>
        </p:scale>
        <p:origin x="1627" y="86"/>
      </p:cViewPr>
      <p:guideLst>
        <p:guide orient="horz" pos="19200"/>
        <p:guide pos="985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ISCA'18\fig\dnn2dpe-instruction-profil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Micro%20(ISCA'18%20Copy)\fig\7-results\puma_energy_letency_thr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Micro%20(ISCA'18%20Copy)\fig\7-results\puma_energy_letency_thr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min.ecn.purdue.edu\aankit\AA\cbric-review-2018\Figures\Cbric-poster\puma-tpu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24002712514605"/>
          <c:y val="0.25794214892217832"/>
          <c:w val="0.70373919064719237"/>
          <c:h val="0.59830842755998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isa_profiling_analysis!$A$13</c:f>
              <c:strCache>
                <c:ptCount val="1"/>
                <c:pt idx="0">
                  <c:v>Inter-Tile Data Transfer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isa_profiling_analysis!$B$13:$G$13</c:f>
              <c:numCache>
                <c:formatCode>0%</c:formatCode>
                <c:ptCount val="6"/>
                <c:pt idx="0">
                  <c:v>5.9701492537313432E-2</c:v>
                </c:pt>
                <c:pt idx="1">
                  <c:v>0.17391304347826086</c:v>
                </c:pt>
                <c:pt idx="2">
                  <c:v>0.17073170731707318</c:v>
                </c:pt>
                <c:pt idx="3">
                  <c:v>0.30769230769230771</c:v>
                </c:pt>
                <c:pt idx="4">
                  <c:v>7.6923076923076927E-2</c:v>
                </c:pt>
                <c:pt idx="5">
                  <c:v>8.1632653061224483E-2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D-4214-93E3-C1301E24448F}"/>
            </c:ext>
          </c:extLst>
        </c:ser>
        <c:ser>
          <c:idx val="1"/>
          <c:order val="1"/>
          <c:tx>
            <c:strRef>
              <c:f>isa_profiling_analysis!$A$14</c:f>
              <c:strCache>
                <c:ptCount val="1"/>
                <c:pt idx="0">
                  <c:v>Inter-Core Data Transfer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isa_profiling_analysis!$B$14:$G$14</c:f>
              <c:numCache>
                <c:formatCode>0%</c:formatCode>
                <c:ptCount val="6"/>
                <c:pt idx="0">
                  <c:v>0.35820895522388058</c:v>
                </c:pt>
                <c:pt idx="1">
                  <c:v>0.39130434782608697</c:v>
                </c:pt>
                <c:pt idx="2">
                  <c:v>0.3902439024390244</c:v>
                </c:pt>
                <c:pt idx="3">
                  <c:v>0.38461538461538464</c:v>
                </c:pt>
                <c:pt idx="4">
                  <c:v>0.42307692307692307</c:v>
                </c:pt>
                <c:pt idx="5">
                  <c:v>0.40816326530612246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D-4214-93E3-C1301E24448F}"/>
            </c:ext>
          </c:extLst>
        </c:ser>
        <c:ser>
          <c:idx val="2"/>
          <c:order val="2"/>
          <c:tx>
            <c:strRef>
              <c:f>isa_profiling_analysis!$A$15</c:f>
              <c:strCache>
                <c:ptCount val="1"/>
                <c:pt idx="0">
                  <c:v>Control Flow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isa_profiling_analysis!$B$15:$G$15</c:f>
              <c:numCache>
                <c:formatCode>0%</c:formatCode>
                <c:ptCount val="6"/>
                <c:pt idx="0">
                  <c:v>5.9701492537313432E-2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FD-4214-93E3-C1301E24448F}"/>
            </c:ext>
          </c:extLst>
        </c:ser>
        <c:ser>
          <c:idx val="3"/>
          <c:order val="3"/>
          <c:tx>
            <c:strRef>
              <c:f>isa_profiling_analysis!$A$16</c:f>
              <c:strCache>
                <c:ptCount val="1"/>
                <c:pt idx="0">
                  <c:v>Scalar Functional Unit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isa_profiling_analysis!$B$16:$G$16</c:f>
              <c:numCache>
                <c:formatCode>0%</c:formatCode>
                <c:ptCount val="6"/>
                <c:pt idx="0">
                  <c:v>0.23880597014925373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FD-4214-93E3-C1301E24448F}"/>
            </c:ext>
          </c:extLst>
        </c:ser>
        <c:ser>
          <c:idx val="4"/>
          <c:order val="4"/>
          <c:tx>
            <c:strRef>
              <c:f>isa_profiling_analysis!$A$17</c:f>
              <c:strCache>
                <c:ptCount val="1"/>
                <c:pt idx="0">
                  <c:v>Vector Functional Unit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isa_profiling_analysis!$B$17:$G$17</c:f>
              <c:numCache>
                <c:formatCode>0%</c:formatCode>
                <c:ptCount val="6"/>
                <c:pt idx="0">
                  <c:v>0.19402985074626866</c:v>
                </c:pt>
                <c:pt idx="1">
                  <c:v>0.2608695652173913</c:v>
                </c:pt>
                <c:pt idx="2">
                  <c:v>0.31707317073170732</c:v>
                </c:pt>
                <c:pt idx="3">
                  <c:v>0.15384615384615385</c:v>
                </c:pt>
                <c:pt idx="4">
                  <c:v>0.34615384615384615</c:v>
                </c:pt>
                <c:pt idx="5">
                  <c:v>0.34693877551020408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FD-4214-93E3-C1301E24448F}"/>
            </c:ext>
          </c:extLst>
        </c:ser>
        <c:ser>
          <c:idx val="5"/>
          <c:order val="5"/>
          <c:tx>
            <c:strRef>
              <c:f>isa_profiling_analysis!$A$18</c:f>
              <c:strCache>
                <c:ptCount val="1"/>
                <c:pt idx="0">
                  <c:v>MVM Unit (crossbar)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isa_profiling_analysis!$B$12:$G$12</c:f>
              <c:strCache>
                <c:ptCount val="6"/>
                <c:pt idx="0">
                  <c:v>CNN (Lenet5)</c:v>
                </c:pt>
                <c:pt idx="1">
                  <c:v>MLP (64-150-150-14)</c:v>
                </c:pt>
                <c:pt idx="2">
                  <c:v>LSTM (26-120-61)</c:v>
                </c:pt>
                <c:pt idx="3">
                  <c:v>RNN (26-93-61)</c:v>
                </c:pt>
                <c:pt idx="4">
                  <c:v>BM (V500-H500)</c:v>
                </c:pt>
                <c:pt idx="5">
                  <c:v>RBM (V500-H500)</c:v>
                </c:pt>
              </c:strCache>
            </c:strRef>
          </c:cat>
          <c:val>
            <c:numRef>
              <c:f>isa_profiling_analysis!$B$18:$G$18</c:f>
              <c:numCache>
                <c:formatCode>0%</c:formatCode>
                <c:ptCount val="6"/>
                <c:pt idx="0">
                  <c:v>8.9552238805970144E-2</c:v>
                </c:pt>
                <c:pt idx="1">
                  <c:v>0.17391304347826086</c:v>
                </c:pt>
                <c:pt idx="2">
                  <c:v>0.12195121951219512</c:v>
                </c:pt>
                <c:pt idx="3">
                  <c:v>0.15384615384615385</c:v>
                </c:pt>
                <c:pt idx="4">
                  <c:v>0.15384615384615385</c:v>
                </c:pt>
                <c:pt idx="5">
                  <c:v>0.16326530612244897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FD-4214-93E3-C1301E244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9129904"/>
        <c:axId val="469138432"/>
      </c:barChart>
      <c:catAx>
        <c:axId val="46912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4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38432"/>
        <c:crosses val="autoZero"/>
        <c:auto val="1"/>
        <c:lblAlgn val="ctr"/>
        <c:lblOffset val="100"/>
        <c:noMultiLvlLbl val="0"/>
      </c:catAx>
      <c:valAx>
        <c:axId val="4691384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29904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0727053502235155E-2"/>
          <c:y val="1.4823720164759161E-2"/>
          <c:w val="0.97520731335422284"/>
          <c:h val="0.198249766529397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4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112505468066"/>
          <c:y val="0.10197886510666576"/>
          <c:w val="0.7567120516185476"/>
          <c:h val="0.5523449270422693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inference_energy!$A$15</c:f>
              <c:strCache>
                <c:ptCount val="1"/>
                <c:pt idx="0">
                  <c:v>Skylake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inference_energy!$B$12:$I$13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inference_energy!$B$15:$I$15</c:f>
              <c:numCache>
                <c:formatCode>_(* #,##0.00_);_(* \(#,##0.00\);_(* "-"??_);_(@_)</c:formatCode>
                <c:ptCount val="8"/>
                <c:pt idx="0">
                  <c:v>10335.722905058094</c:v>
                </c:pt>
                <c:pt idx="1">
                  <c:v>8107.3500205905129</c:v>
                </c:pt>
                <c:pt idx="2">
                  <c:v>1151807.605900429</c:v>
                </c:pt>
                <c:pt idx="3">
                  <c:v>1386359.5939824828</c:v>
                </c:pt>
                <c:pt idx="4">
                  <c:v>790945.08051614393</c:v>
                </c:pt>
                <c:pt idx="5">
                  <c:v>1902526.521688184</c:v>
                </c:pt>
                <c:pt idx="6">
                  <c:v>2454.4854501856898</c:v>
                </c:pt>
                <c:pt idx="7">
                  <c:v>2716.9034422249711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4-4B69-B7C6-F43D23C46708}"/>
            </c:ext>
          </c:extLst>
        </c:ser>
        <c:ser>
          <c:idx val="4"/>
          <c:order val="1"/>
          <c:tx>
            <c:strRef>
              <c:f>inference_energy!$A$18</c:f>
              <c:strCache>
                <c:ptCount val="1"/>
                <c:pt idx="0">
                  <c:v>Pascal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inference_energy!$B$12:$I$13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inference_energy!$B$18:$I$18</c:f>
              <c:numCache>
                <c:formatCode>_(* #,##0.00_);_(* \(#,##0.00\);_(* "-"??_);_(@_)</c:formatCode>
                <c:ptCount val="8"/>
                <c:pt idx="0">
                  <c:v>80.046875264705221</c:v>
                </c:pt>
                <c:pt idx="1">
                  <c:v>30.206928696282784</c:v>
                </c:pt>
                <c:pt idx="2">
                  <c:v>2302.4498435461755</c:v>
                </c:pt>
                <c:pt idx="3">
                  <c:v>2445.523907280297</c:v>
                </c:pt>
                <c:pt idx="4">
                  <c:v>757.94606803046383</c:v>
                </c:pt>
                <c:pt idx="5">
                  <c:v>1335.6646863331734</c:v>
                </c:pt>
                <c:pt idx="6">
                  <c:v>12.991292563983254</c:v>
                </c:pt>
                <c:pt idx="7">
                  <c:v>11.713964753140946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94-4B69-B7C6-F43D23C46708}"/>
            </c:ext>
          </c:extLst>
        </c:ser>
        <c:ser>
          <c:idx val="5"/>
          <c:order val="2"/>
          <c:tx>
            <c:strRef>
              <c:f>inference_energy!$A$19</c:f>
              <c:strCache>
                <c:ptCount val="1"/>
                <c:pt idx="0">
                  <c:v>PUMA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inference_energy!$B$12:$I$13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inference_energy!$B$19:$I$19</c:f>
              <c:numCache>
                <c:formatCode>_(* #,##0.00_);_(* \(#,##0.00\);_(* "-"??_);_(@_)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94-4B69-B7C6-F43D23C46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983504"/>
        <c:axId val="490976288"/>
      </c:barChart>
      <c:catAx>
        <c:axId val="4909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76288"/>
        <c:crossesAt val="0.1"/>
        <c:auto val="1"/>
        <c:lblAlgn val="ctr"/>
        <c:lblOffset val="100"/>
        <c:noMultiLvlLbl val="0"/>
      </c:catAx>
      <c:valAx>
        <c:axId val="490976288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800" b="1" dirty="0"/>
                  <a:t>Normalized Energy</a:t>
                </a:r>
              </a:p>
              <a:p>
                <a:pPr>
                  <a:defRPr/>
                </a:pPr>
                <a:r>
                  <a:rPr lang="en-US" sz="4000" dirty="0"/>
                  <a:t>(lower is better)</a:t>
                </a:r>
              </a:p>
            </c:rich>
          </c:tx>
          <c:layout>
            <c:manualLayout>
              <c:xMode val="edge"/>
              <c:yMode val="edge"/>
              <c:x val="4.4929735345581806E-3"/>
              <c:y val="0.23193460192475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835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684383202099737"/>
          <c:y val="6.7144731908511434E-3"/>
          <c:w val="0.57164787018810148"/>
          <c:h val="0.127002093488313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1740212160976"/>
          <c:y val="0.11174415698037746"/>
          <c:w val="0.75693398676727908"/>
          <c:h val="0.5231071116110486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inference_latency!$A$15</c:f>
              <c:strCache>
                <c:ptCount val="1"/>
                <c:pt idx="0">
                  <c:v>Skylake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inference_latency!$B$12:$I$13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inference_latency!$B$15:$I$15</c:f>
              <c:numCache>
                <c:formatCode>_(* #,##0.00_);_(* \(#,##0.00\);_(* "-"??_);_(@_)</c:formatCode>
                <c:ptCount val="8"/>
                <c:pt idx="0">
                  <c:v>11.495755910614751</c:v>
                </c:pt>
                <c:pt idx="1">
                  <c:v>28.218019782058736</c:v>
                </c:pt>
                <c:pt idx="2">
                  <c:v>5362.215115676031</c:v>
                </c:pt>
                <c:pt idx="3">
                  <c:v>9543.7592378643403</c:v>
                </c:pt>
                <c:pt idx="4">
                  <c:v>2061.9119734899386</c:v>
                </c:pt>
                <c:pt idx="5">
                  <c:v>2559.1795689936826</c:v>
                </c:pt>
                <c:pt idx="6">
                  <c:v>231.17212367980991</c:v>
                </c:pt>
                <c:pt idx="7">
                  <c:v>279.39166108131667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5C-49D1-A666-BE574424D096}"/>
            </c:ext>
          </c:extLst>
        </c:ser>
        <c:ser>
          <c:idx val="4"/>
          <c:order val="1"/>
          <c:tx>
            <c:strRef>
              <c:f>inference_latency!$A$18</c:f>
              <c:strCache>
                <c:ptCount val="1"/>
                <c:pt idx="0">
                  <c:v>Pascal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inference_latency!$B$12:$I$13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inference_latency!$B$18:$I$18</c:f>
              <c:numCache>
                <c:formatCode>_(* #,##0.00_);_(* \(#,##0.00\);_(* "-"??_);_(@_)</c:formatCode>
                <c:ptCount val="8"/>
                <c:pt idx="0">
                  <c:v>0.40235145687151624</c:v>
                </c:pt>
                <c:pt idx="1">
                  <c:v>0.24169347378545958</c:v>
                </c:pt>
                <c:pt idx="2">
                  <c:v>41.62720343663144</c:v>
                </c:pt>
                <c:pt idx="3">
                  <c:v>66.019968830399463</c:v>
                </c:pt>
                <c:pt idx="4">
                  <c:v>5.242149085143911</c:v>
                </c:pt>
                <c:pt idx="5">
                  <c:v>4.7026842780424962</c:v>
                </c:pt>
                <c:pt idx="6">
                  <c:v>2.7276946746880224</c:v>
                </c:pt>
                <c:pt idx="7">
                  <c:v>2.9923204679256266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5C-49D1-A666-BE574424D096}"/>
            </c:ext>
          </c:extLst>
        </c:ser>
        <c:ser>
          <c:idx val="5"/>
          <c:order val="2"/>
          <c:tx>
            <c:strRef>
              <c:f>inference_latency!$A$19</c:f>
              <c:strCache>
                <c:ptCount val="1"/>
                <c:pt idx="0">
                  <c:v>PUMA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inference_latency!$B$12:$I$13</c:f>
              <c:multiLvlStrCache>
                <c:ptCount val="8"/>
                <c:lvl>
                  <c:pt idx="0">
                    <c:v>L4</c:v>
                  </c:pt>
                  <c:pt idx="1">
                    <c:v>L5</c:v>
                  </c:pt>
                  <c:pt idx="2">
                    <c:v>L3</c:v>
                  </c:pt>
                  <c:pt idx="3">
                    <c:v>L5</c:v>
                  </c:pt>
                  <c:pt idx="4">
                    <c:v>Big
LSTM</c:v>
                  </c:pt>
                  <c:pt idx="5">
                    <c:v>LSTM-
2048</c:v>
                  </c:pt>
                  <c:pt idx="6">
                    <c:v>Vgg16</c:v>
                  </c:pt>
                  <c:pt idx="7">
                    <c:v>Vgg19</c:v>
                  </c:pt>
                </c:lvl>
                <c:lvl>
                  <c:pt idx="0">
                    <c:v>MLP</c:v>
                  </c:pt>
                  <c:pt idx="2">
                    <c:v>Deep LSTM</c:v>
                  </c:pt>
                  <c:pt idx="4">
                    <c:v>Wide LSTM</c:v>
                  </c:pt>
                  <c:pt idx="6">
                    <c:v>CNN</c:v>
                  </c:pt>
                </c:lvl>
              </c:multiLvlStrCache>
            </c:multiLvlStrRef>
          </c:cat>
          <c:val>
            <c:numRef>
              <c:f>inference_latency!$B$19:$I$19</c:f>
              <c:numCache>
                <c:formatCode>_(* #,##0.00_);_(* \(#,##0.00\);_(* "-"??_);_(@_)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5C-49D1-A666-BE574424D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983504"/>
        <c:axId val="490976288"/>
      </c:barChart>
      <c:catAx>
        <c:axId val="4909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76288"/>
        <c:crossesAt val="0.1"/>
        <c:auto val="1"/>
        <c:lblAlgn val="ctr"/>
        <c:lblOffset val="100"/>
        <c:noMultiLvlLbl val="0"/>
      </c:catAx>
      <c:valAx>
        <c:axId val="490976288"/>
        <c:scaling>
          <c:logBase val="10"/>
          <c:orientation val="minMax"/>
          <c:max val="100000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800" b="1" dirty="0"/>
                  <a:t>Normalized Latency</a:t>
                </a:r>
              </a:p>
              <a:p>
                <a:pPr>
                  <a:defRPr/>
                </a:pPr>
                <a:r>
                  <a:rPr lang="en-US" sz="4000" dirty="0"/>
                  <a:t>(lower is better)</a:t>
                </a:r>
              </a:p>
            </c:rich>
          </c:tx>
          <c:layout>
            <c:manualLayout>
              <c:xMode val="edge"/>
              <c:yMode val="edge"/>
              <c:x val="2.6914438429571301E-2"/>
              <c:y val="0.208105080614923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835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803019739720039"/>
          <c:y val="3.968253968253968E-3"/>
          <c:w val="0.57164787018810148"/>
          <c:h val="0.127002093488313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800" dirty="0"/>
              <a:t>PUMA vs TPU</a:t>
            </a:r>
          </a:p>
        </c:rich>
      </c:tx>
      <c:layout>
        <c:manualLayout>
          <c:xMode val="edge"/>
          <c:yMode val="edge"/>
          <c:x val="0.18138144731593128"/>
          <c:y val="1.0796392644681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474302085249623"/>
          <c:y val="0.26901011672997388"/>
          <c:w val="0.61506139682782313"/>
          <c:h val="0.4217463434304163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Sheet1!$A$3:$A$4</c:f>
              <c:strCache>
                <c:ptCount val="2"/>
                <c:pt idx="0">
                  <c:v>GOPS/mm2</c:v>
                </c:pt>
                <c:pt idx="1">
                  <c:v>GOPS/W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8.3000000000000007</c:v>
                </c:pt>
                <c:pt idx="1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0-44E4-A47A-FCCBB7239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503512"/>
        <c:axId val="498503840"/>
      </c:barChart>
      <c:catAx>
        <c:axId val="49850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03840"/>
        <c:crosses val="autoZero"/>
        <c:auto val="1"/>
        <c:lblAlgn val="ctr"/>
        <c:lblOffset val="100"/>
        <c:noMultiLvlLbl val="0"/>
      </c:catAx>
      <c:valAx>
        <c:axId val="49850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03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657FB9-87BA-4A4A-BA76-09B54933CDA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71600C-CEA0-0348-ACF2-4C149CA05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1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hf hdr="0" ftr="0" dt="0"/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image" Target="../media/image3.emf"/><Relationship Id="rId10" Type="http://schemas.openxmlformats.org/officeDocument/2006/relationships/chart" Target="../charts/chart3.xml"/><Relationship Id="rId4" Type="http://schemas.openxmlformats.org/officeDocument/2006/relationships/chart" Target="../charts/chart1.xml"/><Relationship Id="rId9" Type="http://schemas.openxmlformats.org/officeDocument/2006/relationships/chart" Target="../charts/chart2.xml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2221E9C-C88A-4846-ADED-CB66F33DADDE" descr="01C4B26D-DAB2-4615-B696-DF112355FE63@ec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0296" y="1588679"/>
            <a:ext cx="3451724" cy="10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91654" y="39513915"/>
            <a:ext cx="9987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This work was supported in part by </a:t>
            </a:r>
            <a:r>
              <a:rPr lang="en-US" sz="4000" kern="0" dirty="0">
                <a:solidFill>
                  <a:srgbClr val="000000"/>
                </a:solidFill>
              </a:rPr>
              <a:t>Hewlett-Packard Labs, Palo Alto, CA; US Department of Energy (DOE); IARPA and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C-BRIC, one of six centers in JUMP, a Semiconductor Research Corporation (SRC) program sponsored by DARPA</a:t>
            </a:r>
            <a:r>
              <a:rPr lang="en-US" sz="4000" kern="0" dirty="0">
                <a:solidFill>
                  <a:srgbClr val="000000"/>
                </a:solidFill>
              </a:rPr>
              <a:t>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39103" y="39513915"/>
            <a:ext cx="3879295" cy="1618078"/>
            <a:chOff x="7617540" y="41517308"/>
            <a:chExt cx="3309564" cy="97787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45629" r="56078" b="40423"/>
            <a:stretch/>
          </p:blipFill>
          <p:spPr>
            <a:xfrm>
              <a:off x="8550988" y="41674162"/>
              <a:ext cx="2376116" cy="7590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0362" r="56078" b="54309"/>
            <a:stretch/>
          </p:blipFill>
          <p:spPr>
            <a:xfrm>
              <a:off x="7617540" y="41517308"/>
              <a:ext cx="1208598" cy="977870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77932" y="200381"/>
            <a:ext cx="32285573" cy="5445021"/>
          </a:xfrm>
          <a:prstGeom prst="rect">
            <a:avLst/>
          </a:prstGeom>
        </p:spPr>
        <p:txBody>
          <a:bodyPr anchor="ctr"/>
          <a:lstStyle>
            <a:lvl1pPr marL="0" algn="l" defTabSz="24688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88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0600" dirty="0">
                <a:latin typeface="Calibri" panose="020F0502020204030204" pitchFamily="34" charset="0"/>
                <a:cs typeface="Calibri" panose="020F0502020204030204" pitchFamily="34" charset="0"/>
              </a:rPr>
              <a:t>PUMA: A Programmable Ultra-efficient Memristor-based  Accelerator for Machine Learning Inference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000" dirty="0">
                <a:solidFill>
                  <a:schemeClr val="tx1"/>
                </a:solidFill>
              </a:rPr>
              <a:t>Aayush Ankit*, Izzat El Hajj</a:t>
            </a:r>
            <a:r>
              <a:rPr lang="en-US" sz="6000" baseline="30000" dirty="0">
                <a:solidFill>
                  <a:schemeClr val="tx1"/>
                </a:solidFill>
              </a:rPr>
              <a:t>††</a:t>
            </a:r>
            <a:r>
              <a:rPr lang="en-US" sz="6000" dirty="0">
                <a:solidFill>
                  <a:schemeClr val="tx1"/>
                </a:solidFill>
              </a:rPr>
              <a:t>, Sai Rahul </a:t>
            </a:r>
            <a:r>
              <a:rPr lang="en-US" sz="6000" dirty="0" err="1">
                <a:solidFill>
                  <a:schemeClr val="tx1"/>
                </a:solidFill>
              </a:rPr>
              <a:t>Chalamalasetti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, Geoffrey </a:t>
            </a:r>
            <a:r>
              <a:rPr lang="en-US" sz="6000" dirty="0" err="1">
                <a:solidFill>
                  <a:schemeClr val="tx1"/>
                </a:solidFill>
              </a:rPr>
              <a:t>Ndu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, Martin </a:t>
            </a:r>
            <a:r>
              <a:rPr lang="en-US" sz="6000" dirty="0" err="1">
                <a:solidFill>
                  <a:schemeClr val="tx1"/>
                </a:solidFill>
              </a:rPr>
              <a:t>Foltin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, R. Stanley Williams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, Paolo </a:t>
            </a:r>
            <a:r>
              <a:rPr lang="en-US" sz="6000" dirty="0" err="1">
                <a:solidFill>
                  <a:schemeClr val="tx1"/>
                </a:solidFill>
              </a:rPr>
              <a:t>Faraboschi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, Wen-</a:t>
            </a:r>
            <a:r>
              <a:rPr lang="en-US" sz="6000" dirty="0" err="1">
                <a:solidFill>
                  <a:schemeClr val="tx1"/>
                </a:solidFill>
              </a:rPr>
              <a:t>mei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Hwu</a:t>
            </a:r>
            <a:r>
              <a:rPr lang="en-US" sz="6000" baseline="30000" dirty="0">
                <a:solidFill>
                  <a:schemeClr val="tx1"/>
                </a:solidFill>
              </a:rPr>
              <a:t>††</a:t>
            </a:r>
            <a:r>
              <a:rPr lang="en-US" sz="6000" dirty="0">
                <a:solidFill>
                  <a:schemeClr val="tx1"/>
                </a:solidFill>
              </a:rPr>
              <a:t>, John Paul Strachan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, Kaushik Roy*, </a:t>
            </a:r>
            <a:r>
              <a:rPr lang="en-US" sz="6000" dirty="0" err="1">
                <a:solidFill>
                  <a:schemeClr val="tx1"/>
                </a:solidFill>
              </a:rPr>
              <a:t>Dejan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Milojicic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</a:p>
          <a:p>
            <a:r>
              <a:rPr lang="en-US" sz="6000" baseline="30000" dirty="0">
                <a:solidFill>
                  <a:schemeClr val="tx1"/>
                </a:solidFill>
              </a:rPr>
              <a:t>*</a:t>
            </a:r>
            <a:r>
              <a:rPr lang="en-US" sz="6000" dirty="0">
                <a:solidFill>
                  <a:schemeClr val="tx1"/>
                </a:solidFill>
              </a:rPr>
              <a:t>Purdue University, </a:t>
            </a:r>
            <a:r>
              <a:rPr lang="en-US" sz="6000" baseline="30000" dirty="0">
                <a:solidFill>
                  <a:schemeClr val="tx1"/>
                </a:solidFill>
              </a:rPr>
              <a:t>† †</a:t>
            </a:r>
            <a:r>
              <a:rPr lang="en-US" sz="6000" dirty="0">
                <a:solidFill>
                  <a:schemeClr val="tx1"/>
                </a:solidFill>
              </a:rPr>
              <a:t>University of Illinois at Urbana-Champaign, </a:t>
            </a:r>
            <a:r>
              <a:rPr lang="en-US" sz="6000" baseline="30000" dirty="0">
                <a:solidFill>
                  <a:schemeClr val="tx1"/>
                </a:solidFill>
              </a:rPr>
              <a:t>†</a:t>
            </a:r>
            <a:r>
              <a:rPr lang="en-US" sz="6000" dirty="0">
                <a:solidFill>
                  <a:schemeClr val="tx1"/>
                </a:solidFill>
              </a:rPr>
              <a:t>Hewlett Packard Enterprise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1910" y="38375303"/>
            <a:ext cx="13866489" cy="853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577850" algn="l"/>
            <a:r>
              <a:rPr lang="en-US" sz="6000" b="1" cap="small" baseline="0" dirty="0"/>
              <a:t>Acknowledgments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891243"/>
            <a:ext cx="32918400" cy="1107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577850" algn="l"/>
            <a:r>
              <a:rPr lang="en-US" sz="8000" b="1" cap="small" dirty="0"/>
              <a:t>Motivation for Hybrid Memristor-CMOS Architecture</a:t>
            </a:r>
            <a:endParaRPr lang="en-US" sz="8000" b="1" cap="small" baseline="0" dirty="0"/>
          </a:p>
        </p:txBody>
      </p:sp>
      <p:sp>
        <p:nvSpPr>
          <p:cNvPr id="10" name="Rectangle 9"/>
          <p:cNvSpPr/>
          <p:nvPr/>
        </p:nvSpPr>
        <p:spPr>
          <a:xfrm>
            <a:off x="0" y="19408541"/>
            <a:ext cx="21242827" cy="1107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577850" algn="l"/>
            <a:r>
              <a:rPr lang="en-US" sz="8000" b="1" cap="small" baseline="0" dirty="0"/>
              <a:t>PUMA CORE – Heterogeneous Execution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9985041"/>
            <a:ext cx="32918400" cy="1107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577850" algn="l"/>
            <a:r>
              <a:rPr lang="en-US" sz="8000" b="1" cap="small" dirty="0"/>
              <a:t>Results – Comparison with CPU, GPU, TPU</a:t>
            </a:r>
            <a:endParaRPr lang="en-US" sz="8000" b="1" cap="small" baseline="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60647"/>
              </p:ext>
            </p:extLst>
          </p:nvPr>
        </p:nvGraphicFramePr>
        <p:xfrm>
          <a:off x="14698258" y="7235804"/>
          <a:ext cx="17403096" cy="241222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649553">
                  <a:extLst>
                    <a:ext uri="{9D8B030D-6E8A-4147-A177-3AD203B41FA5}">
                      <a16:colId xmlns:a16="http://schemas.microsoft.com/office/drawing/2014/main" val="26036268"/>
                    </a:ext>
                  </a:extLst>
                </a:gridCol>
                <a:gridCol w="2413427">
                  <a:extLst>
                    <a:ext uri="{9D8B030D-6E8A-4147-A177-3AD203B41FA5}">
                      <a16:colId xmlns:a16="http://schemas.microsoft.com/office/drawing/2014/main" val="1053623928"/>
                    </a:ext>
                  </a:extLst>
                </a:gridCol>
                <a:gridCol w="2372669">
                  <a:extLst>
                    <a:ext uri="{9D8B030D-6E8A-4147-A177-3AD203B41FA5}">
                      <a16:colId xmlns:a16="http://schemas.microsoft.com/office/drawing/2014/main" val="1544661199"/>
                    </a:ext>
                  </a:extLst>
                </a:gridCol>
                <a:gridCol w="2002310">
                  <a:extLst>
                    <a:ext uri="{9D8B030D-6E8A-4147-A177-3AD203B41FA5}">
                      <a16:colId xmlns:a16="http://schemas.microsoft.com/office/drawing/2014/main" val="209948059"/>
                    </a:ext>
                  </a:extLst>
                </a:gridCol>
                <a:gridCol w="4965137">
                  <a:extLst>
                    <a:ext uri="{9D8B030D-6E8A-4147-A177-3AD203B41FA5}">
                      <a16:colId xmlns:a16="http://schemas.microsoft.com/office/drawing/2014/main" val="150782314"/>
                    </a:ext>
                  </a:extLst>
                </a:gridCol>
              </a:tblGrid>
              <a:tr h="667576">
                <a:tc>
                  <a:txBody>
                    <a:bodyPr/>
                    <a:lstStyle/>
                    <a:p>
                      <a:r>
                        <a:rPr lang="en-US" sz="4400" dirty="0"/>
                        <a:t>ML App Characteristic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MLP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LSTM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CNN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Memristor </a:t>
                      </a:r>
                      <a:r>
                        <a:rPr lang="en-US" sz="4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133515" marR="133515" marT="66758" marB="66758"/>
                </a:tc>
                <a:extLst>
                  <a:ext uri="{0D108BD9-81ED-4DB2-BD59-A6C34878D82A}">
                    <a16:rowId xmlns:a16="http://schemas.microsoft.com/office/drawing/2014/main" val="1405433794"/>
                  </a:ext>
                </a:extLst>
              </a:tr>
              <a:tr h="667576">
                <a:tc>
                  <a:txBody>
                    <a:bodyPr/>
                    <a:lstStyle/>
                    <a:p>
                      <a:r>
                        <a:rPr lang="en-US" sz="4400" dirty="0"/>
                        <a:t>MVM Domination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1" dirty="0">
                          <a:solidFill>
                            <a:schemeClr val="tx1"/>
                          </a:solidFill>
                        </a:rPr>
                        <a:t>Analog dot-product</a:t>
                      </a:r>
                    </a:p>
                  </a:txBody>
                  <a:tcPr marL="133515" marR="133515" marT="66758" marB="66758"/>
                </a:tc>
                <a:extLst>
                  <a:ext uri="{0D108BD9-81ED-4DB2-BD59-A6C34878D82A}">
                    <a16:rowId xmlns:a16="http://schemas.microsoft.com/office/drawing/2014/main" val="567956795"/>
                  </a:ext>
                </a:extLst>
              </a:tr>
              <a:tr h="667576">
                <a:tc>
                  <a:txBody>
                    <a:bodyPr/>
                    <a:lstStyle/>
                    <a:p>
                      <a:r>
                        <a:rPr lang="en-US" sz="4400" dirty="0"/>
                        <a:t>Memory Bound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×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marL="133515" marR="133515" marT="66758" marB="66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1" dirty="0">
                          <a:solidFill>
                            <a:schemeClr val="tx1"/>
                          </a:solidFill>
                        </a:rPr>
                        <a:t>On-die, In-memory</a:t>
                      </a:r>
                    </a:p>
                  </a:txBody>
                  <a:tcPr marL="133515" marR="133515" marT="66758" marB="66758"/>
                </a:tc>
                <a:extLst>
                  <a:ext uri="{0D108BD9-81ED-4DB2-BD59-A6C34878D82A}">
                    <a16:rowId xmlns:a16="http://schemas.microsoft.com/office/drawing/2014/main" val="1914941443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AA4E4BF-6653-45BE-810F-97EB21D63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750702"/>
              </p:ext>
            </p:extLst>
          </p:nvPr>
        </p:nvGraphicFramePr>
        <p:xfrm>
          <a:off x="14698258" y="11636989"/>
          <a:ext cx="17865247" cy="6264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3" name="TextBox 362"/>
          <p:cNvSpPr txBox="1"/>
          <p:nvPr/>
        </p:nvSpPr>
        <p:spPr>
          <a:xfrm>
            <a:off x="17711691" y="17928284"/>
            <a:ext cx="15206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6125" indent="-746125" defTabSz="685783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defRPr/>
            </a:pPr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MVM alone cannot execute ML apps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14744779" y="9761780"/>
            <a:ext cx="1740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6125" indent="-746125" defTabSz="685783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defRPr/>
            </a:pPr>
            <a:r>
              <a:rPr lang="en-US" sz="6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Memristor is a natural fit for ML app characteristics </a:t>
            </a:r>
          </a:p>
        </p:txBody>
      </p:sp>
      <p:pic>
        <p:nvPicPr>
          <p:cNvPr id="536" name="Picture 5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933" y="7150285"/>
            <a:ext cx="8203150" cy="8012704"/>
          </a:xfrm>
          <a:prstGeom prst="rect">
            <a:avLst/>
          </a:prstGeom>
        </p:spPr>
      </p:pic>
      <p:sp>
        <p:nvSpPr>
          <p:cNvPr id="537" name="Content Placeholder 2"/>
          <p:cNvSpPr txBox="1">
            <a:spLocks/>
          </p:cNvSpPr>
          <p:nvPr/>
        </p:nvSpPr>
        <p:spPr>
          <a:xfrm>
            <a:off x="1697499" y="15307756"/>
            <a:ext cx="12584139" cy="385701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4488" marR="0" indent="-344488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2"/>
              </a:buClr>
              <a:buSzPct val="8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295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PingFangSC-Regular" charset="-122"/>
              <a:buChar char="－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marR="0" lvl="0" indent="-746125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lang="en-US" sz="6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memristor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features:</a:t>
            </a:r>
          </a:p>
          <a:p>
            <a:pPr marL="1200150" marR="0" lvl="1" indent="-688975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Courier New" charset="0"/>
              <a:buChar char="o"/>
              <a:tabLst/>
              <a:defRPr/>
            </a:pPr>
            <a:r>
              <a:rPr lang="en-US" sz="5200" b="1" dirty="0">
                <a:solidFill>
                  <a:srgbClr val="008000"/>
                </a:solidFill>
                <a:latin typeface="Calibri" panose="020F0502020204030204"/>
              </a:rPr>
              <a:t>Ultra-high storage density </a:t>
            </a:r>
            <a:r>
              <a:rPr lang="en-US" sz="5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(~160MB/mm</a:t>
            </a:r>
            <a:r>
              <a:rPr lang="en-US" sz="5200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2</a:t>
            </a:r>
            <a:r>
              <a:rPr lang="en-US" sz="5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</a:t>
            </a:r>
          </a:p>
          <a:p>
            <a:pPr marL="1200150" lvl="1" indent="-688975">
              <a:buClr>
                <a:srgbClr val="BD582C"/>
              </a:buClr>
              <a:defRPr/>
            </a:pPr>
            <a:r>
              <a:rPr lang="en-US" sz="5200" b="1" dirty="0">
                <a:solidFill>
                  <a:srgbClr val="008000"/>
                </a:solidFill>
              </a:rPr>
              <a:t>Analog dot-product</a:t>
            </a:r>
            <a:r>
              <a:rPr lang="en-US" sz="5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5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(Ohm’s law, KCL)</a:t>
            </a:r>
            <a:endParaRPr lang="en-US" sz="52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1200150" marR="0" lvl="1" indent="-688975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Courier New" charset="0"/>
              <a:buChar char="o"/>
              <a:tabLst/>
              <a:defRPr/>
            </a:pPr>
            <a:r>
              <a:rPr kumimoji="0" lang="en-US" sz="5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High</a:t>
            </a:r>
            <a:r>
              <a:rPr kumimoji="0" lang="en-US" sz="5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write cost </a:t>
            </a:r>
            <a:r>
              <a:rPr kumimoji="0" lang="en-US" sz="5200" b="0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</a:rPr>
              <a:t>(latency, energy)</a:t>
            </a:r>
          </a:p>
        </p:txBody>
      </p:sp>
      <p:pic>
        <p:nvPicPr>
          <p:cNvPr id="637" name="Picture 6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067" y="21588707"/>
            <a:ext cx="11414025" cy="7398485"/>
          </a:xfrm>
          <a:prstGeom prst="rect">
            <a:avLst/>
          </a:prstGeom>
        </p:spPr>
      </p:pic>
      <p:pic>
        <p:nvPicPr>
          <p:cNvPr id="638" name="Picture 6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0189" y="20826253"/>
            <a:ext cx="4343316" cy="3373327"/>
          </a:xfrm>
          <a:prstGeom prst="rect">
            <a:avLst/>
          </a:prstGeom>
        </p:spPr>
      </p:pic>
      <p:sp>
        <p:nvSpPr>
          <p:cNvPr id="640" name="Content Placeholder 2"/>
          <p:cNvSpPr txBox="1">
            <a:spLocks/>
          </p:cNvSpPr>
          <p:nvPr/>
        </p:nvSpPr>
        <p:spPr>
          <a:xfrm>
            <a:off x="252441" y="20758268"/>
            <a:ext cx="9576362" cy="88413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4488" marR="0" indent="-344488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2"/>
              </a:buClr>
              <a:buSzPct val="8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295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PingFangSC-Regular" charset="-122"/>
              <a:buChar char="－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marR="0" lvl="0" indent="-746125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tabLst/>
              <a:defRPr/>
            </a:pP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Domain-specific ISA for ML for memristive systems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Low decoder overhead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Programmability</a:t>
            </a:r>
          </a:p>
          <a:p>
            <a:pPr marL="746125" marR="0" lvl="0" indent="-746125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</a:rPr>
              <a:t>Co-locate different types of execution units: MVMU, VFU, ROM-Embedded RAM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Near/In-memory processing</a:t>
            </a:r>
            <a:endParaRPr lang="en-US" sz="4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</a:rPr>
              <a:t>General-purpose</a:t>
            </a: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746125" lvl="0" indent="-746125">
              <a:buClr>
                <a:srgbClr val="BD582C"/>
              </a:buClr>
              <a:defRPr/>
            </a:pP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Bit-streamed, weight-sliced MVMU: storage density - 2.72 MB/mm</a:t>
            </a:r>
            <a:r>
              <a:rPr lang="en-US" sz="4400" b="1" baseline="30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r>
          </a:p>
          <a:p>
            <a:pPr>
              <a:buClr>
                <a:srgbClr val="BD582C"/>
              </a:buClr>
              <a:buFont typeface="Wingdings" panose="05000000000000000000" pitchFamily="2" charset="2"/>
              <a:buChar char="Ø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Exploits available ILP with MVM Coalescing </a:t>
            </a:r>
            <a:endParaRPr lang="en-US" sz="4400" b="1" baseline="30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BD582C"/>
              </a:buClr>
              <a:buFont typeface="Wingdings" panose="05000000000000000000" pitchFamily="2" charset="2"/>
              <a:buChar char="Ø"/>
              <a:defRPr/>
            </a:pPr>
            <a:endParaRPr lang="en-US" sz="4400" b="1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641" name="Picture 6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932" y="20894506"/>
            <a:ext cx="5336213" cy="3170948"/>
          </a:xfrm>
          <a:prstGeom prst="rect">
            <a:avLst/>
          </a:prstGeom>
        </p:spPr>
      </p:pic>
      <p:sp>
        <p:nvSpPr>
          <p:cNvPr id="642" name="Rectangle 641"/>
          <p:cNvSpPr/>
          <p:nvPr/>
        </p:nvSpPr>
        <p:spPr>
          <a:xfrm>
            <a:off x="21621136" y="19412195"/>
            <a:ext cx="11297264" cy="1107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577850" algn="l"/>
            <a:r>
              <a:rPr lang="en-US" sz="8000" b="1" cap="small" baseline="0" dirty="0"/>
              <a:t>PUMA Multi-Core</a:t>
            </a:r>
            <a:endParaRPr lang="en-US" sz="6000" b="1" cap="small" baseline="0" dirty="0"/>
          </a:p>
        </p:txBody>
      </p:sp>
      <p:sp>
        <p:nvSpPr>
          <p:cNvPr id="643" name="Content Placeholder 2"/>
          <p:cNvSpPr txBox="1">
            <a:spLocks/>
          </p:cNvSpPr>
          <p:nvPr/>
        </p:nvSpPr>
        <p:spPr>
          <a:xfrm>
            <a:off x="21621136" y="24387580"/>
            <a:ext cx="11044824" cy="52960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4488" marR="0" indent="-344488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2"/>
              </a:buClr>
              <a:buSzPct val="8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295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PingFangSC-Regular" charset="-122"/>
              <a:buChar char="－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marR="0" lvl="0" indent="-746125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tabLst/>
              <a:defRPr/>
            </a:pP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Dataflow (spatial) architecture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stationary weights and instructions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 movement from partial sums and neurons, between cores</a:t>
            </a:r>
          </a:p>
          <a:p>
            <a:pPr marL="798512" lvl="1" indent="-571500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Wingdings" panose="05000000000000000000" pitchFamily="2" charset="2"/>
              <a:buChar char="Ø"/>
              <a:defRPr/>
            </a:pP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Preserve storage density of memristor, to map models with on-chip memory only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1 PUMA Node key metrics :  69 MB storage, 90 mm</a:t>
            </a:r>
            <a:r>
              <a:rPr lang="en-US" sz="4400" baseline="30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577GOPS/mm</a:t>
            </a:r>
            <a:r>
              <a:rPr lang="en-US" sz="4400" baseline="30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r>
            <a:r>
              <a:rPr lang="en-US" sz="4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837 GOPS/W</a:t>
            </a:r>
            <a:endParaRPr lang="en-US" sz="4400" baseline="30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aphicFrame>
        <p:nvGraphicFramePr>
          <p:cNvPr id="645" name="Chart 644">
            <a:extLst>
              <a:ext uri="{FF2B5EF4-FFF2-40B4-BE49-F238E27FC236}">
                <a16:creationId xmlns:a16="http://schemas.microsoft.com/office/drawing/2014/main" id="{44F9588E-7B8F-4326-8768-8E5DAD74C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342557"/>
              </p:ext>
            </p:extLst>
          </p:nvPr>
        </p:nvGraphicFramePr>
        <p:xfrm>
          <a:off x="-152401" y="31104626"/>
          <a:ext cx="14630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46" name="Chart 645">
            <a:extLst>
              <a:ext uri="{FF2B5EF4-FFF2-40B4-BE49-F238E27FC236}">
                <a16:creationId xmlns:a16="http://schemas.microsoft.com/office/drawing/2014/main" id="{95A9C183-3974-4274-84BE-F4D9C78B7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724347"/>
              </p:ext>
            </p:extLst>
          </p:nvPr>
        </p:nvGraphicFramePr>
        <p:xfrm>
          <a:off x="14305936" y="31092688"/>
          <a:ext cx="14630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026" name="Picture 2" descr="Image result for HP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812" y="41447564"/>
            <a:ext cx="2988693" cy="12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" name="Rectangle 647"/>
          <p:cNvSpPr/>
          <p:nvPr/>
        </p:nvSpPr>
        <p:spPr>
          <a:xfrm>
            <a:off x="0" y="38434405"/>
            <a:ext cx="17711691" cy="79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577850" algn="l"/>
            <a:r>
              <a:rPr lang="en-US" sz="6000" b="1" cap="small" dirty="0"/>
              <a:t>Compiler And Simulator</a:t>
            </a:r>
            <a:endParaRPr lang="en-US" sz="6000" b="1" cap="small" baseline="0" dirty="0"/>
          </a:p>
        </p:txBody>
      </p:sp>
      <p:sp>
        <p:nvSpPr>
          <p:cNvPr id="650" name="Content Placeholder 2"/>
          <p:cNvSpPr txBox="1">
            <a:spLocks/>
          </p:cNvSpPr>
          <p:nvPr/>
        </p:nvSpPr>
        <p:spPr>
          <a:xfrm>
            <a:off x="338647" y="39306201"/>
            <a:ext cx="17004473" cy="43541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4488" marR="0" indent="-344488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2"/>
              </a:buClr>
              <a:buSzPct val="80000"/>
              <a:buFont typeface="Wingdings" charset="2"/>
              <a:buChar char="Ø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2950" marR="0" indent="-285750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PingFangSC-Regular" charset="-122"/>
              <a:buChar char="－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499" indent="-13715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C00000"/>
              </a:buClr>
              <a:buFont typeface="Wingdings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4980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4976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4972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4969" indent="-171446" algn="l" defTabSz="685783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0" indent="-746125">
              <a:buClr>
                <a:srgbClr val="BD582C"/>
              </a:buClr>
              <a:defRPr/>
            </a:pP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PUMA compiler – converts high level C++ code to PUMA assembly.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Programmability: run large-scale models on 1000s of spatial cores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Graph Partitioning (data movement optimization), register allocation, MVM Coalescing (ILP)</a:t>
            </a:r>
            <a:endParaRPr lang="en-US" sz="44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46125" marR="0" lvl="0" indent="-746125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SzPct val="80000"/>
              <a:buFont typeface="Wingdings" charset="2"/>
              <a:buChar char="Ø"/>
              <a:tabLst/>
              <a:defRPr/>
            </a:pPr>
            <a:r>
              <a:rPr lang="en-US" sz="44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PUMAsim</a:t>
            </a:r>
            <a:r>
              <a:rPr lang="en-US" sz="4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power, performance, and functional simulator</a:t>
            </a:r>
          </a:p>
          <a:p>
            <a:pPr marL="973137" lvl="1" indent="-746125">
              <a:spcBef>
                <a:spcPts val="900"/>
              </a:spcBef>
              <a:spcAft>
                <a:spcPts val="150"/>
              </a:spcAft>
              <a:buClr>
                <a:srgbClr val="BD582C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Enables ISA and architecture validation, design-space exploration</a:t>
            </a:r>
          </a:p>
        </p:txBody>
      </p:sp>
      <p:graphicFrame>
        <p:nvGraphicFramePr>
          <p:cNvPr id="651" name="Chart 6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563824"/>
              </p:ext>
            </p:extLst>
          </p:nvPr>
        </p:nvGraphicFramePr>
        <p:xfrm>
          <a:off x="29290296" y="31104626"/>
          <a:ext cx="3375663" cy="705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653" name="Picture 6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434" y="122841"/>
            <a:ext cx="1778308" cy="16618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49933" y="37823224"/>
            <a:ext cx="23539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Skylake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(14nm), PASCAL (16nm) and TPU (28nm) are board-level measurements, PUMA (32nm) results are simulation-level measurements.</a:t>
            </a:r>
          </a:p>
        </p:txBody>
      </p:sp>
      <p:pic>
        <p:nvPicPr>
          <p:cNvPr id="543" name="Picture 5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932" y="7117434"/>
            <a:ext cx="4738843" cy="69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7464"/>
      </p:ext>
    </p:extLst>
  </p:cSld>
  <p:clrMapOvr>
    <a:masterClrMapping/>
  </p:clrMapOvr>
</p:sld>
</file>

<file path=ppt/theme/theme1.xml><?xml version="1.0" encoding="utf-8"?>
<a:theme xmlns:a="http://schemas.openxmlformats.org/drawingml/2006/main" name="JUMP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ED12307-3F9D-4FB9-AD53-887A273E1B45}" vid="{B14277FA-5983-41ED-BD55-7405C98CD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31698</TotalTime>
  <Words>402</Words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JUMP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2018-01-21T19:58:56Z</cp:lastPrinted>
  <dcterms:created xsi:type="dcterms:W3CDTF">2017-01-25T15:54:10Z</dcterms:created>
  <dcterms:modified xsi:type="dcterms:W3CDTF">2019-04-14T15:33:29Z</dcterms:modified>
</cp:coreProperties>
</file>