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charts/chart2.xml" ContentType="application/vnd.openxmlformats-officedocument.drawingml.chart+xml"/>
  <Override PartName="/ppt/notesSlides/notesSlide23.xml" ContentType="application/vnd.openxmlformats-officedocument.presentationml.notesSlide+xml"/>
  <Override PartName="/ppt/charts/chart3.xml" ContentType="application/vnd.openxmlformats-officedocument.drawingml.chart+xml"/>
  <Override PartName="/ppt/notesSlides/notesSlide24.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 id="2147483750" r:id="rId2"/>
  </p:sldMasterIdLst>
  <p:notesMasterIdLst>
    <p:notesMasterId r:id="rId38"/>
  </p:notesMasterIdLst>
  <p:sldIdLst>
    <p:sldId id="316" r:id="rId3"/>
    <p:sldId id="346" r:id="rId4"/>
    <p:sldId id="355" r:id="rId5"/>
    <p:sldId id="326" r:id="rId6"/>
    <p:sldId id="348" r:id="rId7"/>
    <p:sldId id="319" r:id="rId8"/>
    <p:sldId id="320" r:id="rId9"/>
    <p:sldId id="321" r:id="rId10"/>
    <p:sldId id="322" r:id="rId11"/>
    <p:sldId id="345" r:id="rId12"/>
    <p:sldId id="351" r:id="rId13"/>
    <p:sldId id="350" r:id="rId14"/>
    <p:sldId id="349" r:id="rId15"/>
    <p:sldId id="327" r:id="rId16"/>
    <p:sldId id="339" r:id="rId17"/>
    <p:sldId id="340" r:id="rId18"/>
    <p:sldId id="352" r:id="rId19"/>
    <p:sldId id="341" r:id="rId20"/>
    <p:sldId id="347" r:id="rId21"/>
    <p:sldId id="342" r:id="rId22"/>
    <p:sldId id="343" r:id="rId23"/>
    <p:sldId id="353" r:id="rId24"/>
    <p:sldId id="354" r:id="rId25"/>
    <p:sldId id="329" r:id="rId26"/>
    <p:sldId id="324" r:id="rId27"/>
    <p:sldId id="325" r:id="rId28"/>
    <p:sldId id="335" r:id="rId29"/>
    <p:sldId id="336" r:id="rId30"/>
    <p:sldId id="338" r:id="rId31"/>
    <p:sldId id="337" r:id="rId32"/>
    <p:sldId id="330" r:id="rId33"/>
    <p:sldId id="331" r:id="rId34"/>
    <p:sldId id="333" r:id="rId35"/>
    <p:sldId id="334" r:id="rId36"/>
    <p:sldId id="34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tao Huang" initials="SH" lastIdx="3" clrIdx="0">
    <p:extLst>
      <p:ext uri="{19B8F6BF-5375-455C-9EA6-DF929625EA0E}">
        <p15:presenceInfo xmlns:p15="http://schemas.microsoft.com/office/powerpoint/2012/main" userId="8217416e72e8c0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0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75323" autoAdjust="0"/>
  </p:normalViewPr>
  <p:slideViewPr>
    <p:cSldViewPr snapToGrid="0">
      <p:cViewPr varScale="1">
        <p:scale>
          <a:sx n="86" d="100"/>
          <a:sy n="86" d="100"/>
        </p:scale>
        <p:origin x="22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sih\Dropbox\research\Techcon2017\presentation\data\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D:\Libraries\Dropbox\Dropbox\Apps\ShareLaTeX\chai-dac17\fig\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Libraries\Dropbox\Dropbox\Apps\ShareLaTeX\chai-dac17\fig\result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D:\Dropbox\research\Chai_FPGA\icpe2019\presentation\chai_icpe19.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D:\Dropbox\research\Chai_FPGA\icpe2019\presentation\chai_icpe19.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D:\Dropbox\research\Chai_FPGA\icpe2019\presentation\chai_icpe19.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D:\Dropbox\research\Chai_FPGA\icpe2019\presentation\chai_icpe19.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D:\Dropbox\research\Chai_FPGA\icpe2019\presentation\chai_icpe19.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'[results.xlsx]cedd-alpha-sweep'!$C$1</c:f>
              <c:strCache>
                <c:ptCount val="1"/>
                <c:pt idx="0">
                  <c:v>Compute</c:v>
                </c:pt>
              </c:strCache>
            </c:strRef>
          </c:tx>
          <c:spPr>
            <a:solidFill>
              <a:schemeClr val="accent1"/>
            </a:solidFill>
            <a:ln>
              <a:noFill/>
            </a:ln>
            <a:effectLst/>
          </c:spPr>
          <c:invertIfNegative val="0"/>
          <c:cat>
            <c:multiLvlStrRef>
              <c:f>'[results.xlsx]cedd-alpha-sweep'!$A$2:$B$36</c:f>
              <c:multiLvlStrCache>
                <c:ptCount val="35"/>
                <c:lvl>
                  <c:pt idx="0">
                    <c:v>C</c:v>
                  </c:pt>
                  <c:pt idx="1">
                    <c:v>F</c:v>
                  </c:pt>
                  <c:pt idx="3">
                    <c:v>C</c:v>
                  </c:pt>
                  <c:pt idx="4">
                    <c:v>F</c:v>
                  </c:pt>
                  <c:pt idx="6">
                    <c:v>C</c:v>
                  </c:pt>
                  <c:pt idx="7">
                    <c:v>F</c:v>
                  </c:pt>
                  <c:pt idx="9">
                    <c:v>C</c:v>
                  </c:pt>
                  <c:pt idx="10">
                    <c:v>F</c:v>
                  </c:pt>
                  <c:pt idx="12">
                    <c:v>C</c:v>
                  </c:pt>
                  <c:pt idx="13">
                    <c:v>F</c:v>
                  </c:pt>
                  <c:pt idx="15">
                    <c:v>C</c:v>
                  </c:pt>
                  <c:pt idx="16">
                    <c:v>F</c:v>
                  </c:pt>
                  <c:pt idx="18">
                    <c:v>C</c:v>
                  </c:pt>
                  <c:pt idx="19">
                    <c:v>F</c:v>
                  </c:pt>
                  <c:pt idx="21">
                    <c:v>C</c:v>
                  </c:pt>
                  <c:pt idx="22">
                    <c:v>F</c:v>
                  </c:pt>
                  <c:pt idx="24">
                    <c:v>C</c:v>
                  </c:pt>
                  <c:pt idx="25">
                    <c:v>F</c:v>
                  </c:pt>
                  <c:pt idx="27">
                    <c:v>C</c:v>
                  </c:pt>
                  <c:pt idx="28">
                    <c:v>F</c:v>
                  </c:pt>
                  <c:pt idx="30">
                    <c:v>C</c:v>
                  </c:pt>
                  <c:pt idx="31">
                    <c:v>F</c:v>
                  </c:pt>
                  <c:pt idx="33">
                    <c:v>C</c:v>
                  </c:pt>
                  <c:pt idx="34">
                    <c:v>F</c:v>
                  </c:pt>
                </c:lvl>
                <c:lvl>
                  <c:pt idx="0">
                    <c:v>0.0</c:v>
                  </c:pt>
                  <c:pt idx="2">
                    <c:v> </c:v>
                  </c:pt>
                  <c:pt idx="3">
                    <c:v>0.1</c:v>
                  </c:pt>
                  <c:pt idx="5">
                    <c:v> </c:v>
                  </c:pt>
                  <c:pt idx="6">
                    <c:v>0.2</c:v>
                  </c:pt>
                  <c:pt idx="8">
                    <c:v> </c:v>
                  </c:pt>
                  <c:pt idx="9">
                    <c:v>0.3</c:v>
                  </c:pt>
                  <c:pt idx="11">
                    <c:v> </c:v>
                  </c:pt>
                  <c:pt idx="12">
                    <c:v>0.4</c:v>
                  </c:pt>
                  <c:pt idx="14">
                    <c:v> </c:v>
                  </c:pt>
                  <c:pt idx="15">
                    <c:v>0.5</c:v>
                  </c:pt>
                  <c:pt idx="17">
                    <c:v> </c:v>
                  </c:pt>
                  <c:pt idx="18">
                    <c:v>0.6</c:v>
                  </c:pt>
                  <c:pt idx="20">
                    <c:v> </c:v>
                  </c:pt>
                  <c:pt idx="21">
                    <c:v>0.7</c:v>
                  </c:pt>
                  <c:pt idx="23">
                    <c:v> </c:v>
                  </c:pt>
                  <c:pt idx="24">
                    <c:v>0.8</c:v>
                  </c:pt>
                  <c:pt idx="26">
                    <c:v> </c:v>
                  </c:pt>
                  <c:pt idx="27">
                    <c:v>0.9</c:v>
                  </c:pt>
                  <c:pt idx="29">
                    <c:v> </c:v>
                  </c:pt>
                  <c:pt idx="30">
                    <c:v>1.0</c:v>
                  </c:pt>
                  <c:pt idx="32">
                    <c:v> </c:v>
                  </c:pt>
                  <c:pt idx="33">
                    <c:v>Dyn.</c:v>
                  </c:pt>
                </c:lvl>
              </c:multiLvlStrCache>
            </c:multiLvlStrRef>
          </c:cat>
          <c:val>
            <c:numRef>
              <c:f>'[results.xlsx]cedd-alpha-sweep'!$C$2:$C$36</c:f>
              <c:numCache>
                <c:formatCode>General</c:formatCode>
                <c:ptCount val="35"/>
                <c:pt idx="0">
                  <c:v>0</c:v>
                </c:pt>
                <c:pt idx="1">
                  <c:v>0.89568979999999998</c:v>
                </c:pt>
                <c:pt idx="3">
                  <c:v>0.1258224</c:v>
                </c:pt>
                <c:pt idx="4">
                  <c:v>0.80676199999999998</c:v>
                </c:pt>
                <c:pt idx="6">
                  <c:v>0.23949380000000001</c:v>
                </c:pt>
                <c:pt idx="7">
                  <c:v>0.71635339999999992</c:v>
                </c:pt>
                <c:pt idx="9">
                  <c:v>0.36282560000000003</c:v>
                </c:pt>
                <c:pt idx="10">
                  <c:v>0.62717160000000005</c:v>
                </c:pt>
                <c:pt idx="12">
                  <c:v>0.4574184</c:v>
                </c:pt>
                <c:pt idx="13">
                  <c:v>0.53684960000000004</c:v>
                </c:pt>
                <c:pt idx="15">
                  <c:v>0.58396540000000008</c:v>
                </c:pt>
                <c:pt idx="16">
                  <c:v>0.44683679999999998</c:v>
                </c:pt>
                <c:pt idx="18">
                  <c:v>0.68276999999999999</c:v>
                </c:pt>
                <c:pt idx="19">
                  <c:v>0.357483</c:v>
                </c:pt>
                <c:pt idx="21">
                  <c:v>0.80661859999999996</c:v>
                </c:pt>
                <c:pt idx="22">
                  <c:v>0.26801380000000002</c:v>
                </c:pt>
                <c:pt idx="24">
                  <c:v>0.93295059999999996</c:v>
                </c:pt>
                <c:pt idx="25">
                  <c:v>0.17886099999999999</c:v>
                </c:pt>
                <c:pt idx="27">
                  <c:v>1.0486305999999999</c:v>
                </c:pt>
                <c:pt idx="28">
                  <c:v>8.9419200000000004E-2</c:v>
                </c:pt>
                <c:pt idx="30">
                  <c:v>1.1479839999999999</c:v>
                </c:pt>
                <c:pt idx="31">
                  <c:v>0</c:v>
                </c:pt>
                <c:pt idx="33">
                  <c:v>0.5322038</c:v>
                </c:pt>
                <c:pt idx="34">
                  <c:v>0.50711640000000002</c:v>
                </c:pt>
              </c:numCache>
            </c:numRef>
          </c:val>
          <c:extLst>
            <c:ext xmlns:c16="http://schemas.microsoft.com/office/drawing/2014/chart" uri="{C3380CC4-5D6E-409C-BE32-E72D297353CC}">
              <c16:uniqueId val="{00000000-E20F-495D-98FA-FC329B5066FC}"/>
            </c:ext>
          </c:extLst>
        </c:ser>
        <c:ser>
          <c:idx val="1"/>
          <c:order val="1"/>
          <c:tx>
            <c:strRef>
              <c:f>'[results.xlsx]cedd-alpha-sweep'!$D$1</c:f>
              <c:strCache>
                <c:ptCount val="1"/>
                <c:pt idx="0">
                  <c:v>Copy</c:v>
                </c:pt>
              </c:strCache>
            </c:strRef>
          </c:tx>
          <c:spPr>
            <a:solidFill>
              <a:schemeClr val="accent2"/>
            </a:solidFill>
            <a:ln>
              <a:noFill/>
            </a:ln>
            <a:effectLst/>
          </c:spPr>
          <c:invertIfNegative val="0"/>
          <c:cat>
            <c:multiLvlStrRef>
              <c:f>'[results.xlsx]cedd-alpha-sweep'!$A$2:$B$36</c:f>
              <c:multiLvlStrCache>
                <c:ptCount val="35"/>
                <c:lvl>
                  <c:pt idx="0">
                    <c:v>C</c:v>
                  </c:pt>
                  <c:pt idx="1">
                    <c:v>F</c:v>
                  </c:pt>
                  <c:pt idx="3">
                    <c:v>C</c:v>
                  </c:pt>
                  <c:pt idx="4">
                    <c:v>F</c:v>
                  </c:pt>
                  <c:pt idx="6">
                    <c:v>C</c:v>
                  </c:pt>
                  <c:pt idx="7">
                    <c:v>F</c:v>
                  </c:pt>
                  <c:pt idx="9">
                    <c:v>C</c:v>
                  </c:pt>
                  <c:pt idx="10">
                    <c:v>F</c:v>
                  </c:pt>
                  <c:pt idx="12">
                    <c:v>C</c:v>
                  </c:pt>
                  <c:pt idx="13">
                    <c:v>F</c:v>
                  </c:pt>
                  <c:pt idx="15">
                    <c:v>C</c:v>
                  </c:pt>
                  <c:pt idx="16">
                    <c:v>F</c:v>
                  </c:pt>
                  <c:pt idx="18">
                    <c:v>C</c:v>
                  </c:pt>
                  <c:pt idx="19">
                    <c:v>F</c:v>
                  </c:pt>
                  <c:pt idx="21">
                    <c:v>C</c:v>
                  </c:pt>
                  <c:pt idx="22">
                    <c:v>F</c:v>
                  </c:pt>
                  <c:pt idx="24">
                    <c:v>C</c:v>
                  </c:pt>
                  <c:pt idx="25">
                    <c:v>F</c:v>
                  </c:pt>
                  <c:pt idx="27">
                    <c:v>C</c:v>
                  </c:pt>
                  <c:pt idx="28">
                    <c:v>F</c:v>
                  </c:pt>
                  <c:pt idx="30">
                    <c:v>C</c:v>
                  </c:pt>
                  <c:pt idx="31">
                    <c:v>F</c:v>
                  </c:pt>
                  <c:pt idx="33">
                    <c:v>C</c:v>
                  </c:pt>
                  <c:pt idx="34">
                    <c:v>F</c:v>
                  </c:pt>
                </c:lvl>
                <c:lvl>
                  <c:pt idx="0">
                    <c:v>0.0</c:v>
                  </c:pt>
                  <c:pt idx="2">
                    <c:v> </c:v>
                  </c:pt>
                  <c:pt idx="3">
                    <c:v>0.1</c:v>
                  </c:pt>
                  <c:pt idx="5">
                    <c:v> </c:v>
                  </c:pt>
                  <c:pt idx="6">
                    <c:v>0.2</c:v>
                  </c:pt>
                  <c:pt idx="8">
                    <c:v> </c:v>
                  </c:pt>
                  <c:pt idx="9">
                    <c:v>0.3</c:v>
                  </c:pt>
                  <c:pt idx="11">
                    <c:v> </c:v>
                  </c:pt>
                  <c:pt idx="12">
                    <c:v>0.4</c:v>
                  </c:pt>
                  <c:pt idx="14">
                    <c:v> </c:v>
                  </c:pt>
                  <c:pt idx="15">
                    <c:v>0.5</c:v>
                  </c:pt>
                  <c:pt idx="17">
                    <c:v> </c:v>
                  </c:pt>
                  <c:pt idx="18">
                    <c:v>0.6</c:v>
                  </c:pt>
                  <c:pt idx="20">
                    <c:v> </c:v>
                  </c:pt>
                  <c:pt idx="21">
                    <c:v>0.7</c:v>
                  </c:pt>
                  <c:pt idx="23">
                    <c:v> </c:v>
                  </c:pt>
                  <c:pt idx="24">
                    <c:v>0.8</c:v>
                  </c:pt>
                  <c:pt idx="26">
                    <c:v> </c:v>
                  </c:pt>
                  <c:pt idx="27">
                    <c:v>0.9</c:v>
                  </c:pt>
                  <c:pt idx="29">
                    <c:v> </c:v>
                  </c:pt>
                  <c:pt idx="30">
                    <c:v>1.0</c:v>
                  </c:pt>
                  <c:pt idx="32">
                    <c:v> </c:v>
                  </c:pt>
                  <c:pt idx="33">
                    <c:v>Dyn.</c:v>
                  </c:pt>
                </c:lvl>
              </c:multiLvlStrCache>
            </c:multiLvlStrRef>
          </c:cat>
          <c:val>
            <c:numRef>
              <c:f>'[results.xlsx]cedd-alpha-sweep'!$D$2:$D$36</c:f>
              <c:numCache>
                <c:formatCode>General</c:formatCode>
                <c:ptCount val="35"/>
                <c:pt idx="0">
                  <c:v>0</c:v>
                </c:pt>
                <c:pt idx="1">
                  <c:v>4.8449199999999998E-2</c:v>
                </c:pt>
                <c:pt idx="3">
                  <c:v>0</c:v>
                </c:pt>
                <c:pt idx="4">
                  <c:v>4.6948599999999993E-2</c:v>
                </c:pt>
                <c:pt idx="6">
                  <c:v>0</c:v>
                </c:pt>
                <c:pt idx="7">
                  <c:v>3.9013599999999996E-2</c:v>
                </c:pt>
                <c:pt idx="9">
                  <c:v>0</c:v>
                </c:pt>
                <c:pt idx="10">
                  <c:v>3.4839999999999996E-2</c:v>
                </c:pt>
                <c:pt idx="12">
                  <c:v>0</c:v>
                </c:pt>
                <c:pt idx="13">
                  <c:v>2.4483600000000001E-2</c:v>
                </c:pt>
                <c:pt idx="15">
                  <c:v>0</c:v>
                </c:pt>
                <c:pt idx="16">
                  <c:v>1.93984E-2</c:v>
                </c:pt>
                <c:pt idx="18">
                  <c:v>0</c:v>
                </c:pt>
                <c:pt idx="19">
                  <c:v>1.5804200000000001E-2</c:v>
                </c:pt>
                <c:pt idx="21">
                  <c:v>0</c:v>
                </c:pt>
                <c:pt idx="22">
                  <c:v>1.2143400000000002E-2</c:v>
                </c:pt>
                <c:pt idx="24">
                  <c:v>0</c:v>
                </c:pt>
                <c:pt idx="25">
                  <c:v>8.2649999999999998E-3</c:v>
                </c:pt>
                <c:pt idx="27">
                  <c:v>0</c:v>
                </c:pt>
                <c:pt idx="28">
                  <c:v>3.8084E-3</c:v>
                </c:pt>
                <c:pt idx="30">
                  <c:v>0</c:v>
                </c:pt>
                <c:pt idx="31">
                  <c:v>0</c:v>
                </c:pt>
                <c:pt idx="33">
                  <c:v>0</c:v>
                </c:pt>
                <c:pt idx="34">
                  <c:v>2.3626800000000003E-2</c:v>
                </c:pt>
              </c:numCache>
            </c:numRef>
          </c:val>
          <c:extLst>
            <c:ext xmlns:c16="http://schemas.microsoft.com/office/drawing/2014/chart" uri="{C3380CC4-5D6E-409C-BE32-E72D297353CC}">
              <c16:uniqueId val="{00000001-E20F-495D-98FA-FC329B5066FC}"/>
            </c:ext>
          </c:extLst>
        </c:ser>
        <c:ser>
          <c:idx val="2"/>
          <c:order val="2"/>
          <c:tx>
            <c:strRef>
              <c:f>'[results.xlsx]cedd-alpha-sweep'!$E$1</c:f>
              <c:strCache>
                <c:ptCount val="1"/>
                <c:pt idx="0">
                  <c:v>Idle</c:v>
                </c:pt>
              </c:strCache>
            </c:strRef>
          </c:tx>
          <c:spPr>
            <a:solidFill>
              <a:schemeClr val="accent3"/>
            </a:solidFill>
            <a:ln>
              <a:noFill/>
            </a:ln>
            <a:effectLst/>
          </c:spPr>
          <c:invertIfNegative val="0"/>
          <c:cat>
            <c:multiLvlStrRef>
              <c:f>'[results.xlsx]cedd-alpha-sweep'!$A$2:$B$36</c:f>
              <c:multiLvlStrCache>
                <c:ptCount val="35"/>
                <c:lvl>
                  <c:pt idx="0">
                    <c:v>C</c:v>
                  </c:pt>
                  <c:pt idx="1">
                    <c:v>F</c:v>
                  </c:pt>
                  <c:pt idx="3">
                    <c:v>C</c:v>
                  </c:pt>
                  <c:pt idx="4">
                    <c:v>F</c:v>
                  </c:pt>
                  <c:pt idx="6">
                    <c:v>C</c:v>
                  </c:pt>
                  <c:pt idx="7">
                    <c:v>F</c:v>
                  </c:pt>
                  <c:pt idx="9">
                    <c:v>C</c:v>
                  </c:pt>
                  <c:pt idx="10">
                    <c:v>F</c:v>
                  </c:pt>
                  <c:pt idx="12">
                    <c:v>C</c:v>
                  </c:pt>
                  <c:pt idx="13">
                    <c:v>F</c:v>
                  </c:pt>
                  <c:pt idx="15">
                    <c:v>C</c:v>
                  </c:pt>
                  <c:pt idx="16">
                    <c:v>F</c:v>
                  </c:pt>
                  <c:pt idx="18">
                    <c:v>C</c:v>
                  </c:pt>
                  <c:pt idx="19">
                    <c:v>F</c:v>
                  </c:pt>
                  <c:pt idx="21">
                    <c:v>C</c:v>
                  </c:pt>
                  <c:pt idx="22">
                    <c:v>F</c:v>
                  </c:pt>
                  <c:pt idx="24">
                    <c:v>C</c:v>
                  </c:pt>
                  <c:pt idx="25">
                    <c:v>F</c:v>
                  </c:pt>
                  <c:pt idx="27">
                    <c:v>C</c:v>
                  </c:pt>
                  <c:pt idx="28">
                    <c:v>F</c:v>
                  </c:pt>
                  <c:pt idx="30">
                    <c:v>C</c:v>
                  </c:pt>
                  <c:pt idx="31">
                    <c:v>F</c:v>
                  </c:pt>
                  <c:pt idx="33">
                    <c:v>C</c:v>
                  </c:pt>
                  <c:pt idx="34">
                    <c:v>F</c:v>
                  </c:pt>
                </c:lvl>
                <c:lvl>
                  <c:pt idx="0">
                    <c:v>0.0</c:v>
                  </c:pt>
                  <c:pt idx="2">
                    <c:v> </c:v>
                  </c:pt>
                  <c:pt idx="3">
                    <c:v>0.1</c:v>
                  </c:pt>
                  <c:pt idx="5">
                    <c:v> </c:v>
                  </c:pt>
                  <c:pt idx="6">
                    <c:v>0.2</c:v>
                  </c:pt>
                  <c:pt idx="8">
                    <c:v> </c:v>
                  </c:pt>
                  <c:pt idx="9">
                    <c:v>0.3</c:v>
                  </c:pt>
                  <c:pt idx="11">
                    <c:v> </c:v>
                  </c:pt>
                  <c:pt idx="12">
                    <c:v>0.4</c:v>
                  </c:pt>
                  <c:pt idx="14">
                    <c:v> </c:v>
                  </c:pt>
                  <c:pt idx="15">
                    <c:v>0.5</c:v>
                  </c:pt>
                  <c:pt idx="17">
                    <c:v> </c:v>
                  </c:pt>
                  <c:pt idx="18">
                    <c:v>0.6</c:v>
                  </c:pt>
                  <c:pt idx="20">
                    <c:v> </c:v>
                  </c:pt>
                  <c:pt idx="21">
                    <c:v>0.7</c:v>
                  </c:pt>
                  <c:pt idx="23">
                    <c:v> </c:v>
                  </c:pt>
                  <c:pt idx="24">
                    <c:v>0.8</c:v>
                  </c:pt>
                  <c:pt idx="26">
                    <c:v> </c:v>
                  </c:pt>
                  <c:pt idx="27">
                    <c:v>0.9</c:v>
                  </c:pt>
                  <c:pt idx="29">
                    <c:v> </c:v>
                  </c:pt>
                  <c:pt idx="30">
                    <c:v>1.0</c:v>
                  </c:pt>
                  <c:pt idx="32">
                    <c:v> </c:v>
                  </c:pt>
                  <c:pt idx="33">
                    <c:v>Dyn.</c:v>
                  </c:pt>
                </c:lvl>
              </c:multiLvlStrCache>
            </c:multiLvlStrRef>
          </c:cat>
          <c:val>
            <c:numRef>
              <c:f>'[results.xlsx]cedd-alpha-sweep'!$E$2:$E$36</c:f>
              <c:numCache>
                <c:formatCode>General</c:formatCode>
                <c:ptCount val="35"/>
                <c:pt idx="0">
                  <c:v>0.95013879999999995</c:v>
                </c:pt>
                <c:pt idx="1">
                  <c:v>5.9997999999998886E-3</c:v>
                </c:pt>
                <c:pt idx="3">
                  <c:v>0.73386180000000001</c:v>
                </c:pt>
                <c:pt idx="4">
                  <c:v>5.9736000000000233E-3</c:v>
                </c:pt>
                <c:pt idx="6">
                  <c:v>0.52125960000000005</c:v>
                </c:pt>
                <c:pt idx="7">
                  <c:v>5.3864000000001244E-3</c:v>
                </c:pt>
                <c:pt idx="9">
                  <c:v>0.30425699999999994</c:v>
                </c:pt>
                <c:pt idx="10">
                  <c:v>5.0709999999999367E-3</c:v>
                </c:pt>
                <c:pt idx="12">
                  <c:v>0.10815220000000003</c:v>
                </c:pt>
                <c:pt idx="13">
                  <c:v>4.2373999999999468E-3</c:v>
                </c:pt>
                <c:pt idx="15">
                  <c:v>2.5959999999999317E-3</c:v>
                </c:pt>
                <c:pt idx="16">
                  <c:v>0.12032620000000005</c:v>
                </c:pt>
                <c:pt idx="18">
                  <c:v>3.1223999999999696E-3</c:v>
                </c:pt>
                <c:pt idx="19">
                  <c:v>0.31260519999999997</c:v>
                </c:pt>
                <c:pt idx="21">
                  <c:v>3.6351999999999496E-3</c:v>
                </c:pt>
                <c:pt idx="22">
                  <c:v>0.53009659999999992</c:v>
                </c:pt>
                <c:pt idx="24">
                  <c:v>4.0696000000001176E-3</c:v>
                </c:pt>
                <c:pt idx="25">
                  <c:v>0.74989420000000007</c:v>
                </c:pt>
                <c:pt idx="27">
                  <c:v>4.5776000000001815E-3</c:v>
                </c:pt>
                <c:pt idx="28">
                  <c:v>0.95998060000000007</c:v>
                </c:pt>
                <c:pt idx="30">
                  <c:v>5.0800000000001955E-3</c:v>
                </c:pt>
                <c:pt idx="31">
                  <c:v>1.1530640000000001</c:v>
                </c:pt>
                <c:pt idx="33">
                  <c:v>5.4823999999999984E-3</c:v>
                </c:pt>
                <c:pt idx="34">
                  <c:v>6.9429999999999215E-3</c:v>
                </c:pt>
              </c:numCache>
            </c:numRef>
          </c:val>
          <c:extLst>
            <c:ext xmlns:c16="http://schemas.microsoft.com/office/drawing/2014/chart" uri="{C3380CC4-5D6E-409C-BE32-E72D297353CC}">
              <c16:uniqueId val="{00000002-E20F-495D-98FA-FC329B5066FC}"/>
            </c:ext>
          </c:extLst>
        </c:ser>
        <c:dLbls>
          <c:showLegendKey val="0"/>
          <c:showVal val="0"/>
          <c:showCatName val="0"/>
          <c:showSerName val="0"/>
          <c:showPercent val="0"/>
          <c:showBubbleSize val="0"/>
        </c:dLbls>
        <c:gapWidth val="150"/>
        <c:overlap val="100"/>
        <c:axId val="145929344"/>
        <c:axId val="145930880"/>
      </c:barChart>
      <c:catAx>
        <c:axId val="14592934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45930880"/>
        <c:crosses val="autoZero"/>
        <c:auto val="1"/>
        <c:lblAlgn val="ctr"/>
        <c:lblOffset val="100"/>
        <c:noMultiLvlLbl val="0"/>
      </c:catAx>
      <c:valAx>
        <c:axId val="145930880"/>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b="1" dirty="0"/>
                  <a:t>Execution Time (s)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45929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'cedt-processed'!$E$1</c:f>
              <c:strCache>
                <c:ptCount val="1"/>
                <c:pt idx="0">
                  <c:v>Compute</c:v>
                </c:pt>
              </c:strCache>
            </c:strRef>
          </c:tx>
          <c:spPr>
            <a:solidFill>
              <a:schemeClr val="accent1"/>
            </a:solidFill>
            <a:ln w="6350">
              <a:solidFill>
                <a:sysClr val="windowText" lastClr="000000"/>
              </a:solidFill>
            </a:ln>
          </c:spPr>
          <c:invertIfNegative val="0"/>
          <c:cat>
            <c:multiLvlStrRef>
              <c:f>'cedt-processed'!$A$2:$D$24</c:f>
              <c:multiLvlStrCache>
                <c:ptCount val="23"/>
                <c:lvl>
                  <c:pt idx="0">
                    <c:v>C</c:v>
                  </c:pt>
                  <c:pt idx="1">
                    <c:v>F</c:v>
                  </c:pt>
                  <c:pt idx="3">
                    <c:v>C</c:v>
                  </c:pt>
                  <c:pt idx="4">
                    <c:v>F</c:v>
                  </c:pt>
                  <c:pt idx="6">
                    <c:v>C</c:v>
                  </c:pt>
                  <c:pt idx="7">
                    <c:v>F</c:v>
                  </c:pt>
                  <c:pt idx="9">
                    <c:v>C</c:v>
                  </c:pt>
                  <c:pt idx="10">
                    <c:v>F</c:v>
                  </c:pt>
                  <c:pt idx="11">
                    <c:v> </c:v>
                  </c:pt>
                  <c:pt idx="12">
                    <c:v>C</c:v>
                  </c:pt>
                  <c:pt idx="13">
                    <c:v>F</c:v>
                  </c:pt>
                  <c:pt idx="15">
                    <c:v>C</c:v>
                  </c:pt>
                  <c:pt idx="16">
                    <c:v>F</c:v>
                  </c:pt>
                  <c:pt idx="18">
                    <c:v>C</c:v>
                  </c:pt>
                  <c:pt idx="19">
                    <c:v>F</c:v>
                  </c:pt>
                  <c:pt idx="21">
                    <c:v>C</c:v>
                  </c:pt>
                  <c:pt idx="22">
                    <c:v>F</c:v>
                  </c:pt>
                </c:lvl>
                <c:lvl>
                  <c:pt idx="0">
                    <c:v>CPU</c:v>
                  </c:pt>
                  <c:pt idx="2">
                    <c:v> </c:v>
                  </c:pt>
                  <c:pt idx="3">
                    <c:v>FPGA</c:v>
                  </c:pt>
                  <c:pt idx="5">
                    <c:v> </c:v>
                  </c:pt>
                  <c:pt idx="6">
                    <c:v>Data</c:v>
                  </c:pt>
                  <c:pt idx="8">
                    <c:v> </c:v>
                  </c:pt>
                  <c:pt idx="9">
                    <c:v>Task</c:v>
                  </c:pt>
                  <c:pt idx="11">
                    <c:v> </c:v>
                  </c:pt>
                  <c:pt idx="12">
                    <c:v>CPU</c:v>
                  </c:pt>
                  <c:pt idx="14">
                    <c:v> </c:v>
                  </c:pt>
                  <c:pt idx="15">
                    <c:v>FPGA</c:v>
                  </c:pt>
                  <c:pt idx="17">
                    <c:v> </c:v>
                  </c:pt>
                  <c:pt idx="18">
                    <c:v>Data</c:v>
                  </c:pt>
                  <c:pt idx="20">
                    <c:v> </c:v>
                  </c:pt>
                  <c:pt idx="21">
                    <c:v>Task</c:v>
                  </c:pt>
                </c:lvl>
                <c:lvl>
                  <c:pt idx="0">
                    <c:v>Single device</c:v>
                  </c:pt>
                  <c:pt idx="5">
                    <c:v> </c:v>
                  </c:pt>
                  <c:pt idx="6">
                    <c:v>Collaborative</c:v>
                  </c:pt>
                  <c:pt idx="11">
                    <c:v> </c:v>
                  </c:pt>
                  <c:pt idx="12">
                    <c:v>Single device</c:v>
                  </c:pt>
                  <c:pt idx="17">
                    <c:v> </c:v>
                  </c:pt>
                  <c:pt idx="18">
                    <c:v>Collaborative</c:v>
                  </c:pt>
                </c:lvl>
                <c:lvl>
                  <c:pt idx="0">
                    <c:v>Stratix V</c:v>
                  </c:pt>
                  <c:pt idx="11">
                    <c:v> </c:v>
                  </c:pt>
                  <c:pt idx="12">
                    <c:v>Arria 10</c:v>
                  </c:pt>
                </c:lvl>
              </c:multiLvlStrCache>
            </c:multiLvlStrRef>
          </c:cat>
          <c:val>
            <c:numRef>
              <c:f>'cedt-processed'!$E$2:$E$24</c:f>
              <c:numCache>
                <c:formatCode>0.0</c:formatCode>
                <c:ptCount val="23"/>
                <c:pt idx="0">
                  <c:v>1.1479839999999999</c:v>
                </c:pt>
                <c:pt idx="1">
                  <c:v>0</c:v>
                </c:pt>
                <c:pt idx="3">
                  <c:v>0</c:v>
                </c:pt>
                <c:pt idx="4">
                  <c:v>0.89568979999999998</c:v>
                </c:pt>
                <c:pt idx="6">
                  <c:v>0.5322038</c:v>
                </c:pt>
                <c:pt idx="7">
                  <c:v>0.50711640000000002</c:v>
                </c:pt>
                <c:pt idx="9">
                  <c:v>0.2053344</c:v>
                </c:pt>
                <c:pt idx="10">
                  <c:v>0.45273200000000002</c:v>
                </c:pt>
                <c:pt idx="12">
                  <c:v>1.1392100000000001</c:v>
                </c:pt>
                <c:pt idx="13">
                  <c:v>0</c:v>
                </c:pt>
                <c:pt idx="15">
                  <c:v>0</c:v>
                </c:pt>
                <c:pt idx="16">
                  <c:v>0.8923049999999999</c:v>
                </c:pt>
                <c:pt idx="18">
                  <c:v>0.52164900000000003</c:v>
                </c:pt>
                <c:pt idx="19">
                  <c:v>0.50796799999999998</c:v>
                </c:pt>
                <c:pt idx="21">
                  <c:v>0.16977799999999998</c:v>
                </c:pt>
                <c:pt idx="22">
                  <c:v>0.421991</c:v>
                </c:pt>
              </c:numCache>
            </c:numRef>
          </c:val>
          <c:extLst>
            <c:ext xmlns:c16="http://schemas.microsoft.com/office/drawing/2014/chart" uri="{C3380CC4-5D6E-409C-BE32-E72D297353CC}">
              <c16:uniqueId val="{00000000-2D27-4411-827F-4D6ECB9E01D4}"/>
            </c:ext>
          </c:extLst>
        </c:ser>
        <c:ser>
          <c:idx val="1"/>
          <c:order val="1"/>
          <c:tx>
            <c:strRef>
              <c:f>'cedt-processed'!$F$1</c:f>
              <c:strCache>
                <c:ptCount val="1"/>
                <c:pt idx="0">
                  <c:v>Copy</c:v>
                </c:pt>
              </c:strCache>
            </c:strRef>
          </c:tx>
          <c:spPr>
            <a:solidFill>
              <a:schemeClr val="accent2"/>
            </a:solidFill>
            <a:ln w="6350">
              <a:solidFill>
                <a:sysClr val="windowText" lastClr="000000"/>
              </a:solidFill>
            </a:ln>
          </c:spPr>
          <c:invertIfNegative val="0"/>
          <c:cat>
            <c:multiLvlStrRef>
              <c:f>'cedt-processed'!$A$2:$D$24</c:f>
              <c:multiLvlStrCache>
                <c:ptCount val="23"/>
                <c:lvl>
                  <c:pt idx="0">
                    <c:v>C</c:v>
                  </c:pt>
                  <c:pt idx="1">
                    <c:v>F</c:v>
                  </c:pt>
                  <c:pt idx="3">
                    <c:v>C</c:v>
                  </c:pt>
                  <c:pt idx="4">
                    <c:v>F</c:v>
                  </c:pt>
                  <c:pt idx="6">
                    <c:v>C</c:v>
                  </c:pt>
                  <c:pt idx="7">
                    <c:v>F</c:v>
                  </c:pt>
                  <c:pt idx="9">
                    <c:v>C</c:v>
                  </c:pt>
                  <c:pt idx="10">
                    <c:v>F</c:v>
                  </c:pt>
                  <c:pt idx="11">
                    <c:v> </c:v>
                  </c:pt>
                  <c:pt idx="12">
                    <c:v>C</c:v>
                  </c:pt>
                  <c:pt idx="13">
                    <c:v>F</c:v>
                  </c:pt>
                  <c:pt idx="15">
                    <c:v>C</c:v>
                  </c:pt>
                  <c:pt idx="16">
                    <c:v>F</c:v>
                  </c:pt>
                  <c:pt idx="18">
                    <c:v>C</c:v>
                  </c:pt>
                  <c:pt idx="19">
                    <c:v>F</c:v>
                  </c:pt>
                  <c:pt idx="21">
                    <c:v>C</c:v>
                  </c:pt>
                  <c:pt idx="22">
                    <c:v>F</c:v>
                  </c:pt>
                </c:lvl>
                <c:lvl>
                  <c:pt idx="0">
                    <c:v>CPU</c:v>
                  </c:pt>
                  <c:pt idx="2">
                    <c:v> </c:v>
                  </c:pt>
                  <c:pt idx="3">
                    <c:v>FPGA</c:v>
                  </c:pt>
                  <c:pt idx="5">
                    <c:v> </c:v>
                  </c:pt>
                  <c:pt idx="6">
                    <c:v>Data</c:v>
                  </c:pt>
                  <c:pt idx="8">
                    <c:v> </c:v>
                  </c:pt>
                  <c:pt idx="9">
                    <c:v>Task</c:v>
                  </c:pt>
                  <c:pt idx="11">
                    <c:v> </c:v>
                  </c:pt>
                  <c:pt idx="12">
                    <c:v>CPU</c:v>
                  </c:pt>
                  <c:pt idx="14">
                    <c:v> </c:v>
                  </c:pt>
                  <c:pt idx="15">
                    <c:v>FPGA</c:v>
                  </c:pt>
                  <c:pt idx="17">
                    <c:v> </c:v>
                  </c:pt>
                  <c:pt idx="18">
                    <c:v>Data</c:v>
                  </c:pt>
                  <c:pt idx="20">
                    <c:v> </c:v>
                  </c:pt>
                  <c:pt idx="21">
                    <c:v>Task</c:v>
                  </c:pt>
                </c:lvl>
                <c:lvl>
                  <c:pt idx="0">
                    <c:v>Single device</c:v>
                  </c:pt>
                  <c:pt idx="5">
                    <c:v> </c:v>
                  </c:pt>
                  <c:pt idx="6">
                    <c:v>Collaborative</c:v>
                  </c:pt>
                  <c:pt idx="11">
                    <c:v> </c:v>
                  </c:pt>
                  <c:pt idx="12">
                    <c:v>Single device</c:v>
                  </c:pt>
                  <c:pt idx="17">
                    <c:v> </c:v>
                  </c:pt>
                  <c:pt idx="18">
                    <c:v>Collaborative</c:v>
                  </c:pt>
                </c:lvl>
                <c:lvl>
                  <c:pt idx="0">
                    <c:v>Stratix V</c:v>
                  </c:pt>
                  <c:pt idx="11">
                    <c:v> </c:v>
                  </c:pt>
                  <c:pt idx="12">
                    <c:v>Arria 10</c:v>
                  </c:pt>
                </c:lvl>
              </c:multiLvlStrCache>
            </c:multiLvlStrRef>
          </c:cat>
          <c:val>
            <c:numRef>
              <c:f>'cedt-processed'!$F$2:$F$24</c:f>
              <c:numCache>
                <c:formatCode>0.0</c:formatCode>
                <c:ptCount val="23"/>
                <c:pt idx="0">
                  <c:v>0</c:v>
                </c:pt>
                <c:pt idx="1">
                  <c:v>0</c:v>
                </c:pt>
                <c:pt idx="3">
                  <c:v>0</c:v>
                </c:pt>
                <c:pt idx="4">
                  <c:v>4.8449199999999998E-2</c:v>
                </c:pt>
                <c:pt idx="6">
                  <c:v>0</c:v>
                </c:pt>
                <c:pt idx="7">
                  <c:v>2.3626800000000003E-2</c:v>
                </c:pt>
                <c:pt idx="9">
                  <c:v>0</c:v>
                </c:pt>
                <c:pt idx="10">
                  <c:v>5.9712799999999996E-2</c:v>
                </c:pt>
                <c:pt idx="12">
                  <c:v>0</c:v>
                </c:pt>
                <c:pt idx="13">
                  <c:v>0</c:v>
                </c:pt>
                <c:pt idx="15">
                  <c:v>0</c:v>
                </c:pt>
                <c:pt idx="16">
                  <c:v>2.9496000000000001E-2</c:v>
                </c:pt>
                <c:pt idx="18">
                  <c:v>0</c:v>
                </c:pt>
                <c:pt idx="19">
                  <c:v>2.1530000000000001E-2</c:v>
                </c:pt>
                <c:pt idx="21">
                  <c:v>0</c:v>
                </c:pt>
                <c:pt idx="22">
                  <c:v>6.8781000000000009E-2</c:v>
                </c:pt>
              </c:numCache>
            </c:numRef>
          </c:val>
          <c:extLst>
            <c:ext xmlns:c16="http://schemas.microsoft.com/office/drawing/2014/chart" uri="{C3380CC4-5D6E-409C-BE32-E72D297353CC}">
              <c16:uniqueId val="{00000001-2D27-4411-827F-4D6ECB9E01D4}"/>
            </c:ext>
          </c:extLst>
        </c:ser>
        <c:ser>
          <c:idx val="2"/>
          <c:order val="2"/>
          <c:tx>
            <c:strRef>
              <c:f>'cedt-processed'!$G$1</c:f>
              <c:strCache>
                <c:ptCount val="1"/>
                <c:pt idx="0">
                  <c:v>Idle</c:v>
                </c:pt>
              </c:strCache>
            </c:strRef>
          </c:tx>
          <c:spPr>
            <a:solidFill>
              <a:sysClr val="window" lastClr="FFFFFF"/>
            </a:solidFill>
            <a:ln w="6350">
              <a:solidFill>
                <a:sysClr val="windowText" lastClr="000000"/>
              </a:solidFill>
            </a:ln>
          </c:spPr>
          <c:invertIfNegative val="0"/>
          <c:cat>
            <c:multiLvlStrRef>
              <c:f>'cedt-processed'!$A$2:$D$24</c:f>
              <c:multiLvlStrCache>
                <c:ptCount val="23"/>
                <c:lvl>
                  <c:pt idx="0">
                    <c:v>C</c:v>
                  </c:pt>
                  <c:pt idx="1">
                    <c:v>F</c:v>
                  </c:pt>
                  <c:pt idx="3">
                    <c:v>C</c:v>
                  </c:pt>
                  <c:pt idx="4">
                    <c:v>F</c:v>
                  </c:pt>
                  <c:pt idx="6">
                    <c:v>C</c:v>
                  </c:pt>
                  <c:pt idx="7">
                    <c:v>F</c:v>
                  </c:pt>
                  <c:pt idx="9">
                    <c:v>C</c:v>
                  </c:pt>
                  <c:pt idx="10">
                    <c:v>F</c:v>
                  </c:pt>
                  <c:pt idx="11">
                    <c:v> </c:v>
                  </c:pt>
                  <c:pt idx="12">
                    <c:v>C</c:v>
                  </c:pt>
                  <c:pt idx="13">
                    <c:v>F</c:v>
                  </c:pt>
                  <c:pt idx="15">
                    <c:v>C</c:v>
                  </c:pt>
                  <c:pt idx="16">
                    <c:v>F</c:v>
                  </c:pt>
                  <c:pt idx="18">
                    <c:v>C</c:v>
                  </c:pt>
                  <c:pt idx="19">
                    <c:v>F</c:v>
                  </c:pt>
                  <c:pt idx="21">
                    <c:v>C</c:v>
                  </c:pt>
                  <c:pt idx="22">
                    <c:v>F</c:v>
                  </c:pt>
                </c:lvl>
                <c:lvl>
                  <c:pt idx="0">
                    <c:v>CPU</c:v>
                  </c:pt>
                  <c:pt idx="2">
                    <c:v> </c:v>
                  </c:pt>
                  <c:pt idx="3">
                    <c:v>FPGA</c:v>
                  </c:pt>
                  <c:pt idx="5">
                    <c:v> </c:v>
                  </c:pt>
                  <c:pt idx="6">
                    <c:v>Data</c:v>
                  </c:pt>
                  <c:pt idx="8">
                    <c:v> </c:v>
                  </c:pt>
                  <c:pt idx="9">
                    <c:v>Task</c:v>
                  </c:pt>
                  <c:pt idx="11">
                    <c:v> </c:v>
                  </c:pt>
                  <c:pt idx="12">
                    <c:v>CPU</c:v>
                  </c:pt>
                  <c:pt idx="14">
                    <c:v> </c:v>
                  </c:pt>
                  <c:pt idx="15">
                    <c:v>FPGA</c:v>
                  </c:pt>
                  <c:pt idx="17">
                    <c:v> </c:v>
                  </c:pt>
                  <c:pt idx="18">
                    <c:v>Data</c:v>
                  </c:pt>
                  <c:pt idx="20">
                    <c:v> </c:v>
                  </c:pt>
                  <c:pt idx="21">
                    <c:v>Task</c:v>
                  </c:pt>
                </c:lvl>
                <c:lvl>
                  <c:pt idx="0">
                    <c:v>Single device</c:v>
                  </c:pt>
                  <c:pt idx="5">
                    <c:v> </c:v>
                  </c:pt>
                  <c:pt idx="6">
                    <c:v>Collaborative</c:v>
                  </c:pt>
                  <c:pt idx="11">
                    <c:v> </c:v>
                  </c:pt>
                  <c:pt idx="12">
                    <c:v>Single device</c:v>
                  </c:pt>
                  <c:pt idx="17">
                    <c:v> </c:v>
                  </c:pt>
                  <c:pt idx="18">
                    <c:v>Collaborative</c:v>
                  </c:pt>
                </c:lvl>
                <c:lvl>
                  <c:pt idx="0">
                    <c:v>Stratix V</c:v>
                  </c:pt>
                  <c:pt idx="11">
                    <c:v> </c:v>
                  </c:pt>
                  <c:pt idx="12">
                    <c:v>Arria 10</c:v>
                  </c:pt>
                </c:lvl>
              </c:multiLvlStrCache>
            </c:multiLvlStrRef>
          </c:cat>
          <c:val>
            <c:numRef>
              <c:f>'cedt-processed'!$G$2:$G$24</c:f>
              <c:numCache>
                <c:formatCode>0.0</c:formatCode>
                <c:ptCount val="23"/>
                <c:pt idx="0">
                  <c:v>5.0800000000001955E-3</c:v>
                </c:pt>
                <c:pt idx="1">
                  <c:v>1.1530640000000001</c:v>
                </c:pt>
                <c:pt idx="3">
                  <c:v>0.95013879999999995</c:v>
                </c:pt>
                <c:pt idx="4">
                  <c:v>5.9997999999998886E-3</c:v>
                </c:pt>
                <c:pt idx="6">
                  <c:v>5.4823999999999984E-3</c:v>
                </c:pt>
                <c:pt idx="7">
                  <c:v>6.9429999999999215E-3</c:v>
                </c:pt>
                <c:pt idx="9">
                  <c:v>0.32013159999999996</c:v>
                </c:pt>
                <c:pt idx="10">
                  <c:v>1.3021199999999955E-2</c:v>
                </c:pt>
                <c:pt idx="12">
                  <c:v>9.6499999999999364E-3</c:v>
                </c:pt>
                <c:pt idx="13">
                  <c:v>1.14886</c:v>
                </c:pt>
                <c:pt idx="15">
                  <c:v>0.92971900000000007</c:v>
                </c:pt>
                <c:pt idx="16">
                  <c:v>7.9180000000002027E-3</c:v>
                </c:pt>
                <c:pt idx="18">
                  <c:v>1.2983999999999996E-2</c:v>
                </c:pt>
                <c:pt idx="19">
                  <c:v>5.1350000000001117E-3</c:v>
                </c:pt>
                <c:pt idx="21">
                  <c:v>0.34128999999999998</c:v>
                </c:pt>
                <c:pt idx="22">
                  <c:v>2.0295999999999925E-2</c:v>
                </c:pt>
              </c:numCache>
            </c:numRef>
          </c:val>
          <c:extLst>
            <c:ext xmlns:c16="http://schemas.microsoft.com/office/drawing/2014/chart" uri="{C3380CC4-5D6E-409C-BE32-E72D297353CC}">
              <c16:uniqueId val="{00000002-2D27-4411-827F-4D6ECB9E01D4}"/>
            </c:ext>
          </c:extLst>
        </c:ser>
        <c:dLbls>
          <c:showLegendKey val="0"/>
          <c:showVal val="0"/>
          <c:showCatName val="0"/>
          <c:showSerName val="0"/>
          <c:showPercent val="0"/>
          <c:showBubbleSize val="0"/>
        </c:dLbls>
        <c:gapWidth val="150"/>
        <c:overlap val="100"/>
        <c:axId val="143818112"/>
        <c:axId val="151230720"/>
      </c:barChart>
      <c:catAx>
        <c:axId val="143818112"/>
        <c:scaling>
          <c:orientation val="minMax"/>
        </c:scaling>
        <c:delete val="0"/>
        <c:axPos val="b"/>
        <c:numFmt formatCode="General" sourceLinked="0"/>
        <c:majorTickMark val="out"/>
        <c:minorTickMark val="none"/>
        <c:tickLblPos val="nextTo"/>
        <c:crossAx val="151230720"/>
        <c:crosses val="autoZero"/>
        <c:auto val="1"/>
        <c:lblAlgn val="ctr"/>
        <c:lblOffset val="100"/>
        <c:noMultiLvlLbl val="0"/>
      </c:catAx>
      <c:valAx>
        <c:axId val="151230720"/>
        <c:scaling>
          <c:orientation val="minMax"/>
          <c:max val="1.2"/>
        </c:scaling>
        <c:delete val="0"/>
        <c:axPos val="l"/>
        <c:minorGridlines/>
        <c:title>
          <c:tx>
            <c:rich>
              <a:bodyPr rot="-5400000" vert="horz"/>
              <a:lstStyle/>
              <a:p>
                <a:pPr>
                  <a:defRPr/>
                </a:pPr>
                <a:r>
                  <a:rPr lang="en-US"/>
                  <a:t>Execution Time (s)</a:t>
                </a:r>
              </a:p>
            </c:rich>
          </c:tx>
          <c:overlay val="0"/>
        </c:title>
        <c:numFmt formatCode="0.0" sourceLinked="1"/>
        <c:majorTickMark val="out"/>
        <c:minorTickMark val="none"/>
        <c:tickLblPos val="nextTo"/>
        <c:crossAx val="143818112"/>
        <c:crosses val="autoZero"/>
        <c:crossBetween val="between"/>
        <c:minorUnit val="0.1"/>
      </c:valAx>
    </c:plotArea>
    <c:legend>
      <c:legendPos val="l"/>
      <c:layout>
        <c:manualLayout>
          <c:xMode val="edge"/>
          <c:yMode val="edge"/>
          <c:x val="0.78771613252290829"/>
          <c:y val="5.9937299504228637E-2"/>
          <c:w val="0.15181136897361514"/>
          <c:h val="0.21358510741712841"/>
        </c:manualLayout>
      </c:layout>
      <c:overlay val="1"/>
      <c:spPr>
        <a:solidFill>
          <a:sysClr val="window" lastClr="FFFFFF"/>
        </a:solidFill>
        <a:ln>
          <a:solidFill>
            <a:sysClr val="windowText" lastClr="000000"/>
          </a:solidFill>
        </a:ln>
      </c:spPr>
    </c:legend>
    <c:plotVisOnly val="1"/>
    <c:dispBlanksAs val="gap"/>
    <c:showDLblsOverMax val="0"/>
  </c:chart>
  <c:txPr>
    <a:bodyPr/>
    <a:lstStyle/>
    <a:p>
      <a:pPr>
        <a:defRPr lang="en-US"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lineChart>
        <c:grouping val="standard"/>
        <c:varyColors val="0"/>
        <c:ser>
          <c:idx val="1"/>
          <c:order val="0"/>
          <c:tx>
            <c:strRef>
              <c:f>'rsct-processed'!$B$1</c:f>
              <c:strCache>
                <c:ptCount val="1"/>
                <c:pt idx="0">
                  <c:v>Data Partitioning (Stratix V)</c:v>
                </c:pt>
              </c:strCache>
            </c:strRef>
          </c:tx>
          <c:spPr>
            <a:ln w="38100">
              <a:solidFill>
                <a:schemeClr val="accent1"/>
              </a:solidFill>
            </a:ln>
          </c:spPr>
          <c:marker>
            <c:spPr>
              <a:solidFill>
                <a:schemeClr val="accent1"/>
              </a:solidFill>
              <a:ln w="12700">
                <a:solidFill>
                  <a:schemeClr val="accent1"/>
                </a:solidFill>
              </a:ln>
            </c:spPr>
          </c:marker>
          <c:cat>
            <c:numRef>
              <c:f>'rsct-processed'!$A$2:$A$12</c:f>
              <c:numCache>
                <c:formatCode>0.0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'rsct-processed'!$B$2:$B$12</c:f>
              <c:numCache>
                <c:formatCode>General</c:formatCode>
                <c:ptCount val="11"/>
                <c:pt idx="0">
                  <c:v>26.521699999999999</c:v>
                </c:pt>
                <c:pt idx="1">
                  <c:v>24.215399999999999</c:v>
                </c:pt>
                <c:pt idx="2">
                  <c:v>21.589300000000001</c:v>
                </c:pt>
                <c:pt idx="3">
                  <c:v>18.994700000000002</c:v>
                </c:pt>
                <c:pt idx="4">
                  <c:v>16.4375</c:v>
                </c:pt>
                <c:pt idx="5">
                  <c:v>15.4039</c:v>
                </c:pt>
                <c:pt idx="6">
                  <c:v>17.9099</c:v>
                </c:pt>
                <c:pt idx="7">
                  <c:v>21.0105</c:v>
                </c:pt>
                <c:pt idx="8">
                  <c:v>23.971</c:v>
                </c:pt>
                <c:pt idx="9">
                  <c:v>26.0061</c:v>
                </c:pt>
                <c:pt idx="10">
                  <c:v>28.898800000000001</c:v>
                </c:pt>
              </c:numCache>
            </c:numRef>
          </c:val>
          <c:smooth val="0"/>
          <c:extLst>
            <c:ext xmlns:c16="http://schemas.microsoft.com/office/drawing/2014/chart" uri="{C3380CC4-5D6E-409C-BE32-E72D297353CC}">
              <c16:uniqueId val="{00000000-FDB8-4E02-8AB5-917386E2CBC5}"/>
            </c:ext>
          </c:extLst>
        </c:ser>
        <c:ser>
          <c:idx val="2"/>
          <c:order val="1"/>
          <c:tx>
            <c:strRef>
              <c:f>'rsct-processed'!$C$1</c:f>
              <c:strCache>
                <c:ptCount val="1"/>
                <c:pt idx="0">
                  <c:v>Task Partitioning (Stratix V)</c:v>
                </c:pt>
              </c:strCache>
            </c:strRef>
          </c:tx>
          <c:spPr>
            <a:ln w="38100">
              <a:solidFill>
                <a:schemeClr val="accent1"/>
              </a:solidFill>
              <a:prstDash val="dash"/>
            </a:ln>
          </c:spPr>
          <c:marker>
            <c:symbol val="none"/>
          </c:marker>
          <c:cat>
            <c:numRef>
              <c:f>'rsct-processed'!$A$2:$A$12</c:f>
              <c:numCache>
                <c:formatCode>0.0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'rsct-processed'!$C$2:$C$12</c:f>
              <c:numCache>
                <c:formatCode>General</c:formatCode>
                <c:ptCount val="11"/>
                <c:pt idx="0">
                  <c:v>10.2599</c:v>
                </c:pt>
                <c:pt idx="1">
                  <c:v>10.2599</c:v>
                </c:pt>
                <c:pt idx="2">
                  <c:v>10.2599</c:v>
                </c:pt>
                <c:pt idx="3">
                  <c:v>10.2599</c:v>
                </c:pt>
                <c:pt idx="4">
                  <c:v>10.2599</c:v>
                </c:pt>
                <c:pt idx="5">
                  <c:v>10.2599</c:v>
                </c:pt>
                <c:pt idx="6">
                  <c:v>10.2599</c:v>
                </c:pt>
                <c:pt idx="7">
                  <c:v>10.2599</c:v>
                </c:pt>
                <c:pt idx="8">
                  <c:v>10.2599</c:v>
                </c:pt>
                <c:pt idx="9">
                  <c:v>10.2599</c:v>
                </c:pt>
                <c:pt idx="10">
                  <c:v>10.2599</c:v>
                </c:pt>
              </c:numCache>
            </c:numRef>
          </c:val>
          <c:smooth val="0"/>
          <c:extLst>
            <c:ext xmlns:c16="http://schemas.microsoft.com/office/drawing/2014/chart" uri="{C3380CC4-5D6E-409C-BE32-E72D297353CC}">
              <c16:uniqueId val="{00000001-FDB8-4E02-8AB5-917386E2CBC5}"/>
            </c:ext>
          </c:extLst>
        </c:ser>
        <c:ser>
          <c:idx val="0"/>
          <c:order val="2"/>
          <c:tx>
            <c:strRef>
              <c:f>'rsct-processed'!$D$1</c:f>
              <c:strCache>
                <c:ptCount val="1"/>
                <c:pt idx="0">
                  <c:v>Data Partitioning (Arria 10)</c:v>
                </c:pt>
              </c:strCache>
            </c:strRef>
          </c:tx>
          <c:spPr>
            <a:ln w="38100">
              <a:solidFill>
                <a:schemeClr val="accent2"/>
              </a:solidFill>
            </a:ln>
          </c:spPr>
          <c:marker>
            <c:spPr>
              <a:solidFill>
                <a:schemeClr val="accent2"/>
              </a:solidFill>
              <a:ln w="12700">
                <a:solidFill>
                  <a:schemeClr val="accent2"/>
                </a:solidFill>
              </a:ln>
            </c:spPr>
          </c:marker>
          <c:cat>
            <c:numRef>
              <c:f>'rsct-processed'!$A$2:$A$12</c:f>
              <c:numCache>
                <c:formatCode>0.0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'rsct-processed'!$D$2:$D$12</c:f>
              <c:numCache>
                <c:formatCode>General</c:formatCode>
                <c:ptCount val="11"/>
                <c:pt idx="0">
                  <c:v>34.171199999999999</c:v>
                </c:pt>
                <c:pt idx="1">
                  <c:v>31.2239</c:v>
                </c:pt>
                <c:pt idx="2">
                  <c:v>28.299499999999998</c:v>
                </c:pt>
                <c:pt idx="3">
                  <c:v>24.610499999999998</c:v>
                </c:pt>
                <c:pt idx="4">
                  <c:v>21.105599999999999</c:v>
                </c:pt>
                <c:pt idx="5">
                  <c:v>21.4955</c:v>
                </c:pt>
                <c:pt idx="6">
                  <c:v>25.178000000000001</c:v>
                </c:pt>
                <c:pt idx="7">
                  <c:v>31.404299999999999</c:v>
                </c:pt>
                <c:pt idx="8">
                  <c:v>32.798200000000001</c:v>
                </c:pt>
                <c:pt idx="9">
                  <c:v>38.540700000000001</c:v>
                </c:pt>
                <c:pt idx="10">
                  <c:v>40.518500000000003</c:v>
                </c:pt>
              </c:numCache>
            </c:numRef>
          </c:val>
          <c:smooth val="0"/>
          <c:extLst>
            <c:ext xmlns:c16="http://schemas.microsoft.com/office/drawing/2014/chart" uri="{C3380CC4-5D6E-409C-BE32-E72D297353CC}">
              <c16:uniqueId val="{00000002-FDB8-4E02-8AB5-917386E2CBC5}"/>
            </c:ext>
          </c:extLst>
        </c:ser>
        <c:ser>
          <c:idx val="3"/>
          <c:order val="3"/>
          <c:tx>
            <c:strRef>
              <c:f>'rsct-processed'!$E$1</c:f>
              <c:strCache>
                <c:ptCount val="1"/>
                <c:pt idx="0">
                  <c:v>Task Partitioning (Arria 10)</c:v>
                </c:pt>
              </c:strCache>
            </c:strRef>
          </c:tx>
          <c:spPr>
            <a:ln w="38100">
              <a:solidFill>
                <a:schemeClr val="accent2"/>
              </a:solidFill>
              <a:prstDash val="sysDot"/>
            </a:ln>
          </c:spPr>
          <c:marker>
            <c:symbol val="none"/>
          </c:marker>
          <c:cat>
            <c:numRef>
              <c:f>'rsct-processed'!$A$2:$A$12</c:f>
              <c:numCache>
                <c:formatCode>0.0</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'rsct-processed'!$E$2:$E$12</c:f>
              <c:numCache>
                <c:formatCode>General</c:formatCode>
                <c:ptCount val="11"/>
                <c:pt idx="0">
                  <c:v>10.0817</c:v>
                </c:pt>
                <c:pt idx="1">
                  <c:v>10.0817</c:v>
                </c:pt>
                <c:pt idx="2">
                  <c:v>10.0817</c:v>
                </c:pt>
                <c:pt idx="3">
                  <c:v>10.0817</c:v>
                </c:pt>
                <c:pt idx="4">
                  <c:v>10.0817</c:v>
                </c:pt>
                <c:pt idx="5">
                  <c:v>10.0817</c:v>
                </c:pt>
                <c:pt idx="6">
                  <c:v>10.0817</c:v>
                </c:pt>
                <c:pt idx="7">
                  <c:v>10.0817</c:v>
                </c:pt>
                <c:pt idx="8">
                  <c:v>10.0817</c:v>
                </c:pt>
                <c:pt idx="9">
                  <c:v>10.0817</c:v>
                </c:pt>
                <c:pt idx="10">
                  <c:v>10.0817</c:v>
                </c:pt>
              </c:numCache>
            </c:numRef>
          </c:val>
          <c:smooth val="0"/>
          <c:extLst>
            <c:ext xmlns:c16="http://schemas.microsoft.com/office/drawing/2014/chart" uri="{C3380CC4-5D6E-409C-BE32-E72D297353CC}">
              <c16:uniqueId val="{00000003-FDB8-4E02-8AB5-917386E2CBC5}"/>
            </c:ext>
          </c:extLst>
        </c:ser>
        <c:dLbls>
          <c:showLegendKey val="0"/>
          <c:showVal val="0"/>
          <c:showCatName val="0"/>
          <c:showSerName val="0"/>
          <c:showPercent val="0"/>
          <c:showBubbleSize val="0"/>
        </c:dLbls>
        <c:marker val="1"/>
        <c:smooth val="0"/>
        <c:axId val="148103552"/>
        <c:axId val="110546944"/>
      </c:lineChart>
      <c:catAx>
        <c:axId val="148103552"/>
        <c:scaling>
          <c:orientation val="minMax"/>
        </c:scaling>
        <c:delete val="0"/>
        <c:axPos val="b"/>
        <c:numFmt formatCode="0.0" sourceLinked="1"/>
        <c:majorTickMark val="out"/>
        <c:minorTickMark val="none"/>
        <c:tickLblPos val="nextTo"/>
        <c:crossAx val="110546944"/>
        <c:crosses val="autoZero"/>
        <c:auto val="1"/>
        <c:lblAlgn val="ctr"/>
        <c:lblOffset val="100"/>
        <c:noMultiLvlLbl val="0"/>
      </c:catAx>
      <c:valAx>
        <c:axId val="110546944"/>
        <c:scaling>
          <c:orientation val="minMax"/>
        </c:scaling>
        <c:delete val="0"/>
        <c:axPos val="l"/>
        <c:minorGridlines/>
        <c:title>
          <c:tx>
            <c:rich>
              <a:bodyPr rot="-5400000" vert="horz"/>
              <a:lstStyle/>
              <a:p>
                <a:pPr>
                  <a:defRPr/>
                </a:pPr>
                <a:r>
                  <a:rPr lang="en-US"/>
                  <a:t>Execution Time (ms)</a:t>
                </a:r>
              </a:p>
            </c:rich>
          </c:tx>
          <c:overlay val="0"/>
        </c:title>
        <c:numFmt formatCode="General" sourceLinked="1"/>
        <c:majorTickMark val="out"/>
        <c:minorTickMark val="none"/>
        <c:tickLblPos val="nextTo"/>
        <c:crossAx val="148103552"/>
        <c:crosses val="autoZero"/>
        <c:crossBetween val="between"/>
        <c:minorUnit val="5"/>
      </c:valAx>
    </c:plotArea>
    <c:legend>
      <c:legendPos val="l"/>
      <c:layout>
        <c:manualLayout>
          <c:xMode val="edge"/>
          <c:yMode val="edge"/>
          <c:x val="0.26637426900584793"/>
          <c:y val="4.8908573928258967E-2"/>
          <c:w val="0.48267054611594601"/>
          <c:h val="0.2280615704286964"/>
        </c:manualLayout>
      </c:layout>
      <c:overlay val="1"/>
      <c:spPr>
        <a:solidFill>
          <a:sysClr val="window" lastClr="FFFFFF"/>
        </a:solidFill>
        <a:ln>
          <a:solidFill>
            <a:sysClr val="windowText" lastClr="000000"/>
          </a:solidFill>
        </a:ln>
      </c:spPr>
    </c:legend>
    <c:plotVisOnly val="1"/>
    <c:dispBlanksAs val="gap"/>
    <c:showDLblsOverMax val="0"/>
  </c:chart>
  <c:txPr>
    <a:bodyPr/>
    <a:lstStyle/>
    <a:p>
      <a:pPr>
        <a:defRPr lang="en-US" sz="16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781871149262434E-2"/>
          <c:y val="5.0925925925925923E-2"/>
          <c:w val="0.88276844923385112"/>
          <c:h val="0.82054434771381546"/>
        </c:manualLayout>
      </c:layout>
      <c:barChart>
        <c:barDir val="col"/>
        <c:grouping val="stacked"/>
        <c:varyColors val="0"/>
        <c:ser>
          <c:idx val="0"/>
          <c:order val="0"/>
          <c:tx>
            <c:strRef>
              <c:f>BS!$C$1</c:f>
              <c:strCache>
                <c:ptCount val="1"/>
                <c:pt idx="0">
                  <c:v>Allocation</c:v>
                </c:pt>
              </c:strCache>
            </c:strRef>
          </c:tx>
          <c:spPr>
            <a:solidFill>
              <a:schemeClr val="accent2">
                <a:lumMod val="75000"/>
              </a:schemeClr>
            </a:solidFill>
            <a:ln>
              <a:noFill/>
            </a:ln>
            <a:effectLst/>
          </c:spPr>
          <c:invertIfNegative val="0"/>
          <c:cat>
            <c:numRef>
              <c:f>BS!$B$14:$B$24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BS!$C$14:$C$24</c:f>
              <c:numCache>
                <c:formatCode>General</c:formatCode>
                <c:ptCount val="11"/>
                <c:pt idx="0">
                  <c:v>2.7400000000000001E-2</c:v>
                </c:pt>
                <c:pt idx="1">
                  <c:v>2.6800000000000001E-2</c:v>
                </c:pt>
                <c:pt idx="2">
                  <c:v>2.76E-2</c:v>
                </c:pt>
                <c:pt idx="3">
                  <c:v>2.76E-2</c:v>
                </c:pt>
                <c:pt idx="4">
                  <c:v>2.6599999999999999E-2</c:v>
                </c:pt>
                <c:pt idx="5">
                  <c:v>2.6599999999999999E-2</c:v>
                </c:pt>
                <c:pt idx="6">
                  <c:v>2.7400000000000001E-2</c:v>
                </c:pt>
                <c:pt idx="7">
                  <c:v>2.7E-2</c:v>
                </c:pt>
                <c:pt idx="8">
                  <c:v>2.7199999999999998E-2</c:v>
                </c:pt>
                <c:pt idx="9">
                  <c:v>2.8199999999999999E-2</c:v>
                </c:pt>
                <c:pt idx="10">
                  <c:v>2.6800000000000001E-2</c:v>
                </c:pt>
              </c:numCache>
            </c:numRef>
          </c:val>
          <c:extLst>
            <c:ext xmlns:c16="http://schemas.microsoft.com/office/drawing/2014/chart" uri="{C3380CC4-5D6E-409C-BE32-E72D297353CC}">
              <c16:uniqueId val="{00000000-BD27-4B02-AB21-94F420103405}"/>
            </c:ext>
          </c:extLst>
        </c:ser>
        <c:ser>
          <c:idx val="2"/>
          <c:order val="1"/>
          <c:tx>
            <c:strRef>
              <c:f>BS!$E$1</c:f>
              <c:strCache>
                <c:ptCount val="1"/>
                <c:pt idx="0">
                  <c:v>Copy To Device</c:v>
                </c:pt>
              </c:strCache>
            </c:strRef>
          </c:tx>
          <c:spPr>
            <a:solidFill>
              <a:schemeClr val="accent3"/>
            </a:solidFill>
            <a:ln>
              <a:noFill/>
            </a:ln>
            <a:effectLst/>
          </c:spPr>
          <c:invertIfNegative val="0"/>
          <c:cat>
            <c:numRef>
              <c:f>BS!$B$14:$B$24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BS!$E$14:$E$24</c:f>
              <c:numCache>
                <c:formatCode>General</c:formatCode>
                <c:ptCount val="11"/>
                <c:pt idx="0">
                  <c:v>1.72E-2</c:v>
                </c:pt>
                <c:pt idx="1">
                  <c:v>1.4800000000000001E-2</c:v>
                </c:pt>
                <c:pt idx="2">
                  <c:v>1.8200000000000001E-2</c:v>
                </c:pt>
                <c:pt idx="3">
                  <c:v>1.4800000000000001E-2</c:v>
                </c:pt>
                <c:pt idx="4">
                  <c:v>1.9599999999999999E-2</c:v>
                </c:pt>
                <c:pt idx="5">
                  <c:v>1.4800000000000001E-2</c:v>
                </c:pt>
                <c:pt idx="6">
                  <c:v>1.4999999999999999E-2</c:v>
                </c:pt>
                <c:pt idx="7">
                  <c:v>1.54E-2</c:v>
                </c:pt>
                <c:pt idx="8">
                  <c:v>1.5800000000000002E-2</c:v>
                </c:pt>
                <c:pt idx="9">
                  <c:v>1.54E-2</c:v>
                </c:pt>
                <c:pt idx="10">
                  <c:v>1.4800000000000001E-2</c:v>
                </c:pt>
              </c:numCache>
            </c:numRef>
          </c:val>
          <c:extLst>
            <c:ext xmlns:c16="http://schemas.microsoft.com/office/drawing/2014/chart" uri="{C3380CC4-5D6E-409C-BE32-E72D297353CC}">
              <c16:uniqueId val="{00000001-BD27-4B02-AB21-94F420103405}"/>
            </c:ext>
          </c:extLst>
        </c:ser>
        <c:ser>
          <c:idx val="3"/>
          <c:order val="2"/>
          <c:tx>
            <c:strRef>
              <c:f>BS!$F$1</c:f>
              <c:strCache>
                <c:ptCount val="1"/>
                <c:pt idx="0">
                  <c:v>Kernel</c:v>
                </c:pt>
              </c:strCache>
            </c:strRef>
          </c:tx>
          <c:spPr>
            <a:solidFill>
              <a:schemeClr val="accent4"/>
            </a:solidFill>
            <a:ln>
              <a:noFill/>
            </a:ln>
            <a:effectLst/>
          </c:spPr>
          <c:invertIfNegative val="0"/>
          <c:cat>
            <c:numRef>
              <c:f>BS!$B$14:$B$24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BS!$F$14:$F$24</c:f>
              <c:numCache>
                <c:formatCode>General</c:formatCode>
                <c:ptCount val="11"/>
                <c:pt idx="0">
                  <c:v>44.997599999999998</c:v>
                </c:pt>
                <c:pt idx="1">
                  <c:v>40.590899999999998</c:v>
                </c:pt>
                <c:pt idx="2">
                  <c:v>36.286299999999997</c:v>
                </c:pt>
                <c:pt idx="3">
                  <c:v>32.156999999999996</c:v>
                </c:pt>
                <c:pt idx="4">
                  <c:v>28.136199999999999</c:v>
                </c:pt>
                <c:pt idx="5">
                  <c:v>24.179200000000002</c:v>
                </c:pt>
                <c:pt idx="6">
                  <c:v>21.066299999999998</c:v>
                </c:pt>
                <c:pt idx="7">
                  <c:v>20.871200000000002</c:v>
                </c:pt>
                <c:pt idx="8">
                  <c:v>24.012899999999998</c:v>
                </c:pt>
                <c:pt idx="9">
                  <c:v>27.537700000000001</c:v>
                </c:pt>
                <c:pt idx="10">
                  <c:v>30.470099999999999</c:v>
                </c:pt>
              </c:numCache>
            </c:numRef>
          </c:val>
          <c:extLst>
            <c:ext xmlns:c16="http://schemas.microsoft.com/office/drawing/2014/chart" uri="{C3380CC4-5D6E-409C-BE32-E72D297353CC}">
              <c16:uniqueId val="{00000002-BD27-4B02-AB21-94F420103405}"/>
            </c:ext>
          </c:extLst>
        </c:ser>
        <c:ser>
          <c:idx val="4"/>
          <c:order val="3"/>
          <c:tx>
            <c:strRef>
              <c:f>BS!$G$1</c:f>
              <c:strCache>
                <c:ptCount val="1"/>
                <c:pt idx="0">
                  <c:v>Copy Back and Merge</c:v>
                </c:pt>
              </c:strCache>
            </c:strRef>
          </c:tx>
          <c:spPr>
            <a:solidFill>
              <a:schemeClr val="accent5"/>
            </a:solidFill>
            <a:ln>
              <a:noFill/>
            </a:ln>
            <a:effectLst/>
          </c:spPr>
          <c:invertIfNegative val="0"/>
          <c:cat>
            <c:numRef>
              <c:f>BS!$B$14:$B$24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BS!$G$14:$G$24</c:f>
              <c:numCache>
                <c:formatCode>General</c:formatCode>
                <c:ptCount val="11"/>
                <c:pt idx="0">
                  <c:v>0.6966</c:v>
                </c:pt>
                <c:pt idx="1">
                  <c:v>0.76039999999999996</c:v>
                </c:pt>
                <c:pt idx="2">
                  <c:v>0.89739999999999998</c:v>
                </c:pt>
                <c:pt idx="3">
                  <c:v>0.98340000000000005</c:v>
                </c:pt>
                <c:pt idx="4">
                  <c:v>1.0496000000000001</c:v>
                </c:pt>
                <c:pt idx="5">
                  <c:v>1.0206</c:v>
                </c:pt>
                <c:pt idx="6">
                  <c:v>0.93359999999999999</c:v>
                </c:pt>
                <c:pt idx="7">
                  <c:v>1.0884</c:v>
                </c:pt>
                <c:pt idx="8">
                  <c:v>1.1858</c:v>
                </c:pt>
                <c:pt idx="9">
                  <c:v>1.2423999999999999</c:v>
                </c:pt>
                <c:pt idx="10">
                  <c:v>1.3774</c:v>
                </c:pt>
              </c:numCache>
            </c:numRef>
          </c:val>
          <c:extLst>
            <c:ext xmlns:c16="http://schemas.microsoft.com/office/drawing/2014/chart" uri="{C3380CC4-5D6E-409C-BE32-E72D297353CC}">
              <c16:uniqueId val="{00000003-BD27-4B02-AB21-94F420103405}"/>
            </c:ext>
          </c:extLst>
        </c:ser>
        <c:ser>
          <c:idx val="5"/>
          <c:order val="4"/>
          <c:tx>
            <c:strRef>
              <c:f>BS!$H$1</c:f>
              <c:strCache>
                <c:ptCount val="1"/>
                <c:pt idx="0">
                  <c:v>Deallocation</c:v>
                </c:pt>
              </c:strCache>
            </c:strRef>
          </c:tx>
          <c:spPr>
            <a:solidFill>
              <a:schemeClr val="accent6"/>
            </a:solidFill>
            <a:ln>
              <a:noFill/>
            </a:ln>
            <a:effectLst/>
          </c:spPr>
          <c:invertIfNegative val="0"/>
          <c:cat>
            <c:numRef>
              <c:f>BS!$B$14:$B$24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BS!$H$14:$H$24</c:f>
              <c:numCache>
                <c:formatCode>General</c:formatCode>
                <c:ptCount val="11"/>
                <c:pt idx="0">
                  <c:v>2.6282000000000001</c:v>
                </c:pt>
                <c:pt idx="1">
                  <c:v>2.6389999999999998</c:v>
                </c:pt>
                <c:pt idx="2">
                  <c:v>2.9508000000000001</c:v>
                </c:pt>
                <c:pt idx="3">
                  <c:v>2.9458000000000002</c:v>
                </c:pt>
                <c:pt idx="4">
                  <c:v>2.9742000000000002</c:v>
                </c:pt>
                <c:pt idx="5">
                  <c:v>2.9068000000000001</c:v>
                </c:pt>
                <c:pt idx="6">
                  <c:v>2.8898000000000001</c:v>
                </c:pt>
                <c:pt idx="7">
                  <c:v>3.3618000000000001</c:v>
                </c:pt>
                <c:pt idx="8">
                  <c:v>3.2904</c:v>
                </c:pt>
                <c:pt idx="9">
                  <c:v>3.2744</c:v>
                </c:pt>
                <c:pt idx="10">
                  <c:v>2.4331999999999998</c:v>
                </c:pt>
              </c:numCache>
            </c:numRef>
          </c:val>
          <c:extLst>
            <c:ext xmlns:c16="http://schemas.microsoft.com/office/drawing/2014/chart" uri="{C3380CC4-5D6E-409C-BE32-E72D297353CC}">
              <c16:uniqueId val="{00000004-BD27-4B02-AB21-94F420103405}"/>
            </c:ext>
          </c:extLst>
        </c:ser>
        <c:dLbls>
          <c:showLegendKey val="0"/>
          <c:showVal val="0"/>
          <c:showCatName val="0"/>
          <c:showSerName val="0"/>
          <c:showPercent val="0"/>
          <c:showBubbleSize val="0"/>
        </c:dLbls>
        <c:gapWidth val="150"/>
        <c:overlap val="100"/>
        <c:axId val="342081968"/>
        <c:axId val="342078688"/>
      </c:barChart>
      <c:catAx>
        <c:axId val="34208196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alpha</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2078688"/>
        <c:crosses val="autoZero"/>
        <c:auto val="1"/>
        <c:lblAlgn val="ctr"/>
        <c:lblOffset val="100"/>
        <c:noMultiLvlLbl val="0"/>
      </c:catAx>
      <c:valAx>
        <c:axId val="342078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Execution Time (ms)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2081968"/>
        <c:crosses val="autoZero"/>
        <c:crossBetween val="between"/>
      </c:valAx>
      <c:spPr>
        <a:noFill/>
        <a:ln>
          <a:noFill/>
        </a:ln>
        <a:effectLst/>
      </c:spPr>
    </c:plotArea>
    <c:legend>
      <c:legendPos val="r"/>
      <c:layout>
        <c:manualLayout>
          <c:xMode val="edge"/>
          <c:yMode val="edge"/>
          <c:x val="0.4991706941128794"/>
          <c:y val="2.5910623738410687E-2"/>
          <c:w val="0.31703375319793131"/>
          <c:h val="0.33426518183191589"/>
        </c:manualLayout>
      </c:layout>
      <c:overlay val="0"/>
      <c:spPr>
        <a:solidFill>
          <a:schemeClr val="bg1"/>
        </a:solidFill>
        <a:ln>
          <a:solidFill>
            <a:schemeClr val="bg2">
              <a:lumMod val="75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635393629326685"/>
          <c:y val="5.4236293379994166E-2"/>
          <c:w val="0.60749089749236296"/>
          <c:h val="0.84431284631087777"/>
        </c:manualLayout>
      </c:layout>
      <c:barChart>
        <c:barDir val="col"/>
        <c:grouping val="stacked"/>
        <c:varyColors val="0"/>
        <c:ser>
          <c:idx val="0"/>
          <c:order val="0"/>
          <c:tx>
            <c:strRef>
              <c:f>HSTO!$C$1</c:f>
              <c:strCache>
                <c:ptCount val="1"/>
                <c:pt idx="0">
                  <c:v>Allocation</c:v>
                </c:pt>
              </c:strCache>
            </c:strRef>
          </c:tx>
          <c:spPr>
            <a:solidFill>
              <a:schemeClr val="accent1"/>
            </a:solidFill>
            <a:ln>
              <a:noFill/>
            </a:ln>
            <a:effectLst/>
          </c:spPr>
          <c:invertIfNegative val="0"/>
          <c:cat>
            <c:numRef>
              <c:f>HSTO!$B$2:$B$12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HSTO!$C$2:$C$12</c:f>
              <c:numCache>
                <c:formatCode>General</c:formatCode>
                <c:ptCount val="11"/>
                <c:pt idx="0">
                  <c:v>2.5600000000000001E-2</c:v>
                </c:pt>
                <c:pt idx="1">
                  <c:v>2.46E-2</c:v>
                </c:pt>
                <c:pt idx="2">
                  <c:v>0.03</c:v>
                </c:pt>
                <c:pt idx="3">
                  <c:v>2.4199999999999999E-2</c:v>
                </c:pt>
                <c:pt idx="4">
                  <c:v>2.4199999999999999E-2</c:v>
                </c:pt>
                <c:pt idx="5">
                  <c:v>2.64E-2</c:v>
                </c:pt>
                <c:pt idx="6">
                  <c:v>2.2800000000000001E-2</c:v>
                </c:pt>
                <c:pt idx="7">
                  <c:v>2.46E-2</c:v>
                </c:pt>
                <c:pt idx="8">
                  <c:v>2.4199999999999999E-2</c:v>
                </c:pt>
                <c:pt idx="9">
                  <c:v>2.4E-2</c:v>
                </c:pt>
                <c:pt idx="10">
                  <c:v>2.4400000000000002E-2</c:v>
                </c:pt>
              </c:numCache>
            </c:numRef>
          </c:val>
          <c:extLst>
            <c:ext xmlns:c16="http://schemas.microsoft.com/office/drawing/2014/chart" uri="{C3380CC4-5D6E-409C-BE32-E72D297353CC}">
              <c16:uniqueId val="{00000000-D6BB-4C55-87A9-00DE5AC2EFD1}"/>
            </c:ext>
          </c:extLst>
        </c:ser>
        <c:ser>
          <c:idx val="1"/>
          <c:order val="1"/>
          <c:tx>
            <c:strRef>
              <c:f>HSTO!$D$1</c:f>
              <c:strCache>
                <c:ptCount val="1"/>
                <c:pt idx="0">
                  <c:v>Initialization</c:v>
                </c:pt>
              </c:strCache>
            </c:strRef>
          </c:tx>
          <c:spPr>
            <a:solidFill>
              <a:schemeClr val="accent2"/>
            </a:solidFill>
            <a:ln>
              <a:noFill/>
            </a:ln>
            <a:effectLst/>
          </c:spPr>
          <c:invertIfNegative val="0"/>
          <c:cat>
            <c:numRef>
              <c:f>HSTO!$B$2:$B$12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HSTO!$D$2:$D$12</c:f>
              <c:numCache>
                <c:formatCode>General</c:formatCode>
                <c:ptCount val="11"/>
                <c:pt idx="0">
                  <c:v>31.4922</c:v>
                </c:pt>
                <c:pt idx="1">
                  <c:v>22.133600000000001</c:v>
                </c:pt>
                <c:pt idx="2">
                  <c:v>22.002600000000001</c:v>
                </c:pt>
                <c:pt idx="3">
                  <c:v>22.037800000000001</c:v>
                </c:pt>
                <c:pt idx="4">
                  <c:v>21.976800000000001</c:v>
                </c:pt>
                <c:pt idx="5">
                  <c:v>24.3124</c:v>
                </c:pt>
                <c:pt idx="6">
                  <c:v>22.090599999999998</c:v>
                </c:pt>
                <c:pt idx="7">
                  <c:v>22.041799999999999</c:v>
                </c:pt>
                <c:pt idx="8">
                  <c:v>22.298400000000001</c:v>
                </c:pt>
                <c:pt idx="9">
                  <c:v>22.093</c:v>
                </c:pt>
                <c:pt idx="10">
                  <c:v>22.206</c:v>
                </c:pt>
              </c:numCache>
            </c:numRef>
          </c:val>
          <c:extLst>
            <c:ext xmlns:c16="http://schemas.microsoft.com/office/drawing/2014/chart" uri="{C3380CC4-5D6E-409C-BE32-E72D297353CC}">
              <c16:uniqueId val="{00000001-D6BB-4C55-87A9-00DE5AC2EFD1}"/>
            </c:ext>
          </c:extLst>
        </c:ser>
        <c:ser>
          <c:idx val="2"/>
          <c:order val="2"/>
          <c:tx>
            <c:strRef>
              <c:f>HSTO!$E$1</c:f>
              <c:strCache>
                <c:ptCount val="1"/>
                <c:pt idx="0">
                  <c:v>Copy To Device</c:v>
                </c:pt>
              </c:strCache>
            </c:strRef>
          </c:tx>
          <c:spPr>
            <a:solidFill>
              <a:schemeClr val="accent3"/>
            </a:solidFill>
            <a:ln>
              <a:noFill/>
            </a:ln>
            <a:effectLst/>
          </c:spPr>
          <c:invertIfNegative val="0"/>
          <c:cat>
            <c:numRef>
              <c:f>HSTO!$B$2:$B$12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HSTO!$E$2:$E$12</c:f>
              <c:numCache>
                <c:formatCode>General</c:formatCode>
                <c:ptCount val="11"/>
                <c:pt idx="0">
                  <c:v>1.5202</c:v>
                </c:pt>
                <c:pt idx="1">
                  <c:v>1.5074000000000001</c:v>
                </c:pt>
                <c:pt idx="2">
                  <c:v>1.5628</c:v>
                </c:pt>
                <c:pt idx="3">
                  <c:v>1.4798</c:v>
                </c:pt>
                <c:pt idx="4">
                  <c:v>1.5007999999999999</c:v>
                </c:pt>
                <c:pt idx="5">
                  <c:v>1.5968</c:v>
                </c:pt>
                <c:pt idx="6">
                  <c:v>1.5598000000000001</c:v>
                </c:pt>
                <c:pt idx="7">
                  <c:v>1.4945999999999999</c:v>
                </c:pt>
                <c:pt idx="8">
                  <c:v>1.554</c:v>
                </c:pt>
                <c:pt idx="9">
                  <c:v>1.5266</c:v>
                </c:pt>
                <c:pt idx="10">
                  <c:v>1.5653999999999999</c:v>
                </c:pt>
              </c:numCache>
            </c:numRef>
          </c:val>
          <c:extLst>
            <c:ext xmlns:c16="http://schemas.microsoft.com/office/drawing/2014/chart" uri="{C3380CC4-5D6E-409C-BE32-E72D297353CC}">
              <c16:uniqueId val="{00000002-D6BB-4C55-87A9-00DE5AC2EFD1}"/>
            </c:ext>
          </c:extLst>
        </c:ser>
        <c:ser>
          <c:idx val="3"/>
          <c:order val="3"/>
          <c:tx>
            <c:strRef>
              <c:f>HSTO!$F$1</c:f>
              <c:strCache>
                <c:ptCount val="1"/>
                <c:pt idx="0">
                  <c:v>Kernel</c:v>
                </c:pt>
              </c:strCache>
            </c:strRef>
          </c:tx>
          <c:spPr>
            <a:solidFill>
              <a:schemeClr val="accent4"/>
            </a:solidFill>
            <a:ln>
              <a:noFill/>
            </a:ln>
            <a:effectLst/>
          </c:spPr>
          <c:invertIfNegative val="0"/>
          <c:cat>
            <c:numRef>
              <c:f>HSTO!$B$2:$B$12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HSTO!$F$2:$F$12</c:f>
              <c:numCache>
                <c:formatCode>General</c:formatCode>
                <c:ptCount val="11"/>
                <c:pt idx="0">
                  <c:v>273.30680000000001</c:v>
                </c:pt>
                <c:pt idx="1">
                  <c:v>268.13459999999998</c:v>
                </c:pt>
                <c:pt idx="2">
                  <c:v>267.13900000000001</c:v>
                </c:pt>
                <c:pt idx="3">
                  <c:v>266.98219999999998</c:v>
                </c:pt>
                <c:pt idx="4">
                  <c:v>266.72120000000001</c:v>
                </c:pt>
                <c:pt idx="5">
                  <c:v>266.89980000000003</c:v>
                </c:pt>
                <c:pt idx="6">
                  <c:v>266.42700000000002</c:v>
                </c:pt>
                <c:pt idx="7">
                  <c:v>266.16559999999998</c:v>
                </c:pt>
                <c:pt idx="8">
                  <c:v>266.40499999999997</c:v>
                </c:pt>
                <c:pt idx="9">
                  <c:v>267.78800000000001</c:v>
                </c:pt>
                <c:pt idx="10">
                  <c:v>266.86180000000002</c:v>
                </c:pt>
              </c:numCache>
            </c:numRef>
          </c:val>
          <c:extLst>
            <c:ext xmlns:c16="http://schemas.microsoft.com/office/drawing/2014/chart" uri="{C3380CC4-5D6E-409C-BE32-E72D297353CC}">
              <c16:uniqueId val="{00000003-D6BB-4C55-87A9-00DE5AC2EFD1}"/>
            </c:ext>
          </c:extLst>
        </c:ser>
        <c:ser>
          <c:idx val="4"/>
          <c:order val="4"/>
          <c:tx>
            <c:strRef>
              <c:f>HSTO!$G$1</c:f>
              <c:strCache>
                <c:ptCount val="1"/>
                <c:pt idx="0">
                  <c:v>Copy Back and Merge</c:v>
                </c:pt>
              </c:strCache>
            </c:strRef>
          </c:tx>
          <c:spPr>
            <a:solidFill>
              <a:schemeClr val="accent5"/>
            </a:solidFill>
            <a:ln>
              <a:noFill/>
            </a:ln>
            <a:effectLst/>
          </c:spPr>
          <c:invertIfNegative val="0"/>
          <c:cat>
            <c:numRef>
              <c:f>HSTO!$B$2:$B$12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HSTO!$G$2:$G$12</c:f>
              <c:numCache>
                <c:formatCode>General</c:formatCode>
                <c:ptCount val="11"/>
                <c:pt idx="0">
                  <c:v>2.5000000000000001E-2</c:v>
                </c:pt>
                <c:pt idx="1">
                  <c:v>2.4799999999999999E-2</c:v>
                </c:pt>
                <c:pt idx="2">
                  <c:v>2.9600000000000001E-2</c:v>
                </c:pt>
                <c:pt idx="3">
                  <c:v>2.4799999999999999E-2</c:v>
                </c:pt>
                <c:pt idx="4">
                  <c:v>2.4400000000000002E-2</c:v>
                </c:pt>
                <c:pt idx="5">
                  <c:v>2.4400000000000002E-2</c:v>
                </c:pt>
                <c:pt idx="6">
                  <c:v>2.5399999999999999E-2</c:v>
                </c:pt>
                <c:pt idx="7">
                  <c:v>2.4E-2</c:v>
                </c:pt>
                <c:pt idx="8">
                  <c:v>2.58E-2</c:v>
                </c:pt>
                <c:pt idx="9">
                  <c:v>2.4199999999999999E-2</c:v>
                </c:pt>
                <c:pt idx="10">
                  <c:v>2.3599999999999999E-2</c:v>
                </c:pt>
              </c:numCache>
            </c:numRef>
          </c:val>
          <c:extLst>
            <c:ext xmlns:c16="http://schemas.microsoft.com/office/drawing/2014/chart" uri="{C3380CC4-5D6E-409C-BE32-E72D297353CC}">
              <c16:uniqueId val="{00000004-D6BB-4C55-87A9-00DE5AC2EFD1}"/>
            </c:ext>
          </c:extLst>
        </c:ser>
        <c:ser>
          <c:idx val="5"/>
          <c:order val="5"/>
          <c:tx>
            <c:strRef>
              <c:f>HSTO!$H$1</c:f>
              <c:strCache>
                <c:ptCount val="1"/>
                <c:pt idx="0">
                  <c:v>Deallocation</c:v>
                </c:pt>
              </c:strCache>
            </c:strRef>
          </c:tx>
          <c:spPr>
            <a:solidFill>
              <a:schemeClr val="accent6"/>
            </a:solidFill>
            <a:ln>
              <a:noFill/>
            </a:ln>
            <a:effectLst/>
          </c:spPr>
          <c:invertIfNegative val="0"/>
          <c:cat>
            <c:numRef>
              <c:f>HSTO!$B$2:$B$12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HSTO!$H$2:$H$12</c:f>
              <c:numCache>
                <c:formatCode>General</c:formatCode>
                <c:ptCount val="11"/>
                <c:pt idx="0">
                  <c:v>10.064399999999999</c:v>
                </c:pt>
                <c:pt idx="1">
                  <c:v>10.257400000000001</c:v>
                </c:pt>
                <c:pt idx="2">
                  <c:v>10.098000000000001</c:v>
                </c:pt>
                <c:pt idx="3">
                  <c:v>10.6272</c:v>
                </c:pt>
                <c:pt idx="4">
                  <c:v>9.8577999999999992</c:v>
                </c:pt>
                <c:pt idx="5">
                  <c:v>10.869199999999999</c:v>
                </c:pt>
                <c:pt idx="6">
                  <c:v>11.023</c:v>
                </c:pt>
                <c:pt idx="7">
                  <c:v>10.1066</c:v>
                </c:pt>
                <c:pt idx="8">
                  <c:v>9.9646000000000008</c:v>
                </c:pt>
                <c:pt idx="9">
                  <c:v>10.536799999999999</c:v>
                </c:pt>
                <c:pt idx="10">
                  <c:v>10.6434</c:v>
                </c:pt>
              </c:numCache>
            </c:numRef>
          </c:val>
          <c:extLst>
            <c:ext xmlns:c16="http://schemas.microsoft.com/office/drawing/2014/chart" uri="{C3380CC4-5D6E-409C-BE32-E72D297353CC}">
              <c16:uniqueId val="{00000005-D6BB-4C55-87A9-00DE5AC2EFD1}"/>
            </c:ext>
          </c:extLst>
        </c:ser>
        <c:dLbls>
          <c:showLegendKey val="0"/>
          <c:showVal val="0"/>
          <c:showCatName val="0"/>
          <c:showSerName val="0"/>
          <c:showPercent val="0"/>
          <c:showBubbleSize val="0"/>
        </c:dLbls>
        <c:gapWidth val="150"/>
        <c:overlap val="100"/>
        <c:axId val="470689792"/>
        <c:axId val="470689136"/>
      </c:barChart>
      <c:catAx>
        <c:axId val="47068979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alpha</a:t>
                </a:r>
              </a:p>
            </c:rich>
          </c:tx>
          <c:layout>
            <c:manualLayout>
              <c:xMode val="edge"/>
              <c:yMode val="edge"/>
              <c:x val="0.7204031356826136"/>
              <c:y val="0.9110877806940799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70689136"/>
        <c:crosses val="autoZero"/>
        <c:auto val="1"/>
        <c:lblAlgn val="ctr"/>
        <c:lblOffset val="100"/>
        <c:noMultiLvlLbl val="0"/>
      </c:catAx>
      <c:valAx>
        <c:axId val="470689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Execution Time (ms)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70689792"/>
        <c:crosses val="autoZero"/>
        <c:crossBetween val="between"/>
      </c:valAx>
      <c:spPr>
        <a:noFill/>
        <a:ln>
          <a:noFill/>
        </a:ln>
        <a:effectLst/>
      </c:spPr>
    </c:plotArea>
    <c:legend>
      <c:legendPos val="r"/>
      <c:layout>
        <c:manualLayout>
          <c:xMode val="edge"/>
          <c:yMode val="edge"/>
          <c:x val="0.72635360890402334"/>
          <c:y val="0.25428149606299211"/>
          <c:w val="0.2730095443629259"/>
          <c:h val="0.5192147856517935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825584845372589"/>
          <c:y val="5.0925925925925923E-2"/>
          <c:w val="0.7034832819810567"/>
          <c:h val="0.8416746864975212"/>
        </c:manualLayout>
      </c:layout>
      <c:barChart>
        <c:barDir val="col"/>
        <c:grouping val="stacked"/>
        <c:varyColors val="0"/>
        <c:ser>
          <c:idx val="1"/>
          <c:order val="0"/>
          <c:tx>
            <c:strRef>
              <c:f>SSSP!$D$1</c:f>
              <c:strCache>
                <c:ptCount val="1"/>
                <c:pt idx="0">
                  <c:v>Allocation</c:v>
                </c:pt>
              </c:strCache>
            </c:strRef>
          </c:tx>
          <c:spPr>
            <a:solidFill>
              <a:schemeClr val="accent2"/>
            </a:solidFill>
            <a:ln>
              <a:noFill/>
            </a:ln>
            <a:effectLst/>
          </c:spPr>
          <c:invertIfNegative val="0"/>
          <c:cat>
            <c:numRef>
              <c:f>SSSP!$B$2:$B$4</c:f>
              <c:numCache>
                <c:formatCode>General</c:formatCode>
                <c:ptCount val="3"/>
                <c:pt idx="0">
                  <c:v>1</c:v>
                </c:pt>
                <c:pt idx="1">
                  <c:v>2</c:v>
                </c:pt>
                <c:pt idx="2">
                  <c:v>4</c:v>
                </c:pt>
              </c:numCache>
            </c:numRef>
          </c:cat>
          <c:val>
            <c:numRef>
              <c:f>SSSP!$D$2:$D$4</c:f>
              <c:numCache>
                <c:formatCode>General</c:formatCode>
                <c:ptCount val="3"/>
                <c:pt idx="0">
                  <c:v>7.1999999999999995E-2</c:v>
                </c:pt>
                <c:pt idx="1">
                  <c:v>5.5E-2</c:v>
                </c:pt>
                <c:pt idx="2">
                  <c:v>5.1999999999999998E-2</c:v>
                </c:pt>
              </c:numCache>
            </c:numRef>
          </c:val>
          <c:extLst>
            <c:ext xmlns:c16="http://schemas.microsoft.com/office/drawing/2014/chart" uri="{C3380CC4-5D6E-409C-BE32-E72D297353CC}">
              <c16:uniqueId val="{00000000-2CAC-46AC-8626-F6138663D3CB}"/>
            </c:ext>
          </c:extLst>
        </c:ser>
        <c:ser>
          <c:idx val="2"/>
          <c:order val="1"/>
          <c:tx>
            <c:strRef>
              <c:f>SSSP!$E$1</c:f>
              <c:strCache>
                <c:ptCount val="1"/>
                <c:pt idx="0">
                  <c:v>Copy To Device</c:v>
                </c:pt>
              </c:strCache>
            </c:strRef>
          </c:tx>
          <c:spPr>
            <a:solidFill>
              <a:schemeClr val="accent3"/>
            </a:solidFill>
            <a:ln>
              <a:noFill/>
            </a:ln>
            <a:effectLst/>
          </c:spPr>
          <c:invertIfNegative val="0"/>
          <c:cat>
            <c:numRef>
              <c:f>SSSP!$B$2:$B$4</c:f>
              <c:numCache>
                <c:formatCode>General</c:formatCode>
                <c:ptCount val="3"/>
                <c:pt idx="0">
                  <c:v>1</c:v>
                </c:pt>
                <c:pt idx="1">
                  <c:v>2</c:v>
                </c:pt>
                <c:pt idx="2">
                  <c:v>4</c:v>
                </c:pt>
              </c:numCache>
            </c:numRef>
          </c:cat>
          <c:val>
            <c:numRef>
              <c:f>SSSP!$E$2:$E$4</c:f>
              <c:numCache>
                <c:formatCode>General</c:formatCode>
                <c:ptCount val="3"/>
                <c:pt idx="0">
                  <c:v>86.292000000000002</c:v>
                </c:pt>
                <c:pt idx="1">
                  <c:v>45.665999999999997</c:v>
                </c:pt>
                <c:pt idx="2">
                  <c:v>52.451999999999998</c:v>
                </c:pt>
              </c:numCache>
            </c:numRef>
          </c:val>
          <c:extLst>
            <c:ext xmlns:c16="http://schemas.microsoft.com/office/drawing/2014/chart" uri="{C3380CC4-5D6E-409C-BE32-E72D297353CC}">
              <c16:uniqueId val="{00000001-2CAC-46AC-8626-F6138663D3CB}"/>
            </c:ext>
          </c:extLst>
        </c:ser>
        <c:ser>
          <c:idx val="3"/>
          <c:order val="2"/>
          <c:tx>
            <c:strRef>
              <c:f>SSSP!$F$1</c:f>
              <c:strCache>
                <c:ptCount val="1"/>
                <c:pt idx="0">
                  <c:v>Kernel</c:v>
                </c:pt>
              </c:strCache>
            </c:strRef>
          </c:tx>
          <c:spPr>
            <a:solidFill>
              <a:schemeClr val="accent4"/>
            </a:solidFill>
            <a:ln>
              <a:noFill/>
            </a:ln>
            <a:effectLst/>
          </c:spPr>
          <c:invertIfNegative val="0"/>
          <c:cat>
            <c:numRef>
              <c:f>SSSP!$B$2:$B$4</c:f>
              <c:numCache>
                <c:formatCode>General</c:formatCode>
                <c:ptCount val="3"/>
                <c:pt idx="0">
                  <c:v>1</c:v>
                </c:pt>
                <c:pt idx="1">
                  <c:v>2</c:v>
                </c:pt>
                <c:pt idx="2">
                  <c:v>4</c:v>
                </c:pt>
              </c:numCache>
            </c:numRef>
          </c:cat>
          <c:val>
            <c:numRef>
              <c:f>SSSP!$F$2:$F$4</c:f>
              <c:numCache>
                <c:formatCode>General</c:formatCode>
                <c:ptCount val="3"/>
                <c:pt idx="0">
                  <c:v>11381.1</c:v>
                </c:pt>
                <c:pt idx="1">
                  <c:v>10177.6</c:v>
                </c:pt>
                <c:pt idx="2">
                  <c:v>10001.1</c:v>
                </c:pt>
              </c:numCache>
            </c:numRef>
          </c:val>
          <c:extLst>
            <c:ext xmlns:c16="http://schemas.microsoft.com/office/drawing/2014/chart" uri="{C3380CC4-5D6E-409C-BE32-E72D297353CC}">
              <c16:uniqueId val="{00000002-2CAC-46AC-8626-F6138663D3CB}"/>
            </c:ext>
          </c:extLst>
        </c:ser>
        <c:ser>
          <c:idx val="4"/>
          <c:order val="3"/>
          <c:tx>
            <c:strRef>
              <c:f>SSSP!$G$1</c:f>
              <c:strCache>
                <c:ptCount val="1"/>
                <c:pt idx="0">
                  <c:v>Copy Back and Merge</c:v>
                </c:pt>
              </c:strCache>
            </c:strRef>
          </c:tx>
          <c:spPr>
            <a:solidFill>
              <a:schemeClr val="accent5"/>
            </a:solidFill>
            <a:ln>
              <a:noFill/>
            </a:ln>
            <a:effectLst/>
          </c:spPr>
          <c:invertIfNegative val="0"/>
          <c:cat>
            <c:numRef>
              <c:f>SSSP!$B$2:$B$4</c:f>
              <c:numCache>
                <c:formatCode>General</c:formatCode>
                <c:ptCount val="3"/>
                <c:pt idx="0">
                  <c:v>1</c:v>
                </c:pt>
                <c:pt idx="1">
                  <c:v>2</c:v>
                </c:pt>
                <c:pt idx="2">
                  <c:v>4</c:v>
                </c:pt>
              </c:numCache>
            </c:numRef>
          </c:cat>
          <c:val>
            <c:numRef>
              <c:f>SSSP!$G$2:$G$4</c:f>
              <c:numCache>
                <c:formatCode>General</c:formatCode>
                <c:ptCount val="3"/>
                <c:pt idx="0">
                  <c:v>84.692999999999998</c:v>
                </c:pt>
                <c:pt idx="1">
                  <c:v>52.445999999999998</c:v>
                </c:pt>
                <c:pt idx="2">
                  <c:v>53.271000000000001</c:v>
                </c:pt>
              </c:numCache>
            </c:numRef>
          </c:val>
          <c:extLst>
            <c:ext xmlns:c16="http://schemas.microsoft.com/office/drawing/2014/chart" uri="{C3380CC4-5D6E-409C-BE32-E72D297353CC}">
              <c16:uniqueId val="{00000003-2CAC-46AC-8626-F6138663D3CB}"/>
            </c:ext>
          </c:extLst>
        </c:ser>
        <c:ser>
          <c:idx val="5"/>
          <c:order val="4"/>
          <c:tx>
            <c:strRef>
              <c:f>SSSP!$H$1</c:f>
              <c:strCache>
                <c:ptCount val="1"/>
                <c:pt idx="0">
                  <c:v>Deallocation</c:v>
                </c:pt>
              </c:strCache>
            </c:strRef>
          </c:tx>
          <c:spPr>
            <a:solidFill>
              <a:schemeClr val="accent6"/>
            </a:solidFill>
            <a:ln>
              <a:noFill/>
            </a:ln>
            <a:effectLst/>
          </c:spPr>
          <c:invertIfNegative val="0"/>
          <c:cat>
            <c:numRef>
              <c:f>SSSP!$B$2:$B$4</c:f>
              <c:numCache>
                <c:formatCode>General</c:formatCode>
                <c:ptCount val="3"/>
                <c:pt idx="0">
                  <c:v>1</c:v>
                </c:pt>
                <c:pt idx="1">
                  <c:v>2</c:v>
                </c:pt>
                <c:pt idx="2">
                  <c:v>4</c:v>
                </c:pt>
              </c:numCache>
            </c:numRef>
          </c:cat>
          <c:val>
            <c:numRef>
              <c:f>SSSP!$H$2:$H$4</c:f>
              <c:numCache>
                <c:formatCode>General</c:formatCode>
                <c:ptCount val="3"/>
                <c:pt idx="0">
                  <c:v>8.8140000000000001</c:v>
                </c:pt>
                <c:pt idx="1">
                  <c:v>8.2189999999999994</c:v>
                </c:pt>
                <c:pt idx="2">
                  <c:v>7.6859999999999999</c:v>
                </c:pt>
              </c:numCache>
            </c:numRef>
          </c:val>
          <c:extLst>
            <c:ext xmlns:c16="http://schemas.microsoft.com/office/drawing/2014/chart" uri="{C3380CC4-5D6E-409C-BE32-E72D297353CC}">
              <c16:uniqueId val="{00000004-2CAC-46AC-8626-F6138663D3CB}"/>
            </c:ext>
          </c:extLst>
        </c:ser>
        <c:dLbls>
          <c:showLegendKey val="0"/>
          <c:showVal val="0"/>
          <c:showCatName val="0"/>
          <c:showSerName val="0"/>
          <c:showPercent val="0"/>
          <c:showBubbleSize val="0"/>
        </c:dLbls>
        <c:gapWidth val="150"/>
        <c:overlap val="100"/>
        <c:axId val="854296176"/>
        <c:axId val="854296832"/>
      </c:barChart>
      <c:catAx>
        <c:axId val="854296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Kernel Replication Factor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4296832"/>
        <c:crosses val="autoZero"/>
        <c:auto val="1"/>
        <c:lblAlgn val="ctr"/>
        <c:lblOffset val="100"/>
        <c:noMultiLvlLbl val="0"/>
      </c:catAx>
      <c:valAx>
        <c:axId val="854296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Execution Time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4296176"/>
        <c:crosses val="autoZero"/>
        <c:crossBetween val="between"/>
      </c:valAx>
      <c:spPr>
        <a:noFill/>
        <a:ln>
          <a:noFill/>
        </a:ln>
        <a:effectLst/>
      </c:spPr>
    </c:plotArea>
    <c:legend>
      <c:legendPos val="r"/>
      <c:layout>
        <c:manualLayout>
          <c:xMode val="edge"/>
          <c:yMode val="edge"/>
          <c:x val="0.48968165546526354"/>
          <c:y val="2.3716168435214302E-3"/>
          <c:w val="0.46203997895047411"/>
          <c:h val="0.25243293213291979"/>
        </c:manualLayout>
      </c:layout>
      <c:overlay val="0"/>
      <c:spPr>
        <a:solidFill>
          <a:schemeClr val="bg1"/>
        </a:solidFill>
        <a:ln>
          <a:solidFill>
            <a:schemeClr val="bg2">
              <a:lumMod val="75000"/>
            </a:schemeClr>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80635963657296"/>
          <c:y val="4.9299728586819927E-2"/>
          <c:w val="0.77321240418634551"/>
          <c:h val="0.82985281903053254"/>
        </c:manualLayout>
      </c:layout>
      <c:barChart>
        <c:barDir val="col"/>
        <c:grouping val="stacked"/>
        <c:varyColors val="0"/>
        <c:ser>
          <c:idx val="1"/>
          <c:order val="0"/>
          <c:tx>
            <c:strRef>
              <c:f>SSSP!$D$1</c:f>
              <c:strCache>
                <c:ptCount val="1"/>
                <c:pt idx="0">
                  <c:v>Allocation</c:v>
                </c:pt>
              </c:strCache>
            </c:strRef>
          </c:tx>
          <c:spPr>
            <a:solidFill>
              <a:schemeClr val="accent2"/>
            </a:solidFill>
            <a:ln>
              <a:noFill/>
            </a:ln>
            <a:effectLst/>
          </c:spPr>
          <c:invertIfNegative val="0"/>
          <c:cat>
            <c:numRef>
              <c:f>SSSP!$B$10:$B$12</c:f>
              <c:numCache>
                <c:formatCode>General</c:formatCode>
                <c:ptCount val="3"/>
                <c:pt idx="0">
                  <c:v>1</c:v>
                </c:pt>
                <c:pt idx="1">
                  <c:v>4</c:v>
                </c:pt>
                <c:pt idx="2">
                  <c:v>8</c:v>
                </c:pt>
              </c:numCache>
            </c:numRef>
          </c:cat>
          <c:val>
            <c:numRef>
              <c:f>SSSP!$D$10:$D$12</c:f>
              <c:numCache>
                <c:formatCode>General</c:formatCode>
                <c:ptCount val="3"/>
                <c:pt idx="0">
                  <c:v>2.8000000000000001E-2</c:v>
                </c:pt>
                <c:pt idx="1">
                  <c:v>2.5999999999999999E-2</c:v>
                </c:pt>
                <c:pt idx="2">
                  <c:v>2.9000000000000001E-2</c:v>
                </c:pt>
              </c:numCache>
            </c:numRef>
          </c:val>
          <c:extLst>
            <c:ext xmlns:c16="http://schemas.microsoft.com/office/drawing/2014/chart" uri="{C3380CC4-5D6E-409C-BE32-E72D297353CC}">
              <c16:uniqueId val="{00000000-06C4-460D-B63C-387AD6D0DE67}"/>
            </c:ext>
          </c:extLst>
        </c:ser>
        <c:ser>
          <c:idx val="2"/>
          <c:order val="1"/>
          <c:tx>
            <c:strRef>
              <c:f>SSSP!$E$1</c:f>
              <c:strCache>
                <c:ptCount val="1"/>
                <c:pt idx="0">
                  <c:v>Copy To Device</c:v>
                </c:pt>
              </c:strCache>
            </c:strRef>
          </c:tx>
          <c:spPr>
            <a:solidFill>
              <a:schemeClr val="accent3"/>
            </a:solidFill>
            <a:ln>
              <a:noFill/>
            </a:ln>
            <a:effectLst/>
          </c:spPr>
          <c:invertIfNegative val="0"/>
          <c:cat>
            <c:numRef>
              <c:f>SSSP!$B$10:$B$12</c:f>
              <c:numCache>
                <c:formatCode>General</c:formatCode>
                <c:ptCount val="3"/>
                <c:pt idx="0">
                  <c:v>1</c:v>
                </c:pt>
                <c:pt idx="1">
                  <c:v>4</c:v>
                </c:pt>
                <c:pt idx="2">
                  <c:v>8</c:v>
                </c:pt>
              </c:numCache>
            </c:numRef>
          </c:cat>
          <c:val>
            <c:numRef>
              <c:f>SSSP!$E$10:$E$12</c:f>
              <c:numCache>
                <c:formatCode>General</c:formatCode>
                <c:ptCount val="3"/>
                <c:pt idx="0">
                  <c:v>1.8743399999999999</c:v>
                </c:pt>
                <c:pt idx="1">
                  <c:v>1.8224400000000001</c:v>
                </c:pt>
                <c:pt idx="2">
                  <c:v>1.74274</c:v>
                </c:pt>
              </c:numCache>
            </c:numRef>
          </c:val>
          <c:extLst>
            <c:ext xmlns:c16="http://schemas.microsoft.com/office/drawing/2014/chart" uri="{C3380CC4-5D6E-409C-BE32-E72D297353CC}">
              <c16:uniqueId val="{00000001-06C4-460D-B63C-387AD6D0DE67}"/>
            </c:ext>
          </c:extLst>
        </c:ser>
        <c:ser>
          <c:idx val="3"/>
          <c:order val="2"/>
          <c:tx>
            <c:strRef>
              <c:f>SSSP!$F$1</c:f>
              <c:strCache>
                <c:ptCount val="1"/>
                <c:pt idx="0">
                  <c:v>Kernel</c:v>
                </c:pt>
              </c:strCache>
            </c:strRef>
          </c:tx>
          <c:spPr>
            <a:solidFill>
              <a:schemeClr val="accent4"/>
            </a:solidFill>
            <a:ln>
              <a:noFill/>
            </a:ln>
            <a:effectLst/>
          </c:spPr>
          <c:invertIfNegative val="0"/>
          <c:cat>
            <c:numRef>
              <c:f>SSSP!$B$10:$B$12</c:f>
              <c:numCache>
                <c:formatCode>General</c:formatCode>
                <c:ptCount val="3"/>
                <c:pt idx="0">
                  <c:v>1</c:v>
                </c:pt>
                <c:pt idx="1">
                  <c:v>4</c:v>
                </c:pt>
                <c:pt idx="2">
                  <c:v>8</c:v>
                </c:pt>
              </c:numCache>
            </c:numRef>
          </c:cat>
          <c:val>
            <c:numRef>
              <c:f>SSSP!$F$10:$F$12</c:f>
              <c:numCache>
                <c:formatCode>General</c:formatCode>
                <c:ptCount val="3"/>
                <c:pt idx="0">
                  <c:v>53.410299999999999</c:v>
                </c:pt>
                <c:pt idx="1">
                  <c:v>14.616899999999999</c:v>
                </c:pt>
                <c:pt idx="2">
                  <c:v>8.0862400000000001</c:v>
                </c:pt>
              </c:numCache>
            </c:numRef>
          </c:val>
          <c:extLst>
            <c:ext xmlns:c16="http://schemas.microsoft.com/office/drawing/2014/chart" uri="{C3380CC4-5D6E-409C-BE32-E72D297353CC}">
              <c16:uniqueId val="{00000002-06C4-460D-B63C-387AD6D0DE67}"/>
            </c:ext>
          </c:extLst>
        </c:ser>
        <c:ser>
          <c:idx val="4"/>
          <c:order val="3"/>
          <c:tx>
            <c:strRef>
              <c:f>SSSP!$G$1</c:f>
              <c:strCache>
                <c:ptCount val="1"/>
                <c:pt idx="0">
                  <c:v>Copy Back and Merge</c:v>
                </c:pt>
              </c:strCache>
            </c:strRef>
          </c:tx>
          <c:spPr>
            <a:solidFill>
              <a:schemeClr val="accent5"/>
            </a:solidFill>
            <a:ln>
              <a:noFill/>
            </a:ln>
            <a:effectLst/>
          </c:spPr>
          <c:invertIfNegative val="0"/>
          <c:cat>
            <c:numRef>
              <c:f>SSSP!$B$10:$B$12</c:f>
              <c:numCache>
                <c:formatCode>General</c:formatCode>
                <c:ptCount val="3"/>
                <c:pt idx="0">
                  <c:v>1</c:v>
                </c:pt>
                <c:pt idx="1">
                  <c:v>4</c:v>
                </c:pt>
                <c:pt idx="2">
                  <c:v>8</c:v>
                </c:pt>
              </c:numCache>
            </c:numRef>
          </c:cat>
          <c:val>
            <c:numRef>
              <c:f>SSSP!$G$10:$G$12</c:f>
              <c:numCache>
                <c:formatCode>General</c:formatCode>
                <c:ptCount val="3"/>
                <c:pt idx="0">
                  <c:v>1.39998</c:v>
                </c:pt>
                <c:pt idx="1">
                  <c:v>1.31108</c:v>
                </c:pt>
                <c:pt idx="2">
                  <c:v>1.25404</c:v>
                </c:pt>
              </c:numCache>
            </c:numRef>
          </c:val>
          <c:extLst>
            <c:ext xmlns:c16="http://schemas.microsoft.com/office/drawing/2014/chart" uri="{C3380CC4-5D6E-409C-BE32-E72D297353CC}">
              <c16:uniqueId val="{00000003-06C4-460D-B63C-387AD6D0DE67}"/>
            </c:ext>
          </c:extLst>
        </c:ser>
        <c:ser>
          <c:idx val="5"/>
          <c:order val="4"/>
          <c:tx>
            <c:strRef>
              <c:f>SSSP!$H$1</c:f>
              <c:strCache>
                <c:ptCount val="1"/>
                <c:pt idx="0">
                  <c:v>Deallocation</c:v>
                </c:pt>
              </c:strCache>
            </c:strRef>
          </c:tx>
          <c:spPr>
            <a:solidFill>
              <a:schemeClr val="accent6"/>
            </a:solidFill>
            <a:ln>
              <a:noFill/>
            </a:ln>
            <a:effectLst/>
          </c:spPr>
          <c:invertIfNegative val="0"/>
          <c:cat>
            <c:numRef>
              <c:f>SSSP!$B$10:$B$12</c:f>
              <c:numCache>
                <c:formatCode>General</c:formatCode>
                <c:ptCount val="3"/>
                <c:pt idx="0">
                  <c:v>1</c:v>
                </c:pt>
                <c:pt idx="1">
                  <c:v>4</c:v>
                </c:pt>
                <c:pt idx="2">
                  <c:v>8</c:v>
                </c:pt>
              </c:numCache>
            </c:numRef>
          </c:cat>
          <c:val>
            <c:numRef>
              <c:f>SSSP!$H$10:$H$12</c:f>
              <c:numCache>
                <c:formatCode>General</c:formatCode>
                <c:ptCount val="3"/>
                <c:pt idx="0">
                  <c:v>0.63200000000000001</c:v>
                </c:pt>
                <c:pt idx="1">
                  <c:v>0.751</c:v>
                </c:pt>
                <c:pt idx="2">
                  <c:v>0.74399999999999999</c:v>
                </c:pt>
              </c:numCache>
            </c:numRef>
          </c:val>
          <c:extLst>
            <c:ext xmlns:c16="http://schemas.microsoft.com/office/drawing/2014/chart" uri="{C3380CC4-5D6E-409C-BE32-E72D297353CC}">
              <c16:uniqueId val="{00000004-06C4-460D-B63C-387AD6D0DE67}"/>
            </c:ext>
          </c:extLst>
        </c:ser>
        <c:dLbls>
          <c:showLegendKey val="0"/>
          <c:showVal val="0"/>
          <c:showCatName val="0"/>
          <c:showSerName val="0"/>
          <c:showPercent val="0"/>
          <c:showBubbleSize val="0"/>
        </c:dLbls>
        <c:gapWidth val="150"/>
        <c:overlap val="100"/>
        <c:axId val="914546240"/>
        <c:axId val="914547880"/>
      </c:barChart>
      <c:catAx>
        <c:axId val="914546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Kernel Replication Factor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547880"/>
        <c:crosses val="autoZero"/>
        <c:auto val="1"/>
        <c:lblAlgn val="ctr"/>
        <c:lblOffset val="100"/>
        <c:noMultiLvlLbl val="0"/>
      </c:catAx>
      <c:valAx>
        <c:axId val="914547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Execution</a:t>
                </a:r>
                <a:r>
                  <a:rPr lang="en-US" baseline="0"/>
                  <a:t> Time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546240"/>
        <c:crosses val="autoZero"/>
        <c:crossBetween val="between"/>
      </c:valAx>
      <c:spPr>
        <a:noFill/>
        <a:ln>
          <a:noFill/>
        </a:ln>
        <a:effectLst/>
      </c:spPr>
    </c:plotArea>
    <c:legend>
      <c:legendPos val="r"/>
      <c:layout>
        <c:manualLayout>
          <c:xMode val="edge"/>
          <c:yMode val="edge"/>
          <c:x val="0.38743300117401003"/>
          <c:y val="9.9996576897871919E-2"/>
          <c:w val="0.56982837923093377"/>
          <c:h val="0.36844247317186618"/>
        </c:manualLayout>
      </c:layout>
      <c:overlay val="0"/>
      <c:spPr>
        <a:solidFill>
          <a:schemeClr val="bg1"/>
        </a:solidFill>
        <a:ln>
          <a:solidFill>
            <a:schemeClr val="bg2">
              <a:lumMod val="75000"/>
            </a:schemeClr>
          </a:solid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097227291633838"/>
          <c:y val="4.9880103458162496E-2"/>
          <c:w val="0.72031865057862854"/>
          <c:h val="0.83425122592967782"/>
        </c:manualLayout>
      </c:layout>
      <c:barChart>
        <c:barDir val="col"/>
        <c:grouping val="stacked"/>
        <c:varyColors val="0"/>
        <c:ser>
          <c:idx val="1"/>
          <c:order val="0"/>
          <c:tx>
            <c:strRef>
              <c:f>SSSP!$D$1</c:f>
              <c:strCache>
                <c:ptCount val="1"/>
                <c:pt idx="0">
                  <c:v>Allocation</c:v>
                </c:pt>
              </c:strCache>
            </c:strRef>
          </c:tx>
          <c:spPr>
            <a:solidFill>
              <a:schemeClr val="accent2"/>
            </a:solidFill>
            <a:ln>
              <a:noFill/>
            </a:ln>
            <a:effectLst/>
          </c:spPr>
          <c:invertIfNegative val="0"/>
          <c:cat>
            <c:numRef>
              <c:f>SSSP!$B$6:$B$8</c:f>
              <c:numCache>
                <c:formatCode>General</c:formatCode>
                <c:ptCount val="3"/>
                <c:pt idx="0">
                  <c:v>1</c:v>
                </c:pt>
                <c:pt idx="1">
                  <c:v>4</c:v>
                </c:pt>
                <c:pt idx="2">
                  <c:v>8</c:v>
                </c:pt>
              </c:numCache>
            </c:numRef>
          </c:cat>
          <c:val>
            <c:numRef>
              <c:f>SSSP!$D$6:$D$8</c:f>
              <c:numCache>
                <c:formatCode>General</c:formatCode>
                <c:ptCount val="3"/>
                <c:pt idx="0">
                  <c:v>4.3999999999999997E-2</c:v>
                </c:pt>
                <c:pt idx="1">
                  <c:v>4.2000000000000003E-2</c:v>
                </c:pt>
                <c:pt idx="2">
                  <c:v>3.4000000000000002E-2</c:v>
                </c:pt>
              </c:numCache>
            </c:numRef>
          </c:val>
          <c:extLst>
            <c:ext xmlns:c16="http://schemas.microsoft.com/office/drawing/2014/chart" uri="{C3380CC4-5D6E-409C-BE32-E72D297353CC}">
              <c16:uniqueId val="{00000000-7B01-4649-AF25-E3C0B252F697}"/>
            </c:ext>
          </c:extLst>
        </c:ser>
        <c:ser>
          <c:idx val="2"/>
          <c:order val="1"/>
          <c:tx>
            <c:strRef>
              <c:f>SSSP!$E$1</c:f>
              <c:strCache>
                <c:ptCount val="1"/>
                <c:pt idx="0">
                  <c:v>Copy To Device</c:v>
                </c:pt>
              </c:strCache>
            </c:strRef>
          </c:tx>
          <c:spPr>
            <a:solidFill>
              <a:schemeClr val="accent3"/>
            </a:solidFill>
            <a:ln>
              <a:noFill/>
            </a:ln>
            <a:effectLst/>
          </c:spPr>
          <c:invertIfNegative val="0"/>
          <c:cat>
            <c:numRef>
              <c:f>SSSP!$B$6:$B$8</c:f>
              <c:numCache>
                <c:formatCode>General</c:formatCode>
                <c:ptCount val="3"/>
                <c:pt idx="0">
                  <c:v>1</c:v>
                </c:pt>
                <c:pt idx="1">
                  <c:v>4</c:v>
                </c:pt>
                <c:pt idx="2">
                  <c:v>8</c:v>
                </c:pt>
              </c:numCache>
            </c:numRef>
          </c:cat>
          <c:val>
            <c:numRef>
              <c:f>SSSP!$E$6:$E$8</c:f>
              <c:numCache>
                <c:formatCode>General</c:formatCode>
                <c:ptCount val="3"/>
                <c:pt idx="0">
                  <c:v>967.04700000000003</c:v>
                </c:pt>
                <c:pt idx="1">
                  <c:v>959.13699999999994</c:v>
                </c:pt>
                <c:pt idx="2">
                  <c:v>958.14200000000005</c:v>
                </c:pt>
              </c:numCache>
            </c:numRef>
          </c:val>
          <c:extLst>
            <c:ext xmlns:c16="http://schemas.microsoft.com/office/drawing/2014/chart" uri="{C3380CC4-5D6E-409C-BE32-E72D297353CC}">
              <c16:uniqueId val="{00000001-7B01-4649-AF25-E3C0B252F697}"/>
            </c:ext>
          </c:extLst>
        </c:ser>
        <c:ser>
          <c:idx val="3"/>
          <c:order val="2"/>
          <c:tx>
            <c:strRef>
              <c:f>SSSP!$F$1</c:f>
              <c:strCache>
                <c:ptCount val="1"/>
                <c:pt idx="0">
                  <c:v>Kernel</c:v>
                </c:pt>
              </c:strCache>
            </c:strRef>
          </c:tx>
          <c:spPr>
            <a:solidFill>
              <a:schemeClr val="accent4"/>
            </a:solidFill>
            <a:ln>
              <a:noFill/>
            </a:ln>
            <a:effectLst/>
          </c:spPr>
          <c:invertIfNegative val="0"/>
          <c:cat>
            <c:numRef>
              <c:f>SSSP!$B$6:$B$8</c:f>
              <c:numCache>
                <c:formatCode>General</c:formatCode>
                <c:ptCount val="3"/>
                <c:pt idx="0">
                  <c:v>1</c:v>
                </c:pt>
                <c:pt idx="1">
                  <c:v>4</c:v>
                </c:pt>
                <c:pt idx="2">
                  <c:v>8</c:v>
                </c:pt>
              </c:numCache>
            </c:numRef>
          </c:cat>
          <c:val>
            <c:numRef>
              <c:f>SSSP!$F$6:$F$8</c:f>
              <c:numCache>
                <c:formatCode>General</c:formatCode>
                <c:ptCount val="3"/>
                <c:pt idx="0">
                  <c:v>7594.47</c:v>
                </c:pt>
                <c:pt idx="1">
                  <c:v>2186.2399999999998</c:v>
                </c:pt>
                <c:pt idx="2">
                  <c:v>1367.83</c:v>
                </c:pt>
              </c:numCache>
            </c:numRef>
          </c:val>
          <c:extLst>
            <c:ext xmlns:c16="http://schemas.microsoft.com/office/drawing/2014/chart" uri="{C3380CC4-5D6E-409C-BE32-E72D297353CC}">
              <c16:uniqueId val="{00000002-7B01-4649-AF25-E3C0B252F697}"/>
            </c:ext>
          </c:extLst>
        </c:ser>
        <c:ser>
          <c:idx val="4"/>
          <c:order val="3"/>
          <c:tx>
            <c:strRef>
              <c:f>SSSP!$G$1</c:f>
              <c:strCache>
                <c:ptCount val="1"/>
                <c:pt idx="0">
                  <c:v>Copy Back and Merge</c:v>
                </c:pt>
              </c:strCache>
            </c:strRef>
          </c:tx>
          <c:spPr>
            <a:solidFill>
              <a:schemeClr val="accent5"/>
            </a:solidFill>
            <a:ln>
              <a:noFill/>
            </a:ln>
            <a:effectLst/>
          </c:spPr>
          <c:invertIfNegative val="0"/>
          <c:cat>
            <c:numRef>
              <c:f>SSSP!$B$6:$B$8</c:f>
              <c:numCache>
                <c:formatCode>General</c:formatCode>
                <c:ptCount val="3"/>
                <c:pt idx="0">
                  <c:v>1</c:v>
                </c:pt>
                <c:pt idx="1">
                  <c:v>4</c:v>
                </c:pt>
                <c:pt idx="2">
                  <c:v>8</c:v>
                </c:pt>
              </c:numCache>
            </c:numRef>
          </c:cat>
          <c:val>
            <c:numRef>
              <c:f>SSSP!$G$6:$G$8</c:f>
              <c:numCache>
                <c:formatCode>General</c:formatCode>
                <c:ptCount val="3"/>
                <c:pt idx="0">
                  <c:v>5.4507000000000003</c:v>
                </c:pt>
                <c:pt idx="1">
                  <c:v>4.891</c:v>
                </c:pt>
                <c:pt idx="2">
                  <c:v>4.9400000000000004</c:v>
                </c:pt>
              </c:numCache>
            </c:numRef>
          </c:val>
          <c:extLst>
            <c:ext xmlns:c16="http://schemas.microsoft.com/office/drawing/2014/chart" uri="{C3380CC4-5D6E-409C-BE32-E72D297353CC}">
              <c16:uniqueId val="{00000003-7B01-4649-AF25-E3C0B252F697}"/>
            </c:ext>
          </c:extLst>
        </c:ser>
        <c:ser>
          <c:idx val="5"/>
          <c:order val="4"/>
          <c:tx>
            <c:strRef>
              <c:f>SSSP!$H$1</c:f>
              <c:strCache>
                <c:ptCount val="1"/>
                <c:pt idx="0">
                  <c:v>Deallocation</c:v>
                </c:pt>
              </c:strCache>
            </c:strRef>
          </c:tx>
          <c:spPr>
            <a:solidFill>
              <a:schemeClr val="accent6"/>
            </a:solidFill>
            <a:ln>
              <a:noFill/>
            </a:ln>
            <a:effectLst/>
          </c:spPr>
          <c:invertIfNegative val="0"/>
          <c:cat>
            <c:numRef>
              <c:f>SSSP!$B$6:$B$8</c:f>
              <c:numCache>
                <c:formatCode>General</c:formatCode>
                <c:ptCount val="3"/>
                <c:pt idx="0">
                  <c:v>1</c:v>
                </c:pt>
                <c:pt idx="1">
                  <c:v>4</c:v>
                </c:pt>
                <c:pt idx="2">
                  <c:v>8</c:v>
                </c:pt>
              </c:numCache>
            </c:numRef>
          </c:cat>
          <c:val>
            <c:numRef>
              <c:f>SSSP!$H$6:$H$8</c:f>
              <c:numCache>
                <c:formatCode>General</c:formatCode>
                <c:ptCount val="3"/>
                <c:pt idx="0">
                  <c:v>9.2509999999999994</c:v>
                </c:pt>
                <c:pt idx="1">
                  <c:v>8.1739999999999995</c:v>
                </c:pt>
                <c:pt idx="2">
                  <c:v>7.798</c:v>
                </c:pt>
              </c:numCache>
            </c:numRef>
          </c:val>
          <c:extLst>
            <c:ext xmlns:c16="http://schemas.microsoft.com/office/drawing/2014/chart" uri="{C3380CC4-5D6E-409C-BE32-E72D297353CC}">
              <c16:uniqueId val="{00000004-7B01-4649-AF25-E3C0B252F697}"/>
            </c:ext>
          </c:extLst>
        </c:ser>
        <c:dLbls>
          <c:showLegendKey val="0"/>
          <c:showVal val="0"/>
          <c:showCatName val="0"/>
          <c:showSerName val="0"/>
          <c:showPercent val="0"/>
          <c:showBubbleSize val="0"/>
        </c:dLbls>
        <c:gapWidth val="150"/>
        <c:overlap val="100"/>
        <c:axId val="474064960"/>
        <c:axId val="474065616"/>
      </c:barChart>
      <c:catAx>
        <c:axId val="4740649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Kernel</a:t>
                </a:r>
                <a:r>
                  <a:rPr lang="en-US" baseline="0" dirty="0"/>
                  <a:t> Replication Factor</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065616"/>
        <c:crosses val="autoZero"/>
        <c:auto val="1"/>
        <c:lblAlgn val="ctr"/>
        <c:lblOffset val="100"/>
        <c:noMultiLvlLbl val="0"/>
      </c:catAx>
      <c:valAx>
        <c:axId val="474065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Execution</a:t>
                </a:r>
                <a:r>
                  <a:rPr lang="en-US" baseline="0"/>
                  <a:t> Time (ms)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064960"/>
        <c:crosses val="autoZero"/>
        <c:crossBetween val="between"/>
      </c:valAx>
      <c:spPr>
        <a:noFill/>
        <a:ln>
          <a:noFill/>
        </a:ln>
        <a:effectLst/>
      </c:spPr>
    </c:plotArea>
    <c:legend>
      <c:legendPos val="r"/>
      <c:layout>
        <c:manualLayout>
          <c:xMode val="edge"/>
          <c:yMode val="edge"/>
          <c:x val="0.43677917060746452"/>
          <c:y val="0.18824648324122181"/>
          <c:w val="0.48465354155059587"/>
          <c:h val="0.26667214511937837"/>
        </c:manualLayout>
      </c:layout>
      <c:overlay val="0"/>
      <c:spPr>
        <a:solidFill>
          <a:schemeClr val="bg1"/>
        </a:solidFill>
        <a:ln>
          <a:solidFill>
            <a:schemeClr val="bg2">
              <a:lumMod val="75000"/>
            </a:schemeClr>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D55F2-EED3-49F6-ABB1-57E4922ADFE9}" type="datetimeFigureOut">
              <a:rPr lang="en-US" smtClean="0"/>
              <a:t>4/1/2019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B52D-7C4A-44B1-A401-DB5EA9BA8382}" type="slidenum">
              <a:rPr lang="en-US" smtClean="0"/>
              <a:t>‹#›</a:t>
            </a:fld>
            <a:endParaRPr lang="en-US"/>
          </a:p>
        </p:txBody>
      </p:sp>
    </p:spTree>
    <p:extLst>
      <p:ext uri="{BB962C8B-B14F-4D97-AF65-F5344CB8AC3E}">
        <p14:creationId xmlns:p14="http://schemas.microsoft.com/office/powerpoint/2010/main" val="62001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this work, we explore the potential of collaborative execution between CPUs and FPGAs using OpenCL high level synthesis. Based on the evaluation of different collaborative execution, we provide insights about designing CPU-FPGA applications. </a:t>
            </a:r>
          </a:p>
        </p:txBody>
      </p:sp>
      <p:sp>
        <p:nvSpPr>
          <p:cNvPr id="4" name="Slide Number Placeholder 3"/>
          <p:cNvSpPr>
            <a:spLocks noGrp="1"/>
          </p:cNvSpPr>
          <p:nvPr>
            <p:ph type="sldNum" sz="quarter" idx="5"/>
          </p:nvPr>
        </p:nvSpPr>
        <p:spPr/>
        <p:txBody>
          <a:bodyPr/>
          <a:lstStyle/>
          <a:p>
            <a:fld id="{B92CB52D-7C4A-44B1-A401-DB5EA9BA8382}" type="slidenum">
              <a:rPr lang="en-US" smtClean="0"/>
              <a:t>1</a:t>
            </a:fld>
            <a:endParaRPr lang="en-US"/>
          </a:p>
        </p:txBody>
      </p:sp>
    </p:spTree>
    <p:extLst>
      <p:ext uri="{BB962C8B-B14F-4D97-AF65-F5344CB8AC3E}">
        <p14:creationId xmlns:p14="http://schemas.microsoft.com/office/powerpoint/2010/main" val="330543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CPU offloads all the computation tasks to FPGA. All images are processed by FPGA. CPU is idle. </a:t>
            </a:r>
          </a:p>
        </p:txBody>
      </p:sp>
      <p:sp>
        <p:nvSpPr>
          <p:cNvPr id="4" name="Slide Number Placeholder 3"/>
          <p:cNvSpPr>
            <a:spLocks noGrp="1"/>
          </p:cNvSpPr>
          <p:nvPr>
            <p:ph type="sldNum" sz="quarter" idx="5"/>
          </p:nvPr>
        </p:nvSpPr>
        <p:spPr/>
        <p:txBody>
          <a:bodyPr/>
          <a:lstStyle/>
          <a:p>
            <a:fld id="{B92CB52D-7C4A-44B1-A401-DB5EA9BA8382}" type="slidenum">
              <a:rPr lang="en-US" smtClean="0"/>
              <a:t>11</a:t>
            </a:fld>
            <a:endParaRPr lang="en-US"/>
          </a:p>
        </p:txBody>
      </p:sp>
    </p:spTree>
    <p:extLst>
      <p:ext uri="{BB962C8B-B14F-4D97-AF65-F5344CB8AC3E}">
        <p14:creationId xmlns:p14="http://schemas.microsoft.com/office/powerpoint/2010/main" val="116512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CPU and FPGA collaboratively work on separate sets of input dataset. </a:t>
            </a:r>
          </a:p>
        </p:txBody>
      </p:sp>
      <p:sp>
        <p:nvSpPr>
          <p:cNvPr id="4" name="Slide Number Placeholder 3"/>
          <p:cNvSpPr>
            <a:spLocks noGrp="1"/>
          </p:cNvSpPr>
          <p:nvPr>
            <p:ph type="sldNum" sz="quarter" idx="5"/>
          </p:nvPr>
        </p:nvSpPr>
        <p:spPr/>
        <p:txBody>
          <a:bodyPr/>
          <a:lstStyle/>
          <a:p>
            <a:fld id="{B92CB52D-7C4A-44B1-A401-DB5EA9BA8382}" type="slidenum">
              <a:rPr lang="en-US" smtClean="0"/>
              <a:t>12</a:t>
            </a:fld>
            <a:endParaRPr lang="en-US"/>
          </a:p>
        </p:txBody>
      </p:sp>
    </p:spTree>
    <p:extLst>
      <p:ext uri="{BB962C8B-B14F-4D97-AF65-F5344CB8AC3E}">
        <p14:creationId xmlns:p14="http://schemas.microsoft.com/office/powerpoint/2010/main" val="46949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task partitioning, both FPGA and CPU process the whole set of input data. FPGA and CPU executes different functionalities in the application. </a:t>
            </a:r>
          </a:p>
        </p:txBody>
      </p:sp>
      <p:sp>
        <p:nvSpPr>
          <p:cNvPr id="4" name="Slide Number Placeholder 3"/>
          <p:cNvSpPr>
            <a:spLocks noGrp="1"/>
          </p:cNvSpPr>
          <p:nvPr>
            <p:ph type="sldNum" sz="quarter" idx="5"/>
          </p:nvPr>
        </p:nvSpPr>
        <p:spPr/>
        <p:txBody>
          <a:bodyPr/>
          <a:lstStyle/>
          <a:p>
            <a:fld id="{B92CB52D-7C4A-44B1-A401-DB5EA9BA8382}" type="slidenum">
              <a:rPr lang="en-US" smtClean="0"/>
              <a:t>13</a:t>
            </a:fld>
            <a:endParaRPr lang="en-US"/>
          </a:p>
        </p:txBody>
      </p:sp>
    </p:spTree>
    <p:extLst>
      <p:ext uri="{BB962C8B-B14F-4D97-AF65-F5344CB8AC3E}">
        <p14:creationId xmlns:p14="http://schemas.microsoft.com/office/powerpoint/2010/main" val="119716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data partitioning example. Data partitioning for image histogram can be done in two different ways: input pixels partitioning and output bins partitioning. </a:t>
            </a:r>
          </a:p>
        </p:txBody>
      </p:sp>
      <p:sp>
        <p:nvSpPr>
          <p:cNvPr id="4" name="Slide Number Placeholder 3"/>
          <p:cNvSpPr>
            <a:spLocks noGrp="1"/>
          </p:cNvSpPr>
          <p:nvPr>
            <p:ph type="sldNum" sz="quarter" idx="5"/>
          </p:nvPr>
        </p:nvSpPr>
        <p:spPr/>
        <p:txBody>
          <a:bodyPr/>
          <a:lstStyle/>
          <a:p>
            <a:fld id="{B92CB52D-7C4A-44B1-A401-DB5EA9BA8382}" type="slidenum">
              <a:rPr lang="en-US" smtClean="0"/>
              <a:t>14</a:t>
            </a:fld>
            <a:endParaRPr lang="en-US"/>
          </a:p>
        </p:txBody>
      </p:sp>
    </p:spTree>
    <p:extLst>
      <p:ext uri="{BB962C8B-B14F-4D97-AF65-F5344CB8AC3E}">
        <p14:creationId xmlns:p14="http://schemas.microsoft.com/office/powerpoint/2010/main" val="3788428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build analytical models to better understand the performance of different collaboration schemes.  </a:t>
            </a:r>
          </a:p>
        </p:txBody>
      </p:sp>
      <p:sp>
        <p:nvSpPr>
          <p:cNvPr id="4" name="Slide Number Placeholder 3"/>
          <p:cNvSpPr>
            <a:spLocks noGrp="1"/>
          </p:cNvSpPr>
          <p:nvPr>
            <p:ph type="sldNum" sz="quarter" idx="5"/>
          </p:nvPr>
        </p:nvSpPr>
        <p:spPr/>
        <p:txBody>
          <a:bodyPr/>
          <a:lstStyle/>
          <a:p>
            <a:fld id="{B92CB52D-7C4A-44B1-A401-DB5EA9BA8382}" type="slidenum">
              <a:rPr lang="en-US" smtClean="0"/>
              <a:t>15</a:t>
            </a:fld>
            <a:endParaRPr lang="en-US"/>
          </a:p>
        </p:txBody>
      </p:sp>
    </p:spTree>
    <p:extLst>
      <p:ext uri="{BB962C8B-B14F-4D97-AF65-F5344CB8AC3E}">
        <p14:creationId xmlns:p14="http://schemas.microsoft.com/office/powerpoint/2010/main" val="3088011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let’s take a look at data partitioning. The execution time is bounded by the slower device. </a:t>
            </a:r>
          </a:p>
        </p:txBody>
      </p:sp>
      <p:sp>
        <p:nvSpPr>
          <p:cNvPr id="4" name="Slide Number Placeholder 3"/>
          <p:cNvSpPr>
            <a:spLocks noGrp="1"/>
          </p:cNvSpPr>
          <p:nvPr>
            <p:ph type="sldNum" sz="quarter" idx="5"/>
          </p:nvPr>
        </p:nvSpPr>
        <p:spPr/>
        <p:txBody>
          <a:bodyPr/>
          <a:lstStyle/>
          <a:p>
            <a:fld id="{B92CB52D-7C4A-44B1-A401-DB5EA9BA8382}" type="slidenum">
              <a:rPr lang="en-US" smtClean="0"/>
              <a:t>16</a:t>
            </a:fld>
            <a:endParaRPr lang="en-US"/>
          </a:p>
        </p:txBody>
      </p:sp>
    </p:spTree>
    <p:extLst>
      <p:ext uri="{BB962C8B-B14F-4D97-AF65-F5344CB8AC3E}">
        <p14:creationId xmlns:p14="http://schemas.microsoft.com/office/powerpoint/2010/main" val="1292026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optimal </a:t>
                </a:r>
                <a14:m>
                  <m:oMath xmlns:m="http://schemas.openxmlformats.org/officeDocument/2006/math">
                    <m:r>
                      <a:rPr lang="en-US" sz="1200" i="1" smtClean="0">
                        <a:latin typeface="Cambria Math" panose="02040503050406030204" pitchFamily="18" charset="0"/>
                        <a:ea typeface="Cambria Math" panose="02040503050406030204" pitchFamily="18" charset="0"/>
                      </a:rPr>
                      <m:t>𝛼</m:t>
                    </m:r>
                  </m:oMath>
                </a14:m>
                <a:r>
                  <a:rPr lang="en-US" dirty="0"/>
                  <a:t> is</a:t>
                </a:r>
                <a:r>
                  <a:rPr lang="en-US" baseline="0" dirty="0"/>
                  <a:t> obtained when the </a:t>
                </a:r>
                <a:r>
                  <a:rPr lang="en-US" sz="1200" dirty="0">
                    <a:solidFill>
                      <a:srgbClr val="C00000"/>
                    </a:solidFill>
                  </a:rPr>
                  <a:t>workloads of CPU and FPGA workers are balanced</a:t>
                </a:r>
                <a:endParaRPr lang="en-US" sz="1200"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optimal </a:t>
                </a:r>
                <a:r>
                  <a:rPr lang="en-US" sz="1200" i="0">
                    <a:latin typeface="Cambria Math" panose="02040503050406030204" pitchFamily="18" charset="0"/>
                    <a:ea typeface="Cambria Math" panose="02040503050406030204" pitchFamily="18" charset="0"/>
                  </a:rPr>
                  <a:t>𝛼</a:t>
                </a:r>
                <a:r>
                  <a:rPr lang="en-US" dirty="0"/>
                  <a:t> is</a:t>
                </a:r>
                <a:r>
                  <a:rPr lang="en-US" baseline="0" dirty="0"/>
                  <a:t> obtained when the </a:t>
                </a:r>
                <a:r>
                  <a:rPr lang="en-US" sz="1200" dirty="0">
                    <a:solidFill>
                      <a:srgbClr val="C00000"/>
                    </a:solidFill>
                  </a:rPr>
                  <a:t>workloads of CPU and FPGA workers are balanced</a:t>
                </a:r>
                <a:endParaRPr lang="en-US" sz="1200" dirty="0"/>
              </a:p>
            </p:txBody>
          </p:sp>
        </mc:Fallback>
      </mc:AlternateContent>
      <p:sp>
        <p:nvSpPr>
          <p:cNvPr id="4" name="Slide Number Placeholder 3"/>
          <p:cNvSpPr>
            <a:spLocks noGrp="1"/>
          </p:cNvSpPr>
          <p:nvPr>
            <p:ph type="sldNum" sz="quarter" idx="5"/>
          </p:nvPr>
        </p:nvSpPr>
        <p:spPr/>
        <p:txBody>
          <a:bodyPr/>
          <a:lstStyle/>
          <a:p>
            <a:fld id="{B92CB52D-7C4A-44B1-A401-DB5EA9BA8382}" type="slidenum">
              <a:rPr lang="en-US" smtClean="0"/>
              <a:t>17</a:t>
            </a:fld>
            <a:endParaRPr lang="en-US"/>
          </a:p>
        </p:txBody>
      </p:sp>
    </p:spTree>
    <p:extLst>
      <p:ext uri="{BB962C8B-B14F-4D97-AF65-F5344CB8AC3E}">
        <p14:creationId xmlns:p14="http://schemas.microsoft.com/office/powerpoint/2010/main" val="3821567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fine-grained task partitioning, we assume </a:t>
            </a:r>
            <a:r>
              <a:rPr lang="en-US" sz="1200" dirty="0">
                <a:solidFill>
                  <a:srgbClr val="C00000"/>
                </a:solidFill>
              </a:rPr>
              <a:t>sub-tasks are very fine-grained, and this way CPU and FPGA can collaborate closely, and the execution on two devices are perfectly overlapped. Therefore the execution time is bounded by the slower device. </a:t>
            </a:r>
          </a:p>
          <a:p>
            <a:endParaRPr lang="en-US" sz="1200" dirty="0">
              <a:solidFill>
                <a:srgbClr val="C00000"/>
              </a:solidFill>
            </a:endParaRPr>
          </a:p>
          <a:p>
            <a:r>
              <a:rPr lang="en-US" sz="1200" dirty="0">
                <a:solidFill>
                  <a:srgbClr val="C00000"/>
                </a:solidFill>
              </a:rPr>
              <a:t>For coarse-grained task partitioning, the execution time for multiple tasks are the sum of execution time of each task. </a:t>
            </a:r>
            <a:endParaRPr lang="en-US" dirty="0"/>
          </a:p>
        </p:txBody>
      </p:sp>
      <p:sp>
        <p:nvSpPr>
          <p:cNvPr id="4" name="Slide Number Placeholder 3"/>
          <p:cNvSpPr>
            <a:spLocks noGrp="1"/>
          </p:cNvSpPr>
          <p:nvPr>
            <p:ph type="sldNum" sz="quarter" idx="5"/>
          </p:nvPr>
        </p:nvSpPr>
        <p:spPr/>
        <p:txBody>
          <a:bodyPr/>
          <a:lstStyle/>
          <a:p>
            <a:fld id="{B92CB52D-7C4A-44B1-A401-DB5EA9BA8382}" type="slidenum">
              <a:rPr lang="en-US" smtClean="0"/>
              <a:t>18</a:t>
            </a:fld>
            <a:endParaRPr lang="en-US"/>
          </a:p>
        </p:txBody>
      </p:sp>
    </p:spTree>
    <p:extLst>
      <p:ext uri="{BB962C8B-B14F-4D97-AF65-F5344CB8AC3E}">
        <p14:creationId xmlns:p14="http://schemas.microsoft.com/office/powerpoint/2010/main" val="222094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2CB52D-7C4A-44B1-A401-DB5EA9BA8382}" type="slidenum">
              <a:rPr lang="en-US" smtClean="0"/>
              <a:t>19</a:t>
            </a:fld>
            <a:endParaRPr lang="en-US"/>
          </a:p>
        </p:txBody>
      </p:sp>
    </p:spTree>
    <p:extLst>
      <p:ext uri="{BB962C8B-B14F-4D97-AF65-F5344CB8AC3E}">
        <p14:creationId xmlns:p14="http://schemas.microsoft.com/office/powerpoint/2010/main" val="3860970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CPU-FPGA collaborative computing schemes on two systems with PCIe-based FPGAs. One system has one Intel Stratix 5 FPGA, the other has one Intel </a:t>
            </a:r>
            <a:r>
              <a:rPr lang="en-US" dirty="0" err="1"/>
              <a:t>Arria</a:t>
            </a:r>
            <a:r>
              <a:rPr lang="en-US" dirty="0"/>
              <a:t> 10 FPGA. Both FPGAs are high-end FPGAs. </a:t>
            </a:r>
            <a:r>
              <a:rPr lang="en-US" dirty="0" err="1"/>
              <a:t>Arria</a:t>
            </a:r>
            <a:r>
              <a:rPr lang="en-US" dirty="0"/>
              <a:t> 10 FPGA is larger and has much more DSPs than Stratix V FPGA (1518 DSPs vs. 256 DSPs, ~6 times difference). Besides, </a:t>
            </a:r>
            <a:r>
              <a:rPr lang="en-US" dirty="0" err="1"/>
              <a:t>Arria</a:t>
            </a:r>
            <a:r>
              <a:rPr lang="en-US" dirty="0"/>
              <a:t> 10 FPGA has harden floating-point DSPs which make floating-point operations faster. </a:t>
            </a:r>
          </a:p>
        </p:txBody>
      </p:sp>
      <p:sp>
        <p:nvSpPr>
          <p:cNvPr id="4" name="Slide Number Placeholder 3"/>
          <p:cNvSpPr>
            <a:spLocks noGrp="1"/>
          </p:cNvSpPr>
          <p:nvPr>
            <p:ph type="sldNum" sz="quarter" idx="5"/>
          </p:nvPr>
        </p:nvSpPr>
        <p:spPr/>
        <p:txBody>
          <a:bodyPr/>
          <a:lstStyle/>
          <a:p>
            <a:fld id="{B92CB52D-7C4A-44B1-A401-DB5EA9BA8382}" type="slidenum">
              <a:rPr lang="en-US" smtClean="0"/>
              <a:t>21</a:t>
            </a:fld>
            <a:endParaRPr lang="en-US"/>
          </a:p>
        </p:txBody>
      </p:sp>
    </p:spTree>
    <p:extLst>
      <p:ext uri="{BB962C8B-B14F-4D97-AF65-F5344CB8AC3E}">
        <p14:creationId xmlns:p14="http://schemas.microsoft.com/office/powerpoint/2010/main" val="2150484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Traditionally, accelerators (including FPGAs) have been used as offload engines, where an entire kernel runs on the accelerator while the CPU remains idle, waiting for the result. </a:t>
            </a:r>
            <a:endParaRPr lang="en-US" dirty="0"/>
          </a:p>
        </p:txBody>
      </p:sp>
      <p:sp>
        <p:nvSpPr>
          <p:cNvPr id="4" name="Slide Number Placeholder 3"/>
          <p:cNvSpPr>
            <a:spLocks noGrp="1"/>
          </p:cNvSpPr>
          <p:nvPr>
            <p:ph type="sldNum" sz="quarter" idx="5"/>
          </p:nvPr>
        </p:nvSpPr>
        <p:spPr/>
        <p:txBody>
          <a:bodyPr/>
          <a:lstStyle/>
          <a:p>
            <a:fld id="{B92CB52D-7C4A-44B1-A401-DB5EA9BA8382}" type="slidenum">
              <a:rPr lang="en-US" smtClean="0"/>
              <a:t>3</a:t>
            </a:fld>
            <a:endParaRPr lang="en-US"/>
          </a:p>
        </p:txBody>
      </p:sp>
    </p:spTree>
    <p:extLst>
      <p:ext uri="{BB962C8B-B14F-4D97-AF65-F5344CB8AC3E}">
        <p14:creationId xmlns:p14="http://schemas.microsoft.com/office/powerpoint/2010/main" val="3933686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a:t>
            </a:r>
            <a:r>
              <a:rPr lang="en-US" sz="1200" dirty="0"/>
              <a:t>Intel OpenCL SDK for FPGA is used to compile and synthesize host executable and FPGA design.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OpenCL host code is compiled with standard </a:t>
            </a:r>
            <a:r>
              <a:rPr lang="en-US" sz="1200" dirty="0" err="1"/>
              <a:t>gcc</a:t>
            </a:r>
            <a:r>
              <a:rPr lang="en-US" sz="1200" dirty="0"/>
              <a:t> compiler,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OpenCL kernel code is synthesized to FPGA design.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After FPGA is programed, the FPGA can be invoked as OpenCL device from CPU side. </a:t>
            </a:r>
          </a:p>
        </p:txBody>
      </p:sp>
      <p:sp>
        <p:nvSpPr>
          <p:cNvPr id="4" name="Slide Number Placeholder 3"/>
          <p:cNvSpPr>
            <a:spLocks noGrp="1"/>
          </p:cNvSpPr>
          <p:nvPr>
            <p:ph type="sldNum" sz="quarter" idx="5"/>
          </p:nvPr>
        </p:nvSpPr>
        <p:spPr/>
        <p:txBody>
          <a:bodyPr/>
          <a:lstStyle/>
          <a:p>
            <a:fld id="{B92CB52D-7C4A-44B1-A401-DB5EA9BA8382}" type="slidenum">
              <a:rPr lang="en-US" smtClean="0"/>
              <a:t>22</a:t>
            </a:fld>
            <a:endParaRPr lang="en-US"/>
          </a:p>
        </p:txBody>
      </p:sp>
    </p:spTree>
    <p:extLst>
      <p:ext uri="{BB962C8B-B14F-4D97-AF65-F5344CB8AC3E}">
        <p14:creationId xmlns:p14="http://schemas.microsoft.com/office/powerpoint/2010/main" val="170788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measure the overall execution time for different data partitioning fractions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t>). The best</a:t>
                </a:r>
                <a:r>
                  <a:rPr lang="en-US" baseline="0" dirty="0"/>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t> among 0.0 ~ 1.0 is roughly 0.4. We also use </a:t>
                </a:r>
                <a:r>
                  <a:rPr lang="en-US" sz="1200" b="1" dirty="0">
                    <a:solidFill>
                      <a:srgbClr val="C00000"/>
                    </a:solidFill>
                  </a:rPr>
                  <a:t>dynamic data partitioning</a:t>
                </a:r>
                <a:r>
                  <a:rPr lang="en-US" sz="1200" dirty="0">
                    <a:solidFill>
                      <a:srgbClr val="C00000"/>
                    </a:solidFill>
                  </a:rPr>
                  <a:t>: assigning batch of data parallel tasks to idle devices, achieving dynamic workload balance. This works best since</a:t>
                </a:r>
                <a:r>
                  <a:rPr lang="en-US" sz="1200" baseline="0" dirty="0">
                    <a:solidFill>
                      <a:srgbClr val="C00000"/>
                    </a:solidFill>
                  </a:rPr>
                  <a:t> the workloads are perfectly balanced between CPU and FPGA. </a:t>
                </a:r>
                <a:endParaRPr lang="en-US" sz="1200" dirty="0">
                  <a:solidFill>
                    <a:srgbClr val="C00000"/>
                  </a:solidFill>
                </a:endParaRPr>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measure the overall execution time for different data partitioning fractions (</a:t>
                </a:r>
                <a:r>
                  <a:rPr lang="en-US" i="0">
                    <a:solidFill>
                      <a:schemeClr val="tx1"/>
                    </a:solidFill>
                    <a:latin typeface="Cambria Math" panose="02040503050406030204" pitchFamily="18" charset="0"/>
                    <a:ea typeface="Cambria Math" panose="02040503050406030204" pitchFamily="18" charset="0"/>
                  </a:rPr>
                  <a:t>𝛼</a:t>
                </a:r>
                <a:r>
                  <a:rPr lang="en-US" dirty="0"/>
                  <a:t>). The best</a:t>
                </a:r>
                <a:r>
                  <a:rPr lang="en-US" baseline="0" dirty="0"/>
                  <a:t> </a:t>
                </a:r>
                <a:r>
                  <a:rPr lang="en-US" i="0">
                    <a:solidFill>
                      <a:schemeClr val="tx1"/>
                    </a:solidFill>
                    <a:latin typeface="Cambria Math" panose="02040503050406030204" pitchFamily="18" charset="0"/>
                    <a:ea typeface="Cambria Math" panose="02040503050406030204" pitchFamily="18" charset="0"/>
                  </a:rPr>
                  <a:t>𝛼</a:t>
                </a:r>
                <a:r>
                  <a:rPr lang="en-US" dirty="0"/>
                  <a:t> among 0.0 ~ 1.0 is roughly 0.4. We also use </a:t>
                </a:r>
                <a:r>
                  <a:rPr lang="en-US" sz="1200" b="1" dirty="0">
                    <a:solidFill>
                      <a:srgbClr val="C00000"/>
                    </a:solidFill>
                  </a:rPr>
                  <a:t>dynamic data partitioning</a:t>
                </a:r>
                <a:r>
                  <a:rPr lang="en-US" sz="1200" dirty="0">
                    <a:solidFill>
                      <a:srgbClr val="C00000"/>
                    </a:solidFill>
                  </a:rPr>
                  <a:t>: assigning batch of data parallel tasks to idle devices, achieving dynamic workload balance. This works best since</a:t>
                </a:r>
                <a:r>
                  <a:rPr lang="en-US" sz="1200" baseline="0" dirty="0">
                    <a:solidFill>
                      <a:srgbClr val="C00000"/>
                    </a:solidFill>
                  </a:rPr>
                  <a:t> the workloads are perfectly balanced between CPU and FPGA. </a:t>
                </a:r>
                <a:endParaRPr lang="en-US" sz="1200" dirty="0">
                  <a:solidFill>
                    <a:srgbClr val="C00000"/>
                  </a:solidFill>
                </a:endParaRPr>
              </a:p>
            </p:txBody>
          </p:sp>
        </mc:Fallback>
      </mc:AlternateContent>
      <p:sp>
        <p:nvSpPr>
          <p:cNvPr id="4" name="Slide Number Placeholder 3"/>
          <p:cNvSpPr>
            <a:spLocks noGrp="1"/>
          </p:cNvSpPr>
          <p:nvPr>
            <p:ph type="sldNum" sz="quarter" idx="5"/>
          </p:nvPr>
        </p:nvSpPr>
        <p:spPr/>
        <p:txBody>
          <a:bodyPr/>
          <a:lstStyle/>
          <a:p>
            <a:fld id="{B92CB52D-7C4A-44B1-A401-DB5EA9BA8382}" type="slidenum">
              <a:rPr lang="en-US" smtClean="0"/>
              <a:t>24</a:t>
            </a:fld>
            <a:endParaRPr lang="en-US"/>
          </a:p>
        </p:txBody>
      </p:sp>
    </p:spTree>
    <p:extLst>
      <p:ext uri="{BB962C8B-B14F-4D97-AF65-F5344CB8AC3E}">
        <p14:creationId xmlns:p14="http://schemas.microsoft.com/office/powerpoint/2010/main" val="434459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compare all the different collaborative schemes for Canny Edge Detection. </a:t>
            </a:r>
          </a:p>
        </p:txBody>
      </p:sp>
      <p:sp>
        <p:nvSpPr>
          <p:cNvPr id="4" name="Slide Number Placeholder 3"/>
          <p:cNvSpPr>
            <a:spLocks noGrp="1"/>
          </p:cNvSpPr>
          <p:nvPr>
            <p:ph type="sldNum" sz="quarter" idx="5"/>
          </p:nvPr>
        </p:nvSpPr>
        <p:spPr/>
        <p:txBody>
          <a:bodyPr/>
          <a:lstStyle/>
          <a:p>
            <a:fld id="{B92CB52D-7C4A-44B1-A401-DB5EA9BA8382}" type="slidenum">
              <a:rPr lang="en-US" smtClean="0"/>
              <a:t>25</a:t>
            </a:fld>
            <a:endParaRPr lang="en-US"/>
          </a:p>
        </p:txBody>
      </p:sp>
    </p:spTree>
    <p:extLst>
      <p:ext uri="{BB962C8B-B14F-4D97-AF65-F5344CB8AC3E}">
        <p14:creationId xmlns:p14="http://schemas.microsoft.com/office/powerpoint/2010/main" val="1277755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 for Stratix V performs better than </a:t>
            </a:r>
            <a:r>
              <a:rPr lang="en-US" dirty="0" err="1"/>
              <a:t>Arria</a:t>
            </a:r>
            <a:r>
              <a:rPr lang="en-US" dirty="0"/>
              <a:t> 10: The board support package for the </a:t>
            </a:r>
            <a:r>
              <a:rPr lang="en-US" dirty="0" err="1"/>
              <a:t>Arria</a:t>
            </a:r>
            <a:r>
              <a:rPr lang="en-US" dirty="0"/>
              <a:t> 10 FPGA board is not mature enough. </a:t>
            </a:r>
          </a:p>
        </p:txBody>
      </p:sp>
      <p:sp>
        <p:nvSpPr>
          <p:cNvPr id="4" name="Slide Number Placeholder 3"/>
          <p:cNvSpPr>
            <a:spLocks noGrp="1"/>
          </p:cNvSpPr>
          <p:nvPr>
            <p:ph type="sldNum" sz="quarter" idx="5"/>
          </p:nvPr>
        </p:nvSpPr>
        <p:spPr/>
        <p:txBody>
          <a:bodyPr/>
          <a:lstStyle/>
          <a:p>
            <a:fld id="{B92CB52D-7C4A-44B1-A401-DB5EA9BA8382}" type="slidenum">
              <a:rPr lang="en-US" smtClean="0"/>
              <a:t>26</a:t>
            </a:fld>
            <a:endParaRPr lang="en-US"/>
          </a:p>
        </p:txBody>
      </p:sp>
    </p:spTree>
    <p:extLst>
      <p:ext uri="{BB962C8B-B14F-4D97-AF65-F5344CB8AC3E}">
        <p14:creationId xmlns:p14="http://schemas.microsoft.com/office/powerpoint/2010/main" val="3671488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Best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t> is roughly</a:t>
                </a:r>
                <a:r>
                  <a:rPr lang="en-US" baseline="0" dirty="0"/>
                  <a:t> 0.6. </a:t>
                </a:r>
                <a:endParaRPr lang="en-US" dirty="0"/>
              </a:p>
            </p:txBody>
          </p:sp>
        </mc:Choice>
        <mc:Fallback>
          <p:sp>
            <p:nvSpPr>
              <p:cNvPr id="3" name="Notes Placeholder 2"/>
              <p:cNvSpPr>
                <a:spLocks noGrp="1"/>
              </p:cNvSpPr>
              <p:nvPr>
                <p:ph type="body" idx="1"/>
              </p:nvPr>
            </p:nvSpPr>
            <p:spPr/>
            <p:txBody>
              <a:bodyPr/>
              <a:lstStyle/>
              <a:p>
                <a:r>
                  <a:rPr lang="en-US" dirty="0"/>
                  <a:t>Best </a:t>
                </a:r>
                <a:r>
                  <a:rPr lang="en-US" i="0">
                    <a:solidFill>
                      <a:schemeClr val="tx1"/>
                    </a:solidFill>
                    <a:latin typeface="Cambria Math" panose="02040503050406030204" pitchFamily="18" charset="0"/>
                    <a:ea typeface="Cambria Math" panose="02040503050406030204" pitchFamily="18" charset="0"/>
                  </a:rPr>
                  <a:t>𝛼</a:t>
                </a:r>
                <a:r>
                  <a:rPr lang="en-US" dirty="0"/>
                  <a:t> is roughly</a:t>
                </a:r>
                <a:r>
                  <a:rPr lang="en-US" baseline="0" dirty="0"/>
                  <a:t> 0.6. </a:t>
                </a:r>
                <a:endParaRPr lang="en-US" dirty="0"/>
              </a:p>
            </p:txBody>
          </p:sp>
        </mc:Fallback>
      </mc:AlternateContent>
      <p:sp>
        <p:nvSpPr>
          <p:cNvPr id="4" name="Slide Number Placeholder 3"/>
          <p:cNvSpPr>
            <a:spLocks noGrp="1"/>
          </p:cNvSpPr>
          <p:nvPr>
            <p:ph type="sldNum" sz="quarter" idx="5"/>
          </p:nvPr>
        </p:nvSpPr>
        <p:spPr/>
        <p:txBody>
          <a:bodyPr/>
          <a:lstStyle/>
          <a:p>
            <a:fld id="{B92CB52D-7C4A-44B1-A401-DB5EA9BA8382}" type="slidenum">
              <a:rPr lang="en-US" smtClean="0"/>
              <a:t>27</a:t>
            </a:fld>
            <a:endParaRPr lang="en-US"/>
          </a:p>
        </p:txBody>
      </p:sp>
    </p:spTree>
    <p:extLst>
      <p:ext uri="{BB962C8B-B14F-4D97-AF65-F5344CB8AC3E}">
        <p14:creationId xmlns:p14="http://schemas.microsoft.com/office/powerpoint/2010/main" val="3815592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In the histogram example, the performance on CPU and FPGA are roughly the same. The performance is not sensitive to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t> in this c</a:t>
                </a:r>
                <a:r>
                  <a:rPr lang="en-US" baseline="0" dirty="0"/>
                  <a:t>ase. </a:t>
                </a:r>
                <a:endParaRPr lang="en-US" dirty="0"/>
              </a:p>
            </p:txBody>
          </p:sp>
        </mc:Choice>
        <mc:Fallback>
          <p:sp>
            <p:nvSpPr>
              <p:cNvPr id="3" name="Notes Placeholder 2"/>
              <p:cNvSpPr>
                <a:spLocks noGrp="1"/>
              </p:cNvSpPr>
              <p:nvPr>
                <p:ph type="body" idx="1"/>
              </p:nvPr>
            </p:nvSpPr>
            <p:spPr/>
            <p:txBody>
              <a:bodyPr/>
              <a:lstStyle/>
              <a:p>
                <a:r>
                  <a:rPr lang="en-US" dirty="0"/>
                  <a:t>In the histogram example, the performance on CPU and FPGA are roughly the same. The performance is not sensitive to </a:t>
                </a:r>
                <a:r>
                  <a:rPr lang="en-US" i="0">
                    <a:solidFill>
                      <a:schemeClr val="tx1"/>
                    </a:solidFill>
                    <a:latin typeface="Cambria Math" panose="02040503050406030204" pitchFamily="18" charset="0"/>
                    <a:ea typeface="Cambria Math" panose="02040503050406030204" pitchFamily="18" charset="0"/>
                  </a:rPr>
                  <a:t>𝛼</a:t>
                </a:r>
                <a:r>
                  <a:rPr lang="en-US" dirty="0"/>
                  <a:t> in this c</a:t>
                </a:r>
                <a:r>
                  <a:rPr lang="en-US" baseline="0" dirty="0"/>
                  <a:t>ase. </a:t>
                </a:r>
                <a:endParaRPr lang="en-US" dirty="0"/>
              </a:p>
            </p:txBody>
          </p:sp>
        </mc:Fallback>
      </mc:AlternateContent>
      <p:sp>
        <p:nvSpPr>
          <p:cNvPr id="4" name="Slide Number Placeholder 3"/>
          <p:cNvSpPr>
            <a:spLocks noGrp="1"/>
          </p:cNvSpPr>
          <p:nvPr>
            <p:ph type="sldNum" sz="quarter" idx="5"/>
          </p:nvPr>
        </p:nvSpPr>
        <p:spPr/>
        <p:txBody>
          <a:bodyPr/>
          <a:lstStyle/>
          <a:p>
            <a:fld id="{B92CB52D-7C4A-44B1-A401-DB5EA9BA8382}" type="slidenum">
              <a:rPr lang="en-US" smtClean="0"/>
              <a:t>28</a:t>
            </a:fld>
            <a:endParaRPr lang="en-US"/>
          </a:p>
        </p:txBody>
      </p:sp>
    </p:spTree>
    <p:extLst>
      <p:ext uri="{BB962C8B-B14F-4D97-AF65-F5344CB8AC3E}">
        <p14:creationId xmlns:p14="http://schemas.microsoft.com/office/powerpoint/2010/main" val="1629962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CED-D: not sensitive to kernel replication. </a:t>
            </a:r>
          </a:p>
          <a:p>
            <a:r>
              <a:rPr lang="en-US" dirty="0"/>
              <a:t>RSC-D and HSTO: after some point, further kernel replication won’t help. </a:t>
            </a:r>
          </a:p>
        </p:txBody>
      </p:sp>
      <p:sp>
        <p:nvSpPr>
          <p:cNvPr id="4" name="Slide Number Placeholder 3"/>
          <p:cNvSpPr>
            <a:spLocks noGrp="1"/>
          </p:cNvSpPr>
          <p:nvPr>
            <p:ph type="sldNum" sz="quarter" idx="5"/>
          </p:nvPr>
        </p:nvSpPr>
        <p:spPr/>
        <p:txBody>
          <a:bodyPr/>
          <a:lstStyle/>
          <a:p>
            <a:fld id="{B92CB52D-7C4A-44B1-A401-DB5EA9BA8382}" type="slidenum">
              <a:rPr lang="en-US" smtClean="0"/>
              <a:t>29</a:t>
            </a:fld>
            <a:endParaRPr lang="en-US"/>
          </a:p>
        </p:txBody>
      </p:sp>
    </p:spTree>
    <p:extLst>
      <p:ext uri="{BB962C8B-B14F-4D97-AF65-F5344CB8AC3E}">
        <p14:creationId xmlns:p14="http://schemas.microsoft.com/office/powerpoint/2010/main" val="2658846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SSSP contains much more atomic operations than TQ and TQH. The overhead of atomic operation in OpenCL SDK for FPGA is high. </a:t>
            </a:r>
          </a:p>
        </p:txBody>
      </p:sp>
      <p:sp>
        <p:nvSpPr>
          <p:cNvPr id="4" name="Slide Number Placeholder 3"/>
          <p:cNvSpPr>
            <a:spLocks noGrp="1"/>
          </p:cNvSpPr>
          <p:nvPr>
            <p:ph type="sldNum" sz="quarter" idx="5"/>
          </p:nvPr>
        </p:nvSpPr>
        <p:spPr/>
        <p:txBody>
          <a:bodyPr/>
          <a:lstStyle/>
          <a:p>
            <a:fld id="{B92CB52D-7C4A-44B1-A401-DB5EA9BA8382}" type="slidenum">
              <a:rPr lang="en-US" smtClean="0"/>
              <a:t>30</a:t>
            </a:fld>
            <a:endParaRPr lang="en-US"/>
          </a:p>
        </p:txBody>
      </p:sp>
    </p:spTree>
    <p:extLst>
      <p:ext uri="{BB962C8B-B14F-4D97-AF65-F5344CB8AC3E}">
        <p14:creationId xmlns:p14="http://schemas.microsoft.com/office/powerpoint/2010/main" val="462594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FPGA resources are not the bottleneck in this example. The reason of performance saturation is the saturation of the memory bandwidth. </a:t>
            </a:r>
          </a:p>
        </p:txBody>
      </p:sp>
      <p:sp>
        <p:nvSpPr>
          <p:cNvPr id="4" name="Slide Number Placeholder 3"/>
          <p:cNvSpPr>
            <a:spLocks noGrp="1"/>
          </p:cNvSpPr>
          <p:nvPr>
            <p:ph type="sldNum" sz="quarter" idx="5"/>
          </p:nvPr>
        </p:nvSpPr>
        <p:spPr/>
        <p:txBody>
          <a:bodyPr/>
          <a:lstStyle/>
          <a:p>
            <a:fld id="{B92CB52D-7C4A-44B1-A401-DB5EA9BA8382}" type="slidenum">
              <a:rPr lang="en-US" smtClean="0"/>
              <a:t>31</a:t>
            </a:fld>
            <a:endParaRPr lang="en-US"/>
          </a:p>
        </p:txBody>
      </p:sp>
    </p:spTree>
    <p:extLst>
      <p:ext uri="{BB962C8B-B14F-4D97-AF65-F5344CB8AC3E}">
        <p14:creationId xmlns:p14="http://schemas.microsoft.com/office/powerpoint/2010/main" val="2346439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first stage of RSC-D performs a large amount of floating-point computations. In data partitioning, DSP blocks are the bounding resources.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task-partitioning, we offload the first stage of RSC to CPU, then FPGA resource utilization drops significantly (compared to data partitioning). This enables further replication and better performance. </a:t>
            </a:r>
            <a:endParaRPr lang="en-US" dirty="0"/>
          </a:p>
        </p:txBody>
      </p:sp>
      <p:sp>
        <p:nvSpPr>
          <p:cNvPr id="4" name="Slide Number Placeholder 3"/>
          <p:cNvSpPr>
            <a:spLocks noGrp="1"/>
          </p:cNvSpPr>
          <p:nvPr>
            <p:ph type="sldNum" sz="quarter" idx="5"/>
          </p:nvPr>
        </p:nvSpPr>
        <p:spPr/>
        <p:txBody>
          <a:bodyPr/>
          <a:lstStyle/>
          <a:p>
            <a:fld id="{B92CB52D-7C4A-44B1-A401-DB5EA9BA8382}" type="slidenum">
              <a:rPr lang="en-US" smtClean="0"/>
              <a:t>32</a:t>
            </a:fld>
            <a:endParaRPr lang="en-US"/>
          </a:p>
        </p:txBody>
      </p:sp>
    </p:spTree>
    <p:extLst>
      <p:ext uri="{BB962C8B-B14F-4D97-AF65-F5344CB8AC3E}">
        <p14:creationId xmlns:p14="http://schemas.microsoft.com/office/powerpoint/2010/main" val="399398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More recently, vendors provide interconnect technologies that move </a:t>
            </a:r>
            <a:r>
              <a:rPr lang="en-US" sz="1200" dirty="0"/>
              <a:t>heterogeneous architectures towards tighter integration (with unified memory and system-wide atomics support).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figure on the right shows one example of tight integration of ARM CPU and FPGA in Xilinx </a:t>
            </a:r>
            <a:r>
              <a:rPr lang="en-US" sz="1200" b="0" i="0" u="none" strike="noStrike" kern="1200" baseline="0" dirty="0" err="1">
                <a:solidFill>
                  <a:schemeClr val="tx1"/>
                </a:solidFill>
                <a:latin typeface="+mn-lt"/>
                <a:ea typeface="+mn-ea"/>
                <a:cs typeface="+mn-cs"/>
              </a:rPr>
              <a:t>MPSoC</a:t>
            </a:r>
            <a:r>
              <a:rPr lang="en-US" sz="1200" b="0" i="0" u="none" strike="noStrike" kern="1200" baseline="0" dirty="0">
                <a:solidFill>
                  <a:schemeClr val="tx1"/>
                </a:solidFill>
                <a:latin typeface="+mn-lt"/>
                <a:ea typeface="+mn-ea"/>
                <a:cs typeface="+mn-cs"/>
              </a:rPr>
              <a:t> chip. </a:t>
            </a:r>
          </a:p>
        </p:txBody>
      </p:sp>
      <p:sp>
        <p:nvSpPr>
          <p:cNvPr id="4" name="Slide Number Placeholder 3"/>
          <p:cNvSpPr>
            <a:spLocks noGrp="1"/>
          </p:cNvSpPr>
          <p:nvPr>
            <p:ph type="sldNum" sz="quarter" idx="5"/>
          </p:nvPr>
        </p:nvSpPr>
        <p:spPr/>
        <p:txBody>
          <a:bodyPr/>
          <a:lstStyle/>
          <a:p>
            <a:fld id="{B92CB52D-7C4A-44B1-A401-DB5EA9BA8382}" type="slidenum">
              <a:rPr lang="en-US" smtClean="0"/>
              <a:t>4</a:t>
            </a:fld>
            <a:endParaRPr lang="en-US"/>
          </a:p>
        </p:txBody>
      </p:sp>
    </p:spTree>
    <p:extLst>
      <p:ext uri="{BB962C8B-B14F-4D97-AF65-F5344CB8AC3E}">
        <p14:creationId xmlns:p14="http://schemas.microsoft.com/office/powerpoint/2010/main" val="29354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performance evaluations we have conducted, we summarize five insights for developers of CPU-FPGA systems.</a:t>
            </a:r>
          </a:p>
          <a:p>
            <a:r>
              <a:rPr lang="en-US" dirty="0"/>
              <a:t>(1) Collaborative execution is beneficial</a:t>
            </a:r>
          </a:p>
          <a:p>
            <a:r>
              <a:rPr lang="en-US" dirty="0"/>
              <a:t>(2) Data partitioning requires careful choice of partitions to provide the highest performance</a:t>
            </a:r>
          </a:p>
          <a:p>
            <a:r>
              <a:rPr lang="en-US" dirty="0"/>
              <a:t>(3) Task partitioning generally enables more kernel replication on the FPGA than data partitioning</a:t>
            </a:r>
          </a:p>
          <a:p>
            <a:r>
              <a:rPr lang="en-US" dirty="0"/>
              <a:t>(4) Data partitioning inflicts less burden on programmers and has less communication overhead than task partitioning</a:t>
            </a:r>
          </a:p>
          <a:p>
            <a:r>
              <a:rPr lang="en-US" dirty="0"/>
              <a:t>(5) OpenCL stack provides a convenient programming model while there is still room for better programmability and higher performance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92CB52D-7C4A-44B1-A401-DB5EA9BA8382}" type="slidenum">
              <a:rPr lang="en-US" smtClean="0"/>
              <a:t>33</a:t>
            </a:fld>
            <a:endParaRPr lang="en-US"/>
          </a:p>
        </p:txBody>
      </p:sp>
    </p:spTree>
    <p:extLst>
      <p:ext uri="{BB962C8B-B14F-4D97-AF65-F5344CB8AC3E}">
        <p14:creationId xmlns:p14="http://schemas.microsoft.com/office/powerpoint/2010/main" val="2112297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synthesizable OpenCL code have been released in Chai benchmark suite. </a:t>
            </a:r>
          </a:p>
        </p:txBody>
      </p:sp>
      <p:sp>
        <p:nvSpPr>
          <p:cNvPr id="4" name="Slide Number Placeholder 3"/>
          <p:cNvSpPr>
            <a:spLocks noGrp="1"/>
          </p:cNvSpPr>
          <p:nvPr>
            <p:ph type="sldNum" sz="quarter" idx="5"/>
          </p:nvPr>
        </p:nvSpPr>
        <p:spPr/>
        <p:txBody>
          <a:bodyPr/>
          <a:lstStyle/>
          <a:p>
            <a:fld id="{B92CB52D-7C4A-44B1-A401-DB5EA9BA8382}" type="slidenum">
              <a:rPr lang="en-US" smtClean="0"/>
              <a:t>34</a:t>
            </a:fld>
            <a:endParaRPr lang="en-US"/>
          </a:p>
        </p:txBody>
      </p:sp>
    </p:spTree>
    <p:extLst>
      <p:ext uri="{BB962C8B-B14F-4D97-AF65-F5344CB8AC3E}">
        <p14:creationId xmlns:p14="http://schemas.microsoft.com/office/powerpoint/2010/main" val="155430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is the Intel Xeon + FPGA integrated platform, where CPU and FPGA are connected via Intel UPI interconnect and PCIe. </a:t>
            </a:r>
          </a:p>
          <a:p>
            <a:r>
              <a:rPr lang="en-US" sz="1200" b="0" i="0" u="none" strike="noStrike" kern="1200" baseline="0" dirty="0">
                <a:solidFill>
                  <a:schemeClr val="tx1"/>
                </a:solidFill>
                <a:latin typeface="+mn-lt"/>
                <a:ea typeface="+mn-ea"/>
                <a:cs typeface="+mn-cs"/>
              </a:rPr>
              <a:t>(click)</a:t>
            </a:r>
          </a:p>
          <a:p>
            <a:r>
              <a:rPr lang="en-US" sz="1200" b="0" i="0" u="none" strike="noStrike" kern="1200" baseline="0" dirty="0">
                <a:solidFill>
                  <a:schemeClr val="tx1"/>
                </a:solidFill>
                <a:latin typeface="+mn-lt"/>
                <a:ea typeface="+mn-ea"/>
                <a:cs typeface="+mn-cs"/>
              </a:rPr>
              <a:t>The trend towards tighter integration of CPUs and FPGAs enables more collaborative execution between devices. Rather than executing an entire kernel on the FPGA while the CPU is idle, collaborative execution makes better use of the overall system resources by involving both CPU threads and FPGA in the execution.</a:t>
            </a:r>
          </a:p>
          <a:p>
            <a:r>
              <a:rPr lang="en-US" sz="1200" b="0" i="0" u="none" strike="noStrike" kern="1200" baseline="0" dirty="0">
                <a:solidFill>
                  <a:schemeClr val="tx1"/>
                </a:solidFill>
                <a:latin typeface="+mn-lt"/>
                <a:ea typeface="+mn-ea"/>
                <a:cs typeface="+mn-cs"/>
              </a:rPr>
              <a:t>(click)</a:t>
            </a:r>
          </a:p>
          <a:p>
            <a:r>
              <a:rPr lang="en-US" sz="1200" b="0" i="0" u="none" strike="noStrike" kern="1200" baseline="0" dirty="0">
                <a:solidFill>
                  <a:schemeClr val="tx1"/>
                </a:solidFill>
                <a:latin typeface="+mn-lt"/>
                <a:ea typeface="+mn-ea"/>
                <a:cs typeface="+mn-cs"/>
              </a:rPr>
              <a:t>One of the key challenges of collaborative execution between CPUs and FPGAs is the identification of the best strategy for partitioning work between the CPU and the FPGA. There are two major approaches to partitioning of work, data partitioning and task partitioning. We will present both partitioning schemes in the following slides. </a:t>
            </a:r>
            <a:endParaRPr lang="en-US" dirty="0"/>
          </a:p>
        </p:txBody>
      </p:sp>
      <p:sp>
        <p:nvSpPr>
          <p:cNvPr id="4" name="Slide Number Placeholder 3"/>
          <p:cNvSpPr>
            <a:spLocks noGrp="1"/>
          </p:cNvSpPr>
          <p:nvPr>
            <p:ph type="sldNum" sz="quarter" idx="5"/>
          </p:nvPr>
        </p:nvSpPr>
        <p:spPr/>
        <p:txBody>
          <a:bodyPr/>
          <a:lstStyle/>
          <a:p>
            <a:fld id="{B92CB52D-7C4A-44B1-A401-DB5EA9BA8382}" type="slidenum">
              <a:rPr lang="en-US" smtClean="0"/>
              <a:t>5</a:t>
            </a:fld>
            <a:endParaRPr lang="en-US"/>
          </a:p>
        </p:txBody>
      </p:sp>
    </p:spTree>
    <p:extLst>
      <p:ext uri="{BB962C8B-B14F-4D97-AF65-F5344CB8AC3E}">
        <p14:creationId xmlns:p14="http://schemas.microsoft.com/office/powerpoint/2010/main" val="4145181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vision of an integrated heterogeneous system: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Single CPU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Multi-core CPUs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CPU + GPU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CPU + GPU + FPGA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CPU + GPU + FPGA with coherency support</a:t>
            </a:r>
          </a:p>
        </p:txBody>
      </p:sp>
      <p:sp>
        <p:nvSpPr>
          <p:cNvPr id="4" name="Slide Number Placeholder 3"/>
          <p:cNvSpPr>
            <a:spLocks noGrp="1"/>
          </p:cNvSpPr>
          <p:nvPr>
            <p:ph type="sldNum" sz="quarter" idx="5"/>
          </p:nvPr>
        </p:nvSpPr>
        <p:spPr/>
        <p:txBody>
          <a:bodyPr/>
          <a:lstStyle/>
          <a:p>
            <a:fld id="{B92CB52D-7C4A-44B1-A401-DB5EA9BA8382}" type="slidenum">
              <a:rPr lang="en-US" smtClean="0"/>
              <a:t>6</a:t>
            </a:fld>
            <a:endParaRPr lang="en-US"/>
          </a:p>
        </p:txBody>
      </p:sp>
    </p:spTree>
    <p:extLst>
      <p:ext uri="{BB962C8B-B14F-4D97-AF65-F5344CB8AC3E}">
        <p14:creationId xmlns:p14="http://schemas.microsoft.com/office/powerpoint/2010/main" val="2317228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We illustrate the collaborative execution strategies using a simple example. In this example, a program consists of many data-parallel tasks that are applied to different data elements.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data-parallel task consists of multiple types of sub-tasks (two in this case), and the result of the first sub-task is required for the execution of the second sub-task.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some cases, a program may consist of multiple phases where there is a global synchronization point across all data-parallel tasks. In OpenCL, these phases are typically expressed as separate kernels. </a:t>
            </a:r>
            <a:endParaRPr lang="en-US" dirty="0"/>
          </a:p>
        </p:txBody>
      </p:sp>
      <p:sp>
        <p:nvSpPr>
          <p:cNvPr id="4" name="Slide Number Placeholder 3"/>
          <p:cNvSpPr>
            <a:spLocks noGrp="1"/>
          </p:cNvSpPr>
          <p:nvPr>
            <p:ph type="sldNum" sz="quarter" idx="5"/>
          </p:nvPr>
        </p:nvSpPr>
        <p:spPr/>
        <p:txBody>
          <a:bodyPr/>
          <a:lstStyle/>
          <a:p>
            <a:fld id="{B92CB52D-7C4A-44B1-A401-DB5EA9BA8382}" type="slidenum">
              <a:rPr lang="en-US" smtClean="0"/>
              <a:t>7</a:t>
            </a:fld>
            <a:endParaRPr lang="en-US"/>
          </a:p>
        </p:txBody>
      </p:sp>
    </p:spTree>
    <p:extLst>
      <p:ext uri="{BB962C8B-B14F-4D97-AF65-F5344CB8AC3E}">
        <p14:creationId xmlns:p14="http://schemas.microsoft.com/office/powerpoint/2010/main" val="343508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the system support, the task partitioning can be fine-grained or coarse-grained. </a:t>
            </a:r>
          </a:p>
        </p:txBody>
      </p:sp>
      <p:sp>
        <p:nvSpPr>
          <p:cNvPr id="4" name="Slide Number Placeholder 3"/>
          <p:cNvSpPr>
            <a:spLocks noGrp="1"/>
          </p:cNvSpPr>
          <p:nvPr>
            <p:ph type="sldNum" sz="quarter" idx="5"/>
          </p:nvPr>
        </p:nvSpPr>
        <p:spPr/>
        <p:txBody>
          <a:bodyPr/>
          <a:lstStyle/>
          <a:p>
            <a:fld id="{B92CB52D-7C4A-44B1-A401-DB5EA9BA8382}" type="slidenum">
              <a:rPr lang="en-US" smtClean="0"/>
              <a:t>8</a:t>
            </a:fld>
            <a:endParaRPr lang="en-US"/>
          </a:p>
        </p:txBody>
      </p:sp>
    </p:spTree>
    <p:extLst>
      <p:ext uri="{BB962C8B-B14F-4D97-AF65-F5344CB8AC3E}">
        <p14:creationId xmlns:p14="http://schemas.microsoft.com/office/powerpoint/2010/main" val="118577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system support, the task partitioning can be fine-grained or coarse-grained. </a:t>
            </a:r>
          </a:p>
        </p:txBody>
      </p:sp>
      <p:sp>
        <p:nvSpPr>
          <p:cNvPr id="4" name="Slide Number Placeholder 3"/>
          <p:cNvSpPr>
            <a:spLocks noGrp="1"/>
          </p:cNvSpPr>
          <p:nvPr>
            <p:ph type="sldNum" sz="quarter" idx="5"/>
          </p:nvPr>
        </p:nvSpPr>
        <p:spPr/>
        <p:txBody>
          <a:bodyPr/>
          <a:lstStyle/>
          <a:p>
            <a:fld id="{B92CB52D-7C4A-44B1-A401-DB5EA9BA8382}" type="slidenum">
              <a:rPr lang="en-US" smtClean="0"/>
              <a:t>9</a:t>
            </a:fld>
            <a:endParaRPr lang="en-US"/>
          </a:p>
        </p:txBody>
      </p:sp>
    </p:spTree>
    <p:extLst>
      <p:ext uri="{BB962C8B-B14F-4D97-AF65-F5344CB8AC3E}">
        <p14:creationId xmlns:p14="http://schemas.microsoft.com/office/powerpoint/2010/main" val="384086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images are processed by CPU</a:t>
            </a:r>
          </a:p>
        </p:txBody>
      </p:sp>
      <p:sp>
        <p:nvSpPr>
          <p:cNvPr id="4" name="Slide Number Placeholder 3"/>
          <p:cNvSpPr>
            <a:spLocks noGrp="1"/>
          </p:cNvSpPr>
          <p:nvPr>
            <p:ph type="sldNum" sz="quarter" idx="5"/>
          </p:nvPr>
        </p:nvSpPr>
        <p:spPr/>
        <p:txBody>
          <a:bodyPr/>
          <a:lstStyle/>
          <a:p>
            <a:fld id="{B92CB52D-7C4A-44B1-A401-DB5EA9BA8382}" type="slidenum">
              <a:rPr lang="en-US" smtClean="0"/>
              <a:t>10</a:t>
            </a:fld>
            <a:endParaRPr lang="en-US"/>
          </a:p>
        </p:txBody>
      </p:sp>
    </p:spTree>
    <p:extLst>
      <p:ext uri="{BB962C8B-B14F-4D97-AF65-F5344CB8AC3E}">
        <p14:creationId xmlns:p14="http://schemas.microsoft.com/office/powerpoint/2010/main" val="2853355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5373" y="1036548"/>
            <a:ext cx="7935310" cy="861356"/>
          </a:xfrm>
        </p:spPr>
        <p:txBody>
          <a:bodyPr anchor="b">
            <a:normAutofit/>
          </a:bodyPr>
          <a:lstStyle>
            <a:lvl1pPr algn="l">
              <a:defRPr sz="4800"/>
            </a:lvl1pPr>
          </a:lstStyle>
          <a:p>
            <a:r>
              <a:rPr lang="en-US" dirty="0"/>
              <a:t>Click to edit Master title style</a:t>
            </a:r>
          </a:p>
        </p:txBody>
      </p:sp>
    </p:spTree>
    <p:extLst>
      <p:ext uri="{BB962C8B-B14F-4D97-AF65-F5344CB8AC3E}">
        <p14:creationId xmlns:p14="http://schemas.microsoft.com/office/powerpoint/2010/main" val="395263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2464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316" y="457422"/>
            <a:ext cx="8530924" cy="1507986"/>
          </a:xfrm>
          <a:prstGeom prst="rect">
            <a:avLst/>
          </a:prstGeom>
        </p:spPr>
        <p:txBody>
          <a:bodyPr vert="horz" lIns="91440" tIns="45720" rIns="91440" bIns="45720" rtlCol="0" anchor="ctr">
            <a:normAutofit/>
          </a:bodyPr>
          <a:lstStyle/>
          <a:p>
            <a:r>
              <a:rPr lang="en-US" dirty="0"/>
              <a:t>Click to edit Master title style</a:t>
            </a:r>
          </a:p>
        </p:txBody>
      </p:sp>
      <p:pic>
        <p:nvPicPr>
          <p:cNvPr id="12" name="Picture 11" descr="master_blueside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7422"/>
            <a:ext cx="108065" cy="1507986"/>
          </a:xfrm>
          <a:prstGeom prst="rect">
            <a:avLst/>
          </a:prstGeom>
        </p:spPr>
      </p:pic>
      <p:pic>
        <p:nvPicPr>
          <p:cNvPr id="14" name="Picture 13" descr="Cover_BuildingCrop.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4612187"/>
            <a:ext cx="9144001" cy="1123077"/>
          </a:xfrm>
          <a:prstGeom prst="rect">
            <a:avLst/>
          </a:prstGeom>
        </p:spPr>
      </p:pic>
      <p:sp>
        <p:nvSpPr>
          <p:cNvPr id="7" name="Rectangle 6">
            <a:extLst>
              <a:ext uri="{FF2B5EF4-FFF2-40B4-BE49-F238E27FC236}">
                <a16:creationId xmlns:a16="http://schemas.microsoft.com/office/drawing/2014/main" id="{D9B841A2-93BB-4A00-A215-6AAC19EE49F6}"/>
              </a:ext>
            </a:extLst>
          </p:cNvPr>
          <p:cNvSpPr/>
          <p:nvPr userDrawn="1"/>
        </p:nvSpPr>
        <p:spPr>
          <a:xfrm>
            <a:off x="0" y="5857874"/>
            <a:ext cx="9144000" cy="1000125"/>
          </a:xfrm>
          <a:prstGeom prst="rect">
            <a:avLst/>
          </a:prstGeom>
          <a:solidFill>
            <a:srgbClr val="E84A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pic>
        <p:nvPicPr>
          <p:cNvPr id="8" name="Picture 7">
            <a:extLst>
              <a:ext uri="{FF2B5EF4-FFF2-40B4-BE49-F238E27FC236}">
                <a16:creationId xmlns:a16="http://schemas.microsoft.com/office/drawing/2014/main" id="{DAF4F039-E5C7-451B-8AF6-1D94814E9F3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47316" y="6015669"/>
            <a:ext cx="2640506" cy="609831"/>
          </a:xfrm>
          <a:prstGeom prst="rect">
            <a:avLst/>
          </a:prstGeom>
        </p:spPr>
      </p:pic>
      <p:pic>
        <p:nvPicPr>
          <p:cNvPr id="9" name="Picture 8">
            <a:extLst>
              <a:ext uri="{FF2B5EF4-FFF2-40B4-BE49-F238E27FC236}">
                <a16:creationId xmlns:a16="http://schemas.microsoft.com/office/drawing/2014/main" id="{7E34FA87-6300-4F46-8C67-9455601AC1A5}"/>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b="96747"/>
          <a:stretch/>
        </p:blipFill>
        <p:spPr>
          <a:xfrm>
            <a:off x="0" y="5777246"/>
            <a:ext cx="9144000" cy="76746"/>
          </a:xfrm>
          <a:prstGeom prst="rect">
            <a:avLst/>
          </a:prstGeom>
        </p:spPr>
      </p:pic>
    </p:spTree>
    <p:extLst>
      <p:ext uri="{BB962C8B-B14F-4D97-AF65-F5344CB8AC3E}">
        <p14:creationId xmlns:p14="http://schemas.microsoft.com/office/powerpoint/2010/main" val="498609231"/>
      </p:ext>
    </p:extLst>
  </p:cSld>
  <p:clrMap bg1="lt1" tx1="dk1" bg2="lt2" tx2="dk2" accent1="accent1" accent2="accent2" accent3="accent3" accent4="accent4" accent5="accent5" accent6="accent6" hlink="hlink" folHlink="folHlink"/>
  <p:sldLayoutIdLst>
    <p:sldLayoutId id="2147483751" r:id="rId1"/>
  </p:sldLayoutIdLst>
  <p:hf hdr="0" ftr="0" dt="0"/>
  <p:txStyles>
    <p:titleStyle>
      <a:lvl1pPr algn="l" defTabSz="914400" rtl="0" eaLnBrk="1" latinLnBrk="0" hangingPunct="1">
        <a:lnSpc>
          <a:spcPct val="90000"/>
        </a:lnSpc>
        <a:spcBef>
          <a:spcPct val="0"/>
        </a:spcBef>
        <a:buNone/>
        <a:defRPr sz="4400" b="1" kern="1200">
          <a:solidFill>
            <a:schemeClr val="accent1">
              <a:lumMod val="50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4868" y="365126"/>
            <a:ext cx="839908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4868" y="1825625"/>
            <a:ext cx="8399082" cy="420589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master_blueside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12699"/>
            <a:ext cx="101600" cy="1030415"/>
          </a:xfrm>
          <a:prstGeom prst="rect">
            <a:avLst/>
          </a:prstGeom>
        </p:spPr>
      </p:pic>
      <p:sp>
        <p:nvSpPr>
          <p:cNvPr id="10" name="Rectangle 9">
            <a:extLst>
              <a:ext uri="{FF2B5EF4-FFF2-40B4-BE49-F238E27FC236}">
                <a16:creationId xmlns:a16="http://schemas.microsoft.com/office/drawing/2014/main" id="{BBAC84D3-2C04-484A-A08A-F81D668E7253}"/>
              </a:ext>
            </a:extLst>
          </p:cNvPr>
          <p:cNvSpPr/>
          <p:nvPr userDrawn="1"/>
        </p:nvSpPr>
        <p:spPr>
          <a:xfrm>
            <a:off x="0" y="6280756"/>
            <a:ext cx="9144000" cy="577244"/>
          </a:xfrm>
          <a:prstGeom prst="rect">
            <a:avLst/>
          </a:prstGeom>
          <a:solidFill>
            <a:srgbClr val="E84A26"/>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pic>
        <p:nvPicPr>
          <p:cNvPr id="11" name="Picture 10">
            <a:extLst>
              <a:ext uri="{FF2B5EF4-FFF2-40B4-BE49-F238E27FC236}">
                <a16:creationId xmlns:a16="http://schemas.microsoft.com/office/drawing/2014/main" id="{B17619B9-657D-432F-BC3C-35E65C98A41C}"/>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b="75362"/>
          <a:stretch/>
        </p:blipFill>
        <p:spPr>
          <a:xfrm>
            <a:off x="-1" y="6135994"/>
            <a:ext cx="9144001" cy="223683"/>
          </a:xfrm>
          <a:prstGeom prst="rect">
            <a:avLst/>
          </a:prstGeom>
        </p:spPr>
      </p:pic>
      <p:pic>
        <p:nvPicPr>
          <p:cNvPr id="12" name="Picture 11">
            <a:extLst>
              <a:ext uri="{FF2B5EF4-FFF2-40B4-BE49-F238E27FC236}">
                <a16:creationId xmlns:a16="http://schemas.microsoft.com/office/drawing/2014/main" id="{06E7EB9A-0354-4905-BB44-AB494DEA7834}"/>
              </a:ext>
            </a:extLst>
          </p:cNvPr>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7251576" y="6469513"/>
            <a:ext cx="1492374" cy="151510"/>
          </a:xfrm>
          <a:prstGeom prst="rect">
            <a:avLst/>
          </a:prstGeom>
        </p:spPr>
      </p:pic>
      <p:pic>
        <p:nvPicPr>
          <p:cNvPr id="13" name="Picture 12">
            <a:extLst>
              <a:ext uri="{FF2B5EF4-FFF2-40B4-BE49-F238E27FC236}">
                <a16:creationId xmlns:a16="http://schemas.microsoft.com/office/drawing/2014/main" id="{9E563BBE-B7F2-4843-A03F-B2DC0209DE54}"/>
              </a:ext>
            </a:extLst>
          </p:cNvPr>
          <p:cNvPicPr>
            <a:picLocks/>
          </p:cNvPicPr>
          <p:nvPr userDrawn="1"/>
        </p:nvPicPr>
        <p:blipFill rotWithShape="1">
          <a:blip r:embed="rId6" cstate="print">
            <a:extLst>
              <a:ext uri="{28A0092B-C50C-407E-A947-70E740481C1C}">
                <a14:useLocalDpi xmlns:a14="http://schemas.microsoft.com/office/drawing/2010/main" val="0"/>
              </a:ext>
            </a:extLst>
          </a:blip>
          <a:srcRect r="92703" b="63560"/>
          <a:stretch/>
        </p:blipFill>
        <p:spPr>
          <a:xfrm>
            <a:off x="464948" y="6372114"/>
            <a:ext cx="321668" cy="370992"/>
          </a:xfrm>
          <a:prstGeom prst="rect">
            <a:avLst/>
          </a:prstGeom>
        </p:spPr>
      </p:pic>
      <p:sp>
        <p:nvSpPr>
          <p:cNvPr id="14" name="Slide Number Placeholder 5">
            <a:extLst>
              <a:ext uri="{FF2B5EF4-FFF2-40B4-BE49-F238E27FC236}">
                <a16:creationId xmlns:a16="http://schemas.microsoft.com/office/drawing/2014/main" id="{0B680A59-D4B2-473E-8204-60E303F16746}"/>
              </a:ext>
            </a:extLst>
          </p:cNvPr>
          <p:cNvSpPr txBox="1">
            <a:spLocks/>
          </p:cNvSpPr>
          <p:nvPr userDrawn="1"/>
        </p:nvSpPr>
        <p:spPr>
          <a:xfrm>
            <a:off x="829505" y="6371393"/>
            <a:ext cx="470920" cy="365593"/>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437004627"/>
      </p:ext>
    </p:extLst>
  </p:cSld>
  <p:clrMap bg1="lt1" tx1="dk1" bg2="lt2" tx2="dk2" accent1="accent1" accent2="accent2" accent3="accent3" accent4="accent4" accent5="accent5" accent6="accent6" hlink="hlink" folHlink="folHlink"/>
  <p:sldLayoutIdLst>
    <p:sldLayoutId id="2147483752" r:id="rId1"/>
  </p:sldLayoutIdLst>
  <p:hf hdr="0" ftr="0" dt="0"/>
  <p:txStyles>
    <p:titleStyle>
      <a:lvl1pPr algn="l" defTabSz="914400" rtl="0" eaLnBrk="1" latinLnBrk="0" hangingPunct="1">
        <a:lnSpc>
          <a:spcPct val="90000"/>
        </a:lnSpc>
        <a:spcBef>
          <a:spcPct val="0"/>
        </a:spcBef>
        <a:buNone/>
        <a:defRPr sz="4000" b="1" kern="1200">
          <a:solidFill>
            <a:schemeClr val="accent5">
              <a:lumMod val="50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292" y="436290"/>
            <a:ext cx="8596335" cy="1535068"/>
          </a:xfrm>
        </p:spPr>
        <p:txBody>
          <a:bodyPr lIns="0" tIns="0" rIns="0" bIns="0">
            <a:noAutofit/>
          </a:bodyPr>
          <a:lstStyle/>
          <a:p>
            <a:pPr>
              <a:lnSpc>
                <a:spcPct val="100000"/>
              </a:lnSpc>
            </a:pPr>
            <a:r>
              <a:rPr lang="en-US" sz="3200" dirty="0"/>
              <a:t>Analysis and Modeling of Collaborative Execution Strategies for Heterogeneous CPU-FPGA Architectures</a:t>
            </a:r>
          </a:p>
        </p:txBody>
      </p:sp>
      <p:sp>
        <p:nvSpPr>
          <p:cNvPr id="10" name="Text Placeholder 2"/>
          <p:cNvSpPr txBox="1">
            <a:spLocks/>
          </p:cNvSpPr>
          <p:nvPr/>
        </p:nvSpPr>
        <p:spPr>
          <a:xfrm>
            <a:off x="280193" y="2110153"/>
            <a:ext cx="8863807" cy="24953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None/>
            </a:pPr>
            <a:r>
              <a:rPr lang="en-US" sz="1800" dirty="0">
                <a:solidFill>
                  <a:srgbClr val="F1501C"/>
                </a:solidFill>
              </a:rPr>
              <a:t>Sitao Huang</a:t>
            </a:r>
            <a:r>
              <a:rPr lang="en-US" sz="1800" baseline="30000" dirty="0">
                <a:solidFill>
                  <a:srgbClr val="F1501C"/>
                </a:solidFill>
              </a:rPr>
              <a:t>1</a:t>
            </a:r>
            <a:r>
              <a:rPr lang="en-US" sz="1800" dirty="0">
                <a:solidFill>
                  <a:srgbClr val="F1501C"/>
                </a:solidFill>
              </a:rPr>
              <a:t>, Li-Wen Chang</a:t>
            </a:r>
            <a:r>
              <a:rPr lang="en-US" sz="1800" baseline="30000" dirty="0">
                <a:solidFill>
                  <a:srgbClr val="F1501C"/>
                </a:solidFill>
              </a:rPr>
              <a:t>2</a:t>
            </a:r>
            <a:r>
              <a:rPr lang="en-US" sz="1800" dirty="0">
                <a:solidFill>
                  <a:srgbClr val="F1501C"/>
                </a:solidFill>
              </a:rPr>
              <a:t>, Izzat El Hajj</a:t>
            </a:r>
            <a:r>
              <a:rPr lang="en-US" sz="1800" baseline="30000" dirty="0">
                <a:solidFill>
                  <a:srgbClr val="F1501C"/>
                </a:solidFill>
              </a:rPr>
              <a:t>3</a:t>
            </a:r>
            <a:r>
              <a:rPr lang="en-US" sz="1800" dirty="0">
                <a:solidFill>
                  <a:srgbClr val="F1501C"/>
                </a:solidFill>
              </a:rPr>
              <a:t>, </a:t>
            </a:r>
            <a:r>
              <a:rPr lang="en-US" sz="1800" b="1" u="sng" dirty="0">
                <a:solidFill>
                  <a:srgbClr val="F1501C"/>
                </a:solidFill>
              </a:rPr>
              <a:t>Simon Garcia De Gonzalo</a:t>
            </a:r>
            <a:r>
              <a:rPr lang="en-US" sz="1800" b="1" baseline="30000" dirty="0">
                <a:solidFill>
                  <a:srgbClr val="F1501C"/>
                </a:solidFill>
              </a:rPr>
              <a:t>1</a:t>
            </a:r>
            <a:r>
              <a:rPr lang="en-US" sz="1800" dirty="0">
                <a:solidFill>
                  <a:srgbClr val="F1501C"/>
                </a:solidFill>
              </a:rPr>
              <a:t>, Juan Gómez-Luna</a:t>
            </a:r>
            <a:r>
              <a:rPr lang="en-US" sz="1800" baseline="30000" dirty="0">
                <a:solidFill>
                  <a:srgbClr val="F1501C"/>
                </a:solidFill>
              </a:rPr>
              <a:t>4</a:t>
            </a:r>
            <a:r>
              <a:rPr lang="en-US" sz="1800" dirty="0">
                <a:solidFill>
                  <a:srgbClr val="F1501C"/>
                </a:solidFill>
              </a:rPr>
              <a:t>,</a:t>
            </a:r>
          </a:p>
          <a:p>
            <a:pPr marL="0" indent="0">
              <a:spcBef>
                <a:spcPts val="300"/>
              </a:spcBef>
              <a:buNone/>
            </a:pPr>
            <a:r>
              <a:rPr lang="en-US" sz="1800" dirty="0">
                <a:solidFill>
                  <a:srgbClr val="F1501C"/>
                </a:solidFill>
              </a:rPr>
              <a:t>Sai Rahul Chalamalasetti</a:t>
            </a:r>
            <a:r>
              <a:rPr lang="en-US" sz="1800" baseline="30000" dirty="0">
                <a:solidFill>
                  <a:srgbClr val="F1501C"/>
                </a:solidFill>
              </a:rPr>
              <a:t>5</a:t>
            </a:r>
            <a:r>
              <a:rPr lang="en-US" sz="1800" dirty="0">
                <a:solidFill>
                  <a:srgbClr val="F1501C"/>
                </a:solidFill>
              </a:rPr>
              <a:t>, Mohamed El Hadedy</a:t>
            </a:r>
            <a:r>
              <a:rPr lang="en-US" sz="1800" baseline="30000" dirty="0">
                <a:solidFill>
                  <a:srgbClr val="F1501C"/>
                </a:solidFill>
              </a:rPr>
              <a:t>6</a:t>
            </a:r>
            <a:r>
              <a:rPr lang="en-US" sz="1800" dirty="0">
                <a:solidFill>
                  <a:srgbClr val="F1501C"/>
                </a:solidFill>
              </a:rPr>
              <a:t>, </a:t>
            </a:r>
            <a:r>
              <a:rPr lang="en-US" sz="1800" dirty="0" err="1">
                <a:solidFill>
                  <a:srgbClr val="F1501C"/>
                </a:solidFill>
              </a:rPr>
              <a:t>Dejan</a:t>
            </a:r>
            <a:r>
              <a:rPr lang="en-US" sz="1800" dirty="0">
                <a:solidFill>
                  <a:srgbClr val="F1501C"/>
                </a:solidFill>
              </a:rPr>
              <a:t> Milojicic</a:t>
            </a:r>
            <a:r>
              <a:rPr lang="en-US" sz="1800" baseline="30000" dirty="0">
                <a:solidFill>
                  <a:srgbClr val="F1501C"/>
                </a:solidFill>
              </a:rPr>
              <a:t>5</a:t>
            </a:r>
            <a:r>
              <a:rPr lang="en-US" sz="1800" dirty="0">
                <a:solidFill>
                  <a:srgbClr val="F1501C"/>
                </a:solidFill>
              </a:rPr>
              <a:t>, </a:t>
            </a:r>
            <a:r>
              <a:rPr lang="en-US" altLang="zh-CN" sz="1800" dirty="0" err="1">
                <a:solidFill>
                  <a:srgbClr val="F1501C"/>
                </a:solidFill>
              </a:rPr>
              <a:t>Onur</a:t>
            </a:r>
            <a:r>
              <a:rPr lang="en-US" altLang="zh-CN" sz="1800" dirty="0">
                <a:solidFill>
                  <a:srgbClr val="F1501C"/>
                </a:solidFill>
              </a:rPr>
              <a:t> Mutlu</a:t>
            </a:r>
            <a:r>
              <a:rPr lang="en-US" sz="1800" baseline="30000" dirty="0">
                <a:solidFill>
                  <a:srgbClr val="F1501C"/>
                </a:solidFill>
              </a:rPr>
              <a:t>4</a:t>
            </a:r>
            <a:r>
              <a:rPr lang="en-US" altLang="zh-CN" sz="1800" dirty="0">
                <a:solidFill>
                  <a:srgbClr val="F1501C"/>
                </a:solidFill>
              </a:rPr>
              <a:t>, </a:t>
            </a:r>
          </a:p>
          <a:p>
            <a:pPr marL="0" indent="0">
              <a:spcBef>
                <a:spcPts val="300"/>
              </a:spcBef>
              <a:buNone/>
            </a:pPr>
            <a:r>
              <a:rPr lang="en-US" sz="1800" dirty="0">
                <a:solidFill>
                  <a:srgbClr val="F1501C"/>
                </a:solidFill>
              </a:rPr>
              <a:t>Deming Chen</a:t>
            </a:r>
            <a:r>
              <a:rPr lang="en-US" sz="1800" baseline="30000" dirty="0">
                <a:solidFill>
                  <a:srgbClr val="F1501C"/>
                </a:solidFill>
              </a:rPr>
              <a:t>1</a:t>
            </a:r>
            <a:r>
              <a:rPr lang="en-US" sz="1800" dirty="0">
                <a:solidFill>
                  <a:srgbClr val="F1501C"/>
                </a:solidFill>
              </a:rPr>
              <a:t>, </a:t>
            </a:r>
            <a:r>
              <a:rPr lang="en-US" sz="1800" dirty="0" err="1">
                <a:solidFill>
                  <a:srgbClr val="F1501C"/>
                </a:solidFill>
              </a:rPr>
              <a:t>Wen-mei</a:t>
            </a:r>
            <a:r>
              <a:rPr lang="en-US" sz="1800" dirty="0">
                <a:solidFill>
                  <a:srgbClr val="F1501C"/>
                </a:solidFill>
              </a:rPr>
              <a:t> Hwu</a:t>
            </a:r>
            <a:r>
              <a:rPr lang="en-US" sz="1800" baseline="30000" dirty="0">
                <a:solidFill>
                  <a:srgbClr val="F1501C"/>
                </a:solidFill>
              </a:rPr>
              <a:t>1</a:t>
            </a:r>
            <a:endParaRPr lang="en-US" sz="1800" dirty="0">
              <a:solidFill>
                <a:srgbClr val="F1501C"/>
              </a:solidFill>
            </a:endParaRPr>
          </a:p>
          <a:p>
            <a:pPr marL="0" indent="0">
              <a:lnSpc>
                <a:spcPct val="100000"/>
              </a:lnSpc>
              <a:spcBef>
                <a:spcPts val="0"/>
              </a:spcBef>
              <a:buNone/>
            </a:pPr>
            <a:endParaRPr lang="en-US" sz="1700" baseline="30000" dirty="0">
              <a:solidFill>
                <a:srgbClr val="F1501C"/>
              </a:solidFill>
            </a:endParaRPr>
          </a:p>
          <a:p>
            <a:pPr marL="0" indent="0">
              <a:lnSpc>
                <a:spcPct val="100000"/>
              </a:lnSpc>
              <a:spcBef>
                <a:spcPts val="0"/>
              </a:spcBef>
              <a:buNone/>
            </a:pPr>
            <a:r>
              <a:rPr lang="en-US" sz="1400" baseline="30000" dirty="0">
                <a:solidFill>
                  <a:srgbClr val="002060"/>
                </a:solidFill>
              </a:rPr>
              <a:t>1</a:t>
            </a:r>
            <a:r>
              <a:rPr lang="en-US" sz="1400" dirty="0">
                <a:solidFill>
                  <a:srgbClr val="002060"/>
                </a:solidFill>
              </a:rPr>
              <a:t>University of Illinois at Urbana-Champaign, USA</a:t>
            </a:r>
          </a:p>
          <a:p>
            <a:pPr marL="0" indent="0">
              <a:lnSpc>
                <a:spcPct val="100000"/>
              </a:lnSpc>
              <a:spcBef>
                <a:spcPts val="0"/>
              </a:spcBef>
              <a:buNone/>
            </a:pPr>
            <a:r>
              <a:rPr lang="en-US" sz="1400" baseline="30000" dirty="0">
                <a:solidFill>
                  <a:srgbClr val="002060"/>
                </a:solidFill>
              </a:rPr>
              <a:t>2</a:t>
            </a:r>
            <a:r>
              <a:rPr lang="en-US" sz="1400" dirty="0">
                <a:solidFill>
                  <a:srgbClr val="002060"/>
                </a:solidFill>
              </a:rPr>
              <a:t>Microsoft, USA</a:t>
            </a:r>
          </a:p>
          <a:p>
            <a:pPr marL="0" indent="0">
              <a:lnSpc>
                <a:spcPct val="100000"/>
              </a:lnSpc>
              <a:spcBef>
                <a:spcPts val="0"/>
              </a:spcBef>
              <a:buNone/>
            </a:pPr>
            <a:r>
              <a:rPr lang="en-US" sz="1400" baseline="30000" dirty="0">
                <a:solidFill>
                  <a:srgbClr val="002060"/>
                </a:solidFill>
              </a:rPr>
              <a:t>3</a:t>
            </a:r>
            <a:r>
              <a:rPr lang="en-US" sz="1400" dirty="0">
                <a:solidFill>
                  <a:srgbClr val="002060"/>
                </a:solidFill>
              </a:rPr>
              <a:t>American University of Beirut, Lebanon</a:t>
            </a:r>
          </a:p>
          <a:p>
            <a:pPr marL="0" indent="0">
              <a:lnSpc>
                <a:spcPct val="100000"/>
              </a:lnSpc>
              <a:spcBef>
                <a:spcPts val="0"/>
              </a:spcBef>
              <a:buNone/>
            </a:pPr>
            <a:r>
              <a:rPr lang="en-US" sz="1400" baseline="30000" dirty="0">
                <a:solidFill>
                  <a:srgbClr val="002060"/>
                </a:solidFill>
              </a:rPr>
              <a:t>4</a:t>
            </a:r>
            <a:r>
              <a:rPr lang="en-US" sz="1400" dirty="0">
                <a:solidFill>
                  <a:srgbClr val="002060"/>
                </a:solidFill>
              </a:rPr>
              <a:t>ETH Zürich, Switzerland</a:t>
            </a:r>
          </a:p>
          <a:p>
            <a:pPr marL="0" indent="0">
              <a:lnSpc>
                <a:spcPct val="100000"/>
              </a:lnSpc>
              <a:spcBef>
                <a:spcPts val="0"/>
              </a:spcBef>
              <a:buNone/>
            </a:pPr>
            <a:r>
              <a:rPr lang="en-US" sz="1400" baseline="30000" dirty="0">
                <a:solidFill>
                  <a:srgbClr val="002060"/>
                </a:solidFill>
              </a:rPr>
              <a:t>5</a:t>
            </a:r>
            <a:r>
              <a:rPr lang="en-US" sz="1400" dirty="0">
                <a:solidFill>
                  <a:srgbClr val="002060"/>
                </a:solidFill>
              </a:rPr>
              <a:t>Hewlett Packard Labs, USA</a:t>
            </a:r>
          </a:p>
          <a:p>
            <a:pPr marL="0" indent="0">
              <a:lnSpc>
                <a:spcPct val="100000"/>
              </a:lnSpc>
              <a:spcBef>
                <a:spcPts val="0"/>
              </a:spcBef>
              <a:buNone/>
            </a:pPr>
            <a:r>
              <a:rPr lang="en-US" sz="1400" baseline="30000" dirty="0">
                <a:solidFill>
                  <a:srgbClr val="002060"/>
                </a:solidFill>
              </a:rPr>
              <a:t>6</a:t>
            </a:r>
            <a:r>
              <a:rPr lang="en-US" sz="1400" dirty="0">
                <a:solidFill>
                  <a:srgbClr val="002060"/>
                </a:solidFill>
              </a:rPr>
              <a:t>California State Polytechnic University, Pomona, USA</a:t>
            </a:r>
          </a:p>
        </p:txBody>
      </p:sp>
      <p:pic>
        <p:nvPicPr>
          <p:cNvPr id="1026" name="Picture 2" descr="https://icpe2019.spec.org/uploads/RTEmagicC_artifacts_evaluated_functional_02.jpg.jpg">
            <a:extLst>
              <a:ext uri="{FF2B5EF4-FFF2-40B4-BE49-F238E27FC236}">
                <a16:creationId xmlns:a16="http://schemas.microsoft.com/office/drawing/2014/main" id="{407D32A3-766A-42AA-9B9B-0C8262E3B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347" y="3139068"/>
            <a:ext cx="1066106" cy="105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193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8E9B246-4214-4BC4-88C7-6D9B1C054A6E}"/>
              </a:ext>
            </a:extLst>
          </p:cNvPr>
          <p:cNvSpPr/>
          <p:nvPr/>
        </p:nvSpPr>
        <p:spPr>
          <a:xfrm>
            <a:off x="344868" y="2359444"/>
            <a:ext cx="1881553" cy="30861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CAF58-AD81-44C9-88F7-DBFEFDACEB5C}"/>
              </a:ext>
            </a:extLst>
          </p:cNvPr>
          <p:cNvSpPr>
            <a:spLocks noGrp="1"/>
          </p:cNvSpPr>
          <p:nvPr>
            <p:ph type="title"/>
          </p:nvPr>
        </p:nvSpPr>
        <p:spPr/>
        <p:txBody>
          <a:bodyPr>
            <a:normAutofit/>
          </a:bodyPr>
          <a:lstStyle/>
          <a:p>
            <a:r>
              <a:rPr lang="en-US" dirty="0"/>
              <a:t>Data Partitioning</a:t>
            </a:r>
          </a:p>
        </p:txBody>
      </p:sp>
      <p:sp>
        <p:nvSpPr>
          <p:cNvPr id="4" name="Rectangle 3">
            <a:extLst>
              <a:ext uri="{FF2B5EF4-FFF2-40B4-BE49-F238E27FC236}">
                <a16:creationId xmlns:a16="http://schemas.microsoft.com/office/drawing/2014/main" id="{F156202C-CAF4-4957-8F25-9EDB41FE3667}"/>
              </a:ext>
            </a:extLst>
          </p:cNvPr>
          <p:cNvSpPr/>
          <p:nvPr/>
        </p:nvSpPr>
        <p:spPr>
          <a:xfrm>
            <a:off x="443552" y="2790265"/>
            <a:ext cx="1696915" cy="3956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Gaussian Filter</a:t>
            </a:r>
          </a:p>
        </p:txBody>
      </p:sp>
      <p:sp>
        <p:nvSpPr>
          <p:cNvPr id="5" name="Rectangle 4">
            <a:extLst>
              <a:ext uri="{FF2B5EF4-FFF2-40B4-BE49-F238E27FC236}">
                <a16:creationId xmlns:a16="http://schemas.microsoft.com/office/drawing/2014/main" id="{DD1E46A9-C448-41F1-B98C-8A9891C7226D}"/>
              </a:ext>
            </a:extLst>
          </p:cNvPr>
          <p:cNvSpPr/>
          <p:nvPr/>
        </p:nvSpPr>
        <p:spPr>
          <a:xfrm>
            <a:off x="443551" y="3287030"/>
            <a:ext cx="1696915" cy="3956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Sobel Filter</a:t>
            </a:r>
          </a:p>
        </p:txBody>
      </p:sp>
      <p:sp>
        <p:nvSpPr>
          <p:cNvPr id="6" name="Rectangle 5">
            <a:extLst>
              <a:ext uri="{FF2B5EF4-FFF2-40B4-BE49-F238E27FC236}">
                <a16:creationId xmlns:a16="http://schemas.microsoft.com/office/drawing/2014/main" id="{2E75B23C-3948-421A-B089-90025CA3E531}"/>
              </a:ext>
            </a:extLst>
          </p:cNvPr>
          <p:cNvSpPr/>
          <p:nvPr/>
        </p:nvSpPr>
        <p:spPr>
          <a:xfrm>
            <a:off x="447946" y="3782448"/>
            <a:ext cx="1696915" cy="6331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Non-maximum Suppression</a:t>
            </a:r>
          </a:p>
        </p:txBody>
      </p:sp>
      <p:sp>
        <p:nvSpPr>
          <p:cNvPr id="7" name="Rectangle 6">
            <a:extLst>
              <a:ext uri="{FF2B5EF4-FFF2-40B4-BE49-F238E27FC236}">
                <a16:creationId xmlns:a16="http://schemas.microsoft.com/office/drawing/2014/main" id="{40E07964-C43F-4AE8-8980-F9B1D4F72AA1}"/>
              </a:ext>
            </a:extLst>
          </p:cNvPr>
          <p:cNvSpPr/>
          <p:nvPr/>
        </p:nvSpPr>
        <p:spPr>
          <a:xfrm>
            <a:off x="443551" y="4594452"/>
            <a:ext cx="1696915" cy="6331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Hysteresis Thresholding</a:t>
            </a:r>
          </a:p>
        </p:txBody>
      </p:sp>
      <p:sp>
        <p:nvSpPr>
          <p:cNvPr id="18" name="TextBox 17">
            <a:extLst>
              <a:ext uri="{FF2B5EF4-FFF2-40B4-BE49-F238E27FC236}">
                <a16:creationId xmlns:a16="http://schemas.microsoft.com/office/drawing/2014/main" id="{8BA534A0-823A-4591-9543-3B9E8B44ADCA}"/>
              </a:ext>
            </a:extLst>
          </p:cNvPr>
          <p:cNvSpPr txBox="1"/>
          <p:nvPr/>
        </p:nvSpPr>
        <p:spPr>
          <a:xfrm>
            <a:off x="443551" y="2403268"/>
            <a:ext cx="1195754" cy="369332"/>
          </a:xfrm>
          <a:prstGeom prst="rect">
            <a:avLst/>
          </a:prstGeom>
          <a:noFill/>
        </p:spPr>
        <p:txBody>
          <a:bodyPr wrap="square" rtlCol="0">
            <a:spAutoFit/>
          </a:bodyPr>
          <a:lstStyle/>
          <a:p>
            <a:r>
              <a:rPr lang="en-US" dirty="0"/>
              <a:t>CPU</a:t>
            </a:r>
          </a:p>
        </p:txBody>
      </p:sp>
      <p:pic>
        <p:nvPicPr>
          <p:cNvPr id="2050" name="Picture 2" descr="Related image">
            <a:extLst>
              <a:ext uri="{FF2B5EF4-FFF2-40B4-BE49-F238E27FC236}">
                <a16:creationId xmlns:a16="http://schemas.microsoft.com/office/drawing/2014/main" id="{2DF2FBA7-5FBC-4A7A-A6E6-83A421B321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0" t="2027" r="55527" b="93209"/>
          <a:stretch/>
        </p:blipFill>
        <p:spPr bwMode="auto">
          <a:xfrm>
            <a:off x="575895" y="1862628"/>
            <a:ext cx="3996104" cy="177422"/>
          </a:xfrm>
          <a:prstGeom prst="rect">
            <a:avLst/>
          </a:prstGeom>
          <a:noFill/>
          <a:extLst>
            <a:ext uri="{909E8E84-426E-40DD-AFC4-6F175D3DCCD1}">
              <a14:hiddenFill xmlns:a14="http://schemas.microsoft.com/office/drawing/2010/main">
                <a:solidFill>
                  <a:srgbClr val="FFFFFF"/>
                </a:solidFill>
              </a14:hiddenFill>
            </a:ext>
          </a:extLst>
        </p:spPr>
      </p:pic>
      <p:sp>
        <p:nvSpPr>
          <p:cNvPr id="20" name="Left Brace 19">
            <a:extLst>
              <a:ext uri="{FF2B5EF4-FFF2-40B4-BE49-F238E27FC236}">
                <a16:creationId xmlns:a16="http://schemas.microsoft.com/office/drawing/2014/main" id="{F5E909F5-B599-4393-82F3-13C53E89C62F}"/>
              </a:ext>
            </a:extLst>
          </p:cNvPr>
          <p:cNvSpPr/>
          <p:nvPr/>
        </p:nvSpPr>
        <p:spPr>
          <a:xfrm rot="16200000">
            <a:off x="2467864" y="132289"/>
            <a:ext cx="201425" cy="3996103"/>
          </a:xfrm>
          <a:prstGeom prst="leftBrace">
            <a:avLst>
              <a:gd name="adj1" fmla="val 79646"/>
              <a:gd name="adj2" fmla="val 15666"/>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8D485BD0-128B-455B-A105-E230BE831BF3}"/>
              </a:ext>
            </a:extLst>
          </p:cNvPr>
          <p:cNvCxnSpPr>
            <a:cxnSpLocks/>
          </p:cNvCxnSpPr>
          <p:nvPr/>
        </p:nvCxnSpPr>
        <p:spPr>
          <a:xfrm>
            <a:off x="1197089" y="2231054"/>
            <a:ext cx="0" cy="5592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63A6E2-CB01-4D91-A769-4149BC36EF4B}"/>
              </a:ext>
            </a:extLst>
          </p:cNvPr>
          <p:cNvCxnSpPr/>
          <p:nvPr/>
        </p:nvCxnSpPr>
        <p:spPr>
          <a:xfrm>
            <a:off x="1197089" y="3185919"/>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64B5BD3-E1B8-4811-AA3A-25E8237D6A6B}"/>
              </a:ext>
            </a:extLst>
          </p:cNvPr>
          <p:cNvCxnSpPr/>
          <p:nvPr/>
        </p:nvCxnSpPr>
        <p:spPr>
          <a:xfrm>
            <a:off x="1197089" y="3682684"/>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4FA2B6C-97B0-4FC3-A229-7580B4C0145A}"/>
              </a:ext>
            </a:extLst>
          </p:cNvPr>
          <p:cNvCxnSpPr>
            <a:cxnSpLocks/>
          </p:cNvCxnSpPr>
          <p:nvPr/>
        </p:nvCxnSpPr>
        <p:spPr>
          <a:xfrm>
            <a:off x="1197089" y="4415619"/>
            <a:ext cx="0" cy="1788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57B0F49-156C-4AA7-80E0-C6597CE05F44}"/>
              </a:ext>
            </a:extLst>
          </p:cNvPr>
          <p:cNvCxnSpPr>
            <a:cxnSpLocks/>
          </p:cNvCxnSpPr>
          <p:nvPr/>
        </p:nvCxnSpPr>
        <p:spPr>
          <a:xfrm>
            <a:off x="1197089" y="5227623"/>
            <a:ext cx="0" cy="4518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839E6C5-CCF7-4567-A7EA-E673CE178791}"/>
              </a:ext>
            </a:extLst>
          </p:cNvPr>
          <p:cNvSpPr txBox="1"/>
          <p:nvPr/>
        </p:nvSpPr>
        <p:spPr>
          <a:xfrm>
            <a:off x="443551" y="1540117"/>
            <a:ext cx="1545649" cy="338554"/>
          </a:xfrm>
          <a:prstGeom prst="rect">
            <a:avLst/>
          </a:prstGeom>
          <a:noFill/>
        </p:spPr>
        <p:txBody>
          <a:bodyPr wrap="square" rtlCol="0">
            <a:spAutoFit/>
          </a:bodyPr>
          <a:lstStyle/>
          <a:p>
            <a:r>
              <a:rPr lang="en-US" sz="1600" dirty="0"/>
              <a:t>Input images</a:t>
            </a:r>
          </a:p>
        </p:txBody>
      </p:sp>
      <p:sp>
        <p:nvSpPr>
          <p:cNvPr id="41" name="TextBox 40">
            <a:extLst>
              <a:ext uri="{FF2B5EF4-FFF2-40B4-BE49-F238E27FC236}">
                <a16:creationId xmlns:a16="http://schemas.microsoft.com/office/drawing/2014/main" id="{B975FA49-A9A0-4C03-9F02-BC07BCC6D26D}"/>
              </a:ext>
            </a:extLst>
          </p:cNvPr>
          <p:cNvSpPr txBox="1"/>
          <p:nvPr/>
        </p:nvSpPr>
        <p:spPr>
          <a:xfrm>
            <a:off x="425819" y="5681516"/>
            <a:ext cx="1545649" cy="338554"/>
          </a:xfrm>
          <a:prstGeom prst="rect">
            <a:avLst/>
          </a:prstGeom>
          <a:noFill/>
        </p:spPr>
        <p:txBody>
          <a:bodyPr wrap="square" rtlCol="0">
            <a:spAutoFit/>
          </a:bodyPr>
          <a:lstStyle/>
          <a:p>
            <a:pPr algn="ctr"/>
            <a:r>
              <a:rPr lang="en-US" sz="1600" dirty="0"/>
              <a:t>Output images</a:t>
            </a:r>
          </a:p>
        </p:txBody>
      </p:sp>
      <p:sp>
        <p:nvSpPr>
          <p:cNvPr id="2054" name="Rectangle 2053">
            <a:extLst>
              <a:ext uri="{FF2B5EF4-FFF2-40B4-BE49-F238E27FC236}">
                <a16:creationId xmlns:a16="http://schemas.microsoft.com/office/drawing/2014/main" id="{A7278D10-80C5-4854-ADF4-589A1C6DC729}"/>
              </a:ext>
            </a:extLst>
          </p:cNvPr>
          <p:cNvSpPr/>
          <p:nvPr/>
        </p:nvSpPr>
        <p:spPr>
          <a:xfrm>
            <a:off x="362615" y="1264336"/>
            <a:ext cx="6117315" cy="369332"/>
          </a:xfrm>
          <a:prstGeom prst="rect">
            <a:avLst/>
          </a:prstGeom>
        </p:spPr>
        <p:txBody>
          <a:bodyPr wrap="square">
            <a:spAutoFit/>
          </a:bodyPr>
          <a:lstStyle/>
          <a:p>
            <a:r>
              <a:rPr lang="en-US" b="1" dirty="0"/>
              <a:t>Using Canny Edge Detection (CED) as an example</a:t>
            </a:r>
          </a:p>
        </p:txBody>
      </p:sp>
      <p:sp>
        <p:nvSpPr>
          <p:cNvPr id="56" name="TextBox 55">
            <a:extLst>
              <a:ext uri="{FF2B5EF4-FFF2-40B4-BE49-F238E27FC236}">
                <a16:creationId xmlns:a16="http://schemas.microsoft.com/office/drawing/2014/main" id="{7403CCC4-C3DD-4963-90D2-6C831AC3DF92}"/>
              </a:ext>
            </a:extLst>
          </p:cNvPr>
          <p:cNvSpPr txBox="1"/>
          <p:nvPr/>
        </p:nvSpPr>
        <p:spPr>
          <a:xfrm>
            <a:off x="4400227" y="5221001"/>
            <a:ext cx="2598234" cy="369332"/>
          </a:xfrm>
          <a:prstGeom prst="rect">
            <a:avLst/>
          </a:prstGeom>
          <a:noFill/>
        </p:spPr>
        <p:txBody>
          <a:bodyPr wrap="square" rtlCol="0">
            <a:spAutoFit/>
          </a:bodyPr>
          <a:lstStyle/>
          <a:p>
            <a:r>
              <a:rPr lang="en-US" dirty="0"/>
              <a:t>CPU Implementation</a:t>
            </a:r>
          </a:p>
        </p:txBody>
      </p:sp>
    </p:spTree>
    <p:extLst>
      <p:ext uri="{BB962C8B-B14F-4D97-AF65-F5344CB8AC3E}">
        <p14:creationId xmlns:p14="http://schemas.microsoft.com/office/powerpoint/2010/main" val="335335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7" grpId="0" animBg="1"/>
      <p:bldP spid="18" grpId="0"/>
      <p:bldP spid="20" grpId="0" animBg="1"/>
      <p:bldP spid="40" grpId="0"/>
      <p:bldP spid="41" grpId="0"/>
      <p:bldP spid="2054"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4F75A2-D28D-42D5-8DFE-CB63F5053619}"/>
              </a:ext>
            </a:extLst>
          </p:cNvPr>
          <p:cNvSpPr/>
          <p:nvPr/>
        </p:nvSpPr>
        <p:spPr>
          <a:xfrm>
            <a:off x="2288470" y="2359443"/>
            <a:ext cx="1881553" cy="30861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CAF58-AD81-44C9-88F7-DBFEFDACEB5C}"/>
              </a:ext>
            </a:extLst>
          </p:cNvPr>
          <p:cNvSpPr>
            <a:spLocks noGrp="1"/>
          </p:cNvSpPr>
          <p:nvPr>
            <p:ph type="title"/>
          </p:nvPr>
        </p:nvSpPr>
        <p:spPr/>
        <p:txBody>
          <a:bodyPr>
            <a:normAutofit/>
          </a:bodyPr>
          <a:lstStyle/>
          <a:p>
            <a:r>
              <a:rPr lang="en-US" dirty="0"/>
              <a:t>Data Partitioning</a:t>
            </a:r>
          </a:p>
        </p:txBody>
      </p:sp>
      <p:sp>
        <p:nvSpPr>
          <p:cNvPr id="8" name="Rectangle 7">
            <a:extLst>
              <a:ext uri="{FF2B5EF4-FFF2-40B4-BE49-F238E27FC236}">
                <a16:creationId xmlns:a16="http://schemas.microsoft.com/office/drawing/2014/main" id="{4D83C19E-4623-450D-B8C7-F2CDDD1AA1EB}"/>
              </a:ext>
            </a:extLst>
          </p:cNvPr>
          <p:cNvSpPr/>
          <p:nvPr/>
        </p:nvSpPr>
        <p:spPr>
          <a:xfrm>
            <a:off x="2380791" y="2790265"/>
            <a:ext cx="1696915" cy="3956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Gaussian Filter</a:t>
            </a:r>
          </a:p>
        </p:txBody>
      </p:sp>
      <p:sp>
        <p:nvSpPr>
          <p:cNvPr id="9" name="Rectangle 8">
            <a:extLst>
              <a:ext uri="{FF2B5EF4-FFF2-40B4-BE49-F238E27FC236}">
                <a16:creationId xmlns:a16="http://schemas.microsoft.com/office/drawing/2014/main" id="{6D331033-EC44-4D59-A1A0-CAFBC0884D39}"/>
              </a:ext>
            </a:extLst>
          </p:cNvPr>
          <p:cNvSpPr/>
          <p:nvPr/>
        </p:nvSpPr>
        <p:spPr>
          <a:xfrm>
            <a:off x="2380790" y="3287030"/>
            <a:ext cx="1696915" cy="3956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Sobel Filter</a:t>
            </a:r>
          </a:p>
        </p:txBody>
      </p:sp>
      <p:sp>
        <p:nvSpPr>
          <p:cNvPr id="10" name="Rectangle 9">
            <a:extLst>
              <a:ext uri="{FF2B5EF4-FFF2-40B4-BE49-F238E27FC236}">
                <a16:creationId xmlns:a16="http://schemas.microsoft.com/office/drawing/2014/main" id="{DB35AF25-4DAB-44ED-BD9C-6C6A092C71BF}"/>
              </a:ext>
            </a:extLst>
          </p:cNvPr>
          <p:cNvSpPr/>
          <p:nvPr/>
        </p:nvSpPr>
        <p:spPr>
          <a:xfrm>
            <a:off x="2385185" y="3782448"/>
            <a:ext cx="1696915" cy="6331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Non-maximum Suppression</a:t>
            </a:r>
          </a:p>
        </p:txBody>
      </p:sp>
      <p:sp>
        <p:nvSpPr>
          <p:cNvPr id="11" name="Rectangle 10">
            <a:extLst>
              <a:ext uri="{FF2B5EF4-FFF2-40B4-BE49-F238E27FC236}">
                <a16:creationId xmlns:a16="http://schemas.microsoft.com/office/drawing/2014/main" id="{A6ADA106-FCCC-40B9-A34A-B94DC4335568}"/>
              </a:ext>
            </a:extLst>
          </p:cNvPr>
          <p:cNvSpPr/>
          <p:nvPr/>
        </p:nvSpPr>
        <p:spPr>
          <a:xfrm>
            <a:off x="2380790" y="4594452"/>
            <a:ext cx="1696915" cy="6331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Hysteresis Thresholding</a:t>
            </a:r>
          </a:p>
        </p:txBody>
      </p:sp>
      <p:sp>
        <p:nvSpPr>
          <p:cNvPr id="19" name="TextBox 18">
            <a:extLst>
              <a:ext uri="{FF2B5EF4-FFF2-40B4-BE49-F238E27FC236}">
                <a16:creationId xmlns:a16="http://schemas.microsoft.com/office/drawing/2014/main" id="{A9AA13D9-31A2-452D-87C9-8CA1A3DAEB4E}"/>
              </a:ext>
            </a:extLst>
          </p:cNvPr>
          <p:cNvSpPr txBox="1"/>
          <p:nvPr/>
        </p:nvSpPr>
        <p:spPr>
          <a:xfrm>
            <a:off x="2380790" y="2414311"/>
            <a:ext cx="1195754" cy="369332"/>
          </a:xfrm>
          <a:prstGeom prst="rect">
            <a:avLst/>
          </a:prstGeom>
          <a:noFill/>
        </p:spPr>
        <p:txBody>
          <a:bodyPr wrap="square" rtlCol="0">
            <a:spAutoFit/>
          </a:bodyPr>
          <a:lstStyle/>
          <a:p>
            <a:r>
              <a:rPr lang="en-US" dirty="0"/>
              <a:t>FPGA</a:t>
            </a:r>
          </a:p>
        </p:txBody>
      </p:sp>
      <p:pic>
        <p:nvPicPr>
          <p:cNvPr id="2050" name="Picture 2" descr="Related image">
            <a:extLst>
              <a:ext uri="{FF2B5EF4-FFF2-40B4-BE49-F238E27FC236}">
                <a16:creationId xmlns:a16="http://schemas.microsoft.com/office/drawing/2014/main" id="{2DF2FBA7-5FBC-4A7A-A6E6-83A421B321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0" t="2027" r="55527" b="93209"/>
          <a:stretch/>
        </p:blipFill>
        <p:spPr bwMode="auto">
          <a:xfrm>
            <a:off x="575895" y="1862628"/>
            <a:ext cx="3996104" cy="177422"/>
          </a:xfrm>
          <a:prstGeom prst="rect">
            <a:avLst/>
          </a:prstGeom>
          <a:noFill/>
          <a:extLst>
            <a:ext uri="{909E8E84-426E-40DD-AFC4-6F175D3DCCD1}">
              <a14:hiddenFill xmlns:a14="http://schemas.microsoft.com/office/drawing/2010/main">
                <a:solidFill>
                  <a:srgbClr val="FFFFFF"/>
                </a:solidFill>
              </a14:hiddenFill>
            </a:ext>
          </a:extLst>
        </p:spPr>
      </p:pic>
      <p:sp>
        <p:nvSpPr>
          <p:cNvPr id="24" name="Left Brace 23">
            <a:extLst>
              <a:ext uri="{FF2B5EF4-FFF2-40B4-BE49-F238E27FC236}">
                <a16:creationId xmlns:a16="http://schemas.microsoft.com/office/drawing/2014/main" id="{4B946E27-617A-479F-B261-649A8B30C16A}"/>
              </a:ext>
            </a:extLst>
          </p:cNvPr>
          <p:cNvSpPr/>
          <p:nvPr/>
        </p:nvSpPr>
        <p:spPr>
          <a:xfrm rot="16200000">
            <a:off x="2450401" y="148542"/>
            <a:ext cx="247094" cy="3996105"/>
          </a:xfrm>
          <a:prstGeom prst="leftBrace">
            <a:avLst>
              <a:gd name="adj1" fmla="val 79646"/>
              <a:gd name="adj2" fmla="val 65828"/>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64DDBC7-B732-4F22-9D5C-125EA96CF44F}"/>
              </a:ext>
            </a:extLst>
          </p:cNvPr>
          <p:cNvCxnSpPr>
            <a:cxnSpLocks/>
          </p:cNvCxnSpPr>
          <p:nvPr/>
        </p:nvCxnSpPr>
        <p:spPr>
          <a:xfrm>
            <a:off x="3208695" y="2224432"/>
            <a:ext cx="0" cy="5592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D01CFE0-C0E1-476E-9E50-3804559AC53D}"/>
              </a:ext>
            </a:extLst>
          </p:cNvPr>
          <p:cNvCxnSpPr/>
          <p:nvPr/>
        </p:nvCxnSpPr>
        <p:spPr>
          <a:xfrm>
            <a:off x="3208695" y="3179297"/>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5B07AB-B047-4E9F-B5C5-9E171ED4E5FC}"/>
              </a:ext>
            </a:extLst>
          </p:cNvPr>
          <p:cNvCxnSpPr/>
          <p:nvPr/>
        </p:nvCxnSpPr>
        <p:spPr>
          <a:xfrm>
            <a:off x="3208695" y="3676062"/>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F645E8-D4E8-459D-A495-368908EBB703}"/>
              </a:ext>
            </a:extLst>
          </p:cNvPr>
          <p:cNvCxnSpPr>
            <a:cxnSpLocks/>
          </p:cNvCxnSpPr>
          <p:nvPr/>
        </p:nvCxnSpPr>
        <p:spPr>
          <a:xfrm>
            <a:off x="3208695" y="4408997"/>
            <a:ext cx="0" cy="1788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825D91-C80C-4E58-A4A8-8F2E5F0109BE}"/>
              </a:ext>
            </a:extLst>
          </p:cNvPr>
          <p:cNvCxnSpPr>
            <a:cxnSpLocks/>
          </p:cNvCxnSpPr>
          <p:nvPr/>
        </p:nvCxnSpPr>
        <p:spPr>
          <a:xfrm>
            <a:off x="3208695" y="5221001"/>
            <a:ext cx="0" cy="4518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839E6C5-CCF7-4567-A7EA-E673CE178791}"/>
              </a:ext>
            </a:extLst>
          </p:cNvPr>
          <p:cNvSpPr txBox="1"/>
          <p:nvPr/>
        </p:nvSpPr>
        <p:spPr>
          <a:xfrm>
            <a:off x="443551" y="1540117"/>
            <a:ext cx="1545649" cy="338554"/>
          </a:xfrm>
          <a:prstGeom prst="rect">
            <a:avLst/>
          </a:prstGeom>
          <a:noFill/>
        </p:spPr>
        <p:txBody>
          <a:bodyPr wrap="square" rtlCol="0">
            <a:spAutoFit/>
          </a:bodyPr>
          <a:lstStyle/>
          <a:p>
            <a:r>
              <a:rPr lang="en-US" sz="1600" dirty="0"/>
              <a:t>Input images</a:t>
            </a:r>
          </a:p>
        </p:txBody>
      </p:sp>
      <p:sp>
        <p:nvSpPr>
          <p:cNvPr id="42" name="TextBox 41">
            <a:extLst>
              <a:ext uri="{FF2B5EF4-FFF2-40B4-BE49-F238E27FC236}">
                <a16:creationId xmlns:a16="http://schemas.microsoft.com/office/drawing/2014/main" id="{EEFCE149-93CC-4415-8002-CFB31DD710CB}"/>
              </a:ext>
            </a:extLst>
          </p:cNvPr>
          <p:cNvSpPr txBox="1"/>
          <p:nvPr/>
        </p:nvSpPr>
        <p:spPr>
          <a:xfrm>
            <a:off x="2435870" y="5704017"/>
            <a:ext cx="1545649" cy="338554"/>
          </a:xfrm>
          <a:prstGeom prst="rect">
            <a:avLst/>
          </a:prstGeom>
          <a:noFill/>
        </p:spPr>
        <p:txBody>
          <a:bodyPr wrap="square" rtlCol="0">
            <a:spAutoFit/>
          </a:bodyPr>
          <a:lstStyle/>
          <a:p>
            <a:pPr algn="ctr"/>
            <a:r>
              <a:rPr lang="en-US" sz="1600" dirty="0"/>
              <a:t>Output images</a:t>
            </a:r>
          </a:p>
        </p:txBody>
      </p:sp>
      <p:sp>
        <p:nvSpPr>
          <p:cNvPr id="2054" name="Rectangle 2053">
            <a:extLst>
              <a:ext uri="{FF2B5EF4-FFF2-40B4-BE49-F238E27FC236}">
                <a16:creationId xmlns:a16="http://schemas.microsoft.com/office/drawing/2014/main" id="{A7278D10-80C5-4854-ADF4-589A1C6DC729}"/>
              </a:ext>
            </a:extLst>
          </p:cNvPr>
          <p:cNvSpPr/>
          <p:nvPr/>
        </p:nvSpPr>
        <p:spPr>
          <a:xfrm>
            <a:off x="362615" y="1264336"/>
            <a:ext cx="6117315" cy="369332"/>
          </a:xfrm>
          <a:prstGeom prst="rect">
            <a:avLst/>
          </a:prstGeom>
        </p:spPr>
        <p:txBody>
          <a:bodyPr wrap="square">
            <a:spAutoFit/>
          </a:bodyPr>
          <a:lstStyle/>
          <a:p>
            <a:r>
              <a:rPr lang="en-US" b="1" dirty="0"/>
              <a:t>Using Canny Edge Detection (CED) as an example</a:t>
            </a:r>
          </a:p>
        </p:txBody>
      </p:sp>
      <p:sp>
        <p:nvSpPr>
          <p:cNvPr id="34" name="Rectangle 33">
            <a:extLst>
              <a:ext uri="{FF2B5EF4-FFF2-40B4-BE49-F238E27FC236}">
                <a16:creationId xmlns:a16="http://schemas.microsoft.com/office/drawing/2014/main" id="{66933E27-9A60-4F55-BF01-E940573C31BE}"/>
              </a:ext>
            </a:extLst>
          </p:cNvPr>
          <p:cNvSpPr/>
          <p:nvPr/>
        </p:nvSpPr>
        <p:spPr>
          <a:xfrm>
            <a:off x="344868" y="2359444"/>
            <a:ext cx="1881553" cy="3086100"/>
          </a:xfrm>
          <a:prstGeom prst="rect">
            <a:avLst/>
          </a:prstGeom>
          <a:solidFill>
            <a:schemeClr val="bg2">
              <a:lumMod val="9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14A20BE-3FD2-42A8-A06A-BC487F984A64}"/>
              </a:ext>
            </a:extLst>
          </p:cNvPr>
          <p:cNvSpPr txBox="1"/>
          <p:nvPr/>
        </p:nvSpPr>
        <p:spPr>
          <a:xfrm>
            <a:off x="443551" y="2403268"/>
            <a:ext cx="1195754" cy="369332"/>
          </a:xfrm>
          <a:prstGeom prst="rect">
            <a:avLst/>
          </a:prstGeom>
          <a:noFill/>
        </p:spPr>
        <p:txBody>
          <a:bodyPr wrap="square" rtlCol="0">
            <a:spAutoFit/>
          </a:bodyPr>
          <a:lstStyle/>
          <a:p>
            <a:r>
              <a:rPr lang="en-US" dirty="0">
                <a:solidFill>
                  <a:schemeClr val="bg2">
                    <a:lumMod val="90000"/>
                  </a:schemeClr>
                </a:solidFill>
              </a:rPr>
              <a:t>CPU</a:t>
            </a:r>
          </a:p>
        </p:txBody>
      </p:sp>
      <p:sp>
        <p:nvSpPr>
          <p:cNvPr id="44" name="TextBox 43">
            <a:extLst>
              <a:ext uri="{FF2B5EF4-FFF2-40B4-BE49-F238E27FC236}">
                <a16:creationId xmlns:a16="http://schemas.microsoft.com/office/drawing/2014/main" id="{0B938512-8D3D-4DB3-B81E-0D49A853C667}"/>
              </a:ext>
            </a:extLst>
          </p:cNvPr>
          <p:cNvSpPr txBox="1"/>
          <p:nvPr/>
        </p:nvSpPr>
        <p:spPr>
          <a:xfrm>
            <a:off x="4400227" y="5221001"/>
            <a:ext cx="2598234" cy="369332"/>
          </a:xfrm>
          <a:prstGeom prst="rect">
            <a:avLst/>
          </a:prstGeom>
          <a:noFill/>
        </p:spPr>
        <p:txBody>
          <a:bodyPr wrap="square" rtlCol="0">
            <a:spAutoFit/>
          </a:bodyPr>
          <a:lstStyle/>
          <a:p>
            <a:r>
              <a:rPr lang="en-US" dirty="0"/>
              <a:t>FPGA Acceleration</a:t>
            </a:r>
          </a:p>
        </p:txBody>
      </p:sp>
    </p:spTree>
    <p:extLst>
      <p:ext uri="{BB962C8B-B14F-4D97-AF65-F5344CB8AC3E}">
        <p14:creationId xmlns:p14="http://schemas.microsoft.com/office/powerpoint/2010/main" val="2032453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4F75A2-D28D-42D5-8DFE-CB63F5053619}"/>
              </a:ext>
            </a:extLst>
          </p:cNvPr>
          <p:cNvSpPr/>
          <p:nvPr/>
        </p:nvSpPr>
        <p:spPr>
          <a:xfrm>
            <a:off x="2288470" y="2359443"/>
            <a:ext cx="1881553" cy="30861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E9B246-4214-4BC4-88C7-6D9B1C054A6E}"/>
              </a:ext>
            </a:extLst>
          </p:cNvPr>
          <p:cNvSpPr/>
          <p:nvPr/>
        </p:nvSpPr>
        <p:spPr>
          <a:xfrm>
            <a:off x="344868" y="2359444"/>
            <a:ext cx="1881553" cy="30861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CAF58-AD81-44C9-88F7-DBFEFDACEB5C}"/>
              </a:ext>
            </a:extLst>
          </p:cNvPr>
          <p:cNvSpPr>
            <a:spLocks noGrp="1"/>
          </p:cNvSpPr>
          <p:nvPr>
            <p:ph type="title"/>
          </p:nvPr>
        </p:nvSpPr>
        <p:spPr/>
        <p:txBody>
          <a:bodyPr>
            <a:normAutofit/>
          </a:bodyPr>
          <a:lstStyle/>
          <a:p>
            <a:r>
              <a:rPr lang="en-US" dirty="0"/>
              <a:t>Data Partitioning</a:t>
            </a:r>
          </a:p>
        </p:txBody>
      </p:sp>
      <p:sp>
        <p:nvSpPr>
          <p:cNvPr id="4" name="Rectangle 3">
            <a:extLst>
              <a:ext uri="{FF2B5EF4-FFF2-40B4-BE49-F238E27FC236}">
                <a16:creationId xmlns:a16="http://schemas.microsoft.com/office/drawing/2014/main" id="{F156202C-CAF4-4957-8F25-9EDB41FE3667}"/>
              </a:ext>
            </a:extLst>
          </p:cNvPr>
          <p:cNvSpPr/>
          <p:nvPr/>
        </p:nvSpPr>
        <p:spPr>
          <a:xfrm>
            <a:off x="443552" y="2790265"/>
            <a:ext cx="1696915" cy="3956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Gaussian Filter</a:t>
            </a:r>
          </a:p>
        </p:txBody>
      </p:sp>
      <p:sp>
        <p:nvSpPr>
          <p:cNvPr id="5" name="Rectangle 4">
            <a:extLst>
              <a:ext uri="{FF2B5EF4-FFF2-40B4-BE49-F238E27FC236}">
                <a16:creationId xmlns:a16="http://schemas.microsoft.com/office/drawing/2014/main" id="{DD1E46A9-C448-41F1-B98C-8A9891C7226D}"/>
              </a:ext>
            </a:extLst>
          </p:cNvPr>
          <p:cNvSpPr/>
          <p:nvPr/>
        </p:nvSpPr>
        <p:spPr>
          <a:xfrm>
            <a:off x="443551" y="3287030"/>
            <a:ext cx="1696915" cy="3956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Sobel Filter</a:t>
            </a:r>
          </a:p>
        </p:txBody>
      </p:sp>
      <p:sp>
        <p:nvSpPr>
          <p:cNvPr id="6" name="Rectangle 5">
            <a:extLst>
              <a:ext uri="{FF2B5EF4-FFF2-40B4-BE49-F238E27FC236}">
                <a16:creationId xmlns:a16="http://schemas.microsoft.com/office/drawing/2014/main" id="{2E75B23C-3948-421A-B089-90025CA3E531}"/>
              </a:ext>
            </a:extLst>
          </p:cNvPr>
          <p:cNvSpPr/>
          <p:nvPr/>
        </p:nvSpPr>
        <p:spPr>
          <a:xfrm>
            <a:off x="447946" y="3782448"/>
            <a:ext cx="1696915" cy="6331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Non-maximum Suppression</a:t>
            </a:r>
          </a:p>
        </p:txBody>
      </p:sp>
      <p:sp>
        <p:nvSpPr>
          <p:cNvPr id="7" name="Rectangle 6">
            <a:extLst>
              <a:ext uri="{FF2B5EF4-FFF2-40B4-BE49-F238E27FC236}">
                <a16:creationId xmlns:a16="http://schemas.microsoft.com/office/drawing/2014/main" id="{40E07964-C43F-4AE8-8980-F9B1D4F72AA1}"/>
              </a:ext>
            </a:extLst>
          </p:cNvPr>
          <p:cNvSpPr/>
          <p:nvPr/>
        </p:nvSpPr>
        <p:spPr>
          <a:xfrm>
            <a:off x="443551" y="4594452"/>
            <a:ext cx="1696915" cy="6331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Hysteresis Thresholding</a:t>
            </a:r>
          </a:p>
        </p:txBody>
      </p:sp>
      <p:sp>
        <p:nvSpPr>
          <p:cNvPr id="8" name="Rectangle 7">
            <a:extLst>
              <a:ext uri="{FF2B5EF4-FFF2-40B4-BE49-F238E27FC236}">
                <a16:creationId xmlns:a16="http://schemas.microsoft.com/office/drawing/2014/main" id="{4D83C19E-4623-450D-B8C7-F2CDDD1AA1EB}"/>
              </a:ext>
            </a:extLst>
          </p:cNvPr>
          <p:cNvSpPr/>
          <p:nvPr/>
        </p:nvSpPr>
        <p:spPr>
          <a:xfrm>
            <a:off x="2380791" y="2790265"/>
            <a:ext cx="1696915" cy="3956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Gaussian Filter</a:t>
            </a:r>
          </a:p>
        </p:txBody>
      </p:sp>
      <p:sp>
        <p:nvSpPr>
          <p:cNvPr id="9" name="Rectangle 8">
            <a:extLst>
              <a:ext uri="{FF2B5EF4-FFF2-40B4-BE49-F238E27FC236}">
                <a16:creationId xmlns:a16="http://schemas.microsoft.com/office/drawing/2014/main" id="{6D331033-EC44-4D59-A1A0-CAFBC0884D39}"/>
              </a:ext>
            </a:extLst>
          </p:cNvPr>
          <p:cNvSpPr/>
          <p:nvPr/>
        </p:nvSpPr>
        <p:spPr>
          <a:xfrm>
            <a:off x="2380790" y="3287030"/>
            <a:ext cx="1696915" cy="3956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Sobel Filter</a:t>
            </a:r>
          </a:p>
        </p:txBody>
      </p:sp>
      <p:sp>
        <p:nvSpPr>
          <p:cNvPr id="10" name="Rectangle 9">
            <a:extLst>
              <a:ext uri="{FF2B5EF4-FFF2-40B4-BE49-F238E27FC236}">
                <a16:creationId xmlns:a16="http://schemas.microsoft.com/office/drawing/2014/main" id="{DB35AF25-4DAB-44ED-BD9C-6C6A092C71BF}"/>
              </a:ext>
            </a:extLst>
          </p:cNvPr>
          <p:cNvSpPr/>
          <p:nvPr/>
        </p:nvSpPr>
        <p:spPr>
          <a:xfrm>
            <a:off x="2385185" y="3782448"/>
            <a:ext cx="1696915" cy="6331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Non-maximum Suppression</a:t>
            </a:r>
          </a:p>
        </p:txBody>
      </p:sp>
      <p:sp>
        <p:nvSpPr>
          <p:cNvPr id="11" name="Rectangle 10">
            <a:extLst>
              <a:ext uri="{FF2B5EF4-FFF2-40B4-BE49-F238E27FC236}">
                <a16:creationId xmlns:a16="http://schemas.microsoft.com/office/drawing/2014/main" id="{A6ADA106-FCCC-40B9-A34A-B94DC4335568}"/>
              </a:ext>
            </a:extLst>
          </p:cNvPr>
          <p:cNvSpPr/>
          <p:nvPr/>
        </p:nvSpPr>
        <p:spPr>
          <a:xfrm>
            <a:off x="2380790" y="4594452"/>
            <a:ext cx="1696915" cy="6331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Hysteresis Thresholding</a:t>
            </a:r>
          </a:p>
        </p:txBody>
      </p:sp>
      <p:sp>
        <p:nvSpPr>
          <p:cNvPr id="18" name="TextBox 17">
            <a:extLst>
              <a:ext uri="{FF2B5EF4-FFF2-40B4-BE49-F238E27FC236}">
                <a16:creationId xmlns:a16="http://schemas.microsoft.com/office/drawing/2014/main" id="{8BA534A0-823A-4591-9543-3B9E8B44ADCA}"/>
              </a:ext>
            </a:extLst>
          </p:cNvPr>
          <p:cNvSpPr txBox="1"/>
          <p:nvPr/>
        </p:nvSpPr>
        <p:spPr>
          <a:xfrm>
            <a:off x="443551" y="2403268"/>
            <a:ext cx="1195754" cy="369332"/>
          </a:xfrm>
          <a:prstGeom prst="rect">
            <a:avLst/>
          </a:prstGeom>
          <a:noFill/>
        </p:spPr>
        <p:txBody>
          <a:bodyPr wrap="square" rtlCol="0">
            <a:spAutoFit/>
          </a:bodyPr>
          <a:lstStyle/>
          <a:p>
            <a:r>
              <a:rPr lang="en-US" dirty="0"/>
              <a:t>CPU</a:t>
            </a:r>
          </a:p>
        </p:txBody>
      </p:sp>
      <p:sp>
        <p:nvSpPr>
          <p:cNvPr id="19" name="TextBox 18">
            <a:extLst>
              <a:ext uri="{FF2B5EF4-FFF2-40B4-BE49-F238E27FC236}">
                <a16:creationId xmlns:a16="http://schemas.microsoft.com/office/drawing/2014/main" id="{A9AA13D9-31A2-452D-87C9-8CA1A3DAEB4E}"/>
              </a:ext>
            </a:extLst>
          </p:cNvPr>
          <p:cNvSpPr txBox="1"/>
          <p:nvPr/>
        </p:nvSpPr>
        <p:spPr>
          <a:xfrm>
            <a:off x="2380790" y="2414311"/>
            <a:ext cx="1195754" cy="369332"/>
          </a:xfrm>
          <a:prstGeom prst="rect">
            <a:avLst/>
          </a:prstGeom>
          <a:noFill/>
        </p:spPr>
        <p:txBody>
          <a:bodyPr wrap="square" rtlCol="0">
            <a:spAutoFit/>
          </a:bodyPr>
          <a:lstStyle/>
          <a:p>
            <a:r>
              <a:rPr lang="en-US" dirty="0"/>
              <a:t>FPGA</a:t>
            </a:r>
          </a:p>
        </p:txBody>
      </p:sp>
      <p:pic>
        <p:nvPicPr>
          <p:cNvPr id="2050" name="Picture 2" descr="Related image">
            <a:extLst>
              <a:ext uri="{FF2B5EF4-FFF2-40B4-BE49-F238E27FC236}">
                <a16:creationId xmlns:a16="http://schemas.microsoft.com/office/drawing/2014/main" id="{2DF2FBA7-5FBC-4A7A-A6E6-83A421B321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0" t="2027" r="55527" b="93209"/>
          <a:stretch/>
        </p:blipFill>
        <p:spPr bwMode="auto">
          <a:xfrm>
            <a:off x="575895" y="1862628"/>
            <a:ext cx="3996104" cy="177422"/>
          </a:xfrm>
          <a:prstGeom prst="rect">
            <a:avLst/>
          </a:prstGeom>
          <a:noFill/>
          <a:extLst>
            <a:ext uri="{909E8E84-426E-40DD-AFC4-6F175D3DCCD1}">
              <a14:hiddenFill xmlns:a14="http://schemas.microsoft.com/office/drawing/2010/main">
                <a:solidFill>
                  <a:srgbClr val="FFFFFF"/>
                </a:solidFill>
              </a14:hiddenFill>
            </a:ext>
          </a:extLst>
        </p:spPr>
      </p:pic>
      <p:sp>
        <p:nvSpPr>
          <p:cNvPr id="20" name="Left Brace 19">
            <a:extLst>
              <a:ext uri="{FF2B5EF4-FFF2-40B4-BE49-F238E27FC236}">
                <a16:creationId xmlns:a16="http://schemas.microsoft.com/office/drawing/2014/main" id="{F5E909F5-B599-4393-82F3-13C53E89C62F}"/>
              </a:ext>
            </a:extLst>
          </p:cNvPr>
          <p:cNvSpPr/>
          <p:nvPr/>
        </p:nvSpPr>
        <p:spPr>
          <a:xfrm rot="16200000">
            <a:off x="1087823" y="1512331"/>
            <a:ext cx="201425" cy="1236021"/>
          </a:xfrm>
          <a:prstGeom prst="leftBrace">
            <a:avLst>
              <a:gd name="adj1" fmla="val 79646"/>
              <a:gd name="adj2" fmla="val 50692"/>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4B946E27-617A-479F-B261-649A8B30C16A}"/>
              </a:ext>
            </a:extLst>
          </p:cNvPr>
          <p:cNvSpPr/>
          <p:nvPr/>
        </p:nvSpPr>
        <p:spPr>
          <a:xfrm rot="16200000">
            <a:off x="3066419" y="764561"/>
            <a:ext cx="247094" cy="2764067"/>
          </a:xfrm>
          <a:prstGeom prst="leftBrace">
            <a:avLst>
              <a:gd name="adj1" fmla="val 79646"/>
              <a:gd name="adj2" fmla="val 50692"/>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8D485BD0-128B-455B-A105-E230BE831BF3}"/>
              </a:ext>
            </a:extLst>
          </p:cNvPr>
          <p:cNvCxnSpPr>
            <a:cxnSpLocks/>
          </p:cNvCxnSpPr>
          <p:nvPr/>
        </p:nvCxnSpPr>
        <p:spPr>
          <a:xfrm>
            <a:off x="1197089" y="2231054"/>
            <a:ext cx="0" cy="5592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63A6E2-CB01-4D91-A769-4149BC36EF4B}"/>
              </a:ext>
            </a:extLst>
          </p:cNvPr>
          <p:cNvCxnSpPr/>
          <p:nvPr/>
        </p:nvCxnSpPr>
        <p:spPr>
          <a:xfrm>
            <a:off x="1197089" y="3185919"/>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64B5BD3-E1B8-4811-AA3A-25E8237D6A6B}"/>
              </a:ext>
            </a:extLst>
          </p:cNvPr>
          <p:cNvCxnSpPr/>
          <p:nvPr/>
        </p:nvCxnSpPr>
        <p:spPr>
          <a:xfrm>
            <a:off x="1197089" y="3682684"/>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4FA2B6C-97B0-4FC3-A229-7580B4C0145A}"/>
              </a:ext>
            </a:extLst>
          </p:cNvPr>
          <p:cNvCxnSpPr>
            <a:cxnSpLocks/>
          </p:cNvCxnSpPr>
          <p:nvPr/>
        </p:nvCxnSpPr>
        <p:spPr>
          <a:xfrm>
            <a:off x="1197089" y="4415619"/>
            <a:ext cx="0" cy="1788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57B0F49-156C-4AA7-80E0-C6597CE05F44}"/>
              </a:ext>
            </a:extLst>
          </p:cNvPr>
          <p:cNvCxnSpPr>
            <a:cxnSpLocks/>
          </p:cNvCxnSpPr>
          <p:nvPr/>
        </p:nvCxnSpPr>
        <p:spPr>
          <a:xfrm>
            <a:off x="1197089" y="5227623"/>
            <a:ext cx="0" cy="4518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64DDBC7-B732-4F22-9D5C-125EA96CF44F}"/>
              </a:ext>
            </a:extLst>
          </p:cNvPr>
          <p:cNvCxnSpPr>
            <a:cxnSpLocks/>
          </p:cNvCxnSpPr>
          <p:nvPr/>
        </p:nvCxnSpPr>
        <p:spPr>
          <a:xfrm>
            <a:off x="3208695" y="2224432"/>
            <a:ext cx="0" cy="5592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D01CFE0-C0E1-476E-9E50-3804559AC53D}"/>
              </a:ext>
            </a:extLst>
          </p:cNvPr>
          <p:cNvCxnSpPr/>
          <p:nvPr/>
        </p:nvCxnSpPr>
        <p:spPr>
          <a:xfrm>
            <a:off x="3208695" y="3179297"/>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5B07AB-B047-4E9F-B5C5-9E171ED4E5FC}"/>
              </a:ext>
            </a:extLst>
          </p:cNvPr>
          <p:cNvCxnSpPr/>
          <p:nvPr/>
        </p:nvCxnSpPr>
        <p:spPr>
          <a:xfrm>
            <a:off x="3208695" y="3676062"/>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F645E8-D4E8-459D-A495-368908EBB703}"/>
              </a:ext>
            </a:extLst>
          </p:cNvPr>
          <p:cNvCxnSpPr>
            <a:cxnSpLocks/>
          </p:cNvCxnSpPr>
          <p:nvPr/>
        </p:nvCxnSpPr>
        <p:spPr>
          <a:xfrm>
            <a:off x="3208695" y="4408997"/>
            <a:ext cx="0" cy="1788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825D91-C80C-4E58-A4A8-8F2E5F0109BE}"/>
              </a:ext>
            </a:extLst>
          </p:cNvPr>
          <p:cNvCxnSpPr>
            <a:cxnSpLocks/>
          </p:cNvCxnSpPr>
          <p:nvPr/>
        </p:nvCxnSpPr>
        <p:spPr>
          <a:xfrm>
            <a:off x="3208695" y="5221001"/>
            <a:ext cx="0" cy="4518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839E6C5-CCF7-4567-A7EA-E673CE178791}"/>
              </a:ext>
            </a:extLst>
          </p:cNvPr>
          <p:cNvSpPr txBox="1"/>
          <p:nvPr/>
        </p:nvSpPr>
        <p:spPr>
          <a:xfrm>
            <a:off x="443551" y="1540117"/>
            <a:ext cx="1545649" cy="338554"/>
          </a:xfrm>
          <a:prstGeom prst="rect">
            <a:avLst/>
          </a:prstGeom>
          <a:noFill/>
        </p:spPr>
        <p:txBody>
          <a:bodyPr wrap="square" rtlCol="0">
            <a:spAutoFit/>
          </a:bodyPr>
          <a:lstStyle/>
          <a:p>
            <a:r>
              <a:rPr lang="en-US" sz="1600" dirty="0"/>
              <a:t>Input images</a:t>
            </a:r>
          </a:p>
        </p:txBody>
      </p:sp>
      <p:sp>
        <p:nvSpPr>
          <p:cNvPr id="41" name="TextBox 40">
            <a:extLst>
              <a:ext uri="{FF2B5EF4-FFF2-40B4-BE49-F238E27FC236}">
                <a16:creationId xmlns:a16="http://schemas.microsoft.com/office/drawing/2014/main" id="{B975FA49-A9A0-4C03-9F02-BC07BCC6D26D}"/>
              </a:ext>
            </a:extLst>
          </p:cNvPr>
          <p:cNvSpPr txBox="1"/>
          <p:nvPr/>
        </p:nvSpPr>
        <p:spPr>
          <a:xfrm>
            <a:off x="425819" y="5570006"/>
            <a:ext cx="1545649" cy="584775"/>
          </a:xfrm>
          <a:prstGeom prst="rect">
            <a:avLst/>
          </a:prstGeom>
          <a:noFill/>
        </p:spPr>
        <p:txBody>
          <a:bodyPr wrap="square" rtlCol="0">
            <a:spAutoFit/>
          </a:bodyPr>
          <a:lstStyle/>
          <a:p>
            <a:pPr algn="ctr"/>
            <a:r>
              <a:rPr lang="en-US" sz="1600" dirty="0"/>
              <a:t>Output images (CPU part)</a:t>
            </a:r>
          </a:p>
        </p:txBody>
      </p:sp>
      <p:sp>
        <p:nvSpPr>
          <p:cNvPr id="42" name="TextBox 41">
            <a:extLst>
              <a:ext uri="{FF2B5EF4-FFF2-40B4-BE49-F238E27FC236}">
                <a16:creationId xmlns:a16="http://schemas.microsoft.com/office/drawing/2014/main" id="{EEFCE149-93CC-4415-8002-CFB31DD710CB}"/>
              </a:ext>
            </a:extLst>
          </p:cNvPr>
          <p:cNvSpPr txBox="1"/>
          <p:nvPr/>
        </p:nvSpPr>
        <p:spPr>
          <a:xfrm>
            <a:off x="2435870" y="5592507"/>
            <a:ext cx="1545649" cy="584775"/>
          </a:xfrm>
          <a:prstGeom prst="rect">
            <a:avLst/>
          </a:prstGeom>
          <a:noFill/>
        </p:spPr>
        <p:txBody>
          <a:bodyPr wrap="square" rtlCol="0">
            <a:spAutoFit/>
          </a:bodyPr>
          <a:lstStyle/>
          <a:p>
            <a:pPr algn="ctr"/>
            <a:r>
              <a:rPr lang="en-US" sz="1600" dirty="0"/>
              <a:t>Output images (FPGA part)</a:t>
            </a:r>
          </a:p>
        </p:txBody>
      </p:sp>
      <p:sp>
        <p:nvSpPr>
          <p:cNvPr id="2054" name="Rectangle 2053">
            <a:extLst>
              <a:ext uri="{FF2B5EF4-FFF2-40B4-BE49-F238E27FC236}">
                <a16:creationId xmlns:a16="http://schemas.microsoft.com/office/drawing/2014/main" id="{A7278D10-80C5-4854-ADF4-589A1C6DC729}"/>
              </a:ext>
            </a:extLst>
          </p:cNvPr>
          <p:cNvSpPr/>
          <p:nvPr/>
        </p:nvSpPr>
        <p:spPr>
          <a:xfrm>
            <a:off x="362615" y="1264336"/>
            <a:ext cx="6117315" cy="369332"/>
          </a:xfrm>
          <a:prstGeom prst="rect">
            <a:avLst/>
          </a:prstGeom>
        </p:spPr>
        <p:txBody>
          <a:bodyPr wrap="square">
            <a:spAutoFit/>
          </a:bodyPr>
          <a:lstStyle/>
          <a:p>
            <a:r>
              <a:rPr lang="en-US" b="1" dirty="0"/>
              <a:t>Using Canny Edge Detection (CED) as an example</a:t>
            </a:r>
          </a:p>
        </p:txBody>
      </p:sp>
      <mc:AlternateContent xmlns:mc="http://schemas.openxmlformats.org/markup-compatibility/2006" xmlns:a14="http://schemas.microsoft.com/office/drawing/2010/main">
        <mc:Choice Requires="a14">
          <p:sp>
            <p:nvSpPr>
              <p:cNvPr id="2055" name="TextBox 2054">
                <a:extLst>
                  <a:ext uri="{FF2B5EF4-FFF2-40B4-BE49-F238E27FC236}">
                    <a16:creationId xmlns:a16="http://schemas.microsoft.com/office/drawing/2014/main" id="{0B8AC191-70F9-4500-AA26-72BCA060E8FD}"/>
                  </a:ext>
                </a:extLst>
              </p:cNvPr>
              <p:cNvSpPr txBox="1"/>
              <p:nvPr/>
            </p:nvSpPr>
            <p:spPr>
              <a:xfrm>
                <a:off x="810524" y="2058215"/>
                <a:ext cx="3879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oMath>
                  </m:oMathPara>
                </a14:m>
                <a:endParaRPr lang="en-US" dirty="0"/>
              </a:p>
            </p:txBody>
          </p:sp>
        </mc:Choice>
        <mc:Fallback xmlns="">
          <p:sp>
            <p:nvSpPr>
              <p:cNvPr id="2055" name="TextBox 2054">
                <a:extLst>
                  <a:ext uri="{FF2B5EF4-FFF2-40B4-BE49-F238E27FC236}">
                    <a16:creationId xmlns:a16="http://schemas.microsoft.com/office/drawing/2014/main" id="{0B8AC191-70F9-4500-AA26-72BCA060E8FD}"/>
                  </a:ext>
                </a:extLst>
              </p:cNvPr>
              <p:cNvSpPr txBox="1">
                <a:spLocks noRot="1" noChangeAspect="1" noMove="1" noResize="1" noEditPoints="1" noAdjustHandles="1" noChangeArrowheads="1" noChangeShapeType="1" noTextEdit="1"/>
              </p:cNvSpPr>
              <p:nvPr/>
            </p:nvSpPr>
            <p:spPr>
              <a:xfrm>
                <a:off x="810524" y="2058215"/>
                <a:ext cx="38797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4BA2647-A70F-41D3-A3D4-6205A73850BF}"/>
                  </a:ext>
                </a:extLst>
              </p:cNvPr>
              <p:cNvSpPr txBox="1"/>
              <p:nvPr/>
            </p:nvSpPr>
            <p:spPr>
              <a:xfrm>
                <a:off x="2379281" y="2079643"/>
                <a:ext cx="8499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𝛼</m:t>
                      </m:r>
                    </m:oMath>
                  </m:oMathPara>
                </a14:m>
                <a:endParaRPr lang="en-US" dirty="0"/>
              </a:p>
            </p:txBody>
          </p:sp>
        </mc:Choice>
        <mc:Fallback xmlns="">
          <p:sp>
            <p:nvSpPr>
              <p:cNvPr id="63" name="TextBox 62">
                <a:extLst>
                  <a:ext uri="{FF2B5EF4-FFF2-40B4-BE49-F238E27FC236}">
                    <a16:creationId xmlns:a16="http://schemas.microsoft.com/office/drawing/2014/main" id="{04BA2647-A70F-41D3-A3D4-6205A73850BF}"/>
                  </a:ext>
                </a:extLst>
              </p:cNvPr>
              <p:cNvSpPr txBox="1">
                <a:spLocks noRot="1" noChangeAspect="1" noMove="1" noResize="1" noEditPoints="1" noAdjustHandles="1" noChangeArrowheads="1" noChangeShapeType="1" noTextEdit="1"/>
              </p:cNvSpPr>
              <p:nvPr/>
            </p:nvSpPr>
            <p:spPr>
              <a:xfrm>
                <a:off x="2379281" y="2079643"/>
                <a:ext cx="849965" cy="369332"/>
              </a:xfrm>
              <a:prstGeom prst="rect">
                <a:avLst/>
              </a:prstGeom>
              <a:blipFill>
                <a:blip r:embed="rId5"/>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410BC1A5-BB6C-451B-854E-CF6F42D55340}"/>
              </a:ext>
            </a:extLst>
          </p:cNvPr>
          <p:cNvSpPr txBox="1"/>
          <p:nvPr/>
        </p:nvSpPr>
        <p:spPr>
          <a:xfrm>
            <a:off x="4400227" y="5221001"/>
            <a:ext cx="2491228" cy="369332"/>
          </a:xfrm>
          <a:prstGeom prst="rect">
            <a:avLst/>
          </a:prstGeom>
          <a:noFill/>
        </p:spPr>
        <p:txBody>
          <a:bodyPr wrap="square" rtlCol="0">
            <a:spAutoFit/>
          </a:bodyPr>
          <a:lstStyle/>
          <a:p>
            <a:r>
              <a:rPr lang="en-US" b="1" dirty="0"/>
              <a:t>CPU-FPGA Collaboration</a:t>
            </a:r>
          </a:p>
        </p:txBody>
      </p:sp>
    </p:spTree>
    <p:extLst>
      <p:ext uri="{BB962C8B-B14F-4D97-AF65-F5344CB8AC3E}">
        <p14:creationId xmlns:p14="http://schemas.microsoft.com/office/powerpoint/2010/main" val="2212976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8B28E0F-2952-44EA-92A0-E3B57185B672}"/>
              </a:ext>
            </a:extLst>
          </p:cNvPr>
          <p:cNvSpPr/>
          <p:nvPr/>
        </p:nvSpPr>
        <p:spPr>
          <a:xfrm>
            <a:off x="5405268" y="3682684"/>
            <a:ext cx="2557631" cy="163240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78A0289-8DBA-4FB1-87BB-7B2EF0EF7C80}"/>
              </a:ext>
            </a:extLst>
          </p:cNvPr>
          <p:cNvSpPr/>
          <p:nvPr/>
        </p:nvSpPr>
        <p:spPr>
          <a:xfrm>
            <a:off x="5405268" y="2505977"/>
            <a:ext cx="2557631" cy="108512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4F75A2-D28D-42D5-8DFE-CB63F5053619}"/>
              </a:ext>
            </a:extLst>
          </p:cNvPr>
          <p:cNvSpPr/>
          <p:nvPr/>
        </p:nvSpPr>
        <p:spPr>
          <a:xfrm>
            <a:off x="2288470" y="2359443"/>
            <a:ext cx="1881553" cy="30861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8E9B246-4214-4BC4-88C7-6D9B1C054A6E}"/>
              </a:ext>
            </a:extLst>
          </p:cNvPr>
          <p:cNvSpPr/>
          <p:nvPr/>
        </p:nvSpPr>
        <p:spPr>
          <a:xfrm>
            <a:off x="344868" y="2359444"/>
            <a:ext cx="1881553" cy="30861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CAF58-AD81-44C9-88F7-DBFEFDACEB5C}"/>
              </a:ext>
            </a:extLst>
          </p:cNvPr>
          <p:cNvSpPr>
            <a:spLocks noGrp="1"/>
          </p:cNvSpPr>
          <p:nvPr>
            <p:ph type="title"/>
          </p:nvPr>
        </p:nvSpPr>
        <p:spPr/>
        <p:txBody>
          <a:bodyPr>
            <a:normAutofit/>
          </a:bodyPr>
          <a:lstStyle/>
          <a:p>
            <a:r>
              <a:rPr lang="en-US" dirty="0"/>
              <a:t>Data Partitioning vs. Task Partitioning</a:t>
            </a:r>
          </a:p>
        </p:txBody>
      </p:sp>
      <p:sp>
        <p:nvSpPr>
          <p:cNvPr id="4" name="Rectangle 3">
            <a:extLst>
              <a:ext uri="{FF2B5EF4-FFF2-40B4-BE49-F238E27FC236}">
                <a16:creationId xmlns:a16="http://schemas.microsoft.com/office/drawing/2014/main" id="{F156202C-CAF4-4957-8F25-9EDB41FE3667}"/>
              </a:ext>
            </a:extLst>
          </p:cNvPr>
          <p:cNvSpPr/>
          <p:nvPr/>
        </p:nvSpPr>
        <p:spPr>
          <a:xfrm>
            <a:off x="443552" y="2790265"/>
            <a:ext cx="1696915" cy="3956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Gaussian Filter</a:t>
            </a:r>
          </a:p>
        </p:txBody>
      </p:sp>
      <p:sp>
        <p:nvSpPr>
          <p:cNvPr id="5" name="Rectangle 4">
            <a:extLst>
              <a:ext uri="{FF2B5EF4-FFF2-40B4-BE49-F238E27FC236}">
                <a16:creationId xmlns:a16="http://schemas.microsoft.com/office/drawing/2014/main" id="{DD1E46A9-C448-41F1-B98C-8A9891C7226D}"/>
              </a:ext>
            </a:extLst>
          </p:cNvPr>
          <p:cNvSpPr/>
          <p:nvPr/>
        </p:nvSpPr>
        <p:spPr>
          <a:xfrm>
            <a:off x="443551" y="3287030"/>
            <a:ext cx="1696915" cy="3956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Sobel Filter</a:t>
            </a:r>
          </a:p>
        </p:txBody>
      </p:sp>
      <p:sp>
        <p:nvSpPr>
          <p:cNvPr id="6" name="Rectangle 5">
            <a:extLst>
              <a:ext uri="{FF2B5EF4-FFF2-40B4-BE49-F238E27FC236}">
                <a16:creationId xmlns:a16="http://schemas.microsoft.com/office/drawing/2014/main" id="{2E75B23C-3948-421A-B089-90025CA3E531}"/>
              </a:ext>
            </a:extLst>
          </p:cNvPr>
          <p:cNvSpPr/>
          <p:nvPr/>
        </p:nvSpPr>
        <p:spPr>
          <a:xfrm>
            <a:off x="447946" y="3782448"/>
            <a:ext cx="1696915" cy="6331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Non-maximum Suppression</a:t>
            </a:r>
          </a:p>
        </p:txBody>
      </p:sp>
      <p:sp>
        <p:nvSpPr>
          <p:cNvPr id="7" name="Rectangle 6">
            <a:extLst>
              <a:ext uri="{FF2B5EF4-FFF2-40B4-BE49-F238E27FC236}">
                <a16:creationId xmlns:a16="http://schemas.microsoft.com/office/drawing/2014/main" id="{40E07964-C43F-4AE8-8980-F9B1D4F72AA1}"/>
              </a:ext>
            </a:extLst>
          </p:cNvPr>
          <p:cNvSpPr/>
          <p:nvPr/>
        </p:nvSpPr>
        <p:spPr>
          <a:xfrm>
            <a:off x="443551" y="4594452"/>
            <a:ext cx="1696915" cy="6331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Hysteresis Thresholding</a:t>
            </a:r>
          </a:p>
        </p:txBody>
      </p:sp>
      <p:sp>
        <p:nvSpPr>
          <p:cNvPr id="8" name="Rectangle 7">
            <a:extLst>
              <a:ext uri="{FF2B5EF4-FFF2-40B4-BE49-F238E27FC236}">
                <a16:creationId xmlns:a16="http://schemas.microsoft.com/office/drawing/2014/main" id="{4D83C19E-4623-450D-B8C7-F2CDDD1AA1EB}"/>
              </a:ext>
            </a:extLst>
          </p:cNvPr>
          <p:cNvSpPr/>
          <p:nvPr/>
        </p:nvSpPr>
        <p:spPr>
          <a:xfrm>
            <a:off x="2380791" y="2790265"/>
            <a:ext cx="1696915" cy="3956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Gaussian Filter</a:t>
            </a:r>
          </a:p>
        </p:txBody>
      </p:sp>
      <p:sp>
        <p:nvSpPr>
          <p:cNvPr id="9" name="Rectangle 8">
            <a:extLst>
              <a:ext uri="{FF2B5EF4-FFF2-40B4-BE49-F238E27FC236}">
                <a16:creationId xmlns:a16="http://schemas.microsoft.com/office/drawing/2014/main" id="{6D331033-EC44-4D59-A1A0-CAFBC0884D39}"/>
              </a:ext>
            </a:extLst>
          </p:cNvPr>
          <p:cNvSpPr/>
          <p:nvPr/>
        </p:nvSpPr>
        <p:spPr>
          <a:xfrm>
            <a:off x="2380790" y="3287030"/>
            <a:ext cx="1696915" cy="3956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Sobel Filter</a:t>
            </a:r>
          </a:p>
        </p:txBody>
      </p:sp>
      <p:sp>
        <p:nvSpPr>
          <p:cNvPr id="10" name="Rectangle 9">
            <a:extLst>
              <a:ext uri="{FF2B5EF4-FFF2-40B4-BE49-F238E27FC236}">
                <a16:creationId xmlns:a16="http://schemas.microsoft.com/office/drawing/2014/main" id="{DB35AF25-4DAB-44ED-BD9C-6C6A092C71BF}"/>
              </a:ext>
            </a:extLst>
          </p:cNvPr>
          <p:cNvSpPr/>
          <p:nvPr/>
        </p:nvSpPr>
        <p:spPr>
          <a:xfrm>
            <a:off x="2385185" y="3782448"/>
            <a:ext cx="1696915" cy="6331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Non-maximum Suppression</a:t>
            </a:r>
          </a:p>
        </p:txBody>
      </p:sp>
      <p:sp>
        <p:nvSpPr>
          <p:cNvPr id="11" name="Rectangle 10">
            <a:extLst>
              <a:ext uri="{FF2B5EF4-FFF2-40B4-BE49-F238E27FC236}">
                <a16:creationId xmlns:a16="http://schemas.microsoft.com/office/drawing/2014/main" id="{A6ADA106-FCCC-40B9-A34A-B94DC4335568}"/>
              </a:ext>
            </a:extLst>
          </p:cNvPr>
          <p:cNvSpPr/>
          <p:nvPr/>
        </p:nvSpPr>
        <p:spPr>
          <a:xfrm>
            <a:off x="2380790" y="4594452"/>
            <a:ext cx="1696915" cy="6331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Hysteresis Thresholding</a:t>
            </a:r>
          </a:p>
        </p:txBody>
      </p:sp>
      <p:sp>
        <p:nvSpPr>
          <p:cNvPr id="12" name="Rectangle 11">
            <a:extLst>
              <a:ext uri="{FF2B5EF4-FFF2-40B4-BE49-F238E27FC236}">
                <a16:creationId xmlns:a16="http://schemas.microsoft.com/office/drawing/2014/main" id="{3E26FC2F-C332-4BDB-9148-46DB900F3571}"/>
              </a:ext>
            </a:extLst>
          </p:cNvPr>
          <p:cNvSpPr/>
          <p:nvPr/>
        </p:nvSpPr>
        <p:spPr>
          <a:xfrm>
            <a:off x="6134896" y="2593725"/>
            <a:ext cx="1696915" cy="3956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Gaussian Filter</a:t>
            </a:r>
          </a:p>
        </p:txBody>
      </p:sp>
      <p:sp>
        <p:nvSpPr>
          <p:cNvPr id="13" name="Rectangle 12">
            <a:extLst>
              <a:ext uri="{FF2B5EF4-FFF2-40B4-BE49-F238E27FC236}">
                <a16:creationId xmlns:a16="http://schemas.microsoft.com/office/drawing/2014/main" id="{F651B89A-B1BB-4EED-B177-2EDDC3F766BB}"/>
              </a:ext>
            </a:extLst>
          </p:cNvPr>
          <p:cNvSpPr/>
          <p:nvPr/>
        </p:nvSpPr>
        <p:spPr>
          <a:xfrm>
            <a:off x="6134895" y="3090490"/>
            <a:ext cx="1696915" cy="3956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Sobel Filter</a:t>
            </a:r>
          </a:p>
        </p:txBody>
      </p:sp>
      <p:sp>
        <p:nvSpPr>
          <p:cNvPr id="14" name="Rectangle 13">
            <a:extLst>
              <a:ext uri="{FF2B5EF4-FFF2-40B4-BE49-F238E27FC236}">
                <a16:creationId xmlns:a16="http://schemas.microsoft.com/office/drawing/2014/main" id="{934D6251-2F68-4731-9C2F-0DDD828BB025}"/>
              </a:ext>
            </a:extLst>
          </p:cNvPr>
          <p:cNvSpPr/>
          <p:nvPr/>
        </p:nvSpPr>
        <p:spPr>
          <a:xfrm>
            <a:off x="6139290" y="3799708"/>
            <a:ext cx="1696915" cy="6331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Non-maximum Suppression</a:t>
            </a:r>
          </a:p>
        </p:txBody>
      </p:sp>
      <p:sp>
        <p:nvSpPr>
          <p:cNvPr id="15" name="Rectangle 14">
            <a:extLst>
              <a:ext uri="{FF2B5EF4-FFF2-40B4-BE49-F238E27FC236}">
                <a16:creationId xmlns:a16="http://schemas.microsoft.com/office/drawing/2014/main" id="{A82F91F2-B612-4A33-8693-2BE933947AF2}"/>
              </a:ext>
            </a:extLst>
          </p:cNvPr>
          <p:cNvSpPr/>
          <p:nvPr/>
        </p:nvSpPr>
        <p:spPr>
          <a:xfrm>
            <a:off x="6134895" y="4611712"/>
            <a:ext cx="1696915" cy="6331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Hysteresis Thresholding</a:t>
            </a:r>
          </a:p>
        </p:txBody>
      </p:sp>
      <p:sp>
        <p:nvSpPr>
          <p:cNvPr id="18" name="TextBox 17">
            <a:extLst>
              <a:ext uri="{FF2B5EF4-FFF2-40B4-BE49-F238E27FC236}">
                <a16:creationId xmlns:a16="http://schemas.microsoft.com/office/drawing/2014/main" id="{8BA534A0-823A-4591-9543-3B9E8B44ADCA}"/>
              </a:ext>
            </a:extLst>
          </p:cNvPr>
          <p:cNvSpPr txBox="1"/>
          <p:nvPr/>
        </p:nvSpPr>
        <p:spPr>
          <a:xfrm>
            <a:off x="443551" y="2403268"/>
            <a:ext cx="1195754" cy="369332"/>
          </a:xfrm>
          <a:prstGeom prst="rect">
            <a:avLst/>
          </a:prstGeom>
          <a:noFill/>
        </p:spPr>
        <p:txBody>
          <a:bodyPr wrap="square" rtlCol="0">
            <a:spAutoFit/>
          </a:bodyPr>
          <a:lstStyle/>
          <a:p>
            <a:r>
              <a:rPr lang="en-US" dirty="0"/>
              <a:t>CPU</a:t>
            </a:r>
          </a:p>
        </p:txBody>
      </p:sp>
      <p:sp>
        <p:nvSpPr>
          <p:cNvPr id="19" name="TextBox 18">
            <a:extLst>
              <a:ext uri="{FF2B5EF4-FFF2-40B4-BE49-F238E27FC236}">
                <a16:creationId xmlns:a16="http://schemas.microsoft.com/office/drawing/2014/main" id="{A9AA13D9-31A2-452D-87C9-8CA1A3DAEB4E}"/>
              </a:ext>
            </a:extLst>
          </p:cNvPr>
          <p:cNvSpPr txBox="1"/>
          <p:nvPr/>
        </p:nvSpPr>
        <p:spPr>
          <a:xfrm>
            <a:off x="2380790" y="2414311"/>
            <a:ext cx="1195754" cy="369332"/>
          </a:xfrm>
          <a:prstGeom prst="rect">
            <a:avLst/>
          </a:prstGeom>
          <a:noFill/>
        </p:spPr>
        <p:txBody>
          <a:bodyPr wrap="square" rtlCol="0">
            <a:spAutoFit/>
          </a:bodyPr>
          <a:lstStyle/>
          <a:p>
            <a:r>
              <a:rPr lang="en-US" dirty="0"/>
              <a:t>FPGA</a:t>
            </a:r>
          </a:p>
        </p:txBody>
      </p:sp>
      <p:pic>
        <p:nvPicPr>
          <p:cNvPr id="2050" name="Picture 2" descr="Related image">
            <a:extLst>
              <a:ext uri="{FF2B5EF4-FFF2-40B4-BE49-F238E27FC236}">
                <a16:creationId xmlns:a16="http://schemas.microsoft.com/office/drawing/2014/main" id="{2DF2FBA7-5FBC-4A7A-A6E6-83A421B321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0" t="2027" r="55527" b="93209"/>
          <a:stretch/>
        </p:blipFill>
        <p:spPr bwMode="auto">
          <a:xfrm>
            <a:off x="575895" y="1862628"/>
            <a:ext cx="3996104" cy="177422"/>
          </a:xfrm>
          <a:prstGeom prst="rect">
            <a:avLst/>
          </a:prstGeom>
          <a:noFill/>
          <a:extLst>
            <a:ext uri="{909E8E84-426E-40DD-AFC4-6F175D3DCCD1}">
              <a14:hiddenFill xmlns:a14="http://schemas.microsoft.com/office/drawing/2010/main">
                <a:solidFill>
                  <a:srgbClr val="FFFFFF"/>
                </a:solidFill>
              </a14:hiddenFill>
            </a:ext>
          </a:extLst>
        </p:spPr>
      </p:pic>
      <p:sp>
        <p:nvSpPr>
          <p:cNvPr id="20" name="Left Brace 19">
            <a:extLst>
              <a:ext uri="{FF2B5EF4-FFF2-40B4-BE49-F238E27FC236}">
                <a16:creationId xmlns:a16="http://schemas.microsoft.com/office/drawing/2014/main" id="{F5E909F5-B599-4393-82F3-13C53E89C62F}"/>
              </a:ext>
            </a:extLst>
          </p:cNvPr>
          <p:cNvSpPr/>
          <p:nvPr/>
        </p:nvSpPr>
        <p:spPr>
          <a:xfrm rot="16200000">
            <a:off x="1087823" y="1512331"/>
            <a:ext cx="201425" cy="1236021"/>
          </a:xfrm>
          <a:prstGeom prst="leftBrace">
            <a:avLst>
              <a:gd name="adj1" fmla="val 79646"/>
              <a:gd name="adj2" fmla="val 50692"/>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4B946E27-617A-479F-B261-649A8B30C16A}"/>
              </a:ext>
            </a:extLst>
          </p:cNvPr>
          <p:cNvSpPr/>
          <p:nvPr/>
        </p:nvSpPr>
        <p:spPr>
          <a:xfrm rot="16200000">
            <a:off x="3066419" y="764561"/>
            <a:ext cx="247094" cy="2764067"/>
          </a:xfrm>
          <a:prstGeom prst="leftBrace">
            <a:avLst>
              <a:gd name="adj1" fmla="val 79646"/>
              <a:gd name="adj2" fmla="val 50692"/>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8D485BD0-128B-455B-A105-E230BE831BF3}"/>
              </a:ext>
            </a:extLst>
          </p:cNvPr>
          <p:cNvCxnSpPr>
            <a:cxnSpLocks/>
          </p:cNvCxnSpPr>
          <p:nvPr/>
        </p:nvCxnSpPr>
        <p:spPr>
          <a:xfrm>
            <a:off x="1197089" y="2231054"/>
            <a:ext cx="0" cy="5592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63A6E2-CB01-4D91-A769-4149BC36EF4B}"/>
              </a:ext>
            </a:extLst>
          </p:cNvPr>
          <p:cNvCxnSpPr/>
          <p:nvPr/>
        </p:nvCxnSpPr>
        <p:spPr>
          <a:xfrm>
            <a:off x="1197089" y="3185919"/>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64B5BD3-E1B8-4811-AA3A-25E8237D6A6B}"/>
              </a:ext>
            </a:extLst>
          </p:cNvPr>
          <p:cNvCxnSpPr/>
          <p:nvPr/>
        </p:nvCxnSpPr>
        <p:spPr>
          <a:xfrm>
            <a:off x="1197089" y="3682684"/>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4FA2B6C-97B0-4FC3-A229-7580B4C0145A}"/>
              </a:ext>
            </a:extLst>
          </p:cNvPr>
          <p:cNvCxnSpPr>
            <a:cxnSpLocks/>
          </p:cNvCxnSpPr>
          <p:nvPr/>
        </p:nvCxnSpPr>
        <p:spPr>
          <a:xfrm>
            <a:off x="1197089" y="4415619"/>
            <a:ext cx="0" cy="1788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57B0F49-156C-4AA7-80E0-C6597CE05F44}"/>
              </a:ext>
            </a:extLst>
          </p:cNvPr>
          <p:cNvCxnSpPr>
            <a:cxnSpLocks/>
          </p:cNvCxnSpPr>
          <p:nvPr/>
        </p:nvCxnSpPr>
        <p:spPr>
          <a:xfrm>
            <a:off x="1197089" y="5227623"/>
            <a:ext cx="0" cy="4518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64DDBC7-B732-4F22-9D5C-125EA96CF44F}"/>
              </a:ext>
            </a:extLst>
          </p:cNvPr>
          <p:cNvCxnSpPr>
            <a:cxnSpLocks/>
          </p:cNvCxnSpPr>
          <p:nvPr/>
        </p:nvCxnSpPr>
        <p:spPr>
          <a:xfrm>
            <a:off x="3208695" y="2224432"/>
            <a:ext cx="0" cy="5592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D01CFE0-C0E1-476E-9E50-3804559AC53D}"/>
              </a:ext>
            </a:extLst>
          </p:cNvPr>
          <p:cNvCxnSpPr/>
          <p:nvPr/>
        </p:nvCxnSpPr>
        <p:spPr>
          <a:xfrm>
            <a:off x="3208695" y="3179297"/>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5B07AB-B047-4E9F-B5C5-9E171ED4E5FC}"/>
              </a:ext>
            </a:extLst>
          </p:cNvPr>
          <p:cNvCxnSpPr/>
          <p:nvPr/>
        </p:nvCxnSpPr>
        <p:spPr>
          <a:xfrm>
            <a:off x="3208695" y="3676062"/>
            <a:ext cx="0" cy="10111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F645E8-D4E8-459D-A495-368908EBB703}"/>
              </a:ext>
            </a:extLst>
          </p:cNvPr>
          <p:cNvCxnSpPr>
            <a:cxnSpLocks/>
          </p:cNvCxnSpPr>
          <p:nvPr/>
        </p:nvCxnSpPr>
        <p:spPr>
          <a:xfrm>
            <a:off x="3208695" y="4408997"/>
            <a:ext cx="0" cy="1788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825D91-C80C-4E58-A4A8-8F2E5F0109BE}"/>
              </a:ext>
            </a:extLst>
          </p:cNvPr>
          <p:cNvCxnSpPr>
            <a:cxnSpLocks/>
          </p:cNvCxnSpPr>
          <p:nvPr/>
        </p:nvCxnSpPr>
        <p:spPr>
          <a:xfrm>
            <a:off x="3208695" y="5221001"/>
            <a:ext cx="0" cy="4518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839E6C5-CCF7-4567-A7EA-E673CE178791}"/>
              </a:ext>
            </a:extLst>
          </p:cNvPr>
          <p:cNvSpPr txBox="1"/>
          <p:nvPr/>
        </p:nvSpPr>
        <p:spPr>
          <a:xfrm>
            <a:off x="443551" y="1540117"/>
            <a:ext cx="1545649" cy="338554"/>
          </a:xfrm>
          <a:prstGeom prst="rect">
            <a:avLst/>
          </a:prstGeom>
          <a:noFill/>
        </p:spPr>
        <p:txBody>
          <a:bodyPr wrap="square" rtlCol="0">
            <a:spAutoFit/>
          </a:bodyPr>
          <a:lstStyle/>
          <a:p>
            <a:r>
              <a:rPr lang="en-US" sz="1600" dirty="0"/>
              <a:t>Input images</a:t>
            </a:r>
          </a:p>
        </p:txBody>
      </p:sp>
      <p:pic>
        <p:nvPicPr>
          <p:cNvPr id="43" name="Picture 2" descr="Related image">
            <a:extLst>
              <a:ext uri="{FF2B5EF4-FFF2-40B4-BE49-F238E27FC236}">
                <a16:creationId xmlns:a16="http://schemas.microsoft.com/office/drawing/2014/main" id="{AC678BCA-5DBD-4E1D-BEE3-BB82913A83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0" t="2027" r="55527" b="93209"/>
          <a:stretch/>
        </p:blipFill>
        <p:spPr bwMode="auto">
          <a:xfrm>
            <a:off x="4986401" y="1862628"/>
            <a:ext cx="3996104" cy="177422"/>
          </a:xfrm>
          <a:prstGeom prst="rect">
            <a:avLst/>
          </a:prstGeom>
          <a:noFill/>
          <a:extLst>
            <a:ext uri="{909E8E84-426E-40DD-AFC4-6F175D3DCCD1}">
              <a14:hiddenFill xmlns:a14="http://schemas.microsoft.com/office/drawing/2010/main">
                <a:solidFill>
                  <a:srgbClr val="FFFFFF"/>
                </a:solidFill>
              </a14:hiddenFill>
            </a:ext>
          </a:extLst>
        </p:spPr>
      </p:pic>
      <p:sp>
        <p:nvSpPr>
          <p:cNvPr id="45" name="Left Brace 44">
            <a:extLst>
              <a:ext uri="{FF2B5EF4-FFF2-40B4-BE49-F238E27FC236}">
                <a16:creationId xmlns:a16="http://schemas.microsoft.com/office/drawing/2014/main" id="{017B1361-E9A8-43CF-8566-48615108B086}"/>
              </a:ext>
            </a:extLst>
          </p:cNvPr>
          <p:cNvSpPr/>
          <p:nvPr/>
        </p:nvSpPr>
        <p:spPr>
          <a:xfrm rot="16200000">
            <a:off x="6860907" y="148542"/>
            <a:ext cx="247094" cy="3996105"/>
          </a:xfrm>
          <a:prstGeom prst="leftBrace">
            <a:avLst>
              <a:gd name="adj1" fmla="val 79646"/>
              <a:gd name="adj2" fmla="val 50692"/>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C432F627-CF1C-47FE-9266-118AE1424C85}"/>
              </a:ext>
            </a:extLst>
          </p:cNvPr>
          <p:cNvSpPr txBox="1"/>
          <p:nvPr/>
        </p:nvSpPr>
        <p:spPr>
          <a:xfrm>
            <a:off x="4854057" y="1540117"/>
            <a:ext cx="1545649" cy="338554"/>
          </a:xfrm>
          <a:prstGeom prst="rect">
            <a:avLst/>
          </a:prstGeom>
          <a:noFill/>
        </p:spPr>
        <p:txBody>
          <a:bodyPr wrap="square" rtlCol="0">
            <a:spAutoFit/>
          </a:bodyPr>
          <a:lstStyle/>
          <a:p>
            <a:r>
              <a:rPr lang="en-US" sz="1600" dirty="0"/>
              <a:t>Input images</a:t>
            </a:r>
          </a:p>
        </p:txBody>
      </p:sp>
      <p:sp>
        <p:nvSpPr>
          <p:cNvPr id="48" name="TextBox 47">
            <a:extLst>
              <a:ext uri="{FF2B5EF4-FFF2-40B4-BE49-F238E27FC236}">
                <a16:creationId xmlns:a16="http://schemas.microsoft.com/office/drawing/2014/main" id="{2C069FBC-4AE4-47BF-B9DA-B33B64643DDA}"/>
              </a:ext>
            </a:extLst>
          </p:cNvPr>
          <p:cNvSpPr txBox="1"/>
          <p:nvPr/>
        </p:nvSpPr>
        <p:spPr>
          <a:xfrm>
            <a:off x="5405268" y="2518309"/>
            <a:ext cx="1195754" cy="369332"/>
          </a:xfrm>
          <a:prstGeom prst="rect">
            <a:avLst/>
          </a:prstGeom>
          <a:noFill/>
        </p:spPr>
        <p:txBody>
          <a:bodyPr wrap="square" rtlCol="0">
            <a:spAutoFit/>
          </a:bodyPr>
          <a:lstStyle/>
          <a:p>
            <a:r>
              <a:rPr lang="en-US" dirty="0"/>
              <a:t>FPGA</a:t>
            </a:r>
          </a:p>
        </p:txBody>
      </p:sp>
      <p:sp>
        <p:nvSpPr>
          <p:cNvPr id="50" name="TextBox 49">
            <a:extLst>
              <a:ext uri="{FF2B5EF4-FFF2-40B4-BE49-F238E27FC236}">
                <a16:creationId xmlns:a16="http://schemas.microsoft.com/office/drawing/2014/main" id="{7261A46B-B937-4705-8AAB-517D800F0824}"/>
              </a:ext>
            </a:extLst>
          </p:cNvPr>
          <p:cNvSpPr txBox="1"/>
          <p:nvPr/>
        </p:nvSpPr>
        <p:spPr>
          <a:xfrm>
            <a:off x="5414719" y="3717827"/>
            <a:ext cx="1195754" cy="369332"/>
          </a:xfrm>
          <a:prstGeom prst="rect">
            <a:avLst/>
          </a:prstGeom>
          <a:noFill/>
        </p:spPr>
        <p:txBody>
          <a:bodyPr wrap="square" rtlCol="0">
            <a:spAutoFit/>
          </a:bodyPr>
          <a:lstStyle/>
          <a:p>
            <a:r>
              <a:rPr lang="en-US" dirty="0"/>
              <a:t>CPU</a:t>
            </a:r>
          </a:p>
        </p:txBody>
      </p:sp>
      <p:cxnSp>
        <p:nvCxnSpPr>
          <p:cNvPr id="51" name="Straight Arrow Connector 50">
            <a:extLst>
              <a:ext uri="{FF2B5EF4-FFF2-40B4-BE49-F238E27FC236}">
                <a16:creationId xmlns:a16="http://schemas.microsoft.com/office/drawing/2014/main" id="{EDBE5D29-A157-4E37-A78B-4E8C98830FBB}"/>
              </a:ext>
            </a:extLst>
          </p:cNvPr>
          <p:cNvCxnSpPr>
            <a:cxnSpLocks/>
            <a:stCxn id="45" idx="1"/>
          </p:cNvCxnSpPr>
          <p:nvPr/>
        </p:nvCxnSpPr>
        <p:spPr>
          <a:xfrm>
            <a:off x="7012108" y="2270142"/>
            <a:ext cx="0" cy="32883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E54B93F-9290-4D81-82C9-6E381E939D32}"/>
              </a:ext>
            </a:extLst>
          </p:cNvPr>
          <p:cNvCxnSpPr>
            <a:cxnSpLocks/>
          </p:cNvCxnSpPr>
          <p:nvPr/>
        </p:nvCxnSpPr>
        <p:spPr>
          <a:xfrm>
            <a:off x="7008062" y="2988092"/>
            <a:ext cx="0" cy="1079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355EBB9-7730-4956-A474-DAC4909AEE0D}"/>
              </a:ext>
            </a:extLst>
          </p:cNvPr>
          <p:cNvCxnSpPr>
            <a:cxnSpLocks/>
          </p:cNvCxnSpPr>
          <p:nvPr/>
        </p:nvCxnSpPr>
        <p:spPr>
          <a:xfrm>
            <a:off x="7008062" y="3484537"/>
            <a:ext cx="0" cy="3151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01CFBA4-08A0-47DF-BC81-71DFA6D237B3}"/>
              </a:ext>
            </a:extLst>
          </p:cNvPr>
          <p:cNvCxnSpPr>
            <a:cxnSpLocks/>
          </p:cNvCxnSpPr>
          <p:nvPr/>
        </p:nvCxnSpPr>
        <p:spPr>
          <a:xfrm>
            <a:off x="7008062" y="4432879"/>
            <a:ext cx="0" cy="1788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140D59F-DD11-4318-B604-88A7D79D763C}"/>
              </a:ext>
            </a:extLst>
          </p:cNvPr>
          <p:cNvCxnSpPr>
            <a:cxnSpLocks/>
          </p:cNvCxnSpPr>
          <p:nvPr/>
        </p:nvCxnSpPr>
        <p:spPr>
          <a:xfrm>
            <a:off x="7008062" y="5244883"/>
            <a:ext cx="0" cy="4518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74B5F00-C2F8-456B-9E32-9279D0FE7E00}"/>
              </a:ext>
            </a:extLst>
          </p:cNvPr>
          <p:cNvSpPr txBox="1"/>
          <p:nvPr/>
        </p:nvSpPr>
        <p:spPr>
          <a:xfrm>
            <a:off x="6210527" y="5724165"/>
            <a:ext cx="1545649" cy="338554"/>
          </a:xfrm>
          <a:prstGeom prst="rect">
            <a:avLst/>
          </a:prstGeom>
          <a:noFill/>
        </p:spPr>
        <p:txBody>
          <a:bodyPr wrap="square" rtlCol="0">
            <a:spAutoFit/>
          </a:bodyPr>
          <a:lstStyle/>
          <a:p>
            <a:pPr algn="ctr"/>
            <a:r>
              <a:rPr lang="en-US" sz="1600" dirty="0"/>
              <a:t>Output images</a:t>
            </a:r>
          </a:p>
        </p:txBody>
      </p:sp>
      <p:sp>
        <p:nvSpPr>
          <p:cNvPr id="2054" name="Rectangle 2053">
            <a:extLst>
              <a:ext uri="{FF2B5EF4-FFF2-40B4-BE49-F238E27FC236}">
                <a16:creationId xmlns:a16="http://schemas.microsoft.com/office/drawing/2014/main" id="{A7278D10-80C5-4854-ADF4-589A1C6DC729}"/>
              </a:ext>
            </a:extLst>
          </p:cNvPr>
          <p:cNvSpPr/>
          <p:nvPr/>
        </p:nvSpPr>
        <p:spPr>
          <a:xfrm>
            <a:off x="362615" y="1264336"/>
            <a:ext cx="6117315" cy="369332"/>
          </a:xfrm>
          <a:prstGeom prst="rect">
            <a:avLst/>
          </a:prstGeom>
        </p:spPr>
        <p:txBody>
          <a:bodyPr wrap="square">
            <a:spAutoFit/>
          </a:bodyPr>
          <a:lstStyle/>
          <a:p>
            <a:r>
              <a:rPr lang="en-US" b="1" dirty="0"/>
              <a:t>Using Canny Edge Detection (CED) as an example</a:t>
            </a:r>
          </a:p>
        </p:txBody>
      </p:sp>
      <mc:AlternateContent xmlns:mc="http://schemas.openxmlformats.org/markup-compatibility/2006" xmlns:a14="http://schemas.microsoft.com/office/drawing/2010/main">
        <mc:Choice Requires="a14">
          <p:sp>
            <p:nvSpPr>
              <p:cNvPr id="2055" name="TextBox 2054">
                <a:extLst>
                  <a:ext uri="{FF2B5EF4-FFF2-40B4-BE49-F238E27FC236}">
                    <a16:creationId xmlns:a16="http://schemas.microsoft.com/office/drawing/2014/main" id="{0B8AC191-70F9-4500-AA26-72BCA060E8FD}"/>
                  </a:ext>
                </a:extLst>
              </p:cNvPr>
              <p:cNvSpPr txBox="1"/>
              <p:nvPr/>
            </p:nvSpPr>
            <p:spPr>
              <a:xfrm>
                <a:off x="810524" y="2058215"/>
                <a:ext cx="3879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oMath>
                  </m:oMathPara>
                </a14:m>
                <a:endParaRPr lang="en-US" dirty="0"/>
              </a:p>
            </p:txBody>
          </p:sp>
        </mc:Choice>
        <mc:Fallback xmlns="">
          <p:sp>
            <p:nvSpPr>
              <p:cNvPr id="2055" name="TextBox 2054">
                <a:extLst>
                  <a:ext uri="{FF2B5EF4-FFF2-40B4-BE49-F238E27FC236}">
                    <a16:creationId xmlns:a16="http://schemas.microsoft.com/office/drawing/2014/main" id="{0B8AC191-70F9-4500-AA26-72BCA060E8FD}"/>
                  </a:ext>
                </a:extLst>
              </p:cNvPr>
              <p:cNvSpPr txBox="1">
                <a:spLocks noRot="1" noChangeAspect="1" noMove="1" noResize="1" noEditPoints="1" noAdjustHandles="1" noChangeArrowheads="1" noChangeShapeType="1" noTextEdit="1"/>
              </p:cNvSpPr>
              <p:nvPr/>
            </p:nvSpPr>
            <p:spPr>
              <a:xfrm>
                <a:off x="810524" y="2058215"/>
                <a:ext cx="38797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4BA2647-A70F-41D3-A3D4-6205A73850BF}"/>
                  </a:ext>
                </a:extLst>
              </p:cNvPr>
              <p:cNvSpPr txBox="1"/>
              <p:nvPr/>
            </p:nvSpPr>
            <p:spPr>
              <a:xfrm>
                <a:off x="2379281" y="2079643"/>
                <a:ext cx="8499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𝛼</m:t>
                      </m:r>
                    </m:oMath>
                  </m:oMathPara>
                </a14:m>
                <a:endParaRPr lang="en-US" dirty="0"/>
              </a:p>
            </p:txBody>
          </p:sp>
        </mc:Choice>
        <mc:Fallback xmlns="">
          <p:sp>
            <p:nvSpPr>
              <p:cNvPr id="63" name="TextBox 62">
                <a:extLst>
                  <a:ext uri="{FF2B5EF4-FFF2-40B4-BE49-F238E27FC236}">
                    <a16:creationId xmlns:a16="http://schemas.microsoft.com/office/drawing/2014/main" id="{04BA2647-A70F-41D3-A3D4-6205A73850BF}"/>
                  </a:ext>
                </a:extLst>
              </p:cNvPr>
              <p:cNvSpPr txBox="1">
                <a:spLocks noRot="1" noChangeAspect="1" noMove="1" noResize="1" noEditPoints="1" noAdjustHandles="1" noChangeArrowheads="1" noChangeShapeType="1" noTextEdit="1"/>
              </p:cNvSpPr>
              <p:nvPr/>
            </p:nvSpPr>
            <p:spPr>
              <a:xfrm>
                <a:off x="2379281" y="2079643"/>
                <a:ext cx="849965" cy="369332"/>
              </a:xfrm>
              <a:prstGeom prst="rect">
                <a:avLst/>
              </a:prstGeom>
              <a:blipFill>
                <a:blip r:embed="rId5"/>
                <a:stretch>
                  <a:fillRect/>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238769D7-4635-471C-8C2B-CA70C4066304}"/>
              </a:ext>
            </a:extLst>
          </p:cNvPr>
          <p:cNvSpPr txBox="1"/>
          <p:nvPr/>
        </p:nvSpPr>
        <p:spPr>
          <a:xfrm>
            <a:off x="425819" y="5570006"/>
            <a:ext cx="1545649" cy="584775"/>
          </a:xfrm>
          <a:prstGeom prst="rect">
            <a:avLst/>
          </a:prstGeom>
          <a:noFill/>
        </p:spPr>
        <p:txBody>
          <a:bodyPr wrap="square" rtlCol="0">
            <a:spAutoFit/>
          </a:bodyPr>
          <a:lstStyle/>
          <a:p>
            <a:pPr algn="ctr"/>
            <a:r>
              <a:rPr lang="en-US" sz="1600" dirty="0"/>
              <a:t>Output images (CPU part)</a:t>
            </a:r>
          </a:p>
        </p:txBody>
      </p:sp>
      <p:sp>
        <p:nvSpPr>
          <p:cNvPr id="57" name="TextBox 56">
            <a:extLst>
              <a:ext uri="{FF2B5EF4-FFF2-40B4-BE49-F238E27FC236}">
                <a16:creationId xmlns:a16="http://schemas.microsoft.com/office/drawing/2014/main" id="{969F97D1-83C3-4910-B867-D7CA273AE9CC}"/>
              </a:ext>
            </a:extLst>
          </p:cNvPr>
          <p:cNvSpPr txBox="1"/>
          <p:nvPr/>
        </p:nvSpPr>
        <p:spPr>
          <a:xfrm>
            <a:off x="2435870" y="5592507"/>
            <a:ext cx="1545649" cy="584775"/>
          </a:xfrm>
          <a:prstGeom prst="rect">
            <a:avLst/>
          </a:prstGeom>
          <a:noFill/>
        </p:spPr>
        <p:txBody>
          <a:bodyPr wrap="square" rtlCol="0">
            <a:spAutoFit/>
          </a:bodyPr>
          <a:lstStyle/>
          <a:p>
            <a:pPr algn="ctr"/>
            <a:r>
              <a:rPr lang="en-US" sz="1600" dirty="0"/>
              <a:t>Output images (FPGA part)</a:t>
            </a:r>
          </a:p>
        </p:txBody>
      </p:sp>
    </p:spTree>
    <p:extLst>
      <p:ext uri="{BB962C8B-B14F-4D97-AF65-F5344CB8AC3E}">
        <p14:creationId xmlns:p14="http://schemas.microsoft.com/office/powerpoint/2010/main" val="178483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Another Data Partitioning Example: </a:t>
            </a:r>
            <a:br>
              <a:rPr lang="en-US" sz="3200" dirty="0"/>
            </a:br>
            <a:r>
              <a:rPr lang="en-US" sz="3200" dirty="0"/>
              <a:t>Image Histogram</a:t>
            </a:r>
          </a:p>
        </p:txBody>
      </p:sp>
      <p:pic>
        <p:nvPicPr>
          <p:cNvPr id="66" name="Picture 2" descr="Image result for olive tr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4771" y="1775472"/>
            <a:ext cx="2002970" cy="1502228"/>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 66"/>
          <p:cNvGrpSpPr/>
          <p:nvPr/>
        </p:nvGrpSpPr>
        <p:grpSpPr>
          <a:xfrm>
            <a:off x="1349279" y="3631669"/>
            <a:ext cx="1933954" cy="914400"/>
            <a:chOff x="2496531" y="4194713"/>
            <a:chExt cx="1933954" cy="914400"/>
          </a:xfrm>
        </p:grpSpPr>
        <p:sp>
          <p:nvSpPr>
            <p:cNvPr id="68" name="Rectangle 67"/>
            <p:cNvSpPr/>
            <p:nvPr/>
          </p:nvSpPr>
          <p:spPr>
            <a:xfrm>
              <a:off x="3516085" y="4194713"/>
              <a:ext cx="914400" cy="914400"/>
            </a:xfrm>
            <a:prstGeom prst="rect">
              <a:avLst/>
            </a:prstGeom>
            <a:solidFill>
              <a:schemeClr val="accent6">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FPGA</a:t>
              </a:r>
            </a:p>
          </p:txBody>
        </p:sp>
        <p:sp>
          <p:nvSpPr>
            <p:cNvPr id="69" name="Rectangle 68"/>
            <p:cNvSpPr/>
            <p:nvPr/>
          </p:nvSpPr>
          <p:spPr>
            <a:xfrm>
              <a:off x="2496531" y="4194713"/>
              <a:ext cx="914400" cy="914400"/>
            </a:xfrm>
            <a:prstGeom prst="rect">
              <a:avLst/>
            </a:prstGeom>
            <a:solidFill>
              <a:schemeClr val="accent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CPU</a:t>
              </a:r>
            </a:p>
          </p:txBody>
        </p:sp>
        <p:grpSp>
          <p:nvGrpSpPr>
            <p:cNvPr id="70" name="Group 69"/>
            <p:cNvGrpSpPr>
              <a:grpSpLocks noChangeAspect="1"/>
            </p:cNvGrpSpPr>
            <p:nvPr/>
          </p:nvGrpSpPr>
          <p:grpSpPr>
            <a:xfrm>
              <a:off x="2679357" y="4523593"/>
              <a:ext cx="548749" cy="548640"/>
              <a:chOff x="2606263" y="4577026"/>
              <a:chExt cx="795522" cy="795364"/>
            </a:xfrm>
            <a:solidFill>
              <a:schemeClr val="accent1">
                <a:lumMod val="75000"/>
              </a:schemeClr>
            </a:solidFill>
          </p:grpSpPr>
          <p:sp>
            <p:nvSpPr>
              <p:cNvPr id="79" name="Rectangle 78"/>
              <p:cNvSpPr/>
              <p:nvPr/>
            </p:nvSpPr>
            <p:spPr>
              <a:xfrm>
                <a:off x="2606263" y="4577026"/>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80" name="Rectangle 79"/>
              <p:cNvSpPr/>
              <p:nvPr/>
            </p:nvSpPr>
            <p:spPr>
              <a:xfrm>
                <a:off x="3036025" y="4577026"/>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81" name="Rectangle 80"/>
              <p:cNvSpPr/>
              <p:nvPr/>
            </p:nvSpPr>
            <p:spPr>
              <a:xfrm>
                <a:off x="2606263" y="5006630"/>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82" name="Rectangle 81"/>
              <p:cNvSpPr/>
              <p:nvPr/>
            </p:nvSpPr>
            <p:spPr>
              <a:xfrm>
                <a:off x="3036025" y="5006630"/>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grpSp>
        <p:grpSp>
          <p:nvGrpSpPr>
            <p:cNvPr id="71" name="Group 70"/>
            <p:cNvGrpSpPr>
              <a:grpSpLocks noChangeAspect="1"/>
            </p:cNvGrpSpPr>
            <p:nvPr/>
          </p:nvGrpSpPr>
          <p:grpSpPr>
            <a:xfrm>
              <a:off x="3621017" y="4570602"/>
              <a:ext cx="704536" cy="454622"/>
              <a:chOff x="3563330" y="4460213"/>
              <a:chExt cx="850238" cy="548640"/>
            </a:xfrm>
            <a:solidFill>
              <a:schemeClr val="accent6">
                <a:lumMod val="75000"/>
              </a:schemeClr>
            </a:solidFill>
          </p:grpSpPr>
          <p:sp>
            <p:nvSpPr>
              <p:cNvPr id="72" name="Rectangle 71"/>
              <p:cNvSpPr/>
              <p:nvPr/>
            </p:nvSpPr>
            <p:spPr>
              <a:xfrm>
                <a:off x="3563331" y="4460213"/>
                <a:ext cx="252300" cy="25230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73" name="Rectangle 72"/>
              <p:cNvSpPr/>
              <p:nvPr/>
            </p:nvSpPr>
            <p:spPr>
              <a:xfrm>
                <a:off x="3859780" y="4460215"/>
                <a:ext cx="252300" cy="25230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74" name="Rectangle 73"/>
              <p:cNvSpPr/>
              <p:nvPr/>
            </p:nvSpPr>
            <p:spPr>
              <a:xfrm>
                <a:off x="3563330" y="4756553"/>
                <a:ext cx="252300" cy="25230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75" name="Rectangle 74"/>
              <p:cNvSpPr/>
              <p:nvPr/>
            </p:nvSpPr>
            <p:spPr>
              <a:xfrm>
                <a:off x="3859776" y="4756549"/>
                <a:ext cx="252300" cy="25230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grpSp>
            <p:nvGrpSpPr>
              <p:cNvPr id="76" name="Group 75"/>
              <p:cNvGrpSpPr>
                <a:grpSpLocks noChangeAspect="1"/>
              </p:cNvGrpSpPr>
              <p:nvPr/>
            </p:nvGrpSpPr>
            <p:grpSpPr>
              <a:xfrm>
                <a:off x="4161264" y="4460216"/>
                <a:ext cx="252304" cy="548634"/>
                <a:chOff x="3036025" y="4577034"/>
                <a:chExt cx="365766" cy="795356"/>
              </a:xfrm>
              <a:grpFill/>
            </p:grpSpPr>
            <p:sp>
              <p:nvSpPr>
                <p:cNvPr id="77" name="Rectangle 76"/>
                <p:cNvSpPr/>
                <p:nvPr/>
              </p:nvSpPr>
              <p:spPr>
                <a:xfrm>
                  <a:off x="3036031" y="4577034"/>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78" name="Rectangle 77"/>
                <p:cNvSpPr/>
                <p:nvPr/>
              </p:nvSpPr>
              <p:spPr>
                <a:xfrm>
                  <a:off x="3036025" y="5006630"/>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grpSp>
        </p:grpSp>
      </p:grpSp>
      <p:graphicFrame>
        <p:nvGraphicFramePr>
          <p:cNvPr id="83" name="Table 82"/>
          <p:cNvGraphicFramePr>
            <a:graphicFrameLocks noGrp="1"/>
          </p:cNvGraphicFramePr>
          <p:nvPr>
            <p:extLst>
              <p:ext uri="{D42A27DB-BD31-4B8C-83A1-F6EECF244321}">
                <p14:modId xmlns:p14="http://schemas.microsoft.com/office/powerpoint/2010/main" val="2063670299"/>
              </p:ext>
            </p:extLst>
          </p:nvPr>
        </p:nvGraphicFramePr>
        <p:xfrm>
          <a:off x="1584736" y="5185811"/>
          <a:ext cx="1463040" cy="182880"/>
        </p:xfrm>
        <a:graphic>
          <a:graphicData uri="http://schemas.openxmlformats.org/drawingml/2006/table">
            <a:tbl>
              <a:tblPr firstRow="1" bandRow="1">
                <a:tableStyleId>{5C22544A-7EE6-4342-B048-85BDC9FD1C3A}</a:tableStyleId>
              </a:tblPr>
              <a:tblGrid>
                <a:gridCol w="182880">
                  <a:extLst>
                    <a:ext uri="{9D8B030D-6E8A-4147-A177-3AD203B41FA5}">
                      <a16:colId xmlns:a16="http://schemas.microsoft.com/office/drawing/2014/main" val="2378675862"/>
                    </a:ext>
                  </a:extLst>
                </a:gridCol>
                <a:gridCol w="182880">
                  <a:extLst>
                    <a:ext uri="{9D8B030D-6E8A-4147-A177-3AD203B41FA5}">
                      <a16:colId xmlns:a16="http://schemas.microsoft.com/office/drawing/2014/main" val="455501185"/>
                    </a:ext>
                  </a:extLst>
                </a:gridCol>
                <a:gridCol w="182880">
                  <a:extLst>
                    <a:ext uri="{9D8B030D-6E8A-4147-A177-3AD203B41FA5}">
                      <a16:colId xmlns:a16="http://schemas.microsoft.com/office/drawing/2014/main" val="2427443673"/>
                    </a:ext>
                  </a:extLst>
                </a:gridCol>
                <a:gridCol w="182880">
                  <a:extLst>
                    <a:ext uri="{9D8B030D-6E8A-4147-A177-3AD203B41FA5}">
                      <a16:colId xmlns:a16="http://schemas.microsoft.com/office/drawing/2014/main" val="1097653860"/>
                    </a:ext>
                  </a:extLst>
                </a:gridCol>
                <a:gridCol w="182880">
                  <a:extLst>
                    <a:ext uri="{9D8B030D-6E8A-4147-A177-3AD203B41FA5}">
                      <a16:colId xmlns:a16="http://schemas.microsoft.com/office/drawing/2014/main" val="3489407990"/>
                    </a:ext>
                  </a:extLst>
                </a:gridCol>
                <a:gridCol w="182880">
                  <a:extLst>
                    <a:ext uri="{9D8B030D-6E8A-4147-A177-3AD203B41FA5}">
                      <a16:colId xmlns:a16="http://schemas.microsoft.com/office/drawing/2014/main" val="1654189919"/>
                    </a:ext>
                  </a:extLst>
                </a:gridCol>
                <a:gridCol w="182880">
                  <a:extLst>
                    <a:ext uri="{9D8B030D-6E8A-4147-A177-3AD203B41FA5}">
                      <a16:colId xmlns:a16="http://schemas.microsoft.com/office/drawing/2014/main" val="1843480051"/>
                    </a:ext>
                  </a:extLst>
                </a:gridCol>
                <a:gridCol w="182880">
                  <a:extLst>
                    <a:ext uri="{9D8B030D-6E8A-4147-A177-3AD203B41FA5}">
                      <a16:colId xmlns:a16="http://schemas.microsoft.com/office/drawing/2014/main" val="1778545993"/>
                    </a:ext>
                  </a:extLst>
                </a:gridCol>
              </a:tblGrid>
              <a:tr h="18288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85112497"/>
                  </a:ext>
                </a:extLst>
              </a:tr>
            </a:tbl>
          </a:graphicData>
        </a:graphic>
      </p:graphicFrame>
      <p:sp>
        <p:nvSpPr>
          <p:cNvPr id="84" name="Rectangle 83"/>
          <p:cNvSpPr/>
          <p:nvPr/>
        </p:nvSpPr>
        <p:spPr>
          <a:xfrm>
            <a:off x="1314771" y="1775472"/>
            <a:ext cx="2002970" cy="435164"/>
          </a:xfrm>
          <a:prstGeom prst="rect">
            <a:avLst/>
          </a:prstGeom>
          <a:noFill/>
          <a:ln w="7620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5" name="Rectangle 84"/>
          <p:cNvSpPr/>
          <p:nvPr/>
        </p:nvSpPr>
        <p:spPr>
          <a:xfrm>
            <a:off x="1314771" y="2254676"/>
            <a:ext cx="2002970" cy="1023024"/>
          </a:xfrm>
          <a:prstGeom prst="rect">
            <a:avLst/>
          </a:prstGeom>
          <a:noFill/>
          <a:ln w="762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6" name="Arc 85"/>
          <p:cNvSpPr/>
          <p:nvPr/>
        </p:nvSpPr>
        <p:spPr>
          <a:xfrm rot="21125327">
            <a:off x="1020899" y="2045811"/>
            <a:ext cx="892303" cy="1729740"/>
          </a:xfrm>
          <a:prstGeom prst="arc">
            <a:avLst>
              <a:gd name="adj1" fmla="val 6446926"/>
              <a:gd name="adj2" fmla="val 15982906"/>
            </a:avLst>
          </a:prstGeom>
          <a:ln w="28575">
            <a:solidFill>
              <a:schemeClr val="accent1">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474673" flipH="1">
            <a:off x="2792967" y="2756015"/>
            <a:ext cx="862301" cy="1014066"/>
          </a:xfrm>
          <a:prstGeom prst="arc">
            <a:avLst>
              <a:gd name="adj1" fmla="val 6446926"/>
              <a:gd name="adj2" fmla="val 15982906"/>
            </a:avLst>
          </a:prstGeom>
          <a:ln w="28575">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8" name="Straight Arrow Connector 87"/>
          <p:cNvCxnSpPr>
            <a:cxnSpLocks/>
            <a:stCxn id="82" idx="2"/>
          </p:cNvCxnSpPr>
          <p:nvPr/>
        </p:nvCxnSpPr>
        <p:spPr>
          <a:xfrm>
            <a:off x="1954704" y="4509189"/>
            <a:ext cx="278550" cy="66767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p:cNvCxnSpPr>
            <a:cxnSpLocks/>
            <a:stCxn id="78" idx="2"/>
          </p:cNvCxnSpPr>
          <p:nvPr/>
        </p:nvCxnSpPr>
        <p:spPr>
          <a:xfrm flipH="1">
            <a:off x="2314442" y="4462177"/>
            <a:ext cx="759324" cy="7146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0" name="Straight Arrow Connector 89"/>
          <p:cNvCxnSpPr>
            <a:cxnSpLocks/>
            <a:stCxn id="72" idx="2"/>
          </p:cNvCxnSpPr>
          <p:nvPr/>
        </p:nvCxnSpPr>
        <p:spPr>
          <a:xfrm flipH="1">
            <a:off x="1868310" y="4216622"/>
            <a:ext cx="709988" cy="96024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1" name="Straight Arrow Connector 90"/>
          <p:cNvCxnSpPr>
            <a:cxnSpLocks/>
            <a:stCxn id="77" idx="2"/>
          </p:cNvCxnSpPr>
          <p:nvPr/>
        </p:nvCxnSpPr>
        <p:spPr>
          <a:xfrm flipH="1">
            <a:off x="2843583" y="4216625"/>
            <a:ext cx="230186" cy="96024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a:cxnSpLocks/>
            <a:stCxn id="80" idx="2"/>
          </p:cNvCxnSpPr>
          <p:nvPr/>
        </p:nvCxnSpPr>
        <p:spPr>
          <a:xfrm>
            <a:off x="1954704" y="4212849"/>
            <a:ext cx="629127" cy="9640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3" name="Straight Arrow Connector 92"/>
          <p:cNvCxnSpPr>
            <a:cxnSpLocks/>
            <a:stCxn id="73" idx="2"/>
          </p:cNvCxnSpPr>
          <p:nvPr/>
        </p:nvCxnSpPr>
        <p:spPr>
          <a:xfrm flipH="1">
            <a:off x="2758692" y="4216624"/>
            <a:ext cx="65254" cy="96024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4" name="Straight Arrow Connector 93"/>
          <p:cNvCxnSpPr>
            <a:cxnSpLocks/>
            <a:stCxn id="79" idx="2"/>
          </p:cNvCxnSpPr>
          <p:nvPr/>
        </p:nvCxnSpPr>
        <p:spPr>
          <a:xfrm>
            <a:off x="1658255" y="4212849"/>
            <a:ext cx="151532" cy="9640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95" name="Picture 2" descr="Image result for olive tr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3613" y="1771674"/>
            <a:ext cx="2002970" cy="1502228"/>
          </a:xfrm>
          <a:prstGeom prst="rect">
            <a:avLst/>
          </a:prstGeom>
          <a:noFill/>
          <a:extLst>
            <a:ext uri="{909E8E84-426E-40DD-AFC4-6F175D3DCCD1}">
              <a14:hiddenFill xmlns:a14="http://schemas.microsoft.com/office/drawing/2010/main">
                <a:solidFill>
                  <a:srgbClr val="FFFFFF"/>
                </a:solidFill>
              </a14:hiddenFill>
            </a:ext>
          </a:extLst>
        </p:spPr>
      </p:pic>
      <p:grpSp>
        <p:nvGrpSpPr>
          <p:cNvPr id="96" name="Group 95"/>
          <p:cNvGrpSpPr/>
          <p:nvPr/>
        </p:nvGrpSpPr>
        <p:grpSpPr>
          <a:xfrm>
            <a:off x="6078121" y="3627871"/>
            <a:ext cx="1933954" cy="914400"/>
            <a:chOff x="2496531" y="4194713"/>
            <a:chExt cx="1933954" cy="914400"/>
          </a:xfrm>
        </p:grpSpPr>
        <p:sp>
          <p:nvSpPr>
            <p:cNvPr id="97" name="Rectangle 96"/>
            <p:cNvSpPr/>
            <p:nvPr/>
          </p:nvSpPr>
          <p:spPr>
            <a:xfrm>
              <a:off x="3516085" y="4194713"/>
              <a:ext cx="914400" cy="914400"/>
            </a:xfrm>
            <a:prstGeom prst="rect">
              <a:avLst/>
            </a:prstGeom>
            <a:solidFill>
              <a:schemeClr val="accent6">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FPGA</a:t>
              </a:r>
            </a:p>
          </p:txBody>
        </p:sp>
        <p:sp>
          <p:nvSpPr>
            <p:cNvPr id="98" name="Rectangle 97"/>
            <p:cNvSpPr/>
            <p:nvPr/>
          </p:nvSpPr>
          <p:spPr>
            <a:xfrm>
              <a:off x="2496531" y="4194713"/>
              <a:ext cx="914400" cy="914400"/>
            </a:xfrm>
            <a:prstGeom prst="rect">
              <a:avLst/>
            </a:prstGeom>
            <a:solidFill>
              <a:schemeClr val="accent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CPU</a:t>
              </a:r>
            </a:p>
          </p:txBody>
        </p:sp>
        <p:grpSp>
          <p:nvGrpSpPr>
            <p:cNvPr id="99" name="Group 98"/>
            <p:cNvGrpSpPr>
              <a:grpSpLocks noChangeAspect="1"/>
            </p:cNvGrpSpPr>
            <p:nvPr/>
          </p:nvGrpSpPr>
          <p:grpSpPr>
            <a:xfrm>
              <a:off x="2679357" y="4523593"/>
              <a:ext cx="548749" cy="548640"/>
              <a:chOff x="2606263" y="4577026"/>
              <a:chExt cx="795522" cy="795364"/>
            </a:xfrm>
            <a:solidFill>
              <a:schemeClr val="accent1">
                <a:lumMod val="75000"/>
              </a:schemeClr>
            </a:solidFill>
          </p:grpSpPr>
          <p:sp>
            <p:nvSpPr>
              <p:cNvPr id="108" name="Rectangle 107"/>
              <p:cNvSpPr/>
              <p:nvPr/>
            </p:nvSpPr>
            <p:spPr>
              <a:xfrm>
                <a:off x="2606263" y="4577026"/>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109" name="Rectangle 108"/>
              <p:cNvSpPr/>
              <p:nvPr/>
            </p:nvSpPr>
            <p:spPr>
              <a:xfrm>
                <a:off x="3036025" y="4577026"/>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110" name="Rectangle 109"/>
              <p:cNvSpPr/>
              <p:nvPr/>
            </p:nvSpPr>
            <p:spPr>
              <a:xfrm>
                <a:off x="2606263" y="5006630"/>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111" name="Rectangle 110"/>
              <p:cNvSpPr/>
              <p:nvPr/>
            </p:nvSpPr>
            <p:spPr>
              <a:xfrm>
                <a:off x="3036025" y="5006630"/>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grpSp>
        <p:grpSp>
          <p:nvGrpSpPr>
            <p:cNvPr id="100" name="Group 99"/>
            <p:cNvGrpSpPr>
              <a:grpSpLocks noChangeAspect="1"/>
            </p:cNvGrpSpPr>
            <p:nvPr/>
          </p:nvGrpSpPr>
          <p:grpSpPr>
            <a:xfrm>
              <a:off x="3621017" y="4570602"/>
              <a:ext cx="704536" cy="454622"/>
              <a:chOff x="3563330" y="4460213"/>
              <a:chExt cx="850238" cy="548640"/>
            </a:xfrm>
            <a:solidFill>
              <a:schemeClr val="accent6">
                <a:lumMod val="75000"/>
              </a:schemeClr>
            </a:solidFill>
          </p:grpSpPr>
          <p:sp>
            <p:nvSpPr>
              <p:cNvPr id="101" name="Rectangle 100"/>
              <p:cNvSpPr/>
              <p:nvPr/>
            </p:nvSpPr>
            <p:spPr>
              <a:xfrm>
                <a:off x="3563331" y="4460213"/>
                <a:ext cx="252300" cy="25230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102" name="Rectangle 101"/>
              <p:cNvSpPr/>
              <p:nvPr/>
            </p:nvSpPr>
            <p:spPr>
              <a:xfrm>
                <a:off x="3859780" y="4460215"/>
                <a:ext cx="252300" cy="25230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103" name="Rectangle 102"/>
              <p:cNvSpPr/>
              <p:nvPr/>
            </p:nvSpPr>
            <p:spPr>
              <a:xfrm>
                <a:off x="3563330" y="4756553"/>
                <a:ext cx="252300" cy="25230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104" name="Rectangle 103"/>
              <p:cNvSpPr/>
              <p:nvPr/>
            </p:nvSpPr>
            <p:spPr>
              <a:xfrm>
                <a:off x="3859776" y="4756549"/>
                <a:ext cx="252300" cy="25230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grpSp>
            <p:nvGrpSpPr>
              <p:cNvPr id="105" name="Group 104"/>
              <p:cNvGrpSpPr>
                <a:grpSpLocks noChangeAspect="1"/>
              </p:cNvGrpSpPr>
              <p:nvPr/>
            </p:nvGrpSpPr>
            <p:grpSpPr>
              <a:xfrm>
                <a:off x="4161264" y="4460216"/>
                <a:ext cx="252304" cy="548634"/>
                <a:chOff x="3036025" y="4577034"/>
                <a:chExt cx="365766" cy="795356"/>
              </a:xfrm>
              <a:grpFill/>
            </p:grpSpPr>
            <p:sp>
              <p:nvSpPr>
                <p:cNvPr id="106" name="Rectangle 105"/>
                <p:cNvSpPr/>
                <p:nvPr/>
              </p:nvSpPr>
              <p:spPr>
                <a:xfrm>
                  <a:off x="3036031" y="4577034"/>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107" name="Rectangle 106"/>
                <p:cNvSpPr/>
                <p:nvPr/>
              </p:nvSpPr>
              <p:spPr>
                <a:xfrm>
                  <a:off x="3036025" y="5006630"/>
                  <a:ext cx="365760" cy="365760"/>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grpSp>
        </p:grpSp>
      </p:grpSp>
      <p:graphicFrame>
        <p:nvGraphicFramePr>
          <p:cNvPr id="112" name="Table 111"/>
          <p:cNvGraphicFramePr>
            <a:graphicFrameLocks noGrp="1"/>
          </p:cNvGraphicFramePr>
          <p:nvPr>
            <p:extLst>
              <p:ext uri="{D42A27DB-BD31-4B8C-83A1-F6EECF244321}">
                <p14:modId xmlns:p14="http://schemas.microsoft.com/office/powerpoint/2010/main" val="2955180698"/>
              </p:ext>
            </p:extLst>
          </p:nvPr>
        </p:nvGraphicFramePr>
        <p:xfrm>
          <a:off x="6313578" y="5182013"/>
          <a:ext cx="1463040" cy="182880"/>
        </p:xfrm>
        <a:graphic>
          <a:graphicData uri="http://schemas.openxmlformats.org/drawingml/2006/table">
            <a:tbl>
              <a:tblPr firstRow="1" bandRow="1">
                <a:tableStyleId>{5C22544A-7EE6-4342-B048-85BDC9FD1C3A}</a:tableStyleId>
              </a:tblPr>
              <a:tblGrid>
                <a:gridCol w="182880">
                  <a:extLst>
                    <a:ext uri="{9D8B030D-6E8A-4147-A177-3AD203B41FA5}">
                      <a16:colId xmlns:a16="http://schemas.microsoft.com/office/drawing/2014/main" val="2378675862"/>
                    </a:ext>
                  </a:extLst>
                </a:gridCol>
                <a:gridCol w="182880">
                  <a:extLst>
                    <a:ext uri="{9D8B030D-6E8A-4147-A177-3AD203B41FA5}">
                      <a16:colId xmlns:a16="http://schemas.microsoft.com/office/drawing/2014/main" val="455501185"/>
                    </a:ext>
                  </a:extLst>
                </a:gridCol>
                <a:gridCol w="182880">
                  <a:extLst>
                    <a:ext uri="{9D8B030D-6E8A-4147-A177-3AD203B41FA5}">
                      <a16:colId xmlns:a16="http://schemas.microsoft.com/office/drawing/2014/main" val="2427443673"/>
                    </a:ext>
                  </a:extLst>
                </a:gridCol>
                <a:gridCol w="182880">
                  <a:extLst>
                    <a:ext uri="{9D8B030D-6E8A-4147-A177-3AD203B41FA5}">
                      <a16:colId xmlns:a16="http://schemas.microsoft.com/office/drawing/2014/main" val="1097653860"/>
                    </a:ext>
                  </a:extLst>
                </a:gridCol>
                <a:gridCol w="182880">
                  <a:extLst>
                    <a:ext uri="{9D8B030D-6E8A-4147-A177-3AD203B41FA5}">
                      <a16:colId xmlns:a16="http://schemas.microsoft.com/office/drawing/2014/main" val="3489407990"/>
                    </a:ext>
                  </a:extLst>
                </a:gridCol>
                <a:gridCol w="182880">
                  <a:extLst>
                    <a:ext uri="{9D8B030D-6E8A-4147-A177-3AD203B41FA5}">
                      <a16:colId xmlns:a16="http://schemas.microsoft.com/office/drawing/2014/main" val="1654189919"/>
                    </a:ext>
                  </a:extLst>
                </a:gridCol>
                <a:gridCol w="182880">
                  <a:extLst>
                    <a:ext uri="{9D8B030D-6E8A-4147-A177-3AD203B41FA5}">
                      <a16:colId xmlns:a16="http://schemas.microsoft.com/office/drawing/2014/main" val="1843480051"/>
                    </a:ext>
                  </a:extLst>
                </a:gridCol>
                <a:gridCol w="182880">
                  <a:extLst>
                    <a:ext uri="{9D8B030D-6E8A-4147-A177-3AD203B41FA5}">
                      <a16:colId xmlns:a16="http://schemas.microsoft.com/office/drawing/2014/main" val="1778545993"/>
                    </a:ext>
                  </a:extLst>
                </a:gridCol>
              </a:tblGrid>
              <a:tr h="18288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85112497"/>
                  </a:ext>
                </a:extLst>
              </a:tr>
            </a:tbl>
          </a:graphicData>
        </a:graphic>
      </p:graphicFrame>
      <p:sp>
        <p:nvSpPr>
          <p:cNvPr id="113" name="Rectangle 112"/>
          <p:cNvSpPr/>
          <p:nvPr/>
        </p:nvSpPr>
        <p:spPr>
          <a:xfrm>
            <a:off x="6297674" y="5175143"/>
            <a:ext cx="554845" cy="201168"/>
          </a:xfrm>
          <a:prstGeom prst="rect">
            <a:avLst/>
          </a:prstGeom>
          <a:noFill/>
          <a:ln w="3810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4" name="Rectangle 113"/>
          <p:cNvSpPr/>
          <p:nvPr/>
        </p:nvSpPr>
        <p:spPr>
          <a:xfrm>
            <a:off x="6043613" y="1769599"/>
            <a:ext cx="2002970" cy="1504303"/>
          </a:xfrm>
          <a:prstGeom prst="rect">
            <a:avLst/>
          </a:prstGeom>
          <a:noFill/>
          <a:ln w="762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5" name="Straight Arrow Connector 114"/>
          <p:cNvCxnSpPr>
            <a:cxnSpLocks/>
            <a:stCxn id="110" idx="2"/>
          </p:cNvCxnSpPr>
          <p:nvPr/>
        </p:nvCxnSpPr>
        <p:spPr>
          <a:xfrm>
            <a:off x="6387097" y="4505391"/>
            <a:ext cx="369741" cy="66767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p:cNvCxnSpPr>
            <a:cxnSpLocks/>
            <a:stCxn id="101" idx="2"/>
          </p:cNvCxnSpPr>
          <p:nvPr/>
        </p:nvCxnSpPr>
        <p:spPr>
          <a:xfrm flipH="1">
            <a:off x="6961608" y="4212824"/>
            <a:ext cx="345532" cy="9691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7" name="Straight Arrow Connector 116"/>
          <p:cNvCxnSpPr>
            <a:cxnSpLocks/>
            <a:stCxn id="109" idx="2"/>
          </p:cNvCxnSpPr>
          <p:nvPr/>
        </p:nvCxnSpPr>
        <p:spPr>
          <a:xfrm flipH="1">
            <a:off x="6597152" y="4209051"/>
            <a:ext cx="86394" cy="9640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8" name="Straight Arrow Connector 117"/>
          <p:cNvCxnSpPr>
            <a:cxnSpLocks/>
            <a:stCxn id="104" idx="2"/>
          </p:cNvCxnSpPr>
          <p:nvPr/>
        </p:nvCxnSpPr>
        <p:spPr>
          <a:xfrm>
            <a:off x="7552784" y="4458378"/>
            <a:ext cx="126986" cy="71469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9" name="Straight Arrow Connector 118"/>
          <p:cNvCxnSpPr>
            <a:cxnSpLocks/>
            <a:stCxn id="106" idx="2"/>
          </p:cNvCxnSpPr>
          <p:nvPr/>
        </p:nvCxnSpPr>
        <p:spPr>
          <a:xfrm flipH="1">
            <a:off x="7312673" y="4212827"/>
            <a:ext cx="489938" cy="96024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0" name="Straight Arrow Connector 119"/>
          <p:cNvCxnSpPr>
            <a:cxnSpLocks/>
            <a:stCxn id="103" idx="2"/>
          </p:cNvCxnSpPr>
          <p:nvPr/>
        </p:nvCxnSpPr>
        <p:spPr>
          <a:xfrm>
            <a:off x="7307139" y="4458382"/>
            <a:ext cx="180395" cy="71468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1" name="Straight Arrow Connector 120"/>
          <p:cNvCxnSpPr>
            <a:cxnSpLocks/>
            <a:stCxn id="108" idx="2"/>
          </p:cNvCxnSpPr>
          <p:nvPr/>
        </p:nvCxnSpPr>
        <p:spPr>
          <a:xfrm>
            <a:off x="6387097" y="4209051"/>
            <a:ext cx="10043" cy="9640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22" name="Rectangle 121"/>
          <p:cNvSpPr/>
          <p:nvPr/>
        </p:nvSpPr>
        <p:spPr>
          <a:xfrm>
            <a:off x="6883592" y="5175143"/>
            <a:ext cx="893026" cy="201168"/>
          </a:xfrm>
          <a:prstGeom prst="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3" name="Straight Arrow Connector 122"/>
          <p:cNvCxnSpPr>
            <a:cxnSpLocks/>
            <a:stCxn id="102" idx="2"/>
          </p:cNvCxnSpPr>
          <p:nvPr/>
        </p:nvCxnSpPr>
        <p:spPr>
          <a:xfrm flipH="1">
            <a:off x="7131434" y="4212826"/>
            <a:ext cx="421354" cy="9588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4" name="Straight Arrow Connector 123"/>
          <p:cNvCxnSpPr>
            <a:stCxn id="114" idx="2"/>
            <a:endCxn id="98" idx="0"/>
          </p:cNvCxnSpPr>
          <p:nvPr/>
        </p:nvCxnSpPr>
        <p:spPr>
          <a:xfrm flipH="1">
            <a:off x="6535321" y="3273902"/>
            <a:ext cx="509777" cy="353969"/>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cxnSpLocks/>
            <a:stCxn id="114" idx="2"/>
            <a:endCxn id="97" idx="0"/>
          </p:cNvCxnSpPr>
          <p:nvPr/>
        </p:nvCxnSpPr>
        <p:spPr>
          <a:xfrm>
            <a:off x="7045098" y="3273902"/>
            <a:ext cx="509777" cy="353969"/>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448386" y="5568892"/>
            <a:ext cx="3732111" cy="369332"/>
          </a:xfrm>
          <a:prstGeom prst="rect">
            <a:avLst/>
          </a:prstGeom>
        </p:spPr>
        <p:txBody>
          <a:bodyPr wrap="none">
            <a:spAutoFit/>
          </a:bodyPr>
          <a:lstStyle/>
          <a:p>
            <a:pPr algn="ctr"/>
            <a:r>
              <a:rPr lang="en-US" b="1" dirty="0"/>
              <a:t>Input pixels </a:t>
            </a:r>
            <a:r>
              <a:rPr lang="en-US" dirty="0"/>
              <a:t>distributed across devices</a:t>
            </a:r>
          </a:p>
        </p:txBody>
      </p:sp>
      <p:sp>
        <p:nvSpPr>
          <p:cNvPr id="127" name="Rectangle 126"/>
          <p:cNvSpPr/>
          <p:nvPr/>
        </p:nvSpPr>
        <p:spPr>
          <a:xfrm>
            <a:off x="5079682" y="5568892"/>
            <a:ext cx="3763851" cy="369332"/>
          </a:xfrm>
          <a:prstGeom prst="rect">
            <a:avLst/>
          </a:prstGeom>
        </p:spPr>
        <p:txBody>
          <a:bodyPr wrap="none">
            <a:spAutoFit/>
          </a:bodyPr>
          <a:lstStyle/>
          <a:p>
            <a:pPr algn="ctr"/>
            <a:r>
              <a:rPr lang="en-US" b="1" dirty="0"/>
              <a:t>Output bins </a:t>
            </a:r>
            <a:r>
              <a:rPr lang="en-US" dirty="0"/>
              <a:t>distributed across devices</a:t>
            </a:r>
          </a:p>
        </p:txBody>
      </p:sp>
    </p:spTree>
    <p:extLst>
      <p:ext uri="{BB962C8B-B14F-4D97-AF65-F5344CB8AC3E}">
        <p14:creationId xmlns:p14="http://schemas.microsoft.com/office/powerpoint/2010/main" val="5715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113" grpId="0" animBg="1"/>
      <p:bldP spid="114" grpId="0" animBg="1"/>
      <p:bldP spid="122" grpId="0" animBg="1"/>
      <p:bldP spid="126" grpId="0"/>
      <p:bldP spid="1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C62-2DBB-4A70-9F6F-E33C89E74D6D}"/>
              </a:ext>
            </a:extLst>
          </p:cNvPr>
          <p:cNvSpPr>
            <a:spLocks noGrp="1"/>
          </p:cNvSpPr>
          <p:nvPr>
            <p:ph type="title"/>
          </p:nvPr>
        </p:nvSpPr>
        <p:spPr/>
        <p:txBody>
          <a:bodyPr/>
          <a:lstStyle/>
          <a:p>
            <a:r>
              <a:rPr lang="en-US" dirty="0"/>
              <a:t>Analytical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DE6D3E-0C5E-4D3A-93DB-1F6BE583B9E5}"/>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𝑁</m:t>
                    </m:r>
                  </m:oMath>
                </a14:m>
                <a:r>
                  <a:rPr lang="en-US" dirty="0"/>
                  <a:t>: Number of data parallel tasks in the application</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𝐶</m:t>
                        </m:r>
                      </m:sub>
                    </m:sSub>
                  </m:oMath>
                </a14:m>
                <a:r>
                  <a:rPr lang="en-US" dirty="0"/>
                  <a:t>: Execution time of sub-task </a:t>
                </a:r>
                <a14:m>
                  <m:oMath xmlns:m="http://schemas.openxmlformats.org/officeDocument/2006/math">
                    <m:r>
                      <a:rPr lang="en-US" b="0" i="1" smtClean="0">
                        <a:latin typeface="Cambria Math" panose="02040503050406030204" pitchFamily="18" charset="0"/>
                      </a:rPr>
                      <m:t>𝑖</m:t>
                    </m:r>
                  </m:oMath>
                </a14:m>
                <a:r>
                  <a:rPr lang="en-US" dirty="0"/>
                  <a:t> by a CPU worker</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r>
                          <a:rPr lang="en-US" i="1">
                            <a:latin typeface="Cambria Math" panose="02040503050406030204" pitchFamily="18" charset="0"/>
                          </a:rPr>
                          <m:t>, </m:t>
                        </m:r>
                        <m:r>
                          <a:rPr lang="en-US" b="0" i="1" smtClean="0">
                            <a:latin typeface="Cambria Math" panose="02040503050406030204" pitchFamily="18" charset="0"/>
                          </a:rPr>
                          <m:t>𝐹</m:t>
                        </m:r>
                      </m:sub>
                    </m:sSub>
                  </m:oMath>
                </a14:m>
                <a:r>
                  <a:rPr lang="en-US" dirty="0"/>
                  <a:t>: Execution time of sub-task </a:t>
                </a:r>
                <a14:m>
                  <m:oMath xmlns:m="http://schemas.openxmlformats.org/officeDocument/2006/math">
                    <m:r>
                      <a:rPr lang="en-US" i="1">
                        <a:latin typeface="Cambria Math" panose="02040503050406030204" pitchFamily="18" charset="0"/>
                      </a:rPr>
                      <m:t>𝑖</m:t>
                    </m:r>
                  </m:oMath>
                </a14:m>
                <a:r>
                  <a:rPr lang="en-US" dirty="0"/>
                  <a:t> by an FPGA worker</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𝐶</m:t>
                        </m:r>
                      </m:sub>
                    </m:sSub>
                  </m:oMath>
                </a14:m>
                <a:r>
                  <a:rPr lang="en-US" dirty="0"/>
                  <a:t>: Number of available CPU workers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𝐹</m:t>
                        </m:r>
                      </m:sub>
                    </m:sSub>
                  </m:oMath>
                </a14:m>
                <a:r>
                  <a:rPr lang="en-US" dirty="0"/>
                  <a:t>: Number of available FPGA workers</a:t>
                </a:r>
              </a:p>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Distribution and aggregation overhead factor</a:t>
                </a:r>
              </a:p>
              <a:p>
                <a14:m>
                  <m:oMath xmlns:m="http://schemas.openxmlformats.org/officeDocument/2006/math">
                    <m:r>
                      <a:rPr lang="en-US" i="1" smtClean="0">
                        <a:solidFill>
                          <a:srgbClr val="C00000"/>
                        </a:solidFill>
                        <a:latin typeface="Cambria Math" panose="02040503050406030204" pitchFamily="18" charset="0"/>
                        <a:ea typeface="Cambria Math" panose="02040503050406030204" pitchFamily="18" charset="0"/>
                      </a:rPr>
                      <m:t>𝛼</m:t>
                    </m:r>
                  </m:oMath>
                </a14:m>
                <a:r>
                  <a:rPr lang="en-US" dirty="0">
                    <a:solidFill>
                      <a:srgbClr val="C00000"/>
                    </a:solidFill>
                  </a:rPr>
                  <a:t>: Fraction of data parallel tasks assigned to CPU</a:t>
                </a:r>
              </a:p>
            </p:txBody>
          </p:sp>
        </mc:Choice>
        <mc:Fallback xmlns="">
          <p:sp>
            <p:nvSpPr>
              <p:cNvPr id="3" name="Content Placeholder 2">
                <a:extLst>
                  <a:ext uri="{FF2B5EF4-FFF2-40B4-BE49-F238E27FC236}">
                    <a16:creationId xmlns:a16="http://schemas.microsoft.com/office/drawing/2014/main" id="{68DE6D3E-0C5E-4D3A-93DB-1F6BE583B9E5}"/>
                  </a:ext>
                </a:extLst>
              </p:cNvPr>
              <p:cNvSpPr>
                <a:spLocks noGrp="1" noRot="1" noChangeAspect="1" noMove="1" noResize="1" noEditPoints="1" noAdjustHandles="1" noChangeArrowheads="1" noChangeShapeType="1" noTextEdit="1"/>
              </p:cNvSpPr>
              <p:nvPr>
                <p:ph idx="1"/>
              </p:nvPr>
            </p:nvSpPr>
            <p:spPr>
              <a:blipFill>
                <a:blip r:embed="rId3"/>
                <a:stretch>
                  <a:fillRect t="-2319"/>
                </a:stretch>
              </a:blipFill>
            </p:spPr>
            <p:txBody>
              <a:bodyPr/>
              <a:lstStyle/>
              <a:p>
                <a:r>
                  <a:rPr lang="en-US">
                    <a:noFill/>
                  </a:rPr>
                  <a:t> </a:t>
                </a:r>
              </a:p>
            </p:txBody>
          </p:sp>
        </mc:Fallback>
      </mc:AlternateContent>
    </p:spTree>
    <p:extLst>
      <p:ext uri="{BB962C8B-B14F-4D97-AF65-F5344CB8AC3E}">
        <p14:creationId xmlns:p14="http://schemas.microsoft.com/office/powerpoint/2010/main" val="183131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C62-2DBB-4A70-9F6F-E33C89E74D6D}"/>
              </a:ext>
            </a:extLst>
          </p:cNvPr>
          <p:cNvSpPr>
            <a:spLocks noGrp="1"/>
          </p:cNvSpPr>
          <p:nvPr>
            <p:ph type="title"/>
          </p:nvPr>
        </p:nvSpPr>
        <p:spPr/>
        <p:txBody>
          <a:bodyPr/>
          <a:lstStyle/>
          <a:p>
            <a:r>
              <a:rPr lang="en-US" dirty="0"/>
              <a:t>Analytical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DE6D3E-0C5E-4D3A-93DB-1F6BE583B9E5}"/>
                  </a:ext>
                </a:extLst>
              </p:cNvPr>
              <p:cNvSpPr>
                <a:spLocks noGrp="1"/>
              </p:cNvSpPr>
              <p:nvPr>
                <p:ph idx="1"/>
              </p:nvPr>
            </p:nvSpPr>
            <p:spPr>
              <a:xfrm>
                <a:off x="344868" y="1393903"/>
                <a:ext cx="8399082" cy="1728438"/>
              </a:xfrm>
            </p:spPr>
            <p:txBody>
              <a:bodyPr>
                <a:normAutofit lnSpcReduction="10000"/>
              </a:bodyPr>
              <a:lstStyle/>
              <a:p>
                <a:pPr>
                  <a:lnSpc>
                    <a:spcPct val="100000"/>
                  </a:lnSpc>
                  <a:spcBef>
                    <a:spcPts val="0"/>
                  </a:spcBef>
                </a:pPr>
                <a14:m>
                  <m:oMath xmlns:m="http://schemas.openxmlformats.org/officeDocument/2006/math">
                    <m:r>
                      <a:rPr lang="en-US" sz="1600" b="0" i="1" smtClean="0">
                        <a:latin typeface="Cambria Math" panose="02040503050406030204" pitchFamily="18" charset="0"/>
                      </a:rPr>
                      <m:t>𝑁</m:t>
                    </m:r>
                  </m:oMath>
                </a14:m>
                <a:r>
                  <a:rPr lang="en-US" sz="1600" dirty="0"/>
                  <a:t>: Number of data parallel tasks in the application</a:t>
                </a:r>
              </a:p>
              <a:p>
                <a:pPr>
                  <a:lnSpc>
                    <a:spcPct val="100000"/>
                  </a:lnSpc>
                  <a:spcBef>
                    <a:spcPts val="0"/>
                  </a:spcBef>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𝐶</m:t>
                        </m:r>
                      </m:sub>
                    </m:sSub>
                  </m:oMath>
                </a14:m>
                <a:r>
                  <a:rPr lang="en-US" sz="1600" dirty="0"/>
                  <a:t>: Execution time of sub-task </a:t>
                </a:r>
                <a14:m>
                  <m:oMath xmlns:m="http://schemas.openxmlformats.org/officeDocument/2006/math">
                    <m:r>
                      <a:rPr lang="en-US" sz="1600" b="0" i="1" smtClean="0">
                        <a:latin typeface="Cambria Math" panose="02040503050406030204" pitchFamily="18" charset="0"/>
                      </a:rPr>
                      <m:t>𝑖</m:t>
                    </m:r>
                  </m:oMath>
                </a14:m>
                <a:r>
                  <a:rPr lang="en-US" sz="1600" dirty="0"/>
                  <a:t> by a CPU worker</a:t>
                </a:r>
              </a:p>
              <a:p>
                <a:pPr>
                  <a:lnSpc>
                    <a:spcPct val="100000"/>
                  </a:lnSpc>
                  <a:spcBef>
                    <a:spcPts val="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r>
                          <a:rPr lang="en-US" sz="1600" i="1">
                            <a:latin typeface="Cambria Math" panose="02040503050406030204" pitchFamily="18" charset="0"/>
                          </a:rPr>
                          <m:t>, </m:t>
                        </m:r>
                        <m:r>
                          <a:rPr lang="en-US" sz="1600" b="0" i="1" smtClean="0">
                            <a:latin typeface="Cambria Math" panose="02040503050406030204" pitchFamily="18" charset="0"/>
                          </a:rPr>
                          <m:t>𝐹</m:t>
                        </m:r>
                      </m:sub>
                    </m:sSub>
                  </m:oMath>
                </a14:m>
                <a:r>
                  <a:rPr lang="en-US" sz="1600" dirty="0"/>
                  <a:t>: Execution time of sub-task </a:t>
                </a:r>
                <a14:m>
                  <m:oMath xmlns:m="http://schemas.openxmlformats.org/officeDocument/2006/math">
                    <m:r>
                      <a:rPr lang="en-US" sz="1600" i="1">
                        <a:latin typeface="Cambria Math" panose="02040503050406030204" pitchFamily="18" charset="0"/>
                      </a:rPr>
                      <m:t>𝑖</m:t>
                    </m:r>
                  </m:oMath>
                </a14:m>
                <a:r>
                  <a:rPr lang="en-US" sz="1600" dirty="0"/>
                  <a:t> by an FPGA worker</a:t>
                </a:r>
              </a:p>
              <a:p>
                <a:pPr>
                  <a:lnSpc>
                    <a:spcPct val="100000"/>
                  </a:lnSpc>
                  <a:spcBef>
                    <a:spcPts val="0"/>
                  </a:spcBef>
                </a:pP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𝐶</m:t>
                        </m:r>
                      </m:sub>
                    </m:sSub>
                  </m:oMath>
                </a14:m>
                <a:r>
                  <a:rPr lang="en-US" sz="1600" dirty="0"/>
                  <a:t>: Number of available CPU workers</a:t>
                </a:r>
              </a:p>
              <a:p>
                <a:pPr>
                  <a:lnSpc>
                    <a:spcPct val="100000"/>
                  </a:lnSpc>
                  <a:spcBef>
                    <a:spcPts val="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𝐹</m:t>
                        </m:r>
                      </m:sub>
                    </m:sSub>
                  </m:oMath>
                </a14:m>
                <a:r>
                  <a:rPr lang="en-US" sz="1600" dirty="0"/>
                  <a:t>: Number of available FPGA workers</a:t>
                </a:r>
              </a:p>
              <a:p>
                <a:pPr>
                  <a:lnSpc>
                    <a:spcPct val="100000"/>
                  </a:lnSpc>
                  <a:spcBef>
                    <a:spcPts val="0"/>
                  </a:spcBef>
                </a:pP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Distribution and aggregation overhead factor</a:t>
                </a:r>
              </a:p>
              <a:p>
                <a:pPr>
                  <a:lnSpc>
                    <a:spcPct val="100000"/>
                  </a:lnSpc>
                  <a:spcBef>
                    <a:spcPts val="0"/>
                  </a:spcBef>
                </a:pPr>
                <a14:m>
                  <m:oMath xmlns:m="http://schemas.openxmlformats.org/officeDocument/2006/math">
                    <m:r>
                      <a:rPr lang="en-US" sz="1600" i="1" smtClean="0">
                        <a:solidFill>
                          <a:srgbClr val="C00000"/>
                        </a:solidFill>
                        <a:latin typeface="Cambria Math" panose="02040503050406030204" pitchFamily="18" charset="0"/>
                        <a:ea typeface="Cambria Math" panose="02040503050406030204" pitchFamily="18" charset="0"/>
                      </a:rPr>
                      <m:t>𝛼</m:t>
                    </m:r>
                  </m:oMath>
                </a14:m>
                <a:r>
                  <a:rPr lang="en-US" sz="1600" dirty="0">
                    <a:solidFill>
                      <a:srgbClr val="C00000"/>
                    </a:solidFill>
                  </a:rPr>
                  <a:t>: Fraction of data parallel tasks assigned to CPU</a:t>
                </a:r>
              </a:p>
            </p:txBody>
          </p:sp>
        </mc:Choice>
        <mc:Fallback xmlns="">
          <p:sp>
            <p:nvSpPr>
              <p:cNvPr id="3" name="Content Placeholder 2">
                <a:extLst>
                  <a:ext uri="{FF2B5EF4-FFF2-40B4-BE49-F238E27FC236}">
                    <a16:creationId xmlns:a16="http://schemas.microsoft.com/office/drawing/2014/main" id="{68DE6D3E-0C5E-4D3A-93DB-1F6BE583B9E5}"/>
                  </a:ext>
                </a:extLst>
              </p:cNvPr>
              <p:cNvSpPr>
                <a:spLocks noGrp="1" noRot="1" noChangeAspect="1" noMove="1" noResize="1" noEditPoints="1" noAdjustHandles="1" noChangeArrowheads="1" noChangeShapeType="1" noTextEdit="1"/>
              </p:cNvSpPr>
              <p:nvPr>
                <p:ph idx="1"/>
              </p:nvPr>
            </p:nvSpPr>
            <p:spPr>
              <a:xfrm>
                <a:off x="344868" y="1393903"/>
                <a:ext cx="8399082" cy="1728438"/>
              </a:xfrm>
              <a:blipFill>
                <a:blip r:embed="rId3"/>
                <a:stretch>
                  <a:fillRect l="-290" t="-24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E3AE8FD-125D-4312-A848-94A3DF343C79}"/>
                  </a:ext>
                </a:extLst>
              </p:cNvPr>
              <p:cNvSpPr txBox="1">
                <a:spLocks/>
              </p:cNvSpPr>
              <p:nvPr/>
            </p:nvSpPr>
            <p:spPr>
              <a:xfrm>
                <a:off x="344868" y="3027485"/>
                <a:ext cx="8399082" cy="304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t>Data partitioning</a:t>
                </a:r>
              </a:p>
              <a:p>
                <a:pPr marL="0" indent="0">
                  <a:lnSpc>
                    <a:spcPct val="100000"/>
                  </a:lnSpc>
                  <a:spcBef>
                    <a:spcPts val="0"/>
                  </a:spcBef>
                  <a:buNone/>
                </a:pPr>
                <a:endParaRPr lang="en-US" sz="1800" dirty="0"/>
              </a:p>
              <a:p>
                <a:pPr marL="0" indent="0">
                  <a:lnSpc>
                    <a:spcPct val="100000"/>
                  </a:lnSpc>
                  <a:spcBef>
                    <a:spcPts val="0"/>
                  </a:spcBef>
                  <a:buNone/>
                </a:pPr>
                <a:r>
                  <a:rPr lang="en-US" sz="1600" dirty="0"/>
                  <a:t>The total execution time is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𝑡</m:t>
                          </m:r>
                        </m:e>
                        <m:sub>
                          <m:r>
                            <m:rPr>
                              <m:nor/>
                            </m:rPr>
                            <a:rPr lang="en-US" sz="1600" b="0" i="0" smtClean="0">
                              <a:latin typeface="Cambria Math" panose="02040503050406030204" pitchFamily="18" charset="0"/>
                            </a:rPr>
                            <m:t>data</m:t>
                          </m:r>
                          <m:r>
                            <m:rPr>
                              <m:nor/>
                            </m:rPr>
                            <a:rPr lang="en-US" sz="1600" b="0" i="0" smtClean="0">
                              <a:latin typeface="Cambria Math" panose="02040503050406030204" pitchFamily="18" charset="0"/>
                            </a:rPr>
                            <m:t>, </m:t>
                          </m:r>
                          <m:r>
                            <m:rPr>
                              <m:nor/>
                            </m:rPr>
                            <a:rPr lang="en-US" sz="1600" b="0" i="0" smtClean="0">
                              <a:latin typeface="Cambria Math" panose="02040503050406030204" pitchFamily="18" charset="0"/>
                            </a:rPr>
                            <m:t>total</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m:rPr>
                              <m:nor/>
                            </m:rPr>
                            <a:rPr lang="en-US" sz="1600" b="0" i="0" smtClean="0">
                              <a:latin typeface="Cambria Math" panose="02040503050406030204" pitchFamily="18" charset="0"/>
                            </a:rPr>
                            <m:t>data</m:t>
                          </m:r>
                        </m:sub>
                      </m:sSub>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max</m:t>
                      </m:r>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𝑁</m:t>
                              </m:r>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𝑖</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𝑡</m:t>
                                      </m:r>
                                    </m:e>
                                    <m:sub>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𝐶</m:t>
                                      </m:r>
                                    </m:sub>
                                  </m:sSub>
                                </m:e>
                              </m:nary>
                            </m:num>
                            <m:den>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𝐶</m:t>
                                  </m:r>
                                </m:sub>
                              </m:sSub>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𝛼</m:t>
                                  </m:r>
                                </m:e>
                              </m:d>
                              <m:r>
                                <a:rPr lang="en-US" sz="1600" b="0" i="1" smtClean="0">
                                  <a:latin typeface="Cambria Math" panose="02040503050406030204" pitchFamily="18" charset="0"/>
                                  <a:ea typeface="Cambria Math" panose="02040503050406030204" pitchFamily="18" charset="0"/>
                                </a:rPr>
                                <m:t>𝑁</m:t>
                              </m:r>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i="1">
                                      <a:latin typeface="Cambria Math" panose="02040503050406030204" pitchFamily="18" charset="0"/>
                                      <a:ea typeface="Cambria Math" panose="02040503050406030204" pitchFamily="18" charset="0"/>
                                    </a:rPr>
                                    <m:t>𝑖</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𝐹</m:t>
                                      </m:r>
                                    </m:sub>
                                  </m:sSub>
                                </m:e>
                              </m:nary>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𝐹</m:t>
                                  </m:r>
                                </m:sub>
                              </m:sSub>
                            </m:den>
                          </m:f>
                        </m:e>
                      </m:d>
                    </m:oMath>
                  </m:oMathPara>
                </a14:m>
                <a:endParaRPr lang="en-US" sz="1600" dirty="0"/>
              </a:p>
              <a:p>
                <a:pPr marL="0" indent="0">
                  <a:lnSpc>
                    <a:spcPct val="100000"/>
                  </a:lnSpc>
                  <a:spcBef>
                    <a:spcPts val="0"/>
                  </a:spcBef>
                  <a:buNone/>
                </a:pPr>
                <a:r>
                  <a:rPr lang="en-US" sz="1600" dirty="0"/>
                  <a:t> </a:t>
                </a:r>
              </a:p>
            </p:txBody>
          </p:sp>
        </mc:Choice>
        <mc:Fallback xmlns="">
          <p:sp>
            <p:nvSpPr>
              <p:cNvPr id="4" name="Content Placeholder 2">
                <a:extLst>
                  <a:ext uri="{FF2B5EF4-FFF2-40B4-BE49-F238E27FC236}">
                    <a16:creationId xmlns:a16="http://schemas.microsoft.com/office/drawing/2014/main" id="{4E3AE8FD-125D-4312-A848-94A3DF343C79}"/>
                  </a:ext>
                </a:extLst>
              </p:cNvPr>
              <p:cNvSpPr txBox="1">
                <a:spLocks noRot="1" noChangeAspect="1" noMove="1" noResize="1" noEditPoints="1" noAdjustHandles="1" noChangeArrowheads="1" noChangeShapeType="1" noTextEdit="1"/>
              </p:cNvSpPr>
              <p:nvPr/>
            </p:nvSpPr>
            <p:spPr>
              <a:xfrm>
                <a:off x="344868" y="3027485"/>
                <a:ext cx="8399082" cy="3048000"/>
              </a:xfrm>
              <a:prstGeom prst="rect">
                <a:avLst/>
              </a:prstGeom>
              <a:blipFill>
                <a:blip r:embed="rId4"/>
                <a:stretch>
                  <a:fillRect l="-654" t="-120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31BBD84-9D66-481B-866B-2C5D10EDA8F0}"/>
              </a:ext>
            </a:extLst>
          </p:cNvPr>
          <p:cNvSpPr/>
          <p:nvPr/>
        </p:nvSpPr>
        <p:spPr>
          <a:xfrm>
            <a:off x="4510087" y="3848101"/>
            <a:ext cx="847724" cy="2667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7B05353-892E-4354-B312-4DE30F777A0E}"/>
              </a:ext>
            </a:extLst>
          </p:cNvPr>
          <p:cNvCxnSpPr>
            <a:cxnSpLocks/>
            <a:endCxn id="7" idx="0"/>
          </p:cNvCxnSpPr>
          <p:nvPr/>
        </p:nvCxnSpPr>
        <p:spPr>
          <a:xfrm>
            <a:off x="4933949" y="3581401"/>
            <a:ext cx="0" cy="266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802F16-AD80-49AF-84F5-371199B46495}"/>
              </a:ext>
            </a:extLst>
          </p:cNvPr>
          <p:cNvSpPr txBox="1"/>
          <p:nvPr/>
        </p:nvSpPr>
        <p:spPr>
          <a:xfrm>
            <a:off x="3810954" y="3100032"/>
            <a:ext cx="1836417" cy="461665"/>
          </a:xfrm>
          <a:prstGeom prst="rect">
            <a:avLst/>
          </a:prstGeom>
          <a:noFill/>
        </p:spPr>
        <p:txBody>
          <a:bodyPr wrap="square" rtlCol="0">
            <a:spAutoFit/>
          </a:bodyPr>
          <a:lstStyle/>
          <a:p>
            <a:r>
              <a:rPr lang="en-US" sz="1200" dirty="0">
                <a:solidFill>
                  <a:srgbClr val="C00000"/>
                </a:solidFill>
              </a:rPr>
              <a:t>Total CPU execution time (sequential execution)</a:t>
            </a:r>
          </a:p>
        </p:txBody>
      </p:sp>
      <p:sp>
        <p:nvSpPr>
          <p:cNvPr id="13" name="Rectangle 12">
            <a:extLst>
              <a:ext uri="{FF2B5EF4-FFF2-40B4-BE49-F238E27FC236}">
                <a16:creationId xmlns:a16="http://schemas.microsoft.com/office/drawing/2014/main" id="{682A33E0-0BA0-43AA-95E0-76016ADD079C}"/>
              </a:ext>
            </a:extLst>
          </p:cNvPr>
          <p:cNvSpPr/>
          <p:nvPr/>
        </p:nvSpPr>
        <p:spPr>
          <a:xfrm>
            <a:off x="5458300" y="3848101"/>
            <a:ext cx="1368744" cy="2667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460C85AA-56B7-4E88-99BF-5F6D9C49D23F}"/>
              </a:ext>
            </a:extLst>
          </p:cNvPr>
          <p:cNvCxnSpPr>
            <a:cxnSpLocks/>
            <a:endCxn id="13" idx="0"/>
          </p:cNvCxnSpPr>
          <p:nvPr/>
        </p:nvCxnSpPr>
        <p:spPr>
          <a:xfrm flipH="1">
            <a:off x="6142672" y="3581401"/>
            <a:ext cx="1" cy="266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4E6F05-FE75-4292-A165-B9308594A390}"/>
              </a:ext>
            </a:extLst>
          </p:cNvPr>
          <p:cNvSpPr txBox="1"/>
          <p:nvPr/>
        </p:nvSpPr>
        <p:spPr>
          <a:xfrm>
            <a:off x="5586891" y="3119736"/>
            <a:ext cx="1836417" cy="461665"/>
          </a:xfrm>
          <a:prstGeom prst="rect">
            <a:avLst/>
          </a:prstGeom>
          <a:noFill/>
        </p:spPr>
        <p:txBody>
          <a:bodyPr wrap="square" rtlCol="0">
            <a:spAutoFit/>
          </a:bodyPr>
          <a:lstStyle/>
          <a:p>
            <a:r>
              <a:rPr lang="en-US" sz="1200" dirty="0">
                <a:solidFill>
                  <a:srgbClr val="C00000"/>
                </a:solidFill>
              </a:rPr>
              <a:t>Total FPGA execution time (sequential execution)</a:t>
            </a:r>
          </a:p>
        </p:txBody>
      </p:sp>
      <p:cxnSp>
        <p:nvCxnSpPr>
          <p:cNvPr id="58" name="Straight Connector 246">
            <a:extLst>
              <a:ext uri="{FF2B5EF4-FFF2-40B4-BE49-F238E27FC236}">
                <a16:creationId xmlns:a16="http://schemas.microsoft.com/office/drawing/2014/main" id="{2CE32D75-5CA1-46F3-8B78-361AB88FED28}"/>
              </a:ext>
            </a:extLst>
          </p:cNvPr>
          <p:cNvCxnSpPr>
            <a:cxnSpLocks/>
          </p:cNvCxnSpPr>
          <p:nvPr/>
        </p:nvCxnSpPr>
        <p:spPr>
          <a:xfrm>
            <a:off x="7000930" y="1106795"/>
            <a:ext cx="0" cy="1691542"/>
          </a:xfrm>
          <a:prstGeom prst="line">
            <a:avLst/>
          </a:prstGeom>
          <a:ln w="28575" cmpd="sng">
            <a:prstDash val="dash"/>
          </a:ln>
        </p:spPr>
        <p:style>
          <a:lnRef idx="1">
            <a:schemeClr val="dk1"/>
          </a:lnRef>
          <a:fillRef idx="0">
            <a:schemeClr val="dk1"/>
          </a:fillRef>
          <a:effectRef idx="0">
            <a:schemeClr val="dk1"/>
          </a:effectRef>
          <a:fontRef idx="minor">
            <a:schemeClr val="tx1"/>
          </a:fontRef>
        </p:style>
      </p:cxnSp>
      <p:sp>
        <p:nvSpPr>
          <p:cNvPr id="59" name="Rectangle 272">
            <a:extLst>
              <a:ext uri="{FF2B5EF4-FFF2-40B4-BE49-F238E27FC236}">
                <a16:creationId xmlns:a16="http://schemas.microsoft.com/office/drawing/2014/main" id="{DD8018EB-EA72-4D14-B7A4-D369C3B9D190}"/>
              </a:ext>
            </a:extLst>
          </p:cNvPr>
          <p:cNvSpPr/>
          <p:nvPr/>
        </p:nvSpPr>
        <p:spPr>
          <a:xfrm>
            <a:off x="7124078" y="1489857"/>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0" name="Rectangle 273">
            <a:extLst>
              <a:ext uri="{FF2B5EF4-FFF2-40B4-BE49-F238E27FC236}">
                <a16:creationId xmlns:a16="http://schemas.microsoft.com/office/drawing/2014/main" id="{5D031BD0-C51E-4E20-B687-242B9406648F}"/>
              </a:ext>
            </a:extLst>
          </p:cNvPr>
          <p:cNvSpPr/>
          <p:nvPr/>
        </p:nvSpPr>
        <p:spPr>
          <a:xfrm>
            <a:off x="7124076" y="1798248"/>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1" name="Rectangle 270">
            <a:extLst>
              <a:ext uri="{FF2B5EF4-FFF2-40B4-BE49-F238E27FC236}">
                <a16:creationId xmlns:a16="http://schemas.microsoft.com/office/drawing/2014/main" id="{B6D0E4A0-FE4D-48AD-8E72-C02FE8E5CA20}"/>
              </a:ext>
            </a:extLst>
          </p:cNvPr>
          <p:cNvSpPr/>
          <p:nvPr/>
        </p:nvSpPr>
        <p:spPr>
          <a:xfrm>
            <a:off x="7387351" y="1488527"/>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2" name="Rectangle 271">
            <a:extLst>
              <a:ext uri="{FF2B5EF4-FFF2-40B4-BE49-F238E27FC236}">
                <a16:creationId xmlns:a16="http://schemas.microsoft.com/office/drawing/2014/main" id="{7D7B80E2-0414-4F71-BB13-E4D9522F42D6}"/>
              </a:ext>
            </a:extLst>
          </p:cNvPr>
          <p:cNvSpPr/>
          <p:nvPr/>
        </p:nvSpPr>
        <p:spPr>
          <a:xfrm>
            <a:off x="7387349" y="1796918"/>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3" name="Rectangle 268">
            <a:extLst>
              <a:ext uri="{FF2B5EF4-FFF2-40B4-BE49-F238E27FC236}">
                <a16:creationId xmlns:a16="http://schemas.microsoft.com/office/drawing/2014/main" id="{41BBC081-39CB-423A-82CC-19ECCB5AF71A}"/>
              </a:ext>
            </a:extLst>
          </p:cNvPr>
          <p:cNvSpPr/>
          <p:nvPr/>
        </p:nvSpPr>
        <p:spPr>
          <a:xfrm>
            <a:off x="7650624" y="1486360"/>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4" name="Rectangle 269">
            <a:extLst>
              <a:ext uri="{FF2B5EF4-FFF2-40B4-BE49-F238E27FC236}">
                <a16:creationId xmlns:a16="http://schemas.microsoft.com/office/drawing/2014/main" id="{40D8C5ED-C90A-4639-BDA8-16C83C960F73}"/>
              </a:ext>
            </a:extLst>
          </p:cNvPr>
          <p:cNvSpPr/>
          <p:nvPr/>
        </p:nvSpPr>
        <p:spPr>
          <a:xfrm>
            <a:off x="7650622" y="1794751"/>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5" name="Rectangle 266">
            <a:extLst>
              <a:ext uri="{FF2B5EF4-FFF2-40B4-BE49-F238E27FC236}">
                <a16:creationId xmlns:a16="http://schemas.microsoft.com/office/drawing/2014/main" id="{13EF5A1C-9CF2-4AB7-A736-966C3BD19D54}"/>
              </a:ext>
            </a:extLst>
          </p:cNvPr>
          <p:cNvSpPr/>
          <p:nvPr/>
        </p:nvSpPr>
        <p:spPr>
          <a:xfrm>
            <a:off x="7913897" y="1486360"/>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6" name="Rectangle 267">
            <a:extLst>
              <a:ext uri="{FF2B5EF4-FFF2-40B4-BE49-F238E27FC236}">
                <a16:creationId xmlns:a16="http://schemas.microsoft.com/office/drawing/2014/main" id="{A2BA441D-D17A-4C6D-9D5B-433FF3955DD6}"/>
              </a:ext>
            </a:extLst>
          </p:cNvPr>
          <p:cNvSpPr/>
          <p:nvPr/>
        </p:nvSpPr>
        <p:spPr>
          <a:xfrm>
            <a:off x="7913895" y="1794751"/>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7" name="Rectangle 260">
            <a:extLst>
              <a:ext uri="{FF2B5EF4-FFF2-40B4-BE49-F238E27FC236}">
                <a16:creationId xmlns:a16="http://schemas.microsoft.com/office/drawing/2014/main" id="{882EC772-914F-427D-988A-A98EC68AEEAD}"/>
              </a:ext>
            </a:extLst>
          </p:cNvPr>
          <p:cNvSpPr/>
          <p:nvPr/>
        </p:nvSpPr>
        <p:spPr>
          <a:xfrm>
            <a:off x="6450402" y="1486360"/>
            <a:ext cx="153690" cy="231293"/>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8" name="Rectangle 261">
            <a:extLst>
              <a:ext uri="{FF2B5EF4-FFF2-40B4-BE49-F238E27FC236}">
                <a16:creationId xmlns:a16="http://schemas.microsoft.com/office/drawing/2014/main" id="{78B91A6F-FD42-4507-97B9-DFC53CB6B4C1}"/>
              </a:ext>
            </a:extLst>
          </p:cNvPr>
          <p:cNvSpPr/>
          <p:nvPr/>
        </p:nvSpPr>
        <p:spPr>
          <a:xfrm>
            <a:off x="6450400" y="1718083"/>
            <a:ext cx="153693" cy="61678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9" name="Rectangle 258">
            <a:extLst>
              <a:ext uri="{FF2B5EF4-FFF2-40B4-BE49-F238E27FC236}">
                <a16:creationId xmlns:a16="http://schemas.microsoft.com/office/drawing/2014/main" id="{E3C84179-D23D-4293-BE34-C9FCC9EBC0E8}"/>
              </a:ext>
            </a:extLst>
          </p:cNvPr>
          <p:cNvSpPr/>
          <p:nvPr/>
        </p:nvSpPr>
        <p:spPr>
          <a:xfrm>
            <a:off x="6702192" y="1488527"/>
            <a:ext cx="153690" cy="231293"/>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0" name="Rectangle 259">
            <a:extLst>
              <a:ext uri="{FF2B5EF4-FFF2-40B4-BE49-F238E27FC236}">
                <a16:creationId xmlns:a16="http://schemas.microsoft.com/office/drawing/2014/main" id="{E7B25814-D426-4F67-B05C-FB05B151259C}"/>
              </a:ext>
            </a:extLst>
          </p:cNvPr>
          <p:cNvSpPr/>
          <p:nvPr/>
        </p:nvSpPr>
        <p:spPr>
          <a:xfrm>
            <a:off x="6702190" y="1720250"/>
            <a:ext cx="153693" cy="61678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1" name="TextBox 249">
            <a:extLst>
              <a:ext uri="{FF2B5EF4-FFF2-40B4-BE49-F238E27FC236}">
                <a16:creationId xmlns:a16="http://schemas.microsoft.com/office/drawing/2014/main" id="{C36CDD1F-1545-4479-8879-1879E6FED0BB}"/>
              </a:ext>
            </a:extLst>
          </p:cNvPr>
          <p:cNvSpPr txBox="1"/>
          <p:nvPr/>
        </p:nvSpPr>
        <p:spPr>
          <a:xfrm rot="5400000">
            <a:off x="6539398" y="2393832"/>
            <a:ext cx="318020" cy="310395"/>
          </a:xfrm>
          <a:prstGeom prst="rect">
            <a:avLst/>
          </a:prstGeom>
          <a:noFill/>
        </p:spPr>
        <p:txBody>
          <a:bodyPr wrap="none" rtlCol="0">
            <a:spAutoFit/>
          </a:bodyPr>
          <a:lstStyle/>
          <a:p>
            <a:r>
              <a:rPr lang="mr-IN" dirty="0"/>
              <a:t>…</a:t>
            </a:r>
            <a:endParaRPr lang="en-US" dirty="0"/>
          </a:p>
        </p:txBody>
      </p:sp>
      <p:sp>
        <p:nvSpPr>
          <p:cNvPr id="72" name="TextBox 250">
            <a:extLst>
              <a:ext uri="{FF2B5EF4-FFF2-40B4-BE49-F238E27FC236}">
                <a16:creationId xmlns:a16="http://schemas.microsoft.com/office/drawing/2014/main" id="{A41667AF-A0C2-4359-B31B-C9E222A4C489}"/>
              </a:ext>
            </a:extLst>
          </p:cNvPr>
          <p:cNvSpPr txBox="1"/>
          <p:nvPr/>
        </p:nvSpPr>
        <p:spPr>
          <a:xfrm rot="5400000">
            <a:off x="7477404" y="2300531"/>
            <a:ext cx="318020" cy="310395"/>
          </a:xfrm>
          <a:prstGeom prst="rect">
            <a:avLst/>
          </a:prstGeom>
          <a:noFill/>
        </p:spPr>
        <p:txBody>
          <a:bodyPr wrap="none" rtlCol="0">
            <a:spAutoFit/>
          </a:bodyPr>
          <a:lstStyle/>
          <a:p>
            <a:r>
              <a:rPr lang="mr-IN" dirty="0"/>
              <a:t>…</a:t>
            </a:r>
            <a:endParaRPr lang="en-US" dirty="0"/>
          </a:p>
        </p:txBody>
      </p:sp>
      <p:sp>
        <p:nvSpPr>
          <p:cNvPr id="74" name="TextBox 252">
            <a:extLst>
              <a:ext uri="{FF2B5EF4-FFF2-40B4-BE49-F238E27FC236}">
                <a16:creationId xmlns:a16="http://schemas.microsoft.com/office/drawing/2014/main" id="{EC5A9C37-B2C6-4145-8EAB-4D8B0B540D7B}"/>
              </a:ext>
            </a:extLst>
          </p:cNvPr>
          <p:cNvSpPr txBox="1"/>
          <p:nvPr/>
        </p:nvSpPr>
        <p:spPr>
          <a:xfrm>
            <a:off x="6422976" y="1066863"/>
            <a:ext cx="530915" cy="338554"/>
          </a:xfrm>
          <a:prstGeom prst="rect">
            <a:avLst/>
          </a:prstGeom>
          <a:noFill/>
        </p:spPr>
        <p:txBody>
          <a:bodyPr wrap="none" rtlCol="0">
            <a:spAutoFit/>
          </a:bodyPr>
          <a:lstStyle/>
          <a:p>
            <a:r>
              <a:rPr lang="en-US" sz="1600" dirty="0"/>
              <a:t>CPU</a:t>
            </a:r>
          </a:p>
        </p:txBody>
      </p:sp>
      <p:sp>
        <p:nvSpPr>
          <p:cNvPr id="75" name="TextBox 253">
            <a:extLst>
              <a:ext uri="{FF2B5EF4-FFF2-40B4-BE49-F238E27FC236}">
                <a16:creationId xmlns:a16="http://schemas.microsoft.com/office/drawing/2014/main" id="{DC74CEDD-A414-4E74-92DB-C19279770D92}"/>
              </a:ext>
            </a:extLst>
          </p:cNvPr>
          <p:cNvSpPr txBox="1"/>
          <p:nvPr/>
        </p:nvSpPr>
        <p:spPr>
          <a:xfrm>
            <a:off x="7319660" y="1066801"/>
            <a:ext cx="633507" cy="338554"/>
          </a:xfrm>
          <a:prstGeom prst="rect">
            <a:avLst/>
          </a:prstGeom>
          <a:noFill/>
        </p:spPr>
        <p:txBody>
          <a:bodyPr wrap="none" rtlCol="0">
            <a:spAutoFit/>
          </a:bodyPr>
          <a:lstStyle/>
          <a:p>
            <a:r>
              <a:rPr lang="en-US" sz="1600" dirty="0"/>
              <a:t>FPGA</a:t>
            </a:r>
          </a:p>
        </p:txBody>
      </p:sp>
      <p:sp>
        <p:nvSpPr>
          <p:cNvPr id="90" name="Rectangle 89">
            <a:extLst>
              <a:ext uri="{FF2B5EF4-FFF2-40B4-BE49-F238E27FC236}">
                <a16:creationId xmlns:a16="http://schemas.microsoft.com/office/drawing/2014/main" id="{81E11820-13AD-40E5-9BDB-704F35ABE24D}"/>
              </a:ext>
            </a:extLst>
          </p:cNvPr>
          <p:cNvSpPr/>
          <p:nvPr/>
        </p:nvSpPr>
        <p:spPr>
          <a:xfrm>
            <a:off x="6453269" y="778443"/>
            <a:ext cx="1455655" cy="307777"/>
          </a:xfrm>
          <a:prstGeom prst="rect">
            <a:avLst/>
          </a:prstGeom>
        </p:spPr>
        <p:txBody>
          <a:bodyPr wrap="none">
            <a:spAutoFit/>
          </a:bodyPr>
          <a:lstStyle/>
          <a:p>
            <a:r>
              <a:rPr lang="en-US" sz="1400" b="1" dirty="0"/>
              <a:t>Data partitioning</a:t>
            </a:r>
          </a:p>
        </p:txBody>
      </p:sp>
    </p:spTree>
    <p:extLst>
      <p:ext uri="{BB962C8B-B14F-4D97-AF65-F5344CB8AC3E}">
        <p14:creationId xmlns:p14="http://schemas.microsoft.com/office/powerpoint/2010/main" val="1569977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C62-2DBB-4A70-9F6F-E33C89E74D6D}"/>
              </a:ext>
            </a:extLst>
          </p:cNvPr>
          <p:cNvSpPr>
            <a:spLocks noGrp="1"/>
          </p:cNvSpPr>
          <p:nvPr>
            <p:ph type="title"/>
          </p:nvPr>
        </p:nvSpPr>
        <p:spPr/>
        <p:txBody>
          <a:bodyPr/>
          <a:lstStyle/>
          <a:p>
            <a:r>
              <a:rPr lang="en-US" dirty="0"/>
              <a:t>Analytical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DE6D3E-0C5E-4D3A-93DB-1F6BE583B9E5}"/>
                  </a:ext>
                </a:extLst>
              </p:cNvPr>
              <p:cNvSpPr>
                <a:spLocks noGrp="1"/>
              </p:cNvSpPr>
              <p:nvPr>
                <p:ph idx="1"/>
              </p:nvPr>
            </p:nvSpPr>
            <p:spPr>
              <a:xfrm>
                <a:off x="344868" y="1393903"/>
                <a:ext cx="8399082" cy="1728438"/>
              </a:xfrm>
            </p:spPr>
            <p:txBody>
              <a:bodyPr>
                <a:normAutofit lnSpcReduction="10000"/>
              </a:bodyPr>
              <a:lstStyle/>
              <a:p>
                <a:pPr>
                  <a:lnSpc>
                    <a:spcPct val="100000"/>
                  </a:lnSpc>
                  <a:spcBef>
                    <a:spcPts val="0"/>
                  </a:spcBef>
                </a:pPr>
                <a14:m>
                  <m:oMath xmlns:m="http://schemas.openxmlformats.org/officeDocument/2006/math">
                    <m:r>
                      <a:rPr lang="en-US" sz="1600" b="0" i="1" smtClean="0">
                        <a:latin typeface="Cambria Math" panose="02040503050406030204" pitchFamily="18" charset="0"/>
                      </a:rPr>
                      <m:t>𝑁</m:t>
                    </m:r>
                  </m:oMath>
                </a14:m>
                <a:r>
                  <a:rPr lang="en-US" sz="1600" dirty="0"/>
                  <a:t>: Number of data parallel tasks in the application</a:t>
                </a:r>
              </a:p>
              <a:p>
                <a:pPr>
                  <a:lnSpc>
                    <a:spcPct val="100000"/>
                  </a:lnSpc>
                  <a:spcBef>
                    <a:spcPts val="0"/>
                  </a:spcBef>
                </a:pP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𝐶</m:t>
                        </m:r>
                      </m:sub>
                    </m:sSub>
                  </m:oMath>
                </a14:m>
                <a:r>
                  <a:rPr lang="en-US" sz="1600" dirty="0"/>
                  <a:t>: Execution time of sub-task </a:t>
                </a:r>
                <a14:m>
                  <m:oMath xmlns:m="http://schemas.openxmlformats.org/officeDocument/2006/math">
                    <m:r>
                      <a:rPr lang="en-US" sz="1600" b="0" i="1" smtClean="0">
                        <a:latin typeface="Cambria Math" panose="02040503050406030204" pitchFamily="18" charset="0"/>
                      </a:rPr>
                      <m:t>𝑖</m:t>
                    </m:r>
                  </m:oMath>
                </a14:m>
                <a:r>
                  <a:rPr lang="en-US" sz="1600" dirty="0"/>
                  <a:t> by a CPU worker</a:t>
                </a:r>
              </a:p>
              <a:p>
                <a:pPr>
                  <a:lnSpc>
                    <a:spcPct val="100000"/>
                  </a:lnSpc>
                  <a:spcBef>
                    <a:spcPts val="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r>
                          <a:rPr lang="en-US" sz="1600" i="1">
                            <a:latin typeface="Cambria Math" panose="02040503050406030204" pitchFamily="18" charset="0"/>
                          </a:rPr>
                          <m:t>, </m:t>
                        </m:r>
                        <m:r>
                          <a:rPr lang="en-US" sz="1600" b="0" i="1" smtClean="0">
                            <a:latin typeface="Cambria Math" panose="02040503050406030204" pitchFamily="18" charset="0"/>
                          </a:rPr>
                          <m:t>𝐹</m:t>
                        </m:r>
                      </m:sub>
                    </m:sSub>
                  </m:oMath>
                </a14:m>
                <a:r>
                  <a:rPr lang="en-US" sz="1600" dirty="0"/>
                  <a:t>: Execution time of sub-task </a:t>
                </a:r>
                <a14:m>
                  <m:oMath xmlns:m="http://schemas.openxmlformats.org/officeDocument/2006/math">
                    <m:r>
                      <a:rPr lang="en-US" sz="1600" i="1">
                        <a:latin typeface="Cambria Math" panose="02040503050406030204" pitchFamily="18" charset="0"/>
                      </a:rPr>
                      <m:t>𝑖</m:t>
                    </m:r>
                  </m:oMath>
                </a14:m>
                <a:r>
                  <a:rPr lang="en-US" sz="1600" dirty="0"/>
                  <a:t> by an FPGA worker</a:t>
                </a:r>
              </a:p>
              <a:p>
                <a:pPr>
                  <a:lnSpc>
                    <a:spcPct val="100000"/>
                  </a:lnSpc>
                  <a:spcBef>
                    <a:spcPts val="0"/>
                  </a:spcBef>
                </a:pP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𝐶</m:t>
                        </m:r>
                      </m:sub>
                    </m:sSub>
                  </m:oMath>
                </a14:m>
                <a:r>
                  <a:rPr lang="en-US" sz="1600" dirty="0"/>
                  <a:t>: Number of available CPU workers</a:t>
                </a:r>
              </a:p>
              <a:p>
                <a:pPr>
                  <a:lnSpc>
                    <a:spcPct val="100000"/>
                  </a:lnSpc>
                  <a:spcBef>
                    <a:spcPts val="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𝐹</m:t>
                        </m:r>
                      </m:sub>
                    </m:sSub>
                  </m:oMath>
                </a14:m>
                <a:r>
                  <a:rPr lang="en-US" sz="1600" dirty="0"/>
                  <a:t>: Number of available FPGA workers</a:t>
                </a:r>
              </a:p>
              <a:p>
                <a:pPr>
                  <a:lnSpc>
                    <a:spcPct val="100000"/>
                  </a:lnSpc>
                  <a:spcBef>
                    <a:spcPts val="0"/>
                  </a:spcBef>
                </a:pP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Distribution and aggregation overhead factor</a:t>
                </a:r>
              </a:p>
              <a:p>
                <a:pPr>
                  <a:lnSpc>
                    <a:spcPct val="100000"/>
                  </a:lnSpc>
                  <a:spcBef>
                    <a:spcPts val="0"/>
                  </a:spcBef>
                </a:pPr>
                <a14:m>
                  <m:oMath xmlns:m="http://schemas.openxmlformats.org/officeDocument/2006/math">
                    <m:r>
                      <a:rPr lang="en-US" sz="1600" i="1" smtClean="0">
                        <a:solidFill>
                          <a:srgbClr val="C00000"/>
                        </a:solidFill>
                        <a:latin typeface="Cambria Math" panose="02040503050406030204" pitchFamily="18" charset="0"/>
                        <a:ea typeface="Cambria Math" panose="02040503050406030204" pitchFamily="18" charset="0"/>
                      </a:rPr>
                      <m:t>𝛼</m:t>
                    </m:r>
                  </m:oMath>
                </a14:m>
                <a:r>
                  <a:rPr lang="en-US" sz="1600" dirty="0">
                    <a:solidFill>
                      <a:srgbClr val="C00000"/>
                    </a:solidFill>
                  </a:rPr>
                  <a:t>: Fraction of data parallel tasks assigned to CPU</a:t>
                </a:r>
              </a:p>
            </p:txBody>
          </p:sp>
        </mc:Choice>
        <mc:Fallback xmlns="">
          <p:sp>
            <p:nvSpPr>
              <p:cNvPr id="3" name="Content Placeholder 2">
                <a:extLst>
                  <a:ext uri="{FF2B5EF4-FFF2-40B4-BE49-F238E27FC236}">
                    <a16:creationId xmlns:a16="http://schemas.microsoft.com/office/drawing/2014/main" id="{68DE6D3E-0C5E-4D3A-93DB-1F6BE583B9E5}"/>
                  </a:ext>
                </a:extLst>
              </p:cNvPr>
              <p:cNvSpPr>
                <a:spLocks noGrp="1" noRot="1" noChangeAspect="1" noMove="1" noResize="1" noEditPoints="1" noAdjustHandles="1" noChangeArrowheads="1" noChangeShapeType="1" noTextEdit="1"/>
              </p:cNvSpPr>
              <p:nvPr>
                <p:ph idx="1"/>
              </p:nvPr>
            </p:nvSpPr>
            <p:spPr>
              <a:xfrm>
                <a:off x="344868" y="1393903"/>
                <a:ext cx="8399082" cy="1728438"/>
              </a:xfrm>
              <a:blipFill>
                <a:blip r:embed="rId3"/>
                <a:stretch>
                  <a:fillRect l="-290" t="-24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E3AE8FD-125D-4312-A848-94A3DF343C79}"/>
                  </a:ext>
                </a:extLst>
              </p:cNvPr>
              <p:cNvSpPr txBox="1">
                <a:spLocks/>
              </p:cNvSpPr>
              <p:nvPr/>
            </p:nvSpPr>
            <p:spPr>
              <a:xfrm>
                <a:off x="344868" y="3027485"/>
                <a:ext cx="8399082" cy="304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t>Data partitioning</a:t>
                </a:r>
              </a:p>
              <a:p>
                <a:pPr marL="0" indent="0">
                  <a:lnSpc>
                    <a:spcPct val="100000"/>
                  </a:lnSpc>
                  <a:spcBef>
                    <a:spcPts val="0"/>
                  </a:spcBef>
                  <a:buNone/>
                </a:pPr>
                <a:endParaRPr lang="en-US" sz="1800" dirty="0"/>
              </a:p>
              <a:p>
                <a:pPr marL="0" indent="0">
                  <a:lnSpc>
                    <a:spcPct val="100000"/>
                  </a:lnSpc>
                  <a:spcBef>
                    <a:spcPts val="0"/>
                  </a:spcBef>
                  <a:buNone/>
                </a:pPr>
                <a:r>
                  <a:rPr lang="en-US" sz="1600" dirty="0"/>
                  <a:t>The total execution time is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𝑡</m:t>
                          </m:r>
                        </m:e>
                        <m:sub>
                          <m:r>
                            <m:rPr>
                              <m:nor/>
                            </m:rPr>
                            <a:rPr lang="en-US" sz="1600" b="0" i="0" smtClean="0">
                              <a:latin typeface="Cambria Math" panose="02040503050406030204" pitchFamily="18" charset="0"/>
                            </a:rPr>
                            <m:t>data</m:t>
                          </m:r>
                          <m:r>
                            <m:rPr>
                              <m:nor/>
                            </m:rPr>
                            <a:rPr lang="en-US" sz="1600" b="0" i="0" smtClean="0">
                              <a:latin typeface="Cambria Math" panose="02040503050406030204" pitchFamily="18" charset="0"/>
                            </a:rPr>
                            <m:t>, </m:t>
                          </m:r>
                          <m:r>
                            <m:rPr>
                              <m:nor/>
                            </m:rPr>
                            <a:rPr lang="en-US" sz="1600" b="0" i="0" smtClean="0">
                              <a:latin typeface="Cambria Math" panose="02040503050406030204" pitchFamily="18" charset="0"/>
                            </a:rPr>
                            <m:t>total</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m:rPr>
                              <m:nor/>
                            </m:rPr>
                            <a:rPr lang="en-US" sz="1600" b="0" i="0" smtClean="0">
                              <a:latin typeface="Cambria Math" panose="02040503050406030204" pitchFamily="18" charset="0"/>
                            </a:rPr>
                            <m:t>data</m:t>
                          </m:r>
                        </m:sub>
                      </m:sSub>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max</m:t>
                      </m:r>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𝛼</m:t>
                              </m:r>
                              <m:r>
                                <a:rPr lang="en-US" sz="1600" b="0" i="1" smtClean="0">
                                  <a:latin typeface="Cambria Math" panose="02040503050406030204" pitchFamily="18" charset="0"/>
                                  <a:ea typeface="Cambria Math" panose="02040503050406030204" pitchFamily="18" charset="0"/>
                                </a:rPr>
                                <m:t>𝑁</m:t>
                              </m:r>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𝑖</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𝑡</m:t>
                                      </m:r>
                                    </m:e>
                                    <m:sub>
                                      <m: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𝐶</m:t>
                                      </m:r>
                                    </m:sub>
                                  </m:sSub>
                                </m:e>
                              </m:nary>
                            </m:num>
                            <m:den>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𝐶</m:t>
                                  </m:r>
                                </m:sub>
                              </m:sSub>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𝛼</m:t>
                                  </m:r>
                                </m:e>
                              </m:d>
                              <m:r>
                                <a:rPr lang="en-US" sz="1600" b="0" i="1" smtClean="0">
                                  <a:latin typeface="Cambria Math" panose="02040503050406030204" pitchFamily="18" charset="0"/>
                                  <a:ea typeface="Cambria Math" panose="02040503050406030204" pitchFamily="18" charset="0"/>
                                </a:rPr>
                                <m:t>𝑁</m:t>
                              </m:r>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i="1">
                                      <a:latin typeface="Cambria Math" panose="02040503050406030204" pitchFamily="18" charset="0"/>
                                      <a:ea typeface="Cambria Math" panose="02040503050406030204" pitchFamily="18" charset="0"/>
                                    </a:rPr>
                                    <m:t>𝑖</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𝐹</m:t>
                                      </m:r>
                                    </m:sub>
                                  </m:sSub>
                                </m:e>
                              </m:nary>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𝐹</m:t>
                                  </m:r>
                                </m:sub>
                              </m:sSub>
                            </m:den>
                          </m:f>
                        </m:e>
                      </m:d>
                    </m:oMath>
                  </m:oMathPara>
                </a14:m>
                <a:endParaRPr lang="en-US" sz="1600" dirty="0"/>
              </a:p>
              <a:p>
                <a:pPr marL="0" indent="0">
                  <a:lnSpc>
                    <a:spcPct val="100000"/>
                  </a:lnSpc>
                  <a:spcBef>
                    <a:spcPts val="0"/>
                  </a:spcBef>
                  <a:buNone/>
                </a:pPr>
                <a:r>
                  <a:rPr lang="en-US" sz="1600" dirty="0"/>
                  <a:t> </a:t>
                </a:r>
              </a:p>
              <a:p>
                <a:pPr marL="0" indent="0">
                  <a:lnSpc>
                    <a:spcPct val="100000"/>
                  </a:lnSpc>
                  <a:spcBef>
                    <a:spcPts val="0"/>
                  </a:spcBef>
                  <a:buNone/>
                </a:pPr>
                <a:r>
                  <a:rPr lang="en-US" sz="1600" dirty="0"/>
                  <a:t>Fixing all the variables except </a:t>
                </a:r>
                <a14:m>
                  <m:oMath xmlns:m="http://schemas.openxmlformats.org/officeDocument/2006/math">
                    <m:r>
                      <a:rPr lang="en-US" sz="1600" i="1">
                        <a:latin typeface="Cambria Math" panose="02040503050406030204" pitchFamily="18" charset="0"/>
                        <a:ea typeface="Cambria Math" panose="02040503050406030204" pitchFamily="18" charset="0"/>
                      </a:rPr>
                      <m:t>𝛼</m:t>
                    </m:r>
                  </m:oMath>
                </a14:m>
                <a:r>
                  <a:rPr lang="en-US" sz="1600" dirty="0"/>
                  <a:t>, the optimal </a:t>
                </a:r>
                <a14:m>
                  <m:oMath xmlns:m="http://schemas.openxmlformats.org/officeDocument/2006/math">
                    <m:r>
                      <a:rPr lang="en-US" sz="1600" i="1">
                        <a:latin typeface="Cambria Math" panose="02040503050406030204" pitchFamily="18" charset="0"/>
                        <a:ea typeface="Cambria Math" panose="02040503050406030204" pitchFamily="18" charset="0"/>
                      </a:rPr>
                      <m:t>𝛼</m:t>
                    </m:r>
                  </m:oMath>
                </a14:m>
                <a:r>
                  <a:rPr lang="en-US" sz="1600" dirty="0"/>
                  <a:t> (global minimum point) is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𝛼</m:t>
                          </m:r>
                        </m:e>
                        <m:sup>
                          <m:r>
                            <a:rPr lang="en-US" sz="1600" b="0" i="1" smtClean="0">
                              <a:latin typeface="Cambria Math" panose="02040503050406030204" pitchFamily="18" charset="0"/>
                              <a:ea typeface="Cambria Math" panose="02040503050406030204" pitchFamily="18" charset="0"/>
                            </a:rPr>
                            <m:t>∗</m:t>
                          </m:r>
                        </m:sup>
                      </m:sSup>
                      <m:r>
                        <a:rPr lang="en-US" sz="1600" b="0" i="1" smtClean="0">
                          <a:latin typeface="Cambria Math" panose="02040503050406030204" pitchFamily="18" charset="0"/>
                          <a:ea typeface="Cambria Math" panose="02040503050406030204" pitchFamily="18" charset="0"/>
                        </a:rPr>
                        <m:t>=</m:t>
                      </m:r>
                      <m:f>
                        <m:fPr>
                          <m:type m:val="lin"/>
                          <m:ctrlPr>
                            <a:rPr lang="en-US" sz="1600" b="0" i="1" smtClean="0">
                              <a:latin typeface="Cambria Math" panose="02040503050406030204" pitchFamily="18" charset="0"/>
                              <a:ea typeface="Cambria Math" panose="02040503050406030204" pitchFamily="18" charset="0"/>
                            </a:rPr>
                          </m:ctrlPr>
                        </m:fPr>
                        <m:num>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i="1">
                                      <a:latin typeface="Cambria Math" panose="02040503050406030204" pitchFamily="18" charset="0"/>
                                      <a:ea typeface="Cambria Math" panose="02040503050406030204" pitchFamily="18" charset="0"/>
                                    </a:rPr>
                                    <m:t>𝑖</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𝐹</m:t>
                                      </m:r>
                                    </m:sub>
                                  </m:sSub>
                                </m:e>
                              </m:nary>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𝐹</m:t>
                                  </m:r>
                                </m:sub>
                              </m:sSub>
                            </m:den>
                          </m:f>
                        </m:num>
                        <m:den>
                          <m:d>
                            <m:dPr>
                              <m:ctrlPr>
                                <a:rPr lang="en-US" sz="1600" b="0" i="1" smtClean="0">
                                  <a:latin typeface="Cambria Math" panose="02040503050406030204" pitchFamily="18" charset="0"/>
                                  <a:ea typeface="Cambria Math" panose="02040503050406030204" pitchFamily="18" charset="0"/>
                                </a:rPr>
                              </m:ctrlPr>
                            </m:dPr>
                            <m:e>
                              <m:f>
                                <m:fPr>
                                  <m:ctrlPr>
                                    <a:rPr lang="en-US" sz="1600" i="1">
                                      <a:latin typeface="Cambria Math" panose="02040503050406030204" pitchFamily="18" charset="0"/>
                                      <a:ea typeface="Cambria Math" panose="02040503050406030204" pitchFamily="18" charset="0"/>
                                    </a:rPr>
                                  </m:ctrlPr>
                                </m:fPr>
                                <m:num>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i="1">
                                          <a:latin typeface="Cambria Math" panose="02040503050406030204" pitchFamily="18" charset="0"/>
                                          <a:ea typeface="Cambria Math" panose="02040503050406030204" pitchFamily="18" charset="0"/>
                                        </a:rPr>
                                        <m:t>𝑖</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𝐶</m:t>
                                          </m:r>
                                        </m:sub>
                                      </m:sSub>
                                    </m:e>
                                  </m:nary>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𝐶</m:t>
                                      </m:r>
                                    </m:sub>
                                  </m:sSub>
                                </m:den>
                              </m:f>
                              <m:r>
                                <a:rPr lang="en-US" sz="1600" b="0" i="1" smtClean="0">
                                  <a:latin typeface="Cambria Math" panose="02040503050406030204" pitchFamily="18" charset="0"/>
                                  <a:ea typeface="Cambria Math" panose="02040503050406030204" pitchFamily="18" charset="0"/>
                                </a:rPr>
                                <m:t>+</m:t>
                              </m:r>
                              <m:f>
                                <m:fPr>
                                  <m:ctrlPr>
                                    <a:rPr lang="en-US" sz="1600" i="1" smtClean="0">
                                      <a:latin typeface="Cambria Math" panose="02040503050406030204" pitchFamily="18" charset="0"/>
                                      <a:ea typeface="Cambria Math" panose="02040503050406030204" pitchFamily="18" charset="0"/>
                                    </a:rPr>
                                  </m:ctrlPr>
                                </m:fPr>
                                <m:num>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i="1">
                                          <a:latin typeface="Cambria Math" panose="02040503050406030204" pitchFamily="18" charset="0"/>
                                          <a:ea typeface="Cambria Math" panose="02040503050406030204" pitchFamily="18" charset="0"/>
                                        </a:rPr>
                                        <m:t>𝑖</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𝐹</m:t>
                                          </m:r>
                                        </m:sub>
                                      </m:sSub>
                                    </m:e>
                                  </m:nary>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𝐹</m:t>
                                      </m:r>
                                    </m:sub>
                                  </m:sSub>
                                </m:den>
                              </m:f>
                            </m:e>
                          </m:d>
                        </m:den>
                      </m:f>
                    </m:oMath>
                  </m:oMathPara>
                </a14:m>
                <a:endParaRPr lang="en-US" sz="1600" dirty="0"/>
              </a:p>
            </p:txBody>
          </p:sp>
        </mc:Choice>
        <mc:Fallback xmlns="">
          <p:sp>
            <p:nvSpPr>
              <p:cNvPr id="4" name="Content Placeholder 2">
                <a:extLst>
                  <a:ext uri="{FF2B5EF4-FFF2-40B4-BE49-F238E27FC236}">
                    <a16:creationId xmlns:a16="http://schemas.microsoft.com/office/drawing/2014/main" id="{4E3AE8FD-125D-4312-A848-94A3DF343C79}"/>
                  </a:ext>
                </a:extLst>
              </p:cNvPr>
              <p:cNvSpPr txBox="1">
                <a:spLocks noRot="1" noChangeAspect="1" noMove="1" noResize="1" noEditPoints="1" noAdjustHandles="1" noChangeArrowheads="1" noChangeShapeType="1" noTextEdit="1"/>
              </p:cNvSpPr>
              <p:nvPr/>
            </p:nvSpPr>
            <p:spPr>
              <a:xfrm>
                <a:off x="344868" y="3027485"/>
                <a:ext cx="8399082" cy="3048000"/>
              </a:xfrm>
              <a:prstGeom prst="rect">
                <a:avLst/>
              </a:prstGeom>
              <a:blipFill>
                <a:blip r:embed="rId4"/>
                <a:stretch>
                  <a:fillRect l="-654" t="-120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235354DB-3D60-4F0C-8F14-9788A868CD59}"/>
              </a:ext>
            </a:extLst>
          </p:cNvPr>
          <p:cNvSpPr/>
          <p:nvPr/>
        </p:nvSpPr>
        <p:spPr>
          <a:xfrm>
            <a:off x="2717820" y="5464096"/>
            <a:ext cx="4366003" cy="338554"/>
          </a:xfrm>
          <a:prstGeom prst="rect">
            <a:avLst/>
          </a:prstGeom>
        </p:spPr>
        <p:txBody>
          <a:bodyPr wrap="none">
            <a:spAutoFit/>
          </a:bodyPr>
          <a:lstStyle/>
          <a:p>
            <a:r>
              <a:rPr lang="en-US" sz="1600" dirty="0">
                <a:solidFill>
                  <a:srgbClr val="C00000"/>
                </a:solidFill>
              </a:rPr>
              <a:t>Workloads of CPU and FPGA workers are balanced</a:t>
            </a:r>
            <a:endParaRPr lang="en-US" sz="1600" dirty="0"/>
          </a:p>
        </p:txBody>
      </p:sp>
      <p:cxnSp>
        <p:nvCxnSpPr>
          <p:cNvPr id="39" name="Straight Connector 246">
            <a:extLst>
              <a:ext uri="{FF2B5EF4-FFF2-40B4-BE49-F238E27FC236}">
                <a16:creationId xmlns:a16="http://schemas.microsoft.com/office/drawing/2014/main" id="{1DD8143F-D407-467C-B607-9214526EA105}"/>
              </a:ext>
            </a:extLst>
          </p:cNvPr>
          <p:cNvCxnSpPr>
            <a:cxnSpLocks/>
          </p:cNvCxnSpPr>
          <p:nvPr/>
        </p:nvCxnSpPr>
        <p:spPr>
          <a:xfrm>
            <a:off x="7000930" y="1106795"/>
            <a:ext cx="0" cy="1691542"/>
          </a:xfrm>
          <a:prstGeom prst="line">
            <a:avLst/>
          </a:prstGeom>
          <a:ln w="28575" cmpd="sng">
            <a:prstDash val="dash"/>
          </a:ln>
        </p:spPr>
        <p:style>
          <a:lnRef idx="1">
            <a:schemeClr val="dk1"/>
          </a:lnRef>
          <a:fillRef idx="0">
            <a:schemeClr val="dk1"/>
          </a:fillRef>
          <a:effectRef idx="0">
            <a:schemeClr val="dk1"/>
          </a:effectRef>
          <a:fontRef idx="minor">
            <a:schemeClr val="tx1"/>
          </a:fontRef>
        </p:style>
      </p:cxnSp>
      <p:sp>
        <p:nvSpPr>
          <p:cNvPr id="40" name="Rectangle 272">
            <a:extLst>
              <a:ext uri="{FF2B5EF4-FFF2-40B4-BE49-F238E27FC236}">
                <a16:creationId xmlns:a16="http://schemas.microsoft.com/office/drawing/2014/main" id="{0400642E-7C39-4E78-B488-E765C96D593F}"/>
              </a:ext>
            </a:extLst>
          </p:cNvPr>
          <p:cNvSpPr/>
          <p:nvPr/>
        </p:nvSpPr>
        <p:spPr>
          <a:xfrm>
            <a:off x="7124078" y="1489857"/>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1" name="Rectangle 273">
            <a:extLst>
              <a:ext uri="{FF2B5EF4-FFF2-40B4-BE49-F238E27FC236}">
                <a16:creationId xmlns:a16="http://schemas.microsoft.com/office/drawing/2014/main" id="{95B14E32-09B0-4598-891E-F23E4233BA20}"/>
              </a:ext>
            </a:extLst>
          </p:cNvPr>
          <p:cNvSpPr/>
          <p:nvPr/>
        </p:nvSpPr>
        <p:spPr>
          <a:xfrm>
            <a:off x="7124076" y="1798248"/>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2" name="Rectangle 270">
            <a:extLst>
              <a:ext uri="{FF2B5EF4-FFF2-40B4-BE49-F238E27FC236}">
                <a16:creationId xmlns:a16="http://schemas.microsoft.com/office/drawing/2014/main" id="{1BCDFD98-C9C4-4D94-B0E9-C590FF6E5D3B}"/>
              </a:ext>
            </a:extLst>
          </p:cNvPr>
          <p:cNvSpPr/>
          <p:nvPr/>
        </p:nvSpPr>
        <p:spPr>
          <a:xfrm>
            <a:off x="7387351" y="1488527"/>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3" name="Rectangle 271">
            <a:extLst>
              <a:ext uri="{FF2B5EF4-FFF2-40B4-BE49-F238E27FC236}">
                <a16:creationId xmlns:a16="http://schemas.microsoft.com/office/drawing/2014/main" id="{7BB7E06D-2314-4980-B1EC-D9DA77AF7EF9}"/>
              </a:ext>
            </a:extLst>
          </p:cNvPr>
          <p:cNvSpPr/>
          <p:nvPr/>
        </p:nvSpPr>
        <p:spPr>
          <a:xfrm>
            <a:off x="7387349" y="1796918"/>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4" name="Rectangle 268">
            <a:extLst>
              <a:ext uri="{FF2B5EF4-FFF2-40B4-BE49-F238E27FC236}">
                <a16:creationId xmlns:a16="http://schemas.microsoft.com/office/drawing/2014/main" id="{516D2651-0BC9-4F3B-89B0-2AF745D68B78}"/>
              </a:ext>
            </a:extLst>
          </p:cNvPr>
          <p:cNvSpPr/>
          <p:nvPr/>
        </p:nvSpPr>
        <p:spPr>
          <a:xfrm>
            <a:off x="7650624" y="1486360"/>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5" name="Rectangle 269">
            <a:extLst>
              <a:ext uri="{FF2B5EF4-FFF2-40B4-BE49-F238E27FC236}">
                <a16:creationId xmlns:a16="http://schemas.microsoft.com/office/drawing/2014/main" id="{2F7032B1-0F46-4979-96E1-5D1C2269BB46}"/>
              </a:ext>
            </a:extLst>
          </p:cNvPr>
          <p:cNvSpPr/>
          <p:nvPr/>
        </p:nvSpPr>
        <p:spPr>
          <a:xfrm>
            <a:off x="7650622" y="1794751"/>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6" name="Rectangle 266">
            <a:extLst>
              <a:ext uri="{FF2B5EF4-FFF2-40B4-BE49-F238E27FC236}">
                <a16:creationId xmlns:a16="http://schemas.microsoft.com/office/drawing/2014/main" id="{6D6EAB90-55A1-4E1B-B4A8-658887B41C28}"/>
              </a:ext>
            </a:extLst>
          </p:cNvPr>
          <p:cNvSpPr/>
          <p:nvPr/>
        </p:nvSpPr>
        <p:spPr>
          <a:xfrm>
            <a:off x="7913897" y="1486360"/>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0" name="Rectangle 267">
            <a:extLst>
              <a:ext uri="{FF2B5EF4-FFF2-40B4-BE49-F238E27FC236}">
                <a16:creationId xmlns:a16="http://schemas.microsoft.com/office/drawing/2014/main" id="{152A9E53-C120-4EAA-AEE0-610AEF182F47}"/>
              </a:ext>
            </a:extLst>
          </p:cNvPr>
          <p:cNvSpPr/>
          <p:nvPr/>
        </p:nvSpPr>
        <p:spPr>
          <a:xfrm>
            <a:off x="7913895" y="1794751"/>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1" name="Rectangle 260">
            <a:extLst>
              <a:ext uri="{FF2B5EF4-FFF2-40B4-BE49-F238E27FC236}">
                <a16:creationId xmlns:a16="http://schemas.microsoft.com/office/drawing/2014/main" id="{03C18FAB-E86E-43D4-8E97-B8ADA6D7B58A}"/>
              </a:ext>
            </a:extLst>
          </p:cNvPr>
          <p:cNvSpPr/>
          <p:nvPr/>
        </p:nvSpPr>
        <p:spPr>
          <a:xfrm>
            <a:off x="6450402" y="1486360"/>
            <a:ext cx="153690" cy="231293"/>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2" name="Rectangle 261">
            <a:extLst>
              <a:ext uri="{FF2B5EF4-FFF2-40B4-BE49-F238E27FC236}">
                <a16:creationId xmlns:a16="http://schemas.microsoft.com/office/drawing/2014/main" id="{CBDA6EB3-19CC-46ED-A96B-F4331AEF6D8F}"/>
              </a:ext>
            </a:extLst>
          </p:cNvPr>
          <p:cNvSpPr/>
          <p:nvPr/>
        </p:nvSpPr>
        <p:spPr>
          <a:xfrm>
            <a:off x="6450400" y="1718083"/>
            <a:ext cx="153693" cy="61678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3" name="Rectangle 258">
            <a:extLst>
              <a:ext uri="{FF2B5EF4-FFF2-40B4-BE49-F238E27FC236}">
                <a16:creationId xmlns:a16="http://schemas.microsoft.com/office/drawing/2014/main" id="{58AE08B1-887B-44E3-B7C1-5AAB8117A11F}"/>
              </a:ext>
            </a:extLst>
          </p:cNvPr>
          <p:cNvSpPr/>
          <p:nvPr/>
        </p:nvSpPr>
        <p:spPr>
          <a:xfrm>
            <a:off x="6702192" y="1488527"/>
            <a:ext cx="153690" cy="231293"/>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4" name="Rectangle 259">
            <a:extLst>
              <a:ext uri="{FF2B5EF4-FFF2-40B4-BE49-F238E27FC236}">
                <a16:creationId xmlns:a16="http://schemas.microsoft.com/office/drawing/2014/main" id="{D94AF895-613F-4FDF-B9E3-3AEB4589E421}"/>
              </a:ext>
            </a:extLst>
          </p:cNvPr>
          <p:cNvSpPr/>
          <p:nvPr/>
        </p:nvSpPr>
        <p:spPr>
          <a:xfrm>
            <a:off x="6702190" y="1720250"/>
            <a:ext cx="153693" cy="61678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5" name="TextBox 249">
            <a:extLst>
              <a:ext uri="{FF2B5EF4-FFF2-40B4-BE49-F238E27FC236}">
                <a16:creationId xmlns:a16="http://schemas.microsoft.com/office/drawing/2014/main" id="{459D6E95-AACA-4764-9D65-08A54162F999}"/>
              </a:ext>
            </a:extLst>
          </p:cNvPr>
          <p:cNvSpPr txBox="1"/>
          <p:nvPr/>
        </p:nvSpPr>
        <p:spPr>
          <a:xfrm rot="5400000">
            <a:off x="6539398" y="2393832"/>
            <a:ext cx="318020" cy="310395"/>
          </a:xfrm>
          <a:prstGeom prst="rect">
            <a:avLst/>
          </a:prstGeom>
          <a:noFill/>
        </p:spPr>
        <p:txBody>
          <a:bodyPr wrap="none" rtlCol="0">
            <a:spAutoFit/>
          </a:bodyPr>
          <a:lstStyle/>
          <a:p>
            <a:r>
              <a:rPr lang="mr-IN" dirty="0"/>
              <a:t>…</a:t>
            </a:r>
            <a:endParaRPr lang="en-US" dirty="0"/>
          </a:p>
        </p:txBody>
      </p:sp>
      <p:sp>
        <p:nvSpPr>
          <p:cNvPr id="86" name="TextBox 250">
            <a:extLst>
              <a:ext uri="{FF2B5EF4-FFF2-40B4-BE49-F238E27FC236}">
                <a16:creationId xmlns:a16="http://schemas.microsoft.com/office/drawing/2014/main" id="{B460853F-195F-467C-A2CB-A34C91F318B4}"/>
              </a:ext>
            </a:extLst>
          </p:cNvPr>
          <p:cNvSpPr txBox="1"/>
          <p:nvPr/>
        </p:nvSpPr>
        <p:spPr>
          <a:xfrm rot="5400000">
            <a:off x="7477404" y="2300531"/>
            <a:ext cx="318020" cy="310395"/>
          </a:xfrm>
          <a:prstGeom prst="rect">
            <a:avLst/>
          </a:prstGeom>
          <a:noFill/>
        </p:spPr>
        <p:txBody>
          <a:bodyPr wrap="none" rtlCol="0">
            <a:spAutoFit/>
          </a:bodyPr>
          <a:lstStyle/>
          <a:p>
            <a:r>
              <a:rPr lang="mr-IN" dirty="0"/>
              <a:t>…</a:t>
            </a:r>
            <a:endParaRPr lang="en-US" dirty="0"/>
          </a:p>
        </p:txBody>
      </p:sp>
      <p:sp>
        <p:nvSpPr>
          <p:cNvPr id="87" name="TextBox 252">
            <a:extLst>
              <a:ext uri="{FF2B5EF4-FFF2-40B4-BE49-F238E27FC236}">
                <a16:creationId xmlns:a16="http://schemas.microsoft.com/office/drawing/2014/main" id="{FAB054B2-5554-4C46-BA5A-F63114AFA22C}"/>
              </a:ext>
            </a:extLst>
          </p:cNvPr>
          <p:cNvSpPr txBox="1"/>
          <p:nvPr/>
        </p:nvSpPr>
        <p:spPr>
          <a:xfrm>
            <a:off x="6422976" y="1066863"/>
            <a:ext cx="530915" cy="338554"/>
          </a:xfrm>
          <a:prstGeom prst="rect">
            <a:avLst/>
          </a:prstGeom>
          <a:noFill/>
        </p:spPr>
        <p:txBody>
          <a:bodyPr wrap="none" rtlCol="0">
            <a:spAutoFit/>
          </a:bodyPr>
          <a:lstStyle/>
          <a:p>
            <a:r>
              <a:rPr lang="en-US" sz="1600" dirty="0"/>
              <a:t>CPU</a:t>
            </a:r>
          </a:p>
        </p:txBody>
      </p:sp>
      <p:sp>
        <p:nvSpPr>
          <p:cNvPr id="88" name="TextBox 253">
            <a:extLst>
              <a:ext uri="{FF2B5EF4-FFF2-40B4-BE49-F238E27FC236}">
                <a16:creationId xmlns:a16="http://schemas.microsoft.com/office/drawing/2014/main" id="{72B4965C-F295-44B7-B713-71EC7DED3126}"/>
              </a:ext>
            </a:extLst>
          </p:cNvPr>
          <p:cNvSpPr txBox="1"/>
          <p:nvPr/>
        </p:nvSpPr>
        <p:spPr>
          <a:xfrm>
            <a:off x="7319660" y="1066801"/>
            <a:ext cx="633507" cy="338554"/>
          </a:xfrm>
          <a:prstGeom prst="rect">
            <a:avLst/>
          </a:prstGeom>
          <a:noFill/>
        </p:spPr>
        <p:txBody>
          <a:bodyPr wrap="none" rtlCol="0">
            <a:spAutoFit/>
          </a:bodyPr>
          <a:lstStyle/>
          <a:p>
            <a:r>
              <a:rPr lang="en-US" sz="1600" dirty="0"/>
              <a:t>FPGA</a:t>
            </a:r>
          </a:p>
        </p:txBody>
      </p:sp>
      <p:sp>
        <p:nvSpPr>
          <p:cNvPr id="89" name="Rectangle 88">
            <a:extLst>
              <a:ext uri="{FF2B5EF4-FFF2-40B4-BE49-F238E27FC236}">
                <a16:creationId xmlns:a16="http://schemas.microsoft.com/office/drawing/2014/main" id="{1A3011E0-5A21-4DDB-98FA-B2E17F0B51A9}"/>
              </a:ext>
            </a:extLst>
          </p:cNvPr>
          <p:cNvSpPr/>
          <p:nvPr/>
        </p:nvSpPr>
        <p:spPr>
          <a:xfrm>
            <a:off x="6453269" y="778443"/>
            <a:ext cx="1455655" cy="307777"/>
          </a:xfrm>
          <a:prstGeom prst="rect">
            <a:avLst/>
          </a:prstGeom>
        </p:spPr>
        <p:txBody>
          <a:bodyPr wrap="none">
            <a:spAutoFit/>
          </a:bodyPr>
          <a:lstStyle/>
          <a:p>
            <a:r>
              <a:rPr lang="en-US" sz="1400" b="1" dirty="0"/>
              <a:t>Data partitioning</a:t>
            </a:r>
          </a:p>
        </p:txBody>
      </p:sp>
    </p:spTree>
    <p:extLst>
      <p:ext uri="{BB962C8B-B14F-4D97-AF65-F5344CB8AC3E}">
        <p14:creationId xmlns:p14="http://schemas.microsoft.com/office/powerpoint/2010/main" val="80025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C62-2DBB-4A70-9F6F-E33C89E74D6D}"/>
              </a:ext>
            </a:extLst>
          </p:cNvPr>
          <p:cNvSpPr>
            <a:spLocks noGrp="1"/>
          </p:cNvSpPr>
          <p:nvPr>
            <p:ph type="title"/>
          </p:nvPr>
        </p:nvSpPr>
        <p:spPr/>
        <p:txBody>
          <a:bodyPr/>
          <a:lstStyle/>
          <a:p>
            <a:r>
              <a:rPr lang="en-US" dirty="0"/>
              <a:t>Analytical Models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E3AE8FD-125D-4312-A848-94A3DF343C79}"/>
                  </a:ext>
                </a:extLst>
              </p:cNvPr>
              <p:cNvSpPr txBox="1">
                <a:spLocks/>
              </p:cNvSpPr>
              <p:nvPr/>
            </p:nvSpPr>
            <p:spPr>
              <a:xfrm>
                <a:off x="344868" y="3607340"/>
                <a:ext cx="8399082" cy="2685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t>Fine-grained task partitioning</a:t>
                </a:r>
                <a:endParaRPr lang="en-US" sz="1800" dirty="0"/>
              </a:p>
              <a:p>
                <a:pPr marL="0" indent="0">
                  <a:lnSpc>
                    <a:spcPct val="100000"/>
                  </a:lnSpc>
                  <a:spcBef>
                    <a:spcPts val="0"/>
                  </a:spcBef>
                  <a:buNone/>
                </a:pPr>
                <a:r>
                  <a:rPr lang="en-US" sz="1600" dirty="0"/>
                  <a:t>The total execution time is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𝑡</m:t>
                          </m:r>
                        </m:e>
                        <m:sub>
                          <m:r>
                            <m:rPr>
                              <m:nor/>
                            </m:rPr>
                            <a:rPr lang="en-US" sz="1600" b="0" i="0" smtClean="0">
                              <a:latin typeface="Cambria Math" panose="02040503050406030204" pitchFamily="18" charset="0"/>
                            </a:rPr>
                            <m:t>task</m:t>
                          </m:r>
                          <m:r>
                            <m:rPr>
                              <m:nor/>
                            </m:rPr>
                            <a:rPr lang="en-US" sz="1600" b="0" i="0" smtClean="0">
                              <a:latin typeface="Cambria Math" panose="02040503050406030204" pitchFamily="18" charset="0"/>
                            </a:rPr>
                            <m:t>, </m:t>
                          </m:r>
                          <m:r>
                            <m:rPr>
                              <m:nor/>
                            </m:rPr>
                            <a:rPr lang="en-US" sz="1600" b="0" i="0" smtClean="0">
                              <a:latin typeface="Cambria Math" panose="02040503050406030204" pitchFamily="18" charset="0"/>
                            </a:rPr>
                            <m:t>total</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m:rPr>
                              <m:nor/>
                            </m:rPr>
                            <a:rPr lang="en-US" sz="1600" b="0" i="0" smtClean="0">
                              <a:latin typeface="Cambria Math" panose="02040503050406030204" pitchFamily="18" charset="0"/>
                            </a:rPr>
                            <m:t>task</m:t>
                          </m:r>
                        </m:sub>
                      </m:sSub>
                      <m:r>
                        <a:rPr lang="en-US" sz="1600" b="0" i="1" smtClean="0">
                          <a:latin typeface="Cambria Math" panose="02040503050406030204" pitchFamily="18" charset="0"/>
                        </a:rPr>
                        <m:t>𝑁</m:t>
                      </m:r>
                      <m:r>
                        <a:rPr lang="en-US" sz="1600" b="0" i="1" smtClean="0">
                          <a:latin typeface="Cambria Math" panose="02040503050406030204" pitchFamily="18" charset="0"/>
                          <a:ea typeface="Cambria Math" panose="02040503050406030204" pitchFamily="18" charset="0"/>
                        </a:rPr>
                        <m:t>∙</m:t>
                      </m:r>
                      <m:r>
                        <m:rPr>
                          <m:sty m:val="p"/>
                        </m:rPr>
                        <a:rPr lang="en-US" sz="1600" b="0" i="0" smtClean="0">
                          <a:solidFill>
                            <a:srgbClr val="C00000"/>
                          </a:solidFill>
                          <a:latin typeface="Cambria Math" panose="02040503050406030204" pitchFamily="18" charset="0"/>
                          <a:ea typeface="Cambria Math" panose="02040503050406030204" pitchFamily="18" charset="0"/>
                        </a:rPr>
                        <m:t>max</m:t>
                      </m:r>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f>
                            <m:fPr>
                              <m:ctrlPr>
                                <a:rPr lang="en-US" sz="1600" b="0" i="1" smtClean="0">
                                  <a:latin typeface="Cambria Math" panose="02040503050406030204" pitchFamily="18" charset="0"/>
                                  <a:ea typeface="Cambria Math" panose="02040503050406030204" pitchFamily="18" charset="0"/>
                                </a:rPr>
                              </m:ctrlPr>
                            </m:fPr>
                            <m:num>
                              <m:nary>
                                <m:naryPr>
                                  <m:chr m:val="∑"/>
                                  <m:supHide m:val="on"/>
                                  <m:ctrlPr>
                                    <a:rPr lang="en-US" sz="1600" b="0" i="1" smtClean="0">
                                      <a:latin typeface="Cambria Math" panose="02040503050406030204" pitchFamily="18" charset="0"/>
                                      <a:ea typeface="Cambria Math" panose="02040503050406030204" pitchFamily="18" charset="0"/>
                                    </a:rPr>
                                  </m:ctrlPr>
                                </m:naryPr>
                                <m:sub>
                                  <m:r>
                                    <m:rPr>
                                      <m:brk m:alnAt="7"/>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𝑆</m:t>
                                      </m:r>
                                    </m:e>
                                    <m:sub>
                                      <m:r>
                                        <a:rPr lang="en-US" sz="1600" b="0" i="1" smtClean="0">
                                          <a:latin typeface="Cambria Math" panose="02040503050406030204" pitchFamily="18" charset="0"/>
                                          <a:ea typeface="Cambria Math" panose="02040503050406030204" pitchFamily="18" charset="0"/>
                                        </a:rPr>
                                        <m:t>𝐶</m:t>
                                      </m:r>
                                    </m:sub>
                                  </m:sSub>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𝐶</m:t>
                                      </m:r>
                                    </m:sub>
                                  </m:sSub>
                                </m:e>
                              </m:nary>
                            </m:num>
                            <m:den>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𝐶</m:t>
                                  </m:r>
                                </m:sub>
                              </m:sSub>
                            </m:den>
                          </m:f>
                          <m:r>
                            <a:rPr lang="en-US" sz="1600" b="0" i="1" smtClean="0">
                              <a:solidFill>
                                <a:srgbClr val="C00000"/>
                              </a:solidFill>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supHide m:val="on"/>
                                  <m:ctrlPr>
                                    <a:rPr lang="en-US" sz="1600" i="1">
                                      <a:latin typeface="Cambria Math" panose="02040503050406030204" pitchFamily="18" charset="0"/>
                                      <a:ea typeface="Cambria Math" panose="02040503050406030204" pitchFamily="18" charset="0"/>
                                    </a:rPr>
                                  </m:ctrlPr>
                                </m:naryPr>
                                <m:sub>
                                  <m:r>
                                    <m:rPr>
                                      <m:brk m:alnAt="7"/>
                                    </m:rP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𝑆</m:t>
                                      </m:r>
                                    </m:e>
                                    <m:sub>
                                      <m:r>
                                        <a:rPr lang="en-US" sz="1600" b="0" i="1" smtClean="0">
                                          <a:latin typeface="Cambria Math" panose="02040503050406030204" pitchFamily="18" charset="0"/>
                                          <a:ea typeface="Cambria Math" panose="02040503050406030204" pitchFamily="18" charset="0"/>
                                        </a:rPr>
                                        <m:t>𝐹</m:t>
                                      </m:r>
                                    </m:sub>
                                  </m:sSub>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𝐹</m:t>
                                      </m:r>
                                    </m:sub>
                                  </m:sSub>
                                </m:e>
                              </m:nary>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𝐹</m:t>
                                  </m:r>
                                </m:sub>
                              </m:sSub>
                            </m:den>
                          </m:f>
                        </m:e>
                      </m:d>
                    </m:oMath>
                  </m:oMathPara>
                </a14:m>
                <a:endParaRPr lang="en-US" sz="1600" dirty="0"/>
              </a:p>
              <a:p>
                <a:pPr marL="0" indent="0">
                  <a:lnSpc>
                    <a:spcPct val="100000"/>
                  </a:lnSpc>
                  <a:spcBef>
                    <a:spcPts val="0"/>
                  </a:spcBef>
                  <a:buNone/>
                </a:pPr>
                <a:r>
                  <a:rPr lang="en-US" sz="1600" dirty="0"/>
                  <a:t> </a:t>
                </a:r>
              </a:p>
              <a:p>
                <a:pPr marL="0" indent="0">
                  <a:lnSpc>
                    <a:spcPct val="100000"/>
                  </a:lnSpc>
                  <a:spcBef>
                    <a:spcPts val="0"/>
                  </a:spcBef>
                  <a:buNone/>
                </a:pPr>
                <a:r>
                  <a:rPr lang="en-US" sz="1800" b="1" dirty="0"/>
                  <a:t>Coarse-grained task partitioning</a:t>
                </a:r>
                <a:endParaRPr lang="en-US" sz="1800" dirty="0"/>
              </a:p>
              <a:p>
                <a:pPr marL="0" indent="0">
                  <a:lnSpc>
                    <a:spcPct val="100000"/>
                  </a:lnSpc>
                  <a:spcBef>
                    <a:spcPts val="0"/>
                  </a:spcBef>
                  <a:buNone/>
                </a:pPr>
                <a:r>
                  <a:rPr lang="en-US" sz="1600" dirty="0"/>
                  <a:t>The total execution time is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m:rPr>
                              <m:nor/>
                            </m:rPr>
                            <a:rPr lang="en-US" sz="1600">
                              <a:latin typeface="Cambria Math" panose="02040503050406030204" pitchFamily="18" charset="0"/>
                            </a:rPr>
                            <m:t>task</m:t>
                          </m:r>
                          <m:r>
                            <m:rPr>
                              <m:nor/>
                            </m:rPr>
                            <a:rPr lang="en-US" sz="1600">
                              <a:latin typeface="Cambria Math" panose="02040503050406030204" pitchFamily="18" charset="0"/>
                            </a:rPr>
                            <m:t>, </m:t>
                          </m:r>
                          <m:r>
                            <m:rPr>
                              <m:nor/>
                            </m:rPr>
                            <a:rPr lang="en-US" sz="1600">
                              <a:latin typeface="Cambria Math" panose="02040503050406030204" pitchFamily="18" charset="0"/>
                            </a:rPr>
                            <m:t>total</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m:rPr>
                              <m:nor/>
                            </m:rPr>
                            <a:rPr lang="en-US" sz="1600">
                              <a:latin typeface="Cambria Math" panose="02040503050406030204" pitchFamily="18" charset="0"/>
                            </a:rPr>
                            <m:t>task</m:t>
                          </m:r>
                        </m:sub>
                      </m:sSub>
                      <m:r>
                        <a:rPr lang="en-US" sz="1600" i="1">
                          <a:latin typeface="Cambria Math" panose="02040503050406030204" pitchFamily="18" charset="0"/>
                        </a:rPr>
                        <m:t>𝑁</m:t>
                      </m:r>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f>
                            <m:fPr>
                              <m:ctrlPr>
                                <a:rPr lang="en-US" sz="1600" i="1">
                                  <a:latin typeface="Cambria Math" panose="02040503050406030204" pitchFamily="18" charset="0"/>
                                  <a:ea typeface="Cambria Math" panose="02040503050406030204" pitchFamily="18" charset="0"/>
                                </a:rPr>
                              </m:ctrlPr>
                            </m:fPr>
                            <m:num>
                              <m:nary>
                                <m:naryPr>
                                  <m:chr m:val="∑"/>
                                  <m:supHide m:val="on"/>
                                  <m:ctrlPr>
                                    <a:rPr lang="en-US" sz="1600" i="1">
                                      <a:latin typeface="Cambria Math" panose="02040503050406030204" pitchFamily="18" charset="0"/>
                                      <a:ea typeface="Cambria Math" panose="02040503050406030204" pitchFamily="18" charset="0"/>
                                    </a:rPr>
                                  </m:ctrlPr>
                                </m:naryPr>
                                <m:sub>
                                  <m:r>
                                    <m:rPr>
                                      <m:brk m:alnAt="7"/>
                                    </m:rP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𝑆</m:t>
                                      </m:r>
                                    </m:e>
                                    <m:sub>
                                      <m:r>
                                        <a:rPr lang="en-US" sz="1600" i="1">
                                          <a:latin typeface="Cambria Math" panose="02040503050406030204" pitchFamily="18" charset="0"/>
                                          <a:ea typeface="Cambria Math" panose="02040503050406030204" pitchFamily="18" charset="0"/>
                                        </a:rPr>
                                        <m:t>𝐶</m:t>
                                      </m:r>
                                    </m:sub>
                                  </m:sSub>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𝐶</m:t>
                                      </m:r>
                                    </m:sub>
                                  </m:sSub>
                                </m:e>
                              </m:nary>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𝐶</m:t>
                                  </m:r>
                                </m:sub>
                              </m:sSub>
                            </m:den>
                          </m:f>
                          <m:r>
                            <a:rPr lang="en-US" sz="1600" b="0" i="1" smtClean="0">
                              <a:solidFill>
                                <a:srgbClr val="C00000"/>
                              </a:solidFill>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nary>
                                <m:naryPr>
                                  <m:chr m:val="∑"/>
                                  <m:supHide m:val="on"/>
                                  <m:ctrlPr>
                                    <a:rPr lang="en-US" sz="1600" i="1">
                                      <a:latin typeface="Cambria Math" panose="02040503050406030204" pitchFamily="18" charset="0"/>
                                      <a:ea typeface="Cambria Math" panose="02040503050406030204" pitchFamily="18" charset="0"/>
                                    </a:rPr>
                                  </m:ctrlPr>
                                </m:naryPr>
                                <m:sub>
                                  <m:r>
                                    <m:rPr>
                                      <m:brk m:alnAt="7"/>
                                    </m:rP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𝑆</m:t>
                                      </m:r>
                                    </m:e>
                                    <m:sub>
                                      <m:r>
                                        <a:rPr lang="en-US" sz="1600" i="1">
                                          <a:latin typeface="Cambria Math" panose="02040503050406030204" pitchFamily="18" charset="0"/>
                                          <a:ea typeface="Cambria Math" panose="02040503050406030204" pitchFamily="18" charset="0"/>
                                        </a:rPr>
                                        <m:t>𝐹</m:t>
                                      </m:r>
                                    </m:sub>
                                  </m:sSub>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𝐹</m:t>
                                      </m:r>
                                    </m:sub>
                                  </m:sSub>
                                </m:e>
                              </m:nary>
                            </m:num>
                            <m:den>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𝐹</m:t>
                                  </m:r>
                                </m:sub>
                              </m:sSub>
                            </m:den>
                          </m:f>
                        </m:e>
                      </m:d>
                    </m:oMath>
                  </m:oMathPara>
                </a14:m>
                <a:endParaRPr lang="en-US" sz="1600" dirty="0"/>
              </a:p>
            </p:txBody>
          </p:sp>
        </mc:Choice>
        <mc:Fallback xmlns="">
          <p:sp>
            <p:nvSpPr>
              <p:cNvPr id="4" name="Content Placeholder 2">
                <a:extLst>
                  <a:ext uri="{FF2B5EF4-FFF2-40B4-BE49-F238E27FC236}">
                    <a16:creationId xmlns:a16="http://schemas.microsoft.com/office/drawing/2014/main" id="{4E3AE8FD-125D-4312-A848-94A3DF343C79}"/>
                  </a:ext>
                </a:extLst>
              </p:cNvPr>
              <p:cNvSpPr txBox="1">
                <a:spLocks noRot="1" noChangeAspect="1" noMove="1" noResize="1" noEditPoints="1" noAdjustHandles="1" noChangeArrowheads="1" noChangeShapeType="1" noTextEdit="1"/>
              </p:cNvSpPr>
              <p:nvPr/>
            </p:nvSpPr>
            <p:spPr>
              <a:xfrm>
                <a:off x="344868" y="3607340"/>
                <a:ext cx="8399082" cy="2685236"/>
              </a:xfrm>
              <a:prstGeom prst="rect">
                <a:avLst/>
              </a:prstGeom>
              <a:blipFill>
                <a:blip r:embed="rId3"/>
                <a:stretch>
                  <a:fillRect l="-654" t="-1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FC134AC8-A9AC-42A3-93AB-91FF0F425A54}"/>
                  </a:ext>
                </a:extLst>
              </p:cNvPr>
              <p:cNvSpPr txBox="1">
                <a:spLocks/>
              </p:cNvSpPr>
              <p:nvPr/>
            </p:nvSpPr>
            <p:spPr>
              <a:xfrm>
                <a:off x="344868" y="1393903"/>
                <a:ext cx="8399082" cy="1630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14:m>
                  <m:oMath xmlns:m="http://schemas.openxmlformats.org/officeDocument/2006/math">
                    <m:r>
                      <a:rPr lang="en-US" sz="1600" i="1" smtClean="0">
                        <a:latin typeface="Cambria Math" panose="02040503050406030204" pitchFamily="18" charset="0"/>
                      </a:rPr>
                      <m:t>𝑁</m:t>
                    </m:r>
                  </m:oMath>
                </a14:m>
                <a:r>
                  <a:rPr lang="en-US" sz="1600" dirty="0"/>
                  <a:t>: Number of data parallel tasks in the application</a:t>
                </a:r>
              </a:p>
              <a:p>
                <a:pPr>
                  <a:lnSpc>
                    <a:spcPct val="100000"/>
                  </a:lnSpc>
                  <a:spcBef>
                    <a:spcPts val="0"/>
                  </a:spcBef>
                </a:pP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rPr>
                          <m:t>𝑡</m:t>
                        </m:r>
                      </m:e>
                      <m:sub>
                        <m:r>
                          <a:rPr lang="en-US" sz="1600" i="1" smtClean="0">
                            <a:latin typeface="Cambria Math" panose="02040503050406030204" pitchFamily="18" charset="0"/>
                          </a:rPr>
                          <m:t>𝑖</m:t>
                        </m:r>
                        <m:r>
                          <a:rPr lang="en-US" sz="1600" i="1" smtClean="0">
                            <a:latin typeface="Cambria Math" panose="02040503050406030204" pitchFamily="18" charset="0"/>
                          </a:rPr>
                          <m:t>, </m:t>
                        </m:r>
                        <m:r>
                          <a:rPr lang="en-US" sz="1600" i="1" smtClean="0">
                            <a:latin typeface="Cambria Math" panose="02040503050406030204" pitchFamily="18" charset="0"/>
                          </a:rPr>
                          <m:t>𝐶</m:t>
                        </m:r>
                      </m:sub>
                    </m:sSub>
                  </m:oMath>
                </a14:m>
                <a:r>
                  <a:rPr lang="en-US" sz="1600" dirty="0"/>
                  <a:t>: Execution time of sub-task </a:t>
                </a:r>
                <a14:m>
                  <m:oMath xmlns:m="http://schemas.openxmlformats.org/officeDocument/2006/math">
                    <m:r>
                      <a:rPr lang="en-US" sz="1600" i="1" smtClean="0">
                        <a:latin typeface="Cambria Math" panose="02040503050406030204" pitchFamily="18" charset="0"/>
                      </a:rPr>
                      <m:t>𝑖</m:t>
                    </m:r>
                  </m:oMath>
                </a14:m>
                <a:r>
                  <a:rPr lang="en-US" sz="1600" dirty="0"/>
                  <a:t> by a CPU worker</a:t>
                </a:r>
              </a:p>
              <a:p>
                <a:pPr>
                  <a:lnSpc>
                    <a:spcPct val="100000"/>
                  </a:lnSpc>
                  <a:spcBef>
                    <a:spcPts val="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𝑖</m:t>
                        </m:r>
                        <m:r>
                          <a:rPr lang="en-US" sz="1600" i="1">
                            <a:latin typeface="Cambria Math" panose="02040503050406030204" pitchFamily="18" charset="0"/>
                          </a:rPr>
                          <m:t>, </m:t>
                        </m:r>
                        <m:r>
                          <a:rPr lang="en-US" sz="1600" i="1" smtClean="0">
                            <a:latin typeface="Cambria Math" panose="02040503050406030204" pitchFamily="18" charset="0"/>
                          </a:rPr>
                          <m:t>𝐹</m:t>
                        </m:r>
                      </m:sub>
                    </m:sSub>
                  </m:oMath>
                </a14:m>
                <a:r>
                  <a:rPr lang="en-US" sz="1600" dirty="0"/>
                  <a:t>: Execution time of sub-task </a:t>
                </a:r>
                <a14:m>
                  <m:oMath xmlns:m="http://schemas.openxmlformats.org/officeDocument/2006/math">
                    <m:r>
                      <a:rPr lang="en-US" sz="1600" i="1">
                        <a:latin typeface="Cambria Math" panose="02040503050406030204" pitchFamily="18" charset="0"/>
                      </a:rPr>
                      <m:t>𝑖</m:t>
                    </m:r>
                  </m:oMath>
                </a14:m>
                <a:r>
                  <a:rPr lang="en-US" sz="1600" dirty="0"/>
                  <a:t> by an FPGA worker</a:t>
                </a:r>
              </a:p>
              <a:p>
                <a:pPr>
                  <a:lnSpc>
                    <a:spcPct val="100000"/>
                  </a:lnSpc>
                  <a:spcBef>
                    <a:spcPts val="0"/>
                  </a:spcBef>
                </a:pPr>
                <a14:m>
                  <m:oMath xmlns:m="http://schemas.openxmlformats.org/officeDocument/2006/math">
                    <m:sSub>
                      <m:sSubPr>
                        <m:ctrlPr>
                          <a:rPr lang="en-US" sz="1600" i="1">
                            <a:latin typeface="Cambria Math" panose="02040503050406030204" pitchFamily="18" charset="0"/>
                          </a:rPr>
                        </m:ctrlPr>
                      </m:sSubPr>
                      <m:e>
                        <m:r>
                          <a:rPr lang="en-US" sz="1600" i="1" smtClean="0">
                            <a:latin typeface="Cambria Math" panose="02040503050406030204" pitchFamily="18" charset="0"/>
                          </a:rPr>
                          <m:t>𝑤</m:t>
                        </m:r>
                      </m:e>
                      <m:sub>
                        <m:r>
                          <a:rPr lang="en-US" sz="1600" i="1" smtClean="0">
                            <a:latin typeface="Cambria Math" panose="02040503050406030204" pitchFamily="18" charset="0"/>
                          </a:rPr>
                          <m:t>𝐶</m:t>
                        </m:r>
                      </m:sub>
                    </m:sSub>
                  </m:oMath>
                </a14:m>
                <a:r>
                  <a:rPr lang="en-US" sz="1600" dirty="0"/>
                  <a:t>: Number of available CPU workers</a:t>
                </a:r>
              </a:p>
              <a:p>
                <a:pPr>
                  <a:lnSpc>
                    <a:spcPct val="100000"/>
                  </a:lnSpc>
                  <a:spcBef>
                    <a:spcPts val="0"/>
                  </a:spcBef>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smtClean="0">
                            <a:latin typeface="Cambria Math" panose="02040503050406030204" pitchFamily="18" charset="0"/>
                          </a:rPr>
                          <m:t>𝐹</m:t>
                        </m:r>
                      </m:sub>
                    </m:sSub>
                  </m:oMath>
                </a14:m>
                <a:r>
                  <a:rPr lang="en-US" sz="1600" dirty="0"/>
                  <a:t>: Number of available FPGA workers</a:t>
                </a:r>
              </a:p>
              <a:p>
                <a:pPr>
                  <a:lnSpc>
                    <a:spcPct val="100000"/>
                  </a:lnSpc>
                  <a:spcBef>
                    <a:spcPts val="0"/>
                  </a:spcBef>
                </a:pP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Distribution and aggregation overhead factor</a:t>
                </a:r>
              </a:p>
            </p:txBody>
          </p:sp>
        </mc:Choice>
        <mc:Fallback xmlns="">
          <p:sp>
            <p:nvSpPr>
              <p:cNvPr id="7" name="Content Placeholder 2">
                <a:extLst>
                  <a:ext uri="{FF2B5EF4-FFF2-40B4-BE49-F238E27FC236}">
                    <a16:creationId xmlns:a16="http://schemas.microsoft.com/office/drawing/2014/main" id="{FC134AC8-A9AC-42A3-93AB-91FF0F425A54}"/>
                  </a:ext>
                </a:extLst>
              </p:cNvPr>
              <p:cNvSpPr txBox="1">
                <a:spLocks noRot="1" noChangeAspect="1" noMove="1" noResize="1" noEditPoints="1" noAdjustHandles="1" noChangeArrowheads="1" noChangeShapeType="1" noTextEdit="1"/>
              </p:cNvSpPr>
              <p:nvPr/>
            </p:nvSpPr>
            <p:spPr>
              <a:xfrm>
                <a:off x="344868" y="1393903"/>
                <a:ext cx="8399082" cy="1630652"/>
              </a:xfrm>
              <a:prstGeom prst="rect">
                <a:avLst/>
              </a:prstGeom>
              <a:blipFill>
                <a:blip r:embed="rId4"/>
                <a:stretch>
                  <a:fillRect l="-290" t="-1124" b="-1873"/>
                </a:stretch>
              </a:blipFill>
            </p:spPr>
            <p:txBody>
              <a:bodyPr/>
              <a:lstStyle/>
              <a:p>
                <a:r>
                  <a:rPr lang="en-US">
                    <a:noFill/>
                  </a:rPr>
                  <a:t> </a:t>
                </a:r>
              </a:p>
            </p:txBody>
          </p:sp>
        </mc:Fallback>
      </mc:AlternateContent>
      <p:sp>
        <p:nvSpPr>
          <p:cNvPr id="8" name="Rectangle 275">
            <a:extLst>
              <a:ext uri="{FF2B5EF4-FFF2-40B4-BE49-F238E27FC236}">
                <a16:creationId xmlns:a16="http://schemas.microsoft.com/office/drawing/2014/main" id="{0BD1CE74-C2B5-438E-A3F9-FA1A0A9758F2}"/>
              </a:ext>
            </a:extLst>
          </p:cNvPr>
          <p:cNvSpPr/>
          <p:nvPr/>
        </p:nvSpPr>
        <p:spPr>
          <a:xfrm>
            <a:off x="5142014" y="1172163"/>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9" name="Straight Connector 276">
            <a:extLst>
              <a:ext uri="{FF2B5EF4-FFF2-40B4-BE49-F238E27FC236}">
                <a16:creationId xmlns:a16="http://schemas.microsoft.com/office/drawing/2014/main" id="{89DB909A-5640-470E-8ECE-9CED7EF37415}"/>
              </a:ext>
            </a:extLst>
          </p:cNvPr>
          <p:cNvCxnSpPr/>
          <p:nvPr/>
        </p:nvCxnSpPr>
        <p:spPr>
          <a:xfrm>
            <a:off x="5723029" y="772876"/>
            <a:ext cx="0" cy="2986994"/>
          </a:xfrm>
          <a:prstGeom prst="line">
            <a:avLst/>
          </a:prstGeom>
          <a:ln w="28575" cmpd="sng">
            <a:prstDash val="dash"/>
          </a:ln>
        </p:spPr>
        <p:style>
          <a:lnRef idx="1">
            <a:schemeClr val="dk1"/>
          </a:lnRef>
          <a:fillRef idx="0">
            <a:schemeClr val="dk1"/>
          </a:fillRef>
          <a:effectRef idx="0">
            <a:schemeClr val="dk1"/>
          </a:effectRef>
          <a:fontRef idx="minor">
            <a:schemeClr val="tx1"/>
          </a:fontRef>
        </p:style>
      </p:cxnSp>
      <p:sp>
        <p:nvSpPr>
          <p:cNvPr id="10" name="Rectangle 277">
            <a:extLst>
              <a:ext uri="{FF2B5EF4-FFF2-40B4-BE49-F238E27FC236}">
                <a16:creationId xmlns:a16="http://schemas.microsoft.com/office/drawing/2014/main" id="{04BF395D-BF89-487D-9EEF-F78874FD4E58}"/>
              </a:ext>
            </a:extLst>
          </p:cNvPr>
          <p:cNvSpPr/>
          <p:nvPr/>
        </p:nvSpPr>
        <p:spPr>
          <a:xfrm>
            <a:off x="5852994" y="1521246"/>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1" name="Rectangle 278">
            <a:extLst>
              <a:ext uri="{FF2B5EF4-FFF2-40B4-BE49-F238E27FC236}">
                <a16:creationId xmlns:a16="http://schemas.microsoft.com/office/drawing/2014/main" id="{4FE2D5EE-8F7C-4405-AAE8-EBDC08BD8C61}"/>
              </a:ext>
            </a:extLst>
          </p:cNvPr>
          <p:cNvSpPr/>
          <p:nvPr/>
        </p:nvSpPr>
        <p:spPr>
          <a:xfrm>
            <a:off x="6130846" y="1519846"/>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2" name="Rectangle 279">
            <a:extLst>
              <a:ext uri="{FF2B5EF4-FFF2-40B4-BE49-F238E27FC236}">
                <a16:creationId xmlns:a16="http://schemas.microsoft.com/office/drawing/2014/main" id="{A35B6A90-9BE5-4906-AA7C-97E35EC0C2A3}"/>
              </a:ext>
            </a:extLst>
          </p:cNvPr>
          <p:cNvSpPr/>
          <p:nvPr/>
        </p:nvSpPr>
        <p:spPr>
          <a:xfrm>
            <a:off x="6408699" y="1908671"/>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3" name="Rectangle 280">
            <a:extLst>
              <a:ext uri="{FF2B5EF4-FFF2-40B4-BE49-F238E27FC236}">
                <a16:creationId xmlns:a16="http://schemas.microsoft.com/office/drawing/2014/main" id="{CEBA4ABB-A987-4C58-8FBF-623310201E40}"/>
              </a:ext>
            </a:extLst>
          </p:cNvPr>
          <p:cNvSpPr/>
          <p:nvPr/>
        </p:nvSpPr>
        <p:spPr>
          <a:xfrm>
            <a:off x="6686550" y="1908671"/>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4" name="Rectangle 281">
            <a:extLst>
              <a:ext uri="{FF2B5EF4-FFF2-40B4-BE49-F238E27FC236}">
                <a16:creationId xmlns:a16="http://schemas.microsoft.com/office/drawing/2014/main" id="{5251149E-2B67-459E-9854-1AC9DBD217C1}"/>
              </a:ext>
            </a:extLst>
          </p:cNvPr>
          <p:cNvSpPr/>
          <p:nvPr/>
        </p:nvSpPr>
        <p:spPr>
          <a:xfrm>
            <a:off x="5407747" y="1174442"/>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15" name="Straight Connector 282">
            <a:extLst>
              <a:ext uri="{FF2B5EF4-FFF2-40B4-BE49-F238E27FC236}">
                <a16:creationId xmlns:a16="http://schemas.microsoft.com/office/drawing/2014/main" id="{11052F3C-A771-467D-8E7A-9FC6B4196DE6}"/>
              </a:ext>
            </a:extLst>
          </p:cNvPr>
          <p:cNvCxnSpPr>
            <a:stCxn id="8" idx="2"/>
            <a:endCxn id="10" idx="0"/>
          </p:cNvCxnSpPr>
          <p:nvPr/>
        </p:nvCxnSpPr>
        <p:spPr>
          <a:xfrm>
            <a:off x="5223114" y="1415474"/>
            <a:ext cx="710982" cy="105772"/>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16" name="Straight Connector 283">
            <a:extLst>
              <a:ext uri="{FF2B5EF4-FFF2-40B4-BE49-F238E27FC236}">
                <a16:creationId xmlns:a16="http://schemas.microsoft.com/office/drawing/2014/main" id="{45D83E10-19AB-4AAE-9ECF-9779C6E0F8A3}"/>
              </a:ext>
            </a:extLst>
          </p:cNvPr>
          <p:cNvCxnSpPr>
            <a:stCxn id="14" idx="2"/>
            <a:endCxn id="11" idx="0"/>
          </p:cNvCxnSpPr>
          <p:nvPr/>
        </p:nvCxnSpPr>
        <p:spPr>
          <a:xfrm>
            <a:off x="5488847" y="1417753"/>
            <a:ext cx="723101" cy="102093"/>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17" name="Rectangle 284">
            <a:extLst>
              <a:ext uri="{FF2B5EF4-FFF2-40B4-BE49-F238E27FC236}">
                <a16:creationId xmlns:a16="http://schemas.microsoft.com/office/drawing/2014/main" id="{E1B5C1F3-9A81-41D9-B86D-CBA7A041EE5A}"/>
              </a:ext>
            </a:extLst>
          </p:cNvPr>
          <p:cNvSpPr/>
          <p:nvPr/>
        </p:nvSpPr>
        <p:spPr>
          <a:xfrm>
            <a:off x="5142014" y="1466313"/>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8" name="Rectangle 285">
            <a:extLst>
              <a:ext uri="{FF2B5EF4-FFF2-40B4-BE49-F238E27FC236}">
                <a16:creationId xmlns:a16="http://schemas.microsoft.com/office/drawing/2014/main" id="{639A9CE4-3E3A-4B56-A690-B8825A0043FF}"/>
              </a:ext>
            </a:extLst>
          </p:cNvPr>
          <p:cNvSpPr/>
          <p:nvPr/>
        </p:nvSpPr>
        <p:spPr>
          <a:xfrm>
            <a:off x="5407747" y="1468592"/>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19" name="Straight Connector 286">
            <a:extLst>
              <a:ext uri="{FF2B5EF4-FFF2-40B4-BE49-F238E27FC236}">
                <a16:creationId xmlns:a16="http://schemas.microsoft.com/office/drawing/2014/main" id="{F9E368A1-CBD4-42B4-B242-B38E8858F0D9}"/>
              </a:ext>
            </a:extLst>
          </p:cNvPr>
          <p:cNvCxnSpPr>
            <a:stCxn id="18" idx="2"/>
            <a:endCxn id="13" idx="0"/>
          </p:cNvCxnSpPr>
          <p:nvPr/>
        </p:nvCxnSpPr>
        <p:spPr>
          <a:xfrm>
            <a:off x="5488847" y="1711904"/>
            <a:ext cx="1278806" cy="196767"/>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20" name="Straight Connector 287">
            <a:extLst>
              <a:ext uri="{FF2B5EF4-FFF2-40B4-BE49-F238E27FC236}">
                <a16:creationId xmlns:a16="http://schemas.microsoft.com/office/drawing/2014/main" id="{8A1C9AEB-50B8-4639-8C6A-8DE5B8D1042B}"/>
              </a:ext>
            </a:extLst>
          </p:cNvPr>
          <p:cNvCxnSpPr>
            <a:stCxn id="17" idx="2"/>
            <a:endCxn id="12" idx="0"/>
          </p:cNvCxnSpPr>
          <p:nvPr/>
        </p:nvCxnSpPr>
        <p:spPr>
          <a:xfrm>
            <a:off x="5223114" y="1709624"/>
            <a:ext cx="1266687" cy="199047"/>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21" name="Rectangle 288">
            <a:extLst>
              <a:ext uri="{FF2B5EF4-FFF2-40B4-BE49-F238E27FC236}">
                <a16:creationId xmlns:a16="http://schemas.microsoft.com/office/drawing/2014/main" id="{52EDB8E7-C95D-4BD5-87C4-3940FFB97DFC}"/>
              </a:ext>
            </a:extLst>
          </p:cNvPr>
          <p:cNvSpPr/>
          <p:nvPr/>
        </p:nvSpPr>
        <p:spPr>
          <a:xfrm>
            <a:off x="5852994" y="2124882"/>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22" name="Rectangle 289">
            <a:extLst>
              <a:ext uri="{FF2B5EF4-FFF2-40B4-BE49-F238E27FC236}">
                <a16:creationId xmlns:a16="http://schemas.microsoft.com/office/drawing/2014/main" id="{AE586A27-7A37-4FD0-B39A-D60BC55A12A0}"/>
              </a:ext>
            </a:extLst>
          </p:cNvPr>
          <p:cNvSpPr/>
          <p:nvPr/>
        </p:nvSpPr>
        <p:spPr>
          <a:xfrm>
            <a:off x="6130846" y="2123482"/>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23" name="Rectangle 290">
            <a:extLst>
              <a:ext uri="{FF2B5EF4-FFF2-40B4-BE49-F238E27FC236}">
                <a16:creationId xmlns:a16="http://schemas.microsoft.com/office/drawing/2014/main" id="{23845343-27F8-46C3-A7AC-1CFF2B0563BE}"/>
              </a:ext>
            </a:extLst>
          </p:cNvPr>
          <p:cNvSpPr/>
          <p:nvPr/>
        </p:nvSpPr>
        <p:spPr>
          <a:xfrm>
            <a:off x="5142014" y="1757956"/>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24" name="Rectangle 291">
            <a:extLst>
              <a:ext uri="{FF2B5EF4-FFF2-40B4-BE49-F238E27FC236}">
                <a16:creationId xmlns:a16="http://schemas.microsoft.com/office/drawing/2014/main" id="{01E8E4D9-E343-4376-ADB8-9CDE66A427A2}"/>
              </a:ext>
            </a:extLst>
          </p:cNvPr>
          <p:cNvSpPr/>
          <p:nvPr/>
        </p:nvSpPr>
        <p:spPr>
          <a:xfrm>
            <a:off x="5407747" y="1760236"/>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25" name="Straight Connector 292">
            <a:extLst>
              <a:ext uri="{FF2B5EF4-FFF2-40B4-BE49-F238E27FC236}">
                <a16:creationId xmlns:a16="http://schemas.microsoft.com/office/drawing/2014/main" id="{EBF43DC4-0AA3-444F-A60D-1E1C4CF728AC}"/>
              </a:ext>
            </a:extLst>
          </p:cNvPr>
          <p:cNvCxnSpPr>
            <a:stCxn id="23" idx="2"/>
            <a:endCxn id="21" idx="0"/>
          </p:cNvCxnSpPr>
          <p:nvPr/>
        </p:nvCxnSpPr>
        <p:spPr>
          <a:xfrm>
            <a:off x="5223114" y="2001268"/>
            <a:ext cx="710982" cy="123614"/>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26" name="Straight Connector 293">
            <a:extLst>
              <a:ext uri="{FF2B5EF4-FFF2-40B4-BE49-F238E27FC236}">
                <a16:creationId xmlns:a16="http://schemas.microsoft.com/office/drawing/2014/main" id="{2A4D734D-DDA1-4034-B1A1-08943960BCBC}"/>
              </a:ext>
            </a:extLst>
          </p:cNvPr>
          <p:cNvCxnSpPr>
            <a:stCxn id="24" idx="2"/>
            <a:endCxn id="22" idx="0"/>
          </p:cNvCxnSpPr>
          <p:nvPr/>
        </p:nvCxnSpPr>
        <p:spPr>
          <a:xfrm>
            <a:off x="5488847" y="2003547"/>
            <a:ext cx="723101" cy="119935"/>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27" name="TextBox 294">
            <a:extLst>
              <a:ext uri="{FF2B5EF4-FFF2-40B4-BE49-F238E27FC236}">
                <a16:creationId xmlns:a16="http://schemas.microsoft.com/office/drawing/2014/main" id="{2B2D9B42-A5C6-4659-8FC6-9BCC27339FFD}"/>
              </a:ext>
            </a:extLst>
          </p:cNvPr>
          <p:cNvSpPr txBox="1"/>
          <p:nvPr/>
        </p:nvSpPr>
        <p:spPr>
          <a:xfrm>
            <a:off x="5108056" y="741093"/>
            <a:ext cx="530915" cy="338554"/>
          </a:xfrm>
          <a:prstGeom prst="rect">
            <a:avLst/>
          </a:prstGeom>
          <a:noFill/>
        </p:spPr>
        <p:txBody>
          <a:bodyPr wrap="none" rtlCol="0">
            <a:spAutoFit/>
          </a:bodyPr>
          <a:lstStyle/>
          <a:p>
            <a:r>
              <a:rPr lang="en-US" sz="1600" dirty="0"/>
              <a:t>CPU</a:t>
            </a:r>
          </a:p>
        </p:txBody>
      </p:sp>
      <p:sp>
        <p:nvSpPr>
          <p:cNvPr id="28" name="TextBox 295">
            <a:extLst>
              <a:ext uri="{FF2B5EF4-FFF2-40B4-BE49-F238E27FC236}">
                <a16:creationId xmlns:a16="http://schemas.microsoft.com/office/drawing/2014/main" id="{21B98983-937E-43C0-B5C5-865006A2C747}"/>
              </a:ext>
            </a:extLst>
          </p:cNvPr>
          <p:cNvSpPr txBox="1"/>
          <p:nvPr/>
        </p:nvSpPr>
        <p:spPr>
          <a:xfrm>
            <a:off x="5946156" y="741093"/>
            <a:ext cx="633507" cy="338554"/>
          </a:xfrm>
          <a:prstGeom prst="rect">
            <a:avLst/>
          </a:prstGeom>
          <a:noFill/>
        </p:spPr>
        <p:txBody>
          <a:bodyPr wrap="none" rtlCol="0">
            <a:spAutoFit/>
          </a:bodyPr>
          <a:lstStyle/>
          <a:p>
            <a:r>
              <a:rPr lang="en-US" sz="1600" dirty="0"/>
              <a:t>FPGA</a:t>
            </a:r>
          </a:p>
        </p:txBody>
      </p:sp>
      <p:cxnSp>
        <p:nvCxnSpPr>
          <p:cNvPr id="29" name="Straight Connector 296">
            <a:extLst>
              <a:ext uri="{FF2B5EF4-FFF2-40B4-BE49-F238E27FC236}">
                <a16:creationId xmlns:a16="http://schemas.microsoft.com/office/drawing/2014/main" id="{E4E9121C-DF2F-4C4E-9816-F54C46A95013}"/>
              </a:ext>
            </a:extLst>
          </p:cNvPr>
          <p:cNvCxnSpPr/>
          <p:nvPr/>
        </p:nvCxnSpPr>
        <p:spPr>
          <a:xfrm flipH="1">
            <a:off x="4883121" y="3031280"/>
            <a:ext cx="2149869" cy="0"/>
          </a:xfrm>
          <a:prstGeom prst="line">
            <a:avLst/>
          </a:prstGeom>
          <a:ln w="38100" cmpd="sng">
            <a:prstDash val="solid"/>
          </a:ln>
        </p:spPr>
        <p:style>
          <a:lnRef idx="1">
            <a:schemeClr val="dk1"/>
          </a:lnRef>
          <a:fillRef idx="0">
            <a:schemeClr val="dk1"/>
          </a:fillRef>
          <a:effectRef idx="0">
            <a:schemeClr val="dk1"/>
          </a:effectRef>
          <a:fontRef idx="minor">
            <a:schemeClr val="tx1"/>
          </a:fontRef>
        </p:style>
      </p:cxnSp>
      <p:sp>
        <p:nvSpPr>
          <p:cNvPr id="30" name="TextBox 297">
            <a:extLst>
              <a:ext uri="{FF2B5EF4-FFF2-40B4-BE49-F238E27FC236}">
                <a16:creationId xmlns:a16="http://schemas.microsoft.com/office/drawing/2014/main" id="{0072F525-17FE-4FF1-87B8-0B4634423258}"/>
              </a:ext>
            </a:extLst>
          </p:cNvPr>
          <p:cNvSpPr txBox="1"/>
          <p:nvPr/>
        </p:nvSpPr>
        <p:spPr>
          <a:xfrm rot="5400000">
            <a:off x="5961987" y="2581381"/>
            <a:ext cx="334544" cy="327584"/>
          </a:xfrm>
          <a:prstGeom prst="rect">
            <a:avLst/>
          </a:prstGeom>
          <a:noFill/>
        </p:spPr>
        <p:txBody>
          <a:bodyPr wrap="none" rtlCol="0">
            <a:spAutoFit/>
          </a:bodyPr>
          <a:lstStyle/>
          <a:p>
            <a:r>
              <a:rPr lang="mr-IN" dirty="0"/>
              <a:t>…</a:t>
            </a:r>
            <a:endParaRPr lang="en-US" dirty="0"/>
          </a:p>
        </p:txBody>
      </p:sp>
      <p:sp>
        <p:nvSpPr>
          <p:cNvPr id="31" name="TextBox 298">
            <a:extLst>
              <a:ext uri="{FF2B5EF4-FFF2-40B4-BE49-F238E27FC236}">
                <a16:creationId xmlns:a16="http://schemas.microsoft.com/office/drawing/2014/main" id="{986BCF9A-B2E0-4827-8715-520FDC0D09A3}"/>
              </a:ext>
            </a:extLst>
          </p:cNvPr>
          <p:cNvSpPr txBox="1"/>
          <p:nvPr/>
        </p:nvSpPr>
        <p:spPr>
          <a:xfrm rot="5400000">
            <a:off x="6523512" y="2412509"/>
            <a:ext cx="334544" cy="327584"/>
          </a:xfrm>
          <a:prstGeom prst="rect">
            <a:avLst/>
          </a:prstGeom>
          <a:noFill/>
        </p:spPr>
        <p:txBody>
          <a:bodyPr wrap="none" rtlCol="0">
            <a:spAutoFit/>
          </a:bodyPr>
          <a:lstStyle/>
          <a:p>
            <a:r>
              <a:rPr lang="mr-IN" dirty="0"/>
              <a:t>…</a:t>
            </a:r>
            <a:endParaRPr lang="en-US" dirty="0"/>
          </a:p>
        </p:txBody>
      </p:sp>
      <p:sp>
        <p:nvSpPr>
          <p:cNvPr id="32" name="TextBox 299">
            <a:extLst>
              <a:ext uri="{FF2B5EF4-FFF2-40B4-BE49-F238E27FC236}">
                <a16:creationId xmlns:a16="http://schemas.microsoft.com/office/drawing/2014/main" id="{03F5E433-27B2-461E-937F-2483B01F1C62}"/>
              </a:ext>
            </a:extLst>
          </p:cNvPr>
          <p:cNvSpPr txBox="1"/>
          <p:nvPr/>
        </p:nvSpPr>
        <p:spPr>
          <a:xfrm rot="5400000">
            <a:off x="5234562" y="2057313"/>
            <a:ext cx="334544" cy="327584"/>
          </a:xfrm>
          <a:prstGeom prst="rect">
            <a:avLst/>
          </a:prstGeom>
          <a:noFill/>
        </p:spPr>
        <p:txBody>
          <a:bodyPr wrap="none" rtlCol="0">
            <a:spAutoFit/>
          </a:bodyPr>
          <a:lstStyle/>
          <a:p>
            <a:r>
              <a:rPr lang="mr-IN" dirty="0"/>
              <a:t>…</a:t>
            </a:r>
            <a:endParaRPr lang="en-US" dirty="0"/>
          </a:p>
        </p:txBody>
      </p:sp>
      <p:sp>
        <p:nvSpPr>
          <p:cNvPr id="35" name="Rectangle 174">
            <a:extLst>
              <a:ext uri="{FF2B5EF4-FFF2-40B4-BE49-F238E27FC236}">
                <a16:creationId xmlns:a16="http://schemas.microsoft.com/office/drawing/2014/main" id="{175E580E-65D1-40E5-93DC-D082B0B24B35}"/>
              </a:ext>
            </a:extLst>
          </p:cNvPr>
          <p:cNvSpPr/>
          <p:nvPr/>
        </p:nvSpPr>
        <p:spPr>
          <a:xfrm>
            <a:off x="5156938" y="3148521"/>
            <a:ext cx="162208" cy="243311"/>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36" name="Rectangle 175">
            <a:extLst>
              <a:ext uri="{FF2B5EF4-FFF2-40B4-BE49-F238E27FC236}">
                <a16:creationId xmlns:a16="http://schemas.microsoft.com/office/drawing/2014/main" id="{C9A0F797-AE9A-44DB-8D70-E10E9716DC56}"/>
              </a:ext>
            </a:extLst>
          </p:cNvPr>
          <p:cNvSpPr/>
          <p:nvPr/>
        </p:nvSpPr>
        <p:spPr>
          <a:xfrm>
            <a:off x="5403418" y="3150079"/>
            <a:ext cx="162208" cy="243311"/>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37" name="Rectangle 176">
            <a:extLst>
              <a:ext uri="{FF2B5EF4-FFF2-40B4-BE49-F238E27FC236}">
                <a16:creationId xmlns:a16="http://schemas.microsoft.com/office/drawing/2014/main" id="{1043764A-D5EA-438B-9D82-98E17D5FC5D9}"/>
              </a:ext>
            </a:extLst>
          </p:cNvPr>
          <p:cNvSpPr/>
          <p:nvPr/>
        </p:nvSpPr>
        <p:spPr>
          <a:xfrm>
            <a:off x="5852404" y="3475794"/>
            <a:ext cx="162794" cy="24331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38" name="Rectangle 177">
            <a:extLst>
              <a:ext uri="{FF2B5EF4-FFF2-40B4-BE49-F238E27FC236}">
                <a16:creationId xmlns:a16="http://schemas.microsoft.com/office/drawing/2014/main" id="{C4A88141-4EBB-460C-AB60-129A7B2A90A7}"/>
              </a:ext>
            </a:extLst>
          </p:cNvPr>
          <p:cNvSpPr/>
          <p:nvPr/>
        </p:nvSpPr>
        <p:spPr>
          <a:xfrm>
            <a:off x="6130846" y="3475794"/>
            <a:ext cx="162794" cy="24331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39" name="Straight Connector 178">
            <a:extLst>
              <a:ext uri="{FF2B5EF4-FFF2-40B4-BE49-F238E27FC236}">
                <a16:creationId xmlns:a16="http://schemas.microsoft.com/office/drawing/2014/main" id="{DCD20294-589D-4C4F-986A-39D03A66E730}"/>
              </a:ext>
            </a:extLst>
          </p:cNvPr>
          <p:cNvCxnSpPr>
            <a:stCxn id="35" idx="2"/>
            <a:endCxn id="37" idx="0"/>
          </p:cNvCxnSpPr>
          <p:nvPr/>
        </p:nvCxnSpPr>
        <p:spPr>
          <a:xfrm>
            <a:off x="5238042" y="3391832"/>
            <a:ext cx="695759" cy="83962"/>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183">
            <a:extLst>
              <a:ext uri="{FF2B5EF4-FFF2-40B4-BE49-F238E27FC236}">
                <a16:creationId xmlns:a16="http://schemas.microsoft.com/office/drawing/2014/main" id="{913C84BC-D73B-4BA8-BA15-111637D7396D}"/>
              </a:ext>
            </a:extLst>
          </p:cNvPr>
          <p:cNvCxnSpPr>
            <a:stCxn id="36" idx="2"/>
            <a:endCxn id="38" idx="0"/>
          </p:cNvCxnSpPr>
          <p:nvPr/>
        </p:nvCxnSpPr>
        <p:spPr>
          <a:xfrm>
            <a:off x="5484522" y="3393391"/>
            <a:ext cx="727722" cy="82403"/>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41" name="Rectangle 186">
            <a:extLst>
              <a:ext uri="{FF2B5EF4-FFF2-40B4-BE49-F238E27FC236}">
                <a16:creationId xmlns:a16="http://schemas.microsoft.com/office/drawing/2014/main" id="{CF6D45DA-D653-474B-91E2-7E005996F14B}"/>
              </a:ext>
            </a:extLst>
          </p:cNvPr>
          <p:cNvSpPr/>
          <p:nvPr/>
        </p:nvSpPr>
        <p:spPr>
          <a:xfrm>
            <a:off x="5161260" y="3447729"/>
            <a:ext cx="162208" cy="243311"/>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42" name="Rectangle 187">
            <a:extLst>
              <a:ext uri="{FF2B5EF4-FFF2-40B4-BE49-F238E27FC236}">
                <a16:creationId xmlns:a16="http://schemas.microsoft.com/office/drawing/2014/main" id="{B41615CA-70B5-4A8A-974E-6C12170F9F43}"/>
              </a:ext>
            </a:extLst>
          </p:cNvPr>
          <p:cNvSpPr/>
          <p:nvPr/>
        </p:nvSpPr>
        <p:spPr>
          <a:xfrm>
            <a:off x="5407739" y="3449288"/>
            <a:ext cx="162208" cy="243311"/>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43" name="Rectangle 188">
            <a:extLst>
              <a:ext uri="{FF2B5EF4-FFF2-40B4-BE49-F238E27FC236}">
                <a16:creationId xmlns:a16="http://schemas.microsoft.com/office/drawing/2014/main" id="{2A3A51F4-EA52-4BAA-94C5-783553F410C7}"/>
              </a:ext>
            </a:extLst>
          </p:cNvPr>
          <p:cNvSpPr/>
          <p:nvPr/>
        </p:nvSpPr>
        <p:spPr>
          <a:xfrm>
            <a:off x="6407518" y="3805098"/>
            <a:ext cx="162794" cy="24331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4" name="Rectangle 189">
            <a:extLst>
              <a:ext uri="{FF2B5EF4-FFF2-40B4-BE49-F238E27FC236}">
                <a16:creationId xmlns:a16="http://schemas.microsoft.com/office/drawing/2014/main" id="{250902AF-3259-4176-A8B6-DE646FBD2E15}"/>
              </a:ext>
            </a:extLst>
          </p:cNvPr>
          <p:cNvSpPr/>
          <p:nvPr/>
        </p:nvSpPr>
        <p:spPr>
          <a:xfrm>
            <a:off x="6685961" y="3805098"/>
            <a:ext cx="162794" cy="24331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45" name="Straight Connector 190">
            <a:extLst>
              <a:ext uri="{FF2B5EF4-FFF2-40B4-BE49-F238E27FC236}">
                <a16:creationId xmlns:a16="http://schemas.microsoft.com/office/drawing/2014/main" id="{30507348-5BD8-4547-810B-BC41909E7373}"/>
              </a:ext>
            </a:extLst>
          </p:cNvPr>
          <p:cNvCxnSpPr>
            <a:stCxn id="42" idx="2"/>
            <a:endCxn id="44" idx="0"/>
          </p:cNvCxnSpPr>
          <p:nvPr/>
        </p:nvCxnSpPr>
        <p:spPr>
          <a:xfrm>
            <a:off x="5488843" y="3692599"/>
            <a:ext cx="1278515" cy="112499"/>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46" name="Straight Connector 193">
            <a:extLst>
              <a:ext uri="{FF2B5EF4-FFF2-40B4-BE49-F238E27FC236}">
                <a16:creationId xmlns:a16="http://schemas.microsoft.com/office/drawing/2014/main" id="{F1904C21-6913-4FD5-A1D8-A25B5F915F95}"/>
              </a:ext>
            </a:extLst>
          </p:cNvPr>
          <p:cNvCxnSpPr>
            <a:stCxn id="41" idx="2"/>
            <a:endCxn id="43" idx="0"/>
          </p:cNvCxnSpPr>
          <p:nvPr/>
        </p:nvCxnSpPr>
        <p:spPr>
          <a:xfrm>
            <a:off x="5242364" y="3691041"/>
            <a:ext cx="1246552" cy="114057"/>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48" name="Rectangle 243">
            <a:extLst>
              <a:ext uri="{FF2B5EF4-FFF2-40B4-BE49-F238E27FC236}">
                <a16:creationId xmlns:a16="http://schemas.microsoft.com/office/drawing/2014/main" id="{6E206D47-67C5-43DF-846B-36C8532D0A21}"/>
              </a:ext>
            </a:extLst>
          </p:cNvPr>
          <p:cNvSpPr/>
          <p:nvPr/>
        </p:nvSpPr>
        <p:spPr>
          <a:xfrm>
            <a:off x="8082393" y="873386"/>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9" name="Rectangle 244">
            <a:extLst>
              <a:ext uri="{FF2B5EF4-FFF2-40B4-BE49-F238E27FC236}">
                <a16:creationId xmlns:a16="http://schemas.microsoft.com/office/drawing/2014/main" id="{77FDD65D-3F23-4B13-BEFB-C2D54B1B4FFF}"/>
              </a:ext>
            </a:extLst>
          </p:cNvPr>
          <p:cNvSpPr/>
          <p:nvPr/>
        </p:nvSpPr>
        <p:spPr>
          <a:xfrm>
            <a:off x="8082391" y="1183782"/>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0" name="Rectangle 241">
            <a:extLst>
              <a:ext uri="{FF2B5EF4-FFF2-40B4-BE49-F238E27FC236}">
                <a16:creationId xmlns:a16="http://schemas.microsoft.com/office/drawing/2014/main" id="{5ED41AA2-3C4A-45D3-AEC9-E2D4A211A6B7}"/>
              </a:ext>
            </a:extLst>
          </p:cNvPr>
          <p:cNvSpPr/>
          <p:nvPr/>
        </p:nvSpPr>
        <p:spPr>
          <a:xfrm>
            <a:off x="8348239" y="872047"/>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1" name="Rectangle 242">
            <a:extLst>
              <a:ext uri="{FF2B5EF4-FFF2-40B4-BE49-F238E27FC236}">
                <a16:creationId xmlns:a16="http://schemas.microsoft.com/office/drawing/2014/main" id="{4D8FF7D2-02AA-4656-B60B-83096AD3820E}"/>
              </a:ext>
            </a:extLst>
          </p:cNvPr>
          <p:cNvSpPr/>
          <p:nvPr/>
        </p:nvSpPr>
        <p:spPr>
          <a:xfrm>
            <a:off x="8348237" y="1182443"/>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2" name="Rectangle 239">
            <a:extLst>
              <a:ext uri="{FF2B5EF4-FFF2-40B4-BE49-F238E27FC236}">
                <a16:creationId xmlns:a16="http://schemas.microsoft.com/office/drawing/2014/main" id="{45DAFD44-5D00-48EE-8141-D3B881287331}"/>
              </a:ext>
            </a:extLst>
          </p:cNvPr>
          <p:cNvSpPr/>
          <p:nvPr/>
        </p:nvSpPr>
        <p:spPr>
          <a:xfrm>
            <a:off x="8614085" y="869866"/>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3" name="Rectangle 240">
            <a:extLst>
              <a:ext uri="{FF2B5EF4-FFF2-40B4-BE49-F238E27FC236}">
                <a16:creationId xmlns:a16="http://schemas.microsoft.com/office/drawing/2014/main" id="{05A01A97-D7ED-4177-9FCB-F0B9913B196A}"/>
              </a:ext>
            </a:extLst>
          </p:cNvPr>
          <p:cNvSpPr/>
          <p:nvPr/>
        </p:nvSpPr>
        <p:spPr>
          <a:xfrm>
            <a:off x="8614083" y="1180262"/>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4" name="Rectangle 237">
            <a:extLst>
              <a:ext uri="{FF2B5EF4-FFF2-40B4-BE49-F238E27FC236}">
                <a16:creationId xmlns:a16="http://schemas.microsoft.com/office/drawing/2014/main" id="{1B28D233-B503-4475-8674-4AE97967CDD8}"/>
              </a:ext>
            </a:extLst>
          </p:cNvPr>
          <p:cNvSpPr/>
          <p:nvPr/>
        </p:nvSpPr>
        <p:spPr>
          <a:xfrm>
            <a:off x="8879931" y="869866"/>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5" name="Rectangle 238">
            <a:extLst>
              <a:ext uri="{FF2B5EF4-FFF2-40B4-BE49-F238E27FC236}">
                <a16:creationId xmlns:a16="http://schemas.microsoft.com/office/drawing/2014/main" id="{46CB068C-B371-41CF-81C3-53F4A3520E89}"/>
              </a:ext>
            </a:extLst>
          </p:cNvPr>
          <p:cNvSpPr/>
          <p:nvPr/>
        </p:nvSpPr>
        <p:spPr>
          <a:xfrm>
            <a:off x="8879929" y="1180262"/>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6" name="Rectangle 205">
            <a:extLst>
              <a:ext uri="{FF2B5EF4-FFF2-40B4-BE49-F238E27FC236}">
                <a16:creationId xmlns:a16="http://schemas.microsoft.com/office/drawing/2014/main" id="{F1ABAD51-9C4B-4B32-B863-D505674D23F1}"/>
              </a:ext>
            </a:extLst>
          </p:cNvPr>
          <p:cNvSpPr/>
          <p:nvPr/>
        </p:nvSpPr>
        <p:spPr>
          <a:xfrm>
            <a:off x="8002324" y="795123"/>
            <a:ext cx="1133406" cy="2117322"/>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7" name="Rectangle 231">
            <a:extLst>
              <a:ext uri="{FF2B5EF4-FFF2-40B4-BE49-F238E27FC236}">
                <a16:creationId xmlns:a16="http://schemas.microsoft.com/office/drawing/2014/main" id="{7B82CE34-E437-466D-A2E6-23DA60E7F88E}"/>
              </a:ext>
            </a:extLst>
          </p:cNvPr>
          <p:cNvSpPr/>
          <p:nvPr/>
        </p:nvSpPr>
        <p:spPr>
          <a:xfrm>
            <a:off x="8082391" y="1691186"/>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8" name="Rectangle 232">
            <a:extLst>
              <a:ext uri="{FF2B5EF4-FFF2-40B4-BE49-F238E27FC236}">
                <a16:creationId xmlns:a16="http://schemas.microsoft.com/office/drawing/2014/main" id="{B4D61EEA-9FA7-4073-BB39-7D91C62DFB31}"/>
              </a:ext>
            </a:extLst>
          </p:cNvPr>
          <p:cNvSpPr/>
          <p:nvPr/>
        </p:nvSpPr>
        <p:spPr>
          <a:xfrm>
            <a:off x="8082389" y="2001582"/>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9" name="Rectangle 229">
            <a:extLst>
              <a:ext uri="{FF2B5EF4-FFF2-40B4-BE49-F238E27FC236}">
                <a16:creationId xmlns:a16="http://schemas.microsoft.com/office/drawing/2014/main" id="{C96F8AE6-5A71-431F-84F1-A5370E709B88}"/>
              </a:ext>
            </a:extLst>
          </p:cNvPr>
          <p:cNvSpPr/>
          <p:nvPr/>
        </p:nvSpPr>
        <p:spPr>
          <a:xfrm>
            <a:off x="8348237" y="1689847"/>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0" name="Rectangle 230">
            <a:extLst>
              <a:ext uri="{FF2B5EF4-FFF2-40B4-BE49-F238E27FC236}">
                <a16:creationId xmlns:a16="http://schemas.microsoft.com/office/drawing/2014/main" id="{EB9716B7-B1C7-4E47-BB9F-8962BF16CDE5}"/>
              </a:ext>
            </a:extLst>
          </p:cNvPr>
          <p:cNvSpPr/>
          <p:nvPr/>
        </p:nvSpPr>
        <p:spPr>
          <a:xfrm>
            <a:off x="8348235" y="2000243"/>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1" name="Rectangle 227">
            <a:extLst>
              <a:ext uri="{FF2B5EF4-FFF2-40B4-BE49-F238E27FC236}">
                <a16:creationId xmlns:a16="http://schemas.microsoft.com/office/drawing/2014/main" id="{49BF1FAB-08B4-4423-89F9-E2B160AF0C64}"/>
              </a:ext>
            </a:extLst>
          </p:cNvPr>
          <p:cNvSpPr/>
          <p:nvPr/>
        </p:nvSpPr>
        <p:spPr>
          <a:xfrm>
            <a:off x="8614083" y="1687666"/>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2" name="Rectangle 228">
            <a:extLst>
              <a:ext uri="{FF2B5EF4-FFF2-40B4-BE49-F238E27FC236}">
                <a16:creationId xmlns:a16="http://schemas.microsoft.com/office/drawing/2014/main" id="{3AFF4EA8-AB59-46C8-9EE8-F9488A6E4072}"/>
              </a:ext>
            </a:extLst>
          </p:cNvPr>
          <p:cNvSpPr/>
          <p:nvPr/>
        </p:nvSpPr>
        <p:spPr>
          <a:xfrm>
            <a:off x="8614081" y="1998062"/>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3" name="Rectangle 225">
            <a:extLst>
              <a:ext uri="{FF2B5EF4-FFF2-40B4-BE49-F238E27FC236}">
                <a16:creationId xmlns:a16="http://schemas.microsoft.com/office/drawing/2014/main" id="{D34006DD-E263-4924-920F-D2B71993CEB4}"/>
              </a:ext>
            </a:extLst>
          </p:cNvPr>
          <p:cNvSpPr/>
          <p:nvPr/>
        </p:nvSpPr>
        <p:spPr>
          <a:xfrm>
            <a:off x="8879929" y="1687666"/>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4" name="Rectangle 226">
            <a:extLst>
              <a:ext uri="{FF2B5EF4-FFF2-40B4-BE49-F238E27FC236}">
                <a16:creationId xmlns:a16="http://schemas.microsoft.com/office/drawing/2014/main" id="{F43CD322-0CFA-43FE-BECD-9ABE0580B560}"/>
              </a:ext>
            </a:extLst>
          </p:cNvPr>
          <p:cNvSpPr/>
          <p:nvPr/>
        </p:nvSpPr>
        <p:spPr>
          <a:xfrm>
            <a:off x="8879927" y="1998062"/>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5" name="TextBox 207">
            <a:extLst>
              <a:ext uri="{FF2B5EF4-FFF2-40B4-BE49-F238E27FC236}">
                <a16:creationId xmlns:a16="http://schemas.microsoft.com/office/drawing/2014/main" id="{CFFA6C38-619C-4BCE-8F0C-813CAEB27D81}"/>
              </a:ext>
            </a:extLst>
          </p:cNvPr>
          <p:cNvSpPr txBox="1"/>
          <p:nvPr/>
        </p:nvSpPr>
        <p:spPr>
          <a:xfrm rot="5400000">
            <a:off x="8443514" y="2507293"/>
            <a:ext cx="320088" cy="313428"/>
          </a:xfrm>
          <a:prstGeom prst="rect">
            <a:avLst/>
          </a:prstGeom>
          <a:noFill/>
        </p:spPr>
        <p:txBody>
          <a:bodyPr wrap="none" rtlCol="0">
            <a:spAutoFit/>
          </a:bodyPr>
          <a:lstStyle/>
          <a:p>
            <a:r>
              <a:rPr lang="mr-IN" dirty="0"/>
              <a:t>…</a:t>
            </a:r>
            <a:endParaRPr lang="en-US" dirty="0"/>
          </a:p>
        </p:txBody>
      </p:sp>
      <p:sp>
        <p:nvSpPr>
          <p:cNvPr id="66" name="Rectangle 219">
            <a:extLst>
              <a:ext uri="{FF2B5EF4-FFF2-40B4-BE49-F238E27FC236}">
                <a16:creationId xmlns:a16="http://schemas.microsoft.com/office/drawing/2014/main" id="{27C3AD02-7EC1-4474-88CE-6DF42F72C3D1}"/>
              </a:ext>
            </a:extLst>
          </p:cNvPr>
          <p:cNvSpPr/>
          <p:nvPr/>
        </p:nvSpPr>
        <p:spPr>
          <a:xfrm>
            <a:off x="7325624" y="3203903"/>
            <a:ext cx="155198" cy="232797"/>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67" name="Rectangle 220">
            <a:extLst>
              <a:ext uri="{FF2B5EF4-FFF2-40B4-BE49-F238E27FC236}">
                <a16:creationId xmlns:a16="http://schemas.microsoft.com/office/drawing/2014/main" id="{F3B9CEDE-B8C2-4023-94A6-08657D912B79}"/>
              </a:ext>
            </a:extLst>
          </p:cNvPr>
          <p:cNvSpPr/>
          <p:nvPr/>
        </p:nvSpPr>
        <p:spPr>
          <a:xfrm>
            <a:off x="7325344" y="3444193"/>
            <a:ext cx="155759" cy="310396"/>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8" name="Rectangle 217">
            <a:extLst>
              <a:ext uri="{FF2B5EF4-FFF2-40B4-BE49-F238E27FC236}">
                <a16:creationId xmlns:a16="http://schemas.microsoft.com/office/drawing/2014/main" id="{AD640774-4EF4-418C-91ED-8FAC778172C3}"/>
              </a:ext>
            </a:extLst>
          </p:cNvPr>
          <p:cNvSpPr/>
          <p:nvPr/>
        </p:nvSpPr>
        <p:spPr>
          <a:xfrm>
            <a:off x="7580158" y="3203903"/>
            <a:ext cx="155198" cy="232797"/>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69" name="Rectangle 218">
            <a:extLst>
              <a:ext uri="{FF2B5EF4-FFF2-40B4-BE49-F238E27FC236}">
                <a16:creationId xmlns:a16="http://schemas.microsoft.com/office/drawing/2014/main" id="{9A451964-B46F-4EFE-9A19-E092105098D7}"/>
              </a:ext>
            </a:extLst>
          </p:cNvPr>
          <p:cNvSpPr/>
          <p:nvPr/>
        </p:nvSpPr>
        <p:spPr>
          <a:xfrm>
            <a:off x="7579878" y="3444193"/>
            <a:ext cx="155759" cy="310396"/>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0" name="Rectangle 215">
            <a:extLst>
              <a:ext uri="{FF2B5EF4-FFF2-40B4-BE49-F238E27FC236}">
                <a16:creationId xmlns:a16="http://schemas.microsoft.com/office/drawing/2014/main" id="{63F4362F-F631-4E5D-AF01-10270931E3EB}"/>
              </a:ext>
            </a:extLst>
          </p:cNvPr>
          <p:cNvSpPr/>
          <p:nvPr/>
        </p:nvSpPr>
        <p:spPr>
          <a:xfrm>
            <a:off x="7211702" y="3126769"/>
            <a:ext cx="631362" cy="953996"/>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1" name="TextBox 216">
            <a:extLst>
              <a:ext uri="{FF2B5EF4-FFF2-40B4-BE49-F238E27FC236}">
                <a16:creationId xmlns:a16="http://schemas.microsoft.com/office/drawing/2014/main" id="{D07539BF-DEED-4885-BA99-70B40E4D6FE3}"/>
              </a:ext>
            </a:extLst>
          </p:cNvPr>
          <p:cNvSpPr txBox="1"/>
          <p:nvPr/>
        </p:nvSpPr>
        <p:spPr>
          <a:xfrm rot="5400000">
            <a:off x="7446901" y="3764007"/>
            <a:ext cx="320088" cy="313428"/>
          </a:xfrm>
          <a:prstGeom prst="rect">
            <a:avLst/>
          </a:prstGeom>
          <a:noFill/>
        </p:spPr>
        <p:txBody>
          <a:bodyPr wrap="none" rtlCol="0">
            <a:spAutoFit/>
          </a:bodyPr>
          <a:lstStyle/>
          <a:p>
            <a:r>
              <a:rPr lang="mr-IN" dirty="0"/>
              <a:t>…</a:t>
            </a:r>
            <a:endParaRPr lang="en-US" dirty="0"/>
          </a:p>
        </p:txBody>
      </p:sp>
      <p:cxnSp>
        <p:nvCxnSpPr>
          <p:cNvPr id="74" name="Straight Connector 211">
            <a:extLst>
              <a:ext uri="{FF2B5EF4-FFF2-40B4-BE49-F238E27FC236}">
                <a16:creationId xmlns:a16="http://schemas.microsoft.com/office/drawing/2014/main" id="{472E5622-7AA1-4BB1-97B1-C1B3AA4E02EA}"/>
              </a:ext>
            </a:extLst>
          </p:cNvPr>
          <p:cNvCxnSpPr/>
          <p:nvPr/>
        </p:nvCxnSpPr>
        <p:spPr>
          <a:xfrm>
            <a:off x="7916402" y="487833"/>
            <a:ext cx="0" cy="3592932"/>
          </a:xfrm>
          <a:prstGeom prst="line">
            <a:avLst/>
          </a:prstGeom>
          <a:ln w="28575" cmpd="sng">
            <a:prstDash val="dash"/>
          </a:ln>
        </p:spPr>
        <p:style>
          <a:lnRef idx="1">
            <a:schemeClr val="dk1"/>
          </a:lnRef>
          <a:fillRef idx="0">
            <a:schemeClr val="dk1"/>
          </a:fillRef>
          <a:effectRef idx="0">
            <a:schemeClr val="dk1"/>
          </a:effectRef>
          <a:fontRef idx="minor">
            <a:schemeClr val="tx1"/>
          </a:fontRef>
        </p:style>
      </p:cxnSp>
      <p:cxnSp>
        <p:nvCxnSpPr>
          <p:cNvPr id="75" name="Straight Connector 212">
            <a:extLst>
              <a:ext uri="{FF2B5EF4-FFF2-40B4-BE49-F238E27FC236}">
                <a16:creationId xmlns:a16="http://schemas.microsoft.com/office/drawing/2014/main" id="{A5EC74E4-5628-403C-BF74-CBFA4718CBA4}"/>
              </a:ext>
            </a:extLst>
          </p:cNvPr>
          <p:cNvCxnSpPr/>
          <p:nvPr/>
        </p:nvCxnSpPr>
        <p:spPr>
          <a:xfrm flipH="1">
            <a:off x="7112787" y="3019151"/>
            <a:ext cx="2056971" cy="0"/>
          </a:xfrm>
          <a:prstGeom prst="line">
            <a:avLst/>
          </a:prstGeom>
          <a:ln w="38100" cmpd="sng">
            <a:prstDash val="solid"/>
          </a:ln>
        </p:spPr>
        <p:style>
          <a:lnRef idx="1">
            <a:schemeClr val="dk1"/>
          </a:lnRef>
          <a:fillRef idx="0">
            <a:schemeClr val="dk1"/>
          </a:fillRef>
          <a:effectRef idx="0">
            <a:schemeClr val="dk1"/>
          </a:effectRef>
          <a:fontRef idx="minor">
            <a:schemeClr val="tx1"/>
          </a:fontRef>
        </p:style>
      </p:cxnSp>
      <p:sp>
        <p:nvSpPr>
          <p:cNvPr id="76" name="TextBox 294">
            <a:extLst>
              <a:ext uri="{FF2B5EF4-FFF2-40B4-BE49-F238E27FC236}">
                <a16:creationId xmlns:a16="http://schemas.microsoft.com/office/drawing/2014/main" id="{4C9C760F-FE0E-47DB-A03B-89CEBFC0F9E5}"/>
              </a:ext>
            </a:extLst>
          </p:cNvPr>
          <p:cNvSpPr txBox="1"/>
          <p:nvPr/>
        </p:nvSpPr>
        <p:spPr>
          <a:xfrm>
            <a:off x="7300044" y="470954"/>
            <a:ext cx="530915" cy="338554"/>
          </a:xfrm>
          <a:prstGeom prst="rect">
            <a:avLst/>
          </a:prstGeom>
          <a:noFill/>
        </p:spPr>
        <p:txBody>
          <a:bodyPr wrap="none" rtlCol="0">
            <a:spAutoFit/>
          </a:bodyPr>
          <a:lstStyle/>
          <a:p>
            <a:r>
              <a:rPr lang="en-US" sz="1600" dirty="0"/>
              <a:t>CPU</a:t>
            </a:r>
          </a:p>
        </p:txBody>
      </p:sp>
      <p:sp>
        <p:nvSpPr>
          <p:cNvPr id="77" name="TextBox 295">
            <a:extLst>
              <a:ext uri="{FF2B5EF4-FFF2-40B4-BE49-F238E27FC236}">
                <a16:creationId xmlns:a16="http://schemas.microsoft.com/office/drawing/2014/main" id="{3B089289-3434-4389-A1C4-EC39A6E414D1}"/>
              </a:ext>
            </a:extLst>
          </p:cNvPr>
          <p:cNvSpPr txBox="1"/>
          <p:nvPr/>
        </p:nvSpPr>
        <p:spPr>
          <a:xfrm>
            <a:off x="8138144" y="470954"/>
            <a:ext cx="633507" cy="338554"/>
          </a:xfrm>
          <a:prstGeom prst="rect">
            <a:avLst/>
          </a:prstGeom>
          <a:noFill/>
        </p:spPr>
        <p:txBody>
          <a:bodyPr wrap="none" rtlCol="0">
            <a:spAutoFit/>
          </a:bodyPr>
          <a:lstStyle/>
          <a:p>
            <a:r>
              <a:rPr lang="en-US" sz="1600" dirty="0"/>
              <a:t>FPGA</a:t>
            </a:r>
          </a:p>
        </p:txBody>
      </p:sp>
      <p:sp>
        <p:nvSpPr>
          <p:cNvPr id="78" name="Rectangle 77">
            <a:extLst>
              <a:ext uri="{FF2B5EF4-FFF2-40B4-BE49-F238E27FC236}">
                <a16:creationId xmlns:a16="http://schemas.microsoft.com/office/drawing/2014/main" id="{1E1E2789-0C4D-47A8-ABDE-9A54238A3380}"/>
              </a:ext>
            </a:extLst>
          </p:cNvPr>
          <p:cNvSpPr/>
          <p:nvPr/>
        </p:nvSpPr>
        <p:spPr>
          <a:xfrm>
            <a:off x="5143376" y="75256"/>
            <a:ext cx="1414041" cy="523220"/>
          </a:xfrm>
          <a:prstGeom prst="rect">
            <a:avLst/>
          </a:prstGeom>
        </p:spPr>
        <p:txBody>
          <a:bodyPr wrap="none">
            <a:spAutoFit/>
          </a:bodyPr>
          <a:lstStyle/>
          <a:p>
            <a:r>
              <a:rPr lang="en-US" sz="1400" b="1" dirty="0"/>
              <a:t>Fine-grained </a:t>
            </a:r>
          </a:p>
          <a:p>
            <a:r>
              <a:rPr lang="en-US" sz="1400" b="1" dirty="0"/>
              <a:t>task partitioning</a:t>
            </a:r>
          </a:p>
        </p:txBody>
      </p:sp>
      <p:sp>
        <p:nvSpPr>
          <p:cNvPr id="79" name="Rectangle 78">
            <a:extLst>
              <a:ext uri="{FF2B5EF4-FFF2-40B4-BE49-F238E27FC236}">
                <a16:creationId xmlns:a16="http://schemas.microsoft.com/office/drawing/2014/main" id="{E92B497F-5A2A-4A76-A440-0699421D2258}"/>
              </a:ext>
            </a:extLst>
          </p:cNvPr>
          <p:cNvSpPr/>
          <p:nvPr/>
        </p:nvSpPr>
        <p:spPr>
          <a:xfrm>
            <a:off x="7403223" y="16325"/>
            <a:ext cx="1414041" cy="523220"/>
          </a:xfrm>
          <a:prstGeom prst="rect">
            <a:avLst/>
          </a:prstGeom>
        </p:spPr>
        <p:txBody>
          <a:bodyPr wrap="none">
            <a:spAutoFit/>
          </a:bodyPr>
          <a:lstStyle/>
          <a:p>
            <a:r>
              <a:rPr lang="en-US" sz="1400" b="1" dirty="0"/>
              <a:t>Coarse-grained </a:t>
            </a:r>
          </a:p>
          <a:p>
            <a:r>
              <a:rPr lang="en-US" sz="1400" b="1" dirty="0"/>
              <a:t>task partitioning</a:t>
            </a:r>
          </a:p>
        </p:txBody>
      </p:sp>
      <p:sp>
        <p:nvSpPr>
          <p:cNvPr id="3" name="TextBox 2">
            <a:extLst>
              <a:ext uri="{FF2B5EF4-FFF2-40B4-BE49-F238E27FC236}">
                <a16:creationId xmlns:a16="http://schemas.microsoft.com/office/drawing/2014/main" id="{520F033B-60FC-47DD-96D5-58C9ACE2BA76}"/>
              </a:ext>
            </a:extLst>
          </p:cNvPr>
          <p:cNvSpPr txBox="1"/>
          <p:nvPr/>
        </p:nvSpPr>
        <p:spPr>
          <a:xfrm>
            <a:off x="4178484" y="4771837"/>
            <a:ext cx="2920973" cy="276999"/>
          </a:xfrm>
          <a:prstGeom prst="rect">
            <a:avLst/>
          </a:prstGeom>
          <a:noFill/>
        </p:spPr>
        <p:txBody>
          <a:bodyPr wrap="square" rtlCol="0">
            <a:spAutoFit/>
          </a:bodyPr>
          <a:lstStyle/>
          <a:p>
            <a:r>
              <a:rPr lang="en-US" sz="1200" dirty="0">
                <a:solidFill>
                  <a:srgbClr val="C00000"/>
                </a:solidFill>
              </a:rPr>
              <a:t>(Assume sub-tasks are very fine-grained)</a:t>
            </a:r>
          </a:p>
        </p:txBody>
      </p:sp>
    </p:spTree>
    <p:extLst>
      <p:ext uri="{BB962C8B-B14F-4D97-AF65-F5344CB8AC3E}">
        <p14:creationId xmlns:p14="http://schemas.microsoft.com/office/powerpoint/2010/main" val="293205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p:bldP spid="66" grpId="0" animBg="1"/>
      <p:bldP spid="67" grpId="0" animBg="1"/>
      <p:bldP spid="68" grpId="0" animBg="1"/>
      <p:bldP spid="69" grpId="0" animBg="1"/>
      <p:bldP spid="70" grpId="0" animBg="1"/>
      <p:bldP spid="71" grpId="0"/>
      <p:bldP spid="76" grpId="0"/>
      <p:bldP spid="77" grpId="0"/>
      <p:bldP spid="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Chai</a:t>
            </a:r>
            <a:r>
              <a:rPr lang="en-US" dirty="0"/>
              <a:t> Benchmark Suite</a:t>
            </a:r>
          </a:p>
        </p:txBody>
      </p:sp>
      <p:sp>
        <p:nvSpPr>
          <p:cNvPr id="3" name="Content Placeholder 2"/>
          <p:cNvSpPr>
            <a:spLocks noGrp="1"/>
          </p:cNvSpPr>
          <p:nvPr>
            <p:ph idx="1"/>
          </p:nvPr>
        </p:nvSpPr>
        <p:spPr>
          <a:xfrm>
            <a:off x="344868" y="2274849"/>
            <a:ext cx="7081844" cy="3756671"/>
          </a:xfrm>
        </p:spPr>
        <p:txBody>
          <a:bodyPr>
            <a:normAutofit/>
          </a:bodyPr>
          <a:lstStyle/>
          <a:p>
            <a:pPr>
              <a:spcBef>
                <a:spcPts val="1200"/>
              </a:spcBef>
            </a:pPr>
            <a:r>
              <a:rPr lang="en-US" sz="2400" dirty="0"/>
              <a:t>Chai benchmark suite: </a:t>
            </a:r>
          </a:p>
          <a:p>
            <a:pPr marL="0" indent="0">
              <a:spcBef>
                <a:spcPts val="1200"/>
              </a:spcBef>
              <a:buNone/>
            </a:pPr>
            <a:r>
              <a:rPr lang="en-US" sz="2400" dirty="0">
                <a:solidFill>
                  <a:schemeClr val="tx2"/>
                </a:solidFill>
                <a:latin typeface="Verdana"/>
                <a:cs typeface="Verdana"/>
              </a:rPr>
              <a:t>	</a:t>
            </a:r>
            <a:r>
              <a:rPr lang="en-US" dirty="0">
                <a:solidFill>
                  <a:srgbClr val="00B050"/>
                </a:solidFill>
                <a:ea typeface="+mj-ea"/>
                <a:cs typeface="+mj-cs"/>
              </a:rPr>
              <a:t>chai</a:t>
            </a:r>
            <a:r>
              <a:rPr lang="en-US" dirty="0">
                <a:solidFill>
                  <a:schemeClr val="accent5">
                    <a:lumMod val="50000"/>
                  </a:schemeClr>
                </a:solidFill>
                <a:ea typeface="+mj-ea"/>
                <a:cs typeface="+mj-cs"/>
              </a:rPr>
              <a:t>-benchmarks.github.io</a:t>
            </a:r>
          </a:p>
          <a:p>
            <a:pPr lvl="1">
              <a:spcBef>
                <a:spcPts val="1200"/>
              </a:spcBef>
            </a:pPr>
            <a:r>
              <a:rPr lang="en-US" sz="2000" dirty="0"/>
              <a:t>14 benchmarks covers data partitioning, fine-grain task partitioning, and coarse-grain task partitioning patterns</a:t>
            </a:r>
          </a:p>
          <a:p>
            <a:pPr lvl="1">
              <a:spcBef>
                <a:spcPts val="1200"/>
              </a:spcBef>
            </a:pPr>
            <a:r>
              <a:rPr lang="en-US" sz="2000" dirty="0"/>
              <a:t>OpenCL, C++ AMP, and CUDA versions</a:t>
            </a:r>
          </a:p>
          <a:p>
            <a:pPr lvl="1">
              <a:spcBef>
                <a:spcPts val="1200"/>
              </a:spcBef>
            </a:pPr>
            <a:r>
              <a:rPr lang="en-US" sz="2000" dirty="0"/>
              <a:t>Unified memory and system-wide atomic versions and traditional discrete architecture versions</a:t>
            </a:r>
          </a:p>
        </p:txBody>
      </p:sp>
      <p:pic>
        <p:nvPicPr>
          <p:cNvPr id="4" name="Imagen 4"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5535" y="2274849"/>
            <a:ext cx="1246407" cy="1544362"/>
          </a:xfrm>
          <a:prstGeom prst="rect">
            <a:avLst/>
          </a:prstGeom>
        </p:spPr>
      </p:pic>
      <p:sp>
        <p:nvSpPr>
          <p:cNvPr id="5" name="Rectangle 4"/>
          <p:cNvSpPr/>
          <p:nvPr/>
        </p:nvSpPr>
        <p:spPr>
          <a:xfrm>
            <a:off x="344868" y="1332877"/>
            <a:ext cx="8536114" cy="523220"/>
          </a:xfrm>
          <a:prstGeom prst="rect">
            <a:avLst/>
          </a:prstGeom>
        </p:spPr>
        <p:txBody>
          <a:bodyPr wrap="square">
            <a:spAutoFit/>
          </a:bodyPr>
          <a:lstStyle/>
          <a:p>
            <a:r>
              <a:rPr lang="en-US" sz="2800" b="1" dirty="0">
                <a:solidFill>
                  <a:srgbClr val="00B050"/>
                </a:solidFill>
              </a:rPr>
              <a:t>Chai</a:t>
            </a:r>
            <a:r>
              <a:rPr lang="en-US" sz="2000" dirty="0"/>
              <a:t>: </a:t>
            </a:r>
            <a:r>
              <a:rPr lang="en-US" sz="2800" b="1" dirty="0">
                <a:solidFill>
                  <a:srgbClr val="00B050"/>
                </a:solidFill>
              </a:rPr>
              <a:t>C</a:t>
            </a:r>
            <a:r>
              <a:rPr lang="en-US" sz="2000" dirty="0"/>
              <a:t>ollaborative </a:t>
            </a:r>
            <a:r>
              <a:rPr lang="en-US" sz="2800" b="1" dirty="0">
                <a:solidFill>
                  <a:srgbClr val="00B050"/>
                </a:solidFill>
              </a:rPr>
              <a:t>H</a:t>
            </a:r>
            <a:r>
              <a:rPr lang="en-US" sz="2000" dirty="0"/>
              <a:t>eterogeneous </a:t>
            </a:r>
            <a:r>
              <a:rPr lang="en-US" sz="2800" b="1" dirty="0">
                <a:solidFill>
                  <a:srgbClr val="00B050"/>
                </a:solidFill>
              </a:rPr>
              <a:t>A</a:t>
            </a:r>
            <a:r>
              <a:rPr lang="en-US" sz="2000" dirty="0"/>
              <a:t>pplications for </a:t>
            </a:r>
            <a:r>
              <a:rPr lang="en-US" sz="2800" b="1" dirty="0">
                <a:solidFill>
                  <a:srgbClr val="00B050"/>
                </a:solidFill>
              </a:rPr>
              <a:t>I</a:t>
            </a:r>
            <a:r>
              <a:rPr lang="en-US" sz="2000" dirty="0"/>
              <a:t>ntegrated-architectures</a:t>
            </a:r>
          </a:p>
        </p:txBody>
      </p:sp>
      <p:pic>
        <p:nvPicPr>
          <p:cNvPr id="8" name="Picture 7">
            <a:extLst>
              <a:ext uri="{FF2B5EF4-FFF2-40B4-BE49-F238E27FC236}">
                <a16:creationId xmlns:a16="http://schemas.microsoft.com/office/drawing/2014/main" id="{5BD88DFA-8405-4340-93DB-309210C833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3907" y="4334814"/>
            <a:ext cx="1527075" cy="1527075"/>
          </a:xfrm>
          <a:prstGeom prst="rect">
            <a:avLst/>
          </a:prstGeom>
        </p:spPr>
      </p:pic>
    </p:spTree>
    <p:extLst>
      <p:ext uri="{BB962C8B-B14F-4D97-AF65-F5344CB8AC3E}">
        <p14:creationId xmlns:p14="http://schemas.microsoft.com/office/powerpoint/2010/main" val="214122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D340-71A3-47DB-B0CC-2B525270A18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B2C9182-3427-4657-9F37-AD7CA3E7C9BB}"/>
              </a:ext>
            </a:extLst>
          </p:cNvPr>
          <p:cNvSpPr>
            <a:spLocks noGrp="1"/>
          </p:cNvSpPr>
          <p:nvPr>
            <p:ph idx="1"/>
          </p:nvPr>
        </p:nvSpPr>
        <p:spPr>
          <a:xfrm>
            <a:off x="344868" y="1825625"/>
            <a:ext cx="8399082" cy="4205895"/>
          </a:xfrm>
        </p:spPr>
        <p:txBody>
          <a:bodyPr/>
          <a:lstStyle/>
          <a:p>
            <a:r>
              <a:rPr lang="en-US" dirty="0"/>
              <a:t>Introduction to Collaborative Computing</a:t>
            </a:r>
          </a:p>
          <a:p>
            <a:r>
              <a:rPr lang="en-US" dirty="0"/>
              <a:t>Analytical Models of Collaborative Computing</a:t>
            </a:r>
          </a:p>
          <a:p>
            <a:r>
              <a:rPr lang="en-US" dirty="0"/>
              <a:t>Evaluation</a:t>
            </a:r>
          </a:p>
          <a:p>
            <a:pPr lvl="1"/>
            <a:r>
              <a:rPr lang="en-US" dirty="0"/>
              <a:t>Evaluation platform</a:t>
            </a:r>
          </a:p>
          <a:p>
            <a:pPr lvl="1"/>
            <a:r>
              <a:rPr lang="en-US" dirty="0"/>
              <a:t>Data partitioning vs. task partitioning</a:t>
            </a:r>
          </a:p>
          <a:p>
            <a:pPr lvl="1"/>
            <a:r>
              <a:rPr lang="en-US" dirty="0"/>
              <a:t>Impact of kernel replication</a:t>
            </a:r>
          </a:p>
          <a:p>
            <a:r>
              <a:rPr lang="en-US" dirty="0"/>
              <a:t>Key Insights</a:t>
            </a:r>
          </a:p>
          <a:p>
            <a:r>
              <a:rPr lang="en-US" dirty="0">
                <a:solidFill>
                  <a:srgbClr val="00B050"/>
                </a:solidFill>
              </a:rPr>
              <a:t>Chai</a:t>
            </a:r>
            <a:r>
              <a:rPr lang="en-US" dirty="0"/>
              <a:t> Benchmarks for </a:t>
            </a:r>
            <a:r>
              <a:rPr lang="en-US"/>
              <a:t>CPU-FPGA Systems</a:t>
            </a:r>
            <a:endParaRPr lang="en-US" dirty="0"/>
          </a:p>
        </p:txBody>
      </p:sp>
    </p:spTree>
    <p:extLst>
      <p:ext uri="{BB962C8B-B14F-4D97-AF65-F5344CB8AC3E}">
        <p14:creationId xmlns:p14="http://schemas.microsoft.com/office/powerpoint/2010/main" val="1766247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B6E8-D61E-48D9-A968-158923AC9B01}"/>
              </a:ext>
            </a:extLst>
          </p:cNvPr>
          <p:cNvSpPr>
            <a:spLocks noGrp="1"/>
          </p:cNvSpPr>
          <p:nvPr>
            <p:ph type="title"/>
          </p:nvPr>
        </p:nvSpPr>
        <p:spPr/>
        <p:txBody>
          <a:bodyPr/>
          <a:lstStyle/>
          <a:p>
            <a:r>
              <a:rPr lang="en-US" dirty="0"/>
              <a:t>Evaluated Chai Benchmarks</a:t>
            </a:r>
          </a:p>
        </p:txBody>
      </p:sp>
      <p:graphicFrame>
        <p:nvGraphicFramePr>
          <p:cNvPr id="4" name="Content Placeholder 3">
            <a:extLst>
              <a:ext uri="{FF2B5EF4-FFF2-40B4-BE49-F238E27FC236}">
                <a16:creationId xmlns:a16="http://schemas.microsoft.com/office/drawing/2014/main" id="{C07D2F44-44E3-4A1C-8777-F8FAE697FC92}"/>
              </a:ext>
            </a:extLst>
          </p:cNvPr>
          <p:cNvGraphicFramePr>
            <a:graphicFrameLocks noGrp="1"/>
          </p:cNvGraphicFramePr>
          <p:nvPr>
            <p:ph idx="1"/>
            <p:extLst>
              <p:ext uri="{D42A27DB-BD31-4B8C-83A1-F6EECF244321}">
                <p14:modId xmlns:p14="http://schemas.microsoft.com/office/powerpoint/2010/main" val="2995033544"/>
              </p:ext>
            </p:extLst>
          </p:nvPr>
        </p:nvGraphicFramePr>
        <p:xfrm>
          <a:off x="870438" y="1538289"/>
          <a:ext cx="7403123" cy="3987070"/>
        </p:xfrm>
        <a:graphic>
          <a:graphicData uri="http://schemas.openxmlformats.org/drawingml/2006/table">
            <a:tbl>
              <a:tblPr firstRow="1" bandRow="1">
                <a:tableStyleId>{5C22544A-7EE6-4342-B048-85BDC9FD1C3A}</a:tableStyleId>
              </a:tblPr>
              <a:tblGrid>
                <a:gridCol w="1621459">
                  <a:extLst>
                    <a:ext uri="{9D8B030D-6E8A-4147-A177-3AD203B41FA5}">
                      <a16:colId xmlns:a16="http://schemas.microsoft.com/office/drawing/2014/main" val="4089703540"/>
                    </a:ext>
                  </a:extLst>
                </a:gridCol>
                <a:gridCol w="3446762">
                  <a:extLst>
                    <a:ext uri="{9D8B030D-6E8A-4147-A177-3AD203B41FA5}">
                      <a16:colId xmlns:a16="http://schemas.microsoft.com/office/drawing/2014/main" val="3821332794"/>
                    </a:ext>
                  </a:extLst>
                </a:gridCol>
                <a:gridCol w="2334902">
                  <a:extLst>
                    <a:ext uri="{9D8B030D-6E8A-4147-A177-3AD203B41FA5}">
                      <a16:colId xmlns:a16="http://schemas.microsoft.com/office/drawing/2014/main" val="893930768"/>
                    </a:ext>
                  </a:extLst>
                </a:gridCol>
              </a:tblGrid>
              <a:tr h="398707">
                <a:tc>
                  <a:txBody>
                    <a:bodyPr/>
                    <a:lstStyle/>
                    <a:p>
                      <a:pPr algn="ctr"/>
                      <a:r>
                        <a:rPr lang="en-US" dirty="0"/>
                        <a:t>Benchmark</a:t>
                      </a:r>
                    </a:p>
                  </a:txBody>
                  <a:tcPr/>
                </a:tc>
                <a:tc>
                  <a:txBody>
                    <a:bodyPr/>
                    <a:lstStyle/>
                    <a:p>
                      <a:r>
                        <a:rPr lang="en-US" dirty="0"/>
                        <a:t>Description</a:t>
                      </a:r>
                    </a:p>
                  </a:txBody>
                  <a:tcPr/>
                </a:tc>
                <a:tc>
                  <a:txBody>
                    <a:bodyPr/>
                    <a:lstStyle/>
                    <a:p>
                      <a:pPr algn="ctr"/>
                      <a:r>
                        <a:rPr lang="en-US" dirty="0"/>
                        <a:t>Strategy</a:t>
                      </a:r>
                    </a:p>
                  </a:txBody>
                  <a:tcPr/>
                </a:tc>
                <a:extLst>
                  <a:ext uri="{0D108BD9-81ED-4DB2-BD59-A6C34878D82A}">
                    <a16:rowId xmlns:a16="http://schemas.microsoft.com/office/drawing/2014/main" val="2149590692"/>
                  </a:ext>
                </a:extLst>
              </a:tr>
              <a:tr h="398707">
                <a:tc>
                  <a:txBody>
                    <a:bodyPr/>
                    <a:lstStyle/>
                    <a:p>
                      <a:pPr algn="ctr"/>
                      <a:r>
                        <a:rPr lang="en-US" b="1" dirty="0"/>
                        <a:t>CED-D</a:t>
                      </a:r>
                    </a:p>
                  </a:txBody>
                  <a:tcPr/>
                </a:tc>
                <a:tc>
                  <a:txBody>
                    <a:bodyPr/>
                    <a:lstStyle/>
                    <a:p>
                      <a:r>
                        <a:rPr lang="en-US" dirty="0"/>
                        <a:t>Canny Edge Detection</a:t>
                      </a:r>
                    </a:p>
                  </a:txBody>
                  <a:tcPr/>
                </a:tc>
                <a:tc>
                  <a:txBody>
                    <a:bodyPr/>
                    <a:lstStyle/>
                    <a:p>
                      <a:pPr algn="ctr"/>
                      <a:r>
                        <a:rPr lang="en-US" dirty="0">
                          <a:solidFill>
                            <a:schemeClr val="accent5">
                              <a:lumMod val="75000"/>
                            </a:schemeClr>
                          </a:solidFill>
                        </a:rPr>
                        <a:t>Data Partitioning</a:t>
                      </a:r>
                    </a:p>
                  </a:txBody>
                  <a:tcPr/>
                </a:tc>
                <a:extLst>
                  <a:ext uri="{0D108BD9-81ED-4DB2-BD59-A6C34878D82A}">
                    <a16:rowId xmlns:a16="http://schemas.microsoft.com/office/drawing/2014/main" val="3158135164"/>
                  </a:ext>
                </a:extLst>
              </a:tr>
              <a:tr h="398707">
                <a:tc>
                  <a:txBody>
                    <a:bodyPr/>
                    <a:lstStyle/>
                    <a:p>
                      <a:pPr algn="ctr"/>
                      <a:r>
                        <a:rPr lang="en-US" b="1" dirty="0"/>
                        <a:t>CED-T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Canny Edge Detection</a:t>
                      </a:r>
                    </a:p>
                  </a:txBody>
                  <a:tcPr/>
                </a:tc>
                <a:tc>
                  <a:txBody>
                    <a:bodyPr/>
                    <a:lstStyle/>
                    <a:p>
                      <a:pPr algn="ctr"/>
                      <a:r>
                        <a:rPr lang="en-US" dirty="0">
                          <a:solidFill>
                            <a:schemeClr val="accent6">
                              <a:lumMod val="75000"/>
                            </a:schemeClr>
                          </a:solidFill>
                        </a:rPr>
                        <a:t>Task Partitioning</a:t>
                      </a:r>
                    </a:p>
                  </a:txBody>
                  <a:tcPr/>
                </a:tc>
                <a:extLst>
                  <a:ext uri="{0D108BD9-81ED-4DB2-BD59-A6C34878D82A}">
                    <a16:rowId xmlns:a16="http://schemas.microsoft.com/office/drawing/2014/main" val="2613621033"/>
                  </a:ext>
                </a:extLst>
              </a:tr>
              <a:tr h="398707">
                <a:tc>
                  <a:txBody>
                    <a:bodyPr/>
                    <a:lstStyle/>
                    <a:p>
                      <a:pPr algn="ctr"/>
                      <a:r>
                        <a:rPr lang="en-US" b="1" dirty="0"/>
                        <a:t>RSC-D</a:t>
                      </a:r>
                    </a:p>
                  </a:txBody>
                  <a:tcPr/>
                </a:tc>
                <a:tc>
                  <a:txBody>
                    <a:bodyPr/>
                    <a:lstStyle/>
                    <a:p>
                      <a:r>
                        <a:rPr lang="en-US" dirty="0"/>
                        <a:t>Random Sample Consensus</a:t>
                      </a:r>
                    </a:p>
                  </a:txBody>
                  <a:tcPr/>
                </a:tc>
                <a:tc>
                  <a:txBody>
                    <a:bodyPr/>
                    <a:lstStyle/>
                    <a:p>
                      <a:pPr algn="ctr"/>
                      <a:r>
                        <a:rPr lang="en-US" dirty="0">
                          <a:solidFill>
                            <a:schemeClr val="accent5">
                              <a:lumMod val="75000"/>
                            </a:schemeClr>
                          </a:solidFill>
                        </a:rPr>
                        <a:t>Data Partitioning</a:t>
                      </a:r>
                    </a:p>
                  </a:txBody>
                  <a:tcPr/>
                </a:tc>
                <a:extLst>
                  <a:ext uri="{0D108BD9-81ED-4DB2-BD59-A6C34878D82A}">
                    <a16:rowId xmlns:a16="http://schemas.microsoft.com/office/drawing/2014/main" val="4006248435"/>
                  </a:ext>
                </a:extLst>
              </a:tr>
              <a:tr h="398707">
                <a:tc>
                  <a:txBody>
                    <a:bodyPr/>
                    <a:lstStyle/>
                    <a:p>
                      <a:pPr algn="ctr"/>
                      <a:r>
                        <a:rPr lang="en-US" b="1" dirty="0"/>
                        <a:t>RSC-T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Sample Consensus</a:t>
                      </a:r>
                    </a:p>
                  </a:txBody>
                  <a:tcPr/>
                </a:tc>
                <a:tc>
                  <a:txBody>
                    <a:bodyPr/>
                    <a:lstStyle/>
                    <a:p>
                      <a:pPr algn="ctr"/>
                      <a:r>
                        <a:rPr lang="en-US" dirty="0">
                          <a:solidFill>
                            <a:schemeClr val="accent6">
                              <a:lumMod val="75000"/>
                            </a:schemeClr>
                          </a:solidFill>
                        </a:rPr>
                        <a:t>Task Partitioning</a:t>
                      </a:r>
                    </a:p>
                  </a:txBody>
                  <a:tcPr/>
                </a:tc>
                <a:extLst>
                  <a:ext uri="{0D108BD9-81ED-4DB2-BD59-A6C34878D82A}">
                    <a16:rowId xmlns:a16="http://schemas.microsoft.com/office/drawing/2014/main" val="3389229549"/>
                  </a:ext>
                </a:extLst>
              </a:tr>
              <a:tr h="398707">
                <a:tc>
                  <a:txBody>
                    <a:bodyPr/>
                    <a:lstStyle/>
                    <a:p>
                      <a:pPr algn="ctr"/>
                      <a:r>
                        <a:rPr lang="en-US" b="1" dirty="0"/>
                        <a:t>BS</a:t>
                      </a:r>
                    </a:p>
                  </a:txBody>
                  <a:tcPr/>
                </a:tc>
                <a:tc>
                  <a:txBody>
                    <a:bodyPr/>
                    <a:lstStyle/>
                    <a:p>
                      <a:r>
                        <a:rPr lang="en-US" dirty="0" err="1"/>
                        <a:t>Bézier</a:t>
                      </a:r>
                      <a:r>
                        <a:rPr lang="en-US" dirty="0"/>
                        <a:t> Surface</a:t>
                      </a:r>
                    </a:p>
                  </a:txBody>
                  <a:tcPr/>
                </a:tc>
                <a:tc>
                  <a:txBody>
                    <a:bodyPr/>
                    <a:lstStyle/>
                    <a:p>
                      <a:pPr algn="ctr"/>
                      <a:r>
                        <a:rPr lang="en-US" dirty="0">
                          <a:solidFill>
                            <a:schemeClr val="accent5">
                              <a:lumMod val="75000"/>
                            </a:schemeClr>
                          </a:solidFill>
                        </a:rPr>
                        <a:t>Data Partitioning</a:t>
                      </a:r>
                    </a:p>
                  </a:txBody>
                  <a:tcPr/>
                </a:tc>
                <a:extLst>
                  <a:ext uri="{0D108BD9-81ED-4DB2-BD59-A6C34878D82A}">
                    <a16:rowId xmlns:a16="http://schemas.microsoft.com/office/drawing/2014/main" val="3299631458"/>
                  </a:ext>
                </a:extLst>
              </a:tr>
              <a:tr h="398707">
                <a:tc>
                  <a:txBody>
                    <a:bodyPr/>
                    <a:lstStyle/>
                    <a:p>
                      <a:pPr algn="ctr"/>
                      <a:r>
                        <a:rPr lang="en-US" b="1" dirty="0"/>
                        <a:t>HSTO</a:t>
                      </a:r>
                    </a:p>
                  </a:txBody>
                  <a:tcPr/>
                </a:tc>
                <a:tc>
                  <a:txBody>
                    <a:bodyPr/>
                    <a:lstStyle/>
                    <a:p>
                      <a:r>
                        <a:rPr lang="en-US" dirty="0"/>
                        <a:t>Image Histogram</a:t>
                      </a:r>
                    </a:p>
                  </a:txBody>
                  <a:tcPr/>
                </a:tc>
                <a:tc>
                  <a:txBody>
                    <a:bodyPr/>
                    <a:lstStyle/>
                    <a:p>
                      <a:pPr algn="ctr"/>
                      <a:r>
                        <a:rPr lang="en-US" dirty="0">
                          <a:solidFill>
                            <a:schemeClr val="accent5">
                              <a:lumMod val="75000"/>
                            </a:schemeClr>
                          </a:solidFill>
                        </a:rPr>
                        <a:t>Data Partitioning</a:t>
                      </a:r>
                    </a:p>
                  </a:txBody>
                  <a:tcPr/>
                </a:tc>
                <a:extLst>
                  <a:ext uri="{0D108BD9-81ED-4DB2-BD59-A6C34878D82A}">
                    <a16:rowId xmlns:a16="http://schemas.microsoft.com/office/drawing/2014/main" val="3867040003"/>
                  </a:ext>
                </a:extLst>
              </a:tr>
              <a:tr h="398707">
                <a:tc>
                  <a:txBody>
                    <a:bodyPr/>
                    <a:lstStyle/>
                    <a:p>
                      <a:pPr algn="ctr"/>
                      <a:r>
                        <a:rPr lang="en-US" b="1" dirty="0"/>
                        <a:t>SSSP</a:t>
                      </a:r>
                    </a:p>
                  </a:txBody>
                  <a:tcPr/>
                </a:tc>
                <a:tc>
                  <a:txBody>
                    <a:bodyPr/>
                    <a:lstStyle/>
                    <a:p>
                      <a:r>
                        <a:rPr lang="en-US" dirty="0"/>
                        <a:t>Single-Source Shortest Path</a:t>
                      </a:r>
                    </a:p>
                  </a:txBody>
                  <a:tcPr/>
                </a:tc>
                <a:tc>
                  <a:txBody>
                    <a:bodyPr/>
                    <a:lstStyle/>
                    <a:p>
                      <a:pPr algn="ctr"/>
                      <a:r>
                        <a:rPr lang="en-US" dirty="0">
                          <a:solidFill>
                            <a:schemeClr val="accent6">
                              <a:lumMod val="75000"/>
                            </a:schemeClr>
                          </a:solidFill>
                        </a:rPr>
                        <a:t>Task Partitioning</a:t>
                      </a:r>
                    </a:p>
                  </a:txBody>
                  <a:tcPr/>
                </a:tc>
                <a:extLst>
                  <a:ext uri="{0D108BD9-81ED-4DB2-BD59-A6C34878D82A}">
                    <a16:rowId xmlns:a16="http://schemas.microsoft.com/office/drawing/2014/main" val="4049068124"/>
                  </a:ext>
                </a:extLst>
              </a:tr>
              <a:tr h="398707">
                <a:tc>
                  <a:txBody>
                    <a:bodyPr/>
                    <a:lstStyle/>
                    <a:p>
                      <a:pPr algn="ctr"/>
                      <a:r>
                        <a:rPr lang="en-US" b="1" dirty="0"/>
                        <a:t>TQ</a:t>
                      </a:r>
                    </a:p>
                  </a:txBody>
                  <a:tcPr/>
                </a:tc>
                <a:tc>
                  <a:txBody>
                    <a:bodyPr/>
                    <a:lstStyle/>
                    <a:p>
                      <a:r>
                        <a:rPr lang="en-US" dirty="0"/>
                        <a:t>Task Queue System (Synthetic)</a:t>
                      </a:r>
                    </a:p>
                  </a:txBody>
                  <a:tcPr/>
                </a:tc>
                <a:tc>
                  <a:txBody>
                    <a:bodyPr/>
                    <a:lstStyle/>
                    <a:p>
                      <a:pPr algn="ctr"/>
                      <a:r>
                        <a:rPr lang="en-US" dirty="0">
                          <a:solidFill>
                            <a:schemeClr val="accent6">
                              <a:lumMod val="75000"/>
                            </a:schemeClr>
                          </a:solidFill>
                        </a:rPr>
                        <a:t>Task Partitioning</a:t>
                      </a:r>
                    </a:p>
                  </a:txBody>
                  <a:tcPr/>
                </a:tc>
                <a:extLst>
                  <a:ext uri="{0D108BD9-81ED-4DB2-BD59-A6C34878D82A}">
                    <a16:rowId xmlns:a16="http://schemas.microsoft.com/office/drawing/2014/main" val="2288480086"/>
                  </a:ext>
                </a:extLst>
              </a:tr>
              <a:tr h="398707">
                <a:tc>
                  <a:txBody>
                    <a:bodyPr/>
                    <a:lstStyle/>
                    <a:p>
                      <a:pPr algn="ctr"/>
                      <a:r>
                        <a:rPr lang="en-US" b="1" dirty="0"/>
                        <a:t>TQH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Queue System (Histogram)</a:t>
                      </a:r>
                    </a:p>
                  </a:txBody>
                  <a:tcPr/>
                </a:tc>
                <a:tc>
                  <a:txBody>
                    <a:bodyPr/>
                    <a:lstStyle/>
                    <a:p>
                      <a:pPr algn="ctr"/>
                      <a:r>
                        <a:rPr lang="en-US" dirty="0">
                          <a:solidFill>
                            <a:schemeClr val="accent6">
                              <a:lumMod val="75000"/>
                            </a:schemeClr>
                          </a:solidFill>
                        </a:rPr>
                        <a:t>Task Partitioning</a:t>
                      </a:r>
                    </a:p>
                  </a:txBody>
                  <a:tcPr/>
                </a:tc>
                <a:extLst>
                  <a:ext uri="{0D108BD9-81ED-4DB2-BD59-A6C34878D82A}">
                    <a16:rowId xmlns:a16="http://schemas.microsoft.com/office/drawing/2014/main" val="60753049"/>
                  </a:ext>
                </a:extLst>
              </a:tr>
            </a:tbl>
          </a:graphicData>
        </a:graphic>
      </p:graphicFrame>
      <p:sp>
        <p:nvSpPr>
          <p:cNvPr id="3" name="TextBox 2">
            <a:extLst>
              <a:ext uri="{FF2B5EF4-FFF2-40B4-BE49-F238E27FC236}">
                <a16:creationId xmlns:a16="http://schemas.microsoft.com/office/drawing/2014/main" id="{A555B8EC-AFBD-4480-A052-99F891936383}"/>
              </a:ext>
            </a:extLst>
          </p:cNvPr>
          <p:cNvSpPr txBox="1"/>
          <p:nvPr/>
        </p:nvSpPr>
        <p:spPr>
          <a:xfrm>
            <a:off x="736600" y="5676900"/>
            <a:ext cx="8407400" cy="369332"/>
          </a:xfrm>
          <a:prstGeom prst="rect">
            <a:avLst/>
          </a:prstGeom>
          <a:noFill/>
        </p:spPr>
        <p:txBody>
          <a:bodyPr wrap="square" rtlCol="0">
            <a:spAutoFit/>
          </a:bodyPr>
          <a:lstStyle/>
          <a:p>
            <a:r>
              <a:rPr lang="en-US" dirty="0"/>
              <a:t>OpenCL-D (OpenCL discrete architecture) versions of these benchmarks are used. </a:t>
            </a:r>
          </a:p>
        </p:txBody>
      </p:sp>
    </p:spTree>
    <p:extLst>
      <p:ext uri="{BB962C8B-B14F-4D97-AF65-F5344CB8AC3E}">
        <p14:creationId xmlns:p14="http://schemas.microsoft.com/office/powerpoint/2010/main" val="113279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1AC3-23D9-4F70-BC6F-0B80775307E6}"/>
              </a:ext>
            </a:extLst>
          </p:cNvPr>
          <p:cNvSpPr>
            <a:spLocks noGrp="1"/>
          </p:cNvSpPr>
          <p:nvPr>
            <p:ph type="title"/>
          </p:nvPr>
        </p:nvSpPr>
        <p:spPr/>
        <p:txBody>
          <a:bodyPr/>
          <a:lstStyle/>
          <a:p>
            <a:r>
              <a:rPr lang="en-US" dirty="0"/>
              <a:t>Evaluation Platforms</a:t>
            </a:r>
          </a:p>
        </p:txBody>
      </p:sp>
      <p:graphicFrame>
        <p:nvGraphicFramePr>
          <p:cNvPr id="4" name="Content Placeholder 3">
            <a:extLst>
              <a:ext uri="{FF2B5EF4-FFF2-40B4-BE49-F238E27FC236}">
                <a16:creationId xmlns:a16="http://schemas.microsoft.com/office/drawing/2014/main" id="{B65F6FCB-A572-4D98-A06B-D0A0440C7E15}"/>
              </a:ext>
            </a:extLst>
          </p:cNvPr>
          <p:cNvGraphicFramePr>
            <a:graphicFrameLocks noGrp="1"/>
          </p:cNvGraphicFramePr>
          <p:nvPr>
            <p:ph idx="1"/>
            <p:extLst>
              <p:ext uri="{D42A27DB-BD31-4B8C-83A1-F6EECF244321}">
                <p14:modId xmlns:p14="http://schemas.microsoft.com/office/powerpoint/2010/main" val="79921691"/>
              </p:ext>
            </p:extLst>
          </p:nvPr>
        </p:nvGraphicFramePr>
        <p:xfrm>
          <a:off x="827972" y="2928034"/>
          <a:ext cx="7488055" cy="2595880"/>
        </p:xfrm>
        <a:graphic>
          <a:graphicData uri="http://schemas.openxmlformats.org/drawingml/2006/table">
            <a:tbl>
              <a:tblPr firstRow="1" firstCol="1" bandRow="1">
                <a:tableStyleId>{5C22544A-7EE6-4342-B048-85BDC9FD1C3A}</a:tableStyleId>
              </a:tblPr>
              <a:tblGrid>
                <a:gridCol w="2050961">
                  <a:extLst>
                    <a:ext uri="{9D8B030D-6E8A-4147-A177-3AD203B41FA5}">
                      <a16:colId xmlns:a16="http://schemas.microsoft.com/office/drawing/2014/main" val="2955272668"/>
                    </a:ext>
                  </a:extLst>
                </a:gridCol>
                <a:gridCol w="2773025">
                  <a:extLst>
                    <a:ext uri="{9D8B030D-6E8A-4147-A177-3AD203B41FA5}">
                      <a16:colId xmlns:a16="http://schemas.microsoft.com/office/drawing/2014/main" val="477869484"/>
                    </a:ext>
                  </a:extLst>
                </a:gridCol>
                <a:gridCol w="2664069">
                  <a:extLst>
                    <a:ext uri="{9D8B030D-6E8A-4147-A177-3AD203B41FA5}">
                      <a16:colId xmlns:a16="http://schemas.microsoft.com/office/drawing/2014/main" val="806509983"/>
                    </a:ext>
                  </a:extLst>
                </a:gridCol>
              </a:tblGrid>
              <a:tr h="370840">
                <a:tc>
                  <a:txBody>
                    <a:bodyPr/>
                    <a:lstStyle/>
                    <a:p>
                      <a:endParaRPr lang="en-US" dirty="0"/>
                    </a:p>
                  </a:txBody>
                  <a:tcPr/>
                </a:tc>
                <a:tc>
                  <a:txBody>
                    <a:bodyPr/>
                    <a:lstStyle/>
                    <a:p>
                      <a:r>
                        <a:rPr lang="en-US" dirty="0"/>
                        <a:t>Platform A</a:t>
                      </a:r>
                    </a:p>
                  </a:txBody>
                  <a:tcPr/>
                </a:tc>
                <a:tc>
                  <a:txBody>
                    <a:bodyPr/>
                    <a:lstStyle/>
                    <a:p>
                      <a:r>
                        <a:rPr lang="en-US" dirty="0"/>
                        <a:t>Platform B</a:t>
                      </a:r>
                    </a:p>
                  </a:txBody>
                  <a:tcPr/>
                </a:tc>
                <a:extLst>
                  <a:ext uri="{0D108BD9-81ED-4DB2-BD59-A6C34878D82A}">
                    <a16:rowId xmlns:a16="http://schemas.microsoft.com/office/drawing/2014/main" val="1726160888"/>
                  </a:ext>
                </a:extLst>
              </a:tr>
              <a:tr h="370840">
                <a:tc>
                  <a:txBody>
                    <a:bodyPr/>
                    <a:lstStyle/>
                    <a:p>
                      <a:r>
                        <a:rPr lang="en-US" dirty="0"/>
                        <a:t>FPGA Board</a:t>
                      </a:r>
                    </a:p>
                  </a:txBody>
                  <a:tcPr/>
                </a:tc>
                <a:tc>
                  <a:txBody>
                    <a:bodyPr/>
                    <a:lstStyle/>
                    <a:p>
                      <a:r>
                        <a:rPr lang="en-US" dirty="0" err="1"/>
                        <a:t>Terasic</a:t>
                      </a:r>
                      <a:r>
                        <a:rPr lang="en-US" dirty="0"/>
                        <a:t> DE5-Net</a:t>
                      </a:r>
                    </a:p>
                  </a:txBody>
                  <a:tcPr/>
                </a:tc>
                <a:tc>
                  <a:txBody>
                    <a:bodyPr/>
                    <a:lstStyle/>
                    <a:p>
                      <a:r>
                        <a:rPr lang="en-US" dirty="0" err="1"/>
                        <a:t>Nallatech</a:t>
                      </a:r>
                      <a:r>
                        <a:rPr lang="en-US" dirty="0"/>
                        <a:t> 510T</a:t>
                      </a:r>
                    </a:p>
                  </a:txBody>
                  <a:tcPr/>
                </a:tc>
                <a:extLst>
                  <a:ext uri="{0D108BD9-81ED-4DB2-BD59-A6C34878D82A}">
                    <a16:rowId xmlns:a16="http://schemas.microsoft.com/office/drawing/2014/main" val="1497281693"/>
                  </a:ext>
                </a:extLst>
              </a:tr>
              <a:tr h="370840">
                <a:tc>
                  <a:txBody>
                    <a:bodyPr/>
                    <a:lstStyle/>
                    <a:p>
                      <a:r>
                        <a:rPr lang="en-US" b="1" dirty="0"/>
                        <a:t>FPGA Chip</a:t>
                      </a:r>
                    </a:p>
                  </a:txBody>
                  <a:tcPr/>
                </a:tc>
                <a:tc>
                  <a:txBody>
                    <a:bodyPr/>
                    <a:lstStyle/>
                    <a:p>
                      <a:r>
                        <a:rPr lang="en-US" b="1" dirty="0"/>
                        <a:t>Intel Stratix V GX</a:t>
                      </a:r>
                    </a:p>
                  </a:txBody>
                  <a:tcPr/>
                </a:tc>
                <a:tc>
                  <a:txBody>
                    <a:bodyPr/>
                    <a:lstStyle/>
                    <a:p>
                      <a:r>
                        <a:rPr lang="en-US" b="1" dirty="0"/>
                        <a:t>Intel </a:t>
                      </a:r>
                      <a:r>
                        <a:rPr lang="en-US" b="1" dirty="0" err="1"/>
                        <a:t>Arria</a:t>
                      </a:r>
                      <a:r>
                        <a:rPr lang="en-US" b="1" dirty="0"/>
                        <a:t> 10 GX</a:t>
                      </a:r>
                    </a:p>
                  </a:txBody>
                  <a:tcPr/>
                </a:tc>
                <a:extLst>
                  <a:ext uri="{0D108BD9-81ED-4DB2-BD59-A6C34878D82A}">
                    <a16:rowId xmlns:a16="http://schemas.microsoft.com/office/drawing/2014/main" val="105046772"/>
                  </a:ext>
                </a:extLst>
              </a:tr>
              <a:tr h="370840">
                <a:tc>
                  <a:txBody>
                    <a:bodyPr/>
                    <a:lstStyle/>
                    <a:p>
                      <a:r>
                        <a:rPr lang="en-US" dirty="0"/>
                        <a:t>On-Board Memory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GB (DDR3)</a:t>
                      </a:r>
                    </a:p>
                  </a:txBody>
                  <a:tcPr/>
                </a:tc>
                <a:tc>
                  <a:txBody>
                    <a:bodyPr/>
                    <a:lstStyle/>
                    <a:p>
                      <a:r>
                        <a:rPr lang="en-US" dirty="0"/>
                        <a:t>8 GB (DDR4)</a:t>
                      </a:r>
                    </a:p>
                  </a:txBody>
                  <a:tcPr/>
                </a:tc>
                <a:extLst>
                  <a:ext uri="{0D108BD9-81ED-4DB2-BD59-A6C34878D82A}">
                    <a16:rowId xmlns:a16="http://schemas.microsoft.com/office/drawing/2014/main" val="3106565310"/>
                  </a:ext>
                </a:extLst>
              </a:tr>
              <a:tr h="370840">
                <a:tc>
                  <a:txBody>
                    <a:bodyPr/>
                    <a:lstStyle/>
                    <a:p>
                      <a:r>
                        <a:rPr lang="en-US" dirty="0"/>
                        <a:t>Host CPU</a:t>
                      </a:r>
                    </a:p>
                  </a:txBody>
                  <a:tcPr/>
                </a:tc>
                <a:tc>
                  <a:txBody>
                    <a:bodyPr/>
                    <a:lstStyle/>
                    <a:p>
                      <a:r>
                        <a:rPr lang="en-US" dirty="0"/>
                        <a:t>Intel Xeon E3-1240 v3</a:t>
                      </a:r>
                    </a:p>
                  </a:txBody>
                  <a:tcPr/>
                </a:tc>
                <a:tc>
                  <a:txBody>
                    <a:bodyPr/>
                    <a:lstStyle/>
                    <a:p>
                      <a:r>
                        <a:rPr lang="en-US" dirty="0"/>
                        <a:t>Intel Xeon E5-2650 v3</a:t>
                      </a:r>
                    </a:p>
                  </a:txBody>
                  <a:tcPr/>
                </a:tc>
                <a:extLst>
                  <a:ext uri="{0D108BD9-81ED-4DB2-BD59-A6C34878D82A}">
                    <a16:rowId xmlns:a16="http://schemas.microsoft.com/office/drawing/2014/main" val="4238235287"/>
                  </a:ext>
                </a:extLst>
              </a:tr>
              <a:tr h="370840">
                <a:tc>
                  <a:txBody>
                    <a:bodyPr/>
                    <a:lstStyle/>
                    <a:p>
                      <a:r>
                        <a:rPr lang="en-US" dirty="0"/>
                        <a:t>Host Memory</a:t>
                      </a:r>
                    </a:p>
                  </a:txBody>
                  <a:tcPr/>
                </a:tc>
                <a:tc>
                  <a:txBody>
                    <a:bodyPr/>
                    <a:lstStyle/>
                    <a:p>
                      <a:r>
                        <a:rPr lang="en-US" dirty="0"/>
                        <a:t>8 GB (DDR3)</a:t>
                      </a:r>
                    </a:p>
                  </a:txBody>
                  <a:tcPr/>
                </a:tc>
                <a:tc>
                  <a:txBody>
                    <a:bodyPr/>
                    <a:lstStyle/>
                    <a:p>
                      <a:r>
                        <a:rPr lang="en-US" dirty="0"/>
                        <a:t>96 GB (DDR4)</a:t>
                      </a:r>
                    </a:p>
                  </a:txBody>
                  <a:tcPr/>
                </a:tc>
                <a:extLst>
                  <a:ext uri="{0D108BD9-81ED-4DB2-BD59-A6C34878D82A}">
                    <a16:rowId xmlns:a16="http://schemas.microsoft.com/office/drawing/2014/main" val="403337313"/>
                  </a:ext>
                </a:extLst>
              </a:tr>
              <a:tr h="370840">
                <a:tc>
                  <a:txBody>
                    <a:bodyPr/>
                    <a:lstStyle/>
                    <a:p>
                      <a:r>
                        <a:rPr lang="en-US" dirty="0"/>
                        <a:t>Interface</a:t>
                      </a:r>
                    </a:p>
                  </a:txBody>
                  <a:tcPr/>
                </a:tc>
                <a:tc>
                  <a:txBody>
                    <a:bodyPr/>
                    <a:lstStyle/>
                    <a:p>
                      <a:r>
                        <a:rPr lang="en-US" dirty="0"/>
                        <a:t>PCIe gen3.0 x8</a:t>
                      </a:r>
                    </a:p>
                  </a:txBody>
                  <a:tcPr/>
                </a:tc>
                <a:tc>
                  <a:txBody>
                    <a:bodyPr/>
                    <a:lstStyle/>
                    <a:p>
                      <a:r>
                        <a:rPr lang="en-US" dirty="0"/>
                        <a:t>PCIe gen3.0 x8</a:t>
                      </a:r>
                    </a:p>
                  </a:txBody>
                  <a:tcPr/>
                </a:tc>
                <a:extLst>
                  <a:ext uri="{0D108BD9-81ED-4DB2-BD59-A6C34878D82A}">
                    <a16:rowId xmlns:a16="http://schemas.microsoft.com/office/drawing/2014/main" val="609321780"/>
                  </a:ext>
                </a:extLst>
              </a:tr>
            </a:tbl>
          </a:graphicData>
        </a:graphic>
      </p:graphicFrame>
      <p:pic>
        <p:nvPicPr>
          <p:cNvPr id="1026" name="Picture 2" descr="Image result for Terasic DE5-Net board">
            <a:extLst>
              <a:ext uri="{FF2B5EF4-FFF2-40B4-BE49-F238E27FC236}">
                <a16:creationId xmlns:a16="http://schemas.microsoft.com/office/drawing/2014/main" id="{AE1A0687-B87F-4F02-8854-6F0AEBE54A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8273" y="1461184"/>
            <a:ext cx="264033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archive.cotsjournalonline.com/files/images/5431/Nallatech%20510Tw-Case_medium.jpg">
            <a:extLst>
              <a:ext uri="{FF2B5EF4-FFF2-40B4-BE49-F238E27FC236}">
                <a16:creationId xmlns:a16="http://schemas.microsoft.com/office/drawing/2014/main" id="{0553B282-FCD0-4007-B028-96984A9B0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5339" y="1626164"/>
            <a:ext cx="1987062" cy="1103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802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89CC-C7A4-45C5-BF7A-6E354D2FE47F}"/>
              </a:ext>
            </a:extLst>
          </p:cNvPr>
          <p:cNvSpPr>
            <a:spLocks noGrp="1"/>
          </p:cNvSpPr>
          <p:nvPr>
            <p:ph type="title"/>
          </p:nvPr>
        </p:nvSpPr>
        <p:spPr/>
        <p:txBody>
          <a:bodyPr/>
          <a:lstStyle/>
          <a:p>
            <a:r>
              <a:rPr lang="en-US" dirty="0"/>
              <a:t>Intel OpenCL SDK for FPGA</a:t>
            </a:r>
          </a:p>
        </p:txBody>
      </p:sp>
      <p:sp>
        <p:nvSpPr>
          <p:cNvPr id="3" name="Content Placeholder 2">
            <a:extLst>
              <a:ext uri="{FF2B5EF4-FFF2-40B4-BE49-F238E27FC236}">
                <a16:creationId xmlns:a16="http://schemas.microsoft.com/office/drawing/2014/main" id="{FC27AB12-60F2-493B-B1FD-3511FCF12FB7}"/>
              </a:ext>
            </a:extLst>
          </p:cNvPr>
          <p:cNvSpPr>
            <a:spLocks noGrp="1"/>
          </p:cNvSpPr>
          <p:nvPr>
            <p:ph idx="1"/>
          </p:nvPr>
        </p:nvSpPr>
        <p:spPr>
          <a:xfrm>
            <a:off x="344868" y="1524001"/>
            <a:ext cx="8399082" cy="4507520"/>
          </a:xfrm>
        </p:spPr>
        <p:txBody>
          <a:bodyPr>
            <a:normAutofit/>
          </a:bodyPr>
          <a:lstStyle/>
          <a:p>
            <a:r>
              <a:rPr lang="en-US" sz="2400" dirty="0"/>
              <a:t>Intel OpenCL SDK for FPGA is used to compile and synthesize host executable and FPGA design </a:t>
            </a:r>
          </a:p>
        </p:txBody>
      </p:sp>
      <p:pic>
        <p:nvPicPr>
          <p:cNvPr id="4" name="Picture 3">
            <a:extLst>
              <a:ext uri="{FF2B5EF4-FFF2-40B4-BE49-F238E27FC236}">
                <a16:creationId xmlns:a16="http://schemas.microsoft.com/office/drawing/2014/main" id="{5F843449-A700-4D7B-8A77-95BA133AD6E1}"/>
              </a:ext>
            </a:extLst>
          </p:cNvPr>
          <p:cNvPicPr>
            <a:picLocks noChangeAspect="1"/>
          </p:cNvPicPr>
          <p:nvPr/>
        </p:nvPicPr>
        <p:blipFill>
          <a:blip r:embed="rId3"/>
          <a:stretch>
            <a:fillRect/>
          </a:stretch>
        </p:blipFill>
        <p:spPr>
          <a:xfrm>
            <a:off x="1491154" y="2264777"/>
            <a:ext cx="6161692" cy="3855643"/>
          </a:xfrm>
          <a:prstGeom prst="rect">
            <a:avLst/>
          </a:prstGeom>
        </p:spPr>
      </p:pic>
    </p:spTree>
    <p:extLst>
      <p:ext uri="{BB962C8B-B14F-4D97-AF65-F5344CB8AC3E}">
        <p14:creationId xmlns:p14="http://schemas.microsoft.com/office/powerpoint/2010/main" val="4132856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167033-E43E-4291-96BA-7DFB7EDCE8BC}"/>
              </a:ext>
            </a:extLst>
          </p:cNvPr>
          <p:cNvPicPr>
            <a:picLocks noChangeAspect="1"/>
          </p:cNvPicPr>
          <p:nvPr/>
        </p:nvPicPr>
        <p:blipFill>
          <a:blip r:embed="rId2"/>
          <a:stretch>
            <a:fillRect/>
          </a:stretch>
        </p:blipFill>
        <p:spPr>
          <a:xfrm>
            <a:off x="5646767" y="1154798"/>
            <a:ext cx="3381118" cy="4751598"/>
          </a:xfrm>
          <a:prstGeom prst="rect">
            <a:avLst/>
          </a:prstGeom>
        </p:spPr>
      </p:pic>
      <p:sp>
        <p:nvSpPr>
          <p:cNvPr id="2" name="Title 1">
            <a:extLst>
              <a:ext uri="{FF2B5EF4-FFF2-40B4-BE49-F238E27FC236}">
                <a16:creationId xmlns:a16="http://schemas.microsoft.com/office/drawing/2014/main" id="{5B5389CC-C7A4-45C5-BF7A-6E354D2FE47F}"/>
              </a:ext>
            </a:extLst>
          </p:cNvPr>
          <p:cNvSpPr>
            <a:spLocks noGrp="1"/>
          </p:cNvSpPr>
          <p:nvPr>
            <p:ph type="title"/>
          </p:nvPr>
        </p:nvSpPr>
        <p:spPr/>
        <p:txBody>
          <a:bodyPr/>
          <a:lstStyle/>
          <a:p>
            <a:r>
              <a:rPr lang="en-US" dirty="0"/>
              <a:t>Compute Unit Replication</a:t>
            </a:r>
          </a:p>
        </p:txBody>
      </p:sp>
      <p:sp>
        <p:nvSpPr>
          <p:cNvPr id="3" name="Content Placeholder 2">
            <a:extLst>
              <a:ext uri="{FF2B5EF4-FFF2-40B4-BE49-F238E27FC236}">
                <a16:creationId xmlns:a16="http://schemas.microsoft.com/office/drawing/2014/main" id="{FC27AB12-60F2-493B-B1FD-3511FCF12FB7}"/>
              </a:ext>
            </a:extLst>
          </p:cNvPr>
          <p:cNvSpPr>
            <a:spLocks noGrp="1"/>
          </p:cNvSpPr>
          <p:nvPr>
            <p:ph idx="1"/>
          </p:nvPr>
        </p:nvSpPr>
        <p:spPr>
          <a:xfrm>
            <a:off x="344868" y="1524001"/>
            <a:ext cx="5234017" cy="4659394"/>
          </a:xfrm>
        </p:spPr>
        <p:txBody>
          <a:bodyPr>
            <a:normAutofit lnSpcReduction="10000"/>
          </a:bodyPr>
          <a:lstStyle/>
          <a:p>
            <a:r>
              <a:rPr lang="en-US" sz="2400" dirty="0"/>
              <a:t>OpenCL kernels are synthesized to compute units on FPGA</a:t>
            </a:r>
          </a:p>
          <a:p>
            <a:r>
              <a:rPr lang="en-US" sz="2400" dirty="0"/>
              <a:t>The compute units on FPGA can be replicated by adding </a:t>
            </a:r>
            <a:r>
              <a:rPr lang="en-US" sz="2400" dirty="0" err="1">
                <a:latin typeface="Consolas" panose="020B0609020204030204" pitchFamily="49" charset="0"/>
              </a:rPr>
              <a:t>num_compute_units</a:t>
            </a:r>
            <a:r>
              <a:rPr lang="en-US" sz="2400" dirty="0"/>
              <a:t> attribute in the OpenCL kernel code</a:t>
            </a:r>
          </a:p>
          <a:p>
            <a:r>
              <a:rPr lang="en-US" sz="2400" dirty="0" err="1">
                <a:latin typeface="Consolas" panose="020B0609020204030204" pitchFamily="49" charset="0"/>
              </a:rPr>
              <a:t>num_compute_units</a:t>
            </a:r>
            <a:r>
              <a:rPr lang="en-US" sz="2400" dirty="0"/>
              <a:t> attribute modifies the </a:t>
            </a:r>
            <a:r>
              <a:rPr lang="en-US" sz="2400" b="1" dirty="0"/>
              <a:t>number of compute units to which work-groups can be scheduled</a:t>
            </a:r>
            <a:r>
              <a:rPr lang="en-US" sz="2400" dirty="0"/>
              <a:t>, which also modifies the </a:t>
            </a:r>
            <a:r>
              <a:rPr lang="en-US" sz="2400" b="1" dirty="0"/>
              <a:t>number of times a kernel accesses global memory</a:t>
            </a:r>
          </a:p>
          <a:p>
            <a:r>
              <a:rPr lang="en-US" sz="2400" dirty="0"/>
              <a:t>We evaluate the impact of compute unit replication</a:t>
            </a:r>
          </a:p>
        </p:txBody>
      </p:sp>
      <p:sp>
        <p:nvSpPr>
          <p:cNvPr id="6" name="Rectangle 5">
            <a:extLst>
              <a:ext uri="{FF2B5EF4-FFF2-40B4-BE49-F238E27FC236}">
                <a16:creationId xmlns:a16="http://schemas.microsoft.com/office/drawing/2014/main" id="{006A2B16-D784-47AE-8516-809DD3F1A4DB}"/>
              </a:ext>
            </a:extLst>
          </p:cNvPr>
          <p:cNvSpPr/>
          <p:nvPr/>
        </p:nvSpPr>
        <p:spPr>
          <a:xfrm>
            <a:off x="5740049" y="5906396"/>
            <a:ext cx="3381118" cy="276999"/>
          </a:xfrm>
          <a:prstGeom prst="rect">
            <a:avLst/>
          </a:prstGeom>
        </p:spPr>
        <p:txBody>
          <a:bodyPr wrap="none">
            <a:spAutoFit/>
          </a:bodyPr>
          <a:lstStyle/>
          <a:p>
            <a:r>
              <a:rPr lang="en-US" sz="1200" dirty="0"/>
              <a:t>Intel® FPGA SDK for OpenCL™ Best Practices Guide </a:t>
            </a:r>
          </a:p>
        </p:txBody>
      </p:sp>
    </p:spTree>
    <p:extLst>
      <p:ext uri="{BB962C8B-B14F-4D97-AF65-F5344CB8AC3E}">
        <p14:creationId xmlns:p14="http://schemas.microsoft.com/office/powerpoint/2010/main" val="1608423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Canny Edge Detection (Data Partitioning)</a:t>
            </a:r>
          </a:p>
        </p:txBody>
      </p:sp>
      <p:graphicFrame>
        <p:nvGraphicFramePr>
          <p:cNvPr id="6" name="Chart 5"/>
          <p:cNvGraphicFramePr>
            <a:graphicFrameLocks/>
          </p:cNvGraphicFramePr>
          <p:nvPr>
            <p:extLst>
              <p:ext uri="{D42A27DB-BD31-4B8C-83A1-F6EECF244321}">
                <p14:modId xmlns:p14="http://schemas.microsoft.com/office/powerpoint/2010/main" val="264229903"/>
              </p:ext>
            </p:extLst>
          </p:nvPr>
        </p:nvGraphicFramePr>
        <p:xfrm>
          <a:off x="262921" y="1690689"/>
          <a:ext cx="8562975" cy="3700461"/>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EBD2BEE-F789-49E1-8439-4F0A0A52E656}"/>
                  </a:ext>
                </a:extLst>
              </p:cNvPr>
              <p:cNvSpPr/>
              <p:nvPr/>
            </p:nvSpPr>
            <p:spPr>
              <a:xfrm>
                <a:off x="344868" y="5385110"/>
                <a:ext cx="5664819" cy="646331"/>
              </a:xfrm>
              <a:prstGeom prst="rect">
                <a:avLst/>
              </a:prstGeom>
            </p:spPr>
            <p:txBody>
              <a:bodyPr wrap="square">
                <a:spAutoFit/>
              </a:bodyPr>
              <a:lstStyle/>
              <a:p>
                <a:pPr marL="285750" indent="-285750">
                  <a:lnSpc>
                    <a:spcPct val="100000"/>
                  </a:lnSpc>
                  <a:spcBef>
                    <a:spcPts val="0"/>
                  </a:spcBef>
                  <a:buFont typeface="Arial" panose="020B0604020202020204" pitchFamily="34" charset="0"/>
                  <a:buChar char="•"/>
                </a:pPr>
                <a:r>
                  <a:rPr lang="en-US" dirty="0"/>
                  <a:t>C: CPU; F: FPGA</a:t>
                </a:r>
              </a:p>
              <a:p>
                <a:pPr marL="285750" indent="-285750">
                  <a:lnSpc>
                    <a:spcPct val="100000"/>
                  </a:lnSpc>
                  <a:spcBef>
                    <a:spcPts val="0"/>
                  </a:spcBef>
                  <a:buFont typeface="Arial" panose="020B0604020202020204" pitchFamily="34" charset="0"/>
                  <a:buChar char="•"/>
                </a:pP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tx1"/>
                    </a:solidFill>
                  </a:rPr>
                  <a:t>: Fraction of data parallel tasks assigned to CPU</a:t>
                </a:r>
              </a:p>
            </p:txBody>
          </p:sp>
        </mc:Choice>
        <mc:Fallback xmlns="">
          <p:sp>
            <p:nvSpPr>
              <p:cNvPr id="3" name="Rectangle 2">
                <a:extLst>
                  <a:ext uri="{FF2B5EF4-FFF2-40B4-BE49-F238E27FC236}">
                    <a16:creationId xmlns:a16="http://schemas.microsoft.com/office/drawing/2014/main" id="{5EBD2BEE-F789-49E1-8439-4F0A0A52E656}"/>
                  </a:ext>
                </a:extLst>
              </p:cNvPr>
              <p:cNvSpPr>
                <a:spLocks noRot="1" noChangeAspect="1" noMove="1" noResize="1" noEditPoints="1" noAdjustHandles="1" noChangeArrowheads="1" noChangeShapeType="1" noTextEdit="1"/>
              </p:cNvSpPr>
              <p:nvPr/>
            </p:nvSpPr>
            <p:spPr>
              <a:xfrm>
                <a:off x="344868" y="5385110"/>
                <a:ext cx="5664819" cy="646331"/>
              </a:xfrm>
              <a:prstGeom prst="rect">
                <a:avLst/>
              </a:prstGeom>
              <a:blipFill>
                <a:blip r:embed="rId4"/>
                <a:stretch>
                  <a:fillRect l="-75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27FDFBC-DF47-4EC3-9991-EC8C75AFF962}"/>
                  </a:ext>
                </a:extLst>
              </p:cNvPr>
              <p:cNvSpPr/>
              <p:nvPr/>
            </p:nvSpPr>
            <p:spPr>
              <a:xfrm>
                <a:off x="756647" y="4615934"/>
                <a:ext cx="3824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𝛼</m:t>
                      </m:r>
                    </m:oMath>
                  </m:oMathPara>
                </a14:m>
                <a:endParaRPr lang="en-US" dirty="0"/>
              </a:p>
            </p:txBody>
          </p:sp>
        </mc:Choice>
        <mc:Fallback xmlns="">
          <p:sp>
            <p:nvSpPr>
              <p:cNvPr id="5" name="Rectangle 4">
                <a:extLst>
                  <a:ext uri="{FF2B5EF4-FFF2-40B4-BE49-F238E27FC236}">
                    <a16:creationId xmlns:a16="http://schemas.microsoft.com/office/drawing/2014/main" id="{427FDFBC-DF47-4EC3-9991-EC8C75AFF962}"/>
                  </a:ext>
                </a:extLst>
              </p:cNvPr>
              <p:cNvSpPr>
                <a:spLocks noRot="1" noChangeAspect="1" noMove="1" noResize="1" noEditPoints="1" noAdjustHandles="1" noChangeArrowheads="1" noChangeShapeType="1" noTextEdit="1"/>
              </p:cNvSpPr>
              <p:nvPr/>
            </p:nvSpPr>
            <p:spPr>
              <a:xfrm>
                <a:off x="756647" y="4615934"/>
                <a:ext cx="382412" cy="369332"/>
              </a:xfrm>
              <a:prstGeom prst="rect">
                <a:avLst/>
              </a:prstGeom>
              <a:blipFill>
                <a:blip r:embed="rId5"/>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0F58029-0086-49AC-A769-14BE44ECE54B}"/>
              </a:ext>
            </a:extLst>
          </p:cNvPr>
          <p:cNvSpPr/>
          <p:nvPr/>
        </p:nvSpPr>
        <p:spPr>
          <a:xfrm>
            <a:off x="8196707" y="4644948"/>
            <a:ext cx="547243" cy="31801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6CE69A8-F94E-45C2-8964-094522D22008}"/>
              </a:ext>
            </a:extLst>
          </p:cNvPr>
          <p:cNvCxnSpPr>
            <a:cxnSpLocks/>
            <a:endCxn id="8" idx="2"/>
          </p:cNvCxnSpPr>
          <p:nvPr/>
        </p:nvCxnSpPr>
        <p:spPr>
          <a:xfrm flipV="1">
            <a:off x="8470329" y="4962964"/>
            <a:ext cx="0" cy="2850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4EBCE9-E37E-4E66-9229-694B63A18AA4}"/>
              </a:ext>
            </a:extLst>
          </p:cNvPr>
          <p:cNvSpPr txBox="1"/>
          <p:nvPr/>
        </p:nvSpPr>
        <p:spPr>
          <a:xfrm>
            <a:off x="6987040" y="5200444"/>
            <a:ext cx="2118350" cy="830997"/>
          </a:xfrm>
          <a:prstGeom prst="rect">
            <a:avLst/>
          </a:prstGeom>
          <a:noFill/>
        </p:spPr>
        <p:txBody>
          <a:bodyPr wrap="square" rtlCol="0">
            <a:spAutoFit/>
          </a:bodyPr>
          <a:lstStyle/>
          <a:p>
            <a:r>
              <a:rPr lang="en-US" sz="1200" b="1" dirty="0">
                <a:solidFill>
                  <a:srgbClr val="C00000"/>
                </a:solidFill>
              </a:rPr>
              <a:t>Dynamic data partitioning</a:t>
            </a:r>
            <a:r>
              <a:rPr lang="en-US" sz="1200" dirty="0">
                <a:solidFill>
                  <a:srgbClr val="C00000"/>
                </a:solidFill>
              </a:rPr>
              <a:t>: assigning batch of data parallel tasks to idle devices, achieving dynamic workload balance</a:t>
            </a:r>
          </a:p>
        </p:txBody>
      </p:sp>
      <p:cxnSp>
        <p:nvCxnSpPr>
          <p:cNvPr id="15" name="Straight Connector 14">
            <a:extLst>
              <a:ext uri="{FF2B5EF4-FFF2-40B4-BE49-F238E27FC236}">
                <a16:creationId xmlns:a16="http://schemas.microsoft.com/office/drawing/2014/main" id="{5DF53E55-608F-4831-A9EF-C455E6C8278E}"/>
              </a:ext>
            </a:extLst>
          </p:cNvPr>
          <p:cNvCxnSpPr/>
          <p:nvPr/>
        </p:nvCxnSpPr>
        <p:spPr>
          <a:xfrm flipH="1">
            <a:off x="1082040" y="3139440"/>
            <a:ext cx="7848600" cy="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D28F6AA-7AE4-43AD-AED4-2DB03A212333}"/>
              </a:ext>
            </a:extLst>
          </p:cNvPr>
          <p:cNvSpPr/>
          <p:nvPr/>
        </p:nvSpPr>
        <p:spPr>
          <a:xfrm>
            <a:off x="8061960" y="2826864"/>
            <a:ext cx="904991" cy="369332"/>
          </a:xfrm>
          <a:prstGeom prst="rect">
            <a:avLst/>
          </a:prstGeom>
        </p:spPr>
        <p:txBody>
          <a:bodyPr wrap="none">
            <a:spAutoFit/>
          </a:bodyPr>
          <a:lstStyle/>
          <a:p>
            <a:r>
              <a:rPr lang="en-US" dirty="0">
                <a:solidFill>
                  <a:srgbClr val="C00000"/>
                </a:solidFill>
              </a:rPr>
              <a:t>optimal</a:t>
            </a:r>
            <a:endParaRPr lang="en-US" dirty="0"/>
          </a:p>
        </p:txBody>
      </p:sp>
    </p:spTree>
    <p:extLst>
      <p:ext uri="{BB962C8B-B14F-4D97-AF65-F5344CB8AC3E}">
        <p14:creationId xmlns:p14="http://schemas.microsoft.com/office/powerpoint/2010/main" val="375537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 Canny Edge Detection </a:t>
            </a:r>
            <a:br>
              <a:rPr lang="en-US" dirty="0"/>
            </a:br>
            <a:r>
              <a:rPr lang="en-US" dirty="0"/>
              <a:t>(Data Partitioning and Task Partitioning)</a:t>
            </a:r>
          </a:p>
        </p:txBody>
      </p:sp>
      <p:graphicFrame>
        <p:nvGraphicFramePr>
          <p:cNvPr id="4" name="Chart 3"/>
          <p:cNvGraphicFramePr>
            <a:graphicFrameLocks/>
          </p:cNvGraphicFramePr>
          <p:nvPr>
            <p:extLst/>
          </p:nvPr>
        </p:nvGraphicFramePr>
        <p:xfrm>
          <a:off x="671689" y="1690689"/>
          <a:ext cx="7349067" cy="3998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0619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67" y="365126"/>
            <a:ext cx="8561007" cy="1325563"/>
          </a:xfrm>
        </p:spPr>
        <p:txBody>
          <a:bodyPr>
            <a:normAutofit fontScale="90000"/>
          </a:bodyPr>
          <a:lstStyle/>
          <a:p>
            <a:r>
              <a:rPr lang="en-US" dirty="0"/>
              <a:t>Evaluation: Random Sample Consensus</a:t>
            </a:r>
            <a:br>
              <a:rPr lang="en-US" dirty="0"/>
            </a:br>
            <a:r>
              <a:rPr lang="en-US" dirty="0"/>
              <a:t>(Data Partitioning and Task Partitioning)</a:t>
            </a:r>
          </a:p>
        </p:txBody>
      </p:sp>
      <p:graphicFrame>
        <p:nvGraphicFramePr>
          <p:cNvPr id="5" name="Chart 4"/>
          <p:cNvGraphicFramePr>
            <a:graphicFrameLocks/>
          </p:cNvGraphicFramePr>
          <p:nvPr>
            <p:extLst>
              <p:ext uri="{D42A27DB-BD31-4B8C-83A1-F6EECF244321}">
                <p14:modId xmlns:p14="http://schemas.microsoft.com/office/powerpoint/2010/main" val="1051043334"/>
              </p:ext>
            </p:extLst>
          </p:nvPr>
        </p:nvGraphicFramePr>
        <p:xfrm>
          <a:off x="595488" y="1690689"/>
          <a:ext cx="7349067" cy="3998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913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8CCA-C67F-4FD0-86F9-1A1F20F2D064}"/>
              </a:ext>
            </a:extLst>
          </p:cNvPr>
          <p:cNvSpPr>
            <a:spLocks noGrp="1"/>
          </p:cNvSpPr>
          <p:nvPr>
            <p:ph type="title"/>
          </p:nvPr>
        </p:nvSpPr>
        <p:spPr/>
        <p:txBody>
          <a:bodyPr/>
          <a:lstStyle/>
          <a:p>
            <a:r>
              <a:rPr lang="en-US" dirty="0" err="1"/>
              <a:t>Bézier</a:t>
            </a:r>
            <a:r>
              <a:rPr lang="en-US" dirty="0"/>
              <a:t> Surface (BS, Data Partitioning)</a:t>
            </a:r>
          </a:p>
        </p:txBody>
      </p:sp>
      <p:graphicFrame>
        <p:nvGraphicFramePr>
          <p:cNvPr id="4" name="Chart 3">
            <a:extLst>
              <a:ext uri="{FF2B5EF4-FFF2-40B4-BE49-F238E27FC236}">
                <a16:creationId xmlns:a16="http://schemas.microsoft.com/office/drawing/2014/main" id="{4B83E8E5-A760-4073-8B58-43F0D34F3FA7}"/>
              </a:ext>
            </a:extLst>
          </p:cNvPr>
          <p:cNvGraphicFramePr>
            <a:graphicFrameLocks/>
          </p:cNvGraphicFramePr>
          <p:nvPr>
            <p:extLst>
              <p:ext uri="{D42A27DB-BD31-4B8C-83A1-F6EECF244321}">
                <p14:modId xmlns:p14="http://schemas.microsoft.com/office/powerpoint/2010/main" val="2231161359"/>
              </p:ext>
            </p:extLst>
          </p:nvPr>
        </p:nvGraphicFramePr>
        <p:xfrm>
          <a:off x="1326937" y="1626577"/>
          <a:ext cx="6471840" cy="42985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7487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F2BE-EF34-429D-871F-E29E1B28B59E}"/>
              </a:ext>
            </a:extLst>
          </p:cNvPr>
          <p:cNvSpPr>
            <a:spLocks noGrp="1"/>
          </p:cNvSpPr>
          <p:nvPr>
            <p:ph type="title"/>
          </p:nvPr>
        </p:nvSpPr>
        <p:spPr/>
        <p:txBody>
          <a:bodyPr>
            <a:normAutofit/>
          </a:bodyPr>
          <a:lstStyle/>
          <a:p>
            <a:r>
              <a:rPr lang="en-US" sz="3200" dirty="0"/>
              <a:t>Histogram (HSTO, Output Data Partitioning)</a:t>
            </a:r>
          </a:p>
        </p:txBody>
      </p:sp>
      <p:graphicFrame>
        <p:nvGraphicFramePr>
          <p:cNvPr id="4" name="Chart 3">
            <a:extLst>
              <a:ext uri="{FF2B5EF4-FFF2-40B4-BE49-F238E27FC236}">
                <a16:creationId xmlns:a16="http://schemas.microsoft.com/office/drawing/2014/main" id="{FBE749CA-838A-4808-93B5-82BE5BDB6831}"/>
              </a:ext>
            </a:extLst>
          </p:cNvPr>
          <p:cNvGraphicFramePr>
            <a:graphicFrameLocks/>
          </p:cNvGraphicFramePr>
          <p:nvPr>
            <p:extLst>
              <p:ext uri="{D42A27DB-BD31-4B8C-83A1-F6EECF244321}">
                <p14:modId xmlns:p14="http://schemas.microsoft.com/office/powerpoint/2010/main" val="371176195"/>
              </p:ext>
            </p:extLst>
          </p:nvPr>
        </p:nvGraphicFramePr>
        <p:xfrm>
          <a:off x="1043060" y="1690689"/>
          <a:ext cx="7002698" cy="39037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826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05D5-8037-4BAA-8654-FE1D83080456}"/>
              </a:ext>
            </a:extLst>
          </p:cNvPr>
          <p:cNvSpPr>
            <a:spLocks noGrp="1"/>
          </p:cNvSpPr>
          <p:nvPr>
            <p:ph type="title"/>
          </p:nvPr>
        </p:nvSpPr>
        <p:spPr/>
        <p:txBody>
          <a:bodyPr/>
          <a:lstStyle/>
          <a:p>
            <a:r>
              <a:rPr lang="en-US" dirty="0"/>
              <a:t>Kernel Replication – Data Partitioning</a:t>
            </a:r>
          </a:p>
        </p:txBody>
      </p:sp>
      <p:pic>
        <p:nvPicPr>
          <p:cNvPr id="6" name="Picture 5">
            <a:extLst>
              <a:ext uri="{FF2B5EF4-FFF2-40B4-BE49-F238E27FC236}">
                <a16:creationId xmlns:a16="http://schemas.microsoft.com/office/drawing/2014/main" id="{79B29031-ADF3-4D5C-B282-BF525E43A422}"/>
              </a:ext>
            </a:extLst>
          </p:cNvPr>
          <p:cNvPicPr>
            <a:picLocks noChangeAspect="1"/>
          </p:cNvPicPr>
          <p:nvPr/>
        </p:nvPicPr>
        <p:blipFill rotWithShape="1">
          <a:blip r:embed="rId3"/>
          <a:srcRect t="49100"/>
          <a:stretch/>
        </p:blipFill>
        <p:spPr>
          <a:xfrm>
            <a:off x="4533778" y="2141024"/>
            <a:ext cx="4553792" cy="3050737"/>
          </a:xfrm>
          <a:prstGeom prst="rect">
            <a:avLst/>
          </a:prstGeom>
        </p:spPr>
      </p:pic>
      <p:pic>
        <p:nvPicPr>
          <p:cNvPr id="7" name="Picture 6">
            <a:extLst>
              <a:ext uri="{FF2B5EF4-FFF2-40B4-BE49-F238E27FC236}">
                <a16:creationId xmlns:a16="http://schemas.microsoft.com/office/drawing/2014/main" id="{69A708CE-B6C3-48BC-918A-9E60CBE956E1}"/>
              </a:ext>
            </a:extLst>
          </p:cNvPr>
          <p:cNvPicPr>
            <a:picLocks noChangeAspect="1"/>
          </p:cNvPicPr>
          <p:nvPr/>
        </p:nvPicPr>
        <p:blipFill rotWithShape="1">
          <a:blip r:embed="rId3"/>
          <a:srcRect b="50753"/>
          <a:stretch/>
        </p:blipFill>
        <p:spPr>
          <a:xfrm>
            <a:off x="35168" y="2240112"/>
            <a:ext cx="4553792" cy="2951649"/>
          </a:xfrm>
          <a:prstGeom prst="rect">
            <a:avLst/>
          </a:prstGeom>
        </p:spPr>
      </p:pic>
      <p:sp>
        <p:nvSpPr>
          <p:cNvPr id="3" name="TextBox 2">
            <a:extLst>
              <a:ext uri="{FF2B5EF4-FFF2-40B4-BE49-F238E27FC236}">
                <a16:creationId xmlns:a16="http://schemas.microsoft.com/office/drawing/2014/main" id="{5BB881AF-57A3-4861-861D-DB1A4BA2D3A2}"/>
              </a:ext>
            </a:extLst>
          </p:cNvPr>
          <p:cNvSpPr txBox="1"/>
          <p:nvPr/>
        </p:nvSpPr>
        <p:spPr>
          <a:xfrm>
            <a:off x="533400" y="1690689"/>
            <a:ext cx="7416800" cy="369332"/>
          </a:xfrm>
          <a:prstGeom prst="rect">
            <a:avLst/>
          </a:prstGeom>
          <a:noFill/>
        </p:spPr>
        <p:txBody>
          <a:bodyPr wrap="square" rtlCol="0">
            <a:spAutoFit/>
          </a:bodyPr>
          <a:lstStyle/>
          <a:p>
            <a:r>
              <a:rPr lang="en-US" dirty="0"/>
              <a:t>We evaluated the performance under different kernel replication factors. </a:t>
            </a:r>
          </a:p>
        </p:txBody>
      </p:sp>
    </p:spTree>
    <p:extLst>
      <p:ext uri="{BB962C8B-B14F-4D97-AF65-F5344CB8AC3E}">
        <p14:creationId xmlns:p14="http://schemas.microsoft.com/office/powerpoint/2010/main" val="64199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Computing</a:t>
            </a:r>
          </a:p>
        </p:txBody>
      </p:sp>
      <p:sp>
        <p:nvSpPr>
          <p:cNvPr id="3" name="Content Placeholder 2"/>
          <p:cNvSpPr>
            <a:spLocks noGrp="1"/>
          </p:cNvSpPr>
          <p:nvPr>
            <p:ph idx="1"/>
          </p:nvPr>
        </p:nvSpPr>
        <p:spPr>
          <a:xfrm>
            <a:off x="344868" y="1825625"/>
            <a:ext cx="4583971" cy="4205895"/>
          </a:xfrm>
        </p:spPr>
        <p:txBody>
          <a:bodyPr>
            <a:normAutofit/>
          </a:bodyPr>
          <a:lstStyle/>
          <a:p>
            <a:pPr>
              <a:spcBef>
                <a:spcPts val="1200"/>
              </a:spcBef>
            </a:pPr>
            <a:r>
              <a:rPr lang="en-US" sz="2400" dirty="0"/>
              <a:t>Traditionally, accelerators (GPUs, FPGAs, etc.) have been used as </a:t>
            </a:r>
            <a:r>
              <a:rPr lang="en-US" sz="2400" i="1" dirty="0"/>
              <a:t>offload</a:t>
            </a:r>
            <a:r>
              <a:rPr lang="en-US" sz="2400" dirty="0"/>
              <a:t> engines</a:t>
            </a:r>
          </a:p>
        </p:txBody>
      </p:sp>
      <p:sp>
        <p:nvSpPr>
          <p:cNvPr id="7" name="Rectangle 6">
            <a:extLst>
              <a:ext uri="{FF2B5EF4-FFF2-40B4-BE49-F238E27FC236}">
                <a16:creationId xmlns:a16="http://schemas.microsoft.com/office/drawing/2014/main" id="{8CAED7B1-02F6-4DAF-9E01-04C16B57D3EA}"/>
              </a:ext>
            </a:extLst>
          </p:cNvPr>
          <p:cNvSpPr/>
          <p:nvPr/>
        </p:nvSpPr>
        <p:spPr>
          <a:xfrm>
            <a:off x="5553306" y="5264028"/>
            <a:ext cx="3345367" cy="646331"/>
          </a:xfrm>
          <a:prstGeom prst="rect">
            <a:avLst/>
          </a:prstGeom>
        </p:spPr>
        <p:txBody>
          <a:bodyPr wrap="square">
            <a:spAutoFit/>
          </a:bodyPr>
          <a:lstStyle/>
          <a:p>
            <a:r>
              <a:rPr lang="en-US" dirty="0"/>
              <a:t>Host processor </a:t>
            </a:r>
            <a:r>
              <a:rPr lang="en-US" i="1" dirty="0"/>
              <a:t>offloads </a:t>
            </a:r>
            <a:r>
              <a:rPr lang="en-US" dirty="0"/>
              <a:t>computation tasks to accelerators</a:t>
            </a:r>
          </a:p>
        </p:txBody>
      </p:sp>
      <p:sp>
        <p:nvSpPr>
          <p:cNvPr id="4" name="Rectangle 3">
            <a:extLst>
              <a:ext uri="{FF2B5EF4-FFF2-40B4-BE49-F238E27FC236}">
                <a16:creationId xmlns:a16="http://schemas.microsoft.com/office/drawing/2014/main" id="{40E8585C-DDE0-42CE-8E5A-4A6387F5E8FA}"/>
              </a:ext>
            </a:extLst>
          </p:cNvPr>
          <p:cNvSpPr/>
          <p:nvPr/>
        </p:nvSpPr>
        <p:spPr>
          <a:xfrm>
            <a:off x="5553306" y="1996068"/>
            <a:ext cx="1393903" cy="68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Processor</a:t>
            </a:r>
          </a:p>
        </p:txBody>
      </p:sp>
      <p:sp>
        <p:nvSpPr>
          <p:cNvPr id="8" name="Rectangle 7">
            <a:extLst>
              <a:ext uri="{FF2B5EF4-FFF2-40B4-BE49-F238E27FC236}">
                <a16:creationId xmlns:a16="http://schemas.microsoft.com/office/drawing/2014/main" id="{C5D71181-0872-485E-8BFB-C64401849C91}"/>
              </a:ext>
            </a:extLst>
          </p:cNvPr>
          <p:cNvSpPr/>
          <p:nvPr/>
        </p:nvSpPr>
        <p:spPr>
          <a:xfrm>
            <a:off x="7144213" y="1996068"/>
            <a:ext cx="1393903" cy="68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Memory</a:t>
            </a:r>
          </a:p>
        </p:txBody>
      </p:sp>
      <p:sp>
        <p:nvSpPr>
          <p:cNvPr id="9" name="Rectangle 8">
            <a:extLst>
              <a:ext uri="{FF2B5EF4-FFF2-40B4-BE49-F238E27FC236}">
                <a16:creationId xmlns:a16="http://schemas.microsoft.com/office/drawing/2014/main" id="{FE67B47D-594B-4CF2-A3CF-0DEF42625536}"/>
              </a:ext>
            </a:extLst>
          </p:cNvPr>
          <p:cNvSpPr/>
          <p:nvPr/>
        </p:nvSpPr>
        <p:spPr>
          <a:xfrm>
            <a:off x="5553306" y="3472943"/>
            <a:ext cx="2984810" cy="1699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Accelerators</a:t>
            </a:r>
          </a:p>
        </p:txBody>
      </p:sp>
      <p:grpSp>
        <p:nvGrpSpPr>
          <p:cNvPr id="12" name="Group 11">
            <a:extLst>
              <a:ext uri="{FF2B5EF4-FFF2-40B4-BE49-F238E27FC236}">
                <a16:creationId xmlns:a16="http://schemas.microsoft.com/office/drawing/2014/main" id="{30288E9A-FB03-4C0C-A445-C8EAFCF41C23}"/>
              </a:ext>
            </a:extLst>
          </p:cNvPr>
          <p:cNvGrpSpPr/>
          <p:nvPr/>
        </p:nvGrpSpPr>
        <p:grpSpPr>
          <a:xfrm>
            <a:off x="6032808" y="2594756"/>
            <a:ext cx="434898" cy="914790"/>
            <a:chOff x="6032808" y="2594756"/>
            <a:chExt cx="434898" cy="914790"/>
          </a:xfrm>
        </p:grpSpPr>
        <p:sp>
          <p:nvSpPr>
            <p:cNvPr id="6" name="Arrow: Up-Down 5">
              <a:extLst>
                <a:ext uri="{FF2B5EF4-FFF2-40B4-BE49-F238E27FC236}">
                  <a16:creationId xmlns:a16="http://schemas.microsoft.com/office/drawing/2014/main" id="{EB9C35E9-D922-4E79-B63B-CF67D2E949C8}"/>
                </a:ext>
              </a:extLst>
            </p:cNvPr>
            <p:cNvSpPr/>
            <p:nvPr/>
          </p:nvSpPr>
          <p:spPr>
            <a:xfrm>
              <a:off x="6032808" y="2594756"/>
              <a:ext cx="434898" cy="914790"/>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B9420E-15B2-4304-ABAD-5B069F921B90}"/>
                </a:ext>
              </a:extLst>
            </p:cNvPr>
            <p:cNvSpPr/>
            <p:nvPr/>
          </p:nvSpPr>
          <p:spPr>
            <a:xfrm rot="16200000">
              <a:off x="5973578" y="2905341"/>
              <a:ext cx="553357" cy="338554"/>
            </a:xfrm>
            <a:prstGeom prst="rect">
              <a:avLst/>
            </a:prstGeom>
          </p:spPr>
          <p:txBody>
            <a:bodyPr wrap="none">
              <a:spAutoFit/>
            </a:bodyPr>
            <a:lstStyle/>
            <a:p>
              <a:pPr algn="ctr"/>
              <a:r>
                <a:rPr lang="en-US" sz="1600" dirty="0"/>
                <a:t>PCIe</a:t>
              </a:r>
            </a:p>
          </p:txBody>
        </p:sp>
      </p:grpSp>
    </p:spTree>
    <p:extLst>
      <p:ext uri="{BB962C8B-B14F-4D97-AF65-F5344CB8AC3E}">
        <p14:creationId xmlns:p14="http://schemas.microsoft.com/office/powerpoint/2010/main" val="3070592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05D5-8037-4BAA-8654-FE1D83080456}"/>
              </a:ext>
            </a:extLst>
          </p:cNvPr>
          <p:cNvSpPr>
            <a:spLocks noGrp="1"/>
          </p:cNvSpPr>
          <p:nvPr>
            <p:ph type="title"/>
          </p:nvPr>
        </p:nvSpPr>
        <p:spPr/>
        <p:txBody>
          <a:bodyPr/>
          <a:lstStyle/>
          <a:p>
            <a:r>
              <a:rPr lang="en-US" dirty="0"/>
              <a:t>Kernel Replication – Task Partitioning</a:t>
            </a:r>
          </a:p>
        </p:txBody>
      </p:sp>
      <p:graphicFrame>
        <p:nvGraphicFramePr>
          <p:cNvPr id="9" name="Chart 8">
            <a:extLst>
              <a:ext uri="{FF2B5EF4-FFF2-40B4-BE49-F238E27FC236}">
                <a16:creationId xmlns:a16="http://schemas.microsoft.com/office/drawing/2014/main" id="{66FC4FB1-8E22-42DB-A6BD-CFB2A9260E09}"/>
              </a:ext>
            </a:extLst>
          </p:cNvPr>
          <p:cNvGraphicFramePr>
            <a:graphicFrameLocks/>
          </p:cNvGraphicFramePr>
          <p:nvPr>
            <p:extLst>
              <p:ext uri="{D42A27DB-BD31-4B8C-83A1-F6EECF244321}">
                <p14:modId xmlns:p14="http://schemas.microsoft.com/office/powerpoint/2010/main" val="1590879481"/>
              </p:ext>
            </p:extLst>
          </p:nvPr>
        </p:nvGraphicFramePr>
        <p:xfrm>
          <a:off x="344868" y="2250831"/>
          <a:ext cx="2832943" cy="34450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336A823D-27D1-4193-99C2-20043D522EE5}"/>
              </a:ext>
            </a:extLst>
          </p:cNvPr>
          <p:cNvGraphicFramePr>
            <a:graphicFrameLocks/>
          </p:cNvGraphicFramePr>
          <p:nvPr>
            <p:extLst>
              <p:ext uri="{D42A27DB-BD31-4B8C-83A1-F6EECF244321}">
                <p14:modId xmlns:p14="http://schemas.microsoft.com/office/powerpoint/2010/main" val="2448353605"/>
              </p:ext>
            </p:extLst>
          </p:nvPr>
        </p:nvGraphicFramePr>
        <p:xfrm>
          <a:off x="3331433" y="2250831"/>
          <a:ext cx="2788380" cy="34450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8AF0B02D-C75A-4F61-A32C-A5504C85A5CD}"/>
              </a:ext>
            </a:extLst>
          </p:cNvPr>
          <p:cNvGraphicFramePr>
            <a:graphicFrameLocks/>
          </p:cNvGraphicFramePr>
          <p:nvPr>
            <p:extLst>
              <p:ext uri="{D42A27DB-BD31-4B8C-83A1-F6EECF244321}">
                <p14:modId xmlns:p14="http://schemas.microsoft.com/office/powerpoint/2010/main" val="2665527029"/>
              </p:ext>
            </p:extLst>
          </p:nvPr>
        </p:nvGraphicFramePr>
        <p:xfrm>
          <a:off x="6273435" y="2145323"/>
          <a:ext cx="2671763" cy="3550575"/>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a:extLst>
              <a:ext uri="{FF2B5EF4-FFF2-40B4-BE49-F238E27FC236}">
                <a16:creationId xmlns:a16="http://schemas.microsoft.com/office/drawing/2014/main" id="{7C5AA62D-375B-436F-A814-9407351021E3}"/>
              </a:ext>
            </a:extLst>
          </p:cNvPr>
          <p:cNvSpPr txBox="1"/>
          <p:nvPr/>
        </p:nvSpPr>
        <p:spPr>
          <a:xfrm>
            <a:off x="1450731" y="5695898"/>
            <a:ext cx="888023" cy="369332"/>
          </a:xfrm>
          <a:prstGeom prst="rect">
            <a:avLst/>
          </a:prstGeom>
          <a:noFill/>
        </p:spPr>
        <p:txBody>
          <a:bodyPr wrap="square" rtlCol="0">
            <a:spAutoFit/>
          </a:bodyPr>
          <a:lstStyle/>
          <a:p>
            <a:pPr algn="ctr"/>
            <a:r>
              <a:rPr lang="en-US" dirty="0"/>
              <a:t>SSSP</a:t>
            </a:r>
          </a:p>
        </p:txBody>
      </p:sp>
      <p:sp>
        <p:nvSpPr>
          <p:cNvPr id="13" name="TextBox 12">
            <a:extLst>
              <a:ext uri="{FF2B5EF4-FFF2-40B4-BE49-F238E27FC236}">
                <a16:creationId xmlns:a16="http://schemas.microsoft.com/office/drawing/2014/main" id="{ED7FDCF7-D7B9-4BCF-A22E-C47E5075985F}"/>
              </a:ext>
            </a:extLst>
          </p:cNvPr>
          <p:cNvSpPr txBox="1"/>
          <p:nvPr/>
        </p:nvSpPr>
        <p:spPr>
          <a:xfrm>
            <a:off x="4478215" y="5695898"/>
            <a:ext cx="888023" cy="369332"/>
          </a:xfrm>
          <a:prstGeom prst="rect">
            <a:avLst/>
          </a:prstGeom>
          <a:noFill/>
        </p:spPr>
        <p:txBody>
          <a:bodyPr wrap="square" rtlCol="0">
            <a:spAutoFit/>
          </a:bodyPr>
          <a:lstStyle/>
          <a:p>
            <a:pPr algn="ctr"/>
            <a:r>
              <a:rPr lang="en-US" dirty="0"/>
              <a:t>TQ</a:t>
            </a:r>
          </a:p>
        </p:txBody>
      </p:sp>
      <p:sp>
        <p:nvSpPr>
          <p:cNvPr id="14" name="TextBox 13">
            <a:extLst>
              <a:ext uri="{FF2B5EF4-FFF2-40B4-BE49-F238E27FC236}">
                <a16:creationId xmlns:a16="http://schemas.microsoft.com/office/drawing/2014/main" id="{D9F63562-1CB7-49E6-80D6-86012D286B05}"/>
              </a:ext>
            </a:extLst>
          </p:cNvPr>
          <p:cNvSpPr txBox="1"/>
          <p:nvPr/>
        </p:nvSpPr>
        <p:spPr>
          <a:xfrm>
            <a:off x="7400558" y="5695898"/>
            <a:ext cx="888023" cy="369332"/>
          </a:xfrm>
          <a:prstGeom prst="rect">
            <a:avLst/>
          </a:prstGeom>
          <a:noFill/>
        </p:spPr>
        <p:txBody>
          <a:bodyPr wrap="square" rtlCol="0">
            <a:spAutoFit/>
          </a:bodyPr>
          <a:lstStyle/>
          <a:p>
            <a:pPr algn="ctr"/>
            <a:r>
              <a:rPr lang="en-US" dirty="0"/>
              <a:t>TQH</a:t>
            </a:r>
          </a:p>
        </p:txBody>
      </p:sp>
      <p:sp>
        <p:nvSpPr>
          <p:cNvPr id="15" name="TextBox 14">
            <a:extLst>
              <a:ext uri="{FF2B5EF4-FFF2-40B4-BE49-F238E27FC236}">
                <a16:creationId xmlns:a16="http://schemas.microsoft.com/office/drawing/2014/main" id="{26290DFC-B37E-4D9C-AC3A-88AC9E8835F1}"/>
              </a:ext>
            </a:extLst>
          </p:cNvPr>
          <p:cNvSpPr txBox="1"/>
          <p:nvPr/>
        </p:nvSpPr>
        <p:spPr>
          <a:xfrm>
            <a:off x="533400" y="1690689"/>
            <a:ext cx="7416800" cy="369332"/>
          </a:xfrm>
          <a:prstGeom prst="rect">
            <a:avLst/>
          </a:prstGeom>
          <a:noFill/>
        </p:spPr>
        <p:txBody>
          <a:bodyPr wrap="square" rtlCol="0">
            <a:spAutoFit/>
          </a:bodyPr>
          <a:lstStyle/>
          <a:p>
            <a:r>
              <a:rPr lang="en-US" dirty="0"/>
              <a:t>We evaluated the performance under different kernel replication factors. </a:t>
            </a:r>
          </a:p>
        </p:txBody>
      </p:sp>
    </p:spTree>
    <p:extLst>
      <p:ext uri="{BB962C8B-B14F-4D97-AF65-F5344CB8AC3E}">
        <p14:creationId xmlns:p14="http://schemas.microsoft.com/office/powerpoint/2010/main" val="3639697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67" y="365126"/>
            <a:ext cx="8561007" cy="1325563"/>
          </a:xfrm>
        </p:spPr>
        <p:txBody>
          <a:bodyPr/>
          <a:lstStyle/>
          <a:p>
            <a:r>
              <a:rPr lang="en-US" dirty="0"/>
              <a:t>Impact of Replication</a:t>
            </a:r>
          </a:p>
        </p:txBody>
      </p:sp>
      <p:sp>
        <p:nvSpPr>
          <p:cNvPr id="6" name="Rectangle 5"/>
          <p:cNvSpPr/>
          <p:nvPr/>
        </p:nvSpPr>
        <p:spPr>
          <a:xfrm>
            <a:off x="344867" y="1478323"/>
            <a:ext cx="2916055" cy="424732"/>
          </a:xfrm>
          <a:prstGeom prst="rect">
            <a:avLst/>
          </a:prstGeom>
        </p:spPr>
        <p:txBody>
          <a:bodyPr wrap="none">
            <a:spAutoFit/>
          </a:bodyPr>
          <a:lstStyle/>
          <a:p>
            <a:pPr defTabSz="914400">
              <a:lnSpc>
                <a:spcPct val="90000"/>
              </a:lnSpc>
              <a:spcBef>
                <a:spcPct val="0"/>
              </a:spcBef>
            </a:pPr>
            <a:r>
              <a:rPr lang="en-US" sz="2400" dirty="0">
                <a:solidFill>
                  <a:schemeClr val="accent5">
                    <a:lumMod val="50000"/>
                  </a:schemeClr>
                </a:solidFill>
                <a:ea typeface="+mj-ea"/>
                <a:cs typeface="+mj-cs"/>
              </a:rPr>
              <a:t>Canny Edge Detection</a:t>
            </a:r>
          </a:p>
        </p:txBody>
      </p:sp>
      <p:sp>
        <p:nvSpPr>
          <p:cNvPr id="7" name="TextBox 6"/>
          <p:cNvSpPr txBox="1"/>
          <p:nvPr/>
        </p:nvSpPr>
        <p:spPr>
          <a:xfrm>
            <a:off x="121542" y="4834973"/>
            <a:ext cx="878433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Replication factor for this application has little impact on performance</a:t>
            </a:r>
          </a:p>
          <a:p>
            <a:pPr marL="285750" indent="-285750">
              <a:buFont typeface="Arial" panose="020B0604020202020204" pitchFamily="34" charset="0"/>
              <a:buChar char="•"/>
            </a:pPr>
            <a:r>
              <a:rPr lang="en-US" dirty="0"/>
              <a:t>Further profiling reveals the reason of performance saturation is the saturation of the memory bandwidth</a:t>
            </a:r>
          </a:p>
          <a:p>
            <a:pPr marL="285750" indent="-285750">
              <a:buFont typeface="Arial" panose="020B0604020202020204" pitchFamily="34" charset="0"/>
              <a:buChar char="•"/>
            </a:pPr>
            <a:r>
              <a:rPr lang="en-US" dirty="0"/>
              <a:t>Task partitioning can afford a larger replication factor</a:t>
            </a:r>
          </a:p>
        </p:txBody>
      </p:sp>
      <p:pic>
        <p:nvPicPr>
          <p:cNvPr id="4" name="Picture 3">
            <a:extLst>
              <a:ext uri="{FF2B5EF4-FFF2-40B4-BE49-F238E27FC236}">
                <a16:creationId xmlns:a16="http://schemas.microsoft.com/office/drawing/2014/main" id="{1799F159-B2D5-44AC-9138-0533ECC9C894}"/>
              </a:ext>
            </a:extLst>
          </p:cNvPr>
          <p:cNvPicPr>
            <a:picLocks noChangeAspect="1"/>
          </p:cNvPicPr>
          <p:nvPr/>
        </p:nvPicPr>
        <p:blipFill>
          <a:blip r:embed="rId3"/>
          <a:stretch>
            <a:fillRect/>
          </a:stretch>
        </p:blipFill>
        <p:spPr>
          <a:xfrm>
            <a:off x="1335174" y="1952560"/>
            <a:ext cx="6110654" cy="2832908"/>
          </a:xfrm>
          <a:prstGeom prst="rect">
            <a:avLst/>
          </a:prstGeom>
        </p:spPr>
      </p:pic>
      <p:sp>
        <p:nvSpPr>
          <p:cNvPr id="9" name="Rectangle 8">
            <a:extLst>
              <a:ext uri="{FF2B5EF4-FFF2-40B4-BE49-F238E27FC236}">
                <a16:creationId xmlns:a16="http://schemas.microsoft.com/office/drawing/2014/main" id="{A9267BCD-1CC0-450C-9F48-89C4A65A2F5F}"/>
              </a:ext>
            </a:extLst>
          </p:cNvPr>
          <p:cNvSpPr/>
          <p:nvPr/>
        </p:nvSpPr>
        <p:spPr>
          <a:xfrm>
            <a:off x="3346657" y="4197193"/>
            <a:ext cx="2334101" cy="276999"/>
          </a:xfrm>
          <a:prstGeom prst="rect">
            <a:avLst/>
          </a:prstGeom>
          <a:solidFill>
            <a:schemeClr val="bg1"/>
          </a:solidFill>
        </p:spPr>
        <p:txBody>
          <a:bodyPr wrap="none" lIns="0" tIns="0" rIns="0" bIns="0">
            <a:spAutoFit/>
          </a:bodyPr>
          <a:lstStyle/>
          <a:p>
            <a:r>
              <a:rPr lang="en-US" dirty="0"/>
              <a:t>Kernel Replication Factor</a:t>
            </a:r>
          </a:p>
        </p:txBody>
      </p:sp>
    </p:spTree>
    <p:extLst>
      <p:ext uri="{BB962C8B-B14F-4D97-AF65-F5344CB8AC3E}">
        <p14:creationId xmlns:p14="http://schemas.microsoft.com/office/powerpoint/2010/main" val="222817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867" y="365126"/>
            <a:ext cx="8561007" cy="1325563"/>
          </a:xfrm>
        </p:spPr>
        <p:txBody>
          <a:bodyPr/>
          <a:lstStyle/>
          <a:p>
            <a:r>
              <a:rPr lang="en-US" dirty="0"/>
              <a:t>Impact of Replication</a:t>
            </a:r>
          </a:p>
        </p:txBody>
      </p:sp>
      <p:sp>
        <p:nvSpPr>
          <p:cNvPr id="6" name="TextBox 5"/>
          <p:cNvSpPr txBox="1"/>
          <p:nvPr/>
        </p:nvSpPr>
        <p:spPr>
          <a:xfrm>
            <a:off x="114300" y="4929189"/>
            <a:ext cx="917257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Replication improves performance of this application</a:t>
            </a:r>
          </a:p>
          <a:p>
            <a:pPr marL="285750" indent="-285750">
              <a:buFont typeface="Arial" panose="020B0604020202020204" pitchFamily="34" charset="0"/>
              <a:buChar char="•"/>
            </a:pPr>
            <a:r>
              <a:rPr lang="en-US" dirty="0"/>
              <a:t>Bounding resource: DSP blocks</a:t>
            </a:r>
          </a:p>
          <a:p>
            <a:pPr marL="285750" indent="-285750">
              <a:buFont typeface="Arial" panose="020B0604020202020204" pitchFamily="34" charset="0"/>
              <a:buChar char="•"/>
            </a:pPr>
            <a:r>
              <a:rPr lang="en-US" dirty="0"/>
              <a:t>Task partitioning releases the pressure on DSP block and thus can afford a larger replication factor</a:t>
            </a:r>
          </a:p>
        </p:txBody>
      </p:sp>
      <p:sp>
        <p:nvSpPr>
          <p:cNvPr id="7" name="Rectangle 6"/>
          <p:cNvSpPr/>
          <p:nvPr/>
        </p:nvSpPr>
        <p:spPr>
          <a:xfrm>
            <a:off x="344867" y="1478323"/>
            <a:ext cx="3613490" cy="424732"/>
          </a:xfrm>
          <a:prstGeom prst="rect">
            <a:avLst/>
          </a:prstGeom>
        </p:spPr>
        <p:txBody>
          <a:bodyPr wrap="none">
            <a:spAutoFit/>
          </a:bodyPr>
          <a:lstStyle/>
          <a:p>
            <a:pPr defTabSz="914400">
              <a:lnSpc>
                <a:spcPct val="90000"/>
              </a:lnSpc>
              <a:spcBef>
                <a:spcPct val="0"/>
              </a:spcBef>
            </a:pPr>
            <a:r>
              <a:rPr lang="en-US" sz="2400" dirty="0">
                <a:solidFill>
                  <a:schemeClr val="accent5">
                    <a:lumMod val="50000"/>
                  </a:schemeClr>
                </a:solidFill>
              </a:rPr>
              <a:t>Random Sample Consensus</a:t>
            </a:r>
          </a:p>
        </p:txBody>
      </p:sp>
      <p:pic>
        <p:nvPicPr>
          <p:cNvPr id="3" name="Picture 2">
            <a:extLst>
              <a:ext uri="{FF2B5EF4-FFF2-40B4-BE49-F238E27FC236}">
                <a16:creationId xmlns:a16="http://schemas.microsoft.com/office/drawing/2014/main" id="{70309621-67D1-497F-917E-9F3B81AECA10}"/>
              </a:ext>
            </a:extLst>
          </p:cNvPr>
          <p:cNvPicPr>
            <a:picLocks noChangeAspect="1"/>
          </p:cNvPicPr>
          <p:nvPr/>
        </p:nvPicPr>
        <p:blipFill>
          <a:blip r:embed="rId3"/>
          <a:stretch>
            <a:fillRect/>
          </a:stretch>
        </p:blipFill>
        <p:spPr>
          <a:xfrm>
            <a:off x="1223560" y="1884583"/>
            <a:ext cx="6696879" cy="3044606"/>
          </a:xfrm>
          <a:prstGeom prst="rect">
            <a:avLst/>
          </a:prstGeom>
        </p:spPr>
      </p:pic>
      <p:sp>
        <p:nvSpPr>
          <p:cNvPr id="4" name="Rectangle 3">
            <a:extLst>
              <a:ext uri="{FF2B5EF4-FFF2-40B4-BE49-F238E27FC236}">
                <a16:creationId xmlns:a16="http://schemas.microsoft.com/office/drawing/2014/main" id="{5A4C1DBC-AB02-46B0-AC52-0C81498E918C}"/>
              </a:ext>
            </a:extLst>
          </p:cNvPr>
          <p:cNvSpPr/>
          <p:nvPr/>
        </p:nvSpPr>
        <p:spPr>
          <a:xfrm>
            <a:off x="3458319" y="4273034"/>
            <a:ext cx="2334101" cy="276999"/>
          </a:xfrm>
          <a:prstGeom prst="rect">
            <a:avLst/>
          </a:prstGeom>
          <a:solidFill>
            <a:schemeClr val="bg1"/>
          </a:solidFill>
        </p:spPr>
        <p:txBody>
          <a:bodyPr wrap="none" lIns="0" tIns="0" rIns="0" bIns="0">
            <a:spAutoFit/>
          </a:bodyPr>
          <a:lstStyle/>
          <a:p>
            <a:r>
              <a:rPr lang="en-US" dirty="0"/>
              <a:t>Kernel Replication Factor</a:t>
            </a:r>
          </a:p>
        </p:txBody>
      </p:sp>
    </p:spTree>
    <p:extLst>
      <p:ext uri="{BB962C8B-B14F-4D97-AF65-F5344CB8AC3E}">
        <p14:creationId xmlns:p14="http://schemas.microsoft.com/office/powerpoint/2010/main" val="234117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Insights</a:t>
            </a:r>
          </a:p>
        </p:txBody>
      </p:sp>
      <p:sp>
        <p:nvSpPr>
          <p:cNvPr id="3" name="Content Placeholder 2"/>
          <p:cNvSpPr>
            <a:spLocks noGrp="1"/>
          </p:cNvSpPr>
          <p:nvPr>
            <p:ph idx="1"/>
          </p:nvPr>
        </p:nvSpPr>
        <p:spPr/>
        <p:txBody>
          <a:bodyPr>
            <a:normAutofit fontScale="92500"/>
          </a:bodyPr>
          <a:lstStyle/>
          <a:p>
            <a:r>
              <a:rPr lang="en-US" dirty="0"/>
              <a:t>Collaborative execution is beneficial</a:t>
            </a:r>
          </a:p>
          <a:p>
            <a:r>
              <a:rPr lang="en-US" dirty="0"/>
              <a:t>Data partitioning requires careful choice of partitions to provide the highest performance</a:t>
            </a:r>
          </a:p>
          <a:p>
            <a:r>
              <a:rPr lang="en-US" dirty="0"/>
              <a:t>Task partitioning generally enables more kernel replication on the FPGA than data partitioning</a:t>
            </a:r>
          </a:p>
          <a:p>
            <a:r>
              <a:rPr lang="en-US" dirty="0"/>
              <a:t>Data partitioning inflicts less burden on programmers and has less communication overhead than task partitioning</a:t>
            </a:r>
          </a:p>
          <a:p>
            <a:r>
              <a:rPr lang="en-US" dirty="0"/>
              <a:t>OpenCL stack provides a convenient programming model while there is still room for better programmability and higher performance</a:t>
            </a:r>
          </a:p>
        </p:txBody>
      </p:sp>
    </p:spTree>
    <p:extLst>
      <p:ext uri="{BB962C8B-B14F-4D97-AF65-F5344CB8AC3E}">
        <p14:creationId xmlns:p14="http://schemas.microsoft.com/office/powerpoint/2010/main" val="1593535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Chai</a:t>
            </a:r>
            <a:r>
              <a:rPr lang="en-US" dirty="0"/>
              <a:t> Project</a:t>
            </a:r>
          </a:p>
        </p:txBody>
      </p:sp>
      <p:sp>
        <p:nvSpPr>
          <p:cNvPr id="3" name="Content Placeholder 2"/>
          <p:cNvSpPr>
            <a:spLocks noGrp="1"/>
          </p:cNvSpPr>
          <p:nvPr>
            <p:ph idx="1"/>
          </p:nvPr>
        </p:nvSpPr>
        <p:spPr/>
        <p:txBody>
          <a:bodyPr>
            <a:normAutofit/>
          </a:bodyPr>
          <a:lstStyle/>
          <a:p>
            <a:r>
              <a:rPr lang="en-US" dirty="0"/>
              <a:t>Papers:</a:t>
            </a:r>
          </a:p>
          <a:p>
            <a:pPr lvl="1"/>
            <a:r>
              <a:rPr lang="en-US" sz="2000" b="1" dirty="0"/>
              <a:t>Analysis and Modeling of Collaborative Execution Strategies for Heterogeneous CPU-FPGA Architectures. </a:t>
            </a:r>
            <a:r>
              <a:rPr lang="en-US" sz="2000" i="1" dirty="0"/>
              <a:t>ICPE’19. </a:t>
            </a:r>
            <a:r>
              <a:rPr lang="en-US" sz="2000" dirty="0"/>
              <a:t>(this work)</a:t>
            </a:r>
            <a:endParaRPr lang="en-US" sz="2000" b="1" dirty="0"/>
          </a:p>
          <a:p>
            <a:pPr lvl="1"/>
            <a:r>
              <a:rPr lang="en-US" sz="2000" b="1" dirty="0"/>
              <a:t>Collaborative Computing for Heterogeneous Integrated Systems. </a:t>
            </a:r>
            <a:r>
              <a:rPr lang="en-US" sz="2000" i="1" dirty="0"/>
              <a:t>ICPE’17 Vision Track</a:t>
            </a:r>
            <a:r>
              <a:rPr lang="en-US" sz="2000" dirty="0"/>
              <a:t>.</a:t>
            </a:r>
          </a:p>
          <a:p>
            <a:pPr lvl="1"/>
            <a:r>
              <a:rPr lang="en-US" sz="2000" b="1" dirty="0"/>
              <a:t>Chai: Collaborative Heterogeneous Applications for Integrated-architectures. </a:t>
            </a:r>
            <a:r>
              <a:rPr lang="en-US" sz="2000" i="1" dirty="0"/>
              <a:t>ISPASS’17</a:t>
            </a:r>
            <a:r>
              <a:rPr lang="en-US" sz="2000" dirty="0"/>
              <a:t>.</a:t>
            </a:r>
            <a:endParaRPr lang="en-US" sz="2000" i="1" dirty="0"/>
          </a:p>
          <a:p>
            <a:r>
              <a:rPr lang="en-US" sz="2400" b="1" dirty="0"/>
              <a:t>Chai</a:t>
            </a:r>
            <a:r>
              <a:rPr lang="en-US" sz="2400" dirty="0"/>
              <a:t> Benchmark Suite:</a:t>
            </a:r>
          </a:p>
          <a:p>
            <a:pPr lvl="1"/>
            <a:r>
              <a:rPr lang="en-US" sz="2000" u="sng" dirty="0"/>
              <a:t>Website</a:t>
            </a:r>
            <a:r>
              <a:rPr lang="en-US" sz="2000" dirty="0"/>
              <a:t>: chai-benchmarks.github.io</a:t>
            </a:r>
          </a:p>
          <a:p>
            <a:pPr lvl="1"/>
            <a:r>
              <a:rPr lang="en-US" sz="2000" u="sng" dirty="0"/>
              <a:t>Code</a:t>
            </a:r>
            <a:r>
              <a:rPr lang="en-US" sz="2000" dirty="0"/>
              <a:t>: github.com/chai-benchmarks/chai</a:t>
            </a:r>
          </a:p>
          <a:p>
            <a:pPr lvl="1"/>
            <a:r>
              <a:rPr lang="en-US" sz="2000" u="sng" dirty="0"/>
              <a:t>Online Forum</a:t>
            </a:r>
            <a:r>
              <a:rPr lang="en-US" sz="2000" dirty="0"/>
              <a:t>: groups.google.com/d/forum/chai-dev</a:t>
            </a:r>
          </a:p>
        </p:txBody>
      </p:sp>
      <p:pic>
        <p:nvPicPr>
          <p:cNvPr id="5" name="Picture 4">
            <a:extLst>
              <a:ext uri="{FF2B5EF4-FFF2-40B4-BE49-F238E27FC236}">
                <a16:creationId xmlns:a16="http://schemas.microsoft.com/office/drawing/2014/main" id="{A3DAD3CB-5781-49B1-93DD-BD3DEBCF37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1966" y="4208119"/>
            <a:ext cx="1403836" cy="1403836"/>
          </a:xfrm>
          <a:prstGeom prst="rect">
            <a:avLst/>
          </a:prstGeom>
        </p:spPr>
      </p:pic>
    </p:spTree>
    <p:extLst>
      <p:ext uri="{BB962C8B-B14F-4D97-AF65-F5344CB8AC3E}">
        <p14:creationId xmlns:p14="http://schemas.microsoft.com/office/powerpoint/2010/main" val="1883970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292" y="436290"/>
            <a:ext cx="8596335" cy="1535068"/>
          </a:xfrm>
        </p:spPr>
        <p:txBody>
          <a:bodyPr lIns="0" tIns="0" rIns="0" bIns="0">
            <a:noAutofit/>
          </a:bodyPr>
          <a:lstStyle/>
          <a:p>
            <a:pPr>
              <a:lnSpc>
                <a:spcPct val="100000"/>
              </a:lnSpc>
            </a:pPr>
            <a:r>
              <a:rPr lang="en-US" sz="3200" dirty="0"/>
              <a:t>Analysis and Modeling of Collaborative Execution Strategies for Heterogeneous CPU-FPGA Architectures</a:t>
            </a:r>
          </a:p>
        </p:txBody>
      </p:sp>
      <p:sp>
        <p:nvSpPr>
          <p:cNvPr id="10" name="Text Placeholder 2"/>
          <p:cNvSpPr txBox="1">
            <a:spLocks/>
          </p:cNvSpPr>
          <p:nvPr/>
        </p:nvSpPr>
        <p:spPr>
          <a:xfrm>
            <a:off x="280193" y="2110153"/>
            <a:ext cx="8863807" cy="28750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None/>
            </a:pPr>
            <a:r>
              <a:rPr lang="en-US" sz="1800" dirty="0">
                <a:solidFill>
                  <a:srgbClr val="F1501C"/>
                </a:solidFill>
              </a:rPr>
              <a:t>Sitao Huang</a:t>
            </a:r>
            <a:r>
              <a:rPr lang="en-US" sz="1800" baseline="30000" dirty="0">
                <a:solidFill>
                  <a:srgbClr val="F1501C"/>
                </a:solidFill>
              </a:rPr>
              <a:t>1</a:t>
            </a:r>
            <a:r>
              <a:rPr lang="en-US" sz="1800" dirty="0">
                <a:solidFill>
                  <a:srgbClr val="F1501C"/>
                </a:solidFill>
              </a:rPr>
              <a:t>, Li-Wen Chang</a:t>
            </a:r>
            <a:r>
              <a:rPr lang="en-US" sz="1800" baseline="30000" dirty="0">
                <a:solidFill>
                  <a:srgbClr val="F1501C"/>
                </a:solidFill>
              </a:rPr>
              <a:t>2</a:t>
            </a:r>
            <a:r>
              <a:rPr lang="en-US" sz="1800" dirty="0">
                <a:solidFill>
                  <a:srgbClr val="F1501C"/>
                </a:solidFill>
              </a:rPr>
              <a:t>, Izzat El Hajj</a:t>
            </a:r>
            <a:r>
              <a:rPr lang="en-US" sz="1800" baseline="30000" dirty="0">
                <a:solidFill>
                  <a:srgbClr val="F1501C"/>
                </a:solidFill>
              </a:rPr>
              <a:t>3</a:t>
            </a:r>
            <a:r>
              <a:rPr lang="en-US" sz="1800" dirty="0">
                <a:solidFill>
                  <a:srgbClr val="F1501C"/>
                </a:solidFill>
              </a:rPr>
              <a:t>, </a:t>
            </a:r>
            <a:r>
              <a:rPr lang="en-US" sz="1800" b="1" u="sng" dirty="0">
                <a:solidFill>
                  <a:srgbClr val="F1501C"/>
                </a:solidFill>
              </a:rPr>
              <a:t>Simon Garcia De Gonzalo</a:t>
            </a:r>
            <a:r>
              <a:rPr lang="en-US" sz="1800" b="1" baseline="30000" dirty="0">
                <a:solidFill>
                  <a:srgbClr val="F1501C"/>
                </a:solidFill>
              </a:rPr>
              <a:t>1</a:t>
            </a:r>
            <a:r>
              <a:rPr lang="en-US" sz="1800" dirty="0">
                <a:solidFill>
                  <a:srgbClr val="F1501C"/>
                </a:solidFill>
              </a:rPr>
              <a:t>, Juan Gómez-Luna</a:t>
            </a:r>
            <a:r>
              <a:rPr lang="en-US" sz="1800" baseline="30000" dirty="0">
                <a:solidFill>
                  <a:srgbClr val="F1501C"/>
                </a:solidFill>
              </a:rPr>
              <a:t>4</a:t>
            </a:r>
            <a:r>
              <a:rPr lang="en-US" sz="1800" dirty="0">
                <a:solidFill>
                  <a:srgbClr val="F1501C"/>
                </a:solidFill>
              </a:rPr>
              <a:t>,</a:t>
            </a:r>
          </a:p>
          <a:p>
            <a:pPr marL="0" indent="0">
              <a:spcBef>
                <a:spcPts val="300"/>
              </a:spcBef>
              <a:buNone/>
            </a:pPr>
            <a:r>
              <a:rPr lang="en-US" sz="1800" dirty="0">
                <a:solidFill>
                  <a:srgbClr val="F1501C"/>
                </a:solidFill>
              </a:rPr>
              <a:t>Sai Rahul Chalamalasetti</a:t>
            </a:r>
            <a:r>
              <a:rPr lang="en-US" sz="1800" baseline="30000" dirty="0">
                <a:solidFill>
                  <a:srgbClr val="F1501C"/>
                </a:solidFill>
              </a:rPr>
              <a:t>5</a:t>
            </a:r>
            <a:r>
              <a:rPr lang="en-US" sz="1800" dirty="0">
                <a:solidFill>
                  <a:srgbClr val="F1501C"/>
                </a:solidFill>
              </a:rPr>
              <a:t>, Mohamed El Hadedy</a:t>
            </a:r>
            <a:r>
              <a:rPr lang="en-US" sz="1800" baseline="30000" dirty="0">
                <a:solidFill>
                  <a:srgbClr val="F1501C"/>
                </a:solidFill>
              </a:rPr>
              <a:t>6</a:t>
            </a:r>
            <a:r>
              <a:rPr lang="en-US" sz="1800" dirty="0">
                <a:solidFill>
                  <a:srgbClr val="F1501C"/>
                </a:solidFill>
              </a:rPr>
              <a:t>, </a:t>
            </a:r>
            <a:r>
              <a:rPr lang="en-US" sz="1800" dirty="0" err="1">
                <a:solidFill>
                  <a:srgbClr val="F1501C"/>
                </a:solidFill>
              </a:rPr>
              <a:t>Dejan</a:t>
            </a:r>
            <a:r>
              <a:rPr lang="en-US" sz="1800" dirty="0">
                <a:solidFill>
                  <a:srgbClr val="F1501C"/>
                </a:solidFill>
              </a:rPr>
              <a:t> Milojicic</a:t>
            </a:r>
            <a:r>
              <a:rPr lang="en-US" sz="1800" baseline="30000" dirty="0">
                <a:solidFill>
                  <a:srgbClr val="F1501C"/>
                </a:solidFill>
              </a:rPr>
              <a:t>5</a:t>
            </a:r>
            <a:r>
              <a:rPr lang="en-US" sz="1800" dirty="0">
                <a:solidFill>
                  <a:srgbClr val="F1501C"/>
                </a:solidFill>
              </a:rPr>
              <a:t>, </a:t>
            </a:r>
            <a:r>
              <a:rPr lang="en-US" altLang="zh-CN" sz="1800" dirty="0" err="1">
                <a:solidFill>
                  <a:srgbClr val="F1501C"/>
                </a:solidFill>
              </a:rPr>
              <a:t>Onur</a:t>
            </a:r>
            <a:r>
              <a:rPr lang="en-US" altLang="zh-CN" sz="1800" dirty="0">
                <a:solidFill>
                  <a:srgbClr val="F1501C"/>
                </a:solidFill>
              </a:rPr>
              <a:t> Mutlu</a:t>
            </a:r>
            <a:r>
              <a:rPr lang="en-US" sz="1800" baseline="30000" dirty="0">
                <a:solidFill>
                  <a:srgbClr val="F1501C"/>
                </a:solidFill>
              </a:rPr>
              <a:t>4</a:t>
            </a:r>
            <a:r>
              <a:rPr lang="en-US" altLang="zh-CN" sz="1800" dirty="0">
                <a:solidFill>
                  <a:srgbClr val="F1501C"/>
                </a:solidFill>
              </a:rPr>
              <a:t>, </a:t>
            </a:r>
          </a:p>
          <a:p>
            <a:pPr marL="0" indent="0">
              <a:spcBef>
                <a:spcPts val="300"/>
              </a:spcBef>
              <a:buNone/>
            </a:pPr>
            <a:r>
              <a:rPr lang="en-US" sz="1800" dirty="0">
                <a:solidFill>
                  <a:srgbClr val="F1501C"/>
                </a:solidFill>
              </a:rPr>
              <a:t>Deming Chen</a:t>
            </a:r>
            <a:r>
              <a:rPr lang="en-US" sz="1800" baseline="30000" dirty="0">
                <a:solidFill>
                  <a:srgbClr val="F1501C"/>
                </a:solidFill>
              </a:rPr>
              <a:t>1</a:t>
            </a:r>
            <a:r>
              <a:rPr lang="en-US" sz="1800" dirty="0">
                <a:solidFill>
                  <a:srgbClr val="F1501C"/>
                </a:solidFill>
              </a:rPr>
              <a:t>, </a:t>
            </a:r>
            <a:r>
              <a:rPr lang="en-US" sz="1800" dirty="0" err="1">
                <a:solidFill>
                  <a:srgbClr val="F1501C"/>
                </a:solidFill>
              </a:rPr>
              <a:t>Wen-mei</a:t>
            </a:r>
            <a:r>
              <a:rPr lang="en-US" sz="1800" dirty="0">
                <a:solidFill>
                  <a:srgbClr val="F1501C"/>
                </a:solidFill>
              </a:rPr>
              <a:t> Hwu</a:t>
            </a:r>
            <a:r>
              <a:rPr lang="en-US" sz="1800" baseline="30000" dirty="0">
                <a:solidFill>
                  <a:srgbClr val="F1501C"/>
                </a:solidFill>
              </a:rPr>
              <a:t>1</a:t>
            </a:r>
            <a:endParaRPr lang="en-US" sz="1800" dirty="0">
              <a:solidFill>
                <a:srgbClr val="F1501C"/>
              </a:solidFill>
            </a:endParaRPr>
          </a:p>
          <a:p>
            <a:pPr marL="0" indent="0">
              <a:lnSpc>
                <a:spcPct val="100000"/>
              </a:lnSpc>
              <a:spcBef>
                <a:spcPts val="0"/>
              </a:spcBef>
              <a:buNone/>
            </a:pPr>
            <a:endParaRPr lang="en-US" sz="1700" baseline="30000" dirty="0">
              <a:solidFill>
                <a:srgbClr val="F1501C"/>
              </a:solidFill>
            </a:endParaRPr>
          </a:p>
          <a:p>
            <a:pPr marL="0" indent="0">
              <a:lnSpc>
                <a:spcPct val="100000"/>
              </a:lnSpc>
              <a:spcBef>
                <a:spcPts val="0"/>
              </a:spcBef>
              <a:buNone/>
            </a:pPr>
            <a:r>
              <a:rPr lang="en-US" sz="1400" baseline="30000" dirty="0">
                <a:solidFill>
                  <a:srgbClr val="002060"/>
                </a:solidFill>
              </a:rPr>
              <a:t>1</a:t>
            </a:r>
            <a:r>
              <a:rPr lang="en-US" sz="1400" dirty="0">
                <a:solidFill>
                  <a:srgbClr val="002060"/>
                </a:solidFill>
              </a:rPr>
              <a:t>University of Illinois at Urbana-Champaign, USA</a:t>
            </a:r>
          </a:p>
          <a:p>
            <a:pPr marL="0" indent="0">
              <a:lnSpc>
                <a:spcPct val="100000"/>
              </a:lnSpc>
              <a:spcBef>
                <a:spcPts val="0"/>
              </a:spcBef>
              <a:buNone/>
            </a:pPr>
            <a:r>
              <a:rPr lang="en-US" sz="1400" baseline="30000" dirty="0">
                <a:solidFill>
                  <a:srgbClr val="002060"/>
                </a:solidFill>
              </a:rPr>
              <a:t>2</a:t>
            </a:r>
            <a:r>
              <a:rPr lang="en-US" sz="1400" dirty="0">
                <a:solidFill>
                  <a:srgbClr val="002060"/>
                </a:solidFill>
              </a:rPr>
              <a:t>Microsoft, USA</a:t>
            </a:r>
          </a:p>
          <a:p>
            <a:pPr marL="0" indent="0">
              <a:lnSpc>
                <a:spcPct val="100000"/>
              </a:lnSpc>
              <a:spcBef>
                <a:spcPts val="0"/>
              </a:spcBef>
              <a:buNone/>
            </a:pPr>
            <a:r>
              <a:rPr lang="en-US" sz="1400" baseline="30000" dirty="0">
                <a:solidFill>
                  <a:srgbClr val="002060"/>
                </a:solidFill>
              </a:rPr>
              <a:t>3</a:t>
            </a:r>
            <a:r>
              <a:rPr lang="en-US" sz="1400" dirty="0">
                <a:solidFill>
                  <a:srgbClr val="002060"/>
                </a:solidFill>
              </a:rPr>
              <a:t>American University of Beirut, Lebanon</a:t>
            </a:r>
          </a:p>
          <a:p>
            <a:pPr marL="0" indent="0">
              <a:lnSpc>
                <a:spcPct val="100000"/>
              </a:lnSpc>
              <a:spcBef>
                <a:spcPts val="0"/>
              </a:spcBef>
              <a:buNone/>
            </a:pPr>
            <a:r>
              <a:rPr lang="en-US" sz="1400" baseline="30000" dirty="0">
                <a:solidFill>
                  <a:srgbClr val="002060"/>
                </a:solidFill>
              </a:rPr>
              <a:t>4</a:t>
            </a:r>
            <a:r>
              <a:rPr lang="en-US" sz="1400" dirty="0">
                <a:solidFill>
                  <a:srgbClr val="002060"/>
                </a:solidFill>
              </a:rPr>
              <a:t>ETH Zürich, Switzerland</a:t>
            </a:r>
          </a:p>
          <a:p>
            <a:pPr marL="0" indent="0">
              <a:lnSpc>
                <a:spcPct val="100000"/>
              </a:lnSpc>
              <a:spcBef>
                <a:spcPts val="0"/>
              </a:spcBef>
              <a:buNone/>
            </a:pPr>
            <a:r>
              <a:rPr lang="en-US" sz="1400" baseline="30000" dirty="0">
                <a:solidFill>
                  <a:srgbClr val="002060"/>
                </a:solidFill>
              </a:rPr>
              <a:t>5</a:t>
            </a:r>
            <a:r>
              <a:rPr lang="en-US" sz="1400" dirty="0">
                <a:solidFill>
                  <a:srgbClr val="002060"/>
                </a:solidFill>
              </a:rPr>
              <a:t>Hewlett Packard Labs, USA</a:t>
            </a:r>
          </a:p>
          <a:p>
            <a:pPr marL="0" indent="0">
              <a:lnSpc>
                <a:spcPct val="100000"/>
              </a:lnSpc>
              <a:spcBef>
                <a:spcPts val="0"/>
              </a:spcBef>
              <a:buNone/>
            </a:pPr>
            <a:r>
              <a:rPr lang="en-US" sz="1400" baseline="30000" dirty="0">
                <a:solidFill>
                  <a:srgbClr val="002060"/>
                </a:solidFill>
              </a:rPr>
              <a:t>6</a:t>
            </a:r>
            <a:r>
              <a:rPr lang="en-US" sz="1400" dirty="0">
                <a:solidFill>
                  <a:srgbClr val="002060"/>
                </a:solidFill>
              </a:rPr>
              <a:t>California State Polytechnic University, Pomona, USA</a:t>
            </a:r>
          </a:p>
        </p:txBody>
      </p:sp>
      <p:pic>
        <p:nvPicPr>
          <p:cNvPr id="1026" name="Picture 2" descr="https://icpe2019.spec.org/uploads/RTEmagicC_artifacts_evaluated_functional_02.jpg.jpg">
            <a:extLst>
              <a:ext uri="{FF2B5EF4-FFF2-40B4-BE49-F238E27FC236}">
                <a16:creationId xmlns:a16="http://schemas.microsoft.com/office/drawing/2014/main" id="{407D32A3-766A-42AA-9B9B-0C8262E3B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693" y="3467719"/>
            <a:ext cx="1066106" cy="105544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D2DE085-E646-4DBF-B9C3-CC7456EC3BFB}"/>
              </a:ext>
            </a:extLst>
          </p:cNvPr>
          <p:cNvSpPr txBox="1">
            <a:spLocks/>
          </p:cNvSpPr>
          <p:nvPr/>
        </p:nvSpPr>
        <p:spPr>
          <a:xfrm>
            <a:off x="5959693" y="2754351"/>
            <a:ext cx="2504082" cy="7933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accent1">
                    <a:lumMod val="50000"/>
                  </a:schemeClr>
                </a:solidFill>
                <a:latin typeface="+mn-lt"/>
                <a:ea typeface="+mj-ea"/>
                <a:cs typeface="+mj-cs"/>
              </a:defRPr>
            </a:lvl1pPr>
          </a:lstStyle>
          <a:p>
            <a:r>
              <a:rPr lang="en-US" dirty="0"/>
              <a:t>Thanks! </a:t>
            </a:r>
          </a:p>
        </p:txBody>
      </p:sp>
      <p:pic>
        <p:nvPicPr>
          <p:cNvPr id="6" name="Picture 5">
            <a:extLst>
              <a:ext uri="{FF2B5EF4-FFF2-40B4-BE49-F238E27FC236}">
                <a16:creationId xmlns:a16="http://schemas.microsoft.com/office/drawing/2014/main" id="{12A0FEEA-20B8-4F05-82AA-1CC66DACAB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1734" y="3457058"/>
            <a:ext cx="1066106" cy="1066106"/>
          </a:xfrm>
          <a:prstGeom prst="rect">
            <a:avLst/>
          </a:prstGeom>
        </p:spPr>
      </p:pic>
    </p:spTree>
    <p:extLst>
      <p:ext uri="{BB962C8B-B14F-4D97-AF65-F5344CB8AC3E}">
        <p14:creationId xmlns:p14="http://schemas.microsoft.com/office/powerpoint/2010/main" val="391068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Computing</a:t>
            </a:r>
          </a:p>
        </p:txBody>
      </p:sp>
      <p:sp>
        <p:nvSpPr>
          <p:cNvPr id="3" name="Content Placeholder 2"/>
          <p:cNvSpPr>
            <a:spLocks noGrp="1"/>
          </p:cNvSpPr>
          <p:nvPr>
            <p:ph idx="1"/>
          </p:nvPr>
        </p:nvSpPr>
        <p:spPr>
          <a:xfrm>
            <a:off x="344868" y="1825625"/>
            <a:ext cx="4583971" cy="4205895"/>
          </a:xfrm>
        </p:spPr>
        <p:txBody>
          <a:bodyPr>
            <a:normAutofit/>
          </a:bodyPr>
          <a:lstStyle/>
          <a:p>
            <a:pPr>
              <a:spcBef>
                <a:spcPts val="1200"/>
              </a:spcBef>
            </a:pPr>
            <a:r>
              <a:rPr lang="en-US" sz="2400" dirty="0"/>
              <a:t>Traditionally, accelerators (GPUs, FPGAs, etc.) have been used as </a:t>
            </a:r>
            <a:r>
              <a:rPr lang="en-US" sz="2400" i="1" dirty="0"/>
              <a:t>offload</a:t>
            </a:r>
            <a:r>
              <a:rPr lang="en-US" sz="2400" dirty="0"/>
              <a:t> engines</a:t>
            </a:r>
          </a:p>
          <a:p>
            <a:pPr>
              <a:spcBef>
                <a:spcPts val="1200"/>
              </a:spcBef>
            </a:pPr>
            <a:r>
              <a:rPr lang="en-US" sz="2400" dirty="0"/>
              <a:t>Heterogeneous architectures moving towards tighter integration</a:t>
            </a:r>
          </a:p>
          <a:p>
            <a:pPr lvl="1">
              <a:lnSpc>
                <a:spcPct val="100000"/>
              </a:lnSpc>
              <a:spcBef>
                <a:spcPts val="0"/>
              </a:spcBef>
            </a:pPr>
            <a:r>
              <a:rPr lang="en-US" sz="2000" dirty="0"/>
              <a:t>Unified memory</a:t>
            </a:r>
          </a:p>
          <a:p>
            <a:pPr lvl="1">
              <a:lnSpc>
                <a:spcPct val="100000"/>
              </a:lnSpc>
              <a:spcBef>
                <a:spcPts val="0"/>
              </a:spcBef>
            </a:pPr>
            <a:r>
              <a:rPr lang="en-US" sz="2000" dirty="0"/>
              <a:t>System-wide atomics</a:t>
            </a:r>
          </a:p>
        </p:txBody>
      </p:sp>
      <p:pic>
        <p:nvPicPr>
          <p:cNvPr id="1026" name="Picture 2" descr="http://linuxgizmos.com/files/xilinx_zynqultraconnect_block1.jpg">
            <a:extLst>
              <a:ext uri="{FF2B5EF4-FFF2-40B4-BE49-F238E27FC236}">
                <a16:creationId xmlns:a16="http://schemas.microsoft.com/office/drawing/2014/main" id="{13E5D328-9760-4660-97D8-09B9271A9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838" y="1847923"/>
            <a:ext cx="3870293" cy="3705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CAED7B1-02F6-4DAF-9E01-04C16B57D3EA}"/>
              </a:ext>
            </a:extLst>
          </p:cNvPr>
          <p:cNvSpPr/>
          <p:nvPr/>
        </p:nvSpPr>
        <p:spPr>
          <a:xfrm>
            <a:off x="5354661" y="5526091"/>
            <a:ext cx="3018647" cy="369332"/>
          </a:xfrm>
          <a:prstGeom prst="rect">
            <a:avLst/>
          </a:prstGeom>
        </p:spPr>
        <p:txBody>
          <a:bodyPr wrap="none">
            <a:spAutoFit/>
          </a:bodyPr>
          <a:lstStyle/>
          <a:p>
            <a:r>
              <a:rPr lang="en-US" dirty="0"/>
              <a:t>Xilinx Zynq </a:t>
            </a:r>
            <a:r>
              <a:rPr lang="en-US" dirty="0" err="1"/>
              <a:t>UltraScale</a:t>
            </a:r>
            <a:r>
              <a:rPr lang="en-US" dirty="0"/>
              <a:t>+ </a:t>
            </a:r>
            <a:r>
              <a:rPr lang="en-US" dirty="0" err="1"/>
              <a:t>MPSoC</a:t>
            </a:r>
            <a:endParaRPr lang="en-US" dirty="0"/>
          </a:p>
        </p:txBody>
      </p:sp>
    </p:spTree>
    <p:extLst>
      <p:ext uri="{BB962C8B-B14F-4D97-AF65-F5344CB8AC3E}">
        <p14:creationId xmlns:p14="http://schemas.microsoft.com/office/powerpoint/2010/main" val="175972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Computing</a:t>
            </a:r>
          </a:p>
        </p:txBody>
      </p:sp>
      <p:sp>
        <p:nvSpPr>
          <p:cNvPr id="3" name="Content Placeholder 2"/>
          <p:cNvSpPr>
            <a:spLocks noGrp="1"/>
          </p:cNvSpPr>
          <p:nvPr>
            <p:ph idx="1"/>
          </p:nvPr>
        </p:nvSpPr>
        <p:spPr>
          <a:xfrm>
            <a:off x="344868" y="1825625"/>
            <a:ext cx="4583971" cy="4205895"/>
          </a:xfrm>
        </p:spPr>
        <p:txBody>
          <a:bodyPr>
            <a:normAutofit/>
          </a:bodyPr>
          <a:lstStyle/>
          <a:p>
            <a:pPr>
              <a:spcBef>
                <a:spcPts val="1200"/>
              </a:spcBef>
            </a:pPr>
            <a:r>
              <a:rPr lang="en-US" sz="2400" dirty="0"/>
              <a:t>Traditionally, accelerators (GPUs, FPGAs, etc.) have been used as </a:t>
            </a:r>
            <a:r>
              <a:rPr lang="en-US" sz="2400" i="1" dirty="0"/>
              <a:t>offload</a:t>
            </a:r>
            <a:r>
              <a:rPr lang="en-US" sz="2400" dirty="0"/>
              <a:t> engines</a:t>
            </a:r>
          </a:p>
          <a:p>
            <a:pPr>
              <a:spcBef>
                <a:spcPts val="1200"/>
              </a:spcBef>
            </a:pPr>
            <a:r>
              <a:rPr lang="en-US" sz="2400" dirty="0"/>
              <a:t>Heterogeneous architectures moving towards tighter integration</a:t>
            </a:r>
          </a:p>
          <a:p>
            <a:pPr lvl="1">
              <a:lnSpc>
                <a:spcPct val="100000"/>
              </a:lnSpc>
              <a:spcBef>
                <a:spcPts val="0"/>
              </a:spcBef>
            </a:pPr>
            <a:r>
              <a:rPr lang="en-US" sz="2000" dirty="0"/>
              <a:t>Unified memory</a:t>
            </a:r>
          </a:p>
          <a:p>
            <a:pPr lvl="1">
              <a:lnSpc>
                <a:spcPct val="100000"/>
              </a:lnSpc>
              <a:spcBef>
                <a:spcPts val="0"/>
              </a:spcBef>
            </a:pPr>
            <a:r>
              <a:rPr lang="en-US" sz="2000" dirty="0"/>
              <a:t>System-wide atomics</a:t>
            </a:r>
          </a:p>
          <a:p>
            <a:pPr>
              <a:spcBef>
                <a:spcPts val="1200"/>
              </a:spcBef>
            </a:pPr>
            <a:r>
              <a:rPr lang="en-US" sz="2400" dirty="0"/>
              <a:t>Tighter integration allows fine-grained collaboration</a:t>
            </a:r>
          </a:p>
        </p:txBody>
      </p:sp>
      <p:grpSp>
        <p:nvGrpSpPr>
          <p:cNvPr id="5" name="Group 4">
            <a:extLst>
              <a:ext uri="{FF2B5EF4-FFF2-40B4-BE49-F238E27FC236}">
                <a16:creationId xmlns:a16="http://schemas.microsoft.com/office/drawing/2014/main" id="{39C47A4A-F016-433E-ADC5-20CEF6445399}"/>
              </a:ext>
            </a:extLst>
          </p:cNvPr>
          <p:cNvGrpSpPr/>
          <p:nvPr/>
        </p:nvGrpSpPr>
        <p:grpSpPr>
          <a:xfrm>
            <a:off x="4544409" y="1825625"/>
            <a:ext cx="4376967" cy="4036697"/>
            <a:chOff x="4767033" y="1439606"/>
            <a:chExt cx="4376967" cy="4036697"/>
          </a:xfrm>
        </p:grpSpPr>
        <p:sp>
          <p:nvSpPr>
            <p:cNvPr id="7" name="Rectangle 6">
              <a:extLst>
                <a:ext uri="{FF2B5EF4-FFF2-40B4-BE49-F238E27FC236}">
                  <a16:creationId xmlns:a16="http://schemas.microsoft.com/office/drawing/2014/main" id="{8CAED7B1-02F6-4DAF-9E01-04C16B57D3EA}"/>
                </a:ext>
              </a:extLst>
            </p:cNvPr>
            <p:cNvSpPr/>
            <p:nvPr/>
          </p:nvSpPr>
          <p:spPr>
            <a:xfrm>
              <a:off x="4767033" y="5106971"/>
              <a:ext cx="4376967" cy="369332"/>
            </a:xfrm>
            <a:prstGeom prst="rect">
              <a:avLst/>
            </a:prstGeom>
          </p:spPr>
          <p:txBody>
            <a:bodyPr wrap="none">
              <a:spAutoFit/>
            </a:bodyPr>
            <a:lstStyle/>
            <a:p>
              <a:r>
                <a:rPr lang="en-US" dirty="0"/>
                <a:t>Intel Xeon + FPGA Integrated Platform (MCP)</a:t>
              </a:r>
            </a:p>
          </p:txBody>
        </p:sp>
        <p:pic>
          <p:nvPicPr>
            <p:cNvPr id="4098" name="Picture 2" descr="Related image">
              <a:extLst>
                <a:ext uri="{FF2B5EF4-FFF2-40B4-BE49-F238E27FC236}">
                  <a16:creationId xmlns:a16="http://schemas.microsoft.com/office/drawing/2014/main" id="{EF52CC49-FDC0-4C33-BFC5-CEA8D0CF03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163" t="21374" r="5557" b="1893"/>
            <a:stretch/>
          </p:blipFill>
          <p:spPr bwMode="auto">
            <a:xfrm>
              <a:off x="5570220" y="1439606"/>
              <a:ext cx="3228912" cy="36419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18ED3E0-637B-4AF0-8172-85A2E76BBB50}"/>
                </a:ext>
              </a:extLst>
            </p:cNvPr>
            <p:cNvSpPr/>
            <p:nvPr/>
          </p:nvSpPr>
          <p:spPr>
            <a:xfrm rot="16200000">
              <a:off x="8318877" y="4499080"/>
              <a:ext cx="737520" cy="276999"/>
            </a:xfrm>
            <a:prstGeom prst="rect">
              <a:avLst/>
            </a:prstGeom>
            <a:solidFill>
              <a:schemeClr val="bg1"/>
            </a:solidFill>
          </p:spPr>
          <p:txBody>
            <a:bodyPr wrap="square">
              <a:spAutoFit/>
            </a:bodyPr>
            <a:lstStyle/>
            <a:p>
              <a:pPr algn="r"/>
              <a:r>
                <a:rPr lang="en-US" sz="1200" dirty="0"/>
                <a:t>HSSI</a:t>
              </a:r>
            </a:p>
          </p:txBody>
        </p:sp>
      </p:grpSp>
      <p:sp>
        <p:nvSpPr>
          <p:cNvPr id="6" name="TextBox 5">
            <a:extLst>
              <a:ext uri="{FF2B5EF4-FFF2-40B4-BE49-F238E27FC236}">
                <a16:creationId xmlns:a16="http://schemas.microsoft.com/office/drawing/2014/main" id="{C1C1BD14-0AEE-4CB0-BAAE-F76BCB0ADAB4}"/>
              </a:ext>
            </a:extLst>
          </p:cNvPr>
          <p:cNvSpPr txBox="1"/>
          <p:nvPr/>
        </p:nvSpPr>
        <p:spPr>
          <a:xfrm>
            <a:off x="596381" y="5392359"/>
            <a:ext cx="3696516" cy="707886"/>
          </a:xfrm>
          <a:prstGeom prst="rect">
            <a:avLst/>
          </a:prstGeom>
          <a:solidFill>
            <a:schemeClr val="bg1"/>
          </a:solidFill>
          <a:ln>
            <a:solidFill>
              <a:srgbClr val="C00000"/>
            </a:solidFill>
          </a:ln>
        </p:spPr>
        <p:txBody>
          <a:bodyPr wrap="square" rtlCol="0">
            <a:spAutoFit/>
          </a:bodyPr>
          <a:lstStyle/>
          <a:p>
            <a:pPr algn="ctr"/>
            <a:r>
              <a:rPr lang="en-US" sz="2000" b="1" dirty="0">
                <a:solidFill>
                  <a:srgbClr val="FF0000"/>
                </a:solidFill>
              </a:rPr>
              <a:t>Key challenge</a:t>
            </a:r>
            <a:r>
              <a:rPr lang="en-US" sz="2000" dirty="0">
                <a:solidFill>
                  <a:srgbClr val="FF0000"/>
                </a:solidFill>
              </a:rPr>
              <a:t>: identify the best CPU-FPGA collaboration strategy</a:t>
            </a:r>
          </a:p>
        </p:txBody>
      </p:sp>
    </p:spTree>
    <p:extLst>
      <p:ext uri="{BB962C8B-B14F-4D97-AF65-F5344CB8AC3E}">
        <p14:creationId xmlns:p14="http://schemas.microsoft.com/office/powerpoint/2010/main" val="246386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Heterogeneous Systems</a:t>
            </a:r>
          </a:p>
        </p:txBody>
      </p:sp>
      <p:sp>
        <p:nvSpPr>
          <p:cNvPr id="6" name="Rectángulo 5"/>
          <p:cNvSpPr/>
          <p:nvPr/>
        </p:nvSpPr>
        <p:spPr>
          <a:xfrm>
            <a:off x="691577" y="2127223"/>
            <a:ext cx="6560899" cy="279644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Conector angular 6"/>
          <p:cNvCxnSpPr/>
          <p:nvPr/>
        </p:nvCxnSpPr>
        <p:spPr>
          <a:xfrm rot="16200000" flipV="1">
            <a:off x="3159793" y="3848258"/>
            <a:ext cx="995514" cy="2"/>
          </a:xfrm>
          <a:prstGeom prst="bentConnector3">
            <a:avLst>
              <a:gd name="adj1" fmla="val 50000"/>
            </a:avLst>
          </a:prstGeom>
          <a:ln w="38100">
            <a:solidFill>
              <a:schemeClr val="tx1"/>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8" name="Rectángulo redondeado 8"/>
          <p:cNvSpPr/>
          <p:nvPr/>
        </p:nvSpPr>
        <p:spPr>
          <a:xfrm>
            <a:off x="764043" y="2184945"/>
            <a:ext cx="537779" cy="537778"/>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CPU core 0</a:t>
            </a:r>
          </a:p>
        </p:txBody>
      </p:sp>
      <p:sp>
        <p:nvSpPr>
          <p:cNvPr id="9" name="Rectángulo redondeado 9"/>
          <p:cNvSpPr/>
          <p:nvPr/>
        </p:nvSpPr>
        <p:spPr>
          <a:xfrm>
            <a:off x="1356975" y="2184945"/>
            <a:ext cx="537779" cy="537778"/>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CPU core 1</a:t>
            </a:r>
          </a:p>
        </p:txBody>
      </p:sp>
      <p:sp>
        <p:nvSpPr>
          <p:cNvPr id="10" name="Rectángulo redondeado 10"/>
          <p:cNvSpPr/>
          <p:nvPr/>
        </p:nvSpPr>
        <p:spPr>
          <a:xfrm>
            <a:off x="2158995" y="2191065"/>
            <a:ext cx="537779" cy="537778"/>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CPU core N-1</a:t>
            </a:r>
          </a:p>
        </p:txBody>
      </p:sp>
      <p:sp>
        <p:nvSpPr>
          <p:cNvPr id="11" name="CuadroTexto 11"/>
          <p:cNvSpPr txBox="1"/>
          <p:nvPr/>
        </p:nvSpPr>
        <p:spPr>
          <a:xfrm>
            <a:off x="1908252" y="2272967"/>
            <a:ext cx="256968" cy="275859"/>
          </a:xfrm>
          <a:prstGeom prst="rect">
            <a:avLst/>
          </a:prstGeom>
          <a:noFill/>
        </p:spPr>
        <p:txBody>
          <a:bodyPr wrap="none" rtlCol="0">
            <a:spAutoFit/>
          </a:bodyPr>
          <a:lstStyle/>
          <a:p>
            <a:r>
              <a:rPr lang="is-IS" dirty="0"/>
              <a:t>…</a:t>
            </a:r>
            <a:endParaRPr lang="en-US" dirty="0"/>
          </a:p>
        </p:txBody>
      </p:sp>
      <p:sp>
        <p:nvSpPr>
          <p:cNvPr id="12" name="Rectángulo redondeado 12"/>
          <p:cNvSpPr/>
          <p:nvPr/>
        </p:nvSpPr>
        <p:spPr>
          <a:xfrm>
            <a:off x="770268" y="2758442"/>
            <a:ext cx="537779" cy="268888"/>
          </a:xfrm>
          <a:prstGeom prst="round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L1</a:t>
            </a:r>
          </a:p>
        </p:txBody>
      </p:sp>
      <p:sp>
        <p:nvSpPr>
          <p:cNvPr id="13" name="Rectángulo redondeado 13"/>
          <p:cNvSpPr/>
          <p:nvPr/>
        </p:nvSpPr>
        <p:spPr>
          <a:xfrm>
            <a:off x="1363200" y="2758442"/>
            <a:ext cx="537779" cy="268888"/>
          </a:xfrm>
          <a:prstGeom prst="round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L1</a:t>
            </a:r>
          </a:p>
        </p:txBody>
      </p:sp>
      <p:sp>
        <p:nvSpPr>
          <p:cNvPr id="14" name="Rectángulo redondeado 14"/>
          <p:cNvSpPr/>
          <p:nvPr/>
        </p:nvSpPr>
        <p:spPr>
          <a:xfrm>
            <a:off x="2165219" y="2764562"/>
            <a:ext cx="537779" cy="268888"/>
          </a:xfrm>
          <a:prstGeom prst="round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L1</a:t>
            </a:r>
          </a:p>
        </p:txBody>
      </p:sp>
      <p:sp>
        <p:nvSpPr>
          <p:cNvPr id="15" name="CuadroTexto 15"/>
          <p:cNvSpPr txBox="1"/>
          <p:nvPr/>
        </p:nvSpPr>
        <p:spPr>
          <a:xfrm>
            <a:off x="1904729" y="2709540"/>
            <a:ext cx="256968" cy="275859"/>
          </a:xfrm>
          <a:prstGeom prst="rect">
            <a:avLst/>
          </a:prstGeom>
          <a:noFill/>
        </p:spPr>
        <p:txBody>
          <a:bodyPr wrap="none" rtlCol="0">
            <a:spAutoFit/>
          </a:bodyPr>
          <a:lstStyle/>
          <a:p>
            <a:r>
              <a:rPr lang="is-IS" dirty="0"/>
              <a:t>…</a:t>
            </a:r>
            <a:endParaRPr lang="en-US" dirty="0"/>
          </a:p>
        </p:txBody>
      </p:sp>
      <p:sp>
        <p:nvSpPr>
          <p:cNvPr id="16" name="Rectángulo redondeado 16"/>
          <p:cNvSpPr/>
          <p:nvPr/>
        </p:nvSpPr>
        <p:spPr>
          <a:xfrm>
            <a:off x="764042" y="3071888"/>
            <a:ext cx="1938955" cy="268885"/>
          </a:xfrm>
          <a:prstGeom prst="round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L2</a:t>
            </a:r>
          </a:p>
        </p:txBody>
      </p:sp>
      <p:grpSp>
        <p:nvGrpSpPr>
          <p:cNvPr id="17" name="Agrupar 32"/>
          <p:cNvGrpSpPr/>
          <p:nvPr/>
        </p:nvGrpSpPr>
        <p:grpSpPr>
          <a:xfrm>
            <a:off x="5245804" y="2198734"/>
            <a:ext cx="1938955" cy="828595"/>
            <a:chOff x="6445544" y="424377"/>
            <a:chExt cx="2595952" cy="1109357"/>
          </a:xfrm>
        </p:grpSpPr>
        <p:sp>
          <p:nvSpPr>
            <p:cNvPr id="18" name="Rectángulo redondeado 34"/>
            <p:cNvSpPr/>
            <p:nvPr/>
          </p:nvSpPr>
          <p:spPr>
            <a:xfrm>
              <a:off x="6445544" y="424377"/>
              <a:ext cx="2595952" cy="1109357"/>
            </a:xfrm>
            <a:prstGeom prst="roundRect">
              <a:avLst/>
            </a:prstGeom>
            <a:solidFill>
              <a:srgbClr val="DCE6F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bIns="360000" rtlCol="0" anchor="ctr"/>
            <a:lstStyle/>
            <a:p>
              <a:pPr algn="ctr"/>
              <a:r>
                <a:rPr lang="en-US" sz="1400" dirty="0">
                  <a:solidFill>
                    <a:schemeClr val="tx1"/>
                  </a:solidFill>
                </a:rPr>
                <a:t>FPGA</a:t>
              </a:r>
            </a:p>
          </p:txBody>
        </p:sp>
        <p:sp>
          <p:nvSpPr>
            <p:cNvPr id="19" name="Rectángulo redondeado 35"/>
            <p:cNvSpPr/>
            <p:nvPr/>
          </p:nvSpPr>
          <p:spPr>
            <a:xfrm>
              <a:off x="7710121" y="1125916"/>
              <a:ext cx="760245" cy="362929"/>
            </a:xfrm>
            <a:prstGeom prst="round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DMA</a:t>
              </a:r>
            </a:p>
          </p:txBody>
        </p:sp>
        <p:sp>
          <p:nvSpPr>
            <p:cNvPr id="20" name="Rectángulo redondeado 33"/>
            <p:cNvSpPr/>
            <p:nvPr/>
          </p:nvSpPr>
          <p:spPr>
            <a:xfrm>
              <a:off x="6559718" y="1125915"/>
              <a:ext cx="1060551" cy="362930"/>
            </a:xfrm>
            <a:prstGeom prst="round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Scratchpad</a:t>
              </a:r>
            </a:p>
          </p:txBody>
        </p:sp>
      </p:grpSp>
      <p:sp>
        <p:nvSpPr>
          <p:cNvPr id="21" name="Rectángulo redondeado 36"/>
          <p:cNvSpPr/>
          <p:nvPr/>
        </p:nvSpPr>
        <p:spPr>
          <a:xfrm>
            <a:off x="2091333" y="3801864"/>
            <a:ext cx="3764450" cy="134438"/>
          </a:xfrm>
          <a:prstGeom prst="round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Crossbar / Coherency control</a:t>
            </a:r>
          </a:p>
        </p:txBody>
      </p:sp>
      <p:cxnSp>
        <p:nvCxnSpPr>
          <p:cNvPr id="22" name="Conector angular 37"/>
          <p:cNvCxnSpPr/>
          <p:nvPr/>
        </p:nvCxnSpPr>
        <p:spPr>
          <a:xfrm rot="16200000" flipV="1">
            <a:off x="2280818" y="3439592"/>
            <a:ext cx="461093" cy="263449"/>
          </a:xfrm>
          <a:prstGeom prst="bentConnector3">
            <a:avLst>
              <a:gd name="adj1" fmla="val 50000"/>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Conector angular 38"/>
          <p:cNvCxnSpPr>
            <a:cxnSpLocks/>
            <a:endCxn id="20" idx="2"/>
          </p:cNvCxnSpPr>
          <p:nvPr/>
        </p:nvCxnSpPr>
        <p:spPr>
          <a:xfrm rot="5400000" flipH="1" flipV="1">
            <a:off x="5325761" y="3394351"/>
            <a:ext cx="801942" cy="842"/>
          </a:xfrm>
          <a:prstGeom prst="bentConnector3">
            <a:avLst>
              <a:gd name="adj1" fmla="val 50000"/>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ector angular 39"/>
          <p:cNvCxnSpPr>
            <a:stCxn id="21" idx="0"/>
            <a:endCxn id="42" idx="2"/>
          </p:cNvCxnSpPr>
          <p:nvPr/>
        </p:nvCxnSpPr>
        <p:spPr>
          <a:xfrm rot="5400000" flipH="1" flipV="1">
            <a:off x="3743433" y="3570896"/>
            <a:ext cx="461094" cy="843"/>
          </a:xfrm>
          <a:prstGeom prst="bentConnector3">
            <a:avLst>
              <a:gd name="adj1" fmla="val 50000"/>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5" name="Rectángulo redondeado 40"/>
          <p:cNvSpPr/>
          <p:nvPr/>
        </p:nvSpPr>
        <p:spPr>
          <a:xfrm>
            <a:off x="2096154" y="4022804"/>
            <a:ext cx="3764450" cy="268885"/>
          </a:xfrm>
          <a:prstGeom prst="roundRect">
            <a:avLst/>
          </a:prstGeom>
          <a:solidFill>
            <a:schemeClr val="accent2">
              <a:lumMod val="20000"/>
              <a:lumOff val="80000"/>
              <a:alpha val="50000"/>
            </a:schemeClr>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LLC</a:t>
            </a:r>
          </a:p>
        </p:txBody>
      </p:sp>
      <p:sp>
        <p:nvSpPr>
          <p:cNvPr id="26" name="Rectángulo redondeado 41"/>
          <p:cNvSpPr/>
          <p:nvPr/>
        </p:nvSpPr>
        <p:spPr>
          <a:xfrm>
            <a:off x="1289792" y="4600299"/>
            <a:ext cx="5377786" cy="268885"/>
          </a:xfrm>
          <a:prstGeom prst="roundRect">
            <a:avLst/>
          </a:prstGeom>
          <a:solidFill>
            <a:schemeClr val="accent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DRAM controller</a:t>
            </a:r>
          </a:p>
        </p:txBody>
      </p:sp>
      <p:sp>
        <p:nvSpPr>
          <p:cNvPr id="27" name="Rectángulo redondeado 42"/>
          <p:cNvSpPr/>
          <p:nvPr/>
        </p:nvSpPr>
        <p:spPr>
          <a:xfrm>
            <a:off x="1289792" y="4977861"/>
            <a:ext cx="1263779" cy="537778"/>
          </a:xfrm>
          <a:prstGeom prst="roundRect">
            <a:avLst/>
          </a:prstGeom>
          <a:solidFill>
            <a:schemeClr val="accent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DRAM</a:t>
            </a:r>
          </a:p>
        </p:txBody>
      </p:sp>
      <p:sp>
        <p:nvSpPr>
          <p:cNvPr id="28" name="Rectángulo redondeado 43"/>
          <p:cNvSpPr/>
          <p:nvPr/>
        </p:nvSpPr>
        <p:spPr>
          <a:xfrm>
            <a:off x="2655208" y="4977861"/>
            <a:ext cx="1263779" cy="537778"/>
          </a:xfrm>
          <a:prstGeom prst="roundRect">
            <a:avLst/>
          </a:prstGeom>
          <a:solidFill>
            <a:schemeClr val="accent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DRAM</a:t>
            </a:r>
          </a:p>
        </p:txBody>
      </p:sp>
      <p:sp>
        <p:nvSpPr>
          <p:cNvPr id="29" name="Rectángulo redondeado 44"/>
          <p:cNvSpPr/>
          <p:nvPr/>
        </p:nvSpPr>
        <p:spPr>
          <a:xfrm>
            <a:off x="4028167" y="4977861"/>
            <a:ext cx="1263779" cy="537778"/>
          </a:xfrm>
          <a:prstGeom prst="roundRect">
            <a:avLst/>
          </a:prstGeom>
          <a:solidFill>
            <a:schemeClr val="accent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DRAM</a:t>
            </a:r>
          </a:p>
        </p:txBody>
      </p:sp>
      <p:sp>
        <p:nvSpPr>
          <p:cNvPr id="30" name="Rectángulo redondeado 45"/>
          <p:cNvSpPr/>
          <p:nvPr/>
        </p:nvSpPr>
        <p:spPr>
          <a:xfrm>
            <a:off x="5396434" y="4977861"/>
            <a:ext cx="1263779" cy="537778"/>
          </a:xfrm>
          <a:prstGeom prst="roundRect">
            <a:avLst/>
          </a:prstGeom>
          <a:solidFill>
            <a:schemeClr val="accent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DRAM</a:t>
            </a:r>
          </a:p>
        </p:txBody>
      </p:sp>
      <p:cxnSp>
        <p:nvCxnSpPr>
          <p:cNvPr id="31" name="Conector angular 46"/>
          <p:cNvCxnSpPr/>
          <p:nvPr/>
        </p:nvCxnSpPr>
        <p:spPr>
          <a:xfrm rot="16200000" flipV="1">
            <a:off x="1093027" y="3851975"/>
            <a:ext cx="1022409" cy="2"/>
          </a:xfrm>
          <a:prstGeom prst="bentConnector3">
            <a:avLst>
              <a:gd name="adj1" fmla="val 50000"/>
            </a:avLst>
          </a:prstGeom>
          <a:ln w="38100">
            <a:solidFill>
              <a:schemeClr val="tx1"/>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2" name="Conector angular 47"/>
          <p:cNvCxnSpPr>
            <a:cxnSpLocks/>
            <a:endCxn id="19" idx="2"/>
          </p:cNvCxnSpPr>
          <p:nvPr/>
        </p:nvCxnSpPr>
        <p:spPr>
          <a:xfrm rot="16200000" flipV="1">
            <a:off x="5789565" y="3678490"/>
            <a:ext cx="1369380" cy="1"/>
          </a:xfrm>
          <a:prstGeom prst="bentConnector3">
            <a:avLst>
              <a:gd name="adj1" fmla="val 50000"/>
            </a:avLst>
          </a:prstGeom>
          <a:ln w="38100">
            <a:solidFill>
              <a:schemeClr val="tx1"/>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3" name="Rectángulo redondeado 48"/>
          <p:cNvSpPr/>
          <p:nvPr/>
        </p:nvSpPr>
        <p:spPr>
          <a:xfrm>
            <a:off x="1289792" y="4363182"/>
            <a:ext cx="5358227" cy="134438"/>
          </a:xfrm>
          <a:prstGeom prst="round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Crossbar</a:t>
            </a:r>
          </a:p>
        </p:txBody>
      </p:sp>
      <p:grpSp>
        <p:nvGrpSpPr>
          <p:cNvPr id="34" name="Agrupar 55"/>
          <p:cNvGrpSpPr/>
          <p:nvPr/>
        </p:nvGrpSpPr>
        <p:grpSpPr>
          <a:xfrm>
            <a:off x="7361656" y="4210051"/>
            <a:ext cx="1225757" cy="1330450"/>
            <a:chOff x="71787" y="4277983"/>
            <a:chExt cx="1225757" cy="882544"/>
          </a:xfrm>
        </p:grpSpPr>
        <p:cxnSp>
          <p:nvCxnSpPr>
            <p:cNvPr id="35" name="Conector angular 49"/>
            <p:cNvCxnSpPr/>
            <p:nvPr/>
          </p:nvCxnSpPr>
          <p:spPr>
            <a:xfrm rot="16200000" flipV="1">
              <a:off x="-51931" y="4498579"/>
              <a:ext cx="403334" cy="2"/>
            </a:xfrm>
            <a:prstGeom prst="bentConnector3">
              <a:avLst>
                <a:gd name="adj1" fmla="val 50000"/>
              </a:avLst>
            </a:prstGeom>
            <a:ln w="38100">
              <a:solidFill>
                <a:schemeClr val="tx1"/>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Conector angular 50"/>
            <p:cNvCxnSpPr/>
            <p:nvPr/>
          </p:nvCxnSpPr>
          <p:spPr>
            <a:xfrm rot="5400000" flipH="1" flipV="1">
              <a:off x="-52448" y="4948027"/>
              <a:ext cx="403334" cy="843"/>
            </a:xfrm>
            <a:prstGeom prst="bentConnector3">
              <a:avLst>
                <a:gd name="adj1" fmla="val 50000"/>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7" name="CuadroTexto 51"/>
            <p:cNvSpPr txBox="1"/>
            <p:nvPr/>
          </p:nvSpPr>
          <p:spPr>
            <a:xfrm>
              <a:off x="170049" y="4831622"/>
              <a:ext cx="884602" cy="246221"/>
            </a:xfrm>
            <a:prstGeom prst="rect">
              <a:avLst/>
            </a:prstGeom>
            <a:noFill/>
          </p:spPr>
          <p:txBody>
            <a:bodyPr wrap="none" rtlCol="0">
              <a:spAutoFit/>
            </a:bodyPr>
            <a:lstStyle/>
            <a:p>
              <a:r>
                <a:rPr lang="en-US" sz="1000" dirty="0"/>
                <a:t>Coherent bus</a:t>
              </a:r>
            </a:p>
          </p:txBody>
        </p:sp>
        <p:sp>
          <p:nvSpPr>
            <p:cNvPr id="38" name="CuadroTexto 52"/>
            <p:cNvSpPr txBox="1"/>
            <p:nvPr/>
          </p:nvSpPr>
          <p:spPr>
            <a:xfrm>
              <a:off x="170049" y="4380642"/>
              <a:ext cx="1127495" cy="246221"/>
            </a:xfrm>
            <a:prstGeom prst="rect">
              <a:avLst/>
            </a:prstGeom>
            <a:noFill/>
          </p:spPr>
          <p:txBody>
            <a:bodyPr wrap="none" rtlCol="0">
              <a:spAutoFit/>
            </a:bodyPr>
            <a:lstStyle/>
            <a:p>
              <a:r>
                <a:rPr lang="en-US" sz="1000" dirty="0"/>
                <a:t>Non-coherent bus</a:t>
              </a:r>
            </a:p>
          </p:txBody>
        </p:sp>
        <p:sp>
          <p:nvSpPr>
            <p:cNvPr id="39" name="Rectángulo 53"/>
            <p:cNvSpPr/>
            <p:nvPr/>
          </p:nvSpPr>
          <p:spPr>
            <a:xfrm>
              <a:off x="71787" y="4277983"/>
              <a:ext cx="1225757" cy="88254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 name="Agrupar 57"/>
          <p:cNvGrpSpPr/>
          <p:nvPr/>
        </p:nvGrpSpPr>
        <p:grpSpPr>
          <a:xfrm>
            <a:off x="3004925" y="2198734"/>
            <a:ext cx="1938955" cy="1142036"/>
            <a:chOff x="3700250" y="1741534"/>
            <a:chExt cx="1938955" cy="1142036"/>
          </a:xfrm>
        </p:grpSpPr>
        <p:sp>
          <p:nvSpPr>
            <p:cNvPr id="41" name="Rectángulo redondeado 29"/>
            <p:cNvSpPr/>
            <p:nvPr/>
          </p:nvSpPr>
          <p:spPr>
            <a:xfrm>
              <a:off x="3700251" y="1741534"/>
              <a:ext cx="1938954" cy="828594"/>
            </a:xfrm>
            <a:prstGeom prst="roundRect">
              <a:avLst/>
            </a:prstGeom>
            <a:solidFill>
              <a:srgbClr val="EBF1D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ángulo redondeado 18"/>
            <p:cNvSpPr/>
            <p:nvPr/>
          </p:nvSpPr>
          <p:spPr>
            <a:xfrm>
              <a:off x="3700250" y="2614685"/>
              <a:ext cx="1938955" cy="268885"/>
            </a:xfrm>
            <a:prstGeom prst="round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L2</a:t>
              </a:r>
            </a:p>
          </p:txBody>
        </p:sp>
        <p:sp>
          <p:nvSpPr>
            <p:cNvPr id="43" name="Rectángulo redondeado 19"/>
            <p:cNvSpPr/>
            <p:nvPr/>
          </p:nvSpPr>
          <p:spPr>
            <a:xfrm>
              <a:off x="3801606" y="1815766"/>
              <a:ext cx="254227" cy="456006"/>
            </a:xfrm>
            <a:prstGeom prst="roundRect">
              <a:avLst/>
            </a:prstGeom>
            <a:solidFill>
              <a:schemeClr val="accent3">
                <a:lumMod val="40000"/>
                <a:lumOff val="6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CU</a:t>
              </a:r>
            </a:p>
          </p:txBody>
        </p:sp>
        <p:sp>
          <p:nvSpPr>
            <p:cNvPr id="44" name="Rectángulo redondeado 20"/>
            <p:cNvSpPr/>
            <p:nvPr/>
          </p:nvSpPr>
          <p:spPr>
            <a:xfrm>
              <a:off x="3807831" y="2307491"/>
              <a:ext cx="254227" cy="192884"/>
            </a:xfrm>
            <a:prstGeom prst="roundRect">
              <a:avLst/>
            </a:prstGeom>
            <a:solidFill>
              <a:schemeClr val="accent2">
                <a:lumMod val="20000"/>
                <a:lumOff val="8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L1</a:t>
              </a:r>
            </a:p>
          </p:txBody>
        </p:sp>
        <p:sp>
          <p:nvSpPr>
            <p:cNvPr id="45" name="Rectángulo redondeado 21"/>
            <p:cNvSpPr/>
            <p:nvPr/>
          </p:nvSpPr>
          <p:spPr>
            <a:xfrm>
              <a:off x="4097651" y="1815766"/>
              <a:ext cx="254227" cy="456006"/>
            </a:xfrm>
            <a:prstGeom prst="roundRect">
              <a:avLst/>
            </a:prstGeom>
            <a:solidFill>
              <a:schemeClr val="accent3">
                <a:lumMod val="40000"/>
                <a:lumOff val="6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CU</a:t>
              </a:r>
            </a:p>
          </p:txBody>
        </p:sp>
        <p:sp>
          <p:nvSpPr>
            <p:cNvPr id="46" name="Rectángulo redondeado 22"/>
            <p:cNvSpPr/>
            <p:nvPr/>
          </p:nvSpPr>
          <p:spPr>
            <a:xfrm>
              <a:off x="4103876" y="2307491"/>
              <a:ext cx="254227" cy="192884"/>
            </a:xfrm>
            <a:prstGeom prst="roundRect">
              <a:avLst/>
            </a:prstGeom>
            <a:solidFill>
              <a:schemeClr val="accent2">
                <a:lumMod val="20000"/>
                <a:lumOff val="8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L1</a:t>
              </a:r>
            </a:p>
          </p:txBody>
        </p:sp>
        <p:sp>
          <p:nvSpPr>
            <p:cNvPr id="47" name="Rectángulo redondeado 23"/>
            <p:cNvSpPr/>
            <p:nvPr/>
          </p:nvSpPr>
          <p:spPr>
            <a:xfrm>
              <a:off x="4399920" y="1815766"/>
              <a:ext cx="254227" cy="456006"/>
            </a:xfrm>
            <a:prstGeom prst="roundRect">
              <a:avLst/>
            </a:prstGeom>
            <a:solidFill>
              <a:schemeClr val="accent3">
                <a:lumMod val="40000"/>
                <a:lumOff val="6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CU</a:t>
              </a:r>
            </a:p>
          </p:txBody>
        </p:sp>
        <p:sp>
          <p:nvSpPr>
            <p:cNvPr id="48" name="Rectángulo redondeado 24"/>
            <p:cNvSpPr/>
            <p:nvPr/>
          </p:nvSpPr>
          <p:spPr>
            <a:xfrm>
              <a:off x="4406145" y="2307491"/>
              <a:ext cx="254227" cy="192884"/>
            </a:xfrm>
            <a:prstGeom prst="roundRect">
              <a:avLst/>
            </a:prstGeom>
            <a:solidFill>
              <a:schemeClr val="accent2">
                <a:lumMod val="20000"/>
                <a:lumOff val="8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L1</a:t>
              </a:r>
            </a:p>
          </p:txBody>
        </p:sp>
        <p:sp>
          <p:nvSpPr>
            <p:cNvPr id="49" name="Rectángulo redondeado 25"/>
            <p:cNvSpPr/>
            <p:nvPr/>
          </p:nvSpPr>
          <p:spPr>
            <a:xfrm>
              <a:off x="5005313" y="1815766"/>
              <a:ext cx="254227" cy="456006"/>
            </a:xfrm>
            <a:prstGeom prst="roundRect">
              <a:avLst/>
            </a:prstGeom>
            <a:solidFill>
              <a:schemeClr val="accent3">
                <a:lumMod val="40000"/>
                <a:lumOff val="6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CU</a:t>
              </a:r>
            </a:p>
          </p:txBody>
        </p:sp>
        <p:sp>
          <p:nvSpPr>
            <p:cNvPr id="50" name="Rectángulo redondeado 26"/>
            <p:cNvSpPr/>
            <p:nvPr/>
          </p:nvSpPr>
          <p:spPr>
            <a:xfrm>
              <a:off x="5011538" y="2307491"/>
              <a:ext cx="254227" cy="192884"/>
            </a:xfrm>
            <a:prstGeom prst="roundRect">
              <a:avLst/>
            </a:prstGeom>
            <a:solidFill>
              <a:schemeClr val="accent2">
                <a:lumMod val="20000"/>
                <a:lumOff val="8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L1</a:t>
              </a:r>
            </a:p>
          </p:txBody>
        </p:sp>
        <p:sp>
          <p:nvSpPr>
            <p:cNvPr id="51" name="Rectángulo redondeado 27"/>
            <p:cNvSpPr/>
            <p:nvPr/>
          </p:nvSpPr>
          <p:spPr>
            <a:xfrm>
              <a:off x="5314661" y="1815766"/>
              <a:ext cx="254227" cy="456006"/>
            </a:xfrm>
            <a:prstGeom prst="roundRect">
              <a:avLst/>
            </a:prstGeom>
            <a:solidFill>
              <a:schemeClr val="accent3">
                <a:lumMod val="40000"/>
                <a:lumOff val="6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CU</a:t>
              </a:r>
            </a:p>
          </p:txBody>
        </p:sp>
        <p:sp>
          <p:nvSpPr>
            <p:cNvPr id="52" name="Rectángulo redondeado 28"/>
            <p:cNvSpPr/>
            <p:nvPr/>
          </p:nvSpPr>
          <p:spPr>
            <a:xfrm>
              <a:off x="5320886" y="2307491"/>
              <a:ext cx="254227" cy="192884"/>
            </a:xfrm>
            <a:prstGeom prst="roundRect">
              <a:avLst/>
            </a:prstGeom>
            <a:solidFill>
              <a:schemeClr val="accent2">
                <a:lumMod val="20000"/>
                <a:lumOff val="8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000" dirty="0">
                  <a:solidFill>
                    <a:schemeClr val="bg1">
                      <a:lumMod val="65000"/>
                    </a:schemeClr>
                  </a:solidFill>
                </a:rPr>
                <a:t>L1</a:t>
              </a:r>
            </a:p>
          </p:txBody>
        </p:sp>
        <p:sp>
          <p:nvSpPr>
            <p:cNvPr id="53" name="CuadroTexto 30"/>
            <p:cNvSpPr txBox="1"/>
            <p:nvPr/>
          </p:nvSpPr>
          <p:spPr>
            <a:xfrm>
              <a:off x="4695935" y="1815766"/>
              <a:ext cx="256968" cy="275859"/>
            </a:xfrm>
            <a:prstGeom prst="rect">
              <a:avLst/>
            </a:prstGeom>
            <a:noFill/>
          </p:spPr>
          <p:txBody>
            <a:bodyPr wrap="none" rtlCol="0">
              <a:spAutoFit/>
            </a:bodyPr>
            <a:lstStyle/>
            <a:p>
              <a:r>
                <a:rPr lang="is-IS" dirty="0">
                  <a:solidFill>
                    <a:srgbClr val="A6A6A6"/>
                  </a:solidFill>
                </a:rPr>
                <a:t>…</a:t>
              </a:r>
              <a:endParaRPr lang="en-US" dirty="0">
                <a:solidFill>
                  <a:srgbClr val="A6A6A6"/>
                </a:solidFill>
              </a:endParaRPr>
            </a:p>
          </p:txBody>
        </p:sp>
        <p:sp>
          <p:nvSpPr>
            <p:cNvPr id="54" name="CuadroTexto 31"/>
            <p:cNvSpPr txBox="1"/>
            <p:nvPr/>
          </p:nvSpPr>
          <p:spPr>
            <a:xfrm>
              <a:off x="4692416" y="2213217"/>
              <a:ext cx="256968" cy="275859"/>
            </a:xfrm>
            <a:prstGeom prst="rect">
              <a:avLst/>
            </a:prstGeom>
            <a:noFill/>
          </p:spPr>
          <p:txBody>
            <a:bodyPr wrap="none" rtlCol="0">
              <a:spAutoFit/>
            </a:bodyPr>
            <a:lstStyle/>
            <a:p>
              <a:r>
                <a:rPr lang="is-IS" dirty="0">
                  <a:solidFill>
                    <a:srgbClr val="A6A6A6"/>
                  </a:solidFill>
                </a:rPr>
                <a:t>…</a:t>
              </a:r>
              <a:endParaRPr lang="en-US" dirty="0">
                <a:solidFill>
                  <a:srgbClr val="A6A6A6"/>
                </a:solidFill>
              </a:endParaRPr>
            </a:p>
          </p:txBody>
        </p:sp>
        <p:sp>
          <p:nvSpPr>
            <p:cNvPr id="55" name="CuadroTexto 56"/>
            <p:cNvSpPr txBox="1"/>
            <p:nvPr/>
          </p:nvSpPr>
          <p:spPr>
            <a:xfrm>
              <a:off x="4429326" y="2001116"/>
              <a:ext cx="505868" cy="307777"/>
            </a:xfrm>
            <a:prstGeom prst="rect">
              <a:avLst/>
            </a:prstGeom>
            <a:noFill/>
          </p:spPr>
          <p:txBody>
            <a:bodyPr wrap="none" rtlCol="0">
              <a:spAutoFit/>
            </a:bodyPr>
            <a:lstStyle/>
            <a:p>
              <a:r>
                <a:rPr lang="en-US" sz="1400" dirty="0"/>
                <a:t>GPU</a:t>
              </a:r>
            </a:p>
          </p:txBody>
        </p:sp>
      </p:grpSp>
      <p:sp>
        <p:nvSpPr>
          <p:cNvPr id="63" name="Rectangle 62"/>
          <p:cNvSpPr/>
          <p:nvPr/>
        </p:nvSpPr>
        <p:spPr>
          <a:xfrm>
            <a:off x="691577" y="1591039"/>
            <a:ext cx="6149333" cy="369332"/>
          </a:xfrm>
          <a:prstGeom prst="rect">
            <a:avLst/>
          </a:prstGeom>
        </p:spPr>
        <p:txBody>
          <a:bodyPr wrap="square">
            <a:spAutoFit/>
          </a:bodyPr>
          <a:lstStyle/>
          <a:p>
            <a:r>
              <a:rPr lang="en-US" dirty="0"/>
              <a:t>Our vision of an integrated heterogeneous system: </a:t>
            </a:r>
          </a:p>
        </p:txBody>
      </p:sp>
    </p:spTree>
    <p:extLst>
      <p:ext uri="{BB962C8B-B14F-4D97-AF65-F5344CB8AC3E}">
        <p14:creationId xmlns:p14="http://schemas.microsoft.com/office/powerpoint/2010/main" val="2245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up)">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up)">
                                      <p:cBhvr>
                                        <p:cTn id="65" dur="500"/>
                                        <p:tgtEl>
                                          <p:spTgt spid="22"/>
                                        </p:tgtEl>
                                      </p:cBhvr>
                                    </p:animEffect>
                                  </p:childTnLst>
                                </p:cTn>
                              </p:par>
                              <p:par>
                                <p:cTn id="66" presetID="22" presetClass="entr" presetSubtype="1"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22" presetClass="entr" presetSubtype="1"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up)">
                                      <p:cBhvr>
                                        <p:cTn id="74" dur="500"/>
                                        <p:tgtEl>
                                          <p:spTgt spid="21"/>
                                        </p:tgtEl>
                                      </p:cBhvr>
                                    </p:animEffect>
                                  </p:childTnLst>
                                </p:cTn>
                              </p:par>
                              <p:par>
                                <p:cTn id="75" presetID="22" presetClass="entr" presetSubtype="1"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P spid="13" grpId="0" animBg="1"/>
      <p:bldP spid="14" grpId="0" animBg="1"/>
      <p:bldP spid="15" grpId="0"/>
      <p:bldP spid="16" grpId="0" animBg="1"/>
      <p:bldP spid="21" grpId="0" animBg="1"/>
      <p:bldP spid="25" grpId="0" animBg="1"/>
      <p:bldP spid="26" grpId="0" animBg="1"/>
      <p:bldP spid="27" grpId="0" animBg="1"/>
      <p:bldP spid="28" grpId="0" animBg="1"/>
      <p:bldP spid="29" grpId="0" animBg="1"/>
      <p:bldP spid="30"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Patterns</a:t>
            </a:r>
          </a:p>
        </p:txBody>
      </p:sp>
      <p:sp>
        <p:nvSpPr>
          <p:cNvPr id="4" name="Rectangle 137"/>
          <p:cNvSpPr/>
          <p:nvPr/>
        </p:nvSpPr>
        <p:spPr>
          <a:xfrm>
            <a:off x="1462720"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5" name="Rectangle 138"/>
          <p:cNvSpPr/>
          <p:nvPr/>
        </p:nvSpPr>
        <p:spPr>
          <a:xfrm>
            <a:off x="1462720"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6" name="Rectangle 139"/>
          <p:cNvSpPr/>
          <p:nvPr/>
        </p:nvSpPr>
        <p:spPr>
          <a:xfrm>
            <a:off x="1692823"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7" name="Rectangle 140"/>
          <p:cNvSpPr/>
          <p:nvPr/>
        </p:nvSpPr>
        <p:spPr>
          <a:xfrm>
            <a:off x="1692823"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8" name="Rectangle 141"/>
          <p:cNvSpPr/>
          <p:nvPr/>
        </p:nvSpPr>
        <p:spPr>
          <a:xfrm>
            <a:off x="1922925"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 name="Rectangle 142"/>
          <p:cNvSpPr/>
          <p:nvPr/>
        </p:nvSpPr>
        <p:spPr>
          <a:xfrm>
            <a:off x="1922925"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0" name="Rectangle 143"/>
          <p:cNvSpPr/>
          <p:nvPr/>
        </p:nvSpPr>
        <p:spPr>
          <a:xfrm>
            <a:off x="2153028"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1" name="Rectangle 144"/>
          <p:cNvSpPr/>
          <p:nvPr/>
        </p:nvSpPr>
        <p:spPr>
          <a:xfrm>
            <a:off x="2153028"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2" name="Rectangle 145"/>
          <p:cNvSpPr/>
          <p:nvPr/>
        </p:nvSpPr>
        <p:spPr>
          <a:xfrm>
            <a:off x="2383130"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3" name="Rectangle 146"/>
          <p:cNvSpPr/>
          <p:nvPr/>
        </p:nvSpPr>
        <p:spPr>
          <a:xfrm>
            <a:off x="2383130"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4" name="Rectangle 148"/>
          <p:cNvSpPr/>
          <p:nvPr/>
        </p:nvSpPr>
        <p:spPr>
          <a:xfrm>
            <a:off x="3073438"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5" name="Rectangle 149"/>
          <p:cNvSpPr/>
          <p:nvPr/>
        </p:nvSpPr>
        <p:spPr>
          <a:xfrm>
            <a:off x="3073438"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6" name="Rectangle 136"/>
          <p:cNvSpPr/>
          <p:nvPr/>
        </p:nvSpPr>
        <p:spPr>
          <a:xfrm>
            <a:off x="1301645" y="2323201"/>
            <a:ext cx="2070922" cy="1021656"/>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7" name="Rectangle 118"/>
          <p:cNvSpPr/>
          <p:nvPr/>
        </p:nvSpPr>
        <p:spPr>
          <a:xfrm>
            <a:off x="1228600"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8" name="Rectangle 119"/>
          <p:cNvSpPr/>
          <p:nvPr/>
        </p:nvSpPr>
        <p:spPr>
          <a:xfrm>
            <a:off x="1228600"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9" name="Rectangle 120"/>
          <p:cNvSpPr/>
          <p:nvPr/>
        </p:nvSpPr>
        <p:spPr>
          <a:xfrm>
            <a:off x="1459539"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20" name="Rectangle 121"/>
          <p:cNvSpPr/>
          <p:nvPr/>
        </p:nvSpPr>
        <p:spPr>
          <a:xfrm>
            <a:off x="1459539"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21" name="Rectangle 122"/>
          <p:cNvSpPr/>
          <p:nvPr/>
        </p:nvSpPr>
        <p:spPr>
          <a:xfrm>
            <a:off x="1690478"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22" name="Rectangle 123"/>
          <p:cNvSpPr/>
          <p:nvPr/>
        </p:nvSpPr>
        <p:spPr>
          <a:xfrm>
            <a:off x="1690478"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23" name="Rectangle 124"/>
          <p:cNvSpPr/>
          <p:nvPr/>
        </p:nvSpPr>
        <p:spPr>
          <a:xfrm>
            <a:off x="1921418"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24" name="Rectangle 125"/>
          <p:cNvSpPr/>
          <p:nvPr/>
        </p:nvSpPr>
        <p:spPr>
          <a:xfrm>
            <a:off x="1921418"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25" name="Rectangle 126"/>
          <p:cNvSpPr/>
          <p:nvPr/>
        </p:nvSpPr>
        <p:spPr>
          <a:xfrm>
            <a:off x="2152357"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26" name="Rectangle 127"/>
          <p:cNvSpPr/>
          <p:nvPr/>
        </p:nvSpPr>
        <p:spPr>
          <a:xfrm>
            <a:off x="2152357"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27" name="Rectangle 128"/>
          <p:cNvSpPr/>
          <p:nvPr/>
        </p:nvSpPr>
        <p:spPr>
          <a:xfrm>
            <a:off x="2383296"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28" name="Rectangle 129"/>
          <p:cNvSpPr/>
          <p:nvPr/>
        </p:nvSpPr>
        <p:spPr>
          <a:xfrm>
            <a:off x="2383296"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29" name="Rectangle 130"/>
          <p:cNvSpPr/>
          <p:nvPr/>
        </p:nvSpPr>
        <p:spPr>
          <a:xfrm>
            <a:off x="2614235"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30" name="Rectangle 131"/>
          <p:cNvSpPr/>
          <p:nvPr/>
        </p:nvSpPr>
        <p:spPr>
          <a:xfrm>
            <a:off x="2614235"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31" name="Rectangle 133"/>
          <p:cNvSpPr/>
          <p:nvPr/>
        </p:nvSpPr>
        <p:spPr>
          <a:xfrm>
            <a:off x="3307053"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32" name="Rectangle 134"/>
          <p:cNvSpPr/>
          <p:nvPr/>
        </p:nvSpPr>
        <p:spPr>
          <a:xfrm>
            <a:off x="3307053"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33" name="Rectangle 117"/>
          <p:cNvSpPr/>
          <p:nvPr/>
        </p:nvSpPr>
        <p:spPr>
          <a:xfrm>
            <a:off x="1066940" y="3780636"/>
            <a:ext cx="2540331" cy="1025371"/>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34" name="Straight Connector 104"/>
          <p:cNvCxnSpPr>
            <a:cxnSpLocks/>
          </p:cNvCxnSpPr>
          <p:nvPr/>
        </p:nvCxnSpPr>
        <p:spPr>
          <a:xfrm flipH="1">
            <a:off x="1066940" y="3564255"/>
            <a:ext cx="2673250" cy="0"/>
          </a:xfrm>
          <a:prstGeom prst="line">
            <a:avLst/>
          </a:prstGeom>
          <a:ln w="38100" cmpd="sng">
            <a:prstDash val="solid"/>
          </a:ln>
        </p:spPr>
        <p:style>
          <a:lnRef idx="1">
            <a:schemeClr val="dk1"/>
          </a:lnRef>
          <a:fillRef idx="0">
            <a:schemeClr val="dk1"/>
          </a:fillRef>
          <a:effectRef idx="0">
            <a:schemeClr val="dk1"/>
          </a:effectRef>
          <a:fontRef idx="minor">
            <a:schemeClr val="tx1"/>
          </a:fontRef>
        </p:style>
      </p:cxnSp>
      <p:sp>
        <p:nvSpPr>
          <p:cNvPr id="35" name="TextBox 105"/>
          <p:cNvSpPr txBox="1"/>
          <p:nvPr/>
        </p:nvSpPr>
        <p:spPr>
          <a:xfrm>
            <a:off x="2669590" y="2694619"/>
            <a:ext cx="284744" cy="278820"/>
          </a:xfrm>
          <a:prstGeom prst="rect">
            <a:avLst/>
          </a:prstGeom>
          <a:noFill/>
        </p:spPr>
        <p:txBody>
          <a:bodyPr wrap="none" rtlCol="0">
            <a:spAutoFit/>
          </a:bodyPr>
          <a:lstStyle/>
          <a:p>
            <a:r>
              <a:rPr lang="mr-IN" dirty="0"/>
              <a:t>…</a:t>
            </a:r>
            <a:endParaRPr lang="en-US" dirty="0"/>
          </a:p>
        </p:txBody>
      </p:sp>
      <p:sp>
        <p:nvSpPr>
          <p:cNvPr id="36" name="TextBox 106"/>
          <p:cNvSpPr txBox="1"/>
          <p:nvPr/>
        </p:nvSpPr>
        <p:spPr>
          <a:xfrm>
            <a:off x="2891667" y="4106448"/>
            <a:ext cx="284744" cy="278820"/>
          </a:xfrm>
          <a:prstGeom prst="rect">
            <a:avLst/>
          </a:prstGeom>
          <a:noFill/>
        </p:spPr>
        <p:txBody>
          <a:bodyPr wrap="none" rtlCol="0">
            <a:spAutoFit/>
          </a:bodyPr>
          <a:lstStyle/>
          <a:p>
            <a:r>
              <a:rPr lang="mr-IN" dirty="0"/>
              <a:t>…</a:t>
            </a:r>
            <a:endParaRPr lang="en-US" dirty="0"/>
          </a:p>
        </p:txBody>
      </p:sp>
      <p:sp>
        <p:nvSpPr>
          <p:cNvPr id="37" name="Right Brace 107"/>
          <p:cNvSpPr/>
          <p:nvPr/>
        </p:nvSpPr>
        <p:spPr>
          <a:xfrm rot="16200000">
            <a:off x="2228095" y="1155451"/>
            <a:ext cx="217941" cy="2070921"/>
          </a:xfrm>
          <a:prstGeom prst="rightBrace">
            <a:avLst>
              <a:gd name="adj1" fmla="val 105060"/>
              <a:gd name="adj2" fmla="val 49886"/>
            </a:avLst>
          </a:prstGeom>
          <a:ln w="19050" cmpd="sng"/>
        </p:spPr>
        <p:style>
          <a:lnRef idx="1">
            <a:schemeClr val="dk1"/>
          </a:lnRef>
          <a:fillRef idx="0">
            <a:schemeClr val="dk1"/>
          </a:fillRef>
          <a:effectRef idx="0">
            <a:schemeClr val="dk1"/>
          </a:effectRef>
          <a:fontRef idx="minor">
            <a:schemeClr val="tx1"/>
          </a:fontRef>
        </p:style>
        <p:txBody>
          <a:bodyPr lIns="91408" tIns="45705" rIns="91408" bIns="45705" rtlCol="0" anchor="ctr"/>
          <a:lstStyle/>
          <a:p>
            <a:pPr algn="ctr"/>
            <a:endParaRPr lang="en-US" sz="800"/>
          </a:p>
        </p:txBody>
      </p:sp>
      <p:sp>
        <p:nvSpPr>
          <p:cNvPr id="38" name="TextBox 108"/>
          <p:cNvSpPr txBox="1"/>
          <p:nvPr/>
        </p:nvSpPr>
        <p:spPr>
          <a:xfrm>
            <a:off x="1469949" y="1709739"/>
            <a:ext cx="1707018" cy="338554"/>
          </a:xfrm>
          <a:prstGeom prst="rect">
            <a:avLst/>
          </a:prstGeom>
          <a:noFill/>
        </p:spPr>
        <p:txBody>
          <a:bodyPr wrap="none" rtlCol="0">
            <a:spAutoFit/>
          </a:bodyPr>
          <a:lstStyle/>
          <a:p>
            <a:r>
              <a:rPr lang="en-US" sz="1600" dirty="0"/>
              <a:t>data-parallel tasks</a:t>
            </a:r>
          </a:p>
        </p:txBody>
      </p:sp>
      <p:sp>
        <p:nvSpPr>
          <p:cNvPr id="39" name="TextBox 109"/>
          <p:cNvSpPr txBox="1"/>
          <p:nvPr/>
        </p:nvSpPr>
        <p:spPr>
          <a:xfrm>
            <a:off x="4193" y="3316897"/>
            <a:ext cx="887091" cy="492443"/>
          </a:xfrm>
          <a:prstGeom prst="rect">
            <a:avLst/>
          </a:prstGeom>
          <a:noFill/>
        </p:spPr>
        <p:txBody>
          <a:bodyPr wrap="square" lIns="0" tIns="0" rIns="0" bIns="0" rtlCol="0">
            <a:spAutoFit/>
          </a:bodyPr>
          <a:lstStyle/>
          <a:p>
            <a:pPr algn="ctr"/>
            <a:r>
              <a:rPr lang="en-US" sz="1600" dirty="0"/>
              <a:t>sequential sub-tasks</a:t>
            </a:r>
          </a:p>
        </p:txBody>
      </p:sp>
      <p:cxnSp>
        <p:nvCxnSpPr>
          <p:cNvPr id="40" name="Straight Connector 110"/>
          <p:cNvCxnSpPr>
            <a:cxnSpLocks/>
            <a:stCxn id="4" idx="1"/>
            <a:endCxn id="39" idx="3"/>
          </p:cNvCxnSpPr>
          <p:nvPr/>
        </p:nvCxnSpPr>
        <p:spPr>
          <a:xfrm flipH="1">
            <a:off x="891284" y="2668355"/>
            <a:ext cx="571436" cy="894764"/>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cxnSp>
        <p:nvCxnSpPr>
          <p:cNvPr id="41" name="Straight Connector 111"/>
          <p:cNvCxnSpPr>
            <a:cxnSpLocks/>
            <a:stCxn id="5" idx="1"/>
            <a:endCxn id="39" idx="3"/>
          </p:cNvCxnSpPr>
          <p:nvPr/>
        </p:nvCxnSpPr>
        <p:spPr>
          <a:xfrm flipH="1">
            <a:off x="891284" y="2999703"/>
            <a:ext cx="571436" cy="563416"/>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cxnSp>
        <p:nvCxnSpPr>
          <p:cNvPr id="42" name="Straight Connector 112"/>
          <p:cNvCxnSpPr>
            <a:cxnSpLocks/>
            <a:stCxn id="17" idx="1"/>
            <a:endCxn id="39" idx="3"/>
          </p:cNvCxnSpPr>
          <p:nvPr/>
        </p:nvCxnSpPr>
        <p:spPr>
          <a:xfrm flipH="1" flipV="1">
            <a:off x="891284" y="3563119"/>
            <a:ext cx="337316" cy="563927"/>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cxnSp>
        <p:nvCxnSpPr>
          <p:cNvPr id="43" name="Straight Connector 113"/>
          <p:cNvCxnSpPr>
            <a:cxnSpLocks/>
            <a:stCxn id="18" idx="1"/>
            <a:endCxn id="39" idx="3"/>
          </p:cNvCxnSpPr>
          <p:nvPr/>
        </p:nvCxnSpPr>
        <p:spPr>
          <a:xfrm flipH="1" flipV="1">
            <a:off x="891284" y="3563119"/>
            <a:ext cx="337316" cy="896480"/>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sp>
        <p:nvSpPr>
          <p:cNvPr id="44" name="TextBox 114"/>
          <p:cNvSpPr txBox="1"/>
          <p:nvPr/>
        </p:nvSpPr>
        <p:spPr>
          <a:xfrm>
            <a:off x="3279345" y="3028993"/>
            <a:ext cx="2488393" cy="584776"/>
          </a:xfrm>
          <a:prstGeom prst="rect">
            <a:avLst/>
          </a:prstGeom>
          <a:noFill/>
        </p:spPr>
        <p:txBody>
          <a:bodyPr wrap="square" rtlCol="0">
            <a:spAutoFit/>
          </a:bodyPr>
          <a:lstStyle/>
          <a:p>
            <a:pPr algn="ctr"/>
            <a:r>
              <a:rPr lang="en-US" sz="1600" dirty="0"/>
              <a:t>coarse-grained synchronization</a:t>
            </a:r>
          </a:p>
        </p:txBody>
      </p:sp>
      <p:cxnSp>
        <p:nvCxnSpPr>
          <p:cNvPr id="45" name="Straight Connector 115"/>
          <p:cNvCxnSpPr/>
          <p:nvPr/>
        </p:nvCxnSpPr>
        <p:spPr>
          <a:xfrm flipV="1">
            <a:off x="3465934" y="3344859"/>
            <a:ext cx="404079" cy="134606"/>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sp>
        <p:nvSpPr>
          <p:cNvPr id="46" name="TextBox 302"/>
          <p:cNvSpPr txBox="1"/>
          <p:nvPr/>
        </p:nvSpPr>
        <p:spPr>
          <a:xfrm>
            <a:off x="1325731" y="4941472"/>
            <a:ext cx="2111776" cy="400110"/>
          </a:xfrm>
          <a:prstGeom prst="rect">
            <a:avLst/>
          </a:prstGeom>
          <a:noFill/>
        </p:spPr>
        <p:txBody>
          <a:bodyPr wrap="none" rtlCol="0">
            <a:spAutoFit/>
          </a:bodyPr>
          <a:lstStyle/>
          <a:p>
            <a:r>
              <a:rPr lang="en-US" sz="2000" dirty="0"/>
              <a:t>Program Structure</a:t>
            </a:r>
          </a:p>
        </p:txBody>
      </p:sp>
      <p:sp>
        <p:nvSpPr>
          <p:cNvPr id="47" name="TextBox 303"/>
          <p:cNvSpPr txBox="1"/>
          <p:nvPr/>
        </p:nvSpPr>
        <p:spPr>
          <a:xfrm>
            <a:off x="6128533" y="4941472"/>
            <a:ext cx="1946967" cy="400110"/>
          </a:xfrm>
          <a:prstGeom prst="rect">
            <a:avLst/>
          </a:prstGeom>
          <a:noFill/>
        </p:spPr>
        <p:txBody>
          <a:bodyPr wrap="none" rtlCol="0">
            <a:spAutoFit/>
          </a:bodyPr>
          <a:lstStyle/>
          <a:p>
            <a:r>
              <a:rPr lang="en-US" sz="2000" dirty="0"/>
              <a:t>Data Partitioning</a:t>
            </a:r>
          </a:p>
        </p:txBody>
      </p:sp>
      <p:cxnSp>
        <p:nvCxnSpPr>
          <p:cNvPr id="48" name="Straight Connector 246"/>
          <p:cNvCxnSpPr/>
          <p:nvPr/>
        </p:nvCxnSpPr>
        <p:spPr>
          <a:xfrm>
            <a:off x="7000932" y="1874663"/>
            <a:ext cx="0" cy="2521115"/>
          </a:xfrm>
          <a:prstGeom prst="line">
            <a:avLst/>
          </a:prstGeom>
          <a:ln w="28575" cmpd="sng">
            <a:prstDash val="dash"/>
          </a:ln>
        </p:spPr>
        <p:style>
          <a:lnRef idx="1">
            <a:schemeClr val="dk1"/>
          </a:lnRef>
          <a:fillRef idx="0">
            <a:schemeClr val="dk1"/>
          </a:fillRef>
          <a:effectRef idx="0">
            <a:schemeClr val="dk1"/>
          </a:effectRef>
          <a:fontRef idx="minor">
            <a:schemeClr val="tx1"/>
          </a:fontRef>
        </p:style>
      </p:cxnSp>
      <p:sp>
        <p:nvSpPr>
          <p:cNvPr id="49" name="Rectangle 272"/>
          <p:cNvSpPr/>
          <p:nvPr/>
        </p:nvSpPr>
        <p:spPr>
          <a:xfrm>
            <a:off x="7124080" y="2257725"/>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0" name="Rectangle 273"/>
          <p:cNvSpPr/>
          <p:nvPr/>
        </p:nvSpPr>
        <p:spPr>
          <a:xfrm>
            <a:off x="7124078" y="2566116"/>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1" name="Rectangle 270"/>
          <p:cNvSpPr/>
          <p:nvPr/>
        </p:nvSpPr>
        <p:spPr>
          <a:xfrm>
            <a:off x="7387353" y="2256395"/>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2" name="Rectangle 271"/>
          <p:cNvSpPr/>
          <p:nvPr/>
        </p:nvSpPr>
        <p:spPr>
          <a:xfrm>
            <a:off x="7387351" y="2564786"/>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3" name="Rectangle 268"/>
          <p:cNvSpPr/>
          <p:nvPr/>
        </p:nvSpPr>
        <p:spPr>
          <a:xfrm>
            <a:off x="7650626" y="2254228"/>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4" name="Rectangle 269"/>
          <p:cNvSpPr/>
          <p:nvPr/>
        </p:nvSpPr>
        <p:spPr>
          <a:xfrm>
            <a:off x="7650624" y="2562619"/>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5" name="Rectangle 266"/>
          <p:cNvSpPr/>
          <p:nvPr/>
        </p:nvSpPr>
        <p:spPr>
          <a:xfrm>
            <a:off x="7913899" y="2254228"/>
            <a:ext cx="153690" cy="30839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6" name="Rectangle 267"/>
          <p:cNvSpPr/>
          <p:nvPr/>
        </p:nvSpPr>
        <p:spPr>
          <a:xfrm>
            <a:off x="7913897" y="2562619"/>
            <a:ext cx="153693" cy="462587"/>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7" name="Rectangle 260"/>
          <p:cNvSpPr/>
          <p:nvPr/>
        </p:nvSpPr>
        <p:spPr>
          <a:xfrm>
            <a:off x="6450404" y="2254228"/>
            <a:ext cx="153690" cy="231293"/>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8" name="Rectangle 261"/>
          <p:cNvSpPr/>
          <p:nvPr/>
        </p:nvSpPr>
        <p:spPr>
          <a:xfrm>
            <a:off x="6450402" y="2485951"/>
            <a:ext cx="153693" cy="61678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9" name="Rectangle 258"/>
          <p:cNvSpPr/>
          <p:nvPr/>
        </p:nvSpPr>
        <p:spPr>
          <a:xfrm>
            <a:off x="6702194" y="2256395"/>
            <a:ext cx="153690" cy="231293"/>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0" name="Rectangle 259"/>
          <p:cNvSpPr/>
          <p:nvPr/>
        </p:nvSpPr>
        <p:spPr>
          <a:xfrm>
            <a:off x="6702192" y="2488118"/>
            <a:ext cx="153693" cy="61678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1" name="TextBox 249"/>
          <p:cNvSpPr txBox="1"/>
          <p:nvPr/>
        </p:nvSpPr>
        <p:spPr>
          <a:xfrm rot="5400000">
            <a:off x="6539400" y="3161700"/>
            <a:ext cx="318020" cy="310395"/>
          </a:xfrm>
          <a:prstGeom prst="rect">
            <a:avLst/>
          </a:prstGeom>
          <a:noFill/>
        </p:spPr>
        <p:txBody>
          <a:bodyPr wrap="none" rtlCol="0">
            <a:spAutoFit/>
          </a:bodyPr>
          <a:lstStyle/>
          <a:p>
            <a:r>
              <a:rPr lang="mr-IN" dirty="0"/>
              <a:t>…</a:t>
            </a:r>
            <a:endParaRPr lang="en-US" dirty="0"/>
          </a:p>
        </p:txBody>
      </p:sp>
      <p:sp>
        <p:nvSpPr>
          <p:cNvPr id="62" name="TextBox 250"/>
          <p:cNvSpPr txBox="1"/>
          <p:nvPr/>
        </p:nvSpPr>
        <p:spPr>
          <a:xfrm rot="5400000">
            <a:off x="7477406" y="3068399"/>
            <a:ext cx="318020" cy="310395"/>
          </a:xfrm>
          <a:prstGeom prst="rect">
            <a:avLst/>
          </a:prstGeom>
          <a:noFill/>
        </p:spPr>
        <p:txBody>
          <a:bodyPr wrap="none" rtlCol="0">
            <a:spAutoFit/>
          </a:bodyPr>
          <a:lstStyle/>
          <a:p>
            <a:r>
              <a:rPr lang="mr-IN" dirty="0"/>
              <a:t>…</a:t>
            </a:r>
            <a:endParaRPr lang="en-US" dirty="0"/>
          </a:p>
        </p:txBody>
      </p:sp>
      <p:cxnSp>
        <p:nvCxnSpPr>
          <p:cNvPr id="63" name="Straight Connector 251"/>
          <p:cNvCxnSpPr/>
          <p:nvPr/>
        </p:nvCxnSpPr>
        <p:spPr>
          <a:xfrm flipH="1">
            <a:off x="6205095" y="3553012"/>
            <a:ext cx="2037063" cy="0"/>
          </a:xfrm>
          <a:prstGeom prst="line">
            <a:avLst/>
          </a:prstGeom>
          <a:ln w="38100" cmpd="sng">
            <a:prstDash val="solid"/>
          </a:ln>
        </p:spPr>
        <p:style>
          <a:lnRef idx="1">
            <a:schemeClr val="dk1"/>
          </a:lnRef>
          <a:fillRef idx="0">
            <a:schemeClr val="dk1"/>
          </a:fillRef>
          <a:effectRef idx="0">
            <a:schemeClr val="dk1"/>
          </a:effectRef>
          <a:fontRef idx="minor">
            <a:schemeClr val="tx1"/>
          </a:fontRef>
        </p:style>
      </p:cxnSp>
      <p:sp>
        <p:nvSpPr>
          <p:cNvPr id="64" name="TextBox 252"/>
          <p:cNvSpPr txBox="1"/>
          <p:nvPr/>
        </p:nvSpPr>
        <p:spPr>
          <a:xfrm>
            <a:off x="6063293" y="1834731"/>
            <a:ext cx="891991" cy="338554"/>
          </a:xfrm>
          <a:prstGeom prst="rect">
            <a:avLst/>
          </a:prstGeom>
          <a:noFill/>
        </p:spPr>
        <p:txBody>
          <a:bodyPr wrap="none" rtlCol="0">
            <a:spAutoFit/>
          </a:bodyPr>
          <a:lstStyle/>
          <a:p>
            <a:r>
              <a:rPr lang="en-US" sz="1600" dirty="0"/>
              <a:t>Device 1</a:t>
            </a:r>
          </a:p>
        </p:txBody>
      </p:sp>
      <p:sp>
        <p:nvSpPr>
          <p:cNvPr id="65" name="TextBox 253"/>
          <p:cNvSpPr txBox="1"/>
          <p:nvPr/>
        </p:nvSpPr>
        <p:spPr>
          <a:xfrm>
            <a:off x="7114433" y="1834731"/>
            <a:ext cx="891991" cy="338554"/>
          </a:xfrm>
          <a:prstGeom prst="rect">
            <a:avLst/>
          </a:prstGeom>
          <a:noFill/>
        </p:spPr>
        <p:txBody>
          <a:bodyPr wrap="none" rtlCol="0">
            <a:spAutoFit/>
          </a:bodyPr>
          <a:lstStyle/>
          <a:p>
            <a:r>
              <a:rPr lang="en-US" sz="1600" dirty="0"/>
              <a:t>Device 2</a:t>
            </a:r>
          </a:p>
        </p:txBody>
      </p:sp>
      <p:sp>
        <p:nvSpPr>
          <p:cNvPr id="66" name="TextBox 254"/>
          <p:cNvSpPr txBox="1"/>
          <p:nvPr/>
        </p:nvSpPr>
        <p:spPr>
          <a:xfrm rot="5400000">
            <a:off x="6519834" y="4364513"/>
            <a:ext cx="318020" cy="310395"/>
          </a:xfrm>
          <a:prstGeom prst="rect">
            <a:avLst/>
          </a:prstGeom>
          <a:noFill/>
        </p:spPr>
        <p:txBody>
          <a:bodyPr wrap="none" rtlCol="0">
            <a:spAutoFit/>
          </a:bodyPr>
          <a:lstStyle/>
          <a:p>
            <a:r>
              <a:rPr lang="mr-IN" dirty="0"/>
              <a:t>…</a:t>
            </a:r>
            <a:endParaRPr lang="en-US" dirty="0"/>
          </a:p>
        </p:txBody>
      </p:sp>
      <p:sp>
        <p:nvSpPr>
          <p:cNvPr id="67" name="TextBox 255"/>
          <p:cNvSpPr txBox="1"/>
          <p:nvPr/>
        </p:nvSpPr>
        <p:spPr>
          <a:xfrm rot="5400000">
            <a:off x="7477406" y="4351985"/>
            <a:ext cx="318020" cy="310395"/>
          </a:xfrm>
          <a:prstGeom prst="rect">
            <a:avLst/>
          </a:prstGeom>
          <a:noFill/>
        </p:spPr>
        <p:txBody>
          <a:bodyPr wrap="none" rtlCol="0">
            <a:spAutoFit/>
          </a:bodyPr>
          <a:lstStyle/>
          <a:p>
            <a:r>
              <a:rPr lang="mr-IN" dirty="0"/>
              <a:t>…</a:t>
            </a:r>
            <a:endParaRPr lang="en-US" dirty="0"/>
          </a:p>
        </p:txBody>
      </p:sp>
      <p:sp>
        <p:nvSpPr>
          <p:cNvPr id="68" name="Rectangle 154"/>
          <p:cNvSpPr/>
          <p:nvPr/>
        </p:nvSpPr>
        <p:spPr>
          <a:xfrm>
            <a:off x="6448869" y="3678629"/>
            <a:ext cx="153696" cy="23129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69" name="Rectangle 155"/>
          <p:cNvSpPr/>
          <p:nvPr/>
        </p:nvSpPr>
        <p:spPr>
          <a:xfrm>
            <a:off x="6448591" y="3917367"/>
            <a:ext cx="154252" cy="30839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0" name="Rectangle 156"/>
          <p:cNvSpPr/>
          <p:nvPr/>
        </p:nvSpPr>
        <p:spPr>
          <a:xfrm>
            <a:off x="6702749" y="3676809"/>
            <a:ext cx="153696" cy="23129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71" name="Rectangle 157"/>
          <p:cNvSpPr/>
          <p:nvPr/>
        </p:nvSpPr>
        <p:spPr>
          <a:xfrm>
            <a:off x="6702472" y="3915547"/>
            <a:ext cx="154252" cy="30839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2" name="Rectangle 158"/>
          <p:cNvSpPr/>
          <p:nvPr/>
        </p:nvSpPr>
        <p:spPr>
          <a:xfrm>
            <a:off x="7124635" y="3678629"/>
            <a:ext cx="153696" cy="385489"/>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73" name="Rectangle 159"/>
          <p:cNvSpPr/>
          <p:nvPr/>
        </p:nvSpPr>
        <p:spPr>
          <a:xfrm>
            <a:off x="7124079" y="4063094"/>
            <a:ext cx="154252" cy="23129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4" name="Rectangle 166"/>
          <p:cNvSpPr/>
          <p:nvPr/>
        </p:nvSpPr>
        <p:spPr>
          <a:xfrm>
            <a:off x="7387346" y="3678629"/>
            <a:ext cx="153696" cy="385489"/>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75" name="Rectangle 167"/>
          <p:cNvSpPr/>
          <p:nvPr/>
        </p:nvSpPr>
        <p:spPr>
          <a:xfrm>
            <a:off x="7386790" y="4063094"/>
            <a:ext cx="154252" cy="23129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6" name="Rectangle 169"/>
          <p:cNvSpPr/>
          <p:nvPr/>
        </p:nvSpPr>
        <p:spPr>
          <a:xfrm>
            <a:off x="7651183" y="3678629"/>
            <a:ext cx="153696" cy="385489"/>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77" name="Rectangle 170"/>
          <p:cNvSpPr/>
          <p:nvPr/>
        </p:nvSpPr>
        <p:spPr>
          <a:xfrm>
            <a:off x="7650627" y="4063094"/>
            <a:ext cx="154252" cy="23129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8" name="Rectangle 172"/>
          <p:cNvSpPr/>
          <p:nvPr/>
        </p:nvSpPr>
        <p:spPr>
          <a:xfrm>
            <a:off x="7913894" y="3678629"/>
            <a:ext cx="153696" cy="385489"/>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79" name="Rectangle 173"/>
          <p:cNvSpPr/>
          <p:nvPr/>
        </p:nvSpPr>
        <p:spPr>
          <a:xfrm>
            <a:off x="7913338" y="4063094"/>
            <a:ext cx="154252" cy="23129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Tree>
    <p:extLst>
      <p:ext uri="{BB962C8B-B14F-4D97-AF65-F5344CB8AC3E}">
        <p14:creationId xmlns:p14="http://schemas.microsoft.com/office/powerpoint/2010/main" val="53428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par>
                                <p:cTn id="58" presetID="22" presetClass="entr" presetSubtype="8"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left)">
                                      <p:cBhvr>
                                        <p:cTn id="60" dur="500"/>
                                        <p:tgtEl>
                                          <p:spTgt spid="4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500"/>
                                        <p:tgtEl>
                                          <p:spTgt spid="4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42"/>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4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4"/>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48"/>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9"/>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7"/>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1"/>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3"/>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8"/>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60"/>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50"/>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5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5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5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1"/>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6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wipe(left)">
                                      <p:cBhvr>
                                        <p:cTn id="156" dur="500"/>
                                        <p:tgtEl>
                                          <p:spTgt spid="63"/>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4"/>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8"/>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7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75"/>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7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6"/>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p:bldP spid="36" grpId="0"/>
      <p:bldP spid="37" grpId="0" animBg="1"/>
      <p:bldP spid="38" grpId="0"/>
      <p:bldP spid="39" grpId="0"/>
      <p:bldP spid="44" grpId="0"/>
      <p:bldP spid="46" grpId="0"/>
      <p:bldP spid="47"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p:bldP spid="62" grpId="0"/>
      <p:bldP spid="64" grpId="0"/>
      <p:bldP spid="65" grpId="0"/>
      <p:bldP spid="66" grpId="0"/>
      <p:bldP spid="67" grpId="0"/>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Patterns</a:t>
            </a:r>
          </a:p>
        </p:txBody>
      </p:sp>
      <p:sp>
        <p:nvSpPr>
          <p:cNvPr id="47" name="TextBox 304"/>
          <p:cNvSpPr txBox="1"/>
          <p:nvPr/>
        </p:nvSpPr>
        <p:spPr>
          <a:xfrm>
            <a:off x="5443987" y="5218758"/>
            <a:ext cx="3476985" cy="400110"/>
          </a:xfrm>
          <a:prstGeom prst="rect">
            <a:avLst/>
          </a:prstGeom>
          <a:noFill/>
        </p:spPr>
        <p:txBody>
          <a:bodyPr wrap="square" rtlCol="0">
            <a:spAutoFit/>
          </a:bodyPr>
          <a:lstStyle/>
          <a:p>
            <a:pPr algn="ctr"/>
            <a:r>
              <a:rPr lang="en-US" sz="2000" dirty="0"/>
              <a:t>Fine-grained Task Partitioning</a:t>
            </a:r>
          </a:p>
        </p:txBody>
      </p:sp>
      <p:sp>
        <p:nvSpPr>
          <p:cNvPr id="48" name="Rectangle 275"/>
          <p:cNvSpPr/>
          <p:nvPr/>
        </p:nvSpPr>
        <p:spPr>
          <a:xfrm>
            <a:off x="6257135" y="1952034"/>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49" name="Straight Connector 276"/>
          <p:cNvCxnSpPr/>
          <p:nvPr/>
        </p:nvCxnSpPr>
        <p:spPr>
          <a:xfrm>
            <a:off x="6838150" y="1552747"/>
            <a:ext cx="0" cy="2986994"/>
          </a:xfrm>
          <a:prstGeom prst="line">
            <a:avLst/>
          </a:prstGeom>
          <a:ln w="28575" cmpd="sng">
            <a:prstDash val="dash"/>
          </a:ln>
        </p:spPr>
        <p:style>
          <a:lnRef idx="1">
            <a:schemeClr val="dk1"/>
          </a:lnRef>
          <a:fillRef idx="0">
            <a:schemeClr val="dk1"/>
          </a:fillRef>
          <a:effectRef idx="0">
            <a:schemeClr val="dk1"/>
          </a:effectRef>
          <a:fontRef idx="minor">
            <a:schemeClr val="tx1"/>
          </a:fontRef>
        </p:style>
      </p:cxnSp>
      <p:sp>
        <p:nvSpPr>
          <p:cNvPr id="50" name="Rectangle 277"/>
          <p:cNvSpPr/>
          <p:nvPr/>
        </p:nvSpPr>
        <p:spPr>
          <a:xfrm>
            <a:off x="6968115" y="2301117"/>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1" name="Rectangle 278"/>
          <p:cNvSpPr/>
          <p:nvPr/>
        </p:nvSpPr>
        <p:spPr>
          <a:xfrm>
            <a:off x="7245967" y="2299717"/>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2" name="Rectangle 279"/>
          <p:cNvSpPr/>
          <p:nvPr/>
        </p:nvSpPr>
        <p:spPr>
          <a:xfrm>
            <a:off x="7523820" y="2688542"/>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3" name="Rectangle 280"/>
          <p:cNvSpPr/>
          <p:nvPr/>
        </p:nvSpPr>
        <p:spPr>
          <a:xfrm>
            <a:off x="7801671" y="2688542"/>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4" name="Rectangle 281"/>
          <p:cNvSpPr/>
          <p:nvPr/>
        </p:nvSpPr>
        <p:spPr>
          <a:xfrm>
            <a:off x="6522868" y="1954313"/>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55" name="Straight Connector 282"/>
          <p:cNvCxnSpPr>
            <a:stCxn id="48" idx="2"/>
            <a:endCxn id="50" idx="0"/>
          </p:cNvCxnSpPr>
          <p:nvPr/>
        </p:nvCxnSpPr>
        <p:spPr>
          <a:xfrm>
            <a:off x="6338235" y="2195345"/>
            <a:ext cx="710982" cy="105772"/>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56" name="Straight Connector 283"/>
          <p:cNvCxnSpPr>
            <a:stCxn id="54" idx="2"/>
            <a:endCxn id="51" idx="0"/>
          </p:cNvCxnSpPr>
          <p:nvPr/>
        </p:nvCxnSpPr>
        <p:spPr>
          <a:xfrm>
            <a:off x="6603968" y="2197624"/>
            <a:ext cx="723101" cy="102093"/>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57" name="Rectangle 284"/>
          <p:cNvSpPr/>
          <p:nvPr/>
        </p:nvSpPr>
        <p:spPr>
          <a:xfrm>
            <a:off x="6257135" y="2246184"/>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8" name="Rectangle 285"/>
          <p:cNvSpPr/>
          <p:nvPr/>
        </p:nvSpPr>
        <p:spPr>
          <a:xfrm>
            <a:off x="6522868" y="2248463"/>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59" name="Straight Connector 286"/>
          <p:cNvCxnSpPr>
            <a:stCxn id="58" idx="2"/>
            <a:endCxn id="53" idx="0"/>
          </p:cNvCxnSpPr>
          <p:nvPr/>
        </p:nvCxnSpPr>
        <p:spPr>
          <a:xfrm>
            <a:off x="6603968" y="2491775"/>
            <a:ext cx="1278806" cy="196767"/>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60" name="Straight Connector 287"/>
          <p:cNvCxnSpPr>
            <a:stCxn id="57" idx="2"/>
            <a:endCxn id="52" idx="0"/>
          </p:cNvCxnSpPr>
          <p:nvPr/>
        </p:nvCxnSpPr>
        <p:spPr>
          <a:xfrm>
            <a:off x="6338235" y="2489495"/>
            <a:ext cx="1266687" cy="199047"/>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61" name="Rectangle 288"/>
          <p:cNvSpPr/>
          <p:nvPr/>
        </p:nvSpPr>
        <p:spPr>
          <a:xfrm>
            <a:off x="6968115" y="2904753"/>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2" name="Rectangle 289"/>
          <p:cNvSpPr/>
          <p:nvPr/>
        </p:nvSpPr>
        <p:spPr>
          <a:xfrm>
            <a:off x="7245967" y="2903353"/>
            <a:ext cx="162204" cy="486623"/>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3" name="Rectangle 290"/>
          <p:cNvSpPr/>
          <p:nvPr/>
        </p:nvSpPr>
        <p:spPr>
          <a:xfrm>
            <a:off x="6257135" y="2537827"/>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4" name="Rectangle 291"/>
          <p:cNvSpPr/>
          <p:nvPr/>
        </p:nvSpPr>
        <p:spPr>
          <a:xfrm>
            <a:off x="6522868" y="2540107"/>
            <a:ext cx="162201" cy="243311"/>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65" name="Straight Connector 292"/>
          <p:cNvCxnSpPr>
            <a:stCxn id="63" idx="2"/>
            <a:endCxn id="61" idx="0"/>
          </p:cNvCxnSpPr>
          <p:nvPr/>
        </p:nvCxnSpPr>
        <p:spPr>
          <a:xfrm>
            <a:off x="6338235" y="2781139"/>
            <a:ext cx="710982" cy="123614"/>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66" name="Straight Connector 293"/>
          <p:cNvCxnSpPr>
            <a:stCxn id="64" idx="2"/>
            <a:endCxn id="62" idx="0"/>
          </p:cNvCxnSpPr>
          <p:nvPr/>
        </p:nvCxnSpPr>
        <p:spPr>
          <a:xfrm>
            <a:off x="6603968" y="2783418"/>
            <a:ext cx="723101" cy="119935"/>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67" name="TextBox 294"/>
          <p:cNvSpPr txBox="1"/>
          <p:nvPr/>
        </p:nvSpPr>
        <p:spPr>
          <a:xfrm>
            <a:off x="5865153" y="1510740"/>
            <a:ext cx="891991" cy="338554"/>
          </a:xfrm>
          <a:prstGeom prst="rect">
            <a:avLst/>
          </a:prstGeom>
          <a:noFill/>
        </p:spPr>
        <p:txBody>
          <a:bodyPr wrap="none" rtlCol="0">
            <a:spAutoFit/>
          </a:bodyPr>
          <a:lstStyle/>
          <a:p>
            <a:r>
              <a:rPr lang="en-US" sz="1600" dirty="0"/>
              <a:t>Device 1</a:t>
            </a:r>
          </a:p>
        </p:txBody>
      </p:sp>
      <p:sp>
        <p:nvSpPr>
          <p:cNvPr id="68" name="TextBox 295"/>
          <p:cNvSpPr txBox="1"/>
          <p:nvPr/>
        </p:nvSpPr>
        <p:spPr>
          <a:xfrm>
            <a:off x="6953290" y="1521412"/>
            <a:ext cx="891991" cy="338554"/>
          </a:xfrm>
          <a:prstGeom prst="rect">
            <a:avLst/>
          </a:prstGeom>
          <a:noFill/>
        </p:spPr>
        <p:txBody>
          <a:bodyPr wrap="none" rtlCol="0">
            <a:spAutoFit/>
          </a:bodyPr>
          <a:lstStyle/>
          <a:p>
            <a:r>
              <a:rPr lang="en-US" sz="1600" dirty="0"/>
              <a:t>Device 2</a:t>
            </a:r>
          </a:p>
        </p:txBody>
      </p:sp>
      <p:cxnSp>
        <p:nvCxnSpPr>
          <p:cNvPr id="69" name="Straight Connector 296"/>
          <p:cNvCxnSpPr/>
          <p:nvPr/>
        </p:nvCxnSpPr>
        <p:spPr>
          <a:xfrm flipH="1">
            <a:off x="5998242" y="3811151"/>
            <a:ext cx="2149869" cy="0"/>
          </a:xfrm>
          <a:prstGeom prst="line">
            <a:avLst/>
          </a:prstGeom>
          <a:ln w="38100" cmpd="sng">
            <a:prstDash val="solid"/>
          </a:ln>
        </p:spPr>
        <p:style>
          <a:lnRef idx="1">
            <a:schemeClr val="dk1"/>
          </a:lnRef>
          <a:fillRef idx="0">
            <a:schemeClr val="dk1"/>
          </a:fillRef>
          <a:effectRef idx="0">
            <a:schemeClr val="dk1"/>
          </a:effectRef>
          <a:fontRef idx="minor">
            <a:schemeClr val="tx1"/>
          </a:fontRef>
        </p:style>
      </p:cxnSp>
      <p:sp>
        <p:nvSpPr>
          <p:cNvPr id="70" name="TextBox 297"/>
          <p:cNvSpPr txBox="1"/>
          <p:nvPr/>
        </p:nvSpPr>
        <p:spPr>
          <a:xfrm rot="5400000">
            <a:off x="7077108" y="3361252"/>
            <a:ext cx="334544" cy="327584"/>
          </a:xfrm>
          <a:prstGeom prst="rect">
            <a:avLst/>
          </a:prstGeom>
          <a:noFill/>
        </p:spPr>
        <p:txBody>
          <a:bodyPr wrap="none" rtlCol="0">
            <a:spAutoFit/>
          </a:bodyPr>
          <a:lstStyle/>
          <a:p>
            <a:r>
              <a:rPr lang="mr-IN" dirty="0"/>
              <a:t>…</a:t>
            </a:r>
            <a:endParaRPr lang="en-US" dirty="0"/>
          </a:p>
        </p:txBody>
      </p:sp>
      <p:sp>
        <p:nvSpPr>
          <p:cNvPr id="71" name="TextBox 298"/>
          <p:cNvSpPr txBox="1"/>
          <p:nvPr/>
        </p:nvSpPr>
        <p:spPr>
          <a:xfrm rot="5400000">
            <a:off x="7638633" y="3192380"/>
            <a:ext cx="334544" cy="327584"/>
          </a:xfrm>
          <a:prstGeom prst="rect">
            <a:avLst/>
          </a:prstGeom>
          <a:noFill/>
        </p:spPr>
        <p:txBody>
          <a:bodyPr wrap="none" rtlCol="0">
            <a:spAutoFit/>
          </a:bodyPr>
          <a:lstStyle/>
          <a:p>
            <a:r>
              <a:rPr lang="mr-IN" dirty="0"/>
              <a:t>…</a:t>
            </a:r>
            <a:endParaRPr lang="en-US" dirty="0"/>
          </a:p>
        </p:txBody>
      </p:sp>
      <p:sp>
        <p:nvSpPr>
          <p:cNvPr id="72" name="TextBox 299"/>
          <p:cNvSpPr txBox="1"/>
          <p:nvPr/>
        </p:nvSpPr>
        <p:spPr>
          <a:xfrm rot="5400000">
            <a:off x="6349683" y="2837184"/>
            <a:ext cx="334544" cy="327584"/>
          </a:xfrm>
          <a:prstGeom prst="rect">
            <a:avLst/>
          </a:prstGeom>
          <a:noFill/>
        </p:spPr>
        <p:txBody>
          <a:bodyPr wrap="none" rtlCol="0">
            <a:spAutoFit/>
          </a:bodyPr>
          <a:lstStyle/>
          <a:p>
            <a:r>
              <a:rPr lang="mr-IN" dirty="0"/>
              <a:t>…</a:t>
            </a:r>
            <a:endParaRPr lang="en-US" dirty="0"/>
          </a:p>
        </p:txBody>
      </p:sp>
      <p:sp>
        <p:nvSpPr>
          <p:cNvPr id="73" name="TextBox 300"/>
          <p:cNvSpPr txBox="1"/>
          <p:nvPr/>
        </p:nvSpPr>
        <p:spPr>
          <a:xfrm rot="5400000">
            <a:off x="6334755" y="4646109"/>
            <a:ext cx="334544" cy="327584"/>
          </a:xfrm>
          <a:prstGeom prst="rect">
            <a:avLst/>
          </a:prstGeom>
          <a:noFill/>
        </p:spPr>
        <p:txBody>
          <a:bodyPr wrap="none" rtlCol="0">
            <a:spAutoFit/>
          </a:bodyPr>
          <a:lstStyle/>
          <a:p>
            <a:r>
              <a:rPr lang="mr-IN" dirty="0"/>
              <a:t>…</a:t>
            </a:r>
            <a:endParaRPr lang="en-US" dirty="0"/>
          </a:p>
        </p:txBody>
      </p:sp>
      <p:sp>
        <p:nvSpPr>
          <p:cNvPr id="74" name="TextBox 301"/>
          <p:cNvSpPr txBox="1"/>
          <p:nvPr/>
        </p:nvSpPr>
        <p:spPr>
          <a:xfrm rot="5400000">
            <a:off x="7071608" y="4601070"/>
            <a:ext cx="334544" cy="327584"/>
          </a:xfrm>
          <a:prstGeom prst="rect">
            <a:avLst/>
          </a:prstGeom>
          <a:noFill/>
        </p:spPr>
        <p:txBody>
          <a:bodyPr wrap="none" rtlCol="0">
            <a:spAutoFit/>
          </a:bodyPr>
          <a:lstStyle/>
          <a:p>
            <a:r>
              <a:rPr lang="mr-IN" dirty="0"/>
              <a:t>…</a:t>
            </a:r>
            <a:endParaRPr lang="en-US" dirty="0"/>
          </a:p>
        </p:txBody>
      </p:sp>
      <p:sp>
        <p:nvSpPr>
          <p:cNvPr id="75" name="Rectangle 174"/>
          <p:cNvSpPr/>
          <p:nvPr/>
        </p:nvSpPr>
        <p:spPr>
          <a:xfrm>
            <a:off x="6272059" y="3928392"/>
            <a:ext cx="162208" cy="243311"/>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76" name="Rectangle 175"/>
          <p:cNvSpPr/>
          <p:nvPr/>
        </p:nvSpPr>
        <p:spPr>
          <a:xfrm>
            <a:off x="6518539" y="3929950"/>
            <a:ext cx="162208" cy="243311"/>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77" name="Rectangle 176"/>
          <p:cNvSpPr/>
          <p:nvPr/>
        </p:nvSpPr>
        <p:spPr>
          <a:xfrm>
            <a:off x="6967525" y="4255665"/>
            <a:ext cx="162794" cy="24331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8" name="Rectangle 177"/>
          <p:cNvSpPr/>
          <p:nvPr/>
        </p:nvSpPr>
        <p:spPr>
          <a:xfrm>
            <a:off x="7245967" y="4255665"/>
            <a:ext cx="162794" cy="24331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79" name="Straight Connector 178"/>
          <p:cNvCxnSpPr>
            <a:stCxn id="75" idx="2"/>
            <a:endCxn id="77" idx="0"/>
          </p:cNvCxnSpPr>
          <p:nvPr/>
        </p:nvCxnSpPr>
        <p:spPr>
          <a:xfrm>
            <a:off x="6353163" y="4171703"/>
            <a:ext cx="695759" cy="83962"/>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80" name="Straight Connector 183"/>
          <p:cNvCxnSpPr>
            <a:stCxn id="76" idx="2"/>
            <a:endCxn id="78" idx="0"/>
          </p:cNvCxnSpPr>
          <p:nvPr/>
        </p:nvCxnSpPr>
        <p:spPr>
          <a:xfrm>
            <a:off x="6599643" y="4173262"/>
            <a:ext cx="727722" cy="82403"/>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81" name="Rectangle 186"/>
          <p:cNvSpPr/>
          <p:nvPr/>
        </p:nvSpPr>
        <p:spPr>
          <a:xfrm>
            <a:off x="6276381" y="4227600"/>
            <a:ext cx="162208" cy="243311"/>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82" name="Rectangle 187"/>
          <p:cNvSpPr/>
          <p:nvPr/>
        </p:nvSpPr>
        <p:spPr>
          <a:xfrm>
            <a:off x="6522860" y="4229159"/>
            <a:ext cx="162208" cy="243311"/>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83" name="Rectangle 188"/>
          <p:cNvSpPr/>
          <p:nvPr/>
        </p:nvSpPr>
        <p:spPr>
          <a:xfrm>
            <a:off x="7522639" y="4584969"/>
            <a:ext cx="162794" cy="24331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4" name="Rectangle 189"/>
          <p:cNvSpPr/>
          <p:nvPr/>
        </p:nvSpPr>
        <p:spPr>
          <a:xfrm>
            <a:off x="7801082" y="4584969"/>
            <a:ext cx="162794" cy="243311"/>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85" name="Straight Connector 190"/>
          <p:cNvCxnSpPr>
            <a:stCxn id="82" idx="2"/>
            <a:endCxn id="84" idx="0"/>
          </p:cNvCxnSpPr>
          <p:nvPr/>
        </p:nvCxnSpPr>
        <p:spPr>
          <a:xfrm>
            <a:off x="6603964" y="4472470"/>
            <a:ext cx="1278515" cy="112499"/>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cxnSp>
        <p:nvCxnSpPr>
          <p:cNvPr id="86" name="Straight Connector 193"/>
          <p:cNvCxnSpPr>
            <a:stCxn id="81" idx="2"/>
            <a:endCxn id="83" idx="0"/>
          </p:cNvCxnSpPr>
          <p:nvPr/>
        </p:nvCxnSpPr>
        <p:spPr>
          <a:xfrm>
            <a:off x="6357485" y="4470912"/>
            <a:ext cx="1246552" cy="114057"/>
          </a:xfrm>
          <a:prstGeom prst="line">
            <a:avLst/>
          </a:prstGeom>
          <a:ln w="15875" cmpd="sng">
            <a:solidFill>
              <a:schemeClr val="accent2"/>
            </a:solidFill>
            <a:prstDash val="dash"/>
          </a:ln>
        </p:spPr>
        <p:style>
          <a:lnRef idx="1">
            <a:schemeClr val="dk1"/>
          </a:lnRef>
          <a:fillRef idx="0">
            <a:schemeClr val="dk1"/>
          </a:fillRef>
          <a:effectRef idx="0">
            <a:schemeClr val="dk1"/>
          </a:effectRef>
          <a:fontRef idx="minor">
            <a:schemeClr val="tx1"/>
          </a:fontRef>
        </p:style>
      </p:cxnSp>
      <p:sp>
        <p:nvSpPr>
          <p:cNvPr id="87" name="TextBox 196"/>
          <p:cNvSpPr txBox="1"/>
          <p:nvPr/>
        </p:nvSpPr>
        <p:spPr>
          <a:xfrm rot="5400000">
            <a:off x="7613809" y="4851929"/>
            <a:ext cx="334544" cy="327584"/>
          </a:xfrm>
          <a:prstGeom prst="rect">
            <a:avLst/>
          </a:prstGeom>
          <a:noFill/>
        </p:spPr>
        <p:txBody>
          <a:bodyPr wrap="none" rtlCol="0">
            <a:spAutoFit/>
          </a:bodyPr>
          <a:lstStyle/>
          <a:p>
            <a:r>
              <a:rPr lang="mr-IN" dirty="0"/>
              <a:t>…</a:t>
            </a:r>
            <a:endParaRPr lang="en-US" dirty="0"/>
          </a:p>
        </p:txBody>
      </p:sp>
      <p:sp>
        <p:nvSpPr>
          <p:cNvPr id="90" name="Rectangle 137">
            <a:extLst>
              <a:ext uri="{FF2B5EF4-FFF2-40B4-BE49-F238E27FC236}">
                <a16:creationId xmlns:a16="http://schemas.microsoft.com/office/drawing/2014/main" id="{EE77085A-738F-403C-9041-56E422976C34}"/>
              </a:ext>
            </a:extLst>
          </p:cNvPr>
          <p:cNvSpPr/>
          <p:nvPr/>
        </p:nvSpPr>
        <p:spPr>
          <a:xfrm>
            <a:off x="1462720"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1" name="Rectangle 138">
            <a:extLst>
              <a:ext uri="{FF2B5EF4-FFF2-40B4-BE49-F238E27FC236}">
                <a16:creationId xmlns:a16="http://schemas.microsoft.com/office/drawing/2014/main" id="{DF69BACA-2083-4826-8494-4ED91C0645D4}"/>
              </a:ext>
            </a:extLst>
          </p:cNvPr>
          <p:cNvSpPr/>
          <p:nvPr/>
        </p:nvSpPr>
        <p:spPr>
          <a:xfrm>
            <a:off x="1462720"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2" name="Rectangle 139">
            <a:extLst>
              <a:ext uri="{FF2B5EF4-FFF2-40B4-BE49-F238E27FC236}">
                <a16:creationId xmlns:a16="http://schemas.microsoft.com/office/drawing/2014/main" id="{AEBD1B8C-66B8-4735-9414-F9858D1E8BA8}"/>
              </a:ext>
            </a:extLst>
          </p:cNvPr>
          <p:cNvSpPr/>
          <p:nvPr/>
        </p:nvSpPr>
        <p:spPr>
          <a:xfrm>
            <a:off x="1692823"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3" name="Rectangle 140">
            <a:extLst>
              <a:ext uri="{FF2B5EF4-FFF2-40B4-BE49-F238E27FC236}">
                <a16:creationId xmlns:a16="http://schemas.microsoft.com/office/drawing/2014/main" id="{54CB34A2-982C-41A3-9D4B-5E7BA35C2361}"/>
              </a:ext>
            </a:extLst>
          </p:cNvPr>
          <p:cNvSpPr/>
          <p:nvPr/>
        </p:nvSpPr>
        <p:spPr>
          <a:xfrm>
            <a:off x="1692823"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4" name="Rectangle 141">
            <a:extLst>
              <a:ext uri="{FF2B5EF4-FFF2-40B4-BE49-F238E27FC236}">
                <a16:creationId xmlns:a16="http://schemas.microsoft.com/office/drawing/2014/main" id="{6C448F4D-FCFE-4FD4-B61A-A774AAEA6242}"/>
              </a:ext>
            </a:extLst>
          </p:cNvPr>
          <p:cNvSpPr/>
          <p:nvPr/>
        </p:nvSpPr>
        <p:spPr>
          <a:xfrm>
            <a:off x="1922925"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5" name="Rectangle 142">
            <a:extLst>
              <a:ext uri="{FF2B5EF4-FFF2-40B4-BE49-F238E27FC236}">
                <a16:creationId xmlns:a16="http://schemas.microsoft.com/office/drawing/2014/main" id="{269C571E-3DBE-4822-ADD0-2131BB2063EC}"/>
              </a:ext>
            </a:extLst>
          </p:cNvPr>
          <p:cNvSpPr/>
          <p:nvPr/>
        </p:nvSpPr>
        <p:spPr>
          <a:xfrm>
            <a:off x="1922925"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6" name="Rectangle 143">
            <a:extLst>
              <a:ext uri="{FF2B5EF4-FFF2-40B4-BE49-F238E27FC236}">
                <a16:creationId xmlns:a16="http://schemas.microsoft.com/office/drawing/2014/main" id="{200DA51A-7727-494C-9328-2E056DF6E045}"/>
              </a:ext>
            </a:extLst>
          </p:cNvPr>
          <p:cNvSpPr/>
          <p:nvPr/>
        </p:nvSpPr>
        <p:spPr>
          <a:xfrm>
            <a:off x="2153028"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7" name="Rectangle 144">
            <a:extLst>
              <a:ext uri="{FF2B5EF4-FFF2-40B4-BE49-F238E27FC236}">
                <a16:creationId xmlns:a16="http://schemas.microsoft.com/office/drawing/2014/main" id="{9ADA1B57-9A93-4923-9FE4-A890D9E3C9B5}"/>
              </a:ext>
            </a:extLst>
          </p:cNvPr>
          <p:cNvSpPr/>
          <p:nvPr/>
        </p:nvSpPr>
        <p:spPr>
          <a:xfrm>
            <a:off x="2153028"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8" name="Rectangle 145">
            <a:extLst>
              <a:ext uri="{FF2B5EF4-FFF2-40B4-BE49-F238E27FC236}">
                <a16:creationId xmlns:a16="http://schemas.microsoft.com/office/drawing/2014/main" id="{8449AD76-A802-483E-9DF3-6C58CB892AF4}"/>
              </a:ext>
            </a:extLst>
          </p:cNvPr>
          <p:cNvSpPr/>
          <p:nvPr/>
        </p:nvSpPr>
        <p:spPr>
          <a:xfrm>
            <a:off x="2383130"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99" name="Rectangle 146">
            <a:extLst>
              <a:ext uri="{FF2B5EF4-FFF2-40B4-BE49-F238E27FC236}">
                <a16:creationId xmlns:a16="http://schemas.microsoft.com/office/drawing/2014/main" id="{582A7F9D-7DFD-4A6B-B2B7-2FD5377860F7}"/>
              </a:ext>
            </a:extLst>
          </p:cNvPr>
          <p:cNvSpPr/>
          <p:nvPr/>
        </p:nvSpPr>
        <p:spPr>
          <a:xfrm>
            <a:off x="2383130"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0" name="Rectangle 148">
            <a:extLst>
              <a:ext uri="{FF2B5EF4-FFF2-40B4-BE49-F238E27FC236}">
                <a16:creationId xmlns:a16="http://schemas.microsoft.com/office/drawing/2014/main" id="{7C42D022-65C6-4E83-915A-E5440DA59A44}"/>
              </a:ext>
            </a:extLst>
          </p:cNvPr>
          <p:cNvSpPr/>
          <p:nvPr/>
        </p:nvSpPr>
        <p:spPr>
          <a:xfrm>
            <a:off x="3073438"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1" name="Rectangle 149">
            <a:extLst>
              <a:ext uri="{FF2B5EF4-FFF2-40B4-BE49-F238E27FC236}">
                <a16:creationId xmlns:a16="http://schemas.microsoft.com/office/drawing/2014/main" id="{3506ADAC-334B-456B-86E8-DE58692499A2}"/>
              </a:ext>
            </a:extLst>
          </p:cNvPr>
          <p:cNvSpPr/>
          <p:nvPr/>
        </p:nvSpPr>
        <p:spPr>
          <a:xfrm>
            <a:off x="3073438"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2" name="Rectangle 136">
            <a:extLst>
              <a:ext uri="{FF2B5EF4-FFF2-40B4-BE49-F238E27FC236}">
                <a16:creationId xmlns:a16="http://schemas.microsoft.com/office/drawing/2014/main" id="{C1683C93-9463-4666-880F-3D73CA1CEB27}"/>
              </a:ext>
            </a:extLst>
          </p:cNvPr>
          <p:cNvSpPr/>
          <p:nvPr/>
        </p:nvSpPr>
        <p:spPr>
          <a:xfrm>
            <a:off x="1301645" y="2323201"/>
            <a:ext cx="2070922" cy="1021656"/>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3" name="Rectangle 118">
            <a:extLst>
              <a:ext uri="{FF2B5EF4-FFF2-40B4-BE49-F238E27FC236}">
                <a16:creationId xmlns:a16="http://schemas.microsoft.com/office/drawing/2014/main" id="{00E87CAA-8768-453C-A0FD-45CBA0D658D2}"/>
              </a:ext>
            </a:extLst>
          </p:cNvPr>
          <p:cNvSpPr/>
          <p:nvPr/>
        </p:nvSpPr>
        <p:spPr>
          <a:xfrm>
            <a:off x="1228600"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04" name="Rectangle 119">
            <a:extLst>
              <a:ext uri="{FF2B5EF4-FFF2-40B4-BE49-F238E27FC236}">
                <a16:creationId xmlns:a16="http://schemas.microsoft.com/office/drawing/2014/main" id="{4143887F-86DA-45FD-BA5B-22981D1CAE6D}"/>
              </a:ext>
            </a:extLst>
          </p:cNvPr>
          <p:cNvSpPr/>
          <p:nvPr/>
        </p:nvSpPr>
        <p:spPr>
          <a:xfrm>
            <a:off x="1228600"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05" name="Rectangle 120">
            <a:extLst>
              <a:ext uri="{FF2B5EF4-FFF2-40B4-BE49-F238E27FC236}">
                <a16:creationId xmlns:a16="http://schemas.microsoft.com/office/drawing/2014/main" id="{8B8AAC0F-6087-42AA-BE2D-2FC290989B23}"/>
              </a:ext>
            </a:extLst>
          </p:cNvPr>
          <p:cNvSpPr/>
          <p:nvPr/>
        </p:nvSpPr>
        <p:spPr>
          <a:xfrm>
            <a:off x="1459539"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06" name="Rectangle 121">
            <a:extLst>
              <a:ext uri="{FF2B5EF4-FFF2-40B4-BE49-F238E27FC236}">
                <a16:creationId xmlns:a16="http://schemas.microsoft.com/office/drawing/2014/main" id="{10608C78-E476-42B9-A30E-FB711CB07A61}"/>
              </a:ext>
            </a:extLst>
          </p:cNvPr>
          <p:cNvSpPr/>
          <p:nvPr/>
        </p:nvSpPr>
        <p:spPr>
          <a:xfrm>
            <a:off x="1459539"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07" name="Rectangle 122">
            <a:extLst>
              <a:ext uri="{FF2B5EF4-FFF2-40B4-BE49-F238E27FC236}">
                <a16:creationId xmlns:a16="http://schemas.microsoft.com/office/drawing/2014/main" id="{8F757D68-D179-4032-90C2-25979DEEB508}"/>
              </a:ext>
            </a:extLst>
          </p:cNvPr>
          <p:cNvSpPr/>
          <p:nvPr/>
        </p:nvSpPr>
        <p:spPr>
          <a:xfrm>
            <a:off x="1690478"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08" name="Rectangle 123">
            <a:extLst>
              <a:ext uri="{FF2B5EF4-FFF2-40B4-BE49-F238E27FC236}">
                <a16:creationId xmlns:a16="http://schemas.microsoft.com/office/drawing/2014/main" id="{EB707C60-9826-41B9-98E1-5205981EEE30}"/>
              </a:ext>
            </a:extLst>
          </p:cNvPr>
          <p:cNvSpPr/>
          <p:nvPr/>
        </p:nvSpPr>
        <p:spPr>
          <a:xfrm>
            <a:off x="1690478"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09" name="Rectangle 124">
            <a:extLst>
              <a:ext uri="{FF2B5EF4-FFF2-40B4-BE49-F238E27FC236}">
                <a16:creationId xmlns:a16="http://schemas.microsoft.com/office/drawing/2014/main" id="{8718D737-1939-4131-A96E-E4E45E8319A5}"/>
              </a:ext>
            </a:extLst>
          </p:cNvPr>
          <p:cNvSpPr/>
          <p:nvPr/>
        </p:nvSpPr>
        <p:spPr>
          <a:xfrm>
            <a:off x="1921418"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10" name="Rectangle 125">
            <a:extLst>
              <a:ext uri="{FF2B5EF4-FFF2-40B4-BE49-F238E27FC236}">
                <a16:creationId xmlns:a16="http://schemas.microsoft.com/office/drawing/2014/main" id="{0EE464D6-D75A-4772-8A1F-8C1963CE1FD3}"/>
              </a:ext>
            </a:extLst>
          </p:cNvPr>
          <p:cNvSpPr/>
          <p:nvPr/>
        </p:nvSpPr>
        <p:spPr>
          <a:xfrm>
            <a:off x="1921418"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111" name="Rectangle 126">
            <a:extLst>
              <a:ext uri="{FF2B5EF4-FFF2-40B4-BE49-F238E27FC236}">
                <a16:creationId xmlns:a16="http://schemas.microsoft.com/office/drawing/2014/main" id="{7D1BCAC0-9229-4CC5-BE48-44DE6A99FFF1}"/>
              </a:ext>
            </a:extLst>
          </p:cNvPr>
          <p:cNvSpPr/>
          <p:nvPr/>
        </p:nvSpPr>
        <p:spPr>
          <a:xfrm>
            <a:off x="2152357"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12" name="Rectangle 127">
            <a:extLst>
              <a:ext uri="{FF2B5EF4-FFF2-40B4-BE49-F238E27FC236}">
                <a16:creationId xmlns:a16="http://schemas.microsoft.com/office/drawing/2014/main" id="{3F58876F-8D15-4404-BF74-074801C3B9DF}"/>
              </a:ext>
            </a:extLst>
          </p:cNvPr>
          <p:cNvSpPr/>
          <p:nvPr/>
        </p:nvSpPr>
        <p:spPr>
          <a:xfrm>
            <a:off x="2152357"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13" name="Rectangle 128">
            <a:extLst>
              <a:ext uri="{FF2B5EF4-FFF2-40B4-BE49-F238E27FC236}">
                <a16:creationId xmlns:a16="http://schemas.microsoft.com/office/drawing/2014/main" id="{0BD61397-7BF4-4747-B04C-77CDD3AD3F9E}"/>
              </a:ext>
            </a:extLst>
          </p:cNvPr>
          <p:cNvSpPr/>
          <p:nvPr/>
        </p:nvSpPr>
        <p:spPr>
          <a:xfrm>
            <a:off x="2383296"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14" name="Rectangle 129">
            <a:extLst>
              <a:ext uri="{FF2B5EF4-FFF2-40B4-BE49-F238E27FC236}">
                <a16:creationId xmlns:a16="http://schemas.microsoft.com/office/drawing/2014/main" id="{C9F5F415-DC22-456F-8B90-6334C5BD6A7A}"/>
              </a:ext>
            </a:extLst>
          </p:cNvPr>
          <p:cNvSpPr/>
          <p:nvPr/>
        </p:nvSpPr>
        <p:spPr>
          <a:xfrm>
            <a:off x="2383296"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15" name="Rectangle 130">
            <a:extLst>
              <a:ext uri="{FF2B5EF4-FFF2-40B4-BE49-F238E27FC236}">
                <a16:creationId xmlns:a16="http://schemas.microsoft.com/office/drawing/2014/main" id="{873B7445-BA3E-4468-B8C2-E408D7B1702B}"/>
              </a:ext>
            </a:extLst>
          </p:cNvPr>
          <p:cNvSpPr/>
          <p:nvPr/>
        </p:nvSpPr>
        <p:spPr>
          <a:xfrm>
            <a:off x="2614235"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16" name="Rectangle 131">
            <a:extLst>
              <a:ext uri="{FF2B5EF4-FFF2-40B4-BE49-F238E27FC236}">
                <a16:creationId xmlns:a16="http://schemas.microsoft.com/office/drawing/2014/main" id="{076E557A-7750-4282-9E9F-10C63D428C4C}"/>
              </a:ext>
            </a:extLst>
          </p:cNvPr>
          <p:cNvSpPr/>
          <p:nvPr/>
        </p:nvSpPr>
        <p:spPr>
          <a:xfrm>
            <a:off x="2614235"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17" name="Rectangle 133">
            <a:extLst>
              <a:ext uri="{FF2B5EF4-FFF2-40B4-BE49-F238E27FC236}">
                <a16:creationId xmlns:a16="http://schemas.microsoft.com/office/drawing/2014/main" id="{B28F8A80-8279-46CF-ACFC-EC39797552D1}"/>
              </a:ext>
            </a:extLst>
          </p:cNvPr>
          <p:cNvSpPr/>
          <p:nvPr/>
        </p:nvSpPr>
        <p:spPr>
          <a:xfrm>
            <a:off x="3307053"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118" name="Rectangle 134">
            <a:extLst>
              <a:ext uri="{FF2B5EF4-FFF2-40B4-BE49-F238E27FC236}">
                <a16:creationId xmlns:a16="http://schemas.microsoft.com/office/drawing/2014/main" id="{675C874A-FA09-4013-B1E4-DC8B6B25D8E6}"/>
              </a:ext>
            </a:extLst>
          </p:cNvPr>
          <p:cNvSpPr/>
          <p:nvPr/>
        </p:nvSpPr>
        <p:spPr>
          <a:xfrm>
            <a:off x="3307053"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19" name="Rectangle 117">
            <a:extLst>
              <a:ext uri="{FF2B5EF4-FFF2-40B4-BE49-F238E27FC236}">
                <a16:creationId xmlns:a16="http://schemas.microsoft.com/office/drawing/2014/main" id="{1B512589-FB85-4B4B-97CA-DF487F758EFD}"/>
              </a:ext>
            </a:extLst>
          </p:cNvPr>
          <p:cNvSpPr/>
          <p:nvPr/>
        </p:nvSpPr>
        <p:spPr>
          <a:xfrm>
            <a:off x="1066940" y="3780636"/>
            <a:ext cx="2540331" cy="1025371"/>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120" name="Straight Connector 104">
            <a:extLst>
              <a:ext uri="{FF2B5EF4-FFF2-40B4-BE49-F238E27FC236}">
                <a16:creationId xmlns:a16="http://schemas.microsoft.com/office/drawing/2014/main" id="{3CB53F9E-77EC-4136-9DD6-18469CAA4D77}"/>
              </a:ext>
            </a:extLst>
          </p:cNvPr>
          <p:cNvCxnSpPr>
            <a:cxnSpLocks/>
          </p:cNvCxnSpPr>
          <p:nvPr/>
        </p:nvCxnSpPr>
        <p:spPr>
          <a:xfrm flipH="1">
            <a:off x="1066940" y="3564255"/>
            <a:ext cx="2673250" cy="0"/>
          </a:xfrm>
          <a:prstGeom prst="line">
            <a:avLst/>
          </a:prstGeom>
          <a:ln w="38100" cmpd="sng">
            <a:prstDash val="solid"/>
          </a:ln>
        </p:spPr>
        <p:style>
          <a:lnRef idx="1">
            <a:schemeClr val="dk1"/>
          </a:lnRef>
          <a:fillRef idx="0">
            <a:schemeClr val="dk1"/>
          </a:fillRef>
          <a:effectRef idx="0">
            <a:schemeClr val="dk1"/>
          </a:effectRef>
          <a:fontRef idx="minor">
            <a:schemeClr val="tx1"/>
          </a:fontRef>
        </p:style>
      </p:cxnSp>
      <p:sp>
        <p:nvSpPr>
          <p:cNvPr id="121" name="TextBox 105">
            <a:extLst>
              <a:ext uri="{FF2B5EF4-FFF2-40B4-BE49-F238E27FC236}">
                <a16:creationId xmlns:a16="http://schemas.microsoft.com/office/drawing/2014/main" id="{0BCE0408-2D41-46FD-8CCB-D3E83FA29CD0}"/>
              </a:ext>
            </a:extLst>
          </p:cNvPr>
          <p:cNvSpPr txBox="1"/>
          <p:nvPr/>
        </p:nvSpPr>
        <p:spPr>
          <a:xfrm>
            <a:off x="2669590" y="2694619"/>
            <a:ext cx="284744" cy="278820"/>
          </a:xfrm>
          <a:prstGeom prst="rect">
            <a:avLst/>
          </a:prstGeom>
          <a:noFill/>
        </p:spPr>
        <p:txBody>
          <a:bodyPr wrap="none" rtlCol="0">
            <a:spAutoFit/>
          </a:bodyPr>
          <a:lstStyle/>
          <a:p>
            <a:r>
              <a:rPr lang="mr-IN" dirty="0"/>
              <a:t>…</a:t>
            </a:r>
            <a:endParaRPr lang="en-US" dirty="0"/>
          </a:p>
        </p:txBody>
      </p:sp>
      <p:sp>
        <p:nvSpPr>
          <p:cNvPr id="122" name="TextBox 106">
            <a:extLst>
              <a:ext uri="{FF2B5EF4-FFF2-40B4-BE49-F238E27FC236}">
                <a16:creationId xmlns:a16="http://schemas.microsoft.com/office/drawing/2014/main" id="{3A8B09CF-C403-494A-B406-61E7B980E4B3}"/>
              </a:ext>
            </a:extLst>
          </p:cNvPr>
          <p:cNvSpPr txBox="1"/>
          <p:nvPr/>
        </p:nvSpPr>
        <p:spPr>
          <a:xfrm>
            <a:off x="2891667" y="4106448"/>
            <a:ext cx="284744" cy="278820"/>
          </a:xfrm>
          <a:prstGeom prst="rect">
            <a:avLst/>
          </a:prstGeom>
          <a:noFill/>
        </p:spPr>
        <p:txBody>
          <a:bodyPr wrap="none" rtlCol="0">
            <a:spAutoFit/>
          </a:bodyPr>
          <a:lstStyle/>
          <a:p>
            <a:r>
              <a:rPr lang="mr-IN" dirty="0"/>
              <a:t>…</a:t>
            </a:r>
            <a:endParaRPr lang="en-US" dirty="0"/>
          </a:p>
        </p:txBody>
      </p:sp>
      <p:sp>
        <p:nvSpPr>
          <p:cNvPr id="123" name="Right Brace 107">
            <a:extLst>
              <a:ext uri="{FF2B5EF4-FFF2-40B4-BE49-F238E27FC236}">
                <a16:creationId xmlns:a16="http://schemas.microsoft.com/office/drawing/2014/main" id="{0D706906-E706-419C-88D2-A71E310F598D}"/>
              </a:ext>
            </a:extLst>
          </p:cNvPr>
          <p:cNvSpPr/>
          <p:nvPr/>
        </p:nvSpPr>
        <p:spPr>
          <a:xfrm rot="16200000">
            <a:off x="2228095" y="1155451"/>
            <a:ext cx="217941" cy="2070921"/>
          </a:xfrm>
          <a:prstGeom prst="rightBrace">
            <a:avLst>
              <a:gd name="adj1" fmla="val 105060"/>
              <a:gd name="adj2" fmla="val 49886"/>
            </a:avLst>
          </a:prstGeom>
          <a:ln w="19050" cmpd="sng"/>
        </p:spPr>
        <p:style>
          <a:lnRef idx="1">
            <a:schemeClr val="dk1"/>
          </a:lnRef>
          <a:fillRef idx="0">
            <a:schemeClr val="dk1"/>
          </a:fillRef>
          <a:effectRef idx="0">
            <a:schemeClr val="dk1"/>
          </a:effectRef>
          <a:fontRef idx="minor">
            <a:schemeClr val="tx1"/>
          </a:fontRef>
        </p:style>
        <p:txBody>
          <a:bodyPr lIns="91408" tIns="45705" rIns="91408" bIns="45705" rtlCol="0" anchor="ctr"/>
          <a:lstStyle/>
          <a:p>
            <a:pPr algn="ctr"/>
            <a:endParaRPr lang="en-US" sz="800"/>
          </a:p>
        </p:txBody>
      </p:sp>
      <p:sp>
        <p:nvSpPr>
          <p:cNvPr id="124" name="TextBox 108">
            <a:extLst>
              <a:ext uri="{FF2B5EF4-FFF2-40B4-BE49-F238E27FC236}">
                <a16:creationId xmlns:a16="http://schemas.microsoft.com/office/drawing/2014/main" id="{147ACD7D-975B-4CE0-B752-4003C8AB2E3E}"/>
              </a:ext>
            </a:extLst>
          </p:cNvPr>
          <p:cNvSpPr txBox="1"/>
          <p:nvPr/>
        </p:nvSpPr>
        <p:spPr>
          <a:xfrm>
            <a:off x="1469949" y="1709739"/>
            <a:ext cx="1707018" cy="338554"/>
          </a:xfrm>
          <a:prstGeom prst="rect">
            <a:avLst/>
          </a:prstGeom>
          <a:noFill/>
        </p:spPr>
        <p:txBody>
          <a:bodyPr wrap="none" rtlCol="0">
            <a:spAutoFit/>
          </a:bodyPr>
          <a:lstStyle/>
          <a:p>
            <a:r>
              <a:rPr lang="en-US" sz="1600" dirty="0"/>
              <a:t>data-parallel tasks</a:t>
            </a:r>
          </a:p>
        </p:txBody>
      </p:sp>
      <p:sp>
        <p:nvSpPr>
          <p:cNvPr id="125" name="TextBox 109">
            <a:extLst>
              <a:ext uri="{FF2B5EF4-FFF2-40B4-BE49-F238E27FC236}">
                <a16:creationId xmlns:a16="http://schemas.microsoft.com/office/drawing/2014/main" id="{3F79EA91-4D27-44FF-8229-82B539D57F4F}"/>
              </a:ext>
            </a:extLst>
          </p:cNvPr>
          <p:cNvSpPr txBox="1"/>
          <p:nvPr/>
        </p:nvSpPr>
        <p:spPr>
          <a:xfrm>
            <a:off x="4193" y="3316897"/>
            <a:ext cx="887091" cy="492443"/>
          </a:xfrm>
          <a:prstGeom prst="rect">
            <a:avLst/>
          </a:prstGeom>
          <a:noFill/>
        </p:spPr>
        <p:txBody>
          <a:bodyPr wrap="square" lIns="0" tIns="0" rIns="0" bIns="0" rtlCol="0">
            <a:spAutoFit/>
          </a:bodyPr>
          <a:lstStyle/>
          <a:p>
            <a:pPr algn="ctr"/>
            <a:r>
              <a:rPr lang="en-US" sz="1600" dirty="0"/>
              <a:t>sequential sub-tasks</a:t>
            </a:r>
          </a:p>
        </p:txBody>
      </p:sp>
      <p:cxnSp>
        <p:nvCxnSpPr>
          <p:cNvPr id="126" name="Straight Connector 110">
            <a:extLst>
              <a:ext uri="{FF2B5EF4-FFF2-40B4-BE49-F238E27FC236}">
                <a16:creationId xmlns:a16="http://schemas.microsoft.com/office/drawing/2014/main" id="{A1BC1D36-81A5-41D4-BEA0-B6E4A0692F51}"/>
              </a:ext>
            </a:extLst>
          </p:cNvPr>
          <p:cNvCxnSpPr>
            <a:cxnSpLocks/>
            <a:stCxn id="90" idx="1"/>
            <a:endCxn id="125" idx="3"/>
          </p:cNvCxnSpPr>
          <p:nvPr/>
        </p:nvCxnSpPr>
        <p:spPr>
          <a:xfrm flipH="1">
            <a:off x="891284" y="2668355"/>
            <a:ext cx="571436" cy="894764"/>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cxnSp>
        <p:nvCxnSpPr>
          <p:cNvPr id="127" name="Straight Connector 111">
            <a:extLst>
              <a:ext uri="{FF2B5EF4-FFF2-40B4-BE49-F238E27FC236}">
                <a16:creationId xmlns:a16="http://schemas.microsoft.com/office/drawing/2014/main" id="{7D11033C-FEC0-4CB2-B6C8-E6D86A02C66D}"/>
              </a:ext>
            </a:extLst>
          </p:cNvPr>
          <p:cNvCxnSpPr>
            <a:cxnSpLocks/>
            <a:stCxn id="91" idx="1"/>
            <a:endCxn id="125" idx="3"/>
          </p:cNvCxnSpPr>
          <p:nvPr/>
        </p:nvCxnSpPr>
        <p:spPr>
          <a:xfrm flipH="1">
            <a:off x="891284" y="2999703"/>
            <a:ext cx="571436" cy="563416"/>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cxnSp>
        <p:nvCxnSpPr>
          <p:cNvPr id="128" name="Straight Connector 112">
            <a:extLst>
              <a:ext uri="{FF2B5EF4-FFF2-40B4-BE49-F238E27FC236}">
                <a16:creationId xmlns:a16="http://schemas.microsoft.com/office/drawing/2014/main" id="{A62B69C6-87BF-4A46-9B8B-41FB30FF21D9}"/>
              </a:ext>
            </a:extLst>
          </p:cNvPr>
          <p:cNvCxnSpPr>
            <a:cxnSpLocks/>
            <a:stCxn id="103" idx="1"/>
            <a:endCxn id="125" idx="3"/>
          </p:cNvCxnSpPr>
          <p:nvPr/>
        </p:nvCxnSpPr>
        <p:spPr>
          <a:xfrm flipH="1" flipV="1">
            <a:off x="891284" y="3563119"/>
            <a:ext cx="337316" cy="563927"/>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cxnSp>
        <p:nvCxnSpPr>
          <p:cNvPr id="129" name="Straight Connector 113">
            <a:extLst>
              <a:ext uri="{FF2B5EF4-FFF2-40B4-BE49-F238E27FC236}">
                <a16:creationId xmlns:a16="http://schemas.microsoft.com/office/drawing/2014/main" id="{567E71E9-FA88-4C9E-AA9B-60075C5B031A}"/>
              </a:ext>
            </a:extLst>
          </p:cNvPr>
          <p:cNvCxnSpPr>
            <a:cxnSpLocks/>
            <a:stCxn id="104" idx="1"/>
            <a:endCxn id="125" idx="3"/>
          </p:cNvCxnSpPr>
          <p:nvPr/>
        </p:nvCxnSpPr>
        <p:spPr>
          <a:xfrm flipH="1" flipV="1">
            <a:off x="891284" y="3563119"/>
            <a:ext cx="337316" cy="896480"/>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sp>
        <p:nvSpPr>
          <p:cNvPr id="130" name="TextBox 114">
            <a:extLst>
              <a:ext uri="{FF2B5EF4-FFF2-40B4-BE49-F238E27FC236}">
                <a16:creationId xmlns:a16="http://schemas.microsoft.com/office/drawing/2014/main" id="{402E4120-B869-4AF6-ABA5-E037B5B95894}"/>
              </a:ext>
            </a:extLst>
          </p:cNvPr>
          <p:cNvSpPr txBox="1"/>
          <p:nvPr/>
        </p:nvSpPr>
        <p:spPr>
          <a:xfrm>
            <a:off x="3279345" y="3028993"/>
            <a:ext cx="2488393" cy="584776"/>
          </a:xfrm>
          <a:prstGeom prst="rect">
            <a:avLst/>
          </a:prstGeom>
          <a:noFill/>
        </p:spPr>
        <p:txBody>
          <a:bodyPr wrap="square" rtlCol="0">
            <a:spAutoFit/>
          </a:bodyPr>
          <a:lstStyle/>
          <a:p>
            <a:pPr algn="ctr"/>
            <a:r>
              <a:rPr lang="en-US" sz="1600" dirty="0"/>
              <a:t>coarse-grained synchronization</a:t>
            </a:r>
          </a:p>
        </p:txBody>
      </p:sp>
      <p:cxnSp>
        <p:nvCxnSpPr>
          <p:cNvPr id="131" name="Straight Connector 115">
            <a:extLst>
              <a:ext uri="{FF2B5EF4-FFF2-40B4-BE49-F238E27FC236}">
                <a16:creationId xmlns:a16="http://schemas.microsoft.com/office/drawing/2014/main" id="{69D517E3-2E6B-4C9C-BEB1-A7D1D63594E7}"/>
              </a:ext>
            </a:extLst>
          </p:cNvPr>
          <p:cNvCxnSpPr/>
          <p:nvPr/>
        </p:nvCxnSpPr>
        <p:spPr>
          <a:xfrm flipV="1">
            <a:off x="3465934" y="3344859"/>
            <a:ext cx="404079" cy="134606"/>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sp>
        <p:nvSpPr>
          <p:cNvPr id="132" name="TextBox 302">
            <a:extLst>
              <a:ext uri="{FF2B5EF4-FFF2-40B4-BE49-F238E27FC236}">
                <a16:creationId xmlns:a16="http://schemas.microsoft.com/office/drawing/2014/main" id="{030CC84A-47E5-42E5-9C17-9266E476A86A}"/>
              </a:ext>
            </a:extLst>
          </p:cNvPr>
          <p:cNvSpPr txBox="1"/>
          <p:nvPr/>
        </p:nvSpPr>
        <p:spPr>
          <a:xfrm>
            <a:off x="1325731" y="4941472"/>
            <a:ext cx="2111776" cy="400110"/>
          </a:xfrm>
          <a:prstGeom prst="rect">
            <a:avLst/>
          </a:prstGeom>
          <a:noFill/>
        </p:spPr>
        <p:txBody>
          <a:bodyPr wrap="none" rtlCol="0">
            <a:spAutoFit/>
          </a:bodyPr>
          <a:lstStyle/>
          <a:p>
            <a:r>
              <a:rPr lang="en-US" sz="2000" dirty="0"/>
              <a:t>Program Structure</a:t>
            </a:r>
          </a:p>
        </p:txBody>
      </p:sp>
    </p:spTree>
    <p:extLst>
      <p:ext uri="{BB962C8B-B14F-4D97-AF65-F5344CB8AC3E}">
        <p14:creationId xmlns:p14="http://schemas.microsoft.com/office/powerpoint/2010/main" val="32501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strips(downRight)">
                                      <p:cBhvr>
                                        <p:cTn id="13" dur="500"/>
                                        <p:tgtEl>
                                          <p:spTgt spid="56"/>
                                        </p:tgtEl>
                                      </p:cBhvr>
                                    </p:animEffect>
                                  </p:childTnLst>
                                </p:cTn>
                              </p:par>
                              <p:par>
                                <p:cTn id="14" presetID="18" presetClass="entr" presetSubtype="6"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strips(downRight)">
                                      <p:cBhvr>
                                        <p:cTn id="16" dur="500"/>
                                        <p:tgtEl>
                                          <p:spTgt spid="55"/>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strips(downRight)">
                                      <p:cBhvr>
                                        <p:cTn id="19" dur="500"/>
                                        <p:tgtEl>
                                          <p:spTgt spid="50"/>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strips(downRight)">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left)">
                                      <p:cBhvr>
                                        <p:cTn id="63" dur="500"/>
                                        <p:tgtEl>
                                          <p:spTgt spid="69"/>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80"/>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8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8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86"/>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8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4"/>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52" grpId="0" animBg="1"/>
      <p:bldP spid="53" grpId="0" animBg="1"/>
      <p:bldP spid="54" grpId="0" animBg="1"/>
      <p:bldP spid="57" grpId="0" animBg="1"/>
      <p:bldP spid="58" grpId="0" animBg="1"/>
      <p:bldP spid="61" grpId="0" animBg="1"/>
      <p:bldP spid="62" grpId="0" animBg="1"/>
      <p:bldP spid="63" grpId="0" animBg="1"/>
      <p:bldP spid="64" grpId="0" animBg="1"/>
      <p:bldP spid="70" grpId="0"/>
      <p:bldP spid="71" grpId="0"/>
      <p:bldP spid="72" grpId="0"/>
      <p:bldP spid="73" grpId="0"/>
      <p:bldP spid="74" grpId="0"/>
      <p:bldP spid="75" grpId="0" animBg="1"/>
      <p:bldP spid="76" grpId="0" animBg="1"/>
      <p:bldP spid="77" grpId="0" animBg="1"/>
      <p:bldP spid="78" grpId="0" animBg="1"/>
      <p:bldP spid="81" grpId="0" animBg="1"/>
      <p:bldP spid="82" grpId="0" animBg="1"/>
      <p:bldP spid="83" grpId="0" animBg="1"/>
      <p:bldP spid="84" grpId="0" animBg="1"/>
      <p:bldP spid="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Patterns</a:t>
            </a:r>
          </a:p>
        </p:txBody>
      </p:sp>
      <p:sp>
        <p:nvSpPr>
          <p:cNvPr id="47" name="Rectangle 243"/>
          <p:cNvSpPr/>
          <p:nvPr/>
        </p:nvSpPr>
        <p:spPr>
          <a:xfrm>
            <a:off x="7090047" y="1934989"/>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8" name="Rectangle 244"/>
          <p:cNvSpPr/>
          <p:nvPr/>
        </p:nvSpPr>
        <p:spPr>
          <a:xfrm>
            <a:off x="7090045" y="2245385"/>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49" name="Rectangle 241"/>
          <p:cNvSpPr/>
          <p:nvPr/>
        </p:nvSpPr>
        <p:spPr>
          <a:xfrm>
            <a:off x="7355893" y="1933650"/>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0" name="Rectangle 242"/>
          <p:cNvSpPr/>
          <p:nvPr/>
        </p:nvSpPr>
        <p:spPr>
          <a:xfrm>
            <a:off x="7355891" y="2244046"/>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1" name="Rectangle 239"/>
          <p:cNvSpPr/>
          <p:nvPr/>
        </p:nvSpPr>
        <p:spPr>
          <a:xfrm>
            <a:off x="7621739" y="1931469"/>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2" name="Rectangle 240"/>
          <p:cNvSpPr/>
          <p:nvPr/>
        </p:nvSpPr>
        <p:spPr>
          <a:xfrm>
            <a:off x="7621737" y="2241865"/>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3" name="Rectangle 237"/>
          <p:cNvSpPr/>
          <p:nvPr/>
        </p:nvSpPr>
        <p:spPr>
          <a:xfrm>
            <a:off x="7887585" y="1931469"/>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4" name="Rectangle 238"/>
          <p:cNvSpPr/>
          <p:nvPr/>
        </p:nvSpPr>
        <p:spPr>
          <a:xfrm>
            <a:off x="7887583" y="2241865"/>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5" name="Rectangle 205"/>
          <p:cNvSpPr/>
          <p:nvPr/>
        </p:nvSpPr>
        <p:spPr>
          <a:xfrm>
            <a:off x="7009978" y="1856726"/>
            <a:ext cx="1133406" cy="2117322"/>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6" name="Rectangle 231"/>
          <p:cNvSpPr/>
          <p:nvPr/>
        </p:nvSpPr>
        <p:spPr>
          <a:xfrm>
            <a:off x="7090045" y="2752789"/>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7" name="Rectangle 232"/>
          <p:cNvSpPr/>
          <p:nvPr/>
        </p:nvSpPr>
        <p:spPr>
          <a:xfrm>
            <a:off x="7090043" y="3063185"/>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8" name="Rectangle 229"/>
          <p:cNvSpPr/>
          <p:nvPr/>
        </p:nvSpPr>
        <p:spPr>
          <a:xfrm>
            <a:off x="7355891" y="2751450"/>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59" name="Rectangle 230"/>
          <p:cNvSpPr/>
          <p:nvPr/>
        </p:nvSpPr>
        <p:spPr>
          <a:xfrm>
            <a:off x="7355889" y="3061846"/>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0" name="Rectangle 227"/>
          <p:cNvSpPr/>
          <p:nvPr/>
        </p:nvSpPr>
        <p:spPr>
          <a:xfrm>
            <a:off x="7621737" y="2749269"/>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1" name="Rectangle 228"/>
          <p:cNvSpPr/>
          <p:nvPr/>
        </p:nvSpPr>
        <p:spPr>
          <a:xfrm>
            <a:off x="7621735" y="3059665"/>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2" name="Rectangle 225"/>
          <p:cNvSpPr/>
          <p:nvPr/>
        </p:nvSpPr>
        <p:spPr>
          <a:xfrm>
            <a:off x="7887583" y="2749269"/>
            <a:ext cx="155192" cy="310396"/>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3" name="Rectangle 226"/>
          <p:cNvSpPr/>
          <p:nvPr/>
        </p:nvSpPr>
        <p:spPr>
          <a:xfrm>
            <a:off x="7887581" y="3059665"/>
            <a:ext cx="155195" cy="465595"/>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4" name="TextBox 207"/>
          <p:cNvSpPr txBox="1"/>
          <p:nvPr/>
        </p:nvSpPr>
        <p:spPr>
          <a:xfrm rot="5400000">
            <a:off x="7451168" y="3568896"/>
            <a:ext cx="320088" cy="313428"/>
          </a:xfrm>
          <a:prstGeom prst="rect">
            <a:avLst/>
          </a:prstGeom>
          <a:noFill/>
        </p:spPr>
        <p:txBody>
          <a:bodyPr wrap="none" rtlCol="0">
            <a:spAutoFit/>
          </a:bodyPr>
          <a:lstStyle/>
          <a:p>
            <a:r>
              <a:rPr lang="mr-IN" dirty="0"/>
              <a:t>…</a:t>
            </a:r>
            <a:endParaRPr lang="en-US" dirty="0"/>
          </a:p>
        </p:txBody>
      </p:sp>
      <p:sp>
        <p:nvSpPr>
          <p:cNvPr id="65" name="Rectangle 219"/>
          <p:cNvSpPr/>
          <p:nvPr/>
        </p:nvSpPr>
        <p:spPr>
          <a:xfrm>
            <a:off x="6333278" y="4265506"/>
            <a:ext cx="155198" cy="232797"/>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66" name="Rectangle 220"/>
          <p:cNvSpPr/>
          <p:nvPr/>
        </p:nvSpPr>
        <p:spPr>
          <a:xfrm>
            <a:off x="6332998" y="4505796"/>
            <a:ext cx="155759" cy="310396"/>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7" name="Rectangle 217"/>
          <p:cNvSpPr/>
          <p:nvPr/>
        </p:nvSpPr>
        <p:spPr>
          <a:xfrm>
            <a:off x="6587812" y="4265506"/>
            <a:ext cx="155198" cy="232797"/>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68" name="Rectangle 218"/>
          <p:cNvSpPr/>
          <p:nvPr/>
        </p:nvSpPr>
        <p:spPr>
          <a:xfrm>
            <a:off x="6587532" y="4505796"/>
            <a:ext cx="155759" cy="310396"/>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69" name="Rectangle 215"/>
          <p:cNvSpPr/>
          <p:nvPr/>
        </p:nvSpPr>
        <p:spPr>
          <a:xfrm>
            <a:off x="6219356" y="4188372"/>
            <a:ext cx="631362" cy="953996"/>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70" name="TextBox 216"/>
          <p:cNvSpPr txBox="1"/>
          <p:nvPr/>
        </p:nvSpPr>
        <p:spPr>
          <a:xfrm rot="5400000">
            <a:off x="6454555" y="4825610"/>
            <a:ext cx="320088" cy="313428"/>
          </a:xfrm>
          <a:prstGeom prst="rect">
            <a:avLst/>
          </a:prstGeom>
          <a:noFill/>
        </p:spPr>
        <p:txBody>
          <a:bodyPr wrap="none" rtlCol="0">
            <a:spAutoFit/>
          </a:bodyPr>
          <a:lstStyle/>
          <a:p>
            <a:r>
              <a:rPr lang="mr-IN" dirty="0"/>
              <a:t>…</a:t>
            </a:r>
            <a:endParaRPr lang="en-US" dirty="0"/>
          </a:p>
        </p:txBody>
      </p:sp>
      <p:sp>
        <p:nvSpPr>
          <p:cNvPr id="71" name="TextBox 209"/>
          <p:cNvSpPr txBox="1"/>
          <p:nvPr/>
        </p:nvSpPr>
        <p:spPr>
          <a:xfrm>
            <a:off x="6008953" y="1509245"/>
            <a:ext cx="891991" cy="338554"/>
          </a:xfrm>
          <a:prstGeom prst="rect">
            <a:avLst/>
          </a:prstGeom>
          <a:noFill/>
        </p:spPr>
        <p:txBody>
          <a:bodyPr wrap="none" rtlCol="0">
            <a:spAutoFit/>
          </a:bodyPr>
          <a:lstStyle/>
          <a:p>
            <a:r>
              <a:rPr lang="en-US" sz="1600" dirty="0"/>
              <a:t>Device 1</a:t>
            </a:r>
          </a:p>
        </p:txBody>
      </p:sp>
      <p:sp>
        <p:nvSpPr>
          <p:cNvPr id="72" name="TextBox 210"/>
          <p:cNvSpPr txBox="1"/>
          <p:nvPr/>
        </p:nvSpPr>
        <p:spPr>
          <a:xfrm>
            <a:off x="7050093" y="1509245"/>
            <a:ext cx="891991" cy="338554"/>
          </a:xfrm>
          <a:prstGeom prst="rect">
            <a:avLst/>
          </a:prstGeom>
          <a:noFill/>
        </p:spPr>
        <p:txBody>
          <a:bodyPr wrap="none" rtlCol="0">
            <a:spAutoFit/>
          </a:bodyPr>
          <a:lstStyle/>
          <a:p>
            <a:r>
              <a:rPr lang="en-US" sz="1600" dirty="0"/>
              <a:t>Device 2</a:t>
            </a:r>
          </a:p>
        </p:txBody>
      </p:sp>
      <p:cxnSp>
        <p:nvCxnSpPr>
          <p:cNvPr id="73" name="Straight Connector 211"/>
          <p:cNvCxnSpPr/>
          <p:nvPr/>
        </p:nvCxnSpPr>
        <p:spPr>
          <a:xfrm>
            <a:off x="6924056" y="1549436"/>
            <a:ext cx="0" cy="3592932"/>
          </a:xfrm>
          <a:prstGeom prst="line">
            <a:avLst/>
          </a:prstGeom>
          <a:ln w="28575" cmpd="sng">
            <a:prstDash val="dash"/>
          </a:ln>
        </p:spPr>
        <p:style>
          <a:lnRef idx="1">
            <a:schemeClr val="dk1"/>
          </a:lnRef>
          <a:fillRef idx="0">
            <a:schemeClr val="dk1"/>
          </a:fillRef>
          <a:effectRef idx="0">
            <a:schemeClr val="dk1"/>
          </a:effectRef>
          <a:fontRef idx="minor">
            <a:schemeClr val="tx1"/>
          </a:fontRef>
        </p:style>
      </p:cxnSp>
      <p:cxnSp>
        <p:nvCxnSpPr>
          <p:cNvPr id="74" name="Straight Connector 212"/>
          <p:cNvCxnSpPr/>
          <p:nvPr/>
        </p:nvCxnSpPr>
        <p:spPr>
          <a:xfrm flipH="1">
            <a:off x="6120441" y="4080754"/>
            <a:ext cx="2056971" cy="0"/>
          </a:xfrm>
          <a:prstGeom prst="line">
            <a:avLst/>
          </a:prstGeom>
          <a:ln w="38100" cmpd="sng">
            <a:prstDash val="solid"/>
          </a:ln>
        </p:spPr>
        <p:style>
          <a:lnRef idx="1">
            <a:schemeClr val="dk1"/>
          </a:lnRef>
          <a:fillRef idx="0">
            <a:schemeClr val="dk1"/>
          </a:fillRef>
          <a:effectRef idx="0">
            <a:schemeClr val="dk1"/>
          </a:effectRef>
          <a:fontRef idx="minor">
            <a:schemeClr val="tx1"/>
          </a:fontRef>
        </p:style>
      </p:cxnSp>
      <p:sp>
        <p:nvSpPr>
          <p:cNvPr id="75" name="TextBox 305"/>
          <p:cNvSpPr txBox="1"/>
          <p:nvPr/>
        </p:nvSpPr>
        <p:spPr>
          <a:xfrm>
            <a:off x="5369679" y="5228656"/>
            <a:ext cx="3559989" cy="400110"/>
          </a:xfrm>
          <a:prstGeom prst="rect">
            <a:avLst/>
          </a:prstGeom>
          <a:noFill/>
        </p:spPr>
        <p:txBody>
          <a:bodyPr wrap="none" rtlCol="0">
            <a:spAutoFit/>
          </a:bodyPr>
          <a:lstStyle/>
          <a:p>
            <a:pPr algn="ctr"/>
            <a:r>
              <a:rPr lang="en-US" sz="2000" dirty="0"/>
              <a:t>Coarse-grained Task Partitioning</a:t>
            </a:r>
          </a:p>
        </p:txBody>
      </p:sp>
      <p:sp>
        <p:nvSpPr>
          <p:cNvPr id="78" name="Rectangle 137">
            <a:extLst>
              <a:ext uri="{FF2B5EF4-FFF2-40B4-BE49-F238E27FC236}">
                <a16:creationId xmlns:a16="http://schemas.microsoft.com/office/drawing/2014/main" id="{6682021E-1F45-4B54-B0C3-6A8AF6B0EDA9}"/>
              </a:ext>
            </a:extLst>
          </p:cNvPr>
          <p:cNvSpPr/>
          <p:nvPr/>
        </p:nvSpPr>
        <p:spPr>
          <a:xfrm>
            <a:off x="1462720"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79" name="Rectangle 138">
            <a:extLst>
              <a:ext uri="{FF2B5EF4-FFF2-40B4-BE49-F238E27FC236}">
                <a16:creationId xmlns:a16="http://schemas.microsoft.com/office/drawing/2014/main" id="{35F23EEE-ED4B-4D90-93DF-4328B0E4D917}"/>
              </a:ext>
            </a:extLst>
          </p:cNvPr>
          <p:cNvSpPr/>
          <p:nvPr/>
        </p:nvSpPr>
        <p:spPr>
          <a:xfrm>
            <a:off x="1462720"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80" name="Rectangle 139">
            <a:extLst>
              <a:ext uri="{FF2B5EF4-FFF2-40B4-BE49-F238E27FC236}">
                <a16:creationId xmlns:a16="http://schemas.microsoft.com/office/drawing/2014/main" id="{B3634D8B-3856-4743-9DC0-5FA26C6E7FBA}"/>
              </a:ext>
            </a:extLst>
          </p:cNvPr>
          <p:cNvSpPr/>
          <p:nvPr/>
        </p:nvSpPr>
        <p:spPr>
          <a:xfrm>
            <a:off x="1692823"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81" name="Rectangle 140">
            <a:extLst>
              <a:ext uri="{FF2B5EF4-FFF2-40B4-BE49-F238E27FC236}">
                <a16:creationId xmlns:a16="http://schemas.microsoft.com/office/drawing/2014/main" id="{EDBEE16A-FFEF-4628-8B30-6AE5DA587942}"/>
              </a:ext>
            </a:extLst>
          </p:cNvPr>
          <p:cNvSpPr/>
          <p:nvPr/>
        </p:nvSpPr>
        <p:spPr>
          <a:xfrm>
            <a:off x="1692823"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82" name="Rectangle 141">
            <a:extLst>
              <a:ext uri="{FF2B5EF4-FFF2-40B4-BE49-F238E27FC236}">
                <a16:creationId xmlns:a16="http://schemas.microsoft.com/office/drawing/2014/main" id="{74632598-B872-43EF-A5B7-DBBC450C42E9}"/>
              </a:ext>
            </a:extLst>
          </p:cNvPr>
          <p:cNvSpPr/>
          <p:nvPr/>
        </p:nvSpPr>
        <p:spPr>
          <a:xfrm>
            <a:off x="1922925"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83" name="Rectangle 142">
            <a:extLst>
              <a:ext uri="{FF2B5EF4-FFF2-40B4-BE49-F238E27FC236}">
                <a16:creationId xmlns:a16="http://schemas.microsoft.com/office/drawing/2014/main" id="{6D789B58-3328-4192-B227-0BD377D3B3AA}"/>
              </a:ext>
            </a:extLst>
          </p:cNvPr>
          <p:cNvSpPr/>
          <p:nvPr/>
        </p:nvSpPr>
        <p:spPr>
          <a:xfrm>
            <a:off x="1922925"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84" name="Rectangle 143">
            <a:extLst>
              <a:ext uri="{FF2B5EF4-FFF2-40B4-BE49-F238E27FC236}">
                <a16:creationId xmlns:a16="http://schemas.microsoft.com/office/drawing/2014/main" id="{F31F99C8-2F66-4890-9267-363A6BB63504}"/>
              </a:ext>
            </a:extLst>
          </p:cNvPr>
          <p:cNvSpPr/>
          <p:nvPr/>
        </p:nvSpPr>
        <p:spPr>
          <a:xfrm>
            <a:off x="2153028"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85" name="Rectangle 144">
            <a:extLst>
              <a:ext uri="{FF2B5EF4-FFF2-40B4-BE49-F238E27FC236}">
                <a16:creationId xmlns:a16="http://schemas.microsoft.com/office/drawing/2014/main" id="{4DF5AEED-57D1-4147-B9BA-0A9E676A75FE}"/>
              </a:ext>
            </a:extLst>
          </p:cNvPr>
          <p:cNvSpPr/>
          <p:nvPr/>
        </p:nvSpPr>
        <p:spPr>
          <a:xfrm>
            <a:off x="2153028"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86" name="Rectangle 145">
            <a:extLst>
              <a:ext uri="{FF2B5EF4-FFF2-40B4-BE49-F238E27FC236}">
                <a16:creationId xmlns:a16="http://schemas.microsoft.com/office/drawing/2014/main" id="{9F8CFEA3-217C-494E-B046-103E6FBFF51C}"/>
              </a:ext>
            </a:extLst>
          </p:cNvPr>
          <p:cNvSpPr/>
          <p:nvPr/>
        </p:nvSpPr>
        <p:spPr>
          <a:xfrm>
            <a:off x="2383130"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7" name="Rectangle 146">
            <a:extLst>
              <a:ext uri="{FF2B5EF4-FFF2-40B4-BE49-F238E27FC236}">
                <a16:creationId xmlns:a16="http://schemas.microsoft.com/office/drawing/2014/main" id="{7AC9230E-55D8-43FC-A11D-414D2D2599EF}"/>
              </a:ext>
            </a:extLst>
          </p:cNvPr>
          <p:cNvSpPr/>
          <p:nvPr/>
        </p:nvSpPr>
        <p:spPr>
          <a:xfrm>
            <a:off x="2383130"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8" name="Rectangle 148">
            <a:extLst>
              <a:ext uri="{FF2B5EF4-FFF2-40B4-BE49-F238E27FC236}">
                <a16:creationId xmlns:a16="http://schemas.microsoft.com/office/drawing/2014/main" id="{6887B31C-40DE-4A34-AE5A-AA9AB871DAD3}"/>
              </a:ext>
            </a:extLst>
          </p:cNvPr>
          <p:cNvSpPr/>
          <p:nvPr/>
        </p:nvSpPr>
        <p:spPr>
          <a:xfrm>
            <a:off x="3073438" y="2502681"/>
            <a:ext cx="138055" cy="331348"/>
          </a:xfrm>
          <a:prstGeom prst="rect">
            <a:avLst/>
          </a:prstGeom>
          <a:solidFill>
            <a:schemeClr val="accent1">
              <a:lumMod val="40000"/>
              <a:lumOff val="60000"/>
            </a:schemeClr>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89" name="Rectangle 149">
            <a:extLst>
              <a:ext uri="{FF2B5EF4-FFF2-40B4-BE49-F238E27FC236}">
                <a16:creationId xmlns:a16="http://schemas.microsoft.com/office/drawing/2014/main" id="{6BB8FC13-87F6-4E85-BC70-E45FDDB5594C}"/>
              </a:ext>
            </a:extLst>
          </p:cNvPr>
          <p:cNvSpPr/>
          <p:nvPr/>
        </p:nvSpPr>
        <p:spPr>
          <a:xfrm>
            <a:off x="3073438" y="2834029"/>
            <a:ext cx="138058" cy="331348"/>
          </a:xfrm>
          <a:prstGeom prst="rect">
            <a:avLst/>
          </a:prstGeom>
          <a:solidFill>
            <a:schemeClr val="tx2"/>
          </a:solidFill>
          <a:ln w="12700">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90" name="Rectangle 136">
            <a:extLst>
              <a:ext uri="{FF2B5EF4-FFF2-40B4-BE49-F238E27FC236}">
                <a16:creationId xmlns:a16="http://schemas.microsoft.com/office/drawing/2014/main" id="{E4534D82-B3CA-4684-ACFB-029AB36F5A74}"/>
              </a:ext>
            </a:extLst>
          </p:cNvPr>
          <p:cNvSpPr/>
          <p:nvPr/>
        </p:nvSpPr>
        <p:spPr>
          <a:xfrm>
            <a:off x="1301645" y="2323201"/>
            <a:ext cx="2070922" cy="1021656"/>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91" name="Rectangle 118">
            <a:extLst>
              <a:ext uri="{FF2B5EF4-FFF2-40B4-BE49-F238E27FC236}">
                <a16:creationId xmlns:a16="http://schemas.microsoft.com/office/drawing/2014/main" id="{BE775DB8-A648-4286-9322-D830D070EEB6}"/>
              </a:ext>
            </a:extLst>
          </p:cNvPr>
          <p:cNvSpPr/>
          <p:nvPr/>
        </p:nvSpPr>
        <p:spPr>
          <a:xfrm>
            <a:off x="1228600"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2" name="Rectangle 119">
            <a:extLst>
              <a:ext uri="{FF2B5EF4-FFF2-40B4-BE49-F238E27FC236}">
                <a16:creationId xmlns:a16="http://schemas.microsoft.com/office/drawing/2014/main" id="{66D1714B-A840-410C-8646-D5742FF92A24}"/>
              </a:ext>
            </a:extLst>
          </p:cNvPr>
          <p:cNvSpPr/>
          <p:nvPr/>
        </p:nvSpPr>
        <p:spPr>
          <a:xfrm>
            <a:off x="1228600"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3" name="Rectangle 120">
            <a:extLst>
              <a:ext uri="{FF2B5EF4-FFF2-40B4-BE49-F238E27FC236}">
                <a16:creationId xmlns:a16="http://schemas.microsoft.com/office/drawing/2014/main" id="{70B921CC-66A7-45B9-8B61-27B58C3F7985}"/>
              </a:ext>
            </a:extLst>
          </p:cNvPr>
          <p:cNvSpPr/>
          <p:nvPr/>
        </p:nvSpPr>
        <p:spPr>
          <a:xfrm>
            <a:off x="1459539"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4" name="Rectangle 121">
            <a:extLst>
              <a:ext uri="{FF2B5EF4-FFF2-40B4-BE49-F238E27FC236}">
                <a16:creationId xmlns:a16="http://schemas.microsoft.com/office/drawing/2014/main" id="{3627EA73-6688-4AFC-812F-9B78C9808431}"/>
              </a:ext>
            </a:extLst>
          </p:cNvPr>
          <p:cNvSpPr/>
          <p:nvPr/>
        </p:nvSpPr>
        <p:spPr>
          <a:xfrm>
            <a:off x="1459539"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5" name="Rectangle 122">
            <a:extLst>
              <a:ext uri="{FF2B5EF4-FFF2-40B4-BE49-F238E27FC236}">
                <a16:creationId xmlns:a16="http://schemas.microsoft.com/office/drawing/2014/main" id="{BD8C64C4-AD8C-439A-8BA5-3104E222EEA3}"/>
              </a:ext>
            </a:extLst>
          </p:cNvPr>
          <p:cNvSpPr/>
          <p:nvPr/>
        </p:nvSpPr>
        <p:spPr>
          <a:xfrm>
            <a:off x="1690478"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6" name="Rectangle 123">
            <a:extLst>
              <a:ext uri="{FF2B5EF4-FFF2-40B4-BE49-F238E27FC236}">
                <a16:creationId xmlns:a16="http://schemas.microsoft.com/office/drawing/2014/main" id="{0EB0F8D5-FA72-49DE-AC1D-4A5806214859}"/>
              </a:ext>
            </a:extLst>
          </p:cNvPr>
          <p:cNvSpPr/>
          <p:nvPr/>
        </p:nvSpPr>
        <p:spPr>
          <a:xfrm>
            <a:off x="1690478"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7" name="Rectangle 124">
            <a:extLst>
              <a:ext uri="{FF2B5EF4-FFF2-40B4-BE49-F238E27FC236}">
                <a16:creationId xmlns:a16="http://schemas.microsoft.com/office/drawing/2014/main" id="{13790303-7BE3-4920-9CD0-87E141C31FC8}"/>
              </a:ext>
            </a:extLst>
          </p:cNvPr>
          <p:cNvSpPr/>
          <p:nvPr/>
        </p:nvSpPr>
        <p:spPr>
          <a:xfrm>
            <a:off x="1921418"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8" name="Rectangle 125">
            <a:extLst>
              <a:ext uri="{FF2B5EF4-FFF2-40B4-BE49-F238E27FC236}">
                <a16:creationId xmlns:a16="http://schemas.microsoft.com/office/drawing/2014/main" id="{CE55D6A2-6E97-4DC8-A042-960318F1268D}"/>
              </a:ext>
            </a:extLst>
          </p:cNvPr>
          <p:cNvSpPr/>
          <p:nvPr/>
        </p:nvSpPr>
        <p:spPr>
          <a:xfrm>
            <a:off x="1921418"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p>
        </p:txBody>
      </p:sp>
      <p:sp>
        <p:nvSpPr>
          <p:cNvPr id="99" name="Rectangle 126">
            <a:extLst>
              <a:ext uri="{FF2B5EF4-FFF2-40B4-BE49-F238E27FC236}">
                <a16:creationId xmlns:a16="http://schemas.microsoft.com/office/drawing/2014/main" id="{C3CBD08D-53F7-460D-A4B2-6516CED9AF46}"/>
              </a:ext>
            </a:extLst>
          </p:cNvPr>
          <p:cNvSpPr/>
          <p:nvPr/>
        </p:nvSpPr>
        <p:spPr>
          <a:xfrm>
            <a:off x="2152357"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0" name="Rectangle 127">
            <a:extLst>
              <a:ext uri="{FF2B5EF4-FFF2-40B4-BE49-F238E27FC236}">
                <a16:creationId xmlns:a16="http://schemas.microsoft.com/office/drawing/2014/main" id="{6313512A-FA08-4E3D-87CB-63B62313D34D}"/>
              </a:ext>
            </a:extLst>
          </p:cNvPr>
          <p:cNvSpPr/>
          <p:nvPr/>
        </p:nvSpPr>
        <p:spPr>
          <a:xfrm>
            <a:off x="2152357"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1" name="Rectangle 128">
            <a:extLst>
              <a:ext uri="{FF2B5EF4-FFF2-40B4-BE49-F238E27FC236}">
                <a16:creationId xmlns:a16="http://schemas.microsoft.com/office/drawing/2014/main" id="{A1B4E407-FE75-48F0-BF8F-1CEDC1F2B355}"/>
              </a:ext>
            </a:extLst>
          </p:cNvPr>
          <p:cNvSpPr/>
          <p:nvPr/>
        </p:nvSpPr>
        <p:spPr>
          <a:xfrm>
            <a:off x="2383296"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2" name="Rectangle 129">
            <a:extLst>
              <a:ext uri="{FF2B5EF4-FFF2-40B4-BE49-F238E27FC236}">
                <a16:creationId xmlns:a16="http://schemas.microsoft.com/office/drawing/2014/main" id="{413DD006-0438-41F5-8F54-47AD16F864FA}"/>
              </a:ext>
            </a:extLst>
          </p:cNvPr>
          <p:cNvSpPr/>
          <p:nvPr/>
        </p:nvSpPr>
        <p:spPr>
          <a:xfrm>
            <a:off x="2383296"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3" name="Rectangle 130">
            <a:extLst>
              <a:ext uri="{FF2B5EF4-FFF2-40B4-BE49-F238E27FC236}">
                <a16:creationId xmlns:a16="http://schemas.microsoft.com/office/drawing/2014/main" id="{D0ED7BF4-BF6C-42BE-BD72-CF215DF726B5}"/>
              </a:ext>
            </a:extLst>
          </p:cNvPr>
          <p:cNvSpPr/>
          <p:nvPr/>
        </p:nvSpPr>
        <p:spPr>
          <a:xfrm>
            <a:off x="2614235"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4" name="Rectangle 131">
            <a:extLst>
              <a:ext uri="{FF2B5EF4-FFF2-40B4-BE49-F238E27FC236}">
                <a16:creationId xmlns:a16="http://schemas.microsoft.com/office/drawing/2014/main" id="{FE644AF8-96E8-40D7-B187-8A7ED0534A6A}"/>
              </a:ext>
            </a:extLst>
          </p:cNvPr>
          <p:cNvSpPr/>
          <p:nvPr/>
        </p:nvSpPr>
        <p:spPr>
          <a:xfrm>
            <a:off x="2614235"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5" name="Rectangle 133">
            <a:extLst>
              <a:ext uri="{FF2B5EF4-FFF2-40B4-BE49-F238E27FC236}">
                <a16:creationId xmlns:a16="http://schemas.microsoft.com/office/drawing/2014/main" id="{26BDBCCE-88AE-403D-B2AB-15D6DEE1208C}"/>
              </a:ext>
            </a:extLst>
          </p:cNvPr>
          <p:cNvSpPr/>
          <p:nvPr/>
        </p:nvSpPr>
        <p:spPr>
          <a:xfrm>
            <a:off x="3307053" y="3960769"/>
            <a:ext cx="138557" cy="332553"/>
          </a:xfrm>
          <a:prstGeom prst="rect">
            <a:avLst/>
          </a:prstGeom>
          <a:solidFill>
            <a:schemeClr val="accent3">
              <a:lumMod val="60000"/>
              <a:lumOff val="4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dirty="0"/>
          </a:p>
        </p:txBody>
      </p:sp>
      <p:sp>
        <p:nvSpPr>
          <p:cNvPr id="106" name="Rectangle 134">
            <a:extLst>
              <a:ext uri="{FF2B5EF4-FFF2-40B4-BE49-F238E27FC236}">
                <a16:creationId xmlns:a16="http://schemas.microsoft.com/office/drawing/2014/main" id="{41F87F9F-9DA6-42F5-93B6-041D9FBEA484}"/>
              </a:ext>
            </a:extLst>
          </p:cNvPr>
          <p:cNvSpPr/>
          <p:nvPr/>
        </p:nvSpPr>
        <p:spPr>
          <a:xfrm>
            <a:off x="3307053" y="4293322"/>
            <a:ext cx="138560" cy="332553"/>
          </a:xfrm>
          <a:prstGeom prst="rect">
            <a:avLst/>
          </a:prstGeom>
          <a:solidFill>
            <a:schemeClr val="accent3">
              <a:lumMod val="50000"/>
            </a:schemeClr>
          </a:solidFill>
          <a:ln w="12700">
            <a:solidFill>
              <a:schemeClr val="accent3">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sp>
        <p:nvSpPr>
          <p:cNvPr id="107" name="Rectangle 117">
            <a:extLst>
              <a:ext uri="{FF2B5EF4-FFF2-40B4-BE49-F238E27FC236}">
                <a16:creationId xmlns:a16="http://schemas.microsoft.com/office/drawing/2014/main" id="{E1E8C8F4-C364-412F-AD09-941953C2F79A}"/>
              </a:ext>
            </a:extLst>
          </p:cNvPr>
          <p:cNvSpPr/>
          <p:nvPr/>
        </p:nvSpPr>
        <p:spPr>
          <a:xfrm>
            <a:off x="1066940" y="3780636"/>
            <a:ext cx="2540331" cy="1025371"/>
          </a:xfrm>
          <a:prstGeom prst="rect">
            <a:avLst/>
          </a:prstGeom>
          <a:noFill/>
          <a:ln w="3175" cmpd="sng">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b="1"/>
          </a:p>
        </p:txBody>
      </p:sp>
      <p:cxnSp>
        <p:nvCxnSpPr>
          <p:cNvPr id="108" name="Straight Connector 104">
            <a:extLst>
              <a:ext uri="{FF2B5EF4-FFF2-40B4-BE49-F238E27FC236}">
                <a16:creationId xmlns:a16="http://schemas.microsoft.com/office/drawing/2014/main" id="{7BD459DE-0674-4A7A-A0F7-A86164EE093E}"/>
              </a:ext>
            </a:extLst>
          </p:cNvPr>
          <p:cNvCxnSpPr>
            <a:cxnSpLocks/>
          </p:cNvCxnSpPr>
          <p:nvPr/>
        </p:nvCxnSpPr>
        <p:spPr>
          <a:xfrm flipH="1">
            <a:off x="1066940" y="3564255"/>
            <a:ext cx="2673250" cy="0"/>
          </a:xfrm>
          <a:prstGeom prst="line">
            <a:avLst/>
          </a:prstGeom>
          <a:ln w="38100" cmpd="sng">
            <a:prstDash val="solid"/>
          </a:ln>
        </p:spPr>
        <p:style>
          <a:lnRef idx="1">
            <a:schemeClr val="dk1"/>
          </a:lnRef>
          <a:fillRef idx="0">
            <a:schemeClr val="dk1"/>
          </a:fillRef>
          <a:effectRef idx="0">
            <a:schemeClr val="dk1"/>
          </a:effectRef>
          <a:fontRef idx="minor">
            <a:schemeClr val="tx1"/>
          </a:fontRef>
        </p:style>
      </p:cxnSp>
      <p:sp>
        <p:nvSpPr>
          <p:cNvPr id="109" name="TextBox 105">
            <a:extLst>
              <a:ext uri="{FF2B5EF4-FFF2-40B4-BE49-F238E27FC236}">
                <a16:creationId xmlns:a16="http://schemas.microsoft.com/office/drawing/2014/main" id="{BB8DD27A-3140-46DB-A64E-395B94D70F26}"/>
              </a:ext>
            </a:extLst>
          </p:cNvPr>
          <p:cNvSpPr txBox="1"/>
          <p:nvPr/>
        </p:nvSpPr>
        <p:spPr>
          <a:xfrm>
            <a:off x="2669590" y="2694619"/>
            <a:ext cx="284744" cy="278820"/>
          </a:xfrm>
          <a:prstGeom prst="rect">
            <a:avLst/>
          </a:prstGeom>
          <a:noFill/>
        </p:spPr>
        <p:txBody>
          <a:bodyPr wrap="none" rtlCol="0">
            <a:spAutoFit/>
          </a:bodyPr>
          <a:lstStyle/>
          <a:p>
            <a:r>
              <a:rPr lang="mr-IN" dirty="0"/>
              <a:t>…</a:t>
            </a:r>
            <a:endParaRPr lang="en-US" dirty="0"/>
          </a:p>
        </p:txBody>
      </p:sp>
      <p:sp>
        <p:nvSpPr>
          <p:cNvPr id="110" name="TextBox 106">
            <a:extLst>
              <a:ext uri="{FF2B5EF4-FFF2-40B4-BE49-F238E27FC236}">
                <a16:creationId xmlns:a16="http://schemas.microsoft.com/office/drawing/2014/main" id="{7D180DF5-14D8-4FB2-84F9-B26350BEA6E4}"/>
              </a:ext>
            </a:extLst>
          </p:cNvPr>
          <p:cNvSpPr txBox="1"/>
          <p:nvPr/>
        </p:nvSpPr>
        <p:spPr>
          <a:xfrm>
            <a:off x="2891667" y="4106448"/>
            <a:ext cx="284744" cy="278820"/>
          </a:xfrm>
          <a:prstGeom prst="rect">
            <a:avLst/>
          </a:prstGeom>
          <a:noFill/>
        </p:spPr>
        <p:txBody>
          <a:bodyPr wrap="none" rtlCol="0">
            <a:spAutoFit/>
          </a:bodyPr>
          <a:lstStyle/>
          <a:p>
            <a:r>
              <a:rPr lang="mr-IN" dirty="0"/>
              <a:t>…</a:t>
            </a:r>
            <a:endParaRPr lang="en-US" dirty="0"/>
          </a:p>
        </p:txBody>
      </p:sp>
      <p:sp>
        <p:nvSpPr>
          <p:cNvPr id="111" name="Right Brace 107">
            <a:extLst>
              <a:ext uri="{FF2B5EF4-FFF2-40B4-BE49-F238E27FC236}">
                <a16:creationId xmlns:a16="http://schemas.microsoft.com/office/drawing/2014/main" id="{F68F42EE-3269-45E2-981D-CD1CEDC46D5E}"/>
              </a:ext>
            </a:extLst>
          </p:cNvPr>
          <p:cNvSpPr/>
          <p:nvPr/>
        </p:nvSpPr>
        <p:spPr>
          <a:xfrm rot="16200000">
            <a:off x="2228095" y="1155451"/>
            <a:ext cx="217941" cy="2070921"/>
          </a:xfrm>
          <a:prstGeom prst="rightBrace">
            <a:avLst>
              <a:gd name="adj1" fmla="val 105060"/>
              <a:gd name="adj2" fmla="val 49886"/>
            </a:avLst>
          </a:prstGeom>
          <a:ln w="19050" cmpd="sng"/>
        </p:spPr>
        <p:style>
          <a:lnRef idx="1">
            <a:schemeClr val="dk1"/>
          </a:lnRef>
          <a:fillRef idx="0">
            <a:schemeClr val="dk1"/>
          </a:fillRef>
          <a:effectRef idx="0">
            <a:schemeClr val="dk1"/>
          </a:effectRef>
          <a:fontRef idx="minor">
            <a:schemeClr val="tx1"/>
          </a:fontRef>
        </p:style>
        <p:txBody>
          <a:bodyPr lIns="91408" tIns="45705" rIns="91408" bIns="45705" rtlCol="0" anchor="ctr"/>
          <a:lstStyle/>
          <a:p>
            <a:pPr algn="ctr"/>
            <a:endParaRPr lang="en-US" sz="800"/>
          </a:p>
        </p:txBody>
      </p:sp>
      <p:sp>
        <p:nvSpPr>
          <p:cNvPr id="112" name="TextBox 108">
            <a:extLst>
              <a:ext uri="{FF2B5EF4-FFF2-40B4-BE49-F238E27FC236}">
                <a16:creationId xmlns:a16="http://schemas.microsoft.com/office/drawing/2014/main" id="{20645333-BC40-4AEF-9F4B-3EA0A3C6483D}"/>
              </a:ext>
            </a:extLst>
          </p:cNvPr>
          <p:cNvSpPr txBox="1"/>
          <p:nvPr/>
        </p:nvSpPr>
        <p:spPr>
          <a:xfrm>
            <a:off x="1469949" y="1709739"/>
            <a:ext cx="1707018" cy="338554"/>
          </a:xfrm>
          <a:prstGeom prst="rect">
            <a:avLst/>
          </a:prstGeom>
          <a:noFill/>
        </p:spPr>
        <p:txBody>
          <a:bodyPr wrap="none" rtlCol="0">
            <a:spAutoFit/>
          </a:bodyPr>
          <a:lstStyle/>
          <a:p>
            <a:r>
              <a:rPr lang="en-US" sz="1600" dirty="0"/>
              <a:t>data-parallel tasks</a:t>
            </a:r>
          </a:p>
        </p:txBody>
      </p:sp>
      <p:sp>
        <p:nvSpPr>
          <p:cNvPr id="113" name="TextBox 109">
            <a:extLst>
              <a:ext uri="{FF2B5EF4-FFF2-40B4-BE49-F238E27FC236}">
                <a16:creationId xmlns:a16="http://schemas.microsoft.com/office/drawing/2014/main" id="{8F758CA6-14A4-4B1F-A8F4-6FDC4688EC97}"/>
              </a:ext>
            </a:extLst>
          </p:cNvPr>
          <p:cNvSpPr txBox="1"/>
          <p:nvPr/>
        </p:nvSpPr>
        <p:spPr>
          <a:xfrm>
            <a:off x="4193" y="3316897"/>
            <a:ext cx="887091" cy="492443"/>
          </a:xfrm>
          <a:prstGeom prst="rect">
            <a:avLst/>
          </a:prstGeom>
          <a:noFill/>
        </p:spPr>
        <p:txBody>
          <a:bodyPr wrap="square" lIns="0" tIns="0" rIns="0" bIns="0" rtlCol="0">
            <a:spAutoFit/>
          </a:bodyPr>
          <a:lstStyle/>
          <a:p>
            <a:pPr algn="ctr"/>
            <a:r>
              <a:rPr lang="en-US" sz="1600" dirty="0"/>
              <a:t>sequential sub-tasks</a:t>
            </a:r>
          </a:p>
        </p:txBody>
      </p:sp>
      <p:cxnSp>
        <p:nvCxnSpPr>
          <p:cNvPr id="114" name="Straight Connector 110">
            <a:extLst>
              <a:ext uri="{FF2B5EF4-FFF2-40B4-BE49-F238E27FC236}">
                <a16:creationId xmlns:a16="http://schemas.microsoft.com/office/drawing/2014/main" id="{E46E6A6F-6F7F-46B7-B150-710BD41BA097}"/>
              </a:ext>
            </a:extLst>
          </p:cNvPr>
          <p:cNvCxnSpPr>
            <a:cxnSpLocks/>
            <a:stCxn id="78" idx="1"/>
            <a:endCxn id="113" idx="3"/>
          </p:cNvCxnSpPr>
          <p:nvPr/>
        </p:nvCxnSpPr>
        <p:spPr>
          <a:xfrm flipH="1">
            <a:off x="891284" y="2668355"/>
            <a:ext cx="571436" cy="894764"/>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cxnSp>
        <p:nvCxnSpPr>
          <p:cNvPr id="115" name="Straight Connector 111">
            <a:extLst>
              <a:ext uri="{FF2B5EF4-FFF2-40B4-BE49-F238E27FC236}">
                <a16:creationId xmlns:a16="http://schemas.microsoft.com/office/drawing/2014/main" id="{EE75A6F4-7E22-4039-8B67-C06F852DD492}"/>
              </a:ext>
            </a:extLst>
          </p:cNvPr>
          <p:cNvCxnSpPr>
            <a:cxnSpLocks/>
            <a:stCxn id="79" idx="1"/>
            <a:endCxn id="113" idx="3"/>
          </p:cNvCxnSpPr>
          <p:nvPr/>
        </p:nvCxnSpPr>
        <p:spPr>
          <a:xfrm flipH="1">
            <a:off x="891284" y="2999703"/>
            <a:ext cx="571436" cy="563416"/>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cxnSp>
        <p:nvCxnSpPr>
          <p:cNvPr id="116" name="Straight Connector 112">
            <a:extLst>
              <a:ext uri="{FF2B5EF4-FFF2-40B4-BE49-F238E27FC236}">
                <a16:creationId xmlns:a16="http://schemas.microsoft.com/office/drawing/2014/main" id="{8F732732-6D35-45BB-9961-CDEBB7B98778}"/>
              </a:ext>
            </a:extLst>
          </p:cNvPr>
          <p:cNvCxnSpPr>
            <a:cxnSpLocks/>
            <a:stCxn id="91" idx="1"/>
            <a:endCxn id="113" idx="3"/>
          </p:cNvCxnSpPr>
          <p:nvPr/>
        </p:nvCxnSpPr>
        <p:spPr>
          <a:xfrm flipH="1" flipV="1">
            <a:off x="891284" y="3563119"/>
            <a:ext cx="337316" cy="563927"/>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cxnSp>
        <p:nvCxnSpPr>
          <p:cNvPr id="117" name="Straight Connector 113">
            <a:extLst>
              <a:ext uri="{FF2B5EF4-FFF2-40B4-BE49-F238E27FC236}">
                <a16:creationId xmlns:a16="http://schemas.microsoft.com/office/drawing/2014/main" id="{CD8E3B0F-7AB9-44E7-9C1D-80DF639B0287}"/>
              </a:ext>
            </a:extLst>
          </p:cNvPr>
          <p:cNvCxnSpPr>
            <a:cxnSpLocks/>
            <a:stCxn id="92" idx="1"/>
            <a:endCxn id="113" idx="3"/>
          </p:cNvCxnSpPr>
          <p:nvPr/>
        </p:nvCxnSpPr>
        <p:spPr>
          <a:xfrm flipH="1" flipV="1">
            <a:off x="891284" y="3563119"/>
            <a:ext cx="337316" cy="896480"/>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sp>
        <p:nvSpPr>
          <p:cNvPr id="118" name="TextBox 114">
            <a:extLst>
              <a:ext uri="{FF2B5EF4-FFF2-40B4-BE49-F238E27FC236}">
                <a16:creationId xmlns:a16="http://schemas.microsoft.com/office/drawing/2014/main" id="{853527F3-6EF4-465F-8B85-53C33A450338}"/>
              </a:ext>
            </a:extLst>
          </p:cNvPr>
          <p:cNvSpPr txBox="1"/>
          <p:nvPr/>
        </p:nvSpPr>
        <p:spPr>
          <a:xfrm>
            <a:off x="3279345" y="3028993"/>
            <a:ext cx="2488393" cy="584776"/>
          </a:xfrm>
          <a:prstGeom prst="rect">
            <a:avLst/>
          </a:prstGeom>
          <a:noFill/>
        </p:spPr>
        <p:txBody>
          <a:bodyPr wrap="square" rtlCol="0">
            <a:spAutoFit/>
          </a:bodyPr>
          <a:lstStyle/>
          <a:p>
            <a:pPr algn="ctr"/>
            <a:r>
              <a:rPr lang="en-US" sz="1600" dirty="0"/>
              <a:t>coarse-grained synchronization</a:t>
            </a:r>
          </a:p>
        </p:txBody>
      </p:sp>
      <p:cxnSp>
        <p:nvCxnSpPr>
          <p:cNvPr id="119" name="Straight Connector 115">
            <a:extLst>
              <a:ext uri="{FF2B5EF4-FFF2-40B4-BE49-F238E27FC236}">
                <a16:creationId xmlns:a16="http://schemas.microsoft.com/office/drawing/2014/main" id="{DB586537-D1ED-426E-8CAE-177D2DA79724}"/>
              </a:ext>
            </a:extLst>
          </p:cNvPr>
          <p:cNvCxnSpPr/>
          <p:nvPr/>
        </p:nvCxnSpPr>
        <p:spPr>
          <a:xfrm flipV="1">
            <a:off x="3465934" y="3344859"/>
            <a:ext cx="404079" cy="134606"/>
          </a:xfrm>
          <a:prstGeom prst="line">
            <a:avLst/>
          </a:prstGeom>
          <a:ln w="19050" cmpd="sng">
            <a:solidFill>
              <a:schemeClr val="tx1">
                <a:lumMod val="50000"/>
                <a:lumOff val="50000"/>
              </a:schemeClr>
            </a:solidFill>
            <a:prstDash val="solid"/>
            <a:headEnd type="arrow"/>
            <a:tailEnd type="none"/>
          </a:ln>
        </p:spPr>
        <p:style>
          <a:lnRef idx="1">
            <a:schemeClr val="dk1"/>
          </a:lnRef>
          <a:fillRef idx="0">
            <a:schemeClr val="dk1"/>
          </a:fillRef>
          <a:effectRef idx="0">
            <a:schemeClr val="dk1"/>
          </a:effectRef>
          <a:fontRef idx="minor">
            <a:schemeClr val="tx1"/>
          </a:fontRef>
        </p:style>
      </p:cxnSp>
      <p:sp>
        <p:nvSpPr>
          <p:cNvPr id="120" name="TextBox 302">
            <a:extLst>
              <a:ext uri="{FF2B5EF4-FFF2-40B4-BE49-F238E27FC236}">
                <a16:creationId xmlns:a16="http://schemas.microsoft.com/office/drawing/2014/main" id="{36D4B7DC-0C88-4CEB-A7B3-BAADA7B7398F}"/>
              </a:ext>
            </a:extLst>
          </p:cNvPr>
          <p:cNvSpPr txBox="1"/>
          <p:nvPr/>
        </p:nvSpPr>
        <p:spPr>
          <a:xfrm>
            <a:off x="1325731" y="4941472"/>
            <a:ext cx="2111776" cy="400110"/>
          </a:xfrm>
          <a:prstGeom prst="rect">
            <a:avLst/>
          </a:prstGeom>
          <a:noFill/>
        </p:spPr>
        <p:txBody>
          <a:bodyPr wrap="none" rtlCol="0">
            <a:spAutoFit/>
          </a:bodyPr>
          <a:lstStyle/>
          <a:p>
            <a:r>
              <a:rPr lang="en-US" sz="2000" dirty="0"/>
              <a:t>Program Structure</a:t>
            </a:r>
          </a:p>
        </p:txBody>
      </p:sp>
    </p:spTree>
    <p:extLst>
      <p:ext uri="{BB962C8B-B14F-4D97-AF65-F5344CB8AC3E}">
        <p14:creationId xmlns:p14="http://schemas.microsoft.com/office/powerpoint/2010/main" val="34877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left)">
                                      <p:cBhvr>
                                        <p:cTn id="49" dur="500"/>
                                        <p:tgtEl>
                                          <p:spTgt spid="7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p:bldP spid="65" grpId="0" animBg="1"/>
      <p:bldP spid="66" grpId="0" animBg="1"/>
      <p:bldP spid="67" grpId="0" animBg="1"/>
      <p:bldP spid="68" grpId="0" animBg="1"/>
      <p:bldP spid="69" grpId="0" animBg="1"/>
      <p:bldP spid="70"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3385</TotalTime>
  <Words>2797</Words>
  <Application>Microsoft Office PowerPoint</Application>
  <PresentationFormat>On-screen Show (4:3)</PresentationFormat>
  <Paragraphs>495</Paragraphs>
  <Slides>35</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Cambria Math</vt:lpstr>
      <vt:lpstr>Consolas</vt:lpstr>
      <vt:lpstr>Verdana</vt:lpstr>
      <vt:lpstr>Custom Design</vt:lpstr>
      <vt:lpstr>Office Theme</vt:lpstr>
      <vt:lpstr>Analysis and Modeling of Collaborative Execution Strategies for Heterogeneous CPU-FPGA Architectures</vt:lpstr>
      <vt:lpstr>Outline</vt:lpstr>
      <vt:lpstr>Collaborative Computing</vt:lpstr>
      <vt:lpstr>Collaborative Computing</vt:lpstr>
      <vt:lpstr>Collaborative Computing</vt:lpstr>
      <vt:lpstr>Integrated Heterogeneous Systems</vt:lpstr>
      <vt:lpstr>Collaborative Patterns</vt:lpstr>
      <vt:lpstr>Collaborative Patterns</vt:lpstr>
      <vt:lpstr>Collaborative Patterns</vt:lpstr>
      <vt:lpstr>Data Partitioning</vt:lpstr>
      <vt:lpstr>Data Partitioning</vt:lpstr>
      <vt:lpstr>Data Partitioning</vt:lpstr>
      <vt:lpstr>Data Partitioning vs. Task Partitioning</vt:lpstr>
      <vt:lpstr>Another Data Partitioning Example:  Image Histogram</vt:lpstr>
      <vt:lpstr>Analytical Models</vt:lpstr>
      <vt:lpstr>Analytical Models</vt:lpstr>
      <vt:lpstr>Analytical Models</vt:lpstr>
      <vt:lpstr>Analytical Models</vt:lpstr>
      <vt:lpstr>Chai Benchmark Suite</vt:lpstr>
      <vt:lpstr>Evaluated Chai Benchmarks</vt:lpstr>
      <vt:lpstr>Evaluation Platforms</vt:lpstr>
      <vt:lpstr>Intel OpenCL SDK for FPGA</vt:lpstr>
      <vt:lpstr>Compute Unit Replication</vt:lpstr>
      <vt:lpstr>Evaluation: Canny Edge Detection (Data Partitioning)</vt:lpstr>
      <vt:lpstr>Evaluation: Canny Edge Detection  (Data Partitioning and Task Partitioning)</vt:lpstr>
      <vt:lpstr>Evaluation: Random Sample Consensus (Data Partitioning and Task Partitioning)</vt:lpstr>
      <vt:lpstr>Bézier Surface (BS, Data Partitioning)</vt:lpstr>
      <vt:lpstr>Histogram (HSTO, Output Data Partitioning)</vt:lpstr>
      <vt:lpstr>Kernel Replication – Data Partitioning</vt:lpstr>
      <vt:lpstr>Kernel Replication – Task Partitioning</vt:lpstr>
      <vt:lpstr>Impact of Replication</vt:lpstr>
      <vt:lpstr>Impact of Replication</vt:lpstr>
      <vt:lpstr>Key Insights</vt:lpstr>
      <vt:lpstr>Chai Project</vt:lpstr>
      <vt:lpstr>Analysis and Modeling of Collaborative Execution Strategies for Heterogeneous CPU-FPGA Architectures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A</dc:title>
  <dc:creator>Sitao Huang</dc:creator>
  <cp:lastModifiedBy>Sitao Huang</cp:lastModifiedBy>
  <cp:revision>1119</cp:revision>
  <dcterms:created xsi:type="dcterms:W3CDTF">2016-10-28T05:16:21Z</dcterms:created>
  <dcterms:modified xsi:type="dcterms:W3CDTF">2019-04-01T09:23:03Z</dcterms:modified>
</cp:coreProperties>
</file>