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57" r:id="rId5"/>
    <p:sldId id="258" r:id="rId6"/>
    <p:sldId id="261" r:id="rId7"/>
    <p:sldId id="271" r:id="rId8"/>
    <p:sldId id="272" r:id="rId9"/>
    <p:sldId id="273" r:id="rId10"/>
    <p:sldId id="274" r:id="rId11"/>
    <p:sldId id="262" r:id="rId12"/>
    <p:sldId id="276" r:id="rId13"/>
    <p:sldId id="267" r:id="rId14"/>
    <p:sldId id="275" r:id="rId15"/>
    <p:sldId id="263" r:id="rId16"/>
    <p:sldId id="287" r:id="rId17"/>
    <p:sldId id="269" r:id="rId18"/>
    <p:sldId id="286" r:id="rId19"/>
    <p:sldId id="288" r:id="rId20"/>
    <p:sldId id="277" r:id="rId21"/>
    <p:sldId id="280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507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4433" autoAdjust="0"/>
  </p:normalViewPr>
  <p:slideViewPr>
    <p:cSldViewPr snapToGrid="0">
      <p:cViewPr varScale="1">
        <p:scale>
          <a:sx n="51" d="100"/>
          <a:sy n="51" d="100"/>
        </p:scale>
        <p:origin x="1158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in.ecn.purdue.edu\aankit\AA\PUMA_asplos_2019\op_reram_cm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ISCA'18\fig\dnn2dpe-instruction-profil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yus\Desktop\Asplos2019\data_movement_p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Micro%20(ISCA'18%20Copy)\fig\7-results\puma_energy_letency_through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min.ecn.purdue.edu\aankit\AA\cbric-review-2018\Figures\Cbric-poster\puma-t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5112086399034"/>
          <c:y val="0.23734771685649386"/>
          <c:w val="0.67472727444455294"/>
          <c:h val="0.46021238170916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CMOS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MVM</c:v>
                </c:pt>
                <c:pt idx="1">
                  <c:v>Memory Read</c:v>
                </c:pt>
                <c:pt idx="2">
                  <c:v>Memory Write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146.38368</c:v>
                </c:pt>
                <c:pt idx="1">
                  <c:v>302.3255552</c:v>
                </c:pt>
                <c:pt idx="2">
                  <c:v>302.3255552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7-4BC5-A4F9-341308756909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ReRam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MVM</c:v>
                </c:pt>
                <c:pt idx="1">
                  <c:v>Memory Read</c:v>
                </c:pt>
                <c:pt idx="2">
                  <c:v>Memory Write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35.103999999999999</c:v>
                </c:pt>
                <c:pt idx="1">
                  <c:v>280.83199999999999</c:v>
                </c:pt>
                <c:pt idx="2">
                  <c:v>2949.12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37-4BC5-A4F9-341308756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509944"/>
        <c:axId val="489510272"/>
      </c:barChart>
      <c:catAx>
        <c:axId val="48950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10272"/>
        <c:crosses val="autoZero"/>
        <c:auto val="1"/>
        <c:lblAlgn val="ctr"/>
        <c:lblOffset val="100"/>
        <c:noMultiLvlLbl val="0"/>
      </c:catAx>
      <c:valAx>
        <c:axId val="4895102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Energy Cost</a:t>
                </a:r>
              </a:p>
            </c:rich>
          </c:tx>
          <c:layout>
            <c:manualLayout>
              <c:xMode val="edge"/>
              <c:yMode val="edge"/>
              <c:x val="1.898726073874912E-2"/>
              <c:y val="0.25170362878952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0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67723881575979"/>
          <c:y val="5.3007135575942915E-2"/>
          <c:w val="0.4857936890285906"/>
          <c:h val="0.142719866438713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24002712514605"/>
          <c:y val="0.25794214892217832"/>
          <c:w val="0.70373919064719237"/>
          <c:h val="0.5983086295324222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isa_profiling_analysis!$A$13</c:f>
              <c:strCache>
                <c:ptCount val="1"/>
                <c:pt idx="0">
                  <c:v>Inter-Tile Data Transfer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isa_profiling_analysis!$B$13:$G$13</c:f>
              <c:numCache>
                <c:formatCode>0%</c:formatCode>
                <c:ptCount val="6"/>
                <c:pt idx="0">
                  <c:v>5.9701492537313432E-2</c:v>
                </c:pt>
                <c:pt idx="1">
                  <c:v>0.17391304347826086</c:v>
                </c:pt>
                <c:pt idx="2">
                  <c:v>0.17073170731707318</c:v>
                </c:pt>
                <c:pt idx="3">
                  <c:v>0.30769230769230771</c:v>
                </c:pt>
                <c:pt idx="4">
                  <c:v>7.6923076923076927E-2</c:v>
                </c:pt>
                <c:pt idx="5">
                  <c:v>8.1632653061224483E-2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3-4A18-8B5F-984386D95452}"/>
            </c:ext>
          </c:extLst>
        </c:ser>
        <c:ser>
          <c:idx val="1"/>
          <c:order val="1"/>
          <c:tx>
            <c:strRef>
              <c:f>isa_profiling_analysis!$A$14</c:f>
              <c:strCache>
                <c:ptCount val="1"/>
                <c:pt idx="0">
                  <c:v>Inter-Core Data Transfer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isa_profiling_analysis!$B$14:$G$14</c:f>
              <c:numCache>
                <c:formatCode>0%</c:formatCode>
                <c:ptCount val="6"/>
                <c:pt idx="0">
                  <c:v>0.35820895522388058</c:v>
                </c:pt>
                <c:pt idx="1">
                  <c:v>0.39130434782608697</c:v>
                </c:pt>
                <c:pt idx="2">
                  <c:v>0.3902439024390244</c:v>
                </c:pt>
                <c:pt idx="3">
                  <c:v>0.38461538461538464</c:v>
                </c:pt>
                <c:pt idx="4">
                  <c:v>0.42307692307692307</c:v>
                </c:pt>
                <c:pt idx="5">
                  <c:v>0.40816326530612246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3-4A18-8B5F-984386D95452}"/>
            </c:ext>
          </c:extLst>
        </c:ser>
        <c:ser>
          <c:idx val="2"/>
          <c:order val="2"/>
          <c:tx>
            <c:strRef>
              <c:f>isa_profiling_analysis!$A$15</c:f>
              <c:strCache>
                <c:ptCount val="1"/>
                <c:pt idx="0">
                  <c:v>Control Flow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isa_profiling_analysis!$B$15:$G$15</c:f>
              <c:numCache>
                <c:formatCode>0%</c:formatCode>
                <c:ptCount val="6"/>
                <c:pt idx="0">
                  <c:v>5.9701492537313432E-2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3-4A18-8B5F-984386D95452}"/>
            </c:ext>
          </c:extLst>
        </c:ser>
        <c:ser>
          <c:idx val="3"/>
          <c:order val="3"/>
          <c:tx>
            <c:strRef>
              <c:f>isa_profiling_analysis!$A$16</c:f>
              <c:strCache>
                <c:ptCount val="1"/>
                <c:pt idx="0">
                  <c:v>Scalar Functional Unit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isa_profiling_analysis!$B$16:$G$16</c:f>
              <c:numCache>
                <c:formatCode>0%</c:formatCode>
                <c:ptCount val="6"/>
                <c:pt idx="0">
                  <c:v>0.23880597014925373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C3-4A18-8B5F-984386D95452}"/>
            </c:ext>
          </c:extLst>
        </c:ser>
        <c:ser>
          <c:idx val="4"/>
          <c:order val="4"/>
          <c:tx>
            <c:strRef>
              <c:f>isa_profiling_analysis!$A$17</c:f>
              <c:strCache>
                <c:ptCount val="1"/>
                <c:pt idx="0">
                  <c:v>Vector Functional Unit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isa_profiling_analysis!$B$17:$G$17</c:f>
              <c:numCache>
                <c:formatCode>0%</c:formatCode>
                <c:ptCount val="6"/>
                <c:pt idx="0">
                  <c:v>0.19402985074626866</c:v>
                </c:pt>
                <c:pt idx="1">
                  <c:v>0.2608695652173913</c:v>
                </c:pt>
                <c:pt idx="2">
                  <c:v>0.31707317073170732</c:v>
                </c:pt>
                <c:pt idx="3">
                  <c:v>0.15384615384615385</c:v>
                </c:pt>
                <c:pt idx="4">
                  <c:v>0.34615384615384615</c:v>
                </c:pt>
                <c:pt idx="5">
                  <c:v>0.34693877551020408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C3-4A18-8B5F-984386D95452}"/>
            </c:ext>
          </c:extLst>
        </c:ser>
        <c:ser>
          <c:idx val="5"/>
          <c:order val="5"/>
          <c:tx>
            <c:strRef>
              <c:f>isa_profiling_analysis!$A$18</c:f>
              <c:strCache>
                <c:ptCount val="1"/>
                <c:pt idx="0">
                  <c:v>MVM Unit (crossbar)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isa_profiling_analysis!$B$18:$G$18</c:f>
              <c:numCache>
                <c:formatCode>0%</c:formatCode>
                <c:ptCount val="6"/>
                <c:pt idx="0">
                  <c:v>8.9552238805970144E-2</c:v>
                </c:pt>
                <c:pt idx="1">
                  <c:v>0.17391304347826086</c:v>
                </c:pt>
                <c:pt idx="2">
                  <c:v>0.12195121951219512</c:v>
                </c:pt>
                <c:pt idx="3">
                  <c:v>0.15384615384615385</c:v>
                </c:pt>
                <c:pt idx="4">
                  <c:v>0.15384615384615385</c:v>
                </c:pt>
                <c:pt idx="5">
                  <c:v>0.16326530612244897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C3-4A18-8B5F-984386D95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129904"/>
        <c:axId val="469138432"/>
      </c:barChart>
      <c:catAx>
        <c:axId val="46912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38432"/>
        <c:crosses val="autoZero"/>
        <c:auto val="1"/>
        <c:lblAlgn val="ctr"/>
        <c:lblOffset val="100"/>
        <c:noMultiLvlLbl val="0"/>
      </c:catAx>
      <c:valAx>
        <c:axId val="4691384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29904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0727053502235155E-2"/>
          <c:y val="1.4823720164759161E-2"/>
          <c:w val="0.97520731335422284"/>
          <c:h val="0.198249766529397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</c:f>
              <c:strCache>
                <c:ptCount val="3"/>
                <c:pt idx="0">
                  <c:v>Intra-core</c:v>
                </c:pt>
                <c:pt idx="1">
                  <c:v>Inter-core</c:v>
                </c:pt>
                <c:pt idx="2">
                  <c:v>Inter-tile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0.95399999999999996</c:v>
                </c:pt>
                <c:pt idx="1">
                  <c:v>3.0089999999999999</c:v>
                </c:pt>
                <c:pt idx="2">
                  <c:v>18.045000000000002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0-464C-A2B7-2DD067E83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3844392"/>
        <c:axId val="483846688"/>
      </c:barChart>
      <c:catAx>
        <c:axId val="48384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46688"/>
        <c:crosses val="autoZero"/>
        <c:auto val="1"/>
        <c:lblAlgn val="ctr"/>
        <c:lblOffset val="100"/>
        <c:noMultiLvlLbl val="0"/>
      </c:catAx>
      <c:valAx>
        <c:axId val="48384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4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29540871649803"/>
          <c:y val="0.10257787659095984"/>
          <c:w val="0.71651998865468747"/>
          <c:h val="0.569873174070192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inference_energy!$A$15</c:f>
              <c:strCache>
                <c:ptCount val="1"/>
                <c:pt idx="0">
                  <c:v>Skylake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inference_energy!$B$15:$I$15</c:f>
              <c:numCache>
                <c:formatCode>_(* #,##0.00_);_(* \(#,##0.00\);_(* "-"??_);_(@_)</c:formatCode>
                <c:ptCount val="8"/>
                <c:pt idx="0">
                  <c:v>10335.722905058094</c:v>
                </c:pt>
                <c:pt idx="1">
                  <c:v>8107.3500205905129</c:v>
                </c:pt>
                <c:pt idx="2">
                  <c:v>1151807.605900429</c:v>
                </c:pt>
                <c:pt idx="3">
                  <c:v>1386359.5939824828</c:v>
                </c:pt>
                <c:pt idx="4">
                  <c:v>790945.08051614393</c:v>
                </c:pt>
                <c:pt idx="5">
                  <c:v>1902526.521688184</c:v>
                </c:pt>
                <c:pt idx="6">
                  <c:v>2454.4854501856898</c:v>
                </c:pt>
                <c:pt idx="7">
                  <c:v>2716.9034422249711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6-4D42-92EA-AD56D7DF518B}"/>
            </c:ext>
          </c:extLst>
        </c:ser>
        <c:ser>
          <c:idx val="4"/>
          <c:order val="1"/>
          <c:tx>
            <c:strRef>
              <c:f>inference_energy!$A$18</c:f>
              <c:strCache>
                <c:ptCount val="1"/>
                <c:pt idx="0">
                  <c:v>Pascal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inference_energy!$B$18:$I$18</c:f>
              <c:numCache>
                <c:formatCode>_(* #,##0.00_);_(* \(#,##0.00\);_(* "-"??_);_(@_)</c:formatCode>
                <c:ptCount val="8"/>
                <c:pt idx="0">
                  <c:v>80.046875264705221</c:v>
                </c:pt>
                <c:pt idx="1">
                  <c:v>30.206928696282784</c:v>
                </c:pt>
                <c:pt idx="2">
                  <c:v>2302.4498435461755</c:v>
                </c:pt>
                <c:pt idx="3">
                  <c:v>2445.523907280297</c:v>
                </c:pt>
                <c:pt idx="4">
                  <c:v>757.94606803046383</c:v>
                </c:pt>
                <c:pt idx="5">
                  <c:v>1335.6646863331734</c:v>
                </c:pt>
                <c:pt idx="6">
                  <c:v>12.991292563983254</c:v>
                </c:pt>
                <c:pt idx="7">
                  <c:v>11.713964753140946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6-4D42-92EA-AD56D7DF518B}"/>
            </c:ext>
          </c:extLst>
        </c:ser>
        <c:ser>
          <c:idx val="5"/>
          <c:order val="2"/>
          <c:tx>
            <c:strRef>
              <c:f>inference_energy!$A$19</c:f>
              <c:strCache>
                <c:ptCount val="1"/>
                <c:pt idx="0">
                  <c:v>PUMA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inference_energy!$B$19:$I$19</c:f>
              <c:numCache>
                <c:formatCode>_(* #,##0.00_);_(* \(#,##0.00\);_(* "-"??_);_(@_)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6-4D42-92EA-AD56D7DF5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90983504"/>
        <c:axId val="490976288"/>
      </c:barChart>
      <c:catAx>
        <c:axId val="4909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490976288"/>
        <c:crossesAt val="0.1"/>
        <c:auto val="1"/>
        <c:lblAlgn val="ctr"/>
        <c:lblOffset val="100"/>
        <c:noMultiLvlLbl val="0"/>
      </c:catAx>
      <c:valAx>
        <c:axId val="490976288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US" sz="2200" b="1" dirty="0">
                    <a:latin typeface="+mn-lt"/>
                    <a:cs typeface="Times" panose="02020603050405020304" pitchFamily="18" charset="0"/>
                  </a:rPr>
                  <a:t>Normalized Energy</a:t>
                </a:r>
                <a:endParaRPr lang="en-US" sz="2200" b="0" dirty="0">
                  <a:latin typeface="+mn-lt"/>
                  <a:cs typeface="Times" panose="02020603050405020304" pitchFamily="18" charset="0"/>
                </a:endParaRPr>
              </a:p>
              <a:p>
                <a:pPr>
                  <a:defRPr b="1"/>
                </a:pPr>
                <a:r>
                  <a:rPr lang="en-US" sz="2200" b="0" dirty="0">
                    <a:latin typeface="+mn-lt"/>
                    <a:cs typeface="Times" panose="02020603050405020304" pitchFamily="18" charset="0"/>
                  </a:rPr>
                  <a:t>(</a:t>
                </a:r>
                <a:r>
                  <a:rPr lang="en-US" sz="2200" b="0" i="1" dirty="0">
                    <a:latin typeface="+mn-lt"/>
                    <a:cs typeface="Times" panose="02020603050405020304" pitchFamily="18" charset="0"/>
                  </a:rPr>
                  <a:t>lower is better</a:t>
                </a:r>
                <a:r>
                  <a:rPr lang="en-US" sz="2200" b="0" dirty="0">
                    <a:latin typeface="+mn-lt"/>
                    <a:cs typeface="Times" panose="02020603050405020304" pitchFamily="18" charset="0"/>
                  </a:rPr>
                  <a:t>)</a:t>
                </a:r>
                <a:endParaRPr lang="en-US" sz="2200" b="1" dirty="0">
                  <a:latin typeface="+mn-lt"/>
                  <a:cs typeface="Times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4170191783846116E-3"/>
              <c:y val="0.273697209938755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4909835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654617240793717"/>
          <c:y val="0"/>
          <c:w val="0.72125419263672508"/>
          <c:h val="0.10636705515887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PUMA vs TPU</a:t>
            </a:r>
          </a:p>
        </c:rich>
      </c:tx>
      <c:layout>
        <c:manualLayout>
          <c:xMode val="edge"/>
          <c:yMode val="edge"/>
          <c:x val="0.18138144731593128"/>
          <c:y val="1.0796392644681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474302085249623"/>
          <c:y val="0.17553274713553516"/>
          <c:w val="0.61506139682782313"/>
          <c:h val="0.739569234625766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Sheet1!$A$3:$A$4</c:f>
              <c:strCache>
                <c:ptCount val="2"/>
                <c:pt idx="0">
                  <c:v>GOPS/mm2</c:v>
                </c:pt>
                <c:pt idx="1">
                  <c:v>GOPS/W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8.3000000000000007</c:v>
                </c:pt>
                <c:pt idx="1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9-4869-AF23-0CEF2EDDE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503512"/>
        <c:axId val="498503840"/>
      </c:barChart>
      <c:catAx>
        <c:axId val="49850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03840"/>
        <c:crosses val="autoZero"/>
        <c:auto val="1"/>
        <c:lblAlgn val="ctr"/>
        <c:lblOffset val="100"/>
        <c:noMultiLvlLbl val="0"/>
      </c:catAx>
      <c:valAx>
        <c:axId val="49850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0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4C72-1F24-5848-9A97-14C94283415E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03EC6-751C-684A-8177-D98E3C8E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03EC6-751C-684A-8177-D98E3C8E4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7"/>
            <a:ext cx="10058400" cy="319149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7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50660"/>
            <a:ext cx="10058400" cy="144796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all" spc="151" baseline="0">
                <a:solidFill>
                  <a:schemeClr val="tx2"/>
                </a:solidFill>
                <a:latin typeface="+mj-lt"/>
              </a:defRPr>
            </a:lvl1pPr>
            <a:lvl2pPr marL="342883" indent="0" algn="ctr">
              <a:buNone/>
              <a:defRPr sz="1800"/>
            </a:lvl2pPr>
            <a:lvl3pPr marL="685766" indent="0" algn="ctr">
              <a:buNone/>
              <a:defRPr sz="1800"/>
            </a:lvl3pPr>
            <a:lvl4pPr marL="1028649" indent="0" algn="ctr">
              <a:buNone/>
              <a:defRPr sz="1500"/>
            </a:lvl4pPr>
            <a:lvl5pPr marL="1371532" indent="0" algn="ctr">
              <a:buNone/>
              <a:defRPr sz="1500"/>
            </a:lvl5pPr>
            <a:lvl6pPr marL="1714414" indent="0" algn="ctr">
              <a:buNone/>
              <a:defRPr sz="1500"/>
            </a:lvl6pPr>
            <a:lvl7pPr marL="2057297" indent="0" algn="ctr">
              <a:buNone/>
              <a:defRPr sz="1500"/>
            </a:lvl7pPr>
            <a:lvl8pPr marL="2400180" indent="0" algn="ctr">
              <a:buNone/>
              <a:defRPr sz="1500"/>
            </a:lvl8pPr>
            <a:lvl9pPr marL="2743063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1601-1B7C-894D-BAA7-7ACD82F4C5BE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050553"/>
            <a:ext cx="98755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0361" r="56078" b="40423"/>
          <a:stretch/>
        </p:blipFill>
        <p:spPr>
          <a:xfrm>
            <a:off x="212036" y="5729133"/>
            <a:ext cx="1251005" cy="1057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185" y="6294815"/>
            <a:ext cx="2097600" cy="5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1"/>
              </a:spcAft>
              <a:buNone/>
              <a:defRPr sz="1125">
                <a:solidFill>
                  <a:srgbClr val="FFFFFF"/>
                </a:solidFill>
              </a:defRPr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D72F-5AE9-7048-A77A-99EA52635FCF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987C-1F51-1F46-A43B-BC792BCF1C34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AF0-C0E6-2844-95CF-14F0BF116F6E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Rectangle 12"/>
          <p:cNvSpPr/>
          <p:nvPr userDrawn="1"/>
        </p:nvSpPr>
        <p:spPr>
          <a:xfrm>
            <a:off x="0" y="958246"/>
            <a:ext cx="12192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 userDrawn="1"/>
        </p:nvSpPr>
        <p:spPr>
          <a:xfrm>
            <a:off x="0" y="1548525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8BC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24000" y="6117336"/>
            <a:ext cx="9144000" cy="53035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72752" y="2563058"/>
            <a:ext cx="8337240" cy="1731884"/>
            <a:chOff x="1444870" y="2514600"/>
            <a:chExt cx="8337241" cy="1731884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4870" y="2514600"/>
              <a:ext cx="2279951" cy="173188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62394" y="2615850"/>
              <a:ext cx="3788232" cy="125946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5072745" y="3694940"/>
              <a:ext cx="4709366" cy="392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Joint University Microelectronics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66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9689"/>
            <a:ext cx="10612341" cy="888806"/>
          </a:xfrm>
        </p:spPr>
        <p:txBody>
          <a:bodyPr/>
          <a:lstStyle>
            <a:lvl1pPr marL="0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2403" indent="-302403">
              <a:tabLst/>
              <a:defRPr/>
            </a:lvl1pPr>
            <a:lvl2pPr marL="432176" indent="-282165">
              <a:buFont typeface="Courier New" charset="0"/>
              <a:buChar char="o"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93B-38A0-2C44-A64E-B35097A90C3C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6EC1-5E3E-6142-A95C-4F03C7D2933F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1" baseline="0">
                <a:solidFill>
                  <a:schemeClr val="tx2"/>
                </a:solidFill>
                <a:latin typeface="+mj-lt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654-1740-DF4A-A514-70660CB4C7B4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3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6" y="286604"/>
            <a:ext cx="9903919" cy="6902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5C5-7055-3040-B36C-5D7FA652D022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3" y="286604"/>
            <a:ext cx="9920956" cy="684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1507-A392-A948-8287-8A8C646CA82B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E12-191C-A34C-9A4C-09A980967700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38F7-3C1A-4243-84AC-7BEF9A668DA9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B54EF0F7-3786-D34D-90F1-77F119BAA006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3437" y="73836"/>
            <a:ext cx="10588809" cy="96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289254"/>
            <a:ext cx="10612341" cy="5170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AF57DF00-3B66-8648-A6DC-1FA8593578B9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4BC21BC-772B-F84E-AA08-E5902F0590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03435" y="1093366"/>
            <a:ext cx="1064042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55185" y="6294815"/>
            <a:ext cx="2097600" cy="5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algn="l" defTabSz="685766" rtl="0" eaLnBrk="1" latinLnBrk="0" hangingPunct="1">
        <a:lnSpc>
          <a:spcPct val="85000"/>
        </a:lnSpc>
        <a:spcBef>
          <a:spcPct val="0"/>
        </a:spcBef>
        <a:buNone/>
        <a:defRPr lang="en-US" sz="3600" b="1" kern="1200" spc="-37" baseline="0" dirty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15493" indent="-215493" algn="l" defTabSz="685766" rtl="0" eaLnBrk="1" latinLnBrk="0" hangingPunct="1">
        <a:lnSpc>
          <a:spcPct val="90000"/>
        </a:lnSpc>
        <a:spcBef>
          <a:spcPts val="900"/>
        </a:spcBef>
        <a:spcAft>
          <a:spcPts val="151"/>
        </a:spcAft>
        <a:buClr>
          <a:srgbClr val="C00000"/>
        </a:buClr>
        <a:buSzPct val="100000"/>
        <a:buFont typeface="Wingdings" charset="2"/>
        <a:buChar char="Ø"/>
        <a:tabLst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2" indent="-137153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rgbClr val="C00000"/>
        </a:buClr>
        <a:buFont typeface="Wingdings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76" indent="-137153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rgbClr val="C00000"/>
        </a:buClr>
        <a:buFont typeface="Wingdings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29" indent="-137153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rgbClr val="C00000"/>
        </a:buClr>
        <a:buFont typeface="Wingdings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81" indent="-137153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rgbClr val="C00000"/>
        </a:buClr>
        <a:buFont typeface="Wingdings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59" indent="-171442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52" indent="-171442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44" indent="-171442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37" indent="-171442" algn="l" defTabSz="685766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97033" y="473854"/>
            <a:ext cx="9925395" cy="2377440"/>
          </a:xfrm>
        </p:spPr>
        <p:txBody>
          <a:bodyPr>
            <a:noAutofit/>
          </a:bodyPr>
          <a:lstStyle/>
          <a:p>
            <a:r>
              <a:rPr lang="en-US" sz="5200" dirty="0"/>
              <a:t>PUMA: A Programmable Ultra-efficient Memristor-based Accelerator for Machine Learning Inference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7034" y="2948436"/>
            <a:ext cx="9833956" cy="10582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68576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6000" b="1" kern="1200" spc="-37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Aayush Ankit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1,3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Izzat El Hajj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2,4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Sai Rahul Chalamalasetti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Geoffrey Ndu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Martin Foltin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R. Stanley Williams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Paolo Faraboschi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Wen-mei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Hwu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John Paul Strachan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Kaushik Roy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Dejan S Milojicic</a:t>
            </a:r>
            <a:r>
              <a:rPr lang="en-US" sz="2400" b="0" baseline="3000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97034" y="4218175"/>
            <a:ext cx="9925394" cy="14479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Purdue University</a:t>
            </a:r>
            <a:r>
              <a:rPr lang="en-US" b="1" baseline="30000" dirty="0">
                <a:solidFill>
                  <a:schemeClr val="tx1"/>
                </a:solidFill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</a:rPr>
              <a:t>American University of Beirut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</a:rPr>
              <a:t>Hewlett Packard Enterprise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</a:p>
          <a:p>
            <a:r>
              <a:rPr lang="en-US" b="1" dirty="0">
                <a:solidFill>
                  <a:schemeClr val="tx1"/>
                </a:solidFill>
              </a:rPr>
              <a:t>University of Illinois at Urbana-Champaign</a:t>
            </a:r>
            <a:r>
              <a:rPr lang="en-US" b="1" baseline="3000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8" name="Picture 2" descr="Image result for HP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7" y="5890270"/>
            <a:ext cx="1879882" cy="7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89254"/>
            <a:ext cx="10612341" cy="52944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Enable general-purpose and programmable architecture while preserving the crossbar storage density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Memristive technology has orders of magnitude higher area-efficiency than CMOS technology, for both storage and compute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Storage density drops from 160MB/mm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at array-level to 2.6MB/mm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at MVMU-level (ISAAC, ISCA’16) !!!</a:t>
            </a:r>
          </a:p>
          <a:p>
            <a:pPr lvl="1"/>
            <a:endParaRPr lang="en-US" baseline="30000" dirty="0"/>
          </a:p>
          <a:p>
            <a:r>
              <a:rPr lang="en-US" sz="2400" dirty="0">
                <a:solidFill>
                  <a:schemeClr val="tx1"/>
                </a:solidFill>
              </a:rPr>
              <a:t>Optimize data movements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Weights remain stationary, but partial sums and activations lead to data movements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Spatiality incurs high cost for data movement between cores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Proposal: Architecture-ISA-Compiler codesign.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Contribution 1: </a:t>
            </a:r>
            <a:r>
              <a:rPr lang="en-US" sz="3500" i="1" dirty="0"/>
              <a:t>Domain-specific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231641"/>
            <a:ext cx="5048250" cy="5411755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Large variety of ML workloads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Support Vector Machines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Neural Networks (&gt;27)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State machine approach to represent a functional block, leads to high decoding overheads when scope of workloads is large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So many workloads, share many low-level operations</a:t>
            </a:r>
          </a:p>
          <a:p>
            <a:r>
              <a:rPr lang="en-US" sz="2200" dirty="0">
                <a:solidFill>
                  <a:schemeClr val="tx1"/>
                </a:solidFill>
              </a:rPr>
              <a:t>ISA for ML for memristive architecture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Fine grain instructions compose to make an ML workload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Low area-overhead decoder and programmability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27330"/>
            <a:ext cx="5648325" cy="4757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863184"/>
            <a:ext cx="605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http://www.asimovinstitute.org/neural-network-zoo/</a:t>
            </a:r>
          </a:p>
          <a:p>
            <a:r>
              <a:rPr lang="en-US" sz="2000" dirty="0"/>
              <a:t>*Figure shows partial list</a:t>
            </a:r>
          </a:p>
        </p:txBody>
      </p:sp>
    </p:spTree>
    <p:extLst>
      <p:ext uri="{BB962C8B-B14F-4D97-AF65-F5344CB8AC3E}">
        <p14:creationId xmlns:p14="http://schemas.microsoft.com/office/powerpoint/2010/main" val="39495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Contribution 1: </a:t>
            </a:r>
            <a:r>
              <a:rPr lang="en-US" sz="3500" i="1" dirty="0"/>
              <a:t>Domain-specific ISA</a:t>
            </a:r>
            <a:endParaRPr lang="en-US" sz="35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5" y="1317077"/>
            <a:ext cx="5365606" cy="4040497"/>
          </a:xfrm>
          <a:prstGeom prst="rect">
            <a:avLst/>
          </a:prstGeom>
        </p:spPr>
      </p:pic>
      <p:sp>
        <p:nvSpPr>
          <p:cNvPr id="99" name="Oval 98"/>
          <p:cNvSpPr/>
          <p:nvPr/>
        </p:nvSpPr>
        <p:spPr>
          <a:xfrm>
            <a:off x="1510271" y="1519480"/>
            <a:ext cx="1007706" cy="15395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787" y="1980547"/>
            <a:ext cx="146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Compute</a:t>
            </a:r>
          </a:p>
        </p:txBody>
      </p:sp>
      <p:sp>
        <p:nvSpPr>
          <p:cNvPr id="101" name="Oval 100"/>
          <p:cNvSpPr/>
          <p:nvPr/>
        </p:nvSpPr>
        <p:spPr>
          <a:xfrm>
            <a:off x="1593742" y="3776672"/>
            <a:ext cx="802937" cy="81257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0" y="3702598"/>
            <a:ext cx="1579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Move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(Intra-Tile)</a:t>
            </a:r>
          </a:p>
        </p:txBody>
      </p:sp>
      <p:sp>
        <p:nvSpPr>
          <p:cNvPr id="103" name="Oval 102"/>
          <p:cNvSpPr/>
          <p:nvPr/>
        </p:nvSpPr>
        <p:spPr>
          <a:xfrm>
            <a:off x="1612655" y="4539295"/>
            <a:ext cx="802937" cy="81257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89837" y="4715497"/>
            <a:ext cx="121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Control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39" y="5550408"/>
            <a:ext cx="4676037" cy="896190"/>
          </a:xfrm>
          <a:prstGeom prst="rect">
            <a:avLst/>
          </a:prstGeom>
        </p:spPr>
      </p:pic>
      <p:sp>
        <p:nvSpPr>
          <p:cNvPr id="107" name="Oval 106"/>
          <p:cNvSpPr/>
          <p:nvPr/>
        </p:nvSpPr>
        <p:spPr>
          <a:xfrm>
            <a:off x="1579746" y="5765811"/>
            <a:ext cx="1007706" cy="7517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0" y="5675848"/>
            <a:ext cx="222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Move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(Inter-Tile)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27850" y="1167811"/>
            <a:ext cx="5002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Move (Intra-Tile): over shared bus,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Control: loops in workloads with MVMU reuse (weight reuse)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Move (Inter-Tile): over network on chip.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B81755E-3A49-49C1-AB9C-2481B6C98AD5}"/>
              </a:ext>
            </a:extLst>
          </p:cNvPr>
          <p:cNvSpPr txBox="1">
            <a:spLocks/>
          </p:cNvSpPr>
          <p:nvPr/>
        </p:nvSpPr>
        <p:spPr>
          <a:xfrm>
            <a:off x="7127850" y="4089895"/>
            <a:ext cx="4676038" cy="24169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Wide instructions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Large register address space </a:t>
            </a:r>
            <a:r>
              <a:rPr lang="en-US" dirty="0">
                <a:solidFill>
                  <a:schemeClr val="tx1"/>
                </a:solidFill>
              </a:rPr>
              <a:t>to support memristive crossbars (very-wide SIMD)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vector width</a:t>
            </a:r>
            <a:r>
              <a:rPr lang="en-US" dirty="0">
                <a:solidFill>
                  <a:schemeClr val="tx1"/>
                </a:solidFill>
              </a:rPr>
              <a:t> keeps instruction memory low in spatial architecture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uiExpand="1" animBg="1"/>
      <p:bldP spid="99" grpId="2" uiExpand="1" animBg="1"/>
      <p:bldP spid="100" grpId="0"/>
      <p:bldP spid="100" grpId="1" uiExpand="1"/>
      <p:bldP spid="100" grpId="2" uiExpand="1"/>
      <p:bldP spid="101" grpId="0" uiExpand="1" animBg="1"/>
      <p:bldP spid="101" grpId="1" uiExpand="1" animBg="1"/>
      <p:bldP spid="101" grpId="2" uiExpand="1" animBg="1"/>
      <p:bldP spid="102" grpId="0" uiExpand="1"/>
      <p:bldP spid="102" grpId="1" uiExpand="1"/>
      <p:bldP spid="102" grpId="2" uiExpand="1"/>
      <p:bldP spid="103" grpId="0" uiExpand="1" animBg="1"/>
      <p:bldP spid="103" grpId="1" uiExpand="1" animBg="1"/>
      <p:bldP spid="103" grpId="2" uiExpand="1" animBg="1"/>
      <p:bldP spid="104" grpId="0" uiExpand="1"/>
      <p:bldP spid="104" grpId="1" uiExpand="1"/>
      <p:bldP spid="104" grpId="2" uiExpand="1"/>
      <p:bldP spid="107" grpId="0" uiExpand="1" animBg="1"/>
      <p:bldP spid="107" grpId="1" animBg="1"/>
      <p:bldP spid="108" grpId="0" uiExpand="1"/>
      <p:bldP spid="108" grpId="1"/>
      <p:bldP spid="110" grpId="0" uiExpand="1" build="allAtOnce"/>
      <p:bldP spid="16" grpId="1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011968" y="1742136"/>
            <a:ext cx="2611048" cy="2709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11968" y="2071705"/>
            <a:ext cx="2611048" cy="2709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11968" y="2413078"/>
            <a:ext cx="2611048" cy="2709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11390" y="2737816"/>
            <a:ext cx="2611048" cy="2709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11390" y="1665752"/>
            <a:ext cx="2611048" cy="1406411"/>
          </a:xfrm>
          <a:prstGeom prst="roundRect">
            <a:avLst>
              <a:gd name="adj" fmla="val 6039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LD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x,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MVM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0b01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Contribution 1: </a:t>
            </a:r>
            <a:r>
              <a:rPr lang="en-US" sz="3500" i="1" dirty="0"/>
              <a:t>Domain-specific ISA</a:t>
            </a:r>
            <a:endParaRPr lang="en-US" sz="35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8821" y="1665752"/>
            <a:ext cx="2005409" cy="1859224"/>
            <a:chOff x="1086979" y="1360775"/>
            <a:chExt cx="2005409" cy="1859224"/>
          </a:xfrm>
        </p:grpSpPr>
        <p:sp>
          <p:nvSpPr>
            <p:cNvPr id="6" name="Rectangle 5"/>
            <p:cNvSpPr/>
            <p:nvPr/>
          </p:nvSpPr>
          <p:spPr>
            <a:xfrm>
              <a:off x="1086979" y="2934249"/>
              <a:ext cx="647700" cy="285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6979" y="2150619"/>
              <a:ext cx="647700" cy="285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979" y="1360775"/>
              <a:ext cx="647700" cy="285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277479" y="1671925"/>
              <a:ext cx="266700" cy="459780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277479" y="2461769"/>
              <a:ext cx="266700" cy="45978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09533" y="1687623"/>
                  <a:ext cx="10575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533" y="1687623"/>
                  <a:ext cx="105753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046" r="-635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579345" y="2467385"/>
                  <a:ext cx="15130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45" y="2467385"/>
                  <a:ext cx="15130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419" r="-685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073306" y="1343859"/>
            <a:ext cx="5451530" cy="3903208"/>
            <a:chOff x="5931432" y="1512005"/>
            <a:chExt cx="4933905" cy="3532597"/>
          </a:xfrm>
        </p:grpSpPr>
        <p:sp>
          <p:nvSpPr>
            <p:cNvPr id="17" name="TextBox 16"/>
            <p:cNvSpPr txBox="1"/>
            <p:nvPr/>
          </p:nvSpPr>
          <p:spPr>
            <a:xfrm>
              <a:off x="7561956" y="4601793"/>
              <a:ext cx="1859985" cy="442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PUMA Core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931432" y="1512005"/>
              <a:ext cx="4933905" cy="3510501"/>
              <a:chOff x="964277" y="4006735"/>
              <a:chExt cx="4479213" cy="318698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6833" y="4038365"/>
                <a:ext cx="4336657" cy="2810591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964277" y="4006735"/>
                <a:ext cx="4479213" cy="3186985"/>
              </a:xfrm>
              <a:prstGeom prst="roundRect">
                <a:avLst>
                  <a:gd name="adj" fmla="val 4081"/>
                </a:avLst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Down Arrow 31"/>
          <p:cNvSpPr/>
          <p:nvPr/>
        </p:nvSpPr>
        <p:spPr>
          <a:xfrm rot="5400000">
            <a:off x="9436148" y="2206671"/>
            <a:ext cx="143148" cy="237744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0800000" flipV="1">
            <a:off x="10601344" y="2994982"/>
            <a:ext cx="146304" cy="36576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5400000">
            <a:off x="11173950" y="2451621"/>
            <a:ext cx="143148" cy="109728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 flipV="1">
            <a:off x="8245850" y="3408432"/>
            <a:ext cx="146304" cy="64008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 flipH="1">
            <a:off x="9491195" y="2902175"/>
            <a:ext cx="143148" cy="237744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10609231" y="3406872"/>
            <a:ext cx="146304" cy="64008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5400000">
            <a:off x="10076228" y="2846751"/>
            <a:ext cx="143148" cy="109728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0800000">
            <a:off x="9582238" y="2890002"/>
            <a:ext cx="146304" cy="45720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5400000">
            <a:off x="8826693" y="2244546"/>
            <a:ext cx="143148" cy="146304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 flipV="1">
            <a:off x="8242496" y="2994982"/>
            <a:ext cx="157862" cy="36576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 flipH="1">
            <a:off x="9435481" y="2155375"/>
            <a:ext cx="172586" cy="2450593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600766" y="2985508"/>
            <a:ext cx="146304" cy="365760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 flipH="1">
            <a:off x="11217293" y="2399524"/>
            <a:ext cx="143148" cy="1183966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61027" y="4222087"/>
            <a:ext cx="5099282" cy="2462852"/>
          </a:xfrm>
          <a:prstGeom prst="roundRect">
            <a:avLst>
              <a:gd name="adj" fmla="val 6039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MVM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0b01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// for all partial sums 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LD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</a:rPr>
              <a:t>xxx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// bring partial sums from other cores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ALU_ADD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</a:rPr>
              <a:t>xxx </a:t>
            </a:r>
            <a:r>
              <a:rPr lang="en-US" sz="2000" b="1" dirty="0">
                <a:solidFill>
                  <a:schemeClr val="tx1"/>
                </a:solidFill>
              </a:rPr>
              <a:t>// accumulate partial sums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36271" y="1210052"/>
            <a:ext cx="343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MLP maps on one MVMU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4775" y="3757115"/>
            <a:ext cx="53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MLP maps on multiple MVMUs/Cores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3413" y="1191387"/>
            <a:ext cx="178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Layer MLP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53377" y="5540858"/>
            <a:ext cx="535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Larger matrices require more data movements to compute effective MVM.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799937" y="5506286"/>
            <a:ext cx="593068" cy="312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>
            <a:off x="5479563" y="5002434"/>
            <a:ext cx="312009" cy="102195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10800000">
            <a:off x="2754694" y="2060597"/>
            <a:ext cx="195327" cy="623407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10800000">
            <a:off x="333412" y="4218779"/>
            <a:ext cx="263255" cy="2466159"/>
          </a:xfrm>
          <a:prstGeom prst="rightBrac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509" y="2369489"/>
            <a:ext cx="2689594" cy="3093057"/>
          </a:xfrm>
          <a:custGeom>
            <a:avLst/>
            <a:gdLst>
              <a:gd name="connsiteX0" fmla="*/ 2689594 w 2689594"/>
              <a:gd name="connsiteY0" fmla="*/ 0 h 3093057"/>
              <a:gd name="connsiteX1" fmla="*/ 1536654 w 2689594"/>
              <a:gd name="connsiteY1" fmla="*/ 930302 h 3093057"/>
              <a:gd name="connsiteX2" fmla="*/ 81566 w 2689594"/>
              <a:gd name="connsiteY2" fmla="*/ 1884459 h 3093057"/>
              <a:gd name="connsiteX3" fmla="*/ 312154 w 2689594"/>
              <a:gd name="connsiteY3" fmla="*/ 3093057 h 30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594" h="3093057">
                <a:moveTo>
                  <a:pt x="2689594" y="0"/>
                </a:moveTo>
                <a:cubicBezTo>
                  <a:pt x="2330459" y="308113"/>
                  <a:pt x="1971325" y="616226"/>
                  <a:pt x="1536654" y="930302"/>
                </a:cubicBezTo>
                <a:cubicBezTo>
                  <a:pt x="1101983" y="1244378"/>
                  <a:pt x="285649" y="1524000"/>
                  <a:pt x="81566" y="1884459"/>
                </a:cubicBezTo>
                <a:cubicBezTo>
                  <a:pt x="-122517" y="2244918"/>
                  <a:pt x="94818" y="2668987"/>
                  <a:pt x="312154" y="3093057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6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3" grpId="0" animBg="1"/>
      <p:bldP spid="55" grpId="0"/>
      <p:bldP spid="56" grpId="0"/>
      <p:bldP spid="57" grpId="0"/>
      <p:bldP spid="59" grpId="0"/>
      <p:bldP spid="63" grpId="0" animBg="1"/>
      <p:bldP spid="47" grpId="0" animBg="1"/>
      <p:bldP spid="4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2: </a:t>
            </a:r>
            <a:r>
              <a:rPr lang="en-US" i="1" dirty="0"/>
              <a:t>Hybrid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848" y="4380993"/>
            <a:ext cx="9964642" cy="2374370"/>
          </a:xfrm>
        </p:spPr>
        <p:txBody>
          <a:bodyPr>
            <a:noAutofit/>
          </a:bodyPr>
          <a:lstStyle/>
          <a:p>
            <a:r>
              <a:rPr lang="en-US" sz="2300" b="1" dirty="0">
                <a:solidFill>
                  <a:srgbClr val="C00000"/>
                </a:solidFill>
              </a:rPr>
              <a:t>MVMU alone cannot execute ML apps.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Vector operations: require previous writes to crossbar 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Transcendental operations: MVMU (even with writes) can do add/multiply only.</a:t>
            </a:r>
          </a:p>
          <a:p>
            <a:r>
              <a:rPr lang="en-US" sz="2300" b="1" dirty="0">
                <a:solidFill>
                  <a:srgbClr val="C00000"/>
                </a:solidFill>
              </a:rPr>
              <a:t>Propose core designed with hybrid memristive and CMOS technologies.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Hybrid analog-digital core: general-purpose 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Co-locating execution units reduces data movements (</a:t>
            </a:r>
            <a:r>
              <a:rPr lang="en-US" sz="2300" b="1" dirty="0">
                <a:solidFill>
                  <a:srgbClr val="C00000"/>
                </a:solidFill>
              </a:rPr>
              <a:t>near-memory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pPr marL="150011" lvl="1" indent="0">
              <a:buNone/>
            </a:pP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46" y="2282022"/>
            <a:ext cx="647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  <a:endParaRPr 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985" y="1498392"/>
            <a:ext cx="647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Down Arrow 8"/>
          <p:cNvSpPr/>
          <p:nvPr/>
        </p:nvSpPr>
        <p:spPr>
          <a:xfrm rot="18900000">
            <a:off x="1114396" y="1803192"/>
            <a:ext cx="266700" cy="45978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7647" y="1863149"/>
                <a:ext cx="1654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7" y="1863149"/>
                <a:ext cx="1654427" cy="369332"/>
              </a:xfrm>
              <a:prstGeom prst="rect">
                <a:avLst/>
              </a:prstGeom>
              <a:blipFill>
                <a:blip r:embed="rId2"/>
                <a:stretch>
                  <a:fillRect l="-1838" r="-62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519" y="1089409"/>
            <a:ext cx="210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Layer LSTM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7418" y="1499912"/>
            <a:ext cx="71247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30000" dirty="0" err="1">
                <a:solidFill>
                  <a:schemeClr val="tx1"/>
                </a:solidFill>
              </a:rPr>
              <a:t>t</a:t>
            </a:r>
            <a:endParaRPr 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2700000">
            <a:off x="1837447" y="1817925"/>
            <a:ext cx="266700" cy="45978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519" y="3885832"/>
            <a:ext cx="647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</a:t>
            </a:r>
            <a:r>
              <a:rPr lang="en-US" sz="2400" baseline="30000" dirty="0" err="1">
                <a:solidFill>
                  <a:schemeClr val="tx1"/>
                </a:solidFill>
              </a:rPr>
              <a:t>t</a:t>
            </a:r>
            <a:endParaRPr 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20700000">
            <a:off x="1683852" y="2642912"/>
            <a:ext cx="266700" cy="1196690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5319" y="3885832"/>
            <a:ext cx="647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30000" dirty="0">
                <a:solidFill>
                  <a:schemeClr val="tx1"/>
                </a:solidFill>
              </a:rPr>
              <a:t>t+1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2801" y="2355425"/>
            <a:ext cx="233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Vector Multiply</a:t>
            </a:r>
          </a:p>
          <a:p>
            <a:r>
              <a:rPr lang="en-US" sz="2400" dirty="0"/>
              <a:t>1 Vector Add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Tanh</a:t>
            </a:r>
            <a:endParaRPr lang="en-US" sz="2400" dirty="0"/>
          </a:p>
          <a:p>
            <a:r>
              <a:rPr lang="en-US" sz="2400" dirty="0"/>
              <a:t>1 Sigmoid</a:t>
            </a:r>
          </a:p>
        </p:txBody>
      </p:sp>
      <p:sp>
        <p:nvSpPr>
          <p:cNvPr id="20" name="Down Arrow 19"/>
          <p:cNvSpPr/>
          <p:nvPr/>
        </p:nvSpPr>
        <p:spPr>
          <a:xfrm rot="900000" flipH="1">
            <a:off x="1200247" y="2648969"/>
            <a:ext cx="266700" cy="1190529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AA4E4BF-6653-45BE-810F-97EB21D63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759618"/>
              </p:ext>
            </p:extLst>
          </p:nvPr>
        </p:nvGraphicFramePr>
        <p:xfrm>
          <a:off x="4782053" y="1318523"/>
          <a:ext cx="7066715" cy="271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Oval 27"/>
          <p:cNvSpPr/>
          <p:nvPr/>
        </p:nvSpPr>
        <p:spPr>
          <a:xfrm>
            <a:off x="10505914" y="1902016"/>
            <a:ext cx="1202540" cy="17604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  <p:bldP spid="20" grpId="0" animBg="1"/>
      <p:bldGraphic spid="27" grpId="0">
        <p:bldAsOne/>
      </p:bldGraphic>
      <p:bldGraphic spid="27" grpId="1">
        <p:bldAsOne/>
      </p:bldGraphic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2: </a:t>
            </a:r>
            <a:r>
              <a:rPr lang="en-US" i="1" dirty="0"/>
              <a:t>Hybrid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149439"/>
            <a:ext cx="10612341" cy="9226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(déjà vu) Preserving storage density </a:t>
            </a:r>
            <a:r>
              <a:rPr lang="en-US" dirty="0">
                <a:solidFill>
                  <a:schemeClr val="tx1"/>
                </a:solidFill>
              </a:rPr>
              <a:t>- Memristive and CMOS technology have orders of magnitude disparity in area-efficiency.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15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5" y="2600832"/>
            <a:ext cx="4673302" cy="14883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8100B6-A329-483A-99A7-AE1925F472EA}"/>
              </a:ext>
            </a:extLst>
          </p:cNvPr>
          <p:cNvSpPr txBox="1"/>
          <p:nvPr/>
        </p:nvSpPr>
        <p:spPr>
          <a:xfrm flipH="1">
            <a:off x="2561652" y="2144156"/>
            <a:ext cx="159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Decoded </a:t>
            </a:r>
          </a:p>
          <a:p>
            <a:pPr algn="ct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instruction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286858" y="2085667"/>
            <a:ext cx="3278313" cy="573595"/>
          </a:xfrm>
          <a:prstGeom prst="roundRect">
            <a:avLst>
              <a:gd name="adj" fmla="val 6039"/>
            </a:avLst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ALU_ADD 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$d1, $s1, $s2, 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1520" y="4148692"/>
            <a:ext cx="10770501" cy="2146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Temporal SIMD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Low width VFU saves area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Wide vector instruction have low fetch/decode/instruction storage overhead</a:t>
            </a:r>
          </a:p>
          <a:p>
            <a:r>
              <a:rPr lang="en-US" sz="2400" dirty="0">
                <a:solidFill>
                  <a:schemeClr val="tx1"/>
                </a:solidFill>
              </a:rPr>
              <a:t>VFU needs to be fast enough to not be a  bottleneck for MVMU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ML workloads: all other operations (vector, transcendental) are preceded by MVM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55606" y="3423608"/>
            <a:ext cx="2403316" cy="573595"/>
          </a:xfrm>
          <a:prstGeom prst="roundRect">
            <a:avLst>
              <a:gd name="adj" fmla="val 6039"/>
            </a:avLst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A[1] = B[1] + C[1]</a:t>
            </a:r>
          </a:p>
        </p:txBody>
      </p:sp>
      <p:sp>
        <p:nvSpPr>
          <p:cNvPr id="33" name="Down Arrow 32"/>
          <p:cNvSpPr/>
          <p:nvPr/>
        </p:nvSpPr>
        <p:spPr>
          <a:xfrm rot="10800000">
            <a:off x="4450000" y="2856196"/>
            <a:ext cx="155055" cy="701041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6200000">
            <a:off x="5178093" y="2107711"/>
            <a:ext cx="203982" cy="1505113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 flipV="1">
            <a:off x="5848488" y="2877523"/>
            <a:ext cx="155055" cy="701041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4527527" y="2856197"/>
            <a:ext cx="155055" cy="701041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5169346" y="2045540"/>
            <a:ext cx="203982" cy="1505113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 flipV="1">
            <a:off x="5913019" y="2869282"/>
            <a:ext cx="155055" cy="701041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55606" y="2966932"/>
            <a:ext cx="2403316" cy="573595"/>
          </a:xfrm>
          <a:prstGeom prst="roundRect">
            <a:avLst>
              <a:gd name="adj" fmla="val 6039"/>
            </a:avLst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A[0] = B[0] + C[0]</a:t>
            </a:r>
          </a:p>
        </p:txBody>
      </p:sp>
    </p:spTree>
    <p:extLst>
      <p:ext uri="{BB962C8B-B14F-4D97-AF65-F5344CB8AC3E}">
        <p14:creationId xmlns:p14="http://schemas.microsoft.com/office/powerpoint/2010/main" val="39406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uiExpand="1" build="p"/>
      <p:bldP spid="32" grpId="0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/>
      <p:bldP spid="3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3526-12E0-4FD3-821C-9BCCD06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i="1" dirty="0"/>
              <a:t>Hybrid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E947-741F-43A3-9753-0E450F0C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404" y="1273793"/>
            <a:ext cx="5391968" cy="187474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Register file buffers operands and becomes an on-demand transcendental function  unit (sig, tanh, etc.)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Multiple cycles (2-3), needs to be fast enough for MVMU.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D1923-8850-4AF6-AF04-44E2277D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EBA05-D715-46B3-B774-40AA7C28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6" y="1111532"/>
            <a:ext cx="5299234" cy="17487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E39ABC-7416-4C47-8EED-F40DB1D383AE}"/>
              </a:ext>
            </a:extLst>
          </p:cNvPr>
          <p:cNvSpPr txBox="1">
            <a:spLocks/>
          </p:cNvSpPr>
          <p:nvPr/>
        </p:nvSpPr>
        <p:spPr>
          <a:xfrm>
            <a:off x="731520" y="3101036"/>
            <a:ext cx="5572003" cy="34442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Add an extra worldline to every row (~1% array area overhead, sense-amps unchanged)</a:t>
            </a:r>
          </a:p>
          <a:p>
            <a:r>
              <a:rPr lang="en-US" sz="2200" dirty="0">
                <a:solidFill>
                  <a:schemeClr val="tx1"/>
                </a:solidFill>
              </a:rPr>
              <a:t>RAM: Activate both </a:t>
            </a:r>
            <a:r>
              <a:rPr lang="en-US" sz="2200" dirty="0" err="1">
                <a:solidFill>
                  <a:schemeClr val="tx1"/>
                </a:solidFill>
              </a:rPr>
              <a:t>wordlines</a:t>
            </a:r>
            <a:r>
              <a:rPr lang="en-US" sz="2200" dirty="0">
                <a:solidFill>
                  <a:schemeClr val="tx1"/>
                </a:solidFill>
              </a:rPr>
              <a:t> - WL1 and WL2</a:t>
            </a:r>
          </a:p>
          <a:p>
            <a:r>
              <a:rPr lang="en-US" sz="2200" dirty="0">
                <a:solidFill>
                  <a:schemeClr val="tx1"/>
                </a:solidFill>
              </a:rPr>
              <a:t>ROM: storage depends on AXL’s connection to </a:t>
            </a:r>
            <a:r>
              <a:rPr lang="en-US" sz="2200" dirty="0" err="1">
                <a:solidFill>
                  <a:schemeClr val="tx1"/>
                </a:solidFill>
              </a:rPr>
              <a:t>wordline</a:t>
            </a:r>
            <a:r>
              <a:rPr lang="en-US" sz="2200" dirty="0">
                <a:solidFill>
                  <a:schemeClr val="tx1"/>
                </a:solidFill>
              </a:rPr>
              <a:t> WL1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Write 0s (both wordline active)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Selectively write 1s (WL1 active)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Read data (typical RAM read)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Restore RAM data (ROM read is destructive)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7DA90-FCA5-4B4E-A666-939B0C061BFC}"/>
              </a:ext>
            </a:extLst>
          </p:cNvPr>
          <p:cNvSpPr/>
          <p:nvPr/>
        </p:nvSpPr>
        <p:spPr>
          <a:xfrm>
            <a:off x="796766" y="1317232"/>
            <a:ext cx="5299234" cy="133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3E9D-E103-424B-8139-4F1D5A8142EA}"/>
              </a:ext>
            </a:extLst>
          </p:cNvPr>
          <p:cNvSpPr/>
          <p:nvPr/>
        </p:nvSpPr>
        <p:spPr>
          <a:xfrm>
            <a:off x="796766" y="1514137"/>
            <a:ext cx="5299234" cy="133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1A6E27-E67D-4BD6-88B8-2B499F59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66" y="3148542"/>
            <a:ext cx="4926748" cy="31930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22D184-E388-44DA-81EF-2DB17515E00E}"/>
              </a:ext>
            </a:extLst>
          </p:cNvPr>
          <p:cNvSpPr/>
          <p:nvPr/>
        </p:nvSpPr>
        <p:spPr>
          <a:xfrm>
            <a:off x="8201646" y="4356071"/>
            <a:ext cx="1171742" cy="59097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C8D94-D933-42B4-AF34-E405CC7BF5C3}"/>
              </a:ext>
            </a:extLst>
          </p:cNvPr>
          <p:cNvSpPr/>
          <p:nvPr/>
        </p:nvSpPr>
        <p:spPr>
          <a:xfrm>
            <a:off x="796766" y="1266758"/>
            <a:ext cx="5299234" cy="133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48F52-F2A9-4CA0-A027-530FEE5A43D3}"/>
              </a:ext>
            </a:extLst>
          </p:cNvPr>
          <p:cNvSpPr/>
          <p:nvPr/>
        </p:nvSpPr>
        <p:spPr>
          <a:xfrm>
            <a:off x="796766" y="1488659"/>
            <a:ext cx="5299234" cy="133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FFC12-2FAA-4B49-83C3-438C96404945}"/>
              </a:ext>
            </a:extLst>
          </p:cNvPr>
          <p:cNvSpPr/>
          <p:nvPr/>
        </p:nvSpPr>
        <p:spPr>
          <a:xfrm>
            <a:off x="843659" y="1488660"/>
            <a:ext cx="5299234" cy="133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981C4-C8E6-4813-AFAF-E80AF2A915EB}"/>
              </a:ext>
            </a:extLst>
          </p:cNvPr>
          <p:cNvSpPr/>
          <p:nvPr/>
        </p:nvSpPr>
        <p:spPr>
          <a:xfrm>
            <a:off x="1159933" y="1192261"/>
            <a:ext cx="381000" cy="16017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0A3C0-E6C7-44C0-BAF1-209ED971A56E}"/>
              </a:ext>
            </a:extLst>
          </p:cNvPr>
          <p:cNvSpPr/>
          <p:nvPr/>
        </p:nvSpPr>
        <p:spPr>
          <a:xfrm>
            <a:off x="3294309" y="1183794"/>
            <a:ext cx="381000" cy="16017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6" grpId="1" uiExpand="1" build="allAtOnce"/>
      <p:bldP spid="7" grpId="0" uiExpand="1" animBg="1"/>
      <p:bldP spid="7" grpId="1" uiExpand="1" animBg="1"/>
      <p:bldP spid="8" grpId="0" uiExpand="1" animBg="1"/>
      <p:bldP spid="8" grpId="2" animBg="1"/>
      <p:bldP spid="8" grpId="3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3: </a:t>
            </a:r>
            <a:r>
              <a:rPr lang="en-US" i="1" dirty="0"/>
              <a:t>Compiler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94" y="1429057"/>
            <a:ext cx="4217287" cy="486102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Programmability: traditional programming models not suitable for spatial architecture.</a:t>
            </a:r>
          </a:p>
          <a:p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Writing different code for each core/tile is not scalable as applications grow.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Optimizations: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Graph partitioning: optimizing for data movements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MVM Coalescing: extract  available ILP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22" y="3741515"/>
            <a:ext cx="7012170" cy="2548568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220286" y="1245360"/>
            <a:ext cx="692284" cy="946131"/>
            <a:chOff x="5566586" y="1828531"/>
            <a:chExt cx="1058828" cy="548640"/>
          </a:xfrm>
        </p:grpSpPr>
        <p:sp>
          <p:nvSpPr>
            <p:cNvPr id="26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812EB3-6FBD-4182-ACA1-DAC9B1A6E64C}"/>
              </a:ext>
            </a:extLst>
          </p:cNvPr>
          <p:cNvSpPr/>
          <p:nvPr/>
        </p:nvSpPr>
        <p:spPr>
          <a:xfrm>
            <a:off x="7859621" y="2532624"/>
            <a:ext cx="1413614" cy="69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Compiler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C84DE26-934A-4285-8DDA-E26AE102F1AE}"/>
              </a:ext>
            </a:extLst>
          </p:cNvPr>
          <p:cNvCxnSpPr>
            <a:cxnSpLocks/>
          </p:cNvCxnSpPr>
          <p:nvPr/>
        </p:nvCxnSpPr>
        <p:spPr>
          <a:xfrm>
            <a:off x="8566428" y="2191491"/>
            <a:ext cx="0" cy="336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8" name="Trapezoid 267">
            <a:extLst>
              <a:ext uri="{FF2B5EF4-FFF2-40B4-BE49-F238E27FC236}">
                <a16:creationId xmlns:a16="http://schemas.microsoft.com/office/drawing/2014/main" id="{7190A1EA-1532-45FC-A111-856E6AD71883}"/>
              </a:ext>
            </a:extLst>
          </p:cNvPr>
          <p:cNvSpPr/>
          <p:nvPr/>
        </p:nvSpPr>
        <p:spPr>
          <a:xfrm>
            <a:off x="5046722" y="3342084"/>
            <a:ext cx="7012170" cy="364667"/>
          </a:xfrm>
          <a:prstGeom prst="trapezoid">
            <a:avLst>
              <a:gd name="adj" fmla="val 76471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00DB282-0140-44FB-9753-9ACE302B0CFC}"/>
              </a:ext>
            </a:extLst>
          </p:cNvPr>
          <p:cNvSpPr/>
          <p:nvPr/>
        </p:nvSpPr>
        <p:spPr>
          <a:xfrm>
            <a:off x="5046722" y="3741514"/>
            <a:ext cx="7012169" cy="254856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246321" y="4353470"/>
            <a:ext cx="259129" cy="354147"/>
            <a:chOff x="5566586" y="1828531"/>
            <a:chExt cx="1058828" cy="548640"/>
          </a:xfrm>
        </p:grpSpPr>
        <p:sp>
          <p:nvSpPr>
            <p:cNvPr id="27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575484" y="4353471"/>
            <a:ext cx="259129" cy="354147"/>
            <a:chOff x="5566586" y="1828531"/>
            <a:chExt cx="1058828" cy="548640"/>
          </a:xfrm>
        </p:grpSpPr>
        <p:sp>
          <p:nvSpPr>
            <p:cNvPr id="27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994160" y="4353470"/>
            <a:ext cx="259129" cy="354147"/>
            <a:chOff x="5566586" y="1828531"/>
            <a:chExt cx="1058828" cy="548640"/>
          </a:xfrm>
        </p:grpSpPr>
        <p:sp>
          <p:nvSpPr>
            <p:cNvPr id="28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6323323" y="4353471"/>
            <a:ext cx="259129" cy="354147"/>
            <a:chOff x="5566586" y="1828531"/>
            <a:chExt cx="1058828" cy="548640"/>
          </a:xfrm>
        </p:grpSpPr>
        <p:sp>
          <p:nvSpPr>
            <p:cNvPr id="28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6825594" y="4353470"/>
            <a:ext cx="259129" cy="354147"/>
            <a:chOff x="5566586" y="1828531"/>
            <a:chExt cx="1058828" cy="548640"/>
          </a:xfrm>
        </p:grpSpPr>
        <p:sp>
          <p:nvSpPr>
            <p:cNvPr id="29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375959" y="3775511"/>
            <a:ext cx="259129" cy="354147"/>
            <a:chOff x="5566586" y="1828531"/>
            <a:chExt cx="1058828" cy="548640"/>
          </a:xfrm>
        </p:grpSpPr>
        <p:sp>
          <p:nvSpPr>
            <p:cNvPr id="30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246321" y="5753374"/>
            <a:ext cx="259129" cy="354147"/>
            <a:chOff x="5566586" y="1828531"/>
            <a:chExt cx="1058828" cy="548640"/>
          </a:xfrm>
        </p:grpSpPr>
        <p:sp>
          <p:nvSpPr>
            <p:cNvPr id="30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575484" y="5753375"/>
            <a:ext cx="259129" cy="354147"/>
            <a:chOff x="5566586" y="1828531"/>
            <a:chExt cx="1058828" cy="548640"/>
          </a:xfrm>
        </p:grpSpPr>
        <p:sp>
          <p:nvSpPr>
            <p:cNvPr id="31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994160" y="5753374"/>
            <a:ext cx="259129" cy="354147"/>
            <a:chOff x="5566586" y="1828531"/>
            <a:chExt cx="1058828" cy="548640"/>
          </a:xfrm>
        </p:grpSpPr>
        <p:sp>
          <p:nvSpPr>
            <p:cNvPr id="31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6323323" y="5753375"/>
            <a:ext cx="259129" cy="354147"/>
            <a:chOff x="5566586" y="1828531"/>
            <a:chExt cx="1058828" cy="548640"/>
          </a:xfrm>
        </p:grpSpPr>
        <p:sp>
          <p:nvSpPr>
            <p:cNvPr id="32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6825594" y="5753374"/>
            <a:ext cx="259129" cy="354147"/>
            <a:chOff x="5566586" y="1828531"/>
            <a:chExt cx="1058828" cy="548640"/>
          </a:xfrm>
        </p:grpSpPr>
        <p:sp>
          <p:nvSpPr>
            <p:cNvPr id="33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5375959" y="5175415"/>
            <a:ext cx="259129" cy="354147"/>
            <a:chOff x="5566586" y="1828531"/>
            <a:chExt cx="1058828" cy="548640"/>
          </a:xfrm>
        </p:grpSpPr>
        <p:sp>
          <p:nvSpPr>
            <p:cNvPr id="33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7686675" y="4353470"/>
            <a:ext cx="259129" cy="354147"/>
            <a:chOff x="5566586" y="1828531"/>
            <a:chExt cx="1058828" cy="548640"/>
          </a:xfrm>
        </p:grpSpPr>
        <p:sp>
          <p:nvSpPr>
            <p:cNvPr id="37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015838" y="4353471"/>
            <a:ext cx="259129" cy="354147"/>
            <a:chOff x="5566586" y="1828531"/>
            <a:chExt cx="1058828" cy="548640"/>
          </a:xfrm>
        </p:grpSpPr>
        <p:sp>
          <p:nvSpPr>
            <p:cNvPr id="38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434514" y="4353470"/>
            <a:ext cx="259129" cy="354147"/>
            <a:chOff x="5566586" y="1828531"/>
            <a:chExt cx="1058828" cy="548640"/>
          </a:xfrm>
        </p:grpSpPr>
        <p:sp>
          <p:nvSpPr>
            <p:cNvPr id="39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763677" y="4353471"/>
            <a:ext cx="259129" cy="354147"/>
            <a:chOff x="5566586" y="1828531"/>
            <a:chExt cx="1058828" cy="548640"/>
          </a:xfrm>
        </p:grpSpPr>
        <p:sp>
          <p:nvSpPr>
            <p:cNvPr id="39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9265948" y="4353470"/>
            <a:ext cx="259129" cy="354147"/>
            <a:chOff x="5566586" y="1828531"/>
            <a:chExt cx="1058828" cy="548640"/>
          </a:xfrm>
        </p:grpSpPr>
        <p:sp>
          <p:nvSpPr>
            <p:cNvPr id="40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7816313" y="3775511"/>
            <a:ext cx="259129" cy="354147"/>
            <a:chOff x="5566586" y="1828531"/>
            <a:chExt cx="1058828" cy="548640"/>
          </a:xfrm>
        </p:grpSpPr>
        <p:sp>
          <p:nvSpPr>
            <p:cNvPr id="40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7686675" y="5753374"/>
            <a:ext cx="259129" cy="354147"/>
            <a:chOff x="5566586" y="1828531"/>
            <a:chExt cx="1058828" cy="548640"/>
          </a:xfrm>
        </p:grpSpPr>
        <p:sp>
          <p:nvSpPr>
            <p:cNvPr id="41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015838" y="5753375"/>
            <a:ext cx="259129" cy="354147"/>
            <a:chOff x="5566586" y="1828531"/>
            <a:chExt cx="1058828" cy="548640"/>
          </a:xfrm>
        </p:grpSpPr>
        <p:sp>
          <p:nvSpPr>
            <p:cNvPr id="42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434514" y="5753374"/>
            <a:ext cx="259129" cy="354147"/>
            <a:chOff x="5566586" y="1828531"/>
            <a:chExt cx="1058828" cy="548640"/>
          </a:xfrm>
        </p:grpSpPr>
        <p:sp>
          <p:nvSpPr>
            <p:cNvPr id="42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8763677" y="5753375"/>
            <a:ext cx="259129" cy="354147"/>
            <a:chOff x="5566586" y="1828531"/>
            <a:chExt cx="1058828" cy="548640"/>
          </a:xfrm>
        </p:grpSpPr>
        <p:sp>
          <p:nvSpPr>
            <p:cNvPr id="43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9265948" y="5753374"/>
            <a:ext cx="259129" cy="354147"/>
            <a:chOff x="5566586" y="1828531"/>
            <a:chExt cx="1058828" cy="548640"/>
          </a:xfrm>
        </p:grpSpPr>
        <p:sp>
          <p:nvSpPr>
            <p:cNvPr id="43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7816313" y="5175415"/>
            <a:ext cx="259129" cy="354147"/>
            <a:chOff x="5566586" y="1828531"/>
            <a:chExt cx="1058828" cy="548640"/>
          </a:xfrm>
        </p:grpSpPr>
        <p:sp>
          <p:nvSpPr>
            <p:cNvPr id="44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136631" y="4353470"/>
            <a:ext cx="259129" cy="354147"/>
            <a:chOff x="5566586" y="1828531"/>
            <a:chExt cx="1058828" cy="548640"/>
          </a:xfrm>
        </p:grpSpPr>
        <p:sp>
          <p:nvSpPr>
            <p:cNvPr id="45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465794" y="4353471"/>
            <a:ext cx="259129" cy="354147"/>
            <a:chOff x="5566586" y="1828531"/>
            <a:chExt cx="1058828" cy="548640"/>
          </a:xfrm>
        </p:grpSpPr>
        <p:sp>
          <p:nvSpPr>
            <p:cNvPr id="45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884470" y="4353470"/>
            <a:ext cx="259129" cy="354147"/>
            <a:chOff x="5566586" y="1828531"/>
            <a:chExt cx="1058828" cy="548640"/>
          </a:xfrm>
        </p:grpSpPr>
        <p:sp>
          <p:nvSpPr>
            <p:cNvPr id="46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1213633" y="4353471"/>
            <a:ext cx="259129" cy="354147"/>
            <a:chOff x="5566586" y="1828531"/>
            <a:chExt cx="1058828" cy="548640"/>
          </a:xfrm>
        </p:grpSpPr>
        <p:sp>
          <p:nvSpPr>
            <p:cNvPr id="46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1715904" y="4353470"/>
            <a:ext cx="259129" cy="354147"/>
            <a:chOff x="5566586" y="1828531"/>
            <a:chExt cx="1058828" cy="548640"/>
          </a:xfrm>
        </p:grpSpPr>
        <p:sp>
          <p:nvSpPr>
            <p:cNvPr id="47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266269" y="3775511"/>
            <a:ext cx="259129" cy="354147"/>
            <a:chOff x="5566586" y="1828531"/>
            <a:chExt cx="1058828" cy="548640"/>
          </a:xfrm>
        </p:grpSpPr>
        <p:sp>
          <p:nvSpPr>
            <p:cNvPr id="48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136631" y="5753374"/>
            <a:ext cx="259129" cy="354147"/>
            <a:chOff x="5566586" y="1828531"/>
            <a:chExt cx="1058828" cy="548640"/>
          </a:xfrm>
        </p:grpSpPr>
        <p:sp>
          <p:nvSpPr>
            <p:cNvPr id="48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465794" y="5753375"/>
            <a:ext cx="259129" cy="354147"/>
            <a:chOff x="5566586" y="1828531"/>
            <a:chExt cx="1058828" cy="548640"/>
          </a:xfrm>
        </p:grpSpPr>
        <p:sp>
          <p:nvSpPr>
            <p:cNvPr id="493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884470" y="5753374"/>
            <a:ext cx="259129" cy="354147"/>
            <a:chOff x="5566586" y="1828531"/>
            <a:chExt cx="1058828" cy="548640"/>
          </a:xfrm>
        </p:grpSpPr>
        <p:sp>
          <p:nvSpPr>
            <p:cNvPr id="499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1213633" y="5753375"/>
            <a:ext cx="259129" cy="354147"/>
            <a:chOff x="5566586" y="1828531"/>
            <a:chExt cx="1058828" cy="548640"/>
          </a:xfrm>
        </p:grpSpPr>
        <p:sp>
          <p:nvSpPr>
            <p:cNvPr id="505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1715904" y="5753374"/>
            <a:ext cx="259129" cy="354147"/>
            <a:chOff x="5566586" y="1828531"/>
            <a:chExt cx="1058828" cy="548640"/>
          </a:xfrm>
        </p:grpSpPr>
        <p:sp>
          <p:nvSpPr>
            <p:cNvPr id="511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DCB2A2E2-37B3-480B-8BAF-52E2AF687F73}"/>
              </a:ext>
            </a:extLst>
          </p:cNvPr>
          <p:cNvGrpSpPr/>
          <p:nvPr/>
        </p:nvGrpSpPr>
        <p:grpSpPr>
          <a:xfrm>
            <a:off x="10266269" y="5175415"/>
            <a:ext cx="259129" cy="354147"/>
            <a:chOff x="5566586" y="1828531"/>
            <a:chExt cx="1058828" cy="548640"/>
          </a:xfrm>
        </p:grpSpPr>
        <p:sp>
          <p:nvSpPr>
            <p:cNvPr id="517" name="Rectangle: Folded Corner 41">
              <a:extLst>
                <a:ext uri="{FF2B5EF4-FFF2-40B4-BE49-F238E27FC236}">
                  <a16:creationId xmlns:a16="http://schemas.microsoft.com/office/drawing/2014/main" id="{5B1FC0B8-A8DA-4428-9E00-4EF50B7DBDCD}"/>
                </a:ext>
              </a:extLst>
            </p:cNvPr>
            <p:cNvSpPr/>
            <p:nvPr/>
          </p:nvSpPr>
          <p:spPr>
            <a:xfrm>
              <a:off x="5566586" y="1828531"/>
              <a:ext cx="1058828" cy="548640"/>
            </a:xfrm>
            <a:prstGeom prst="foldedCorner">
              <a:avLst>
                <a:gd name="adj" fmla="val 217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F835D8C6-C806-41F3-A572-4AB06AAF1C8C}"/>
                </a:ext>
              </a:extLst>
            </p:cNvPr>
            <p:cNvCxnSpPr/>
            <p:nvPr/>
          </p:nvCxnSpPr>
          <p:spPr>
            <a:xfrm>
              <a:off x="5730240" y="1935053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D9FC5A6F-42B4-4E16-9324-06BBF12B5018}"/>
                </a:ext>
              </a:extLst>
            </p:cNvPr>
            <p:cNvCxnSpPr/>
            <p:nvPr/>
          </p:nvCxnSpPr>
          <p:spPr>
            <a:xfrm>
              <a:off x="5730240" y="204361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E6FFEE6-186D-4BE1-BE0F-C4455FE6EE0B}"/>
                </a:ext>
              </a:extLst>
            </p:cNvPr>
            <p:cNvCxnSpPr/>
            <p:nvPr/>
          </p:nvCxnSpPr>
          <p:spPr>
            <a:xfrm>
              <a:off x="5730240" y="2152172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F44BAFE-785D-4CAD-9FF0-E1866305B50A}"/>
                </a:ext>
              </a:extLst>
            </p:cNvPr>
            <p:cNvCxnSpPr/>
            <p:nvPr/>
          </p:nvCxnSpPr>
          <p:spPr>
            <a:xfrm>
              <a:off x="5730240" y="2260731"/>
              <a:ext cx="731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7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6" grpId="0" animBg="1"/>
      <p:bldP spid="268" grpId="0" animBg="1"/>
      <p:bldP spid="2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F692-38AA-4873-87C9-F82C28D4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</a:t>
            </a:r>
            <a:r>
              <a:rPr lang="en-US" i="1" dirty="0"/>
              <a:t>Compiler 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57BE-0F65-4F42-8111-5DECFBD0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10" y="1135160"/>
            <a:ext cx="6097564" cy="5581538"/>
          </a:xfrm>
        </p:spPr>
        <p:txBody>
          <a:bodyPr>
            <a:noAutofit/>
          </a:bodyPr>
          <a:lstStyle/>
          <a:p>
            <a:r>
              <a:rPr lang="en-US" sz="2400" dirty="0"/>
              <a:t>Data movement is analogous to memory hierarchy in traditional systems, highest contributor in energy profile.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First level of graph partitioning, optimizing for locality and inter-core communication (LD/ST).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Second level of graph partitioning, optimizing for locality and inter-tile communication (Send/Receive).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1B5F3-92C5-4214-9D86-E6680365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18</a:t>
            </a:fld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509BCB1-C5BB-46F9-BCBA-EC9B23EACB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0676144" y="2363575"/>
            <a:ext cx="183632" cy="2166620"/>
          </a:xfrm>
          <a:prstGeom prst="straightConnector1">
            <a:avLst/>
          </a:prstGeom>
          <a:ln w="1270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AFE53C5-A9CE-42BD-BE21-7ECDF9B1A8E2}"/>
              </a:ext>
            </a:extLst>
          </p:cNvPr>
          <p:cNvGrpSpPr>
            <a:grpSpLocks noChangeAspect="1"/>
          </p:cNvGrpSpPr>
          <p:nvPr/>
        </p:nvGrpSpPr>
        <p:grpSpPr>
          <a:xfrm>
            <a:off x="6852590" y="1494086"/>
            <a:ext cx="4620826" cy="1901276"/>
            <a:chOff x="5693318" y="2999539"/>
            <a:chExt cx="3338957" cy="190127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9C06855-879E-4E5D-B7A2-66C240B6F614}"/>
                </a:ext>
              </a:extLst>
            </p:cNvPr>
            <p:cNvGrpSpPr/>
            <p:nvPr/>
          </p:nvGrpSpPr>
          <p:grpSpPr>
            <a:xfrm>
              <a:off x="5693318" y="3211226"/>
              <a:ext cx="3338957" cy="1689589"/>
              <a:chOff x="5668665" y="2301588"/>
              <a:chExt cx="3338961" cy="122087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B8DD381-BF06-435A-893B-C41D023A5482}"/>
                  </a:ext>
                </a:extLst>
              </p:cNvPr>
              <p:cNvGrpSpPr/>
              <p:nvPr/>
            </p:nvGrpSpPr>
            <p:grpSpPr>
              <a:xfrm>
                <a:off x="5668665" y="2301588"/>
                <a:ext cx="1782656" cy="1220435"/>
                <a:chOff x="362355" y="3440353"/>
                <a:chExt cx="1782656" cy="122043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EEBA5E7-8A06-4FF9-937B-B4AE0D11ADCB}"/>
                    </a:ext>
                  </a:extLst>
                </p:cNvPr>
                <p:cNvSpPr txBox="1"/>
                <p:nvPr/>
              </p:nvSpPr>
              <p:spPr>
                <a:xfrm>
                  <a:off x="362355" y="4199123"/>
                  <a:ext cx="17826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0000"/>
                      </a:solidFill>
                      <a:cs typeface="Times" panose="02020603050405020304" pitchFamily="18" charset="0"/>
                    </a:rPr>
                    <a:t>CORE 0</a:t>
                  </a: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F48E0DD6-FF9C-42A0-9239-97002396088B}"/>
                    </a:ext>
                  </a:extLst>
                </p:cNvPr>
                <p:cNvGrpSpPr/>
                <p:nvPr/>
              </p:nvGrpSpPr>
              <p:grpSpPr>
                <a:xfrm>
                  <a:off x="646247" y="3440353"/>
                  <a:ext cx="1221914" cy="760316"/>
                  <a:chOff x="646247" y="3440353"/>
                  <a:chExt cx="1221914" cy="760316"/>
                </a:xfrm>
              </p:grpSpPr>
              <p:sp>
                <p:nvSpPr>
                  <p:cNvPr id="103" name="Rectangle: Rounded Corners 50">
                    <a:extLst>
                      <a:ext uri="{FF2B5EF4-FFF2-40B4-BE49-F238E27FC236}">
                        <a16:creationId xmlns:a16="http://schemas.microsoft.com/office/drawing/2014/main" id="{4857A885-68B0-4437-B897-398DE9C81BE3}"/>
                      </a:ext>
                    </a:extLst>
                  </p:cNvPr>
                  <p:cNvSpPr/>
                  <p:nvPr/>
                </p:nvSpPr>
                <p:spPr>
                  <a:xfrm>
                    <a:off x="646247" y="3440353"/>
                    <a:ext cx="1199084" cy="760316"/>
                  </a:xfrm>
                  <a:prstGeom prst="roundRect">
                    <a:avLst>
                      <a:gd name="adj" fmla="val 5285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latin typeface="Times" panose="02020603050405020304" pitchFamily="18" charset="0"/>
                      <a:cs typeface="Times" panose="02020603050405020304" pitchFamily="18" charset="0"/>
                    </a:endParaRPr>
                  </a:p>
                </p:txBody>
              </p: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61265140-521F-459B-8EC2-070DB7EDEF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9132" y="3458052"/>
                    <a:ext cx="1199029" cy="7410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B59EA7C-072C-4C4C-B569-AB58DED7A561}"/>
                  </a:ext>
                </a:extLst>
              </p:cNvPr>
              <p:cNvGrpSpPr/>
              <p:nvPr/>
            </p:nvGrpSpPr>
            <p:grpSpPr>
              <a:xfrm>
                <a:off x="7224970" y="2301588"/>
                <a:ext cx="1782656" cy="1220879"/>
                <a:chOff x="362355" y="3440353"/>
                <a:chExt cx="1782656" cy="1220879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8AED39B-6FCC-42DA-AA12-496D8A61688A}"/>
                    </a:ext>
                  </a:extLst>
                </p:cNvPr>
                <p:cNvSpPr txBox="1"/>
                <p:nvPr/>
              </p:nvSpPr>
              <p:spPr>
                <a:xfrm>
                  <a:off x="362355" y="4199567"/>
                  <a:ext cx="17826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0000"/>
                      </a:solidFill>
                      <a:cs typeface="Times" panose="02020603050405020304" pitchFamily="18" charset="0"/>
                    </a:rPr>
                    <a:t>CORE 1</a:t>
                  </a:r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F8017513-5D0E-49AA-A936-FBF0BFB23B03}"/>
                    </a:ext>
                  </a:extLst>
                </p:cNvPr>
                <p:cNvGrpSpPr/>
                <p:nvPr/>
              </p:nvGrpSpPr>
              <p:grpSpPr>
                <a:xfrm>
                  <a:off x="646247" y="3440353"/>
                  <a:ext cx="1221914" cy="760316"/>
                  <a:chOff x="646247" y="3440353"/>
                  <a:chExt cx="1221914" cy="760316"/>
                </a:xfrm>
              </p:grpSpPr>
              <p:sp>
                <p:nvSpPr>
                  <p:cNvPr id="110" name="Rectangle: Rounded Corners 50">
                    <a:extLst>
                      <a:ext uri="{FF2B5EF4-FFF2-40B4-BE49-F238E27FC236}">
                        <a16:creationId xmlns:a16="http://schemas.microsoft.com/office/drawing/2014/main" id="{DDEC8A78-E5A0-435E-82D0-F8ADA533E370}"/>
                      </a:ext>
                    </a:extLst>
                  </p:cNvPr>
                  <p:cNvSpPr/>
                  <p:nvPr/>
                </p:nvSpPr>
                <p:spPr>
                  <a:xfrm>
                    <a:off x="646247" y="3440353"/>
                    <a:ext cx="1199084" cy="760316"/>
                  </a:xfrm>
                  <a:prstGeom prst="roundRect">
                    <a:avLst>
                      <a:gd name="adj" fmla="val 5285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latin typeface="Times" panose="02020603050405020304" pitchFamily="18" charset="0"/>
                      <a:cs typeface="Times" panose="02020603050405020304" pitchFamily="18" charset="0"/>
                    </a:endParaRPr>
                  </a:p>
                </p:txBody>
              </p:sp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2EF13A09-EB3E-4CF3-8C1D-65D821341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9132" y="3458052"/>
                    <a:ext cx="1199029" cy="741071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8FE265-BEB7-4F88-9CD2-C0F1FFF107BC}"/>
                </a:ext>
              </a:extLst>
            </p:cNvPr>
            <p:cNvSpPr/>
            <p:nvPr/>
          </p:nvSpPr>
          <p:spPr>
            <a:xfrm>
              <a:off x="5693318" y="2999539"/>
              <a:ext cx="3177514" cy="1843506"/>
            </a:xfrm>
            <a:custGeom>
              <a:avLst/>
              <a:gdLst>
                <a:gd name="connsiteX0" fmla="*/ 4731488 w 9558670"/>
                <a:gd name="connsiteY0" fmla="*/ 276446 h 2743200"/>
                <a:gd name="connsiteX1" fmla="*/ 4731488 w 9558670"/>
                <a:gd name="connsiteY1" fmla="*/ 276446 h 2743200"/>
                <a:gd name="connsiteX2" fmla="*/ 5528930 w 9558670"/>
                <a:gd name="connsiteY2" fmla="*/ 265814 h 2743200"/>
                <a:gd name="connsiteX3" fmla="*/ 5656521 w 9558670"/>
                <a:gd name="connsiteY3" fmla="*/ 244548 h 2743200"/>
                <a:gd name="connsiteX4" fmla="*/ 5869172 w 9558670"/>
                <a:gd name="connsiteY4" fmla="*/ 223283 h 2743200"/>
                <a:gd name="connsiteX5" fmla="*/ 5964865 w 9558670"/>
                <a:gd name="connsiteY5" fmla="*/ 191386 h 2743200"/>
                <a:gd name="connsiteX6" fmla="*/ 6007395 w 9558670"/>
                <a:gd name="connsiteY6" fmla="*/ 180753 h 2743200"/>
                <a:gd name="connsiteX7" fmla="*/ 6049926 w 9558670"/>
                <a:gd name="connsiteY7" fmla="*/ 159488 h 2743200"/>
                <a:gd name="connsiteX8" fmla="*/ 6092456 w 9558670"/>
                <a:gd name="connsiteY8" fmla="*/ 148855 h 2743200"/>
                <a:gd name="connsiteX9" fmla="*/ 6209414 w 9558670"/>
                <a:gd name="connsiteY9" fmla="*/ 116958 h 2743200"/>
                <a:gd name="connsiteX10" fmla="*/ 6273209 w 9558670"/>
                <a:gd name="connsiteY10" fmla="*/ 106325 h 2743200"/>
                <a:gd name="connsiteX11" fmla="*/ 6315740 w 9558670"/>
                <a:gd name="connsiteY11" fmla="*/ 95693 h 2743200"/>
                <a:gd name="connsiteX12" fmla="*/ 6549656 w 9558670"/>
                <a:gd name="connsiteY12" fmla="*/ 85060 h 2743200"/>
                <a:gd name="connsiteX13" fmla="*/ 6592186 w 9558670"/>
                <a:gd name="connsiteY13" fmla="*/ 74428 h 2743200"/>
                <a:gd name="connsiteX14" fmla="*/ 6655981 w 9558670"/>
                <a:gd name="connsiteY14" fmla="*/ 63795 h 2743200"/>
                <a:gd name="connsiteX15" fmla="*/ 6709144 w 9558670"/>
                <a:gd name="connsiteY15" fmla="*/ 53162 h 2743200"/>
                <a:gd name="connsiteX16" fmla="*/ 7899991 w 9558670"/>
                <a:gd name="connsiteY16" fmla="*/ 53162 h 2743200"/>
                <a:gd name="connsiteX17" fmla="*/ 8027581 w 9558670"/>
                <a:gd name="connsiteY17" fmla="*/ 42530 h 2743200"/>
                <a:gd name="connsiteX18" fmla="*/ 8389088 w 9558670"/>
                <a:gd name="connsiteY18" fmla="*/ 42530 h 2743200"/>
                <a:gd name="connsiteX19" fmla="*/ 8463516 w 9558670"/>
                <a:gd name="connsiteY19" fmla="*/ 53162 h 2743200"/>
                <a:gd name="connsiteX20" fmla="*/ 8952614 w 9558670"/>
                <a:gd name="connsiteY20" fmla="*/ 63795 h 2743200"/>
                <a:gd name="connsiteX21" fmla="*/ 8995144 w 9558670"/>
                <a:gd name="connsiteY21" fmla="*/ 85060 h 2743200"/>
                <a:gd name="connsiteX22" fmla="*/ 9027042 w 9558670"/>
                <a:gd name="connsiteY22" fmla="*/ 116958 h 2743200"/>
                <a:gd name="connsiteX23" fmla="*/ 9090837 w 9558670"/>
                <a:gd name="connsiteY23" fmla="*/ 138223 h 2743200"/>
                <a:gd name="connsiteX24" fmla="*/ 9154633 w 9558670"/>
                <a:gd name="connsiteY24" fmla="*/ 170121 h 2743200"/>
                <a:gd name="connsiteX25" fmla="*/ 9218428 w 9558670"/>
                <a:gd name="connsiteY25" fmla="*/ 223283 h 2743200"/>
                <a:gd name="connsiteX26" fmla="*/ 9250326 w 9558670"/>
                <a:gd name="connsiteY26" fmla="*/ 233916 h 2743200"/>
                <a:gd name="connsiteX27" fmla="*/ 9314121 w 9558670"/>
                <a:gd name="connsiteY27" fmla="*/ 276446 h 2743200"/>
                <a:gd name="connsiteX28" fmla="*/ 9346019 w 9558670"/>
                <a:gd name="connsiteY28" fmla="*/ 297711 h 2743200"/>
                <a:gd name="connsiteX29" fmla="*/ 9388549 w 9558670"/>
                <a:gd name="connsiteY29" fmla="*/ 361507 h 2743200"/>
                <a:gd name="connsiteX30" fmla="*/ 9420447 w 9558670"/>
                <a:gd name="connsiteY30" fmla="*/ 414669 h 2743200"/>
                <a:gd name="connsiteX31" fmla="*/ 9441712 w 9558670"/>
                <a:gd name="connsiteY31" fmla="*/ 733646 h 2743200"/>
                <a:gd name="connsiteX32" fmla="*/ 9462977 w 9558670"/>
                <a:gd name="connsiteY32" fmla="*/ 797442 h 2743200"/>
                <a:gd name="connsiteX33" fmla="*/ 9473609 w 9558670"/>
                <a:gd name="connsiteY33" fmla="*/ 829339 h 2743200"/>
                <a:gd name="connsiteX34" fmla="*/ 9484242 w 9558670"/>
                <a:gd name="connsiteY34" fmla="*/ 871869 h 2743200"/>
                <a:gd name="connsiteX35" fmla="*/ 9505507 w 9558670"/>
                <a:gd name="connsiteY35" fmla="*/ 903767 h 2743200"/>
                <a:gd name="connsiteX36" fmla="*/ 9516140 w 9558670"/>
                <a:gd name="connsiteY36" fmla="*/ 935665 h 2743200"/>
                <a:gd name="connsiteX37" fmla="*/ 9537405 w 9558670"/>
                <a:gd name="connsiteY37" fmla="*/ 1020725 h 2743200"/>
                <a:gd name="connsiteX38" fmla="*/ 9558670 w 9558670"/>
                <a:gd name="connsiteY38" fmla="*/ 1095153 h 2743200"/>
                <a:gd name="connsiteX39" fmla="*/ 9548037 w 9558670"/>
                <a:gd name="connsiteY39" fmla="*/ 1488558 h 2743200"/>
                <a:gd name="connsiteX40" fmla="*/ 9526772 w 9558670"/>
                <a:gd name="connsiteY40" fmla="*/ 1573618 h 2743200"/>
                <a:gd name="connsiteX41" fmla="*/ 9505507 w 9558670"/>
                <a:gd name="connsiteY41" fmla="*/ 1637414 h 2743200"/>
                <a:gd name="connsiteX42" fmla="*/ 9516140 w 9558670"/>
                <a:gd name="connsiteY42" fmla="*/ 1733107 h 2743200"/>
                <a:gd name="connsiteX43" fmla="*/ 9526772 w 9558670"/>
                <a:gd name="connsiteY43" fmla="*/ 1775637 h 2743200"/>
                <a:gd name="connsiteX44" fmla="*/ 9548037 w 9558670"/>
                <a:gd name="connsiteY44" fmla="*/ 1924493 h 2743200"/>
                <a:gd name="connsiteX45" fmla="*/ 9537405 w 9558670"/>
                <a:gd name="connsiteY45" fmla="*/ 2243469 h 2743200"/>
                <a:gd name="connsiteX46" fmla="*/ 9526772 w 9558670"/>
                <a:gd name="connsiteY46" fmla="*/ 2275367 h 2743200"/>
                <a:gd name="connsiteX47" fmla="*/ 9505507 w 9558670"/>
                <a:gd name="connsiteY47" fmla="*/ 2349795 h 2743200"/>
                <a:gd name="connsiteX48" fmla="*/ 9473609 w 9558670"/>
                <a:gd name="connsiteY48" fmla="*/ 2371060 h 2743200"/>
                <a:gd name="connsiteX49" fmla="*/ 9452344 w 9558670"/>
                <a:gd name="connsiteY49" fmla="*/ 2402958 h 2743200"/>
                <a:gd name="connsiteX50" fmla="*/ 9388549 w 9558670"/>
                <a:gd name="connsiteY50" fmla="*/ 2434855 h 2743200"/>
                <a:gd name="connsiteX51" fmla="*/ 9367284 w 9558670"/>
                <a:gd name="connsiteY51" fmla="*/ 2456121 h 2743200"/>
                <a:gd name="connsiteX52" fmla="*/ 9260958 w 9558670"/>
                <a:gd name="connsiteY52" fmla="*/ 2488018 h 2743200"/>
                <a:gd name="connsiteX53" fmla="*/ 9197163 w 9558670"/>
                <a:gd name="connsiteY53" fmla="*/ 2509283 h 2743200"/>
                <a:gd name="connsiteX54" fmla="*/ 9165265 w 9558670"/>
                <a:gd name="connsiteY54" fmla="*/ 2519916 h 2743200"/>
                <a:gd name="connsiteX55" fmla="*/ 9133368 w 9558670"/>
                <a:gd name="connsiteY55" fmla="*/ 2541181 h 2743200"/>
                <a:gd name="connsiteX56" fmla="*/ 9048307 w 9558670"/>
                <a:gd name="connsiteY56" fmla="*/ 2551814 h 2743200"/>
                <a:gd name="connsiteX57" fmla="*/ 8984512 w 9558670"/>
                <a:gd name="connsiteY57" fmla="*/ 2573079 h 2743200"/>
                <a:gd name="connsiteX58" fmla="*/ 8676168 w 9558670"/>
                <a:gd name="connsiteY58" fmla="*/ 2594344 h 2743200"/>
                <a:gd name="connsiteX59" fmla="*/ 8612372 w 9558670"/>
                <a:gd name="connsiteY59" fmla="*/ 2604976 h 2743200"/>
                <a:gd name="connsiteX60" fmla="*/ 8559209 w 9558670"/>
                <a:gd name="connsiteY60" fmla="*/ 2615609 h 2743200"/>
                <a:gd name="connsiteX61" fmla="*/ 8293395 w 9558670"/>
                <a:gd name="connsiteY61" fmla="*/ 2626242 h 2743200"/>
                <a:gd name="connsiteX62" fmla="*/ 8187070 w 9558670"/>
                <a:gd name="connsiteY62" fmla="*/ 2636874 h 2743200"/>
                <a:gd name="connsiteX63" fmla="*/ 7357730 w 9558670"/>
                <a:gd name="connsiteY63" fmla="*/ 2658139 h 2743200"/>
                <a:gd name="connsiteX64" fmla="*/ 6921795 w 9558670"/>
                <a:gd name="connsiteY64" fmla="*/ 2658139 h 2743200"/>
                <a:gd name="connsiteX65" fmla="*/ 6858000 w 9558670"/>
                <a:gd name="connsiteY65" fmla="*/ 2636874 h 2743200"/>
                <a:gd name="connsiteX66" fmla="*/ 6719777 w 9558670"/>
                <a:gd name="connsiteY66" fmla="*/ 2604976 h 2743200"/>
                <a:gd name="connsiteX67" fmla="*/ 6645349 w 9558670"/>
                <a:gd name="connsiteY67" fmla="*/ 2573079 h 2743200"/>
                <a:gd name="connsiteX68" fmla="*/ 6570921 w 9558670"/>
                <a:gd name="connsiteY68" fmla="*/ 2562446 h 2743200"/>
                <a:gd name="connsiteX69" fmla="*/ 6528391 w 9558670"/>
                <a:gd name="connsiteY69" fmla="*/ 2551814 h 2743200"/>
                <a:gd name="connsiteX70" fmla="*/ 6262577 w 9558670"/>
                <a:gd name="connsiteY70" fmla="*/ 2541181 h 2743200"/>
                <a:gd name="connsiteX71" fmla="*/ 5911702 w 9558670"/>
                <a:gd name="connsiteY71" fmla="*/ 2551814 h 2743200"/>
                <a:gd name="connsiteX72" fmla="*/ 5784112 w 9558670"/>
                <a:gd name="connsiteY72" fmla="*/ 2583711 h 2743200"/>
                <a:gd name="connsiteX73" fmla="*/ 5624623 w 9558670"/>
                <a:gd name="connsiteY73" fmla="*/ 2604976 h 2743200"/>
                <a:gd name="connsiteX74" fmla="*/ 5326912 w 9558670"/>
                <a:gd name="connsiteY74" fmla="*/ 2615609 h 2743200"/>
                <a:gd name="connsiteX75" fmla="*/ 4019107 w 9558670"/>
                <a:gd name="connsiteY75" fmla="*/ 2636874 h 2743200"/>
                <a:gd name="connsiteX76" fmla="*/ 3721395 w 9558670"/>
                <a:gd name="connsiteY76" fmla="*/ 2647507 h 2743200"/>
                <a:gd name="connsiteX77" fmla="*/ 3136605 w 9558670"/>
                <a:gd name="connsiteY77" fmla="*/ 2658139 h 2743200"/>
                <a:gd name="connsiteX78" fmla="*/ 2849526 w 9558670"/>
                <a:gd name="connsiteY78" fmla="*/ 2690037 h 2743200"/>
                <a:gd name="connsiteX79" fmla="*/ 2615609 w 9558670"/>
                <a:gd name="connsiteY79" fmla="*/ 2711302 h 2743200"/>
                <a:gd name="connsiteX80" fmla="*/ 2498651 w 9558670"/>
                <a:gd name="connsiteY80" fmla="*/ 2732567 h 2743200"/>
                <a:gd name="connsiteX81" fmla="*/ 2434856 w 9558670"/>
                <a:gd name="connsiteY81" fmla="*/ 2743200 h 2743200"/>
                <a:gd name="connsiteX82" fmla="*/ 1552354 w 9558670"/>
                <a:gd name="connsiteY82" fmla="*/ 2732567 h 2743200"/>
                <a:gd name="connsiteX83" fmla="*/ 1456661 w 9558670"/>
                <a:gd name="connsiteY83" fmla="*/ 2721935 h 2743200"/>
                <a:gd name="connsiteX84" fmla="*/ 1318437 w 9558670"/>
                <a:gd name="connsiteY84" fmla="*/ 2711302 h 2743200"/>
                <a:gd name="connsiteX85" fmla="*/ 871870 w 9558670"/>
                <a:gd name="connsiteY85" fmla="*/ 2690037 h 2743200"/>
                <a:gd name="connsiteX86" fmla="*/ 648586 w 9558670"/>
                <a:gd name="connsiteY86" fmla="*/ 2668772 h 2743200"/>
                <a:gd name="connsiteX87" fmla="*/ 467833 w 9558670"/>
                <a:gd name="connsiteY87" fmla="*/ 2647507 h 2743200"/>
                <a:gd name="connsiteX88" fmla="*/ 425302 w 9558670"/>
                <a:gd name="connsiteY88" fmla="*/ 2636874 h 2743200"/>
                <a:gd name="connsiteX89" fmla="*/ 372140 w 9558670"/>
                <a:gd name="connsiteY89" fmla="*/ 2604976 h 2743200"/>
                <a:gd name="connsiteX90" fmla="*/ 318977 w 9558670"/>
                <a:gd name="connsiteY90" fmla="*/ 2573079 h 2743200"/>
                <a:gd name="connsiteX91" fmla="*/ 287079 w 9558670"/>
                <a:gd name="connsiteY91" fmla="*/ 2551814 h 2743200"/>
                <a:gd name="connsiteX92" fmla="*/ 265814 w 9558670"/>
                <a:gd name="connsiteY92" fmla="*/ 2530548 h 2743200"/>
                <a:gd name="connsiteX93" fmla="*/ 233916 w 9558670"/>
                <a:gd name="connsiteY93" fmla="*/ 2519916 h 2743200"/>
                <a:gd name="connsiteX94" fmla="*/ 212651 w 9558670"/>
                <a:gd name="connsiteY94" fmla="*/ 2456121 h 2743200"/>
                <a:gd name="connsiteX95" fmla="*/ 202019 w 9558670"/>
                <a:gd name="connsiteY95" fmla="*/ 2424223 h 2743200"/>
                <a:gd name="connsiteX96" fmla="*/ 191386 w 9558670"/>
                <a:gd name="connsiteY96" fmla="*/ 2339162 h 2743200"/>
                <a:gd name="connsiteX97" fmla="*/ 170121 w 9558670"/>
                <a:gd name="connsiteY97" fmla="*/ 2296632 h 2743200"/>
                <a:gd name="connsiteX98" fmla="*/ 138223 w 9558670"/>
                <a:gd name="connsiteY98" fmla="*/ 2211572 h 2743200"/>
                <a:gd name="connsiteX99" fmla="*/ 85061 w 9558670"/>
                <a:gd name="connsiteY99" fmla="*/ 2073348 h 2743200"/>
                <a:gd name="connsiteX100" fmla="*/ 74428 w 9558670"/>
                <a:gd name="connsiteY100" fmla="*/ 1988288 h 2743200"/>
                <a:gd name="connsiteX101" fmla="*/ 53163 w 9558670"/>
                <a:gd name="connsiteY101" fmla="*/ 1913860 h 2743200"/>
                <a:gd name="connsiteX102" fmla="*/ 42530 w 9558670"/>
                <a:gd name="connsiteY102" fmla="*/ 1456660 h 2743200"/>
                <a:gd name="connsiteX103" fmla="*/ 21265 w 9558670"/>
                <a:gd name="connsiteY103" fmla="*/ 1318437 h 2743200"/>
                <a:gd name="connsiteX104" fmla="*/ 10633 w 9558670"/>
                <a:gd name="connsiteY104" fmla="*/ 1222744 h 2743200"/>
                <a:gd name="connsiteX105" fmla="*/ 0 w 9558670"/>
                <a:gd name="connsiteY105" fmla="*/ 1137683 h 2743200"/>
                <a:gd name="connsiteX106" fmla="*/ 10633 w 9558670"/>
                <a:gd name="connsiteY106" fmla="*/ 701748 h 2743200"/>
                <a:gd name="connsiteX107" fmla="*/ 31898 w 9558670"/>
                <a:gd name="connsiteY107" fmla="*/ 637953 h 2743200"/>
                <a:gd name="connsiteX108" fmla="*/ 53163 w 9558670"/>
                <a:gd name="connsiteY108" fmla="*/ 606055 h 2743200"/>
                <a:gd name="connsiteX109" fmla="*/ 63795 w 9558670"/>
                <a:gd name="connsiteY109" fmla="*/ 574158 h 2743200"/>
                <a:gd name="connsiteX110" fmla="*/ 85061 w 9558670"/>
                <a:gd name="connsiteY110" fmla="*/ 552893 h 2743200"/>
                <a:gd name="connsiteX111" fmla="*/ 106326 w 9558670"/>
                <a:gd name="connsiteY111" fmla="*/ 520995 h 2743200"/>
                <a:gd name="connsiteX112" fmla="*/ 127591 w 9558670"/>
                <a:gd name="connsiteY112" fmla="*/ 435935 h 2743200"/>
                <a:gd name="connsiteX113" fmla="*/ 138223 w 9558670"/>
                <a:gd name="connsiteY113" fmla="*/ 404037 h 2743200"/>
                <a:gd name="connsiteX114" fmla="*/ 170121 w 9558670"/>
                <a:gd name="connsiteY114" fmla="*/ 382772 h 2743200"/>
                <a:gd name="connsiteX115" fmla="*/ 212651 w 9558670"/>
                <a:gd name="connsiteY115" fmla="*/ 318976 h 2743200"/>
                <a:gd name="connsiteX116" fmla="*/ 265814 w 9558670"/>
                <a:gd name="connsiteY116" fmla="*/ 223283 h 2743200"/>
                <a:gd name="connsiteX117" fmla="*/ 297712 w 9558670"/>
                <a:gd name="connsiteY117" fmla="*/ 202018 h 2743200"/>
                <a:gd name="connsiteX118" fmla="*/ 318977 w 9558670"/>
                <a:gd name="connsiteY118" fmla="*/ 170121 h 2743200"/>
                <a:gd name="connsiteX119" fmla="*/ 382772 w 9558670"/>
                <a:gd name="connsiteY119" fmla="*/ 148855 h 2743200"/>
                <a:gd name="connsiteX120" fmla="*/ 606056 w 9558670"/>
                <a:gd name="connsiteY120" fmla="*/ 127590 h 2743200"/>
                <a:gd name="connsiteX121" fmla="*/ 903768 w 9558670"/>
                <a:gd name="connsiteY121" fmla="*/ 95693 h 2743200"/>
                <a:gd name="connsiteX122" fmla="*/ 956930 w 9558670"/>
                <a:gd name="connsiteY122" fmla="*/ 85060 h 2743200"/>
                <a:gd name="connsiteX123" fmla="*/ 1222744 w 9558670"/>
                <a:gd name="connsiteY123" fmla="*/ 63795 h 2743200"/>
                <a:gd name="connsiteX124" fmla="*/ 1265274 w 9558670"/>
                <a:gd name="connsiteY124" fmla="*/ 53162 h 2743200"/>
                <a:gd name="connsiteX125" fmla="*/ 1382233 w 9558670"/>
                <a:gd name="connsiteY125" fmla="*/ 31897 h 2743200"/>
                <a:gd name="connsiteX126" fmla="*/ 1509823 w 9558670"/>
                <a:gd name="connsiteY126" fmla="*/ 0 h 2743200"/>
                <a:gd name="connsiteX127" fmla="*/ 2286000 w 9558670"/>
                <a:gd name="connsiteY127" fmla="*/ 21265 h 2743200"/>
                <a:gd name="connsiteX128" fmla="*/ 2498651 w 9558670"/>
                <a:gd name="connsiteY128" fmla="*/ 31897 h 2743200"/>
                <a:gd name="connsiteX129" fmla="*/ 2541181 w 9558670"/>
                <a:gd name="connsiteY129" fmla="*/ 42530 h 2743200"/>
                <a:gd name="connsiteX130" fmla="*/ 2679405 w 9558670"/>
                <a:gd name="connsiteY130" fmla="*/ 53162 h 2743200"/>
                <a:gd name="connsiteX131" fmla="*/ 2977116 w 9558670"/>
                <a:gd name="connsiteY131" fmla="*/ 63795 h 2743200"/>
                <a:gd name="connsiteX132" fmla="*/ 3221665 w 9558670"/>
                <a:gd name="connsiteY132" fmla="*/ 74428 h 2743200"/>
                <a:gd name="connsiteX133" fmla="*/ 3476847 w 9558670"/>
                <a:gd name="connsiteY133" fmla="*/ 106325 h 2743200"/>
                <a:gd name="connsiteX134" fmla="*/ 3615070 w 9558670"/>
                <a:gd name="connsiteY134" fmla="*/ 138223 h 2743200"/>
                <a:gd name="connsiteX135" fmla="*/ 3700130 w 9558670"/>
                <a:gd name="connsiteY135" fmla="*/ 159488 h 2743200"/>
                <a:gd name="connsiteX136" fmla="*/ 3923414 w 9558670"/>
                <a:gd name="connsiteY136" fmla="*/ 170121 h 2743200"/>
                <a:gd name="connsiteX137" fmla="*/ 3965944 w 9558670"/>
                <a:gd name="connsiteY137" fmla="*/ 180753 h 2743200"/>
                <a:gd name="connsiteX138" fmla="*/ 3997842 w 9558670"/>
                <a:gd name="connsiteY138" fmla="*/ 191386 h 2743200"/>
                <a:gd name="connsiteX139" fmla="*/ 4359349 w 9558670"/>
                <a:gd name="connsiteY139" fmla="*/ 202018 h 2743200"/>
                <a:gd name="connsiteX140" fmla="*/ 4486940 w 9558670"/>
                <a:gd name="connsiteY140" fmla="*/ 212651 h 2743200"/>
                <a:gd name="connsiteX141" fmla="*/ 4593265 w 9558670"/>
                <a:gd name="connsiteY141" fmla="*/ 244548 h 2743200"/>
                <a:gd name="connsiteX142" fmla="*/ 4625163 w 9558670"/>
                <a:gd name="connsiteY142" fmla="*/ 255181 h 2743200"/>
                <a:gd name="connsiteX143" fmla="*/ 4731488 w 9558670"/>
                <a:gd name="connsiteY143" fmla="*/ 276446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9558670" h="2743200">
                  <a:moveTo>
                    <a:pt x="4731488" y="276446"/>
                  </a:moveTo>
                  <a:lnTo>
                    <a:pt x="4731488" y="276446"/>
                  </a:lnTo>
                  <a:cubicBezTo>
                    <a:pt x="4997302" y="272902"/>
                    <a:pt x="5263250" y="274975"/>
                    <a:pt x="5528930" y="265814"/>
                  </a:cubicBezTo>
                  <a:cubicBezTo>
                    <a:pt x="5572021" y="264328"/>
                    <a:pt x="5613737" y="249896"/>
                    <a:pt x="5656521" y="244548"/>
                  </a:cubicBezTo>
                  <a:cubicBezTo>
                    <a:pt x="5783929" y="228623"/>
                    <a:pt x="5713106" y="236289"/>
                    <a:pt x="5869172" y="223283"/>
                  </a:cubicBezTo>
                  <a:cubicBezTo>
                    <a:pt x="5971079" y="197807"/>
                    <a:pt x="5844765" y="231420"/>
                    <a:pt x="5964865" y="191386"/>
                  </a:cubicBezTo>
                  <a:cubicBezTo>
                    <a:pt x="5978728" y="186765"/>
                    <a:pt x="5993712" y="185884"/>
                    <a:pt x="6007395" y="180753"/>
                  </a:cubicBezTo>
                  <a:cubicBezTo>
                    <a:pt x="6022236" y="175188"/>
                    <a:pt x="6035085" y="165053"/>
                    <a:pt x="6049926" y="159488"/>
                  </a:cubicBezTo>
                  <a:cubicBezTo>
                    <a:pt x="6063609" y="154357"/>
                    <a:pt x="6078405" y="152869"/>
                    <a:pt x="6092456" y="148855"/>
                  </a:cubicBezTo>
                  <a:cubicBezTo>
                    <a:pt x="6150171" y="132365"/>
                    <a:pt x="6118461" y="132118"/>
                    <a:pt x="6209414" y="116958"/>
                  </a:cubicBezTo>
                  <a:cubicBezTo>
                    <a:pt x="6230679" y="113414"/>
                    <a:pt x="6252069" y="110553"/>
                    <a:pt x="6273209" y="106325"/>
                  </a:cubicBezTo>
                  <a:cubicBezTo>
                    <a:pt x="6287538" y="103459"/>
                    <a:pt x="6301170" y="96814"/>
                    <a:pt x="6315740" y="95693"/>
                  </a:cubicBezTo>
                  <a:cubicBezTo>
                    <a:pt x="6393563" y="89707"/>
                    <a:pt x="6471684" y="88604"/>
                    <a:pt x="6549656" y="85060"/>
                  </a:cubicBezTo>
                  <a:cubicBezTo>
                    <a:pt x="6563833" y="81516"/>
                    <a:pt x="6577857" y="77294"/>
                    <a:pt x="6592186" y="74428"/>
                  </a:cubicBezTo>
                  <a:cubicBezTo>
                    <a:pt x="6613326" y="70200"/>
                    <a:pt x="6634770" y="67652"/>
                    <a:pt x="6655981" y="63795"/>
                  </a:cubicBezTo>
                  <a:cubicBezTo>
                    <a:pt x="6673761" y="60562"/>
                    <a:pt x="6691423" y="56706"/>
                    <a:pt x="6709144" y="53162"/>
                  </a:cubicBezTo>
                  <a:cubicBezTo>
                    <a:pt x="7271589" y="69705"/>
                    <a:pt x="7123049" y="70427"/>
                    <a:pt x="7899991" y="53162"/>
                  </a:cubicBezTo>
                  <a:cubicBezTo>
                    <a:pt x="7942658" y="52214"/>
                    <a:pt x="7985051" y="46074"/>
                    <a:pt x="8027581" y="42530"/>
                  </a:cubicBezTo>
                  <a:cubicBezTo>
                    <a:pt x="8182691" y="16678"/>
                    <a:pt x="8100396" y="26033"/>
                    <a:pt x="8389088" y="42530"/>
                  </a:cubicBezTo>
                  <a:cubicBezTo>
                    <a:pt x="8414108" y="43960"/>
                    <a:pt x="8438473" y="52217"/>
                    <a:pt x="8463516" y="53162"/>
                  </a:cubicBezTo>
                  <a:cubicBezTo>
                    <a:pt x="8626471" y="59311"/>
                    <a:pt x="8789581" y="60251"/>
                    <a:pt x="8952614" y="63795"/>
                  </a:cubicBezTo>
                  <a:cubicBezTo>
                    <a:pt x="8966791" y="70883"/>
                    <a:pt x="8982246" y="75847"/>
                    <a:pt x="8995144" y="85060"/>
                  </a:cubicBezTo>
                  <a:cubicBezTo>
                    <a:pt x="9007380" y="93800"/>
                    <a:pt x="9013897" y="109655"/>
                    <a:pt x="9027042" y="116958"/>
                  </a:cubicBezTo>
                  <a:cubicBezTo>
                    <a:pt x="9046636" y="127844"/>
                    <a:pt x="9072186" y="125789"/>
                    <a:pt x="9090837" y="138223"/>
                  </a:cubicBezTo>
                  <a:cubicBezTo>
                    <a:pt x="9132061" y="165705"/>
                    <a:pt x="9110612" y="155447"/>
                    <a:pt x="9154633" y="170121"/>
                  </a:cubicBezTo>
                  <a:cubicBezTo>
                    <a:pt x="9178149" y="193637"/>
                    <a:pt x="9188821" y="208480"/>
                    <a:pt x="9218428" y="223283"/>
                  </a:cubicBezTo>
                  <a:cubicBezTo>
                    <a:pt x="9228453" y="228295"/>
                    <a:pt x="9240529" y="228473"/>
                    <a:pt x="9250326" y="233916"/>
                  </a:cubicBezTo>
                  <a:cubicBezTo>
                    <a:pt x="9272667" y="246328"/>
                    <a:pt x="9292856" y="262269"/>
                    <a:pt x="9314121" y="276446"/>
                  </a:cubicBezTo>
                  <a:lnTo>
                    <a:pt x="9346019" y="297711"/>
                  </a:lnTo>
                  <a:cubicBezTo>
                    <a:pt x="9360196" y="318976"/>
                    <a:pt x="9380467" y="337261"/>
                    <a:pt x="9388549" y="361507"/>
                  </a:cubicBezTo>
                  <a:cubicBezTo>
                    <a:pt x="9402351" y="402914"/>
                    <a:pt x="9391256" y="385479"/>
                    <a:pt x="9420447" y="414669"/>
                  </a:cubicBezTo>
                  <a:cubicBezTo>
                    <a:pt x="9463945" y="545171"/>
                    <a:pt x="9408569" y="369078"/>
                    <a:pt x="9441712" y="733646"/>
                  </a:cubicBezTo>
                  <a:cubicBezTo>
                    <a:pt x="9443741" y="755970"/>
                    <a:pt x="9455889" y="776177"/>
                    <a:pt x="9462977" y="797442"/>
                  </a:cubicBezTo>
                  <a:cubicBezTo>
                    <a:pt x="9466521" y="808074"/>
                    <a:pt x="9470891" y="818466"/>
                    <a:pt x="9473609" y="829339"/>
                  </a:cubicBezTo>
                  <a:cubicBezTo>
                    <a:pt x="9477153" y="843516"/>
                    <a:pt x="9478486" y="858438"/>
                    <a:pt x="9484242" y="871869"/>
                  </a:cubicBezTo>
                  <a:cubicBezTo>
                    <a:pt x="9489276" y="883615"/>
                    <a:pt x="9499792" y="892337"/>
                    <a:pt x="9505507" y="903767"/>
                  </a:cubicBezTo>
                  <a:cubicBezTo>
                    <a:pt x="9510519" y="913792"/>
                    <a:pt x="9513191" y="924852"/>
                    <a:pt x="9516140" y="935665"/>
                  </a:cubicBezTo>
                  <a:cubicBezTo>
                    <a:pt x="9523830" y="963861"/>
                    <a:pt x="9530317" y="992372"/>
                    <a:pt x="9537405" y="1020725"/>
                  </a:cubicBezTo>
                  <a:cubicBezTo>
                    <a:pt x="9550757" y="1074133"/>
                    <a:pt x="9543415" y="1049388"/>
                    <a:pt x="9558670" y="1095153"/>
                  </a:cubicBezTo>
                  <a:cubicBezTo>
                    <a:pt x="9555126" y="1226288"/>
                    <a:pt x="9556763" y="1357666"/>
                    <a:pt x="9548037" y="1488558"/>
                  </a:cubicBezTo>
                  <a:cubicBezTo>
                    <a:pt x="9546093" y="1517719"/>
                    <a:pt x="9536014" y="1545892"/>
                    <a:pt x="9526772" y="1573618"/>
                  </a:cubicBezTo>
                  <a:lnTo>
                    <a:pt x="9505507" y="1637414"/>
                  </a:lnTo>
                  <a:cubicBezTo>
                    <a:pt x="9509051" y="1669312"/>
                    <a:pt x="9511260" y="1701386"/>
                    <a:pt x="9516140" y="1733107"/>
                  </a:cubicBezTo>
                  <a:cubicBezTo>
                    <a:pt x="9518362" y="1747550"/>
                    <a:pt x="9524705" y="1761171"/>
                    <a:pt x="9526772" y="1775637"/>
                  </a:cubicBezTo>
                  <a:cubicBezTo>
                    <a:pt x="9550946" y="1944852"/>
                    <a:pt x="9523808" y="1827571"/>
                    <a:pt x="9548037" y="1924493"/>
                  </a:cubicBezTo>
                  <a:cubicBezTo>
                    <a:pt x="9544493" y="2030818"/>
                    <a:pt x="9543841" y="2137279"/>
                    <a:pt x="9537405" y="2243469"/>
                  </a:cubicBezTo>
                  <a:cubicBezTo>
                    <a:pt x="9536727" y="2254656"/>
                    <a:pt x="9529851" y="2264590"/>
                    <a:pt x="9526772" y="2275367"/>
                  </a:cubicBezTo>
                  <a:cubicBezTo>
                    <a:pt x="9525922" y="2278342"/>
                    <a:pt x="9511174" y="2342712"/>
                    <a:pt x="9505507" y="2349795"/>
                  </a:cubicBezTo>
                  <a:cubicBezTo>
                    <a:pt x="9497524" y="2359774"/>
                    <a:pt x="9484242" y="2363972"/>
                    <a:pt x="9473609" y="2371060"/>
                  </a:cubicBezTo>
                  <a:cubicBezTo>
                    <a:pt x="9466521" y="2381693"/>
                    <a:pt x="9461380" y="2393922"/>
                    <a:pt x="9452344" y="2402958"/>
                  </a:cubicBezTo>
                  <a:cubicBezTo>
                    <a:pt x="9431732" y="2423570"/>
                    <a:pt x="9414493" y="2426208"/>
                    <a:pt x="9388549" y="2434855"/>
                  </a:cubicBezTo>
                  <a:cubicBezTo>
                    <a:pt x="9381461" y="2441944"/>
                    <a:pt x="9376250" y="2451638"/>
                    <a:pt x="9367284" y="2456121"/>
                  </a:cubicBezTo>
                  <a:cubicBezTo>
                    <a:pt x="9329690" y="2474918"/>
                    <a:pt x="9299115" y="2476571"/>
                    <a:pt x="9260958" y="2488018"/>
                  </a:cubicBezTo>
                  <a:cubicBezTo>
                    <a:pt x="9239488" y="2494459"/>
                    <a:pt x="9218428" y="2502195"/>
                    <a:pt x="9197163" y="2509283"/>
                  </a:cubicBezTo>
                  <a:cubicBezTo>
                    <a:pt x="9186530" y="2512827"/>
                    <a:pt x="9174590" y="2513699"/>
                    <a:pt x="9165265" y="2519916"/>
                  </a:cubicBezTo>
                  <a:cubicBezTo>
                    <a:pt x="9154633" y="2527004"/>
                    <a:pt x="9145696" y="2537819"/>
                    <a:pt x="9133368" y="2541181"/>
                  </a:cubicBezTo>
                  <a:cubicBezTo>
                    <a:pt x="9105801" y="2548699"/>
                    <a:pt x="9076661" y="2548270"/>
                    <a:pt x="9048307" y="2551814"/>
                  </a:cubicBezTo>
                  <a:lnTo>
                    <a:pt x="8984512" y="2573079"/>
                  </a:lnTo>
                  <a:cubicBezTo>
                    <a:pt x="8865135" y="2612871"/>
                    <a:pt x="8963767" y="2583282"/>
                    <a:pt x="8676168" y="2594344"/>
                  </a:cubicBezTo>
                  <a:lnTo>
                    <a:pt x="8612372" y="2604976"/>
                  </a:lnTo>
                  <a:cubicBezTo>
                    <a:pt x="8594592" y="2608209"/>
                    <a:pt x="8577241" y="2614407"/>
                    <a:pt x="8559209" y="2615609"/>
                  </a:cubicBezTo>
                  <a:cubicBezTo>
                    <a:pt x="8470730" y="2621508"/>
                    <a:pt x="8382000" y="2622698"/>
                    <a:pt x="8293395" y="2626242"/>
                  </a:cubicBezTo>
                  <a:cubicBezTo>
                    <a:pt x="8257953" y="2629786"/>
                    <a:pt x="8222619" y="2634652"/>
                    <a:pt x="8187070" y="2636874"/>
                  </a:cubicBezTo>
                  <a:cubicBezTo>
                    <a:pt x="7919858" y="2653575"/>
                    <a:pt x="7611547" y="2653607"/>
                    <a:pt x="7357730" y="2658139"/>
                  </a:cubicBezTo>
                  <a:cubicBezTo>
                    <a:pt x="7178259" y="2667585"/>
                    <a:pt x="7106756" y="2677956"/>
                    <a:pt x="6921795" y="2658139"/>
                  </a:cubicBezTo>
                  <a:cubicBezTo>
                    <a:pt x="6899507" y="2655751"/>
                    <a:pt x="6879424" y="2643466"/>
                    <a:pt x="6858000" y="2636874"/>
                  </a:cubicBezTo>
                  <a:cubicBezTo>
                    <a:pt x="6777674" y="2612158"/>
                    <a:pt x="6796631" y="2617786"/>
                    <a:pt x="6719777" y="2604976"/>
                  </a:cubicBezTo>
                  <a:cubicBezTo>
                    <a:pt x="6694968" y="2594344"/>
                    <a:pt x="6671302" y="2580494"/>
                    <a:pt x="6645349" y="2573079"/>
                  </a:cubicBezTo>
                  <a:cubicBezTo>
                    <a:pt x="6621252" y="2566194"/>
                    <a:pt x="6595578" y="2566929"/>
                    <a:pt x="6570921" y="2562446"/>
                  </a:cubicBezTo>
                  <a:cubicBezTo>
                    <a:pt x="6556544" y="2559832"/>
                    <a:pt x="6542969" y="2552819"/>
                    <a:pt x="6528391" y="2551814"/>
                  </a:cubicBezTo>
                  <a:cubicBezTo>
                    <a:pt x="6439926" y="2545713"/>
                    <a:pt x="6351182" y="2544725"/>
                    <a:pt x="6262577" y="2541181"/>
                  </a:cubicBezTo>
                  <a:cubicBezTo>
                    <a:pt x="6145619" y="2544725"/>
                    <a:pt x="6028402" y="2543275"/>
                    <a:pt x="5911702" y="2551814"/>
                  </a:cubicBezTo>
                  <a:cubicBezTo>
                    <a:pt x="5846343" y="2556596"/>
                    <a:pt x="5838056" y="2576004"/>
                    <a:pt x="5784112" y="2583711"/>
                  </a:cubicBezTo>
                  <a:cubicBezTo>
                    <a:pt x="5758076" y="2587431"/>
                    <a:pt x="5647123" y="2603726"/>
                    <a:pt x="5624623" y="2604976"/>
                  </a:cubicBezTo>
                  <a:cubicBezTo>
                    <a:pt x="5525476" y="2610484"/>
                    <a:pt x="5426161" y="2612407"/>
                    <a:pt x="5326912" y="2615609"/>
                  </a:cubicBezTo>
                  <a:cubicBezTo>
                    <a:pt x="4741724" y="2634487"/>
                    <a:pt x="4846172" y="2627582"/>
                    <a:pt x="4019107" y="2636874"/>
                  </a:cubicBezTo>
                  <a:lnTo>
                    <a:pt x="3721395" y="2647507"/>
                  </a:lnTo>
                  <a:cubicBezTo>
                    <a:pt x="3526489" y="2652203"/>
                    <a:pt x="3331403" y="2650134"/>
                    <a:pt x="3136605" y="2658139"/>
                  </a:cubicBezTo>
                  <a:cubicBezTo>
                    <a:pt x="3045224" y="2661894"/>
                    <a:pt x="2943063" y="2682842"/>
                    <a:pt x="2849526" y="2690037"/>
                  </a:cubicBezTo>
                  <a:cubicBezTo>
                    <a:pt x="2759622" y="2696952"/>
                    <a:pt x="2701447" y="2699856"/>
                    <a:pt x="2615609" y="2711302"/>
                  </a:cubicBezTo>
                  <a:cubicBezTo>
                    <a:pt x="2556889" y="2719132"/>
                    <a:pt x="2553756" y="2722548"/>
                    <a:pt x="2498651" y="2732567"/>
                  </a:cubicBezTo>
                  <a:cubicBezTo>
                    <a:pt x="2477440" y="2736423"/>
                    <a:pt x="2456121" y="2739656"/>
                    <a:pt x="2434856" y="2743200"/>
                  </a:cubicBezTo>
                  <a:lnTo>
                    <a:pt x="1552354" y="2732567"/>
                  </a:lnTo>
                  <a:cubicBezTo>
                    <a:pt x="1520268" y="2731869"/>
                    <a:pt x="1488623" y="2724841"/>
                    <a:pt x="1456661" y="2721935"/>
                  </a:cubicBezTo>
                  <a:cubicBezTo>
                    <a:pt x="1410640" y="2717751"/>
                    <a:pt x="1364512" y="2714846"/>
                    <a:pt x="1318437" y="2711302"/>
                  </a:cubicBezTo>
                  <a:cubicBezTo>
                    <a:pt x="1142597" y="2667340"/>
                    <a:pt x="1314553" y="2707063"/>
                    <a:pt x="871870" y="2690037"/>
                  </a:cubicBezTo>
                  <a:cubicBezTo>
                    <a:pt x="752927" y="2685462"/>
                    <a:pt x="744596" y="2682487"/>
                    <a:pt x="648586" y="2668772"/>
                  </a:cubicBezTo>
                  <a:cubicBezTo>
                    <a:pt x="563057" y="2640262"/>
                    <a:pt x="656446" y="2668464"/>
                    <a:pt x="467833" y="2647507"/>
                  </a:cubicBezTo>
                  <a:cubicBezTo>
                    <a:pt x="453309" y="2645893"/>
                    <a:pt x="439479" y="2640418"/>
                    <a:pt x="425302" y="2636874"/>
                  </a:cubicBezTo>
                  <a:cubicBezTo>
                    <a:pt x="407581" y="2626241"/>
                    <a:pt x="388956" y="2616988"/>
                    <a:pt x="372140" y="2604976"/>
                  </a:cubicBezTo>
                  <a:cubicBezTo>
                    <a:pt x="321060" y="2568490"/>
                    <a:pt x="384856" y="2595038"/>
                    <a:pt x="318977" y="2573079"/>
                  </a:cubicBezTo>
                  <a:cubicBezTo>
                    <a:pt x="308344" y="2565991"/>
                    <a:pt x="297058" y="2559797"/>
                    <a:pt x="287079" y="2551814"/>
                  </a:cubicBezTo>
                  <a:cubicBezTo>
                    <a:pt x="279251" y="2545552"/>
                    <a:pt x="274410" y="2535706"/>
                    <a:pt x="265814" y="2530548"/>
                  </a:cubicBezTo>
                  <a:cubicBezTo>
                    <a:pt x="256203" y="2524782"/>
                    <a:pt x="244549" y="2523460"/>
                    <a:pt x="233916" y="2519916"/>
                  </a:cubicBezTo>
                  <a:lnTo>
                    <a:pt x="212651" y="2456121"/>
                  </a:lnTo>
                  <a:lnTo>
                    <a:pt x="202019" y="2424223"/>
                  </a:lnTo>
                  <a:cubicBezTo>
                    <a:pt x="198475" y="2395869"/>
                    <a:pt x="198316" y="2366883"/>
                    <a:pt x="191386" y="2339162"/>
                  </a:cubicBezTo>
                  <a:cubicBezTo>
                    <a:pt x="187542" y="2323785"/>
                    <a:pt x="176217" y="2311263"/>
                    <a:pt x="170121" y="2296632"/>
                  </a:cubicBezTo>
                  <a:cubicBezTo>
                    <a:pt x="158474" y="2268680"/>
                    <a:pt x="149469" y="2239688"/>
                    <a:pt x="138223" y="2211572"/>
                  </a:cubicBezTo>
                  <a:cubicBezTo>
                    <a:pt x="83925" y="2075827"/>
                    <a:pt x="126132" y="2196562"/>
                    <a:pt x="85061" y="2073348"/>
                  </a:cubicBezTo>
                  <a:cubicBezTo>
                    <a:pt x="81517" y="2044995"/>
                    <a:pt x="80032" y="2016307"/>
                    <a:pt x="74428" y="1988288"/>
                  </a:cubicBezTo>
                  <a:cubicBezTo>
                    <a:pt x="69368" y="1962987"/>
                    <a:pt x="54708" y="1939616"/>
                    <a:pt x="53163" y="1913860"/>
                  </a:cubicBezTo>
                  <a:cubicBezTo>
                    <a:pt x="44033" y="1761692"/>
                    <a:pt x="48623" y="1608979"/>
                    <a:pt x="42530" y="1456660"/>
                  </a:cubicBezTo>
                  <a:cubicBezTo>
                    <a:pt x="41450" y="1429667"/>
                    <a:pt x="25179" y="1347789"/>
                    <a:pt x="21265" y="1318437"/>
                  </a:cubicBezTo>
                  <a:cubicBezTo>
                    <a:pt x="17023" y="1286625"/>
                    <a:pt x="14383" y="1254618"/>
                    <a:pt x="10633" y="1222744"/>
                  </a:cubicBezTo>
                  <a:cubicBezTo>
                    <a:pt x="7294" y="1194365"/>
                    <a:pt x="3544" y="1166037"/>
                    <a:pt x="0" y="1137683"/>
                  </a:cubicBezTo>
                  <a:cubicBezTo>
                    <a:pt x="3544" y="992371"/>
                    <a:pt x="1374" y="846808"/>
                    <a:pt x="10633" y="701748"/>
                  </a:cubicBezTo>
                  <a:cubicBezTo>
                    <a:pt x="12061" y="679378"/>
                    <a:pt x="19464" y="656604"/>
                    <a:pt x="31898" y="637953"/>
                  </a:cubicBezTo>
                  <a:lnTo>
                    <a:pt x="53163" y="606055"/>
                  </a:lnTo>
                  <a:cubicBezTo>
                    <a:pt x="56707" y="595423"/>
                    <a:pt x="58029" y="583768"/>
                    <a:pt x="63795" y="574158"/>
                  </a:cubicBezTo>
                  <a:cubicBezTo>
                    <a:pt x="68953" y="565562"/>
                    <a:pt x="78799" y="560721"/>
                    <a:pt x="85061" y="552893"/>
                  </a:cubicBezTo>
                  <a:cubicBezTo>
                    <a:pt x="93044" y="542914"/>
                    <a:pt x="99238" y="531628"/>
                    <a:pt x="106326" y="520995"/>
                  </a:cubicBezTo>
                  <a:cubicBezTo>
                    <a:pt x="113414" y="492642"/>
                    <a:pt x="118349" y="463661"/>
                    <a:pt x="127591" y="435935"/>
                  </a:cubicBezTo>
                  <a:cubicBezTo>
                    <a:pt x="131135" y="425302"/>
                    <a:pt x="131222" y="412789"/>
                    <a:pt x="138223" y="404037"/>
                  </a:cubicBezTo>
                  <a:cubicBezTo>
                    <a:pt x="146206" y="394058"/>
                    <a:pt x="159488" y="389860"/>
                    <a:pt x="170121" y="382772"/>
                  </a:cubicBezTo>
                  <a:cubicBezTo>
                    <a:pt x="184298" y="361507"/>
                    <a:pt x="204569" y="343222"/>
                    <a:pt x="212651" y="318976"/>
                  </a:cubicBezTo>
                  <a:cubicBezTo>
                    <a:pt x="223731" y="285738"/>
                    <a:pt x="234479" y="244173"/>
                    <a:pt x="265814" y="223283"/>
                  </a:cubicBezTo>
                  <a:lnTo>
                    <a:pt x="297712" y="202018"/>
                  </a:lnTo>
                  <a:cubicBezTo>
                    <a:pt x="304800" y="191386"/>
                    <a:pt x="308141" y="176894"/>
                    <a:pt x="318977" y="170121"/>
                  </a:cubicBezTo>
                  <a:cubicBezTo>
                    <a:pt x="337985" y="158241"/>
                    <a:pt x="360792" y="153251"/>
                    <a:pt x="382772" y="148855"/>
                  </a:cubicBezTo>
                  <a:cubicBezTo>
                    <a:pt x="491649" y="127081"/>
                    <a:pt x="417898" y="139350"/>
                    <a:pt x="606056" y="127590"/>
                  </a:cubicBezTo>
                  <a:cubicBezTo>
                    <a:pt x="804157" y="99290"/>
                    <a:pt x="704917" y="109896"/>
                    <a:pt x="903768" y="95693"/>
                  </a:cubicBezTo>
                  <a:cubicBezTo>
                    <a:pt x="921489" y="92149"/>
                    <a:pt x="938926" y="86626"/>
                    <a:pt x="956930" y="85060"/>
                  </a:cubicBezTo>
                  <a:cubicBezTo>
                    <a:pt x="1100812" y="72549"/>
                    <a:pt x="1113512" y="83656"/>
                    <a:pt x="1222744" y="63795"/>
                  </a:cubicBezTo>
                  <a:cubicBezTo>
                    <a:pt x="1237121" y="61181"/>
                    <a:pt x="1250945" y="56028"/>
                    <a:pt x="1265274" y="53162"/>
                  </a:cubicBezTo>
                  <a:cubicBezTo>
                    <a:pt x="1295686" y="47080"/>
                    <a:pt x="1350858" y="40454"/>
                    <a:pt x="1382233" y="31897"/>
                  </a:cubicBezTo>
                  <a:cubicBezTo>
                    <a:pt x="1514614" y="-4207"/>
                    <a:pt x="1377624" y="22032"/>
                    <a:pt x="1509823" y="0"/>
                  </a:cubicBezTo>
                  <a:lnTo>
                    <a:pt x="2286000" y="21265"/>
                  </a:lnTo>
                  <a:cubicBezTo>
                    <a:pt x="2356935" y="23553"/>
                    <a:pt x="2427924" y="26003"/>
                    <a:pt x="2498651" y="31897"/>
                  </a:cubicBezTo>
                  <a:cubicBezTo>
                    <a:pt x="2513214" y="33111"/>
                    <a:pt x="2526668" y="40823"/>
                    <a:pt x="2541181" y="42530"/>
                  </a:cubicBezTo>
                  <a:cubicBezTo>
                    <a:pt x="2587075" y="47929"/>
                    <a:pt x="2633249" y="50911"/>
                    <a:pt x="2679405" y="53162"/>
                  </a:cubicBezTo>
                  <a:cubicBezTo>
                    <a:pt x="2778587" y="58000"/>
                    <a:pt x="2877892" y="59904"/>
                    <a:pt x="2977116" y="63795"/>
                  </a:cubicBezTo>
                  <a:lnTo>
                    <a:pt x="3221665" y="74428"/>
                  </a:lnTo>
                  <a:cubicBezTo>
                    <a:pt x="3456106" y="96756"/>
                    <a:pt x="3374020" y="72052"/>
                    <a:pt x="3476847" y="106325"/>
                  </a:cubicBezTo>
                  <a:cubicBezTo>
                    <a:pt x="3542864" y="150337"/>
                    <a:pt x="3483531" y="117986"/>
                    <a:pt x="3615070" y="138223"/>
                  </a:cubicBezTo>
                  <a:cubicBezTo>
                    <a:pt x="3714874" y="153577"/>
                    <a:pt x="3554129" y="148257"/>
                    <a:pt x="3700130" y="159488"/>
                  </a:cubicBezTo>
                  <a:cubicBezTo>
                    <a:pt x="3774423" y="165203"/>
                    <a:pt x="3848986" y="166577"/>
                    <a:pt x="3923414" y="170121"/>
                  </a:cubicBezTo>
                  <a:cubicBezTo>
                    <a:pt x="3937591" y="173665"/>
                    <a:pt x="3951893" y="176739"/>
                    <a:pt x="3965944" y="180753"/>
                  </a:cubicBezTo>
                  <a:cubicBezTo>
                    <a:pt x="3976721" y="183832"/>
                    <a:pt x="3986650" y="190781"/>
                    <a:pt x="3997842" y="191386"/>
                  </a:cubicBezTo>
                  <a:cubicBezTo>
                    <a:pt x="4118221" y="197893"/>
                    <a:pt x="4238847" y="198474"/>
                    <a:pt x="4359349" y="202018"/>
                  </a:cubicBezTo>
                  <a:cubicBezTo>
                    <a:pt x="4401879" y="205562"/>
                    <a:pt x="4444592" y="207358"/>
                    <a:pt x="4486940" y="212651"/>
                  </a:cubicBezTo>
                  <a:cubicBezTo>
                    <a:pt x="4512654" y="215865"/>
                    <a:pt x="4574759" y="238379"/>
                    <a:pt x="4593265" y="244548"/>
                  </a:cubicBezTo>
                  <a:cubicBezTo>
                    <a:pt x="4603898" y="248092"/>
                    <a:pt x="4613955" y="255181"/>
                    <a:pt x="4625163" y="255181"/>
                  </a:cubicBezTo>
                  <a:lnTo>
                    <a:pt x="4731488" y="27644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1253B6-C899-46AE-8F4D-1A4F6B4BA28C}"/>
                </a:ext>
              </a:extLst>
            </p:cNvPr>
            <p:cNvSpPr/>
            <p:nvPr/>
          </p:nvSpPr>
          <p:spPr>
            <a:xfrm>
              <a:off x="7653982" y="3322999"/>
              <a:ext cx="1042391" cy="973128"/>
            </a:xfrm>
            <a:custGeom>
              <a:avLst/>
              <a:gdLst>
                <a:gd name="connsiteX0" fmla="*/ 46299 w 3414532"/>
                <a:gd name="connsiteY0" fmla="*/ 1053296 h 2303362"/>
                <a:gd name="connsiteX1" fmla="*/ 104172 w 3414532"/>
                <a:gd name="connsiteY1" fmla="*/ 752354 h 2303362"/>
                <a:gd name="connsiteX2" fmla="*/ 150471 w 3414532"/>
                <a:gd name="connsiteY2" fmla="*/ 694481 h 2303362"/>
                <a:gd name="connsiteX3" fmla="*/ 173620 w 3414532"/>
                <a:gd name="connsiteY3" fmla="*/ 659757 h 2303362"/>
                <a:gd name="connsiteX4" fmla="*/ 185195 w 3414532"/>
                <a:gd name="connsiteY4" fmla="*/ 625033 h 2303362"/>
                <a:gd name="connsiteX5" fmla="*/ 231494 w 3414532"/>
                <a:gd name="connsiteY5" fmla="*/ 578734 h 2303362"/>
                <a:gd name="connsiteX6" fmla="*/ 289367 w 3414532"/>
                <a:gd name="connsiteY6" fmla="*/ 497711 h 2303362"/>
                <a:gd name="connsiteX7" fmla="*/ 324091 w 3414532"/>
                <a:gd name="connsiteY7" fmla="*/ 474562 h 2303362"/>
                <a:gd name="connsiteX8" fmla="*/ 347241 w 3414532"/>
                <a:gd name="connsiteY8" fmla="*/ 451413 h 2303362"/>
                <a:gd name="connsiteX9" fmla="*/ 416689 w 3414532"/>
                <a:gd name="connsiteY9" fmla="*/ 405114 h 2303362"/>
                <a:gd name="connsiteX10" fmla="*/ 486137 w 3414532"/>
                <a:gd name="connsiteY10" fmla="*/ 358815 h 2303362"/>
                <a:gd name="connsiteX11" fmla="*/ 520861 w 3414532"/>
                <a:gd name="connsiteY11" fmla="*/ 335666 h 2303362"/>
                <a:gd name="connsiteX12" fmla="*/ 636608 w 3414532"/>
                <a:gd name="connsiteY12" fmla="*/ 312516 h 2303362"/>
                <a:gd name="connsiteX13" fmla="*/ 752354 w 3414532"/>
                <a:gd name="connsiteY13" fmla="*/ 300942 h 2303362"/>
                <a:gd name="connsiteX14" fmla="*/ 798653 w 3414532"/>
                <a:gd name="connsiteY14" fmla="*/ 289367 h 2303362"/>
                <a:gd name="connsiteX15" fmla="*/ 891251 w 3414532"/>
                <a:gd name="connsiteY15" fmla="*/ 243068 h 2303362"/>
                <a:gd name="connsiteX16" fmla="*/ 972273 w 3414532"/>
                <a:gd name="connsiteY16" fmla="*/ 208344 h 2303362"/>
                <a:gd name="connsiteX17" fmla="*/ 1041722 w 3414532"/>
                <a:gd name="connsiteY17" fmla="*/ 185195 h 2303362"/>
                <a:gd name="connsiteX18" fmla="*/ 1122744 w 3414532"/>
                <a:gd name="connsiteY18" fmla="*/ 138896 h 2303362"/>
                <a:gd name="connsiteX19" fmla="*/ 1157468 w 3414532"/>
                <a:gd name="connsiteY19" fmla="*/ 127321 h 2303362"/>
                <a:gd name="connsiteX20" fmla="*/ 1261641 w 3414532"/>
                <a:gd name="connsiteY20" fmla="*/ 104172 h 2303362"/>
                <a:gd name="connsiteX21" fmla="*/ 1296365 w 3414532"/>
                <a:gd name="connsiteY21" fmla="*/ 92597 h 2303362"/>
                <a:gd name="connsiteX22" fmla="*/ 1365813 w 3414532"/>
                <a:gd name="connsiteY22" fmla="*/ 81023 h 2303362"/>
                <a:gd name="connsiteX23" fmla="*/ 1423686 w 3414532"/>
                <a:gd name="connsiteY23" fmla="*/ 69448 h 2303362"/>
                <a:gd name="connsiteX24" fmla="*/ 1516284 w 3414532"/>
                <a:gd name="connsiteY24" fmla="*/ 46299 h 2303362"/>
                <a:gd name="connsiteX25" fmla="*/ 1585732 w 3414532"/>
                <a:gd name="connsiteY25" fmla="*/ 34724 h 2303362"/>
                <a:gd name="connsiteX26" fmla="*/ 1666754 w 3414532"/>
                <a:gd name="connsiteY26" fmla="*/ 11575 h 2303362"/>
                <a:gd name="connsiteX27" fmla="*/ 1713053 w 3414532"/>
                <a:gd name="connsiteY27" fmla="*/ 0 h 2303362"/>
                <a:gd name="connsiteX28" fmla="*/ 1944547 w 3414532"/>
                <a:gd name="connsiteY28" fmla="*/ 23149 h 2303362"/>
                <a:gd name="connsiteX29" fmla="*/ 1990846 w 3414532"/>
                <a:gd name="connsiteY29" fmla="*/ 46299 h 2303362"/>
                <a:gd name="connsiteX30" fmla="*/ 2141316 w 3414532"/>
                <a:gd name="connsiteY30" fmla="*/ 92597 h 2303362"/>
                <a:gd name="connsiteX31" fmla="*/ 2268638 w 3414532"/>
                <a:gd name="connsiteY31" fmla="*/ 104172 h 2303362"/>
                <a:gd name="connsiteX32" fmla="*/ 2465408 w 3414532"/>
                <a:gd name="connsiteY32" fmla="*/ 127321 h 2303362"/>
                <a:gd name="connsiteX33" fmla="*/ 2546430 w 3414532"/>
                <a:gd name="connsiteY33" fmla="*/ 162045 h 2303362"/>
                <a:gd name="connsiteX34" fmla="*/ 2615878 w 3414532"/>
                <a:gd name="connsiteY34" fmla="*/ 185195 h 2303362"/>
                <a:gd name="connsiteX35" fmla="*/ 2650603 w 3414532"/>
                <a:gd name="connsiteY35" fmla="*/ 196770 h 2303362"/>
                <a:gd name="connsiteX36" fmla="*/ 2743200 w 3414532"/>
                <a:gd name="connsiteY36" fmla="*/ 208344 h 2303362"/>
                <a:gd name="connsiteX37" fmla="*/ 2789499 w 3414532"/>
                <a:gd name="connsiteY37" fmla="*/ 219919 h 2303362"/>
                <a:gd name="connsiteX38" fmla="*/ 2858947 w 3414532"/>
                <a:gd name="connsiteY38" fmla="*/ 243068 h 2303362"/>
                <a:gd name="connsiteX39" fmla="*/ 2928395 w 3414532"/>
                <a:gd name="connsiteY39" fmla="*/ 254643 h 2303362"/>
                <a:gd name="connsiteX40" fmla="*/ 2997843 w 3414532"/>
                <a:gd name="connsiteY40" fmla="*/ 324091 h 2303362"/>
                <a:gd name="connsiteX41" fmla="*/ 3032567 w 3414532"/>
                <a:gd name="connsiteY41" fmla="*/ 347240 h 2303362"/>
                <a:gd name="connsiteX42" fmla="*/ 3090441 w 3414532"/>
                <a:gd name="connsiteY42" fmla="*/ 393539 h 2303362"/>
                <a:gd name="connsiteX43" fmla="*/ 3113590 w 3414532"/>
                <a:gd name="connsiteY43" fmla="*/ 428263 h 2303362"/>
                <a:gd name="connsiteX44" fmla="*/ 3183038 w 3414532"/>
                <a:gd name="connsiteY44" fmla="*/ 474562 h 2303362"/>
                <a:gd name="connsiteX45" fmla="*/ 3229337 w 3414532"/>
                <a:gd name="connsiteY45" fmla="*/ 544010 h 2303362"/>
                <a:gd name="connsiteX46" fmla="*/ 3252486 w 3414532"/>
                <a:gd name="connsiteY46" fmla="*/ 578734 h 2303362"/>
                <a:gd name="connsiteX47" fmla="*/ 3310360 w 3414532"/>
                <a:gd name="connsiteY47" fmla="*/ 636608 h 2303362"/>
                <a:gd name="connsiteX48" fmla="*/ 3356658 w 3414532"/>
                <a:gd name="connsiteY48" fmla="*/ 706056 h 2303362"/>
                <a:gd name="connsiteX49" fmla="*/ 3379808 w 3414532"/>
                <a:gd name="connsiteY49" fmla="*/ 775504 h 2303362"/>
                <a:gd name="connsiteX50" fmla="*/ 3402957 w 3414532"/>
                <a:gd name="connsiteY50" fmla="*/ 1354238 h 2303362"/>
                <a:gd name="connsiteX51" fmla="*/ 3414532 w 3414532"/>
                <a:gd name="connsiteY51" fmla="*/ 1388962 h 2303362"/>
                <a:gd name="connsiteX52" fmla="*/ 3402957 w 3414532"/>
                <a:gd name="connsiteY52" fmla="*/ 1713053 h 2303362"/>
                <a:gd name="connsiteX53" fmla="*/ 3379808 w 3414532"/>
                <a:gd name="connsiteY53" fmla="*/ 1782501 h 2303362"/>
                <a:gd name="connsiteX54" fmla="*/ 3333509 w 3414532"/>
                <a:gd name="connsiteY54" fmla="*/ 1886673 h 2303362"/>
                <a:gd name="connsiteX55" fmla="*/ 3298785 w 3414532"/>
                <a:gd name="connsiteY55" fmla="*/ 2002420 h 2303362"/>
                <a:gd name="connsiteX56" fmla="*/ 3240911 w 3414532"/>
                <a:gd name="connsiteY56" fmla="*/ 2048719 h 2303362"/>
                <a:gd name="connsiteX57" fmla="*/ 3183038 w 3414532"/>
                <a:gd name="connsiteY57" fmla="*/ 2106592 h 2303362"/>
                <a:gd name="connsiteX58" fmla="*/ 3136739 w 3414532"/>
                <a:gd name="connsiteY58" fmla="*/ 2152891 h 2303362"/>
                <a:gd name="connsiteX59" fmla="*/ 3113590 w 3414532"/>
                <a:gd name="connsiteY59" fmla="*/ 2187615 h 2303362"/>
                <a:gd name="connsiteX60" fmla="*/ 3078866 w 3414532"/>
                <a:gd name="connsiteY60" fmla="*/ 2199190 h 2303362"/>
                <a:gd name="connsiteX61" fmla="*/ 3044142 w 3414532"/>
                <a:gd name="connsiteY61" fmla="*/ 2222339 h 2303362"/>
                <a:gd name="connsiteX62" fmla="*/ 3009418 w 3414532"/>
                <a:gd name="connsiteY62" fmla="*/ 2233914 h 2303362"/>
                <a:gd name="connsiteX63" fmla="*/ 2604304 w 3414532"/>
                <a:gd name="connsiteY63" fmla="*/ 2257063 h 2303362"/>
                <a:gd name="connsiteX64" fmla="*/ 2407534 w 3414532"/>
                <a:gd name="connsiteY64" fmla="*/ 2268638 h 2303362"/>
                <a:gd name="connsiteX65" fmla="*/ 2291787 w 3414532"/>
                <a:gd name="connsiteY65" fmla="*/ 2280213 h 2303362"/>
                <a:gd name="connsiteX66" fmla="*/ 1493134 w 3414532"/>
                <a:gd name="connsiteY66" fmla="*/ 2303362 h 2303362"/>
                <a:gd name="connsiteX67" fmla="*/ 1145894 w 3414532"/>
                <a:gd name="connsiteY67" fmla="*/ 2291787 h 2303362"/>
                <a:gd name="connsiteX68" fmla="*/ 1111170 w 3414532"/>
                <a:gd name="connsiteY68" fmla="*/ 2280213 h 2303362"/>
                <a:gd name="connsiteX69" fmla="*/ 1006997 w 3414532"/>
                <a:gd name="connsiteY69" fmla="*/ 2268638 h 2303362"/>
                <a:gd name="connsiteX70" fmla="*/ 868101 w 3414532"/>
                <a:gd name="connsiteY70" fmla="*/ 2199190 h 2303362"/>
                <a:gd name="connsiteX71" fmla="*/ 821803 w 3414532"/>
                <a:gd name="connsiteY71" fmla="*/ 2176040 h 2303362"/>
                <a:gd name="connsiteX72" fmla="*/ 763929 w 3414532"/>
                <a:gd name="connsiteY72" fmla="*/ 2141316 h 2303362"/>
                <a:gd name="connsiteX73" fmla="*/ 706056 w 3414532"/>
                <a:gd name="connsiteY73" fmla="*/ 2118167 h 2303362"/>
                <a:gd name="connsiteX74" fmla="*/ 636608 w 3414532"/>
                <a:gd name="connsiteY74" fmla="*/ 2083443 h 2303362"/>
                <a:gd name="connsiteX75" fmla="*/ 601884 w 3414532"/>
                <a:gd name="connsiteY75" fmla="*/ 2060294 h 2303362"/>
                <a:gd name="connsiteX76" fmla="*/ 532435 w 3414532"/>
                <a:gd name="connsiteY76" fmla="*/ 2037144 h 2303362"/>
                <a:gd name="connsiteX77" fmla="*/ 474562 w 3414532"/>
                <a:gd name="connsiteY77" fmla="*/ 1990845 h 2303362"/>
                <a:gd name="connsiteX78" fmla="*/ 439838 w 3414532"/>
                <a:gd name="connsiteY78" fmla="*/ 1967696 h 2303362"/>
                <a:gd name="connsiteX79" fmla="*/ 405114 w 3414532"/>
                <a:gd name="connsiteY79" fmla="*/ 1886673 h 2303362"/>
                <a:gd name="connsiteX80" fmla="*/ 347241 w 3414532"/>
                <a:gd name="connsiteY80" fmla="*/ 1875099 h 2303362"/>
                <a:gd name="connsiteX81" fmla="*/ 312516 w 3414532"/>
                <a:gd name="connsiteY81" fmla="*/ 1851949 h 2303362"/>
                <a:gd name="connsiteX82" fmla="*/ 277792 w 3414532"/>
                <a:gd name="connsiteY82" fmla="*/ 1840375 h 2303362"/>
                <a:gd name="connsiteX83" fmla="*/ 219919 w 3414532"/>
                <a:gd name="connsiteY83" fmla="*/ 1805651 h 2303362"/>
                <a:gd name="connsiteX84" fmla="*/ 173620 w 3414532"/>
                <a:gd name="connsiteY84" fmla="*/ 1759352 h 2303362"/>
                <a:gd name="connsiteX85" fmla="*/ 127322 w 3414532"/>
                <a:gd name="connsiteY85" fmla="*/ 1689904 h 2303362"/>
                <a:gd name="connsiteX86" fmla="*/ 115747 w 3414532"/>
                <a:gd name="connsiteY86" fmla="*/ 1643605 h 2303362"/>
                <a:gd name="connsiteX87" fmla="*/ 104172 w 3414532"/>
                <a:gd name="connsiteY87" fmla="*/ 1585732 h 2303362"/>
                <a:gd name="connsiteX88" fmla="*/ 57873 w 3414532"/>
                <a:gd name="connsiteY88" fmla="*/ 1516283 h 2303362"/>
                <a:gd name="connsiteX89" fmla="*/ 46299 w 3414532"/>
                <a:gd name="connsiteY89" fmla="*/ 1481559 h 2303362"/>
                <a:gd name="connsiteX90" fmla="*/ 23149 w 3414532"/>
                <a:gd name="connsiteY90" fmla="*/ 1446835 h 2303362"/>
                <a:gd name="connsiteX91" fmla="*/ 0 w 3414532"/>
                <a:gd name="connsiteY91" fmla="*/ 1377387 h 2303362"/>
                <a:gd name="connsiteX92" fmla="*/ 11575 w 3414532"/>
                <a:gd name="connsiteY92" fmla="*/ 1145894 h 2303362"/>
                <a:gd name="connsiteX93" fmla="*/ 23149 w 3414532"/>
                <a:gd name="connsiteY93" fmla="*/ 1111170 h 2303362"/>
                <a:gd name="connsiteX94" fmla="*/ 46299 w 3414532"/>
                <a:gd name="connsiteY94" fmla="*/ 1088020 h 2303362"/>
                <a:gd name="connsiteX95" fmla="*/ 46299 w 3414532"/>
                <a:gd name="connsiteY95" fmla="*/ 1053296 h 23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3414532" h="2303362">
                  <a:moveTo>
                    <a:pt x="46299" y="1053296"/>
                  </a:moveTo>
                  <a:cubicBezTo>
                    <a:pt x="65590" y="952982"/>
                    <a:pt x="75691" y="850455"/>
                    <a:pt x="104172" y="752354"/>
                  </a:cubicBezTo>
                  <a:cubicBezTo>
                    <a:pt x="111060" y="728629"/>
                    <a:pt x="135648" y="714245"/>
                    <a:pt x="150471" y="694481"/>
                  </a:cubicBezTo>
                  <a:cubicBezTo>
                    <a:pt x="158818" y="683352"/>
                    <a:pt x="167399" y="672199"/>
                    <a:pt x="173620" y="659757"/>
                  </a:cubicBezTo>
                  <a:cubicBezTo>
                    <a:pt x="179076" y="648844"/>
                    <a:pt x="178103" y="634961"/>
                    <a:pt x="185195" y="625033"/>
                  </a:cubicBezTo>
                  <a:cubicBezTo>
                    <a:pt x="197881" y="607273"/>
                    <a:pt x="219387" y="596894"/>
                    <a:pt x="231494" y="578734"/>
                  </a:cubicBezTo>
                  <a:cubicBezTo>
                    <a:pt x="244638" y="559017"/>
                    <a:pt x="275010" y="512068"/>
                    <a:pt x="289367" y="497711"/>
                  </a:cubicBezTo>
                  <a:cubicBezTo>
                    <a:pt x="299204" y="487874"/>
                    <a:pt x="313228" y="483252"/>
                    <a:pt x="324091" y="474562"/>
                  </a:cubicBezTo>
                  <a:cubicBezTo>
                    <a:pt x="332613" y="467745"/>
                    <a:pt x="338511" y="457961"/>
                    <a:pt x="347241" y="451413"/>
                  </a:cubicBezTo>
                  <a:cubicBezTo>
                    <a:pt x="369499" y="434720"/>
                    <a:pt x="393540" y="420547"/>
                    <a:pt x="416689" y="405114"/>
                  </a:cubicBezTo>
                  <a:lnTo>
                    <a:pt x="486137" y="358815"/>
                  </a:lnTo>
                  <a:cubicBezTo>
                    <a:pt x="497712" y="351099"/>
                    <a:pt x="507365" y="339040"/>
                    <a:pt x="520861" y="335666"/>
                  </a:cubicBezTo>
                  <a:cubicBezTo>
                    <a:pt x="570689" y="323209"/>
                    <a:pt x="579851" y="319611"/>
                    <a:pt x="636608" y="312516"/>
                  </a:cubicBezTo>
                  <a:cubicBezTo>
                    <a:pt x="675083" y="307707"/>
                    <a:pt x="713772" y="304800"/>
                    <a:pt x="752354" y="300942"/>
                  </a:cubicBezTo>
                  <a:cubicBezTo>
                    <a:pt x="767787" y="297084"/>
                    <a:pt x="783969" y="295485"/>
                    <a:pt x="798653" y="289367"/>
                  </a:cubicBezTo>
                  <a:cubicBezTo>
                    <a:pt x="830508" y="276094"/>
                    <a:pt x="858512" y="253980"/>
                    <a:pt x="891251" y="243068"/>
                  </a:cubicBezTo>
                  <a:cubicBezTo>
                    <a:pt x="1003018" y="205814"/>
                    <a:pt x="829257" y="265551"/>
                    <a:pt x="972273" y="208344"/>
                  </a:cubicBezTo>
                  <a:cubicBezTo>
                    <a:pt x="994930" y="199281"/>
                    <a:pt x="1019065" y="194258"/>
                    <a:pt x="1041722" y="185195"/>
                  </a:cubicBezTo>
                  <a:cubicBezTo>
                    <a:pt x="1143167" y="144617"/>
                    <a:pt x="1039234" y="180651"/>
                    <a:pt x="1122744" y="138896"/>
                  </a:cubicBezTo>
                  <a:cubicBezTo>
                    <a:pt x="1133657" y="133440"/>
                    <a:pt x="1145737" y="130673"/>
                    <a:pt x="1157468" y="127321"/>
                  </a:cubicBezTo>
                  <a:cubicBezTo>
                    <a:pt x="1240631" y="103561"/>
                    <a:pt x="1166182" y="128037"/>
                    <a:pt x="1261641" y="104172"/>
                  </a:cubicBezTo>
                  <a:cubicBezTo>
                    <a:pt x="1273478" y="101213"/>
                    <a:pt x="1284455" y="95244"/>
                    <a:pt x="1296365" y="92597"/>
                  </a:cubicBezTo>
                  <a:cubicBezTo>
                    <a:pt x="1319275" y="87506"/>
                    <a:pt x="1342723" y="85221"/>
                    <a:pt x="1365813" y="81023"/>
                  </a:cubicBezTo>
                  <a:cubicBezTo>
                    <a:pt x="1385169" y="77504"/>
                    <a:pt x="1404517" y="73872"/>
                    <a:pt x="1423686" y="69448"/>
                  </a:cubicBezTo>
                  <a:cubicBezTo>
                    <a:pt x="1454687" y="62294"/>
                    <a:pt x="1484901" y="51530"/>
                    <a:pt x="1516284" y="46299"/>
                  </a:cubicBezTo>
                  <a:cubicBezTo>
                    <a:pt x="1539433" y="42441"/>
                    <a:pt x="1562719" y="39327"/>
                    <a:pt x="1585732" y="34724"/>
                  </a:cubicBezTo>
                  <a:cubicBezTo>
                    <a:pt x="1646026" y="22665"/>
                    <a:pt x="1615282" y="26281"/>
                    <a:pt x="1666754" y="11575"/>
                  </a:cubicBezTo>
                  <a:cubicBezTo>
                    <a:pt x="1682050" y="7205"/>
                    <a:pt x="1697620" y="3858"/>
                    <a:pt x="1713053" y="0"/>
                  </a:cubicBezTo>
                  <a:cubicBezTo>
                    <a:pt x="1748774" y="2233"/>
                    <a:pt x="1880769" y="-767"/>
                    <a:pt x="1944547" y="23149"/>
                  </a:cubicBezTo>
                  <a:cubicBezTo>
                    <a:pt x="1960703" y="29207"/>
                    <a:pt x="1974741" y="40105"/>
                    <a:pt x="1990846" y="46299"/>
                  </a:cubicBezTo>
                  <a:cubicBezTo>
                    <a:pt x="1998383" y="49198"/>
                    <a:pt x="2108065" y="88164"/>
                    <a:pt x="2141316" y="92597"/>
                  </a:cubicBezTo>
                  <a:cubicBezTo>
                    <a:pt x="2183558" y="98229"/>
                    <a:pt x="2226234" y="99931"/>
                    <a:pt x="2268638" y="104172"/>
                  </a:cubicBezTo>
                  <a:cubicBezTo>
                    <a:pt x="2343658" y="111674"/>
                    <a:pt x="2391623" y="118098"/>
                    <a:pt x="2465408" y="127321"/>
                  </a:cubicBezTo>
                  <a:cubicBezTo>
                    <a:pt x="2587879" y="157940"/>
                    <a:pt x="2443660" y="116369"/>
                    <a:pt x="2546430" y="162045"/>
                  </a:cubicBezTo>
                  <a:cubicBezTo>
                    <a:pt x="2568728" y="171955"/>
                    <a:pt x="2592729" y="177478"/>
                    <a:pt x="2615878" y="185195"/>
                  </a:cubicBezTo>
                  <a:cubicBezTo>
                    <a:pt x="2627453" y="189053"/>
                    <a:pt x="2638496" y="195257"/>
                    <a:pt x="2650603" y="196770"/>
                  </a:cubicBezTo>
                  <a:lnTo>
                    <a:pt x="2743200" y="208344"/>
                  </a:lnTo>
                  <a:cubicBezTo>
                    <a:pt x="2758633" y="212202"/>
                    <a:pt x="2774262" y="215348"/>
                    <a:pt x="2789499" y="219919"/>
                  </a:cubicBezTo>
                  <a:cubicBezTo>
                    <a:pt x="2812871" y="226931"/>
                    <a:pt x="2834878" y="239056"/>
                    <a:pt x="2858947" y="243068"/>
                  </a:cubicBezTo>
                  <a:lnTo>
                    <a:pt x="2928395" y="254643"/>
                  </a:lnTo>
                  <a:cubicBezTo>
                    <a:pt x="2951544" y="277792"/>
                    <a:pt x="2970603" y="305931"/>
                    <a:pt x="2997843" y="324091"/>
                  </a:cubicBezTo>
                  <a:cubicBezTo>
                    <a:pt x="3009418" y="331807"/>
                    <a:pt x="3021704" y="338550"/>
                    <a:pt x="3032567" y="347240"/>
                  </a:cubicBezTo>
                  <a:cubicBezTo>
                    <a:pt x="3115024" y="413207"/>
                    <a:pt x="2983571" y="322295"/>
                    <a:pt x="3090441" y="393539"/>
                  </a:cubicBezTo>
                  <a:cubicBezTo>
                    <a:pt x="3098157" y="405114"/>
                    <a:pt x="3103121" y="419103"/>
                    <a:pt x="3113590" y="428263"/>
                  </a:cubicBezTo>
                  <a:cubicBezTo>
                    <a:pt x="3134528" y="446584"/>
                    <a:pt x="3183038" y="474562"/>
                    <a:pt x="3183038" y="474562"/>
                  </a:cubicBezTo>
                  <a:lnTo>
                    <a:pt x="3229337" y="544010"/>
                  </a:lnTo>
                  <a:cubicBezTo>
                    <a:pt x="3237053" y="555585"/>
                    <a:pt x="3242649" y="568897"/>
                    <a:pt x="3252486" y="578734"/>
                  </a:cubicBezTo>
                  <a:cubicBezTo>
                    <a:pt x="3271777" y="598025"/>
                    <a:pt x="3295227" y="613908"/>
                    <a:pt x="3310360" y="636608"/>
                  </a:cubicBezTo>
                  <a:cubicBezTo>
                    <a:pt x="3325793" y="659757"/>
                    <a:pt x="3347860" y="679662"/>
                    <a:pt x="3356658" y="706056"/>
                  </a:cubicBezTo>
                  <a:lnTo>
                    <a:pt x="3379808" y="775504"/>
                  </a:lnTo>
                  <a:cubicBezTo>
                    <a:pt x="3384556" y="993925"/>
                    <a:pt x="3348969" y="1165284"/>
                    <a:pt x="3402957" y="1354238"/>
                  </a:cubicBezTo>
                  <a:cubicBezTo>
                    <a:pt x="3406309" y="1365969"/>
                    <a:pt x="3410674" y="1377387"/>
                    <a:pt x="3414532" y="1388962"/>
                  </a:cubicBezTo>
                  <a:cubicBezTo>
                    <a:pt x="3410674" y="1496992"/>
                    <a:pt x="3412458" y="1605372"/>
                    <a:pt x="3402957" y="1713053"/>
                  </a:cubicBezTo>
                  <a:cubicBezTo>
                    <a:pt x="3400812" y="1737360"/>
                    <a:pt x="3387524" y="1759352"/>
                    <a:pt x="3379808" y="1782501"/>
                  </a:cubicBezTo>
                  <a:cubicBezTo>
                    <a:pt x="3352260" y="1865144"/>
                    <a:pt x="3370193" y="1831647"/>
                    <a:pt x="3333509" y="1886673"/>
                  </a:cubicBezTo>
                  <a:cubicBezTo>
                    <a:pt x="3328264" y="1907654"/>
                    <a:pt x="3308177" y="1993028"/>
                    <a:pt x="3298785" y="2002420"/>
                  </a:cubicBezTo>
                  <a:cubicBezTo>
                    <a:pt x="3265798" y="2035407"/>
                    <a:pt x="3284715" y="2019517"/>
                    <a:pt x="3240911" y="2048719"/>
                  </a:cubicBezTo>
                  <a:cubicBezTo>
                    <a:pt x="3196328" y="2115595"/>
                    <a:pt x="3243055" y="2055149"/>
                    <a:pt x="3183038" y="2106592"/>
                  </a:cubicBezTo>
                  <a:cubicBezTo>
                    <a:pt x="3166467" y="2120796"/>
                    <a:pt x="3148846" y="2134731"/>
                    <a:pt x="3136739" y="2152891"/>
                  </a:cubicBezTo>
                  <a:cubicBezTo>
                    <a:pt x="3129023" y="2164466"/>
                    <a:pt x="3124453" y="2178925"/>
                    <a:pt x="3113590" y="2187615"/>
                  </a:cubicBezTo>
                  <a:cubicBezTo>
                    <a:pt x="3104063" y="2195237"/>
                    <a:pt x="3089779" y="2193734"/>
                    <a:pt x="3078866" y="2199190"/>
                  </a:cubicBezTo>
                  <a:cubicBezTo>
                    <a:pt x="3066424" y="2205411"/>
                    <a:pt x="3056584" y="2216118"/>
                    <a:pt x="3044142" y="2222339"/>
                  </a:cubicBezTo>
                  <a:cubicBezTo>
                    <a:pt x="3033229" y="2227795"/>
                    <a:pt x="3021328" y="2231267"/>
                    <a:pt x="3009418" y="2233914"/>
                  </a:cubicBezTo>
                  <a:cubicBezTo>
                    <a:pt x="2881657" y="2262306"/>
                    <a:pt x="2714796" y="2252259"/>
                    <a:pt x="2604304" y="2257063"/>
                  </a:cubicBezTo>
                  <a:cubicBezTo>
                    <a:pt x="2538663" y="2259917"/>
                    <a:pt x="2473058" y="2263784"/>
                    <a:pt x="2407534" y="2268638"/>
                  </a:cubicBezTo>
                  <a:cubicBezTo>
                    <a:pt x="2368865" y="2271502"/>
                    <a:pt x="2330481" y="2277717"/>
                    <a:pt x="2291787" y="2280213"/>
                  </a:cubicBezTo>
                  <a:cubicBezTo>
                    <a:pt x="2029309" y="2297147"/>
                    <a:pt x="1751612" y="2297977"/>
                    <a:pt x="1493134" y="2303362"/>
                  </a:cubicBezTo>
                  <a:cubicBezTo>
                    <a:pt x="1377387" y="2299504"/>
                    <a:pt x="1261493" y="2298793"/>
                    <a:pt x="1145894" y="2291787"/>
                  </a:cubicBezTo>
                  <a:cubicBezTo>
                    <a:pt x="1133716" y="2291049"/>
                    <a:pt x="1123205" y="2282219"/>
                    <a:pt x="1111170" y="2280213"/>
                  </a:cubicBezTo>
                  <a:cubicBezTo>
                    <a:pt x="1076707" y="2274469"/>
                    <a:pt x="1041721" y="2272496"/>
                    <a:pt x="1006997" y="2268638"/>
                  </a:cubicBezTo>
                  <a:cubicBezTo>
                    <a:pt x="908431" y="2229212"/>
                    <a:pt x="984847" y="2262870"/>
                    <a:pt x="868101" y="2199190"/>
                  </a:cubicBezTo>
                  <a:cubicBezTo>
                    <a:pt x="852954" y="2190928"/>
                    <a:pt x="836886" y="2184420"/>
                    <a:pt x="821803" y="2176040"/>
                  </a:cubicBezTo>
                  <a:cubicBezTo>
                    <a:pt x="802137" y="2165114"/>
                    <a:pt x="784051" y="2151377"/>
                    <a:pt x="763929" y="2141316"/>
                  </a:cubicBezTo>
                  <a:cubicBezTo>
                    <a:pt x="745345" y="2132024"/>
                    <a:pt x="725347" y="2125883"/>
                    <a:pt x="706056" y="2118167"/>
                  </a:cubicBezTo>
                  <a:cubicBezTo>
                    <a:pt x="659462" y="2071575"/>
                    <a:pt x="711270" y="2115441"/>
                    <a:pt x="636608" y="2083443"/>
                  </a:cubicBezTo>
                  <a:cubicBezTo>
                    <a:pt x="623822" y="2077963"/>
                    <a:pt x="614596" y="2065944"/>
                    <a:pt x="601884" y="2060294"/>
                  </a:cubicBezTo>
                  <a:cubicBezTo>
                    <a:pt x="579585" y="2050383"/>
                    <a:pt x="552739" y="2050680"/>
                    <a:pt x="532435" y="2037144"/>
                  </a:cubicBezTo>
                  <a:cubicBezTo>
                    <a:pt x="425559" y="1965894"/>
                    <a:pt x="557026" y="2056817"/>
                    <a:pt x="474562" y="1990845"/>
                  </a:cubicBezTo>
                  <a:cubicBezTo>
                    <a:pt x="463699" y="1982155"/>
                    <a:pt x="451413" y="1975412"/>
                    <a:pt x="439838" y="1967696"/>
                  </a:cubicBezTo>
                  <a:cubicBezTo>
                    <a:pt x="434792" y="1947513"/>
                    <a:pt x="428427" y="1899995"/>
                    <a:pt x="405114" y="1886673"/>
                  </a:cubicBezTo>
                  <a:cubicBezTo>
                    <a:pt x="388033" y="1876913"/>
                    <a:pt x="366532" y="1878957"/>
                    <a:pt x="347241" y="1875099"/>
                  </a:cubicBezTo>
                  <a:cubicBezTo>
                    <a:pt x="335666" y="1867382"/>
                    <a:pt x="324959" y="1858170"/>
                    <a:pt x="312516" y="1851949"/>
                  </a:cubicBezTo>
                  <a:cubicBezTo>
                    <a:pt x="301603" y="1846493"/>
                    <a:pt x="288254" y="1846652"/>
                    <a:pt x="277792" y="1840375"/>
                  </a:cubicBezTo>
                  <a:cubicBezTo>
                    <a:pt x="198351" y="1792710"/>
                    <a:pt x="318286" y="1838438"/>
                    <a:pt x="219919" y="1805651"/>
                  </a:cubicBezTo>
                  <a:cubicBezTo>
                    <a:pt x="204486" y="1790218"/>
                    <a:pt x="185727" y="1777512"/>
                    <a:pt x="173620" y="1759352"/>
                  </a:cubicBezTo>
                  <a:lnTo>
                    <a:pt x="127322" y="1689904"/>
                  </a:lnTo>
                  <a:cubicBezTo>
                    <a:pt x="123464" y="1674471"/>
                    <a:pt x="119198" y="1659134"/>
                    <a:pt x="115747" y="1643605"/>
                  </a:cubicBezTo>
                  <a:cubicBezTo>
                    <a:pt x="111479" y="1624400"/>
                    <a:pt x="112313" y="1603642"/>
                    <a:pt x="104172" y="1585732"/>
                  </a:cubicBezTo>
                  <a:cubicBezTo>
                    <a:pt x="92659" y="1560403"/>
                    <a:pt x="57873" y="1516283"/>
                    <a:pt x="57873" y="1516283"/>
                  </a:cubicBezTo>
                  <a:cubicBezTo>
                    <a:pt x="54015" y="1504708"/>
                    <a:pt x="51755" y="1492472"/>
                    <a:pt x="46299" y="1481559"/>
                  </a:cubicBezTo>
                  <a:cubicBezTo>
                    <a:pt x="40078" y="1469116"/>
                    <a:pt x="28799" y="1459547"/>
                    <a:pt x="23149" y="1446835"/>
                  </a:cubicBezTo>
                  <a:cubicBezTo>
                    <a:pt x="13239" y="1424537"/>
                    <a:pt x="0" y="1377387"/>
                    <a:pt x="0" y="1377387"/>
                  </a:cubicBezTo>
                  <a:cubicBezTo>
                    <a:pt x="3858" y="1300223"/>
                    <a:pt x="4882" y="1222864"/>
                    <a:pt x="11575" y="1145894"/>
                  </a:cubicBezTo>
                  <a:cubicBezTo>
                    <a:pt x="12632" y="1133739"/>
                    <a:pt x="16872" y="1121632"/>
                    <a:pt x="23149" y="1111170"/>
                  </a:cubicBezTo>
                  <a:cubicBezTo>
                    <a:pt x="28764" y="1101812"/>
                    <a:pt x="38582" y="1095737"/>
                    <a:pt x="46299" y="1088020"/>
                  </a:cubicBezTo>
                  <a:lnTo>
                    <a:pt x="46299" y="105329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8D0E65-1165-44A0-BD97-9EE87ED15FBB}"/>
                </a:ext>
              </a:extLst>
            </p:cNvPr>
            <p:cNvSpPr/>
            <p:nvPr/>
          </p:nvSpPr>
          <p:spPr>
            <a:xfrm>
              <a:off x="5885324" y="3226995"/>
              <a:ext cx="1357556" cy="1237194"/>
            </a:xfrm>
            <a:custGeom>
              <a:avLst/>
              <a:gdLst>
                <a:gd name="connsiteX0" fmla="*/ 173620 w 4446909"/>
                <a:gd name="connsiteY0" fmla="*/ 474562 h 2928395"/>
                <a:gd name="connsiteX1" fmla="*/ 219919 w 4446909"/>
                <a:gd name="connsiteY1" fmla="*/ 381964 h 2928395"/>
                <a:gd name="connsiteX2" fmla="*/ 266217 w 4446909"/>
                <a:gd name="connsiteY2" fmla="*/ 324091 h 2928395"/>
                <a:gd name="connsiteX3" fmla="*/ 324091 w 4446909"/>
                <a:gd name="connsiteY3" fmla="*/ 254643 h 2928395"/>
                <a:gd name="connsiteX4" fmla="*/ 347240 w 4446909"/>
                <a:gd name="connsiteY4" fmla="*/ 219919 h 2928395"/>
                <a:gd name="connsiteX5" fmla="*/ 393539 w 4446909"/>
                <a:gd name="connsiteY5" fmla="*/ 185195 h 2928395"/>
                <a:gd name="connsiteX6" fmla="*/ 416688 w 4446909"/>
                <a:gd name="connsiteY6" fmla="*/ 162045 h 2928395"/>
                <a:gd name="connsiteX7" fmla="*/ 532435 w 4446909"/>
                <a:gd name="connsiteY7" fmla="*/ 115747 h 2928395"/>
                <a:gd name="connsiteX8" fmla="*/ 659757 w 4446909"/>
                <a:gd name="connsiteY8" fmla="*/ 69448 h 2928395"/>
                <a:gd name="connsiteX9" fmla="*/ 694481 w 4446909"/>
                <a:gd name="connsiteY9" fmla="*/ 57873 h 2928395"/>
                <a:gd name="connsiteX10" fmla="*/ 856526 w 4446909"/>
                <a:gd name="connsiteY10" fmla="*/ 0 h 2928395"/>
                <a:gd name="connsiteX11" fmla="*/ 1643605 w 4446909"/>
                <a:gd name="connsiteY11" fmla="*/ 23149 h 2928395"/>
                <a:gd name="connsiteX12" fmla="*/ 1713053 w 4446909"/>
                <a:gd name="connsiteY12" fmla="*/ 46299 h 2928395"/>
                <a:gd name="connsiteX13" fmla="*/ 1886673 w 4446909"/>
                <a:gd name="connsiteY13" fmla="*/ 69448 h 2928395"/>
                <a:gd name="connsiteX14" fmla="*/ 2037144 w 4446909"/>
                <a:gd name="connsiteY14" fmla="*/ 104172 h 2928395"/>
                <a:gd name="connsiteX15" fmla="*/ 2095017 w 4446909"/>
                <a:gd name="connsiteY15" fmla="*/ 115747 h 2928395"/>
                <a:gd name="connsiteX16" fmla="*/ 2164465 w 4446909"/>
                <a:gd name="connsiteY16" fmla="*/ 127321 h 2928395"/>
                <a:gd name="connsiteX17" fmla="*/ 2951544 w 4446909"/>
                <a:gd name="connsiteY17" fmla="*/ 150471 h 2928395"/>
                <a:gd name="connsiteX18" fmla="*/ 3044141 w 4446909"/>
                <a:gd name="connsiteY18" fmla="*/ 185195 h 2928395"/>
                <a:gd name="connsiteX19" fmla="*/ 3090440 w 4446909"/>
                <a:gd name="connsiteY19" fmla="*/ 196770 h 2928395"/>
                <a:gd name="connsiteX20" fmla="*/ 3206187 w 4446909"/>
                <a:gd name="connsiteY20" fmla="*/ 208344 h 2928395"/>
                <a:gd name="connsiteX21" fmla="*/ 3402957 w 4446909"/>
                <a:gd name="connsiteY21" fmla="*/ 324091 h 2928395"/>
                <a:gd name="connsiteX22" fmla="*/ 3495554 w 4446909"/>
                <a:gd name="connsiteY22" fmla="*/ 370390 h 2928395"/>
                <a:gd name="connsiteX23" fmla="*/ 3634450 w 4446909"/>
                <a:gd name="connsiteY23" fmla="*/ 416688 h 2928395"/>
                <a:gd name="connsiteX24" fmla="*/ 3715473 w 4446909"/>
                <a:gd name="connsiteY24" fmla="*/ 451413 h 2928395"/>
                <a:gd name="connsiteX25" fmla="*/ 3831220 w 4446909"/>
                <a:gd name="connsiteY25" fmla="*/ 544010 h 2928395"/>
                <a:gd name="connsiteX26" fmla="*/ 3889093 w 4446909"/>
                <a:gd name="connsiteY26" fmla="*/ 590309 h 2928395"/>
                <a:gd name="connsiteX27" fmla="*/ 3981691 w 4446909"/>
                <a:gd name="connsiteY27" fmla="*/ 682906 h 2928395"/>
                <a:gd name="connsiteX28" fmla="*/ 4016415 w 4446909"/>
                <a:gd name="connsiteY28" fmla="*/ 729205 h 2928395"/>
                <a:gd name="connsiteX29" fmla="*/ 4097438 w 4446909"/>
                <a:gd name="connsiteY29" fmla="*/ 798653 h 2928395"/>
                <a:gd name="connsiteX30" fmla="*/ 4143736 w 4446909"/>
                <a:gd name="connsiteY30" fmla="*/ 868101 h 2928395"/>
                <a:gd name="connsiteX31" fmla="*/ 4166886 w 4446909"/>
                <a:gd name="connsiteY31" fmla="*/ 891251 h 2928395"/>
                <a:gd name="connsiteX32" fmla="*/ 4201610 w 4446909"/>
                <a:gd name="connsiteY32" fmla="*/ 937549 h 2928395"/>
                <a:gd name="connsiteX33" fmla="*/ 4271058 w 4446909"/>
                <a:gd name="connsiteY33" fmla="*/ 1006997 h 2928395"/>
                <a:gd name="connsiteX34" fmla="*/ 4294207 w 4446909"/>
                <a:gd name="connsiteY34" fmla="*/ 1030147 h 2928395"/>
                <a:gd name="connsiteX35" fmla="*/ 4340506 w 4446909"/>
                <a:gd name="connsiteY35" fmla="*/ 1099595 h 2928395"/>
                <a:gd name="connsiteX36" fmla="*/ 4352081 w 4446909"/>
                <a:gd name="connsiteY36" fmla="*/ 1180618 h 2928395"/>
                <a:gd name="connsiteX37" fmla="*/ 4375230 w 4446909"/>
                <a:gd name="connsiteY37" fmla="*/ 1226916 h 2928395"/>
                <a:gd name="connsiteX38" fmla="*/ 4398379 w 4446909"/>
                <a:gd name="connsiteY38" fmla="*/ 1284790 h 2928395"/>
                <a:gd name="connsiteX39" fmla="*/ 4409954 w 4446909"/>
                <a:gd name="connsiteY39" fmla="*/ 1377387 h 2928395"/>
                <a:gd name="connsiteX40" fmla="*/ 4421529 w 4446909"/>
                <a:gd name="connsiteY40" fmla="*/ 1412111 h 2928395"/>
                <a:gd name="connsiteX41" fmla="*/ 4433103 w 4446909"/>
                <a:gd name="connsiteY41" fmla="*/ 1458410 h 2928395"/>
                <a:gd name="connsiteX42" fmla="*/ 4444678 w 4446909"/>
                <a:gd name="connsiteY42" fmla="*/ 1620456 h 2928395"/>
                <a:gd name="connsiteX43" fmla="*/ 4421529 w 4446909"/>
                <a:gd name="connsiteY43" fmla="*/ 1990845 h 2928395"/>
                <a:gd name="connsiteX44" fmla="*/ 4398379 w 4446909"/>
                <a:gd name="connsiteY44" fmla="*/ 2048719 h 2928395"/>
                <a:gd name="connsiteX45" fmla="*/ 4386805 w 4446909"/>
                <a:gd name="connsiteY45" fmla="*/ 2083443 h 2928395"/>
                <a:gd name="connsiteX46" fmla="*/ 4363655 w 4446909"/>
                <a:gd name="connsiteY46" fmla="*/ 2118167 h 2928395"/>
                <a:gd name="connsiteX47" fmla="*/ 4328931 w 4446909"/>
                <a:gd name="connsiteY47" fmla="*/ 2176040 h 2928395"/>
                <a:gd name="connsiteX48" fmla="*/ 4271058 w 4446909"/>
                <a:gd name="connsiteY48" fmla="*/ 2233914 h 2928395"/>
                <a:gd name="connsiteX49" fmla="*/ 4247908 w 4446909"/>
                <a:gd name="connsiteY49" fmla="*/ 2257063 h 2928395"/>
                <a:gd name="connsiteX50" fmla="*/ 4201610 w 4446909"/>
                <a:gd name="connsiteY50" fmla="*/ 2291787 h 2928395"/>
                <a:gd name="connsiteX51" fmla="*/ 4178460 w 4446909"/>
                <a:gd name="connsiteY51" fmla="*/ 2326511 h 2928395"/>
                <a:gd name="connsiteX52" fmla="*/ 4097438 w 4446909"/>
                <a:gd name="connsiteY52" fmla="*/ 2384385 h 2928395"/>
                <a:gd name="connsiteX53" fmla="*/ 4062714 w 4446909"/>
                <a:gd name="connsiteY53" fmla="*/ 2395959 h 2928395"/>
                <a:gd name="connsiteX54" fmla="*/ 4027989 w 4446909"/>
                <a:gd name="connsiteY54" fmla="*/ 2419109 h 2928395"/>
                <a:gd name="connsiteX55" fmla="*/ 3993265 w 4446909"/>
                <a:gd name="connsiteY55" fmla="*/ 2430683 h 2928395"/>
                <a:gd name="connsiteX56" fmla="*/ 3946967 w 4446909"/>
                <a:gd name="connsiteY56" fmla="*/ 2465407 h 2928395"/>
                <a:gd name="connsiteX57" fmla="*/ 3912243 w 4446909"/>
                <a:gd name="connsiteY57" fmla="*/ 2476982 h 2928395"/>
                <a:gd name="connsiteX58" fmla="*/ 3877519 w 4446909"/>
                <a:gd name="connsiteY58" fmla="*/ 2500132 h 2928395"/>
                <a:gd name="connsiteX59" fmla="*/ 3819645 w 4446909"/>
                <a:gd name="connsiteY59" fmla="*/ 2523281 h 2928395"/>
                <a:gd name="connsiteX60" fmla="*/ 3738622 w 4446909"/>
                <a:gd name="connsiteY60" fmla="*/ 2558005 h 2928395"/>
                <a:gd name="connsiteX61" fmla="*/ 3703898 w 4446909"/>
                <a:gd name="connsiteY61" fmla="*/ 2581154 h 2928395"/>
                <a:gd name="connsiteX62" fmla="*/ 3669174 w 4446909"/>
                <a:gd name="connsiteY62" fmla="*/ 2592729 h 2928395"/>
                <a:gd name="connsiteX63" fmla="*/ 3541853 w 4446909"/>
                <a:gd name="connsiteY63" fmla="*/ 2673752 h 2928395"/>
                <a:gd name="connsiteX64" fmla="*/ 3472405 w 4446909"/>
                <a:gd name="connsiteY64" fmla="*/ 2696901 h 2928395"/>
                <a:gd name="connsiteX65" fmla="*/ 3426106 w 4446909"/>
                <a:gd name="connsiteY65" fmla="*/ 2708476 h 2928395"/>
                <a:gd name="connsiteX66" fmla="*/ 3333508 w 4446909"/>
                <a:gd name="connsiteY66" fmla="*/ 2743200 h 2928395"/>
                <a:gd name="connsiteX67" fmla="*/ 3287210 w 4446909"/>
                <a:gd name="connsiteY67" fmla="*/ 2766349 h 2928395"/>
                <a:gd name="connsiteX68" fmla="*/ 3217762 w 4446909"/>
                <a:gd name="connsiteY68" fmla="*/ 2789499 h 2928395"/>
                <a:gd name="connsiteX69" fmla="*/ 3183038 w 4446909"/>
                <a:gd name="connsiteY69" fmla="*/ 2812648 h 2928395"/>
                <a:gd name="connsiteX70" fmla="*/ 3136739 w 4446909"/>
                <a:gd name="connsiteY70" fmla="*/ 2824223 h 2928395"/>
                <a:gd name="connsiteX71" fmla="*/ 3102015 w 4446909"/>
                <a:gd name="connsiteY71" fmla="*/ 2835797 h 2928395"/>
                <a:gd name="connsiteX72" fmla="*/ 3055716 w 4446909"/>
                <a:gd name="connsiteY72" fmla="*/ 2847372 h 2928395"/>
                <a:gd name="connsiteX73" fmla="*/ 2986268 w 4446909"/>
                <a:gd name="connsiteY73" fmla="*/ 2870521 h 2928395"/>
                <a:gd name="connsiteX74" fmla="*/ 2928395 w 4446909"/>
                <a:gd name="connsiteY74" fmla="*/ 2882096 h 2928395"/>
                <a:gd name="connsiteX75" fmla="*/ 2893670 w 4446909"/>
                <a:gd name="connsiteY75" fmla="*/ 2893671 h 2928395"/>
                <a:gd name="connsiteX76" fmla="*/ 2847372 w 4446909"/>
                <a:gd name="connsiteY76" fmla="*/ 2905245 h 2928395"/>
                <a:gd name="connsiteX77" fmla="*/ 2812648 w 4446909"/>
                <a:gd name="connsiteY77" fmla="*/ 2916820 h 2928395"/>
                <a:gd name="connsiteX78" fmla="*/ 2754774 w 4446909"/>
                <a:gd name="connsiteY78" fmla="*/ 2928395 h 2928395"/>
                <a:gd name="connsiteX79" fmla="*/ 1956121 w 4446909"/>
                <a:gd name="connsiteY79" fmla="*/ 2916820 h 2928395"/>
                <a:gd name="connsiteX80" fmla="*/ 1886673 w 4446909"/>
                <a:gd name="connsiteY80" fmla="*/ 2905245 h 2928395"/>
                <a:gd name="connsiteX81" fmla="*/ 1770926 w 4446909"/>
                <a:gd name="connsiteY81" fmla="*/ 2893671 h 2928395"/>
                <a:gd name="connsiteX82" fmla="*/ 1632030 w 4446909"/>
                <a:gd name="connsiteY82" fmla="*/ 2835797 h 2928395"/>
                <a:gd name="connsiteX83" fmla="*/ 1632030 w 4446909"/>
                <a:gd name="connsiteY83" fmla="*/ 2835797 h 2928395"/>
                <a:gd name="connsiteX84" fmla="*/ 1504708 w 4446909"/>
                <a:gd name="connsiteY84" fmla="*/ 2777924 h 2928395"/>
                <a:gd name="connsiteX85" fmla="*/ 1400536 w 4446909"/>
                <a:gd name="connsiteY85" fmla="*/ 2696901 h 2928395"/>
                <a:gd name="connsiteX86" fmla="*/ 1365812 w 4446909"/>
                <a:gd name="connsiteY86" fmla="*/ 2662177 h 2928395"/>
                <a:gd name="connsiteX87" fmla="*/ 1331088 w 4446909"/>
                <a:gd name="connsiteY87" fmla="*/ 2639028 h 2928395"/>
                <a:gd name="connsiteX88" fmla="*/ 1261640 w 4446909"/>
                <a:gd name="connsiteY88" fmla="*/ 2627453 h 2928395"/>
                <a:gd name="connsiteX89" fmla="*/ 1134319 w 4446909"/>
                <a:gd name="connsiteY89" fmla="*/ 2558005 h 2928395"/>
                <a:gd name="connsiteX90" fmla="*/ 995422 w 4446909"/>
                <a:gd name="connsiteY90" fmla="*/ 2465407 h 2928395"/>
                <a:gd name="connsiteX91" fmla="*/ 937549 w 4446909"/>
                <a:gd name="connsiteY91" fmla="*/ 2430683 h 2928395"/>
                <a:gd name="connsiteX92" fmla="*/ 856526 w 4446909"/>
                <a:gd name="connsiteY92" fmla="*/ 2361235 h 2928395"/>
                <a:gd name="connsiteX93" fmla="*/ 787078 w 4446909"/>
                <a:gd name="connsiteY93" fmla="*/ 2314937 h 2928395"/>
                <a:gd name="connsiteX94" fmla="*/ 706055 w 4446909"/>
                <a:gd name="connsiteY94" fmla="*/ 2268638 h 2928395"/>
                <a:gd name="connsiteX95" fmla="*/ 613458 w 4446909"/>
                <a:gd name="connsiteY95" fmla="*/ 2199190 h 2928395"/>
                <a:gd name="connsiteX96" fmla="*/ 590308 w 4446909"/>
                <a:gd name="connsiteY96" fmla="*/ 2176040 h 2928395"/>
                <a:gd name="connsiteX97" fmla="*/ 555584 w 4446909"/>
                <a:gd name="connsiteY97" fmla="*/ 2152891 h 2928395"/>
                <a:gd name="connsiteX98" fmla="*/ 405114 w 4446909"/>
                <a:gd name="connsiteY98" fmla="*/ 2025570 h 2928395"/>
                <a:gd name="connsiteX99" fmla="*/ 300941 w 4446909"/>
                <a:gd name="connsiteY99" fmla="*/ 1944547 h 2928395"/>
                <a:gd name="connsiteX100" fmla="*/ 266217 w 4446909"/>
                <a:gd name="connsiteY100" fmla="*/ 1921397 h 2928395"/>
                <a:gd name="connsiteX101" fmla="*/ 185195 w 4446909"/>
                <a:gd name="connsiteY101" fmla="*/ 1840375 h 2928395"/>
                <a:gd name="connsiteX102" fmla="*/ 92597 w 4446909"/>
                <a:gd name="connsiteY102" fmla="*/ 1713053 h 2928395"/>
                <a:gd name="connsiteX103" fmla="*/ 57873 w 4446909"/>
                <a:gd name="connsiteY103" fmla="*/ 1632030 h 2928395"/>
                <a:gd name="connsiteX104" fmla="*/ 23149 w 4446909"/>
                <a:gd name="connsiteY104" fmla="*/ 1516283 h 2928395"/>
                <a:gd name="connsiteX105" fmla="*/ 0 w 4446909"/>
                <a:gd name="connsiteY105" fmla="*/ 1412111 h 2928395"/>
                <a:gd name="connsiteX106" fmla="*/ 11574 w 4446909"/>
                <a:gd name="connsiteY106" fmla="*/ 972273 h 2928395"/>
                <a:gd name="connsiteX107" fmla="*/ 46298 w 4446909"/>
                <a:gd name="connsiteY107" fmla="*/ 868101 h 2928395"/>
                <a:gd name="connsiteX108" fmla="*/ 69448 w 4446909"/>
                <a:gd name="connsiteY108" fmla="*/ 729205 h 2928395"/>
                <a:gd name="connsiteX109" fmla="*/ 92597 w 4446909"/>
                <a:gd name="connsiteY109" fmla="*/ 567159 h 2928395"/>
                <a:gd name="connsiteX110" fmla="*/ 115746 w 4446909"/>
                <a:gd name="connsiteY110" fmla="*/ 532435 h 2928395"/>
                <a:gd name="connsiteX111" fmla="*/ 138896 w 4446909"/>
                <a:gd name="connsiteY111" fmla="*/ 509286 h 2928395"/>
                <a:gd name="connsiteX112" fmla="*/ 173620 w 4446909"/>
                <a:gd name="connsiteY112" fmla="*/ 474562 h 29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446909" h="2928395">
                  <a:moveTo>
                    <a:pt x="173620" y="474562"/>
                  </a:moveTo>
                  <a:cubicBezTo>
                    <a:pt x="187124" y="453342"/>
                    <a:pt x="164335" y="465341"/>
                    <a:pt x="219919" y="381964"/>
                  </a:cubicBezTo>
                  <a:cubicBezTo>
                    <a:pt x="264645" y="314875"/>
                    <a:pt x="188558" y="375863"/>
                    <a:pt x="266217" y="324091"/>
                  </a:cubicBezTo>
                  <a:cubicBezTo>
                    <a:pt x="315882" y="224762"/>
                    <a:pt x="258649" y="320085"/>
                    <a:pt x="324091" y="254643"/>
                  </a:cubicBezTo>
                  <a:cubicBezTo>
                    <a:pt x="333928" y="244806"/>
                    <a:pt x="337403" y="229756"/>
                    <a:pt x="347240" y="219919"/>
                  </a:cubicBezTo>
                  <a:cubicBezTo>
                    <a:pt x="360881" y="206278"/>
                    <a:pt x="378719" y="197545"/>
                    <a:pt x="393539" y="185195"/>
                  </a:cubicBezTo>
                  <a:cubicBezTo>
                    <a:pt x="401922" y="178209"/>
                    <a:pt x="407608" y="168098"/>
                    <a:pt x="416688" y="162045"/>
                  </a:cubicBezTo>
                  <a:cubicBezTo>
                    <a:pt x="457405" y="134900"/>
                    <a:pt x="485378" y="134570"/>
                    <a:pt x="532435" y="115747"/>
                  </a:cubicBezTo>
                  <a:cubicBezTo>
                    <a:pt x="612972" y="83531"/>
                    <a:pt x="570588" y="99171"/>
                    <a:pt x="659757" y="69448"/>
                  </a:cubicBezTo>
                  <a:cubicBezTo>
                    <a:pt x="671332" y="65590"/>
                    <a:pt x="683568" y="63329"/>
                    <a:pt x="694481" y="57873"/>
                  </a:cubicBezTo>
                  <a:cubicBezTo>
                    <a:pt x="808069" y="1080"/>
                    <a:pt x="753039" y="17248"/>
                    <a:pt x="856526" y="0"/>
                  </a:cubicBezTo>
                  <a:cubicBezTo>
                    <a:pt x="1118886" y="7716"/>
                    <a:pt x="1381515" y="8982"/>
                    <a:pt x="1643605" y="23149"/>
                  </a:cubicBezTo>
                  <a:cubicBezTo>
                    <a:pt x="1667971" y="24466"/>
                    <a:pt x="1689276" y="40812"/>
                    <a:pt x="1713053" y="46299"/>
                  </a:cubicBezTo>
                  <a:cubicBezTo>
                    <a:pt x="1736421" y="51692"/>
                    <a:pt x="1867851" y="66552"/>
                    <a:pt x="1886673" y="69448"/>
                  </a:cubicBezTo>
                  <a:cubicBezTo>
                    <a:pt x="1961465" y="80955"/>
                    <a:pt x="1948553" y="86453"/>
                    <a:pt x="2037144" y="104172"/>
                  </a:cubicBezTo>
                  <a:lnTo>
                    <a:pt x="2095017" y="115747"/>
                  </a:lnTo>
                  <a:cubicBezTo>
                    <a:pt x="2118107" y="119945"/>
                    <a:pt x="2141102" y="125096"/>
                    <a:pt x="2164465" y="127321"/>
                  </a:cubicBezTo>
                  <a:cubicBezTo>
                    <a:pt x="2400867" y="149835"/>
                    <a:pt x="2778294" y="147202"/>
                    <a:pt x="2951544" y="150471"/>
                  </a:cubicBezTo>
                  <a:cubicBezTo>
                    <a:pt x="2982115" y="162699"/>
                    <a:pt x="3012391" y="176123"/>
                    <a:pt x="3044141" y="185195"/>
                  </a:cubicBezTo>
                  <a:cubicBezTo>
                    <a:pt x="3059437" y="189565"/>
                    <a:pt x="3074692" y="194520"/>
                    <a:pt x="3090440" y="196770"/>
                  </a:cubicBezTo>
                  <a:cubicBezTo>
                    <a:pt x="3128825" y="202253"/>
                    <a:pt x="3167605" y="204486"/>
                    <a:pt x="3206187" y="208344"/>
                  </a:cubicBezTo>
                  <a:cubicBezTo>
                    <a:pt x="3342431" y="310527"/>
                    <a:pt x="3250480" y="252337"/>
                    <a:pt x="3402957" y="324091"/>
                  </a:cubicBezTo>
                  <a:cubicBezTo>
                    <a:pt x="3434181" y="338785"/>
                    <a:pt x="3462373" y="360910"/>
                    <a:pt x="3495554" y="370390"/>
                  </a:cubicBezTo>
                  <a:cubicBezTo>
                    <a:pt x="3628325" y="408324"/>
                    <a:pt x="3526997" y="376393"/>
                    <a:pt x="3634450" y="416688"/>
                  </a:cubicBezTo>
                  <a:cubicBezTo>
                    <a:pt x="3684885" y="435601"/>
                    <a:pt x="3659192" y="420145"/>
                    <a:pt x="3715473" y="451413"/>
                  </a:cubicBezTo>
                  <a:cubicBezTo>
                    <a:pt x="3831737" y="516005"/>
                    <a:pt x="3714997" y="451031"/>
                    <a:pt x="3831220" y="544010"/>
                  </a:cubicBezTo>
                  <a:cubicBezTo>
                    <a:pt x="3850511" y="559443"/>
                    <a:pt x="3871624" y="572840"/>
                    <a:pt x="3889093" y="590309"/>
                  </a:cubicBezTo>
                  <a:cubicBezTo>
                    <a:pt x="3995936" y="697152"/>
                    <a:pt x="3903399" y="630712"/>
                    <a:pt x="3981691" y="682906"/>
                  </a:cubicBezTo>
                  <a:cubicBezTo>
                    <a:pt x="3993266" y="698339"/>
                    <a:pt x="4002774" y="715564"/>
                    <a:pt x="4016415" y="729205"/>
                  </a:cubicBezTo>
                  <a:cubicBezTo>
                    <a:pt x="4068775" y="781565"/>
                    <a:pt x="4042124" y="715681"/>
                    <a:pt x="4097438" y="798653"/>
                  </a:cubicBezTo>
                  <a:cubicBezTo>
                    <a:pt x="4112871" y="821802"/>
                    <a:pt x="4124063" y="848428"/>
                    <a:pt x="4143736" y="868101"/>
                  </a:cubicBezTo>
                  <a:cubicBezTo>
                    <a:pt x="4151453" y="875818"/>
                    <a:pt x="4159900" y="882867"/>
                    <a:pt x="4166886" y="891251"/>
                  </a:cubicBezTo>
                  <a:cubicBezTo>
                    <a:pt x="4179236" y="906071"/>
                    <a:pt x="4188705" y="923210"/>
                    <a:pt x="4201610" y="937549"/>
                  </a:cubicBezTo>
                  <a:cubicBezTo>
                    <a:pt x="4223511" y="961883"/>
                    <a:pt x="4247909" y="983848"/>
                    <a:pt x="4271058" y="1006997"/>
                  </a:cubicBezTo>
                  <a:cubicBezTo>
                    <a:pt x="4278774" y="1014714"/>
                    <a:pt x="4288154" y="1021067"/>
                    <a:pt x="4294207" y="1030147"/>
                  </a:cubicBezTo>
                  <a:lnTo>
                    <a:pt x="4340506" y="1099595"/>
                  </a:lnTo>
                  <a:cubicBezTo>
                    <a:pt x="4344364" y="1126603"/>
                    <a:pt x="4344903" y="1154297"/>
                    <a:pt x="4352081" y="1180618"/>
                  </a:cubicBezTo>
                  <a:cubicBezTo>
                    <a:pt x="4356621" y="1197264"/>
                    <a:pt x="4368222" y="1211149"/>
                    <a:pt x="4375230" y="1226916"/>
                  </a:cubicBezTo>
                  <a:cubicBezTo>
                    <a:pt x="4383668" y="1245903"/>
                    <a:pt x="4390663" y="1265499"/>
                    <a:pt x="4398379" y="1284790"/>
                  </a:cubicBezTo>
                  <a:cubicBezTo>
                    <a:pt x="4402237" y="1315656"/>
                    <a:pt x="4404389" y="1346783"/>
                    <a:pt x="4409954" y="1377387"/>
                  </a:cubicBezTo>
                  <a:cubicBezTo>
                    <a:pt x="4412137" y="1389391"/>
                    <a:pt x="4418177" y="1400380"/>
                    <a:pt x="4421529" y="1412111"/>
                  </a:cubicBezTo>
                  <a:cubicBezTo>
                    <a:pt x="4425899" y="1427407"/>
                    <a:pt x="4429245" y="1442977"/>
                    <a:pt x="4433103" y="1458410"/>
                  </a:cubicBezTo>
                  <a:cubicBezTo>
                    <a:pt x="4436961" y="1512425"/>
                    <a:pt x="4444678" y="1566303"/>
                    <a:pt x="4444678" y="1620456"/>
                  </a:cubicBezTo>
                  <a:cubicBezTo>
                    <a:pt x="4444678" y="1667166"/>
                    <a:pt x="4457533" y="1882833"/>
                    <a:pt x="4421529" y="1990845"/>
                  </a:cubicBezTo>
                  <a:cubicBezTo>
                    <a:pt x="4414959" y="2010556"/>
                    <a:pt x="4405674" y="2029264"/>
                    <a:pt x="4398379" y="2048719"/>
                  </a:cubicBezTo>
                  <a:cubicBezTo>
                    <a:pt x="4394095" y="2060143"/>
                    <a:pt x="4392261" y="2072530"/>
                    <a:pt x="4386805" y="2083443"/>
                  </a:cubicBezTo>
                  <a:cubicBezTo>
                    <a:pt x="4380584" y="2095886"/>
                    <a:pt x="4371028" y="2106370"/>
                    <a:pt x="4363655" y="2118167"/>
                  </a:cubicBezTo>
                  <a:cubicBezTo>
                    <a:pt x="4351731" y="2137244"/>
                    <a:pt x="4342985" y="2158473"/>
                    <a:pt x="4328931" y="2176040"/>
                  </a:cubicBezTo>
                  <a:cubicBezTo>
                    <a:pt x="4311888" y="2197344"/>
                    <a:pt x="4290349" y="2214623"/>
                    <a:pt x="4271058" y="2233914"/>
                  </a:cubicBezTo>
                  <a:cubicBezTo>
                    <a:pt x="4263341" y="2241631"/>
                    <a:pt x="4256638" y="2250515"/>
                    <a:pt x="4247908" y="2257063"/>
                  </a:cubicBezTo>
                  <a:cubicBezTo>
                    <a:pt x="4232475" y="2268638"/>
                    <a:pt x="4215251" y="2278146"/>
                    <a:pt x="4201610" y="2291787"/>
                  </a:cubicBezTo>
                  <a:cubicBezTo>
                    <a:pt x="4191773" y="2301624"/>
                    <a:pt x="4188297" y="2316674"/>
                    <a:pt x="4178460" y="2326511"/>
                  </a:cubicBezTo>
                  <a:cubicBezTo>
                    <a:pt x="4173218" y="2331753"/>
                    <a:pt x="4110581" y="2377814"/>
                    <a:pt x="4097438" y="2384385"/>
                  </a:cubicBezTo>
                  <a:cubicBezTo>
                    <a:pt x="4086525" y="2389841"/>
                    <a:pt x="4074289" y="2392101"/>
                    <a:pt x="4062714" y="2395959"/>
                  </a:cubicBezTo>
                  <a:cubicBezTo>
                    <a:pt x="4051139" y="2403676"/>
                    <a:pt x="4040432" y="2412888"/>
                    <a:pt x="4027989" y="2419109"/>
                  </a:cubicBezTo>
                  <a:cubicBezTo>
                    <a:pt x="4017076" y="2424565"/>
                    <a:pt x="4003858" y="2424630"/>
                    <a:pt x="3993265" y="2430683"/>
                  </a:cubicBezTo>
                  <a:cubicBezTo>
                    <a:pt x="3976516" y="2440254"/>
                    <a:pt x="3963716" y="2455836"/>
                    <a:pt x="3946967" y="2465407"/>
                  </a:cubicBezTo>
                  <a:cubicBezTo>
                    <a:pt x="3936374" y="2471460"/>
                    <a:pt x="3923156" y="2471526"/>
                    <a:pt x="3912243" y="2476982"/>
                  </a:cubicBezTo>
                  <a:cubicBezTo>
                    <a:pt x="3899801" y="2483203"/>
                    <a:pt x="3889962" y="2493911"/>
                    <a:pt x="3877519" y="2500132"/>
                  </a:cubicBezTo>
                  <a:cubicBezTo>
                    <a:pt x="3858935" y="2509424"/>
                    <a:pt x="3838229" y="2513989"/>
                    <a:pt x="3819645" y="2523281"/>
                  </a:cubicBezTo>
                  <a:cubicBezTo>
                    <a:pt x="3739709" y="2563248"/>
                    <a:pt x="3834983" y="2533914"/>
                    <a:pt x="3738622" y="2558005"/>
                  </a:cubicBezTo>
                  <a:cubicBezTo>
                    <a:pt x="3727047" y="2565721"/>
                    <a:pt x="3716340" y="2574933"/>
                    <a:pt x="3703898" y="2581154"/>
                  </a:cubicBezTo>
                  <a:cubicBezTo>
                    <a:pt x="3692985" y="2586610"/>
                    <a:pt x="3679767" y="2586676"/>
                    <a:pt x="3669174" y="2592729"/>
                  </a:cubicBezTo>
                  <a:cubicBezTo>
                    <a:pt x="3625497" y="2617687"/>
                    <a:pt x="3589577" y="2657844"/>
                    <a:pt x="3541853" y="2673752"/>
                  </a:cubicBezTo>
                  <a:cubicBezTo>
                    <a:pt x="3518704" y="2681468"/>
                    <a:pt x="3496078" y="2690983"/>
                    <a:pt x="3472405" y="2696901"/>
                  </a:cubicBezTo>
                  <a:cubicBezTo>
                    <a:pt x="3456972" y="2700759"/>
                    <a:pt x="3441402" y="2704106"/>
                    <a:pt x="3426106" y="2708476"/>
                  </a:cubicBezTo>
                  <a:cubicBezTo>
                    <a:pt x="3399384" y="2716111"/>
                    <a:pt x="3355516" y="2733419"/>
                    <a:pt x="3333508" y="2743200"/>
                  </a:cubicBezTo>
                  <a:cubicBezTo>
                    <a:pt x="3317741" y="2750208"/>
                    <a:pt x="3303230" y="2759941"/>
                    <a:pt x="3287210" y="2766349"/>
                  </a:cubicBezTo>
                  <a:cubicBezTo>
                    <a:pt x="3264554" y="2775412"/>
                    <a:pt x="3238065" y="2775964"/>
                    <a:pt x="3217762" y="2789499"/>
                  </a:cubicBezTo>
                  <a:cubicBezTo>
                    <a:pt x="3206187" y="2797215"/>
                    <a:pt x="3195824" y="2807168"/>
                    <a:pt x="3183038" y="2812648"/>
                  </a:cubicBezTo>
                  <a:cubicBezTo>
                    <a:pt x="3168416" y="2818914"/>
                    <a:pt x="3152035" y="2819853"/>
                    <a:pt x="3136739" y="2824223"/>
                  </a:cubicBezTo>
                  <a:cubicBezTo>
                    <a:pt x="3125008" y="2827575"/>
                    <a:pt x="3113746" y="2832445"/>
                    <a:pt x="3102015" y="2835797"/>
                  </a:cubicBezTo>
                  <a:cubicBezTo>
                    <a:pt x="3086719" y="2840167"/>
                    <a:pt x="3070953" y="2842801"/>
                    <a:pt x="3055716" y="2847372"/>
                  </a:cubicBezTo>
                  <a:cubicBezTo>
                    <a:pt x="3032344" y="2854384"/>
                    <a:pt x="3010196" y="2865735"/>
                    <a:pt x="2986268" y="2870521"/>
                  </a:cubicBezTo>
                  <a:cubicBezTo>
                    <a:pt x="2966977" y="2874379"/>
                    <a:pt x="2947481" y="2877324"/>
                    <a:pt x="2928395" y="2882096"/>
                  </a:cubicBezTo>
                  <a:cubicBezTo>
                    <a:pt x="2916558" y="2885055"/>
                    <a:pt x="2905402" y="2890319"/>
                    <a:pt x="2893670" y="2893671"/>
                  </a:cubicBezTo>
                  <a:cubicBezTo>
                    <a:pt x="2878374" y="2898041"/>
                    <a:pt x="2862668" y="2900875"/>
                    <a:pt x="2847372" y="2905245"/>
                  </a:cubicBezTo>
                  <a:cubicBezTo>
                    <a:pt x="2835641" y="2908597"/>
                    <a:pt x="2824485" y="2913861"/>
                    <a:pt x="2812648" y="2916820"/>
                  </a:cubicBezTo>
                  <a:cubicBezTo>
                    <a:pt x="2793562" y="2921592"/>
                    <a:pt x="2774065" y="2924537"/>
                    <a:pt x="2754774" y="2928395"/>
                  </a:cubicBezTo>
                  <a:lnTo>
                    <a:pt x="1956121" y="2916820"/>
                  </a:lnTo>
                  <a:cubicBezTo>
                    <a:pt x="1932661" y="2916194"/>
                    <a:pt x="1909960" y="2908156"/>
                    <a:pt x="1886673" y="2905245"/>
                  </a:cubicBezTo>
                  <a:cubicBezTo>
                    <a:pt x="1848198" y="2900436"/>
                    <a:pt x="1809508" y="2897529"/>
                    <a:pt x="1770926" y="2893671"/>
                  </a:cubicBezTo>
                  <a:cubicBezTo>
                    <a:pt x="1691148" y="2873726"/>
                    <a:pt x="1738856" y="2889210"/>
                    <a:pt x="1632030" y="2835797"/>
                  </a:cubicBezTo>
                  <a:lnTo>
                    <a:pt x="1632030" y="2835797"/>
                  </a:lnTo>
                  <a:cubicBezTo>
                    <a:pt x="1566881" y="2814081"/>
                    <a:pt x="1559866" y="2817322"/>
                    <a:pt x="1504708" y="2777924"/>
                  </a:cubicBezTo>
                  <a:cubicBezTo>
                    <a:pt x="1468911" y="2752355"/>
                    <a:pt x="1431642" y="2728007"/>
                    <a:pt x="1400536" y="2696901"/>
                  </a:cubicBezTo>
                  <a:cubicBezTo>
                    <a:pt x="1388961" y="2685326"/>
                    <a:pt x="1378387" y="2672656"/>
                    <a:pt x="1365812" y="2662177"/>
                  </a:cubicBezTo>
                  <a:cubicBezTo>
                    <a:pt x="1355125" y="2653271"/>
                    <a:pt x="1344285" y="2643427"/>
                    <a:pt x="1331088" y="2639028"/>
                  </a:cubicBezTo>
                  <a:cubicBezTo>
                    <a:pt x="1308824" y="2631607"/>
                    <a:pt x="1284789" y="2631311"/>
                    <a:pt x="1261640" y="2627453"/>
                  </a:cubicBezTo>
                  <a:cubicBezTo>
                    <a:pt x="1172798" y="2568226"/>
                    <a:pt x="1302381" y="2652539"/>
                    <a:pt x="1134319" y="2558005"/>
                  </a:cubicBezTo>
                  <a:cubicBezTo>
                    <a:pt x="976888" y="2469450"/>
                    <a:pt x="1096531" y="2532814"/>
                    <a:pt x="995422" y="2465407"/>
                  </a:cubicBezTo>
                  <a:cubicBezTo>
                    <a:pt x="976703" y="2452928"/>
                    <a:pt x="956268" y="2443162"/>
                    <a:pt x="937549" y="2430683"/>
                  </a:cubicBezTo>
                  <a:cubicBezTo>
                    <a:pt x="808692" y="2344779"/>
                    <a:pt x="963831" y="2444694"/>
                    <a:pt x="856526" y="2361235"/>
                  </a:cubicBezTo>
                  <a:cubicBezTo>
                    <a:pt x="834565" y="2344154"/>
                    <a:pt x="809871" y="2330892"/>
                    <a:pt x="787078" y="2314937"/>
                  </a:cubicBezTo>
                  <a:cubicBezTo>
                    <a:pt x="723373" y="2270344"/>
                    <a:pt x="763915" y="2287925"/>
                    <a:pt x="706055" y="2268638"/>
                  </a:cubicBezTo>
                  <a:cubicBezTo>
                    <a:pt x="634494" y="2197077"/>
                    <a:pt x="714132" y="2271101"/>
                    <a:pt x="613458" y="2199190"/>
                  </a:cubicBezTo>
                  <a:cubicBezTo>
                    <a:pt x="604578" y="2192847"/>
                    <a:pt x="598830" y="2182857"/>
                    <a:pt x="590308" y="2176040"/>
                  </a:cubicBezTo>
                  <a:cubicBezTo>
                    <a:pt x="579445" y="2167350"/>
                    <a:pt x="566271" y="2161797"/>
                    <a:pt x="555584" y="2152891"/>
                  </a:cubicBezTo>
                  <a:cubicBezTo>
                    <a:pt x="450325" y="2065176"/>
                    <a:pt x="641090" y="2182886"/>
                    <a:pt x="405114" y="2025570"/>
                  </a:cubicBezTo>
                  <a:cubicBezTo>
                    <a:pt x="229599" y="1908561"/>
                    <a:pt x="409728" y="2035204"/>
                    <a:pt x="300941" y="1944547"/>
                  </a:cubicBezTo>
                  <a:cubicBezTo>
                    <a:pt x="290254" y="1935641"/>
                    <a:pt x="276557" y="1930703"/>
                    <a:pt x="266217" y="1921397"/>
                  </a:cubicBezTo>
                  <a:cubicBezTo>
                    <a:pt x="237828" y="1895846"/>
                    <a:pt x="206381" y="1872155"/>
                    <a:pt x="185195" y="1840375"/>
                  </a:cubicBezTo>
                  <a:cubicBezTo>
                    <a:pt x="125192" y="1750370"/>
                    <a:pt x="156277" y="1792652"/>
                    <a:pt x="92597" y="1713053"/>
                  </a:cubicBezTo>
                  <a:cubicBezTo>
                    <a:pt x="55333" y="1601265"/>
                    <a:pt x="115091" y="1775077"/>
                    <a:pt x="57873" y="1632030"/>
                  </a:cubicBezTo>
                  <a:cubicBezTo>
                    <a:pt x="42259" y="1592995"/>
                    <a:pt x="32450" y="1556589"/>
                    <a:pt x="23149" y="1516283"/>
                  </a:cubicBezTo>
                  <a:cubicBezTo>
                    <a:pt x="15151" y="1481623"/>
                    <a:pt x="7716" y="1446835"/>
                    <a:pt x="0" y="1412111"/>
                  </a:cubicBezTo>
                  <a:cubicBezTo>
                    <a:pt x="3858" y="1265498"/>
                    <a:pt x="-863" y="1118408"/>
                    <a:pt x="11574" y="972273"/>
                  </a:cubicBezTo>
                  <a:cubicBezTo>
                    <a:pt x="14678" y="935803"/>
                    <a:pt x="40280" y="904205"/>
                    <a:pt x="46298" y="868101"/>
                  </a:cubicBezTo>
                  <a:cubicBezTo>
                    <a:pt x="54015" y="821802"/>
                    <a:pt x="65199" y="775950"/>
                    <a:pt x="69448" y="729205"/>
                  </a:cubicBezTo>
                  <a:cubicBezTo>
                    <a:pt x="72406" y="696668"/>
                    <a:pt x="70328" y="611696"/>
                    <a:pt x="92597" y="567159"/>
                  </a:cubicBezTo>
                  <a:cubicBezTo>
                    <a:pt x="98818" y="554717"/>
                    <a:pt x="107056" y="543298"/>
                    <a:pt x="115746" y="532435"/>
                  </a:cubicBezTo>
                  <a:cubicBezTo>
                    <a:pt x="122563" y="523914"/>
                    <a:pt x="128764" y="513339"/>
                    <a:pt x="138896" y="509286"/>
                  </a:cubicBezTo>
                  <a:cubicBezTo>
                    <a:pt x="149643" y="504987"/>
                    <a:pt x="160116" y="495782"/>
                    <a:pt x="173620" y="474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7CFA83-B92D-41E9-A241-80D472054BA0}"/>
                </a:ext>
              </a:extLst>
            </p:cNvPr>
            <p:cNvSpPr/>
            <p:nvPr/>
          </p:nvSpPr>
          <p:spPr>
            <a:xfrm>
              <a:off x="6425854" y="3546073"/>
              <a:ext cx="279148" cy="3863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MVM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0C49EC-73FC-482B-9A1D-48AAAFDDC234}"/>
                </a:ext>
              </a:extLst>
            </p:cNvPr>
            <p:cNvSpPr/>
            <p:nvPr/>
          </p:nvSpPr>
          <p:spPr>
            <a:xfrm>
              <a:off x="7723050" y="3675869"/>
              <a:ext cx="279148" cy="3863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71B20D-0374-4690-965B-102051D8C8C6}"/>
                </a:ext>
              </a:extLst>
            </p:cNvPr>
            <p:cNvSpPr/>
            <p:nvPr/>
          </p:nvSpPr>
          <p:spPr>
            <a:xfrm>
              <a:off x="6896829" y="3814590"/>
              <a:ext cx="279148" cy="3863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1ED27-2406-4F07-B389-F1C17099EDDD}"/>
                </a:ext>
              </a:extLst>
            </p:cNvPr>
            <p:cNvSpPr/>
            <p:nvPr/>
          </p:nvSpPr>
          <p:spPr>
            <a:xfrm>
              <a:off x="6420233" y="4062758"/>
              <a:ext cx="279148" cy="386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D502F7-BB01-4D4C-87F6-DE194DCF78AA}"/>
                </a:ext>
              </a:extLst>
            </p:cNvPr>
            <p:cNvSpPr/>
            <p:nvPr/>
          </p:nvSpPr>
          <p:spPr>
            <a:xfrm>
              <a:off x="5954881" y="3546073"/>
              <a:ext cx="279148" cy="3863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54EC17-CA8B-4475-88A0-9AD8416D0214}"/>
                </a:ext>
              </a:extLst>
            </p:cNvPr>
            <p:cNvSpPr/>
            <p:nvPr/>
          </p:nvSpPr>
          <p:spPr>
            <a:xfrm>
              <a:off x="8194023" y="3675869"/>
              <a:ext cx="279148" cy="3863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MVM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009A62-B3AA-4BCD-BDFF-3BA566BFBBD6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6234030" y="3739233"/>
              <a:ext cx="191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2BC6F95-F6E8-4B3D-8B9C-08FDD1D01BC4}"/>
                </a:ext>
              </a:extLst>
            </p:cNvPr>
            <p:cNvCxnSpPr>
              <a:cxnSpLocks/>
              <a:stCxn id="59" idx="6"/>
              <a:endCxn id="58" idx="3"/>
            </p:cNvCxnSpPr>
            <p:nvPr/>
          </p:nvCxnSpPr>
          <p:spPr>
            <a:xfrm flipV="1">
              <a:off x="6699385" y="4144333"/>
              <a:ext cx="238326" cy="11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8B18E41-FE32-4376-953F-34603B25FD40}"/>
                </a:ext>
              </a:extLst>
            </p:cNvPr>
            <p:cNvCxnSpPr>
              <a:cxnSpLocks/>
              <a:stCxn id="55" idx="6"/>
              <a:endCxn id="58" idx="1"/>
            </p:cNvCxnSpPr>
            <p:nvPr/>
          </p:nvCxnSpPr>
          <p:spPr>
            <a:xfrm>
              <a:off x="6705005" y="3739233"/>
              <a:ext cx="232706" cy="13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2E9A7E1-01F8-4042-918B-743DA2AD244C}"/>
                </a:ext>
              </a:extLst>
            </p:cNvPr>
            <p:cNvCxnSpPr>
              <a:cxnSpLocks/>
              <a:stCxn id="58" idx="6"/>
              <a:endCxn id="56" idx="2"/>
            </p:cNvCxnSpPr>
            <p:nvPr/>
          </p:nvCxnSpPr>
          <p:spPr>
            <a:xfrm flipV="1">
              <a:off x="7175979" y="3869029"/>
              <a:ext cx="547073" cy="138721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A627742-0A90-465B-ABC2-024302473240}"/>
              </a:ext>
            </a:extLst>
          </p:cNvPr>
          <p:cNvGrpSpPr>
            <a:grpSpLocks noChangeAspect="1"/>
          </p:cNvGrpSpPr>
          <p:nvPr/>
        </p:nvGrpSpPr>
        <p:grpSpPr>
          <a:xfrm>
            <a:off x="6700809" y="4175623"/>
            <a:ext cx="4946987" cy="1976431"/>
            <a:chOff x="5541550" y="4869837"/>
            <a:chExt cx="3574645" cy="142815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ECCD965-5684-4092-9F1F-C8205FD3C032}"/>
                </a:ext>
              </a:extLst>
            </p:cNvPr>
            <p:cNvGrpSpPr/>
            <p:nvPr/>
          </p:nvGrpSpPr>
          <p:grpSpPr>
            <a:xfrm>
              <a:off x="5541550" y="5077107"/>
              <a:ext cx="3338965" cy="1220883"/>
              <a:chOff x="5668665" y="2301588"/>
              <a:chExt cx="3338961" cy="122087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460707B-CE7C-4F5C-BD2D-3920484B2BEA}"/>
                  </a:ext>
                </a:extLst>
              </p:cNvPr>
              <p:cNvGrpSpPr/>
              <p:nvPr/>
            </p:nvGrpSpPr>
            <p:grpSpPr>
              <a:xfrm>
                <a:off x="5668665" y="2301588"/>
                <a:ext cx="1782656" cy="1220435"/>
                <a:chOff x="362355" y="3440353"/>
                <a:chExt cx="1782656" cy="1220435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6887A3-2B8A-477D-8BF1-6A6C8E0A8E98}"/>
                    </a:ext>
                  </a:extLst>
                </p:cNvPr>
                <p:cNvSpPr txBox="1"/>
                <p:nvPr/>
              </p:nvSpPr>
              <p:spPr>
                <a:xfrm>
                  <a:off x="362355" y="4199123"/>
                  <a:ext cx="17826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0000"/>
                      </a:solidFill>
                      <a:cs typeface="Times" panose="02020603050405020304" pitchFamily="18" charset="0"/>
                    </a:rPr>
                    <a:t>CORE N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7305EC2-DF4A-421D-BA97-CC5E54669245}"/>
                    </a:ext>
                  </a:extLst>
                </p:cNvPr>
                <p:cNvGrpSpPr/>
                <p:nvPr/>
              </p:nvGrpSpPr>
              <p:grpSpPr>
                <a:xfrm>
                  <a:off x="646247" y="3440353"/>
                  <a:ext cx="1221914" cy="760316"/>
                  <a:chOff x="646247" y="3440353"/>
                  <a:chExt cx="1221914" cy="760316"/>
                </a:xfrm>
              </p:grpSpPr>
              <p:sp>
                <p:nvSpPr>
                  <p:cNvPr id="123" name="Rectangle: Rounded Corners 50">
                    <a:extLst>
                      <a:ext uri="{FF2B5EF4-FFF2-40B4-BE49-F238E27FC236}">
                        <a16:creationId xmlns:a16="http://schemas.microsoft.com/office/drawing/2014/main" id="{E166C87F-6429-4EEA-8376-8BF1A49AAC76}"/>
                      </a:ext>
                    </a:extLst>
                  </p:cNvPr>
                  <p:cNvSpPr/>
                  <p:nvPr/>
                </p:nvSpPr>
                <p:spPr>
                  <a:xfrm>
                    <a:off x="646247" y="3440353"/>
                    <a:ext cx="1199084" cy="760316"/>
                  </a:xfrm>
                  <a:prstGeom prst="roundRect">
                    <a:avLst>
                      <a:gd name="adj" fmla="val 5285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latin typeface="Times" panose="02020603050405020304" pitchFamily="18" charset="0"/>
                      <a:cs typeface="Times" panose="02020603050405020304" pitchFamily="18" charset="0"/>
                    </a:endParaRPr>
                  </a:p>
                </p:txBody>
              </p:sp>
              <p:pic>
                <p:nvPicPr>
                  <p:cNvPr id="124" name="Picture 123">
                    <a:extLst>
                      <a:ext uri="{FF2B5EF4-FFF2-40B4-BE49-F238E27FC236}">
                        <a16:creationId xmlns:a16="http://schemas.microsoft.com/office/drawing/2014/main" id="{DFD8C882-CE52-4CE2-B512-5168E7CE5B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9132" y="3458052"/>
                    <a:ext cx="1199029" cy="7410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F63088D-B4AA-4422-9A7C-3DE52D8FD3FF}"/>
                  </a:ext>
                </a:extLst>
              </p:cNvPr>
              <p:cNvGrpSpPr/>
              <p:nvPr/>
            </p:nvGrpSpPr>
            <p:grpSpPr>
              <a:xfrm>
                <a:off x="7224970" y="2301588"/>
                <a:ext cx="1782656" cy="1220879"/>
                <a:chOff x="362355" y="3440353"/>
                <a:chExt cx="1782656" cy="1220879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4A06A1F-A555-4C3C-AFCF-9377B93D3742}"/>
                    </a:ext>
                  </a:extLst>
                </p:cNvPr>
                <p:cNvSpPr txBox="1"/>
                <p:nvPr/>
              </p:nvSpPr>
              <p:spPr>
                <a:xfrm>
                  <a:off x="362355" y="4199567"/>
                  <a:ext cx="17826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0000"/>
                      </a:solidFill>
                      <a:cs typeface="Times" panose="02020603050405020304" pitchFamily="18" charset="0"/>
                    </a:rPr>
                    <a:t>CORE N+1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24776629-348A-41F4-A6F6-656D260CA22A}"/>
                    </a:ext>
                  </a:extLst>
                </p:cNvPr>
                <p:cNvGrpSpPr/>
                <p:nvPr/>
              </p:nvGrpSpPr>
              <p:grpSpPr>
                <a:xfrm>
                  <a:off x="646247" y="3440353"/>
                  <a:ext cx="1221914" cy="760316"/>
                  <a:chOff x="646247" y="3440353"/>
                  <a:chExt cx="1221914" cy="760316"/>
                </a:xfrm>
              </p:grpSpPr>
              <p:sp>
                <p:nvSpPr>
                  <p:cNvPr id="119" name="Rectangle: Rounded Corners 50">
                    <a:extLst>
                      <a:ext uri="{FF2B5EF4-FFF2-40B4-BE49-F238E27FC236}">
                        <a16:creationId xmlns:a16="http://schemas.microsoft.com/office/drawing/2014/main" id="{FEB93B6A-0C9D-42E8-A916-E0FAF53F1DA6}"/>
                      </a:ext>
                    </a:extLst>
                  </p:cNvPr>
                  <p:cNvSpPr/>
                  <p:nvPr/>
                </p:nvSpPr>
                <p:spPr>
                  <a:xfrm>
                    <a:off x="646247" y="3440353"/>
                    <a:ext cx="1199084" cy="760316"/>
                  </a:xfrm>
                  <a:prstGeom prst="roundRect">
                    <a:avLst>
                      <a:gd name="adj" fmla="val 5285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latin typeface="Times" panose="02020603050405020304" pitchFamily="18" charset="0"/>
                      <a:cs typeface="Times" panose="02020603050405020304" pitchFamily="18" charset="0"/>
                    </a:endParaRPr>
                  </a:p>
                </p:txBody>
              </p: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59F2E114-19D6-4CC7-B546-8561B77153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9132" y="3458052"/>
                    <a:ext cx="1199029" cy="741071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E764797-44B2-482B-BFF3-F7DC0FA89ACC}"/>
                </a:ext>
              </a:extLst>
            </p:cNvPr>
            <p:cNvSpPr/>
            <p:nvPr/>
          </p:nvSpPr>
          <p:spPr>
            <a:xfrm>
              <a:off x="5693074" y="4869837"/>
              <a:ext cx="3423121" cy="1332102"/>
            </a:xfrm>
            <a:custGeom>
              <a:avLst/>
              <a:gdLst>
                <a:gd name="connsiteX0" fmla="*/ 4731488 w 9558670"/>
                <a:gd name="connsiteY0" fmla="*/ 276446 h 2743200"/>
                <a:gd name="connsiteX1" fmla="*/ 4731488 w 9558670"/>
                <a:gd name="connsiteY1" fmla="*/ 276446 h 2743200"/>
                <a:gd name="connsiteX2" fmla="*/ 5528930 w 9558670"/>
                <a:gd name="connsiteY2" fmla="*/ 265814 h 2743200"/>
                <a:gd name="connsiteX3" fmla="*/ 5656521 w 9558670"/>
                <a:gd name="connsiteY3" fmla="*/ 244548 h 2743200"/>
                <a:gd name="connsiteX4" fmla="*/ 5869172 w 9558670"/>
                <a:gd name="connsiteY4" fmla="*/ 223283 h 2743200"/>
                <a:gd name="connsiteX5" fmla="*/ 5964865 w 9558670"/>
                <a:gd name="connsiteY5" fmla="*/ 191386 h 2743200"/>
                <a:gd name="connsiteX6" fmla="*/ 6007395 w 9558670"/>
                <a:gd name="connsiteY6" fmla="*/ 180753 h 2743200"/>
                <a:gd name="connsiteX7" fmla="*/ 6049926 w 9558670"/>
                <a:gd name="connsiteY7" fmla="*/ 159488 h 2743200"/>
                <a:gd name="connsiteX8" fmla="*/ 6092456 w 9558670"/>
                <a:gd name="connsiteY8" fmla="*/ 148855 h 2743200"/>
                <a:gd name="connsiteX9" fmla="*/ 6209414 w 9558670"/>
                <a:gd name="connsiteY9" fmla="*/ 116958 h 2743200"/>
                <a:gd name="connsiteX10" fmla="*/ 6273209 w 9558670"/>
                <a:gd name="connsiteY10" fmla="*/ 106325 h 2743200"/>
                <a:gd name="connsiteX11" fmla="*/ 6315740 w 9558670"/>
                <a:gd name="connsiteY11" fmla="*/ 95693 h 2743200"/>
                <a:gd name="connsiteX12" fmla="*/ 6549656 w 9558670"/>
                <a:gd name="connsiteY12" fmla="*/ 85060 h 2743200"/>
                <a:gd name="connsiteX13" fmla="*/ 6592186 w 9558670"/>
                <a:gd name="connsiteY13" fmla="*/ 74428 h 2743200"/>
                <a:gd name="connsiteX14" fmla="*/ 6655981 w 9558670"/>
                <a:gd name="connsiteY14" fmla="*/ 63795 h 2743200"/>
                <a:gd name="connsiteX15" fmla="*/ 6709144 w 9558670"/>
                <a:gd name="connsiteY15" fmla="*/ 53162 h 2743200"/>
                <a:gd name="connsiteX16" fmla="*/ 7899991 w 9558670"/>
                <a:gd name="connsiteY16" fmla="*/ 53162 h 2743200"/>
                <a:gd name="connsiteX17" fmla="*/ 8027581 w 9558670"/>
                <a:gd name="connsiteY17" fmla="*/ 42530 h 2743200"/>
                <a:gd name="connsiteX18" fmla="*/ 8389088 w 9558670"/>
                <a:gd name="connsiteY18" fmla="*/ 42530 h 2743200"/>
                <a:gd name="connsiteX19" fmla="*/ 8463516 w 9558670"/>
                <a:gd name="connsiteY19" fmla="*/ 53162 h 2743200"/>
                <a:gd name="connsiteX20" fmla="*/ 8952614 w 9558670"/>
                <a:gd name="connsiteY20" fmla="*/ 63795 h 2743200"/>
                <a:gd name="connsiteX21" fmla="*/ 8995144 w 9558670"/>
                <a:gd name="connsiteY21" fmla="*/ 85060 h 2743200"/>
                <a:gd name="connsiteX22" fmla="*/ 9027042 w 9558670"/>
                <a:gd name="connsiteY22" fmla="*/ 116958 h 2743200"/>
                <a:gd name="connsiteX23" fmla="*/ 9090837 w 9558670"/>
                <a:gd name="connsiteY23" fmla="*/ 138223 h 2743200"/>
                <a:gd name="connsiteX24" fmla="*/ 9154633 w 9558670"/>
                <a:gd name="connsiteY24" fmla="*/ 170121 h 2743200"/>
                <a:gd name="connsiteX25" fmla="*/ 9218428 w 9558670"/>
                <a:gd name="connsiteY25" fmla="*/ 223283 h 2743200"/>
                <a:gd name="connsiteX26" fmla="*/ 9250326 w 9558670"/>
                <a:gd name="connsiteY26" fmla="*/ 233916 h 2743200"/>
                <a:gd name="connsiteX27" fmla="*/ 9314121 w 9558670"/>
                <a:gd name="connsiteY27" fmla="*/ 276446 h 2743200"/>
                <a:gd name="connsiteX28" fmla="*/ 9346019 w 9558670"/>
                <a:gd name="connsiteY28" fmla="*/ 297711 h 2743200"/>
                <a:gd name="connsiteX29" fmla="*/ 9388549 w 9558670"/>
                <a:gd name="connsiteY29" fmla="*/ 361507 h 2743200"/>
                <a:gd name="connsiteX30" fmla="*/ 9420447 w 9558670"/>
                <a:gd name="connsiteY30" fmla="*/ 414669 h 2743200"/>
                <a:gd name="connsiteX31" fmla="*/ 9441712 w 9558670"/>
                <a:gd name="connsiteY31" fmla="*/ 733646 h 2743200"/>
                <a:gd name="connsiteX32" fmla="*/ 9462977 w 9558670"/>
                <a:gd name="connsiteY32" fmla="*/ 797442 h 2743200"/>
                <a:gd name="connsiteX33" fmla="*/ 9473609 w 9558670"/>
                <a:gd name="connsiteY33" fmla="*/ 829339 h 2743200"/>
                <a:gd name="connsiteX34" fmla="*/ 9484242 w 9558670"/>
                <a:gd name="connsiteY34" fmla="*/ 871869 h 2743200"/>
                <a:gd name="connsiteX35" fmla="*/ 9505507 w 9558670"/>
                <a:gd name="connsiteY35" fmla="*/ 903767 h 2743200"/>
                <a:gd name="connsiteX36" fmla="*/ 9516140 w 9558670"/>
                <a:gd name="connsiteY36" fmla="*/ 935665 h 2743200"/>
                <a:gd name="connsiteX37" fmla="*/ 9537405 w 9558670"/>
                <a:gd name="connsiteY37" fmla="*/ 1020725 h 2743200"/>
                <a:gd name="connsiteX38" fmla="*/ 9558670 w 9558670"/>
                <a:gd name="connsiteY38" fmla="*/ 1095153 h 2743200"/>
                <a:gd name="connsiteX39" fmla="*/ 9548037 w 9558670"/>
                <a:gd name="connsiteY39" fmla="*/ 1488558 h 2743200"/>
                <a:gd name="connsiteX40" fmla="*/ 9526772 w 9558670"/>
                <a:gd name="connsiteY40" fmla="*/ 1573618 h 2743200"/>
                <a:gd name="connsiteX41" fmla="*/ 9505507 w 9558670"/>
                <a:gd name="connsiteY41" fmla="*/ 1637414 h 2743200"/>
                <a:gd name="connsiteX42" fmla="*/ 9516140 w 9558670"/>
                <a:gd name="connsiteY42" fmla="*/ 1733107 h 2743200"/>
                <a:gd name="connsiteX43" fmla="*/ 9526772 w 9558670"/>
                <a:gd name="connsiteY43" fmla="*/ 1775637 h 2743200"/>
                <a:gd name="connsiteX44" fmla="*/ 9548037 w 9558670"/>
                <a:gd name="connsiteY44" fmla="*/ 1924493 h 2743200"/>
                <a:gd name="connsiteX45" fmla="*/ 9537405 w 9558670"/>
                <a:gd name="connsiteY45" fmla="*/ 2243469 h 2743200"/>
                <a:gd name="connsiteX46" fmla="*/ 9526772 w 9558670"/>
                <a:gd name="connsiteY46" fmla="*/ 2275367 h 2743200"/>
                <a:gd name="connsiteX47" fmla="*/ 9505507 w 9558670"/>
                <a:gd name="connsiteY47" fmla="*/ 2349795 h 2743200"/>
                <a:gd name="connsiteX48" fmla="*/ 9473609 w 9558670"/>
                <a:gd name="connsiteY48" fmla="*/ 2371060 h 2743200"/>
                <a:gd name="connsiteX49" fmla="*/ 9452344 w 9558670"/>
                <a:gd name="connsiteY49" fmla="*/ 2402958 h 2743200"/>
                <a:gd name="connsiteX50" fmla="*/ 9388549 w 9558670"/>
                <a:gd name="connsiteY50" fmla="*/ 2434855 h 2743200"/>
                <a:gd name="connsiteX51" fmla="*/ 9367284 w 9558670"/>
                <a:gd name="connsiteY51" fmla="*/ 2456121 h 2743200"/>
                <a:gd name="connsiteX52" fmla="*/ 9260958 w 9558670"/>
                <a:gd name="connsiteY52" fmla="*/ 2488018 h 2743200"/>
                <a:gd name="connsiteX53" fmla="*/ 9197163 w 9558670"/>
                <a:gd name="connsiteY53" fmla="*/ 2509283 h 2743200"/>
                <a:gd name="connsiteX54" fmla="*/ 9165265 w 9558670"/>
                <a:gd name="connsiteY54" fmla="*/ 2519916 h 2743200"/>
                <a:gd name="connsiteX55" fmla="*/ 9133368 w 9558670"/>
                <a:gd name="connsiteY55" fmla="*/ 2541181 h 2743200"/>
                <a:gd name="connsiteX56" fmla="*/ 9048307 w 9558670"/>
                <a:gd name="connsiteY56" fmla="*/ 2551814 h 2743200"/>
                <a:gd name="connsiteX57" fmla="*/ 8984512 w 9558670"/>
                <a:gd name="connsiteY57" fmla="*/ 2573079 h 2743200"/>
                <a:gd name="connsiteX58" fmla="*/ 8676168 w 9558670"/>
                <a:gd name="connsiteY58" fmla="*/ 2594344 h 2743200"/>
                <a:gd name="connsiteX59" fmla="*/ 8612372 w 9558670"/>
                <a:gd name="connsiteY59" fmla="*/ 2604976 h 2743200"/>
                <a:gd name="connsiteX60" fmla="*/ 8559209 w 9558670"/>
                <a:gd name="connsiteY60" fmla="*/ 2615609 h 2743200"/>
                <a:gd name="connsiteX61" fmla="*/ 8293395 w 9558670"/>
                <a:gd name="connsiteY61" fmla="*/ 2626242 h 2743200"/>
                <a:gd name="connsiteX62" fmla="*/ 8187070 w 9558670"/>
                <a:gd name="connsiteY62" fmla="*/ 2636874 h 2743200"/>
                <a:gd name="connsiteX63" fmla="*/ 7357730 w 9558670"/>
                <a:gd name="connsiteY63" fmla="*/ 2658139 h 2743200"/>
                <a:gd name="connsiteX64" fmla="*/ 6921795 w 9558670"/>
                <a:gd name="connsiteY64" fmla="*/ 2658139 h 2743200"/>
                <a:gd name="connsiteX65" fmla="*/ 6858000 w 9558670"/>
                <a:gd name="connsiteY65" fmla="*/ 2636874 h 2743200"/>
                <a:gd name="connsiteX66" fmla="*/ 6719777 w 9558670"/>
                <a:gd name="connsiteY66" fmla="*/ 2604976 h 2743200"/>
                <a:gd name="connsiteX67" fmla="*/ 6645349 w 9558670"/>
                <a:gd name="connsiteY67" fmla="*/ 2573079 h 2743200"/>
                <a:gd name="connsiteX68" fmla="*/ 6570921 w 9558670"/>
                <a:gd name="connsiteY68" fmla="*/ 2562446 h 2743200"/>
                <a:gd name="connsiteX69" fmla="*/ 6528391 w 9558670"/>
                <a:gd name="connsiteY69" fmla="*/ 2551814 h 2743200"/>
                <a:gd name="connsiteX70" fmla="*/ 6262577 w 9558670"/>
                <a:gd name="connsiteY70" fmla="*/ 2541181 h 2743200"/>
                <a:gd name="connsiteX71" fmla="*/ 5911702 w 9558670"/>
                <a:gd name="connsiteY71" fmla="*/ 2551814 h 2743200"/>
                <a:gd name="connsiteX72" fmla="*/ 5784112 w 9558670"/>
                <a:gd name="connsiteY72" fmla="*/ 2583711 h 2743200"/>
                <a:gd name="connsiteX73" fmla="*/ 5624623 w 9558670"/>
                <a:gd name="connsiteY73" fmla="*/ 2604976 h 2743200"/>
                <a:gd name="connsiteX74" fmla="*/ 5326912 w 9558670"/>
                <a:gd name="connsiteY74" fmla="*/ 2615609 h 2743200"/>
                <a:gd name="connsiteX75" fmla="*/ 4019107 w 9558670"/>
                <a:gd name="connsiteY75" fmla="*/ 2636874 h 2743200"/>
                <a:gd name="connsiteX76" fmla="*/ 3721395 w 9558670"/>
                <a:gd name="connsiteY76" fmla="*/ 2647507 h 2743200"/>
                <a:gd name="connsiteX77" fmla="*/ 3136605 w 9558670"/>
                <a:gd name="connsiteY77" fmla="*/ 2658139 h 2743200"/>
                <a:gd name="connsiteX78" fmla="*/ 2849526 w 9558670"/>
                <a:gd name="connsiteY78" fmla="*/ 2690037 h 2743200"/>
                <a:gd name="connsiteX79" fmla="*/ 2615609 w 9558670"/>
                <a:gd name="connsiteY79" fmla="*/ 2711302 h 2743200"/>
                <a:gd name="connsiteX80" fmla="*/ 2498651 w 9558670"/>
                <a:gd name="connsiteY80" fmla="*/ 2732567 h 2743200"/>
                <a:gd name="connsiteX81" fmla="*/ 2434856 w 9558670"/>
                <a:gd name="connsiteY81" fmla="*/ 2743200 h 2743200"/>
                <a:gd name="connsiteX82" fmla="*/ 1552354 w 9558670"/>
                <a:gd name="connsiteY82" fmla="*/ 2732567 h 2743200"/>
                <a:gd name="connsiteX83" fmla="*/ 1456661 w 9558670"/>
                <a:gd name="connsiteY83" fmla="*/ 2721935 h 2743200"/>
                <a:gd name="connsiteX84" fmla="*/ 1318437 w 9558670"/>
                <a:gd name="connsiteY84" fmla="*/ 2711302 h 2743200"/>
                <a:gd name="connsiteX85" fmla="*/ 871870 w 9558670"/>
                <a:gd name="connsiteY85" fmla="*/ 2690037 h 2743200"/>
                <a:gd name="connsiteX86" fmla="*/ 648586 w 9558670"/>
                <a:gd name="connsiteY86" fmla="*/ 2668772 h 2743200"/>
                <a:gd name="connsiteX87" fmla="*/ 467833 w 9558670"/>
                <a:gd name="connsiteY87" fmla="*/ 2647507 h 2743200"/>
                <a:gd name="connsiteX88" fmla="*/ 425302 w 9558670"/>
                <a:gd name="connsiteY88" fmla="*/ 2636874 h 2743200"/>
                <a:gd name="connsiteX89" fmla="*/ 372140 w 9558670"/>
                <a:gd name="connsiteY89" fmla="*/ 2604976 h 2743200"/>
                <a:gd name="connsiteX90" fmla="*/ 318977 w 9558670"/>
                <a:gd name="connsiteY90" fmla="*/ 2573079 h 2743200"/>
                <a:gd name="connsiteX91" fmla="*/ 287079 w 9558670"/>
                <a:gd name="connsiteY91" fmla="*/ 2551814 h 2743200"/>
                <a:gd name="connsiteX92" fmla="*/ 265814 w 9558670"/>
                <a:gd name="connsiteY92" fmla="*/ 2530548 h 2743200"/>
                <a:gd name="connsiteX93" fmla="*/ 233916 w 9558670"/>
                <a:gd name="connsiteY93" fmla="*/ 2519916 h 2743200"/>
                <a:gd name="connsiteX94" fmla="*/ 212651 w 9558670"/>
                <a:gd name="connsiteY94" fmla="*/ 2456121 h 2743200"/>
                <a:gd name="connsiteX95" fmla="*/ 202019 w 9558670"/>
                <a:gd name="connsiteY95" fmla="*/ 2424223 h 2743200"/>
                <a:gd name="connsiteX96" fmla="*/ 191386 w 9558670"/>
                <a:gd name="connsiteY96" fmla="*/ 2339162 h 2743200"/>
                <a:gd name="connsiteX97" fmla="*/ 170121 w 9558670"/>
                <a:gd name="connsiteY97" fmla="*/ 2296632 h 2743200"/>
                <a:gd name="connsiteX98" fmla="*/ 138223 w 9558670"/>
                <a:gd name="connsiteY98" fmla="*/ 2211572 h 2743200"/>
                <a:gd name="connsiteX99" fmla="*/ 85061 w 9558670"/>
                <a:gd name="connsiteY99" fmla="*/ 2073348 h 2743200"/>
                <a:gd name="connsiteX100" fmla="*/ 74428 w 9558670"/>
                <a:gd name="connsiteY100" fmla="*/ 1988288 h 2743200"/>
                <a:gd name="connsiteX101" fmla="*/ 53163 w 9558670"/>
                <a:gd name="connsiteY101" fmla="*/ 1913860 h 2743200"/>
                <a:gd name="connsiteX102" fmla="*/ 42530 w 9558670"/>
                <a:gd name="connsiteY102" fmla="*/ 1456660 h 2743200"/>
                <a:gd name="connsiteX103" fmla="*/ 21265 w 9558670"/>
                <a:gd name="connsiteY103" fmla="*/ 1318437 h 2743200"/>
                <a:gd name="connsiteX104" fmla="*/ 10633 w 9558670"/>
                <a:gd name="connsiteY104" fmla="*/ 1222744 h 2743200"/>
                <a:gd name="connsiteX105" fmla="*/ 0 w 9558670"/>
                <a:gd name="connsiteY105" fmla="*/ 1137683 h 2743200"/>
                <a:gd name="connsiteX106" fmla="*/ 10633 w 9558670"/>
                <a:gd name="connsiteY106" fmla="*/ 701748 h 2743200"/>
                <a:gd name="connsiteX107" fmla="*/ 31898 w 9558670"/>
                <a:gd name="connsiteY107" fmla="*/ 637953 h 2743200"/>
                <a:gd name="connsiteX108" fmla="*/ 53163 w 9558670"/>
                <a:gd name="connsiteY108" fmla="*/ 606055 h 2743200"/>
                <a:gd name="connsiteX109" fmla="*/ 63795 w 9558670"/>
                <a:gd name="connsiteY109" fmla="*/ 574158 h 2743200"/>
                <a:gd name="connsiteX110" fmla="*/ 85061 w 9558670"/>
                <a:gd name="connsiteY110" fmla="*/ 552893 h 2743200"/>
                <a:gd name="connsiteX111" fmla="*/ 106326 w 9558670"/>
                <a:gd name="connsiteY111" fmla="*/ 520995 h 2743200"/>
                <a:gd name="connsiteX112" fmla="*/ 127591 w 9558670"/>
                <a:gd name="connsiteY112" fmla="*/ 435935 h 2743200"/>
                <a:gd name="connsiteX113" fmla="*/ 138223 w 9558670"/>
                <a:gd name="connsiteY113" fmla="*/ 404037 h 2743200"/>
                <a:gd name="connsiteX114" fmla="*/ 170121 w 9558670"/>
                <a:gd name="connsiteY114" fmla="*/ 382772 h 2743200"/>
                <a:gd name="connsiteX115" fmla="*/ 212651 w 9558670"/>
                <a:gd name="connsiteY115" fmla="*/ 318976 h 2743200"/>
                <a:gd name="connsiteX116" fmla="*/ 265814 w 9558670"/>
                <a:gd name="connsiteY116" fmla="*/ 223283 h 2743200"/>
                <a:gd name="connsiteX117" fmla="*/ 297712 w 9558670"/>
                <a:gd name="connsiteY117" fmla="*/ 202018 h 2743200"/>
                <a:gd name="connsiteX118" fmla="*/ 318977 w 9558670"/>
                <a:gd name="connsiteY118" fmla="*/ 170121 h 2743200"/>
                <a:gd name="connsiteX119" fmla="*/ 382772 w 9558670"/>
                <a:gd name="connsiteY119" fmla="*/ 148855 h 2743200"/>
                <a:gd name="connsiteX120" fmla="*/ 606056 w 9558670"/>
                <a:gd name="connsiteY120" fmla="*/ 127590 h 2743200"/>
                <a:gd name="connsiteX121" fmla="*/ 903768 w 9558670"/>
                <a:gd name="connsiteY121" fmla="*/ 95693 h 2743200"/>
                <a:gd name="connsiteX122" fmla="*/ 956930 w 9558670"/>
                <a:gd name="connsiteY122" fmla="*/ 85060 h 2743200"/>
                <a:gd name="connsiteX123" fmla="*/ 1222744 w 9558670"/>
                <a:gd name="connsiteY123" fmla="*/ 63795 h 2743200"/>
                <a:gd name="connsiteX124" fmla="*/ 1265274 w 9558670"/>
                <a:gd name="connsiteY124" fmla="*/ 53162 h 2743200"/>
                <a:gd name="connsiteX125" fmla="*/ 1382233 w 9558670"/>
                <a:gd name="connsiteY125" fmla="*/ 31897 h 2743200"/>
                <a:gd name="connsiteX126" fmla="*/ 1509823 w 9558670"/>
                <a:gd name="connsiteY126" fmla="*/ 0 h 2743200"/>
                <a:gd name="connsiteX127" fmla="*/ 2286000 w 9558670"/>
                <a:gd name="connsiteY127" fmla="*/ 21265 h 2743200"/>
                <a:gd name="connsiteX128" fmla="*/ 2498651 w 9558670"/>
                <a:gd name="connsiteY128" fmla="*/ 31897 h 2743200"/>
                <a:gd name="connsiteX129" fmla="*/ 2541181 w 9558670"/>
                <a:gd name="connsiteY129" fmla="*/ 42530 h 2743200"/>
                <a:gd name="connsiteX130" fmla="*/ 2679405 w 9558670"/>
                <a:gd name="connsiteY130" fmla="*/ 53162 h 2743200"/>
                <a:gd name="connsiteX131" fmla="*/ 2977116 w 9558670"/>
                <a:gd name="connsiteY131" fmla="*/ 63795 h 2743200"/>
                <a:gd name="connsiteX132" fmla="*/ 3221665 w 9558670"/>
                <a:gd name="connsiteY132" fmla="*/ 74428 h 2743200"/>
                <a:gd name="connsiteX133" fmla="*/ 3476847 w 9558670"/>
                <a:gd name="connsiteY133" fmla="*/ 106325 h 2743200"/>
                <a:gd name="connsiteX134" fmla="*/ 3615070 w 9558670"/>
                <a:gd name="connsiteY134" fmla="*/ 138223 h 2743200"/>
                <a:gd name="connsiteX135" fmla="*/ 3700130 w 9558670"/>
                <a:gd name="connsiteY135" fmla="*/ 159488 h 2743200"/>
                <a:gd name="connsiteX136" fmla="*/ 3923414 w 9558670"/>
                <a:gd name="connsiteY136" fmla="*/ 170121 h 2743200"/>
                <a:gd name="connsiteX137" fmla="*/ 3965944 w 9558670"/>
                <a:gd name="connsiteY137" fmla="*/ 180753 h 2743200"/>
                <a:gd name="connsiteX138" fmla="*/ 3997842 w 9558670"/>
                <a:gd name="connsiteY138" fmla="*/ 191386 h 2743200"/>
                <a:gd name="connsiteX139" fmla="*/ 4359349 w 9558670"/>
                <a:gd name="connsiteY139" fmla="*/ 202018 h 2743200"/>
                <a:gd name="connsiteX140" fmla="*/ 4486940 w 9558670"/>
                <a:gd name="connsiteY140" fmla="*/ 212651 h 2743200"/>
                <a:gd name="connsiteX141" fmla="*/ 4593265 w 9558670"/>
                <a:gd name="connsiteY141" fmla="*/ 244548 h 2743200"/>
                <a:gd name="connsiteX142" fmla="*/ 4625163 w 9558670"/>
                <a:gd name="connsiteY142" fmla="*/ 255181 h 2743200"/>
                <a:gd name="connsiteX143" fmla="*/ 4731488 w 9558670"/>
                <a:gd name="connsiteY143" fmla="*/ 276446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9558670" h="2743200">
                  <a:moveTo>
                    <a:pt x="4731488" y="276446"/>
                  </a:moveTo>
                  <a:lnTo>
                    <a:pt x="4731488" y="276446"/>
                  </a:lnTo>
                  <a:cubicBezTo>
                    <a:pt x="4997302" y="272902"/>
                    <a:pt x="5263250" y="274975"/>
                    <a:pt x="5528930" y="265814"/>
                  </a:cubicBezTo>
                  <a:cubicBezTo>
                    <a:pt x="5572021" y="264328"/>
                    <a:pt x="5613737" y="249896"/>
                    <a:pt x="5656521" y="244548"/>
                  </a:cubicBezTo>
                  <a:cubicBezTo>
                    <a:pt x="5783929" y="228623"/>
                    <a:pt x="5713106" y="236289"/>
                    <a:pt x="5869172" y="223283"/>
                  </a:cubicBezTo>
                  <a:cubicBezTo>
                    <a:pt x="5971079" y="197807"/>
                    <a:pt x="5844765" y="231420"/>
                    <a:pt x="5964865" y="191386"/>
                  </a:cubicBezTo>
                  <a:cubicBezTo>
                    <a:pt x="5978728" y="186765"/>
                    <a:pt x="5993712" y="185884"/>
                    <a:pt x="6007395" y="180753"/>
                  </a:cubicBezTo>
                  <a:cubicBezTo>
                    <a:pt x="6022236" y="175188"/>
                    <a:pt x="6035085" y="165053"/>
                    <a:pt x="6049926" y="159488"/>
                  </a:cubicBezTo>
                  <a:cubicBezTo>
                    <a:pt x="6063609" y="154357"/>
                    <a:pt x="6078405" y="152869"/>
                    <a:pt x="6092456" y="148855"/>
                  </a:cubicBezTo>
                  <a:cubicBezTo>
                    <a:pt x="6150171" y="132365"/>
                    <a:pt x="6118461" y="132118"/>
                    <a:pt x="6209414" y="116958"/>
                  </a:cubicBezTo>
                  <a:cubicBezTo>
                    <a:pt x="6230679" y="113414"/>
                    <a:pt x="6252069" y="110553"/>
                    <a:pt x="6273209" y="106325"/>
                  </a:cubicBezTo>
                  <a:cubicBezTo>
                    <a:pt x="6287538" y="103459"/>
                    <a:pt x="6301170" y="96814"/>
                    <a:pt x="6315740" y="95693"/>
                  </a:cubicBezTo>
                  <a:cubicBezTo>
                    <a:pt x="6393563" y="89707"/>
                    <a:pt x="6471684" y="88604"/>
                    <a:pt x="6549656" y="85060"/>
                  </a:cubicBezTo>
                  <a:cubicBezTo>
                    <a:pt x="6563833" y="81516"/>
                    <a:pt x="6577857" y="77294"/>
                    <a:pt x="6592186" y="74428"/>
                  </a:cubicBezTo>
                  <a:cubicBezTo>
                    <a:pt x="6613326" y="70200"/>
                    <a:pt x="6634770" y="67652"/>
                    <a:pt x="6655981" y="63795"/>
                  </a:cubicBezTo>
                  <a:cubicBezTo>
                    <a:pt x="6673761" y="60562"/>
                    <a:pt x="6691423" y="56706"/>
                    <a:pt x="6709144" y="53162"/>
                  </a:cubicBezTo>
                  <a:cubicBezTo>
                    <a:pt x="7271589" y="69705"/>
                    <a:pt x="7123049" y="70427"/>
                    <a:pt x="7899991" y="53162"/>
                  </a:cubicBezTo>
                  <a:cubicBezTo>
                    <a:pt x="7942658" y="52214"/>
                    <a:pt x="7985051" y="46074"/>
                    <a:pt x="8027581" y="42530"/>
                  </a:cubicBezTo>
                  <a:cubicBezTo>
                    <a:pt x="8182691" y="16678"/>
                    <a:pt x="8100396" y="26033"/>
                    <a:pt x="8389088" y="42530"/>
                  </a:cubicBezTo>
                  <a:cubicBezTo>
                    <a:pt x="8414108" y="43960"/>
                    <a:pt x="8438473" y="52217"/>
                    <a:pt x="8463516" y="53162"/>
                  </a:cubicBezTo>
                  <a:cubicBezTo>
                    <a:pt x="8626471" y="59311"/>
                    <a:pt x="8789581" y="60251"/>
                    <a:pt x="8952614" y="63795"/>
                  </a:cubicBezTo>
                  <a:cubicBezTo>
                    <a:pt x="8966791" y="70883"/>
                    <a:pt x="8982246" y="75847"/>
                    <a:pt x="8995144" y="85060"/>
                  </a:cubicBezTo>
                  <a:cubicBezTo>
                    <a:pt x="9007380" y="93800"/>
                    <a:pt x="9013897" y="109655"/>
                    <a:pt x="9027042" y="116958"/>
                  </a:cubicBezTo>
                  <a:cubicBezTo>
                    <a:pt x="9046636" y="127844"/>
                    <a:pt x="9072186" y="125789"/>
                    <a:pt x="9090837" y="138223"/>
                  </a:cubicBezTo>
                  <a:cubicBezTo>
                    <a:pt x="9132061" y="165705"/>
                    <a:pt x="9110612" y="155447"/>
                    <a:pt x="9154633" y="170121"/>
                  </a:cubicBezTo>
                  <a:cubicBezTo>
                    <a:pt x="9178149" y="193637"/>
                    <a:pt x="9188821" y="208480"/>
                    <a:pt x="9218428" y="223283"/>
                  </a:cubicBezTo>
                  <a:cubicBezTo>
                    <a:pt x="9228453" y="228295"/>
                    <a:pt x="9240529" y="228473"/>
                    <a:pt x="9250326" y="233916"/>
                  </a:cubicBezTo>
                  <a:cubicBezTo>
                    <a:pt x="9272667" y="246328"/>
                    <a:pt x="9292856" y="262269"/>
                    <a:pt x="9314121" y="276446"/>
                  </a:cubicBezTo>
                  <a:lnTo>
                    <a:pt x="9346019" y="297711"/>
                  </a:lnTo>
                  <a:cubicBezTo>
                    <a:pt x="9360196" y="318976"/>
                    <a:pt x="9380467" y="337261"/>
                    <a:pt x="9388549" y="361507"/>
                  </a:cubicBezTo>
                  <a:cubicBezTo>
                    <a:pt x="9402351" y="402914"/>
                    <a:pt x="9391256" y="385479"/>
                    <a:pt x="9420447" y="414669"/>
                  </a:cubicBezTo>
                  <a:cubicBezTo>
                    <a:pt x="9463945" y="545171"/>
                    <a:pt x="9408569" y="369078"/>
                    <a:pt x="9441712" y="733646"/>
                  </a:cubicBezTo>
                  <a:cubicBezTo>
                    <a:pt x="9443741" y="755970"/>
                    <a:pt x="9455889" y="776177"/>
                    <a:pt x="9462977" y="797442"/>
                  </a:cubicBezTo>
                  <a:cubicBezTo>
                    <a:pt x="9466521" y="808074"/>
                    <a:pt x="9470891" y="818466"/>
                    <a:pt x="9473609" y="829339"/>
                  </a:cubicBezTo>
                  <a:cubicBezTo>
                    <a:pt x="9477153" y="843516"/>
                    <a:pt x="9478486" y="858438"/>
                    <a:pt x="9484242" y="871869"/>
                  </a:cubicBezTo>
                  <a:cubicBezTo>
                    <a:pt x="9489276" y="883615"/>
                    <a:pt x="9499792" y="892337"/>
                    <a:pt x="9505507" y="903767"/>
                  </a:cubicBezTo>
                  <a:cubicBezTo>
                    <a:pt x="9510519" y="913792"/>
                    <a:pt x="9513191" y="924852"/>
                    <a:pt x="9516140" y="935665"/>
                  </a:cubicBezTo>
                  <a:cubicBezTo>
                    <a:pt x="9523830" y="963861"/>
                    <a:pt x="9530317" y="992372"/>
                    <a:pt x="9537405" y="1020725"/>
                  </a:cubicBezTo>
                  <a:cubicBezTo>
                    <a:pt x="9550757" y="1074133"/>
                    <a:pt x="9543415" y="1049388"/>
                    <a:pt x="9558670" y="1095153"/>
                  </a:cubicBezTo>
                  <a:cubicBezTo>
                    <a:pt x="9555126" y="1226288"/>
                    <a:pt x="9556763" y="1357666"/>
                    <a:pt x="9548037" y="1488558"/>
                  </a:cubicBezTo>
                  <a:cubicBezTo>
                    <a:pt x="9546093" y="1517719"/>
                    <a:pt x="9536014" y="1545892"/>
                    <a:pt x="9526772" y="1573618"/>
                  </a:cubicBezTo>
                  <a:lnTo>
                    <a:pt x="9505507" y="1637414"/>
                  </a:lnTo>
                  <a:cubicBezTo>
                    <a:pt x="9509051" y="1669312"/>
                    <a:pt x="9511260" y="1701386"/>
                    <a:pt x="9516140" y="1733107"/>
                  </a:cubicBezTo>
                  <a:cubicBezTo>
                    <a:pt x="9518362" y="1747550"/>
                    <a:pt x="9524705" y="1761171"/>
                    <a:pt x="9526772" y="1775637"/>
                  </a:cubicBezTo>
                  <a:cubicBezTo>
                    <a:pt x="9550946" y="1944852"/>
                    <a:pt x="9523808" y="1827571"/>
                    <a:pt x="9548037" y="1924493"/>
                  </a:cubicBezTo>
                  <a:cubicBezTo>
                    <a:pt x="9544493" y="2030818"/>
                    <a:pt x="9543841" y="2137279"/>
                    <a:pt x="9537405" y="2243469"/>
                  </a:cubicBezTo>
                  <a:cubicBezTo>
                    <a:pt x="9536727" y="2254656"/>
                    <a:pt x="9529851" y="2264590"/>
                    <a:pt x="9526772" y="2275367"/>
                  </a:cubicBezTo>
                  <a:cubicBezTo>
                    <a:pt x="9525922" y="2278342"/>
                    <a:pt x="9511174" y="2342712"/>
                    <a:pt x="9505507" y="2349795"/>
                  </a:cubicBezTo>
                  <a:cubicBezTo>
                    <a:pt x="9497524" y="2359774"/>
                    <a:pt x="9484242" y="2363972"/>
                    <a:pt x="9473609" y="2371060"/>
                  </a:cubicBezTo>
                  <a:cubicBezTo>
                    <a:pt x="9466521" y="2381693"/>
                    <a:pt x="9461380" y="2393922"/>
                    <a:pt x="9452344" y="2402958"/>
                  </a:cubicBezTo>
                  <a:cubicBezTo>
                    <a:pt x="9431732" y="2423570"/>
                    <a:pt x="9414493" y="2426208"/>
                    <a:pt x="9388549" y="2434855"/>
                  </a:cubicBezTo>
                  <a:cubicBezTo>
                    <a:pt x="9381461" y="2441944"/>
                    <a:pt x="9376250" y="2451638"/>
                    <a:pt x="9367284" y="2456121"/>
                  </a:cubicBezTo>
                  <a:cubicBezTo>
                    <a:pt x="9329690" y="2474918"/>
                    <a:pt x="9299115" y="2476571"/>
                    <a:pt x="9260958" y="2488018"/>
                  </a:cubicBezTo>
                  <a:cubicBezTo>
                    <a:pt x="9239488" y="2494459"/>
                    <a:pt x="9218428" y="2502195"/>
                    <a:pt x="9197163" y="2509283"/>
                  </a:cubicBezTo>
                  <a:cubicBezTo>
                    <a:pt x="9186530" y="2512827"/>
                    <a:pt x="9174590" y="2513699"/>
                    <a:pt x="9165265" y="2519916"/>
                  </a:cubicBezTo>
                  <a:cubicBezTo>
                    <a:pt x="9154633" y="2527004"/>
                    <a:pt x="9145696" y="2537819"/>
                    <a:pt x="9133368" y="2541181"/>
                  </a:cubicBezTo>
                  <a:cubicBezTo>
                    <a:pt x="9105801" y="2548699"/>
                    <a:pt x="9076661" y="2548270"/>
                    <a:pt x="9048307" y="2551814"/>
                  </a:cubicBezTo>
                  <a:lnTo>
                    <a:pt x="8984512" y="2573079"/>
                  </a:lnTo>
                  <a:cubicBezTo>
                    <a:pt x="8865135" y="2612871"/>
                    <a:pt x="8963767" y="2583282"/>
                    <a:pt x="8676168" y="2594344"/>
                  </a:cubicBezTo>
                  <a:lnTo>
                    <a:pt x="8612372" y="2604976"/>
                  </a:lnTo>
                  <a:cubicBezTo>
                    <a:pt x="8594592" y="2608209"/>
                    <a:pt x="8577241" y="2614407"/>
                    <a:pt x="8559209" y="2615609"/>
                  </a:cubicBezTo>
                  <a:cubicBezTo>
                    <a:pt x="8470730" y="2621508"/>
                    <a:pt x="8382000" y="2622698"/>
                    <a:pt x="8293395" y="2626242"/>
                  </a:cubicBezTo>
                  <a:cubicBezTo>
                    <a:pt x="8257953" y="2629786"/>
                    <a:pt x="8222619" y="2634652"/>
                    <a:pt x="8187070" y="2636874"/>
                  </a:cubicBezTo>
                  <a:cubicBezTo>
                    <a:pt x="7919858" y="2653575"/>
                    <a:pt x="7611547" y="2653607"/>
                    <a:pt x="7357730" y="2658139"/>
                  </a:cubicBezTo>
                  <a:cubicBezTo>
                    <a:pt x="7178259" y="2667585"/>
                    <a:pt x="7106756" y="2677956"/>
                    <a:pt x="6921795" y="2658139"/>
                  </a:cubicBezTo>
                  <a:cubicBezTo>
                    <a:pt x="6899507" y="2655751"/>
                    <a:pt x="6879424" y="2643466"/>
                    <a:pt x="6858000" y="2636874"/>
                  </a:cubicBezTo>
                  <a:cubicBezTo>
                    <a:pt x="6777674" y="2612158"/>
                    <a:pt x="6796631" y="2617786"/>
                    <a:pt x="6719777" y="2604976"/>
                  </a:cubicBezTo>
                  <a:cubicBezTo>
                    <a:pt x="6694968" y="2594344"/>
                    <a:pt x="6671302" y="2580494"/>
                    <a:pt x="6645349" y="2573079"/>
                  </a:cubicBezTo>
                  <a:cubicBezTo>
                    <a:pt x="6621252" y="2566194"/>
                    <a:pt x="6595578" y="2566929"/>
                    <a:pt x="6570921" y="2562446"/>
                  </a:cubicBezTo>
                  <a:cubicBezTo>
                    <a:pt x="6556544" y="2559832"/>
                    <a:pt x="6542969" y="2552819"/>
                    <a:pt x="6528391" y="2551814"/>
                  </a:cubicBezTo>
                  <a:cubicBezTo>
                    <a:pt x="6439926" y="2545713"/>
                    <a:pt x="6351182" y="2544725"/>
                    <a:pt x="6262577" y="2541181"/>
                  </a:cubicBezTo>
                  <a:cubicBezTo>
                    <a:pt x="6145619" y="2544725"/>
                    <a:pt x="6028402" y="2543275"/>
                    <a:pt x="5911702" y="2551814"/>
                  </a:cubicBezTo>
                  <a:cubicBezTo>
                    <a:pt x="5846343" y="2556596"/>
                    <a:pt x="5838056" y="2576004"/>
                    <a:pt x="5784112" y="2583711"/>
                  </a:cubicBezTo>
                  <a:cubicBezTo>
                    <a:pt x="5758076" y="2587431"/>
                    <a:pt x="5647123" y="2603726"/>
                    <a:pt x="5624623" y="2604976"/>
                  </a:cubicBezTo>
                  <a:cubicBezTo>
                    <a:pt x="5525476" y="2610484"/>
                    <a:pt x="5426161" y="2612407"/>
                    <a:pt x="5326912" y="2615609"/>
                  </a:cubicBezTo>
                  <a:cubicBezTo>
                    <a:pt x="4741724" y="2634487"/>
                    <a:pt x="4846172" y="2627582"/>
                    <a:pt x="4019107" y="2636874"/>
                  </a:cubicBezTo>
                  <a:lnTo>
                    <a:pt x="3721395" y="2647507"/>
                  </a:lnTo>
                  <a:cubicBezTo>
                    <a:pt x="3526489" y="2652203"/>
                    <a:pt x="3331403" y="2650134"/>
                    <a:pt x="3136605" y="2658139"/>
                  </a:cubicBezTo>
                  <a:cubicBezTo>
                    <a:pt x="3045224" y="2661894"/>
                    <a:pt x="2943063" y="2682842"/>
                    <a:pt x="2849526" y="2690037"/>
                  </a:cubicBezTo>
                  <a:cubicBezTo>
                    <a:pt x="2759622" y="2696952"/>
                    <a:pt x="2701447" y="2699856"/>
                    <a:pt x="2615609" y="2711302"/>
                  </a:cubicBezTo>
                  <a:cubicBezTo>
                    <a:pt x="2556889" y="2719132"/>
                    <a:pt x="2553756" y="2722548"/>
                    <a:pt x="2498651" y="2732567"/>
                  </a:cubicBezTo>
                  <a:cubicBezTo>
                    <a:pt x="2477440" y="2736423"/>
                    <a:pt x="2456121" y="2739656"/>
                    <a:pt x="2434856" y="2743200"/>
                  </a:cubicBezTo>
                  <a:lnTo>
                    <a:pt x="1552354" y="2732567"/>
                  </a:lnTo>
                  <a:cubicBezTo>
                    <a:pt x="1520268" y="2731869"/>
                    <a:pt x="1488623" y="2724841"/>
                    <a:pt x="1456661" y="2721935"/>
                  </a:cubicBezTo>
                  <a:cubicBezTo>
                    <a:pt x="1410640" y="2717751"/>
                    <a:pt x="1364512" y="2714846"/>
                    <a:pt x="1318437" y="2711302"/>
                  </a:cubicBezTo>
                  <a:cubicBezTo>
                    <a:pt x="1142597" y="2667340"/>
                    <a:pt x="1314553" y="2707063"/>
                    <a:pt x="871870" y="2690037"/>
                  </a:cubicBezTo>
                  <a:cubicBezTo>
                    <a:pt x="752927" y="2685462"/>
                    <a:pt x="744596" y="2682487"/>
                    <a:pt x="648586" y="2668772"/>
                  </a:cubicBezTo>
                  <a:cubicBezTo>
                    <a:pt x="563057" y="2640262"/>
                    <a:pt x="656446" y="2668464"/>
                    <a:pt x="467833" y="2647507"/>
                  </a:cubicBezTo>
                  <a:cubicBezTo>
                    <a:pt x="453309" y="2645893"/>
                    <a:pt x="439479" y="2640418"/>
                    <a:pt x="425302" y="2636874"/>
                  </a:cubicBezTo>
                  <a:cubicBezTo>
                    <a:pt x="407581" y="2626241"/>
                    <a:pt x="388956" y="2616988"/>
                    <a:pt x="372140" y="2604976"/>
                  </a:cubicBezTo>
                  <a:cubicBezTo>
                    <a:pt x="321060" y="2568490"/>
                    <a:pt x="384856" y="2595038"/>
                    <a:pt x="318977" y="2573079"/>
                  </a:cubicBezTo>
                  <a:cubicBezTo>
                    <a:pt x="308344" y="2565991"/>
                    <a:pt x="297058" y="2559797"/>
                    <a:pt x="287079" y="2551814"/>
                  </a:cubicBezTo>
                  <a:cubicBezTo>
                    <a:pt x="279251" y="2545552"/>
                    <a:pt x="274410" y="2535706"/>
                    <a:pt x="265814" y="2530548"/>
                  </a:cubicBezTo>
                  <a:cubicBezTo>
                    <a:pt x="256203" y="2524782"/>
                    <a:pt x="244549" y="2523460"/>
                    <a:pt x="233916" y="2519916"/>
                  </a:cubicBezTo>
                  <a:lnTo>
                    <a:pt x="212651" y="2456121"/>
                  </a:lnTo>
                  <a:lnTo>
                    <a:pt x="202019" y="2424223"/>
                  </a:lnTo>
                  <a:cubicBezTo>
                    <a:pt x="198475" y="2395869"/>
                    <a:pt x="198316" y="2366883"/>
                    <a:pt x="191386" y="2339162"/>
                  </a:cubicBezTo>
                  <a:cubicBezTo>
                    <a:pt x="187542" y="2323785"/>
                    <a:pt x="176217" y="2311263"/>
                    <a:pt x="170121" y="2296632"/>
                  </a:cubicBezTo>
                  <a:cubicBezTo>
                    <a:pt x="158474" y="2268680"/>
                    <a:pt x="149469" y="2239688"/>
                    <a:pt x="138223" y="2211572"/>
                  </a:cubicBezTo>
                  <a:cubicBezTo>
                    <a:pt x="83925" y="2075827"/>
                    <a:pt x="126132" y="2196562"/>
                    <a:pt x="85061" y="2073348"/>
                  </a:cubicBezTo>
                  <a:cubicBezTo>
                    <a:pt x="81517" y="2044995"/>
                    <a:pt x="80032" y="2016307"/>
                    <a:pt x="74428" y="1988288"/>
                  </a:cubicBezTo>
                  <a:cubicBezTo>
                    <a:pt x="69368" y="1962987"/>
                    <a:pt x="54708" y="1939616"/>
                    <a:pt x="53163" y="1913860"/>
                  </a:cubicBezTo>
                  <a:cubicBezTo>
                    <a:pt x="44033" y="1761692"/>
                    <a:pt x="48623" y="1608979"/>
                    <a:pt x="42530" y="1456660"/>
                  </a:cubicBezTo>
                  <a:cubicBezTo>
                    <a:pt x="41450" y="1429667"/>
                    <a:pt x="25179" y="1347789"/>
                    <a:pt x="21265" y="1318437"/>
                  </a:cubicBezTo>
                  <a:cubicBezTo>
                    <a:pt x="17023" y="1286625"/>
                    <a:pt x="14383" y="1254618"/>
                    <a:pt x="10633" y="1222744"/>
                  </a:cubicBezTo>
                  <a:cubicBezTo>
                    <a:pt x="7294" y="1194365"/>
                    <a:pt x="3544" y="1166037"/>
                    <a:pt x="0" y="1137683"/>
                  </a:cubicBezTo>
                  <a:cubicBezTo>
                    <a:pt x="3544" y="992371"/>
                    <a:pt x="1374" y="846808"/>
                    <a:pt x="10633" y="701748"/>
                  </a:cubicBezTo>
                  <a:cubicBezTo>
                    <a:pt x="12061" y="679378"/>
                    <a:pt x="19464" y="656604"/>
                    <a:pt x="31898" y="637953"/>
                  </a:cubicBezTo>
                  <a:lnTo>
                    <a:pt x="53163" y="606055"/>
                  </a:lnTo>
                  <a:cubicBezTo>
                    <a:pt x="56707" y="595423"/>
                    <a:pt x="58029" y="583768"/>
                    <a:pt x="63795" y="574158"/>
                  </a:cubicBezTo>
                  <a:cubicBezTo>
                    <a:pt x="68953" y="565562"/>
                    <a:pt x="78799" y="560721"/>
                    <a:pt x="85061" y="552893"/>
                  </a:cubicBezTo>
                  <a:cubicBezTo>
                    <a:pt x="93044" y="542914"/>
                    <a:pt x="99238" y="531628"/>
                    <a:pt x="106326" y="520995"/>
                  </a:cubicBezTo>
                  <a:cubicBezTo>
                    <a:pt x="113414" y="492642"/>
                    <a:pt x="118349" y="463661"/>
                    <a:pt x="127591" y="435935"/>
                  </a:cubicBezTo>
                  <a:cubicBezTo>
                    <a:pt x="131135" y="425302"/>
                    <a:pt x="131222" y="412789"/>
                    <a:pt x="138223" y="404037"/>
                  </a:cubicBezTo>
                  <a:cubicBezTo>
                    <a:pt x="146206" y="394058"/>
                    <a:pt x="159488" y="389860"/>
                    <a:pt x="170121" y="382772"/>
                  </a:cubicBezTo>
                  <a:cubicBezTo>
                    <a:pt x="184298" y="361507"/>
                    <a:pt x="204569" y="343222"/>
                    <a:pt x="212651" y="318976"/>
                  </a:cubicBezTo>
                  <a:cubicBezTo>
                    <a:pt x="223731" y="285738"/>
                    <a:pt x="234479" y="244173"/>
                    <a:pt x="265814" y="223283"/>
                  </a:cubicBezTo>
                  <a:lnTo>
                    <a:pt x="297712" y="202018"/>
                  </a:lnTo>
                  <a:cubicBezTo>
                    <a:pt x="304800" y="191386"/>
                    <a:pt x="308141" y="176894"/>
                    <a:pt x="318977" y="170121"/>
                  </a:cubicBezTo>
                  <a:cubicBezTo>
                    <a:pt x="337985" y="158241"/>
                    <a:pt x="360792" y="153251"/>
                    <a:pt x="382772" y="148855"/>
                  </a:cubicBezTo>
                  <a:cubicBezTo>
                    <a:pt x="491649" y="127081"/>
                    <a:pt x="417898" y="139350"/>
                    <a:pt x="606056" y="127590"/>
                  </a:cubicBezTo>
                  <a:cubicBezTo>
                    <a:pt x="804157" y="99290"/>
                    <a:pt x="704917" y="109896"/>
                    <a:pt x="903768" y="95693"/>
                  </a:cubicBezTo>
                  <a:cubicBezTo>
                    <a:pt x="921489" y="92149"/>
                    <a:pt x="938926" y="86626"/>
                    <a:pt x="956930" y="85060"/>
                  </a:cubicBezTo>
                  <a:cubicBezTo>
                    <a:pt x="1100812" y="72549"/>
                    <a:pt x="1113512" y="83656"/>
                    <a:pt x="1222744" y="63795"/>
                  </a:cubicBezTo>
                  <a:cubicBezTo>
                    <a:pt x="1237121" y="61181"/>
                    <a:pt x="1250945" y="56028"/>
                    <a:pt x="1265274" y="53162"/>
                  </a:cubicBezTo>
                  <a:cubicBezTo>
                    <a:pt x="1295686" y="47080"/>
                    <a:pt x="1350858" y="40454"/>
                    <a:pt x="1382233" y="31897"/>
                  </a:cubicBezTo>
                  <a:cubicBezTo>
                    <a:pt x="1514614" y="-4207"/>
                    <a:pt x="1377624" y="22032"/>
                    <a:pt x="1509823" y="0"/>
                  </a:cubicBezTo>
                  <a:lnTo>
                    <a:pt x="2286000" y="21265"/>
                  </a:lnTo>
                  <a:cubicBezTo>
                    <a:pt x="2356935" y="23553"/>
                    <a:pt x="2427924" y="26003"/>
                    <a:pt x="2498651" y="31897"/>
                  </a:cubicBezTo>
                  <a:cubicBezTo>
                    <a:pt x="2513214" y="33111"/>
                    <a:pt x="2526668" y="40823"/>
                    <a:pt x="2541181" y="42530"/>
                  </a:cubicBezTo>
                  <a:cubicBezTo>
                    <a:pt x="2587075" y="47929"/>
                    <a:pt x="2633249" y="50911"/>
                    <a:pt x="2679405" y="53162"/>
                  </a:cubicBezTo>
                  <a:cubicBezTo>
                    <a:pt x="2778587" y="58000"/>
                    <a:pt x="2877892" y="59904"/>
                    <a:pt x="2977116" y="63795"/>
                  </a:cubicBezTo>
                  <a:lnTo>
                    <a:pt x="3221665" y="74428"/>
                  </a:lnTo>
                  <a:cubicBezTo>
                    <a:pt x="3456106" y="96756"/>
                    <a:pt x="3374020" y="72052"/>
                    <a:pt x="3476847" y="106325"/>
                  </a:cubicBezTo>
                  <a:cubicBezTo>
                    <a:pt x="3542864" y="150337"/>
                    <a:pt x="3483531" y="117986"/>
                    <a:pt x="3615070" y="138223"/>
                  </a:cubicBezTo>
                  <a:cubicBezTo>
                    <a:pt x="3714874" y="153577"/>
                    <a:pt x="3554129" y="148257"/>
                    <a:pt x="3700130" y="159488"/>
                  </a:cubicBezTo>
                  <a:cubicBezTo>
                    <a:pt x="3774423" y="165203"/>
                    <a:pt x="3848986" y="166577"/>
                    <a:pt x="3923414" y="170121"/>
                  </a:cubicBezTo>
                  <a:cubicBezTo>
                    <a:pt x="3937591" y="173665"/>
                    <a:pt x="3951893" y="176739"/>
                    <a:pt x="3965944" y="180753"/>
                  </a:cubicBezTo>
                  <a:cubicBezTo>
                    <a:pt x="3976721" y="183832"/>
                    <a:pt x="3986650" y="190781"/>
                    <a:pt x="3997842" y="191386"/>
                  </a:cubicBezTo>
                  <a:cubicBezTo>
                    <a:pt x="4118221" y="197893"/>
                    <a:pt x="4238847" y="198474"/>
                    <a:pt x="4359349" y="202018"/>
                  </a:cubicBezTo>
                  <a:cubicBezTo>
                    <a:pt x="4401879" y="205562"/>
                    <a:pt x="4444592" y="207358"/>
                    <a:pt x="4486940" y="212651"/>
                  </a:cubicBezTo>
                  <a:cubicBezTo>
                    <a:pt x="4512654" y="215865"/>
                    <a:pt x="4574759" y="238379"/>
                    <a:pt x="4593265" y="244548"/>
                  </a:cubicBezTo>
                  <a:cubicBezTo>
                    <a:pt x="4603898" y="248092"/>
                    <a:pt x="4613955" y="255181"/>
                    <a:pt x="4625163" y="255181"/>
                  </a:cubicBezTo>
                  <a:lnTo>
                    <a:pt x="4731488" y="27644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B7F62E7-D1AC-4851-B72A-52CB08CCAD59}"/>
                </a:ext>
              </a:extLst>
            </p:cNvPr>
            <p:cNvSpPr/>
            <p:nvPr/>
          </p:nvSpPr>
          <p:spPr>
            <a:xfrm>
              <a:off x="7253565" y="5015416"/>
              <a:ext cx="1820360" cy="992925"/>
            </a:xfrm>
            <a:custGeom>
              <a:avLst/>
              <a:gdLst>
                <a:gd name="connsiteX0" fmla="*/ 3391383 w 5962892"/>
                <a:gd name="connsiteY0" fmla="*/ 208344 h 3252486"/>
                <a:gd name="connsiteX1" fmla="*/ 3391383 w 5962892"/>
                <a:gd name="connsiteY1" fmla="*/ 208344 h 3252486"/>
                <a:gd name="connsiteX2" fmla="*/ 3437681 w 5962892"/>
                <a:gd name="connsiteY2" fmla="*/ 104172 h 3252486"/>
                <a:gd name="connsiteX3" fmla="*/ 3472405 w 5962892"/>
                <a:gd name="connsiteY3" fmla="*/ 81022 h 3252486"/>
                <a:gd name="connsiteX4" fmla="*/ 3530279 w 5962892"/>
                <a:gd name="connsiteY4" fmla="*/ 34724 h 3252486"/>
                <a:gd name="connsiteX5" fmla="*/ 3565003 w 5962892"/>
                <a:gd name="connsiteY5" fmla="*/ 23149 h 3252486"/>
                <a:gd name="connsiteX6" fmla="*/ 3680750 w 5962892"/>
                <a:gd name="connsiteY6" fmla="*/ 0 h 3252486"/>
                <a:gd name="connsiteX7" fmla="*/ 4027990 w 5962892"/>
                <a:gd name="connsiteY7" fmla="*/ 11574 h 3252486"/>
                <a:gd name="connsiteX8" fmla="*/ 4132162 w 5962892"/>
                <a:gd name="connsiteY8" fmla="*/ 34724 h 3252486"/>
                <a:gd name="connsiteX9" fmla="*/ 4236335 w 5962892"/>
                <a:gd name="connsiteY9" fmla="*/ 57873 h 3252486"/>
                <a:gd name="connsiteX10" fmla="*/ 4271059 w 5962892"/>
                <a:gd name="connsiteY10" fmla="*/ 69448 h 3252486"/>
                <a:gd name="connsiteX11" fmla="*/ 4352081 w 5962892"/>
                <a:gd name="connsiteY11" fmla="*/ 81022 h 3252486"/>
                <a:gd name="connsiteX12" fmla="*/ 4421529 w 5962892"/>
                <a:gd name="connsiteY12" fmla="*/ 104172 h 3252486"/>
                <a:gd name="connsiteX13" fmla="*/ 4514127 w 5962892"/>
                <a:gd name="connsiteY13" fmla="*/ 127321 h 3252486"/>
                <a:gd name="connsiteX14" fmla="*/ 4606724 w 5962892"/>
                <a:gd name="connsiteY14" fmla="*/ 162045 h 3252486"/>
                <a:gd name="connsiteX15" fmla="*/ 4745621 w 5962892"/>
                <a:gd name="connsiteY15" fmla="*/ 196769 h 3252486"/>
                <a:gd name="connsiteX16" fmla="*/ 4872942 w 5962892"/>
                <a:gd name="connsiteY16" fmla="*/ 324091 h 3252486"/>
                <a:gd name="connsiteX17" fmla="*/ 4988689 w 5962892"/>
                <a:gd name="connsiteY17" fmla="*/ 405113 h 3252486"/>
                <a:gd name="connsiteX18" fmla="*/ 5092861 w 5962892"/>
                <a:gd name="connsiteY18" fmla="*/ 486136 h 3252486"/>
                <a:gd name="connsiteX19" fmla="*/ 5162309 w 5962892"/>
                <a:gd name="connsiteY19" fmla="*/ 520860 h 3252486"/>
                <a:gd name="connsiteX20" fmla="*/ 5324355 w 5962892"/>
                <a:gd name="connsiteY20" fmla="*/ 613458 h 3252486"/>
                <a:gd name="connsiteX21" fmla="*/ 5567423 w 5962892"/>
                <a:gd name="connsiteY21" fmla="*/ 775503 h 3252486"/>
                <a:gd name="connsiteX22" fmla="*/ 5752618 w 5962892"/>
                <a:gd name="connsiteY22" fmla="*/ 1030146 h 3252486"/>
                <a:gd name="connsiteX23" fmla="*/ 5810492 w 5962892"/>
                <a:gd name="connsiteY23" fmla="*/ 1088020 h 3252486"/>
                <a:gd name="connsiteX24" fmla="*/ 5879940 w 5962892"/>
                <a:gd name="connsiteY24" fmla="*/ 1226916 h 3252486"/>
                <a:gd name="connsiteX25" fmla="*/ 5914664 w 5962892"/>
                <a:gd name="connsiteY25" fmla="*/ 1319513 h 3252486"/>
                <a:gd name="connsiteX26" fmla="*/ 5937813 w 5962892"/>
                <a:gd name="connsiteY26" fmla="*/ 1388962 h 3252486"/>
                <a:gd name="connsiteX27" fmla="*/ 5960962 w 5962892"/>
                <a:gd name="connsiteY27" fmla="*/ 1481559 h 3252486"/>
                <a:gd name="connsiteX28" fmla="*/ 5937813 w 5962892"/>
                <a:gd name="connsiteY28" fmla="*/ 1979270 h 3252486"/>
                <a:gd name="connsiteX29" fmla="*/ 5914664 w 5962892"/>
                <a:gd name="connsiteY29" fmla="*/ 2060293 h 3252486"/>
                <a:gd name="connsiteX30" fmla="*/ 5903089 w 5962892"/>
                <a:gd name="connsiteY30" fmla="*/ 2095017 h 3252486"/>
                <a:gd name="connsiteX31" fmla="*/ 5868365 w 5962892"/>
                <a:gd name="connsiteY31" fmla="*/ 2129741 h 3252486"/>
                <a:gd name="connsiteX32" fmla="*/ 5845216 w 5962892"/>
                <a:gd name="connsiteY32" fmla="*/ 2164465 h 3252486"/>
                <a:gd name="connsiteX33" fmla="*/ 5798917 w 5962892"/>
                <a:gd name="connsiteY33" fmla="*/ 2222339 h 3252486"/>
                <a:gd name="connsiteX34" fmla="*/ 5775767 w 5962892"/>
                <a:gd name="connsiteY34" fmla="*/ 2268638 h 3252486"/>
                <a:gd name="connsiteX35" fmla="*/ 5764193 w 5962892"/>
                <a:gd name="connsiteY35" fmla="*/ 2303362 h 3252486"/>
                <a:gd name="connsiteX36" fmla="*/ 5717894 w 5962892"/>
                <a:gd name="connsiteY36" fmla="*/ 2361235 h 3252486"/>
                <a:gd name="connsiteX37" fmla="*/ 5567423 w 5962892"/>
                <a:gd name="connsiteY37" fmla="*/ 2523281 h 3252486"/>
                <a:gd name="connsiteX38" fmla="*/ 5521124 w 5962892"/>
                <a:gd name="connsiteY38" fmla="*/ 2604303 h 3252486"/>
                <a:gd name="connsiteX39" fmla="*/ 5486400 w 5962892"/>
                <a:gd name="connsiteY39" fmla="*/ 2627453 h 3252486"/>
                <a:gd name="connsiteX40" fmla="*/ 5324355 w 5962892"/>
                <a:gd name="connsiteY40" fmla="*/ 2801073 h 3252486"/>
                <a:gd name="connsiteX41" fmla="*/ 5173884 w 5962892"/>
                <a:gd name="connsiteY41" fmla="*/ 2905245 h 3252486"/>
                <a:gd name="connsiteX42" fmla="*/ 5034988 w 5962892"/>
                <a:gd name="connsiteY42" fmla="*/ 3020992 h 3252486"/>
                <a:gd name="connsiteX43" fmla="*/ 4977114 w 5962892"/>
                <a:gd name="connsiteY43" fmla="*/ 3044141 h 3252486"/>
                <a:gd name="connsiteX44" fmla="*/ 4942390 w 5962892"/>
                <a:gd name="connsiteY44" fmla="*/ 3055716 h 3252486"/>
                <a:gd name="connsiteX45" fmla="*/ 4896092 w 5962892"/>
                <a:gd name="connsiteY45" fmla="*/ 3078865 h 3252486"/>
                <a:gd name="connsiteX46" fmla="*/ 4791919 w 5962892"/>
                <a:gd name="connsiteY46" fmla="*/ 3102015 h 3252486"/>
                <a:gd name="connsiteX47" fmla="*/ 4757195 w 5962892"/>
                <a:gd name="connsiteY47" fmla="*/ 3125164 h 3252486"/>
                <a:gd name="connsiteX48" fmla="*/ 4514127 w 5962892"/>
                <a:gd name="connsiteY48" fmla="*/ 3183038 h 3252486"/>
                <a:gd name="connsiteX49" fmla="*/ 4016416 w 5962892"/>
                <a:gd name="connsiteY49" fmla="*/ 3217762 h 3252486"/>
                <a:gd name="connsiteX50" fmla="*/ 3599727 w 5962892"/>
                <a:gd name="connsiteY50" fmla="*/ 3240911 h 3252486"/>
                <a:gd name="connsiteX51" fmla="*/ 3483980 w 5962892"/>
                <a:gd name="connsiteY51" fmla="*/ 3252486 h 3252486"/>
                <a:gd name="connsiteX52" fmla="*/ 2951545 w 5962892"/>
                <a:gd name="connsiteY52" fmla="*/ 3240911 h 3252486"/>
                <a:gd name="connsiteX53" fmla="*/ 2882097 w 5962892"/>
                <a:gd name="connsiteY53" fmla="*/ 3217762 h 3252486"/>
                <a:gd name="connsiteX54" fmla="*/ 2777924 w 5962892"/>
                <a:gd name="connsiteY54" fmla="*/ 3183038 h 3252486"/>
                <a:gd name="connsiteX55" fmla="*/ 2743200 w 5962892"/>
                <a:gd name="connsiteY55" fmla="*/ 3171463 h 3252486"/>
                <a:gd name="connsiteX56" fmla="*/ 2106593 w 5962892"/>
                <a:gd name="connsiteY56" fmla="*/ 3148313 h 3252486"/>
                <a:gd name="connsiteX57" fmla="*/ 2025570 w 5962892"/>
                <a:gd name="connsiteY57" fmla="*/ 3125164 h 3252486"/>
                <a:gd name="connsiteX58" fmla="*/ 1909823 w 5962892"/>
                <a:gd name="connsiteY58" fmla="*/ 3102015 h 3252486"/>
                <a:gd name="connsiteX59" fmla="*/ 1875099 w 5962892"/>
                <a:gd name="connsiteY59" fmla="*/ 3090440 h 3252486"/>
                <a:gd name="connsiteX60" fmla="*/ 1817226 w 5962892"/>
                <a:gd name="connsiteY60" fmla="*/ 3078865 h 3252486"/>
                <a:gd name="connsiteX61" fmla="*/ 1759352 w 5962892"/>
                <a:gd name="connsiteY61" fmla="*/ 3055716 h 3252486"/>
                <a:gd name="connsiteX62" fmla="*/ 1458411 w 5962892"/>
                <a:gd name="connsiteY62" fmla="*/ 3044141 h 3252486"/>
                <a:gd name="connsiteX63" fmla="*/ 1365813 w 5962892"/>
                <a:gd name="connsiteY63" fmla="*/ 3032567 h 3252486"/>
                <a:gd name="connsiteX64" fmla="*/ 1307940 w 5962892"/>
                <a:gd name="connsiteY64" fmla="*/ 3020992 h 3252486"/>
                <a:gd name="connsiteX65" fmla="*/ 1145894 w 5962892"/>
                <a:gd name="connsiteY65" fmla="*/ 2986268 h 3252486"/>
                <a:gd name="connsiteX66" fmla="*/ 1053297 w 5962892"/>
                <a:gd name="connsiteY66" fmla="*/ 2963119 h 3252486"/>
                <a:gd name="connsiteX67" fmla="*/ 960699 w 5962892"/>
                <a:gd name="connsiteY67" fmla="*/ 2916820 h 3252486"/>
                <a:gd name="connsiteX68" fmla="*/ 891251 w 5962892"/>
                <a:gd name="connsiteY68" fmla="*/ 2893670 h 3252486"/>
                <a:gd name="connsiteX69" fmla="*/ 798654 w 5962892"/>
                <a:gd name="connsiteY69" fmla="*/ 2824222 h 3252486"/>
                <a:gd name="connsiteX70" fmla="*/ 694481 w 5962892"/>
                <a:gd name="connsiteY70" fmla="*/ 2766349 h 3252486"/>
                <a:gd name="connsiteX71" fmla="*/ 636608 w 5962892"/>
                <a:gd name="connsiteY71" fmla="*/ 2720050 h 3252486"/>
                <a:gd name="connsiteX72" fmla="*/ 601884 w 5962892"/>
                <a:gd name="connsiteY72" fmla="*/ 2708475 h 3252486"/>
                <a:gd name="connsiteX73" fmla="*/ 544011 w 5962892"/>
                <a:gd name="connsiteY73" fmla="*/ 2673751 h 3252486"/>
                <a:gd name="connsiteX74" fmla="*/ 509286 w 5962892"/>
                <a:gd name="connsiteY74" fmla="*/ 2650602 h 3252486"/>
                <a:gd name="connsiteX75" fmla="*/ 405114 w 5962892"/>
                <a:gd name="connsiteY75" fmla="*/ 2558005 h 3252486"/>
                <a:gd name="connsiteX76" fmla="*/ 335666 w 5962892"/>
                <a:gd name="connsiteY76" fmla="*/ 2534855 h 3252486"/>
                <a:gd name="connsiteX77" fmla="*/ 277793 w 5962892"/>
                <a:gd name="connsiteY77" fmla="*/ 2511706 h 3252486"/>
                <a:gd name="connsiteX78" fmla="*/ 219919 w 5962892"/>
                <a:gd name="connsiteY78" fmla="*/ 2476982 h 3252486"/>
                <a:gd name="connsiteX79" fmla="*/ 150471 w 5962892"/>
                <a:gd name="connsiteY79" fmla="*/ 2430683 h 3252486"/>
                <a:gd name="connsiteX80" fmla="*/ 115747 w 5962892"/>
                <a:gd name="connsiteY80" fmla="*/ 2407534 h 3252486"/>
                <a:gd name="connsiteX81" fmla="*/ 92598 w 5962892"/>
                <a:gd name="connsiteY81" fmla="*/ 2372810 h 3252486"/>
                <a:gd name="connsiteX82" fmla="*/ 69448 w 5962892"/>
                <a:gd name="connsiteY82" fmla="*/ 2303362 h 3252486"/>
                <a:gd name="connsiteX83" fmla="*/ 57874 w 5962892"/>
                <a:gd name="connsiteY83" fmla="*/ 2152891 h 3252486"/>
                <a:gd name="connsiteX84" fmla="*/ 46299 w 5962892"/>
                <a:gd name="connsiteY84" fmla="*/ 1967696 h 3252486"/>
                <a:gd name="connsiteX85" fmla="*/ 0 w 5962892"/>
                <a:gd name="connsiteY85" fmla="*/ 1805650 h 3252486"/>
                <a:gd name="connsiteX86" fmla="*/ 11575 w 5962892"/>
                <a:gd name="connsiteY86" fmla="*/ 1493134 h 3252486"/>
                <a:gd name="connsiteX87" fmla="*/ 92598 w 5962892"/>
                <a:gd name="connsiteY87" fmla="*/ 1423686 h 3252486"/>
                <a:gd name="connsiteX88" fmla="*/ 138897 w 5962892"/>
                <a:gd name="connsiteY88" fmla="*/ 1377387 h 3252486"/>
                <a:gd name="connsiteX89" fmla="*/ 150471 w 5962892"/>
                <a:gd name="connsiteY89" fmla="*/ 1342663 h 3252486"/>
                <a:gd name="connsiteX90" fmla="*/ 208345 w 5962892"/>
                <a:gd name="connsiteY90" fmla="*/ 1307939 h 3252486"/>
                <a:gd name="connsiteX91" fmla="*/ 243069 w 5962892"/>
                <a:gd name="connsiteY91" fmla="*/ 1284789 h 3252486"/>
                <a:gd name="connsiteX92" fmla="*/ 289367 w 5962892"/>
                <a:gd name="connsiteY92" fmla="*/ 1273215 h 3252486"/>
                <a:gd name="connsiteX93" fmla="*/ 381965 w 5962892"/>
                <a:gd name="connsiteY93" fmla="*/ 1238491 h 3252486"/>
                <a:gd name="connsiteX94" fmla="*/ 451413 w 5962892"/>
                <a:gd name="connsiteY94" fmla="*/ 1192192 h 3252486"/>
                <a:gd name="connsiteX95" fmla="*/ 520861 w 5962892"/>
                <a:gd name="connsiteY95" fmla="*/ 1157468 h 3252486"/>
                <a:gd name="connsiteX96" fmla="*/ 555585 w 5962892"/>
                <a:gd name="connsiteY96" fmla="*/ 1145893 h 3252486"/>
                <a:gd name="connsiteX97" fmla="*/ 601884 w 5962892"/>
                <a:gd name="connsiteY97" fmla="*/ 1122744 h 3252486"/>
                <a:gd name="connsiteX98" fmla="*/ 636608 w 5962892"/>
                <a:gd name="connsiteY98" fmla="*/ 1111169 h 3252486"/>
                <a:gd name="connsiteX99" fmla="*/ 706056 w 5962892"/>
                <a:gd name="connsiteY99" fmla="*/ 1064870 h 3252486"/>
                <a:gd name="connsiteX100" fmla="*/ 752355 w 5962892"/>
                <a:gd name="connsiteY100" fmla="*/ 1041721 h 3252486"/>
                <a:gd name="connsiteX101" fmla="*/ 844952 w 5962892"/>
                <a:gd name="connsiteY101" fmla="*/ 983848 h 3252486"/>
                <a:gd name="connsiteX102" fmla="*/ 891251 w 5962892"/>
                <a:gd name="connsiteY102" fmla="*/ 960698 h 3252486"/>
                <a:gd name="connsiteX103" fmla="*/ 925975 w 5962892"/>
                <a:gd name="connsiteY103" fmla="*/ 949124 h 3252486"/>
                <a:gd name="connsiteX104" fmla="*/ 1423686 w 5962892"/>
                <a:gd name="connsiteY104" fmla="*/ 937549 h 3252486"/>
                <a:gd name="connsiteX105" fmla="*/ 1504709 w 5962892"/>
                <a:gd name="connsiteY105" fmla="*/ 925974 h 3252486"/>
                <a:gd name="connsiteX106" fmla="*/ 1539433 w 5962892"/>
                <a:gd name="connsiteY106" fmla="*/ 914400 h 3252486"/>
                <a:gd name="connsiteX107" fmla="*/ 1632031 w 5962892"/>
                <a:gd name="connsiteY107" fmla="*/ 902825 h 3252486"/>
                <a:gd name="connsiteX108" fmla="*/ 1701479 w 5962892"/>
                <a:gd name="connsiteY108" fmla="*/ 891250 h 3252486"/>
                <a:gd name="connsiteX109" fmla="*/ 1759352 w 5962892"/>
                <a:gd name="connsiteY109" fmla="*/ 879675 h 3252486"/>
                <a:gd name="connsiteX110" fmla="*/ 1817226 w 5962892"/>
                <a:gd name="connsiteY110" fmla="*/ 856526 h 3252486"/>
                <a:gd name="connsiteX111" fmla="*/ 1898248 w 5962892"/>
                <a:gd name="connsiteY111" fmla="*/ 833377 h 3252486"/>
                <a:gd name="connsiteX112" fmla="*/ 2361236 w 5962892"/>
                <a:gd name="connsiteY112" fmla="*/ 798653 h 3252486"/>
                <a:gd name="connsiteX113" fmla="*/ 2465408 w 5962892"/>
                <a:gd name="connsiteY113" fmla="*/ 775503 h 3252486"/>
                <a:gd name="connsiteX114" fmla="*/ 2546431 w 5962892"/>
                <a:gd name="connsiteY114" fmla="*/ 763929 h 3252486"/>
                <a:gd name="connsiteX115" fmla="*/ 2615879 w 5962892"/>
                <a:gd name="connsiteY115" fmla="*/ 740779 h 3252486"/>
                <a:gd name="connsiteX116" fmla="*/ 2685327 w 5962892"/>
                <a:gd name="connsiteY116" fmla="*/ 706055 h 3252486"/>
                <a:gd name="connsiteX117" fmla="*/ 2893671 w 5962892"/>
                <a:gd name="connsiteY117" fmla="*/ 694481 h 3252486"/>
                <a:gd name="connsiteX118" fmla="*/ 2939970 w 5962892"/>
                <a:gd name="connsiteY118" fmla="*/ 682906 h 3252486"/>
                <a:gd name="connsiteX119" fmla="*/ 3009418 w 5962892"/>
                <a:gd name="connsiteY119" fmla="*/ 659757 h 3252486"/>
                <a:gd name="connsiteX120" fmla="*/ 3125165 w 5962892"/>
                <a:gd name="connsiteY120" fmla="*/ 567159 h 3252486"/>
                <a:gd name="connsiteX121" fmla="*/ 3159889 w 5962892"/>
                <a:gd name="connsiteY121" fmla="*/ 555584 h 3252486"/>
                <a:gd name="connsiteX122" fmla="*/ 3229337 w 5962892"/>
                <a:gd name="connsiteY122" fmla="*/ 439838 h 3252486"/>
                <a:gd name="connsiteX123" fmla="*/ 3252486 w 5962892"/>
                <a:gd name="connsiteY123" fmla="*/ 405113 h 3252486"/>
                <a:gd name="connsiteX124" fmla="*/ 3264061 w 5962892"/>
                <a:gd name="connsiteY124" fmla="*/ 370389 h 3252486"/>
                <a:gd name="connsiteX125" fmla="*/ 3275636 w 5962892"/>
                <a:gd name="connsiteY125" fmla="*/ 324091 h 3252486"/>
                <a:gd name="connsiteX126" fmla="*/ 3321935 w 5962892"/>
                <a:gd name="connsiteY126" fmla="*/ 277792 h 3252486"/>
                <a:gd name="connsiteX127" fmla="*/ 3345084 w 5962892"/>
                <a:gd name="connsiteY127" fmla="*/ 243068 h 3252486"/>
                <a:gd name="connsiteX128" fmla="*/ 3379808 w 5962892"/>
                <a:gd name="connsiteY128" fmla="*/ 231493 h 3252486"/>
                <a:gd name="connsiteX129" fmla="*/ 3391383 w 5962892"/>
                <a:gd name="connsiteY129" fmla="*/ 208344 h 325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5962892" h="3252486">
                  <a:moveTo>
                    <a:pt x="3391383" y="208344"/>
                  </a:moveTo>
                  <a:lnTo>
                    <a:pt x="3391383" y="208344"/>
                  </a:lnTo>
                  <a:cubicBezTo>
                    <a:pt x="3406816" y="173620"/>
                    <a:pt x="3417280" y="136230"/>
                    <a:pt x="3437681" y="104172"/>
                  </a:cubicBezTo>
                  <a:cubicBezTo>
                    <a:pt x="3445149" y="92436"/>
                    <a:pt x="3461542" y="89712"/>
                    <a:pt x="3472405" y="81022"/>
                  </a:cubicBezTo>
                  <a:cubicBezTo>
                    <a:pt x="3508289" y="52315"/>
                    <a:pt x="3482782" y="58473"/>
                    <a:pt x="3530279" y="34724"/>
                  </a:cubicBezTo>
                  <a:cubicBezTo>
                    <a:pt x="3541192" y="29268"/>
                    <a:pt x="3553115" y="25892"/>
                    <a:pt x="3565003" y="23149"/>
                  </a:cubicBezTo>
                  <a:cubicBezTo>
                    <a:pt x="3603342" y="14302"/>
                    <a:pt x="3680750" y="0"/>
                    <a:pt x="3680750" y="0"/>
                  </a:cubicBezTo>
                  <a:cubicBezTo>
                    <a:pt x="3796497" y="3858"/>
                    <a:pt x="3912368" y="4967"/>
                    <a:pt x="4027990" y="11574"/>
                  </a:cubicBezTo>
                  <a:cubicBezTo>
                    <a:pt x="4051491" y="12917"/>
                    <a:pt x="4107184" y="29173"/>
                    <a:pt x="4132162" y="34724"/>
                  </a:cubicBezTo>
                  <a:cubicBezTo>
                    <a:pt x="4185880" y="46661"/>
                    <a:pt x="4186924" y="43755"/>
                    <a:pt x="4236335" y="57873"/>
                  </a:cubicBezTo>
                  <a:cubicBezTo>
                    <a:pt x="4248066" y="61225"/>
                    <a:pt x="4259095" y="67055"/>
                    <a:pt x="4271059" y="69448"/>
                  </a:cubicBezTo>
                  <a:cubicBezTo>
                    <a:pt x="4297811" y="74798"/>
                    <a:pt x="4325074" y="77164"/>
                    <a:pt x="4352081" y="81022"/>
                  </a:cubicBezTo>
                  <a:cubicBezTo>
                    <a:pt x="4375230" y="88739"/>
                    <a:pt x="4398066" y="97468"/>
                    <a:pt x="4421529" y="104172"/>
                  </a:cubicBezTo>
                  <a:cubicBezTo>
                    <a:pt x="4452121" y="112913"/>
                    <a:pt x="4483759" y="117831"/>
                    <a:pt x="4514127" y="127321"/>
                  </a:cubicBezTo>
                  <a:cubicBezTo>
                    <a:pt x="4545591" y="137153"/>
                    <a:pt x="4575150" y="152573"/>
                    <a:pt x="4606724" y="162045"/>
                  </a:cubicBezTo>
                  <a:cubicBezTo>
                    <a:pt x="4652435" y="175758"/>
                    <a:pt x="4745621" y="196769"/>
                    <a:pt x="4745621" y="196769"/>
                  </a:cubicBezTo>
                  <a:lnTo>
                    <a:pt x="4872942" y="324091"/>
                  </a:lnTo>
                  <a:cubicBezTo>
                    <a:pt x="4911524" y="351098"/>
                    <a:pt x="4950774" y="377176"/>
                    <a:pt x="4988689" y="405113"/>
                  </a:cubicBezTo>
                  <a:cubicBezTo>
                    <a:pt x="5024104" y="431208"/>
                    <a:pt x="5051128" y="472225"/>
                    <a:pt x="5092861" y="486136"/>
                  </a:cubicBezTo>
                  <a:cubicBezTo>
                    <a:pt x="5152892" y="506147"/>
                    <a:pt x="5103626" y="486341"/>
                    <a:pt x="5162309" y="520860"/>
                  </a:cubicBezTo>
                  <a:cubicBezTo>
                    <a:pt x="5215932" y="552403"/>
                    <a:pt x="5272023" y="579816"/>
                    <a:pt x="5324355" y="613458"/>
                  </a:cubicBezTo>
                  <a:cubicBezTo>
                    <a:pt x="5514318" y="735578"/>
                    <a:pt x="5434147" y="680307"/>
                    <a:pt x="5567423" y="775503"/>
                  </a:cubicBezTo>
                  <a:cubicBezTo>
                    <a:pt x="5615714" y="847939"/>
                    <a:pt x="5688938" y="966466"/>
                    <a:pt x="5752618" y="1030146"/>
                  </a:cubicBezTo>
                  <a:lnTo>
                    <a:pt x="5810492" y="1088020"/>
                  </a:lnTo>
                  <a:cubicBezTo>
                    <a:pt x="5834366" y="1231274"/>
                    <a:pt x="5797609" y="1082837"/>
                    <a:pt x="5879940" y="1226916"/>
                  </a:cubicBezTo>
                  <a:cubicBezTo>
                    <a:pt x="5896295" y="1255537"/>
                    <a:pt x="5903577" y="1288469"/>
                    <a:pt x="5914664" y="1319513"/>
                  </a:cubicBezTo>
                  <a:cubicBezTo>
                    <a:pt x="5922871" y="1342493"/>
                    <a:pt x="5931392" y="1365420"/>
                    <a:pt x="5937813" y="1388962"/>
                  </a:cubicBezTo>
                  <a:cubicBezTo>
                    <a:pt x="5979719" y="1542618"/>
                    <a:pt x="5925841" y="1376189"/>
                    <a:pt x="5960962" y="1481559"/>
                  </a:cubicBezTo>
                  <a:cubicBezTo>
                    <a:pt x="5957713" y="1605015"/>
                    <a:pt x="5976966" y="1822659"/>
                    <a:pt x="5937813" y="1979270"/>
                  </a:cubicBezTo>
                  <a:cubicBezTo>
                    <a:pt x="5931001" y="2006520"/>
                    <a:pt x="5922735" y="2033389"/>
                    <a:pt x="5914664" y="2060293"/>
                  </a:cubicBezTo>
                  <a:cubicBezTo>
                    <a:pt x="5911158" y="2071979"/>
                    <a:pt x="5909857" y="2084865"/>
                    <a:pt x="5903089" y="2095017"/>
                  </a:cubicBezTo>
                  <a:cubicBezTo>
                    <a:pt x="5894009" y="2108637"/>
                    <a:pt x="5878844" y="2117166"/>
                    <a:pt x="5868365" y="2129741"/>
                  </a:cubicBezTo>
                  <a:cubicBezTo>
                    <a:pt x="5859459" y="2140428"/>
                    <a:pt x="5853563" y="2153336"/>
                    <a:pt x="5845216" y="2164465"/>
                  </a:cubicBezTo>
                  <a:cubicBezTo>
                    <a:pt x="5830393" y="2184229"/>
                    <a:pt x="5812621" y="2201783"/>
                    <a:pt x="5798917" y="2222339"/>
                  </a:cubicBezTo>
                  <a:cubicBezTo>
                    <a:pt x="5789346" y="2236696"/>
                    <a:pt x="5782564" y="2252778"/>
                    <a:pt x="5775767" y="2268638"/>
                  </a:cubicBezTo>
                  <a:cubicBezTo>
                    <a:pt x="5770961" y="2279852"/>
                    <a:pt x="5770659" y="2293016"/>
                    <a:pt x="5764193" y="2303362"/>
                  </a:cubicBezTo>
                  <a:cubicBezTo>
                    <a:pt x="5751100" y="2324312"/>
                    <a:pt x="5734588" y="2343024"/>
                    <a:pt x="5717894" y="2361235"/>
                  </a:cubicBezTo>
                  <a:cubicBezTo>
                    <a:pt x="5656930" y="2427741"/>
                    <a:pt x="5619622" y="2450203"/>
                    <a:pt x="5567423" y="2523281"/>
                  </a:cubicBezTo>
                  <a:cubicBezTo>
                    <a:pt x="5549343" y="2548593"/>
                    <a:pt x="5540221" y="2579750"/>
                    <a:pt x="5521124" y="2604303"/>
                  </a:cubicBezTo>
                  <a:cubicBezTo>
                    <a:pt x="5512583" y="2615284"/>
                    <a:pt x="5496237" y="2617616"/>
                    <a:pt x="5486400" y="2627453"/>
                  </a:cubicBezTo>
                  <a:cubicBezTo>
                    <a:pt x="5422532" y="2691321"/>
                    <a:pt x="5394981" y="2744572"/>
                    <a:pt x="5324355" y="2801073"/>
                  </a:cubicBezTo>
                  <a:cubicBezTo>
                    <a:pt x="5276719" y="2839182"/>
                    <a:pt x="5220748" y="2866191"/>
                    <a:pt x="5173884" y="2905245"/>
                  </a:cubicBezTo>
                  <a:cubicBezTo>
                    <a:pt x="5127585" y="2943827"/>
                    <a:pt x="5090945" y="2998610"/>
                    <a:pt x="5034988" y="3020992"/>
                  </a:cubicBezTo>
                  <a:cubicBezTo>
                    <a:pt x="5015697" y="3028708"/>
                    <a:pt x="4996568" y="3036846"/>
                    <a:pt x="4977114" y="3044141"/>
                  </a:cubicBezTo>
                  <a:cubicBezTo>
                    <a:pt x="4965690" y="3048425"/>
                    <a:pt x="4953604" y="3050910"/>
                    <a:pt x="4942390" y="3055716"/>
                  </a:cubicBezTo>
                  <a:cubicBezTo>
                    <a:pt x="4926531" y="3062513"/>
                    <a:pt x="4912583" y="3073791"/>
                    <a:pt x="4896092" y="3078865"/>
                  </a:cubicBezTo>
                  <a:cubicBezTo>
                    <a:pt x="4862094" y="3089326"/>
                    <a:pt x="4826643" y="3094298"/>
                    <a:pt x="4791919" y="3102015"/>
                  </a:cubicBezTo>
                  <a:cubicBezTo>
                    <a:pt x="4780344" y="3109731"/>
                    <a:pt x="4770111" y="3119998"/>
                    <a:pt x="4757195" y="3125164"/>
                  </a:cubicBezTo>
                  <a:cubicBezTo>
                    <a:pt x="4624855" y="3178100"/>
                    <a:pt x="4638382" y="3169231"/>
                    <a:pt x="4514127" y="3183038"/>
                  </a:cubicBezTo>
                  <a:cubicBezTo>
                    <a:pt x="4290470" y="3238951"/>
                    <a:pt x="4453332" y="3205278"/>
                    <a:pt x="4016416" y="3217762"/>
                  </a:cubicBezTo>
                  <a:cubicBezTo>
                    <a:pt x="3846257" y="3260299"/>
                    <a:pt x="4017265" y="3221028"/>
                    <a:pt x="3599727" y="3240911"/>
                  </a:cubicBezTo>
                  <a:cubicBezTo>
                    <a:pt x="3560996" y="3242755"/>
                    <a:pt x="3522562" y="3248628"/>
                    <a:pt x="3483980" y="3252486"/>
                  </a:cubicBezTo>
                  <a:cubicBezTo>
                    <a:pt x="3306502" y="3248628"/>
                    <a:pt x="3128771" y="3251136"/>
                    <a:pt x="2951545" y="3240911"/>
                  </a:cubicBezTo>
                  <a:cubicBezTo>
                    <a:pt x="2927184" y="3239506"/>
                    <a:pt x="2905246" y="3225478"/>
                    <a:pt x="2882097" y="3217762"/>
                  </a:cubicBezTo>
                  <a:lnTo>
                    <a:pt x="2777924" y="3183038"/>
                  </a:lnTo>
                  <a:cubicBezTo>
                    <a:pt x="2766349" y="3179180"/>
                    <a:pt x="2755393" y="3171906"/>
                    <a:pt x="2743200" y="3171463"/>
                  </a:cubicBezTo>
                  <a:lnTo>
                    <a:pt x="2106593" y="3148313"/>
                  </a:lnTo>
                  <a:cubicBezTo>
                    <a:pt x="2073501" y="3137283"/>
                    <a:pt x="2061901" y="3132430"/>
                    <a:pt x="2025570" y="3125164"/>
                  </a:cubicBezTo>
                  <a:cubicBezTo>
                    <a:pt x="1949790" y="3110008"/>
                    <a:pt x="1972546" y="3119935"/>
                    <a:pt x="1909823" y="3102015"/>
                  </a:cubicBezTo>
                  <a:cubicBezTo>
                    <a:pt x="1898092" y="3098663"/>
                    <a:pt x="1886935" y="3093399"/>
                    <a:pt x="1875099" y="3090440"/>
                  </a:cubicBezTo>
                  <a:cubicBezTo>
                    <a:pt x="1856013" y="3085668"/>
                    <a:pt x="1836069" y="3084518"/>
                    <a:pt x="1817226" y="3078865"/>
                  </a:cubicBezTo>
                  <a:cubicBezTo>
                    <a:pt x="1797325" y="3072895"/>
                    <a:pt x="1780033" y="3057717"/>
                    <a:pt x="1759352" y="3055716"/>
                  </a:cubicBezTo>
                  <a:cubicBezTo>
                    <a:pt x="1659431" y="3046046"/>
                    <a:pt x="1558725" y="3047999"/>
                    <a:pt x="1458411" y="3044141"/>
                  </a:cubicBezTo>
                  <a:cubicBezTo>
                    <a:pt x="1427545" y="3040283"/>
                    <a:pt x="1396557" y="3037297"/>
                    <a:pt x="1365813" y="3032567"/>
                  </a:cubicBezTo>
                  <a:cubicBezTo>
                    <a:pt x="1346369" y="3029576"/>
                    <a:pt x="1327191" y="3025045"/>
                    <a:pt x="1307940" y="3020992"/>
                  </a:cubicBezTo>
                  <a:cubicBezTo>
                    <a:pt x="1253883" y="3009612"/>
                    <a:pt x="1199486" y="2999666"/>
                    <a:pt x="1145894" y="2986268"/>
                  </a:cubicBezTo>
                  <a:cubicBezTo>
                    <a:pt x="1115028" y="2978552"/>
                    <a:pt x="1083480" y="2973180"/>
                    <a:pt x="1053297" y="2963119"/>
                  </a:cubicBezTo>
                  <a:cubicBezTo>
                    <a:pt x="952758" y="2929605"/>
                    <a:pt x="1111038" y="2985156"/>
                    <a:pt x="960699" y="2916820"/>
                  </a:cubicBezTo>
                  <a:cubicBezTo>
                    <a:pt x="938485" y="2906722"/>
                    <a:pt x="914400" y="2901387"/>
                    <a:pt x="891251" y="2893670"/>
                  </a:cubicBezTo>
                  <a:cubicBezTo>
                    <a:pt x="823181" y="2825600"/>
                    <a:pt x="894530" y="2891334"/>
                    <a:pt x="798654" y="2824222"/>
                  </a:cubicBezTo>
                  <a:cubicBezTo>
                    <a:pt x="712738" y="2764081"/>
                    <a:pt x="774805" y="2786430"/>
                    <a:pt x="694481" y="2766349"/>
                  </a:cubicBezTo>
                  <a:cubicBezTo>
                    <a:pt x="675190" y="2750916"/>
                    <a:pt x="657557" y="2733144"/>
                    <a:pt x="636608" y="2720050"/>
                  </a:cubicBezTo>
                  <a:cubicBezTo>
                    <a:pt x="626262" y="2713584"/>
                    <a:pt x="612797" y="2713931"/>
                    <a:pt x="601884" y="2708475"/>
                  </a:cubicBezTo>
                  <a:cubicBezTo>
                    <a:pt x="581762" y="2698414"/>
                    <a:pt x="563088" y="2685674"/>
                    <a:pt x="544011" y="2673751"/>
                  </a:cubicBezTo>
                  <a:cubicBezTo>
                    <a:pt x="532214" y="2666378"/>
                    <a:pt x="519683" y="2659844"/>
                    <a:pt x="509286" y="2650602"/>
                  </a:cubicBezTo>
                  <a:cubicBezTo>
                    <a:pt x="483089" y="2627316"/>
                    <a:pt x="444520" y="2575519"/>
                    <a:pt x="405114" y="2558005"/>
                  </a:cubicBezTo>
                  <a:cubicBezTo>
                    <a:pt x="382816" y="2548095"/>
                    <a:pt x="358322" y="2543917"/>
                    <a:pt x="335666" y="2534855"/>
                  </a:cubicBezTo>
                  <a:lnTo>
                    <a:pt x="277793" y="2511706"/>
                  </a:lnTo>
                  <a:cubicBezTo>
                    <a:pt x="225855" y="2459770"/>
                    <a:pt x="287536" y="2514548"/>
                    <a:pt x="219919" y="2476982"/>
                  </a:cubicBezTo>
                  <a:cubicBezTo>
                    <a:pt x="195598" y="2463470"/>
                    <a:pt x="173620" y="2446116"/>
                    <a:pt x="150471" y="2430683"/>
                  </a:cubicBezTo>
                  <a:lnTo>
                    <a:pt x="115747" y="2407534"/>
                  </a:lnTo>
                  <a:cubicBezTo>
                    <a:pt x="108031" y="2395959"/>
                    <a:pt x="98248" y="2385522"/>
                    <a:pt x="92598" y="2372810"/>
                  </a:cubicBezTo>
                  <a:cubicBezTo>
                    <a:pt x="82688" y="2350512"/>
                    <a:pt x="69448" y="2303362"/>
                    <a:pt x="69448" y="2303362"/>
                  </a:cubicBezTo>
                  <a:cubicBezTo>
                    <a:pt x="65590" y="2253205"/>
                    <a:pt x="61335" y="2203077"/>
                    <a:pt x="57874" y="2152891"/>
                  </a:cubicBezTo>
                  <a:cubicBezTo>
                    <a:pt x="53619" y="2091185"/>
                    <a:pt x="53971" y="2029070"/>
                    <a:pt x="46299" y="1967696"/>
                  </a:cubicBezTo>
                  <a:cubicBezTo>
                    <a:pt x="40485" y="1921181"/>
                    <a:pt x="15377" y="1851780"/>
                    <a:pt x="0" y="1805650"/>
                  </a:cubicBezTo>
                  <a:cubicBezTo>
                    <a:pt x="3858" y="1701478"/>
                    <a:pt x="-5024" y="1596047"/>
                    <a:pt x="11575" y="1493134"/>
                  </a:cubicBezTo>
                  <a:cubicBezTo>
                    <a:pt x="16034" y="1465488"/>
                    <a:pt x="72651" y="1440783"/>
                    <a:pt x="92598" y="1423686"/>
                  </a:cubicBezTo>
                  <a:cubicBezTo>
                    <a:pt x="109169" y="1409482"/>
                    <a:pt x="138897" y="1377387"/>
                    <a:pt x="138897" y="1377387"/>
                  </a:cubicBezTo>
                  <a:cubicBezTo>
                    <a:pt x="142755" y="1365812"/>
                    <a:pt x="144194" y="1353125"/>
                    <a:pt x="150471" y="1342663"/>
                  </a:cubicBezTo>
                  <a:cubicBezTo>
                    <a:pt x="166360" y="1316182"/>
                    <a:pt x="181031" y="1317043"/>
                    <a:pt x="208345" y="1307939"/>
                  </a:cubicBezTo>
                  <a:cubicBezTo>
                    <a:pt x="219920" y="1300222"/>
                    <a:pt x="230283" y="1290269"/>
                    <a:pt x="243069" y="1284789"/>
                  </a:cubicBezTo>
                  <a:cubicBezTo>
                    <a:pt x="257690" y="1278523"/>
                    <a:pt x="274071" y="1277585"/>
                    <a:pt x="289367" y="1273215"/>
                  </a:cubicBezTo>
                  <a:cubicBezTo>
                    <a:pt x="311065" y="1267016"/>
                    <a:pt x="368513" y="1245829"/>
                    <a:pt x="381965" y="1238491"/>
                  </a:cubicBezTo>
                  <a:cubicBezTo>
                    <a:pt x="406390" y="1225168"/>
                    <a:pt x="425019" y="1200990"/>
                    <a:pt x="451413" y="1192192"/>
                  </a:cubicBezTo>
                  <a:cubicBezTo>
                    <a:pt x="538693" y="1163098"/>
                    <a:pt x="431110" y="1202344"/>
                    <a:pt x="520861" y="1157468"/>
                  </a:cubicBezTo>
                  <a:cubicBezTo>
                    <a:pt x="531774" y="1152012"/>
                    <a:pt x="544371" y="1150699"/>
                    <a:pt x="555585" y="1145893"/>
                  </a:cubicBezTo>
                  <a:cubicBezTo>
                    <a:pt x="571444" y="1139096"/>
                    <a:pt x="586025" y="1129541"/>
                    <a:pt x="601884" y="1122744"/>
                  </a:cubicBezTo>
                  <a:cubicBezTo>
                    <a:pt x="613098" y="1117938"/>
                    <a:pt x="625943" y="1117094"/>
                    <a:pt x="636608" y="1111169"/>
                  </a:cubicBezTo>
                  <a:cubicBezTo>
                    <a:pt x="660929" y="1097657"/>
                    <a:pt x="681171" y="1077312"/>
                    <a:pt x="706056" y="1064870"/>
                  </a:cubicBezTo>
                  <a:lnTo>
                    <a:pt x="752355" y="1041721"/>
                  </a:lnTo>
                  <a:cubicBezTo>
                    <a:pt x="796893" y="974914"/>
                    <a:pt x="748532" y="1032059"/>
                    <a:pt x="844952" y="983848"/>
                  </a:cubicBezTo>
                  <a:cubicBezTo>
                    <a:pt x="860385" y="976131"/>
                    <a:pt x="875391" y="967495"/>
                    <a:pt x="891251" y="960698"/>
                  </a:cubicBezTo>
                  <a:cubicBezTo>
                    <a:pt x="902465" y="955892"/>
                    <a:pt x="913786" y="949654"/>
                    <a:pt x="925975" y="949124"/>
                  </a:cubicBezTo>
                  <a:cubicBezTo>
                    <a:pt x="1091767" y="941916"/>
                    <a:pt x="1257782" y="941407"/>
                    <a:pt x="1423686" y="937549"/>
                  </a:cubicBezTo>
                  <a:cubicBezTo>
                    <a:pt x="1450694" y="933691"/>
                    <a:pt x="1477957" y="931324"/>
                    <a:pt x="1504709" y="925974"/>
                  </a:cubicBezTo>
                  <a:cubicBezTo>
                    <a:pt x="1516673" y="923581"/>
                    <a:pt x="1527429" y="916582"/>
                    <a:pt x="1539433" y="914400"/>
                  </a:cubicBezTo>
                  <a:cubicBezTo>
                    <a:pt x="1570037" y="908836"/>
                    <a:pt x="1601237" y="907224"/>
                    <a:pt x="1632031" y="902825"/>
                  </a:cubicBezTo>
                  <a:cubicBezTo>
                    <a:pt x="1655264" y="899506"/>
                    <a:pt x="1678389" y="895448"/>
                    <a:pt x="1701479" y="891250"/>
                  </a:cubicBezTo>
                  <a:cubicBezTo>
                    <a:pt x="1720835" y="887731"/>
                    <a:pt x="1740509" y="885328"/>
                    <a:pt x="1759352" y="879675"/>
                  </a:cubicBezTo>
                  <a:cubicBezTo>
                    <a:pt x="1779253" y="873705"/>
                    <a:pt x="1797772" y="863821"/>
                    <a:pt x="1817226" y="856526"/>
                  </a:cubicBezTo>
                  <a:cubicBezTo>
                    <a:pt x="1850442" y="844070"/>
                    <a:pt x="1861756" y="842500"/>
                    <a:pt x="1898248" y="833377"/>
                  </a:cubicBezTo>
                  <a:cubicBezTo>
                    <a:pt x="2025777" y="705848"/>
                    <a:pt x="1901451" y="819552"/>
                    <a:pt x="2361236" y="798653"/>
                  </a:cubicBezTo>
                  <a:cubicBezTo>
                    <a:pt x="2473391" y="793555"/>
                    <a:pt x="2392474" y="790090"/>
                    <a:pt x="2465408" y="775503"/>
                  </a:cubicBezTo>
                  <a:cubicBezTo>
                    <a:pt x="2492160" y="770153"/>
                    <a:pt x="2519423" y="767787"/>
                    <a:pt x="2546431" y="763929"/>
                  </a:cubicBezTo>
                  <a:cubicBezTo>
                    <a:pt x="2569580" y="756212"/>
                    <a:pt x="2595576" y="754314"/>
                    <a:pt x="2615879" y="740779"/>
                  </a:cubicBezTo>
                  <a:cubicBezTo>
                    <a:pt x="2637988" y="726040"/>
                    <a:pt x="2657374" y="708717"/>
                    <a:pt x="2685327" y="706055"/>
                  </a:cubicBezTo>
                  <a:cubicBezTo>
                    <a:pt x="2754569" y="699461"/>
                    <a:pt x="2824223" y="698339"/>
                    <a:pt x="2893671" y="694481"/>
                  </a:cubicBezTo>
                  <a:cubicBezTo>
                    <a:pt x="2909104" y="690623"/>
                    <a:pt x="2924733" y="687477"/>
                    <a:pt x="2939970" y="682906"/>
                  </a:cubicBezTo>
                  <a:cubicBezTo>
                    <a:pt x="2963342" y="675894"/>
                    <a:pt x="3009418" y="659757"/>
                    <a:pt x="3009418" y="659757"/>
                  </a:cubicBezTo>
                  <a:cubicBezTo>
                    <a:pt x="3041027" y="628148"/>
                    <a:pt x="3081361" y="581761"/>
                    <a:pt x="3125165" y="567159"/>
                  </a:cubicBezTo>
                  <a:lnTo>
                    <a:pt x="3159889" y="555584"/>
                  </a:lnTo>
                  <a:cubicBezTo>
                    <a:pt x="3273132" y="385721"/>
                    <a:pt x="3158165" y="564391"/>
                    <a:pt x="3229337" y="439838"/>
                  </a:cubicBezTo>
                  <a:cubicBezTo>
                    <a:pt x="3236239" y="427760"/>
                    <a:pt x="3246265" y="417556"/>
                    <a:pt x="3252486" y="405113"/>
                  </a:cubicBezTo>
                  <a:cubicBezTo>
                    <a:pt x="3257942" y="394200"/>
                    <a:pt x="3260709" y="382120"/>
                    <a:pt x="3264061" y="370389"/>
                  </a:cubicBezTo>
                  <a:cubicBezTo>
                    <a:pt x="3268431" y="355093"/>
                    <a:pt x="3267205" y="337581"/>
                    <a:pt x="3275636" y="324091"/>
                  </a:cubicBezTo>
                  <a:cubicBezTo>
                    <a:pt x="3287204" y="305583"/>
                    <a:pt x="3309828" y="295952"/>
                    <a:pt x="3321935" y="277792"/>
                  </a:cubicBezTo>
                  <a:cubicBezTo>
                    <a:pt x="3329651" y="266217"/>
                    <a:pt x="3334221" y="251758"/>
                    <a:pt x="3345084" y="243068"/>
                  </a:cubicBezTo>
                  <a:cubicBezTo>
                    <a:pt x="3354611" y="235446"/>
                    <a:pt x="3368233" y="235351"/>
                    <a:pt x="3379808" y="231493"/>
                  </a:cubicBezTo>
                  <a:cubicBezTo>
                    <a:pt x="3392603" y="193109"/>
                    <a:pt x="3389454" y="212202"/>
                    <a:pt x="3391383" y="20834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3949A6-4474-4156-82E8-271230063074}"/>
                </a:ext>
              </a:extLst>
            </p:cNvPr>
            <p:cNvSpPr/>
            <p:nvPr/>
          </p:nvSpPr>
          <p:spPr>
            <a:xfrm>
              <a:off x="5754064" y="5141533"/>
              <a:ext cx="1320752" cy="834421"/>
            </a:xfrm>
            <a:custGeom>
              <a:avLst/>
              <a:gdLst>
                <a:gd name="connsiteX0" fmla="*/ 2308889 w 4326340"/>
                <a:gd name="connsiteY0" fmla="*/ 27088 h 2860205"/>
                <a:gd name="connsiteX1" fmla="*/ 2424636 w 4326340"/>
                <a:gd name="connsiteY1" fmla="*/ 61812 h 2860205"/>
                <a:gd name="connsiteX2" fmla="*/ 2505658 w 4326340"/>
                <a:gd name="connsiteY2" fmla="*/ 84962 h 2860205"/>
                <a:gd name="connsiteX3" fmla="*/ 2575106 w 4326340"/>
                <a:gd name="connsiteY3" fmla="*/ 96536 h 2860205"/>
                <a:gd name="connsiteX4" fmla="*/ 2632980 w 4326340"/>
                <a:gd name="connsiteY4" fmla="*/ 108111 h 2860205"/>
                <a:gd name="connsiteX5" fmla="*/ 2737152 w 4326340"/>
                <a:gd name="connsiteY5" fmla="*/ 154410 h 2860205"/>
                <a:gd name="connsiteX6" fmla="*/ 2806600 w 4326340"/>
                <a:gd name="connsiteY6" fmla="*/ 177559 h 2860205"/>
                <a:gd name="connsiteX7" fmla="*/ 2841324 w 4326340"/>
                <a:gd name="connsiteY7" fmla="*/ 189134 h 2860205"/>
                <a:gd name="connsiteX8" fmla="*/ 3038094 w 4326340"/>
                <a:gd name="connsiteY8" fmla="*/ 212283 h 2860205"/>
                <a:gd name="connsiteX9" fmla="*/ 3107542 w 4326340"/>
                <a:gd name="connsiteY9" fmla="*/ 258582 h 2860205"/>
                <a:gd name="connsiteX10" fmla="*/ 3142266 w 4326340"/>
                <a:gd name="connsiteY10" fmla="*/ 281731 h 2860205"/>
                <a:gd name="connsiteX11" fmla="*/ 3234863 w 4326340"/>
                <a:gd name="connsiteY11" fmla="*/ 304881 h 2860205"/>
                <a:gd name="connsiteX12" fmla="*/ 3373760 w 4326340"/>
                <a:gd name="connsiteY12" fmla="*/ 351179 h 2860205"/>
                <a:gd name="connsiteX13" fmla="*/ 3431633 w 4326340"/>
                <a:gd name="connsiteY13" fmla="*/ 362754 h 2860205"/>
                <a:gd name="connsiteX14" fmla="*/ 3501081 w 4326340"/>
                <a:gd name="connsiteY14" fmla="*/ 385903 h 2860205"/>
                <a:gd name="connsiteX15" fmla="*/ 3570529 w 4326340"/>
                <a:gd name="connsiteY15" fmla="*/ 432202 h 2860205"/>
                <a:gd name="connsiteX16" fmla="*/ 3639977 w 4326340"/>
                <a:gd name="connsiteY16" fmla="*/ 478501 h 2860205"/>
                <a:gd name="connsiteX17" fmla="*/ 3674701 w 4326340"/>
                <a:gd name="connsiteY17" fmla="*/ 501650 h 2860205"/>
                <a:gd name="connsiteX18" fmla="*/ 3709425 w 4326340"/>
                <a:gd name="connsiteY18" fmla="*/ 524800 h 2860205"/>
                <a:gd name="connsiteX19" fmla="*/ 3744150 w 4326340"/>
                <a:gd name="connsiteY19" fmla="*/ 536374 h 2860205"/>
                <a:gd name="connsiteX20" fmla="*/ 3813598 w 4326340"/>
                <a:gd name="connsiteY20" fmla="*/ 582673 h 2860205"/>
                <a:gd name="connsiteX21" fmla="*/ 3848322 w 4326340"/>
                <a:gd name="connsiteY21" fmla="*/ 605822 h 2860205"/>
                <a:gd name="connsiteX22" fmla="*/ 3917770 w 4326340"/>
                <a:gd name="connsiteY22" fmla="*/ 628972 h 2860205"/>
                <a:gd name="connsiteX23" fmla="*/ 3940919 w 4326340"/>
                <a:gd name="connsiteY23" fmla="*/ 663696 h 2860205"/>
                <a:gd name="connsiteX24" fmla="*/ 4021942 w 4326340"/>
                <a:gd name="connsiteY24" fmla="*/ 686845 h 2860205"/>
                <a:gd name="connsiteX25" fmla="*/ 4091390 w 4326340"/>
                <a:gd name="connsiteY25" fmla="*/ 709995 h 2860205"/>
                <a:gd name="connsiteX26" fmla="*/ 4126114 w 4326340"/>
                <a:gd name="connsiteY26" fmla="*/ 721569 h 2860205"/>
                <a:gd name="connsiteX27" fmla="*/ 4183988 w 4326340"/>
                <a:gd name="connsiteY27" fmla="*/ 767868 h 2860205"/>
                <a:gd name="connsiteX28" fmla="*/ 4195562 w 4326340"/>
                <a:gd name="connsiteY28" fmla="*/ 802592 h 2860205"/>
                <a:gd name="connsiteX29" fmla="*/ 4241861 w 4326340"/>
                <a:gd name="connsiteY29" fmla="*/ 848891 h 2860205"/>
                <a:gd name="connsiteX30" fmla="*/ 4253436 w 4326340"/>
                <a:gd name="connsiteY30" fmla="*/ 883615 h 2860205"/>
                <a:gd name="connsiteX31" fmla="*/ 4299734 w 4326340"/>
                <a:gd name="connsiteY31" fmla="*/ 953063 h 2860205"/>
                <a:gd name="connsiteX32" fmla="*/ 4311309 w 4326340"/>
                <a:gd name="connsiteY32" fmla="*/ 1196131 h 2860205"/>
                <a:gd name="connsiteX33" fmla="*/ 4230286 w 4326340"/>
                <a:gd name="connsiteY33" fmla="*/ 1612820 h 2860205"/>
                <a:gd name="connsiteX34" fmla="*/ 4195562 w 4326340"/>
                <a:gd name="connsiteY34" fmla="*/ 1624395 h 2860205"/>
                <a:gd name="connsiteX35" fmla="*/ 4149263 w 4326340"/>
                <a:gd name="connsiteY35" fmla="*/ 1693843 h 2860205"/>
                <a:gd name="connsiteX36" fmla="*/ 4079815 w 4326340"/>
                <a:gd name="connsiteY36" fmla="*/ 1809590 h 2860205"/>
                <a:gd name="connsiteX37" fmla="*/ 4045091 w 4326340"/>
                <a:gd name="connsiteY37" fmla="*/ 1832739 h 2860205"/>
                <a:gd name="connsiteX38" fmla="*/ 4033517 w 4326340"/>
                <a:gd name="connsiteY38" fmla="*/ 1867463 h 2860205"/>
                <a:gd name="connsiteX39" fmla="*/ 3998793 w 4326340"/>
                <a:gd name="connsiteY39" fmla="*/ 1890612 h 2860205"/>
                <a:gd name="connsiteX40" fmla="*/ 3975643 w 4326340"/>
                <a:gd name="connsiteY40" fmla="*/ 1913762 h 2860205"/>
                <a:gd name="connsiteX41" fmla="*/ 3917770 w 4326340"/>
                <a:gd name="connsiteY41" fmla="*/ 1971635 h 2860205"/>
                <a:gd name="connsiteX42" fmla="*/ 3871471 w 4326340"/>
                <a:gd name="connsiteY42" fmla="*/ 2017934 h 2860205"/>
                <a:gd name="connsiteX43" fmla="*/ 3859896 w 4326340"/>
                <a:gd name="connsiteY43" fmla="*/ 2052658 h 2860205"/>
                <a:gd name="connsiteX44" fmla="*/ 3836747 w 4326340"/>
                <a:gd name="connsiteY44" fmla="*/ 2087382 h 2860205"/>
                <a:gd name="connsiteX45" fmla="*/ 3813598 w 4326340"/>
                <a:gd name="connsiteY45" fmla="*/ 2133681 h 2860205"/>
                <a:gd name="connsiteX46" fmla="*/ 3697851 w 4326340"/>
                <a:gd name="connsiteY46" fmla="*/ 2272577 h 2860205"/>
                <a:gd name="connsiteX47" fmla="*/ 3674701 w 4326340"/>
                <a:gd name="connsiteY47" fmla="*/ 2295726 h 2860205"/>
                <a:gd name="connsiteX48" fmla="*/ 3639977 w 4326340"/>
                <a:gd name="connsiteY48" fmla="*/ 2318876 h 2860205"/>
                <a:gd name="connsiteX49" fmla="*/ 3593679 w 4326340"/>
                <a:gd name="connsiteY49" fmla="*/ 2388324 h 2860205"/>
                <a:gd name="connsiteX50" fmla="*/ 3570529 w 4326340"/>
                <a:gd name="connsiteY50" fmla="*/ 2411473 h 2860205"/>
                <a:gd name="connsiteX51" fmla="*/ 3524231 w 4326340"/>
                <a:gd name="connsiteY51" fmla="*/ 2469347 h 2860205"/>
                <a:gd name="connsiteX52" fmla="*/ 3512656 w 4326340"/>
                <a:gd name="connsiteY52" fmla="*/ 2504071 h 2860205"/>
                <a:gd name="connsiteX53" fmla="*/ 3443208 w 4326340"/>
                <a:gd name="connsiteY53" fmla="*/ 2538795 h 2860205"/>
                <a:gd name="connsiteX54" fmla="*/ 3385334 w 4326340"/>
                <a:gd name="connsiteY54" fmla="*/ 2573519 h 2860205"/>
                <a:gd name="connsiteX55" fmla="*/ 3350610 w 4326340"/>
                <a:gd name="connsiteY55" fmla="*/ 2608243 h 2860205"/>
                <a:gd name="connsiteX56" fmla="*/ 3246438 w 4326340"/>
                <a:gd name="connsiteY56" fmla="*/ 2666116 h 2860205"/>
                <a:gd name="connsiteX57" fmla="*/ 3211714 w 4326340"/>
                <a:gd name="connsiteY57" fmla="*/ 2689266 h 2860205"/>
                <a:gd name="connsiteX58" fmla="*/ 3142266 w 4326340"/>
                <a:gd name="connsiteY58" fmla="*/ 2712415 h 2860205"/>
                <a:gd name="connsiteX59" fmla="*/ 3107542 w 4326340"/>
                <a:gd name="connsiteY59" fmla="*/ 2723990 h 2860205"/>
                <a:gd name="connsiteX60" fmla="*/ 2980220 w 4326340"/>
                <a:gd name="connsiteY60" fmla="*/ 2758714 h 2860205"/>
                <a:gd name="connsiteX61" fmla="*/ 2957071 w 4326340"/>
                <a:gd name="connsiteY61" fmla="*/ 2793438 h 2860205"/>
                <a:gd name="connsiteX62" fmla="*/ 2910772 w 4326340"/>
                <a:gd name="connsiteY62" fmla="*/ 2805012 h 2860205"/>
                <a:gd name="connsiteX63" fmla="*/ 2621405 w 4326340"/>
                <a:gd name="connsiteY63" fmla="*/ 2816587 h 2860205"/>
                <a:gd name="connsiteX64" fmla="*/ 1695431 w 4326340"/>
                <a:gd name="connsiteY64" fmla="*/ 2839736 h 2860205"/>
                <a:gd name="connsiteX65" fmla="*/ 1417638 w 4326340"/>
                <a:gd name="connsiteY65" fmla="*/ 2828162 h 2860205"/>
                <a:gd name="connsiteX66" fmla="*/ 1162995 w 4326340"/>
                <a:gd name="connsiteY66" fmla="*/ 2793438 h 2860205"/>
                <a:gd name="connsiteX67" fmla="*/ 1058823 w 4326340"/>
                <a:gd name="connsiteY67" fmla="*/ 2747139 h 2860205"/>
                <a:gd name="connsiteX68" fmla="*/ 1000950 w 4326340"/>
                <a:gd name="connsiteY68" fmla="*/ 2735564 h 2860205"/>
                <a:gd name="connsiteX69" fmla="*/ 908352 w 4326340"/>
                <a:gd name="connsiteY69" fmla="*/ 2689266 h 2860205"/>
                <a:gd name="connsiteX70" fmla="*/ 873628 w 4326340"/>
                <a:gd name="connsiteY70" fmla="*/ 2666116 h 2860205"/>
                <a:gd name="connsiteX71" fmla="*/ 815755 w 4326340"/>
                <a:gd name="connsiteY71" fmla="*/ 2642967 h 2860205"/>
                <a:gd name="connsiteX72" fmla="*/ 769456 w 4326340"/>
                <a:gd name="connsiteY72" fmla="*/ 2619817 h 2860205"/>
                <a:gd name="connsiteX73" fmla="*/ 723157 w 4326340"/>
                <a:gd name="connsiteY73" fmla="*/ 2608243 h 2860205"/>
                <a:gd name="connsiteX74" fmla="*/ 665284 w 4326340"/>
                <a:gd name="connsiteY74" fmla="*/ 2573519 h 2860205"/>
                <a:gd name="connsiteX75" fmla="*/ 584261 w 4326340"/>
                <a:gd name="connsiteY75" fmla="*/ 2550369 h 2860205"/>
                <a:gd name="connsiteX76" fmla="*/ 549537 w 4326340"/>
                <a:gd name="connsiteY76" fmla="*/ 2538795 h 2860205"/>
                <a:gd name="connsiteX77" fmla="*/ 514813 w 4326340"/>
                <a:gd name="connsiteY77" fmla="*/ 2515645 h 2860205"/>
                <a:gd name="connsiteX78" fmla="*/ 491663 w 4326340"/>
                <a:gd name="connsiteY78" fmla="*/ 2492496 h 2860205"/>
                <a:gd name="connsiteX79" fmla="*/ 422215 w 4326340"/>
                <a:gd name="connsiteY79" fmla="*/ 2446197 h 2860205"/>
                <a:gd name="connsiteX80" fmla="*/ 364342 w 4326340"/>
                <a:gd name="connsiteY80" fmla="*/ 2411473 h 2860205"/>
                <a:gd name="connsiteX81" fmla="*/ 271744 w 4326340"/>
                <a:gd name="connsiteY81" fmla="*/ 2318876 h 2860205"/>
                <a:gd name="connsiteX82" fmla="*/ 202296 w 4326340"/>
                <a:gd name="connsiteY82" fmla="*/ 2237853 h 2860205"/>
                <a:gd name="connsiteX83" fmla="*/ 132848 w 4326340"/>
                <a:gd name="connsiteY83" fmla="*/ 2203129 h 2860205"/>
                <a:gd name="connsiteX84" fmla="*/ 121274 w 4326340"/>
                <a:gd name="connsiteY84" fmla="*/ 2168405 h 2860205"/>
                <a:gd name="connsiteX85" fmla="*/ 98124 w 4326340"/>
                <a:gd name="connsiteY85" fmla="*/ 2145255 h 2860205"/>
                <a:gd name="connsiteX86" fmla="*/ 51825 w 4326340"/>
                <a:gd name="connsiteY86" fmla="*/ 2052658 h 2860205"/>
                <a:gd name="connsiteX87" fmla="*/ 40251 w 4326340"/>
                <a:gd name="connsiteY87" fmla="*/ 1416050 h 2860205"/>
                <a:gd name="connsiteX88" fmla="*/ 86550 w 4326340"/>
                <a:gd name="connsiteY88" fmla="*/ 1323453 h 2860205"/>
                <a:gd name="connsiteX89" fmla="*/ 109699 w 4326340"/>
                <a:gd name="connsiteY89" fmla="*/ 1242430 h 2860205"/>
                <a:gd name="connsiteX90" fmla="*/ 155998 w 4326340"/>
                <a:gd name="connsiteY90" fmla="*/ 1172982 h 2860205"/>
                <a:gd name="connsiteX91" fmla="*/ 202296 w 4326340"/>
                <a:gd name="connsiteY91" fmla="*/ 1068810 h 2860205"/>
                <a:gd name="connsiteX92" fmla="*/ 225446 w 4326340"/>
                <a:gd name="connsiteY92" fmla="*/ 1045660 h 2860205"/>
                <a:gd name="connsiteX93" fmla="*/ 306469 w 4326340"/>
                <a:gd name="connsiteY93" fmla="*/ 953063 h 2860205"/>
                <a:gd name="connsiteX94" fmla="*/ 375917 w 4326340"/>
                <a:gd name="connsiteY94" fmla="*/ 906764 h 2860205"/>
                <a:gd name="connsiteX95" fmla="*/ 399066 w 4326340"/>
                <a:gd name="connsiteY95" fmla="*/ 872040 h 2860205"/>
                <a:gd name="connsiteX96" fmla="*/ 491663 w 4326340"/>
                <a:gd name="connsiteY96" fmla="*/ 814167 h 2860205"/>
                <a:gd name="connsiteX97" fmla="*/ 514813 w 4326340"/>
                <a:gd name="connsiteY97" fmla="*/ 791017 h 2860205"/>
                <a:gd name="connsiteX98" fmla="*/ 549537 w 4326340"/>
                <a:gd name="connsiteY98" fmla="*/ 767868 h 2860205"/>
                <a:gd name="connsiteX99" fmla="*/ 595836 w 4326340"/>
                <a:gd name="connsiteY99" fmla="*/ 744719 h 2860205"/>
                <a:gd name="connsiteX100" fmla="*/ 630560 w 4326340"/>
                <a:gd name="connsiteY100" fmla="*/ 733144 h 2860205"/>
                <a:gd name="connsiteX101" fmla="*/ 688433 w 4326340"/>
                <a:gd name="connsiteY101" fmla="*/ 686845 h 2860205"/>
                <a:gd name="connsiteX102" fmla="*/ 723157 w 4326340"/>
                <a:gd name="connsiteY102" fmla="*/ 663696 h 2860205"/>
                <a:gd name="connsiteX103" fmla="*/ 734732 w 4326340"/>
                <a:gd name="connsiteY103" fmla="*/ 628972 h 2860205"/>
                <a:gd name="connsiteX104" fmla="*/ 781031 w 4326340"/>
                <a:gd name="connsiteY104" fmla="*/ 582673 h 2860205"/>
                <a:gd name="connsiteX105" fmla="*/ 850479 w 4326340"/>
                <a:gd name="connsiteY105" fmla="*/ 524800 h 2860205"/>
                <a:gd name="connsiteX106" fmla="*/ 873628 w 4326340"/>
                <a:gd name="connsiteY106" fmla="*/ 501650 h 2860205"/>
                <a:gd name="connsiteX107" fmla="*/ 908352 w 4326340"/>
                <a:gd name="connsiteY107" fmla="*/ 490076 h 2860205"/>
                <a:gd name="connsiteX108" fmla="*/ 931501 w 4326340"/>
                <a:gd name="connsiteY108" fmla="*/ 466926 h 2860205"/>
                <a:gd name="connsiteX109" fmla="*/ 1000950 w 4326340"/>
                <a:gd name="connsiteY109" fmla="*/ 443777 h 2860205"/>
                <a:gd name="connsiteX110" fmla="*/ 1024099 w 4326340"/>
                <a:gd name="connsiteY110" fmla="*/ 397478 h 2860205"/>
                <a:gd name="connsiteX111" fmla="*/ 1070398 w 4326340"/>
                <a:gd name="connsiteY111" fmla="*/ 316455 h 2860205"/>
                <a:gd name="connsiteX112" fmla="*/ 1139846 w 4326340"/>
                <a:gd name="connsiteY112" fmla="*/ 270157 h 2860205"/>
                <a:gd name="connsiteX113" fmla="*/ 1174570 w 4326340"/>
                <a:gd name="connsiteY113" fmla="*/ 247007 h 2860205"/>
                <a:gd name="connsiteX114" fmla="*/ 1209294 w 4326340"/>
                <a:gd name="connsiteY114" fmla="*/ 212283 h 2860205"/>
                <a:gd name="connsiteX115" fmla="*/ 1278742 w 4326340"/>
                <a:gd name="connsiteY115" fmla="*/ 165984 h 2860205"/>
                <a:gd name="connsiteX116" fmla="*/ 1313466 w 4326340"/>
                <a:gd name="connsiteY116" fmla="*/ 131260 h 2860205"/>
                <a:gd name="connsiteX117" fmla="*/ 1382914 w 4326340"/>
                <a:gd name="connsiteY117" fmla="*/ 84962 h 2860205"/>
                <a:gd name="connsiteX118" fmla="*/ 1463937 w 4326340"/>
                <a:gd name="connsiteY118" fmla="*/ 27088 h 2860205"/>
                <a:gd name="connsiteX119" fmla="*/ 1498661 w 4326340"/>
                <a:gd name="connsiteY119" fmla="*/ 3939 h 2860205"/>
                <a:gd name="connsiteX120" fmla="*/ 2308889 w 4326340"/>
                <a:gd name="connsiteY120" fmla="*/ 27088 h 28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26340" h="2860205">
                  <a:moveTo>
                    <a:pt x="2308889" y="27088"/>
                  </a:moveTo>
                  <a:cubicBezTo>
                    <a:pt x="2463218" y="36734"/>
                    <a:pt x="2386136" y="49966"/>
                    <a:pt x="2424636" y="61812"/>
                  </a:cubicBezTo>
                  <a:cubicBezTo>
                    <a:pt x="2465609" y="74419"/>
                    <a:pt x="2459052" y="75641"/>
                    <a:pt x="2505658" y="84962"/>
                  </a:cubicBezTo>
                  <a:cubicBezTo>
                    <a:pt x="2528671" y="89565"/>
                    <a:pt x="2552016" y="92338"/>
                    <a:pt x="2575106" y="96536"/>
                  </a:cubicBezTo>
                  <a:cubicBezTo>
                    <a:pt x="2594462" y="100055"/>
                    <a:pt x="2613689" y="104253"/>
                    <a:pt x="2632980" y="108111"/>
                  </a:cubicBezTo>
                  <a:cubicBezTo>
                    <a:pt x="2688006" y="144795"/>
                    <a:pt x="2654509" y="126862"/>
                    <a:pt x="2737152" y="154410"/>
                  </a:cubicBezTo>
                  <a:lnTo>
                    <a:pt x="2806600" y="177559"/>
                  </a:lnTo>
                  <a:cubicBezTo>
                    <a:pt x="2818175" y="181417"/>
                    <a:pt x="2829184" y="187920"/>
                    <a:pt x="2841324" y="189134"/>
                  </a:cubicBezTo>
                  <a:cubicBezTo>
                    <a:pt x="2984217" y="203424"/>
                    <a:pt x="2918686" y="195226"/>
                    <a:pt x="3038094" y="212283"/>
                  </a:cubicBezTo>
                  <a:cubicBezTo>
                    <a:pt x="3079352" y="253543"/>
                    <a:pt x="3042140" y="221210"/>
                    <a:pt x="3107542" y="258582"/>
                  </a:cubicBezTo>
                  <a:cubicBezTo>
                    <a:pt x="3119620" y="265484"/>
                    <a:pt x="3129193" y="276977"/>
                    <a:pt x="3142266" y="281731"/>
                  </a:cubicBezTo>
                  <a:cubicBezTo>
                    <a:pt x="3172166" y="292604"/>
                    <a:pt x="3206406" y="290653"/>
                    <a:pt x="3234863" y="304881"/>
                  </a:cubicBezTo>
                  <a:cubicBezTo>
                    <a:pt x="3299738" y="337318"/>
                    <a:pt x="3282642" y="332955"/>
                    <a:pt x="3373760" y="351179"/>
                  </a:cubicBezTo>
                  <a:cubicBezTo>
                    <a:pt x="3393051" y="355037"/>
                    <a:pt x="3412653" y="357578"/>
                    <a:pt x="3431633" y="362754"/>
                  </a:cubicBezTo>
                  <a:cubicBezTo>
                    <a:pt x="3455175" y="369174"/>
                    <a:pt x="3501081" y="385903"/>
                    <a:pt x="3501081" y="385903"/>
                  </a:cubicBezTo>
                  <a:cubicBezTo>
                    <a:pt x="3545296" y="430118"/>
                    <a:pt x="3500455" y="390157"/>
                    <a:pt x="3570529" y="432202"/>
                  </a:cubicBezTo>
                  <a:cubicBezTo>
                    <a:pt x="3594386" y="446516"/>
                    <a:pt x="3616828" y="463068"/>
                    <a:pt x="3639977" y="478501"/>
                  </a:cubicBezTo>
                  <a:lnTo>
                    <a:pt x="3674701" y="501650"/>
                  </a:lnTo>
                  <a:cubicBezTo>
                    <a:pt x="3686276" y="509367"/>
                    <a:pt x="3696228" y="520401"/>
                    <a:pt x="3709425" y="524800"/>
                  </a:cubicBezTo>
                  <a:lnTo>
                    <a:pt x="3744150" y="536374"/>
                  </a:lnTo>
                  <a:cubicBezTo>
                    <a:pt x="3785408" y="577634"/>
                    <a:pt x="3748196" y="545301"/>
                    <a:pt x="3813598" y="582673"/>
                  </a:cubicBezTo>
                  <a:cubicBezTo>
                    <a:pt x="3825676" y="589575"/>
                    <a:pt x="3835610" y="600172"/>
                    <a:pt x="3848322" y="605822"/>
                  </a:cubicBezTo>
                  <a:cubicBezTo>
                    <a:pt x="3870620" y="615732"/>
                    <a:pt x="3917770" y="628972"/>
                    <a:pt x="3917770" y="628972"/>
                  </a:cubicBezTo>
                  <a:cubicBezTo>
                    <a:pt x="3925486" y="640547"/>
                    <a:pt x="3930056" y="655006"/>
                    <a:pt x="3940919" y="663696"/>
                  </a:cubicBezTo>
                  <a:cubicBezTo>
                    <a:pt x="3948701" y="669922"/>
                    <a:pt x="4018611" y="685846"/>
                    <a:pt x="4021942" y="686845"/>
                  </a:cubicBezTo>
                  <a:cubicBezTo>
                    <a:pt x="4045315" y="693857"/>
                    <a:pt x="4068241" y="702279"/>
                    <a:pt x="4091390" y="709995"/>
                  </a:cubicBezTo>
                  <a:lnTo>
                    <a:pt x="4126114" y="721569"/>
                  </a:lnTo>
                  <a:cubicBezTo>
                    <a:pt x="4141882" y="732081"/>
                    <a:pt x="4172994" y="749545"/>
                    <a:pt x="4183988" y="767868"/>
                  </a:cubicBezTo>
                  <a:cubicBezTo>
                    <a:pt x="4190265" y="778330"/>
                    <a:pt x="4188471" y="792664"/>
                    <a:pt x="4195562" y="802592"/>
                  </a:cubicBezTo>
                  <a:cubicBezTo>
                    <a:pt x="4208248" y="820352"/>
                    <a:pt x="4241861" y="848891"/>
                    <a:pt x="4241861" y="848891"/>
                  </a:cubicBezTo>
                  <a:cubicBezTo>
                    <a:pt x="4245719" y="860466"/>
                    <a:pt x="4247511" y="872950"/>
                    <a:pt x="4253436" y="883615"/>
                  </a:cubicBezTo>
                  <a:cubicBezTo>
                    <a:pt x="4266947" y="907936"/>
                    <a:pt x="4299734" y="953063"/>
                    <a:pt x="4299734" y="953063"/>
                  </a:cubicBezTo>
                  <a:cubicBezTo>
                    <a:pt x="4303592" y="1034086"/>
                    <a:pt x="4311309" y="1115017"/>
                    <a:pt x="4311309" y="1196131"/>
                  </a:cubicBezTo>
                  <a:cubicBezTo>
                    <a:pt x="4311309" y="1214967"/>
                    <a:pt x="4378045" y="1563566"/>
                    <a:pt x="4230286" y="1612820"/>
                  </a:cubicBezTo>
                  <a:lnTo>
                    <a:pt x="4195562" y="1624395"/>
                  </a:lnTo>
                  <a:cubicBezTo>
                    <a:pt x="4180129" y="1647544"/>
                    <a:pt x="4161705" y="1668958"/>
                    <a:pt x="4149263" y="1693843"/>
                  </a:cubicBezTo>
                  <a:cubicBezTo>
                    <a:pt x="4135327" y="1721715"/>
                    <a:pt x="4100766" y="1795623"/>
                    <a:pt x="4079815" y="1809590"/>
                  </a:cubicBezTo>
                  <a:lnTo>
                    <a:pt x="4045091" y="1832739"/>
                  </a:lnTo>
                  <a:cubicBezTo>
                    <a:pt x="4041233" y="1844314"/>
                    <a:pt x="4041139" y="1857936"/>
                    <a:pt x="4033517" y="1867463"/>
                  </a:cubicBezTo>
                  <a:cubicBezTo>
                    <a:pt x="4024827" y="1878326"/>
                    <a:pt x="4009656" y="1881922"/>
                    <a:pt x="3998793" y="1890612"/>
                  </a:cubicBezTo>
                  <a:cubicBezTo>
                    <a:pt x="3990271" y="1897429"/>
                    <a:pt x="3982460" y="1905240"/>
                    <a:pt x="3975643" y="1913762"/>
                  </a:cubicBezTo>
                  <a:cubicBezTo>
                    <a:pt x="3931549" y="1968880"/>
                    <a:pt x="3977297" y="1931951"/>
                    <a:pt x="3917770" y="1971635"/>
                  </a:cubicBezTo>
                  <a:cubicBezTo>
                    <a:pt x="3886903" y="2064232"/>
                    <a:pt x="3933203" y="1956202"/>
                    <a:pt x="3871471" y="2017934"/>
                  </a:cubicBezTo>
                  <a:cubicBezTo>
                    <a:pt x="3862844" y="2026561"/>
                    <a:pt x="3865352" y="2041745"/>
                    <a:pt x="3859896" y="2052658"/>
                  </a:cubicBezTo>
                  <a:cubicBezTo>
                    <a:pt x="3853675" y="2065100"/>
                    <a:pt x="3843649" y="2075304"/>
                    <a:pt x="3836747" y="2087382"/>
                  </a:cubicBezTo>
                  <a:cubicBezTo>
                    <a:pt x="3828186" y="2102363"/>
                    <a:pt x="3822475" y="2118885"/>
                    <a:pt x="3813598" y="2133681"/>
                  </a:cubicBezTo>
                  <a:cubicBezTo>
                    <a:pt x="3765256" y="2214251"/>
                    <a:pt x="3768007" y="2202421"/>
                    <a:pt x="3697851" y="2272577"/>
                  </a:cubicBezTo>
                  <a:cubicBezTo>
                    <a:pt x="3690134" y="2280293"/>
                    <a:pt x="3683781" y="2289673"/>
                    <a:pt x="3674701" y="2295726"/>
                  </a:cubicBezTo>
                  <a:lnTo>
                    <a:pt x="3639977" y="2318876"/>
                  </a:lnTo>
                  <a:cubicBezTo>
                    <a:pt x="3624544" y="2342025"/>
                    <a:pt x="3613352" y="2368651"/>
                    <a:pt x="3593679" y="2388324"/>
                  </a:cubicBezTo>
                  <a:cubicBezTo>
                    <a:pt x="3585962" y="2396040"/>
                    <a:pt x="3577346" y="2402952"/>
                    <a:pt x="3570529" y="2411473"/>
                  </a:cubicBezTo>
                  <a:cubicBezTo>
                    <a:pt x="3512113" y="2484492"/>
                    <a:pt x="3580134" y="2413442"/>
                    <a:pt x="3524231" y="2469347"/>
                  </a:cubicBezTo>
                  <a:cubicBezTo>
                    <a:pt x="3520373" y="2480922"/>
                    <a:pt x="3518933" y="2493609"/>
                    <a:pt x="3512656" y="2504071"/>
                  </a:cubicBezTo>
                  <a:cubicBezTo>
                    <a:pt x="3494445" y="2534421"/>
                    <a:pt x="3476495" y="2530473"/>
                    <a:pt x="3443208" y="2538795"/>
                  </a:cubicBezTo>
                  <a:cubicBezTo>
                    <a:pt x="3371107" y="2610893"/>
                    <a:pt x="3475493" y="2513412"/>
                    <a:pt x="3385334" y="2573519"/>
                  </a:cubicBezTo>
                  <a:cubicBezTo>
                    <a:pt x="3371714" y="2582599"/>
                    <a:pt x="3363531" y="2598193"/>
                    <a:pt x="3350610" y="2608243"/>
                  </a:cubicBezTo>
                  <a:cubicBezTo>
                    <a:pt x="3219223" y="2710432"/>
                    <a:pt x="3330267" y="2624201"/>
                    <a:pt x="3246438" y="2666116"/>
                  </a:cubicBezTo>
                  <a:cubicBezTo>
                    <a:pt x="3233996" y="2672337"/>
                    <a:pt x="3224426" y="2683616"/>
                    <a:pt x="3211714" y="2689266"/>
                  </a:cubicBezTo>
                  <a:cubicBezTo>
                    <a:pt x="3189416" y="2699176"/>
                    <a:pt x="3165415" y="2704699"/>
                    <a:pt x="3142266" y="2712415"/>
                  </a:cubicBezTo>
                  <a:cubicBezTo>
                    <a:pt x="3130691" y="2716273"/>
                    <a:pt x="3119379" y="2721031"/>
                    <a:pt x="3107542" y="2723990"/>
                  </a:cubicBezTo>
                  <a:cubicBezTo>
                    <a:pt x="3003107" y="2750098"/>
                    <a:pt x="3045127" y="2737078"/>
                    <a:pt x="2980220" y="2758714"/>
                  </a:cubicBezTo>
                  <a:cubicBezTo>
                    <a:pt x="2972504" y="2770289"/>
                    <a:pt x="2968646" y="2785722"/>
                    <a:pt x="2957071" y="2793438"/>
                  </a:cubicBezTo>
                  <a:cubicBezTo>
                    <a:pt x="2943835" y="2802262"/>
                    <a:pt x="2926642" y="2803918"/>
                    <a:pt x="2910772" y="2805012"/>
                  </a:cubicBezTo>
                  <a:cubicBezTo>
                    <a:pt x="2814468" y="2811654"/>
                    <a:pt x="2717861" y="2812729"/>
                    <a:pt x="2621405" y="2816587"/>
                  </a:cubicBezTo>
                  <a:cubicBezTo>
                    <a:pt x="2293168" y="2898648"/>
                    <a:pt x="2543880" y="2839736"/>
                    <a:pt x="1695431" y="2839736"/>
                  </a:cubicBezTo>
                  <a:cubicBezTo>
                    <a:pt x="1602753" y="2839736"/>
                    <a:pt x="1510236" y="2832020"/>
                    <a:pt x="1417638" y="2828162"/>
                  </a:cubicBezTo>
                  <a:cubicBezTo>
                    <a:pt x="1300856" y="2789234"/>
                    <a:pt x="1468327" y="2842291"/>
                    <a:pt x="1162995" y="2793438"/>
                  </a:cubicBezTo>
                  <a:cubicBezTo>
                    <a:pt x="1016042" y="2769925"/>
                    <a:pt x="1150511" y="2781522"/>
                    <a:pt x="1058823" y="2747139"/>
                  </a:cubicBezTo>
                  <a:cubicBezTo>
                    <a:pt x="1040403" y="2740231"/>
                    <a:pt x="1020241" y="2739422"/>
                    <a:pt x="1000950" y="2735564"/>
                  </a:cubicBezTo>
                  <a:cubicBezTo>
                    <a:pt x="970084" y="2720131"/>
                    <a:pt x="937065" y="2708409"/>
                    <a:pt x="908352" y="2689266"/>
                  </a:cubicBezTo>
                  <a:cubicBezTo>
                    <a:pt x="896777" y="2681549"/>
                    <a:pt x="886070" y="2672337"/>
                    <a:pt x="873628" y="2666116"/>
                  </a:cubicBezTo>
                  <a:cubicBezTo>
                    <a:pt x="855045" y="2656824"/>
                    <a:pt x="834741" y="2651405"/>
                    <a:pt x="815755" y="2642967"/>
                  </a:cubicBezTo>
                  <a:cubicBezTo>
                    <a:pt x="799987" y="2635959"/>
                    <a:pt x="785612" y="2625875"/>
                    <a:pt x="769456" y="2619817"/>
                  </a:cubicBezTo>
                  <a:cubicBezTo>
                    <a:pt x="754561" y="2614231"/>
                    <a:pt x="738590" y="2612101"/>
                    <a:pt x="723157" y="2608243"/>
                  </a:cubicBezTo>
                  <a:cubicBezTo>
                    <a:pt x="703866" y="2596668"/>
                    <a:pt x="685406" y="2583580"/>
                    <a:pt x="665284" y="2573519"/>
                  </a:cubicBezTo>
                  <a:cubicBezTo>
                    <a:pt x="646782" y="2564268"/>
                    <a:pt x="601568" y="2555314"/>
                    <a:pt x="584261" y="2550369"/>
                  </a:cubicBezTo>
                  <a:cubicBezTo>
                    <a:pt x="572530" y="2547017"/>
                    <a:pt x="561112" y="2542653"/>
                    <a:pt x="549537" y="2538795"/>
                  </a:cubicBezTo>
                  <a:cubicBezTo>
                    <a:pt x="537962" y="2531078"/>
                    <a:pt x="525676" y="2524335"/>
                    <a:pt x="514813" y="2515645"/>
                  </a:cubicBezTo>
                  <a:cubicBezTo>
                    <a:pt x="506292" y="2508828"/>
                    <a:pt x="500393" y="2499044"/>
                    <a:pt x="491663" y="2492496"/>
                  </a:cubicBezTo>
                  <a:cubicBezTo>
                    <a:pt x="469405" y="2475803"/>
                    <a:pt x="445687" y="2461134"/>
                    <a:pt x="422215" y="2446197"/>
                  </a:cubicBezTo>
                  <a:cubicBezTo>
                    <a:pt x="403235" y="2434119"/>
                    <a:pt x="381516" y="2426005"/>
                    <a:pt x="364342" y="2411473"/>
                  </a:cubicBezTo>
                  <a:cubicBezTo>
                    <a:pt x="331019" y="2383277"/>
                    <a:pt x="295957" y="2355196"/>
                    <a:pt x="271744" y="2318876"/>
                  </a:cubicBezTo>
                  <a:cubicBezTo>
                    <a:pt x="256933" y="2296659"/>
                    <a:pt x="226355" y="2245873"/>
                    <a:pt x="202296" y="2237853"/>
                  </a:cubicBezTo>
                  <a:cubicBezTo>
                    <a:pt x="154375" y="2221879"/>
                    <a:pt x="177724" y="2233046"/>
                    <a:pt x="132848" y="2203129"/>
                  </a:cubicBezTo>
                  <a:cubicBezTo>
                    <a:pt x="128990" y="2191554"/>
                    <a:pt x="127551" y="2178867"/>
                    <a:pt x="121274" y="2168405"/>
                  </a:cubicBezTo>
                  <a:cubicBezTo>
                    <a:pt x="115659" y="2159047"/>
                    <a:pt x="103004" y="2155016"/>
                    <a:pt x="98124" y="2145255"/>
                  </a:cubicBezTo>
                  <a:cubicBezTo>
                    <a:pt x="44924" y="2038855"/>
                    <a:pt x="104126" y="2104957"/>
                    <a:pt x="51825" y="2052658"/>
                  </a:cubicBezTo>
                  <a:cubicBezTo>
                    <a:pt x="-27052" y="1816024"/>
                    <a:pt x="-3345" y="1913037"/>
                    <a:pt x="40251" y="1416050"/>
                  </a:cubicBezTo>
                  <a:cubicBezTo>
                    <a:pt x="43267" y="1381673"/>
                    <a:pt x="86550" y="1323453"/>
                    <a:pt x="86550" y="1323453"/>
                  </a:cubicBezTo>
                  <a:cubicBezTo>
                    <a:pt x="89275" y="1312551"/>
                    <a:pt x="102149" y="1256019"/>
                    <a:pt x="109699" y="1242430"/>
                  </a:cubicBezTo>
                  <a:cubicBezTo>
                    <a:pt x="123211" y="1218109"/>
                    <a:pt x="155998" y="1172982"/>
                    <a:pt x="155998" y="1172982"/>
                  </a:cubicBezTo>
                  <a:cubicBezTo>
                    <a:pt x="174353" y="1117917"/>
                    <a:pt x="170852" y="1108115"/>
                    <a:pt x="202296" y="1068810"/>
                  </a:cubicBezTo>
                  <a:cubicBezTo>
                    <a:pt x="209113" y="1060288"/>
                    <a:pt x="218629" y="1054182"/>
                    <a:pt x="225446" y="1045660"/>
                  </a:cubicBezTo>
                  <a:cubicBezTo>
                    <a:pt x="260408" y="1001957"/>
                    <a:pt x="245269" y="993863"/>
                    <a:pt x="306469" y="953063"/>
                  </a:cubicBezTo>
                  <a:lnTo>
                    <a:pt x="375917" y="906764"/>
                  </a:lnTo>
                  <a:cubicBezTo>
                    <a:pt x="383633" y="895189"/>
                    <a:pt x="389229" y="881877"/>
                    <a:pt x="399066" y="872040"/>
                  </a:cubicBezTo>
                  <a:cubicBezTo>
                    <a:pt x="449619" y="821487"/>
                    <a:pt x="436651" y="850842"/>
                    <a:pt x="491663" y="814167"/>
                  </a:cubicBezTo>
                  <a:cubicBezTo>
                    <a:pt x="500743" y="808114"/>
                    <a:pt x="506291" y="797834"/>
                    <a:pt x="514813" y="791017"/>
                  </a:cubicBezTo>
                  <a:cubicBezTo>
                    <a:pt x="525676" y="782327"/>
                    <a:pt x="537459" y="774770"/>
                    <a:pt x="549537" y="767868"/>
                  </a:cubicBezTo>
                  <a:cubicBezTo>
                    <a:pt x="564518" y="759307"/>
                    <a:pt x="579977" y="751516"/>
                    <a:pt x="595836" y="744719"/>
                  </a:cubicBezTo>
                  <a:cubicBezTo>
                    <a:pt x="607050" y="739913"/>
                    <a:pt x="619647" y="738600"/>
                    <a:pt x="630560" y="733144"/>
                  </a:cubicBezTo>
                  <a:cubicBezTo>
                    <a:pt x="678066" y="709391"/>
                    <a:pt x="652543" y="715557"/>
                    <a:pt x="688433" y="686845"/>
                  </a:cubicBezTo>
                  <a:cubicBezTo>
                    <a:pt x="699296" y="678155"/>
                    <a:pt x="711582" y="671412"/>
                    <a:pt x="723157" y="663696"/>
                  </a:cubicBezTo>
                  <a:cubicBezTo>
                    <a:pt x="727015" y="652121"/>
                    <a:pt x="727640" y="638900"/>
                    <a:pt x="734732" y="628972"/>
                  </a:cubicBezTo>
                  <a:cubicBezTo>
                    <a:pt x="747418" y="611212"/>
                    <a:pt x="765598" y="598106"/>
                    <a:pt x="781031" y="582673"/>
                  </a:cubicBezTo>
                  <a:cubicBezTo>
                    <a:pt x="863523" y="500181"/>
                    <a:pt x="769899" y="589265"/>
                    <a:pt x="850479" y="524800"/>
                  </a:cubicBezTo>
                  <a:cubicBezTo>
                    <a:pt x="859000" y="517983"/>
                    <a:pt x="864270" y="507265"/>
                    <a:pt x="873628" y="501650"/>
                  </a:cubicBezTo>
                  <a:cubicBezTo>
                    <a:pt x="884090" y="495373"/>
                    <a:pt x="896777" y="493934"/>
                    <a:pt x="908352" y="490076"/>
                  </a:cubicBezTo>
                  <a:cubicBezTo>
                    <a:pt x="916068" y="482359"/>
                    <a:pt x="921740" y="471806"/>
                    <a:pt x="931501" y="466926"/>
                  </a:cubicBezTo>
                  <a:cubicBezTo>
                    <a:pt x="953327" y="456013"/>
                    <a:pt x="1000950" y="443777"/>
                    <a:pt x="1000950" y="443777"/>
                  </a:cubicBezTo>
                  <a:cubicBezTo>
                    <a:pt x="1008666" y="428344"/>
                    <a:pt x="1017302" y="413337"/>
                    <a:pt x="1024099" y="397478"/>
                  </a:cubicBezTo>
                  <a:cubicBezTo>
                    <a:pt x="1041749" y="356294"/>
                    <a:pt x="1028394" y="353792"/>
                    <a:pt x="1070398" y="316455"/>
                  </a:cubicBezTo>
                  <a:cubicBezTo>
                    <a:pt x="1091192" y="297971"/>
                    <a:pt x="1116697" y="285590"/>
                    <a:pt x="1139846" y="270157"/>
                  </a:cubicBezTo>
                  <a:cubicBezTo>
                    <a:pt x="1151421" y="262440"/>
                    <a:pt x="1164733" y="256844"/>
                    <a:pt x="1174570" y="247007"/>
                  </a:cubicBezTo>
                  <a:cubicBezTo>
                    <a:pt x="1186145" y="235432"/>
                    <a:pt x="1196373" y="222333"/>
                    <a:pt x="1209294" y="212283"/>
                  </a:cubicBezTo>
                  <a:cubicBezTo>
                    <a:pt x="1231255" y="195202"/>
                    <a:pt x="1259069" y="185657"/>
                    <a:pt x="1278742" y="165984"/>
                  </a:cubicBezTo>
                  <a:cubicBezTo>
                    <a:pt x="1290317" y="154409"/>
                    <a:pt x="1300545" y="141310"/>
                    <a:pt x="1313466" y="131260"/>
                  </a:cubicBezTo>
                  <a:cubicBezTo>
                    <a:pt x="1335427" y="114179"/>
                    <a:pt x="1363241" y="104635"/>
                    <a:pt x="1382914" y="84962"/>
                  </a:cubicBezTo>
                  <a:cubicBezTo>
                    <a:pt x="1470890" y="-3014"/>
                    <a:pt x="1390032" y="64040"/>
                    <a:pt x="1463937" y="27088"/>
                  </a:cubicBezTo>
                  <a:cubicBezTo>
                    <a:pt x="1476379" y="20867"/>
                    <a:pt x="1484782" y="4885"/>
                    <a:pt x="1498661" y="3939"/>
                  </a:cubicBezTo>
                  <a:cubicBezTo>
                    <a:pt x="1705683" y="-10176"/>
                    <a:pt x="2154560" y="17442"/>
                    <a:pt x="2308889" y="270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AE8289-717F-48BC-8CE7-C1E9EEB8D70D}"/>
                </a:ext>
              </a:extLst>
            </p:cNvPr>
            <p:cNvSpPr/>
            <p:nvPr/>
          </p:nvSpPr>
          <p:spPr>
            <a:xfrm>
              <a:off x="6260948" y="5535887"/>
              <a:ext cx="279149" cy="279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MVM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11A0848-7770-4A87-B924-23131F04E011}"/>
                </a:ext>
              </a:extLst>
            </p:cNvPr>
            <p:cNvSpPr/>
            <p:nvPr/>
          </p:nvSpPr>
          <p:spPr>
            <a:xfrm>
              <a:off x="5789974" y="5535887"/>
              <a:ext cx="279149" cy="279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41A12F-09D9-4F51-AE9A-589CBAE575FB}"/>
                </a:ext>
              </a:extLst>
            </p:cNvPr>
            <p:cNvSpPr/>
            <p:nvPr/>
          </p:nvSpPr>
          <p:spPr>
            <a:xfrm>
              <a:off x="6255327" y="5162535"/>
              <a:ext cx="279149" cy="2791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A3284A-9C38-4A5F-8E34-37665834442A}"/>
                </a:ext>
              </a:extLst>
            </p:cNvPr>
            <p:cNvSpPr/>
            <p:nvPr/>
          </p:nvSpPr>
          <p:spPr>
            <a:xfrm>
              <a:off x="7786539" y="5432910"/>
              <a:ext cx="279149" cy="279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MVM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5FD04C0-5D01-4480-9C92-7C39B234C0CB}"/>
                </a:ext>
              </a:extLst>
            </p:cNvPr>
            <p:cNvSpPr/>
            <p:nvPr/>
          </p:nvSpPr>
          <p:spPr>
            <a:xfrm>
              <a:off x="8251894" y="5645190"/>
              <a:ext cx="279149" cy="2791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4D8757-4B8F-42F0-99B8-8CC72534053C}"/>
                </a:ext>
              </a:extLst>
            </p:cNvPr>
            <p:cNvSpPr/>
            <p:nvPr/>
          </p:nvSpPr>
          <p:spPr>
            <a:xfrm>
              <a:off x="6731923" y="5359844"/>
              <a:ext cx="279149" cy="279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B19EA99-25CD-407A-8936-A3F5862B1389}"/>
                </a:ext>
              </a:extLst>
            </p:cNvPr>
            <p:cNvSpPr/>
            <p:nvPr/>
          </p:nvSpPr>
          <p:spPr>
            <a:xfrm>
              <a:off x="7315565" y="5469150"/>
              <a:ext cx="279149" cy="279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BE5E5A2-051A-40AA-882E-F4D74F95D83D}"/>
                </a:ext>
              </a:extLst>
            </p:cNvPr>
            <p:cNvSpPr/>
            <p:nvPr/>
          </p:nvSpPr>
          <p:spPr>
            <a:xfrm>
              <a:off x="8257515" y="5085161"/>
              <a:ext cx="279149" cy="279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430770-D6E6-4A53-8415-FB6D2EB2E441}"/>
                </a:ext>
              </a:extLst>
            </p:cNvPr>
            <p:cNvSpPr/>
            <p:nvPr/>
          </p:nvSpPr>
          <p:spPr>
            <a:xfrm>
              <a:off x="8728488" y="5365174"/>
              <a:ext cx="279149" cy="279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5E1F4D4-D434-4918-8FE2-B6B1CE4474B2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8495782" y="5323430"/>
              <a:ext cx="273587" cy="82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E661523-322C-4903-9784-6189D4169E9D}"/>
                </a:ext>
              </a:extLst>
            </p:cNvPr>
            <p:cNvCxnSpPr>
              <a:cxnSpLocks/>
              <a:stCxn id="64" idx="6"/>
              <a:endCxn id="68" idx="3"/>
            </p:cNvCxnSpPr>
            <p:nvPr/>
          </p:nvCxnSpPr>
          <p:spPr>
            <a:xfrm flipV="1">
              <a:off x="8065687" y="5323430"/>
              <a:ext cx="232705" cy="24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FE40D34-08A4-4995-931E-C13D56074FE3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6534475" y="5302102"/>
              <a:ext cx="238326" cy="98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022CF97-33D6-4DDF-A7CE-325D011CC3B2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6069122" y="5675454"/>
              <a:ext cx="191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0190617-6E52-4E1B-942E-81138FD8050C}"/>
                </a:ext>
              </a:extLst>
            </p:cNvPr>
            <p:cNvCxnSpPr>
              <a:cxnSpLocks/>
              <a:stCxn id="57" idx="6"/>
              <a:endCxn id="66" idx="3"/>
            </p:cNvCxnSpPr>
            <p:nvPr/>
          </p:nvCxnSpPr>
          <p:spPr>
            <a:xfrm flipV="1">
              <a:off x="6540097" y="5598107"/>
              <a:ext cx="232706" cy="77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92677A5-420A-463E-A5AA-9E5E9C67E09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7011072" y="5499410"/>
              <a:ext cx="304492" cy="10930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54A2639-8E55-48EB-9100-1EFF75AA9154}"/>
                </a:ext>
              </a:extLst>
            </p:cNvPr>
            <p:cNvCxnSpPr>
              <a:cxnSpLocks/>
              <a:stCxn id="67" idx="6"/>
              <a:endCxn id="64" idx="2"/>
            </p:cNvCxnSpPr>
            <p:nvPr/>
          </p:nvCxnSpPr>
          <p:spPr>
            <a:xfrm flipV="1">
              <a:off x="7594714" y="5572480"/>
              <a:ext cx="191825" cy="3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BEF97FB-D8D6-4E21-A451-3E07FEE8D192}"/>
                </a:ext>
              </a:extLst>
            </p:cNvPr>
            <p:cNvCxnSpPr>
              <a:cxnSpLocks/>
              <a:stCxn id="65" idx="6"/>
              <a:endCxn id="69" idx="3"/>
            </p:cNvCxnSpPr>
            <p:nvPr/>
          </p:nvCxnSpPr>
          <p:spPr>
            <a:xfrm flipV="1">
              <a:off x="8531031" y="5603432"/>
              <a:ext cx="238327" cy="181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Chart 129">
            <a:extLst>
              <a:ext uri="{FF2B5EF4-FFF2-40B4-BE49-F238E27FC236}">
                <a16:creationId xmlns:a16="http://schemas.microsoft.com/office/drawing/2014/main" id="{E7F92218-D681-4A9F-894A-ED53CBFB5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30596"/>
              </p:ext>
            </p:extLst>
          </p:nvPr>
        </p:nvGraphicFramePr>
        <p:xfrm>
          <a:off x="975239" y="2316567"/>
          <a:ext cx="1864463" cy="199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D40738C5-873E-447B-9418-7822BA09C1F4}"/>
              </a:ext>
            </a:extLst>
          </p:cNvPr>
          <p:cNvSpPr txBox="1"/>
          <p:nvPr/>
        </p:nvSpPr>
        <p:spPr>
          <a:xfrm>
            <a:off x="8773010" y="3464264"/>
            <a:ext cx="197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Send/Receive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95553F-9894-46A2-AD29-9F2D1D5EBC24}"/>
              </a:ext>
            </a:extLst>
          </p:cNvPr>
          <p:cNvSpPr txBox="1"/>
          <p:nvPr/>
        </p:nvSpPr>
        <p:spPr>
          <a:xfrm>
            <a:off x="8449276" y="4505866"/>
            <a:ext cx="113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LD/ST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72FC75-F5CE-48A0-90DD-99EA6851E2A6}"/>
              </a:ext>
            </a:extLst>
          </p:cNvPr>
          <p:cNvSpPr txBox="1"/>
          <p:nvPr/>
        </p:nvSpPr>
        <p:spPr>
          <a:xfrm>
            <a:off x="8677954" y="1846978"/>
            <a:ext cx="113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LD/ST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3E7DE7-F686-45B8-821C-8B81476307F1}"/>
              </a:ext>
            </a:extLst>
          </p:cNvPr>
          <p:cNvSpPr txBox="1"/>
          <p:nvPr/>
        </p:nvSpPr>
        <p:spPr>
          <a:xfrm>
            <a:off x="10946982" y="3139911"/>
            <a:ext cx="91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Tile 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E27A0A-1BBD-4380-963F-29F0DBAE6EAC}"/>
              </a:ext>
            </a:extLst>
          </p:cNvPr>
          <p:cNvSpPr txBox="1"/>
          <p:nvPr/>
        </p:nvSpPr>
        <p:spPr>
          <a:xfrm>
            <a:off x="10547765" y="5904424"/>
            <a:ext cx="93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Tile N</a:t>
            </a:r>
          </a:p>
        </p:txBody>
      </p:sp>
      <p:pic>
        <p:nvPicPr>
          <p:cNvPr id="1028" name="Picture 4" descr="Energy distribution in a typical layer &#10;0.12 &#10;0.33 &#10;.19 &#10;0.36 &#10;MVMU &#10;• Shmem &#10;• NOC &#10;Others ">
            <a:extLst>
              <a:ext uri="{FF2B5EF4-FFF2-40B4-BE49-F238E27FC236}">
                <a16:creationId xmlns:a16="http://schemas.microsoft.com/office/drawing/2014/main" id="{F90F449E-250F-4030-AFA0-5D44EA19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33" y="2363574"/>
            <a:ext cx="2650609" cy="15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30" grpId="0">
        <p:bldAsOne/>
      </p:bldGraphic>
      <p:bldP spid="129" grpId="0"/>
      <p:bldP spid="132" grpId="0"/>
      <p:bldP spid="133" grpId="0"/>
      <p:bldP spid="134" grpId="0"/>
      <p:bldP spid="1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3152-84DB-4052-ADC9-69D063E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</a:t>
            </a:r>
            <a:r>
              <a:rPr lang="en-US" i="1" dirty="0"/>
              <a:t>Compiler 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1B70-A629-4538-9687-B9C752A9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06156"/>
            <a:ext cx="6026632" cy="25088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MVM instructions consume high latency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MVM Coalescing</a:t>
            </a:r>
          </a:p>
          <a:p>
            <a:pPr lvl="1"/>
            <a:r>
              <a:rPr lang="en-US" dirty="0"/>
              <a:t>Schedule the required LDs, coalesce the MVMs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Area-efficiency, alternatively score-boarding is too expensive.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13A3-1114-44DD-BED6-5339FEE5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F4995-19B6-4F22-829D-7F3B1D89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65096"/>
              </p:ext>
            </p:extLst>
          </p:nvPr>
        </p:nvGraphicFramePr>
        <p:xfrm>
          <a:off x="6968359" y="1206156"/>
          <a:ext cx="484794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838">
                  <a:extLst>
                    <a:ext uri="{9D8B030D-6E8A-4147-A177-3AD203B41FA5}">
                      <a16:colId xmlns:a16="http://schemas.microsoft.com/office/drawing/2014/main" val="1259126879"/>
                    </a:ext>
                  </a:extLst>
                </a:gridCol>
                <a:gridCol w="1449105">
                  <a:extLst>
                    <a:ext uri="{9D8B030D-6E8A-4147-A177-3AD203B41FA5}">
                      <a16:colId xmlns:a16="http://schemas.microsoft.com/office/drawing/2014/main" val="2365407478"/>
                    </a:ext>
                  </a:extLst>
                </a:gridCol>
              </a:tblGrid>
              <a:tr h="27911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01125"/>
                  </a:ext>
                </a:extLst>
              </a:tr>
              <a:tr h="27911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LD/ST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&gt;24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29629"/>
                  </a:ext>
                </a:extLst>
              </a:tr>
              <a:tr h="27911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128 - 384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77182"/>
                  </a:ext>
                </a:extLst>
              </a:tr>
              <a:tr h="27911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5661"/>
                  </a:ext>
                </a:extLst>
              </a:tr>
              <a:tr h="27911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Send/Receive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9265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53B44F-C989-418B-B33E-9B7271436D0A}"/>
              </a:ext>
            </a:extLst>
          </p:cNvPr>
          <p:cNvSpPr/>
          <p:nvPr/>
        </p:nvSpPr>
        <p:spPr>
          <a:xfrm>
            <a:off x="6869847" y="2530834"/>
            <a:ext cx="5044966" cy="529037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4028551A-969C-4F8E-8716-79B800553056}"/>
              </a:ext>
            </a:extLst>
          </p:cNvPr>
          <p:cNvSpPr/>
          <p:nvPr/>
        </p:nvSpPr>
        <p:spPr>
          <a:xfrm>
            <a:off x="1381103" y="3824740"/>
            <a:ext cx="3518918" cy="2843185"/>
          </a:xfrm>
          <a:prstGeom prst="roundRect">
            <a:avLst>
              <a:gd name="adj" fmla="val 6039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LD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x, n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MVM 0b01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a</a:t>
            </a:r>
          </a:p>
          <a:p>
            <a:r>
              <a:rPr lang="en-US" sz="2200" dirty="0">
                <a:solidFill>
                  <a:schemeClr val="tx1"/>
                </a:solidFill>
              </a:rPr>
              <a:t>LD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2, x, n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MVM 0b10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$2,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2,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$2, a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2ADF77B5-2BA7-4757-8E7B-14D02448D247}"/>
              </a:ext>
            </a:extLst>
          </p:cNvPr>
          <p:cNvSpPr/>
          <p:nvPr/>
        </p:nvSpPr>
        <p:spPr>
          <a:xfrm>
            <a:off x="6524722" y="3818776"/>
            <a:ext cx="3518918" cy="2843185"/>
          </a:xfrm>
          <a:prstGeom prst="roundRect">
            <a:avLst>
              <a:gd name="adj" fmla="val 6039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LD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x,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LD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2, x, n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MVM 0b11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1,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$1, a</a:t>
            </a:r>
          </a:p>
          <a:p>
            <a:r>
              <a:rPr lang="en-US" sz="2200" strike="sngStrike" dirty="0">
                <a:solidFill>
                  <a:schemeClr val="tx1"/>
                </a:solidFill>
              </a:rPr>
              <a:t>MVM 0b10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ALU_SIG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$2, $m</a:t>
            </a:r>
            <a:r>
              <a:rPr lang="en-US" sz="2200" baseline="-25000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2, 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$2, 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9CB39C-3AAA-458A-8F2F-1B647A6A98D5}"/>
              </a:ext>
            </a:extLst>
          </p:cNvPr>
          <p:cNvSpPr/>
          <p:nvPr/>
        </p:nvSpPr>
        <p:spPr>
          <a:xfrm>
            <a:off x="5213130" y="4988120"/>
            <a:ext cx="998483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Human vs. Machine Chronicles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4" y="1471205"/>
            <a:ext cx="2795641" cy="1804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64" y="1471205"/>
            <a:ext cx="2669999" cy="2078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18" y="1467989"/>
            <a:ext cx="2959873" cy="1985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3328394"/>
            <a:ext cx="3192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IBM Deep Blue vs. Kasparov</a:t>
            </a:r>
          </a:p>
          <a:p>
            <a:r>
              <a:rPr lang="en-US" sz="2000" dirty="0"/>
              <a:t>IBM RS/6000 32-node server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~15000W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387" y="3577306"/>
            <a:ext cx="3642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IBM Watson vs. Ritter &amp; Jennings</a:t>
            </a:r>
          </a:p>
          <a:p>
            <a:r>
              <a:rPr lang="en-US" sz="2000" dirty="0"/>
              <a:t>90 Power 750 Express servers </a:t>
            </a:r>
            <a:r>
              <a:rPr lang="en-US" sz="2000" b="1" dirty="0">
                <a:solidFill>
                  <a:srgbClr val="FF0000"/>
                </a:solidFill>
              </a:rPr>
              <a:t>~200000W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3052" y="3481792"/>
            <a:ext cx="330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Google </a:t>
            </a:r>
            <a:r>
              <a:rPr lang="en-US" sz="2000" dirty="0" err="1"/>
              <a:t>AlphaGo</a:t>
            </a:r>
            <a:r>
              <a:rPr lang="en-US" sz="2000" dirty="0"/>
              <a:t> vs. </a:t>
            </a:r>
            <a:r>
              <a:rPr lang="en-US" sz="2000" dirty="0" err="1"/>
              <a:t>Sedol</a:t>
            </a:r>
            <a:endParaRPr lang="en-US" sz="2000" dirty="0"/>
          </a:p>
          <a:p>
            <a:r>
              <a:rPr lang="en-US" sz="2000" dirty="0"/>
              <a:t>(1920 CPUs, 280 GPUs)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~300000W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7964" y="1056850"/>
            <a:ext cx="8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1997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1817" y="1051012"/>
            <a:ext cx="8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2011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65551" y="1051430"/>
            <a:ext cx="8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2016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094" y="4767424"/>
            <a:ext cx="2473876" cy="128488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613720" y="5655496"/>
            <a:ext cx="5195455" cy="2082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928" y="4739697"/>
            <a:ext cx="514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performance moving closer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7637" y="5297544"/>
            <a:ext cx="410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Hardware cost moving farther</a:t>
            </a:r>
          </a:p>
        </p:txBody>
      </p:sp>
      <p:sp>
        <p:nvSpPr>
          <p:cNvPr id="18" name="Right Arrow 17"/>
          <p:cNvSpPr/>
          <p:nvPr/>
        </p:nvSpPr>
        <p:spPr>
          <a:xfrm flipH="1">
            <a:off x="4617465" y="5116487"/>
            <a:ext cx="5195455" cy="19519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8035" y="6034027"/>
            <a:ext cx="1025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“Aspirations have grown faster than the technology available to satisfy them”.</a:t>
            </a:r>
          </a:p>
        </p:txBody>
      </p:sp>
    </p:spTree>
    <p:extLst>
      <p:ext uri="{BB962C8B-B14F-4D97-AF65-F5344CB8AC3E}">
        <p14:creationId xmlns:p14="http://schemas.microsoft.com/office/powerpoint/2010/main" val="41930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Inference Energy (Batch size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733" y="1588318"/>
            <a:ext cx="5483449" cy="311811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CNNs show </a:t>
            </a:r>
            <a:r>
              <a:rPr lang="en-US" sz="2400" dirty="0" err="1">
                <a:solidFill>
                  <a:schemeClr val="tx1"/>
                </a:solidFill>
              </a:rPr>
              <a:t>upto</a:t>
            </a:r>
            <a:r>
              <a:rPr lang="en-US" sz="2400" dirty="0">
                <a:solidFill>
                  <a:schemeClr val="tx1"/>
                </a:solidFill>
              </a:rPr>
              <a:t> 13.0× reduction (least).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High weight reuse, even at batch-size 1.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MLPs show </a:t>
            </a:r>
            <a:r>
              <a:rPr lang="en-US" sz="2400" dirty="0" err="1">
                <a:solidFill>
                  <a:schemeClr val="tx1"/>
                </a:solidFill>
              </a:rPr>
              <a:t>upto</a:t>
            </a:r>
            <a:r>
              <a:rPr lang="en-US" sz="2400" dirty="0">
                <a:solidFill>
                  <a:schemeClr val="tx1"/>
                </a:solidFill>
              </a:rPr>
              <a:t> 80.1× reduction.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No weight reuse, small models.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LSTMs show </a:t>
            </a:r>
            <a:r>
              <a:rPr lang="en-US" sz="2400" dirty="0" err="1">
                <a:solidFill>
                  <a:schemeClr val="tx1"/>
                </a:solidFill>
              </a:rPr>
              <a:t>upto</a:t>
            </a:r>
            <a:r>
              <a:rPr lang="en-US" sz="2400" dirty="0">
                <a:solidFill>
                  <a:schemeClr val="tx1"/>
                </a:solidFill>
              </a:rPr>
              <a:t> 2446×  reduction.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Little Weight reuse, large models (billions of parameters).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4F9588E-7B8F-4326-8768-8E5DAD74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316253"/>
              </p:ext>
            </p:extLst>
          </p:nvPr>
        </p:nvGraphicFramePr>
        <p:xfrm>
          <a:off x="174928" y="1437985"/>
          <a:ext cx="6249726" cy="341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/>
          <p:cNvSpPr/>
          <p:nvPr/>
        </p:nvSpPr>
        <p:spPr>
          <a:xfrm>
            <a:off x="1765190" y="1838277"/>
            <a:ext cx="1097280" cy="3018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57030" y="1838277"/>
            <a:ext cx="1296061" cy="3018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51760" y="1838275"/>
            <a:ext cx="2707419" cy="30184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63744" y="5257051"/>
            <a:ext cx="9788569" cy="940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PUMA achieves massive reduction in inference energy across all platforms for all benchmarks.</a:t>
            </a:r>
          </a:p>
        </p:txBody>
      </p:sp>
    </p:spTree>
    <p:extLst>
      <p:ext uri="{BB962C8B-B14F-4D97-AF65-F5344CB8AC3E}">
        <p14:creationId xmlns:p14="http://schemas.microsoft.com/office/powerpoint/2010/main" val="10496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5" grpId="1" animBg="1"/>
      <p:bldP spid="16" grpId="0" animBg="1"/>
      <p:bldP spid="16" grpId="1" animBg="1"/>
      <p:bldP spid="17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07162"/>
            <a:ext cx="4650105" cy="6374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Google TPU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8024" y="1307162"/>
            <a:ext cx="5704315" cy="40758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Cost of generality, programmability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20.7% lower </a:t>
            </a:r>
            <a:r>
              <a:rPr lang="en-US" sz="2800" i="1" dirty="0">
                <a:solidFill>
                  <a:schemeClr val="tx1"/>
                </a:solidFill>
              </a:rPr>
              <a:t>power efficiency </a:t>
            </a:r>
            <a:r>
              <a:rPr lang="en-US" sz="2800" dirty="0">
                <a:solidFill>
                  <a:schemeClr val="tx1"/>
                </a:solidFill>
              </a:rPr>
              <a:t>and 29.2% lower </a:t>
            </a:r>
            <a:r>
              <a:rPr lang="en-US" sz="2800" i="1" dirty="0">
                <a:solidFill>
                  <a:schemeClr val="tx1"/>
                </a:solidFill>
              </a:rPr>
              <a:t>area efficiency</a:t>
            </a:r>
            <a:r>
              <a:rPr lang="en-US" sz="2800" dirty="0">
                <a:solidFill>
                  <a:schemeClr val="tx1"/>
                </a:solidFill>
              </a:rPr>
              <a:t> than ISAAC.</a:t>
            </a:r>
          </a:p>
          <a:p>
            <a:pPr marL="150011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Modest cost increase over past memristive accelerators, significantly improves applicability of memristive crossbars.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624599"/>
              </p:ext>
            </p:extLst>
          </p:nvPr>
        </p:nvGraphicFramePr>
        <p:xfrm>
          <a:off x="965830" y="1818392"/>
          <a:ext cx="3375663" cy="394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31424" y="1253303"/>
            <a:ext cx="0" cy="520649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Graphic spid="6" grpId="0">
        <p:bldAsOne/>
      </p:bldGraphic>
      <p:bldGraphic spid="6" grpId="1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7E5665-27B6-480F-812B-5794E692E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422679"/>
              </p:ext>
            </p:extLst>
          </p:nvPr>
        </p:nvGraphicFramePr>
        <p:xfrm>
          <a:off x="3153228" y="4453166"/>
          <a:ext cx="7312744" cy="170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72">
                  <a:extLst>
                    <a:ext uri="{9D8B030D-6E8A-4147-A177-3AD203B41FA5}">
                      <a16:colId xmlns:a16="http://schemas.microsoft.com/office/drawing/2014/main" val="908606552"/>
                    </a:ext>
                  </a:extLst>
                </a:gridCol>
                <a:gridCol w="3656372">
                  <a:extLst>
                    <a:ext uri="{9D8B030D-6E8A-4147-A177-3AD203B41FA5}">
                      <a16:colId xmlns:a16="http://schemas.microsoft.com/office/drawing/2014/main" val="3645685953"/>
                    </a:ext>
                  </a:extLst>
                </a:gridCol>
              </a:tblGrid>
              <a:tr h="853723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marL="57188" marR="57188" marT="28595" marB="2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marL="57188" marR="57188" marT="28595" marB="2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786184"/>
                  </a:ext>
                </a:extLst>
              </a:tr>
              <a:tr h="853723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57188" marR="57188" marT="28595" marB="2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 marL="57188" marR="57188" marT="28595" marB="2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11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6423C4-8DCC-4F08-A81D-8F193E25811D}"/>
              </a:ext>
            </a:extLst>
          </p:cNvPr>
          <p:cNvSpPr txBox="1"/>
          <p:nvPr/>
        </p:nvSpPr>
        <p:spPr>
          <a:xfrm>
            <a:off x="3131976" y="3912833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General-purpose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8A474-14F0-48FE-B918-06D35DD69E61}"/>
              </a:ext>
            </a:extLst>
          </p:cNvPr>
          <p:cNvSpPr txBox="1"/>
          <p:nvPr/>
        </p:nvSpPr>
        <p:spPr>
          <a:xfrm>
            <a:off x="7358505" y="3929946"/>
            <a:ext cx="282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Programmability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F4E3-C107-42E3-B038-75D1DCE153B1}"/>
              </a:ext>
            </a:extLst>
          </p:cNvPr>
          <p:cNvSpPr txBox="1"/>
          <p:nvPr/>
        </p:nvSpPr>
        <p:spPr>
          <a:xfrm>
            <a:off x="615169" y="4749701"/>
            <a:ext cx="2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Storage 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27970-18EC-4D30-A9D4-667367303FB2}"/>
              </a:ext>
            </a:extLst>
          </p:cNvPr>
          <p:cNvSpPr txBox="1"/>
          <p:nvPr/>
        </p:nvSpPr>
        <p:spPr>
          <a:xfrm>
            <a:off x="494002" y="5402461"/>
            <a:ext cx="26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Movement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62BD0-1F53-400E-9809-45B09803B8ED}"/>
              </a:ext>
            </a:extLst>
          </p:cNvPr>
          <p:cNvSpPr txBox="1"/>
          <p:nvPr/>
        </p:nvSpPr>
        <p:spPr>
          <a:xfrm rot="1800000">
            <a:off x="2045047" y="3502956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4C5798-3EAD-4A59-92F8-589A5F74CC18}"/>
              </a:ext>
            </a:extLst>
          </p:cNvPr>
          <p:cNvCxnSpPr>
            <a:cxnSpLocks/>
          </p:cNvCxnSpPr>
          <p:nvPr/>
        </p:nvCxnSpPr>
        <p:spPr>
          <a:xfrm>
            <a:off x="1566461" y="3515640"/>
            <a:ext cx="1586768" cy="9375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E3165F-03AA-4357-AB90-061FECFB590E}"/>
              </a:ext>
            </a:extLst>
          </p:cNvPr>
          <p:cNvSpPr txBox="1"/>
          <p:nvPr/>
        </p:nvSpPr>
        <p:spPr>
          <a:xfrm rot="1800000">
            <a:off x="1207064" y="3903564"/>
            <a:ext cx="189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B4331-2163-4F02-95ED-F705295BCA29}"/>
              </a:ext>
            </a:extLst>
          </p:cNvPr>
          <p:cNvSpPr txBox="1"/>
          <p:nvPr/>
        </p:nvSpPr>
        <p:spPr>
          <a:xfrm>
            <a:off x="3370673" y="4397256"/>
            <a:ext cx="355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Domain Specific 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11443-C2A9-473F-928F-CFF62DE85835}"/>
              </a:ext>
            </a:extLst>
          </p:cNvPr>
          <p:cNvSpPr txBox="1"/>
          <p:nvPr/>
        </p:nvSpPr>
        <p:spPr>
          <a:xfrm>
            <a:off x="7103157" y="4415055"/>
            <a:ext cx="33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Domain Specific ISA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B5096-279A-48B3-A360-36DCA8F1A1A9}"/>
              </a:ext>
            </a:extLst>
          </p:cNvPr>
          <p:cNvSpPr txBox="1"/>
          <p:nvPr/>
        </p:nvSpPr>
        <p:spPr>
          <a:xfrm>
            <a:off x="3817760" y="4815485"/>
            <a:ext cx="20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Hybrid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65B33-4DA3-44C2-8A97-E57ADCE3A838}"/>
              </a:ext>
            </a:extLst>
          </p:cNvPr>
          <p:cNvSpPr txBox="1"/>
          <p:nvPr/>
        </p:nvSpPr>
        <p:spPr>
          <a:xfrm>
            <a:off x="3817760" y="5439414"/>
            <a:ext cx="20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Hybrid Core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8B027-B0B0-4C39-B649-6ACC8029F3D1}"/>
              </a:ext>
            </a:extLst>
          </p:cNvPr>
          <p:cNvSpPr txBox="1"/>
          <p:nvPr/>
        </p:nvSpPr>
        <p:spPr>
          <a:xfrm>
            <a:off x="6809600" y="4815485"/>
            <a:ext cx="421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Compiler Optimizations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84C673E-EB7B-4A7B-88B7-2237351E0D9F}"/>
              </a:ext>
            </a:extLst>
          </p:cNvPr>
          <p:cNvSpPr txBox="1">
            <a:spLocks/>
          </p:cNvSpPr>
          <p:nvPr/>
        </p:nvSpPr>
        <p:spPr>
          <a:xfrm>
            <a:off x="731520" y="1172931"/>
            <a:ext cx="10760819" cy="2098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C00000"/>
                </a:solidFill>
              </a:rPr>
              <a:t>First general-purpose and ISA-programmable accelerator built with hybrid CMOS-Memristive technology.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Architecture-ISA-Compiler Codesign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Many other optimizations (input shuffling, spatial pipelining, inter-core synchronization, register allocation etc.) and detailed results in paper.</a:t>
            </a:r>
          </a:p>
          <a:p>
            <a:pPr marL="150011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C95AF-E926-4FC5-B197-8728EF7D64B6}"/>
              </a:ext>
            </a:extLst>
          </p:cNvPr>
          <p:cNvSpPr txBox="1"/>
          <p:nvPr/>
        </p:nvSpPr>
        <p:spPr>
          <a:xfrm>
            <a:off x="6809599" y="5384404"/>
            <a:ext cx="421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0894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 for Memristive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21BC-772B-F84E-AA08-E5902F05902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12EB3-6FBD-4182-ACA1-DAC9B1A6E64C}"/>
              </a:ext>
            </a:extLst>
          </p:cNvPr>
          <p:cNvSpPr/>
          <p:nvPr/>
        </p:nvSpPr>
        <p:spPr>
          <a:xfrm>
            <a:off x="4678829" y="3774852"/>
            <a:ext cx="3219450" cy="67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PUMA Compiler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4DE26-934A-4285-8DDA-E26AE102F1AE}"/>
              </a:ext>
            </a:extLst>
          </p:cNvPr>
          <p:cNvCxnSpPr>
            <a:cxnSpLocks/>
          </p:cNvCxnSpPr>
          <p:nvPr/>
        </p:nvCxnSpPr>
        <p:spPr>
          <a:xfrm>
            <a:off x="6307945" y="3470187"/>
            <a:ext cx="0" cy="246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https://github.com/onnx/onnx/raw/master/docs/ONNX_logo_main.png">
            <a:extLst>
              <a:ext uri="{FF2B5EF4-FFF2-40B4-BE49-F238E27FC236}">
                <a16:creationId xmlns:a16="http://schemas.microsoft.com/office/drawing/2014/main" id="{E0AC0130-C526-4AA5-AE6B-BFFC33E0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65" y="2946063"/>
            <a:ext cx="2044520" cy="5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966020-031A-4294-B411-25A1FE00033E}"/>
              </a:ext>
            </a:extLst>
          </p:cNvPr>
          <p:cNvGrpSpPr/>
          <p:nvPr/>
        </p:nvGrpSpPr>
        <p:grpSpPr>
          <a:xfrm>
            <a:off x="141216" y="1437010"/>
            <a:ext cx="11927169" cy="739881"/>
            <a:chOff x="141216" y="1529608"/>
            <a:chExt cx="11927169" cy="739881"/>
          </a:xfrm>
        </p:grpSpPr>
        <p:pic>
          <p:nvPicPr>
            <p:cNvPr id="9" name="Picture 4" descr="http://onnx.ai/assets/og_image_caffe2.png">
              <a:extLst>
                <a:ext uri="{FF2B5EF4-FFF2-40B4-BE49-F238E27FC236}">
                  <a16:creationId xmlns:a16="http://schemas.microsoft.com/office/drawing/2014/main" id="{AF5C6FFC-BFC2-4BC5-875B-B188E8258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16" y="1697314"/>
              <a:ext cx="1390980" cy="40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onnx.ai/assets/chainer_logo.png">
              <a:extLst>
                <a:ext uri="{FF2B5EF4-FFF2-40B4-BE49-F238E27FC236}">
                  <a16:creationId xmlns:a16="http://schemas.microsoft.com/office/drawing/2014/main" id="{1D8DF63B-EFA6-4B1B-B68E-B4E3CF7FA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57" y="1652922"/>
              <a:ext cx="2352828" cy="49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onnx.ai/assets/ms_cntk_horizontal.png">
              <a:extLst>
                <a:ext uri="{FF2B5EF4-FFF2-40B4-BE49-F238E27FC236}">
                  <a16:creationId xmlns:a16="http://schemas.microsoft.com/office/drawing/2014/main" id="{08B9CC2A-A8D1-433C-8EB9-E6FBBF1A1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184" y="1529608"/>
              <a:ext cx="2323233" cy="73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http://onnx.ai/assets/mxnet.png">
              <a:extLst>
                <a:ext uri="{FF2B5EF4-FFF2-40B4-BE49-F238E27FC236}">
                  <a16:creationId xmlns:a16="http://schemas.microsoft.com/office/drawing/2014/main" id="{F0863C96-C4EE-4626-8ADF-307E54B83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337" y="1657854"/>
              <a:ext cx="1400845" cy="48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://onnx.ai/assets/pytorch-logo-dark.png">
              <a:extLst>
                <a:ext uri="{FF2B5EF4-FFF2-40B4-BE49-F238E27FC236}">
                  <a16:creationId xmlns:a16="http://schemas.microsoft.com/office/drawing/2014/main" id="{391FEBE3-54D0-4B3B-A5E9-F9DF046DE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323" y="1697314"/>
              <a:ext cx="2012482" cy="40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://onnx.ai/assets/Tensorflow_logo.png">
              <a:extLst>
                <a:ext uri="{FF2B5EF4-FFF2-40B4-BE49-F238E27FC236}">
                  <a16:creationId xmlns:a16="http://schemas.microsoft.com/office/drawing/2014/main" id="{569F7F12-9823-420B-8525-273A63A08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946" y="1554271"/>
              <a:ext cx="651097" cy="69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9D0C4-1E6C-443D-9143-9813D3C349A6}"/>
              </a:ext>
            </a:extLst>
          </p:cNvPr>
          <p:cNvGrpSpPr/>
          <p:nvPr/>
        </p:nvGrpSpPr>
        <p:grpSpPr>
          <a:xfrm>
            <a:off x="836706" y="2264252"/>
            <a:ext cx="10189257" cy="548640"/>
            <a:chOff x="836706" y="2285518"/>
            <a:chExt cx="10189257" cy="64008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108DF1-3290-4DE7-9394-F494B6670099}"/>
                </a:ext>
              </a:extLst>
            </p:cNvPr>
            <p:cNvCxnSpPr>
              <a:cxnSpLocks/>
            </p:cNvCxnSpPr>
            <p:nvPr/>
          </p:nvCxnSpPr>
          <p:spPr>
            <a:xfrm>
              <a:off x="836706" y="2285518"/>
              <a:ext cx="438912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E5BBA0-1D18-4620-B708-2AC738987592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59" y="2285518"/>
              <a:ext cx="3135598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4D8E52-3377-4FE5-9412-EF92B56A5DA8}"/>
                </a:ext>
              </a:extLst>
            </p:cNvPr>
            <p:cNvCxnSpPr>
              <a:cxnSpLocks/>
            </p:cNvCxnSpPr>
            <p:nvPr/>
          </p:nvCxnSpPr>
          <p:spPr>
            <a:xfrm>
              <a:off x="4678829" y="2285518"/>
              <a:ext cx="130593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1C7C04-0B47-4DC8-A77F-C30ABEFCA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1023" y="2285518"/>
              <a:ext cx="36922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8791DC-30AA-4756-86DB-44F0A939E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4043" y="2285518"/>
              <a:ext cx="1813064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1F814C-A7CD-41BE-B048-3D2320E51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2985" y="2285518"/>
              <a:ext cx="3872978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A2BC73-2F76-4C9E-80F5-0D2D10AF496B}"/>
              </a:ext>
            </a:extLst>
          </p:cNvPr>
          <p:cNvSpPr txBox="1"/>
          <p:nvPr/>
        </p:nvSpPr>
        <p:spPr>
          <a:xfrm>
            <a:off x="7322515" y="2857738"/>
            <a:ext cx="406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with Open Neural Network Exchange to execute models from various DNN frameworks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84DE26-934A-4285-8DDA-E26AE102F1AE}"/>
              </a:ext>
            </a:extLst>
          </p:cNvPr>
          <p:cNvCxnSpPr>
            <a:cxnSpLocks/>
          </p:cNvCxnSpPr>
          <p:nvPr/>
        </p:nvCxnSpPr>
        <p:spPr>
          <a:xfrm>
            <a:off x="6308067" y="4536987"/>
            <a:ext cx="0" cy="246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812EB3-6FBD-4182-ACA1-DAC9B1A6E64C}"/>
              </a:ext>
            </a:extLst>
          </p:cNvPr>
          <p:cNvSpPr/>
          <p:nvPr/>
        </p:nvSpPr>
        <p:spPr>
          <a:xfrm>
            <a:off x="4678829" y="4875409"/>
            <a:ext cx="3219450" cy="67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PUMA ISA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12EB3-6FBD-4182-ACA1-DAC9B1A6E64C}"/>
              </a:ext>
            </a:extLst>
          </p:cNvPr>
          <p:cNvSpPr/>
          <p:nvPr/>
        </p:nvSpPr>
        <p:spPr>
          <a:xfrm>
            <a:off x="4698342" y="5921768"/>
            <a:ext cx="3219450" cy="67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PUMA Simulator</a:t>
            </a:r>
            <a:endParaRPr lang="en-US" sz="3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84DE26-934A-4285-8DDA-E26AE102F1AE}"/>
              </a:ext>
            </a:extLst>
          </p:cNvPr>
          <p:cNvCxnSpPr>
            <a:cxnSpLocks/>
          </p:cNvCxnSpPr>
          <p:nvPr/>
        </p:nvCxnSpPr>
        <p:spPr>
          <a:xfrm>
            <a:off x="6308067" y="5622837"/>
            <a:ext cx="0" cy="246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70FFD0-725F-4FBA-8B1F-E0C1737606DE}"/>
              </a:ext>
            </a:extLst>
          </p:cNvPr>
          <p:cNvSpPr txBox="1"/>
          <p:nvPr/>
        </p:nvSpPr>
        <p:spPr>
          <a:xfrm>
            <a:off x="0" y="3883653"/>
            <a:ext cx="481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github.com/illinois-impact/puma-compiler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F4EAB-2D90-4D66-A61A-9C32D7A5F62A}"/>
              </a:ext>
            </a:extLst>
          </p:cNvPr>
          <p:cNvSpPr txBox="1"/>
          <p:nvPr/>
        </p:nvSpPr>
        <p:spPr>
          <a:xfrm>
            <a:off x="0" y="6059685"/>
            <a:ext cx="481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github.com/Aayush-Ankit/puma-simulator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A22C8B-A6E8-4611-BE23-5C040EE526DD}"/>
              </a:ext>
            </a:extLst>
          </p:cNvPr>
          <p:cNvSpPr txBox="1"/>
          <p:nvPr/>
        </p:nvSpPr>
        <p:spPr>
          <a:xfrm>
            <a:off x="8317966" y="4783777"/>
            <a:ext cx="3720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58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Motivation: Need to Look Beyond CMOS Digital Accelerators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97076" y="1110056"/>
            <a:ext cx="5425640" cy="3530134"/>
            <a:chOff x="6397076" y="1110056"/>
            <a:chExt cx="5425640" cy="3530134"/>
          </a:xfrm>
        </p:grpSpPr>
        <p:grpSp>
          <p:nvGrpSpPr>
            <p:cNvPr id="22" name="Group 21"/>
            <p:cNvGrpSpPr/>
            <p:nvPr/>
          </p:nvGrpSpPr>
          <p:grpSpPr>
            <a:xfrm>
              <a:off x="6397076" y="1110056"/>
              <a:ext cx="5425640" cy="3530134"/>
              <a:chOff x="6397076" y="1123235"/>
              <a:chExt cx="5425640" cy="353013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397076" y="4345592"/>
                <a:ext cx="5425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Ref: IBM AI Hardware Research (https://www.ibm.com/blogs/research)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455883" y="1123235"/>
                <a:ext cx="5132433" cy="3291722"/>
                <a:chOff x="6455883" y="1123235"/>
                <a:chExt cx="5132433" cy="3291722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5883" y="1123235"/>
                  <a:ext cx="5132433" cy="3291722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10464366" y="2294905"/>
                  <a:ext cx="112395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C00000"/>
                      </a:solidFill>
                    </a:rPr>
                    <a:t>Analog PIM</a:t>
                  </a: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0030978" y="2014370"/>
                  <a:ext cx="1028700" cy="352440"/>
                </a:xfrm>
                <a:custGeom>
                  <a:avLst/>
                  <a:gdLst>
                    <a:gd name="connsiteX0" fmla="*/ 0 w 1266825"/>
                    <a:gd name="connsiteY0" fmla="*/ 238140 h 248973"/>
                    <a:gd name="connsiteX1" fmla="*/ 514350 w 1266825"/>
                    <a:gd name="connsiteY1" fmla="*/ 15 h 248973"/>
                    <a:gd name="connsiteX2" fmla="*/ 1266825 w 1266825"/>
                    <a:gd name="connsiteY2" fmla="*/ 247665 h 248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66825" h="248973">
                      <a:moveTo>
                        <a:pt x="0" y="238140"/>
                      </a:moveTo>
                      <a:cubicBezTo>
                        <a:pt x="151606" y="118283"/>
                        <a:pt x="303213" y="-1573"/>
                        <a:pt x="514350" y="15"/>
                      </a:cubicBezTo>
                      <a:cubicBezTo>
                        <a:pt x="725488" y="1602"/>
                        <a:pt x="1139825" y="269890"/>
                        <a:pt x="1266825" y="24766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" name="Oval 12"/>
            <p:cNvSpPr/>
            <p:nvPr/>
          </p:nvSpPr>
          <p:spPr>
            <a:xfrm>
              <a:off x="9248775" y="2181225"/>
              <a:ext cx="828675" cy="62865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42218" y="4789615"/>
            <a:ext cx="3782957" cy="1862230"/>
            <a:chOff x="7142218" y="4842991"/>
            <a:chExt cx="3782957" cy="1862230"/>
          </a:xfrm>
        </p:grpSpPr>
        <p:pic>
          <p:nvPicPr>
            <p:cNvPr id="9" name="Picture 2" descr="Image result for HP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18" y="5219253"/>
              <a:ext cx="1879882" cy="78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0772" y="5292590"/>
              <a:ext cx="1390650" cy="6381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2218" y="6190871"/>
              <a:ext cx="1419225" cy="4667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67763" y="6190871"/>
              <a:ext cx="1238250" cy="514350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294618" y="4842991"/>
              <a:ext cx="3630557" cy="422657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302403" indent="-302403" algn="l" defTabSz="685766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1"/>
                </a:spcAft>
                <a:buClr>
                  <a:srgbClr val="C00000"/>
                </a:buClr>
                <a:buSzPct val="100000"/>
                <a:buFont typeface="Wingdings" charset="2"/>
                <a:buChar char="Ø"/>
                <a:tabLst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32176" indent="-282165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rgbClr val="C00000"/>
                </a:buClr>
                <a:buFont typeface="Courier New" charset="0"/>
                <a:buChar char="o"/>
                <a:tabLst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76" indent="-137153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rgbClr val="C00000"/>
                </a:buClr>
                <a:buFont typeface="Wingdings" charset="2"/>
                <a:buChar char="Ø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29" indent="-137153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rgbClr val="C00000"/>
                </a:buClr>
                <a:buFont typeface="Wingdings" charset="2"/>
                <a:buChar char="Ø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481" indent="-137153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rgbClr val="C00000"/>
                </a:buClr>
                <a:buFont typeface="Wingdings" charset="2"/>
                <a:buChar char="Ø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4959" indent="-171442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4952" indent="-171442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4944" indent="-171442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4937" indent="-171442" algn="l" defTabSz="685766" rtl="0" eaLnBrk="1" latinLnBrk="0" hangingPunct="1">
                <a:lnSpc>
                  <a:spcPct val="90000"/>
                </a:lnSpc>
                <a:spcBef>
                  <a:spcPts val="151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rgbClr val="C00000"/>
                  </a:solidFill>
                </a:rPr>
                <a:t>Industrial presence</a:t>
              </a:r>
            </a:p>
            <a:p>
              <a:pPr marL="0" indent="0" algn="ctr">
                <a:buNone/>
              </a:pPr>
              <a:endParaRPr lang="en-US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8B8B68-D81F-495A-A66A-ECB7B2DE4235}"/>
              </a:ext>
            </a:extLst>
          </p:cNvPr>
          <p:cNvGrpSpPr/>
          <p:nvPr/>
        </p:nvGrpSpPr>
        <p:grpSpPr>
          <a:xfrm>
            <a:off x="806846" y="1110056"/>
            <a:ext cx="4957723" cy="2568782"/>
            <a:chOff x="533400" y="1241340"/>
            <a:chExt cx="5178591" cy="26832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622679-5192-46B4-9375-D1B84F0AF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5188" y="1241340"/>
              <a:ext cx="5086803" cy="268322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E6DCED-1733-4338-89EC-A9A6AF0EF319}"/>
                </a:ext>
              </a:extLst>
            </p:cNvPr>
            <p:cNvSpPr/>
            <p:nvPr/>
          </p:nvSpPr>
          <p:spPr>
            <a:xfrm>
              <a:off x="533400" y="1241340"/>
              <a:ext cx="198120" cy="160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A7A90-FB3C-432F-94E0-8D6F7B3FC547}"/>
              </a:ext>
            </a:extLst>
          </p:cNvPr>
          <p:cNvGrpSpPr/>
          <p:nvPr/>
        </p:nvGrpSpPr>
        <p:grpSpPr>
          <a:xfrm>
            <a:off x="1032364" y="3715696"/>
            <a:ext cx="4791366" cy="2237889"/>
            <a:chOff x="685800" y="4076962"/>
            <a:chExt cx="5282604" cy="24673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BB787C-DCB0-4769-BA20-440BDA674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1520" y="4129842"/>
              <a:ext cx="5236884" cy="24144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B2A8C1-BBCA-4C99-8252-CAC40189F77E}"/>
                </a:ext>
              </a:extLst>
            </p:cNvPr>
            <p:cNvSpPr/>
            <p:nvPr/>
          </p:nvSpPr>
          <p:spPr>
            <a:xfrm>
              <a:off x="685800" y="4076962"/>
              <a:ext cx="198120" cy="160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995130-BE71-4D9D-969E-9846C44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5" y="5990444"/>
            <a:ext cx="5335905" cy="7778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ML models are growing faster than CMOS hardware.</a:t>
            </a:r>
          </a:p>
        </p:txBody>
      </p:sp>
    </p:spTree>
    <p:extLst>
      <p:ext uri="{BB962C8B-B14F-4D97-AF65-F5344CB8AC3E}">
        <p14:creationId xmlns:p14="http://schemas.microsoft.com/office/powerpoint/2010/main" val="18716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Memristive Crossbars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97490" y="3257525"/>
            <a:ext cx="4262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Memory aspects: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High Density </a:t>
            </a:r>
            <a:r>
              <a:rPr lang="en-US" sz="2400" dirty="0"/>
              <a:t>+ </a:t>
            </a:r>
            <a:r>
              <a:rPr lang="en-US" sz="2400" b="1" dirty="0">
                <a:solidFill>
                  <a:srgbClr val="C00000"/>
                </a:solidFill>
              </a:rPr>
              <a:t>On-Die Storage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8928020" y="3626857"/>
            <a:ext cx="27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Tunable Resistance</a:t>
            </a: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19" y="1687748"/>
            <a:ext cx="3233526" cy="1612022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5462685" y="3626857"/>
            <a:ext cx="307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Compact cell structure</a:t>
            </a:r>
          </a:p>
        </p:txBody>
      </p:sp>
      <p:grpSp>
        <p:nvGrpSpPr>
          <p:cNvPr id="233" name="Group 232"/>
          <p:cNvGrpSpPr/>
          <p:nvPr/>
        </p:nvGrpSpPr>
        <p:grpSpPr>
          <a:xfrm>
            <a:off x="9522675" y="1325674"/>
            <a:ext cx="1585823" cy="1944797"/>
            <a:chOff x="9522675" y="1072873"/>
            <a:chExt cx="1585823" cy="1944797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2675" y="1689008"/>
              <a:ext cx="1585822" cy="1328662"/>
            </a:xfrm>
            <a:prstGeom prst="rect">
              <a:avLst/>
            </a:prstGeom>
          </p:spPr>
        </p:pic>
        <p:sp>
          <p:nvSpPr>
            <p:cNvPr id="224" name="Right Brace 223"/>
            <p:cNvSpPr/>
            <p:nvPr/>
          </p:nvSpPr>
          <p:spPr>
            <a:xfrm rot="16200000">
              <a:off x="10230334" y="742208"/>
              <a:ext cx="170505" cy="1585822"/>
            </a:xfrm>
            <a:prstGeom prst="rightBrac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814621" y="1072873"/>
              <a:ext cx="1001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States</a:t>
              </a:r>
            </a:p>
          </p:txBody>
        </p:sp>
      </p:grpSp>
      <p:sp>
        <p:nvSpPr>
          <p:cNvPr id="227" name="Plus 226"/>
          <p:cNvSpPr>
            <a:spLocks noChangeAspect="1"/>
          </p:cNvSpPr>
          <p:nvPr/>
        </p:nvSpPr>
        <p:spPr>
          <a:xfrm>
            <a:off x="8521660" y="2144315"/>
            <a:ext cx="685800" cy="67757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452538" y="1505601"/>
            <a:ext cx="3074127" cy="1635477"/>
            <a:chOff x="452538" y="1546246"/>
            <a:chExt cx="3074127" cy="1635477"/>
          </a:xfrm>
        </p:grpSpPr>
        <p:grpSp>
          <p:nvGrpSpPr>
            <p:cNvPr id="230" name="Group 229"/>
            <p:cNvGrpSpPr/>
            <p:nvPr/>
          </p:nvGrpSpPr>
          <p:grpSpPr>
            <a:xfrm>
              <a:off x="1697865" y="1546246"/>
              <a:ext cx="1828800" cy="1549400"/>
              <a:chOff x="1408692" y="1319892"/>
              <a:chExt cx="1828800" cy="154940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AC32398-FA1E-4AEA-993E-D19D21B709E6}"/>
                  </a:ext>
                </a:extLst>
              </p:cNvPr>
              <p:cNvCxnSpPr/>
              <p:nvPr/>
            </p:nvCxnSpPr>
            <p:spPr>
              <a:xfrm>
                <a:off x="1408692" y="1660837"/>
                <a:ext cx="1828800" cy="0"/>
              </a:xfrm>
              <a:prstGeom prst="line">
                <a:avLst/>
              </a:prstGeom>
              <a:solidFill>
                <a:schemeClr val="accent2">
                  <a:alpha val="20000"/>
                </a:schemeClr>
              </a:solidFill>
              <a:ln w="635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7DC3072-0747-4132-8DEC-7B7CBC8F3692}"/>
                  </a:ext>
                </a:extLst>
              </p:cNvPr>
              <p:cNvCxnSpPr/>
              <p:nvPr/>
            </p:nvCxnSpPr>
            <p:spPr>
              <a:xfrm flipV="1">
                <a:off x="2867404" y="1319892"/>
                <a:ext cx="0" cy="1549400"/>
              </a:xfrm>
              <a:prstGeom prst="line">
                <a:avLst/>
              </a:prstGeom>
              <a:solidFill>
                <a:schemeClr val="accent2">
                  <a:alpha val="20000"/>
                </a:schemeClr>
              </a:solidFill>
              <a:ln w="635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Group 193"/>
              <p:cNvGrpSpPr/>
              <p:nvPr/>
            </p:nvGrpSpPr>
            <p:grpSpPr>
              <a:xfrm>
                <a:off x="1878875" y="1704162"/>
                <a:ext cx="970248" cy="733115"/>
                <a:chOff x="1285995" y="1488983"/>
                <a:chExt cx="210482" cy="152963"/>
              </a:xfrm>
            </p:grpSpPr>
            <p:cxnSp>
              <p:nvCxnSpPr>
                <p:cNvPr id="195" name="Straight Connector 194"/>
                <p:cNvCxnSpPr/>
                <p:nvPr/>
              </p:nvCxnSpPr>
              <p:spPr bwMode="auto">
                <a:xfrm>
                  <a:off x="1285995" y="1488983"/>
                  <a:ext cx="42010" cy="27455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V="1">
                  <a:off x="1323822" y="1503429"/>
                  <a:ext cx="28101" cy="13302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 rot="18190015" flipH="1">
                  <a:off x="1309005" y="1524753"/>
                  <a:ext cx="79988" cy="45086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 rot="7390015" flipH="1" flipV="1">
                  <a:off x="1346953" y="1546755"/>
                  <a:ext cx="79988" cy="43531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 rot="18190015" flipH="1">
                  <a:off x="1383185" y="1568136"/>
                  <a:ext cx="79988" cy="45086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 rot="7390015" flipH="1" flipV="1">
                  <a:off x="1424488" y="1610289"/>
                  <a:ext cx="39994" cy="2332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1462528" y="1607499"/>
                  <a:ext cx="33949" cy="22187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TextBox 228"/>
            <p:cNvSpPr txBox="1"/>
            <p:nvPr/>
          </p:nvSpPr>
          <p:spPr>
            <a:xfrm>
              <a:off x="452538" y="2350726"/>
              <a:ext cx="28411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Memristor = Memory + Resistor</a:t>
              </a:r>
            </a:p>
          </p:txBody>
        </p:sp>
      </p:grpSp>
      <p:sp>
        <p:nvSpPr>
          <p:cNvPr id="234" name="Equal 233"/>
          <p:cNvSpPr>
            <a:spLocks noChangeAspect="1"/>
          </p:cNvSpPr>
          <p:nvPr/>
        </p:nvSpPr>
        <p:spPr>
          <a:xfrm>
            <a:off x="4161991" y="2193182"/>
            <a:ext cx="685800" cy="5965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597490" y="4088522"/>
            <a:ext cx="4604029" cy="2214878"/>
            <a:chOff x="597490" y="4088522"/>
            <a:chExt cx="4604029" cy="2214878"/>
          </a:xfrm>
        </p:grpSpPr>
        <p:sp>
          <p:nvSpPr>
            <p:cNvPr id="243" name="TextBox 242"/>
            <p:cNvSpPr txBox="1"/>
            <p:nvPr/>
          </p:nvSpPr>
          <p:spPr>
            <a:xfrm>
              <a:off x="597490" y="4799465"/>
              <a:ext cx="4604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Array Density: 160MB/mm</a:t>
              </a:r>
              <a:r>
                <a:rPr lang="en-US" sz="2400" baseline="30000" dirty="0"/>
                <a:t>2</a:t>
              </a:r>
              <a:endParaRPr lang="en-US" sz="44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Mitigates off-chip data access</a:t>
              </a: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2633401" y="4088522"/>
              <a:ext cx="0" cy="55073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2265395" y="5533958"/>
              <a:ext cx="15922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&gt;100×</a:t>
              </a: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597491" y="4714876"/>
              <a:ext cx="4488860" cy="1588524"/>
            </a:xfrm>
            <a:prstGeom prst="roundRect">
              <a:avLst>
                <a:gd name="adj" fmla="val 10356"/>
              </a:avLst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567460" y="4088522"/>
            <a:ext cx="3077426" cy="2214879"/>
            <a:chOff x="5567460" y="4088522"/>
            <a:chExt cx="3077426" cy="2214879"/>
          </a:xfrm>
        </p:grpSpPr>
        <p:sp>
          <p:nvSpPr>
            <p:cNvPr id="235" name="TextBox 234"/>
            <p:cNvSpPr txBox="1"/>
            <p:nvPr/>
          </p:nvSpPr>
          <p:spPr>
            <a:xfrm>
              <a:off x="5567460" y="4794067"/>
              <a:ext cx="3077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Cell area is 4F</a:t>
              </a:r>
              <a:r>
                <a:rPr lang="en-US" sz="2400" baseline="30000" dirty="0"/>
                <a:t>2</a:t>
              </a:r>
              <a:r>
                <a:rPr lang="en-US" sz="2400" dirty="0"/>
                <a:t> vs 120F</a:t>
              </a:r>
              <a:r>
                <a:rPr lang="en-US" sz="2400" baseline="30000" dirty="0"/>
                <a:t>2 </a:t>
              </a:r>
              <a:r>
                <a:rPr lang="en-US" sz="2400" dirty="0"/>
                <a:t> for CMOS (SRAM).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501335" y="5533960"/>
              <a:ext cx="11567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30×</a:t>
              </a:r>
            </a:p>
          </p:txBody>
        </p:sp>
        <p:cxnSp>
          <p:nvCxnSpPr>
            <p:cNvPr id="240" name="Straight Arrow Connector 239"/>
            <p:cNvCxnSpPr>
              <a:stCxn id="221" idx="2"/>
            </p:cNvCxnSpPr>
            <p:nvPr/>
          </p:nvCxnSpPr>
          <p:spPr>
            <a:xfrm>
              <a:off x="7001398" y="4088522"/>
              <a:ext cx="0" cy="55073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ounded Rectangle 246"/>
            <p:cNvSpPr/>
            <p:nvPr/>
          </p:nvSpPr>
          <p:spPr>
            <a:xfrm>
              <a:off x="5567460" y="4714876"/>
              <a:ext cx="3077426" cy="1588524"/>
            </a:xfrm>
            <a:prstGeom prst="roundRect">
              <a:avLst>
                <a:gd name="adj" fmla="val 7201"/>
              </a:avLst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8949987" y="4088522"/>
            <a:ext cx="3077427" cy="2217028"/>
            <a:chOff x="8949987" y="4088522"/>
            <a:chExt cx="3077427" cy="2217028"/>
          </a:xfrm>
        </p:grpSpPr>
        <p:sp>
          <p:nvSpPr>
            <p:cNvPr id="236" name="TextBox 235"/>
            <p:cNvSpPr txBox="1"/>
            <p:nvPr/>
          </p:nvSpPr>
          <p:spPr>
            <a:xfrm>
              <a:off x="8949987" y="4796217"/>
              <a:ext cx="3077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2-6 bits per cell vs 1-bit for CMOS (SRAM).</a:t>
              </a:r>
              <a:endParaRPr lang="en-US" sz="2400" baseline="300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988637" y="5536109"/>
              <a:ext cx="10001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6×</a:t>
              </a: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>
              <a:off x="10429155" y="4088522"/>
              <a:ext cx="0" cy="55073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8949988" y="4714876"/>
              <a:ext cx="3077426" cy="1588523"/>
            </a:xfrm>
            <a:prstGeom prst="roundRect">
              <a:avLst>
                <a:gd name="adj" fmla="val 7970"/>
              </a:avLst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9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9" grpId="0"/>
      <p:bldP spid="219" grpId="1"/>
      <p:bldP spid="221" grpId="0"/>
      <p:bldP spid="221" grpId="1"/>
      <p:bldP spid="227" grpId="0" animBg="1"/>
      <p:bldP spid="227" grpId="1" animBg="1"/>
      <p:bldP spid="234" grpId="0" animBg="1"/>
      <p:bldP spid="2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Memristive Crossbars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C32398-FA1E-4AEA-993E-D19D21B709E6}"/>
              </a:ext>
            </a:extLst>
          </p:cNvPr>
          <p:cNvCxnSpPr/>
          <p:nvPr/>
        </p:nvCxnSpPr>
        <p:spPr>
          <a:xfrm>
            <a:off x="1085295" y="1955421"/>
            <a:ext cx="1828800" cy="0"/>
          </a:xfrm>
          <a:prstGeom prst="line">
            <a:avLst/>
          </a:prstGeom>
          <a:solidFill>
            <a:schemeClr val="accent2">
              <a:alpha val="20000"/>
            </a:schemeClr>
          </a:solidFill>
          <a:ln w="63500"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DC3072-0747-4132-8DEC-7B7CBC8F3692}"/>
              </a:ext>
            </a:extLst>
          </p:cNvPr>
          <p:cNvCxnSpPr/>
          <p:nvPr/>
        </p:nvCxnSpPr>
        <p:spPr>
          <a:xfrm flipV="1">
            <a:off x="2544007" y="1614476"/>
            <a:ext cx="0" cy="1549400"/>
          </a:xfrm>
          <a:prstGeom prst="line">
            <a:avLst/>
          </a:prstGeom>
          <a:solidFill>
            <a:schemeClr val="accent2">
              <a:alpha val="20000"/>
            </a:schemeClr>
          </a:solidFill>
          <a:ln w="63500"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555478" y="1998746"/>
            <a:ext cx="970248" cy="733115"/>
            <a:chOff x="1285995" y="1488983"/>
            <a:chExt cx="210482" cy="152963"/>
          </a:xfrm>
        </p:grpSpPr>
        <p:cxnSp>
          <p:nvCxnSpPr>
            <p:cNvPr id="148" name="Straight Connector 147"/>
            <p:cNvCxnSpPr/>
            <p:nvPr/>
          </p:nvCxnSpPr>
          <p:spPr bwMode="auto">
            <a:xfrm>
              <a:off x="1285995" y="1488983"/>
              <a:ext cx="42010" cy="27455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 bwMode="auto">
            <a:xfrm flipV="1">
              <a:off x="1323822" y="1503429"/>
              <a:ext cx="28101" cy="13302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 bwMode="auto">
            <a:xfrm rot="18190015" flipH="1">
              <a:off x="1309005" y="1524753"/>
              <a:ext cx="79988" cy="45086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 bwMode="auto">
            <a:xfrm rot="7390015" flipH="1" flipV="1">
              <a:off x="1346953" y="1546755"/>
              <a:ext cx="79988" cy="43531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 bwMode="auto">
            <a:xfrm rot="18190015" flipH="1">
              <a:off x="1383185" y="1568136"/>
              <a:ext cx="79988" cy="45086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 rot="7390015" flipH="1" flipV="1">
              <a:off x="1424488" y="1610289"/>
              <a:ext cx="39994" cy="23320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 bwMode="auto">
            <a:xfrm>
              <a:off x="1462528" y="1607499"/>
              <a:ext cx="33949" cy="22187"/>
            </a:xfrm>
            <a:prstGeom prst="line">
              <a:avLst/>
            </a:prstGeom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 contourW="12700">
              <a:bevelT prst="relaxedInset"/>
              <a:contourClr>
                <a:srgbClr val="C0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691842" y="1800305"/>
            <a:ext cx="5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389777" y="2552171"/>
            <a:ext cx="82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1652303" y="3147189"/>
                <a:ext cx="231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03" y="3147189"/>
                <a:ext cx="23158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812379" y="3616986"/>
            <a:ext cx="29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 Aspects: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Analog Multiplication 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5255217" y="1184277"/>
            <a:ext cx="541744" cy="3657600"/>
            <a:chOff x="5177247" y="1241083"/>
            <a:chExt cx="541744" cy="3657600"/>
          </a:xfrm>
        </p:grpSpPr>
        <p:grpSp>
          <p:nvGrpSpPr>
            <p:cNvPr id="234" name="Group 233"/>
            <p:cNvGrpSpPr>
              <a:grpSpLocks noChangeAspect="1"/>
            </p:cNvGrpSpPr>
            <p:nvPr/>
          </p:nvGrpSpPr>
          <p:grpSpPr>
            <a:xfrm>
              <a:off x="5182859" y="1241083"/>
              <a:ext cx="536132" cy="3657600"/>
              <a:chOff x="5384507" y="1487179"/>
              <a:chExt cx="386971" cy="2639995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AC32398-FA1E-4AEA-993E-D19D21B709E6}"/>
                  </a:ext>
                </a:extLst>
              </p:cNvPr>
              <p:cNvCxnSpPr/>
              <p:nvPr/>
            </p:nvCxnSpPr>
            <p:spPr>
              <a:xfrm flipV="1">
                <a:off x="5384507" y="1708841"/>
                <a:ext cx="52689" cy="1579"/>
              </a:xfrm>
              <a:prstGeom prst="line">
                <a:avLst/>
              </a:prstGeom>
              <a:solidFill>
                <a:schemeClr val="accent2">
                  <a:alpha val="2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DC3072-0747-4132-8DEC-7B7CBC8F3692}"/>
                  </a:ext>
                </a:extLst>
              </p:cNvPr>
              <p:cNvCxnSpPr/>
              <p:nvPr/>
            </p:nvCxnSpPr>
            <p:spPr>
              <a:xfrm flipV="1">
                <a:off x="5771478" y="1487179"/>
                <a:ext cx="0" cy="2639995"/>
              </a:xfrm>
              <a:prstGeom prst="line">
                <a:avLst/>
              </a:prstGeom>
              <a:solidFill>
                <a:schemeClr val="accent2">
                  <a:alpha val="2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/>
              <p:cNvGrpSpPr/>
              <p:nvPr/>
            </p:nvGrpSpPr>
            <p:grpSpPr>
              <a:xfrm>
                <a:off x="5439772" y="1723379"/>
                <a:ext cx="325572" cy="246001"/>
                <a:chOff x="1285995" y="1488983"/>
                <a:chExt cx="210482" cy="152963"/>
              </a:xfrm>
            </p:grpSpPr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1285995" y="1488983"/>
                  <a:ext cx="42010" cy="27455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 flipV="1">
                  <a:off x="1323822" y="1503429"/>
                  <a:ext cx="28101" cy="133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 rot="18190015" flipH="1">
                  <a:off x="1309005" y="1524753"/>
                  <a:ext cx="79988" cy="4508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 rot="7390015" flipH="1" flipV="1">
                  <a:off x="1346953" y="1546755"/>
                  <a:ext cx="79988" cy="4353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 rot="18190015" flipH="1">
                  <a:off x="1383185" y="1568136"/>
                  <a:ext cx="79988" cy="4508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 rot="7390015" flipH="1" flipV="1">
                  <a:off x="1424488" y="1610289"/>
                  <a:ext cx="39994" cy="2332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1462528" y="1607499"/>
                  <a:ext cx="33949" cy="2218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bevelT prst="relaxedInset"/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>
                <a:off x="5439772" y="2346789"/>
                <a:ext cx="325571" cy="246002"/>
                <a:chOff x="4819190" y="4139536"/>
                <a:chExt cx="325571" cy="246002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auto">
                <a:xfrm>
                  <a:off x="4819190" y="4139536"/>
                  <a:ext cx="64980" cy="441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V="1">
                  <a:off x="4877700" y="4162768"/>
                  <a:ext cx="43466" cy="2139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auto">
                <a:xfrm rot="18190015" flipH="1">
                  <a:off x="4852325" y="4198448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auto">
                <a:xfrm rot="7390015" flipH="1" flipV="1">
                  <a:off x="4911022" y="4233784"/>
                  <a:ext cx="128640" cy="6733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 rot="18190015" flipH="1">
                  <a:off x="4967065" y="4268218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 bwMode="auto">
                <a:xfrm rot="7390015" flipH="1" flipV="1">
                  <a:off x="5032181" y="4335342"/>
                  <a:ext cx="64320" cy="3607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 bwMode="auto">
                <a:xfrm>
                  <a:off x="5092249" y="4330138"/>
                  <a:ext cx="52512" cy="3568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5437196" y="3573898"/>
                <a:ext cx="325571" cy="246002"/>
                <a:chOff x="4816614" y="5366645"/>
                <a:chExt cx="325571" cy="246002"/>
              </a:xfrm>
            </p:grpSpPr>
            <p:cxnSp>
              <p:nvCxnSpPr>
                <p:cNvPr id="215" name="Straight Connector 214"/>
                <p:cNvCxnSpPr/>
                <p:nvPr/>
              </p:nvCxnSpPr>
              <p:spPr bwMode="auto">
                <a:xfrm>
                  <a:off x="4816614" y="5366645"/>
                  <a:ext cx="64980" cy="441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 bwMode="auto">
                <a:xfrm flipV="1">
                  <a:off x="4875124" y="5389877"/>
                  <a:ext cx="43466" cy="2139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 bwMode="auto">
                <a:xfrm rot="18190015" flipH="1">
                  <a:off x="4849749" y="5425557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rot="7390015" flipH="1" flipV="1">
                  <a:off x="4908446" y="5460893"/>
                  <a:ext cx="128640" cy="6733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 bwMode="auto">
                <a:xfrm rot="18190015" flipH="1">
                  <a:off x="4964489" y="5495327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 bwMode="auto">
                <a:xfrm rot="7390015" flipH="1" flipV="1">
                  <a:off x="5029605" y="5562451"/>
                  <a:ext cx="64320" cy="3607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>
                  <a:off x="5089673" y="5557247"/>
                  <a:ext cx="52512" cy="3568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>
                <a:off x="5437196" y="2950491"/>
                <a:ext cx="325571" cy="246002"/>
                <a:chOff x="4816614" y="4743238"/>
                <a:chExt cx="325571" cy="246002"/>
              </a:xfrm>
            </p:grpSpPr>
            <p:cxnSp>
              <p:nvCxnSpPr>
                <p:cNvPr id="223" name="Straight Connector 222"/>
                <p:cNvCxnSpPr/>
                <p:nvPr/>
              </p:nvCxnSpPr>
              <p:spPr bwMode="auto">
                <a:xfrm>
                  <a:off x="4816614" y="4743238"/>
                  <a:ext cx="64980" cy="441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 bwMode="auto">
                <a:xfrm flipV="1">
                  <a:off x="4875124" y="4766470"/>
                  <a:ext cx="43466" cy="2139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 bwMode="auto">
                <a:xfrm rot="18190015" flipH="1">
                  <a:off x="4849749" y="4802150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 bwMode="auto">
                <a:xfrm rot="7390015" flipH="1" flipV="1">
                  <a:off x="4908446" y="4837486"/>
                  <a:ext cx="128640" cy="6733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 bwMode="auto">
                <a:xfrm rot="18190015" flipH="1">
                  <a:off x="4964489" y="4871920"/>
                  <a:ext cx="128640" cy="6973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 bwMode="auto">
                <a:xfrm rot="7390015" flipH="1" flipV="1">
                  <a:off x="5029605" y="4939044"/>
                  <a:ext cx="64320" cy="3607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 bwMode="auto">
                <a:xfrm>
                  <a:off x="5089673" y="4933840"/>
                  <a:ext cx="52512" cy="3568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  <a:scene3d>
                  <a:camera prst="orthographicFront"/>
                  <a:lightRig rig="threePt" dir="t"/>
                </a:scene3d>
                <a:sp3d contourW="12700">
                  <a:contourClr>
                    <a:srgbClr val="C00000"/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AC32398-FA1E-4AEA-993E-D19D21B709E6}"/>
                </a:ext>
              </a:extLst>
            </p:cNvPr>
            <p:cNvCxnSpPr/>
            <p:nvPr/>
          </p:nvCxnSpPr>
          <p:spPr>
            <a:xfrm flipV="1">
              <a:off x="5182859" y="2406919"/>
              <a:ext cx="72998" cy="2188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AC32398-FA1E-4AEA-993E-D19D21B709E6}"/>
                </a:ext>
              </a:extLst>
            </p:cNvPr>
            <p:cNvCxnSpPr/>
            <p:nvPr/>
          </p:nvCxnSpPr>
          <p:spPr>
            <a:xfrm flipV="1">
              <a:off x="5177247" y="3246280"/>
              <a:ext cx="72998" cy="2188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AC32398-FA1E-4AEA-993E-D19D21B709E6}"/>
                </a:ext>
              </a:extLst>
            </p:cNvPr>
            <p:cNvCxnSpPr/>
            <p:nvPr/>
          </p:nvCxnSpPr>
          <p:spPr>
            <a:xfrm flipV="1">
              <a:off x="5177247" y="4110846"/>
              <a:ext cx="72998" cy="2188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811383" y="1314569"/>
            <a:ext cx="616616" cy="2991638"/>
            <a:chOff x="4705185" y="1314569"/>
            <a:chExt cx="616616" cy="2991638"/>
          </a:xfrm>
        </p:grpSpPr>
        <p:sp>
          <p:nvSpPr>
            <p:cNvPr id="236" name="TextBox 235"/>
            <p:cNvSpPr txBox="1"/>
            <p:nvPr/>
          </p:nvSpPr>
          <p:spPr>
            <a:xfrm>
              <a:off x="4708459" y="1314569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752954" y="2181612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05185" y="3013077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705185" y="3844542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173208" y="1753731"/>
            <a:ext cx="616616" cy="2991638"/>
            <a:chOff x="5067010" y="1753731"/>
            <a:chExt cx="616616" cy="2991638"/>
          </a:xfrm>
        </p:grpSpPr>
        <p:sp>
          <p:nvSpPr>
            <p:cNvPr id="237" name="TextBox 236"/>
            <p:cNvSpPr txBox="1"/>
            <p:nvPr/>
          </p:nvSpPr>
          <p:spPr>
            <a:xfrm>
              <a:off x="5070284" y="1753731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114779" y="2620774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067010" y="3452239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067010" y="4283704"/>
              <a:ext cx="56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</a:t>
              </a:r>
              <a:r>
                <a:rPr lang="en-US" sz="2400" baseline="-25000" dirty="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4469354" y="4873905"/>
                <a:ext cx="2943225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54" y="4873905"/>
                <a:ext cx="2943225" cy="822469"/>
              </a:xfrm>
              <a:prstGeom prst="rect">
                <a:avLst/>
              </a:prstGeom>
              <a:blipFill>
                <a:blip r:embed="rId4"/>
                <a:stretch>
                  <a:fillRect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TextBox 251"/>
          <p:cNvSpPr txBox="1"/>
          <p:nvPr/>
        </p:nvSpPr>
        <p:spPr>
          <a:xfrm>
            <a:off x="4516873" y="5791356"/>
            <a:ext cx="290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Analog Dot Product</a:t>
            </a:r>
          </a:p>
        </p:txBody>
      </p:sp>
      <p:grpSp>
        <p:nvGrpSpPr>
          <p:cNvPr id="235" name="Group 234"/>
          <p:cNvGrpSpPr>
            <a:grpSpLocks noChangeAspect="1"/>
          </p:cNvGrpSpPr>
          <p:nvPr/>
        </p:nvGrpSpPr>
        <p:grpSpPr>
          <a:xfrm>
            <a:off x="7545843" y="1168529"/>
            <a:ext cx="3587754" cy="3657600"/>
            <a:chOff x="8103303" y="1512081"/>
            <a:chExt cx="2589581" cy="26399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AC32398-FA1E-4AEA-993E-D19D21B709E6}"/>
                </a:ext>
              </a:extLst>
            </p:cNvPr>
            <p:cNvCxnSpPr/>
            <p:nvPr/>
          </p:nvCxnSpPr>
          <p:spPr>
            <a:xfrm>
              <a:off x="8103303" y="1733743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0F976-B900-468F-AD10-A899C4844140}"/>
                </a:ext>
              </a:extLst>
            </p:cNvPr>
            <p:cNvCxnSpPr/>
            <p:nvPr/>
          </p:nvCxnSpPr>
          <p:spPr>
            <a:xfrm>
              <a:off x="8103303" y="2354812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2D8716-18E0-4CF6-9B41-736FD6D2A188}"/>
                </a:ext>
              </a:extLst>
            </p:cNvPr>
            <p:cNvCxnSpPr/>
            <p:nvPr/>
          </p:nvCxnSpPr>
          <p:spPr>
            <a:xfrm>
              <a:off x="8103303" y="2962837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EA726A-2A87-429C-BB20-4138557F8389}"/>
                </a:ext>
              </a:extLst>
            </p:cNvPr>
            <p:cNvCxnSpPr/>
            <p:nvPr/>
          </p:nvCxnSpPr>
          <p:spPr>
            <a:xfrm>
              <a:off x="8103303" y="3583627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DC3072-0747-4132-8DEC-7B7CBC8F3692}"/>
                </a:ext>
              </a:extLst>
            </p:cNvPr>
            <p:cNvCxnSpPr/>
            <p:nvPr/>
          </p:nvCxnSpPr>
          <p:spPr>
            <a:xfrm flipV="1">
              <a:off x="8703582" y="1512081"/>
              <a:ext cx="0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4BF7F3-D2D8-47CC-84B6-28F47B86201F}"/>
                </a:ext>
              </a:extLst>
            </p:cNvPr>
            <p:cNvCxnSpPr/>
            <p:nvPr/>
          </p:nvCxnSpPr>
          <p:spPr>
            <a:xfrm flipH="1" flipV="1">
              <a:off x="9296499" y="1512081"/>
              <a:ext cx="1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A6579A-4B0F-4BEA-9993-2F1E7C9ABEF7}"/>
                </a:ext>
              </a:extLst>
            </p:cNvPr>
            <p:cNvCxnSpPr/>
            <p:nvPr/>
          </p:nvCxnSpPr>
          <p:spPr>
            <a:xfrm flipH="1" flipV="1">
              <a:off x="9889413" y="1512081"/>
              <a:ext cx="1" cy="2619296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8E1C14-EF4F-4826-A0B5-F8DF95CEC77A}"/>
                </a:ext>
              </a:extLst>
            </p:cNvPr>
            <p:cNvCxnSpPr/>
            <p:nvPr/>
          </p:nvCxnSpPr>
          <p:spPr>
            <a:xfrm flipH="1" flipV="1">
              <a:off x="10482327" y="1512081"/>
              <a:ext cx="1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8371876" y="1748281"/>
              <a:ext cx="325572" cy="246001"/>
              <a:chOff x="1285995" y="1488983"/>
              <a:chExt cx="210482" cy="152963"/>
            </a:xfrm>
          </p:grpSpPr>
          <p:cxnSp>
            <p:nvCxnSpPr>
              <p:cNvPr id="135" name="Straight Connector 134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8962497" y="1748338"/>
              <a:ext cx="325572" cy="246001"/>
              <a:chOff x="1285995" y="1488983"/>
              <a:chExt cx="210482" cy="152963"/>
            </a:xfrm>
          </p:grpSpPr>
          <p:cxnSp>
            <p:nvCxnSpPr>
              <p:cNvPr id="128" name="Straight Connector 127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9553500" y="1749664"/>
              <a:ext cx="325572" cy="246001"/>
              <a:chOff x="1285995" y="1488983"/>
              <a:chExt cx="210482" cy="152963"/>
            </a:xfrm>
          </p:grpSpPr>
          <p:cxnSp>
            <p:nvCxnSpPr>
              <p:cNvPr id="121" name="Straight Connector 120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0153943" y="1749720"/>
              <a:ext cx="325572" cy="246001"/>
              <a:chOff x="1285995" y="1488983"/>
              <a:chExt cx="210482" cy="152963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371876" y="2371691"/>
              <a:ext cx="325571" cy="246002"/>
              <a:chOff x="4819190" y="4139536"/>
              <a:chExt cx="325571" cy="246002"/>
            </a:xfrm>
          </p:grpSpPr>
          <p:cxnSp>
            <p:nvCxnSpPr>
              <p:cNvPr id="107" name="Straight Connector 106"/>
              <p:cNvCxnSpPr/>
              <p:nvPr/>
            </p:nvCxnSpPr>
            <p:spPr bwMode="auto">
              <a:xfrm>
                <a:off x="4819190" y="4139536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 bwMode="auto">
              <a:xfrm flipV="1">
                <a:off x="4877700" y="4162768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rot="18190015" flipH="1">
                <a:off x="4852325" y="419844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 bwMode="auto">
              <a:xfrm rot="7390015" flipH="1" flipV="1">
                <a:off x="4911022" y="4233784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 bwMode="auto">
              <a:xfrm rot="18190015" flipH="1">
                <a:off x="4967065" y="426821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rot="7390015" flipH="1" flipV="1">
                <a:off x="5032181" y="4335342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5092249" y="4330138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8962497" y="2371747"/>
              <a:ext cx="325571" cy="246002"/>
              <a:chOff x="5409811" y="4139592"/>
              <a:chExt cx="325571" cy="246002"/>
            </a:xfrm>
          </p:grpSpPr>
          <p:cxnSp>
            <p:nvCxnSpPr>
              <p:cNvPr id="100" name="Straight Connector 99"/>
              <p:cNvCxnSpPr/>
              <p:nvPr/>
            </p:nvCxnSpPr>
            <p:spPr bwMode="auto">
              <a:xfrm>
                <a:off x="5409811" y="4139592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V="1">
                <a:off x="5468321" y="4162824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 bwMode="auto">
              <a:xfrm rot="18190015" flipH="1">
                <a:off x="5442945" y="419850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 rot="7390015" flipH="1" flipV="1">
                <a:off x="5501642" y="4233840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 bwMode="auto">
              <a:xfrm rot="18190015" flipH="1">
                <a:off x="5557686" y="426827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 bwMode="auto">
              <a:xfrm rot="7390015" flipH="1" flipV="1">
                <a:off x="5622802" y="4335398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5682870" y="4330194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9553499" y="2373073"/>
              <a:ext cx="325572" cy="246002"/>
              <a:chOff x="6000813" y="4140918"/>
              <a:chExt cx="325572" cy="246002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>
                <a:off x="6000813" y="414091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flipV="1">
                <a:off x="6059324" y="4164150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 bwMode="auto">
              <a:xfrm rot="18190015" flipH="1">
                <a:off x="6033948" y="4199831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 bwMode="auto">
              <a:xfrm rot="7390015" flipH="1" flipV="1">
                <a:off x="6092645" y="4235167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rot="18190015" flipH="1">
                <a:off x="6148689" y="426960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 bwMode="auto">
              <a:xfrm rot="7390015" flipH="1" flipV="1">
                <a:off x="6213805" y="433672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6273873" y="4331521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161309" y="2373130"/>
              <a:ext cx="325572" cy="246002"/>
              <a:chOff x="6608623" y="4140975"/>
              <a:chExt cx="325572" cy="246002"/>
            </a:xfrm>
          </p:grpSpPr>
          <p:cxnSp>
            <p:nvCxnSpPr>
              <p:cNvPr id="86" name="Straight Connector 85"/>
              <p:cNvCxnSpPr/>
              <p:nvPr/>
            </p:nvCxnSpPr>
            <p:spPr bwMode="auto">
              <a:xfrm>
                <a:off x="6608623" y="4140975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V="1">
                <a:off x="6667133" y="4164207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18190015" flipH="1">
                <a:off x="6641758" y="419988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7390015" flipH="1" flipV="1">
                <a:off x="6700455" y="4235224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rot="18190015" flipH="1">
                <a:off x="6756499" y="426965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rot="7390015" flipH="1" flipV="1">
                <a:off x="6821615" y="4336781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6881683" y="4331578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369300" y="3598800"/>
              <a:ext cx="325571" cy="246002"/>
              <a:chOff x="4816614" y="5366645"/>
              <a:chExt cx="325571" cy="246002"/>
            </a:xfrm>
          </p:grpSpPr>
          <p:cxnSp>
            <p:nvCxnSpPr>
              <p:cNvPr id="79" name="Straight Connector 78"/>
              <p:cNvCxnSpPr/>
              <p:nvPr/>
            </p:nvCxnSpPr>
            <p:spPr bwMode="auto">
              <a:xfrm>
                <a:off x="4816614" y="5366645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V="1">
                <a:off x="4875124" y="5389877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18190015" flipH="1">
                <a:off x="4849749" y="542555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 bwMode="auto">
              <a:xfrm rot="7390015" flipH="1" flipV="1">
                <a:off x="4908446" y="5460893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18190015" flipH="1">
                <a:off x="4964489" y="549532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7390015" flipH="1" flipV="1">
                <a:off x="5029605" y="5562451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5089673" y="5557247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959922" y="3598856"/>
              <a:ext cx="325571" cy="246002"/>
              <a:chOff x="5407236" y="5366701"/>
              <a:chExt cx="325571" cy="246002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>
                <a:off x="5407236" y="5366701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5465746" y="5389933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rot="18190015" flipH="1">
                <a:off x="5440370" y="542561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rot="7390015" flipH="1" flipV="1">
                <a:off x="5499068" y="5460949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rot="18190015" flipH="1">
                <a:off x="5555111" y="549538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rot="7390015" flipH="1" flipV="1">
                <a:off x="5620227" y="5562507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5680295" y="5557303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9554607" y="3600183"/>
              <a:ext cx="325572" cy="246002"/>
              <a:chOff x="6001921" y="5368028"/>
              <a:chExt cx="325572" cy="246002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6001921" y="536802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6060431" y="5391261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 rot="18190015" flipH="1">
                <a:off x="6035056" y="5426941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rot="7390015" flipH="1" flipV="1">
                <a:off x="6093753" y="5462277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auto">
              <a:xfrm rot="18190015" flipH="1">
                <a:off x="6149797" y="549671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rot="7390015" flipH="1" flipV="1">
                <a:off x="6214913" y="556383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6274981" y="5558631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0147685" y="3600239"/>
              <a:ext cx="325572" cy="246002"/>
              <a:chOff x="6594999" y="5368084"/>
              <a:chExt cx="325572" cy="246002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>
                <a:off x="6594999" y="5368084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 bwMode="auto">
              <a:xfrm flipV="1">
                <a:off x="6653509" y="5391316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 rot="18190015" flipH="1">
                <a:off x="6628134" y="542699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rot="7390015" flipH="1" flipV="1">
                <a:off x="6686831" y="5462333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auto">
              <a:xfrm rot="18190015" flipH="1">
                <a:off x="6742875" y="549676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 rot="7390015" flipH="1" flipV="1">
                <a:off x="6807991" y="5563890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6868059" y="5558687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8369300" y="2975393"/>
              <a:ext cx="325571" cy="246002"/>
              <a:chOff x="4816614" y="4743238"/>
              <a:chExt cx="325571" cy="246002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4816614" y="474323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flipV="1">
                <a:off x="4875124" y="4766470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auto">
              <a:xfrm rot="18190015" flipH="1">
                <a:off x="4849749" y="480215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 rot="7390015" flipH="1" flipV="1">
                <a:off x="4908446" y="4837486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auto">
              <a:xfrm rot="18190015" flipH="1">
                <a:off x="4964489" y="487192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auto">
              <a:xfrm rot="7390015" flipH="1" flipV="1">
                <a:off x="5029605" y="493904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5089673" y="4933840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959922" y="2975449"/>
              <a:ext cx="325571" cy="246002"/>
              <a:chOff x="5407236" y="4743294"/>
              <a:chExt cx="325571" cy="246002"/>
            </a:xfrm>
          </p:grpSpPr>
          <p:cxnSp>
            <p:nvCxnSpPr>
              <p:cNvPr id="44" name="Straight Connector 43"/>
              <p:cNvCxnSpPr/>
              <p:nvPr/>
            </p:nvCxnSpPr>
            <p:spPr bwMode="auto">
              <a:xfrm>
                <a:off x="5407236" y="4743294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5465746" y="4766526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 rot="18190015" flipH="1">
                <a:off x="5440370" y="480220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 rot="7390015" flipH="1" flipV="1">
                <a:off x="5499068" y="4837542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 rot="18190015" flipH="1">
                <a:off x="5555111" y="487197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 rot="7390015" flipH="1" flipV="1">
                <a:off x="5620227" y="4939100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680295" y="4933896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9554607" y="2976776"/>
              <a:ext cx="325572" cy="246002"/>
              <a:chOff x="6001921" y="4744621"/>
              <a:chExt cx="325572" cy="246002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6001921" y="4744621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6060431" y="4767854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auto">
              <a:xfrm rot="18190015" flipH="1">
                <a:off x="6035056" y="480353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 rot="7390015" flipH="1" flipV="1">
                <a:off x="6093753" y="4838870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auto">
              <a:xfrm rot="18190015" flipH="1">
                <a:off x="6149797" y="487330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auto">
              <a:xfrm rot="7390015" flipH="1" flipV="1">
                <a:off x="6214913" y="4940427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6274981" y="4935224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0147685" y="2976832"/>
              <a:ext cx="325572" cy="246002"/>
              <a:chOff x="6594999" y="4744677"/>
              <a:chExt cx="325572" cy="246002"/>
            </a:xfrm>
          </p:grpSpPr>
          <p:cxnSp>
            <p:nvCxnSpPr>
              <p:cNvPr id="30" name="Straight Connector 29"/>
              <p:cNvCxnSpPr/>
              <p:nvPr/>
            </p:nvCxnSpPr>
            <p:spPr bwMode="auto">
              <a:xfrm>
                <a:off x="6594999" y="4744677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6653509" y="4767909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auto">
              <a:xfrm rot="18190015" flipH="1">
                <a:off x="6628134" y="480359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auto">
              <a:xfrm rot="7390015" flipH="1" flipV="1">
                <a:off x="6686831" y="4838926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auto">
              <a:xfrm rot="18190015" flipH="1">
                <a:off x="6742875" y="4873359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rot="7390015" flipH="1" flipV="1">
                <a:off x="6807991" y="4940483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868059" y="4935280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TextBox 252"/>
          <p:cNvSpPr txBox="1"/>
          <p:nvPr/>
        </p:nvSpPr>
        <p:spPr>
          <a:xfrm>
            <a:off x="7117165" y="1241490"/>
            <a:ext cx="5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161660" y="2108533"/>
            <a:ext cx="5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113891" y="2939998"/>
            <a:ext cx="5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2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7113891" y="3771463"/>
            <a:ext cx="56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559224" y="1612176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0,0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7603719" y="2479219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0,1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7555950" y="3310684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0,2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7555950" y="4142149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0,3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435811" y="1611290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1,0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8480306" y="2478333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1,1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8432537" y="3309798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1,2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8432537" y="4141263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1,3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9246027" y="1621344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2,0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9290522" y="2488387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2,1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9242753" y="3319852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2,2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9242753" y="4151317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2,3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073870" y="1589222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3,0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0118365" y="2456265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3,1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0070596" y="3287730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3,2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0070596" y="4119195"/>
            <a:ext cx="68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3,3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 rot="2700000">
                <a:off x="7775867" y="5154453"/>
                <a:ext cx="17981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7775867" y="5154453"/>
                <a:ext cx="1798169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 rot="2700000">
                <a:off x="8592657" y="5154542"/>
                <a:ext cx="17981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8592657" y="5154542"/>
                <a:ext cx="1798169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 rot="2700000">
                <a:off x="9418733" y="5127090"/>
                <a:ext cx="17981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9418733" y="5127090"/>
                <a:ext cx="1798169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 rot="2700000">
                <a:off x="10251082" y="5154454"/>
                <a:ext cx="17981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0251082" y="5154454"/>
                <a:ext cx="1798169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/>
          <p:cNvSpPr txBox="1"/>
          <p:nvPr/>
        </p:nvSpPr>
        <p:spPr>
          <a:xfrm>
            <a:off x="7249205" y="5871302"/>
            <a:ext cx="486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Analog Matrix Vector Multiplication (MVM)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5977" y="4456115"/>
            <a:ext cx="3520081" cy="2393788"/>
            <a:chOff x="237835" y="4456115"/>
            <a:chExt cx="3520081" cy="2393788"/>
          </a:xfrm>
        </p:grpSpPr>
        <p:sp>
          <p:nvSpPr>
            <p:cNvPr id="284" name="TextBox 283"/>
            <p:cNvSpPr txBox="1"/>
            <p:nvPr/>
          </p:nvSpPr>
          <p:spPr>
            <a:xfrm>
              <a:off x="243424" y="5120116"/>
              <a:ext cx="351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Analog MVM: 1.34pJ/op*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Efficient compute</a:t>
              </a: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>
              <a:off x="2000164" y="4456115"/>
              <a:ext cx="0" cy="55073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ounded Rectangle 286"/>
            <p:cNvSpPr/>
            <p:nvPr/>
          </p:nvSpPr>
          <p:spPr>
            <a:xfrm>
              <a:off x="237835" y="5082469"/>
              <a:ext cx="3487331" cy="1346906"/>
            </a:xfrm>
            <a:prstGeom prst="roundRect">
              <a:avLst>
                <a:gd name="adj" fmla="val 10356"/>
              </a:avLst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225683" y="5696374"/>
              <a:ext cx="15922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&gt;4×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540659" y="6388238"/>
              <a:ext cx="2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*32nm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9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  <p:bldP spid="158" grpId="0"/>
      <p:bldP spid="250" grpId="0"/>
      <p:bldP spid="250" grpId="1"/>
      <p:bldP spid="252" grpId="0"/>
      <p:bldP spid="252" grpId="1"/>
      <p:bldP spid="253" grpId="0"/>
      <p:bldP spid="253" grpId="1"/>
      <p:bldP spid="254" grpId="0"/>
      <p:bldP spid="254" grpId="1"/>
      <p:bldP spid="255" grpId="0"/>
      <p:bldP spid="255" grpId="1"/>
      <p:bldP spid="256" grpId="0"/>
      <p:bldP spid="256" grpId="1"/>
      <p:bldP spid="257" grpId="0"/>
      <p:bldP spid="257" grpId="1"/>
      <p:bldP spid="258" grpId="0"/>
      <p:bldP spid="258" grpId="1"/>
      <p:bldP spid="259" grpId="0"/>
      <p:bldP spid="259" grpId="1"/>
      <p:bldP spid="260" grpId="0"/>
      <p:bldP spid="260" grpId="1"/>
      <p:bldP spid="261" grpId="0"/>
      <p:bldP spid="261" grpId="1"/>
      <p:bldP spid="262" grpId="0"/>
      <p:bldP spid="262" grpId="1"/>
      <p:bldP spid="263" grpId="0"/>
      <p:bldP spid="263" grpId="1"/>
      <p:bldP spid="264" grpId="0"/>
      <p:bldP spid="264" grpId="1"/>
      <p:bldP spid="265" grpId="0"/>
      <p:bldP spid="265" grpId="1"/>
      <p:bldP spid="266" grpId="0"/>
      <p:bldP spid="266" grpId="1"/>
      <p:bldP spid="267" grpId="0"/>
      <p:bldP spid="267" grpId="1"/>
      <p:bldP spid="268" grpId="0"/>
      <p:bldP spid="268" grpId="1"/>
      <p:bldP spid="269" grpId="0"/>
      <p:bldP spid="269" grpId="1"/>
      <p:bldP spid="270" grpId="0"/>
      <p:bldP spid="270" grpId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5" grpId="1"/>
      <p:bldP spid="276" grpId="0"/>
      <p:bldP spid="276" grpId="1"/>
      <p:bldP spid="278" grpId="0"/>
      <p:bldP spid="2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Past Memristive Based Accelerators</a:t>
            </a:r>
          </a:p>
        </p:txBody>
      </p:sp>
      <p:grpSp>
        <p:nvGrpSpPr>
          <p:cNvPr id="231" name="Group 230"/>
          <p:cNvGrpSpPr>
            <a:grpSpLocks noChangeAspect="1"/>
          </p:cNvGrpSpPr>
          <p:nvPr/>
        </p:nvGrpSpPr>
        <p:grpSpPr>
          <a:xfrm>
            <a:off x="2518636" y="1195853"/>
            <a:ext cx="3587754" cy="3708074"/>
            <a:chOff x="8103303" y="1475650"/>
            <a:chExt cx="2589581" cy="2676426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AC32398-FA1E-4AEA-993E-D19D21B709E6}"/>
                </a:ext>
              </a:extLst>
            </p:cNvPr>
            <p:cNvCxnSpPr/>
            <p:nvPr/>
          </p:nvCxnSpPr>
          <p:spPr>
            <a:xfrm>
              <a:off x="8103303" y="1733743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640F976-B900-468F-AD10-A899C4844140}"/>
                </a:ext>
              </a:extLst>
            </p:cNvPr>
            <p:cNvCxnSpPr/>
            <p:nvPr/>
          </p:nvCxnSpPr>
          <p:spPr>
            <a:xfrm>
              <a:off x="8103303" y="2354812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B2D8716-18E0-4CF6-9B41-736FD6D2A188}"/>
                </a:ext>
              </a:extLst>
            </p:cNvPr>
            <p:cNvCxnSpPr/>
            <p:nvPr/>
          </p:nvCxnSpPr>
          <p:spPr>
            <a:xfrm>
              <a:off x="8103303" y="2962837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2EA726A-2A87-429C-BB20-4138557F8389}"/>
                </a:ext>
              </a:extLst>
            </p:cNvPr>
            <p:cNvCxnSpPr/>
            <p:nvPr/>
          </p:nvCxnSpPr>
          <p:spPr>
            <a:xfrm>
              <a:off x="8103303" y="3583627"/>
              <a:ext cx="2589581" cy="0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7DC3072-0747-4132-8DEC-7B7CBC8F3692}"/>
                </a:ext>
              </a:extLst>
            </p:cNvPr>
            <p:cNvCxnSpPr/>
            <p:nvPr/>
          </p:nvCxnSpPr>
          <p:spPr>
            <a:xfrm flipV="1">
              <a:off x="8703582" y="1512081"/>
              <a:ext cx="0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44BF7F3-D2D8-47CC-84B6-28F47B86201F}"/>
                </a:ext>
              </a:extLst>
            </p:cNvPr>
            <p:cNvCxnSpPr/>
            <p:nvPr/>
          </p:nvCxnSpPr>
          <p:spPr>
            <a:xfrm flipH="1" flipV="1">
              <a:off x="9296499" y="1512081"/>
              <a:ext cx="1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DA6579A-4B0F-4BEA-9993-2F1E7C9ABEF7}"/>
                </a:ext>
              </a:extLst>
            </p:cNvPr>
            <p:cNvCxnSpPr/>
            <p:nvPr/>
          </p:nvCxnSpPr>
          <p:spPr>
            <a:xfrm flipV="1">
              <a:off x="9889414" y="1475650"/>
              <a:ext cx="3612" cy="2676351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D8E1C14-EF4F-4826-A0B5-F8DF95CEC77A}"/>
                </a:ext>
              </a:extLst>
            </p:cNvPr>
            <p:cNvCxnSpPr/>
            <p:nvPr/>
          </p:nvCxnSpPr>
          <p:spPr>
            <a:xfrm flipH="1" flipV="1">
              <a:off x="10482327" y="1512081"/>
              <a:ext cx="1" cy="2639995"/>
            </a:xfrm>
            <a:prstGeom prst="line">
              <a:avLst/>
            </a:prstGeom>
            <a:solidFill>
              <a:schemeClr val="accent2">
                <a:alpha val="2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>
              <a:off x="8371876" y="1748281"/>
              <a:ext cx="325572" cy="246001"/>
              <a:chOff x="1285995" y="1488983"/>
              <a:chExt cx="210482" cy="152963"/>
            </a:xfrm>
          </p:grpSpPr>
          <p:cxnSp>
            <p:nvCxnSpPr>
              <p:cNvPr id="361" name="Straight Connector 360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8962497" y="1748338"/>
              <a:ext cx="325572" cy="246001"/>
              <a:chOff x="1285995" y="1488983"/>
              <a:chExt cx="210482" cy="152963"/>
            </a:xfrm>
          </p:grpSpPr>
          <p:cxnSp>
            <p:nvCxnSpPr>
              <p:cNvPr id="354" name="Straight Connector 353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/>
            <p:cNvGrpSpPr/>
            <p:nvPr/>
          </p:nvGrpSpPr>
          <p:grpSpPr>
            <a:xfrm>
              <a:off x="9553500" y="1749664"/>
              <a:ext cx="325572" cy="246001"/>
              <a:chOff x="1285995" y="1488983"/>
              <a:chExt cx="210482" cy="152963"/>
            </a:xfrm>
          </p:grpSpPr>
          <p:cxnSp>
            <p:nvCxnSpPr>
              <p:cNvPr id="347" name="Straight Connector 346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10153943" y="1749720"/>
              <a:ext cx="325572" cy="246001"/>
              <a:chOff x="1285995" y="1488983"/>
              <a:chExt cx="210482" cy="152963"/>
            </a:xfrm>
          </p:grpSpPr>
          <p:cxnSp>
            <p:nvCxnSpPr>
              <p:cNvPr id="340" name="Straight Connector 339"/>
              <p:cNvCxnSpPr/>
              <p:nvPr/>
            </p:nvCxnSpPr>
            <p:spPr bwMode="auto">
              <a:xfrm>
                <a:off x="1285995" y="1488983"/>
                <a:ext cx="42010" cy="2745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 bwMode="auto">
              <a:xfrm flipV="1">
                <a:off x="1323822" y="1503429"/>
                <a:ext cx="28101" cy="1330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 bwMode="auto">
              <a:xfrm rot="18190015" flipH="1">
                <a:off x="1309005" y="1524753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 bwMode="auto">
              <a:xfrm rot="7390015" flipH="1" flipV="1">
                <a:off x="1346953" y="1546755"/>
                <a:ext cx="79988" cy="4353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 bwMode="auto">
              <a:xfrm rot="18190015" flipH="1">
                <a:off x="1383185" y="1568136"/>
                <a:ext cx="79988" cy="4508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 bwMode="auto">
              <a:xfrm rot="7390015" flipH="1" flipV="1">
                <a:off x="1424488" y="1610289"/>
                <a:ext cx="39994" cy="2332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>
                <a:off x="1462528" y="1607499"/>
                <a:ext cx="33949" cy="2218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prst="relaxedInset"/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8371876" y="2371691"/>
              <a:ext cx="325571" cy="246002"/>
              <a:chOff x="4819190" y="4139536"/>
              <a:chExt cx="325571" cy="246002"/>
            </a:xfrm>
          </p:grpSpPr>
          <p:cxnSp>
            <p:nvCxnSpPr>
              <p:cNvPr id="333" name="Straight Connector 332"/>
              <p:cNvCxnSpPr/>
              <p:nvPr/>
            </p:nvCxnSpPr>
            <p:spPr bwMode="auto">
              <a:xfrm>
                <a:off x="4819190" y="4139536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 bwMode="auto">
              <a:xfrm flipV="1">
                <a:off x="4877700" y="4162768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 bwMode="auto">
              <a:xfrm rot="18190015" flipH="1">
                <a:off x="4852325" y="419844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 bwMode="auto">
              <a:xfrm rot="7390015" flipH="1" flipV="1">
                <a:off x="4911022" y="4233784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 bwMode="auto">
              <a:xfrm rot="18190015" flipH="1">
                <a:off x="4967065" y="426821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 bwMode="auto">
              <a:xfrm rot="7390015" flipH="1" flipV="1">
                <a:off x="5032181" y="4335342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 bwMode="auto">
              <a:xfrm>
                <a:off x="5092249" y="4330138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8962497" y="2371747"/>
              <a:ext cx="325571" cy="246002"/>
              <a:chOff x="5409811" y="4139592"/>
              <a:chExt cx="325571" cy="246002"/>
            </a:xfrm>
          </p:grpSpPr>
          <p:cxnSp>
            <p:nvCxnSpPr>
              <p:cNvPr id="326" name="Straight Connector 325"/>
              <p:cNvCxnSpPr/>
              <p:nvPr/>
            </p:nvCxnSpPr>
            <p:spPr bwMode="auto">
              <a:xfrm>
                <a:off x="5409811" y="4139592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 bwMode="auto">
              <a:xfrm flipV="1">
                <a:off x="5468321" y="4162824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 bwMode="auto">
              <a:xfrm rot="18190015" flipH="1">
                <a:off x="5442945" y="419850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 bwMode="auto">
              <a:xfrm rot="7390015" flipH="1" flipV="1">
                <a:off x="5501642" y="4233840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 bwMode="auto">
              <a:xfrm rot="18190015" flipH="1">
                <a:off x="5557686" y="426827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 bwMode="auto">
              <a:xfrm rot="7390015" flipH="1" flipV="1">
                <a:off x="5622802" y="4335398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>
                <a:off x="5682870" y="4330194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/>
            <p:cNvGrpSpPr/>
            <p:nvPr/>
          </p:nvGrpSpPr>
          <p:grpSpPr>
            <a:xfrm>
              <a:off x="9553499" y="2373073"/>
              <a:ext cx="325572" cy="246002"/>
              <a:chOff x="6000813" y="4140918"/>
              <a:chExt cx="325572" cy="246002"/>
            </a:xfrm>
          </p:grpSpPr>
          <p:cxnSp>
            <p:nvCxnSpPr>
              <p:cNvPr id="319" name="Straight Connector 318"/>
              <p:cNvCxnSpPr/>
              <p:nvPr/>
            </p:nvCxnSpPr>
            <p:spPr bwMode="auto">
              <a:xfrm>
                <a:off x="6000813" y="414091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 bwMode="auto">
              <a:xfrm flipV="1">
                <a:off x="6059324" y="4164150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 bwMode="auto">
              <a:xfrm rot="18190015" flipH="1">
                <a:off x="6033948" y="4199831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 bwMode="auto">
              <a:xfrm rot="7390015" flipH="1" flipV="1">
                <a:off x="6092645" y="4235167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 bwMode="auto">
              <a:xfrm rot="18190015" flipH="1">
                <a:off x="6148689" y="426960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 bwMode="auto">
              <a:xfrm rot="7390015" flipH="1" flipV="1">
                <a:off x="6213805" y="433672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 bwMode="auto">
              <a:xfrm>
                <a:off x="6273873" y="4331521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10161309" y="2373130"/>
              <a:ext cx="325572" cy="246002"/>
              <a:chOff x="6608623" y="4140975"/>
              <a:chExt cx="325572" cy="246002"/>
            </a:xfrm>
          </p:grpSpPr>
          <p:cxnSp>
            <p:nvCxnSpPr>
              <p:cNvPr id="312" name="Straight Connector 311"/>
              <p:cNvCxnSpPr/>
              <p:nvPr/>
            </p:nvCxnSpPr>
            <p:spPr bwMode="auto">
              <a:xfrm>
                <a:off x="6608623" y="4140975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 bwMode="auto">
              <a:xfrm flipV="1">
                <a:off x="6667133" y="4164207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 bwMode="auto">
              <a:xfrm rot="18190015" flipH="1">
                <a:off x="6641758" y="4199888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 bwMode="auto">
              <a:xfrm rot="7390015" flipH="1" flipV="1">
                <a:off x="6700455" y="4235224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 bwMode="auto">
              <a:xfrm rot="18190015" flipH="1">
                <a:off x="6756499" y="426965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 bwMode="auto">
              <a:xfrm rot="7390015" flipH="1" flipV="1">
                <a:off x="6821615" y="4336781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 bwMode="auto">
              <a:xfrm>
                <a:off x="6881683" y="4331578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/>
            <p:cNvGrpSpPr/>
            <p:nvPr/>
          </p:nvGrpSpPr>
          <p:grpSpPr>
            <a:xfrm>
              <a:off x="8369300" y="3598800"/>
              <a:ext cx="325571" cy="246002"/>
              <a:chOff x="4816614" y="5366645"/>
              <a:chExt cx="325571" cy="246002"/>
            </a:xfrm>
          </p:grpSpPr>
          <p:cxnSp>
            <p:nvCxnSpPr>
              <p:cNvPr id="305" name="Straight Connector 304"/>
              <p:cNvCxnSpPr/>
              <p:nvPr/>
            </p:nvCxnSpPr>
            <p:spPr bwMode="auto">
              <a:xfrm>
                <a:off x="4816614" y="5366645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 bwMode="auto">
              <a:xfrm flipV="1">
                <a:off x="4875124" y="5389877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 bwMode="auto">
              <a:xfrm rot="18190015" flipH="1">
                <a:off x="4849749" y="542555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 bwMode="auto">
              <a:xfrm rot="7390015" flipH="1" flipV="1">
                <a:off x="4908446" y="5460893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 bwMode="auto">
              <a:xfrm rot="18190015" flipH="1">
                <a:off x="4964489" y="549532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rot="7390015" flipH="1" flipV="1">
                <a:off x="5029605" y="5562451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 bwMode="auto">
              <a:xfrm>
                <a:off x="5089673" y="5557247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>
              <a:off x="8959922" y="3598856"/>
              <a:ext cx="325571" cy="246002"/>
              <a:chOff x="5407236" y="5366701"/>
              <a:chExt cx="325571" cy="246002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5407236" y="5366701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 bwMode="auto">
              <a:xfrm flipV="1">
                <a:off x="5465746" y="5389933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 bwMode="auto">
              <a:xfrm rot="18190015" flipH="1">
                <a:off x="5440370" y="542561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 bwMode="auto">
              <a:xfrm rot="7390015" flipH="1" flipV="1">
                <a:off x="5499068" y="5460949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 bwMode="auto">
              <a:xfrm rot="18190015" flipH="1">
                <a:off x="5555111" y="549538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 bwMode="auto">
              <a:xfrm rot="7390015" flipH="1" flipV="1">
                <a:off x="5620227" y="5562507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 bwMode="auto">
              <a:xfrm>
                <a:off x="5680295" y="5557303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9554607" y="3600183"/>
              <a:ext cx="325572" cy="246002"/>
              <a:chOff x="6001921" y="5368028"/>
              <a:chExt cx="325572" cy="246002"/>
            </a:xfrm>
          </p:grpSpPr>
          <p:cxnSp>
            <p:nvCxnSpPr>
              <p:cNvPr id="291" name="Straight Connector 290"/>
              <p:cNvCxnSpPr/>
              <p:nvPr/>
            </p:nvCxnSpPr>
            <p:spPr bwMode="auto">
              <a:xfrm>
                <a:off x="6001921" y="536802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 bwMode="auto">
              <a:xfrm flipV="1">
                <a:off x="6060431" y="5391261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 bwMode="auto">
              <a:xfrm rot="18190015" flipH="1">
                <a:off x="6035056" y="5426941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 bwMode="auto">
              <a:xfrm rot="7390015" flipH="1" flipV="1">
                <a:off x="6093753" y="5462277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 bwMode="auto">
              <a:xfrm rot="18190015" flipH="1">
                <a:off x="6149797" y="549671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 bwMode="auto">
              <a:xfrm rot="7390015" flipH="1" flipV="1">
                <a:off x="6214913" y="556383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>
                <a:off x="6274981" y="5558631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10147685" y="3600239"/>
              <a:ext cx="325572" cy="246002"/>
              <a:chOff x="6594999" y="5368084"/>
              <a:chExt cx="325572" cy="246002"/>
            </a:xfrm>
          </p:grpSpPr>
          <p:cxnSp>
            <p:nvCxnSpPr>
              <p:cNvPr id="284" name="Straight Connector 283"/>
              <p:cNvCxnSpPr/>
              <p:nvPr/>
            </p:nvCxnSpPr>
            <p:spPr bwMode="auto">
              <a:xfrm>
                <a:off x="6594999" y="5368084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6653509" y="5391316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 bwMode="auto">
              <a:xfrm rot="18190015" flipH="1">
                <a:off x="6628134" y="5426997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 bwMode="auto">
              <a:xfrm rot="7390015" flipH="1" flipV="1">
                <a:off x="6686831" y="5462333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 bwMode="auto">
              <a:xfrm rot="18190015" flipH="1">
                <a:off x="6742875" y="549676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 bwMode="auto">
              <a:xfrm rot="7390015" flipH="1" flipV="1">
                <a:off x="6807991" y="5563890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 bwMode="auto">
              <a:xfrm>
                <a:off x="6868059" y="5558687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8369300" y="2975393"/>
              <a:ext cx="325571" cy="246002"/>
              <a:chOff x="4816614" y="4743238"/>
              <a:chExt cx="325571" cy="246002"/>
            </a:xfrm>
          </p:grpSpPr>
          <p:cxnSp>
            <p:nvCxnSpPr>
              <p:cNvPr id="277" name="Straight Connector 276"/>
              <p:cNvCxnSpPr/>
              <p:nvPr/>
            </p:nvCxnSpPr>
            <p:spPr bwMode="auto">
              <a:xfrm>
                <a:off x="4816614" y="4743238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 bwMode="auto">
              <a:xfrm flipV="1">
                <a:off x="4875124" y="4766470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 bwMode="auto">
              <a:xfrm rot="18190015" flipH="1">
                <a:off x="4849749" y="480215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auto">
              <a:xfrm rot="7390015" flipH="1" flipV="1">
                <a:off x="4908446" y="4837486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 bwMode="auto">
              <a:xfrm rot="18190015" flipH="1">
                <a:off x="4964489" y="487192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 bwMode="auto">
              <a:xfrm rot="7390015" flipH="1" flipV="1">
                <a:off x="5029605" y="4939044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 bwMode="auto">
              <a:xfrm>
                <a:off x="5089673" y="4933840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8959922" y="2975449"/>
              <a:ext cx="325571" cy="246002"/>
              <a:chOff x="5407236" y="4743294"/>
              <a:chExt cx="325571" cy="246002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>
                <a:off x="5407236" y="4743294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V="1">
                <a:off x="5465746" y="4766526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 bwMode="auto">
              <a:xfrm rot="18190015" flipH="1">
                <a:off x="5440370" y="480220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 bwMode="auto">
              <a:xfrm rot="7390015" flipH="1" flipV="1">
                <a:off x="5499068" y="4837542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 bwMode="auto">
              <a:xfrm rot="18190015" flipH="1">
                <a:off x="5555111" y="4871976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auto">
              <a:xfrm rot="7390015" flipH="1" flipV="1">
                <a:off x="5620227" y="4939100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 bwMode="auto">
              <a:xfrm>
                <a:off x="5680295" y="4933896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554607" y="2976776"/>
              <a:ext cx="325572" cy="246002"/>
              <a:chOff x="6001921" y="4744621"/>
              <a:chExt cx="325572" cy="246002"/>
            </a:xfrm>
          </p:grpSpPr>
          <p:cxnSp>
            <p:nvCxnSpPr>
              <p:cNvPr id="263" name="Straight Connector 262"/>
              <p:cNvCxnSpPr/>
              <p:nvPr/>
            </p:nvCxnSpPr>
            <p:spPr bwMode="auto">
              <a:xfrm>
                <a:off x="6001921" y="4744621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 bwMode="auto">
              <a:xfrm flipV="1">
                <a:off x="6060431" y="4767854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auto">
              <a:xfrm rot="18190015" flipH="1">
                <a:off x="6035056" y="4803534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 bwMode="auto">
              <a:xfrm rot="7390015" flipH="1" flipV="1">
                <a:off x="6093753" y="4838870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 bwMode="auto">
              <a:xfrm rot="18190015" flipH="1">
                <a:off x="6149797" y="4873303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 bwMode="auto">
              <a:xfrm rot="7390015" flipH="1" flipV="1">
                <a:off x="6214913" y="4940427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 bwMode="auto">
              <a:xfrm>
                <a:off x="6274981" y="4935224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0147685" y="2976832"/>
              <a:ext cx="325572" cy="246002"/>
              <a:chOff x="6594999" y="4744677"/>
              <a:chExt cx="325572" cy="246002"/>
            </a:xfrm>
          </p:grpSpPr>
          <p:cxnSp>
            <p:nvCxnSpPr>
              <p:cNvPr id="256" name="Straight Connector 255"/>
              <p:cNvCxnSpPr/>
              <p:nvPr/>
            </p:nvCxnSpPr>
            <p:spPr bwMode="auto">
              <a:xfrm>
                <a:off x="6594999" y="4744677"/>
                <a:ext cx="64980" cy="4415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 bwMode="auto">
              <a:xfrm flipV="1">
                <a:off x="6653509" y="4767909"/>
                <a:ext cx="43466" cy="213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 bwMode="auto">
              <a:xfrm rot="18190015" flipH="1">
                <a:off x="6628134" y="4803590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 bwMode="auto">
              <a:xfrm rot="7390015" flipH="1" flipV="1">
                <a:off x="6686831" y="4838926"/>
                <a:ext cx="128640" cy="6733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 bwMode="auto">
              <a:xfrm rot="18190015" flipH="1">
                <a:off x="6742875" y="4873359"/>
                <a:ext cx="128640" cy="6973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 bwMode="auto">
              <a:xfrm rot="7390015" flipH="1" flipV="1">
                <a:off x="6807991" y="4940483"/>
                <a:ext cx="64320" cy="3607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auto">
              <a:xfrm>
                <a:off x="6868059" y="4935280"/>
                <a:ext cx="52512" cy="356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contourW="12700">
                <a:contourClr>
                  <a:srgbClr val="C0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8" name="Rectangle 367"/>
          <p:cNvSpPr/>
          <p:nvPr/>
        </p:nvSpPr>
        <p:spPr>
          <a:xfrm>
            <a:off x="1576492" y="1390958"/>
            <a:ext cx="734508" cy="305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DAC</a:t>
            </a: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2321504" y="1543904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1578471" y="2251965"/>
            <a:ext cx="734508" cy="305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DAC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2323483" y="2404911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1569812" y="3094234"/>
            <a:ext cx="734508" cy="305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DAC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2314824" y="3247180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1571791" y="3955241"/>
            <a:ext cx="734508" cy="305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DAC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2316803" y="4108187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038791" y="4909139"/>
            <a:ext cx="604247" cy="2729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 rot="5400000" flipV="1">
            <a:off x="3228029" y="5279597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3857477" y="4909139"/>
            <a:ext cx="604247" cy="2729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 rot="5400000" flipV="1">
            <a:off x="4046715" y="5279597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4685285" y="4909139"/>
            <a:ext cx="604247" cy="2729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 rot="5400000" flipV="1">
            <a:off x="4874523" y="5279597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484560" y="4909139"/>
            <a:ext cx="604247" cy="2729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 rot="5400000" flipV="1">
            <a:off x="5673798" y="5279597"/>
            <a:ext cx="1950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3031867" y="5382459"/>
            <a:ext cx="3056940" cy="2693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Multiplexer</a:t>
            </a: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4601544" y="5663286"/>
            <a:ext cx="0" cy="2035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3038791" y="5866838"/>
            <a:ext cx="3050016" cy="2693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ADC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D00D37FB-D027-4A25-A0F4-F9C321379FF8}"/>
              </a:ext>
            </a:extLst>
          </p:cNvPr>
          <p:cNvCxnSpPr/>
          <p:nvPr/>
        </p:nvCxnSpPr>
        <p:spPr>
          <a:xfrm>
            <a:off x="4618221" y="6136210"/>
            <a:ext cx="0" cy="201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3040658" y="6337606"/>
            <a:ext cx="3043513" cy="2693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Shift-&amp;-Add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233118" y="4925662"/>
            <a:ext cx="2695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MVM Unit (MVMU): </a:t>
            </a:r>
          </a:p>
          <a:p>
            <a:r>
              <a:rPr lang="en-US" sz="2300" b="1" dirty="0"/>
              <a:t>Add peripherals to interface crossbar with digital domain.</a:t>
            </a:r>
          </a:p>
        </p:txBody>
      </p:sp>
      <p:sp>
        <p:nvSpPr>
          <p:cNvPr id="401" name="Content Placeholder 2"/>
          <p:cNvSpPr>
            <a:spLocks noGrp="1"/>
          </p:cNvSpPr>
          <p:nvPr>
            <p:ph idx="1"/>
          </p:nvPr>
        </p:nvSpPr>
        <p:spPr>
          <a:xfrm>
            <a:off x="6764733" y="1399035"/>
            <a:ext cx="5001031" cy="5305117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Past accelerators: RENO [DAC’15], ISAAC and PRIME [ISCA’16] achieve significant benefits over CMOS accelerators for limited applications (1 or 2).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Memristive crossbars are </a:t>
            </a:r>
            <a:r>
              <a:rPr lang="en-US" sz="2200" b="1" i="1" dirty="0">
                <a:solidFill>
                  <a:schemeClr val="tx1"/>
                </a:solidFill>
              </a:rPr>
              <a:t>not drop-in replacement</a:t>
            </a:r>
            <a:r>
              <a:rPr lang="en-US" sz="2200" dirty="0">
                <a:solidFill>
                  <a:schemeClr val="tx1"/>
                </a:solidFill>
              </a:rPr>
              <a:t> of traditional memory structures (Cache, Register File).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General purpose ML architecture ?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Programmability ?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rgbClr val="C00000"/>
                </a:solidFill>
              </a:rPr>
              <a:t>PUMA is the first general-purpose and programmable accelerator with memristive crossbars.</a:t>
            </a:r>
          </a:p>
        </p:txBody>
      </p:sp>
      <p:sp>
        <p:nvSpPr>
          <p:cNvPr id="164" name="Oval 163"/>
          <p:cNvSpPr/>
          <p:nvPr/>
        </p:nvSpPr>
        <p:spPr>
          <a:xfrm>
            <a:off x="1470710" y="1229579"/>
            <a:ext cx="995367" cy="333850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005729" y="4769716"/>
            <a:ext cx="3092858" cy="19071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0" dur="indefinite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3" dur="indefinite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368" grpId="1" animBg="1"/>
      <p:bldP spid="370" grpId="0" animBg="1"/>
      <p:bldP spid="370" grpId="1" animBg="1"/>
      <p:bldP spid="372" grpId="0" animBg="1"/>
      <p:bldP spid="372" grpId="1" animBg="1"/>
      <p:bldP spid="374" grpId="0" animBg="1"/>
      <p:bldP spid="374" grpId="1" animBg="1"/>
      <p:bldP spid="376" grpId="0" animBg="1"/>
      <p:bldP spid="376" grpId="1" animBg="1"/>
      <p:bldP spid="379" grpId="0" animBg="1"/>
      <p:bldP spid="379" grpId="1" animBg="1"/>
      <p:bldP spid="381" grpId="0" animBg="1"/>
      <p:bldP spid="381" grpId="1" animBg="1"/>
      <p:bldP spid="385" grpId="0" animBg="1"/>
      <p:bldP spid="385" grpId="1" animBg="1"/>
      <p:bldP spid="387" grpId="0" animBg="1"/>
      <p:bldP spid="387" grpId="1" animBg="1"/>
      <p:bldP spid="391" grpId="0" animBg="1"/>
      <p:bldP spid="391" grpId="1" animBg="1"/>
      <p:bldP spid="393" grpId="0" animBg="1"/>
      <p:bldP spid="393" grpId="1" animBg="1"/>
      <p:bldP spid="400" grpId="0"/>
      <p:bldP spid="400" grpId="1"/>
      <p:bldP spid="401" grpId="0" uiExpand="1" build="p"/>
      <p:bldP spid="164" grpId="0" animBg="1"/>
      <p:bldP spid="164" grpId="1" animBg="1"/>
      <p:bldP spid="165" grpId="0" animBg="1"/>
      <p:bldP spid="16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PUMA Architecture: </a:t>
            </a:r>
            <a:r>
              <a:rPr lang="en-US" i="1" dirty="0"/>
              <a:t>Spatial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690" y="1440258"/>
            <a:ext cx="5681662" cy="24957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Expensive writes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writes consume orders of magnitude more energy/latency than CMOS (SRAM)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Limited endurance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typically 10^9 writes, CMOS has infinite endurance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677041"/>
              </p:ext>
            </p:extLst>
          </p:nvPr>
        </p:nvGraphicFramePr>
        <p:xfrm>
          <a:off x="521969" y="1026120"/>
          <a:ext cx="4764405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3971926" y="1732310"/>
            <a:ext cx="1314448" cy="24084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1520" y="4397771"/>
            <a:ext cx="10987832" cy="23001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02403" indent="-302403" algn="l" defTabSz="68576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1"/>
              </a:spcAft>
              <a:buClr>
                <a:srgbClr val="C00000"/>
              </a:buClr>
              <a:buSzPct val="10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176" indent="-282165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76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29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81" indent="-137153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59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52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44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37" indent="-171442" algn="l" defTabSz="685766" rtl="0" eaLnBrk="1" latinLnBrk="0" hangingPunct="1">
              <a:lnSpc>
                <a:spcPct val="90000"/>
              </a:lnSpc>
              <a:spcBef>
                <a:spcPts val="151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Costly writes to memristive crossbars are alleviated in spatial architecture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Model doesn’t change during inference (trained once, millions of inference)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storage density enables spatial architecture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State-of-the-art apps can be mapped in ~GPU die area,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if the high storage density can be retained at system-level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PUMA Architecture: </a:t>
            </a:r>
            <a:r>
              <a:rPr lang="en-US" i="1" dirty="0"/>
              <a:t>Spatial scalability</a:t>
            </a:r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731520" y="1173883"/>
            <a:ext cx="8177408" cy="3268887"/>
            <a:chOff x="731520" y="1436966"/>
            <a:chExt cx="8177408" cy="3268887"/>
          </a:xfrm>
        </p:grpSpPr>
        <p:sp>
          <p:nvSpPr>
            <p:cNvPr id="130" name="Rectangle: Rounded Corners 248">
              <a:extLst>
                <a:ext uri="{FF2B5EF4-FFF2-40B4-BE49-F238E27FC236}">
                  <a16:creationId xmlns:a16="http://schemas.microsoft.com/office/drawing/2014/main" id="{661CE8A0-3562-448B-8067-9F648BC464B1}"/>
                </a:ext>
              </a:extLst>
            </p:cNvPr>
            <p:cNvSpPr/>
            <p:nvPr/>
          </p:nvSpPr>
          <p:spPr>
            <a:xfrm>
              <a:off x="5363429" y="1519128"/>
              <a:ext cx="2923899" cy="2426327"/>
            </a:xfrm>
            <a:prstGeom prst="roundRect">
              <a:avLst>
                <a:gd name="adj" fmla="val 3187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D0B97EE-BBB2-49D6-AC9C-04C992E59B78}"/>
                </a:ext>
              </a:extLst>
            </p:cNvPr>
            <p:cNvSpPr/>
            <p:nvPr/>
          </p:nvSpPr>
          <p:spPr>
            <a:xfrm>
              <a:off x="5442528" y="1869462"/>
              <a:ext cx="1647110" cy="12535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Data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1437B72-2852-49E1-813C-54D8A737C6CE}"/>
                </a:ext>
              </a:extLst>
            </p:cNvPr>
            <p:cNvSpPr/>
            <p:nvPr/>
          </p:nvSpPr>
          <p:spPr>
            <a:xfrm>
              <a:off x="5448358" y="3392984"/>
              <a:ext cx="2770026" cy="4547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Memory Controller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606" y="3449188"/>
              <a:ext cx="0" cy="12566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D2E787A-ECCF-4251-A474-AA58D49FFFCE}"/>
                </a:ext>
              </a:extLst>
            </p:cNvPr>
            <p:cNvCxnSpPr>
              <a:cxnSpLocks/>
            </p:cNvCxnSpPr>
            <p:nvPr/>
          </p:nvCxnSpPr>
          <p:spPr>
            <a:xfrm>
              <a:off x="2013164" y="4705853"/>
              <a:ext cx="68957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BA1BAF4-5EC6-4541-AD73-503E689F18B7}"/>
                </a:ext>
              </a:extLst>
            </p:cNvPr>
            <p:cNvSpPr/>
            <p:nvPr/>
          </p:nvSpPr>
          <p:spPr>
            <a:xfrm>
              <a:off x="7228441" y="1869462"/>
              <a:ext cx="989943" cy="12535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Attribute Buffer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1D87448-C171-46E3-8BE0-88A0DA608ED9}"/>
                </a:ext>
              </a:extLst>
            </p:cNvPr>
            <p:cNvSpPr/>
            <p:nvPr/>
          </p:nvSpPr>
          <p:spPr>
            <a:xfrm>
              <a:off x="1998812" y="1717065"/>
              <a:ext cx="1405265" cy="6882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Instruction Memory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397FD0-A25D-43B5-8177-DF36245920A7}"/>
                </a:ext>
              </a:extLst>
            </p:cNvPr>
            <p:cNvCxnSpPr>
              <a:cxnSpLocks/>
            </p:cNvCxnSpPr>
            <p:nvPr/>
          </p:nvCxnSpPr>
          <p:spPr>
            <a:xfrm>
              <a:off x="6341876" y="3123475"/>
              <a:ext cx="0" cy="264022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F1DD95C-6407-460E-ABD7-95A5658B2699}"/>
                </a:ext>
              </a:extLst>
            </p:cNvPr>
            <p:cNvCxnSpPr>
              <a:cxnSpLocks/>
            </p:cNvCxnSpPr>
            <p:nvPr/>
          </p:nvCxnSpPr>
          <p:spPr>
            <a:xfrm>
              <a:off x="7776731" y="3123475"/>
              <a:ext cx="0" cy="264022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7668CAE-2C6B-447A-91C1-4D24A7867BB6}"/>
                </a:ext>
              </a:extLst>
            </p:cNvPr>
            <p:cNvCxnSpPr>
              <a:cxnSpLocks/>
            </p:cNvCxnSpPr>
            <p:nvPr/>
          </p:nvCxnSpPr>
          <p:spPr>
            <a:xfrm>
              <a:off x="4450104" y="3464942"/>
              <a:ext cx="41064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3FF93C6-0747-497E-8512-A25635CDE84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750" y="4116289"/>
              <a:ext cx="1889037" cy="12773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94B32F4-930A-46D8-91B9-D892376D73FC}"/>
                </a:ext>
              </a:extLst>
            </p:cNvPr>
            <p:cNvCxnSpPr>
              <a:cxnSpLocks/>
            </p:cNvCxnSpPr>
            <p:nvPr/>
          </p:nvCxnSpPr>
          <p:spPr>
            <a:xfrm>
              <a:off x="6737087" y="3847780"/>
              <a:ext cx="0" cy="29271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Rounded Corners 227">
              <a:extLst>
                <a:ext uri="{FF2B5EF4-FFF2-40B4-BE49-F238E27FC236}">
                  <a16:creationId xmlns:a16="http://schemas.microsoft.com/office/drawing/2014/main" id="{A63A8B44-2BCA-4AF4-84A9-DC1E660D7986}"/>
                </a:ext>
              </a:extLst>
            </p:cNvPr>
            <p:cNvSpPr/>
            <p:nvPr/>
          </p:nvSpPr>
          <p:spPr>
            <a:xfrm>
              <a:off x="1614776" y="2793245"/>
              <a:ext cx="2907497" cy="1803714"/>
            </a:xfrm>
            <a:prstGeom prst="roundRect">
              <a:avLst>
                <a:gd name="adj" fmla="val 3809"/>
              </a:avLst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3E7C7C-6B81-4334-BC89-FBCEE3954EAC}"/>
                </a:ext>
              </a:extLst>
            </p:cNvPr>
            <p:cNvGrpSpPr/>
            <p:nvPr/>
          </p:nvGrpSpPr>
          <p:grpSpPr>
            <a:xfrm>
              <a:off x="787003" y="2834547"/>
              <a:ext cx="3663101" cy="1383527"/>
              <a:chOff x="-163139" y="1723353"/>
              <a:chExt cx="3663101" cy="1476841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67CA96D-B1A2-409B-BF70-9A7CD0BF6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3139" y="2448207"/>
                <a:ext cx="9201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9A2487C4-61D6-4420-96B2-718275BDFA2E}"/>
                  </a:ext>
                </a:extLst>
              </p:cNvPr>
              <p:cNvSpPr/>
              <p:nvPr/>
            </p:nvSpPr>
            <p:spPr>
              <a:xfrm rot="16200000" flipH="1">
                <a:off x="197610" y="2282753"/>
                <a:ext cx="1459049" cy="340249"/>
              </a:xfrm>
              <a:prstGeom prst="trapezoid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Write mux</a:t>
                </a:r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4D0FF564-6667-4518-8912-E54E241F659B}"/>
                  </a:ext>
                </a:extLst>
              </p:cNvPr>
              <p:cNvSpPr/>
              <p:nvPr/>
            </p:nvSpPr>
            <p:spPr>
              <a:xfrm rot="5400000">
                <a:off x="2601206" y="2301438"/>
                <a:ext cx="1475507" cy="322005"/>
              </a:xfrm>
              <a:prstGeom prst="trapezoid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Read mux</a:t>
                </a: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C2B79-DEC6-458A-A5C3-DE48EF3E6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846" y="2055934"/>
                <a:ext cx="368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2532C20-7A5D-4863-BCF9-325852FC7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846" y="2902652"/>
                <a:ext cx="368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60D741C-F2B4-4DF0-A5FE-760E4E833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072" y="2055934"/>
                <a:ext cx="368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C19100D-E186-47E2-82C6-D04B087A7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072" y="2902652"/>
                <a:ext cx="368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883E2D4-6974-469D-BC35-3D510EB4AC01}"/>
                  </a:ext>
                </a:extLst>
              </p:cNvPr>
              <p:cNvGrpSpPr/>
              <p:nvPr/>
            </p:nvGrpSpPr>
            <p:grpSpPr>
              <a:xfrm>
                <a:off x="1453184" y="1852122"/>
                <a:ext cx="1356661" cy="413388"/>
                <a:chOff x="7625293" y="796280"/>
                <a:chExt cx="1356662" cy="413388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CBB7A917-9767-46A3-9BC0-ED83FB0079E0}"/>
                    </a:ext>
                  </a:extLst>
                </p:cNvPr>
                <p:cNvSpPr/>
                <p:nvPr/>
              </p:nvSpPr>
              <p:spPr>
                <a:xfrm>
                  <a:off x="7625293" y="796281"/>
                  <a:ext cx="1356662" cy="40762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99AF0EC-7DEA-4E93-A62D-D95216C60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430" y="796280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99757A00-D517-4A76-8B0E-0D12C1000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3405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0C06991E-A70B-4BE3-BB61-5659766BC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154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A19F0390-CD6F-4004-BDC5-980F15551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8554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85D8DD7-811F-4E78-B7AF-88B0443CDC06}"/>
                    </a:ext>
                  </a:extLst>
                </p:cNvPr>
                <p:cNvSpPr txBox="1"/>
                <p:nvPr/>
              </p:nvSpPr>
              <p:spPr>
                <a:xfrm>
                  <a:off x="7953254" y="815425"/>
                  <a:ext cx="729104" cy="394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FIFO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39E4567F-E09A-4095-A55B-E0A1A0C3B44B}"/>
                  </a:ext>
                </a:extLst>
              </p:cNvPr>
              <p:cNvGrpSpPr/>
              <p:nvPr/>
            </p:nvGrpSpPr>
            <p:grpSpPr>
              <a:xfrm>
                <a:off x="1453184" y="2707617"/>
                <a:ext cx="1356661" cy="413387"/>
                <a:chOff x="7625293" y="796280"/>
                <a:chExt cx="1356662" cy="413387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29D80C60-EBF7-43B8-AA3C-AD9A7EEC7E57}"/>
                    </a:ext>
                  </a:extLst>
                </p:cNvPr>
                <p:cNvSpPr/>
                <p:nvPr/>
              </p:nvSpPr>
              <p:spPr>
                <a:xfrm>
                  <a:off x="7625293" y="796281"/>
                  <a:ext cx="1356662" cy="40762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BDBC3EA3-A561-494D-83B5-75120FD98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430" y="796280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33B8F35-753D-4ECB-9908-56BCA9386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3405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ED0F125-02D5-478D-BFA3-B75F8A631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154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742AF92-D488-495C-967F-555D137DF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8554" y="796281"/>
                  <a:ext cx="0" cy="4076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73353D9-D147-4515-A210-209F46FB99C2}"/>
                    </a:ext>
                  </a:extLst>
                </p:cNvPr>
                <p:cNvSpPr txBox="1"/>
                <p:nvPr/>
              </p:nvSpPr>
              <p:spPr>
                <a:xfrm>
                  <a:off x="7981829" y="815425"/>
                  <a:ext cx="727780" cy="394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" panose="02020603050405020304" pitchFamily="18" charset="0"/>
                      <a:cs typeface="Times" panose="02020603050405020304" pitchFamily="18" charset="0"/>
                    </a:rPr>
                    <a:t>FIFO</a:t>
                  </a:r>
                </a:p>
              </p:txBody>
            </p:sp>
          </p:grp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32552FC-5442-45B1-BCB9-985F95F38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0551" y="2315044"/>
                <a:ext cx="0" cy="32368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8362DA8-42B1-413F-9699-7A4A50FB44BB}"/>
                </a:ext>
              </a:extLst>
            </p:cNvPr>
            <p:cNvSpPr/>
            <p:nvPr/>
          </p:nvSpPr>
          <p:spPr>
            <a:xfrm>
              <a:off x="3854917" y="1577406"/>
              <a:ext cx="1311055" cy="9504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Tile Control Unit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444CECD-D179-4271-8834-566F9472BB24}"/>
                </a:ext>
              </a:extLst>
            </p:cNvPr>
            <p:cNvSpPr txBox="1"/>
            <p:nvPr/>
          </p:nvSpPr>
          <p:spPr>
            <a:xfrm>
              <a:off x="2063568" y="4168905"/>
              <a:ext cx="2250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Receive Buffer</a:t>
              </a: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DC52FDB-2EC2-4801-A51E-75C97DBC4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881" y="2061200"/>
              <a:ext cx="449036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A0DE47D-32DF-4D91-AE1A-AA90BBC0F87C}"/>
                </a:ext>
              </a:extLst>
            </p:cNvPr>
            <p:cNvCxnSpPr>
              <a:cxnSpLocks/>
            </p:cNvCxnSpPr>
            <p:nvPr/>
          </p:nvCxnSpPr>
          <p:spPr>
            <a:xfrm>
              <a:off x="4510444" y="2527826"/>
              <a:ext cx="0" cy="16526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FED52FC-0BF8-4D97-A2B9-817A8F9D9D03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74" y="2672796"/>
              <a:ext cx="0" cy="2112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BBCDE3-DE74-4046-B812-123BB18D9063}"/>
                </a:ext>
              </a:extLst>
            </p:cNvPr>
            <p:cNvCxnSpPr>
              <a:cxnSpLocks/>
            </p:cNvCxnSpPr>
            <p:nvPr/>
          </p:nvCxnSpPr>
          <p:spPr>
            <a:xfrm>
              <a:off x="4330074" y="2672796"/>
              <a:ext cx="0" cy="2112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B02B95B-056C-4705-9824-AF3198EE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74" y="2684998"/>
              <a:ext cx="334006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29B6A35-D6D4-44C6-9FD8-9DC7BB7DE0B9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40" y="2672796"/>
              <a:ext cx="0" cy="94758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32E3F2F-E87C-4C11-BC03-5C9C77B67DED}"/>
                </a:ext>
              </a:extLst>
            </p:cNvPr>
            <p:cNvCxnSpPr>
              <a:cxnSpLocks/>
            </p:cNvCxnSpPr>
            <p:nvPr/>
          </p:nvCxnSpPr>
          <p:spPr>
            <a:xfrm>
              <a:off x="5165972" y="3620401"/>
              <a:ext cx="27401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FF87A5D-90C0-4596-B3AF-2D29151E1928}"/>
                </a:ext>
              </a:extLst>
            </p:cNvPr>
            <p:cNvSpPr txBox="1"/>
            <p:nvPr/>
          </p:nvSpPr>
          <p:spPr>
            <a:xfrm>
              <a:off x="731520" y="3493520"/>
              <a:ext cx="1060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anose="02020603050405020304" pitchFamily="18" charset="0"/>
                  <a:cs typeface="Times" panose="02020603050405020304" pitchFamily="18" charset="0"/>
                </a:rPr>
                <a:t>to/from Router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D1AE5B0-CB9D-4F0E-8C3B-1656BEF84418}"/>
                </a:ext>
              </a:extLst>
            </p:cNvPr>
            <p:cNvSpPr txBox="1"/>
            <p:nvPr/>
          </p:nvSpPr>
          <p:spPr>
            <a:xfrm>
              <a:off x="5507852" y="1436966"/>
              <a:ext cx="2651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Shared Memory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107484" y="4442770"/>
            <a:ext cx="1782656" cy="1761068"/>
            <a:chOff x="1107484" y="4442770"/>
            <a:chExt cx="1782656" cy="176106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39" y="4442770"/>
              <a:ext cx="0" cy="5494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1107484" y="4983403"/>
              <a:ext cx="1782656" cy="1220435"/>
              <a:chOff x="362355" y="3440353"/>
              <a:chExt cx="1782656" cy="1220435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D1AE5B0-CB9D-4F0E-8C3B-1656BEF84418}"/>
                  </a:ext>
                </a:extLst>
              </p:cNvPr>
              <p:cNvSpPr txBox="1"/>
              <p:nvPr/>
            </p:nvSpPr>
            <p:spPr>
              <a:xfrm>
                <a:off x="362355" y="4199123"/>
                <a:ext cx="1782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cs typeface="Times" panose="02020603050405020304" pitchFamily="18" charset="0"/>
                  </a:rPr>
                  <a:t>CORE 0</a:t>
                </a:r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646247" y="3440353"/>
                <a:ext cx="1221914" cy="760316"/>
                <a:chOff x="646247" y="3440353"/>
                <a:chExt cx="1221914" cy="760316"/>
              </a:xfrm>
            </p:grpSpPr>
            <p:sp>
              <p:nvSpPr>
                <p:cNvPr id="185" name="Rectangle: Rounded Corners 50">
                  <a:extLst>
                    <a:ext uri="{FF2B5EF4-FFF2-40B4-BE49-F238E27FC236}">
                      <a16:creationId xmlns:a16="http://schemas.microsoft.com/office/drawing/2014/main" id="{E080063C-9200-43DF-BDFE-854AE17758CB}"/>
                    </a:ext>
                  </a:extLst>
                </p:cNvPr>
                <p:cNvSpPr/>
                <p:nvPr/>
              </p:nvSpPr>
              <p:spPr>
                <a:xfrm>
                  <a:off x="646247" y="3440353"/>
                  <a:ext cx="1199084" cy="760316"/>
                </a:xfrm>
                <a:prstGeom prst="roundRect">
                  <a:avLst>
                    <a:gd name="adj" fmla="val 5285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32" y="3458052"/>
                  <a:ext cx="1199029" cy="7410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04" name="Group 203"/>
          <p:cNvGrpSpPr/>
          <p:nvPr/>
        </p:nvGrpSpPr>
        <p:grpSpPr>
          <a:xfrm>
            <a:off x="2663789" y="4442770"/>
            <a:ext cx="1782656" cy="1761512"/>
            <a:chOff x="2663789" y="4442770"/>
            <a:chExt cx="1782656" cy="1761512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117" y="4442770"/>
              <a:ext cx="0" cy="558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2663789" y="4983403"/>
              <a:ext cx="1782656" cy="1220879"/>
              <a:chOff x="362355" y="3440353"/>
              <a:chExt cx="1782656" cy="1220879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D1AE5B0-CB9D-4F0E-8C3B-1656BEF84418}"/>
                  </a:ext>
                </a:extLst>
              </p:cNvPr>
              <p:cNvSpPr txBox="1"/>
              <p:nvPr/>
            </p:nvSpPr>
            <p:spPr>
              <a:xfrm>
                <a:off x="362355" y="4199567"/>
                <a:ext cx="1782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cs typeface="Times" panose="02020603050405020304" pitchFamily="18" charset="0"/>
                  </a:rPr>
                  <a:t>CORE 1</a:t>
                </a: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46247" y="3440353"/>
                <a:ext cx="1221914" cy="760316"/>
                <a:chOff x="646247" y="3440353"/>
                <a:chExt cx="1221914" cy="760316"/>
              </a:xfrm>
            </p:grpSpPr>
            <p:sp>
              <p:nvSpPr>
                <p:cNvPr id="190" name="Rectangle: Rounded Corners 50">
                  <a:extLst>
                    <a:ext uri="{FF2B5EF4-FFF2-40B4-BE49-F238E27FC236}">
                      <a16:creationId xmlns:a16="http://schemas.microsoft.com/office/drawing/2014/main" id="{E080063C-9200-43DF-BDFE-854AE17758CB}"/>
                    </a:ext>
                  </a:extLst>
                </p:cNvPr>
                <p:cNvSpPr/>
                <p:nvPr/>
              </p:nvSpPr>
              <p:spPr>
                <a:xfrm>
                  <a:off x="646247" y="3440353"/>
                  <a:ext cx="1199084" cy="760316"/>
                </a:xfrm>
                <a:prstGeom prst="roundRect">
                  <a:avLst>
                    <a:gd name="adj" fmla="val 5285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pic>
              <p:nvPicPr>
                <p:cNvPr id="191" name="Picture 19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32" y="3458052"/>
                  <a:ext cx="1199029" cy="7410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05" name="Group 204"/>
          <p:cNvGrpSpPr/>
          <p:nvPr/>
        </p:nvGrpSpPr>
        <p:grpSpPr>
          <a:xfrm>
            <a:off x="4250976" y="4442770"/>
            <a:ext cx="1782656" cy="1770376"/>
            <a:chOff x="4250976" y="4442770"/>
            <a:chExt cx="1782656" cy="1770376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87" y="4442770"/>
              <a:ext cx="0" cy="5494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4250976" y="4983403"/>
              <a:ext cx="1782656" cy="1229743"/>
              <a:chOff x="362355" y="3440353"/>
              <a:chExt cx="1782656" cy="1229743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D1AE5B0-CB9D-4F0E-8C3B-1656BEF84418}"/>
                  </a:ext>
                </a:extLst>
              </p:cNvPr>
              <p:cNvSpPr txBox="1"/>
              <p:nvPr/>
            </p:nvSpPr>
            <p:spPr>
              <a:xfrm>
                <a:off x="362355" y="4208431"/>
                <a:ext cx="1782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cs typeface="Times" panose="02020603050405020304" pitchFamily="18" charset="0"/>
                  </a:rPr>
                  <a:t>CORE 2</a:t>
                </a: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646247" y="3440353"/>
                <a:ext cx="1221914" cy="760316"/>
                <a:chOff x="646247" y="3440353"/>
                <a:chExt cx="1221914" cy="760316"/>
              </a:xfrm>
            </p:grpSpPr>
            <p:sp>
              <p:nvSpPr>
                <p:cNvPr id="195" name="Rectangle: Rounded Corners 50">
                  <a:extLst>
                    <a:ext uri="{FF2B5EF4-FFF2-40B4-BE49-F238E27FC236}">
                      <a16:creationId xmlns:a16="http://schemas.microsoft.com/office/drawing/2014/main" id="{E080063C-9200-43DF-BDFE-854AE17758CB}"/>
                    </a:ext>
                  </a:extLst>
                </p:cNvPr>
                <p:cNvSpPr/>
                <p:nvPr/>
              </p:nvSpPr>
              <p:spPr>
                <a:xfrm>
                  <a:off x="646247" y="3440353"/>
                  <a:ext cx="1199084" cy="760316"/>
                </a:xfrm>
                <a:prstGeom prst="roundRect">
                  <a:avLst>
                    <a:gd name="adj" fmla="val 5285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pic>
              <p:nvPicPr>
                <p:cNvPr id="196" name="Picture 19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32" y="3458052"/>
                  <a:ext cx="1199029" cy="7410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06" name="Group 205"/>
          <p:cNvGrpSpPr/>
          <p:nvPr/>
        </p:nvGrpSpPr>
        <p:grpSpPr>
          <a:xfrm>
            <a:off x="5779667" y="4442770"/>
            <a:ext cx="1782656" cy="1770376"/>
            <a:chOff x="6743815" y="4442770"/>
            <a:chExt cx="1782656" cy="1770376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7627416" y="4442770"/>
              <a:ext cx="0" cy="5494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6743815" y="4983403"/>
              <a:ext cx="1782656" cy="1229743"/>
              <a:chOff x="362355" y="3440353"/>
              <a:chExt cx="1782656" cy="1229743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1AE5B0-CB9D-4F0E-8C3B-1656BEF84418}"/>
                  </a:ext>
                </a:extLst>
              </p:cNvPr>
              <p:cNvSpPr txBox="1"/>
              <p:nvPr/>
            </p:nvSpPr>
            <p:spPr>
              <a:xfrm>
                <a:off x="362355" y="4208431"/>
                <a:ext cx="1782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cs typeface="Times" panose="02020603050405020304" pitchFamily="18" charset="0"/>
                  </a:rPr>
                  <a:t>CORE 4</a:t>
                </a:r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646247" y="3440353"/>
                <a:ext cx="1221914" cy="760316"/>
                <a:chOff x="646247" y="3440353"/>
                <a:chExt cx="1221914" cy="760316"/>
              </a:xfrm>
            </p:grpSpPr>
            <p:sp>
              <p:nvSpPr>
                <p:cNvPr id="200" name="Rectangle: Rounded Corners 50">
                  <a:extLst>
                    <a:ext uri="{FF2B5EF4-FFF2-40B4-BE49-F238E27FC236}">
                      <a16:creationId xmlns:a16="http://schemas.microsoft.com/office/drawing/2014/main" id="{E080063C-9200-43DF-BDFE-854AE17758CB}"/>
                    </a:ext>
                  </a:extLst>
                </p:cNvPr>
                <p:cNvSpPr/>
                <p:nvPr/>
              </p:nvSpPr>
              <p:spPr>
                <a:xfrm>
                  <a:off x="646247" y="3440353"/>
                  <a:ext cx="1199084" cy="760316"/>
                </a:xfrm>
                <a:prstGeom prst="roundRect">
                  <a:avLst>
                    <a:gd name="adj" fmla="val 5285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pic>
              <p:nvPicPr>
                <p:cNvPr id="201" name="Picture 20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32" y="3458052"/>
                  <a:ext cx="1199029" cy="7410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35" name="Group 234"/>
          <p:cNvGrpSpPr/>
          <p:nvPr/>
        </p:nvGrpSpPr>
        <p:grpSpPr>
          <a:xfrm>
            <a:off x="8004217" y="4442770"/>
            <a:ext cx="1782656" cy="1770376"/>
            <a:chOff x="4250976" y="4442770"/>
            <a:chExt cx="1782656" cy="1770376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DDFCF09-A8C5-4E2C-BFC4-CCB4240D9567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87" y="4442770"/>
              <a:ext cx="0" cy="5494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4250976" y="4983403"/>
              <a:ext cx="1782656" cy="1229743"/>
              <a:chOff x="362355" y="3440353"/>
              <a:chExt cx="1782656" cy="1229743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D1AE5B0-CB9D-4F0E-8C3B-1656BEF84418}"/>
                  </a:ext>
                </a:extLst>
              </p:cNvPr>
              <p:cNvSpPr txBox="1"/>
              <p:nvPr/>
            </p:nvSpPr>
            <p:spPr>
              <a:xfrm>
                <a:off x="362355" y="4208431"/>
                <a:ext cx="1782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cs typeface="Times" panose="02020603050405020304" pitchFamily="18" charset="0"/>
                  </a:rPr>
                  <a:t>CORE N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646247" y="3440353"/>
                <a:ext cx="1221914" cy="760316"/>
                <a:chOff x="646247" y="3440353"/>
                <a:chExt cx="1221914" cy="760316"/>
              </a:xfrm>
            </p:grpSpPr>
            <p:sp>
              <p:nvSpPr>
                <p:cNvPr id="240" name="Rectangle: Rounded Corners 50">
                  <a:extLst>
                    <a:ext uri="{FF2B5EF4-FFF2-40B4-BE49-F238E27FC236}">
                      <a16:creationId xmlns:a16="http://schemas.microsoft.com/office/drawing/2014/main" id="{E080063C-9200-43DF-BDFE-854AE17758CB}"/>
                    </a:ext>
                  </a:extLst>
                </p:cNvPr>
                <p:cNvSpPr/>
                <p:nvPr/>
              </p:nvSpPr>
              <p:spPr>
                <a:xfrm>
                  <a:off x="646247" y="3440353"/>
                  <a:ext cx="1199084" cy="760316"/>
                </a:xfrm>
                <a:prstGeom prst="roundRect">
                  <a:avLst>
                    <a:gd name="adj" fmla="val 5285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pic>
              <p:nvPicPr>
                <p:cNvPr id="241" name="Picture 24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32" y="3458052"/>
                  <a:ext cx="1199029" cy="741071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D2E787A-ECCF-4251-A474-AA58D49FFFCE}"/>
              </a:ext>
            </a:extLst>
          </p:cNvPr>
          <p:cNvCxnSpPr>
            <a:cxnSpLocks/>
          </p:cNvCxnSpPr>
          <p:nvPr/>
        </p:nvCxnSpPr>
        <p:spPr>
          <a:xfrm>
            <a:off x="7390813" y="5363561"/>
            <a:ext cx="77183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8524492" y="1930559"/>
            <a:ext cx="3394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PUMA Tile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(Multi-core with Shared Memory)</a:t>
            </a:r>
          </a:p>
        </p:txBody>
      </p:sp>
    </p:spTree>
    <p:extLst>
      <p:ext uri="{BB962C8B-B14F-4D97-AF65-F5344CB8AC3E}">
        <p14:creationId xmlns:p14="http://schemas.microsoft.com/office/powerpoint/2010/main" val="3876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PUMA Architecture: </a:t>
            </a:r>
            <a:r>
              <a:rPr lang="en-US" i="1" dirty="0"/>
              <a:t>Spatial scalability</a:t>
            </a:r>
            <a:endParaRPr lang="en-US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0" y="1342200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75" y="1342200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60" y="1342200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0" y="3843835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75" y="3843835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60" y="3843835"/>
            <a:ext cx="3522367" cy="2016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123" name="Group 122"/>
          <p:cNvGrpSpPr/>
          <p:nvPr/>
        </p:nvGrpSpPr>
        <p:grpSpPr>
          <a:xfrm>
            <a:off x="264990" y="1332867"/>
            <a:ext cx="11624737" cy="4527790"/>
            <a:chOff x="264990" y="1332867"/>
            <a:chExt cx="11624737" cy="452779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 rot="5400000">
              <a:off x="1787870" y="3447473"/>
              <a:ext cx="4527789" cy="298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4990" y="3452327"/>
              <a:ext cx="11624737" cy="298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Network on Chip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5839057" y="3447472"/>
              <a:ext cx="4527790" cy="298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64990" y="5953584"/>
            <a:ext cx="1136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Massively parallel accelerator –&gt; </a:t>
            </a:r>
            <a:r>
              <a:rPr lang="en-US" sz="2400" b="1" dirty="0">
                <a:solidFill>
                  <a:srgbClr val="C00000"/>
                </a:solidFill>
              </a:rPr>
              <a:t>Amenable to Data-Level Parallelism </a:t>
            </a:r>
            <a:r>
              <a:rPr lang="en-US" sz="2400" b="1" dirty="0"/>
              <a:t>-&gt; Highly efficient ML inference</a:t>
            </a:r>
          </a:p>
        </p:txBody>
      </p:sp>
    </p:spTree>
    <p:extLst>
      <p:ext uri="{BB962C8B-B14F-4D97-AF65-F5344CB8AC3E}">
        <p14:creationId xmlns:p14="http://schemas.microsoft.com/office/powerpoint/2010/main" val="2960291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RIC-Presentation-template" id="{E30F2B61-EE94-B145-8792-CDFDF414AD86}" vid="{7CCB7BB4-5C13-344E-BB0D-A1EBEB2C51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9986</TotalTime>
  <Words>1657</Words>
  <PresentationFormat>Widescreen</PresentationFormat>
  <Paragraphs>354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Tahoma</vt:lpstr>
      <vt:lpstr>Times</vt:lpstr>
      <vt:lpstr>Times New Roman</vt:lpstr>
      <vt:lpstr>Verdana</vt:lpstr>
      <vt:lpstr>Wingdings</vt:lpstr>
      <vt:lpstr>Retrospect</vt:lpstr>
      <vt:lpstr>PUMA: A Programmable Ultra-efficient Memristor-based Accelerator for Machine Learning Inference</vt:lpstr>
      <vt:lpstr>Motivation: Human vs. Machine Chronicles</vt:lpstr>
      <vt:lpstr>Motivation: Need to Look Beyond CMOS Digital Accelerators</vt:lpstr>
      <vt:lpstr>Background: Memristive Crossbars </vt:lpstr>
      <vt:lpstr>Background: Memristive Crossbars </vt:lpstr>
      <vt:lpstr>Background: Past Memristive Based Accelerators</vt:lpstr>
      <vt:lpstr>PUMA Architecture: Spatial scalability</vt:lpstr>
      <vt:lpstr>PUMA Architecture: Spatial scalability</vt:lpstr>
      <vt:lpstr>PUMA Architecture: Spatial scalability</vt:lpstr>
      <vt:lpstr>Key challenges</vt:lpstr>
      <vt:lpstr>Contribution 1: Domain-specific ISA</vt:lpstr>
      <vt:lpstr>Contribution 1: Domain-specific ISA</vt:lpstr>
      <vt:lpstr>Contribution 1: Domain-specific ISA</vt:lpstr>
      <vt:lpstr>Contribution 2: Hybrid Core</vt:lpstr>
      <vt:lpstr>Contribution 2: Hybrid Core</vt:lpstr>
      <vt:lpstr>Contribution 2: Hybrid Core</vt:lpstr>
      <vt:lpstr>Contribution 3: Compiler optimizations</vt:lpstr>
      <vt:lpstr>Contribution 3: Compiler optimizations</vt:lpstr>
      <vt:lpstr>Contribution 3: Compiler optimizations</vt:lpstr>
      <vt:lpstr>Results: Inference Energy (Batch size = 1)</vt:lpstr>
      <vt:lpstr>ASIC Comparison</vt:lpstr>
      <vt:lpstr>Conclusion</vt:lpstr>
      <vt:lpstr>Toolchain for Memristive Accelerators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2018-09-19T13:21:20Z</dcterms:created>
  <dcterms:modified xsi:type="dcterms:W3CDTF">2019-04-19T19:42:05Z</dcterms:modified>
</cp:coreProperties>
</file>