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  <p:sldMasterId id="2147483688" r:id="rId3"/>
    <p:sldMasterId id="2147483700" r:id="rId4"/>
    <p:sldMasterId id="2147483712" r:id="rId5"/>
    <p:sldMasterId id="2147483724" r:id="rId6"/>
  </p:sldMasterIdLst>
  <p:notesMasterIdLst>
    <p:notesMasterId r:id="rId44"/>
  </p:notesMasterIdLst>
  <p:handoutMasterIdLst>
    <p:handoutMasterId r:id="rId45"/>
  </p:handoutMasterIdLst>
  <p:sldIdLst>
    <p:sldId id="7366" r:id="rId7"/>
    <p:sldId id="7372" r:id="rId8"/>
    <p:sldId id="7373" r:id="rId9"/>
    <p:sldId id="7374" r:id="rId10"/>
    <p:sldId id="7375" r:id="rId11"/>
    <p:sldId id="7402" r:id="rId12"/>
    <p:sldId id="7384" r:id="rId13"/>
    <p:sldId id="7377" r:id="rId14"/>
    <p:sldId id="7387" r:id="rId15"/>
    <p:sldId id="7403" r:id="rId16"/>
    <p:sldId id="7410" r:id="rId17"/>
    <p:sldId id="7388" r:id="rId18"/>
    <p:sldId id="7389" r:id="rId19"/>
    <p:sldId id="7391" r:id="rId20"/>
    <p:sldId id="7392" r:id="rId21"/>
    <p:sldId id="7411" r:id="rId22"/>
    <p:sldId id="7393" r:id="rId23"/>
    <p:sldId id="7394" r:id="rId24"/>
    <p:sldId id="7395" r:id="rId25"/>
    <p:sldId id="7397" r:id="rId26"/>
    <p:sldId id="7396" r:id="rId27"/>
    <p:sldId id="7404" r:id="rId28"/>
    <p:sldId id="7385" r:id="rId29"/>
    <p:sldId id="7386" r:id="rId30"/>
    <p:sldId id="7407" r:id="rId31"/>
    <p:sldId id="7408" r:id="rId32"/>
    <p:sldId id="7398" r:id="rId33"/>
    <p:sldId id="7405" r:id="rId34"/>
    <p:sldId id="7399" r:id="rId35"/>
    <p:sldId id="7400" r:id="rId36"/>
    <p:sldId id="7401" r:id="rId37"/>
    <p:sldId id="7378" r:id="rId38"/>
    <p:sldId id="7379" r:id="rId39"/>
    <p:sldId id="7409" r:id="rId40"/>
    <p:sldId id="7383" r:id="rId41"/>
    <p:sldId id="5852" r:id="rId42"/>
    <p:sldId id="737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  <a:srgbClr val="009900"/>
    <a:srgbClr val="000000"/>
    <a:srgbClr val="1F00F6"/>
    <a:srgbClr val="0000FF"/>
    <a:srgbClr val="F3FFE9"/>
    <a:srgbClr val="E6C7BF"/>
    <a:srgbClr val="FFFFFF"/>
    <a:srgbClr val="11B5C6"/>
    <a:srgbClr val="BAB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491"/>
    <p:restoredTop sz="88753"/>
  </p:normalViewPr>
  <p:slideViewPr>
    <p:cSldViewPr snapToGrid="0" snapToObjects="1">
      <p:cViewPr varScale="1">
        <p:scale>
          <a:sx n="113" d="100"/>
          <a:sy n="113" d="100"/>
        </p:scale>
        <p:origin x="176" y="184"/>
      </p:cViewPr>
      <p:guideLst/>
    </p:cSldViewPr>
  </p:slideViewPr>
  <p:outlineViewPr>
    <p:cViewPr>
      <p:scale>
        <a:sx n="33" d="100"/>
        <a:sy n="33" d="100"/>
      </p:scale>
      <p:origin x="0" y="-289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45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DB5256-F1E6-8743-B02A-68834AC97D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3DF50-F8E9-9241-9406-236CB6BE4E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437D9-744C-C144-AC94-91DD2CDA03B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6F5C5-CE3A-FA42-98DE-93BCBE04DF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6B318-E632-1A46-A963-2EC75F69F8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5C31-5BD3-9B42-A270-096A1EE5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929AC-FC5A-1646-B3A1-E39A37E8D8F5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715E5-0E3B-1B4F-BB79-1C4B57B4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8715E5-0E3B-1B4F-BB79-1C4B57B473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8715E5-0E3B-1B4F-BB79-1C4B57B473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036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8715E5-0E3B-1B4F-BB79-1C4B57B473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50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15E5-0E3B-1B4F-BB79-1C4B57B473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4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15E5-0E3B-1B4F-BB79-1C4B57B473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15E5-0E3B-1B4F-BB79-1C4B57B473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9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15E5-0E3B-1B4F-BB79-1C4B57B473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15E5-0E3B-1B4F-BB79-1C4B57B473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15E5-0E3B-1B4F-BB79-1C4B57B473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8715E5-0E3B-1B4F-BB79-1C4B57B473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13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8715E5-0E3B-1B4F-BB79-1C4B57B473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12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DFF4F-ED49-E545-9049-57D68EB3BF4A}"/>
              </a:ext>
            </a:extLst>
          </p:cNvPr>
          <p:cNvSpPr/>
          <p:nvPr userDrawn="1"/>
        </p:nvSpPr>
        <p:spPr>
          <a:xfrm>
            <a:off x="0" y="0"/>
            <a:ext cx="9144000" cy="4379053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351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311" y="2839453"/>
            <a:ext cx="6858000" cy="1539600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0" baseline="0">
                <a:latin typeface="+mj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z="3200" b="1" dirty="0">
                <a:latin typeface="Segoe UI" panose="020B05020402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Click to edit Master subtitle style</a:t>
            </a:r>
            <a:endParaRPr lang="en-US" dirty="0"/>
          </a:p>
        </p:txBody>
      </p:sp>
      <p:pic>
        <p:nvPicPr>
          <p:cNvPr id="12" name="Picture 2" descr="http://www.euroc-project.eu/fileadmin/imgEuroc/eurocConsortiumLogos/ethLogo.png">
            <a:extLst>
              <a:ext uri="{FF2B5EF4-FFF2-40B4-BE49-F238E27FC236}">
                <a16:creationId xmlns:a16="http://schemas.microsoft.com/office/drawing/2014/main" id="{8CF7D528-60B9-7C4D-8128-F52BA3A7A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6" y="6030665"/>
            <a:ext cx="2397512" cy="4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C1F6D-190B-B448-B175-2B9886767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16892" y="5915493"/>
            <a:ext cx="2640412" cy="607663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2DCD12-E0A7-964E-8C01-30F57AE18A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0667"/>
            <a:ext cx="9144000" cy="2619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366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777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534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4976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7318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300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2626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3318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922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83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287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D2D3B90-BDF0-9E4D-963A-CE3F051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1" y="132335"/>
            <a:ext cx="8894602" cy="606084"/>
          </a:xfrm>
          <a:prstGeom prst="rect">
            <a:avLst/>
          </a:prstGeom>
        </p:spPr>
        <p:txBody>
          <a:bodyPr/>
          <a:lstStyle>
            <a:lvl1pPr>
              <a:defRPr sz="4400" b="1">
                <a:latin typeface="Candara" panose="020E0502030303020204" pitchFamily="34" charset="0"/>
                <a:ea typeface="Geneva" panose="020B0503030404040204" pitchFamily="34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EB6F8F-19D9-7A4A-967C-A1B0DB23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1pPr>
            <a:lvl2pPr marL="685766" indent="-228589">
              <a:buFont typeface="Cambria" panose="02040503050406030204" pitchFamily="18" charset="0"/>
              <a:buChar char="-"/>
              <a:defRPr sz="24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2pPr>
            <a:lvl3pPr>
              <a:defRPr sz="20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3pPr>
            <a:lvl4pPr>
              <a:defRPr sz="20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4pPr>
            <a:lvl5pPr>
              <a:defRPr sz="20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8B30CEA-A32F-0B4F-94FF-2F238104D6CE}"/>
              </a:ext>
            </a:extLst>
          </p:cNvPr>
          <p:cNvSpPr txBox="1">
            <a:spLocks/>
          </p:cNvSpPr>
          <p:nvPr userDrawn="1"/>
        </p:nvSpPr>
        <p:spPr>
          <a:xfrm>
            <a:off x="7977054" y="647648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‹#›</a:t>
            </a:fld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 descr="safari.png">
            <a:extLst>
              <a:ext uri="{FF2B5EF4-FFF2-40B4-BE49-F238E27FC236}">
                <a16:creationId xmlns:a16="http://schemas.microsoft.com/office/drawing/2014/main" id="{DCA7EB8C-F307-874D-B152-028FC5CC7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560" y="6525283"/>
            <a:ext cx="1080120" cy="3125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D1133-1492-4A44-93C1-B89EF4FD41F6}"/>
              </a:ext>
            </a:extLst>
          </p:cNvPr>
          <p:cNvCxnSpPr>
            <a:cxnSpLocks/>
          </p:cNvCxnSpPr>
          <p:nvPr userDrawn="1"/>
        </p:nvCxnSpPr>
        <p:spPr>
          <a:xfrm>
            <a:off x="117027" y="831499"/>
            <a:ext cx="8894601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E97BD3-6BDD-8949-ACFE-8F75374CA53C}"/>
              </a:ext>
            </a:extLst>
          </p:cNvPr>
          <p:cNvCxnSpPr>
            <a:cxnSpLocks/>
          </p:cNvCxnSpPr>
          <p:nvPr userDrawn="1"/>
        </p:nvCxnSpPr>
        <p:spPr>
          <a:xfrm>
            <a:off x="117027" y="6482153"/>
            <a:ext cx="8894601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17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8087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672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9591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2342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517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0915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5943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7242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323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504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4744"/>
            <a:ext cx="7924800" cy="223224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04592"/>
            <a:ext cx="7848600" cy="124854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29991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1563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8340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4638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9701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2973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6187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43789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98605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73945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6470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58657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98157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70206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12992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85543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9795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88185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54513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DFF4F-ED49-E545-9049-57D68EB3BF4A}"/>
              </a:ext>
            </a:extLst>
          </p:cNvPr>
          <p:cNvSpPr/>
          <p:nvPr userDrawn="1"/>
        </p:nvSpPr>
        <p:spPr>
          <a:xfrm>
            <a:off x="0" y="0"/>
            <a:ext cx="9144000" cy="4379053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351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311" y="2839453"/>
            <a:ext cx="6858000" cy="1539600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0" baseline="0">
                <a:latin typeface="+mj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z="3200" b="1" dirty="0">
                <a:latin typeface="Segoe UI" panose="020B0502040204020203" pitchFamily="34" charset="0"/>
                <a:ea typeface="Cambria" panose="02040503050406030204" pitchFamily="18" charset="0"/>
                <a:cs typeface="Segoe UI" panose="020B0502040204020203" pitchFamily="34" charset="0"/>
              </a:rPr>
              <a:t>Click to edit Master subtitle style</a:t>
            </a:r>
            <a:endParaRPr lang="en-US" dirty="0"/>
          </a:p>
        </p:txBody>
      </p:sp>
      <p:pic>
        <p:nvPicPr>
          <p:cNvPr id="12" name="Picture 2" descr="http://www.euroc-project.eu/fileadmin/imgEuroc/eurocConsortiumLogos/ethLogo.png">
            <a:extLst>
              <a:ext uri="{FF2B5EF4-FFF2-40B4-BE49-F238E27FC236}">
                <a16:creationId xmlns:a16="http://schemas.microsoft.com/office/drawing/2014/main" id="{8CF7D528-60B9-7C4D-8128-F52BA3A7A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6" y="6030665"/>
            <a:ext cx="2397512" cy="4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C1F6D-190B-B448-B175-2B9886767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1794" y="5887318"/>
            <a:ext cx="2640412" cy="607663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2DCD12-E0A7-964E-8C01-30F57AE18A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0667"/>
            <a:ext cx="9144000" cy="2619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A034AA-5AFD-D84F-A8ED-6411CC9349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90" y="5282773"/>
            <a:ext cx="1234714" cy="121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646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D2D3B90-BDF0-9E4D-963A-CE3F051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1" y="132335"/>
            <a:ext cx="8894602" cy="606084"/>
          </a:xfrm>
          <a:prstGeom prst="rect">
            <a:avLst/>
          </a:prstGeom>
        </p:spPr>
        <p:txBody>
          <a:bodyPr/>
          <a:lstStyle>
            <a:lvl1pPr>
              <a:defRPr sz="4400" b="1">
                <a:latin typeface="Candara" panose="020E0502030303020204" pitchFamily="34" charset="0"/>
                <a:ea typeface="Geneva" panose="020B0503030404040204" pitchFamily="34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EB6F8F-19D9-7A4A-967C-A1B0DB23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1pPr>
            <a:lvl2pPr marL="685766" indent="-228589">
              <a:buFont typeface="Cambria" panose="02040503050406030204" pitchFamily="18" charset="0"/>
              <a:buChar char="-"/>
              <a:defRPr sz="24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2pPr>
            <a:lvl3pPr>
              <a:defRPr sz="20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3pPr>
            <a:lvl4pPr>
              <a:defRPr sz="20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4pPr>
            <a:lvl5pPr>
              <a:defRPr sz="2000">
                <a:latin typeface="Candara" panose="020E0502030303020204" pitchFamily="34" charset="0"/>
                <a:ea typeface="Geneva" panose="020B0503030404040204" pitchFamily="34" charset="0"/>
                <a:cs typeface="Beirut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8B30CEA-A32F-0B4F-94FF-2F238104D6CE}"/>
              </a:ext>
            </a:extLst>
          </p:cNvPr>
          <p:cNvSpPr txBox="1">
            <a:spLocks/>
          </p:cNvSpPr>
          <p:nvPr userDrawn="1"/>
        </p:nvSpPr>
        <p:spPr>
          <a:xfrm>
            <a:off x="7977054" y="647648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‹#›</a:t>
            </a:fld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 descr="safari.png">
            <a:extLst>
              <a:ext uri="{FF2B5EF4-FFF2-40B4-BE49-F238E27FC236}">
                <a16:creationId xmlns:a16="http://schemas.microsoft.com/office/drawing/2014/main" id="{DCA7EB8C-F307-874D-B152-028FC5CC7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560" y="6525283"/>
            <a:ext cx="1080120" cy="3125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D1133-1492-4A44-93C1-B89EF4FD41F6}"/>
              </a:ext>
            </a:extLst>
          </p:cNvPr>
          <p:cNvCxnSpPr>
            <a:cxnSpLocks/>
          </p:cNvCxnSpPr>
          <p:nvPr userDrawn="1"/>
        </p:nvCxnSpPr>
        <p:spPr>
          <a:xfrm>
            <a:off x="117027" y="831499"/>
            <a:ext cx="8894601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E97BD3-6BDD-8949-ACFE-8F75374CA53C}"/>
              </a:ext>
            </a:extLst>
          </p:cNvPr>
          <p:cNvCxnSpPr>
            <a:cxnSpLocks/>
          </p:cNvCxnSpPr>
          <p:nvPr userDrawn="1"/>
        </p:nvCxnSpPr>
        <p:spPr>
          <a:xfrm>
            <a:off x="117027" y="6482153"/>
            <a:ext cx="8894601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2107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08720"/>
            <a:ext cx="42291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08720"/>
            <a:ext cx="42291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3422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7658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4309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2223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83CA-0B62-DB46-9CBE-B5DC6D4673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53D-D438-2342-97DF-4908BDD5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10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r>
              <a:rPr lang="en-US" altLang="en-US"/>
              <a:t>Juan Gómez Luna Peking University. Beijing, September 7, 2015 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0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3934-0A53-7542-9744-302D1805942A}" type="datetime1">
              <a:rPr lang="de-CH" smtClean="0"/>
              <a:t>22.10.23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53D-D438-2342-97DF-4908BDD5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9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SimplePIM" TargetMode="External"/><Relationship Id="rId2" Type="http://schemas.openxmlformats.org/officeDocument/2006/relationships/hyperlink" Target="https://arxiv.org/pdf/2310.01893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uang@ethz.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SimplePI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pdf/2310.01893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0.01893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SimplePI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SimplePI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5Q2soXY2Zi-841fUYYUK9EsXKhQKRPy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live/ohU00NSIxOI?feature=share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events.safari.ethz.ch/isca-pim-tutorial/doku.php?id=star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thz.ch/omutlu/projects.htm" TargetMode="External"/><Relationship Id="rId2" Type="http://schemas.openxmlformats.org/officeDocument/2006/relationships/hyperlink" Target="https://people.inf.ethz.ch/omutlu/pub/ModernPrimerOnPIM_springer-emerging-computing-bookchapter2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arxiv.org/pdf/1903.03988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SimplePIM" TargetMode="External"/><Relationship Id="rId2" Type="http://schemas.openxmlformats.org/officeDocument/2006/relationships/hyperlink" Target="https://arxiv.org/pdf/2310.01893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uang@ethz.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F10CE7A-9D8C-AE49-A39B-C01858CE1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50194"/>
            <a:ext cx="9144000" cy="45541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b="0" dirty="0" err="1">
                <a:latin typeface="Candara" panose="020E0502030303020204" pitchFamily="34" charset="0"/>
              </a:rPr>
              <a:t>Jinfan</a:t>
            </a:r>
            <a:r>
              <a:rPr lang="en-US" sz="2200" b="0" dirty="0">
                <a:latin typeface="Candara" panose="020E0502030303020204" pitchFamily="34" charset="0"/>
              </a:rPr>
              <a:t> Chen, </a:t>
            </a:r>
            <a:r>
              <a:rPr lang="en-US" sz="2200" b="0" u="sng" dirty="0">
                <a:latin typeface="Candara" panose="020E0502030303020204" pitchFamily="34" charset="0"/>
              </a:rPr>
              <a:t>Juan Gómez Luna</a:t>
            </a:r>
            <a:r>
              <a:rPr lang="en-US" sz="2200" b="0" dirty="0">
                <a:latin typeface="Candara" panose="020E0502030303020204" pitchFamily="34" charset="0"/>
              </a:rPr>
              <a:t>, Izzat El Hajj, </a:t>
            </a:r>
            <a:r>
              <a:rPr lang="en-US" sz="2200" b="0" dirty="0" err="1">
                <a:latin typeface="Candara" panose="020E0502030303020204" pitchFamily="34" charset="0"/>
              </a:rPr>
              <a:t>Yuxin</a:t>
            </a:r>
            <a:r>
              <a:rPr lang="en-US" sz="2200" b="0" dirty="0">
                <a:latin typeface="Candara" panose="020E0502030303020204" pitchFamily="34" charset="0"/>
              </a:rPr>
              <a:t> Guo, </a:t>
            </a:r>
            <a:r>
              <a:rPr lang="en-US" sz="2200" b="0" dirty="0" err="1">
                <a:latin typeface="Candara" panose="020E0502030303020204" pitchFamily="34" charset="0"/>
              </a:rPr>
              <a:t>Onur</a:t>
            </a:r>
            <a:r>
              <a:rPr lang="en-US" sz="2200" b="0" dirty="0">
                <a:latin typeface="Candara" panose="020E0502030303020204" pitchFamily="34" charset="0"/>
              </a:rPr>
              <a:t> </a:t>
            </a:r>
            <a:r>
              <a:rPr lang="en-US" sz="2200" b="0" dirty="0" err="1">
                <a:latin typeface="Candara" panose="020E0502030303020204" pitchFamily="34" charset="0"/>
              </a:rPr>
              <a:t>Mutlu</a:t>
            </a:r>
            <a:endParaRPr lang="en-US" sz="2200" b="0" dirty="0">
              <a:latin typeface="Candara" panose="020E05020303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4A15A-743E-4240-B7EC-8C7A11222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66006"/>
            <a:ext cx="9144000" cy="2142034"/>
          </a:xfrm>
        </p:spPr>
        <p:txBody>
          <a:bodyPr>
            <a:normAutofit lnSpcReduction="10000"/>
          </a:bodyPr>
          <a:lstStyle/>
          <a:p>
            <a:r>
              <a:rPr lang="en-US" sz="5900" dirty="0" err="1">
                <a:solidFill>
                  <a:srgbClr val="002060"/>
                </a:solidFill>
              </a:rPr>
              <a:t>SimplePIM</a:t>
            </a:r>
            <a:r>
              <a:rPr lang="en-US" sz="5900" dirty="0">
                <a:solidFill>
                  <a:srgbClr val="002060"/>
                </a:solidFill>
              </a:rPr>
              <a:t>:</a:t>
            </a:r>
            <a:endParaRPr lang="en-US" sz="5900" dirty="0">
              <a:solidFill>
                <a:srgbClr val="0070C0"/>
              </a:solidFill>
            </a:endParaRPr>
          </a:p>
          <a:p>
            <a:r>
              <a:rPr lang="en-US" sz="4100" dirty="0">
                <a:solidFill>
                  <a:srgbClr val="0070C0"/>
                </a:solidFill>
                <a:latin typeface="Candara" panose="020E0502030303020204" pitchFamily="34" charset="0"/>
              </a:rPr>
              <a:t>A Software Framework for Productive and Efficient Processing-in-Memory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A8E1073D-2730-9344-9B5D-7736C10F61B9}"/>
              </a:ext>
            </a:extLst>
          </p:cNvPr>
          <p:cNvSpPr txBox="1">
            <a:spLocks/>
          </p:cNvSpPr>
          <p:nvPr/>
        </p:nvSpPr>
        <p:spPr>
          <a:xfrm>
            <a:off x="1106731" y="4629876"/>
            <a:ext cx="6858000" cy="1039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/>
              </a:rPr>
              <a:t>https://arxiv.org/pdf/2310.01893.pdf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https://github.com/CMU-SAFARI/SimplePIM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4"/>
              </a:rPr>
              <a:t>juang@ethz.ch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402AC-A0A1-4645-AE77-E96CEDE64C46}"/>
              </a:ext>
            </a:extLst>
          </p:cNvPr>
          <p:cNvSpPr txBox="1"/>
          <p:nvPr/>
        </p:nvSpPr>
        <p:spPr>
          <a:xfrm>
            <a:off x="852535" y="11572"/>
            <a:ext cx="7438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2023 International Conference on Parallel Architectures and Compilation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07187-6FC3-6A45-9D7C-D829F5405EE0}"/>
              </a:ext>
            </a:extLst>
          </p:cNvPr>
          <p:cNvSpPr txBox="1"/>
          <p:nvPr/>
        </p:nvSpPr>
        <p:spPr>
          <a:xfrm>
            <a:off x="3490619" y="6538933"/>
            <a:ext cx="2162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Monday, October 23, 2023</a:t>
            </a:r>
          </a:p>
        </p:txBody>
      </p:sp>
    </p:spTree>
    <p:extLst>
      <p:ext uri="{BB962C8B-B14F-4D97-AF65-F5344CB8AC3E}">
        <p14:creationId xmlns:p14="http://schemas.microsoft.com/office/powerpoint/2010/main" val="173531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Management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Metadata for PIM-resident arrays</a:t>
            </a:r>
          </a:p>
          <a:p>
            <a:pPr lvl="1"/>
            <a:r>
              <a:rPr lang="en-US" sz="2200" dirty="0" err="1">
                <a:latin typeface="Courier" pitchFamily="2" charset="0"/>
              </a:rPr>
              <a:t>array_meta_data_t</a:t>
            </a:r>
            <a:r>
              <a:rPr lang="en-US" sz="2200" dirty="0"/>
              <a:t> describes a PIM-resident array</a:t>
            </a:r>
          </a:p>
          <a:p>
            <a:pPr lvl="1"/>
            <a:r>
              <a:rPr lang="en-US" sz="2200" dirty="0" err="1">
                <a:latin typeface="Courier" pitchFamily="2" charset="0"/>
              </a:rPr>
              <a:t>simple_pim_management_t</a:t>
            </a:r>
            <a:r>
              <a:rPr lang="en-US" sz="2200" dirty="0"/>
              <a:t> for managing PIM-resident arrays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lookup</a:t>
            </a:r>
            <a:r>
              <a:rPr lang="en-US" sz="2400" dirty="0"/>
              <a:t>: Retrieves all relevant information of an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400" dirty="0">
                <a:latin typeface="Courier" pitchFamily="2" charset="0"/>
              </a:rPr>
              <a:t>register</a:t>
            </a:r>
            <a:r>
              <a:rPr lang="en-US" sz="2400" dirty="0"/>
              <a:t>: Registers the metadata of an array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free</a:t>
            </a:r>
            <a:r>
              <a:rPr lang="en-US" sz="2400" dirty="0"/>
              <a:t>: Removes the metadata of an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C3F08-C4AB-DA45-A1F2-B0108CE085F7}"/>
              </a:ext>
            </a:extLst>
          </p:cNvPr>
          <p:cNvSpPr txBox="1"/>
          <p:nvPr/>
        </p:nvSpPr>
        <p:spPr>
          <a:xfrm>
            <a:off x="172800" y="5567921"/>
            <a:ext cx="8798400" cy="307777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simple_pim_array_free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 char</a:t>
            </a:r>
            <a:r>
              <a:rPr lang="en-US" sz="1400" dirty="0">
                <a:latin typeface="Courier" pitchFamily="2" charset="0"/>
              </a:rPr>
              <a:t>* id, </a:t>
            </a:r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317E4-5009-7440-A36C-FC9F38D36CF8}"/>
              </a:ext>
            </a:extLst>
          </p:cNvPr>
          <p:cNvSpPr txBox="1"/>
          <p:nvPr/>
        </p:nvSpPr>
        <p:spPr>
          <a:xfrm>
            <a:off x="172800" y="3035495"/>
            <a:ext cx="8798400" cy="523220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" pitchFamily="2" charset="0"/>
              </a:rPr>
              <a:t>array_meta_data_t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simple_pim_array_lookup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 char</a:t>
            </a:r>
            <a:r>
              <a:rPr lang="en-US" sz="1400" dirty="0">
                <a:latin typeface="Courier" pitchFamily="2" charset="0"/>
              </a:rPr>
              <a:t>* id, </a:t>
            </a:r>
          </a:p>
          <a:p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4AF0D-6D75-754B-A2CA-3A722F0423A8}"/>
              </a:ext>
            </a:extLst>
          </p:cNvPr>
          <p:cNvSpPr txBox="1"/>
          <p:nvPr/>
        </p:nvSpPr>
        <p:spPr>
          <a:xfrm>
            <a:off x="172800" y="4324550"/>
            <a:ext cx="8798400" cy="523220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simple_pim_array_register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array_meta_data_t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meta_data</a:t>
            </a:r>
            <a:r>
              <a:rPr lang="en-US" sz="1400" dirty="0">
                <a:latin typeface="Courier" pitchFamily="2" charset="0"/>
              </a:rPr>
              <a:t>, </a:t>
            </a:r>
          </a:p>
          <a:p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</p:spTree>
    <p:extLst>
      <p:ext uri="{BB962C8B-B14F-4D97-AF65-F5344CB8AC3E}">
        <p14:creationId xmlns:p14="http://schemas.microsoft.com/office/powerpoint/2010/main" val="230757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SimplePIM</a:t>
            </a:r>
            <a:r>
              <a:rPr lang="en-US" sz="3600" dirty="0"/>
              <a:t> Programming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SimplePIM</a:t>
            </a:r>
            <a:r>
              <a:rPr lang="en-US" dirty="0"/>
              <a:t> provides standard abstractions to build and deploy applications on PIM systems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Management interface</a:t>
            </a:r>
            <a:endParaRPr lang="en-US" dirty="0"/>
          </a:p>
          <a:p>
            <a:pPr lvl="2"/>
            <a:r>
              <a:rPr lang="en-US" dirty="0"/>
              <a:t>Metadata for PIM-resident arrays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Communication interface</a:t>
            </a:r>
          </a:p>
          <a:p>
            <a:pPr lvl="2"/>
            <a:r>
              <a:rPr lang="en-US" dirty="0"/>
              <a:t>Abstractions for host-PIM and PIM-PIM communication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Processing interface</a:t>
            </a:r>
          </a:p>
          <a:p>
            <a:pPr lvl="2"/>
            <a:r>
              <a:rPr lang="en-US" dirty="0"/>
              <a:t>Iterators (</a:t>
            </a:r>
            <a:r>
              <a:rPr lang="en-US" dirty="0">
                <a:latin typeface="Courier" pitchFamily="2" charset="0"/>
              </a:rPr>
              <a:t>map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reduce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zip</a:t>
            </a:r>
            <a:r>
              <a:rPr lang="en-US" dirty="0"/>
              <a:t>) to implement workloads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E8EC9-B5C7-4B43-844F-9FCA820E7CD3}"/>
              </a:ext>
            </a:extLst>
          </p:cNvPr>
          <p:cNvSpPr/>
          <p:nvPr/>
        </p:nvSpPr>
        <p:spPr>
          <a:xfrm>
            <a:off x="349956" y="2878667"/>
            <a:ext cx="8466666" cy="66604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Host-to-PIM Communication: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SimplePIM</a:t>
            </a:r>
            <a:r>
              <a:rPr lang="en-US" dirty="0"/>
              <a:t> Broadcast</a:t>
            </a:r>
          </a:p>
          <a:p>
            <a:pPr lvl="1"/>
            <a:r>
              <a:rPr lang="en-US" dirty="0"/>
              <a:t>Transfers a host array to all PIM cores in the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1DB10-4938-D349-8D1D-7F22410B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3468648"/>
            <a:ext cx="9000000" cy="1977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01AC8F-8FCD-474B-B84E-6B78B5022269}"/>
              </a:ext>
            </a:extLst>
          </p:cNvPr>
          <p:cNvSpPr txBox="1"/>
          <p:nvPr/>
        </p:nvSpPr>
        <p:spPr>
          <a:xfrm>
            <a:off x="172800" y="1992360"/>
            <a:ext cx="8798400" cy="523220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simple_pim_array_broadcast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</a:t>
            </a:r>
            <a:r>
              <a:rPr lang="en-US" sz="1400" dirty="0">
                <a:latin typeface="Courier" pitchFamily="2" charset="0"/>
              </a:rPr>
              <a:t> id,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arr</a:t>
            </a:r>
            <a:r>
              <a:rPr lang="en-US" sz="1400" dirty="0">
                <a:latin typeface="Courier" pitchFamily="2" charset="0"/>
              </a:rPr>
              <a:t>, uint64_t </a:t>
            </a:r>
            <a:r>
              <a:rPr lang="en-US" sz="1400" dirty="0" err="1">
                <a:latin typeface="Courier" pitchFamily="2" charset="0"/>
              </a:rPr>
              <a:t>len</a:t>
            </a:r>
            <a:r>
              <a:rPr lang="en-US" sz="1400" dirty="0">
                <a:latin typeface="Courier" pitchFamily="2" charset="0"/>
              </a:rPr>
              <a:t>, </a:t>
            </a:r>
          </a:p>
          <a:p>
            <a:r>
              <a:rPr lang="en-US" sz="1400" dirty="0">
                <a:latin typeface="Courier" pitchFamily="2" charset="0"/>
              </a:rPr>
              <a:t>uint32_t </a:t>
            </a:r>
            <a:r>
              <a:rPr lang="en-US" sz="1400" dirty="0" err="1">
                <a:latin typeface="Courier" pitchFamily="2" charset="0"/>
              </a:rPr>
              <a:t>type_size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</p:spTree>
    <p:extLst>
      <p:ext uri="{BB962C8B-B14F-4D97-AF65-F5344CB8AC3E}">
        <p14:creationId xmlns:p14="http://schemas.microsoft.com/office/powerpoint/2010/main" val="20268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Host-to-PIM Communication: Scatter/Gather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SimplePIM</a:t>
            </a:r>
            <a:r>
              <a:rPr lang="en-US" dirty="0"/>
              <a:t> Scatter</a:t>
            </a:r>
          </a:p>
          <a:p>
            <a:pPr lvl="1"/>
            <a:r>
              <a:rPr lang="en-US" dirty="0"/>
              <a:t>Distributes an array to PIM DRAM banks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SimplePIM</a:t>
            </a:r>
            <a:r>
              <a:rPr lang="en-US" dirty="0"/>
              <a:t> Gather</a:t>
            </a:r>
          </a:p>
          <a:p>
            <a:pPr lvl="1"/>
            <a:r>
              <a:rPr lang="en-US" dirty="0"/>
              <a:t>Collects portions of an array from PIM DRAM banks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52B86-C5A8-F242-BFD2-01004264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4286049"/>
            <a:ext cx="9000000" cy="2098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1F3FD-888B-5045-B43B-CB33CB16E2E3}"/>
              </a:ext>
            </a:extLst>
          </p:cNvPr>
          <p:cNvSpPr txBox="1"/>
          <p:nvPr/>
        </p:nvSpPr>
        <p:spPr>
          <a:xfrm>
            <a:off x="172800" y="3537421"/>
            <a:ext cx="8798400" cy="523220"/>
          </a:xfrm>
          <a:prstGeom prst="rect">
            <a:avLst/>
          </a:prstGeom>
          <a:solidFill>
            <a:srgbClr val="F3FFE9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simple_pim_array_gather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</a:t>
            </a:r>
            <a:r>
              <a:rPr lang="en-US" sz="1400" dirty="0">
                <a:latin typeface="Courier" pitchFamily="2" charset="0"/>
              </a:rPr>
              <a:t> id, </a:t>
            </a:r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B069A-6206-8246-966F-BDDF2021B373}"/>
              </a:ext>
            </a:extLst>
          </p:cNvPr>
          <p:cNvSpPr txBox="1"/>
          <p:nvPr/>
        </p:nvSpPr>
        <p:spPr>
          <a:xfrm>
            <a:off x="172800" y="1825468"/>
            <a:ext cx="8798400" cy="523220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simple_pim_array_scatter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</a:t>
            </a:r>
            <a:r>
              <a:rPr lang="en-US" sz="1400" dirty="0">
                <a:latin typeface="Courier" pitchFamily="2" charset="0"/>
              </a:rPr>
              <a:t> id,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arr</a:t>
            </a:r>
            <a:r>
              <a:rPr lang="en-US" sz="1400" dirty="0">
                <a:latin typeface="Courier" pitchFamily="2" charset="0"/>
              </a:rPr>
              <a:t>, uint64_t </a:t>
            </a:r>
            <a:r>
              <a:rPr lang="en-US" sz="1400" dirty="0" err="1">
                <a:latin typeface="Courier" pitchFamily="2" charset="0"/>
              </a:rPr>
              <a:t>len</a:t>
            </a:r>
            <a:r>
              <a:rPr lang="en-US" sz="1400" dirty="0">
                <a:latin typeface="Courier" pitchFamily="2" charset="0"/>
              </a:rPr>
              <a:t>, </a:t>
            </a:r>
          </a:p>
          <a:p>
            <a:r>
              <a:rPr lang="en-US" sz="1400" dirty="0">
                <a:latin typeface="Courier" pitchFamily="2" charset="0"/>
              </a:rPr>
              <a:t>uint32_t </a:t>
            </a:r>
            <a:r>
              <a:rPr lang="en-US" sz="1400" dirty="0" err="1">
                <a:latin typeface="Courier" pitchFamily="2" charset="0"/>
              </a:rPr>
              <a:t>type_size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</p:spTree>
    <p:extLst>
      <p:ext uri="{BB962C8B-B14F-4D97-AF65-F5344CB8AC3E}">
        <p14:creationId xmlns:p14="http://schemas.microsoft.com/office/powerpoint/2010/main" val="28333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PIM-PIM Communication: </a:t>
            </a:r>
            <a:r>
              <a:rPr lang="en-US" dirty="0" err="1"/>
              <a:t>AllReduce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SimplePIM</a:t>
            </a:r>
            <a:r>
              <a:rPr lang="en-US" dirty="0"/>
              <a:t> </a:t>
            </a:r>
            <a:r>
              <a:rPr lang="en-US" dirty="0" err="1"/>
              <a:t>AllReduce</a:t>
            </a:r>
            <a:endParaRPr lang="en-US" dirty="0"/>
          </a:p>
          <a:p>
            <a:pPr lvl="1"/>
            <a:r>
              <a:rPr lang="en-US" dirty="0"/>
              <a:t>Used for algorithm synchronization</a:t>
            </a:r>
          </a:p>
          <a:p>
            <a:pPr lvl="1"/>
            <a:r>
              <a:rPr lang="en-US" dirty="0"/>
              <a:t>The programmer specifies an accumulative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69BA3-FC22-FF49-A5B6-6B3983CA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3578990"/>
            <a:ext cx="9000000" cy="224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3C55E-80FF-8B40-8925-660F378238D5}"/>
              </a:ext>
            </a:extLst>
          </p:cNvPr>
          <p:cNvSpPr txBox="1"/>
          <p:nvPr/>
        </p:nvSpPr>
        <p:spPr>
          <a:xfrm>
            <a:off x="172800" y="2335841"/>
            <a:ext cx="8798400" cy="523220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simple_pim_array_allreduce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</a:t>
            </a:r>
            <a:r>
              <a:rPr lang="en-US" sz="1400" dirty="0">
                <a:latin typeface="Courier" pitchFamily="2" charset="0"/>
              </a:rPr>
              <a:t> id, </a:t>
            </a:r>
            <a:r>
              <a:rPr lang="en-US" sz="1400" dirty="0" err="1">
                <a:latin typeface="Courier" pitchFamily="2" charset="0"/>
              </a:rPr>
              <a:t>handle_t</a:t>
            </a:r>
            <a:r>
              <a:rPr lang="en-US" sz="1400" dirty="0">
                <a:latin typeface="Courier" pitchFamily="2" charset="0"/>
              </a:rPr>
              <a:t>* handle, </a:t>
            </a:r>
          </a:p>
          <a:p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</p:spTree>
    <p:extLst>
      <p:ext uri="{BB962C8B-B14F-4D97-AF65-F5344CB8AC3E}">
        <p14:creationId xmlns:p14="http://schemas.microsoft.com/office/powerpoint/2010/main" val="3021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PIM-PIM Communication: </a:t>
            </a:r>
            <a:r>
              <a:rPr lang="en-US" dirty="0" err="1"/>
              <a:t>AllGather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SimplePIM</a:t>
            </a:r>
            <a:r>
              <a:rPr lang="en-US" dirty="0"/>
              <a:t> </a:t>
            </a:r>
            <a:r>
              <a:rPr lang="en-US" dirty="0" err="1"/>
              <a:t>AllGather</a:t>
            </a:r>
            <a:endParaRPr lang="en-US" dirty="0"/>
          </a:p>
          <a:p>
            <a:pPr lvl="1"/>
            <a:r>
              <a:rPr lang="en-US" dirty="0"/>
              <a:t>Combines array pieces and distributes the complete array to all PIM 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54130-EF36-4146-9976-0A355A63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3537435"/>
            <a:ext cx="9000000" cy="224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A60B3-4469-7C45-A84E-AD976499EC03}"/>
              </a:ext>
            </a:extLst>
          </p:cNvPr>
          <p:cNvSpPr txBox="1"/>
          <p:nvPr/>
        </p:nvSpPr>
        <p:spPr>
          <a:xfrm>
            <a:off x="172800" y="2305669"/>
            <a:ext cx="8798400" cy="523220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simple_pim_array_allgather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</a:t>
            </a:r>
            <a:r>
              <a:rPr lang="en-US" sz="1400" dirty="0">
                <a:latin typeface="Courier" pitchFamily="2" charset="0"/>
              </a:rPr>
              <a:t> id,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new_id</a:t>
            </a:r>
            <a:r>
              <a:rPr lang="en-US" sz="1400" dirty="0">
                <a:latin typeface="Courier" pitchFamily="2" charset="0"/>
              </a:rPr>
              <a:t>, </a:t>
            </a:r>
          </a:p>
          <a:p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</p:spTree>
    <p:extLst>
      <p:ext uri="{BB962C8B-B14F-4D97-AF65-F5344CB8AC3E}">
        <p14:creationId xmlns:p14="http://schemas.microsoft.com/office/powerpoint/2010/main" val="339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SimplePIM</a:t>
            </a:r>
            <a:r>
              <a:rPr lang="en-US" sz="3600" dirty="0"/>
              <a:t> Programming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SimplePIM</a:t>
            </a:r>
            <a:r>
              <a:rPr lang="en-US" dirty="0"/>
              <a:t> provides standard abstractions to build and deploy applications on PIM systems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Management interface</a:t>
            </a:r>
            <a:endParaRPr lang="en-US" dirty="0"/>
          </a:p>
          <a:p>
            <a:pPr lvl="2"/>
            <a:r>
              <a:rPr lang="en-US" dirty="0"/>
              <a:t>Metadata for PIM-resident arrays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Communication interface</a:t>
            </a:r>
          </a:p>
          <a:p>
            <a:pPr lvl="2"/>
            <a:r>
              <a:rPr lang="en-US" dirty="0"/>
              <a:t>Abstractions for host-PIM and PIM-PIM communication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Processing interface</a:t>
            </a:r>
          </a:p>
          <a:p>
            <a:pPr lvl="2"/>
            <a:r>
              <a:rPr lang="en-US" dirty="0"/>
              <a:t>Iterators (</a:t>
            </a:r>
            <a:r>
              <a:rPr lang="en-US" dirty="0">
                <a:latin typeface="Courier" pitchFamily="2" charset="0"/>
              </a:rPr>
              <a:t>map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reduce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zip</a:t>
            </a:r>
            <a:r>
              <a:rPr lang="en-US" dirty="0"/>
              <a:t>) to implement workloads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C998FF-1406-2F40-9B0A-38338DCDFB38}"/>
              </a:ext>
            </a:extLst>
          </p:cNvPr>
          <p:cNvSpPr/>
          <p:nvPr/>
        </p:nvSpPr>
        <p:spPr>
          <a:xfrm>
            <a:off x="349956" y="3962403"/>
            <a:ext cx="8466666" cy="66604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Interface: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Map</a:t>
            </a:r>
          </a:p>
          <a:p>
            <a:pPr lvl="1"/>
            <a:r>
              <a:rPr lang="en-US" dirty="0"/>
              <a:t>Applies </a:t>
            </a:r>
            <a:r>
              <a:rPr lang="en-US" dirty="0" err="1">
                <a:latin typeface="Courier" pitchFamily="2" charset="0"/>
              </a:rPr>
              <a:t>map_func</a:t>
            </a:r>
            <a:r>
              <a:rPr lang="en-US" dirty="0"/>
              <a:t> to every element of the data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045AB-92E5-2144-9B80-816CA2F4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89" y="3666201"/>
            <a:ext cx="7158821" cy="1584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9CF32-5D5D-CD45-8AD2-0F8D69D1D34E}"/>
              </a:ext>
            </a:extLst>
          </p:cNvPr>
          <p:cNvSpPr txBox="1"/>
          <p:nvPr/>
        </p:nvSpPr>
        <p:spPr>
          <a:xfrm>
            <a:off x="172800" y="2157840"/>
            <a:ext cx="8798400" cy="523220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simple_pim_array_map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 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src_id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 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dest_id</a:t>
            </a:r>
            <a:r>
              <a:rPr lang="en-US" sz="1400" dirty="0">
                <a:latin typeface="Courier" pitchFamily="2" charset="0"/>
              </a:rPr>
              <a:t>, </a:t>
            </a:r>
          </a:p>
          <a:p>
            <a:r>
              <a:rPr lang="en-US" sz="1400" dirty="0">
                <a:latin typeface="Courier" pitchFamily="2" charset="0"/>
              </a:rPr>
              <a:t>uint32_t </a:t>
            </a:r>
            <a:r>
              <a:rPr lang="en-US" sz="1400" dirty="0" err="1">
                <a:latin typeface="Courier" pitchFamily="2" charset="0"/>
              </a:rPr>
              <a:t>output_type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handle_t</a:t>
            </a:r>
            <a:r>
              <a:rPr lang="en-US" sz="1400" dirty="0">
                <a:latin typeface="Courier" pitchFamily="2" charset="0"/>
              </a:rPr>
              <a:t>* handle, </a:t>
            </a:r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</p:spTree>
    <p:extLst>
      <p:ext uri="{BB962C8B-B14F-4D97-AF65-F5344CB8AC3E}">
        <p14:creationId xmlns:p14="http://schemas.microsoft.com/office/powerpoint/2010/main" val="51283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Interface: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Reduction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map_to_val_func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function transforms an input element to an output value and an output index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acc_func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function accumulates the output values onto the output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18E1B-DBFE-654E-AA87-2CF113FC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13" y="3996851"/>
            <a:ext cx="6482773" cy="2363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A3DFB5-54FF-6B4D-9B61-E672E8D204D5}"/>
              </a:ext>
            </a:extLst>
          </p:cNvPr>
          <p:cNvSpPr txBox="1"/>
          <p:nvPr/>
        </p:nvSpPr>
        <p:spPr>
          <a:xfrm>
            <a:off x="172800" y="2927540"/>
            <a:ext cx="8798400" cy="738664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simple_pim_array_red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 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src_id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 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dest_id</a:t>
            </a:r>
            <a:r>
              <a:rPr lang="en-US" sz="1400" dirty="0">
                <a:latin typeface="Courier" pitchFamily="2" charset="0"/>
              </a:rPr>
              <a:t>, </a:t>
            </a:r>
          </a:p>
          <a:p>
            <a:r>
              <a:rPr lang="en-US" sz="1400" dirty="0">
                <a:latin typeface="Courier" pitchFamily="2" charset="0"/>
              </a:rPr>
              <a:t>uint32_t </a:t>
            </a:r>
            <a:r>
              <a:rPr lang="en-US" sz="1400" dirty="0" err="1">
                <a:latin typeface="Courier" pitchFamily="2" charset="0"/>
              </a:rPr>
              <a:t>output_type</a:t>
            </a:r>
            <a:r>
              <a:rPr lang="en-US" sz="1400" dirty="0">
                <a:latin typeface="Courier" pitchFamily="2" charset="0"/>
              </a:rPr>
              <a:t>, uint32_t </a:t>
            </a:r>
            <a:r>
              <a:rPr lang="en-US" sz="1400" dirty="0" err="1">
                <a:latin typeface="Courier" pitchFamily="2" charset="0"/>
              </a:rPr>
              <a:t>output_len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handle_t</a:t>
            </a:r>
            <a:r>
              <a:rPr lang="en-US" sz="1400" dirty="0">
                <a:latin typeface="Courier" pitchFamily="2" charset="0"/>
              </a:rPr>
              <a:t>* handle, </a:t>
            </a:r>
          </a:p>
          <a:p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</p:spTree>
    <p:extLst>
      <p:ext uri="{BB962C8B-B14F-4D97-AF65-F5344CB8AC3E}">
        <p14:creationId xmlns:p14="http://schemas.microsoft.com/office/powerpoint/2010/main" val="237180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Interface: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Zip</a:t>
            </a:r>
          </a:p>
          <a:p>
            <a:pPr lvl="1"/>
            <a:r>
              <a:rPr lang="en-US" dirty="0"/>
              <a:t>Takes two input arrays and combines their elements into an output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69C46-EAA2-8E48-BE88-21CD12D6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436507"/>
            <a:ext cx="7391400" cy="245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54413F-EC5F-E14B-8213-A6BB0B9AA294}"/>
              </a:ext>
            </a:extLst>
          </p:cNvPr>
          <p:cNvSpPr txBox="1"/>
          <p:nvPr/>
        </p:nvSpPr>
        <p:spPr>
          <a:xfrm>
            <a:off x="172800" y="2286000"/>
            <a:ext cx="8798400" cy="523220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simple_pim_array_zip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 char</a:t>
            </a:r>
            <a:r>
              <a:rPr lang="en-US" sz="1400" dirty="0">
                <a:latin typeface="Courier" pitchFamily="2" charset="0"/>
              </a:rPr>
              <a:t>* src1_id, </a:t>
            </a:r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 char</a:t>
            </a:r>
            <a:r>
              <a:rPr lang="en-US" sz="1400" dirty="0">
                <a:latin typeface="Courier" pitchFamily="2" charset="0"/>
              </a:rPr>
              <a:t>* src2_id, </a:t>
            </a:r>
          </a:p>
          <a:p>
            <a:r>
              <a:rPr lang="en-US" sz="1400" dirty="0">
                <a:solidFill>
                  <a:srgbClr val="1F00F6"/>
                </a:solidFill>
                <a:latin typeface="Courier" pitchFamily="2" charset="0"/>
              </a:rPr>
              <a:t>const char</a:t>
            </a:r>
            <a:r>
              <a:rPr lang="en-US" sz="1400" dirty="0">
                <a:latin typeface="Courier" pitchFamily="2" charset="0"/>
              </a:rPr>
              <a:t>* </a:t>
            </a:r>
            <a:r>
              <a:rPr lang="en-US" sz="1400" dirty="0" err="1">
                <a:latin typeface="Courier" pitchFamily="2" charset="0"/>
              </a:rPr>
              <a:t>dest_id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simple_pim_management_t</a:t>
            </a:r>
            <a:r>
              <a:rPr lang="en-US" sz="1400" dirty="0">
                <a:latin typeface="Courier" pitchFamily="2" charset="0"/>
              </a:rPr>
              <a:t>* management);</a:t>
            </a:r>
          </a:p>
        </p:txBody>
      </p:sp>
    </p:spTree>
    <p:extLst>
      <p:ext uri="{BB962C8B-B14F-4D97-AF65-F5344CB8AC3E}">
        <p14:creationId xmlns:p14="http://schemas.microsoft.com/office/powerpoint/2010/main" val="10637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F345-AA55-FA44-AB8E-FF396F7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F4DE-345E-C64B-942C-1E96465B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717412" cy="55747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700" dirty="0">
                <a:solidFill>
                  <a:srgbClr val="00B050"/>
                </a:solidFill>
              </a:rPr>
              <a:t>Processing-in-Memory</a:t>
            </a:r>
            <a:r>
              <a:rPr lang="en-US" sz="2700" dirty="0"/>
              <a:t> (PIM) promises to alleviate the </a:t>
            </a:r>
            <a:r>
              <a:rPr lang="en-US" sz="2700" i="1" dirty="0">
                <a:solidFill>
                  <a:srgbClr val="C00000"/>
                </a:solidFill>
              </a:rPr>
              <a:t>data movement bottleneck</a:t>
            </a:r>
            <a:endParaRPr lang="en-US" sz="2700" i="1" dirty="0"/>
          </a:p>
          <a:p>
            <a:pPr>
              <a:lnSpc>
                <a:spcPct val="100000"/>
              </a:lnSpc>
            </a:pPr>
            <a:r>
              <a:rPr lang="en-US" sz="2700" dirty="0"/>
              <a:t>Real PIM hardware is now available, e.g., UPMEM PIM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However, </a:t>
            </a:r>
            <a:r>
              <a:rPr lang="en-US" sz="2700" dirty="0">
                <a:solidFill>
                  <a:srgbClr val="C00000"/>
                </a:solidFill>
              </a:rPr>
              <a:t>programming real PIM hardware is challenging</a:t>
            </a:r>
            <a:r>
              <a:rPr lang="en-US" sz="2700" dirty="0"/>
              <a:t>, e.g.: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Distribute data across PIM memory banks,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Manage data transfers between host cores and PIM cores, and between PIM cores,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Launch PIM kernels on the PIM cores, etc.</a:t>
            </a:r>
          </a:p>
          <a:p>
            <a:pPr>
              <a:lnSpc>
                <a:spcPct val="100000"/>
              </a:lnSpc>
            </a:pPr>
            <a:r>
              <a:rPr lang="en-US" sz="2700" dirty="0" err="1">
                <a:solidFill>
                  <a:srgbClr val="00B050"/>
                </a:solidFill>
              </a:rPr>
              <a:t>SimplePIM</a:t>
            </a:r>
            <a:r>
              <a:rPr lang="en-US" sz="2700" dirty="0"/>
              <a:t> is a high-level programming framework for real PIM hardware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Iterators such as </a:t>
            </a:r>
            <a:r>
              <a:rPr lang="en-US" sz="2500" dirty="0">
                <a:latin typeface="Courier" pitchFamily="2" charset="0"/>
              </a:rPr>
              <a:t>map</a:t>
            </a:r>
            <a:r>
              <a:rPr lang="en-US" sz="2500" dirty="0"/>
              <a:t>, </a:t>
            </a:r>
            <a:r>
              <a:rPr lang="en-US" sz="2500" dirty="0">
                <a:latin typeface="Courier" pitchFamily="2" charset="0"/>
              </a:rPr>
              <a:t>reduce</a:t>
            </a:r>
            <a:r>
              <a:rPr lang="en-US" sz="2500" dirty="0"/>
              <a:t>, and </a:t>
            </a:r>
            <a:r>
              <a:rPr lang="en-US" sz="2500" dirty="0">
                <a:latin typeface="Courier" pitchFamily="2" charset="0"/>
              </a:rPr>
              <a:t>zip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Collective communication with </a:t>
            </a:r>
            <a:r>
              <a:rPr lang="en-US" sz="2500" dirty="0">
                <a:latin typeface="Courier" pitchFamily="2" charset="0"/>
              </a:rPr>
              <a:t>broadcast</a:t>
            </a:r>
            <a:r>
              <a:rPr lang="en-US" sz="2500" dirty="0"/>
              <a:t>, </a:t>
            </a:r>
            <a:r>
              <a:rPr lang="en-US" sz="2500" dirty="0">
                <a:latin typeface="Courier" pitchFamily="2" charset="0"/>
              </a:rPr>
              <a:t>scatter</a:t>
            </a:r>
            <a:r>
              <a:rPr lang="en-US" sz="2500" dirty="0"/>
              <a:t>, and </a:t>
            </a:r>
            <a:r>
              <a:rPr lang="en-US" sz="2500" dirty="0">
                <a:latin typeface="Courier" pitchFamily="2" charset="0"/>
              </a:rPr>
              <a:t>gather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Implementation on UPMEM and evaluation with six different workloads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Reduction, vector add, histogram, linear/logistic regression, K-means</a:t>
            </a:r>
          </a:p>
          <a:p>
            <a:pPr lvl="1">
              <a:lnSpc>
                <a:spcPct val="100000"/>
              </a:lnSpc>
            </a:pPr>
            <a:r>
              <a:rPr lang="en-US" sz="2500" dirty="0">
                <a:solidFill>
                  <a:srgbClr val="0070C0"/>
                </a:solidFill>
              </a:rPr>
              <a:t>4.4x fewer lines of code </a:t>
            </a:r>
            <a:r>
              <a:rPr lang="en-US" sz="2500" dirty="0"/>
              <a:t>compared to hand-optimized code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Between 15% and 43% </a:t>
            </a:r>
            <a:r>
              <a:rPr lang="en-US" sz="2500" dirty="0">
                <a:solidFill>
                  <a:srgbClr val="7030A0"/>
                </a:solidFill>
              </a:rPr>
              <a:t>faster than hand-optimized code </a:t>
            </a:r>
            <a:r>
              <a:rPr lang="en-US" sz="2500" dirty="0"/>
              <a:t>for three workloads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Source code: </a:t>
            </a:r>
            <a:r>
              <a:rPr lang="en-US" sz="2900" dirty="0">
                <a:hlinkClick r:id="rId3"/>
              </a:rPr>
              <a:t>https://github.com/CMU-SAFARI/SimplePIM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6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SimplePIM’s</a:t>
            </a:r>
            <a:r>
              <a:rPr lang="en-US" dirty="0"/>
              <a:t> UPMEM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interface</a:t>
            </a:r>
          </a:p>
          <a:p>
            <a:pPr lvl="1"/>
            <a:r>
              <a:rPr lang="en-US" dirty="0" err="1"/>
              <a:t>SimplePIM</a:t>
            </a:r>
            <a:r>
              <a:rPr lang="en-US" dirty="0"/>
              <a:t> automatically handles alignment requirements and inserts padding as needed</a:t>
            </a:r>
          </a:p>
          <a:p>
            <a:r>
              <a:rPr lang="en-US" dirty="0"/>
              <a:t>Processing interface</a:t>
            </a:r>
          </a:p>
          <a:p>
            <a:pPr lvl="1"/>
            <a:r>
              <a:rPr lang="en-US" dirty="0"/>
              <a:t>Array map</a:t>
            </a:r>
          </a:p>
          <a:p>
            <a:pPr lvl="2"/>
            <a:r>
              <a:rPr lang="en-US" dirty="0"/>
              <a:t>Invokes PIM cores and PIM threads, and handles PIM DRAM-scratchpad transfers</a:t>
            </a:r>
          </a:p>
          <a:p>
            <a:pPr lvl="1"/>
            <a:r>
              <a:rPr lang="en-US" dirty="0"/>
              <a:t>Array reduction</a:t>
            </a:r>
          </a:p>
          <a:p>
            <a:pPr lvl="2"/>
            <a:r>
              <a:rPr lang="en-US" dirty="0"/>
              <a:t>Shared accumulator reduction</a:t>
            </a:r>
          </a:p>
          <a:p>
            <a:pPr lvl="2"/>
            <a:r>
              <a:rPr lang="en-US" dirty="0"/>
              <a:t>Thread-private accumulator reduction</a:t>
            </a:r>
          </a:p>
          <a:p>
            <a:pPr lvl="1"/>
            <a:r>
              <a:rPr lang="en-US" dirty="0"/>
              <a:t>Array zip</a:t>
            </a:r>
          </a:p>
          <a:p>
            <a:pPr lvl="2"/>
            <a:r>
              <a:rPr lang="en-US" dirty="0"/>
              <a:t>Lazy approach to minimize data copying</a:t>
            </a:r>
          </a:p>
        </p:txBody>
      </p:sp>
    </p:spTree>
    <p:extLst>
      <p:ext uri="{BB962C8B-B14F-4D97-AF65-F5344CB8AC3E}">
        <p14:creationId xmlns:p14="http://schemas.microsoft.com/office/powerpoint/2010/main" val="25615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Code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reduction</a:t>
            </a:r>
          </a:p>
          <a:p>
            <a:endParaRPr lang="en-US" dirty="0"/>
          </a:p>
          <a:p>
            <a:r>
              <a:rPr lang="en-US" dirty="0"/>
              <a:t>Loop unrolling</a:t>
            </a:r>
          </a:p>
          <a:p>
            <a:endParaRPr lang="en-US" dirty="0"/>
          </a:p>
          <a:p>
            <a:r>
              <a:rPr lang="en-US" dirty="0"/>
              <a:t>Avoiding boundary checks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inlining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of data transfer sizes</a:t>
            </a:r>
          </a:p>
        </p:txBody>
      </p:sp>
    </p:spTree>
    <p:extLst>
      <p:ext uri="{BB962C8B-B14F-4D97-AF65-F5344CB8AC3E}">
        <p14:creationId xmlns:p14="http://schemas.microsoft.com/office/powerpoint/2010/main" val="33403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59F-D1C1-DC43-A481-E457C4E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E9A-0E43-FD49-A391-B21274F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reduction</a:t>
            </a:r>
          </a:p>
          <a:p>
            <a:endParaRPr lang="en-US" dirty="0"/>
          </a:p>
          <a:p>
            <a:r>
              <a:rPr lang="en-US" dirty="0"/>
              <a:t>Loop unrolling</a:t>
            </a:r>
          </a:p>
          <a:p>
            <a:endParaRPr lang="en-US" dirty="0"/>
          </a:p>
          <a:p>
            <a:r>
              <a:rPr lang="en-US" dirty="0"/>
              <a:t>Avoiding boundary checks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inlining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of data transfer sizes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644C6-134B-584E-B1DC-B74B120C0A10}"/>
              </a:ext>
            </a:extLst>
          </p:cNvPr>
          <p:cNvSpPr/>
          <p:nvPr/>
        </p:nvSpPr>
        <p:spPr>
          <a:xfrm>
            <a:off x="169011" y="856660"/>
            <a:ext cx="8789459" cy="554414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E471CC42-97B2-5749-BA94-B75DC512B68A}"/>
              </a:ext>
            </a:extLst>
          </p:cNvPr>
          <p:cNvSpPr txBox="1">
            <a:spLocks/>
          </p:cNvSpPr>
          <p:nvPr/>
        </p:nvSpPr>
        <p:spPr>
          <a:xfrm>
            <a:off x="1143000" y="5099099"/>
            <a:ext cx="6858000" cy="513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2"/>
              </a:rPr>
              <a:t>https://arxiv.org/pdf/2310.01893.pdf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58BE1-4B4D-A243-8D4B-64CA8FD47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134"/>
            <a:ext cx="9144000" cy="18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2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DF2A-A3FA-4545-BAC8-AD5AC1F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FA41254-8AE7-BB46-ADE1-C0B696ACAFF8}"/>
              </a:ext>
            </a:extLst>
          </p:cNvPr>
          <p:cNvSpPr>
            <a:spLocks/>
          </p:cNvSpPr>
          <p:nvPr/>
        </p:nvSpPr>
        <p:spPr>
          <a:xfrm>
            <a:off x="178200" y="1148661"/>
            <a:ext cx="8787600" cy="1368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Processing-in-memory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and PIM programming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46258CD-997B-BC42-98FC-089EB66C5B54}"/>
              </a:ext>
            </a:extLst>
          </p:cNvPr>
          <p:cNvSpPr>
            <a:spLocks/>
          </p:cNvSpPr>
          <p:nvPr/>
        </p:nvSpPr>
        <p:spPr>
          <a:xfrm>
            <a:off x="169011" y="2696922"/>
            <a:ext cx="8787600" cy="1944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Candara" panose="020E0502030303020204" pitchFamily="34" charset="0"/>
              </a:rPr>
              <a:t>SimplePIM</a:t>
            </a:r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: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A high-level programming framework for processing-in-memory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0EAF30C-5834-A14B-83D1-96EBC59D703D}"/>
              </a:ext>
            </a:extLst>
          </p:cNvPr>
          <p:cNvSpPr>
            <a:spLocks/>
          </p:cNvSpPr>
          <p:nvPr/>
        </p:nvSpPr>
        <p:spPr>
          <a:xfrm>
            <a:off x="169010" y="4821184"/>
            <a:ext cx="8796789" cy="1368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55260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670189" cy="5503539"/>
          </a:xfrm>
        </p:spPr>
        <p:txBody>
          <a:bodyPr>
            <a:normAutofit/>
          </a:bodyPr>
          <a:lstStyle/>
          <a:p>
            <a:r>
              <a:rPr lang="en-US" dirty="0"/>
              <a:t>Evaluated system</a:t>
            </a:r>
          </a:p>
          <a:p>
            <a:pPr lvl="1"/>
            <a:r>
              <a:rPr lang="en-US" dirty="0"/>
              <a:t>UPMEM PIM system with 2,432 PIM cores with 159 GB of PIM DRAM</a:t>
            </a:r>
          </a:p>
          <a:p>
            <a:r>
              <a:rPr lang="en-US" dirty="0"/>
              <a:t>Real-world Benchmarks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Vector addition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Reduction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Histogram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K-Means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Linear 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Logistic regression</a:t>
            </a:r>
          </a:p>
          <a:p>
            <a:r>
              <a:rPr lang="en-US" dirty="0"/>
              <a:t>Comparison to hand-optimized codes in terms of programming productivity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1821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E13-DC36-D14F-9429-AC9D92B0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Productivity Improvement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298C-3654-5E4E-AED5-CDE84D3D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Hand-optimized histogram with UPMEM SDK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AD367-659F-BB4D-834F-9B1B4D814C18}"/>
              </a:ext>
            </a:extLst>
          </p:cNvPr>
          <p:cNvSpPr txBox="1"/>
          <p:nvPr/>
        </p:nvSpPr>
        <p:spPr>
          <a:xfrm>
            <a:off x="168430" y="1427477"/>
            <a:ext cx="8794984" cy="4968000"/>
          </a:xfrm>
          <a:prstGeom prst="rect">
            <a:avLst/>
          </a:prstGeom>
          <a:solidFill>
            <a:srgbClr val="F3FFE9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latin typeface="Courier" pitchFamily="2" charset="0"/>
              </a:rPr>
              <a:t>... 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// Initialize global variables and functions for histogram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int </a:t>
            </a:r>
            <a:r>
              <a:rPr lang="en-US" sz="1100" dirty="0" err="1">
                <a:effectLst/>
                <a:latin typeface="Courier" pitchFamily="2" charset="0"/>
              </a:rPr>
              <a:t>main_kernel</a:t>
            </a:r>
            <a:r>
              <a:rPr lang="en-US" sz="1100" dirty="0">
                <a:effectLst/>
                <a:latin typeface="Courier" pitchFamily="2" charset="0"/>
              </a:rPr>
              <a:t>() {</a:t>
            </a: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if 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 err="1">
                <a:effectLst/>
                <a:latin typeface="Courier" pitchFamily="2" charset="0"/>
              </a:rPr>
              <a:t>tasklet_id</a:t>
            </a:r>
            <a:r>
              <a:rPr lang="en-US" sz="1100" dirty="0">
                <a:effectLst/>
                <a:latin typeface="Courier" pitchFamily="2" charset="0"/>
              </a:rPr>
              <a:t> == 0)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  </a:t>
            </a:r>
            <a:r>
              <a:rPr lang="en-US" sz="1100" dirty="0" err="1">
                <a:effectLst/>
                <a:latin typeface="Courier" pitchFamily="2" charset="0"/>
              </a:rPr>
              <a:t>mem_reset</a:t>
            </a:r>
            <a:r>
              <a:rPr lang="en-US" sz="1100" dirty="0">
                <a:effectLst/>
                <a:latin typeface="Courier" pitchFamily="2" charset="0"/>
              </a:rPr>
              <a:t>(); 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// Reset the heap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  ... </a:t>
            </a:r>
            <a:r>
              <a:rPr lang="en-US" sz="1100" dirty="0">
                <a:solidFill>
                  <a:srgbClr val="009900"/>
                </a:solidFill>
                <a:latin typeface="Courier" pitchFamily="2" charset="0"/>
              </a:rPr>
              <a:t>// Initialize variables and the histogram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T *</a:t>
            </a:r>
            <a:r>
              <a:rPr lang="en-US" sz="1100" dirty="0" err="1">
                <a:effectLst/>
                <a:latin typeface="Courier" pitchFamily="2" charset="0"/>
              </a:rPr>
              <a:t>input_buff_A</a:t>
            </a:r>
            <a:r>
              <a:rPr lang="en-US" sz="1100" dirty="0">
                <a:effectLst/>
                <a:latin typeface="Courier" pitchFamily="2" charset="0"/>
              </a:rPr>
              <a:t> = (T*)</a:t>
            </a:r>
            <a:r>
              <a:rPr lang="en-US" sz="1100" dirty="0" err="1">
                <a:effectLst/>
                <a:latin typeface="Courier" pitchFamily="2" charset="0"/>
              </a:rPr>
              <a:t>mem_alloc</a:t>
            </a:r>
            <a:r>
              <a:rPr lang="en-US" sz="1100" dirty="0">
                <a:effectLst/>
                <a:latin typeface="Courier" pitchFamily="2" charset="0"/>
              </a:rPr>
              <a:t>(2048); </a:t>
            </a:r>
            <a:r>
              <a:rPr lang="en-US" sz="1100" dirty="0">
                <a:solidFill>
                  <a:srgbClr val="009900"/>
                </a:solidFill>
                <a:latin typeface="Courier" pitchFamily="2" charset="0"/>
              </a:rPr>
              <a:t>// Allocate buffer in scratchpad memory </a:t>
            </a:r>
            <a:endParaRPr lang="en-US" sz="1100" dirty="0">
              <a:latin typeface="Courier" pitchFamily="2" charset="0"/>
            </a:endParaRPr>
          </a:p>
          <a:p>
            <a:endParaRPr lang="en-US" sz="1100" dirty="0">
              <a:solidFill>
                <a:srgbClr val="0000FF"/>
              </a:solidFill>
              <a:effectLst/>
              <a:latin typeface="Courier" pitchFamily="2" charset="0"/>
            </a:endParaRP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for 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unsigned int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 = </a:t>
            </a:r>
            <a:r>
              <a:rPr lang="en-US" sz="1100" dirty="0" err="1">
                <a:effectLst/>
                <a:latin typeface="Courier" pitchFamily="2" charset="0"/>
              </a:rPr>
              <a:t>base_tasklet</a:t>
            </a:r>
            <a:r>
              <a:rPr lang="en-US" sz="1100" dirty="0">
                <a:effectLst/>
                <a:latin typeface="Courier" pitchFamily="2" charset="0"/>
              </a:rPr>
              <a:t>;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 &lt; </a:t>
            </a:r>
            <a:r>
              <a:rPr lang="en-US" sz="1100" dirty="0" err="1">
                <a:effectLst/>
                <a:latin typeface="Courier" pitchFamily="2" charset="0"/>
              </a:rPr>
              <a:t>input_size</a:t>
            </a:r>
            <a:r>
              <a:rPr lang="en-US" sz="1100" dirty="0">
                <a:effectLst/>
                <a:latin typeface="Courier" pitchFamily="2" charset="0"/>
              </a:rPr>
              <a:t>;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 += stride) {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   // Boundary checking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  uint32_t </a:t>
            </a:r>
            <a:r>
              <a:rPr lang="en-US" sz="1100" dirty="0" err="1">
                <a:effectLst/>
                <a:latin typeface="Courier" pitchFamily="2" charset="0"/>
              </a:rPr>
              <a:t>l_size_bytes</a:t>
            </a:r>
            <a:r>
              <a:rPr lang="en-US" sz="1100" dirty="0">
                <a:effectLst/>
                <a:latin typeface="Courier" pitchFamily="2" charset="0"/>
              </a:rPr>
              <a:t> = (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 + 2048 &gt;= </a:t>
            </a:r>
            <a:r>
              <a:rPr lang="en-US" sz="1100" dirty="0" err="1">
                <a:effectLst/>
                <a:latin typeface="Courier" pitchFamily="2" charset="0"/>
              </a:rPr>
              <a:t>input_size</a:t>
            </a:r>
            <a:r>
              <a:rPr lang="en-US" sz="1100" dirty="0">
                <a:effectLst/>
                <a:latin typeface="Courier" pitchFamily="2" charset="0"/>
              </a:rPr>
              <a:t>) ? (</a:t>
            </a:r>
            <a:r>
              <a:rPr lang="en-US" sz="1100" dirty="0" err="1">
                <a:effectLst/>
                <a:latin typeface="Courier" pitchFamily="2" charset="0"/>
              </a:rPr>
              <a:t>input_size</a:t>
            </a:r>
            <a:r>
              <a:rPr lang="en-US" sz="1100" dirty="0">
                <a:effectLst/>
                <a:latin typeface="Courier" pitchFamily="2" charset="0"/>
              </a:rPr>
              <a:t> -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) : 2048;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   // Load scratchpad with a DRAM block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  </a:t>
            </a:r>
            <a:r>
              <a:rPr lang="en-US" sz="1100" dirty="0" err="1">
                <a:effectLst/>
                <a:latin typeface="Courier" pitchFamily="2" charset="0"/>
              </a:rPr>
              <a:t>mram_read</a:t>
            </a:r>
            <a:r>
              <a:rPr lang="en-US" sz="1100" dirty="0">
                <a:effectLst/>
                <a:latin typeface="Courier" pitchFamily="2" charset="0"/>
              </a:rPr>
              <a:t>((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const </a:t>
            </a:r>
            <a:r>
              <a:rPr lang="en-US" sz="1100" dirty="0">
                <a:effectLst/>
                <a:latin typeface="Courier" pitchFamily="2" charset="0"/>
              </a:rPr>
              <a:t>__</a:t>
            </a:r>
            <a:r>
              <a:rPr lang="en-US" sz="1100" dirty="0" err="1">
                <a:effectLst/>
                <a:latin typeface="Courier" pitchFamily="2" charset="0"/>
              </a:rPr>
              <a:t>mram_ptr</a:t>
            </a:r>
            <a:r>
              <a:rPr lang="en-US" sz="1100" dirty="0">
                <a:effectLst/>
                <a:latin typeface="Courier" pitchFamily="2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void</a:t>
            </a:r>
            <a:r>
              <a:rPr lang="en-US" sz="1100" dirty="0">
                <a:effectLst/>
                <a:latin typeface="Courier" pitchFamily="2" charset="0"/>
              </a:rPr>
              <a:t>*)(</a:t>
            </a:r>
            <a:r>
              <a:rPr lang="en-US" sz="1100" dirty="0" err="1">
                <a:effectLst/>
                <a:latin typeface="Courier" pitchFamily="2" charset="0"/>
              </a:rPr>
              <a:t>mram_base_addr_A</a:t>
            </a:r>
            <a:r>
              <a:rPr lang="en-US" sz="1100" dirty="0">
                <a:effectLst/>
                <a:latin typeface="Courier" pitchFamily="2" charset="0"/>
              </a:rPr>
              <a:t> +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), </a:t>
            </a:r>
            <a:r>
              <a:rPr lang="en-US" sz="1100" dirty="0" err="1">
                <a:effectLst/>
                <a:latin typeface="Courier" pitchFamily="2" charset="0"/>
              </a:rPr>
              <a:t>input_buff_A</a:t>
            </a:r>
            <a:r>
              <a:rPr lang="en-US" sz="1100" dirty="0">
                <a:effectLst/>
                <a:latin typeface="Courier" pitchFamily="2" charset="0"/>
              </a:rPr>
              <a:t>, </a:t>
            </a:r>
            <a:r>
              <a:rPr lang="en-US" sz="1100" dirty="0" err="1">
                <a:effectLst/>
                <a:latin typeface="Courier" pitchFamily="2" charset="0"/>
              </a:rPr>
              <a:t>l_size_bytes</a:t>
            </a:r>
            <a:r>
              <a:rPr lang="en-US" sz="1100" dirty="0">
                <a:effectLst/>
                <a:latin typeface="Courier" pitchFamily="2" charset="0"/>
              </a:rPr>
              <a:t>); </a:t>
            </a:r>
            <a:r>
              <a:rPr lang="en-US" sz="1100" dirty="0">
                <a:solidFill>
                  <a:srgbClr val="7F7F7F"/>
                </a:solidFill>
                <a:effectLst/>
                <a:latin typeface="Courier" pitchFamily="2" charset="0"/>
              </a:rPr>
              <a:t> 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   // Histogram calculation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  histogram(hist, bins, </a:t>
            </a:r>
            <a:r>
              <a:rPr lang="en-US" sz="1100" dirty="0" err="1">
                <a:effectLst/>
                <a:latin typeface="Courier" pitchFamily="2" charset="0"/>
              </a:rPr>
              <a:t>input_buff_A</a:t>
            </a:r>
            <a:r>
              <a:rPr lang="en-US" sz="1100" dirty="0">
                <a:effectLst/>
                <a:latin typeface="Courier" pitchFamily="2" charset="0"/>
              </a:rPr>
              <a:t>, </a:t>
            </a:r>
            <a:r>
              <a:rPr lang="en-US" sz="1100" dirty="0" err="1">
                <a:effectLst/>
                <a:latin typeface="Courier" pitchFamily="2" charset="0"/>
              </a:rPr>
              <a:t>l_size_bytes</a:t>
            </a:r>
            <a:r>
              <a:rPr lang="en-US" sz="1100" dirty="0">
                <a:effectLst/>
                <a:latin typeface="Courier" pitchFamily="2" charset="0"/>
              </a:rPr>
              <a:t>/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urier" pitchFamily="2" charset="0"/>
              </a:rPr>
              <a:t>sizeof</a:t>
            </a:r>
            <a:r>
              <a:rPr lang="en-US" sz="1100" dirty="0">
                <a:effectLst/>
                <a:latin typeface="Courier" pitchFamily="2" charset="0"/>
              </a:rPr>
              <a:t>(uint32_t));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}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...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</a:t>
            </a:r>
            <a:r>
              <a:rPr lang="en-US" sz="1100" dirty="0" err="1">
                <a:effectLst/>
                <a:latin typeface="Courier" pitchFamily="2" charset="0"/>
              </a:rPr>
              <a:t>barrier_wait</a:t>
            </a:r>
            <a:r>
              <a:rPr lang="en-US" sz="1100" dirty="0">
                <a:effectLst/>
                <a:latin typeface="Courier" pitchFamily="2" charset="0"/>
              </a:rPr>
              <a:t>(&amp;</a:t>
            </a:r>
            <a:r>
              <a:rPr lang="en-US" sz="1100" dirty="0" err="1">
                <a:effectLst/>
                <a:latin typeface="Courier" pitchFamily="2" charset="0"/>
              </a:rPr>
              <a:t>my_barrier</a:t>
            </a:r>
            <a:r>
              <a:rPr lang="en-US" sz="1100" dirty="0">
                <a:effectLst/>
                <a:latin typeface="Courier" pitchFamily="2" charset="0"/>
              </a:rPr>
              <a:t>); 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// Barrier to synchronize PIM threads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... 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// Merging histograms from different </a:t>
            </a:r>
            <a:r>
              <a:rPr lang="en-US" sz="1100" dirty="0" err="1">
                <a:solidFill>
                  <a:srgbClr val="009900"/>
                </a:solidFill>
                <a:effectLst/>
                <a:latin typeface="Courier" pitchFamily="2" charset="0"/>
              </a:rPr>
              <a:t>tasklets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into one </a:t>
            </a:r>
            <a:r>
              <a:rPr lang="en-US" sz="1100" dirty="0" err="1">
                <a:solidFill>
                  <a:srgbClr val="009900"/>
                </a:solidFill>
                <a:effectLst/>
                <a:latin typeface="Courier" pitchFamily="2" charset="0"/>
              </a:rPr>
              <a:t>histo_dpu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</a:t>
            </a:r>
            <a:r>
              <a:rPr lang="en-US" sz="1100" dirty="0">
                <a:solidFill>
                  <a:srgbClr val="7F7F7F"/>
                </a:solidFill>
                <a:effectLst/>
                <a:latin typeface="Courier" pitchFamily="2" charset="0"/>
              </a:rPr>
              <a:t> 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 // Write result from scratchpad to DRAM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if 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 err="1">
                <a:effectLst/>
                <a:latin typeface="Courier" pitchFamily="2" charset="0"/>
              </a:rPr>
              <a:t>tasklet_id</a:t>
            </a:r>
            <a:r>
              <a:rPr lang="en-US" sz="1100" dirty="0">
                <a:effectLst/>
                <a:latin typeface="Courier" pitchFamily="2" charset="0"/>
              </a:rPr>
              <a:t> == 0)</a:t>
            </a: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  if </a:t>
            </a:r>
            <a:r>
              <a:rPr lang="en-US" sz="1100" dirty="0">
                <a:effectLst/>
                <a:latin typeface="Courier" pitchFamily="2" charset="0"/>
              </a:rPr>
              <a:t>(bins *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urier" pitchFamily="2" charset="0"/>
              </a:rPr>
              <a:t>sizeof</a:t>
            </a:r>
            <a:r>
              <a:rPr lang="en-US" sz="1100" dirty="0">
                <a:effectLst/>
                <a:latin typeface="Courier" pitchFamily="2" charset="0"/>
              </a:rPr>
              <a:t>(uint32_t) &lt;= 2048)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    </a:t>
            </a:r>
            <a:r>
              <a:rPr lang="en-US" sz="1100" dirty="0" err="1">
                <a:effectLst/>
                <a:latin typeface="Courier" pitchFamily="2" charset="0"/>
              </a:rPr>
              <a:t>mram_write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 err="1">
                <a:effectLst/>
                <a:latin typeface="Courier" pitchFamily="2" charset="0"/>
              </a:rPr>
              <a:t>histo_dpu</a:t>
            </a:r>
            <a:r>
              <a:rPr lang="en-US" sz="1100" dirty="0">
                <a:effectLst/>
                <a:latin typeface="Courier" pitchFamily="2" charset="0"/>
              </a:rPr>
              <a:t>, (__</a:t>
            </a:r>
            <a:r>
              <a:rPr lang="en-US" sz="1100" dirty="0" err="1">
                <a:effectLst/>
                <a:latin typeface="Courier" pitchFamily="2" charset="0"/>
              </a:rPr>
              <a:t>mram_ptr</a:t>
            </a:r>
            <a:r>
              <a:rPr lang="en-US" sz="1100" dirty="0">
                <a:effectLst/>
                <a:latin typeface="Courier" pitchFamily="2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void</a:t>
            </a:r>
            <a:r>
              <a:rPr lang="en-US" sz="1100" dirty="0">
                <a:effectLst/>
                <a:latin typeface="Courier" pitchFamily="2" charset="0"/>
              </a:rPr>
              <a:t>*)</a:t>
            </a:r>
            <a:r>
              <a:rPr lang="en-US" sz="1100" dirty="0" err="1">
                <a:effectLst/>
                <a:latin typeface="Courier" pitchFamily="2" charset="0"/>
              </a:rPr>
              <a:t>mram_base_addr_histo</a:t>
            </a:r>
            <a:r>
              <a:rPr lang="en-US" sz="1100" dirty="0">
                <a:effectLst/>
                <a:latin typeface="Courier" pitchFamily="2" charset="0"/>
              </a:rPr>
              <a:t>, bins *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urier" pitchFamily="2" charset="0"/>
              </a:rPr>
              <a:t>sizeof</a:t>
            </a:r>
            <a:r>
              <a:rPr lang="en-US" sz="1100" dirty="0">
                <a:effectLst/>
                <a:latin typeface="Courier" pitchFamily="2" charset="0"/>
              </a:rPr>
              <a:t>(uint32_t)); </a:t>
            </a: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  else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    for 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unsigned int </a:t>
            </a:r>
            <a:r>
              <a:rPr lang="en-US" sz="1100" dirty="0">
                <a:effectLst/>
                <a:latin typeface="Courier" pitchFamily="2" charset="0"/>
              </a:rPr>
              <a:t>offset = 0; offset &lt; ((bins *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urier" pitchFamily="2" charset="0"/>
              </a:rPr>
              <a:t>sizeof</a:t>
            </a:r>
            <a:r>
              <a:rPr lang="en-US" sz="1100" dirty="0">
                <a:effectLst/>
                <a:latin typeface="Courier" pitchFamily="2" charset="0"/>
              </a:rPr>
              <a:t>(uint32_t)) &gt;&gt; 11); offset++) {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      </a:t>
            </a:r>
            <a:r>
              <a:rPr lang="en-US" sz="1100" dirty="0" err="1">
                <a:effectLst/>
                <a:latin typeface="Courier" pitchFamily="2" charset="0"/>
              </a:rPr>
              <a:t>mram_write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 err="1">
                <a:effectLst/>
                <a:latin typeface="Courier" pitchFamily="2" charset="0"/>
              </a:rPr>
              <a:t>histo_dpu</a:t>
            </a:r>
            <a:r>
              <a:rPr lang="en-US" sz="1100" dirty="0">
                <a:effectLst/>
                <a:latin typeface="Courier" pitchFamily="2" charset="0"/>
              </a:rPr>
              <a:t> + (offset &lt;&lt; 9), (__</a:t>
            </a:r>
            <a:r>
              <a:rPr lang="en-US" sz="1100" dirty="0" err="1">
                <a:effectLst/>
                <a:latin typeface="Courier" pitchFamily="2" charset="0"/>
              </a:rPr>
              <a:t>mram_ptr</a:t>
            </a:r>
            <a:r>
              <a:rPr lang="en-US" sz="1100" dirty="0">
                <a:effectLst/>
                <a:latin typeface="Courier" pitchFamily="2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void</a:t>
            </a:r>
            <a:r>
              <a:rPr lang="en-US" sz="1100" dirty="0">
                <a:effectLst/>
                <a:latin typeface="Courier" pitchFamily="2" charset="0"/>
              </a:rPr>
              <a:t>*)(</a:t>
            </a:r>
            <a:r>
              <a:rPr lang="en-US" sz="1100" dirty="0" err="1">
                <a:effectLst/>
                <a:latin typeface="Courier" pitchFamily="2" charset="0"/>
              </a:rPr>
              <a:t>mram_base_addr_histo</a:t>
            </a:r>
            <a:r>
              <a:rPr lang="en-US" sz="1100" dirty="0">
                <a:effectLst/>
                <a:latin typeface="Courier" pitchFamily="2" charset="0"/>
              </a:rPr>
              <a:t> + </a:t>
            </a:r>
          </a:p>
          <a:p>
            <a:r>
              <a:rPr lang="en-US" sz="1100" dirty="0">
                <a:latin typeface="Courier" pitchFamily="2" charset="0"/>
              </a:rPr>
              <a:t>                  </a:t>
            </a:r>
            <a:r>
              <a:rPr lang="en-US" sz="1100" dirty="0">
                <a:effectLst/>
                <a:latin typeface="Courier" pitchFamily="2" charset="0"/>
              </a:rPr>
              <a:t>(offset &lt;&lt; 11)), 2048);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    } </a:t>
            </a: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return </a:t>
            </a:r>
            <a:r>
              <a:rPr lang="en-US" sz="1100" dirty="0">
                <a:effectLst/>
                <a:latin typeface="Courier" pitchFamily="2" charset="0"/>
              </a:rPr>
              <a:t>0;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89730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E13-DC36-D14F-9429-AC9D92B0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Productivity Improvement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298C-3654-5E4E-AED5-CDE84D3D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SimplePIM</a:t>
            </a:r>
            <a:r>
              <a:rPr lang="en-US" dirty="0"/>
              <a:t> 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203CC-996D-C34E-BB34-C11CC861C329}"/>
              </a:ext>
            </a:extLst>
          </p:cNvPr>
          <p:cNvSpPr txBox="1"/>
          <p:nvPr/>
        </p:nvSpPr>
        <p:spPr>
          <a:xfrm>
            <a:off x="1123780" y="1619555"/>
            <a:ext cx="6896440" cy="4493538"/>
          </a:xfrm>
          <a:prstGeom prst="rect">
            <a:avLst/>
          </a:prstGeom>
          <a:solidFill>
            <a:srgbClr val="F3FFE9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9900"/>
                </a:solidFill>
                <a:latin typeface="Courier" pitchFamily="2" charset="0"/>
              </a:rPr>
              <a:t>// Programmer-defined functions in the file "</a:t>
            </a:r>
            <a:r>
              <a:rPr lang="en-US" sz="1100" dirty="0" err="1">
                <a:solidFill>
                  <a:srgbClr val="009900"/>
                </a:solidFill>
                <a:latin typeface="Courier" pitchFamily="2" charset="0"/>
              </a:rPr>
              <a:t>histo_filepath</a:t>
            </a:r>
            <a:r>
              <a:rPr lang="en-US" sz="1100" dirty="0">
                <a:solidFill>
                  <a:srgbClr val="009900"/>
                </a:solidFill>
                <a:latin typeface="Courier" pitchFamily="2" charset="0"/>
              </a:rPr>
              <a:t>"</a:t>
            </a:r>
          </a:p>
          <a:p>
            <a:r>
              <a:rPr lang="en-US" sz="1100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init_func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(uint32_t size, </a:t>
            </a:r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*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ptr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) { </a:t>
            </a:r>
          </a:p>
          <a:p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  char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*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casted_value_ptr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= (</a:t>
            </a:r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char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*)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ptr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;</a:t>
            </a:r>
          </a:p>
          <a:p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  for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(</a:t>
            </a:r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int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i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= 0;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i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&lt; size;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i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++)</a:t>
            </a:r>
          </a:p>
          <a:p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  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casted_value_ptr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[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i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}</a:t>
            </a:r>
          </a:p>
          <a:p>
            <a:endParaRPr lang="en-US" sz="1100" dirty="0">
              <a:solidFill>
                <a:sysClr val="windowText" lastClr="000000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acc_func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(</a:t>
            </a:r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*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dest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, </a:t>
            </a:r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*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src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) { </a:t>
            </a:r>
          </a:p>
          <a:p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 *(uint32_t*)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dest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+= *(uint32_t*)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src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; </a:t>
            </a:r>
          </a:p>
          <a:p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}</a:t>
            </a:r>
          </a:p>
          <a:p>
            <a:endParaRPr lang="en-US" sz="1100" dirty="0">
              <a:solidFill>
                <a:srgbClr val="1F00F6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map_to_val_func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(</a:t>
            </a:r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* input, </a:t>
            </a:r>
            <a:r>
              <a:rPr lang="en-US" sz="1100" dirty="0">
                <a:solidFill>
                  <a:srgbClr val="1F00F6"/>
                </a:solidFill>
                <a:latin typeface="Courier" pitchFamily="2" charset="0"/>
              </a:rPr>
              <a:t>void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* output, uint32_t* key) {</a:t>
            </a:r>
          </a:p>
          <a:p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 uint32_t d = *((uint32_t*)input);</a:t>
            </a:r>
          </a:p>
          <a:p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 *(uint32_t*)output = 1;</a:t>
            </a:r>
          </a:p>
          <a:p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  *key = d * bins &gt;&gt; 12;</a:t>
            </a:r>
          </a:p>
          <a:p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}</a:t>
            </a:r>
          </a:p>
          <a:p>
            <a:endParaRPr lang="en-US" sz="1100" dirty="0">
              <a:solidFill>
                <a:sysClr val="windowText" lastClr="000000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009900"/>
                </a:solidFill>
                <a:latin typeface="Courier" pitchFamily="2" charset="0"/>
              </a:rPr>
              <a:t>// Host side handle creation and iterator call</a:t>
            </a:r>
          </a:p>
          <a:p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handle_t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* handle =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simple_pim_create_handle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(</a:t>
            </a:r>
            <a:r>
              <a:rPr lang="en-US" sz="1100" dirty="0">
                <a:solidFill>
                  <a:srgbClr val="FF0002"/>
                </a:solidFill>
                <a:latin typeface="Courier" pitchFamily="2" charset="0"/>
              </a:rPr>
              <a:t>"</a:t>
            </a:r>
            <a:r>
              <a:rPr lang="en-US" sz="1100" dirty="0" err="1">
                <a:solidFill>
                  <a:srgbClr val="FF0002"/>
                </a:solidFill>
                <a:latin typeface="Courier" pitchFamily="2" charset="0"/>
              </a:rPr>
              <a:t>histo_filepath</a:t>
            </a:r>
            <a:r>
              <a:rPr lang="en-US" sz="1100" dirty="0">
                <a:solidFill>
                  <a:srgbClr val="FF0002"/>
                </a:solidFill>
                <a:latin typeface="Courier" pitchFamily="2" charset="0"/>
              </a:rPr>
              <a:t>"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, REDUCE, NULL, 0);</a:t>
            </a:r>
          </a:p>
          <a:p>
            <a:endParaRPr lang="en-US" sz="1100" dirty="0">
              <a:solidFill>
                <a:sysClr val="windowText" lastClr="000000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009900"/>
                </a:solidFill>
                <a:latin typeface="Courier" pitchFamily="2" charset="0"/>
              </a:rPr>
              <a:t>// Transfer (scatter) data to PIM, register as "t1"</a:t>
            </a:r>
          </a:p>
          <a:p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simple_pim_array_scatter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(</a:t>
            </a:r>
            <a:r>
              <a:rPr lang="en-US" sz="1100" dirty="0">
                <a:solidFill>
                  <a:srgbClr val="FF0002"/>
                </a:solidFill>
                <a:latin typeface="Courier" pitchFamily="2" charset="0"/>
              </a:rPr>
              <a:t>"t1"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, </a:t>
            </a:r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src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, bins, </a:t>
            </a:r>
            <a:r>
              <a:rPr lang="en-US" sz="1100" dirty="0" err="1">
                <a:solidFill>
                  <a:srgbClr val="1F00F6"/>
                </a:solidFill>
                <a:latin typeface="Courier" pitchFamily="2" charset="0"/>
              </a:rPr>
              <a:t>sizeof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(T), management);</a:t>
            </a:r>
          </a:p>
          <a:p>
            <a:endParaRPr lang="en-US" sz="1100" dirty="0">
              <a:solidFill>
                <a:sysClr val="windowText" lastClr="000000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009900"/>
                </a:solidFill>
                <a:latin typeface="Courier" pitchFamily="2" charset="0"/>
              </a:rPr>
              <a:t>// Run histogram on "t1" and produce "t2"</a:t>
            </a:r>
          </a:p>
          <a:p>
            <a:r>
              <a:rPr lang="en-US" sz="1100" dirty="0" err="1">
                <a:solidFill>
                  <a:sysClr val="windowText" lastClr="000000"/>
                </a:solidFill>
                <a:latin typeface="Courier" pitchFamily="2" charset="0"/>
              </a:rPr>
              <a:t>simple_pim_array_red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(</a:t>
            </a:r>
            <a:r>
              <a:rPr lang="en-US" sz="1100" dirty="0">
                <a:solidFill>
                  <a:srgbClr val="FF0002"/>
                </a:solidFill>
                <a:latin typeface="Courier" pitchFamily="2" charset="0"/>
              </a:rPr>
              <a:t>"t1"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, </a:t>
            </a:r>
            <a:r>
              <a:rPr lang="en-US" sz="1100" dirty="0">
                <a:solidFill>
                  <a:srgbClr val="FF0002"/>
                </a:solidFill>
                <a:latin typeface="Courier" pitchFamily="2" charset="0"/>
              </a:rPr>
              <a:t>"t2"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, </a:t>
            </a:r>
            <a:r>
              <a:rPr lang="en-US" sz="1100" dirty="0" err="1">
                <a:solidFill>
                  <a:srgbClr val="1F00F6"/>
                </a:solidFill>
                <a:latin typeface="Courier" pitchFamily="2" charset="0"/>
              </a:rPr>
              <a:t>sizeof</a:t>
            </a:r>
            <a:r>
              <a:rPr lang="en-US" sz="1100" dirty="0">
                <a:solidFill>
                  <a:sysClr val="windowText" lastClr="000000"/>
                </a:solidFill>
                <a:latin typeface="Courier" pitchFamily="2" charset="0"/>
              </a:rPr>
              <a:t>(T), bins, handle, management);</a:t>
            </a:r>
          </a:p>
        </p:txBody>
      </p:sp>
    </p:spTree>
    <p:extLst>
      <p:ext uri="{BB962C8B-B14F-4D97-AF65-F5344CB8AC3E}">
        <p14:creationId xmlns:p14="http://schemas.microsoft.com/office/powerpoint/2010/main" val="75915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Productivity Improvement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709946" cy="5503539"/>
          </a:xfrm>
        </p:spPr>
        <p:txBody>
          <a:bodyPr>
            <a:normAutofit/>
          </a:bodyPr>
          <a:lstStyle/>
          <a:p>
            <a:r>
              <a:rPr lang="en-US" dirty="0"/>
              <a:t>Lines of code (LoC) reduction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DBCD59-7550-2248-BE7E-E7AFDDC57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8642"/>
              </p:ext>
            </p:extLst>
          </p:nvPr>
        </p:nvGraphicFramePr>
        <p:xfrm>
          <a:off x="415858" y="1964800"/>
          <a:ext cx="8312284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8071">
                  <a:extLst>
                    <a:ext uri="{9D8B030D-6E8A-4147-A177-3AD203B41FA5}">
                      <a16:colId xmlns:a16="http://schemas.microsoft.com/office/drawing/2014/main" val="830956122"/>
                    </a:ext>
                  </a:extLst>
                </a:gridCol>
                <a:gridCol w="2078071">
                  <a:extLst>
                    <a:ext uri="{9D8B030D-6E8A-4147-A177-3AD203B41FA5}">
                      <a16:colId xmlns:a16="http://schemas.microsoft.com/office/drawing/2014/main" val="910213591"/>
                    </a:ext>
                  </a:extLst>
                </a:gridCol>
                <a:gridCol w="2078071">
                  <a:extLst>
                    <a:ext uri="{9D8B030D-6E8A-4147-A177-3AD203B41FA5}">
                      <a16:colId xmlns:a16="http://schemas.microsoft.com/office/drawing/2014/main" val="2872755117"/>
                    </a:ext>
                  </a:extLst>
                </a:gridCol>
                <a:gridCol w="2078071">
                  <a:extLst>
                    <a:ext uri="{9D8B030D-6E8A-4147-A177-3AD203B41FA5}">
                      <a16:colId xmlns:a16="http://schemas.microsoft.com/office/drawing/2014/main" val="214482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ndara" panose="020E0502030303020204" pitchFamily="34" charset="0"/>
                        </a:rPr>
                        <a:t>SimplePIM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Hand-optimized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LoC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0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5.93×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Vector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5.86×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88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5.43×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0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3.27×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2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2.98×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8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3.03×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9092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04C52C-B713-D846-B735-911E8F847C2A}"/>
              </a:ext>
            </a:extLst>
          </p:cNvPr>
          <p:cNvSpPr/>
          <p:nvPr/>
        </p:nvSpPr>
        <p:spPr>
          <a:xfrm>
            <a:off x="386810" y="5085395"/>
            <a:ext cx="8370381" cy="10891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tx1"/>
                </a:solidFill>
                <a:latin typeface="Candara" panose="020E0502030303020204" pitchFamily="34" charset="0"/>
              </a:rPr>
              <a:t>SimplePIM</a:t>
            </a:r>
            <a:r>
              <a:rPr lang="en-US" sz="2600" dirty="0">
                <a:solidFill>
                  <a:schemeClr val="tx1"/>
                </a:solidFill>
                <a:latin typeface="Candara" panose="020E0502030303020204" pitchFamily="34" charset="0"/>
              </a:rPr>
              <a:t> reduces the number of lines of effective code 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Candara" panose="020E0502030303020204" pitchFamily="34" charset="0"/>
              </a:rPr>
              <a:t>by a factor of 2.98× to 5.93×</a:t>
            </a:r>
          </a:p>
        </p:txBody>
      </p:sp>
    </p:spTree>
    <p:extLst>
      <p:ext uri="{BB962C8B-B14F-4D97-AF65-F5344CB8AC3E}">
        <p14:creationId xmlns:p14="http://schemas.microsoft.com/office/powerpoint/2010/main" val="25022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709946" cy="5503539"/>
          </a:xfrm>
        </p:spPr>
        <p:txBody>
          <a:bodyPr>
            <a:normAutofit/>
          </a:bodyPr>
          <a:lstStyle/>
          <a:p>
            <a:r>
              <a:rPr lang="en-US" dirty="0"/>
              <a:t>Weak scaling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59BE6-8E7D-B64A-AEF1-8FF857DA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00" y="1379505"/>
            <a:ext cx="6800000" cy="3060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241054-8B4C-3245-A8ED-868EE0E1B4D5}"/>
              </a:ext>
            </a:extLst>
          </p:cNvPr>
          <p:cNvSpPr/>
          <p:nvPr/>
        </p:nvSpPr>
        <p:spPr>
          <a:xfrm>
            <a:off x="386810" y="4489640"/>
            <a:ext cx="8370381" cy="79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andara" panose="020E0502030303020204" pitchFamily="34" charset="0"/>
              </a:rPr>
              <a:t>SimplePIM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 achieves </a:t>
            </a:r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comparable performance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reduction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histogram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, and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linear regression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FD569B-F951-7848-AF16-6DEE6871A849}"/>
              </a:ext>
            </a:extLst>
          </p:cNvPr>
          <p:cNvSpPr/>
          <p:nvPr/>
        </p:nvSpPr>
        <p:spPr>
          <a:xfrm>
            <a:off x="386805" y="5317920"/>
            <a:ext cx="8370381" cy="11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andara" panose="020E0502030303020204" pitchFamily="34" charset="0"/>
              </a:rPr>
              <a:t>SimplePIM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ndara" panose="020E0502030303020204" pitchFamily="34" charset="0"/>
              </a:rPr>
              <a:t>outperforms hand-optimized implementations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 for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vector addition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logistic regression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and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k-means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by 10%-37%</a:t>
            </a:r>
          </a:p>
        </p:txBody>
      </p:sp>
    </p:spTree>
    <p:extLst>
      <p:ext uri="{BB962C8B-B14F-4D97-AF65-F5344CB8AC3E}">
        <p14:creationId xmlns:p14="http://schemas.microsoft.com/office/powerpoint/2010/main" val="26408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709946" cy="5503539"/>
          </a:xfrm>
        </p:spPr>
        <p:txBody>
          <a:bodyPr>
            <a:normAutofit/>
          </a:bodyPr>
          <a:lstStyle/>
          <a:p>
            <a:r>
              <a:rPr lang="en-US" dirty="0"/>
              <a:t>Strong scaling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C2839-1E8F-FD4D-A0FD-788856DF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00" y="1407215"/>
            <a:ext cx="6800000" cy="30600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5ABA85-D7E6-5245-A2D8-E49D1BB2E215}"/>
              </a:ext>
            </a:extLst>
          </p:cNvPr>
          <p:cNvSpPr/>
          <p:nvPr/>
        </p:nvSpPr>
        <p:spPr>
          <a:xfrm>
            <a:off x="386810" y="4489640"/>
            <a:ext cx="8370381" cy="79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andara" panose="020E0502030303020204" pitchFamily="34" charset="0"/>
              </a:rPr>
              <a:t>SimplePIM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scales better than hand-optimized implementations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reduction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histogram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, and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linear regression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AE5B6F-1A1C-CE4F-80DB-9D719E827947}"/>
              </a:ext>
            </a:extLst>
          </p:cNvPr>
          <p:cNvSpPr/>
          <p:nvPr/>
        </p:nvSpPr>
        <p:spPr>
          <a:xfrm>
            <a:off x="386805" y="5317920"/>
            <a:ext cx="8370381" cy="11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andara" panose="020E0502030303020204" pitchFamily="34" charset="0"/>
              </a:rPr>
              <a:t>SimplePIM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ndara" panose="020E0502030303020204" pitchFamily="34" charset="0"/>
              </a:rPr>
              <a:t>outperforms hand-optimized implementations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 for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vector addition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logistic regression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and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k-means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by 15%-43%</a:t>
            </a:r>
          </a:p>
        </p:txBody>
      </p:sp>
    </p:spTree>
    <p:extLst>
      <p:ext uri="{BB962C8B-B14F-4D97-AF65-F5344CB8AC3E}">
        <p14:creationId xmlns:p14="http://schemas.microsoft.com/office/powerpoint/2010/main" val="131341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DF2A-A3FA-4545-BAC8-AD5AC1F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FA41254-8AE7-BB46-ADE1-C0B696ACAFF8}"/>
              </a:ext>
            </a:extLst>
          </p:cNvPr>
          <p:cNvSpPr>
            <a:spLocks/>
          </p:cNvSpPr>
          <p:nvPr/>
        </p:nvSpPr>
        <p:spPr>
          <a:xfrm>
            <a:off x="178200" y="1148661"/>
            <a:ext cx="8787600" cy="1368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Processing-in-memory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and PIM programming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46258CD-997B-BC42-98FC-089EB66C5B54}"/>
              </a:ext>
            </a:extLst>
          </p:cNvPr>
          <p:cNvSpPr>
            <a:spLocks/>
          </p:cNvSpPr>
          <p:nvPr/>
        </p:nvSpPr>
        <p:spPr>
          <a:xfrm>
            <a:off x="169011" y="2696922"/>
            <a:ext cx="8787600" cy="1944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Candara" panose="020E0502030303020204" pitchFamily="34" charset="0"/>
              </a:rPr>
              <a:t>SimplePIM</a:t>
            </a:r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: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A high-level programming framework for processing-in-memory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0EAF30C-5834-A14B-83D1-96EBC59D703D}"/>
              </a:ext>
            </a:extLst>
          </p:cNvPr>
          <p:cNvSpPr>
            <a:spLocks/>
          </p:cNvSpPr>
          <p:nvPr/>
        </p:nvSpPr>
        <p:spPr>
          <a:xfrm>
            <a:off x="169010" y="4821184"/>
            <a:ext cx="8796789" cy="1368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015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Variants of Array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709946" cy="5503539"/>
          </a:xfrm>
        </p:spPr>
        <p:txBody>
          <a:bodyPr>
            <a:normAutofit/>
          </a:bodyPr>
          <a:lstStyle/>
          <a:p>
            <a:r>
              <a:rPr lang="en-US" dirty="0"/>
              <a:t>Shared accumulator version versus thread-private version for </a:t>
            </a:r>
            <a:r>
              <a:rPr lang="en-US" dirty="0">
                <a:latin typeface="Courier" pitchFamily="2" charset="0"/>
              </a:rPr>
              <a:t>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F1867-30CA-1C49-AD47-38BB5177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7285"/>
            <a:ext cx="9144000" cy="27432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86A7EE-F327-494A-A0A2-B7F35633CBFC}"/>
              </a:ext>
            </a:extLst>
          </p:cNvPr>
          <p:cNvSpPr/>
          <p:nvPr/>
        </p:nvSpPr>
        <p:spPr>
          <a:xfrm>
            <a:off x="386810" y="4711314"/>
            <a:ext cx="8370381" cy="79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The thread-private version is </a:t>
            </a:r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up to 70% faster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than the shared accumulator version for histograms of 256-1024 bins</a:t>
            </a:r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6C326E-9095-3347-9AB0-0AA191180670}"/>
              </a:ext>
            </a:extLst>
          </p:cNvPr>
          <p:cNvSpPr/>
          <p:nvPr/>
        </p:nvSpPr>
        <p:spPr>
          <a:xfrm>
            <a:off x="386805" y="5567304"/>
            <a:ext cx="8370381" cy="795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The number of active PIM threads of the thread-private version reduces after 1024 bins due to limited scratchpad size</a:t>
            </a:r>
          </a:p>
        </p:txBody>
      </p:sp>
    </p:spTree>
    <p:extLst>
      <p:ext uri="{BB962C8B-B14F-4D97-AF65-F5344CB8AC3E}">
        <p14:creationId xmlns:p14="http://schemas.microsoft.com/office/powerpoint/2010/main" val="261027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709946" cy="5503539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SimplePIM</a:t>
            </a:r>
            <a:r>
              <a:rPr lang="en-US" dirty="0">
                <a:solidFill>
                  <a:srgbClr val="7030A0"/>
                </a:solidFill>
              </a:rPr>
              <a:t> is devised for PIM architectures </a:t>
            </a:r>
            <a:r>
              <a:rPr lang="en-US" dirty="0"/>
              <a:t>with</a:t>
            </a:r>
          </a:p>
          <a:p>
            <a:pPr lvl="1"/>
            <a:r>
              <a:rPr lang="en-US" dirty="0"/>
              <a:t>A host processor with access to standard main memory and PIM-enabled memory</a:t>
            </a:r>
          </a:p>
          <a:p>
            <a:pPr lvl="1"/>
            <a:r>
              <a:rPr lang="en-US" dirty="0"/>
              <a:t>PIM processing elements (PEs) that communicate via the host processor</a:t>
            </a:r>
          </a:p>
          <a:p>
            <a:pPr lvl="1"/>
            <a:r>
              <a:rPr lang="en-US" dirty="0"/>
              <a:t>The number of PIM PEs scales with memory capacity</a:t>
            </a:r>
          </a:p>
          <a:p>
            <a:r>
              <a:rPr lang="en-US" dirty="0" err="1"/>
              <a:t>SimplePIM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emulates the communication between PIM cores </a:t>
            </a:r>
            <a:r>
              <a:rPr lang="en-US" dirty="0"/>
              <a:t>via the host processor</a:t>
            </a:r>
          </a:p>
          <a:p>
            <a:r>
              <a:rPr lang="en-US" dirty="0">
                <a:solidFill>
                  <a:srgbClr val="C00000"/>
                </a:solidFill>
              </a:rPr>
              <a:t>Other parallel patterns </a:t>
            </a:r>
            <a:r>
              <a:rPr lang="en-US" dirty="0"/>
              <a:t>can be incorporated in future work</a:t>
            </a:r>
          </a:p>
          <a:p>
            <a:pPr lvl="1"/>
            <a:r>
              <a:rPr lang="en-US" dirty="0"/>
              <a:t>Prefix sum and filter can be easily added</a:t>
            </a:r>
          </a:p>
          <a:p>
            <a:pPr lvl="1"/>
            <a:r>
              <a:rPr lang="en-US" dirty="0"/>
              <a:t>Stencil and convolution would require fine-grained scatter-gather for halo cells</a:t>
            </a:r>
          </a:p>
          <a:p>
            <a:pPr lvl="1"/>
            <a:r>
              <a:rPr lang="en-US" dirty="0"/>
              <a:t>Random access patterns would be hard to support</a:t>
            </a:r>
          </a:p>
        </p:txBody>
      </p:sp>
    </p:spTree>
    <p:extLst>
      <p:ext uri="{BB962C8B-B14F-4D97-AF65-F5344CB8AC3E}">
        <p14:creationId xmlns:p14="http://schemas.microsoft.com/office/powerpoint/2010/main" val="32536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0BFA-30BB-EE4C-8007-65EFDB08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SimplePIM</a:t>
            </a:r>
            <a:r>
              <a:rPr lang="en-US" sz="3600" dirty="0"/>
              <a:t>: </a:t>
            </a:r>
            <a:r>
              <a:rPr lang="en-US" sz="3600" dirty="0" err="1"/>
              <a:t>arXiv</a:t>
            </a:r>
            <a:r>
              <a:rPr lang="en-US" sz="3600" dirty="0"/>
              <a:t> Version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2FDA9319-5751-7940-9055-BA9FBB6536F3}"/>
              </a:ext>
            </a:extLst>
          </p:cNvPr>
          <p:cNvSpPr txBox="1">
            <a:spLocks/>
          </p:cNvSpPr>
          <p:nvPr/>
        </p:nvSpPr>
        <p:spPr>
          <a:xfrm>
            <a:off x="1143000" y="5099099"/>
            <a:ext cx="6858000" cy="967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/>
              </a:rPr>
              <a:t>https://arxiv.org/pdf/2310.01893.pdf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F57E1-13CF-9041-AF6D-0BF5F7CD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6134"/>
            <a:ext cx="9144000" cy="18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5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BDB263-411C-9D4D-A4EB-EEB61DD5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3407566" cy="55747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https://github.com/CMU-SAFARI/SimplePIM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0BFA-30BB-EE4C-8007-65EFDB08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Source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8718D-7488-A54B-AEF2-12519D3BF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381" y="669702"/>
            <a:ext cx="5567231" cy="57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F345-AA55-FA44-AB8E-FF396F7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F4DE-345E-C64B-942C-1E96465B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717412" cy="55747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700" dirty="0">
                <a:solidFill>
                  <a:srgbClr val="00B050"/>
                </a:solidFill>
              </a:rPr>
              <a:t>Processing-in-Memory</a:t>
            </a:r>
            <a:r>
              <a:rPr lang="en-US" sz="2700" dirty="0"/>
              <a:t> (PIM) promises to alleviate the </a:t>
            </a:r>
            <a:r>
              <a:rPr lang="en-US" sz="2700" i="1" dirty="0">
                <a:solidFill>
                  <a:srgbClr val="C00000"/>
                </a:solidFill>
              </a:rPr>
              <a:t>data movement bottleneck</a:t>
            </a:r>
            <a:endParaRPr lang="en-US" sz="2700" i="1" dirty="0"/>
          </a:p>
          <a:p>
            <a:pPr>
              <a:lnSpc>
                <a:spcPct val="100000"/>
              </a:lnSpc>
            </a:pPr>
            <a:r>
              <a:rPr lang="en-US" sz="2700" dirty="0"/>
              <a:t>Real PIM hardware is now available, e.g., UPMEM PIM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However, </a:t>
            </a:r>
            <a:r>
              <a:rPr lang="en-US" sz="2700" dirty="0">
                <a:solidFill>
                  <a:srgbClr val="C00000"/>
                </a:solidFill>
              </a:rPr>
              <a:t>programming real PIM hardware is challenging</a:t>
            </a:r>
            <a:r>
              <a:rPr lang="en-US" sz="2700" dirty="0"/>
              <a:t>, e.g.: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Distribute data across PIM memory banks,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Manage data transfers between host cores and PIM cores, and between PIM cores,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Launch PIM kernels on the PIM cores, etc.</a:t>
            </a:r>
          </a:p>
          <a:p>
            <a:pPr>
              <a:lnSpc>
                <a:spcPct val="100000"/>
              </a:lnSpc>
            </a:pPr>
            <a:r>
              <a:rPr lang="en-US" sz="2700" dirty="0" err="1">
                <a:solidFill>
                  <a:srgbClr val="00B050"/>
                </a:solidFill>
              </a:rPr>
              <a:t>SimplePIM</a:t>
            </a:r>
            <a:r>
              <a:rPr lang="en-US" sz="2700" dirty="0"/>
              <a:t> is a high-level programming framework for real PIM hardware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Iterators such as </a:t>
            </a:r>
            <a:r>
              <a:rPr lang="en-US" sz="2500" dirty="0">
                <a:latin typeface="Courier" pitchFamily="2" charset="0"/>
              </a:rPr>
              <a:t>map</a:t>
            </a:r>
            <a:r>
              <a:rPr lang="en-US" sz="2500" dirty="0"/>
              <a:t>, </a:t>
            </a:r>
            <a:r>
              <a:rPr lang="en-US" sz="2500" dirty="0">
                <a:latin typeface="Courier" pitchFamily="2" charset="0"/>
              </a:rPr>
              <a:t>reduce</a:t>
            </a:r>
            <a:r>
              <a:rPr lang="en-US" sz="2500" dirty="0"/>
              <a:t>, and </a:t>
            </a:r>
            <a:r>
              <a:rPr lang="en-US" sz="2500" dirty="0">
                <a:latin typeface="Courier" pitchFamily="2" charset="0"/>
              </a:rPr>
              <a:t>zip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Collective communication with </a:t>
            </a:r>
            <a:r>
              <a:rPr lang="en-US" sz="2500" dirty="0">
                <a:latin typeface="Courier" pitchFamily="2" charset="0"/>
              </a:rPr>
              <a:t>broadcast</a:t>
            </a:r>
            <a:r>
              <a:rPr lang="en-US" sz="2500" dirty="0"/>
              <a:t>, </a:t>
            </a:r>
            <a:r>
              <a:rPr lang="en-US" sz="2500" dirty="0">
                <a:latin typeface="Courier" pitchFamily="2" charset="0"/>
              </a:rPr>
              <a:t>scatter</a:t>
            </a:r>
            <a:r>
              <a:rPr lang="en-US" sz="2500" dirty="0"/>
              <a:t>, and </a:t>
            </a:r>
            <a:r>
              <a:rPr lang="en-US" sz="2500" dirty="0">
                <a:latin typeface="Courier" pitchFamily="2" charset="0"/>
              </a:rPr>
              <a:t>gather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Implementation on UPMEM and evaluation with six different workloads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Reduction, vector add, histogram, linear/logistic regression, K-means</a:t>
            </a:r>
          </a:p>
          <a:p>
            <a:pPr lvl="1">
              <a:lnSpc>
                <a:spcPct val="100000"/>
              </a:lnSpc>
            </a:pPr>
            <a:r>
              <a:rPr lang="en-US" sz="2500" dirty="0">
                <a:solidFill>
                  <a:srgbClr val="0070C0"/>
                </a:solidFill>
              </a:rPr>
              <a:t>4.4x fewer lines of code </a:t>
            </a:r>
            <a:r>
              <a:rPr lang="en-US" sz="2500" dirty="0"/>
              <a:t>compared to hand-optimized code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Between 15% and 43% </a:t>
            </a:r>
            <a:r>
              <a:rPr lang="en-US" sz="2500" dirty="0">
                <a:solidFill>
                  <a:srgbClr val="7030A0"/>
                </a:solidFill>
              </a:rPr>
              <a:t>faster than hand-optimized code </a:t>
            </a:r>
            <a:r>
              <a:rPr lang="en-US" sz="2500" dirty="0"/>
              <a:t>for three workloads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Source code: </a:t>
            </a:r>
            <a:r>
              <a:rPr lang="en-US" sz="2900" dirty="0">
                <a:hlinkClick r:id="rId3"/>
              </a:rPr>
              <a:t>https://github.com/CMU-SAFARI/SimplePIM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513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C24F-E3C0-6340-9A7F-5212D7E1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1" y="132335"/>
            <a:ext cx="8894602" cy="606084"/>
          </a:xfrm>
        </p:spPr>
        <p:txBody>
          <a:bodyPr>
            <a:noAutofit/>
          </a:bodyPr>
          <a:lstStyle/>
          <a:p>
            <a:r>
              <a:rPr lang="en-US" sz="4000" dirty="0"/>
              <a:t>Real PIM Tutorial (MICRO 2023)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43B7B2-0E26-1843-96D5-E844119B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878297"/>
            <a:ext cx="8894602" cy="5574797"/>
          </a:xfrm>
        </p:spPr>
        <p:txBody>
          <a:bodyPr>
            <a:normAutofit/>
          </a:bodyPr>
          <a:lstStyle/>
          <a:p>
            <a:r>
              <a:rPr lang="en-US" dirty="0"/>
              <a:t>October 29</a:t>
            </a:r>
            <a:r>
              <a:rPr lang="en-US" baseline="30000" dirty="0"/>
              <a:t>th</a:t>
            </a:r>
            <a:r>
              <a:rPr lang="en-US" dirty="0"/>
              <a:t>: Lectures + Hands-on labs + Invited lectures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FD38C3B8-24B5-164E-9454-3CD0633543D4}"/>
              </a:ext>
            </a:extLst>
          </p:cNvPr>
          <p:cNvSpPr/>
          <p:nvPr/>
        </p:nvSpPr>
        <p:spPr>
          <a:xfrm>
            <a:off x="1740430" y="6481883"/>
            <a:ext cx="6336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sz="1600" dirty="0">
                <a:solidFill>
                  <a:srgbClr val="0070C0"/>
                </a:solidFill>
                <a:latin typeface="Calibri" panose="020F0502020204030204"/>
                <a:ea typeface="ＭＳ Ｐゴシック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https://events.safari.ethz.ch/micro-pim-tutorial/doku.php?id=start</a:t>
            </a:r>
            <a:endParaRPr lang="en-US" sz="1600" dirty="0">
              <a:solidFill>
                <a:srgbClr val="0070C0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19B71-8660-1B4B-80D5-881E412A3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83" y="1394078"/>
            <a:ext cx="5550615" cy="4974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44351-9825-6840-B020-4E861F7ABC1C}"/>
              </a:ext>
            </a:extLst>
          </p:cNvPr>
          <p:cNvSpPr txBox="1"/>
          <p:nvPr/>
        </p:nvSpPr>
        <p:spPr>
          <a:xfrm>
            <a:off x="5763876" y="3271357"/>
            <a:ext cx="3014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https://youtube.com/live/ohU00NSIxOI?feature=share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80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915400" cy="4876800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2BD8AA-5E69-D846-BFB8-21B3FD479841}"/>
              </a:ext>
            </a:extLst>
          </p:cNvPr>
          <p:cNvSpPr txBox="1">
            <a:spLocks/>
          </p:cNvSpPr>
          <p:nvPr/>
        </p:nvSpPr>
        <p:spPr bwMode="auto">
          <a:xfrm>
            <a:off x="381000" y="1205136"/>
            <a:ext cx="891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Onur Mutlu, Saugata Ghose, Juan Gomez-Luna,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Rachata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Ausavarungnirun,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"A Modern Primer on Processing in Memory"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Invited Book Chapter in 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hlinkClick r:id="rId3"/>
              </a:rPr>
              <a:t>Emerging Computing: From Devices to Systems - Looking Beyond Moore and Von Neumann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Springer, 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AC5CF-BFA6-5646-92DE-C9D89AA74928}"/>
              </a:ext>
            </a:extLst>
          </p:cNvPr>
          <p:cNvSpPr txBox="1"/>
          <p:nvPr/>
        </p:nvSpPr>
        <p:spPr>
          <a:xfrm>
            <a:off x="2411760" y="6453336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https://arxiv.org/pdf/1903.03988.pdf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A4CA5-FBD8-9749-9830-D77D34BE5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659" y="1455514"/>
            <a:ext cx="9144000" cy="274435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C088A05-DB6E-9B41-B667-3BA5C494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PIM Review and Open Problems</a:t>
            </a:r>
          </a:p>
        </p:txBody>
      </p:sp>
    </p:spTree>
    <p:extLst>
      <p:ext uri="{BB962C8B-B14F-4D97-AF65-F5344CB8AC3E}">
        <p14:creationId xmlns:p14="http://schemas.microsoft.com/office/powerpoint/2010/main" val="10051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F10CE7A-9D8C-AE49-A39B-C01858CE1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50194"/>
            <a:ext cx="9144000" cy="45541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b="0" dirty="0" err="1">
                <a:latin typeface="Candara" panose="020E0502030303020204" pitchFamily="34" charset="0"/>
              </a:rPr>
              <a:t>Jinfan</a:t>
            </a:r>
            <a:r>
              <a:rPr lang="en-US" sz="2200" b="0" dirty="0">
                <a:latin typeface="Candara" panose="020E0502030303020204" pitchFamily="34" charset="0"/>
              </a:rPr>
              <a:t> Chen, </a:t>
            </a:r>
            <a:r>
              <a:rPr lang="en-US" sz="2200" b="0" u="sng" dirty="0">
                <a:latin typeface="Candara" panose="020E0502030303020204" pitchFamily="34" charset="0"/>
              </a:rPr>
              <a:t>Juan Gómez Luna</a:t>
            </a:r>
            <a:r>
              <a:rPr lang="en-US" sz="2200" b="0" dirty="0">
                <a:latin typeface="Candara" panose="020E0502030303020204" pitchFamily="34" charset="0"/>
              </a:rPr>
              <a:t>, Izzat El Hajj, </a:t>
            </a:r>
            <a:r>
              <a:rPr lang="en-US" sz="2200" b="0" dirty="0" err="1">
                <a:latin typeface="Candara" panose="020E0502030303020204" pitchFamily="34" charset="0"/>
              </a:rPr>
              <a:t>Yuxin</a:t>
            </a:r>
            <a:r>
              <a:rPr lang="en-US" sz="2200" b="0" dirty="0">
                <a:latin typeface="Candara" panose="020E0502030303020204" pitchFamily="34" charset="0"/>
              </a:rPr>
              <a:t> Guo, </a:t>
            </a:r>
            <a:r>
              <a:rPr lang="en-US" sz="2200" b="0" dirty="0" err="1">
                <a:latin typeface="Candara" panose="020E0502030303020204" pitchFamily="34" charset="0"/>
              </a:rPr>
              <a:t>Onur</a:t>
            </a:r>
            <a:r>
              <a:rPr lang="en-US" sz="2200" b="0" dirty="0">
                <a:latin typeface="Candara" panose="020E0502030303020204" pitchFamily="34" charset="0"/>
              </a:rPr>
              <a:t> </a:t>
            </a:r>
            <a:r>
              <a:rPr lang="en-US" sz="2200" b="0" dirty="0" err="1">
                <a:latin typeface="Candara" panose="020E0502030303020204" pitchFamily="34" charset="0"/>
              </a:rPr>
              <a:t>Mutlu</a:t>
            </a:r>
            <a:endParaRPr lang="en-US" sz="2200" b="0" dirty="0">
              <a:latin typeface="Candara" panose="020E05020303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4A15A-743E-4240-B7EC-8C7A11222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66006"/>
            <a:ext cx="9144000" cy="2142034"/>
          </a:xfrm>
        </p:spPr>
        <p:txBody>
          <a:bodyPr>
            <a:normAutofit lnSpcReduction="10000"/>
          </a:bodyPr>
          <a:lstStyle/>
          <a:p>
            <a:r>
              <a:rPr lang="en-US" sz="5900" dirty="0" err="1">
                <a:solidFill>
                  <a:srgbClr val="002060"/>
                </a:solidFill>
              </a:rPr>
              <a:t>SimplePIM</a:t>
            </a:r>
            <a:r>
              <a:rPr lang="en-US" sz="5900" dirty="0">
                <a:solidFill>
                  <a:srgbClr val="002060"/>
                </a:solidFill>
              </a:rPr>
              <a:t>:</a:t>
            </a:r>
            <a:endParaRPr lang="en-US" sz="5900" dirty="0">
              <a:solidFill>
                <a:srgbClr val="0070C0"/>
              </a:solidFill>
            </a:endParaRPr>
          </a:p>
          <a:p>
            <a:r>
              <a:rPr lang="en-US" sz="4100" dirty="0">
                <a:solidFill>
                  <a:srgbClr val="0070C0"/>
                </a:solidFill>
                <a:latin typeface="Candara" panose="020E0502030303020204" pitchFamily="34" charset="0"/>
              </a:rPr>
              <a:t>A Software Framework for Productive and Efficient Processing-in-Memory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A8E1073D-2730-9344-9B5D-7736C10F61B9}"/>
              </a:ext>
            </a:extLst>
          </p:cNvPr>
          <p:cNvSpPr txBox="1">
            <a:spLocks/>
          </p:cNvSpPr>
          <p:nvPr/>
        </p:nvSpPr>
        <p:spPr>
          <a:xfrm>
            <a:off x="1106731" y="4629876"/>
            <a:ext cx="6858000" cy="1039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/>
              </a:rPr>
              <a:t>https://arxiv.org/pdf/2310.01893.pdf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https://github.com/CMU-SAFARI/SimplePIM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4"/>
              </a:rPr>
              <a:t>juang@ethz.ch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402AC-A0A1-4645-AE77-E96CEDE64C46}"/>
              </a:ext>
            </a:extLst>
          </p:cNvPr>
          <p:cNvSpPr txBox="1"/>
          <p:nvPr/>
        </p:nvSpPr>
        <p:spPr>
          <a:xfrm>
            <a:off x="852535" y="11572"/>
            <a:ext cx="7438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2023 International Conference on Parallel Architectures and Compilation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07187-6FC3-6A45-9D7C-D829F5405EE0}"/>
              </a:ext>
            </a:extLst>
          </p:cNvPr>
          <p:cNvSpPr txBox="1"/>
          <p:nvPr/>
        </p:nvSpPr>
        <p:spPr>
          <a:xfrm>
            <a:off x="3490619" y="6538933"/>
            <a:ext cx="2162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Monday, October 23, 2023</a:t>
            </a:r>
          </a:p>
        </p:txBody>
      </p:sp>
    </p:spTree>
    <p:extLst>
      <p:ext uri="{BB962C8B-B14F-4D97-AF65-F5344CB8AC3E}">
        <p14:creationId xmlns:p14="http://schemas.microsoft.com/office/powerpoint/2010/main" val="302922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Processing-in-Memory (PIM)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PIM is a computing paradigm that advocates for memory-centric computing systems, where </a:t>
            </a:r>
            <a:r>
              <a:rPr lang="en-US" dirty="0">
                <a:solidFill>
                  <a:srgbClr val="00B050"/>
                </a:solidFill>
              </a:rPr>
              <a:t>processing elements are placed near or inside the memory arrays</a:t>
            </a:r>
          </a:p>
          <a:p>
            <a:r>
              <a:rPr lang="en-US" dirty="0">
                <a:solidFill>
                  <a:srgbClr val="0070C0"/>
                </a:solidFill>
              </a:rPr>
              <a:t>Real-world PIM architectures</a:t>
            </a:r>
            <a:r>
              <a:rPr lang="en-US" dirty="0"/>
              <a:t> are becoming a reality</a:t>
            </a:r>
          </a:p>
          <a:p>
            <a:pPr lvl="1"/>
            <a:r>
              <a:rPr lang="en-US" dirty="0"/>
              <a:t>UPMEM PIM, Samsung HBM-PIM, Samsung </a:t>
            </a:r>
            <a:r>
              <a:rPr lang="en-US" dirty="0" err="1"/>
              <a:t>AxDIMM</a:t>
            </a:r>
            <a:r>
              <a:rPr lang="en-US" dirty="0"/>
              <a:t>, SK Hynix </a:t>
            </a:r>
            <a:r>
              <a:rPr lang="en-US" dirty="0" err="1"/>
              <a:t>AiM</a:t>
            </a:r>
            <a:r>
              <a:rPr lang="en-US" dirty="0"/>
              <a:t>, Alibaba HB-PNM</a:t>
            </a:r>
          </a:p>
          <a:p>
            <a:r>
              <a:rPr lang="en-US" dirty="0"/>
              <a:t>These PIM systems have </a:t>
            </a:r>
            <a:r>
              <a:rPr lang="en-US" dirty="0">
                <a:solidFill>
                  <a:srgbClr val="7030A0"/>
                </a:solidFill>
              </a:rPr>
              <a:t>some common characteristics</a:t>
            </a:r>
            <a:r>
              <a:rPr lang="en-US" dirty="0"/>
              <a:t>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dirty="0">
                <a:solidFill>
                  <a:srgbClr val="0070C0"/>
                </a:solidFill>
              </a:rPr>
              <a:t>host processor </a:t>
            </a:r>
            <a:r>
              <a:rPr lang="en-US" dirty="0"/>
              <a:t>(CPU or GPU) with access to (1) standard main memory, and (2) PIM-enabled memory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PIM-enabled memory contains </a:t>
            </a:r>
            <a:r>
              <a:rPr lang="en-US" dirty="0">
                <a:solidFill>
                  <a:srgbClr val="00B050"/>
                </a:solidFill>
              </a:rPr>
              <a:t>multiple PIM processing elements</a:t>
            </a:r>
            <a:r>
              <a:rPr lang="en-US" dirty="0"/>
              <a:t> (PEs) with high bandwidth and low latency memory access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PIM PEs run only at </a:t>
            </a:r>
            <a:r>
              <a:rPr lang="en-US" dirty="0">
                <a:solidFill>
                  <a:srgbClr val="7030A0"/>
                </a:solidFill>
              </a:rPr>
              <a:t>a few hundred MHz and have a small number of registers and small (or no) cache/scratchpad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PIM PEs may need to </a:t>
            </a:r>
            <a:r>
              <a:rPr lang="en-US" dirty="0">
                <a:solidFill>
                  <a:srgbClr val="C00000"/>
                </a:solidFill>
              </a:rPr>
              <a:t>communicate via the host processor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State-of-the-Art PIM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4048460"/>
            <a:ext cx="8894602" cy="236176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In our work, we use the UPMEM PIM architecture</a:t>
            </a:r>
            <a:endParaRPr lang="en-US" sz="2600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General-purpose processing cores</a:t>
            </a:r>
            <a:r>
              <a:rPr lang="en-US" dirty="0"/>
              <a:t> called </a:t>
            </a:r>
            <a:r>
              <a:rPr lang="en-US" i="1" dirty="0"/>
              <a:t>DRAM Processing Units</a:t>
            </a:r>
            <a:r>
              <a:rPr lang="en-US" dirty="0"/>
              <a:t> (</a:t>
            </a:r>
            <a:r>
              <a:rPr lang="en-US" i="1" dirty="0"/>
              <a:t>DPUs</a:t>
            </a:r>
            <a:r>
              <a:rPr lang="en-US" dirty="0"/>
              <a:t>)</a:t>
            </a:r>
          </a:p>
          <a:p>
            <a:pPr lvl="2"/>
            <a:r>
              <a:rPr lang="en-US" sz="2200" dirty="0"/>
              <a:t>Up to 24 PIM threads, called </a:t>
            </a:r>
            <a:r>
              <a:rPr lang="en-US" sz="2200" i="1" dirty="0" err="1"/>
              <a:t>tasklets</a:t>
            </a:r>
            <a:endParaRPr lang="en-US" sz="2200" i="1" dirty="0"/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32-bit integer arithmetic</a:t>
            </a:r>
            <a:r>
              <a:rPr lang="en-US" sz="2200" dirty="0"/>
              <a:t>, but </a:t>
            </a:r>
            <a:r>
              <a:rPr lang="en-US" sz="2200" dirty="0">
                <a:solidFill>
                  <a:srgbClr val="C00000"/>
                </a:solidFill>
              </a:rPr>
              <a:t>multiplication/division are emulated*, as well as floating-point operations</a:t>
            </a:r>
          </a:p>
          <a:p>
            <a:pPr lvl="1"/>
            <a:r>
              <a:rPr lang="en-US" dirty="0"/>
              <a:t>64-MB DRAM bank (</a:t>
            </a:r>
            <a:r>
              <a:rPr lang="en-US" i="1" dirty="0"/>
              <a:t>MRAM</a:t>
            </a:r>
            <a:r>
              <a:rPr lang="en-US" dirty="0"/>
              <a:t>), 64-KB scratchpad (</a:t>
            </a:r>
            <a:r>
              <a:rPr lang="en-US" i="1" dirty="0"/>
              <a:t>WRAM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6CC11-4F7D-0442-B69B-F2955B7B9A27}"/>
              </a:ext>
            </a:extLst>
          </p:cNvPr>
          <p:cNvSpPr txBox="1"/>
          <p:nvPr/>
        </p:nvSpPr>
        <p:spPr>
          <a:xfrm>
            <a:off x="2657405" y="6516545"/>
            <a:ext cx="3929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* 8-bit integer multiplication is natively supported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B93F7-8539-DD4D-8E49-4EA0E5D9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8" y="870493"/>
            <a:ext cx="8136304" cy="31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E13-DC36-D14F-9429-AC9D92B0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 PIM System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298C-3654-5E4E-AED5-CDE84D3D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Hand-optimized histogram with UPMEM SDK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AD367-659F-BB4D-834F-9B1B4D814C18}"/>
              </a:ext>
            </a:extLst>
          </p:cNvPr>
          <p:cNvSpPr txBox="1"/>
          <p:nvPr/>
        </p:nvSpPr>
        <p:spPr>
          <a:xfrm>
            <a:off x="168430" y="1427477"/>
            <a:ext cx="8794984" cy="4968000"/>
          </a:xfrm>
          <a:prstGeom prst="rect">
            <a:avLst/>
          </a:prstGeom>
          <a:solidFill>
            <a:srgbClr val="F3FFE9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latin typeface="Courier" pitchFamily="2" charset="0"/>
              </a:rPr>
              <a:t>... 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// Initialize global variables and functions for histogram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int </a:t>
            </a:r>
            <a:r>
              <a:rPr lang="en-US" sz="1100" dirty="0" err="1">
                <a:effectLst/>
                <a:latin typeface="Courier" pitchFamily="2" charset="0"/>
              </a:rPr>
              <a:t>main_kernel</a:t>
            </a:r>
            <a:r>
              <a:rPr lang="en-US" sz="1100" dirty="0">
                <a:effectLst/>
                <a:latin typeface="Courier" pitchFamily="2" charset="0"/>
              </a:rPr>
              <a:t>() {</a:t>
            </a: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if 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 err="1">
                <a:effectLst/>
                <a:latin typeface="Courier" pitchFamily="2" charset="0"/>
              </a:rPr>
              <a:t>tasklet_id</a:t>
            </a:r>
            <a:r>
              <a:rPr lang="en-US" sz="1100" dirty="0">
                <a:effectLst/>
                <a:latin typeface="Courier" pitchFamily="2" charset="0"/>
              </a:rPr>
              <a:t> == 0)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  </a:t>
            </a:r>
            <a:r>
              <a:rPr lang="en-US" sz="1100" dirty="0" err="1">
                <a:effectLst/>
                <a:latin typeface="Courier" pitchFamily="2" charset="0"/>
              </a:rPr>
              <a:t>mem_reset</a:t>
            </a:r>
            <a:r>
              <a:rPr lang="en-US" sz="1100" dirty="0">
                <a:effectLst/>
                <a:latin typeface="Courier" pitchFamily="2" charset="0"/>
              </a:rPr>
              <a:t>(); 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// Reset the heap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  ... </a:t>
            </a:r>
            <a:r>
              <a:rPr lang="en-US" sz="1100" dirty="0">
                <a:solidFill>
                  <a:srgbClr val="009900"/>
                </a:solidFill>
                <a:latin typeface="Courier" pitchFamily="2" charset="0"/>
              </a:rPr>
              <a:t>// Initialize variables and the histogram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T *</a:t>
            </a:r>
            <a:r>
              <a:rPr lang="en-US" sz="1100" dirty="0" err="1">
                <a:effectLst/>
                <a:latin typeface="Courier" pitchFamily="2" charset="0"/>
              </a:rPr>
              <a:t>input_buff_A</a:t>
            </a:r>
            <a:r>
              <a:rPr lang="en-US" sz="1100" dirty="0">
                <a:effectLst/>
                <a:latin typeface="Courier" pitchFamily="2" charset="0"/>
              </a:rPr>
              <a:t> = (T*)</a:t>
            </a:r>
            <a:r>
              <a:rPr lang="en-US" sz="1100" dirty="0" err="1">
                <a:effectLst/>
                <a:latin typeface="Courier" pitchFamily="2" charset="0"/>
              </a:rPr>
              <a:t>mem_alloc</a:t>
            </a:r>
            <a:r>
              <a:rPr lang="en-US" sz="1100" dirty="0">
                <a:effectLst/>
                <a:latin typeface="Courier" pitchFamily="2" charset="0"/>
              </a:rPr>
              <a:t>(2048); </a:t>
            </a:r>
            <a:r>
              <a:rPr lang="en-US" sz="1100" dirty="0">
                <a:solidFill>
                  <a:srgbClr val="009900"/>
                </a:solidFill>
                <a:latin typeface="Courier" pitchFamily="2" charset="0"/>
              </a:rPr>
              <a:t>// Allocate buffer in scratchpad memory </a:t>
            </a:r>
            <a:endParaRPr lang="en-US" sz="1100" dirty="0">
              <a:latin typeface="Courier" pitchFamily="2" charset="0"/>
            </a:endParaRPr>
          </a:p>
          <a:p>
            <a:endParaRPr lang="en-US" sz="1100" dirty="0">
              <a:solidFill>
                <a:srgbClr val="0000FF"/>
              </a:solidFill>
              <a:effectLst/>
              <a:latin typeface="Courier" pitchFamily="2" charset="0"/>
            </a:endParaRP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for 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unsigned int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 = </a:t>
            </a:r>
            <a:r>
              <a:rPr lang="en-US" sz="1100" dirty="0" err="1">
                <a:effectLst/>
                <a:latin typeface="Courier" pitchFamily="2" charset="0"/>
              </a:rPr>
              <a:t>base_tasklet</a:t>
            </a:r>
            <a:r>
              <a:rPr lang="en-US" sz="1100" dirty="0">
                <a:effectLst/>
                <a:latin typeface="Courier" pitchFamily="2" charset="0"/>
              </a:rPr>
              <a:t>;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 &lt; </a:t>
            </a:r>
            <a:r>
              <a:rPr lang="en-US" sz="1100" dirty="0" err="1">
                <a:effectLst/>
                <a:latin typeface="Courier" pitchFamily="2" charset="0"/>
              </a:rPr>
              <a:t>input_size</a:t>
            </a:r>
            <a:r>
              <a:rPr lang="en-US" sz="1100" dirty="0">
                <a:effectLst/>
                <a:latin typeface="Courier" pitchFamily="2" charset="0"/>
              </a:rPr>
              <a:t>;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 += stride) {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   // Boundary checking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  uint32_t </a:t>
            </a:r>
            <a:r>
              <a:rPr lang="en-US" sz="1100" dirty="0" err="1">
                <a:effectLst/>
                <a:latin typeface="Courier" pitchFamily="2" charset="0"/>
              </a:rPr>
              <a:t>l_size_bytes</a:t>
            </a:r>
            <a:r>
              <a:rPr lang="en-US" sz="1100" dirty="0">
                <a:effectLst/>
                <a:latin typeface="Courier" pitchFamily="2" charset="0"/>
              </a:rPr>
              <a:t> = (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 + 2048 &gt;= </a:t>
            </a:r>
            <a:r>
              <a:rPr lang="en-US" sz="1100" dirty="0" err="1">
                <a:effectLst/>
                <a:latin typeface="Courier" pitchFamily="2" charset="0"/>
              </a:rPr>
              <a:t>input_size</a:t>
            </a:r>
            <a:r>
              <a:rPr lang="en-US" sz="1100" dirty="0">
                <a:effectLst/>
                <a:latin typeface="Courier" pitchFamily="2" charset="0"/>
              </a:rPr>
              <a:t>) ? (</a:t>
            </a:r>
            <a:r>
              <a:rPr lang="en-US" sz="1100" dirty="0" err="1">
                <a:effectLst/>
                <a:latin typeface="Courier" pitchFamily="2" charset="0"/>
              </a:rPr>
              <a:t>input_size</a:t>
            </a:r>
            <a:r>
              <a:rPr lang="en-US" sz="1100" dirty="0">
                <a:effectLst/>
                <a:latin typeface="Courier" pitchFamily="2" charset="0"/>
              </a:rPr>
              <a:t> -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) : 2048;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   // Load scratchpad with a DRAM block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  </a:t>
            </a:r>
            <a:r>
              <a:rPr lang="en-US" sz="1100" dirty="0" err="1">
                <a:effectLst/>
                <a:latin typeface="Courier" pitchFamily="2" charset="0"/>
              </a:rPr>
              <a:t>mram_read</a:t>
            </a:r>
            <a:r>
              <a:rPr lang="en-US" sz="1100" dirty="0">
                <a:effectLst/>
                <a:latin typeface="Courier" pitchFamily="2" charset="0"/>
              </a:rPr>
              <a:t>((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const </a:t>
            </a:r>
            <a:r>
              <a:rPr lang="en-US" sz="1100" dirty="0">
                <a:effectLst/>
                <a:latin typeface="Courier" pitchFamily="2" charset="0"/>
              </a:rPr>
              <a:t>__</a:t>
            </a:r>
            <a:r>
              <a:rPr lang="en-US" sz="1100" dirty="0" err="1">
                <a:effectLst/>
                <a:latin typeface="Courier" pitchFamily="2" charset="0"/>
              </a:rPr>
              <a:t>mram_ptr</a:t>
            </a:r>
            <a:r>
              <a:rPr lang="en-US" sz="1100" dirty="0">
                <a:effectLst/>
                <a:latin typeface="Courier" pitchFamily="2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void</a:t>
            </a:r>
            <a:r>
              <a:rPr lang="en-US" sz="1100" dirty="0">
                <a:effectLst/>
                <a:latin typeface="Courier" pitchFamily="2" charset="0"/>
              </a:rPr>
              <a:t>*)(</a:t>
            </a:r>
            <a:r>
              <a:rPr lang="en-US" sz="1100" dirty="0" err="1">
                <a:effectLst/>
                <a:latin typeface="Courier" pitchFamily="2" charset="0"/>
              </a:rPr>
              <a:t>mram_base_addr_A</a:t>
            </a:r>
            <a:r>
              <a:rPr lang="en-US" sz="1100" dirty="0">
                <a:effectLst/>
                <a:latin typeface="Courier" pitchFamily="2" charset="0"/>
              </a:rPr>
              <a:t> + </a:t>
            </a:r>
            <a:r>
              <a:rPr lang="en-US" sz="1100" dirty="0" err="1">
                <a:effectLst/>
                <a:latin typeface="Courier" pitchFamily="2" charset="0"/>
              </a:rPr>
              <a:t>byte_index</a:t>
            </a:r>
            <a:r>
              <a:rPr lang="en-US" sz="1100" dirty="0">
                <a:effectLst/>
                <a:latin typeface="Courier" pitchFamily="2" charset="0"/>
              </a:rPr>
              <a:t>), </a:t>
            </a:r>
            <a:r>
              <a:rPr lang="en-US" sz="1100" dirty="0" err="1">
                <a:effectLst/>
                <a:latin typeface="Courier" pitchFamily="2" charset="0"/>
              </a:rPr>
              <a:t>input_buff_A</a:t>
            </a:r>
            <a:r>
              <a:rPr lang="en-US" sz="1100" dirty="0">
                <a:effectLst/>
                <a:latin typeface="Courier" pitchFamily="2" charset="0"/>
              </a:rPr>
              <a:t>, </a:t>
            </a:r>
            <a:r>
              <a:rPr lang="en-US" sz="1100" dirty="0" err="1">
                <a:effectLst/>
                <a:latin typeface="Courier" pitchFamily="2" charset="0"/>
              </a:rPr>
              <a:t>l_size_bytes</a:t>
            </a:r>
            <a:r>
              <a:rPr lang="en-US" sz="1100" dirty="0">
                <a:effectLst/>
                <a:latin typeface="Courier" pitchFamily="2" charset="0"/>
              </a:rPr>
              <a:t>); </a:t>
            </a:r>
            <a:r>
              <a:rPr lang="en-US" sz="1100" dirty="0">
                <a:solidFill>
                  <a:srgbClr val="7F7F7F"/>
                </a:solidFill>
                <a:effectLst/>
                <a:latin typeface="Courier" pitchFamily="2" charset="0"/>
              </a:rPr>
              <a:t> 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   // Histogram calculation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  histogram(hist, bins, </a:t>
            </a:r>
            <a:r>
              <a:rPr lang="en-US" sz="1100" dirty="0" err="1">
                <a:effectLst/>
                <a:latin typeface="Courier" pitchFamily="2" charset="0"/>
              </a:rPr>
              <a:t>input_buff_A</a:t>
            </a:r>
            <a:r>
              <a:rPr lang="en-US" sz="1100" dirty="0">
                <a:effectLst/>
                <a:latin typeface="Courier" pitchFamily="2" charset="0"/>
              </a:rPr>
              <a:t>, </a:t>
            </a:r>
            <a:r>
              <a:rPr lang="en-US" sz="1100" dirty="0" err="1">
                <a:effectLst/>
                <a:latin typeface="Courier" pitchFamily="2" charset="0"/>
              </a:rPr>
              <a:t>l_size_bytes</a:t>
            </a:r>
            <a:r>
              <a:rPr lang="en-US" sz="1100" dirty="0">
                <a:effectLst/>
                <a:latin typeface="Courier" pitchFamily="2" charset="0"/>
              </a:rPr>
              <a:t>/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urier" pitchFamily="2" charset="0"/>
              </a:rPr>
              <a:t>sizeof</a:t>
            </a:r>
            <a:r>
              <a:rPr lang="en-US" sz="1100" dirty="0">
                <a:effectLst/>
                <a:latin typeface="Courier" pitchFamily="2" charset="0"/>
              </a:rPr>
              <a:t>(uint32_t));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}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...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</a:t>
            </a:r>
            <a:r>
              <a:rPr lang="en-US" sz="1100" dirty="0" err="1">
                <a:effectLst/>
                <a:latin typeface="Courier" pitchFamily="2" charset="0"/>
              </a:rPr>
              <a:t>barrier_wait</a:t>
            </a:r>
            <a:r>
              <a:rPr lang="en-US" sz="1100" dirty="0">
                <a:effectLst/>
                <a:latin typeface="Courier" pitchFamily="2" charset="0"/>
              </a:rPr>
              <a:t>(&amp;</a:t>
            </a:r>
            <a:r>
              <a:rPr lang="en-US" sz="1100" dirty="0" err="1">
                <a:effectLst/>
                <a:latin typeface="Courier" pitchFamily="2" charset="0"/>
              </a:rPr>
              <a:t>my_barrier</a:t>
            </a:r>
            <a:r>
              <a:rPr lang="en-US" sz="1100" dirty="0">
                <a:effectLst/>
                <a:latin typeface="Courier" pitchFamily="2" charset="0"/>
              </a:rPr>
              <a:t>); 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// Barrier to synchronize PIM threads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effectLst/>
                <a:latin typeface="Courier" pitchFamily="2" charset="0"/>
              </a:rPr>
              <a:t>  ... 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// Merging histograms from different </a:t>
            </a:r>
            <a:r>
              <a:rPr lang="en-US" sz="1100" dirty="0" err="1">
                <a:solidFill>
                  <a:srgbClr val="009900"/>
                </a:solidFill>
                <a:effectLst/>
                <a:latin typeface="Courier" pitchFamily="2" charset="0"/>
              </a:rPr>
              <a:t>tasklets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into one </a:t>
            </a:r>
            <a:r>
              <a:rPr lang="en-US" sz="1100" dirty="0" err="1">
                <a:solidFill>
                  <a:srgbClr val="009900"/>
                </a:solidFill>
                <a:effectLst/>
                <a:latin typeface="Courier" pitchFamily="2" charset="0"/>
              </a:rPr>
              <a:t>histo_dpu</a:t>
            </a:r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</a:t>
            </a:r>
            <a:r>
              <a:rPr lang="en-US" sz="1100" dirty="0">
                <a:solidFill>
                  <a:srgbClr val="7F7F7F"/>
                </a:solidFill>
                <a:effectLst/>
                <a:latin typeface="Courier" pitchFamily="2" charset="0"/>
              </a:rPr>
              <a:t> 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solidFill>
                  <a:srgbClr val="009900"/>
                </a:solidFill>
                <a:effectLst/>
                <a:latin typeface="Courier" pitchFamily="2" charset="0"/>
              </a:rPr>
              <a:t>  // Write result from scratchpad to DRAM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if 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 err="1">
                <a:effectLst/>
                <a:latin typeface="Courier" pitchFamily="2" charset="0"/>
              </a:rPr>
              <a:t>tasklet_id</a:t>
            </a:r>
            <a:r>
              <a:rPr lang="en-US" sz="1100" dirty="0">
                <a:effectLst/>
                <a:latin typeface="Courier" pitchFamily="2" charset="0"/>
              </a:rPr>
              <a:t> == 0)</a:t>
            </a: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  if </a:t>
            </a:r>
            <a:r>
              <a:rPr lang="en-US" sz="1100" dirty="0">
                <a:effectLst/>
                <a:latin typeface="Courier" pitchFamily="2" charset="0"/>
              </a:rPr>
              <a:t>(bins *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urier" pitchFamily="2" charset="0"/>
              </a:rPr>
              <a:t>sizeof</a:t>
            </a:r>
            <a:r>
              <a:rPr lang="en-US" sz="1100" dirty="0">
                <a:effectLst/>
                <a:latin typeface="Courier" pitchFamily="2" charset="0"/>
              </a:rPr>
              <a:t>(uint32_t) &lt;= 2048)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    </a:t>
            </a:r>
            <a:r>
              <a:rPr lang="en-US" sz="1100" dirty="0" err="1">
                <a:effectLst/>
                <a:latin typeface="Courier" pitchFamily="2" charset="0"/>
              </a:rPr>
              <a:t>mram_write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 err="1">
                <a:effectLst/>
                <a:latin typeface="Courier" pitchFamily="2" charset="0"/>
              </a:rPr>
              <a:t>histo_dpu</a:t>
            </a:r>
            <a:r>
              <a:rPr lang="en-US" sz="1100" dirty="0">
                <a:effectLst/>
                <a:latin typeface="Courier" pitchFamily="2" charset="0"/>
              </a:rPr>
              <a:t>, (__</a:t>
            </a:r>
            <a:r>
              <a:rPr lang="en-US" sz="1100" dirty="0" err="1">
                <a:effectLst/>
                <a:latin typeface="Courier" pitchFamily="2" charset="0"/>
              </a:rPr>
              <a:t>mram_ptr</a:t>
            </a:r>
            <a:r>
              <a:rPr lang="en-US" sz="1100" dirty="0">
                <a:effectLst/>
                <a:latin typeface="Courier" pitchFamily="2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void</a:t>
            </a:r>
            <a:r>
              <a:rPr lang="en-US" sz="1100" dirty="0">
                <a:effectLst/>
                <a:latin typeface="Courier" pitchFamily="2" charset="0"/>
              </a:rPr>
              <a:t>*)</a:t>
            </a:r>
            <a:r>
              <a:rPr lang="en-US" sz="1100" dirty="0" err="1">
                <a:effectLst/>
                <a:latin typeface="Courier" pitchFamily="2" charset="0"/>
              </a:rPr>
              <a:t>mram_base_addr_histo</a:t>
            </a:r>
            <a:r>
              <a:rPr lang="en-US" sz="1100" dirty="0">
                <a:effectLst/>
                <a:latin typeface="Courier" pitchFamily="2" charset="0"/>
              </a:rPr>
              <a:t>, bins *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urier" pitchFamily="2" charset="0"/>
              </a:rPr>
              <a:t>sizeof</a:t>
            </a:r>
            <a:r>
              <a:rPr lang="en-US" sz="1100" dirty="0">
                <a:effectLst/>
                <a:latin typeface="Courier" pitchFamily="2" charset="0"/>
              </a:rPr>
              <a:t>(uint32_t)); </a:t>
            </a: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  else </a:t>
            </a:r>
            <a:endParaRPr lang="en-US" sz="1100" dirty="0">
              <a:effectLst/>
              <a:latin typeface="Courier" pitchFamily="2" charset="0"/>
            </a:endParaRP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    for 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unsigned int </a:t>
            </a:r>
            <a:r>
              <a:rPr lang="en-US" sz="1100" dirty="0">
                <a:effectLst/>
                <a:latin typeface="Courier" pitchFamily="2" charset="0"/>
              </a:rPr>
              <a:t>offset = 0; offset &lt; ((bins *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ourier" pitchFamily="2" charset="0"/>
              </a:rPr>
              <a:t>sizeof</a:t>
            </a:r>
            <a:r>
              <a:rPr lang="en-US" sz="1100" dirty="0">
                <a:effectLst/>
                <a:latin typeface="Courier" pitchFamily="2" charset="0"/>
              </a:rPr>
              <a:t>(uint32_t)) &gt;&gt; 11); offset++) {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      </a:t>
            </a:r>
            <a:r>
              <a:rPr lang="en-US" sz="1100" dirty="0" err="1">
                <a:effectLst/>
                <a:latin typeface="Courier" pitchFamily="2" charset="0"/>
              </a:rPr>
              <a:t>mram_write</a:t>
            </a:r>
            <a:r>
              <a:rPr lang="en-US" sz="1100" dirty="0">
                <a:effectLst/>
                <a:latin typeface="Courier" pitchFamily="2" charset="0"/>
              </a:rPr>
              <a:t>(</a:t>
            </a:r>
            <a:r>
              <a:rPr lang="en-US" sz="1100" dirty="0" err="1">
                <a:effectLst/>
                <a:latin typeface="Courier" pitchFamily="2" charset="0"/>
              </a:rPr>
              <a:t>histo_dpu</a:t>
            </a:r>
            <a:r>
              <a:rPr lang="en-US" sz="1100" dirty="0">
                <a:effectLst/>
                <a:latin typeface="Courier" pitchFamily="2" charset="0"/>
              </a:rPr>
              <a:t> + (offset &lt;&lt; 9), (__</a:t>
            </a:r>
            <a:r>
              <a:rPr lang="en-US" sz="1100" dirty="0" err="1">
                <a:effectLst/>
                <a:latin typeface="Courier" pitchFamily="2" charset="0"/>
              </a:rPr>
              <a:t>mram_ptr</a:t>
            </a:r>
            <a:r>
              <a:rPr lang="en-US" sz="1100" dirty="0">
                <a:effectLst/>
                <a:latin typeface="Courier" pitchFamily="2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void</a:t>
            </a:r>
            <a:r>
              <a:rPr lang="en-US" sz="1100" dirty="0">
                <a:effectLst/>
                <a:latin typeface="Courier" pitchFamily="2" charset="0"/>
              </a:rPr>
              <a:t>*)(</a:t>
            </a:r>
            <a:r>
              <a:rPr lang="en-US" sz="1100" dirty="0" err="1">
                <a:effectLst/>
                <a:latin typeface="Courier" pitchFamily="2" charset="0"/>
              </a:rPr>
              <a:t>mram_base_addr_histo</a:t>
            </a:r>
            <a:r>
              <a:rPr lang="en-US" sz="1100" dirty="0">
                <a:effectLst/>
                <a:latin typeface="Courier" pitchFamily="2" charset="0"/>
              </a:rPr>
              <a:t> + </a:t>
            </a:r>
          </a:p>
          <a:p>
            <a:r>
              <a:rPr lang="en-US" sz="1100" dirty="0">
                <a:latin typeface="Courier" pitchFamily="2" charset="0"/>
              </a:rPr>
              <a:t>                  </a:t>
            </a:r>
            <a:r>
              <a:rPr lang="en-US" sz="1100" dirty="0">
                <a:effectLst/>
                <a:latin typeface="Courier" pitchFamily="2" charset="0"/>
              </a:rPr>
              <a:t>(offset &lt;&lt; 11)), 2048);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      } </a:t>
            </a:r>
          </a:p>
          <a:p>
            <a:r>
              <a:rPr lang="en-US" sz="1100" dirty="0">
                <a:solidFill>
                  <a:srgbClr val="0000FF"/>
                </a:solidFill>
                <a:effectLst/>
                <a:latin typeface="Courier" pitchFamily="2" charset="0"/>
              </a:rPr>
              <a:t>  return </a:t>
            </a:r>
            <a:r>
              <a:rPr lang="en-US" sz="1100" dirty="0">
                <a:effectLst/>
                <a:latin typeface="Courier" pitchFamily="2" charset="0"/>
              </a:rPr>
              <a:t>0; </a:t>
            </a:r>
          </a:p>
          <a:p>
            <a:r>
              <a:rPr lang="en-US" sz="1100" dirty="0">
                <a:effectLst/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706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 PIM System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PIM programming is challenging</a:t>
            </a:r>
          </a:p>
          <a:p>
            <a:pPr lvl="1"/>
            <a:r>
              <a:rPr lang="en-US" dirty="0"/>
              <a:t>Manage data movement between host DRAM and PIM DRAM</a:t>
            </a:r>
          </a:p>
          <a:p>
            <a:pPr lvl="2"/>
            <a:r>
              <a:rPr lang="en-US" dirty="0"/>
              <a:t>Parallel, serial, broadcast, and gather/scatter transfers</a:t>
            </a:r>
          </a:p>
          <a:p>
            <a:pPr lvl="1"/>
            <a:r>
              <a:rPr lang="en-US" dirty="0"/>
              <a:t>Manage data movement between PIM DRAM bank and scratchpad</a:t>
            </a:r>
          </a:p>
          <a:p>
            <a:pPr lvl="2"/>
            <a:r>
              <a:rPr lang="en-US" dirty="0"/>
              <a:t>8-byte aligned and maximum of 2,048 bytes</a:t>
            </a:r>
          </a:p>
          <a:p>
            <a:pPr lvl="1"/>
            <a:r>
              <a:rPr lang="en-US" dirty="0"/>
              <a:t>Multithreaded programming model</a:t>
            </a:r>
          </a:p>
          <a:p>
            <a:pPr lvl="1"/>
            <a:r>
              <a:rPr lang="en-US" dirty="0"/>
              <a:t>Inter-thread synchronization</a:t>
            </a:r>
          </a:p>
          <a:p>
            <a:pPr lvl="2"/>
            <a:r>
              <a:rPr lang="en-US" dirty="0"/>
              <a:t>Barriers, handshakes, mutexes, and semaphores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B5426F-045F-E648-A67B-88E56A0BC64E}"/>
              </a:ext>
            </a:extLst>
          </p:cNvPr>
          <p:cNvSpPr/>
          <p:nvPr/>
        </p:nvSpPr>
        <p:spPr>
          <a:xfrm>
            <a:off x="93639" y="4552949"/>
            <a:ext cx="8956722" cy="16383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Our Goal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ea typeface="Segoe UI Symbol" panose="020B0502040204020203" pitchFamily="34" charset="0"/>
              </a:rPr>
              <a:t>Design a </a:t>
            </a:r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  <a:ea typeface="Segoe UI Symbol" panose="020B0502040204020203" pitchFamily="34" charset="0"/>
              </a:rPr>
              <a:t>high-level programming framework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ea typeface="Segoe UI Symbol" panose="020B0502040204020203" pitchFamily="34" charset="0"/>
              </a:rPr>
              <a:t>that abstracts these hardware-specific complexities and provides </a:t>
            </a:r>
            <a:r>
              <a:rPr lang="en-US" sz="2400" dirty="0">
                <a:solidFill>
                  <a:srgbClr val="00B050"/>
                </a:solidFill>
                <a:latin typeface="Candara" panose="020E0502030303020204" pitchFamily="34" charset="0"/>
                <a:ea typeface="Segoe UI Symbol" panose="020B0502040204020203" pitchFamily="34" charset="0"/>
              </a:rPr>
              <a:t>a clean yet powerful interface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  <a:ea typeface="Segoe UI Symbol" panose="020B0502040204020203" pitchFamily="34" charset="0"/>
              </a:rPr>
              <a:t> for ease of use and 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ea typeface="Segoe UI Symbol" panose="020B0502040204020203" pitchFamily="34" charset="0"/>
              </a:rPr>
              <a:t>high program performance</a:t>
            </a:r>
          </a:p>
        </p:txBody>
      </p:sp>
    </p:spTree>
    <p:extLst>
      <p:ext uri="{BB962C8B-B14F-4D97-AF65-F5344CB8AC3E}">
        <p14:creationId xmlns:p14="http://schemas.microsoft.com/office/powerpoint/2010/main" val="5813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DF2A-A3FA-4545-BAC8-AD5AC1F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FA41254-8AE7-BB46-ADE1-C0B696ACAFF8}"/>
              </a:ext>
            </a:extLst>
          </p:cNvPr>
          <p:cNvSpPr>
            <a:spLocks/>
          </p:cNvSpPr>
          <p:nvPr/>
        </p:nvSpPr>
        <p:spPr>
          <a:xfrm>
            <a:off x="178200" y="1148661"/>
            <a:ext cx="8787600" cy="1368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Processing-in-memory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and PIM programming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46258CD-997B-BC42-98FC-089EB66C5B54}"/>
              </a:ext>
            </a:extLst>
          </p:cNvPr>
          <p:cNvSpPr>
            <a:spLocks/>
          </p:cNvSpPr>
          <p:nvPr/>
        </p:nvSpPr>
        <p:spPr>
          <a:xfrm>
            <a:off x="169011" y="2696922"/>
            <a:ext cx="8787600" cy="1944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Candara" panose="020E0502030303020204" pitchFamily="34" charset="0"/>
              </a:rPr>
              <a:t>SimplePIM</a:t>
            </a:r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: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A high-level programming framework for processing-in-memory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0EAF30C-5834-A14B-83D1-96EBC59D703D}"/>
              </a:ext>
            </a:extLst>
          </p:cNvPr>
          <p:cNvSpPr>
            <a:spLocks/>
          </p:cNvSpPr>
          <p:nvPr/>
        </p:nvSpPr>
        <p:spPr>
          <a:xfrm>
            <a:off x="169010" y="4821184"/>
            <a:ext cx="8796789" cy="1368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5129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718-E176-FC48-B556-D5B3A7C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SimplePIM</a:t>
            </a:r>
            <a:r>
              <a:rPr lang="en-US" sz="3600" dirty="0"/>
              <a:t> Programming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E7E5-BA02-EB49-B7A9-49BFA3F9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SimplePIM</a:t>
            </a:r>
            <a:r>
              <a:rPr lang="en-US" dirty="0"/>
              <a:t> provides standard abstractions to build and deploy applications on PIM systems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Management interface</a:t>
            </a:r>
            <a:endParaRPr lang="en-US" dirty="0"/>
          </a:p>
          <a:p>
            <a:pPr lvl="2"/>
            <a:r>
              <a:rPr lang="en-US" dirty="0"/>
              <a:t>Metadata for PIM-resident arrays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Communication interface</a:t>
            </a:r>
          </a:p>
          <a:p>
            <a:pPr lvl="2"/>
            <a:r>
              <a:rPr lang="en-US" dirty="0"/>
              <a:t>Abstractions for host-PIM and PIM-PIM communication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Processing interface</a:t>
            </a:r>
          </a:p>
          <a:p>
            <a:pPr lvl="2"/>
            <a:r>
              <a:rPr lang="en-US" dirty="0"/>
              <a:t>Iterators (</a:t>
            </a:r>
            <a:r>
              <a:rPr lang="en-US" dirty="0">
                <a:latin typeface="Courier" pitchFamily="2" charset="0"/>
              </a:rPr>
              <a:t>map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reduce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zip</a:t>
            </a:r>
            <a:r>
              <a:rPr lang="en-US" dirty="0"/>
              <a:t>) to implement workloads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E7F103-34A5-6644-82F1-E4E6CD383532}"/>
              </a:ext>
            </a:extLst>
          </p:cNvPr>
          <p:cNvSpPr/>
          <p:nvPr/>
        </p:nvSpPr>
        <p:spPr>
          <a:xfrm>
            <a:off x="349956" y="1817511"/>
            <a:ext cx="8466666" cy="66604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21007</TotalTime>
  <Words>3089</Words>
  <Application>Microsoft Macintosh PowerPoint</Application>
  <PresentationFormat>On-screen Show (4:3)</PresentationFormat>
  <Paragraphs>412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54" baseType="lpstr">
      <vt:lpstr>Arial</vt:lpstr>
      <vt:lpstr>Calibri</vt:lpstr>
      <vt:lpstr>Calibri Light</vt:lpstr>
      <vt:lpstr>Cambria</vt:lpstr>
      <vt:lpstr>Candara</vt:lpstr>
      <vt:lpstr>Courier</vt:lpstr>
      <vt:lpstr>Garamond</vt:lpstr>
      <vt:lpstr>Segoe UI</vt:lpstr>
      <vt:lpstr>Segoe UI Symbol</vt:lpstr>
      <vt:lpstr>Tahoma</vt:lpstr>
      <vt:lpstr>Wingdings</vt:lpstr>
      <vt:lpstr>Office Theme</vt:lpstr>
      <vt:lpstr>Edge</vt:lpstr>
      <vt:lpstr>3_Edge</vt:lpstr>
      <vt:lpstr>4_Edge</vt:lpstr>
      <vt:lpstr>2_Edge</vt:lpstr>
      <vt:lpstr>1_Office Theme</vt:lpstr>
      <vt:lpstr>PowerPoint Presentation</vt:lpstr>
      <vt:lpstr>Executive Summary</vt:lpstr>
      <vt:lpstr>Outline</vt:lpstr>
      <vt:lpstr>Processing-in-Memory (PIM)</vt:lpstr>
      <vt:lpstr>A State-of-the-Art PIM System</vt:lpstr>
      <vt:lpstr>Programming a PIM System (I)</vt:lpstr>
      <vt:lpstr>Programming a PIM System (II)</vt:lpstr>
      <vt:lpstr>Outline</vt:lpstr>
      <vt:lpstr>The SimplePIM Programming Framework</vt:lpstr>
      <vt:lpstr>Management Interface</vt:lpstr>
      <vt:lpstr>The SimplePIM Programming Framework</vt:lpstr>
      <vt:lpstr>Host-to-PIM Communication: Broadcast</vt:lpstr>
      <vt:lpstr>Host-to-PIM Communication: Scatter/Gather</vt:lpstr>
      <vt:lpstr>PIM-PIM Communication: AllReduce</vt:lpstr>
      <vt:lpstr>PIM-PIM Communication: AllGather</vt:lpstr>
      <vt:lpstr>The SimplePIM Programming Framework</vt:lpstr>
      <vt:lpstr>Processing Interface: Map</vt:lpstr>
      <vt:lpstr>Processing Interface: Reduction</vt:lpstr>
      <vt:lpstr>Processing Interface: Zip</vt:lpstr>
      <vt:lpstr>SimplePIM’s UPMEM Implementation</vt:lpstr>
      <vt:lpstr>General Code Optimizations</vt:lpstr>
      <vt:lpstr>More in the Paper</vt:lpstr>
      <vt:lpstr>Outline</vt:lpstr>
      <vt:lpstr>Evaluation Methodology</vt:lpstr>
      <vt:lpstr>Productivity Improvement (I)</vt:lpstr>
      <vt:lpstr>Productivity Improvement (II)</vt:lpstr>
      <vt:lpstr>Productivity Improvement (III)</vt:lpstr>
      <vt:lpstr>Performance Evaluation (I)</vt:lpstr>
      <vt:lpstr>Performance Evaluation (II)</vt:lpstr>
      <vt:lpstr>Variants of Array Reduction</vt:lpstr>
      <vt:lpstr>Discussion</vt:lpstr>
      <vt:lpstr>SimplePIM: arXiv Version</vt:lpstr>
      <vt:lpstr>Source Code</vt:lpstr>
      <vt:lpstr>Executive Summary</vt:lpstr>
      <vt:lpstr>Real PIM Tutorial (MICRO 2023)</vt:lpstr>
      <vt:lpstr>PIM Review and Open 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</dc:title>
  <dc:creator>Microsoft Office User</dc:creator>
  <cp:lastModifiedBy>Gomez Luna  Juan</cp:lastModifiedBy>
  <cp:revision>956</cp:revision>
  <dcterms:created xsi:type="dcterms:W3CDTF">2020-09-04T14:15:51Z</dcterms:created>
  <dcterms:modified xsi:type="dcterms:W3CDTF">2023-10-22T20:37:31Z</dcterms:modified>
</cp:coreProperties>
</file>