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9" r:id="rId4"/>
    <p:sldId id="272" r:id="rId5"/>
    <p:sldId id="259" r:id="rId6"/>
    <p:sldId id="261" r:id="rId7"/>
    <p:sldId id="268" r:id="rId8"/>
    <p:sldId id="264" r:id="rId9"/>
    <p:sldId id="265" r:id="rId10"/>
    <p:sldId id="266" r:id="rId11"/>
    <p:sldId id="267" r:id="rId12"/>
    <p:sldId id="275" r:id="rId13"/>
    <p:sldId id="277" r:id="rId14"/>
    <p:sldId id="276" r:id="rId15"/>
    <p:sldId id="27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CC9900"/>
    <a:srgbClr val="FFCC00"/>
    <a:srgbClr val="C0BB00"/>
    <a:srgbClr val="4F81BD"/>
    <a:srgbClr val="E7E200"/>
    <a:srgbClr val="BF9035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88" autoAdjust="0"/>
    <p:restoredTop sz="93447" autoAdjust="0"/>
  </p:normalViewPr>
  <p:slideViewPr>
    <p:cSldViewPr snapToGrid="0">
      <p:cViewPr varScale="1">
        <p:scale>
          <a:sx n="33" d="100"/>
          <a:sy n="33" d="100"/>
        </p:scale>
        <p:origin x="48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Plot!$D$1</c:f>
              <c:strCache>
                <c:ptCount val="1"/>
                <c:pt idx="0">
                  <c:v>Time in sec</c:v>
                </c:pt>
              </c:strCache>
            </c:strRef>
          </c:tx>
          <c:spPr>
            <a:solidFill>
              <a:srgbClr val="4F81BD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B2-4910-8265-50C837B3F687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B2-4910-8265-50C837B3F687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AB2-4910-8265-50C837B3F687}"/>
              </c:ext>
            </c:extLst>
          </c:dPt>
          <c:dPt>
            <c:idx val="1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AB2-4910-8265-50C837B3F687}"/>
              </c:ext>
            </c:extLst>
          </c:dPt>
          <c:dPt>
            <c:idx val="1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AB2-4910-8265-50C837B3F687}"/>
              </c:ext>
            </c:extLst>
          </c:dPt>
          <c:cat>
            <c:multiLvlStrRef>
              <c:f>Plot!$A$2:$C$16</c:f>
              <c:multiLvlStrCache>
                <c:ptCount val="15"/>
                <c:lvl>
                  <c:pt idx="0">
                    <c:v>1</c:v>
                  </c:pt>
                  <c:pt idx="1">
                    <c:v>16</c:v>
                  </c:pt>
                  <c:pt idx="2">
                    <c:v>32</c:v>
                  </c:pt>
                  <c:pt idx="3">
                    <c:v>48</c:v>
                  </c:pt>
                  <c:pt idx="4">
                    <c:v>56</c:v>
                  </c:pt>
                  <c:pt idx="5">
                    <c:v>Total</c:v>
                  </c:pt>
                  <c:pt idx="6">
                    <c:v>Kernel</c:v>
                  </c:pt>
                  <c:pt idx="8">
                    <c:v>1</c:v>
                  </c:pt>
                  <c:pt idx="9">
                    <c:v>16</c:v>
                  </c:pt>
                  <c:pt idx="10">
                    <c:v>32</c:v>
                  </c:pt>
                  <c:pt idx="11">
                    <c:v>48</c:v>
                  </c:pt>
                  <c:pt idx="12">
                    <c:v>56</c:v>
                  </c:pt>
                  <c:pt idx="13">
                    <c:v>Total</c:v>
                  </c:pt>
                  <c:pt idx="14">
                    <c:v>Kernel</c:v>
                  </c:pt>
                </c:lvl>
                <c:lvl>
                  <c:pt idx="0">
                    <c:v>CPU (#threads)</c:v>
                  </c:pt>
                  <c:pt idx="5">
                    <c:v>PIM</c:v>
                  </c:pt>
                  <c:pt idx="8">
                    <c:v>CPU (#threads)</c:v>
                  </c:pt>
                  <c:pt idx="13">
                    <c:v>PIM</c:v>
                  </c:pt>
                </c:lvl>
                <c:lvl>
                  <c:pt idx="0">
                    <c:v>Edit distance threshold = 2%</c:v>
                  </c:pt>
                  <c:pt idx="7">
                    <c:v> </c:v>
                  </c:pt>
                  <c:pt idx="8">
                    <c:v>Edit distance threshold  = 4%</c:v>
                  </c:pt>
                </c:lvl>
              </c:multiLvlStrCache>
            </c:multiLvlStrRef>
          </c:cat>
          <c:val>
            <c:numRef>
              <c:f>Plot!$D$2:$D$16</c:f>
              <c:numCache>
                <c:formatCode>General</c:formatCode>
                <c:ptCount val="15"/>
                <c:pt idx="0">
                  <c:v>33.576619720399997</c:v>
                </c:pt>
                <c:pt idx="1">
                  <c:v>2.7097971916000003</c:v>
                </c:pt>
                <c:pt idx="2">
                  <c:v>1.7302755832000001</c:v>
                </c:pt>
                <c:pt idx="3">
                  <c:v>1.6985294101999999</c:v>
                </c:pt>
                <c:pt idx="4">
                  <c:v>1.6848365782000001</c:v>
                </c:pt>
                <c:pt idx="5">
                  <c:v>0.34569600366666658</c:v>
                </c:pt>
                <c:pt idx="6">
                  <c:v>4.5063332999999997E-2</c:v>
                </c:pt>
                <c:pt idx="8">
                  <c:v>34.763731384400003</c:v>
                </c:pt>
                <c:pt idx="9">
                  <c:v>2.6899570466</c:v>
                </c:pt>
                <c:pt idx="10">
                  <c:v>1.7978384018</c:v>
                </c:pt>
                <c:pt idx="11">
                  <c:v>1.762747574</c:v>
                </c:pt>
                <c:pt idx="12">
                  <c:v>1.7579776048000002</c:v>
                </c:pt>
                <c:pt idx="13">
                  <c:v>0.43452433266666673</c:v>
                </c:pt>
                <c:pt idx="14">
                  <c:v>0.14286800233333341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AB2-4910-8265-50C837B3F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"/>
        <c:axId val="95448496"/>
        <c:axId val="95449328"/>
      </c:barChart>
      <c:catAx>
        <c:axId val="9544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95449328"/>
        <c:crossesAt val="1.0000000000000002E-2"/>
        <c:auto val="1"/>
        <c:lblAlgn val="ctr"/>
        <c:lblOffset val="0"/>
        <c:noMultiLvlLbl val="0"/>
      </c:catAx>
      <c:valAx>
        <c:axId val="954493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1.079193685348155E-2"/>
              <c:y val="0.378088079052267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9544849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Plot!$D$1</c:f>
              <c:strCache>
                <c:ptCount val="1"/>
                <c:pt idx="0">
                  <c:v>Time in sec</c:v>
                </c:pt>
              </c:strCache>
            </c:strRef>
          </c:tx>
          <c:spPr>
            <a:solidFill>
              <a:srgbClr val="4F81BD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C9900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B2-4910-8265-50C837B3F687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B2-4910-8265-50C837B3F687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AB2-4910-8265-50C837B3F687}"/>
              </c:ext>
            </c:extLst>
          </c:dPt>
          <c:dPt>
            <c:idx val="13"/>
            <c:invertIfNegative val="0"/>
            <c:bubble3D val="0"/>
            <c:spPr>
              <a:solidFill>
                <a:srgbClr val="CC9900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AB2-4910-8265-50C837B3F687}"/>
              </c:ext>
            </c:extLst>
          </c:dPt>
          <c:dPt>
            <c:idx val="1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AB2-4910-8265-50C837B3F687}"/>
              </c:ext>
            </c:extLst>
          </c:dPt>
          <c:cat>
            <c:multiLvlStrRef>
              <c:f>Plot!$A$2:$C$16</c:f>
              <c:multiLvlStrCache>
                <c:ptCount val="15"/>
                <c:lvl>
                  <c:pt idx="0">
                    <c:v>1</c:v>
                  </c:pt>
                  <c:pt idx="1">
                    <c:v>16</c:v>
                  </c:pt>
                  <c:pt idx="2">
                    <c:v>32</c:v>
                  </c:pt>
                  <c:pt idx="3">
                    <c:v>48</c:v>
                  </c:pt>
                  <c:pt idx="4">
                    <c:v>56</c:v>
                  </c:pt>
                  <c:pt idx="5">
                    <c:v>Total</c:v>
                  </c:pt>
                  <c:pt idx="6">
                    <c:v>Kernel</c:v>
                  </c:pt>
                  <c:pt idx="8">
                    <c:v>1</c:v>
                  </c:pt>
                  <c:pt idx="9">
                    <c:v>16</c:v>
                  </c:pt>
                  <c:pt idx="10">
                    <c:v>32</c:v>
                  </c:pt>
                  <c:pt idx="11">
                    <c:v>48</c:v>
                  </c:pt>
                  <c:pt idx="12">
                    <c:v>56</c:v>
                  </c:pt>
                  <c:pt idx="13">
                    <c:v>Total</c:v>
                  </c:pt>
                  <c:pt idx="14">
                    <c:v>Kernel</c:v>
                  </c:pt>
                </c:lvl>
                <c:lvl>
                  <c:pt idx="0">
                    <c:v>CPU (#threads)</c:v>
                  </c:pt>
                  <c:pt idx="5">
                    <c:v>PIM</c:v>
                  </c:pt>
                  <c:pt idx="8">
                    <c:v>CPU (#threads)</c:v>
                  </c:pt>
                  <c:pt idx="13">
                    <c:v>PIM</c:v>
                  </c:pt>
                </c:lvl>
                <c:lvl>
                  <c:pt idx="0">
                    <c:v>Edit distance threshold = 2%</c:v>
                  </c:pt>
                  <c:pt idx="7">
                    <c:v> </c:v>
                  </c:pt>
                  <c:pt idx="8">
                    <c:v>Edit distance threshold  = 4%</c:v>
                  </c:pt>
                </c:lvl>
              </c:multiLvlStrCache>
            </c:multiLvlStrRef>
          </c:cat>
          <c:val>
            <c:numRef>
              <c:f>Plot!$D$2:$D$16</c:f>
              <c:numCache>
                <c:formatCode>General</c:formatCode>
                <c:ptCount val="15"/>
                <c:pt idx="0">
                  <c:v>33.576619720399997</c:v>
                </c:pt>
                <c:pt idx="1">
                  <c:v>2.7097971916000003</c:v>
                </c:pt>
                <c:pt idx="2">
                  <c:v>1.7302755832000001</c:v>
                </c:pt>
                <c:pt idx="3">
                  <c:v>1.6985294101999999</c:v>
                </c:pt>
                <c:pt idx="4">
                  <c:v>1.6848365782000001</c:v>
                </c:pt>
                <c:pt idx="5">
                  <c:v>0.34569600366666658</c:v>
                </c:pt>
                <c:pt idx="6">
                  <c:v>4.5063332999999997E-2</c:v>
                </c:pt>
                <c:pt idx="8">
                  <c:v>34.763731384400003</c:v>
                </c:pt>
                <c:pt idx="9">
                  <c:v>2.6899570466</c:v>
                </c:pt>
                <c:pt idx="10">
                  <c:v>1.7978384018</c:v>
                </c:pt>
                <c:pt idx="11">
                  <c:v>1.762747574</c:v>
                </c:pt>
                <c:pt idx="12">
                  <c:v>1.7579776048000002</c:v>
                </c:pt>
                <c:pt idx="13">
                  <c:v>0.43452433266666673</c:v>
                </c:pt>
                <c:pt idx="14">
                  <c:v>0.14286800233333341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AB2-4910-8265-50C837B3F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"/>
        <c:axId val="95448496"/>
        <c:axId val="95449328"/>
      </c:barChart>
      <c:catAx>
        <c:axId val="9544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95449328"/>
        <c:crossesAt val="1.0000000000000002E-2"/>
        <c:auto val="1"/>
        <c:lblAlgn val="ctr"/>
        <c:lblOffset val="0"/>
        <c:noMultiLvlLbl val="0"/>
      </c:catAx>
      <c:valAx>
        <c:axId val="954493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1.079193685348155E-2"/>
              <c:y val="0.378088079052267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9544849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Plot!$D$1</c:f>
              <c:strCache>
                <c:ptCount val="1"/>
                <c:pt idx="0">
                  <c:v>Time in sec</c:v>
                </c:pt>
              </c:strCache>
            </c:strRef>
          </c:tx>
          <c:spPr>
            <a:solidFill>
              <a:srgbClr val="4F81BD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C9900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B2-4910-8265-50C837B3F687}"/>
              </c:ext>
            </c:extLst>
          </c:dPt>
          <c:dPt>
            <c:idx val="6"/>
            <c:invertIfNegative val="0"/>
            <c:bubble3D val="0"/>
            <c:spPr>
              <a:solidFill>
                <a:srgbClr val="FFCC00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B2-4910-8265-50C837B3F687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AB2-4910-8265-50C837B3F687}"/>
              </c:ext>
            </c:extLst>
          </c:dPt>
          <c:dPt>
            <c:idx val="13"/>
            <c:invertIfNegative val="0"/>
            <c:bubble3D val="0"/>
            <c:spPr>
              <a:solidFill>
                <a:srgbClr val="CC9900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AB2-4910-8265-50C837B3F687}"/>
              </c:ext>
            </c:extLst>
          </c:dPt>
          <c:dPt>
            <c:idx val="14"/>
            <c:invertIfNegative val="0"/>
            <c:bubble3D val="0"/>
            <c:spPr>
              <a:solidFill>
                <a:srgbClr val="FFCC00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AB2-4910-8265-50C837B3F687}"/>
              </c:ext>
            </c:extLst>
          </c:dPt>
          <c:cat>
            <c:multiLvlStrRef>
              <c:f>Plot!$A$2:$C$16</c:f>
              <c:multiLvlStrCache>
                <c:ptCount val="15"/>
                <c:lvl>
                  <c:pt idx="0">
                    <c:v>1</c:v>
                  </c:pt>
                  <c:pt idx="1">
                    <c:v>16</c:v>
                  </c:pt>
                  <c:pt idx="2">
                    <c:v>32</c:v>
                  </c:pt>
                  <c:pt idx="3">
                    <c:v>48</c:v>
                  </c:pt>
                  <c:pt idx="4">
                    <c:v>56</c:v>
                  </c:pt>
                  <c:pt idx="5">
                    <c:v>Total</c:v>
                  </c:pt>
                  <c:pt idx="6">
                    <c:v>Kernel</c:v>
                  </c:pt>
                  <c:pt idx="8">
                    <c:v>1</c:v>
                  </c:pt>
                  <c:pt idx="9">
                    <c:v>16</c:v>
                  </c:pt>
                  <c:pt idx="10">
                    <c:v>32</c:v>
                  </c:pt>
                  <c:pt idx="11">
                    <c:v>48</c:v>
                  </c:pt>
                  <c:pt idx="12">
                    <c:v>56</c:v>
                  </c:pt>
                  <c:pt idx="13">
                    <c:v>Total</c:v>
                  </c:pt>
                  <c:pt idx="14">
                    <c:v>Kernel</c:v>
                  </c:pt>
                </c:lvl>
                <c:lvl>
                  <c:pt idx="0">
                    <c:v>CPU (#threads)</c:v>
                  </c:pt>
                  <c:pt idx="5">
                    <c:v>PIM</c:v>
                  </c:pt>
                  <c:pt idx="8">
                    <c:v>CPU (#threads)</c:v>
                  </c:pt>
                  <c:pt idx="13">
                    <c:v>PIM</c:v>
                  </c:pt>
                </c:lvl>
                <c:lvl>
                  <c:pt idx="0">
                    <c:v>Edit distance threshold = 2%</c:v>
                  </c:pt>
                  <c:pt idx="7">
                    <c:v> </c:v>
                  </c:pt>
                  <c:pt idx="8">
                    <c:v>Edit distance threshold  = 4%</c:v>
                  </c:pt>
                </c:lvl>
              </c:multiLvlStrCache>
            </c:multiLvlStrRef>
          </c:cat>
          <c:val>
            <c:numRef>
              <c:f>Plot!$D$2:$D$16</c:f>
              <c:numCache>
                <c:formatCode>General</c:formatCode>
                <c:ptCount val="15"/>
                <c:pt idx="0">
                  <c:v>33.576619720399997</c:v>
                </c:pt>
                <c:pt idx="1">
                  <c:v>2.7097971916000003</c:v>
                </c:pt>
                <c:pt idx="2">
                  <c:v>1.7302755832000001</c:v>
                </c:pt>
                <c:pt idx="3">
                  <c:v>1.6985294101999999</c:v>
                </c:pt>
                <c:pt idx="4">
                  <c:v>1.6848365782000001</c:v>
                </c:pt>
                <c:pt idx="5">
                  <c:v>0.34569600366666658</c:v>
                </c:pt>
                <c:pt idx="6">
                  <c:v>4.5063332999999997E-2</c:v>
                </c:pt>
                <c:pt idx="8">
                  <c:v>34.763731384400003</c:v>
                </c:pt>
                <c:pt idx="9">
                  <c:v>2.6899570466</c:v>
                </c:pt>
                <c:pt idx="10">
                  <c:v>1.7978384018</c:v>
                </c:pt>
                <c:pt idx="11">
                  <c:v>1.762747574</c:v>
                </c:pt>
                <c:pt idx="12">
                  <c:v>1.7579776048000002</c:v>
                </c:pt>
                <c:pt idx="13">
                  <c:v>0.43452433266666673</c:v>
                </c:pt>
                <c:pt idx="14">
                  <c:v>0.14286800233333341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AB2-4910-8265-50C837B3F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"/>
        <c:axId val="95448496"/>
        <c:axId val="95449328"/>
      </c:barChart>
      <c:catAx>
        <c:axId val="9544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95449328"/>
        <c:crossesAt val="1.0000000000000002E-2"/>
        <c:auto val="1"/>
        <c:lblAlgn val="ctr"/>
        <c:lblOffset val="0"/>
        <c:noMultiLvlLbl val="0"/>
      </c:catAx>
      <c:valAx>
        <c:axId val="954493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1.079193685348155E-2"/>
              <c:y val="0.378088079052267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95448496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9219E-EFAF-43C0-ACD4-5C367683746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F4209-7FAF-49BC-91BC-D6D9158D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7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F4209-7FAF-49BC-91BC-D6D9158D4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D1D07-5B9A-4223-948B-D15CC39F87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F4209-7FAF-49BC-91BC-D6D9158D41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F25B-4CD6-2717-327D-6370E4EE5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6AA6C-16C8-0FDE-7FCE-530C8FEB3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B06C-7570-81F2-53E4-DD14E206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01A2-5B70-41B7-9EAF-6747E035D9DE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70D0-337A-6E3B-9228-F4D70F67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9956-9AA8-D211-E6B8-332775AC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DCDF-B855-A79C-FEC2-EB7D0F9F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FBE56-1EA1-9FF6-0D29-7E3E0D59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ACA8-427E-64A3-9AA8-76EFE0A5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4A3-1164-4305-8453-5477CEA493FE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D959-D742-5917-ED74-62C4EE05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EE24-A722-6916-B967-7ADAF1E6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8014F-D8E9-423A-8D53-ED4A5EE9C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785BA-30B7-0579-D9B1-4B8466C7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C6C0-76B7-5F96-76FD-D40F63F0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4F24-BBE9-4FA9-99FE-DC955C662763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B9F4-1790-D1E6-4CBB-D3FE51E0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C0EB-BD85-397E-CE03-1986780A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8458-E39F-B31E-EF23-BDBCD438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182B-1777-E744-0A6A-19012DA0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B55ACB-010A-010C-3DAD-8927CE0BB6FE}"/>
              </a:ext>
            </a:extLst>
          </p:cNvPr>
          <p:cNvCxnSpPr>
            <a:cxnSpLocks/>
          </p:cNvCxnSpPr>
          <p:nvPr userDrawn="1"/>
        </p:nvCxnSpPr>
        <p:spPr>
          <a:xfrm>
            <a:off x="838200" y="933652"/>
            <a:ext cx="10515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66E1202-5B45-777F-A388-BAB7B6F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7E49-9296-4917-9602-F11BCF442190}" type="datetime1">
              <a:rPr lang="en-US" smtClean="0"/>
              <a:t>5/21/2022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F1EA7D-CF5D-81D8-D1F2-F5CEBCAD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555A65-591C-EA54-A4FA-81736EB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4765-8375-4067-076A-D4960786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10D9-2DDB-8EB1-F03E-87A969DA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CF3B-36EF-F3F9-1340-25C40E6A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CAA-D3AE-42CD-9217-614B40DE98E5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8717C-15BD-02B8-D701-2CBEB390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E164-E62C-3FE5-80E9-7A766FAC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029B-4718-5F74-6605-194A7880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AC9A-02E1-3802-CAC1-9CE7C7FF7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DD8CF-1645-3AD8-4BB4-5A3141F4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354F2-93F1-3EFD-D5EA-1E68D385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6679-C544-4739-9EBA-B79C90D7D910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FB0B-8C94-4135-DA0D-3B72CC95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D4AA-8210-BDA9-5B8A-65FD1E2F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FBB5-39AF-1135-24E9-AD80E8CE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3B78D-056E-0E3C-BA70-FD4D55FE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3EC0-C5DB-D05D-3D5F-102911B2C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2280E-D8B3-A91B-359D-40334F3E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344E2-C7E7-C598-65AC-C8F409A53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36842-36B0-4D1E-C628-764E0C7D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1EFF-C18E-4E22-B741-1F8D84CF8894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96925-8BEC-589F-4529-CC5DE6E9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E9021-37E9-2630-6F23-2392BA4B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CD87-2A03-79FD-6D13-C5EA8724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0A3AB-09F1-1E7C-9F03-AD7C29B5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BE40-2D3B-467B-8313-A5BE7D39A296}" type="datetime1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D51F7-2F57-FF0D-91CE-4847ACEE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54467-66B1-E485-8EAA-4D18E27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2C33E-9424-485D-666C-533B2515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50BF-917A-479E-9902-0DDBD308B7BD}" type="datetime1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B528D-F926-48FA-0FF6-33ED1386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7A830-4200-BDAD-ECF4-9538C278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FFA6-651A-9BCA-69F2-99A88CA0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BD4E-6D9D-25C3-E673-B5027754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43182-D0BB-9611-1B56-E4F7E3556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9D22-700E-E940-FBB9-AAC7C7CE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A601-7E06-4863-BA15-04303C0A5DF8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79E2-A4E6-70AB-CCD5-DE4E49D4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20BF5-9A50-1AC7-799E-EB1E6300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2B91-3FBD-F429-3F9D-E17E8176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732F3-BFE3-D2C5-FD1B-3FBA09900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3F091-CB58-E846-0434-102D0229A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ACE33-C1E3-1C84-9818-0B96055C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FBAF-27A8-4A84-AB1E-DD0AE88B6349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999EF-6B1B-A8C7-681A-CDBDC9C6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8A2A-E63B-63BA-858F-DC9DFF36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7C1-A7FA-4D3D-BB7B-18DAC8C2A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4F337-E4A2-3B48-796A-560629E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1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9FE8-9107-A95F-2D5A-9E450158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905"/>
            <a:ext cx="10515600" cy="507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D7A4-2167-0389-9B8C-88F774ACE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B1E6-CF59-41C8-84FF-7A39D096BECB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259E-1251-45B1-C8C4-25D5C8F87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C34C-EFD7-8907-3D2F-983357BCB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27C1-A7FA-4D3D-BB7B-18DAC8C2AA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anandtech.com/show/14750/hot-chips-31-analysis-inmemory-processing-by-upme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D0D-2587-F618-CFF8-F6DEF2D9A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91440"/>
            <a:ext cx="10637520" cy="3337559"/>
          </a:xfrm>
        </p:spPr>
        <p:txBody>
          <a:bodyPr>
            <a:noAutofit/>
          </a:bodyPr>
          <a:lstStyle/>
          <a:p>
            <a:r>
              <a:rPr lang="en-GB" sz="5400" dirty="0"/>
              <a:t>High-throughput Pairwise Alignment with the Wavefront Algorithm using Processing-in-Memory</a:t>
            </a:r>
            <a:endParaRPr lang="en-US" sz="5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7273F1-7B25-E9EB-A5FA-046B3EAA11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40" y="3602038"/>
            <a:ext cx="10637520" cy="103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Safaa Diab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Amir Nassereldine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Mohammed Alser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Juan 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ó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mez Luna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lang="en-US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Onur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 Mutlu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Izzat El Hajj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1</a:t>
            </a:r>
            <a:endParaRPr lang="en-US" sz="2000" baseline="300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  <a:p>
            <a:endParaRPr lang="en-US" sz="1600" i="1" baseline="300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16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American University of Beirut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Lebanon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		</a:t>
            </a:r>
            <a:r>
              <a:rPr lang="en-US" sz="18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ETH Z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ürich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Switzerland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0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30E09C-B88D-BE0D-3EB3-3F81512B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081" y="4663440"/>
            <a:ext cx="3837938" cy="2398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BA14A-ECBF-E33B-8ED8-285E7390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95" y="5881699"/>
            <a:ext cx="2541272" cy="100803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478518F-5F99-E346-A86F-02733E652F0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0" y="5322686"/>
            <a:ext cx="2430783" cy="635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3B7BB6-D60B-717C-F934-0A324067782C}"/>
              </a:ext>
            </a:extLst>
          </p:cNvPr>
          <p:cNvSpPr txBox="1"/>
          <p:nvPr/>
        </p:nvSpPr>
        <p:spPr>
          <a:xfrm>
            <a:off x="5009599" y="5115993"/>
            <a:ext cx="2172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HiCOMB 2022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May 30, 2022</a:t>
            </a:r>
          </a:p>
        </p:txBody>
      </p:sp>
    </p:spTree>
    <p:extLst>
      <p:ext uri="{BB962C8B-B14F-4D97-AF65-F5344CB8AC3E}">
        <p14:creationId xmlns:p14="http://schemas.microsoft.com/office/powerpoint/2010/main" val="322388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E4454A-800A-50C5-0781-D9367212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235826"/>
            <a:ext cx="9601200" cy="4622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77C39-EC0B-3730-486A-038CD67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WFA on a PIM System: Implementation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0BA20-8992-DF4A-6B07-A3B274E3A36D}"/>
              </a:ext>
            </a:extLst>
          </p:cNvPr>
          <p:cNvSpPr txBox="1"/>
          <p:nvPr/>
        </p:nvSpPr>
        <p:spPr>
          <a:xfrm>
            <a:off x="838200" y="990600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Implement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state-of-the-art</a:t>
            </a:r>
            <a:r>
              <a:rPr lang="en-US" sz="2000" dirty="0">
                <a:latin typeface="+mj-lt"/>
              </a:rPr>
              <a:t> alignment algorithm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WFA</a:t>
            </a:r>
            <a:r>
              <a:rPr lang="en-US" sz="2000" dirty="0">
                <a:latin typeface="+mj-lt"/>
              </a:rPr>
              <a:t> on </a:t>
            </a:r>
            <a:r>
              <a:rPr lang="en-US" sz="2000" b="1" dirty="0">
                <a:solidFill>
                  <a:schemeClr val="accent3"/>
                </a:solidFill>
                <a:latin typeface="+mj-lt"/>
              </a:rPr>
              <a:t>UPMEM-PIM architecture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j-lt"/>
              </a:rPr>
              <a:t>erform high-throughput read pair alignment to detect the peak throughput in which the implementation is efficient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99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EEDDC-9FAE-BE16-9359-CE632302B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235826"/>
            <a:ext cx="9601200" cy="4622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77C39-EC0B-3730-486A-038CD67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WFA on a PIM System: Implementation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0BA20-8992-DF4A-6B07-A3B274E3A36D}"/>
              </a:ext>
            </a:extLst>
          </p:cNvPr>
          <p:cNvSpPr txBox="1"/>
          <p:nvPr/>
        </p:nvSpPr>
        <p:spPr>
          <a:xfrm>
            <a:off x="838200" y="990600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Implement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state-of-the-art</a:t>
            </a:r>
            <a:r>
              <a:rPr lang="en-US" sz="2000" dirty="0">
                <a:latin typeface="+mj-lt"/>
              </a:rPr>
              <a:t> alignment algorithm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WFA</a:t>
            </a:r>
            <a:r>
              <a:rPr lang="en-US" sz="2000" dirty="0">
                <a:latin typeface="+mj-lt"/>
              </a:rPr>
              <a:t> on </a:t>
            </a:r>
            <a:r>
              <a:rPr lang="en-US" sz="2000" b="1" dirty="0">
                <a:solidFill>
                  <a:schemeClr val="accent3"/>
                </a:solidFill>
                <a:latin typeface="+mj-lt"/>
              </a:rPr>
              <a:t>UPMEM-PIM architecture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j-lt"/>
              </a:rPr>
              <a:t>erform high-throughput read pair alignment to detect the peak throughput in which the implementation is efficient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9307-EDFF-BAED-08F1-7ED3C2BE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Model &amp; 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61BAA8-5D26-94D0-7886-BA8F81395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299630"/>
              </p:ext>
            </p:extLst>
          </p:nvPr>
        </p:nvGraphicFramePr>
        <p:xfrm>
          <a:off x="357170" y="2199503"/>
          <a:ext cx="11070770" cy="287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A8A5C8-FB4F-7871-2E6C-8DDFD53966E9}"/>
              </a:ext>
            </a:extLst>
          </p:cNvPr>
          <p:cNvSpPr txBox="1"/>
          <p:nvPr/>
        </p:nvSpPr>
        <p:spPr>
          <a:xfrm>
            <a:off x="783771" y="4808929"/>
            <a:ext cx="10570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+mj-lt"/>
            </a:endParaRPr>
          </a:p>
          <a:p>
            <a:r>
              <a:rPr lang="en-US" b="1" u="sng" dirty="0">
                <a:latin typeface="+mj-lt"/>
              </a:rPr>
              <a:t>Observation #1:</a:t>
            </a:r>
            <a:r>
              <a:rPr lang="en-US" dirty="0">
                <a:latin typeface="+mj-lt"/>
              </a:rPr>
              <a:t> CPU performance </a:t>
            </a:r>
            <a:r>
              <a:rPr lang="en-US" b="1" dirty="0">
                <a:solidFill>
                  <a:srgbClr val="4F81BD"/>
                </a:solidFill>
                <a:latin typeface="+mj-lt"/>
              </a:rPr>
              <a:t>does not scale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the number of CPU threads increase, which motivates the use of the PIM system.</a:t>
            </a:r>
            <a:endParaRPr lang="en-GB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19A125-6B3B-24CA-437C-BFB310685D0E}"/>
              </a:ext>
            </a:extLst>
          </p:cNvPr>
          <p:cNvSpPr txBox="1">
            <a:spLocks/>
          </p:cNvSpPr>
          <p:nvPr/>
        </p:nvSpPr>
        <p:spPr>
          <a:xfrm>
            <a:off x="838200" y="1025102"/>
            <a:ext cx="10515600" cy="126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Read Length: 100bp, Edit distance thresholds: 2% and 4%, Number of read pairs: 5Million</a:t>
            </a:r>
          </a:p>
          <a:p>
            <a:r>
              <a:rPr lang="en-US" sz="2000" dirty="0"/>
              <a:t>CPU: Intel® Xeon® Gold 5120 Processor: 56 CPU threads, and 64 GB Memory</a:t>
            </a:r>
          </a:p>
          <a:p>
            <a:r>
              <a:rPr lang="en-US" sz="2000" dirty="0"/>
              <a:t>PIM: 2,560 UPMEM DPUs at 425MHz and a total of 150GB MRAM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3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9307-EDFF-BAED-08F1-7ED3C2BE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Model &amp; 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61BAA8-5D26-94D0-7886-BA8F8139539D}"/>
              </a:ext>
            </a:extLst>
          </p:cNvPr>
          <p:cNvGraphicFramePr>
            <a:graphicFrameLocks/>
          </p:cNvGraphicFramePr>
          <p:nvPr/>
        </p:nvGraphicFramePr>
        <p:xfrm>
          <a:off x="357170" y="2199503"/>
          <a:ext cx="11070770" cy="287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A8A5C8-FB4F-7871-2E6C-8DDFD53966E9}"/>
              </a:ext>
            </a:extLst>
          </p:cNvPr>
          <p:cNvSpPr txBox="1"/>
          <p:nvPr/>
        </p:nvSpPr>
        <p:spPr>
          <a:xfrm>
            <a:off x="783771" y="4808929"/>
            <a:ext cx="10570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+mj-lt"/>
            </a:endParaRPr>
          </a:p>
          <a:p>
            <a:r>
              <a:rPr lang="en-US" b="1" u="sng" dirty="0">
                <a:latin typeface="+mj-lt"/>
              </a:rPr>
              <a:t>Observation #1:</a:t>
            </a:r>
            <a:r>
              <a:rPr lang="en-US" dirty="0">
                <a:latin typeface="+mj-lt"/>
              </a:rPr>
              <a:t> CPU performance </a:t>
            </a:r>
            <a:r>
              <a:rPr lang="en-US" b="1" dirty="0">
                <a:solidFill>
                  <a:srgbClr val="4F81BD"/>
                </a:solidFill>
                <a:latin typeface="+mj-lt"/>
              </a:rPr>
              <a:t>does not scale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the number of CPU threads increase, which motivates the use of the PIM system.</a:t>
            </a:r>
          </a:p>
          <a:p>
            <a:r>
              <a:rPr lang="en-US" b="1" u="sng" dirty="0">
                <a:latin typeface="+mj-lt"/>
              </a:rPr>
              <a:t>Observation #2:</a:t>
            </a:r>
            <a:r>
              <a:rPr lang="en-US" dirty="0">
                <a:latin typeface="+mj-lt"/>
              </a:rPr>
              <a:t> Our PIM implementation total time </a:t>
            </a:r>
            <a:r>
              <a:rPr lang="en-GB" dirty="0">
                <a:latin typeface="+mj-lt"/>
              </a:rPr>
              <a:t>achieves </a:t>
            </a:r>
            <a:r>
              <a:rPr lang="en-GB" b="1" dirty="0">
                <a:solidFill>
                  <a:srgbClr val="CC9900"/>
                </a:solidFill>
                <a:latin typeface="+mj-lt"/>
              </a:rPr>
              <a:t>4.87x (ED=2%)</a:t>
            </a:r>
            <a:r>
              <a:rPr lang="en-GB" dirty="0">
                <a:solidFill>
                  <a:srgbClr val="CC9900"/>
                </a:solidFill>
                <a:latin typeface="+mj-lt"/>
              </a:rPr>
              <a:t> </a:t>
            </a:r>
            <a:r>
              <a:rPr lang="en-GB" b="1" dirty="0">
                <a:solidFill>
                  <a:srgbClr val="CC9900"/>
                </a:solidFill>
                <a:latin typeface="+mj-lt"/>
              </a:rPr>
              <a:t>and</a:t>
            </a:r>
            <a:r>
              <a:rPr lang="en-GB" dirty="0">
                <a:solidFill>
                  <a:srgbClr val="CC9900"/>
                </a:solidFill>
                <a:latin typeface="+mj-lt"/>
              </a:rPr>
              <a:t> </a:t>
            </a:r>
            <a:r>
              <a:rPr lang="en-GB" b="1" dirty="0">
                <a:solidFill>
                  <a:srgbClr val="CC9900"/>
                </a:solidFill>
                <a:latin typeface="+mj-lt"/>
              </a:rPr>
              <a:t>4.05x (ED=4%) speedup</a:t>
            </a:r>
            <a:r>
              <a:rPr lang="en-GB" dirty="0">
                <a:latin typeface="+mj-lt"/>
              </a:rPr>
              <a:t> over 56-thread CPU implementation.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19A125-6B3B-24CA-437C-BFB310685D0E}"/>
              </a:ext>
            </a:extLst>
          </p:cNvPr>
          <p:cNvSpPr txBox="1">
            <a:spLocks/>
          </p:cNvSpPr>
          <p:nvPr/>
        </p:nvSpPr>
        <p:spPr>
          <a:xfrm>
            <a:off x="838200" y="1025102"/>
            <a:ext cx="10515600" cy="126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Read Length: 100bp, Edit distance thresholds: 2% and 4%, Number of read pairs: 5Million</a:t>
            </a:r>
          </a:p>
          <a:p>
            <a:r>
              <a:rPr lang="en-US" sz="2000"/>
              <a:t>CPU: Intel® Xeon® Gold 5120 Processor: 56 CPU threads, and 64 GB Memory</a:t>
            </a:r>
          </a:p>
          <a:p>
            <a:r>
              <a:rPr lang="en-US" sz="2000"/>
              <a:t>PIM: 2,560 UPMEM DPUs at 425MHz and a total of 150GB MRAM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2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9307-EDFF-BAED-08F1-7ED3C2BE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12187"/>
          </a:xfrm>
        </p:spPr>
        <p:txBody>
          <a:bodyPr/>
          <a:lstStyle/>
          <a:p>
            <a:r>
              <a:rPr lang="en-US" dirty="0"/>
              <a:t>Evaluation Model &amp; 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61BAA8-5D26-94D0-7886-BA8F8139539D}"/>
              </a:ext>
            </a:extLst>
          </p:cNvPr>
          <p:cNvGraphicFramePr>
            <a:graphicFrameLocks/>
          </p:cNvGraphicFramePr>
          <p:nvPr/>
        </p:nvGraphicFramePr>
        <p:xfrm>
          <a:off x="357170" y="2199503"/>
          <a:ext cx="11070770" cy="287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A8A5C8-FB4F-7871-2E6C-8DDFD53966E9}"/>
              </a:ext>
            </a:extLst>
          </p:cNvPr>
          <p:cNvSpPr txBox="1"/>
          <p:nvPr/>
        </p:nvSpPr>
        <p:spPr>
          <a:xfrm>
            <a:off x="783771" y="4808929"/>
            <a:ext cx="10570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+mj-lt"/>
            </a:endParaRPr>
          </a:p>
          <a:p>
            <a:r>
              <a:rPr lang="en-US" b="1" u="sng" dirty="0">
                <a:latin typeface="+mj-lt"/>
              </a:rPr>
              <a:t>Observation #1:</a:t>
            </a:r>
            <a:r>
              <a:rPr lang="en-US" dirty="0">
                <a:latin typeface="+mj-lt"/>
              </a:rPr>
              <a:t> CPU performance </a:t>
            </a:r>
            <a:r>
              <a:rPr lang="en-US" b="1" dirty="0">
                <a:solidFill>
                  <a:srgbClr val="4F81BD"/>
                </a:solidFill>
                <a:latin typeface="+mj-lt"/>
              </a:rPr>
              <a:t>does not scale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the number of CPU threads increase, which motivates the use of the PIM system.</a:t>
            </a:r>
          </a:p>
          <a:p>
            <a:r>
              <a:rPr lang="en-US" b="1" u="sng" dirty="0">
                <a:latin typeface="+mj-lt"/>
              </a:rPr>
              <a:t>Observation #2:</a:t>
            </a:r>
            <a:r>
              <a:rPr lang="en-US" dirty="0">
                <a:latin typeface="+mj-lt"/>
              </a:rPr>
              <a:t> Our PIM implementation total time </a:t>
            </a:r>
            <a:r>
              <a:rPr lang="en-GB" dirty="0">
                <a:latin typeface="+mj-lt"/>
              </a:rPr>
              <a:t>achieves </a:t>
            </a:r>
            <a:r>
              <a:rPr lang="en-GB" b="1" dirty="0">
                <a:solidFill>
                  <a:srgbClr val="CC9900"/>
                </a:solidFill>
                <a:latin typeface="+mj-lt"/>
              </a:rPr>
              <a:t>4.87x (ED=2%)</a:t>
            </a:r>
            <a:r>
              <a:rPr lang="en-GB" dirty="0">
                <a:solidFill>
                  <a:srgbClr val="CC9900"/>
                </a:solidFill>
                <a:latin typeface="+mj-lt"/>
              </a:rPr>
              <a:t> </a:t>
            </a:r>
            <a:r>
              <a:rPr lang="en-GB" b="1" dirty="0">
                <a:solidFill>
                  <a:srgbClr val="CC9900"/>
                </a:solidFill>
                <a:latin typeface="+mj-lt"/>
              </a:rPr>
              <a:t>and</a:t>
            </a:r>
            <a:r>
              <a:rPr lang="en-GB" dirty="0">
                <a:solidFill>
                  <a:srgbClr val="CC9900"/>
                </a:solidFill>
                <a:latin typeface="+mj-lt"/>
              </a:rPr>
              <a:t> </a:t>
            </a:r>
            <a:r>
              <a:rPr lang="en-GB" b="1" dirty="0">
                <a:solidFill>
                  <a:srgbClr val="CC9900"/>
                </a:solidFill>
                <a:latin typeface="+mj-lt"/>
              </a:rPr>
              <a:t>4.05x (ED=4%) speedup</a:t>
            </a:r>
            <a:r>
              <a:rPr lang="en-GB" dirty="0">
                <a:latin typeface="+mj-lt"/>
              </a:rPr>
              <a:t> over 56-thread CPU implementation.</a:t>
            </a:r>
          </a:p>
          <a:p>
            <a:r>
              <a:rPr lang="en-US" b="1" u="sng" dirty="0">
                <a:solidFill>
                  <a:prstClr val="black"/>
                </a:solidFill>
                <a:latin typeface="Times New Roman" panose="02020603050405020304"/>
              </a:rPr>
              <a:t>Observation #3:</a:t>
            </a:r>
            <a:r>
              <a:rPr lang="en-US" dirty="0">
                <a:solidFill>
                  <a:prstClr val="black"/>
                </a:solidFill>
                <a:latin typeface="Times New Roman" panose="02020603050405020304"/>
              </a:rPr>
              <a:t> </a:t>
            </a:r>
            <a:r>
              <a:rPr lang="en-GB" dirty="0">
                <a:latin typeface="+mj-lt"/>
              </a:rPr>
              <a:t>PIM implementation kernel time achieves </a:t>
            </a:r>
            <a:r>
              <a:rPr lang="en-US" b="1" dirty="0">
                <a:solidFill>
                  <a:srgbClr val="FFCC00"/>
                </a:solidFill>
                <a:latin typeface="+mj-lt"/>
              </a:rPr>
              <a:t>37.4x and 12.3x higher speedup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GB" dirty="0">
                <a:latin typeface="+mj-lt"/>
              </a:rPr>
              <a:t>when the CPU-DPU data transfer time is not accounted.</a:t>
            </a: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19A125-6B3B-24CA-437C-BFB310685D0E}"/>
              </a:ext>
            </a:extLst>
          </p:cNvPr>
          <p:cNvSpPr txBox="1">
            <a:spLocks/>
          </p:cNvSpPr>
          <p:nvPr/>
        </p:nvSpPr>
        <p:spPr>
          <a:xfrm>
            <a:off x="838200" y="1025102"/>
            <a:ext cx="10515600" cy="126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Read Length: 100bp, Edit distance thresholds: 2% and 4%, Number of read pairs: 5Million</a:t>
            </a:r>
          </a:p>
          <a:p>
            <a:r>
              <a:rPr lang="en-US" sz="2000"/>
              <a:t>CPU: Intel® Xeon® Gold 5120 Processor: 56 CPU threads, and 64 GB Memory</a:t>
            </a:r>
          </a:p>
          <a:p>
            <a:r>
              <a:rPr lang="en-US" sz="2000"/>
              <a:t>PIM: 2,560 UPMEM DPUs at 425MHz and a total of 150GB MRAM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F-4892-09F6-AB16-D51BFED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8F26-1F04-12FE-04B4-3237A4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6905"/>
            <a:ext cx="10515599" cy="554681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Problem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/>
              <a:t>Read mapping phase of genome sequencing analysis is bottlenecked by the </a:t>
            </a:r>
            <a:r>
              <a:rPr lang="en-US" sz="1800" dirty="0">
                <a:solidFill>
                  <a:srgbClr val="C00000"/>
                </a:solidFill>
              </a:rPr>
              <a:t>data-intensive sequence alignment algorithms</a:t>
            </a:r>
            <a:r>
              <a:rPr lang="en-US" sz="1800" dirty="0"/>
              <a:t>.</a:t>
            </a:r>
            <a:endParaRPr lang="en-US" sz="18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Motivation:</a:t>
            </a:r>
          </a:p>
          <a:p>
            <a:pPr lvl="1"/>
            <a:r>
              <a:rPr lang="en-US" sz="1800" dirty="0"/>
              <a:t>PIM alleviates memory bandwidth limitations of existing systems.</a:t>
            </a:r>
          </a:p>
          <a:p>
            <a:pPr lvl="1"/>
            <a:r>
              <a:rPr lang="en-US" sz="1800" dirty="0"/>
              <a:t>UPMEM-PIM is the first DRAM-processing engine</a:t>
            </a: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9242"/>
                </a:solidFill>
              </a:rPr>
              <a:t>We show that the Wavefront Alignment (WFA) algorithm can achieve substantially higher pairwise read alignment throughput on the PIM system than on a server-grade multi-threaded CPU system.</a:t>
            </a:r>
          </a:p>
          <a:p>
            <a:pPr algn="just">
              <a:lnSpc>
                <a:spcPct val="100000"/>
              </a:lnSpc>
            </a:pPr>
            <a:endParaRPr lang="en-US" sz="2400" b="1" dirty="0">
              <a:solidFill>
                <a:srgbClr val="009242"/>
              </a:solidFill>
            </a:endParaRPr>
          </a:p>
          <a:p>
            <a:r>
              <a:rPr lang="en-GB" sz="2400" b="1" dirty="0">
                <a:solidFill>
                  <a:srgbClr val="CC9900"/>
                </a:solidFill>
              </a:rPr>
              <a:t>Future Work:</a:t>
            </a:r>
          </a:p>
          <a:p>
            <a:pPr lvl="1"/>
            <a:r>
              <a:rPr lang="en-GB" sz="1800" dirty="0"/>
              <a:t>Run experiments on longer read lengths and higher edit distance thresholds</a:t>
            </a:r>
          </a:p>
          <a:p>
            <a:pPr lvl="1"/>
            <a:r>
              <a:rPr lang="en-GB" sz="1800" dirty="0"/>
              <a:t>Implement other alignment algorithms on the PIM system</a:t>
            </a:r>
          </a:p>
          <a:p>
            <a:pPr lvl="1"/>
            <a:endParaRPr lang="en-GB" dirty="0"/>
          </a:p>
          <a:p>
            <a:pPr algn="just">
              <a:lnSpc>
                <a:spcPct val="100000"/>
              </a:lnSpc>
            </a:pPr>
            <a:endParaRPr lang="en-US" sz="2400" b="1" dirty="0">
              <a:solidFill>
                <a:srgbClr val="009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D0D-2587-F618-CFF8-F6DEF2D9A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91440"/>
            <a:ext cx="10637520" cy="3337559"/>
          </a:xfrm>
        </p:spPr>
        <p:txBody>
          <a:bodyPr>
            <a:noAutofit/>
          </a:bodyPr>
          <a:lstStyle/>
          <a:p>
            <a:r>
              <a:rPr lang="en-GB" sz="5400" dirty="0"/>
              <a:t>High-throughput Pairwise Alignment with the Wavefront Algorithm using Processing-in-Memory</a:t>
            </a:r>
            <a:endParaRPr lang="en-US" sz="5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7273F1-7B25-E9EB-A5FA-046B3EAA11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40" y="3602038"/>
            <a:ext cx="10637520" cy="103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Safaa Diab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Amir Nassereldine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Mohammed Alser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Juan 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ó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mez Luna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lang="en-US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Onur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 Mutlu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, Izzat El Hajj</a:t>
            </a:r>
            <a:r>
              <a:rPr lang="en-US" sz="20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Times New Roman" panose="02020603050405020304" pitchFamily="18" charset="0"/>
              </a:rPr>
              <a:t>1</a:t>
            </a:r>
            <a:endParaRPr lang="en-US" sz="2000" baseline="300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  <a:p>
            <a:endParaRPr lang="en-US" sz="1600" i="1" baseline="300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16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American University of Beirut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Lebanon</a:t>
            </a:r>
            <a:r>
              <a:rPr lang="en-US" sz="2800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		</a:t>
            </a:r>
            <a:r>
              <a:rPr lang="en-US" sz="18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ETH Z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ürich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Switzerland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0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30E09C-B88D-BE0D-3EB3-3F81512B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081" y="4663440"/>
            <a:ext cx="3837938" cy="2398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BA14A-ECBF-E33B-8ED8-285E7390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95" y="5881699"/>
            <a:ext cx="2541272" cy="100803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478518F-5F99-E346-A86F-02733E652F0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0" y="5322686"/>
            <a:ext cx="2430783" cy="635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3B7BB6-D60B-717C-F934-0A324067782C}"/>
              </a:ext>
            </a:extLst>
          </p:cNvPr>
          <p:cNvSpPr txBox="1"/>
          <p:nvPr/>
        </p:nvSpPr>
        <p:spPr>
          <a:xfrm>
            <a:off x="4044778" y="5327382"/>
            <a:ext cx="410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3056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F-4892-09F6-AB16-D51BFED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8F26-1F04-12FE-04B4-3237A4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6905"/>
            <a:ext cx="10515599" cy="573284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Problem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Genome sequencing analysis is bottlenecked by the </a:t>
            </a:r>
            <a:r>
              <a:rPr lang="en-US" dirty="0">
                <a:solidFill>
                  <a:srgbClr val="C00000"/>
                </a:solidFill>
              </a:rPr>
              <a:t>data-intensive sequence alignment  algorithms</a:t>
            </a:r>
            <a:r>
              <a:rPr lang="en-US" dirty="0"/>
              <a:t> used in the read mapping phase.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Motivation:</a:t>
            </a:r>
          </a:p>
          <a:p>
            <a:pPr lvl="1" algn="just">
              <a:lnSpc>
                <a:spcPct val="100000"/>
              </a:lnSpc>
            </a:pPr>
            <a:r>
              <a:rPr lang="en-GB" dirty="0"/>
              <a:t>Processing-in-Memory (PIM)  </a:t>
            </a:r>
            <a:r>
              <a:rPr lang="en-US" dirty="0"/>
              <a:t>alleviates memory bandwidth limitations of existing systems by enabling </a:t>
            </a:r>
            <a:r>
              <a:rPr lang="en-GB" dirty="0"/>
              <a:t>computation inside the memory without the need to move data.</a:t>
            </a:r>
          </a:p>
          <a:p>
            <a:pPr lvl="1" algn="just">
              <a:lnSpc>
                <a:spcPct val="100000"/>
              </a:lnSpc>
            </a:pPr>
            <a:r>
              <a:rPr lang="en-GB" dirty="0"/>
              <a:t>UPMEM developed the first general-purpose real-world PIM architecture.</a:t>
            </a:r>
          </a:p>
          <a:p>
            <a:pPr lvl="1" algn="just">
              <a:lnSpc>
                <a:spcPct val="100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9242"/>
                </a:solidFill>
              </a:rPr>
              <a:t>We show that the Wavefront Alignment (WFA) algorithm can achieve substantially higher pairwise read alignment throughput on the PIM system than on a server-grade multi-threaded CPU system.</a:t>
            </a:r>
          </a:p>
        </p:txBody>
      </p:sp>
    </p:spTree>
    <p:extLst>
      <p:ext uri="{BB962C8B-B14F-4D97-AF65-F5344CB8AC3E}">
        <p14:creationId xmlns:p14="http://schemas.microsoft.com/office/powerpoint/2010/main" val="35065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4810-10D3-C1F0-6EA5-56688B7D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D20B-0AF8-5680-D100-C457E6FA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904"/>
            <a:ext cx="10515600" cy="546899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Modern workloads spend a significant portion of execution time and energy moving data between main memory and computing units through high latency and limited bandwidth memory bus.</a:t>
            </a:r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PIM provides a </a:t>
            </a:r>
            <a:r>
              <a:rPr lang="en-US" sz="2200" dirty="0">
                <a:solidFill>
                  <a:srgbClr val="009242"/>
                </a:solidFill>
              </a:rPr>
              <a:t>memory-centric solution </a:t>
            </a:r>
            <a:r>
              <a:rPr lang="en-US" sz="2200" dirty="0"/>
              <a:t>that alleviates the limitation factor of </a:t>
            </a:r>
            <a:r>
              <a:rPr lang="en-US" sz="2200" dirty="0">
                <a:solidFill>
                  <a:srgbClr val="C00000"/>
                </a:solidFill>
              </a:rPr>
              <a:t>memory-bounded (low data-reuse) </a:t>
            </a:r>
            <a:r>
              <a:rPr lang="en-US" sz="2200" dirty="0"/>
              <a:t>workloads such as: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Genomics 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Database index search</a:t>
            </a:r>
          </a:p>
          <a:p>
            <a:pPr lvl="1" fontAlgn="base"/>
            <a:r>
              <a:rPr lang="en-US" sz="1900" dirty="0"/>
              <a:t>3D image reconstruction &amp; FFT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Compression/Decompression</a:t>
            </a:r>
          </a:p>
          <a:p>
            <a:endParaRPr lang="en-US" sz="2000" dirty="0"/>
          </a:p>
          <a:p>
            <a:r>
              <a:rPr lang="en-US" sz="2200" dirty="0"/>
              <a:t>Genome analysis  utilizes data-intensive sequence alignment algorithms to align billion of read pairs simultaneously.</a:t>
            </a:r>
          </a:p>
          <a:p>
            <a:pPr lvl="1"/>
            <a:r>
              <a:rPr lang="en-US" sz="1900" dirty="0"/>
              <a:t>Bottlenecked by </a:t>
            </a:r>
            <a:r>
              <a:rPr lang="en-US" sz="1900" dirty="0">
                <a:solidFill>
                  <a:srgbClr val="C00000"/>
                </a:solidFill>
              </a:rPr>
              <a:t>the memory bandwidth limitations of existing systems.</a:t>
            </a:r>
          </a:p>
          <a:p>
            <a:pPr lvl="1"/>
            <a:endParaRPr lang="en-US" sz="2000" dirty="0">
              <a:solidFill>
                <a:srgbClr val="C00000"/>
              </a:solidFill>
            </a:endParaRPr>
          </a:p>
          <a:p>
            <a:r>
              <a:rPr lang="en-US" sz="2200" dirty="0">
                <a:solidFill>
                  <a:srgbClr val="009242"/>
                </a:solidFill>
              </a:rPr>
              <a:t>PIM can accelerate sequencing alignment algorithms by reducing the large number of data transfers required.</a:t>
            </a:r>
            <a:endParaRPr lang="en-US" sz="2400" dirty="0">
              <a:solidFill>
                <a:srgbClr val="00924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F3C0-C861-4E06-80A4-8672FA2E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UPMEM Processing-in-DRAM Engine (2019) </a:t>
            </a:r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5EB2FE4-BC58-E94C-8039-4CDE8EEBB0EA}"/>
              </a:ext>
            </a:extLst>
          </p:cNvPr>
          <p:cNvSpPr>
            <a:spLocks noGrp="1"/>
          </p:cNvSpPr>
          <p:nvPr/>
        </p:nvSpPr>
        <p:spPr bwMode="auto">
          <a:xfrm>
            <a:off x="838199" y="914402"/>
            <a:ext cx="10515600" cy="523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UPMEM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DDR4 DIMM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modules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large number of DRAM arrays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 +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general purpose processing cores.</a:t>
            </a:r>
          </a:p>
          <a:p>
            <a:pPr lvl="1"/>
            <a:r>
              <a:rPr lang="en-US" sz="1800" dirty="0">
                <a:latin typeface="+mj-lt"/>
                <a:cs typeface="Times New Roman" panose="02020603050405020304" pitchFamily="18" charset="0"/>
              </a:rPr>
              <a:t>Work as a parallel coprocessor connected to the main memory of a host where an x86 platform can have Up to 20 UPMEM DIMMs plugged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</a:rPr>
              <a:t>Each DDR4 R-DIMM module consists of 16 PIM enabled chips</a:t>
            </a: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Within each PIM chip there are 8 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DRAM Processing Units (DPUs)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Each DPU works independently and has: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32-bit RISC processor, 24 hardware threads 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64MB 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Main RAM (MRAM) </a:t>
            </a:r>
            <a:r>
              <a:rPr lang="en-US" sz="1800" dirty="0">
                <a:latin typeface="+mj-lt"/>
              </a:rPr>
              <a:t>banks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64KB Working RAM (WRAM)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24KB Instruction memory (IRAM)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</a:rPr>
              <a:t>UPMEM follows the Single Program Multiple Data (SPMD) programming model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2C3A3A-02C6-5F46-8278-48834590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7546" y="1966132"/>
            <a:ext cx="2691796" cy="1589314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33094D00-96B4-E74E-917B-BA57463AF2F6}"/>
              </a:ext>
            </a:extLst>
          </p:cNvPr>
          <p:cNvSpPr txBox="1"/>
          <p:nvPr/>
        </p:nvSpPr>
        <p:spPr>
          <a:xfrm>
            <a:off x="6864901" y="6382712"/>
            <a:ext cx="5327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https://www.anandtech.com/show/14750/hot-chips-31-analysis-inmemory-processing-by-upmem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7A2E64E-DA4A-BC4A-C6C5-C422B07F9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63" y="3594430"/>
            <a:ext cx="6312737" cy="1899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0264C-3850-DE02-EEF7-CE3577D461B1}"/>
              </a:ext>
            </a:extLst>
          </p:cNvPr>
          <p:cNvSpPr txBox="1"/>
          <p:nvPr/>
        </p:nvSpPr>
        <p:spPr>
          <a:xfrm>
            <a:off x="1059172" y="6587994"/>
            <a:ext cx="11192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rgbClr val="000000"/>
                </a:solidFill>
                <a:effectLst/>
                <a:latin typeface="CMR10"/>
              </a:rPr>
              <a:t>*Juan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MR10"/>
              </a:rPr>
              <a:t>G´omez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MR10"/>
              </a:rPr>
              <a:t>-Luna, Izzat El Hajj, Ivan Fernandez, Christina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MR10"/>
              </a:rPr>
              <a:t>Giannoula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MR10"/>
              </a:rPr>
              <a:t>, Geraldo F. Oliveira, and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MR10"/>
              </a:rPr>
              <a:t>Onur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MR10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MR10"/>
              </a:rPr>
              <a:t>Mutlu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MR10"/>
              </a:rPr>
              <a:t>. Benchmarking a new paradigm: An experimental analysis of a real processing-in-memory architecture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7C39-EC0B-3730-486A-038CD67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WFA on a PIM System: Implementation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0BA20-8992-DF4A-6B07-A3B274E3A36D}"/>
              </a:ext>
            </a:extLst>
          </p:cNvPr>
          <p:cNvSpPr txBox="1"/>
          <p:nvPr/>
        </p:nvSpPr>
        <p:spPr>
          <a:xfrm>
            <a:off x="838200" y="990600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Implement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state-of-the-art</a:t>
            </a:r>
            <a:r>
              <a:rPr lang="en-US" sz="2000" dirty="0">
                <a:latin typeface="+mj-lt"/>
              </a:rPr>
              <a:t> alignment algorithm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WFA</a:t>
            </a:r>
            <a:r>
              <a:rPr lang="en-US" sz="2000" dirty="0">
                <a:latin typeface="+mj-lt"/>
              </a:rPr>
              <a:t> on </a:t>
            </a:r>
            <a:r>
              <a:rPr lang="en-US" sz="2000" b="1" dirty="0">
                <a:solidFill>
                  <a:schemeClr val="accent3"/>
                </a:solidFill>
                <a:latin typeface="+mj-lt"/>
              </a:rPr>
              <a:t>UPMEM-PIM architecture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j-lt"/>
              </a:rPr>
              <a:t>erform high-throughput read pair alignment to detect the peak throughput in which the implementation is efficient</a:t>
            </a:r>
            <a:endParaRPr lang="en-US" sz="20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91BF355-2998-9AA2-3496-34FC288B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235827"/>
            <a:ext cx="3929743" cy="36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2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6115F91-7DD7-2A39-5DCF-3F2C65F7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235825"/>
            <a:ext cx="5671460" cy="4603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77C39-EC0B-3730-486A-038CD67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WFA on a PIM System: Implementation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0BA20-8992-DF4A-6B07-A3B274E3A36D}"/>
              </a:ext>
            </a:extLst>
          </p:cNvPr>
          <p:cNvSpPr txBox="1"/>
          <p:nvPr/>
        </p:nvSpPr>
        <p:spPr>
          <a:xfrm>
            <a:off x="838200" y="990600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Implement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state-of-the-art</a:t>
            </a:r>
            <a:r>
              <a:rPr lang="en-US" sz="2000" dirty="0">
                <a:latin typeface="+mj-lt"/>
              </a:rPr>
              <a:t> alignment algorithm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WFA</a:t>
            </a:r>
            <a:r>
              <a:rPr lang="en-US" sz="2000" dirty="0">
                <a:latin typeface="+mj-lt"/>
              </a:rPr>
              <a:t> on </a:t>
            </a:r>
            <a:r>
              <a:rPr lang="en-US" sz="2000" b="1" dirty="0">
                <a:solidFill>
                  <a:schemeClr val="accent3"/>
                </a:solidFill>
                <a:latin typeface="+mj-lt"/>
              </a:rPr>
              <a:t>UPMEM-PIM architecture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j-lt"/>
              </a:rPr>
              <a:t>erform high-throughput read pair alignment to detect the peak throughput in which the implementation is efficient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162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1DB4C7-1DCA-F1A4-F315-6920B5E6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2235826"/>
            <a:ext cx="9601202" cy="4603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77C39-EC0B-3730-486A-038CD67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WFA on a PIM System: Implementation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0BA20-8992-DF4A-6B07-A3B274E3A36D}"/>
              </a:ext>
            </a:extLst>
          </p:cNvPr>
          <p:cNvSpPr txBox="1"/>
          <p:nvPr/>
        </p:nvSpPr>
        <p:spPr>
          <a:xfrm>
            <a:off x="838200" y="990600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Implement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state-of-the-art</a:t>
            </a:r>
            <a:r>
              <a:rPr lang="en-US" sz="2000" dirty="0">
                <a:latin typeface="+mj-lt"/>
              </a:rPr>
              <a:t> alignment algorithm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WFA</a:t>
            </a:r>
            <a:r>
              <a:rPr lang="en-US" sz="2000" dirty="0">
                <a:latin typeface="+mj-lt"/>
              </a:rPr>
              <a:t> on </a:t>
            </a:r>
            <a:r>
              <a:rPr lang="en-US" sz="2000" b="1" dirty="0">
                <a:solidFill>
                  <a:schemeClr val="accent3"/>
                </a:solidFill>
                <a:latin typeface="+mj-lt"/>
              </a:rPr>
              <a:t>UPMEM-PIM architecture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j-lt"/>
              </a:rPr>
              <a:t>erform high-throughput read pair alignment to detect the peak throughput in which the implementation is efficient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EDF7C9-770C-1DF3-AE00-07EE7E249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235825"/>
            <a:ext cx="9601200" cy="4603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77C39-EC0B-3730-486A-038CD67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WFA on a PIM System: Implementation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0BA20-8992-DF4A-6B07-A3B274E3A36D}"/>
              </a:ext>
            </a:extLst>
          </p:cNvPr>
          <p:cNvSpPr txBox="1"/>
          <p:nvPr/>
        </p:nvSpPr>
        <p:spPr>
          <a:xfrm>
            <a:off x="838200" y="990600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Implement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state-of-the-art</a:t>
            </a:r>
            <a:r>
              <a:rPr lang="en-US" sz="2000" dirty="0">
                <a:latin typeface="+mj-lt"/>
              </a:rPr>
              <a:t> alignment algorithm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WFA</a:t>
            </a:r>
            <a:r>
              <a:rPr lang="en-US" sz="2000" dirty="0">
                <a:latin typeface="+mj-lt"/>
              </a:rPr>
              <a:t> on </a:t>
            </a:r>
            <a:r>
              <a:rPr lang="en-US" sz="2000" b="1" dirty="0">
                <a:solidFill>
                  <a:schemeClr val="accent3"/>
                </a:solidFill>
                <a:latin typeface="+mj-lt"/>
              </a:rPr>
              <a:t>UPMEM-PIM architecture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j-lt"/>
              </a:rPr>
              <a:t>erform high-throughput read pair alignment to detect the peak throughput in which the implementation is efficient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02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57F2887-E380-1E85-318A-6A630C7BB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5" y="2235826"/>
            <a:ext cx="9601199" cy="4603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77C39-EC0B-3730-486A-038CD67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WFA on a PIM System: Implementation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0BA20-8992-DF4A-6B07-A3B274E3A36D}"/>
              </a:ext>
            </a:extLst>
          </p:cNvPr>
          <p:cNvSpPr txBox="1"/>
          <p:nvPr/>
        </p:nvSpPr>
        <p:spPr>
          <a:xfrm>
            <a:off x="838200" y="990600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Implement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state-of-the-art</a:t>
            </a:r>
            <a:r>
              <a:rPr lang="en-US" sz="2000" dirty="0">
                <a:latin typeface="+mj-lt"/>
              </a:rPr>
              <a:t> alignment algorithm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WFA</a:t>
            </a:r>
            <a:r>
              <a:rPr lang="en-US" sz="2000" dirty="0">
                <a:latin typeface="+mj-lt"/>
              </a:rPr>
              <a:t> on </a:t>
            </a:r>
            <a:r>
              <a:rPr lang="en-US" sz="2000" b="1" dirty="0">
                <a:solidFill>
                  <a:schemeClr val="accent3"/>
                </a:solidFill>
                <a:latin typeface="+mj-lt"/>
              </a:rPr>
              <a:t>UPMEM-PIM architecture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j-lt"/>
              </a:rPr>
              <a:t>erform high-throughput read pair alignment to detect the peak throughput in which the implementation is efficient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25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1095</Words>
  <Application>Microsoft Office PowerPoint</Application>
  <PresentationFormat>Widescreen</PresentationFormat>
  <Paragraphs>112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CMR10</vt:lpstr>
      <vt:lpstr>Courier New</vt:lpstr>
      <vt:lpstr>Times</vt:lpstr>
      <vt:lpstr>Times New Roman</vt:lpstr>
      <vt:lpstr>Wingdings</vt:lpstr>
      <vt:lpstr>Office Theme</vt:lpstr>
      <vt:lpstr>High-throughput Pairwise Alignment with the Wavefront Algorithm using Processing-in-Memory</vt:lpstr>
      <vt:lpstr>Executive Summary</vt:lpstr>
      <vt:lpstr>Data Movement Bottleneck</vt:lpstr>
      <vt:lpstr>UPMEM Processing-in-DRAM Engine (2019) </vt:lpstr>
      <vt:lpstr>WFA on a PIM System: Implementation</vt:lpstr>
      <vt:lpstr>WFA on a PIM System: Implementation</vt:lpstr>
      <vt:lpstr>WFA on a PIM System: Implementation</vt:lpstr>
      <vt:lpstr>WFA on a PIM System: Implementation</vt:lpstr>
      <vt:lpstr>WFA on a PIM System: Implementation</vt:lpstr>
      <vt:lpstr>WFA on a PIM System: Implementation</vt:lpstr>
      <vt:lpstr>WFA on a PIM System: Implementation</vt:lpstr>
      <vt:lpstr>Evaluation Model &amp; Results</vt:lpstr>
      <vt:lpstr>Evaluation Model &amp; Results</vt:lpstr>
      <vt:lpstr>Evaluation Model &amp; Results</vt:lpstr>
      <vt:lpstr>Conclusion</vt:lpstr>
      <vt:lpstr>High-throughput Pairwise Alignment with the Wavefront Algorithm using Processing-in-Memory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Safaa Diab</dc:creator>
  <cp:lastModifiedBy>Safaa Diab</cp:lastModifiedBy>
  <cp:revision>99</cp:revision>
  <dcterms:created xsi:type="dcterms:W3CDTF">2022-05-14T13:40:45Z</dcterms:created>
  <dcterms:modified xsi:type="dcterms:W3CDTF">2022-05-21T20:30:26Z</dcterms:modified>
</cp:coreProperties>
</file>