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356" r:id="rId3"/>
    <p:sldId id="257" r:id="rId4"/>
    <p:sldId id="259" r:id="rId5"/>
    <p:sldId id="262" r:id="rId6"/>
    <p:sldId id="287" r:id="rId7"/>
    <p:sldId id="307" r:id="rId8"/>
    <p:sldId id="296" r:id="rId9"/>
    <p:sldId id="297" r:id="rId10"/>
    <p:sldId id="298" r:id="rId11"/>
    <p:sldId id="300" r:id="rId12"/>
    <p:sldId id="302" r:id="rId13"/>
    <p:sldId id="303" r:id="rId14"/>
    <p:sldId id="357" r:id="rId15"/>
    <p:sldId id="312" r:id="rId16"/>
    <p:sldId id="313" r:id="rId17"/>
    <p:sldId id="314" r:id="rId18"/>
    <p:sldId id="315" r:id="rId19"/>
    <p:sldId id="317" r:id="rId20"/>
    <p:sldId id="336" r:id="rId21"/>
    <p:sldId id="320" r:id="rId22"/>
    <p:sldId id="337" r:id="rId23"/>
    <p:sldId id="329" r:id="rId24"/>
    <p:sldId id="358" r:id="rId25"/>
    <p:sldId id="321" r:id="rId26"/>
    <p:sldId id="361" r:id="rId27"/>
    <p:sldId id="330" r:id="rId28"/>
    <p:sldId id="344" r:id="rId29"/>
    <p:sldId id="345" r:id="rId30"/>
    <p:sldId id="323" r:id="rId31"/>
    <p:sldId id="331" r:id="rId32"/>
    <p:sldId id="346" r:id="rId33"/>
    <p:sldId id="334" r:id="rId34"/>
    <p:sldId id="335" r:id="rId35"/>
    <p:sldId id="359" r:id="rId36"/>
    <p:sldId id="261" r:id="rId37"/>
    <p:sldId id="360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300"/>
    <a:srgbClr val="F76D01"/>
    <a:srgbClr val="5B9BD6"/>
    <a:srgbClr val="FF7E79"/>
    <a:srgbClr val="116DFE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1"/>
    <p:restoredTop sz="96327"/>
  </p:normalViewPr>
  <p:slideViewPr>
    <p:cSldViewPr snapToGrid="0">
      <p:cViewPr varScale="1">
        <p:scale>
          <a:sx n="123" d="100"/>
          <a:sy n="123" d="100"/>
        </p:scale>
        <p:origin x="360" y="192"/>
      </p:cViewPr>
      <p:guideLst/>
    </p:cSldViewPr>
  </p:slideViewPr>
  <p:outlineViewPr>
    <p:cViewPr>
      <p:scale>
        <a:sx n="33" d="100"/>
        <a:sy n="33" d="100"/>
      </p:scale>
      <p:origin x="0" y="-100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en-hsiangchang/Downloads/pact/Maximal%20Clique%20Enumeration%20on%20GPUs%20-%20PACT%202023%20-%20Camera%20Ready/fig/04-evaluation/compare-cpu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Skylake with 96 threads</c:v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compare!$C$45:$C$58</c:f>
              <c:strCache>
                <c:ptCount val="14"/>
                <c:pt idx="0">
                  <c:v>wiki-talk</c:v>
                </c:pt>
                <c:pt idx="1">
                  <c:v>as-skitter</c:v>
                </c:pt>
                <c:pt idx="2">
                  <c:v>socfb-B-anon</c:v>
                </c:pt>
                <c:pt idx="3">
                  <c:v>soc-pokec</c:v>
                </c:pt>
                <c:pt idx="4">
                  <c:v>wiki-topcats</c:v>
                </c:pt>
                <c:pt idx="5">
                  <c:v>soc-livejournal</c:v>
                </c:pt>
                <c:pt idx="6">
                  <c:v>soc-orkut</c:v>
                </c:pt>
                <c:pt idx="7">
                  <c:v>soc-sinaweibo</c:v>
                </c:pt>
                <c:pt idx="8">
                  <c:v>aff-orkut</c:v>
                </c:pt>
                <c:pt idx="9">
                  <c:v>clueweb09-50m</c:v>
                </c:pt>
                <c:pt idx="10">
                  <c:v>wiki-link</c:v>
                </c:pt>
                <c:pt idx="11">
                  <c:v>soc-friendster</c:v>
                </c:pt>
                <c:pt idx="13">
                  <c:v>Geomean</c:v>
                </c:pt>
              </c:strCache>
            </c:strRef>
          </c:cat>
          <c:val>
            <c:numRef>
              <c:f>compare!$D$45:$D$58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E0-C640-9E4E-F5FD916F0078}"/>
            </c:ext>
          </c:extLst>
        </c:ser>
        <c:ser>
          <c:idx val="1"/>
          <c:order val="1"/>
          <c:tx>
            <c:v>Single V100 NoWL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compare!$C$45:$C$58</c:f>
              <c:strCache>
                <c:ptCount val="14"/>
                <c:pt idx="0">
                  <c:v>wiki-talk</c:v>
                </c:pt>
                <c:pt idx="1">
                  <c:v>as-skitter</c:v>
                </c:pt>
                <c:pt idx="2">
                  <c:v>socfb-B-anon</c:v>
                </c:pt>
                <c:pt idx="3">
                  <c:v>soc-pokec</c:v>
                </c:pt>
                <c:pt idx="4">
                  <c:v>wiki-topcats</c:v>
                </c:pt>
                <c:pt idx="5">
                  <c:v>soc-livejournal</c:v>
                </c:pt>
                <c:pt idx="6">
                  <c:v>soc-orkut</c:v>
                </c:pt>
                <c:pt idx="7">
                  <c:v>soc-sinaweibo</c:v>
                </c:pt>
                <c:pt idx="8">
                  <c:v>aff-orkut</c:v>
                </c:pt>
                <c:pt idx="9">
                  <c:v>clueweb09-50m</c:v>
                </c:pt>
                <c:pt idx="10">
                  <c:v>wiki-link</c:v>
                </c:pt>
                <c:pt idx="11">
                  <c:v>soc-friendster</c:v>
                </c:pt>
                <c:pt idx="13">
                  <c:v>Geomean</c:v>
                </c:pt>
              </c:strCache>
            </c:strRef>
          </c:cat>
          <c:val>
            <c:numRef>
              <c:f>compare!$E$45:$E$58</c:f>
              <c:numCache>
                <c:formatCode>0.0</c:formatCode>
                <c:ptCount val="14"/>
                <c:pt idx="0">
                  <c:v>1.5710919088766691</c:v>
                </c:pt>
                <c:pt idx="1">
                  <c:v>1.9620667102681493</c:v>
                </c:pt>
                <c:pt idx="2">
                  <c:v>3.7453183520599249</c:v>
                </c:pt>
                <c:pt idx="3">
                  <c:v>2.7624309392265194</c:v>
                </c:pt>
                <c:pt idx="4">
                  <c:v>2.4096385542168677</c:v>
                </c:pt>
                <c:pt idx="5">
                  <c:v>2.2371364653243848</c:v>
                </c:pt>
                <c:pt idx="6">
                  <c:v>1.9567824604961392</c:v>
                </c:pt>
                <c:pt idx="7">
                  <c:v>1.9646365422396856</c:v>
                </c:pt>
                <c:pt idx="8">
                  <c:v>10.230357018581669</c:v>
                </c:pt>
                <c:pt idx="9">
                  <c:v>5.0041701417848206</c:v>
                </c:pt>
                <c:pt idx="10">
                  <c:v>3.1317339462720875</c:v>
                </c:pt>
                <c:pt idx="11">
                  <c:v>5.7716550980421939</c:v>
                </c:pt>
                <c:pt idx="1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E0-C640-9E4E-F5FD916F0078}"/>
            </c:ext>
          </c:extLst>
        </c:ser>
        <c:ser>
          <c:idx val="2"/>
          <c:order val="2"/>
          <c:tx>
            <c:v>Single V100 WL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compare!$C$45:$C$58</c:f>
              <c:strCache>
                <c:ptCount val="14"/>
                <c:pt idx="0">
                  <c:v>wiki-talk</c:v>
                </c:pt>
                <c:pt idx="1">
                  <c:v>as-skitter</c:v>
                </c:pt>
                <c:pt idx="2">
                  <c:v>socfb-B-anon</c:v>
                </c:pt>
                <c:pt idx="3">
                  <c:v>soc-pokec</c:v>
                </c:pt>
                <c:pt idx="4">
                  <c:v>wiki-topcats</c:v>
                </c:pt>
                <c:pt idx="5">
                  <c:v>soc-livejournal</c:v>
                </c:pt>
                <c:pt idx="6">
                  <c:v>soc-orkut</c:v>
                </c:pt>
                <c:pt idx="7">
                  <c:v>soc-sinaweibo</c:v>
                </c:pt>
                <c:pt idx="8">
                  <c:v>aff-orkut</c:v>
                </c:pt>
                <c:pt idx="9">
                  <c:v>clueweb09-50m</c:v>
                </c:pt>
                <c:pt idx="10">
                  <c:v>wiki-link</c:v>
                </c:pt>
                <c:pt idx="11">
                  <c:v>soc-friendster</c:v>
                </c:pt>
                <c:pt idx="13">
                  <c:v>Geomean</c:v>
                </c:pt>
              </c:strCache>
            </c:strRef>
          </c:cat>
          <c:val>
            <c:numRef>
              <c:f>compare!$F$45:$F$58</c:f>
              <c:numCache>
                <c:formatCode>0.0</c:formatCode>
                <c:ptCount val="14"/>
                <c:pt idx="0">
                  <c:v>2.9</c:v>
                </c:pt>
                <c:pt idx="1">
                  <c:v>3.7</c:v>
                </c:pt>
                <c:pt idx="2">
                  <c:v>3.6</c:v>
                </c:pt>
                <c:pt idx="3">
                  <c:v>2.6</c:v>
                </c:pt>
                <c:pt idx="4">
                  <c:v>2.4</c:v>
                </c:pt>
                <c:pt idx="5">
                  <c:v>6.2</c:v>
                </c:pt>
                <c:pt idx="6">
                  <c:v>3.7</c:v>
                </c:pt>
                <c:pt idx="7">
                  <c:v>3.3</c:v>
                </c:pt>
                <c:pt idx="8" formatCode="0">
                  <c:v>10.199999999999999</c:v>
                </c:pt>
                <c:pt idx="9">
                  <c:v>6</c:v>
                </c:pt>
                <c:pt idx="10">
                  <c:v>3.1</c:v>
                </c:pt>
                <c:pt idx="11">
                  <c:v>5.9</c:v>
                </c:pt>
                <c:pt idx="13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E0-C640-9E4E-F5FD916F0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axId val="1157724720"/>
        <c:axId val="1148893216"/>
      </c:barChart>
      <c:catAx>
        <c:axId val="115772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10000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48893216"/>
        <c:crossesAt val="0.5"/>
        <c:auto val="1"/>
        <c:lblAlgn val="ctr"/>
        <c:lblOffset val="0"/>
        <c:noMultiLvlLbl val="0"/>
      </c:catAx>
      <c:valAx>
        <c:axId val="1148893216"/>
        <c:scaling>
          <c:logBase val="2"/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2000">
                    <a:solidFill>
                      <a:schemeClr val="tx1"/>
                    </a:solidFill>
                  </a:rPr>
                  <a:t>Speedup (over parallel CPU)</a:t>
                </a:r>
                <a:endParaRPr lang="zh-TW" altLang="en-US" sz="20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059322033898305E-2"/>
              <c:y val="9.265091863517060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5772472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88E90-5882-7446-BB6F-E95D8725CBB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6AEA-E7D3-8047-8057-3A1E5BDA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9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49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TW" sz="1800" dirty="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sz="1200" dirty="0">
                    <a:latin typeface="Arial" panose="020B0604020202020204" pitchFamily="34" charset="0"/>
                  </a:rPr>
                  <a:t>Key set operations:</a:t>
                </a:r>
              </a:p>
              <a:p>
                <a:pPr marL="0" indent="0">
                  <a:buNone/>
                </a:pPr>
                <a:r>
                  <a:rPr lang="en-US" altLang="zh-TW" sz="1200" b="0" i="0">
                    <a:effectLst/>
                    <a:latin typeface="Cambria Math" panose="02040503050406030204" pitchFamily="18" charset="0"/>
                  </a:rPr>
                  <a:t>𝑃 −𝑁(𝑣_𝑝𝑖𝑣𝑜𝑡 )</a:t>
                </a:r>
                <a:r>
                  <a:rPr lang="en" altLang="zh-TW" sz="1200" i="0" dirty="0">
                    <a:effectLst/>
                    <a:latin typeface="Arial" panose="020B0604020202020204" pitchFamily="34" charset="0"/>
                  </a:rPr>
                  <a:t>, 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𝑃∩𝑁(𝑣)</a:t>
                </a:r>
                <a:r>
                  <a:rPr lang="en" altLang="zh-TW" sz="1200" b="0" i="0" dirty="0">
                    <a:effectLst/>
                    <a:latin typeface="Arial" panose="020B0604020202020204" pitchFamily="34" charset="0"/>
                  </a:rPr>
                  <a:t>, and 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𝑋∩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𝑁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(𝑣)</a:t>
                </a:r>
                <a:endParaRPr lang="en" altLang="zh-TW" sz="1200" b="0" i="0" dirty="0">
                  <a:effectLst/>
                  <a:latin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06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85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81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37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11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91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52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66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57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zh-TW" sz="1800" dirty="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Therefore, we can split </a:t>
                </a:r>
                <a:r>
                  <a:rPr lang="en-US" altLang="zh-TW" sz="1200" b="0" i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𝑋</a:t>
                </a:r>
                <a:r>
                  <a:rPr lang="en-US" altLang="zh-TW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each level into </a:t>
                </a:r>
                <a:r>
                  <a:rPr lang="en-US" altLang="zh-TW" sz="1200" i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𝑋</a:t>
                </a:r>
                <a:r>
                  <a:rPr lang="en-US" altLang="zh-TW" sz="1200" b="0" i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_𝑃</a:t>
                </a:r>
                <a:r>
                  <a:rPr lang="en-US" altLang="zh-TW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US" altLang="zh-TW" sz="1200" i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𝑋</a:t>
                </a:r>
                <a:r>
                  <a:rPr lang="en-US" altLang="zh-TW" sz="1200" b="0" i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_𝑋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first part </a:t>
                </a:r>
                <a:r>
                  <a:rPr lang="en-US" altLang="zh-TW" sz="1200" i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𝑋</a:t>
                </a:r>
                <a:r>
                  <a:rPr lang="en-US" altLang="zh-TW" sz="1200" b="0" i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_𝑃</a:t>
                </a:r>
                <a:r>
                  <a:rPr lang="en-US" dirty="0"/>
                  <a:t> maintains X from the first level of P. Although</a:t>
                </a:r>
                <a:r>
                  <a:rPr lang="en-US" baseline="0" dirty="0"/>
                  <a:t> vertices can be added or be removed, the size of this part is always bounded by the degeneracy. This means that we can binary encode it with respect to P and maintain it with small amount of memory.</a:t>
                </a:r>
              </a:p>
              <a:p>
                <a:r>
                  <a:rPr lang="en-US" baseline="0" dirty="0"/>
                  <a:t>The second part is </a:t>
                </a:r>
                <a:r>
                  <a:rPr lang="en-US" altLang="zh-TW" sz="1200" i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𝑋</a:t>
                </a:r>
                <a:r>
                  <a:rPr lang="en-US" altLang="zh-TW" sz="1200" b="0" i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_𝑋</a:t>
                </a:r>
                <a:r>
                  <a:rPr lang="en-US" dirty="0"/>
                  <a:t>, the part that only shrinks from the first level. However,</a:t>
                </a:r>
                <a:r>
                  <a:rPr lang="en-US" baseline="0" dirty="0"/>
                  <a:t> we still need to backtrack so we cannot directly overwrite this </a:t>
                </a:r>
                <a:r>
                  <a:rPr lang="en-US" altLang="zh-TW" sz="1200" i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𝑋</a:t>
                </a:r>
                <a:r>
                  <a:rPr lang="en-US" altLang="zh-TW" sz="1200" b="0" i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_𝑋</a:t>
                </a:r>
                <a:r>
                  <a:rPr lang="en-US" baseline="0" dirty="0"/>
                  <a:t>.</a:t>
                </a:r>
                <a:endParaRPr 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36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56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 summary, the d times delta term us replaced by d square and delta if using the IP paradigm and splitting X into </a:t>
                </a:r>
                <a:r>
                  <a:rPr lang="en-US" b="0" i="0">
                    <a:latin typeface="Cambria Math" panose="02040503050406030204" pitchFamily="18" charset="0"/>
                  </a:rPr>
                  <a:t>𝑋_𝑃</a:t>
                </a:r>
                <a:r>
                  <a:rPr lang="en-US" dirty="0"/>
                  <a:t> and </a:t>
                </a:r>
                <a:r>
                  <a:rPr lang="en-US" altLang="zh-TW" sz="1200" i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𝑋</a:t>
                </a:r>
                <a:r>
                  <a:rPr lang="en-US" altLang="zh-TW" sz="1200" b="0" i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_𝑋</a:t>
                </a:r>
                <a:r>
                  <a:rPr lang="en-US" dirty="0"/>
                  <a:t>, where 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𝑋_𝑃</a:t>
                </a:r>
                <a:r>
                  <a:rPr lang="en-US" altLang="zh-TW" dirty="0"/>
                  <a:t> is binary encoded at</a:t>
                </a:r>
                <a:r>
                  <a:rPr lang="en-US" altLang="zh-TW" baseline="0" dirty="0"/>
                  <a:t> each level </a:t>
                </a:r>
                <a:r>
                  <a:rPr lang="en-US" altLang="zh-TW" dirty="0"/>
                  <a:t>and only one </a:t>
                </a:r>
                <a:r>
                  <a:rPr lang="en-US" altLang="zh-TW" sz="1200" i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𝑋</a:t>
                </a:r>
                <a:r>
                  <a:rPr lang="en-US" altLang="zh-TW" sz="1200" b="0" i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_𝑋</a:t>
                </a:r>
                <a:r>
                  <a:rPr lang="en-US" dirty="0"/>
                  <a:t> is maintained in</a:t>
                </a:r>
                <a:r>
                  <a:rPr lang="en-US" baseline="0" dirty="0"/>
                  <a:t> each block.</a:t>
                </a:r>
              </a:p>
              <a:p>
                <a:r>
                  <a:rPr lang="en-US" baseline="0" dirty="0"/>
                  <a:t>Therefore, we only need several Gigabytes of memory solving MCE for large graphs such as wiki-link.</a:t>
                </a:r>
                <a:endParaRPr 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6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61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448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48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494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58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01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985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2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8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687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016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106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57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103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896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12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18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2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54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59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09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63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40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zh-TW" sz="1800" dirty="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" altLang="zh-TW" sz="1200" b="0" i="0" dirty="0">
                    <a:effectLst/>
                    <a:latin typeface="Arial" panose="020B0604020202020204" pitchFamily="34" charset="0"/>
                  </a:rPr>
                  <a:t>Another optimization is called Degeneracy ordering.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" altLang="zh-TW" sz="1200" b="0" i="0" dirty="0">
                    <a:effectLst/>
                    <a:latin typeface="Arial" panose="020B0604020202020204" pitchFamily="34" charset="0"/>
                  </a:rPr>
                  <a:t>The intuition is that the search tree grows based on the size of </a:t>
                </a:r>
                <a:r>
                  <a:rPr lang="en-US" altLang="zh-TW" sz="1200" b="0" i="0">
                    <a:latin typeface="Cambria Math" panose="02040503050406030204" pitchFamily="18" charset="0"/>
                    <a:cs typeface="Arial" panose="020B0604020202020204" pitchFamily="34" charset="0"/>
                  </a:rPr>
                  <a:t>𝑃</a:t>
                </a:r>
                <a:r>
                  <a:rPr lang="en" altLang="zh-TW" sz="1200" b="0" i="0" dirty="0">
                    <a:effectLst/>
                    <a:latin typeface="Arial" panose="020B0604020202020204" pitchFamily="34" charset="0"/>
                  </a:rPr>
                  <a:t> at each level, which is bounded by the size of </a:t>
                </a:r>
                <a:r>
                  <a:rPr lang="en-US" altLang="zh-TW" sz="1200" i="0">
                    <a:latin typeface="Cambria Math" panose="02040503050406030204" pitchFamily="18" charset="0"/>
                    <a:cs typeface="Arial" panose="020B0604020202020204" pitchFamily="34" charset="0"/>
                  </a:rPr>
                  <a:t>𝑃</a:t>
                </a:r>
                <a:r>
                  <a:rPr lang="en" altLang="zh-TW" sz="1200" b="0" i="0" dirty="0">
                    <a:effectLst/>
                    <a:latin typeface="Arial" panose="020B0604020202020204" pitchFamily="34" charset="0"/>
                  </a:rPr>
                  <a:t> at the first level. Therefore, we would like to reorder vertices</a:t>
                </a:r>
                <a:r>
                  <a:rPr lang="en" altLang="zh-TW" sz="1200" b="0" i="0" baseline="0" dirty="0">
                    <a:effectLst/>
                    <a:latin typeface="Arial" panose="020B0604020202020204" pitchFamily="34" charset="0"/>
                  </a:rPr>
                  <a:t> using degeneracy ordering so that the maximum of </a:t>
                </a:r>
                <a:r>
                  <a:rPr lang="en-US" altLang="zh-TW" sz="1200" i="0">
                    <a:latin typeface="Cambria Math" panose="02040503050406030204" pitchFamily="18" charset="0"/>
                    <a:cs typeface="Arial" panose="020B0604020202020204" pitchFamily="34" charset="0"/>
                  </a:rPr>
                  <a:t>𝑃</a:t>
                </a:r>
                <a:r>
                  <a:rPr lang="en" altLang="zh-TW" sz="1200" b="0" i="0" baseline="0" dirty="0">
                    <a:effectLst/>
                    <a:latin typeface="Arial" panose="020B0604020202020204" pitchFamily="34" charset="0"/>
                  </a:rPr>
                  <a:t> is small.</a:t>
                </a:r>
                <a:endParaRPr lang="en" sz="1200" b="0" i="0" baseline="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" sz="1200" b="0" i="0" baseline="0" dirty="0">
                    <a:effectLst/>
                    <a:latin typeface="Arial" panose="020B0604020202020204" pitchFamily="34" charset="0"/>
                  </a:rPr>
                  <a:t>The benefit is that in real-world graphs, degeneracy is way less than maximum degree, typically several hundred times smaller.</a:t>
                </a:r>
                <a:endParaRPr 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6AEA-E7D3-8047-8057-3A1E5BDAA3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79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DD842-B887-73C5-EEB1-AD251456C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21D1C3-D93D-D6C2-39D2-3D09AF749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64EE16-39B4-F4F7-3447-604B114F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6D95-B4A9-8440-B4AC-8888EDE42CAD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884510-5877-8ABA-B7F4-7916B74D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C3442D-57E1-3F6D-B48D-00BE9782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4E48-DAE1-9D4C-9872-B61075452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4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AD705-118D-4D36-0803-5CAEFCE2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0BDBAB-3540-B1EC-3FBC-FC90ADA9C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7D3AE8-19AD-9352-B030-F9B03E4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6D95-B4A9-8440-B4AC-8888EDE42CAD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445E45-8BD3-0A84-BF56-191B3DBE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1A70A5-6694-154F-A5DA-E8A55534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4E48-DAE1-9D4C-9872-B61075452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4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64B009A-635A-ED6E-21DA-5EA6B5883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5D23BF-B4B1-C3B9-3E09-F3253F9FB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8AD062-9B14-4863-24A2-43CB76D9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6D95-B4A9-8440-B4AC-8888EDE42CAD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6CF990-064A-92F7-8BDC-39EB3841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F08378-0BB0-E74B-3297-4ABC8B07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4E48-DAE1-9D4C-9872-B61075452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C5F85-E42D-83BF-E189-10B9FD81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C56B96-D96A-C147-EFA0-166556685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60D991-DCE4-FD74-4904-0218B397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6D95-B4A9-8440-B4AC-8888EDE42CAD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471BB9-2A2E-B145-4215-1E30C457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EDA64B-E2A8-50D2-8E69-F55AC83D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4E48-DAE1-9D4C-9872-B61075452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7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4F72B-31FE-1035-E46F-C44B1F3C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31C1EC-8A03-3264-9556-031CBADC3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9BFC66-D7F6-83F6-3BF2-EBE9F50B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6D95-B4A9-8440-B4AC-8888EDE42CAD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C1D570-EDFB-405B-77CB-F8BCBD3A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DE6320-C78B-F745-BC3F-B115EC7A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4E48-DAE1-9D4C-9872-B61075452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6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8ADEE-9A6C-B38F-953E-A699F0A5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D47ED2-1FB2-58EE-9777-39B495EB4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4C4872-0386-E3A8-94B7-7E9532F8B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E00485-288E-E502-D3B1-97381DC67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6D95-B4A9-8440-B4AC-8888EDE42CAD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4E6B0C-AF70-98F2-A391-75C57A30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7789B4-DBA6-0DEB-7B46-FE0C713D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4E48-DAE1-9D4C-9872-B61075452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4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97383-9F5D-6051-3C92-3FDA991B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F1AB18-D86C-33CF-F487-6E9BF54CA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6430E7-F9D0-FE21-58AA-5B7CD0E8B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83B628F-74D2-7668-B39C-24647CF55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D90959C-3D90-9AA3-E3E3-04032F1DB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B463A04-86EF-F0FB-879F-CE91EBB1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6D95-B4A9-8440-B4AC-8888EDE42CAD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79466E-0B8B-C106-8D16-55E58000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9E27A5E-5F34-430E-B7E0-A0B075F4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4E48-DAE1-9D4C-9872-B61075452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5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D5B3F-C56D-B1C8-69A9-C5E653E9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DB146A-472D-A148-FB47-4E4BBEA3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6D95-B4A9-8440-B4AC-8888EDE42CAD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E8B8E5B-7568-5595-96C9-B3CFD8EA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4214122-D49A-C8B9-F237-B66527DB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4E48-DAE1-9D4C-9872-B61075452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9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BC681B1-EC24-B9BA-A1E3-AA4A7434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6D95-B4A9-8440-B4AC-8888EDE42CAD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CFF947A-0FF6-2273-6FB8-769D8E73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51C702-F4EA-AEB3-24EB-3131ACBB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4E48-DAE1-9D4C-9872-B61075452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E39E49-2D3D-9773-8DD3-353DF22E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053349-D0F5-4E3A-EEEC-F49FF1CD3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9A5C7E-C1A0-5EAF-990D-EFA21D820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551A57-5DF7-056A-6B25-03D7A604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6D95-B4A9-8440-B4AC-8888EDE42CAD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592EFF-E85D-B854-0552-F5557E44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3E9691-CF38-B941-2068-51E30F2A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4E48-DAE1-9D4C-9872-B61075452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8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8E221-9EE8-DFE4-DA4B-E78B61A1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D937E96-1B6F-2023-4A52-54A9BD4BE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FF5139-CA51-DF0F-DB0A-4A0B00EC2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C28128-6B2D-E181-BA1E-B848BAD8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6D95-B4A9-8440-B4AC-8888EDE42CAD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F8C827-C7BB-83F8-E5AD-9294E237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31CFFA-869C-ED9F-A93E-DF371AE6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4E48-DAE1-9D4C-9872-B61075452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6DB926E-7A4A-BF3F-2767-381D8C47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688B12-1C2F-3E34-8FE0-9D6F12FF4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1132E4-86BE-4490-D1CC-318F81707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6D95-B4A9-8440-B4AC-8888EDE42CAD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BCDD1B-4D6B-72E0-6854-783DB1F2E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911D24-C00F-1945-94A6-B50E24B57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34E48-DAE1-9D4C-9872-B610754527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圖片 7" descr="一張含有 標誌, 字型, 圖形, 符號 的圖片&#10;&#10;自動產生的描述">
            <a:extLst>
              <a:ext uri="{FF2B5EF4-FFF2-40B4-BE49-F238E27FC236}">
                <a16:creationId xmlns:a16="http://schemas.microsoft.com/office/drawing/2014/main" id="{BBA96F72-20BC-1399-E4E6-61F54AE215E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3556" y="6485325"/>
            <a:ext cx="1644242" cy="35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39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300EA7-6789-4F10-3C4F-74B0D69D0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973" y="3050873"/>
            <a:ext cx="11740054" cy="756253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Parallelizing Maximal Clique Enumeration on GPUs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BC835F-553D-33C6-37BB-BC3E33EE2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1763"/>
            <a:ext cx="9144000" cy="91741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Mohammad Almasri</a:t>
            </a:r>
            <a:r>
              <a:rPr lang="en-US" altLang="zh-TW" b="0" i="0" baseline="30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Yen-Hsiang Chang</a:t>
            </a:r>
            <a:r>
              <a:rPr lang="en-US" altLang="zh-TW" b="0" i="0" baseline="30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altLang="zh-TW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Izzat El Hajj</a:t>
            </a:r>
            <a:r>
              <a:rPr lang="en-US" altLang="zh-TW" b="0" i="0" baseline="30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‡</a:t>
            </a:r>
            <a:br>
              <a:rPr lang="en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TW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Rakesh Nagi</a:t>
            </a:r>
            <a:r>
              <a:rPr lang="en-US" altLang="zh-TW" b="0" i="0" baseline="30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†</a:t>
            </a:r>
            <a:r>
              <a:rPr lang="en" altLang="zh-TW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Jinjun Xiong</a:t>
            </a:r>
            <a:r>
              <a:rPr lang="en-US" altLang="zh-TW" b="0" i="0" baseline="30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†§</a:t>
            </a:r>
            <a:r>
              <a:rPr lang="en" altLang="zh-TW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Wen-mei Hwu</a:t>
            </a:r>
            <a:r>
              <a:rPr lang="en-US" altLang="zh-TW" b="0" i="0" baseline="30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†</a:t>
            </a:r>
            <a:r>
              <a:rPr lang="en-US" altLang="zh-TW" b="0" i="0" baseline="30000" dirty="0">
                <a:solidFill>
                  <a:srgbClr val="2326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¶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DA0550CE-6210-5F74-6578-A65DD71FA55B}"/>
              </a:ext>
            </a:extLst>
          </p:cNvPr>
          <p:cNvSpPr txBox="1">
            <a:spLocks/>
          </p:cNvSpPr>
          <p:nvPr/>
        </p:nvSpPr>
        <p:spPr>
          <a:xfrm>
            <a:off x="1598763" y="5033433"/>
            <a:ext cx="9144000" cy="917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F0547BF3-19A7-9CD8-A5C4-F423916B18FA}"/>
              </a:ext>
            </a:extLst>
          </p:cNvPr>
          <p:cNvSpPr txBox="1">
            <a:spLocks/>
          </p:cNvSpPr>
          <p:nvPr/>
        </p:nvSpPr>
        <p:spPr>
          <a:xfrm>
            <a:off x="1736785" y="5100217"/>
            <a:ext cx="9144000" cy="151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2ACB11BB-4D98-A50B-9069-BC37AD860127}"/>
              </a:ext>
            </a:extLst>
          </p:cNvPr>
          <p:cNvSpPr txBox="1">
            <a:spLocks/>
          </p:cNvSpPr>
          <p:nvPr/>
        </p:nvSpPr>
        <p:spPr>
          <a:xfrm>
            <a:off x="3173060" y="4966892"/>
            <a:ext cx="5845879" cy="16460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TW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Both authors contributed equally to this research</a:t>
            </a:r>
            <a:b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†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University of Illinois at Urbana-Champaign, Urbana, IL, USA</a:t>
            </a:r>
            <a:b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‡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American University of Beirut, Beirut, Lebanon</a:t>
            </a:r>
            <a:b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" altLang="zh-TW" sz="1600" b="0" i="0" dirty="0">
                <a:effectLst/>
                <a:latin typeface="Arial" panose="020B0604020202020204" pitchFamily="34" charset="0"/>
              </a:rPr>
              <a:t>University at Buffalo, Buffalo, NY, USA</a:t>
            </a:r>
            <a:br>
              <a:rPr lang="en" altLang="zh-TW" sz="1600" b="0" i="0" dirty="0">
                <a:effectLst/>
                <a:latin typeface="Arial" panose="020B0604020202020204" pitchFamily="34" charset="0"/>
              </a:rPr>
            </a:br>
            <a:r>
              <a:rPr lang="en-US" altLang="zh-TW" sz="1600" baseline="30000" dirty="0">
                <a:solidFill>
                  <a:srgbClr val="2326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¶</a:t>
            </a:r>
            <a:r>
              <a:rPr lang="en" altLang="zh-TW" sz="1600" b="0" i="0" dirty="0">
                <a:effectLst/>
                <a:latin typeface="Arial" panose="020B0604020202020204" pitchFamily="34" charset="0"/>
              </a:rPr>
              <a:t>Nvidia Corporation, Santa Clara, CA, USA</a:t>
            </a:r>
            <a:endParaRPr lang="en-US" sz="1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3F2055B-CC52-0AF8-6D54-D8A81E895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616" y="585000"/>
            <a:ext cx="2316768" cy="174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D6F9465-1F58-6AED-2D96-E8E0698B8D61}"/>
              </a:ext>
            </a:extLst>
          </p:cNvPr>
          <p:cNvSpPr txBox="1"/>
          <p:nvPr/>
        </p:nvSpPr>
        <p:spPr>
          <a:xfrm>
            <a:off x="4139921" y="150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4B399BE-0E14-DD26-9DF5-D34FB8DA1C69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000" y="180000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2682B8-8C5A-05A4-A417-5D4E7C24A5A3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000" y="180000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7BF0DE-A677-85FD-884E-CEDAADE3B93B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000" y="180000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14DFAD25-41AA-0699-0EAE-CA2CC8ACA54A}"/>
              </a:ext>
            </a:extLst>
          </p:cNvPr>
          <p:cNvSpPr txBox="1"/>
          <p:nvPr/>
        </p:nvSpPr>
        <p:spPr>
          <a:xfrm>
            <a:off x="5454733" y="2291523"/>
            <a:ext cx="1282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00FF"/>
                </a:solidFill>
              </a:rPr>
              <a:t>PACT 2023</a:t>
            </a:r>
          </a:p>
        </p:txBody>
      </p:sp>
    </p:spTree>
    <p:extLst>
      <p:ext uri="{BB962C8B-B14F-4D97-AF65-F5344CB8AC3E}">
        <p14:creationId xmlns:p14="http://schemas.microsoft.com/office/powerpoint/2010/main" val="80718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F4FC0-E5D9-63B8-9FE2-E2EF2A0B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BK with other optimizations [8]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B5F400B-F2F1-E170-3C12-14DAE4D2B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1215"/>
                <a:ext cx="10515600" cy="486574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" altLang="zh-TW" sz="2000" b="1" i="0" dirty="0">
                    <a:effectLst/>
                    <a:latin typeface="Arial" panose="020B0604020202020204" pitchFamily="34" charset="0"/>
                  </a:rPr>
                  <a:t>Induced subgraphs</a:t>
                </a:r>
                <a:r>
                  <a:rPr lang="en" altLang="zh-TW" sz="2000" b="0" i="0" dirty="0">
                    <a:effectLst/>
                    <a:latin typeface="Arial" panose="020B0604020202020204" pitchFamily="34" charset="0"/>
                  </a:rPr>
                  <a:t>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" altLang="zh-TW" sz="2000" dirty="0">
                    <a:latin typeface="Arial" panose="020B0604020202020204" pitchFamily="34" charset="0"/>
                  </a:rPr>
                  <a:t>For each independent first level subtree, </a:t>
                </a:r>
                <a:r>
                  <a:rPr lang="en" altLang="zh-TW" sz="2000" b="0" i="0" dirty="0">
                    <a:effectLst/>
                    <a:latin typeface="Arial" panose="020B0604020202020204" pitchFamily="34" charset="0"/>
                  </a:rPr>
                  <a:t>build a subgraph recording connections between</a:t>
                </a:r>
                <a:r>
                  <a:rPr lang="en" altLang="zh-TW" sz="2000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" altLang="zh-TW" sz="2000" b="0" i="0" dirty="0">
                    <a:effectLst/>
                    <a:latin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" altLang="zh-TW" sz="2000" b="0" i="0" dirty="0"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B5F400B-F2F1-E170-3C12-14DAE4D2B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1215"/>
                <a:ext cx="10515600" cy="4865748"/>
              </a:xfrm>
              <a:blipFill>
                <a:blip r:embed="rId3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>
            <a:extLst>
              <a:ext uri="{FF2B5EF4-FFF2-40B4-BE49-F238E27FC236}">
                <a16:creationId xmlns:a16="http://schemas.microsoft.com/office/drawing/2014/main" id="{07EE83C1-484C-34EE-2C1A-8936C447FA3D}"/>
              </a:ext>
            </a:extLst>
          </p:cNvPr>
          <p:cNvGrpSpPr/>
          <p:nvPr/>
        </p:nvGrpSpPr>
        <p:grpSpPr>
          <a:xfrm>
            <a:off x="7661901" y="3590273"/>
            <a:ext cx="1696681" cy="2416681"/>
            <a:chOff x="1440000" y="3240000"/>
            <a:chExt cx="1696681" cy="2416681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5B7B703E-AF72-AD1A-D8B2-0ED8DC307E37}"/>
                </a:ext>
              </a:extLst>
            </p:cNvPr>
            <p:cNvSpPr/>
            <p:nvPr/>
          </p:nvSpPr>
          <p:spPr>
            <a:xfrm>
              <a:off x="2160000" y="468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7CC29EE-4094-A23C-5402-62224092B04A}"/>
                </a:ext>
              </a:extLst>
            </p:cNvPr>
            <p:cNvSpPr/>
            <p:nvPr/>
          </p:nvSpPr>
          <p:spPr>
            <a:xfrm>
              <a:off x="2880000" y="396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CBD90C5E-25A2-A0C7-5203-6740BC49A273}"/>
                </a:ext>
              </a:extLst>
            </p:cNvPr>
            <p:cNvSpPr/>
            <p:nvPr/>
          </p:nvSpPr>
          <p:spPr>
            <a:xfrm>
              <a:off x="1440000" y="396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F45BC784-2F48-C850-1BD8-18E92EB34352}"/>
                </a:ext>
              </a:extLst>
            </p:cNvPr>
            <p:cNvSpPr/>
            <p:nvPr/>
          </p:nvSpPr>
          <p:spPr>
            <a:xfrm>
              <a:off x="2160000" y="324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96BE4FD7-16B0-F876-725A-87C92B19A032}"/>
                </a:ext>
              </a:extLst>
            </p:cNvPr>
            <p:cNvSpPr/>
            <p:nvPr/>
          </p:nvSpPr>
          <p:spPr>
            <a:xfrm>
              <a:off x="2880000" y="540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9FA0AB97-E74C-3C94-968E-FF87F088143B}"/>
                </a:ext>
              </a:extLst>
            </p:cNvPr>
            <p:cNvSpPr/>
            <p:nvPr/>
          </p:nvSpPr>
          <p:spPr>
            <a:xfrm>
              <a:off x="2160000" y="540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03345A-A81F-0DC8-4220-E47E1F256E28}"/>
                </a:ext>
              </a:extLst>
            </p:cNvPr>
            <p:cNvCxnSpPr>
              <a:stCxn id="12" idx="4"/>
              <a:endCxn id="6" idx="0"/>
            </p:cNvCxnSpPr>
            <p:nvPr/>
          </p:nvCxnSpPr>
          <p:spPr>
            <a:xfrm>
              <a:off x="2288341" y="3496681"/>
              <a:ext cx="0" cy="11833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C73DBB6-805B-4D58-6E2F-CF81C6AEA7AA}"/>
                </a:ext>
              </a:extLst>
            </p:cNvPr>
            <p:cNvCxnSpPr>
              <a:stCxn id="10" idx="1"/>
              <a:endCxn id="12" idx="5"/>
            </p:cNvCxnSpPr>
            <p:nvPr/>
          </p:nvCxnSpPr>
          <p:spPr>
            <a:xfrm flipH="1" flipV="1">
              <a:off x="2379091" y="3459091"/>
              <a:ext cx="538499" cy="5384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CDDA96B9-347C-27AC-DF3E-485312693C49}"/>
                </a:ext>
              </a:extLst>
            </p:cNvPr>
            <p:cNvCxnSpPr>
              <a:stCxn id="12" idx="3"/>
              <a:endCxn id="11" idx="7"/>
            </p:cNvCxnSpPr>
            <p:nvPr/>
          </p:nvCxnSpPr>
          <p:spPr>
            <a:xfrm flipH="1">
              <a:off x="1659091" y="3459091"/>
              <a:ext cx="538499" cy="5384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C4730931-B023-5B75-04BD-4911FBECDD49}"/>
                </a:ext>
              </a:extLst>
            </p:cNvPr>
            <p:cNvCxnSpPr>
              <a:stCxn id="11" idx="5"/>
              <a:endCxn id="6" idx="1"/>
            </p:cNvCxnSpPr>
            <p:nvPr/>
          </p:nvCxnSpPr>
          <p:spPr>
            <a:xfrm>
              <a:off x="1659091" y="4179091"/>
              <a:ext cx="538499" cy="5384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A7657994-25A6-80AC-7C70-2B0164C30054}"/>
                </a:ext>
              </a:extLst>
            </p:cNvPr>
            <p:cNvCxnSpPr>
              <a:stCxn id="6" idx="7"/>
              <a:endCxn id="10" idx="3"/>
            </p:cNvCxnSpPr>
            <p:nvPr/>
          </p:nvCxnSpPr>
          <p:spPr>
            <a:xfrm flipV="1">
              <a:off x="2379091" y="4179091"/>
              <a:ext cx="538499" cy="53849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3DFDEA61-FD0D-6D3A-7B8B-DD08F109A803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>
              <a:off x="1696681" y="4088341"/>
              <a:ext cx="11833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550E93AC-2188-1C52-F4C8-9F36944BBA10}"/>
                </a:ext>
              </a:extLst>
            </p:cNvPr>
            <p:cNvCxnSpPr>
              <a:stCxn id="6" idx="4"/>
              <a:endCxn id="14" idx="0"/>
            </p:cNvCxnSpPr>
            <p:nvPr/>
          </p:nvCxnSpPr>
          <p:spPr>
            <a:xfrm>
              <a:off x="2288341" y="4936681"/>
              <a:ext cx="0" cy="4633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C669D821-CBFE-7474-9488-C1ADB1486683}"/>
                </a:ext>
              </a:extLst>
            </p:cNvPr>
            <p:cNvCxnSpPr>
              <a:stCxn id="6" idx="5"/>
              <a:endCxn id="13" idx="1"/>
            </p:cNvCxnSpPr>
            <p:nvPr/>
          </p:nvCxnSpPr>
          <p:spPr>
            <a:xfrm>
              <a:off x="2379091" y="4899091"/>
              <a:ext cx="538499" cy="5384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B267F9DD-1EAC-0A60-6733-4CD023F7C266}"/>
                </a:ext>
              </a:extLst>
            </p:cNvPr>
            <p:cNvCxnSpPr>
              <a:stCxn id="14" idx="6"/>
              <a:endCxn id="13" idx="2"/>
            </p:cNvCxnSpPr>
            <p:nvPr/>
          </p:nvCxnSpPr>
          <p:spPr>
            <a:xfrm>
              <a:off x="2416681" y="5528341"/>
              <a:ext cx="4633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橢圓 23">
            <a:extLst>
              <a:ext uri="{FF2B5EF4-FFF2-40B4-BE49-F238E27FC236}">
                <a16:creationId xmlns:a16="http://schemas.microsoft.com/office/drawing/2014/main" id="{A4513B38-9F9B-C632-6CD0-F3F7EADA4336}"/>
              </a:ext>
            </a:extLst>
          </p:cNvPr>
          <p:cNvSpPr/>
          <p:nvPr/>
        </p:nvSpPr>
        <p:spPr>
          <a:xfrm>
            <a:off x="10493050" y="3596182"/>
            <a:ext cx="256681" cy="25668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E0E1DAE2-3F6A-25D3-D858-B8104FD8DFC0}"/>
              </a:ext>
            </a:extLst>
          </p:cNvPr>
          <p:cNvSpPr/>
          <p:nvPr/>
        </p:nvSpPr>
        <p:spPr>
          <a:xfrm>
            <a:off x="10251850" y="4316182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4BFA163A-683E-B95F-884F-AED29294C899}"/>
              </a:ext>
            </a:extLst>
          </p:cNvPr>
          <p:cNvSpPr/>
          <p:nvPr/>
        </p:nvSpPr>
        <p:spPr>
          <a:xfrm>
            <a:off x="10730650" y="4316182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7" name="直線箭頭接點 26">
            <a:extLst>
              <a:ext uri="{FF2B5EF4-FFF2-40B4-BE49-F238E27FC236}">
                <a16:creationId xmlns:a16="http://schemas.microsoft.com/office/drawing/2014/main" id="{F33BA843-A389-88B6-56C1-EC139F52168E}"/>
              </a:ext>
            </a:extLst>
          </p:cNvPr>
          <p:cNvCxnSpPr>
            <a:stCxn id="24" idx="4"/>
            <a:endCxn id="25" idx="0"/>
          </p:cNvCxnSpPr>
          <p:nvPr/>
        </p:nvCxnSpPr>
        <p:spPr>
          <a:xfrm flipH="1">
            <a:off x="10380191" y="3852864"/>
            <a:ext cx="241200" cy="46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188ACC82-447C-19B4-229A-BF54F145A149}"/>
              </a:ext>
            </a:extLst>
          </p:cNvPr>
          <p:cNvSpPr/>
          <p:nvPr/>
        </p:nvSpPr>
        <p:spPr>
          <a:xfrm>
            <a:off x="10251850" y="5036182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FAA5B43C-2254-EAD8-785C-9B661903B2D4}"/>
              </a:ext>
            </a:extLst>
          </p:cNvPr>
          <p:cNvCxnSpPr>
            <a:stCxn id="25" idx="4"/>
            <a:endCxn id="28" idx="0"/>
          </p:cNvCxnSpPr>
          <p:nvPr/>
        </p:nvCxnSpPr>
        <p:spPr>
          <a:xfrm>
            <a:off x="10380191" y="4572864"/>
            <a:ext cx="0" cy="46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11D1EB49-3E40-5F0B-CD4B-E6916B316BFC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10621391" y="3852864"/>
            <a:ext cx="237600" cy="46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30">
                <a:extLst>
                  <a:ext uri="{FF2B5EF4-FFF2-40B4-BE49-F238E27FC236}">
                    <a16:creationId xmlns:a16="http://schemas.microsoft.com/office/drawing/2014/main" id="{ECE91D19-12B6-F783-B090-B257FB0957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1011945"/>
                  </p:ext>
                </p:extLst>
              </p:nvPr>
            </p:nvGraphicFramePr>
            <p:xfrm>
              <a:off x="1001859" y="2691167"/>
              <a:ext cx="3180086" cy="32679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4298">
                      <a:extLst>
                        <a:ext uri="{9D8B030D-6E8A-4147-A177-3AD203B41FA5}">
                          <a16:colId xmlns:a16="http://schemas.microsoft.com/office/drawing/2014/main" val="1095775645"/>
                        </a:ext>
                      </a:extLst>
                    </a:gridCol>
                    <a:gridCol w="454298">
                      <a:extLst>
                        <a:ext uri="{9D8B030D-6E8A-4147-A177-3AD203B41FA5}">
                          <a16:colId xmlns:a16="http://schemas.microsoft.com/office/drawing/2014/main" val="3059633202"/>
                        </a:ext>
                      </a:extLst>
                    </a:gridCol>
                    <a:gridCol w="454298">
                      <a:extLst>
                        <a:ext uri="{9D8B030D-6E8A-4147-A177-3AD203B41FA5}">
                          <a16:colId xmlns:a16="http://schemas.microsoft.com/office/drawing/2014/main" val="2055668546"/>
                        </a:ext>
                      </a:extLst>
                    </a:gridCol>
                    <a:gridCol w="454298">
                      <a:extLst>
                        <a:ext uri="{9D8B030D-6E8A-4147-A177-3AD203B41FA5}">
                          <a16:colId xmlns:a16="http://schemas.microsoft.com/office/drawing/2014/main" val="1916600368"/>
                        </a:ext>
                      </a:extLst>
                    </a:gridCol>
                    <a:gridCol w="454298">
                      <a:extLst>
                        <a:ext uri="{9D8B030D-6E8A-4147-A177-3AD203B41FA5}">
                          <a16:colId xmlns:a16="http://schemas.microsoft.com/office/drawing/2014/main" val="2466028160"/>
                        </a:ext>
                      </a:extLst>
                    </a:gridCol>
                    <a:gridCol w="454298">
                      <a:extLst>
                        <a:ext uri="{9D8B030D-6E8A-4147-A177-3AD203B41FA5}">
                          <a16:colId xmlns:a16="http://schemas.microsoft.com/office/drawing/2014/main" val="767400619"/>
                        </a:ext>
                      </a:extLst>
                    </a:gridCol>
                    <a:gridCol w="454298">
                      <a:extLst>
                        <a:ext uri="{9D8B030D-6E8A-4147-A177-3AD203B41FA5}">
                          <a16:colId xmlns:a16="http://schemas.microsoft.com/office/drawing/2014/main" val="654470966"/>
                        </a:ext>
                      </a:extLst>
                    </a:gridCol>
                  </a:tblGrid>
                  <a:tr h="466845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altLang="zh-TW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altLang="zh-TW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altLang="zh-TW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altLang="zh-TW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altLang="zh-TW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7290371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altLang="zh-TW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609438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altLang="zh-TW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7056753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altLang="zh-TW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15109321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0586985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96991176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56663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30">
                <a:extLst>
                  <a:ext uri="{FF2B5EF4-FFF2-40B4-BE49-F238E27FC236}">
                    <a16:creationId xmlns:a16="http://schemas.microsoft.com/office/drawing/2014/main" id="{ECE91D19-12B6-F783-B090-B257FB0957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1011945"/>
                  </p:ext>
                </p:extLst>
              </p:nvPr>
            </p:nvGraphicFramePr>
            <p:xfrm>
              <a:off x="1001859" y="2691167"/>
              <a:ext cx="3180086" cy="32679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4298">
                      <a:extLst>
                        <a:ext uri="{9D8B030D-6E8A-4147-A177-3AD203B41FA5}">
                          <a16:colId xmlns:a16="http://schemas.microsoft.com/office/drawing/2014/main" val="1095775645"/>
                        </a:ext>
                      </a:extLst>
                    </a:gridCol>
                    <a:gridCol w="454298">
                      <a:extLst>
                        <a:ext uri="{9D8B030D-6E8A-4147-A177-3AD203B41FA5}">
                          <a16:colId xmlns:a16="http://schemas.microsoft.com/office/drawing/2014/main" val="3059633202"/>
                        </a:ext>
                      </a:extLst>
                    </a:gridCol>
                    <a:gridCol w="454298">
                      <a:extLst>
                        <a:ext uri="{9D8B030D-6E8A-4147-A177-3AD203B41FA5}">
                          <a16:colId xmlns:a16="http://schemas.microsoft.com/office/drawing/2014/main" val="2055668546"/>
                        </a:ext>
                      </a:extLst>
                    </a:gridCol>
                    <a:gridCol w="454298">
                      <a:extLst>
                        <a:ext uri="{9D8B030D-6E8A-4147-A177-3AD203B41FA5}">
                          <a16:colId xmlns:a16="http://schemas.microsoft.com/office/drawing/2014/main" val="1916600368"/>
                        </a:ext>
                      </a:extLst>
                    </a:gridCol>
                    <a:gridCol w="454298">
                      <a:extLst>
                        <a:ext uri="{9D8B030D-6E8A-4147-A177-3AD203B41FA5}">
                          <a16:colId xmlns:a16="http://schemas.microsoft.com/office/drawing/2014/main" val="2466028160"/>
                        </a:ext>
                      </a:extLst>
                    </a:gridCol>
                    <a:gridCol w="454298">
                      <a:extLst>
                        <a:ext uri="{9D8B030D-6E8A-4147-A177-3AD203B41FA5}">
                          <a16:colId xmlns:a16="http://schemas.microsoft.com/office/drawing/2014/main" val="767400619"/>
                        </a:ext>
                      </a:extLst>
                    </a:gridCol>
                    <a:gridCol w="454298">
                      <a:extLst>
                        <a:ext uri="{9D8B030D-6E8A-4147-A177-3AD203B41FA5}">
                          <a16:colId xmlns:a16="http://schemas.microsoft.com/office/drawing/2014/main" val="654470966"/>
                        </a:ext>
                      </a:extLst>
                    </a:gridCol>
                  </a:tblGrid>
                  <a:tr h="466845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r="-502778" b="-6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r="-402778" b="-6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r="-302778" b="-6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r="-202778" b="-6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r="-102778" b="-6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0000" r="-2778" b="-6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7290371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602778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609438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00" r="-602778" b="-4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7056753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0000" r="-602778" b="-3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15109321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0000" r="-602778" b="-2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0586985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0000" r="-602778" b="-1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96991176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0000" r="-602778" b="-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56663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表格 31">
                <a:extLst>
                  <a:ext uri="{FF2B5EF4-FFF2-40B4-BE49-F238E27FC236}">
                    <a16:creationId xmlns:a16="http://schemas.microsoft.com/office/drawing/2014/main" id="{FB872472-DC90-0DB9-DF3B-0424087F0F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3717085"/>
                  </p:ext>
                </p:extLst>
              </p:nvPr>
            </p:nvGraphicFramePr>
            <p:xfrm>
              <a:off x="5240476" y="3623094"/>
              <a:ext cx="1362894" cy="18673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4298">
                      <a:extLst>
                        <a:ext uri="{9D8B030D-6E8A-4147-A177-3AD203B41FA5}">
                          <a16:colId xmlns:a16="http://schemas.microsoft.com/office/drawing/2014/main" val="1332467404"/>
                        </a:ext>
                      </a:extLst>
                    </a:gridCol>
                    <a:gridCol w="454298">
                      <a:extLst>
                        <a:ext uri="{9D8B030D-6E8A-4147-A177-3AD203B41FA5}">
                          <a16:colId xmlns:a16="http://schemas.microsoft.com/office/drawing/2014/main" val="2727633919"/>
                        </a:ext>
                      </a:extLst>
                    </a:gridCol>
                    <a:gridCol w="454298">
                      <a:extLst>
                        <a:ext uri="{9D8B030D-6E8A-4147-A177-3AD203B41FA5}">
                          <a16:colId xmlns:a16="http://schemas.microsoft.com/office/drawing/2014/main" val="2121455354"/>
                        </a:ext>
                      </a:extLst>
                    </a:gridCol>
                  </a:tblGrid>
                  <a:tr h="466845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altLang="zh-TW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5555555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altLang="zh-TW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4272338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altLang="zh-TW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3440988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5123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表格 31">
                <a:extLst>
                  <a:ext uri="{FF2B5EF4-FFF2-40B4-BE49-F238E27FC236}">
                    <a16:creationId xmlns:a16="http://schemas.microsoft.com/office/drawing/2014/main" id="{FB872472-DC90-0DB9-DF3B-0424087F0F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3717085"/>
                  </p:ext>
                </p:extLst>
              </p:nvPr>
            </p:nvGraphicFramePr>
            <p:xfrm>
              <a:off x="5240476" y="3623094"/>
              <a:ext cx="1362894" cy="18673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4298">
                      <a:extLst>
                        <a:ext uri="{9D8B030D-6E8A-4147-A177-3AD203B41FA5}">
                          <a16:colId xmlns:a16="http://schemas.microsoft.com/office/drawing/2014/main" val="1332467404"/>
                        </a:ext>
                      </a:extLst>
                    </a:gridCol>
                    <a:gridCol w="454298">
                      <a:extLst>
                        <a:ext uri="{9D8B030D-6E8A-4147-A177-3AD203B41FA5}">
                          <a16:colId xmlns:a16="http://schemas.microsoft.com/office/drawing/2014/main" val="2727633919"/>
                        </a:ext>
                      </a:extLst>
                    </a:gridCol>
                    <a:gridCol w="454298">
                      <a:extLst>
                        <a:ext uri="{9D8B030D-6E8A-4147-A177-3AD203B41FA5}">
                          <a16:colId xmlns:a16="http://schemas.microsoft.com/office/drawing/2014/main" val="2121455354"/>
                        </a:ext>
                      </a:extLst>
                    </a:gridCol>
                  </a:tblGrid>
                  <a:tr h="466845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2778" t="-2703" r="-105556" b="-3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2778" t="-2703" r="-5556" b="-3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5555555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778" t="-102703" r="-205556" b="-2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4272338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778" t="-202703" r="-205556" b="-1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3440988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778" t="-302703" r="-205556" b="-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5123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向右箭號 32">
            <a:extLst>
              <a:ext uri="{FF2B5EF4-FFF2-40B4-BE49-F238E27FC236}">
                <a16:creationId xmlns:a16="http://schemas.microsoft.com/office/drawing/2014/main" id="{89A1E271-C442-02AC-B763-8039EBFE988A}"/>
              </a:ext>
            </a:extLst>
          </p:cNvPr>
          <p:cNvSpPr/>
          <p:nvPr/>
        </p:nvSpPr>
        <p:spPr>
          <a:xfrm>
            <a:off x="4383082" y="4314954"/>
            <a:ext cx="600363" cy="483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0818DC70-0405-8029-BAB7-44AB4C7C1AE2}"/>
                  </a:ext>
                </a:extLst>
              </p:cNvPr>
              <p:cNvSpPr txBox="1"/>
              <p:nvPr/>
            </p:nvSpPr>
            <p:spPr>
              <a:xfrm>
                <a:off x="10190084" y="2915951"/>
                <a:ext cx="12667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sz="1800" b="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0818DC70-0405-8029-BAB7-44AB4C7C1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084" y="2915951"/>
                <a:ext cx="1266757" cy="646331"/>
              </a:xfrm>
              <a:prstGeom prst="rect">
                <a:avLst/>
              </a:prstGeom>
              <a:blipFill>
                <a:blip r:embed="rId6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401CA982-9B08-8CD6-C3F0-6E6C361A8231}"/>
              </a:ext>
            </a:extLst>
          </p:cNvPr>
          <p:cNvSpPr txBox="1"/>
          <p:nvPr/>
        </p:nvSpPr>
        <p:spPr>
          <a:xfrm>
            <a:off x="3753782" y="6430379"/>
            <a:ext cx="8612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" altLang="zh-TW" sz="10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[8] </a:t>
            </a:r>
            <a:r>
              <a:rPr lang="en" altLang="zh-TW" sz="10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Eppstein</a:t>
            </a:r>
            <a:r>
              <a:rPr lang="en" altLang="zh-TW" sz="10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D., </a:t>
            </a:r>
            <a:r>
              <a:rPr lang="en" altLang="zh-TW" sz="10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Löffler</a:t>
            </a:r>
            <a:r>
              <a:rPr lang="en" altLang="zh-TW" sz="10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M., &amp; </a:t>
            </a:r>
            <a:r>
              <a:rPr lang="en" altLang="zh-TW" sz="10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Strash</a:t>
            </a:r>
            <a:r>
              <a:rPr lang="en" altLang="zh-TW" sz="10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D. (2010). Listing all maximal cliques in sparse graphs in near-optimal time. Algorithms and Computation: 21st International Symposium, ISAAC 2010, </a:t>
            </a:r>
            <a:r>
              <a:rPr lang="en" altLang="zh-TW" sz="10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Jeju</a:t>
            </a:r>
            <a:r>
              <a:rPr lang="en" altLang="zh-TW" sz="10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Island, Korea, December 15-17, 2010, Proceedings, Part I 21, 403–414.</a:t>
            </a:r>
          </a:p>
        </p:txBody>
      </p:sp>
    </p:spTree>
    <p:extLst>
      <p:ext uri="{BB962C8B-B14F-4D97-AF65-F5344CB8AC3E}">
        <p14:creationId xmlns:p14="http://schemas.microsoft.com/office/powerpoint/2010/main" val="315901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F4FC0-E5D9-63B8-9FE2-E2EF2A0B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Recent CPU solution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5F400B-F2F1-E170-3C12-14DAE4D2B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215"/>
            <a:ext cx="10515600" cy="486574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" altLang="zh-TW" sz="2000" i="1" dirty="0">
                <a:effectLst/>
                <a:latin typeface="Arial" panose="020B0604020202020204" pitchFamily="34" charset="0"/>
              </a:rPr>
              <a:t>“Manycore Clique Enumeration with Fast Set Intersections” </a:t>
            </a:r>
            <a:r>
              <a:rPr lang="en" altLang="zh-TW" sz="2000" dirty="0">
                <a:effectLst/>
                <a:latin typeface="Arial" panose="020B0604020202020204" pitchFamily="34" charset="0"/>
              </a:rPr>
              <a:t>[9]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" altLang="zh-TW" sz="2000" dirty="0">
                <a:latin typeface="Arial" panose="020B0604020202020204" pitchFamily="34" charset="0"/>
              </a:rPr>
              <a:t>Strength:</a:t>
            </a:r>
          </a:p>
          <a:p>
            <a:pPr>
              <a:lnSpc>
                <a:spcPct val="120000"/>
              </a:lnSpc>
            </a:pPr>
            <a:r>
              <a:rPr lang="en" altLang="zh-TW" sz="2000" dirty="0">
                <a:effectLst/>
                <a:latin typeface="Arial" panose="020B0604020202020204" pitchFamily="34" charset="0"/>
              </a:rPr>
              <a:t>SIMD-accelerated hash-join-based set intersections</a:t>
            </a:r>
          </a:p>
          <a:p>
            <a:pPr>
              <a:lnSpc>
                <a:spcPct val="120000"/>
              </a:lnSpc>
            </a:pPr>
            <a:r>
              <a:rPr lang="en" altLang="zh-TW" sz="2000" dirty="0">
                <a:latin typeface="Arial" panose="020B0604020202020204" pitchFamily="34" charset="0"/>
              </a:rPr>
              <a:t>Use Threading Building Blocks (TBB) to exploit parallelism</a:t>
            </a:r>
          </a:p>
          <a:p>
            <a:pPr>
              <a:lnSpc>
                <a:spcPct val="120000"/>
              </a:lnSpc>
            </a:pPr>
            <a:r>
              <a:rPr lang="en-US" altLang="zh-TW" sz="2000" b="0" i="0" u="none" strike="noStrike" dirty="0">
                <a:effectLst/>
                <a:latin typeface="Arial" panose="020B0604020202020204" pitchFamily="34" charset="0"/>
              </a:rPr>
              <a:t>Recreate induced subgraphs at each recursive call</a:t>
            </a:r>
            <a:r>
              <a:rPr lang="en-US" altLang="zh-TW" sz="2000" b="0" i="0" dirty="0">
                <a:effectLst/>
                <a:latin typeface="Arial" panose="020B0604020202020204" pitchFamily="34" charset="0"/>
              </a:rPr>
              <a:t>​ to improve locality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Open source and b</a:t>
            </a:r>
            <a:r>
              <a:rPr lang="en-US" altLang="zh-TW" sz="2000" b="0" i="0" dirty="0">
                <a:effectLst/>
                <a:latin typeface="Arial" panose="020B0604020202020204" pitchFamily="34" charset="0"/>
              </a:rPr>
              <a:t>est performance reported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</a:rPr>
              <a:t>Weakness: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Building hash adjacency lists of the input graph takes a long time, but it is only recorded in the read graph time and not reported in the results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AC51986-798A-AA52-6D3C-E760D06DAE83}"/>
              </a:ext>
            </a:extLst>
          </p:cNvPr>
          <p:cNvSpPr txBox="1"/>
          <p:nvPr/>
        </p:nvSpPr>
        <p:spPr>
          <a:xfrm>
            <a:off x="3549037" y="6483626"/>
            <a:ext cx="8642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" altLang="zh-TW" sz="1000" dirty="0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[9] J. </a:t>
            </a:r>
            <a:r>
              <a:rPr lang="en" altLang="zh-TW" sz="1000" dirty="0" err="1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Blanuša</a:t>
            </a:r>
            <a:r>
              <a:rPr lang="en" altLang="zh-TW" sz="1000" dirty="0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R. </a:t>
            </a:r>
            <a:r>
              <a:rPr lang="en" altLang="zh-TW" sz="1000" dirty="0" err="1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Stoica</a:t>
            </a:r>
            <a:r>
              <a:rPr lang="en" altLang="zh-TW" sz="1000" dirty="0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P. </a:t>
            </a:r>
            <a:r>
              <a:rPr lang="en" altLang="zh-TW" sz="1000" dirty="0" err="1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Ienne</a:t>
            </a:r>
            <a:r>
              <a:rPr lang="en" altLang="zh-TW" sz="1000" dirty="0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and K. </a:t>
            </a:r>
            <a:r>
              <a:rPr lang="en" altLang="zh-TW" sz="1000" dirty="0" err="1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Atasu</a:t>
            </a:r>
            <a:r>
              <a:rPr lang="en" altLang="zh-TW" sz="1000" dirty="0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“Manycore clique enumeration with fast set intersections,” Proceedings of the VLDB Endowment, vol. 13, no. 12, pp. 2676–2690, 2020.</a:t>
            </a:r>
          </a:p>
        </p:txBody>
      </p:sp>
    </p:spTree>
    <p:extLst>
      <p:ext uri="{BB962C8B-B14F-4D97-AF65-F5344CB8AC3E}">
        <p14:creationId xmlns:p14="http://schemas.microsoft.com/office/powerpoint/2010/main" val="298763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F4FC0-E5D9-63B8-9FE2-E2EF2A0B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Recent GPU solution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5F400B-F2F1-E170-3C12-14DAE4D2B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215"/>
            <a:ext cx="10515600" cy="486574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" altLang="zh-TW" sz="2000" i="1" dirty="0">
                <a:effectLst/>
                <a:latin typeface="Arial" panose="020B0604020202020204" pitchFamily="34" charset="0"/>
              </a:rPr>
              <a:t>“</a:t>
            </a:r>
            <a:r>
              <a:rPr lang="en" altLang="zh-TW" sz="2000" i="1" dirty="0"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Accelerating the </a:t>
            </a:r>
            <a:r>
              <a:rPr lang="en" altLang="zh-TW" sz="2000" i="1" dirty="0" err="1"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Bron-Kerbosch</a:t>
            </a:r>
            <a:r>
              <a:rPr lang="en" altLang="zh-TW" sz="2000" i="1" dirty="0"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algorithm for maximal clique enumeration using GPUs</a:t>
            </a:r>
            <a:r>
              <a:rPr lang="en" altLang="zh-TW" sz="2000" i="1" dirty="0">
                <a:effectLst/>
                <a:latin typeface="Arial" panose="020B0604020202020204" pitchFamily="34" charset="0"/>
              </a:rPr>
              <a:t>” </a:t>
            </a:r>
            <a:r>
              <a:rPr lang="en" altLang="zh-TW" sz="2000" dirty="0">
                <a:effectLst/>
                <a:latin typeface="Arial" panose="020B0604020202020204" pitchFamily="34" charset="0"/>
              </a:rPr>
              <a:t>[10]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" altLang="zh-TW" sz="2000" dirty="0">
                <a:latin typeface="Arial" panose="020B0604020202020204" pitchFamily="34" charset="0"/>
              </a:rPr>
              <a:t>Strength:</a:t>
            </a:r>
          </a:p>
          <a:p>
            <a:pPr>
              <a:lnSpc>
                <a:spcPct val="120000"/>
              </a:lnSpc>
            </a:pPr>
            <a:r>
              <a:rPr lang="en" altLang="zh-TW" sz="2000" dirty="0">
                <a:latin typeface="Arial" panose="020B0604020202020204" pitchFamily="34" charset="0"/>
              </a:rPr>
              <a:t>Fine-grained parallelism by building primitives</a:t>
            </a:r>
          </a:p>
          <a:p>
            <a:pPr>
              <a:lnSpc>
                <a:spcPct val="120000"/>
              </a:lnSpc>
            </a:pPr>
            <a:r>
              <a:rPr lang="en" altLang="zh-TW" sz="2000" dirty="0">
                <a:latin typeface="Arial" panose="020B0604020202020204" pitchFamily="34" charset="0"/>
              </a:rPr>
              <a:t>BFS approach favorable on GPU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</a:rPr>
              <a:t>Weakness: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Not scalable to large graphs due to the nature of BFS and the space complexity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High overheads due to moving data between CPU and GPU 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Not open source and only evaluated on small graphs on old GPU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C2AA240-188B-9012-AD5E-1A92712148F1}"/>
              </a:ext>
            </a:extLst>
          </p:cNvPr>
          <p:cNvSpPr txBox="1"/>
          <p:nvPr/>
        </p:nvSpPr>
        <p:spPr>
          <a:xfrm>
            <a:off x="3549037" y="6483626"/>
            <a:ext cx="8642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" altLang="zh-TW" sz="10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[10] Y.-W. Wei, W.-M. Chen, and H.-H. Tsai, “Accelerating the </a:t>
            </a:r>
            <a:r>
              <a:rPr lang="en" altLang="zh-TW" sz="10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Bron-Kerbosch</a:t>
            </a:r>
            <a:r>
              <a:rPr lang="en" altLang="zh-TW" sz="10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algorithm for maximal clique enumeration using GPUs,” IEEE Transactions on Parallel and Distributed Systems, vol. 32, no. 9, pp. 2352–2366, 2021.</a:t>
            </a:r>
          </a:p>
        </p:txBody>
      </p:sp>
    </p:spTree>
    <p:extLst>
      <p:ext uri="{BB962C8B-B14F-4D97-AF65-F5344CB8AC3E}">
        <p14:creationId xmlns:p14="http://schemas.microsoft.com/office/powerpoint/2010/main" val="195084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F4FC0-E5D9-63B8-9FE2-E2EF2A0B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Main Challenges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of MCE on GPUs</a:t>
            </a:r>
          </a:p>
        </p:txBody>
      </p:sp>
      <p:sp>
        <p:nvSpPr>
          <p:cNvPr id="11" name="六邊形 10">
            <a:extLst>
              <a:ext uri="{FF2B5EF4-FFF2-40B4-BE49-F238E27FC236}">
                <a16:creationId xmlns:a16="http://schemas.microsoft.com/office/drawing/2014/main" id="{015AFA6E-DD30-3652-1AF6-B8E163F7F3C1}"/>
              </a:ext>
            </a:extLst>
          </p:cNvPr>
          <p:cNvSpPr/>
          <p:nvPr/>
        </p:nvSpPr>
        <p:spPr>
          <a:xfrm rot="5400000">
            <a:off x="4666642" y="1359009"/>
            <a:ext cx="2858715" cy="2487082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76D0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六邊形 12">
            <a:extLst>
              <a:ext uri="{FF2B5EF4-FFF2-40B4-BE49-F238E27FC236}">
                <a16:creationId xmlns:a16="http://schemas.microsoft.com/office/drawing/2014/main" id="{FBD0C30D-D61B-1E69-8949-CBE4B643DAF2}"/>
              </a:ext>
            </a:extLst>
          </p:cNvPr>
          <p:cNvSpPr/>
          <p:nvPr/>
        </p:nvSpPr>
        <p:spPr>
          <a:xfrm rot="5400000">
            <a:off x="5938759" y="3643215"/>
            <a:ext cx="2858715" cy="2487082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76D0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六邊形 13">
            <a:extLst>
              <a:ext uri="{FF2B5EF4-FFF2-40B4-BE49-F238E27FC236}">
                <a16:creationId xmlns:a16="http://schemas.microsoft.com/office/drawing/2014/main" id="{EA79EED5-1400-4A5C-7AEE-C78A8DDF91DD}"/>
              </a:ext>
            </a:extLst>
          </p:cNvPr>
          <p:cNvSpPr/>
          <p:nvPr/>
        </p:nvSpPr>
        <p:spPr>
          <a:xfrm rot="5400000">
            <a:off x="3394524" y="3643215"/>
            <a:ext cx="2858715" cy="2487082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76D0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56E0A9A-3169-2521-367B-653308DDD9B4}"/>
              </a:ext>
            </a:extLst>
          </p:cNvPr>
          <p:cNvSpPr txBox="1"/>
          <p:nvPr/>
        </p:nvSpPr>
        <p:spPr>
          <a:xfrm>
            <a:off x="3680779" y="4292911"/>
            <a:ext cx="2286203" cy="1078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</a:p>
          <a:p>
            <a:pPr algn="ctr">
              <a:lnSpc>
                <a:spcPct val="12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D56C920-15E9-547F-B6F4-F9ED57A5FED2}"/>
              </a:ext>
            </a:extLst>
          </p:cNvPr>
          <p:cNvSpPr txBox="1"/>
          <p:nvPr/>
        </p:nvSpPr>
        <p:spPr>
          <a:xfrm>
            <a:off x="6175321" y="4643312"/>
            <a:ext cx="2385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Load Balance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903189A-D2B9-95E4-A353-65A0133FD611}"/>
              </a:ext>
            </a:extLst>
          </p:cNvPr>
          <p:cNvSpPr txBox="1"/>
          <p:nvPr/>
        </p:nvSpPr>
        <p:spPr>
          <a:xfrm>
            <a:off x="4954504" y="1972372"/>
            <a:ext cx="2282997" cy="1078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Parallelism &amp;</a:t>
            </a:r>
          </a:p>
          <a:p>
            <a:pPr algn="ctr">
              <a:lnSpc>
                <a:spcPct val="12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199770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形 22" descr="上升趨勢的橫條圖 以實心填滿">
            <a:extLst>
              <a:ext uri="{FF2B5EF4-FFF2-40B4-BE49-F238E27FC236}">
                <a16:creationId xmlns:a16="http://schemas.microsoft.com/office/drawing/2014/main" id="{F4407583-404B-BCB0-FB8D-005FD0577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92000" y="1800000"/>
            <a:ext cx="2160000" cy="2160000"/>
          </a:xfrm>
          <a:prstGeom prst="rect">
            <a:avLst/>
          </a:prstGeom>
        </p:spPr>
      </p:pic>
      <p:pic>
        <p:nvPicPr>
          <p:cNvPr id="25" name="圖形 24" descr="說故事 以實心填滿">
            <a:extLst>
              <a:ext uri="{FF2B5EF4-FFF2-40B4-BE49-F238E27FC236}">
                <a16:creationId xmlns:a16="http://schemas.microsoft.com/office/drawing/2014/main" id="{4BBC9ED3-27E6-C378-E723-FB1958563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0000" y="1800000"/>
            <a:ext cx="2160000" cy="2160000"/>
          </a:xfrm>
          <a:prstGeom prst="rect">
            <a:avLst/>
          </a:prstGeom>
        </p:spPr>
      </p:pic>
      <p:pic>
        <p:nvPicPr>
          <p:cNvPr id="31" name="圖形 30" descr="燈泡與齒輪 以實心填滿">
            <a:extLst>
              <a:ext uri="{FF2B5EF4-FFF2-40B4-BE49-F238E27FC236}">
                <a16:creationId xmlns:a16="http://schemas.microsoft.com/office/drawing/2014/main" id="{F73816DD-C8BE-5DC6-AF84-0A500B67E1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16000" y="1800000"/>
            <a:ext cx="2160000" cy="2160000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FAB33F34-66CD-2D98-9ADF-988E2AFE1A50}"/>
              </a:ext>
            </a:extLst>
          </p:cNvPr>
          <p:cNvSpPr txBox="1"/>
          <p:nvPr/>
        </p:nvSpPr>
        <p:spPr>
          <a:xfrm>
            <a:off x="1275813" y="4407875"/>
            <a:ext cx="24883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tx1">
                    <a:alpha val="50000"/>
                  </a:schemeClr>
                </a:solidFill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C97FD78-39FA-8C9C-4B33-D9F41609E119}"/>
              </a:ext>
            </a:extLst>
          </p:cNvPr>
          <p:cNvSpPr txBox="1"/>
          <p:nvPr/>
        </p:nvSpPr>
        <p:spPr>
          <a:xfrm>
            <a:off x="8564805" y="4407875"/>
            <a:ext cx="22143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tx1">
                    <a:alpha val="50000"/>
                  </a:schemeClr>
                </a:solidFill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9EA6C21-6178-A507-0DE4-F0F2B6646364}"/>
              </a:ext>
            </a:extLst>
          </p:cNvPr>
          <p:cNvSpPr txBox="1"/>
          <p:nvPr/>
        </p:nvSpPr>
        <p:spPr>
          <a:xfrm>
            <a:off x="4680259" y="4407875"/>
            <a:ext cx="28314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cs typeface="Arial" panose="020B0604020202020204" pitchFamily="34" charset="0"/>
              </a:rPr>
              <a:t>OUR</a:t>
            </a:r>
            <a:r>
              <a:rPr lang="en-US" sz="3000" b="1" dirty="0">
                <a:solidFill>
                  <a:schemeClr val="tx1">
                    <a:alpha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3000" b="1" dirty="0">
                <a:cs typeface="Arial" panose="020B0604020202020204" pitchFamily="34" charset="0"/>
              </a:rPr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157481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F4FC0-E5D9-63B8-9FE2-E2EF2A0B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Parallelism and Scalability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5F400B-F2F1-E170-3C12-14DAE4D2B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215"/>
            <a:ext cx="10515600" cy="486574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</a:rPr>
              <a:t>Adopt the backbone of previous paper of k-clique enumeration (KCE) on GPU [11]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For each SM, launch max number of concurrent blocks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Assign first-level subtrees to idle blocks and have each block perform DFS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Threads within the block collaborate to build induced subgraphs (binary encoded), perform set operations and find pivots (divide into </a:t>
            </a:r>
            <a:r>
              <a:rPr lang="en-US" altLang="zh-TW" sz="2000" dirty="0" err="1">
                <a:latin typeface="Arial" panose="020B0604020202020204" pitchFamily="34" charset="0"/>
              </a:rPr>
              <a:t>subwarp</a:t>
            </a:r>
            <a:r>
              <a:rPr lang="en-US" altLang="zh-TW" sz="2000" dirty="0">
                <a:latin typeface="Arial" panose="020B0604020202020204" pitchFamily="34" charset="0"/>
              </a:rPr>
              <a:t> granularity if applicable)</a:t>
            </a:r>
          </a:p>
          <a:p>
            <a:pPr>
              <a:lnSpc>
                <a:spcPct val="120000"/>
              </a:lnSpc>
            </a:pPr>
            <a:endParaRPr lang="en-US" altLang="zh-TW" sz="20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TW" sz="2000" dirty="0">
              <a:latin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9FCC42-BEB4-5E02-80C7-A47F435BC2CF}"/>
              </a:ext>
            </a:extLst>
          </p:cNvPr>
          <p:cNvSpPr txBox="1"/>
          <p:nvPr/>
        </p:nvSpPr>
        <p:spPr>
          <a:xfrm>
            <a:off x="3753782" y="6430379"/>
            <a:ext cx="8612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" altLang="zh-TW" sz="1000" dirty="0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[11] M. Almasri, I. E. Hajj, R. Nagi, J. Xiong, and W. Hwu, “Parallel k-clique counting on </a:t>
            </a:r>
            <a:r>
              <a:rPr lang="en" altLang="zh-TW" sz="1000" dirty="0" err="1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gpus</a:t>
            </a:r>
            <a:r>
              <a:rPr lang="en" altLang="zh-TW" sz="1000" dirty="0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,” in Proceedings of the 36th ACM International Conference on Supercomputing, 2022, pp. 1–14.</a:t>
            </a:r>
            <a:endParaRPr lang="en-US" altLang="zh-TW" sz="10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68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F4FC0-E5D9-63B8-9FE2-E2EF2A0B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Difference between KCE and MCE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表格 50">
                <a:extLst>
                  <a:ext uri="{FF2B5EF4-FFF2-40B4-BE49-F238E27FC236}">
                    <a16:creationId xmlns:a16="http://schemas.microsoft.com/office/drawing/2014/main" id="{60B3459D-4F59-DCD0-EF2F-76DC40E798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7047279"/>
                  </p:ext>
                </p:extLst>
              </p:nvPr>
            </p:nvGraphicFramePr>
            <p:xfrm>
              <a:off x="1091788" y="2495310"/>
              <a:ext cx="10008424" cy="18673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5650">
                      <a:extLst>
                        <a:ext uri="{9D8B030D-6E8A-4147-A177-3AD203B41FA5}">
                          <a16:colId xmlns:a16="http://schemas.microsoft.com/office/drawing/2014/main" val="1332467404"/>
                        </a:ext>
                      </a:extLst>
                    </a:gridCol>
                    <a:gridCol w="3786387">
                      <a:extLst>
                        <a:ext uri="{9D8B030D-6E8A-4147-A177-3AD203B41FA5}">
                          <a16:colId xmlns:a16="http://schemas.microsoft.com/office/drawing/2014/main" val="2727633919"/>
                        </a:ext>
                      </a:extLst>
                    </a:gridCol>
                    <a:gridCol w="3786387">
                      <a:extLst>
                        <a:ext uri="{9D8B030D-6E8A-4147-A177-3AD203B41FA5}">
                          <a16:colId xmlns:a16="http://schemas.microsoft.com/office/drawing/2014/main" val="2121455354"/>
                        </a:ext>
                      </a:extLst>
                    </a:gridCol>
                  </a:tblGrid>
                  <a:tr h="466845"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KCE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MCE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5555555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Search level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TW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with early termination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4272338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Induced subgraphs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Edges between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altLang="zh-TW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endParaRPr lang="en-US" altLang="zh-TW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Edge between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3440988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Storing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only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altLang="zh-TW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altLang="zh-TW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5123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表格 50">
                <a:extLst>
                  <a:ext uri="{FF2B5EF4-FFF2-40B4-BE49-F238E27FC236}">
                    <a16:creationId xmlns:a16="http://schemas.microsoft.com/office/drawing/2014/main" id="{60B3459D-4F59-DCD0-EF2F-76DC40E798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7047279"/>
                  </p:ext>
                </p:extLst>
              </p:nvPr>
            </p:nvGraphicFramePr>
            <p:xfrm>
              <a:off x="1091788" y="2495310"/>
              <a:ext cx="10008424" cy="18673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5650">
                      <a:extLst>
                        <a:ext uri="{9D8B030D-6E8A-4147-A177-3AD203B41FA5}">
                          <a16:colId xmlns:a16="http://schemas.microsoft.com/office/drawing/2014/main" val="1332467404"/>
                        </a:ext>
                      </a:extLst>
                    </a:gridCol>
                    <a:gridCol w="3786387">
                      <a:extLst>
                        <a:ext uri="{9D8B030D-6E8A-4147-A177-3AD203B41FA5}">
                          <a16:colId xmlns:a16="http://schemas.microsoft.com/office/drawing/2014/main" val="2727633919"/>
                        </a:ext>
                      </a:extLst>
                    </a:gridCol>
                    <a:gridCol w="3786387">
                      <a:extLst>
                        <a:ext uri="{9D8B030D-6E8A-4147-A177-3AD203B41FA5}">
                          <a16:colId xmlns:a16="http://schemas.microsoft.com/office/drawing/2014/main" val="2121455354"/>
                        </a:ext>
                      </a:extLst>
                    </a:gridCol>
                  </a:tblGrid>
                  <a:tr h="466845"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KCE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MCE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5555555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Search level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214" t="-102703" r="-100334" b="-2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4214" t="-102703" r="-334" b="-2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4272338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Induced subgraphs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214" t="-202703" r="-100334" b="-1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4214" t="-202703" r="-334" b="-1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3440988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2703" r="-311979" b="-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214" t="-302703" r="-100334" b="-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4214" t="-302703" r="-334" b="-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5123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8179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F4FC0-E5D9-63B8-9FE2-E2EF2A0B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Memory management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B5F400B-F2F1-E170-3C12-14DAE4D2B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1215"/>
                <a:ext cx="10515600" cy="486574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𝐶𝐵</m:t>
                    </m:r>
                  </m:oMath>
                </a14:m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# concurrent blocks on GPU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word size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degeneracy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maximum degree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Recall that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real-world graphs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B5F400B-F2F1-E170-3C12-14DAE4D2B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1215"/>
                <a:ext cx="10515600" cy="4865748"/>
              </a:xfrm>
              <a:blipFill>
                <a:blip r:embed="rId3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C8C5AC59-1683-8F58-7251-660DFDD06B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0986719"/>
                  </p:ext>
                </p:extLst>
              </p:nvPr>
            </p:nvGraphicFramePr>
            <p:xfrm>
              <a:off x="1345376" y="4092734"/>
              <a:ext cx="9501248" cy="17160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2224">
                      <a:extLst>
                        <a:ext uri="{9D8B030D-6E8A-4147-A177-3AD203B41FA5}">
                          <a16:colId xmlns:a16="http://schemas.microsoft.com/office/drawing/2014/main" val="1332467404"/>
                        </a:ext>
                      </a:extLst>
                    </a:gridCol>
                    <a:gridCol w="3594512">
                      <a:extLst>
                        <a:ext uri="{9D8B030D-6E8A-4147-A177-3AD203B41FA5}">
                          <a16:colId xmlns:a16="http://schemas.microsoft.com/office/drawing/2014/main" val="2727633919"/>
                        </a:ext>
                      </a:extLst>
                    </a:gridCol>
                    <a:gridCol w="3594512">
                      <a:extLst>
                        <a:ext uri="{9D8B030D-6E8A-4147-A177-3AD203B41FA5}">
                          <a16:colId xmlns:a16="http://schemas.microsoft.com/office/drawing/2014/main" val="2121455354"/>
                        </a:ext>
                      </a:extLst>
                    </a:gridCol>
                  </a:tblGrid>
                  <a:tr h="466845"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KCE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MCE</a:t>
                          </a:r>
                          <a:endParaRPr lang="en-US" altLang="zh-TW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5555555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Induced subgraphs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𝐶𝐵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 × 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altLang="zh-TW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𝐶𝐵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 × 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 ×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000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num>
                                      <m:den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3440988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𝐶𝐵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 × </m:t>
                                    </m:r>
                                    <m:sSup>
                                      <m:sSup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𝐶𝐵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 × 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 ×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TW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5123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C8C5AC59-1683-8F58-7251-660DFDD06B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0986719"/>
                  </p:ext>
                </p:extLst>
              </p:nvPr>
            </p:nvGraphicFramePr>
            <p:xfrm>
              <a:off x="1345376" y="4092734"/>
              <a:ext cx="9501248" cy="17160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2224">
                      <a:extLst>
                        <a:ext uri="{9D8B030D-6E8A-4147-A177-3AD203B41FA5}">
                          <a16:colId xmlns:a16="http://schemas.microsoft.com/office/drawing/2014/main" val="1332467404"/>
                        </a:ext>
                      </a:extLst>
                    </a:gridCol>
                    <a:gridCol w="3594512">
                      <a:extLst>
                        <a:ext uri="{9D8B030D-6E8A-4147-A177-3AD203B41FA5}">
                          <a16:colId xmlns:a16="http://schemas.microsoft.com/office/drawing/2014/main" val="2727633919"/>
                        </a:ext>
                      </a:extLst>
                    </a:gridCol>
                    <a:gridCol w="3594512">
                      <a:extLst>
                        <a:ext uri="{9D8B030D-6E8A-4147-A177-3AD203B41FA5}">
                          <a16:colId xmlns:a16="http://schemas.microsoft.com/office/drawing/2014/main" val="2121455354"/>
                        </a:ext>
                      </a:extLst>
                    </a:gridCol>
                  </a:tblGrid>
                  <a:tr h="466845"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KCE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MCE</a:t>
                          </a:r>
                          <a:endParaRPr lang="en-US" altLang="zh-TW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5555555"/>
                      </a:ext>
                    </a:extLst>
                  </a:tr>
                  <a:tr h="78238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Induced subgraphs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4664" t="-61290" r="-100707" b="-6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4085" t="-61290" r="-352" b="-6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3440988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70270" r="-310383" b="-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4664" t="-270270" r="-100707" b="-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4085" t="-270270" r="-352" b="-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5123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2272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F4FC0-E5D9-63B8-9FE2-E2EF2A0B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Induced subgraphs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B5F400B-F2F1-E170-3C12-14DAE4D2B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1215"/>
                <a:ext cx="10515600" cy="486574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IPX: induced subgraphs between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TW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TW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More memory needed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𝐶𝐵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 × 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 × </m:t>
                            </m:r>
                            <m:r>
                              <m:rPr>
                                <m:sty m:val="p"/>
                              </m:rPr>
                              <a:rPr lang="en-US" altLang="zh-TW" sz="20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e>
                    </m:d>
                  </m:oMath>
                </a14:m>
                <a:endParaRPr lang="en-US" altLang="zh-TW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Set operations using bit-wise operations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IP: induced subgraphs only between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TW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Less memory needed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𝐶𝐵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 × </m:t>
                            </m:r>
                            <m:sSup>
                              <m:sSup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e>
                    </m:d>
                  </m:oMath>
                </a14:m>
                <a:endParaRPr lang="en-US" altLang="zh-TW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Updating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needs to access original graph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B5F400B-F2F1-E170-3C12-14DAE4D2B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1215"/>
                <a:ext cx="10515600" cy="4865748"/>
              </a:xfrm>
              <a:blipFill>
                <a:blip r:embed="rId3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5E533E2-B8A3-675E-5127-0A23A3B153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0616550"/>
                  </p:ext>
                </p:extLst>
              </p:nvPr>
            </p:nvGraphicFramePr>
            <p:xfrm>
              <a:off x="9049010" y="1252268"/>
              <a:ext cx="1362894" cy="18673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4298">
                      <a:extLst>
                        <a:ext uri="{9D8B030D-6E8A-4147-A177-3AD203B41FA5}">
                          <a16:colId xmlns:a16="http://schemas.microsoft.com/office/drawing/2014/main" val="1332467404"/>
                        </a:ext>
                      </a:extLst>
                    </a:gridCol>
                    <a:gridCol w="454298">
                      <a:extLst>
                        <a:ext uri="{9D8B030D-6E8A-4147-A177-3AD203B41FA5}">
                          <a16:colId xmlns:a16="http://schemas.microsoft.com/office/drawing/2014/main" val="2727633919"/>
                        </a:ext>
                      </a:extLst>
                    </a:gridCol>
                    <a:gridCol w="454298">
                      <a:extLst>
                        <a:ext uri="{9D8B030D-6E8A-4147-A177-3AD203B41FA5}">
                          <a16:colId xmlns:a16="http://schemas.microsoft.com/office/drawing/2014/main" val="2121455354"/>
                        </a:ext>
                      </a:extLst>
                    </a:gridCol>
                  </a:tblGrid>
                  <a:tr h="466845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altLang="zh-TW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5555555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altLang="zh-TW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4272338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altLang="zh-TW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3440988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5123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5E533E2-B8A3-675E-5127-0A23A3B153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0616550"/>
                  </p:ext>
                </p:extLst>
              </p:nvPr>
            </p:nvGraphicFramePr>
            <p:xfrm>
              <a:off x="9049010" y="1252268"/>
              <a:ext cx="1362894" cy="18673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4298">
                      <a:extLst>
                        <a:ext uri="{9D8B030D-6E8A-4147-A177-3AD203B41FA5}">
                          <a16:colId xmlns:a16="http://schemas.microsoft.com/office/drawing/2014/main" val="1332467404"/>
                        </a:ext>
                      </a:extLst>
                    </a:gridCol>
                    <a:gridCol w="454298">
                      <a:extLst>
                        <a:ext uri="{9D8B030D-6E8A-4147-A177-3AD203B41FA5}">
                          <a16:colId xmlns:a16="http://schemas.microsoft.com/office/drawing/2014/main" val="2727633919"/>
                        </a:ext>
                      </a:extLst>
                    </a:gridCol>
                    <a:gridCol w="454298">
                      <a:extLst>
                        <a:ext uri="{9D8B030D-6E8A-4147-A177-3AD203B41FA5}">
                          <a16:colId xmlns:a16="http://schemas.microsoft.com/office/drawing/2014/main" val="2121455354"/>
                        </a:ext>
                      </a:extLst>
                    </a:gridCol>
                  </a:tblGrid>
                  <a:tr h="466845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778" t="-2703" r="-105556" b="-3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778" t="-2703" r="-5556" b="-3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5555555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778" t="-102703" r="-205556" b="-2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4272338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778" t="-202703" r="-205556" b="-1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3440988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778" t="-302703" r="-205556" b="-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5123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62E0343C-944D-B6CC-7C4A-748F1888FA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1197974"/>
                  </p:ext>
                </p:extLst>
              </p:nvPr>
            </p:nvGraphicFramePr>
            <p:xfrm>
              <a:off x="9049010" y="4042792"/>
              <a:ext cx="1362894" cy="14005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4298">
                      <a:extLst>
                        <a:ext uri="{9D8B030D-6E8A-4147-A177-3AD203B41FA5}">
                          <a16:colId xmlns:a16="http://schemas.microsoft.com/office/drawing/2014/main" val="1332467404"/>
                        </a:ext>
                      </a:extLst>
                    </a:gridCol>
                    <a:gridCol w="454298">
                      <a:extLst>
                        <a:ext uri="{9D8B030D-6E8A-4147-A177-3AD203B41FA5}">
                          <a16:colId xmlns:a16="http://schemas.microsoft.com/office/drawing/2014/main" val="2727633919"/>
                        </a:ext>
                      </a:extLst>
                    </a:gridCol>
                    <a:gridCol w="454298">
                      <a:extLst>
                        <a:ext uri="{9D8B030D-6E8A-4147-A177-3AD203B41FA5}">
                          <a16:colId xmlns:a16="http://schemas.microsoft.com/office/drawing/2014/main" val="2121455354"/>
                        </a:ext>
                      </a:extLst>
                    </a:gridCol>
                  </a:tblGrid>
                  <a:tr h="466845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altLang="zh-TW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5555555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altLang="zh-TW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3440988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5123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62E0343C-944D-B6CC-7C4A-748F1888FA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1197974"/>
                  </p:ext>
                </p:extLst>
              </p:nvPr>
            </p:nvGraphicFramePr>
            <p:xfrm>
              <a:off x="9049010" y="4042792"/>
              <a:ext cx="1362894" cy="14005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4298">
                      <a:extLst>
                        <a:ext uri="{9D8B030D-6E8A-4147-A177-3AD203B41FA5}">
                          <a16:colId xmlns:a16="http://schemas.microsoft.com/office/drawing/2014/main" val="1332467404"/>
                        </a:ext>
                      </a:extLst>
                    </a:gridCol>
                    <a:gridCol w="454298">
                      <a:extLst>
                        <a:ext uri="{9D8B030D-6E8A-4147-A177-3AD203B41FA5}">
                          <a16:colId xmlns:a16="http://schemas.microsoft.com/office/drawing/2014/main" val="2727633919"/>
                        </a:ext>
                      </a:extLst>
                    </a:gridCol>
                    <a:gridCol w="454298">
                      <a:extLst>
                        <a:ext uri="{9D8B030D-6E8A-4147-A177-3AD203B41FA5}">
                          <a16:colId xmlns:a16="http://schemas.microsoft.com/office/drawing/2014/main" val="2121455354"/>
                        </a:ext>
                      </a:extLst>
                    </a:gridCol>
                  </a:tblGrid>
                  <a:tr h="466845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2778" t="-2703" r="-105556" b="-2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2778" t="-2703" r="-5556" b="-2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5555555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778" t="-102703" r="-205556" b="-1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3440988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778" t="-202703" r="-205556" b="-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5123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A117A8C1-9110-C648-B7B0-01C88FE2DE1E}"/>
              </a:ext>
            </a:extLst>
          </p:cNvPr>
          <p:cNvSpPr txBox="1"/>
          <p:nvPr/>
        </p:nvSpPr>
        <p:spPr>
          <a:xfrm>
            <a:off x="7686674" y="1985903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IPX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73942E6-7E80-57D1-E121-4792183CFF88}"/>
              </a:ext>
            </a:extLst>
          </p:cNvPr>
          <p:cNvSpPr txBox="1"/>
          <p:nvPr/>
        </p:nvSpPr>
        <p:spPr>
          <a:xfrm>
            <a:off x="7772435" y="4543005"/>
            <a:ext cx="42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2645326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83F4FC0-E5D9-63B8-9FE2-E2EF2A0B8E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808067"/>
              </a:xfrm>
            </p:spPr>
            <p:txBody>
              <a:bodyPr>
                <a:normAutofit/>
              </a:bodyPr>
              <a:lstStyle/>
              <a:p>
                <a:r>
                  <a:rPr lang="en-US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Splitting </a:t>
                </a:r>
                <a14:m>
                  <m:oMath xmlns:m="http://schemas.openxmlformats.org/officeDocument/2006/math">
                    <m:r>
                      <a:rPr lang="en-US" altLang="zh-TW" sz="40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endParaRPr lang="en-US" sz="4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83F4FC0-E5D9-63B8-9FE2-E2EF2A0B8E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808067"/>
              </a:xfrm>
              <a:blipFill>
                <a:blip r:embed="rId3"/>
                <a:stretch>
                  <a:fillRect l="-2171" t="-10769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B5F400B-F2F1-E170-3C12-14DAE4D2B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1215"/>
                <a:ext cx="10515600" cy="486574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Key idea: Only those vertices in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the first level can be added into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endParaRPr lang="en-US" altLang="zh-TW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those from the first level of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endParaRPr lang="en-US" altLang="zh-TW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vertices can be added and be removed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sub>
                    </m:sSub>
                    <m:r>
                      <a:rPr lang="en-US" altLang="zh-TW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|=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TW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If binary encoded and stored for each level, we only need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𝐶𝐵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 × </m:t>
                            </m:r>
                            <m:sSup>
                              <m:sSup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memory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those from the first level of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endParaRPr lang="en-US" altLang="zh-TW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Only shrinks when advancing to a deeper level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Maintain a single array and use level pointers to indicate boundaries between levels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TW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Only need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memory in total</a:t>
                </a:r>
              </a:p>
              <a:p>
                <a:pPr>
                  <a:lnSpc>
                    <a:spcPct val="120000"/>
                  </a:lnSpc>
                </a:pPr>
                <a:endParaRPr lang="en-US" altLang="zh-TW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B5F400B-F2F1-E170-3C12-14DAE4D2B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1215"/>
                <a:ext cx="10515600" cy="4865748"/>
              </a:xfrm>
              <a:blipFill>
                <a:blip r:embed="rId4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13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形 22" descr="上升趨勢的橫條圖 以實心填滿">
            <a:extLst>
              <a:ext uri="{FF2B5EF4-FFF2-40B4-BE49-F238E27FC236}">
                <a16:creationId xmlns:a16="http://schemas.microsoft.com/office/drawing/2014/main" id="{F4407583-404B-BCB0-FB8D-005FD0577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92000" y="1800000"/>
            <a:ext cx="2160000" cy="2160000"/>
          </a:xfrm>
          <a:prstGeom prst="rect">
            <a:avLst/>
          </a:prstGeom>
        </p:spPr>
      </p:pic>
      <p:pic>
        <p:nvPicPr>
          <p:cNvPr id="25" name="圖形 24" descr="說故事 以實心填滿">
            <a:extLst>
              <a:ext uri="{FF2B5EF4-FFF2-40B4-BE49-F238E27FC236}">
                <a16:creationId xmlns:a16="http://schemas.microsoft.com/office/drawing/2014/main" id="{4BBC9ED3-27E6-C378-E723-FB1958563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0000" y="1800000"/>
            <a:ext cx="2160000" cy="2160000"/>
          </a:xfrm>
          <a:prstGeom prst="rect">
            <a:avLst/>
          </a:prstGeom>
        </p:spPr>
      </p:pic>
      <p:pic>
        <p:nvPicPr>
          <p:cNvPr id="31" name="圖形 30" descr="燈泡與齒輪 以實心填滿">
            <a:extLst>
              <a:ext uri="{FF2B5EF4-FFF2-40B4-BE49-F238E27FC236}">
                <a16:creationId xmlns:a16="http://schemas.microsoft.com/office/drawing/2014/main" id="{F73816DD-C8BE-5DC6-AF84-0A500B67E1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16000" y="1800000"/>
            <a:ext cx="2160000" cy="2160000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FAB33F34-66CD-2D98-9ADF-988E2AFE1A50}"/>
              </a:ext>
            </a:extLst>
          </p:cNvPr>
          <p:cNvSpPr txBox="1"/>
          <p:nvPr/>
        </p:nvSpPr>
        <p:spPr>
          <a:xfrm>
            <a:off x="1275813" y="4407875"/>
            <a:ext cx="24883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C97FD78-39FA-8C9C-4B33-D9F41609E119}"/>
              </a:ext>
            </a:extLst>
          </p:cNvPr>
          <p:cNvSpPr txBox="1"/>
          <p:nvPr/>
        </p:nvSpPr>
        <p:spPr>
          <a:xfrm>
            <a:off x="8564805" y="4407875"/>
            <a:ext cx="22143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tx1">
                    <a:alpha val="50000"/>
                  </a:schemeClr>
                </a:solidFill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9EA6C21-6178-A507-0DE4-F0F2B6646364}"/>
              </a:ext>
            </a:extLst>
          </p:cNvPr>
          <p:cNvSpPr txBox="1"/>
          <p:nvPr/>
        </p:nvSpPr>
        <p:spPr>
          <a:xfrm>
            <a:off x="4680259" y="4407875"/>
            <a:ext cx="28314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tx1">
                    <a:alpha val="50000"/>
                  </a:schemeClr>
                </a:solidFill>
                <a:cs typeface="Arial" panose="020B0604020202020204" pitchFamily="34" charset="0"/>
              </a:rPr>
              <a:t>OUR SOLUTIONS</a:t>
            </a:r>
          </a:p>
        </p:txBody>
      </p:sp>
    </p:spTree>
    <p:extLst>
      <p:ext uri="{BB962C8B-B14F-4D97-AF65-F5344CB8AC3E}">
        <p14:creationId xmlns:p14="http://schemas.microsoft.com/office/powerpoint/2010/main" val="2668566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F4FC0-E5D9-63B8-9FE2-E2EF2A0B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Memory management --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B5F400B-F2F1-E170-3C12-14DAE4D2B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1215"/>
                <a:ext cx="10515600" cy="486574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𝐶𝐵</m:t>
                    </m:r>
                  </m:oMath>
                </a14:m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number of concurrent blocks on GPU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degeneracy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maximum degree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word size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Recall that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real-world graphs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B5F400B-F2F1-E170-3C12-14DAE4D2B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1215"/>
                <a:ext cx="10515600" cy="4865748"/>
              </a:xfrm>
              <a:blipFill>
                <a:blip r:embed="rId3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C8C5AC59-1683-8F58-7251-660DFDD06B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2024735"/>
                  </p:ext>
                </p:extLst>
              </p:nvPr>
            </p:nvGraphicFramePr>
            <p:xfrm>
              <a:off x="1428997" y="4048513"/>
              <a:ext cx="9334005" cy="21284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8038">
                      <a:extLst>
                        <a:ext uri="{9D8B030D-6E8A-4147-A177-3AD203B41FA5}">
                          <a16:colId xmlns:a16="http://schemas.microsoft.com/office/drawing/2014/main" val="1332467404"/>
                        </a:ext>
                      </a:extLst>
                    </a:gridCol>
                    <a:gridCol w="2561989">
                      <a:extLst>
                        <a:ext uri="{9D8B030D-6E8A-4147-A177-3AD203B41FA5}">
                          <a16:colId xmlns:a16="http://schemas.microsoft.com/office/drawing/2014/main" val="2121455354"/>
                        </a:ext>
                      </a:extLst>
                    </a:gridCol>
                    <a:gridCol w="2561989">
                      <a:extLst>
                        <a:ext uri="{9D8B030D-6E8A-4147-A177-3AD203B41FA5}">
                          <a16:colId xmlns:a16="http://schemas.microsoft.com/office/drawing/2014/main" val="2115604085"/>
                        </a:ext>
                      </a:extLst>
                    </a:gridCol>
                    <a:gridCol w="2561989">
                      <a:extLst>
                        <a:ext uri="{9D8B030D-6E8A-4147-A177-3AD203B41FA5}">
                          <a16:colId xmlns:a16="http://schemas.microsoft.com/office/drawing/2014/main" val="2342548332"/>
                        </a:ext>
                      </a:extLst>
                    </a:gridCol>
                  </a:tblGrid>
                  <a:tr h="466845"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MCE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MCE-IPX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MCE-IP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5555555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Induced subgraphs</a:t>
                          </a:r>
                          <a:endParaRPr lang="en-US" altLang="zh-TW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𝐶𝐵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 × 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 ×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000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num>
                                      <m:den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𝐶𝐵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 × 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 ×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000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num>
                                      <m:den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altLang="zh-TW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𝐶𝐵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 × 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altLang="zh-TW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3440988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𝐶𝐵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 × 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 ×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TW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𝐶𝐵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 ×</m:t>
                                    </m:r>
                                    <m:d>
                                      <m:d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TW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zh-TW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TW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altLang="zh-TW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den>
                                        </m:f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000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altLang="zh-TW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altLang="zh-TW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5123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C8C5AC59-1683-8F58-7251-660DFDD06B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2024735"/>
                  </p:ext>
                </p:extLst>
              </p:nvPr>
            </p:nvGraphicFramePr>
            <p:xfrm>
              <a:off x="1428997" y="4048513"/>
              <a:ext cx="9334005" cy="21284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8038">
                      <a:extLst>
                        <a:ext uri="{9D8B030D-6E8A-4147-A177-3AD203B41FA5}">
                          <a16:colId xmlns:a16="http://schemas.microsoft.com/office/drawing/2014/main" val="1332467404"/>
                        </a:ext>
                      </a:extLst>
                    </a:gridCol>
                    <a:gridCol w="2561989">
                      <a:extLst>
                        <a:ext uri="{9D8B030D-6E8A-4147-A177-3AD203B41FA5}">
                          <a16:colId xmlns:a16="http://schemas.microsoft.com/office/drawing/2014/main" val="2121455354"/>
                        </a:ext>
                      </a:extLst>
                    </a:gridCol>
                    <a:gridCol w="2561989">
                      <a:extLst>
                        <a:ext uri="{9D8B030D-6E8A-4147-A177-3AD203B41FA5}">
                          <a16:colId xmlns:a16="http://schemas.microsoft.com/office/drawing/2014/main" val="2115604085"/>
                        </a:ext>
                      </a:extLst>
                    </a:gridCol>
                    <a:gridCol w="2561989">
                      <a:extLst>
                        <a:ext uri="{9D8B030D-6E8A-4147-A177-3AD203B41FA5}">
                          <a16:colId xmlns:a16="http://schemas.microsoft.com/office/drawing/2014/main" val="2342548332"/>
                        </a:ext>
                      </a:extLst>
                    </a:gridCol>
                  </a:tblGrid>
                  <a:tr h="466845"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MCE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MCE-IPX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MCE-IP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5555555"/>
                      </a:ext>
                    </a:extLst>
                  </a:tr>
                  <a:tr h="78238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Induced subgraphs</a:t>
                          </a:r>
                          <a:endParaRPr lang="en-US" altLang="zh-TW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4851" t="-59677" r="-200495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4851" t="-59677" r="-100495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4851" t="-59677" r="-495" b="-1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3440988"/>
                      </a:ext>
                    </a:extLst>
                  </a:tr>
                  <a:tr h="87922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69" t="-141429" r="-466923" b="-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4851" t="-141429" r="-200495" b="-142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2426" t="-141429" r="-248" b="-14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altLang="zh-TW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5123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06975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F4FC0-E5D9-63B8-9FE2-E2EF2A0B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Load balance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5F400B-F2F1-E170-3C12-14DAE4D2B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215"/>
            <a:ext cx="10515600" cy="486574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</a:rPr>
              <a:t>In k-clique [11], load imbalance is addressed by extracting subtrees from the second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</a:rPr>
              <a:t>We try the same idea for MCE, but it is not enough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Search trees only start to branch at very deep levels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</a:rPr>
              <a:t>Dynamic load balancing using work list is not suitable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Number of subtasks grows exponentially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Data needed to represent a subtask is huge</a:t>
            </a:r>
          </a:p>
          <a:p>
            <a:pPr>
              <a:lnSpc>
                <a:spcPct val="120000"/>
              </a:lnSpc>
            </a:pPr>
            <a:endParaRPr lang="en-US" altLang="zh-TW" sz="2000" dirty="0">
              <a:latin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TW" sz="2000" dirty="0">
              <a:latin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9F5A830-8C07-ED92-50B9-7583506F0BD8}"/>
              </a:ext>
            </a:extLst>
          </p:cNvPr>
          <p:cNvSpPr txBox="1"/>
          <p:nvPr/>
        </p:nvSpPr>
        <p:spPr>
          <a:xfrm>
            <a:off x="3753782" y="6430379"/>
            <a:ext cx="8612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" altLang="zh-TW" sz="1000" dirty="0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[11] M. Almasri, I. E. Hajj, R. Nagi, J. Xiong, and W. Hwu, “Parallel k-clique counting on </a:t>
            </a:r>
            <a:r>
              <a:rPr lang="en" altLang="zh-TW" sz="1000" dirty="0" err="1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gpus</a:t>
            </a:r>
            <a:r>
              <a:rPr lang="en" altLang="zh-TW" sz="1000" dirty="0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,” in Proceedings of the 36th ACM International Conference on Supercomputing, 2022, pp. 1–14.</a:t>
            </a:r>
            <a:endParaRPr lang="en-US" altLang="zh-TW" sz="10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07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F4FC0-E5D9-63B8-9FE2-E2EF2A0B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Arial" panose="020B0604020202020204" pitchFamily="34" charset="0"/>
                <a:cs typeface="Arial" panose="020B0604020202020204" pitchFamily="34" charset="0"/>
              </a:rPr>
              <a:t>Worker list instead of work list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5F400B-F2F1-E170-3C12-14DAE4D2B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215"/>
            <a:ext cx="10515600" cy="486574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</a:rPr>
              <a:t>We design a worker list instead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When a block is idle, put its ID into the list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Whenever a block is branching, get some idle blocks from the list and offload branches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</a:rPr>
              <a:t>Benefits: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Number of active tasks is bounded by the number of blocks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No need to tune the capacity of the list, but only tune the offload policy</a:t>
            </a:r>
          </a:p>
          <a:p>
            <a:pPr>
              <a:lnSpc>
                <a:spcPct val="120000"/>
              </a:lnSpc>
            </a:pPr>
            <a:endParaRPr lang="en-US" altLang="zh-TW" sz="20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TW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34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F4FC0-E5D9-63B8-9FE2-E2EF2A0B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B5F400B-F2F1-E170-3C12-14DAE4D2B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1215"/>
                <a:ext cx="10515600" cy="486574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000" dirty="0">
                    <a:latin typeface="Arial" panose="020B0604020202020204" pitchFamily="34" charset="0"/>
                  </a:rPr>
                  <a:t>The branch to be offloaded should not be small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TW" sz="2000" dirty="0">
                    <a:latin typeface="Arial" panose="020B0604020202020204" pitchFamily="34" charset="0"/>
                  </a:rPr>
                  <a:t>Require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≥10</m:t>
                    </m:r>
                  </m:oMath>
                </a14:m>
                <a:r>
                  <a:rPr lang="en-US" altLang="zh-TW" sz="2000" dirty="0">
                    <a:latin typeface="Arial" panose="020B0604020202020204" pitchFamily="34" charset="0"/>
                  </a:rPr>
                  <a:t> for the root node of the branch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TW" sz="2000" dirty="0">
                    <a:latin typeface="Arial" panose="020B0604020202020204" pitchFamily="34" charset="0"/>
                  </a:rPr>
                  <a:t>Not sensitive to the constant chosen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TW" sz="2000" dirty="0">
                    <a:latin typeface="Arial" panose="020B0604020202020204" pitchFamily="34" charset="0"/>
                  </a:rPr>
                  <a:t>The block that is offloading tasks should have a substantial amount of other work to do after offloading the branch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TW" sz="2000" dirty="0">
                    <a:latin typeface="Arial" panose="020B0604020202020204" pitchFamily="34" charset="0"/>
                  </a:rPr>
                  <a:t>Offload a branch if there are other branches at the same level and other branches in previous levels that have not yet been explored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B5F400B-F2F1-E170-3C12-14DAE4D2B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1215"/>
                <a:ext cx="10515600" cy="4865748"/>
              </a:xfrm>
              <a:blipFill>
                <a:blip r:embed="rId3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631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形 22" descr="上升趨勢的橫條圖 以實心填滿">
            <a:extLst>
              <a:ext uri="{FF2B5EF4-FFF2-40B4-BE49-F238E27FC236}">
                <a16:creationId xmlns:a16="http://schemas.microsoft.com/office/drawing/2014/main" id="{F4407583-404B-BCB0-FB8D-005FD0577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92000" y="1800000"/>
            <a:ext cx="2160000" cy="2160000"/>
          </a:xfrm>
          <a:prstGeom prst="rect">
            <a:avLst/>
          </a:prstGeom>
        </p:spPr>
      </p:pic>
      <p:pic>
        <p:nvPicPr>
          <p:cNvPr id="25" name="圖形 24" descr="說故事 以實心填滿">
            <a:extLst>
              <a:ext uri="{FF2B5EF4-FFF2-40B4-BE49-F238E27FC236}">
                <a16:creationId xmlns:a16="http://schemas.microsoft.com/office/drawing/2014/main" id="{4BBC9ED3-27E6-C378-E723-FB1958563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0000" y="1800000"/>
            <a:ext cx="2160000" cy="2160000"/>
          </a:xfrm>
          <a:prstGeom prst="rect">
            <a:avLst/>
          </a:prstGeom>
        </p:spPr>
      </p:pic>
      <p:pic>
        <p:nvPicPr>
          <p:cNvPr id="31" name="圖形 30" descr="燈泡與齒輪 以實心填滿">
            <a:extLst>
              <a:ext uri="{FF2B5EF4-FFF2-40B4-BE49-F238E27FC236}">
                <a16:creationId xmlns:a16="http://schemas.microsoft.com/office/drawing/2014/main" id="{F73816DD-C8BE-5DC6-AF84-0A500B67E1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16000" y="1800000"/>
            <a:ext cx="2160000" cy="2160000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FAB33F34-66CD-2D98-9ADF-988E2AFE1A50}"/>
              </a:ext>
            </a:extLst>
          </p:cNvPr>
          <p:cNvSpPr txBox="1"/>
          <p:nvPr/>
        </p:nvSpPr>
        <p:spPr>
          <a:xfrm>
            <a:off x="1275813" y="4407875"/>
            <a:ext cx="24883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tx1">
                    <a:alpha val="50000"/>
                  </a:schemeClr>
                </a:solidFill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C97FD78-39FA-8C9C-4B33-D9F41609E119}"/>
              </a:ext>
            </a:extLst>
          </p:cNvPr>
          <p:cNvSpPr txBox="1"/>
          <p:nvPr/>
        </p:nvSpPr>
        <p:spPr>
          <a:xfrm>
            <a:off x="8564805" y="4407875"/>
            <a:ext cx="22143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9EA6C21-6178-A507-0DE4-F0F2B6646364}"/>
              </a:ext>
            </a:extLst>
          </p:cNvPr>
          <p:cNvSpPr txBox="1"/>
          <p:nvPr/>
        </p:nvSpPr>
        <p:spPr>
          <a:xfrm>
            <a:off x="4680259" y="4407875"/>
            <a:ext cx="28314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tx1">
                    <a:alpha val="50000"/>
                  </a:schemeClr>
                </a:solidFill>
                <a:cs typeface="Arial" panose="020B0604020202020204" pitchFamily="34" charset="0"/>
              </a:rPr>
              <a:t>OUR SOLUTIONS</a:t>
            </a:r>
          </a:p>
        </p:txBody>
      </p:sp>
    </p:spTree>
    <p:extLst>
      <p:ext uri="{BB962C8B-B14F-4D97-AF65-F5344CB8AC3E}">
        <p14:creationId xmlns:p14="http://schemas.microsoft.com/office/powerpoint/2010/main" val="1927001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F4FC0-E5D9-63B8-9FE2-E2EF2A0B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Performance Evaluation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5F400B-F2F1-E170-3C12-14DAE4D2B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215"/>
            <a:ext cx="10515600" cy="486574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</a:rPr>
              <a:t>Compare against </a:t>
            </a:r>
            <a:r>
              <a:rPr lang="en" altLang="zh-TW" sz="2000" i="1" dirty="0">
                <a:effectLst/>
                <a:latin typeface="Arial" panose="020B0604020202020204" pitchFamily="34" charset="0"/>
              </a:rPr>
              <a:t>“Manycore Clique Enumeration with Fast Set Intersections” </a:t>
            </a:r>
            <a:r>
              <a:rPr lang="en" altLang="zh-TW" sz="2000" dirty="0">
                <a:effectLst/>
                <a:latin typeface="Arial" panose="020B0604020202020204" pitchFamily="34" charset="0"/>
              </a:rPr>
              <a:t>[9]</a:t>
            </a:r>
            <a:endParaRPr lang="en-US" altLang="zh-TW" sz="200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" altLang="zh-TW" sz="2000" b="0" i="0" dirty="0">
                <a:effectLst/>
                <a:latin typeface="Arial" panose="020B0604020202020204" pitchFamily="34" charset="0"/>
              </a:rPr>
              <a:t>A dual-socket Intel Xeon Skylake platform with 48c/96t and 360 GB of main memory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" altLang="zh-TW" sz="2000" dirty="0">
                <a:latin typeface="Arial" panose="020B0604020202020204" pitchFamily="34" charset="0"/>
              </a:rPr>
              <a:t>We evaluate our GPU kernels on V100 GPU with 32 GB DRAM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" altLang="zh-TW" sz="2000" dirty="0">
                <a:effectLst/>
                <a:latin typeface="Arial" panose="020B0604020202020204" pitchFamily="34" charset="0"/>
              </a:rPr>
              <a:t>Both include pre-processing time but not read graph time</a:t>
            </a:r>
          </a:p>
          <a:p>
            <a:pPr marL="0" indent="0">
              <a:lnSpc>
                <a:spcPct val="120000"/>
              </a:lnSpc>
              <a:buNone/>
            </a:pPr>
            <a:endParaRPr lang="en" altLang="zh-TW" sz="20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D96E576-7DEE-A9DC-A8A4-46CBA678940C}"/>
              </a:ext>
            </a:extLst>
          </p:cNvPr>
          <p:cNvSpPr txBox="1"/>
          <p:nvPr/>
        </p:nvSpPr>
        <p:spPr>
          <a:xfrm>
            <a:off x="3549037" y="6483626"/>
            <a:ext cx="8642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" altLang="zh-TW" sz="1000" dirty="0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[9] J. </a:t>
            </a:r>
            <a:r>
              <a:rPr lang="en" altLang="zh-TW" sz="1000" dirty="0" err="1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Blanuša</a:t>
            </a:r>
            <a:r>
              <a:rPr lang="en" altLang="zh-TW" sz="1000" dirty="0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R. </a:t>
            </a:r>
            <a:r>
              <a:rPr lang="en" altLang="zh-TW" sz="1000" dirty="0" err="1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Stoica</a:t>
            </a:r>
            <a:r>
              <a:rPr lang="en" altLang="zh-TW" sz="1000" dirty="0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P. </a:t>
            </a:r>
            <a:r>
              <a:rPr lang="en" altLang="zh-TW" sz="1000" dirty="0" err="1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Ienne</a:t>
            </a:r>
            <a:r>
              <a:rPr lang="en" altLang="zh-TW" sz="1000" dirty="0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and K. </a:t>
            </a:r>
            <a:r>
              <a:rPr lang="en" altLang="zh-TW" sz="1000" dirty="0" err="1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Atasu</a:t>
            </a:r>
            <a:r>
              <a:rPr lang="en" altLang="zh-TW" sz="1000" dirty="0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“Manycore clique enumeration with fast set intersections,” Proceedings of the VLDB Endowment, vol. 13, no. 12, pp. 2676–2690, 2020.</a:t>
            </a:r>
          </a:p>
        </p:txBody>
      </p:sp>
    </p:spTree>
    <p:extLst>
      <p:ext uri="{BB962C8B-B14F-4D97-AF65-F5344CB8AC3E}">
        <p14:creationId xmlns:p14="http://schemas.microsoft.com/office/powerpoint/2010/main" val="1427253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DFC5005E-5ACE-D90C-40AE-9924C75AEA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6799701"/>
                  </p:ext>
                </p:extLst>
              </p:nvPr>
            </p:nvGraphicFramePr>
            <p:xfrm>
              <a:off x="1061965" y="281015"/>
              <a:ext cx="10068069" cy="60689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1332467404"/>
                        </a:ext>
                      </a:extLst>
                    </a:gridCol>
                    <a:gridCol w="1438348">
                      <a:extLst>
                        <a:ext uri="{9D8B030D-6E8A-4147-A177-3AD203B41FA5}">
                          <a16:colId xmlns:a16="http://schemas.microsoft.com/office/drawing/2014/main" val="2727633919"/>
                        </a:ext>
                      </a:extLst>
                    </a:gridCol>
                    <a:gridCol w="1531574">
                      <a:extLst>
                        <a:ext uri="{9D8B030D-6E8A-4147-A177-3AD203B41FA5}">
                          <a16:colId xmlns:a16="http://schemas.microsoft.com/office/drawing/2014/main" val="2121455354"/>
                        </a:ext>
                      </a:extLst>
                    </a:gridCol>
                    <a:gridCol w="1238988">
                      <a:extLst>
                        <a:ext uri="{9D8B030D-6E8A-4147-A177-3AD203B41FA5}">
                          <a16:colId xmlns:a16="http://schemas.microsoft.com/office/drawing/2014/main" val="4152092387"/>
                        </a:ext>
                      </a:extLst>
                    </a:gridCol>
                    <a:gridCol w="843344">
                      <a:extLst>
                        <a:ext uri="{9D8B030D-6E8A-4147-A177-3AD203B41FA5}">
                          <a16:colId xmlns:a16="http://schemas.microsoft.com/office/drawing/2014/main" val="441594619"/>
                        </a:ext>
                      </a:extLst>
                    </a:gridCol>
                    <a:gridCol w="2844115">
                      <a:extLst>
                        <a:ext uri="{9D8B030D-6E8A-4147-A177-3AD203B41FA5}">
                          <a16:colId xmlns:a16="http://schemas.microsoft.com/office/drawing/2014/main" val="2213021331"/>
                        </a:ext>
                      </a:extLst>
                    </a:gridCol>
                  </a:tblGrid>
                  <a:tr h="4668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Graph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altLang="zh-TW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oMath>
                            </m:oMathPara>
                          </a14:m>
                          <a:endParaRPr lang="en-US" altLang="zh-TW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altLang="zh-TW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of maximal cliques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5555555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wiki-talk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2,394,385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4,659,565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100,029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131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86,333,306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4272338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as-skitter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1,696,415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11,095,298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35,455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37,322,355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3440988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socfb</a:t>
                          </a:r>
                          <a:r>
                            <a:rPr lang="en-US" altLang="zh-TW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-B-anon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2,937,613</a:t>
                          </a:r>
                          <a:endParaRPr lang="en-US" altLang="zh-TW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20,959,854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4,356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63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27,593,398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0796595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soc-</a:t>
                          </a:r>
                          <a:r>
                            <a:rPr lang="en-US" sz="2000" b="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pokec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1,632,804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22,301,964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14,854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47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19,376,873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512363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wiki-</a:t>
                          </a:r>
                          <a:r>
                            <a:rPr lang="en-US" altLang="zh-TW" sz="2000" b="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topcats</a:t>
                          </a:r>
                          <a:endParaRPr lang="en-US" altLang="zh-TW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1,791,489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25,444,207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238,342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27,229,873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4320246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soc-</a:t>
                          </a:r>
                          <a:r>
                            <a:rPr lang="en-US" altLang="zh-TW" sz="2000" b="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livejournal</a:t>
                          </a:r>
                          <a:endParaRPr lang="en-US" altLang="zh-TW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4,033,138</a:t>
                          </a:r>
                          <a:endParaRPr lang="en-US" altLang="zh-TW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27,933,062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2,651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213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38,413,665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8255531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soc-</a:t>
                          </a:r>
                          <a:r>
                            <a:rPr lang="en-US" altLang="zh-TW" sz="2000" b="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orkut</a:t>
                          </a:r>
                          <a:endParaRPr lang="en-US" altLang="zh-TW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3,072,442</a:t>
                          </a:r>
                          <a:endParaRPr lang="en-US" altLang="zh-TW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117,185,083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33,313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253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2,269,631,973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9534864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soc-</a:t>
                          </a:r>
                          <a:r>
                            <a:rPr lang="en-US" sz="2000" b="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sinaweibo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58,655,850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261,321,033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278,489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193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1,117,416,174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9505480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aff-orkut</a:t>
                          </a:r>
                          <a:endParaRPr lang="en-US" altLang="zh-TW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8,730,858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327,036,486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318,268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471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417,032,363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454057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clueweb09-50m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428,136,613</a:t>
                          </a:r>
                          <a:endParaRPr lang="en-US" altLang="zh-TW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446,766,953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308,477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192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1,001,323,679 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5163807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wiki-link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27,154,799</a:t>
                          </a:r>
                          <a:endParaRPr lang="en-US" altLang="zh-TW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543,183,611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4,271,341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1,120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568,730,123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9333198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soc-</a:t>
                          </a:r>
                          <a:r>
                            <a:rPr lang="en-US" sz="2000" b="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friendster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65,608,367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1,806,067,135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5,214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304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3,364,773,700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528845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DFC5005E-5ACE-D90C-40AE-9924C75AEA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6799701"/>
                  </p:ext>
                </p:extLst>
              </p:nvPr>
            </p:nvGraphicFramePr>
            <p:xfrm>
              <a:off x="1061965" y="281015"/>
              <a:ext cx="10068069" cy="60689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1332467404"/>
                        </a:ext>
                      </a:extLst>
                    </a:gridCol>
                    <a:gridCol w="1438348">
                      <a:extLst>
                        <a:ext uri="{9D8B030D-6E8A-4147-A177-3AD203B41FA5}">
                          <a16:colId xmlns:a16="http://schemas.microsoft.com/office/drawing/2014/main" val="2727633919"/>
                        </a:ext>
                      </a:extLst>
                    </a:gridCol>
                    <a:gridCol w="1531574">
                      <a:extLst>
                        <a:ext uri="{9D8B030D-6E8A-4147-A177-3AD203B41FA5}">
                          <a16:colId xmlns:a16="http://schemas.microsoft.com/office/drawing/2014/main" val="2121455354"/>
                        </a:ext>
                      </a:extLst>
                    </a:gridCol>
                    <a:gridCol w="1238988">
                      <a:extLst>
                        <a:ext uri="{9D8B030D-6E8A-4147-A177-3AD203B41FA5}">
                          <a16:colId xmlns:a16="http://schemas.microsoft.com/office/drawing/2014/main" val="4152092387"/>
                        </a:ext>
                      </a:extLst>
                    </a:gridCol>
                    <a:gridCol w="843344">
                      <a:extLst>
                        <a:ext uri="{9D8B030D-6E8A-4147-A177-3AD203B41FA5}">
                          <a16:colId xmlns:a16="http://schemas.microsoft.com/office/drawing/2014/main" val="441594619"/>
                        </a:ext>
                      </a:extLst>
                    </a:gridCol>
                    <a:gridCol w="2844115">
                      <a:extLst>
                        <a:ext uri="{9D8B030D-6E8A-4147-A177-3AD203B41FA5}">
                          <a16:colId xmlns:a16="http://schemas.microsoft.com/office/drawing/2014/main" val="2213021331"/>
                        </a:ext>
                      </a:extLst>
                    </a:gridCol>
                  </a:tblGrid>
                  <a:tr h="4668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Graph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000" t="-2703" r="-447368" b="-120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7500" t="-2703" r="-325000" b="-120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3265" t="-2703" r="-297959" b="-120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0746" t="-2703" r="-335821" b="-120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of maximal cliques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5555555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wiki-talk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2,394,385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4,659,565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100,029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131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86,333,306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4272338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as-skitter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1,696,415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11,095,298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35,455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37,322,355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3440988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socfb</a:t>
                          </a:r>
                          <a:r>
                            <a:rPr lang="en-US" altLang="zh-TW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-B-anon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2,937,613</a:t>
                          </a:r>
                          <a:endParaRPr lang="en-US" altLang="zh-TW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20,959,854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4,356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63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27,593,398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0796595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soc-</a:t>
                          </a:r>
                          <a:r>
                            <a:rPr lang="en-US" sz="2000" b="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pokec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1,632,804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22,301,964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14,854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47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19,376,873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512363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wiki-</a:t>
                          </a:r>
                          <a:r>
                            <a:rPr lang="en-US" altLang="zh-TW" sz="2000" b="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topcats</a:t>
                          </a:r>
                          <a:endParaRPr lang="en-US" altLang="zh-TW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1,791,489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25,444,207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238,342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27,229,873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4320246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soc-</a:t>
                          </a:r>
                          <a:r>
                            <a:rPr lang="en-US" altLang="zh-TW" sz="2000" b="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livejournal</a:t>
                          </a:r>
                          <a:endParaRPr lang="en-US" altLang="zh-TW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4,033,138</a:t>
                          </a:r>
                          <a:endParaRPr lang="en-US" altLang="zh-TW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27,933,062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2,651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213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38,413,665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8255531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soc-</a:t>
                          </a:r>
                          <a:r>
                            <a:rPr lang="en-US" altLang="zh-TW" sz="2000" b="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orkut</a:t>
                          </a:r>
                          <a:endParaRPr lang="en-US" altLang="zh-TW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3,072,442</a:t>
                          </a:r>
                          <a:endParaRPr lang="en-US" altLang="zh-TW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117,185,083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33,313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253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2,269,631,973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9534864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soc-</a:t>
                          </a:r>
                          <a:r>
                            <a:rPr lang="en-US" sz="2000" b="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sinaweibo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58,655,850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261,321,033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278,489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193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1,117,416,174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9505480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aff-orkut</a:t>
                          </a:r>
                          <a:endParaRPr lang="en-US" altLang="zh-TW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8,730,858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327,036,486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318,268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471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417,032,363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454057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clueweb09-50m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428,136,613</a:t>
                          </a:r>
                          <a:endParaRPr lang="en-US" altLang="zh-TW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446,766,953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308,477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192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1,001,323,679 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5163807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wiki-link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27,154,799</a:t>
                          </a:r>
                          <a:endParaRPr lang="en-US" altLang="zh-TW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543,183,611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4,271,341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1,120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568,730,123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9333198"/>
                      </a:ext>
                    </a:extLst>
                  </a:tr>
                  <a:tr h="4668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soc-</a:t>
                          </a:r>
                          <a:r>
                            <a:rPr lang="en-US" sz="2000" b="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friendster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65,608,367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1,806,067,135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5,214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304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3,364,773,700</a:t>
                          </a:r>
                          <a:endPara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528845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31393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F4FC0-E5D9-63B8-9FE2-E2EF2A0B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Evaluation – Speedup</a:t>
            </a:r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CB3A34A8-EEF7-2548-9BE7-977B4275C2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4949975"/>
              </p:ext>
            </p:extLst>
          </p:nvPr>
        </p:nvGraphicFramePr>
        <p:xfrm>
          <a:off x="342059" y="1173192"/>
          <a:ext cx="11507881" cy="5120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5348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F4FC0-E5D9-63B8-9FE2-E2EF2A0B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Evaluation – Load balance</a:t>
            </a:r>
          </a:p>
        </p:txBody>
      </p:sp>
      <p:pic>
        <p:nvPicPr>
          <p:cNvPr id="7" name="圖片 6" descr="一張含有 行, 繪圖, 螢幕擷取畫面, 字型 的圖片&#10;&#10;自動產生的描述">
            <a:extLst>
              <a:ext uri="{FF2B5EF4-FFF2-40B4-BE49-F238E27FC236}">
                <a16:creationId xmlns:a16="http://schemas.microsoft.com/office/drawing/2014/main" id="{BD25AD89-7E35-E5F4-9830-A02964623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590"/>
          <a:stretch/>
        </p:blipFill>
        <p:spPr>
          <a:xfrm>
            <a:off x="767470" y="1770816"/>
            <a:ext cx="10657059" cy="3316368"/>
          </a:xfrm>
          <a:prstGeom prst="rect">
            <a:avLst/>
          </a:prstGeom>
        </p:spPr>
      </p:pic>
      <p:pic>
        <p:nvPicPr>
          <p:cNvPr id="8" name="圖片 7" descr="一張含有 行, 繪圖, 螢幕擷取畫面, 字型 的圖片&#10;&#10;自動產生的描述">
            <a:extLst>
              <a:ext uri="{FF2B5EF4-FFF2-40B4-BE49-F238E27FC236}">
                <a16:creationId xmlns:a16="http://schemas.microsoft.com/office/drawing/2014/main" id="{828E49AE-5010-1EDC-DF1C-E70A6085F2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404" t="1212" r="-1022" b="-1212"/>
          <a:stretch/>
        </p:blipFill>
        <p:spPr>
          <a:xfrm>
            <a:off x="11413645" y="1814400"/>
            <a:ext cx="322775" cy="331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97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F4FC0-E5D9-63B8-9FE2-E2EF2A0B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Evaluation – Load balance</a:t>
            </a:r>
          </a:p>
        </p:txBody>
      </p:sp>
      <p:pic>
        <p:nvPicPr>
          <p:cNvPr id="7" name="圖片 6" descr="一張含有 行, 繪圖, 螢幕擷取畫面, 字型 的圖片&#10;&#10;自動產生的描述">
            <a:extLst>
              <a:ext uri="{FF2B5EF4-FFF2-40B4-BE49-F238E27FC236}">
                <a16:creationId xmlns:a16="http://schemas.microsoft.com/office/drawing/2014/main" id="{BD25AD89-7E35-E5F4-9830-A02964623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2314"/>
          <a:stretch/>
        </p:blipFill>
        <p:spPr>
          <a:xfrm>
            <a:off x="767470" y="1770816"/>
            <a:ext cx="1533603" cy="3316368"/>
          </a:xfrm>
          <a:prstGeom prst="rect">
            <a:avLst/>
          </a:prstGeom>
        </p:spPr>
      </p:pic>
      <p:pic>
        <p:nvPicPr>
          <p:cNvPr id="3" name="圖片 2" descr="一張含有 行, 繪圖, 螢幕擷取畫面, 字型 的圖片&#10;&#10;自動產生的描述">
            <a:extLst>
              <a:ext uri="{FF2B5EF4-FFF2-40B4-BE49-F238E27FC236}">
                <a16:creationId xmlns:a16="http://schemas.microsoft.com/office/drawing/2014/main" id="{BEE65997-C950-993E-C605-FC88E41E2F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07" r="-86"/>
          <a:stretch/>
        </p:blipFill>
        <p:spPr>
          <a:xfrm>
            <a:off x="2301073" y="1770816"/>
            <a:ext cx="9234434" cy="331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3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F4FC0-E5D9-63B8-9FE2-E2EF2A0B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Maximal Clique Enumeration (MCE)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B5F400B-F2F1-E170-3C12-14DAE4D2B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1215"/>
                <a:ext cx="10515600" cy="486574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Clique: A complete subgraph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Maximal Clique: A clique that is not contained in a larger clique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Maximal Clique Enumeration: Find all maximal cliques in an undirected graph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TW" sz="20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B5F400B-F2F1-E170-3C12-14DAE4D2B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1215"/>
                <a:ext cx="10515600" cy="4865748"/>
              </a:xfrm>
              <a:blipFill>
                <a:blip r:embed="rId3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群組 30">
            <a:extLst>
              <a:ext uri="{FF2B5EF4-FFF2-40B4-BE49-F238E27FC236}">
                <a16:creationId xmlns:a16="http://schemas.microsoft.com/office/drawing/2014/main" id="{212139E0-8E8E-3E7D-90AF-052322709AC6}"/>
              </a:ext>
            </a:extLst>
          </p:cNvPr>
          <p:cNvGrpSpPr/>
          <p:nvPr/>
        </p:nvGrpSpPr>
        <p:grpSpPr>
          <a:xfrm>
            <a:off x="1347636" y="3250094"/>
            <a:ext cx="1696681" cy="2416681"/>
            <a:chOff x="1440000" y="3240000"/>
            <a:chExt cx="1696681" cy="2416681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FD387A36-9416-6CEB-4840-64421A510D19}"/>
                </a:ext>
              </a:extLst>
            </p:cNvPr>
            <p:cNvSpPr/>
            <p:nvPr/>
          </p:nvSpPr>
          <p:spPr>
            <a:xfrm>
              <a:off x="2160000" y="468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4A419EAA-4660-6C3A-2E74-E09DD507487C}"/>
                </a:ext>
              </a:extLst>
            </p:cNvPr>
            <p:cNvSpPr/>
            <p:nvPr/>
          </p:nvSpPr>
          <p:spPr>
            <a:xfrm>
              <a:off x="2880000" y="396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8D2A96D-506D-E22C-3E1D-59181980AD54}"/>
                </a:ext>
              </a:extLst>
            </p:cNvPr>
            <p:cNvSpPr/>
            <p:nvPr/>
          </p:nvSpPr>
          <p:spPr>
            <a:xfrm>
              <a:off x="1440000" y="396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9C7BBFD8-0988-C922-FF81-B563D8B20F9C}"/>
                </a:ext>
              </a:extLst>
            </p:cNvPr>
            <p:cNvSpPr/>
            <p:nvPr/>
          </p:nvSpPr>
          <p:spPr>
            <a:xfrm>
              <a:off x="2160000" y="324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413798B0-59ED-ED22-1970-1F07FC7DB5B0}"/>
                </a:ext>
              </a:extLst>
            </p:cNvPr>
            <p:cNvSpPr/>
            <p:nvPr/>
          </p:nvSpPr>
          <p:spPr>
            <a:xfrm>
              <a:off x="2880000" y="540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F5418C35-8E90-365C-E096-5B4654F4209A}"/>
                </a:ext>
              </a:extLst>
            </p:cNvPr>
            <p:cNvSpPr/>
            <p:nvPr/>
          </p:nvSpPr>
          <p:spPr>
            <a:xfrm>
              <a:off x="2160000" y="540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33C19903-CA31-7406-E637-3D99DBAC3192}"/>
                </a:ext>
              </a:extLst>
            </p:cNvPr>
            <p:cNvCxnSpPr>
              <a:stCxn id="9" idx="4"/>
              <a:endCxn id="5" idx="0"/>
            </p:cNvCxnSpPr>
            <p:nvPr/>
          </p:nvCxnSpPr>
          <p:spPr>
            <a:xfrm>
              <a:off x="2288341" y="3496681"/>
              <a:ext cx="0" cy="11833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F862539-0785-FC50-1ADA-976D1E55E880}"/>
                </a:ext>
              </a:extLst>
            </p:cNvPr>
            <p:cNvCxnSpPr>
              <a:stCxn id="6" idx="1"/>
              <a:endCxn id="9" idx="5"/>
            </p:cNvCxnSpPr>
            <p:nvPr/>
          </p:nvCxnSpPr>
          <p:spPr>
            <a:xfrm flipH="1" flipV="1">
              <a:off x="2379091" y="3459091"/>
              <a:ext cx="538499" cy="5384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B4CC1BBC-1263-DBEF-9B07-6ECDC1DFF29F}"/>
                </a:ext>
              </a:extLst>
            </p:cNvPr>
            <p:cNvCxnSpPr>
              <a:stCxn id="9" idx="3"/>
              <a:endCxn id="7" idx="7"/>
            </p:cNvCxnSpPr>
            <p:nvPr/>
          </p:nvCxnSpPr>
          <p:spPr>
            <a:xfrm flipH="1">
              <a:off x="1659091" y="3459091"/>
              <a:ext cx="538499" cy="5384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EF7953F9-3E6D-379D-ADC3-C40A130F2C4E}"/>
                </a:ext>
              </a:extLst>
            </p:cNvPr>
            <p:cNvCxnSpPr>
              <a:stCxn id="7" idx="5"/>
              <a:endCxn id="5" idx="1"/>
            </p:cNvCxnSpPr>
            <p:nvPr/>
          </p:nvCxnSpPr>
          <p:spPr>
            <a:xfrm>
              <a:off x="1659091" y="4179091"/>
              <a:ext cx="538499" cy="5384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B00B83BB-AED0-05C7-4843-826E06CF360A}"/>
                </a:ext>
              </a:extLst>
            </p:cNvPr>
            <p:cNvCxnSpPr>
              <a:stCxn id="5" idx="7"/>
              <a:endCxn id="6" idx="3"/>
            </p:cNvCxnSpPr>
            <p:nvPr/>
          </p:nvCxnSpPr>
          <p:spPr>
            <a:xfrm flipV="1">
              <a:off x="2379091" y="4179091"/>
              <a:ext cx="538499" cy="53849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AE2E1D4D-4CB5-C300-8DE5-A72179A7F0DB}"/>
                </a:ext>
              </a:extLst>
            </p:cNvPr>
            <p:cNvCxnSpPr>
              <a:stCxn id="7" idx="6"/>
              <a:endCxn id="6" idx="2"/>
            </p:cNvCxnSpPr>
            <p:nvPr/>
          </p:nvCxnSpPr>
          <p:spPr>
            <a:xfrm>
              <a:off x="1696681" y="4088341"/>
              <a:ext cx="11833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ADE3BB30-1D16-95D9-8E7E-55FF2D4709AD}"/>
                </a:ext>
              </a:extLst>
            </p:cNvPr>
            <p:cNvCxnSpPr>
              <a:stCxn id="5" idx="4"/>
              <a:endCxn id="11" idx="0"/>
            </p:cNvCxnSpPr>
            <p:nvPr/>
          </p:nvCxnSpPr>
          <p:spPr>
            <a:xfrm>
              <a:off x="2288341" y="4936681"/>
              <a:ext cx="0" cy="4633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5ACDB479-574B-8258-A997-F465AD7E4725}"/>
                </a:ext>
              </a:extLst>
            </p:cNvPr>
            <p:cNvCxnSpPr>
              <a:stCxn id="5" idx="5"/>
              <a:endCxn id="10" idx="1"/>
            </p:cNvCxnSpPr>
            <p:nvPr/>
          </p:nvCxnSpPr>
          <p:spPr>
            <a:xfrm>
              <a:off x="2379091" y="4899091"/>
              <a:ext cx="538499" cy="5384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015DD682-E4FE-3DB8-7674-5BB96A7CE8A6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>
              <a:off x="2416681" y="5528341"/>
              <a:ext cx="4633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02D4FC86-93F8-3248-F913-3FB7738EC592}"/>
                  </a:ext>
                </a:extLst>
              </p:cNvPr>
              <p:cNvSpPr txBox="1"/>
              <p:nvPr/>
            </p:nvSpPr>
            <p:spPr>
              <a:xfrm>
                <a:off x="1645382" y="5905141"/>
                <a:ext cx="110118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02D4FC86-93F8-3248-F913-3FB7738EC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82" y="5905141"/>
                <a:ext cx="1101187" cy="400110"/>
              </a:xfrm>
              <a:prstGeom prst="rect">
                <a:avLst/>
              </a:prstGeom>
              <a:blipFill>
                <a:blip r:embed="rId4"/>
                <a:stretch>
                  <a:fillRect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向右箭號 32">
            <a:extLst>
              <a:ext uri="{FF2B5EF4-FFF2-40B4-BE49-F238E27FC236}">
                <a16:creationId xmlns:a16="http://schemas.microsoft.com/office/drawing/2014/main" id="{90DDE251-863A-88B5-A44E-AC6198E65382}"/>
              </a:ext>
            </a:extLst>
          </p:cNvPr>
          <p:cNvSpPr/>
          <p:nvPr/>
        </p:nvSpPr>
        <p:spPr>
          <a:xfrm>
            <a:off x="4184073" y="4244024"/>
            <a:ext cx="600363" cy="483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7262577D-9641-38D7-0E00-025589FDD854}"/>
              </a:ext>
            </a:extLst>
          </p:cNvPr>
          <p:cNvGrpSpPr/>
          <p:nvPr/>
        </p:nvGrpSpPr>
        <p:grpSpPr>
          <a:xfrm>
            <a:off x="5564629" y="3250094"/>
            <a:ext cx="1696681" cy="2416681"/>
            <a:chOff x="1440000" y="3240000"/>
            <a:chExt cx="1696681" cy="2416681"/>
          </a:xfrm>
        </p:grpSpPr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ED02C1A7-B2A9-A89E-33D6-9239AE9839B6}"/>
                </a:ext>
              </a:extLst>
            </p:cNvPr>
            <p:cNvSpPr/>
            <p:nvPr/>
          </p:nvSpPr>
          <p:spPr>
            <a:xfrm>
              <a:off x="2160000" y="468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16497180-A9B5-D373-9FA5-028F1E49A204}"/>
                </a:ext>
              </a:extLst>
            </p:cNvPr>
            <p:cNvSpPr/>
            <p:nvPr/>
          </p:nvSpPr>
          <p:spPr>
            <a:xfrm>
              <a:off x="2880000" y="396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C904EA47-4C79-0E11-FD2D-9B1EE7DADA53}"/>
                </a:ext>
              </a:extLst>
            </p:cNvPr>
            <p:cNvSpPr/>
            <p:nvPr/>
          </p:nvSpPr>
          <p:spPr>
            <a:xfrm>
              <a:off x="1440000" y="396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922EFD58-64C7-4A05-AD63-346AC2AC308A}"/>
                </a:ext>
              </a:extLst>
            </p:cNvPr>
            <p:cNvSpPr/>
            <p:nvPr/>
          </p:nvSpPr>
          <p:spPr>
            <a:xfrm>
              <a:off x="2160000" y="324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07E237C6-9584-8FA8-9ECF-88D1E6482950}"/>
                </a:ext>
              </a:extLst>
            </p:cNvPr>
            <p:cNvSpPr/>
            <p:nvPr/>
          </p:nvSpPr>
          <p:spPr>
            <a:xfrm>
              <a:off x="2880000" y="5400000"/>
              <a:ext cx="256681" cy="256681"/>
            </a:xfrm>
            <a:prstGeom prst="ellipse">
              <a:avLst/>
            </a:prstGeom>
            <a:no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B1AAF6FD-A55C-55FD-6FD4-DC4ACDA7726A}"/>
                </a:ext>
              </a:extLst>
            </p:cNvPr>
            <p:cNvSpPr/>
            <p:nvPr/>
          </p:nvSpPr>
          <p:spPr>
            <a:xfrm>
              <a:off x="2160000" y="5400000"/>
              <a:ext cx="256681" cy="256681"/>
            </a:xfrm>
            <a:prstGeom prst="ellipse">
              <a:avLst/>
            </a:prstGeom>
            <a:no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E1026701-746D-9A2B-928F-DEB0AB771E81}"/>
                </a:ext>
              </a:extLst>
            </p:cNvPr>
            <p:cNvCxnSpPr>
              <a:stCxn id="38" idx="4"/>
              <a:endCxn id="35" idx="0"/>
            </p:cNvCxnSpPr>
            <p:nvPr/>
          </p:nvCxnSpPr>
          <p:spPr>
            <a:xfrm>
              <a:off x="2288341" y="3496681"/>
              <a:ext cx="0" cy="11833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8721F0B-794E-8D9D-3795-C9578E22A564}"/>
                </a:ext>
              </a:extLst>
            </p:cNvPr>
            <p:cNvCxnSpPr>
              <a:stCxn id="36" idx="1"/>
              <a:endCxn id="38" idx="5"/>
            </p:cNvCxnSpPr>
            <p:nvPr/>
          </p:nvCxnSpPr>
          <p:spPr>
            <a:xfrm flipH="1" flipV="1">
              <a:off x="2379091" y="3459091"/>
              <a:ext cx="538499" cy="5384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087BACF3-551C-E485-BF47-B35454DF0AF9}"/>
                </a:ext>
              </a:extLst>
            </p:cNvPr>
            <p:cNvCxnSpPr>
              <a:stCxn id="38" idx="3"/>
              <a:endCxn id="37" idx="7"/>
            </p:cNvCxnSpPr>
            <p:nvPr/>
          </p:nvCxnSpPr>
          <p:spPr>
            <a:xfrm flipH="1">
              <a:off x="1659091" y="3459091"/>
              <a:ext cx="538499" cy="5384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322D9345-8686-6146-DCDF-54E7F4AC515C}"/>
                </a:ext>
              </a:extLst>
            </p:cNvPr>
            <p:cNvCxnSpPr>
              <a:stCxn id="37" idx="5"/>
              <a:endCxn id="35" idx="1"/>
            </p:cNvCxnSpPr>
            <p:nvPr/>
          </p:nvCxnSpPr>
          <p:spPr>
            <a:xfrm>
              <a:off x="1659091" y="4179091"/>
              <a:ext cx="538499" cy="5384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8B5D80E-D706-72CC-7946-FB04FDFE4FF4}"/>
                </a:ext>
              </a:extLst>
            </p:cNvPr>
            <p:cNvCxnSpPr>
              <a:stCxn id="35" idx="7"/>
              <a:endCxn id="36" idx="3"/>
            </p:cNvCxnSpPr>
            <p:nvPr/>
          </p:nvCxnSpPr>
          <p:spPr>
            <a:xfrm flipV="1">
              <a:off x="2379091" y="4179091"/>
              <a:ext cx="538499" cy="53849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4ABE6E16-2EF5-B8FF-C8E6-A7A40580CD75}"/>
                </a:ext>
              </a:extLst>
            </p:cNvPr>
            <p:cNvCxnSpPr>
              <a:stCxn id="37" idx="6"/>
              <a:endCxn id="36" idx="2"/>
            </p:cNvCxnSpPr>
            <p:nvPr/>
          </p:nvCxnSpPr>
          <p:spPr>
            <a:xfrm>
              <a:off x="1696681" y="4088341"/>
              <a:ext cx="11833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08720189-6D29-06A6-55BB-D9263EB01959}"/>
                </a:ext>
              </a:extLst>
            </p:cNvPr>
            <p:cNvCxnSpPr>
              <a:stCxn id="35" idx="4"/>
              <a:endCxn id="40" idx="0"/>
            </p:cNvCxnSpPr>
            <p:nvPr/>
          </p:nvCxnSpPr>
          <p:spPr>
            <a:xfrm>
              <a:off x="2288341" y="4936681"/>
              <a:ext cx="0" cy="463319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F0F46141-3200-93BD-D1EE-89F71AB7CF0C}"/>
                </a:ext>
              </a:extLst>
            </p:cNvPr>
            <p:cNvCxnSpPr>
              <a:stCxn id="35" idx="5"/>
              <a:endCxn id="39" idx="1"/>
            </p:cNvCxnSpPr>
            <p:nvPr/>
          </p:nvCxnSpPr>
          <p:spPr>
            <a:xfrm>
              <a:off x="2379091" y="4899091"/>
              <a:ext cx="538499" cy="538499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793192B8-1092-BEA0-9A01-57DF99D0A5FF}"/>
                </a:ext>
              </a:extLst>
            </p:cNvPr>
            <p:cNvCxnSpPr>
              <a:stCxn id="40" idx="6"/>
              <a:endCxn id="39" idx="2"/>
            </p:cNvCxnSpPr>
            <p:nvPr/>
          </p:nvCxnSpPr>
          <p:spPr>
            <a:xfrm>
              <a:off x="2416681" y="5528341"/>
              <a:ext cx="463319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51856D57-99AF-0F47-D2FF-46199D30D1C1}"/>
                  </a:ext>
                </a:extLst>
              </p:cNvPr>
              <p:cNvSpPr txBox="1"/>
              <p:nvPr/>
            </p:nvSpPr>
            <p:spPr>
              <a:xfrm>
                <a:off x="5340786" y="5772915"/>
                <a:ext cx="2144365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Maximal clique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51856D57-99AF-0F47-D2FF-46199D30D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86" y="5772915"/>
                <a:ext cx="2144365" cy="707886"/>
              </a:xfrm>
              <a:prstGeom prst="rect">
                <a:avLst/>
              </a:prstGeom>
              <a:blipFill>
                <a:blip r:embed="rId5"/>
                <a:stretch>
                  <a:fillRect t="-3509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群組 50">
            <a:extLst>
              <a:ext uri="{FF2B5EF4-FFF2-40B4-BE49-F238E27FC236}">
                <a16:creationId xmlns:a16="http://schemas.microsoft.com/office/drawing/2014/main" id="{2BD21C97-EFAF-B484-E465-78C16F747BB8}"/>
              </a:ext>
            </a:extLst>
          </p:cNvPr>
          <p:cNvGrpSpPr/>
          <p:nvPr/>
        </p:nvGrpSpPr>
        <p:grpSpPr>
          <a:xfrm>
            <a:off x="8299342" y="3265294"/>
            <a:ext cx="1696681" cy="2416681"/>
            <a:chOff x="1440000" y="3240000"/>
            <a:chExt cx="1696681" cy="2416681"/>
          </a:xfrm>
        </p:grpSpPr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A8D45369-F73C-DE68-451E-B1A7DDF8429E}"/>
                </a:ext>
              </a:extLst>
            </p:cNvPr>
            <p:cNvSpPr/>
            <p:nvPr/>
          </p:nvSpPr>
          <p:spPr>
            <a:xfrm>
              <a:off x="2160000" y="468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54F58EC9-B30C-F638-856B-E2789066BBA5}"/>
                </a:ext>
              </a:extLst>
            </p:cNvPr>
            <p:cNvSpPr/>
            <p:nvPr/>
          </p:nvSpPr>
          <p:spPr>
            <a:xfrm>
              <a:off x="2880000" y="3960000"/>
              <a:ext cx="256681" cy="256681"/>
            </a:xfrm>
            <a:prstGeom prst="ellipse">
              <a:avLst/>
            </a:prstGeom>
            <a:no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BBCBCC-3B6E-B185-8219-9406C2F69303}"/>
                </a:ext>
              </a:extLst>
            </p:cNvPr>
            <p:cNvSpPr/>
            <p:nvPr/>
          </p:nvSpPr>
          <p:spPr>
            <a:xfrm>
              <a:off x="1440000" y="3960000"/>
              <a:ext cx="256681" cy="256681"/>
            </a:xfrm>
            <a:prstGeom prst="ellipse">
              <a:avLst/>
            </a:prstGeom>
            <a:no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07E84E25-2FE0-C381-0366-F6C4A3F28A4E}"/>
                </a:ext>
              </a:extLst>
            </p:cNvPr>
            <p:cNvSpPr/>
            <p:nvPr/>
          </p:nvSpPr>
          <p:spPr>
            <a:xfrm>
              <a:off x="2160000" y="3240000"/>
              <a:ext cx="256681" cy="256681"/>
            </a:xfrm>
            <a:prstGeom prst="ellipse">
              <a:avLst/>
            </a:prstGeom>
            <a:no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BA40D076-CF04-8B3B-91D4-7B3389816885}"/>
                </a:ext>
              </a:extLst>
            </p:cNvPr>
            <p:cNvSpPr/>
            <p:nvPr/>
          </p:nvSpPr>
          <p:spPr>
            <a:xfrm>
              <a:off x="2880000" y="540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9BD1BB77-AE9D-1E74-B7C8-5DBDDB153672}"/>
                </a:ext>
              </a:extLst>
            </p:cNvPr>
            <p:cNvSpPr/>
            <p:nvPr/>
          </p:nvSpPr>
          <p:spPr>
            <a:xfrm>
              <a:off x="2160000" y="540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7B7DCEF5-19D0-7DFF-32A2-969618F0E45D}"/>
                </a:ext>
              </a:extLst>
            </p:cNvPr>
            <p:cNvCxnSpPr>
              <a:stCxn id="55" idx="4"/>
              <a:endCxn id="52" idx="0"/>
            </p:cNvCxnSpPr>
            <p:nvPr/>
          </p:nvCxnSpPr>
          <p:spPr>
            <a:xfrm>
              <a:off x="2288341" y="3496681"/>
              <a:ext cx="0" cy="1183319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FE1F6F6E-71B6-063E-D194-15F86EBE3A55}"/>
                </a:ext>
              </a:extLst>
            </p:cNvPr>
            <p:cNvCxnSpPr>
              <a:stCxn id="53" idx="1"/>
              <a:endCxn id="55" idx="5"/>
            </p:cNvCxnSpPr>
            <p:nvPr/>
          </p:nvCxnSpPr>
          <p:spPr>
            <a:xfrm flipH="1" flipV="1">
              <a:off x="2379091" y="3459091"/>
              <a:ext cx="538499" cy="538499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4FC1F8FB-579E-3923-3B49-04CE33758640}"/>
                </a:ext>
              </a:extLst>
            </p:cNvPr>
            <p:cNvCxnSpPr>
              <a:stCxn id="55" idx="3"/>
              <a:endCxn id="54" idx="7"/>
            </p:cNvCxnSpPr>
            <p:nvPr/>
          </p:nvCxnSpPr>
          <p:spPr>
            <a:xfrm flipH="1">
              <a:off x="1659091" y="3459091"/>
              <a:ext cx="538499" cy="538499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E98BE1F1-7F1B-A483-DA34-F7E467F32B05}"/>
                </a:ext>
              </a:extLst>
            </p:cNvPr>
            <p:cNvCxnSpPr>
              <a:stCxn id="54" idx="5"/>
              <a:endCxn id="52" idx="1"/>
            </p:cNvCxnSpPr>
            <p:nvPr/>
          </p:nvCxnSpPr>
          <p:spPr>
            <a:xfrm>
              <a:off x="1659091" y="4179091"/>
              <a:ext cx="538499" cy="538499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5E388D8C-BD03-85B3-88E3-EEEF1F45F503}"/>
                </a:ext>
              </a:extLst>
            </p:cNvPr>
            <p:cNvCxnSpPr>
              <a:stCxn id="52" idx="7"/>
              <a:endCxn id="53" idx="3"/>
            </p:cNvCxnSpPr>
            <p:nvPr/>
          </p:nvCxnSpPr>
          <p:spPr>
            <a:xfrm flipV="1">
              <a:off x="2379091" y="4179091"/>
              <a:ext cx="538499" cy="538499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18B1D8E9-F149-F23F-5D2B-BB3D01C9E5B4}"/>
                </a:ext>
              </a:extLst>
            </p:cNvPr>
            <p:cNvCxnSpPr>
              <a:stCxn id="54" idx="6"/>
              <a:endCxn id="53" idx="2"/>
            </p:cNvCxnSpPr>
            <p:nvPr/>
          </p:nvCxnSpPr>
          <p:spPr>
            <a:xfrm>
              <a:off x="1696681" y="4088341"/>
              <a:ext cx="1183319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EC7693EE-A2F8-212E-E354-A71D6103D3E4}"/>
                </a:ext>
              </a:extLst>
            </p:cNvPr>
            <p:cNvCxnSpPr>
              <a:stCxn id="52" idx="4"/>
              <a:endCxn id="57" idx="0"/>
            </p:cNvCxnSpPr>
            <p:nvPr/>
          </p:nvCxnSpPr>
          <p:spPr>
            <a:xfrm>
              <a:off x="2288341" y="4936681"/>
              <a:ext cx="0" cy="4633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52EB2385-CF4C-CED4-7C6A-D10C6F1369FC}"/>
                </a:ext>
              </a:extLst>
            </p:cNvPr>
            <p:cNvCxnSpPr>
              <a:stCxn id="52" idx="5"/>
              <a:endCxn id="56" idx="1"/>
            </p:cNvCxnSpPr>
            <p:nvPr/>
          </p:nvCxnSpPr>
          <p:spPr>
            <a:xfrm>
              <a:off x="2379091" y="4899091"/>
              <a:ext cx="538499" cy="5384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771690BC-2445-555A-171A-3A841D731368}"/>
                </a:ext>
              </a:extLst>
            </p:cNvPr>
            <p:cNvCxnSpPr>
              <a:stCxn id="57" idx="6"/>
              <a:endCxn id="56" idx="2"/>
            </p:cNvCxnSpPr>
            <p:nvPr/>
          </p:nvCxnSpPr>
          <p:spPr>
            <a:xfrm>
              <a:off x="2416681" y="5528341"/>
              <a:ext cx="4633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B7B59293-06D9-3D75-7621-9C3923B934A8}"/>
                  </a:ext>
                </a:extLst>
              </p:cNvPr>
              <p:cNvSpPr txBox="1"/>
              <p:nvPr/>
            </p:nvSpPr>
            <p:spPr>
              <a:xfrm>
                <a:off x="8075499" y="5788115"/>
                <a:ext cx="2144365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Maximal clique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B7B59293-06D9-3D75-7621-9C3923B93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499" y="5788115"/>
                <a:ext cx="2144365" cy="707886"/>
              </a:xfrm>
              <a:prstGeom prst="rect">
                <a:avLst/>
              </a:prstGeom>
              <a:blipFill>
                <a:blip r:embed="rId6"/>
                <a:stretch>
                  <a:fillRect t="-3509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505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F4FC0-E5D9-63B8-9FE2-E2EF2A0B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Scaling to multi-GPUs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5F400B-F2F1-E170-3C12-14DAE4D2B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215"/>
            <a:ext cx="10515600" cy="486574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</a:rPr>
              <a:t>Static division of independent first- or second-level subtrees to each GPU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Round-robin fashion to avoid vertices sharing similar properties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No communication between GPUs when running kernels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Do not include pre-processing time, since we only scale MCE kernels to multi-GPUs</a:t>
            </a:r>
          </a:p>
        </p:txBody>
      </p:sp>
    </p:spTree>
    <p:extLst>
      <p:ext uri="{BB962C8B-B14F-4D97-AF65-F5344CB8AC3E}">
        <p14:creationId xmlns:p14="http://schemas.microsoft.com/office/powerpoint/2010/main" val="4163744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F4FC0-E5D9-63B8-9FE2-E2EF2A0B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Evaluation – Scalability</a:t>
            </a:r>
          </a:p>
        </p:txBody>
      </p:sp>
      <p:pic>
        <p:nvPicPr>
          <p:cNvPr id="6" name="圖片 5" descr="一張含有 行, 字型, 繪圖, 文字 的圖片&#10;&#10;自動產生的描述">
            <a:extLst>
              <a:ext uri="{FF2B5EF4-FFF2-40B4-BE49-F238E27FC236}">
                <a16:creationId xmlns:a16="http://schemas.microsoft.com/office/drawing/2014/main" id="{976ED36C-8C6F-5FE9-3CAC-C0D1D6B27B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697"/>
          <a:stretch/>
        </p:blipFill>
        <p:spPr>
          <a:xfrm>
            <a:off x="838200" y="2003176"/>
            <a:ext cx="9473813" cy="2851648"/>
          </a:xfrm>
          <a:prstGeom prst="rect">
            <a:avLst/>
          </a:prstGeom>
        </p:spPr>
      </p:pic>
      <p:pic>
        <p:nvPicPr>
          <p:cNvPr id="7" name="圖片 6" descr="一張含有 行, 字型, 繪圖, 文字 的圖片&#10;&#10;自動產生的描述">
            <a:extLst>
              <a:ext uri="{FF2B5EF4-FFF2-40B4-BE49-F238E27FC236}">
                <a16:creationId xmlns:a16="http://schemas.microsoft.com/office/drawing/2014/main" id="{AFAB6417-4E09-B912-3095-7849FCFC1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027" t="7088" r="6493" b="57022"/>
          <a:stretch/>
        </p:blipFill>
        <p:spPr>
          <a:xfrm>
            <a:off x="7435766" y="2192055"/>
            <a:ext cx="1507268" cy="1023418"/>
          </a:xfrm>
          <a:prstGeom prst="rect">
            <a:avLst/>
          </a:prstGeom>
        </p:spPr>
      </p:pic>
      <p:pic>
        <p:nvPicPr>
          <p:cNvPr id="8" name="圖片 7" descr="一張含有 行, 字型, 繪圖, 文字 的圖片&#10;&#10;自動產生的描述">
            <a:extLst>
              <a:ext uri="{FF2B5EF4-FFF2-40B4-BE49-F238E27FC236}">
                <a16:creationId xmlns:a16="http://schemas.microsoft.com/office/drawing/2014/main" id="{2CF6B3B2-5D3A-9F52-C6EB-E28890D0C5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172" r="114"/>
          <a:stretch/>
        </p:blipFill>
        <p:spPr>
          <a:xfrm>
            <a:off x="10236707" y="2003176"/>
            <a:ext cx="126860" cy="285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99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F4FC0-E5D9-63B8-9FE2-E2EF2A0B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Evaluation – Scalability</a:t>
            </a:r>
          </a:p>
        </p:txBody>
      </p:sp>
      <p:pic>
        <p:nvPicPr>
          <p:cNvPr id="6" name="圖片 5" descr="一張含有 行, 字型, 繪圖, 文字 的圖片&#10;&#10;自動產生的描述">
            <a:extLst>
              <a:ext uri="{FF2B5EF4-FFF2-40B4-BE49-F238E27FC236}">
                <a16:creationId xmlns:a16="http://schemas.microsoft.com/office/drawing/2014/main" id="{976ED36C-8C6F-5FE9-3CAC-C0D1D6B27B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2956"/>
          <a:stretch/>
        </p:blipFill>
        <p:spPr>
          <a:xfrm>
            <a:off x="838200" y="2003176"/>
            <a:ext cx="1251857" cy="2851648"/>
          </a:xfrm>
          <a:prstGeom prst="rect">
            <a:avLst/>
          </a:prstGeom>
        </p:spPr>
      </p:pic>
      <p:pic>
        <p:nvPicPr>
          <p:cNvPr id="3" name="圖片 2" descr="一張含有 行, 字型, 繪圖, 文字 的圖片&#10;&#10;自動產生的描述">
            <a:extLst>
              <a:ext uri="{FF2B5EF4-FFF2-40B4-BE49-F238E27FC236}">
                <a16:creationId xmlns:a16="http://schemas.microsoft.com/office/drawing/2014/main" id="{6BA4020E-F395-8D66-5200-A1217760C1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63" r="7"/>
          <a:stretch/>
        </p:blipFill>
        <p:spPr>
          <a:xfrm>
            <a:off x="2090057" y="2003176"/>
            <a:ext cx="8199455" cy="285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03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F4FC0-E5D9-63B8-9FE2-E2EF2A0B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Evaluation – Choice of optimizations</a:t>
            </a:r>
          </a:p>
        </p:txBody>
      </p:sp>
      <p:pic>
        <p:nvPicPr>
          <p:cNvPr id="5" name="內容版面配置區 4" descr="一張含有 文字, 數字, 字型, 螢幕擷取畫面 的圖片&#10;&#10;自動產生的描述">
            <a:extLst>
              <a:ext uri="{FF2B5EF4-FFF2-40B4-BE49-F238E27FC236}">
                <a16:creationId xmlns:a16="http://schemas.microsoft.com/office/drawing/2014/main" id="{BF9F958C-3900-594A-5718-EB86349C1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5206" y="1289759"/>
            <a:ext cx="8741587" cy="4865688"/>
          </a:xfrm>
        </p:spPr>
      </p:pic>
    </p:spTree>
    <p:extLst>
      <p:ext uri="{BB962C8B-B14F-4D97-AF65-F5344CB8AC3E}">
        <p14:creationId xmlns:p14="http://schemas.microsoft.com/office/powerpoint/2010/main" val="1107568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F4FC0-E5D9-63B8-9FE2-E2EF2A0B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B5F400B-F2F1-E170-3C12-14DAE4D2B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1215"/>
                <a:ext cx="10515600" cy="486574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Highly efficient GPU solution to MCE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Evaluate trade-offs between different paradigms of induced subgraphs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Maintain only one copy of excluding set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across levels to reduce memory footprint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Design a worker list to deal with load imbalance</a:t>
                </a:r>
              </a:p>
              <a:p>
                <a:pPr>
                  <a:lnSpc>
                    <a:spcPct val="120000"/>
                  </a:lnSpc>
                </a:pPr>
                <a:r>
                  <a:rPr lang="en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Single GPU solution outperforms the state-of-the-art parallel CPU implementation by a geometric mean of 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×</m:t>
                    </m:r>
                  </m:oMath>
                </a14:m>
                <a:r>
                  <a:rPr lang="en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(up to 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0.2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×</m:t>
                    </m:r>
                  </m:oMath>
                </a14:m>
                <a:r>
                  <a:rPr lang="en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on V100 and 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.9 ×</m:t>
                    </m:r>
                  </m:oMath>
                </a14:m>
                <a:r>
                  <a:rPr lang="en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(up to </a:t>
                </a:r>
                <a14:m>
                  <m:oMath xmlns:m="http://schemas.openxmlformats.org/officeDocument/2006/math">
                    <m:r>
                      <a:rPr lang="en-US" altLang="zh-TW" sz="2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000" b="0" i="0" dirty="0" smtClean="0">
                        <a:latin typeface="Cambria Math" panose="02040503050406030204" pitchFamily="18" charset="0"/>
                      </a:rPr>
                      <m:t>6.7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×</m:t>
                    </m:r>
                  </m:oMath>
                </a14:m>
                <a:r>
                  <a:rPr lang="en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on A100</a:t>
                </a:r>
              </a:p>
              <a:p>
                <a:pPr>
                  <a:lnSpc>
                    <a:spcPct val="120000"/>
                  </a:lnSpc>
                </a:pPr>
                <a:r>
                  <a:rPr lang="en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Scalable to multiple GPUs</a:t>
                </a:r>
              </a:p>
              <a:p>
                <a:pPr>
                  <a:lnSpc>
                    <a:spcPct val="120000"/>
                  </a:lnSpc>
                </a:pPr>
                <a:r>
                  <a:rPr lang="en" altLang="zh-TW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Open-sourced to enable further research on accelerating MCE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Available, functional and reproduced</a:t>
                </a:r>
                <a:endParaRPr lang="en-US" altLang="zh-TW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B5F400B-F2F1-E170-3C12-14DAE4D2B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1215"/>
                <a:ext cx="10515600" cy="4865748"/>
              </a:xfrm>
              <a:blipFill>
                <a:blip r:embed="rId3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48A97BCF-7ADE-62E6-E86C-4ACD2E79A7A2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000" y="180000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0CC67A-C937-C42C-BD62-88A105F4099E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000" y="180000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E854D1A-56C4-270F-C463-1618F4D50C3C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000" y="180000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183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F4FC0-E5D9-63B8-9FE2-E2EF2A0B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Future directions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5F400B-F2F1-E170-3C12-14DAE4D2B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215"/>
            <a:ext cx="10515600" cy="507529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Solve load imbalance for building induced subgraphs</a:t>
            </a:r>
          </a:p>
          <a:p>
            <a:pPr>
              <a:lnSpc>
                <a:spcPct val="120000"/>
              </a:lnSpc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Investigate distributed setup for solving larger graphs</a:t>
            </a:r>
          </a:p>
          <a:p>
            <a:pPr>
              <a:lnSpc>
                <a:spcPct val="120000"/>
              </a:lnSpc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Extend the functionality of worker list to other problems suffering from load imbalance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600" b="1" dirty="0">
                <a:latin typeface="Arial" panose="020B0604020202020204" pitchFamily="34" charset="0"/>
                <a:cs typeface="Arial" panose="020B0604020202020204" pitchFamily="34" charset="0"/>
              </a:rPr>
              <a:t>Acknowledgments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TW" sz="1500" dirty="0">
                <a:latin typeface="Arial" panose="020B0604020202020204" pitchFamily="34" charset="0"/>
                <a:cs typeface="Arial" panose="020B0604020202020204" pitchFamily="34" charset="0"/>
              </a:rPr>
              <a:t>We thank Zaid Qureshi and Amir </a:t>
            </a:r>
            <a:r>
              <a:rPr lang="en-US" altLang="zh-TW" sz="1500" dirty="0" err="1">
                <a:latin typeface="Arial" panose="020B0604020202020204" pitchFamily="34" charset="0"/>
                <a:cs typeface="Arial" panose="020B0604020202020204" pitchFamily="34" charset="0"/>
              </a:rPr>
              <a:t>Nassereldine</a:t>
            </a:r>
            <a:r>
              <a:rPr lang="en-US" altLang="zh-TW" sz="1500" dirty="0">
                <a:latin typeface="Arial" panose="020B0604020202020204" pitchFamily="34" charset="0"/>
                <a:cs typeface="Arial" panose="020B0604020202020204" pitchFamily="34" charset="0"/>
              </a:rPr>
              <a:t> for their insights and technical assistance.</a:t>
            </a:r>
          </a:p>
          <a:p>
            <a:pPr>
              <a:lnSpc>
                <a:spcPct val="110000"/>
              </a:lnSpc>
            </a:pPr>
            <a:r>
              <a:rPr lang="en-US" altLang="zh-TW" sz="1500" dirty="0">
                <a:latin typeface="Arial" panose="020B0604020202020204" pitchFamily="34" charset="0"/>
                <a:cs typeface="Arial" panose="020B0604020202020204" pitchFamily="34" charset="0"/>
              </a:rPr>
              <a:t>This work is supported in part by the IBM-Illinois Center for Cognitive Computing Systems Research (C3SR).</a:t>
            </a:r>
          </a:p>
          <a:p>
            <a:pPr>
              <a:lnSpc>
                <a:spcPct val="110000"/>
              </a:lnSpc>
            </a:pPr>
            <a:r>
              <a:rPr lang="en-US" altLang="zh-TW" sz="1500" dirty="0">
                <a:latin typeface="Arial" panose="020B0604020202020204" pitchFamily="34" charset="0"/>
                <a:cs typeface="Arial" panose="020B0604020202020204" pitchFamily="34" charset="0"/>
              </a:rPr>
              <a:t>Izzat El Hajj acknowledges the support of the University Research Board of the American University of Beirut (AUB-URB-104391-26749). </a:t>
            </a:r>
          </a:p>
          <a:p>
            <a:pPr>
              <a:lnSpc>
                <a:spcPct val="110000"/>
              </a:lnSpc>
            </a:pPr>
            <a:r>
              <a:rPr lang="en-US" altLang="zh-TW" sz="1500" dirty="0">
                <a:latin typeface="Arial" panose="020B0604020202020204" pitchFamily="34" charset="0"/>
                <a:cs typeface="Arial" panose="020B0604020202020204" pitchFamily="34" charset="0"/>
              </a:rPr>
              <a:t>Jinjun Xiong acknowledges the support of NSF (</a:t>
            </a:r>
            <a:r>
              <a:rPr lang="en-US" altLang="zh-TW" sz="1500" dirty="0" err="1">
                <a:latin typeface="Arial" panose="020B0604020202020204" pitchFamily="34" charset="0"/>
                <a:cs typeface="Arial" panose="020B0604020202020204" pitchFamily="34" charset="0"/>
              </a:rPr>
              <a:t>FuSe</a:t>
            </a:r>
            <a:r>
              <a:rPr lang="en-US" altLang="zh-TW" sz="1500" dirty="0">
                <a:latin typeface="Arial" panose="020B0604020202020204" pitchFamily="34" charset="0"/>
                <a:cs typeface="Arial" panose="020B0604020202020204" pitchFamily="34" charset="0"/>
              </a:rPr>
              <a:t>-TG 2235364) and the joint support of NSF and IES through AI4ExceptionalEd (2229873).</a:t>
            </a:r>
          </a:p>
          <a:p>
            <a:pPr>
              <a:lnSpc>
                <a:spcPct val="110000"/>
              </a:lnSpc>
            </a:pPr>
            <a:r>
              <a:rPr lang="en-US" altLang="zh-TW" sz="1500" dirty="0">
                <a:latin typeface="Arial" panose="020B0604020202020204" pitchFamily="34" charset="0"/>
                <a:cs typeface="Arial" panose="020B0604020202020204" pitchFamily="34" charset="0"/>
              </a:rPr>
              <a:t>We are also grateful to NVIDIA's Applied Research Accelerator Program for donating A100 GPUs that were helpful in the final testing stages of this work.</a:t>
            </a:r>
          </a:p>
        </p:txBody>
      </p:sp>
    </p:spTree>
    <p:extLst>
      <p:ext uri="{BB962C8B-B14F-4D97-AF65-F5344CB8AC3E}">
        <p14:creationId xmlns:p14="http://schemas.microsoft.com/office/powerpoint/2010/main" val="4285513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F4FC0-E5D9-63B8-9FE2-E2EF2A0B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5F400B-F2F1-E170-3C12-14DAE4D2B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214"/>
            <a:ext cx="10515600" cy="51816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[1] </a:t>
            </a:r>
            <a:r>
              <a:rPr lang="en" altLang="zh-TW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Z. Lu, J. </a:t>
            </a:r>
            <a:r>
              <a:rPr lang="en" altLang="zh-TW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Wahlström</a:t>
            </a:r>
            <a:r>
              <a:rPr lang="en" altLang="zh-TW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A. </a:t>
            </a:r>
            <a:r>
              <a:rPr lang="en" altLang="zh-TW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Nehorai</a:t>
            </a:r>
            <a:r>
              <a:rPr lang="en" altLang="zh-TW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“Community detection in complex networks via clique conductance,” Scientific reports, vol. 8, no. 1, p. 5982, 2018.</a:t>
            </a:r>
          </a:p>
          <a:p>
            <a:pPr marL="0" indent="0">
              <a:buNone/>
            </a:pPr>
            <a:r>
              <a:rPr lang="en-US" altLang="zh-TW" sz="1600" dirty="0"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[2] H. Yu, A. </a:t>
            </a:r>
            <a:r>
              <a:rPr lang="en-US" altLang="zh-TW" sz="1600" dirty="0" err="1"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Paccanaro</a:t>
            </a:r>
            <a:r>
              <a:rPr lang="en-US" altLang="zh-TW" sz="1600" dirty="0"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V. </a:t>
            </a:r>
            <a:r>
              <a:rPr lang="en-US" altLang="zh-TW" sz="1600" dirty="0" err="1"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Trifonov</a:t>
            </a:r>
            <a:r>
              <a:rPr lang="en-US" altLang="zh-TW" sz="1600" dirty="0"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and M. Gerstein, “Predicting interactions in protein networks by completing defective cliques,” Bioinformatics, vol. 22, no. 7, pp. 823–829, 2006.</a:t>
            </a:r>
            <a:endParaRPr lang="en" altLang="zh-TW" sz="16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" altLang="zh-TW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[3]</a:t>
            </a:r>
            <a:r>
              <a:rPr lang="en" altLang="zh-TW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A. K. Verma, P. Brisk, and P. </a:t>
            </a:r>
            <a:r>
              <a:rPr lang="en" altLang="zh-TW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Ienne</a:t>
            </a:r>
            <a:r>
              <a:rPr lang="en" altLang="zh-TW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“Fast, nearly optimal ISE identification with I/O serialization through maximal clique enumeration,” IEEE Transactions on Computer-Aided Design of Integrated Circuits and Systems, vol. 29, no. 3, pp. 341–354, 2010.</a:t>
            </a:r>
            <a:endParaRPr lang="en" altLang="zh-TW" sz="16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" altLang="zh-TW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[4] </a:t>
            </a:r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L. </a:t>
            </a:r>
            <a:r>
              <a:rPr lang="en" altLang="zh-TW" sz="1600" dirty="0" err="1">
                <a:latin typeface="Arial" panose="020B0604020202020204" pitchFamily="34" charset="0"/>
                <a:cs typeface="Arial" panose="020B0604020202020204" pitchFamily="34" charset="0"/>
              </a:rPr>
              <a:t>Danon</a:t>
            </a:r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, A. Ford, T. House, C. Jewell, M. Keeling, G. Roberts, J. Ross, and M. Vernon, </a:t>
            </a:r>
            <a:r>
              <a:rPr lang="en" altLang="zh-TW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“Networks and the epidemiology of infectious disease,” Interdisciplinary Perspectives on Infectious Diseases, vol. 2011, p. 284909, 2011.</a:t>
            </a:r>
          </a:p>
          <a:p>
            <a:pPr marL="0" indent="0">
              <a:buNone/>
            </a:pPr>
            <a:r>
              <a:rPr lang="en" altLang="zh-TW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[5] </a:t>
            </a:r>
            <a:r>
              <a:rPr lang="en" altLang="zh-TW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F. </a:t>
            </a:r>
            <a:r>
              <a:rPr lang="en" altLang="zh-TW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Glaria</a:t>
            </a:r>
            <a:r>
              <a:rPr lang="en" altLang="zh-TW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C. Hernández, S. </a:t>
            </a:r>
            <a:r>
              <a:rPr lang="en" altLang="zh-TW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Ladra</a:t>
            </a:r>
            <a:r>
              <a:rPr lang="en" altLang="zh-TW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G. Navarro, and L. Salinas, “Compact structure for sparse undirected graphs based on a clique graph partition,” </a:t>
            </a:r>
            <a:r>
              <a:rPr lang="en" altLang="zh-TW" sz="1600" b="0" i="1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 Sciences</a:t>
            </a:r>
            <a:r>
              <a:rPr lang="en" altLang="zh-TW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vol. 544, pp. 485–499, 2021.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[6] C. </a:t>
            </a:r>
            <a:r>
              <a:rPr lang="en" altLang="zh-TW" sz="1600" dirty="0" err="1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Bron</a:t>
            </a:r>
            <a:r>
              <a:rPr lang="en" altLang="zh-TW" sz="1600" dirty="0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and J. </a:t>
            </a:r>
            <a:r>
              <a:rPr lang="en" altLang="zh-TW" sz="1600" dirty="0" err="1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Kerbosch</a:t>
            </a:r>
            <a:r>
              <a:rPr lang="en" altLang="zh-TW" sz="1600" dirty="0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“Algorithm 457: finding all cliques of an undirected graph,” Communications of the ACM, vol. 16, no. 9, pp. 575–577, 1973.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[7] E. Tomita, A. Tanaka, and H. Takahashi, “The worst-case time complexity for generating all maximal cliques and computational experiments,” Theoretical computer science, vol. 363, no. 1, pp. 28–42, 2006.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[8] </a:t>
            </a:r>
            <a:r>
              <a:rPr lang="en" altLang="zh-TW" sz="16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Eppstein</a:t>
            </a:r>
            <a:r>
              <a:rPr lang="en" altLang="zh-TW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D., </a:t>
            </a:r>
            <a:r>
              <a:rPr lang="en" altLang="zh-TW" sz="16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Löffler</a:t>
            </a:r>
            <a:r>
              <a:rPr lang="en" altLang="zh-TW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M., &amp; </a:t>
            </a:r>
            <a:r>
              <a:rPr lang="en" altLang="zh-TW" sz="16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Strash</a:t>
            </a:r>
            <a:r>
              <a:rPr lang="en" altLang="zh-TW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D. (2010). Listing all maximal cliques in sparse graphs in near-optimal time. Algorithms and Computation: 21st International Symposium, ISAAC 2010, </a:t>
            </a:r>
            <a:r>
              <a:rPr lang="en" altLang="zh-TW" sz="16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Jeju</a:t>
            </a:r>
            <a:r>
              <a:rPr lang="en" altLang="zh-TW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Island, Korea, December 15-17, 2010, Proceedings, Part I 21, 403–414.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[9] J. </a:t>
            </a:r>
            <a:r>
              <a:rPr lang="en" altLang="zh-TW" sz="1600" dirty="0" err="1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Blanuša</a:t>
            </a:r>
            <a:r>
              <a:rPr lang="en" altLang="zh-TW" sz="1600" dirty="0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R. </a:t>
            </a:r>
            <a:r>
              <a:rPr lang="en" altLang="zh-TW" sz="1600" dirty="0" err="1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Stoica</a:t>
            </a:r>
            <a:r>
              <a:rPr lang="en" altLang="zh-TW" sz="1600" dirty="0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P. </a:t>
            </a:r>
            <a:r>
              <a:rPr lang="en" altLang="zh-TW" sz="1600" dirty="0" err="1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Ienne</a:t>
            </a:r>
            <a:r>
              <a:rPr lang="en" altLang="zh-TW" sz="1600" dirty="0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and K. </a:t>
            </a:r>
            <a:r>
              <a:rPr lang="en" altLang="zh-TW" sz="1600" dirty="0" err="1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Atasu</a:t>
            </a:r>
            <a:r>
              <a:rPr lang="en" altLang="zh-TW" sz="1600" dirty="0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“Manycore clique enumeration with fast set intersections,” Proceedings of the VLDB Endowment, vol. 13, no. 12, pp. 2676–2690, 2020.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[10] Y.-W. Wei, W.-M. Chen, and H.-H. Tsai, “Accelerating the </a:t>
            </a:r>
            <a:r>
              <a:rPr lang="en" altLang="zh-TW" sz="16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Bron-Kerbosch</a:t>
            </a:r>
            <a:r>
              <a:rPr lang="en" altLang="zh-TW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algorithm for maximal clique enumeration using GPUs,” IEEE Transactions on Parallel and Distributed Systems, vol. 32, no. 9, pp. 2352–2366, 2021.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[11] M. Almasri, I. E. Hajj, R. Nagi, J. Xiong, and W. Hwu, “Parallel k-clique counting on </a:t>
            </a:r>
            <a:r>
              <a:rPr lang="en" altLang="zh-TW" sz="1600" dirty="0" err="1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gpus</a:t>
            </a:r>
            <a:r>
              <a:rPr lang="en" altLang="zh-TW" sz="1600" dirty="0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,” in Proceedings of the 36th ACM International Conference on Supercomputing, 2022, pp. 1–14.</a:t>
            </a:r>
            <a:endParaRPr lang="en-US" altLang="zh-TW" sz="16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676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300EA7-6789-4F10-3C4F-74B0D69D0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973" y="4150891"/>
            <a:ext cx="11740054" cy="756253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Parallelizing Maximal Clique Enumeration on GPUs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BC835F-553D-33C6-37BB-BC3E33EE2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31781"/>
            <a:ext cx="9144000" cy="91741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Mohammad Almasri</a:t>
            </a:r>
            <a:r>
              <a:rPr lang="en-US" altLang="zh-TW" b="0" i="0" baseline="30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Yen-Hsiang Chang</a:t>
            </a:r>
            <a:r>
              <a:rPr lang="en-US" altLang="zh-TW" b="0" i="0" baseline="30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altLang="zh-TW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Izzat El Hajj</a:t>
            </a:r>
            <a:r>
              <a:rPr lang="en-US" altLang="zh-TW" b="0" i="0" baseline="30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‡</a:t>
            </a:r>
            <a:br>
              <a:rPr lang="en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TW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Rakesh Nagi</a:t>
            </a:r>
            <a:r>
              <a:rPr lang="en-US" altLang="zh-TW" b="0" i="0" baseline="30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†</a:t>
            </a:r>
            <a:r>
              <a:rPr lang="en" altLang="zh-TW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Jinjun Xiong</a:t>
            </a:r>
            <a:r>
              <a:rPr lang="en-US" altLang="zh-TW" b="0" i="0" baseline="30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†§</a:t>
            </a:r>
            <a:r>
              <a:rPr lang="en" altLang="zh-TW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Wen-mei Hwu</a:t>
            </a:r>
            <a:r>
              <a:rPr lang="en-US" altLang="zh-TW" b="0" i="0" baseline="30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†</a:t>
            </a:r>
            <a:r>
              <a:rPr lang="en-US" altLang="zh-TW" b="0" i="0" baseline="30000" dirty="0">
                <a:solidFill>
                  <a:srgbClr val="2326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¶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DA0550CE-6210-5F74-6578-A65DD71FA55B}"/>
              </a:ext>
            </a:extLst>
          </p:cNvPr>
          <p:cNvSpPr txBox="1">
            <a:spLocks/>
          </p:cNvSpPr>
          <p:nvPr/>
        </p:nvSpPr>
        <p:spPr>
          <a:xfrm>
            <a:off x="1598763" y="5033433"/>
            <a:ext cx="9144000" cy="917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F0547BF3-19A7-9CD8-A5C4-F423916B18FA}"/>
              </a:ext>
            </a:extLst>
          </p:cNvPr>
          <p:cNvSpPr txBox="1">
            <a:spLocks/>
          </p:cNvSpPr>
          <p:nvPr/>
        </p:nvSpPr>
        <p:spPr>
          <a:xfrm>
            <a:off x="1736785" y="5100217"/>
            <a:ext cx="9144000" cy="151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圖形 10" descr="握手 以實心填滿">
            <a:extLst>
              <a:ext uri="{FF2B5EF4-FFF2-40B4-BE49-F238E27FC236}">
                <a16:creationId xmlns:a16="http://schemas.microsoft.com/office/drawing/2014/main" id="{53216B37-F1A3-5E45-80AC-48687DD29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397262" y="760848"/>
            <a:ext cx="2160000" cy="21600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5E90B38-7262-EFB1-C75F-3F68398EBE70}"/>
              </a:ext>
            </a:extLst>
          </p:cNvPr>
          <p:cNvSpPr txBox="1"/>
          <p:nvPr/>
        </p:nvSpPr>
        <p:spPr>
          <a:xfrm>
            <a:off x="2159305" y="2945485"/>
            <a:ext cx="2635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cs typeface="Arial" panose="020B0604020202020204" pitchFamily="34" charset="0"/>
              </a:rPr>
              <a:t>THANK YOU!</a:t>
            </a:r>
          </a:p>
        </p:txBody>
      </p:sp>
      <p:pic>
        <p:nvPicPr>
          <p:cNvPr id="13" name="圖形 12" descr="徽章 (問號) 以實心填滿">
            <a:extLst>
              <a:ext uri="{FF2B5EF4-FFF2-40B4-BE49-F238E27FC236}">
                <a16:creationId xmlns:a16="http://schemas.microsoft.com/office/drawing/2014/main" id="{7133990C-7FED-2044-6E1F-1008219E5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634738" y="753589"/>
            <a:ext cx="2160000" cy="21600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F09D6A-7813-6424-3FB1-C60C7B7DEFA6}"/>
              </a:ext>
            </a:extLst>
          </p:cNvPr>
          <p:cNvSpPr txBox="1"/>
          <p:nvPr/>
        </p:nvSpPr>
        <p:spPr>
          <a:xfrm>
            <a:off x="7396783" y="2951138"/>
            <a:ext cx="2637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316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F4FC0-E5D9-63B8-9FE2-E2EF2A0B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MCE Applications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5F400B-F2F1-E170-3C12-14DAE4D2B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215"/>
            <a:ext cx="10515600" cy="48657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TW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Wide range of applications: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Community Detection: </a:t>
            </a:r>
            <a:r>
              <a:rPr lang="en-US" altLang="zh-TW" sz="1800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Community detection in complex networks via clique conductance </a:t>
            </a:r>
            <a:r>
              <a:rPr lang="en-US" altLang="zh-TW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[1]</a:t>
            </a:r>
            <a:endParaRPr lang="en-US" altLang="zh-TW" sz="24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Bioinformatics: </a:t>
            </a:r>
            <a:r>
              <a:rPr lang="en" altLang="zh-TW" sz="1800" i="1" dirty="0">
                <a:latin typeface="Arial" panose="020B0604020202020204" pitchFamily="34" charset="0"/>
                <a:cs typeface="Arial" panose="020B0604020202020204" pitchFamily="34" charset="0"/>
              </a:rPr>
              <a:t>Predicting interactions in protein networks by completing defective cliques </a:t>
            </a:r>
            <a:r>
              <a:rPr lang="en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</a:p>
          <a:p>
            <a:pPr>
              <a:lnSpc>
                <a:spcPct val="130000"/>
              </a:lnSpc>
            </a:pPr>
            <a:r>
              <a:rPr lang="en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Electronic Design Automation: </a:t>
            </a:r>
            <a:r>
              <a:rPr lang="en" altLang="zh-TW" sz="1800" i="1" dirty="0">
                <a:latin typeface="Arial" panose="020B0604020202020204" pitchFamily="34" charset="0"/>
                <a:cs typeface="Arial" panose="020B0604020202020204" pitchFamily="34" charset="0"/>
              </a:rPr>
              <a:t>Fast, Nearly Optimal ISE Identification With I/O Serialization Through Maximal Clique Enumeration </a:t>
            </a:r>
            <a:r>
              <a:rPr lang="en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</a:p>
          <a:p>
            <a:pPr>
              <a:lnSpc>
                <a:spcPct val="130000"/>
              </a:lnSpc>
            </a:pPr>
            <a:r>
              <a:rPr lang="en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Epidemiology:</a:t>
            </a:r>
            <a:r>
              <a:rPr lang="en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TW" sz="18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Networks and the epidemiology of infectious disease </a:t>
            </a:r>
            <a:r>
              <a:rPr lang="en" altLang="zh-TW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[4]</a:t>
            </a:r>
          </a:p>
          <a:p>
            <a:pPr>
              <a:lnSpc>
                <a:spcPct val="130000"/>
              </a:lnSpc>
            </a:pPr>
            <a:r>
              <a:rPr lang="en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Graph Compression: </a:t>
            </a:r>
            <a:r>
              <a:rPr lang="en" altLang="zh-TW" sz="18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Compact structure for sparse undirected graphs based on a clique graph partition</a:t>
            </a:r>
            <a:r>
              <a:rPr lang="en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[5]</a:t>
            </a:r>
            <a:endParaRPr lang="en" altLang="zh-TW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" altLang="zh-TW" sz="2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…</a:t>
            </a:r>
            <a:endParaRPr lang="en-US" altLang="zh-TW" sz="24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64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F4FC0-E5D9-63B8-9FE2-E2EF2A0B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Bron-Kerbosch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(BK) Algorithm [6]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B5F400B-F2F1-E170-3C12-14DAE4D2B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1215"/>
                <a:ext cx="10515600" cy="48657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 backtracking algorithm that traverses search trees</a:t>
                </a:r>
              </a:p>
              <a:p>
                <a:pPr marL="0" indent="0">
                  <a:buNone/>
                </a:pPr>
                <a:r>
                  <a:rPr lang="en-US" altLang="zh-TW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Maintain three disjoint vertex sets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TW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TW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TW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TW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TW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(result): Current clique being explored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TW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(possible): Common neighbors of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TW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that have not been considered, which can expand the clique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TW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(exclude):  Common neighbors of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TW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that have already been considered, for checking maximality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B5F400B-F2F1-E170-3C12-14DAE4D2B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1215"/>
                <a:ext cx="10515600" cy="4865748"/>
              </a:xfrm>
              <a:blipFill>
                <a:blip r:embed="rId3"/>
                <a:stretch>
                  <a:fillRect l="-724" t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E652D8DF-6AD2-CFB3-B8F0-A27A4AB40072}"/>
              </a:ext>
            </a:extLst>
          </p:cNvPr>
          <p:cNvGrpSpPr/>
          <p:nvPr/>
        </p:nvGrpSpPr>
        <p:grpSpPr>
          <a:xfrm>
            <a:off x="3953214" y="3902434"/>
            <a:ext cx="1696681" cy="2416681"/>
            <a:chOff x="1440000" y="3240000"/>
            <a:chExt cx="1696681" cy="2416681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179D7AF0-2ADF-B1C9-0CEC-5BE19EC8F8E4}"/>
                </a:ext>
              </a:extLst>
            </p:cNvPr>
            <p:cNvSpPr/>
            <p:nvPr/>
          </p:nvSpPr>
          <p:spPr>
            <a:xfrm>
              <a:off x="2160000" y="468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06C732EB-84ED-BD01-388E-BFE672D6EB8A}"/>
                </a:ext>
              </a:extLst>
            </p:cNvPr>
            <p:cNvSpPr/>
            <p:nvPr/>
          </p:nvSpPr>
          <p:spPr>
            <a:xfrm>
              <a:off x="2880000" y="396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5A2730D0-4FAE-E753-43C1-9AC6A2FBE0DE}"/>
                </a:ext>
              </a:extLst>
            </p:cNvPr>
            <p:cNvSpPr/>
            <p:nvPr/>
          </p:nvSpPr>
          <p:spPr>
            <a:xfrm>
              <a:off x="1440000" y="396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FE6268C3-ABCF-74F9-C97C-53CD9AB5FDAB}"/>
                </a:ext>
              </a:extLst>
            </p:cNvPr>
            <p:cNvSpPr/>
            <p:nvPr/>
          </p:nvSpPr>
          <p:spPr>
            <a:xfrm>
              <a:off x="2160000" y="324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5C95D89A-9B1E-5F82-42DC-63F872CB0311}"/>
                </a:ext>
              </a:extLst>
            </p:cNvPr>
            <p:cNvSpPr/>
            <p:nvPr/>
          </p:nvSpPr>
          <p:spPr>
            <a:xfrm>
              <a:off x="2880000" y="540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C7B48733-7771-B13C-828E-5A418C7D55CF}"/>
                </a:ext>
              </a:extLst>
            </p:cNvPr>
            <p:cNvSpPr/>
            <p:nvPr/>
          </p:nvSpPr>
          <p:spPr>
            <a:xfrm>
              <a:off x="2160000" y="540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2CFEB-BAD7-A672-ADB0-821F81589742}"/>
                </a:ext>
              </a:extLst>
            </p:cNvPr>
            <p:cNvCxnSpPr>
              <a:stCxn id="15" idx="4"/>
              <a:endCxn id="8" idx="0"/>
            </p:cNvCxnSpPr>
            <p:nvPr/>
          </p:nvCxnSpPr>
          <p:spPr>
            <a:xfrm>
              <a:off x="2288341" y="3496681"/>
              <a:ext cx="0" cy="11833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0695F1A4-0D57-3348-093F-807A5B7C6108}"/>
                </a:ext>
              </a:extLst>
            </p:cNvPr>
            <p:cNvCxnSpPr>
              <a:stCxn id="12" idx="1"/>
              <a:endCxn id="15" idx="5"/>
            </p:cNvCxnSpPr>
            <p:nvPr/>
          </p:nvCxnSpPr>
          <p:spPr>
            <a:xfrm flipH="1" flipV="1">
              <a:off x="2379091" y="3459091"/>
              <a:ext cx="538499" cy="5384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89F92AA9-B5BF-98F6-7478-E2A889C07BB2}"/>
                </a:ext>
              </a:extLst>
            </p:cNvPr>
            <p:cNvCxnSpPr>
              <a:stCxn id="15" idx="3"/>
              <a:endCxn id="13" idx="7"/>
            </p:cNvCxnSpPr>
            <p:nvPr/>
          </p:nvCxnSpPr>
          <p:spPr>
            <a:xfrm flipH="1">
              <a:off x="1659091" y="3459091"/>
              <a:ext cx="538499" cy="5384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30C7B261-13B2-9308-98E5-E5BE9F8C06D1}"/>
                </a:ext>
              </a:extLst>
            </p:cNvPr>
            <p:cNvCxnSpPr>
              <a:stCxn id="13" idx="5"/>
              <a:endCxn id="8" idx="1"/>
            </p:cNvCxnSpPr>
            <p:nvPr/>
          </p:nvCxnSpPr>
          <p:spPr>
            <a:xfrm>
              <a:off x="1659091" y="4179091"/>
              <a:ext cx="538499" cy="5384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058A2633-12EE-A930-57BA-5D3530EC6AAE}"/>
                </a:ext>
              </a:extLst>
            </p:cNvPr>
            <p:cNvCxnSpPr>
              <a:stCxn id="8" idx="7"/>
              <a:endCxn id="12" idx="3"/>
            </p:cNvCxnSpPr>
            <p:nvPr/>
          </p:nvCxnSpPr>
          <p:spPr>
            <a:xfrm flipV="1">
              <a:off x="2379091" y="4179091"/>
              <a:ext cx="538499" cy="53849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CBD529B0-3494-DD47-B509-A6E6B0A8E17F}"/>
                </a:ext>
              </a:extLst>
            </p:cNvPr>
            <p:cNvCxnSpPr>
              <a:stCxn id="13" idx="6"/>
              <a:endCxn id="12" idx="2"/>
            </p:cNvCxnSpPr>
            <p:nvPr/>
          </p:nvCxnSpPr>
          <p:spPr>
            <a:xfrm>
              <a:off x="1696681" y="4088341"/>
              <a:ext cx="11833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7F4A7F50-81C7-6C10-97F0-A8A7A09634C1}"/>
                </a:ext>
              </a:extLst>
            </p:cNvPr>
            <p:cNvCxnSpPr>
              <a:stCxn id="8" idx="4"/>
              <a:endCxn id="19" idx="0"/>
            </p:cNvCxnSpPr>
            <p:nvPr/>
          </p:nvCxnSpPr>
          <p:spPr>
            <a:xfrm>
              <a:off x="2288341" y="4936681"/>
              <a:ext cx="0" cy="4633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52FBCFBB-9F39-83FB-BA99-FB79D8A78A5A}"/>
                </a:ext>
              </a:extLst>
            </p:cNvPr>
            <p:cNvCxnSpPr>
              <a:stCxn id="8" idx="5"/>
              <a:endCxn id="17" idx="1"/>
            </p:cNvCxnSpPr>
            <p:nvPr/>
          </p:nvCxnSpPr>
          <p:spPr>
            <a:xfrm>
              <a:off x="2379091" y="4899091"/>
              <a:ext cx="538499" cy="5384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46522492-48F9-B613-5222-004B5CD534EE}"/>
                </a:ext>
              </a:extLst>
            </p:cNvPr>
            <p:cNvCxnSpPr>
              <a:stCxn id="19" idx="6"/>
              <a:endCxn id="17" idx="2"/>
            </p:cNvCxnSpPr>
            <p:nvPr/>
          </p:nvCxnSpPr>
          <p:spPr>
            <a:xfrm>
              <a:off x="2416681" y="5528341"/>
              <a:ext cx="4633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橢圓 71">
            <a:extLst>
              <a:ext uri="{FF2B5EF4-FFF2-40B4-BE49-F238E27FC236}">
                <a16:creationId xmlns:a16="http://schemas.microsoft.com/office/drawing/2014/main" id="{47B65F53-5A05-6526-479A-80D756F48DD9}"/>
              </a:ext>
            </a:extLst>
          </p:cNvPr>
          <p:cNvSpPr/>
          <p:nvPr/>
        </p:nvSpPr>
        <p:spPr>
          <a:xfrm>
            <a:off x="9542860" y="3864843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98C87CE1-388E-8B9B-A10F-76199FB6AF15}"/>
                  </a:ext>
                </a:extLst>
              </p:cNvPr>
              <p:cNvSpPr txBox="1"/>
              <p:nvPr/>
            </p:nvSpPr>
            <p:spPr>
              <a:xfrm>
                <a:off x="2645204" y="4037929"/>
                <a:ext cx="110118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98C87CE1-388E-8B9B-A10F-76199FB6A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204" y="4037929"/>
                <a:ext cx="1101187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文字方塊 73">
            <a:extLst>
              <a:ext uri="{FF2B5EF4-FFF2-40B4-BE49-F238E27FC236}">
                <a16:creationId xmlns:a16="http://schemas.microsoft.com/office/drawing/2014/main" id="{6D051221-1217-49DE-397C-B833879DF10C}"/>
              </a:ext>
            </a:extLst>
          </p:cNvPr>
          <p:cNvSpPr txBox="1"/>
          <p:nvPr/>
        </p:nvSpPr>
        <p:spPr>
          <a:xfrm>
            <a:off x="6548708" y="4037929"/>
            <a:ext cx="150368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Search tree</a:t>
            </a:r>
            <a:endParaRPr lang="en-US" sz="2000" dirty="0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646AD9AA-C4E4-4EA2-EBA8-8AB58548C4D9}"/>
              </a:ext>
            </a:extLst>
          </p:cNvPr>
          <p:cNvSpPr/>
          <p:nvPr/>
        </p:nvSpPr>
        <p:spPr>
          <a:xfrm>
            <a:off x="8823600" y="458640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6BB2C6AC-415E-448B-1EDE-E01D0FF5D269}"/>
              </a:ext>
            </a:extLst>
          </p:cNvPr>
          <p:cNvSpPr/>
          <p:nvPr/>
        </p:nvSpPr>
        <p:spPr>
          <a:xfrm>
            <a:off x="10865760" y="4584843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2B01E55D-4CC9-A923-36AA-BF924BD6431E}"/>
              </a:ext>
            </a:extLst>
          </p:cNvPr>
          <p:cNvSpPr/>
          <p:nvPr/>
        </p:nvSpPr>
        <p:spPr>
          <a:xfrm>
            <a:off x="11392947" y="4584843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ECE009DF-FD6E-DCAD-043C-32DAECAD0D9A}"/>
              </a:ext>
            </a:extLst>
          </p:cNvPr>
          <p:cNvSpPr/>
          <p:nvPr/>
        </p:nvSpPr>
        <p:spPr>
          <a:xfrm>
            <a:off x="11135000" y="4584843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951BA72-4822-66A2-2FE0-B99A39E33161}"/>
              </a:ext>
            </a:extLst>
          </p:cNvPr>
          <p:cNvSpPr/>
          <p:nvPr/>
        </p:nvSpPr>
        <p:spPr>
          <a:xfrm>
            <a:off x="9844680" y="4584843"/>
            <a:ext cx="256681" cy="256682"/>
          </a:xfrm>
          <a:prstGeom prst="ellipse">
            <a:avLst/>
          </a:prstGeom>
          <a:solidFill>
            <a:srgbClr val="FF93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1" name="三角形 80">
            <a:extLst>
              <a:ext uri="{FF2B5EF4-FFF2-40B4-BE49-F238E27FC236}">
                <a16:creationId xmlns:a16="http://schemas.microsoft.com/office/drawing/2014/main" id="{E38EF59F-C6A2-C701-3637-1422E7AA8F49}"/>
              </a:ext>
            </a:extLst>
          </p:cNvPr>
          <p:cNvSpPr/>
          <p:nvPr/>
        </p:nvSpPr>
        <p:spPr>
          <a:xfrm>
            <a:off x="8666605" y="4905572"/>
            <a:ext cx="570670" cy="121782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直線箭頭接點 82">
            <a:extLst>
              <a:ext uri="{FF2B5EF4-FFF2-40B4-BE49-F238E27FC236}">
                <a16:creationId xmlns:a16="http://schemas.microsoft.com/office/drawing/2014/main" id="{D4D1D3EA-9D67-5567-AB0E-3083D65469AC}"/>
              </a:ext>
            </a:extLst>
          </p:cNvPr>
          <p:cNvCxnSpPr>
            <a:cxnSpLocks/>
            <a:stCxn id="72" idx="3"/>
            <a:endCxn id="75" idx="0"/>
          </p:cNvCxnSpPr>
          <p:nvPr/>
        </p:nvCxnSpPr>
        <p:spPr>
          <a:xfrm flipH="1">
            <a:off x="8951941" y="4083935"/>
            <a:ext cx="628509" cy="5024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箭頭接點 84">
            <a:extLst>
              <a:ext uri="{FF2B5EF4-FFF2-40B4-BE49-F238E27FC236}">
                <a16:creationId xmlns:a16="http://schemas.microsoft.com/office/drawing/2014/main" id="{243E8AC7-127D-45F2-59DF-56D085072283}"/>
              </a:ext>
            </a:extLst>
          </p:cNvPr>
          <p:cNvCxnSpPr>
            <a:stCxn id="72" idx="4"/>
            <a:endCxn id="80" idx="0"/>
          </p:cNvCxnSpPr>
          <p:nvPr/>
        </p:nvCxnSpPr>
        <p:spPr>
          <a:xfrm>
            <a:off x="9671201" y="4121525"/>
            <a:ext cx="301820" cy="46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箭頭接點 87">
            <a:extLst>
              <a:ext uri="{FF2B5EF4-FFF2-40B4-BE49-F238E27FC236}">
                <a16:creationId xmlns:a16="http://schemas.microsoft.com/office/drawing/2014/main" id="{A8706A07-9CAB-9B4E-BA39-8EEAA56365B2}"/>
              </a:ext>
            </a:extLst>
          </p:cNvPr>
          <p:cNvCxnSpPr>
            <a:cxnSpLocks/>
            <a:stCxn id="72" idx="5"/>
            <a:endCxn id="76" idx="0"/>
          </p:cNvCxnSpPr>
          <p:nvPr/>
        </p:nvCxnSpPr>
        <p:spPr>
          <a:xfrm>
            <a:off x="9761951" y="4083935"/>
            <a:ext cx="1232150" cy="50090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箭頭接點 90">
            <a:extLst>
              <a:ext uri="{FF2B5EF4-FFF2-40B4-BE49-F238E27FC236}">
                <a16:creationId xmlns:a16="http://schemas.microsoft.com/office/drawing/2014/main" id="{BD7710AA-7533-673C-F5D2-1233A963482C}"/>
              </a:ext>
            </a:extLst>
          </p:cNvPr>
          <p:cNvCxnSpPr>
            <a:stCxn id="72" idx="5"/>
            <a:endCxn id="78" idx="0"/>
          </p:cNvCxnSpPr>
          <p:nvPr/>
        </p:nvCxnSpPr>
        <p:spPr>
          <a:xfrm>
            <a:off x="9761951" y="4083935"/>
            <a:ext cx="1501390" cy="50090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箭頭接點 92">
            <a:extLst>
              <a:ext uri="{FF2B5EF4-FFF2-40B4-BE49-F238E27FC236}">
                <a16:creationId xmlns:a16="http://schemas.microsoft.com/office/drawing/2014/main" id="{95700337-3624-66E1-671D-5571FDC32404}"/>
              </a:ext>
            </a:extLst>
          </p:cNvPr>
          <p:cNvCxnSpPr>
            <a:stCxn id="72" idx="5"/>
            <a:endCxn id="77" idx="0"/>
          </p:cNvCxnSpPr>
          <p:nvPr/>
        </p:nvCxnSpPr>
        <p:spPr>
          <a:xfrm>
            <a:off x="9761951" y="4083935"/>
            <a:ext cx="1759337" cy="50090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A8B608CC-5F70-455A-6E50-4A0593DA0F71}"/>
                  </a:ext>
                </a:extLst>
              </p:cNvPr>
              <p:cNvSpPr txBox="1"/>
              <p:nvPr/>
            </p:nvSpPr>
            <p:spPr>
              <a:xfrm>
                <a:off x="10017281" y="5085751"/>
                <a:ext cx="124867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sz="1800" b="0" dirty="0"/>
              </a:p>
            </p:txBody>
          </p:sp>
        </mc:Choice>
        <mc:Fallback xmlns=""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A8B608CC-5F70-455A-6E50-4A0593DA0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281" y="5085751"/>
                <a:ext cx="1248675" cy="923330"/>
              </a:xfrm>
              <a:prstGeom prst="rect">
                <a:avLst/>
              </a:prstGeom>
              <a:blipFill>
                <a:blip r:embed="rId5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955FE2D5-8741-17BB-72E7-3B89D5811A88}"/>
              </a:ext>
            </a:extLst>
          </p:cNvPr>
          <p:cNvSpPr txBox="1"/>
          <p:nvPr/>
        </p:nvSpPr>
        <p:spPr>
          <a:xfrm>
            <a:off x="3549037" y="6624302"/>
            <a:ext cx="8701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000" dirty="0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[6] C. </a:t>
            </a:r>
            <a:r>
              <a:rPr lang="en" altLang="zh-TW" sz="1000" dirty="0" err="1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Bron</a:t>
            </a:r>
            <a:r>
              <a:rPr lang="en" altLang="zh-TW" sz="1000" dirty="0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and J. </a:t>
            </a:r>
            <a:r>
              <a:rPr lang="en" altLang="zh-TW" sz="1000" dirty="0" err="1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Kerbosch</a:t>
            </a:r>
            <a:r>
              <a:rPr lang="en" altLang="zh-TW" sz="1000" dirty="0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“Algorithm 457: finding all cliques of an undirected graph,” Communications of the ACM, vol. 16, no. 9, pp. 575–577, 1973.</a:t>
            </a:r>
          </a:p>
        </p:txBody>
      </p:sp>
    </p:spTree>
    <p:extLst>
      <p:ext uri="{BB962C8B-B14F-4D97-AF65-F5344CB8AC3E}">
        <p14:creationId xmlns:p14="http://schemas.microsoft.com/office/powerpoint/2010/main" val="213672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F4FC0-E5D9-63B8-9FE2-E2EF2A0B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Bron-Kerbosch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(BK) Algorithm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D83EE7E-3542-5C69-9126-7DAE0B99B485}"/>
              </a:ext>
            </a:extLst>
          </p:cNvPr>
          <p:cNvGrpSpPr/>
          <p:nvPr/>
        </p:nvGrpSpPr>
        <p:grpSpPr>
          <a:xfrm>
            <a:off x="958637" y="2748979"/>
            <a:ext cx="1696681" cy="2416681"/>
            <a:chOff x="1440000" y="3240000"/>
            <a:chExt cx="1696681" cy="2416681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0F28079-3ABE-5951-5D4A-E2E0679AD401}"/>
                </a:ext>
              </a:extLst>
            </p:cNvPr>
            <p:cNvSpPr/>
            <p:nvPr/>
          </p:nvSpPr>
          <p:spPr>
            <a:xfrm>
              <a:off x="2160000" y="468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E42483F4-C568-F7B5-6D43-F0B633BD1291}"/>
                </a:ext>
              </a:extLst>
            </p:cNvPr>
            <p:cNvSpPr/>
            <p:nvPr/>
          </p:nvSpPr>
          <p:spPr>
            <a:xfrm>
              <a:off x="2880000" y="396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0D9A9775-77DC-7071-4417-90DE01BD48A2}"/>
                </a:ext>
              </a:extLst>
            </p:cNvPr>
            <p:cNvSpPr/>
            <p:nvPr/>
          </p:nvSpPr>
          <p:spPr>
            <a:xfrm>
              <a:off x="1440000" y="396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18DEAA8A-4448-2B29-DDB6-AE2D02840D9C}"/>
                </a:ext>
              </a:extLst>
            </p:cNvPr>
            <p:cNvSpPr/>
            <p:nvPr/>
          </p:nvSpPr>
          <p:spPr>
            <a:xfrm>
              <a:off x="2160000" y="324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CBA4DD39-CAD9-BA0B-68A0-D32800D009C2}"/>
                </a:ext>
              </a:extLst>
            </p:cNvPr>
            <p:cNvSpPr/>
            <p:nvPr/>
          </p:nvSpPr>
          <p:spPr>
            <a:xfrm>
              <a:off x="2880000" y="540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75ED029-B834-15DF-BF8C-8B835E76A686}"/>
                </a:ext>
              </a:extLst>
            </p:cNvPr>
            <p:cNvSpPr/>
            <p:nvPr/>
          </p:nvSpPr>
          <p:spPr>
            <a:xfrm>
              <a:off x="2160000" y="540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EA9CEF99-2084-F393-1B3C-FD0A5CFF3ACB}"/>
                </a:ext>
              </a:extLst>
            </p:cNvPr>
            <p:cNvCxnSpPr>
              <a:stCxn id="9" idx="4"/>
              <a:endCxn id="6" idx="0"/>
            </p:cNvCxnSpPr>
            <p:nvPr/>
          </p:nvCxnSpPr>
          <p:spPr>
            <a:xfrm>
              <a:off x="2288341" y="3496681"/>
              <a:ext cx="0" cy="11833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02A24540-9D84-6F7F-9596-42078C2683C6}"/>
                </a:ext>
              </a:extLst>
            </p:cNvPr>
            <p:cNvCxnSpPr>
              <a:stCxn id="7" idx="1"/>
              <a:endCxn id="9" idx="5"/>
            </p:cNvCxnSpPr>
            <p:nvPr/>
          </p:nvCxnSpPr>
          <p:spPr>
            <a:xfrm flipH="1" flipV="1">
              <a:off x="2379091" y="3459091"/>
              <a:ext cx="538499" cy="5384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14FB19B-4DB4-EDA1-79DD-A23C54804CE8}"/>
                </a:ext>
              </a:extLst>
            </p:cNvPr>
            <p:cNvCxnSpPr>
              <a:stCxn id="9" idx="3"/>
              <a:endCxn id="8" idx="7"/>
            </p:cNvCxnSpPr>
            <p:nvPr/>
          </p:nvCxnSpPr>
          <p:spPr>
            <a:xfrm flipH="1">
              <a:off x="1659091" y="3459091"/>
              <a:ext cx="538499" cy="5384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D34FCC2F-F89C-865D-7371-5B7F61CF528D}"/>
                </a:ext>
              </a:extLst>
            </p:cNvPr>
            <p:cNvCxnSpPr>
              <a:stCxn id="8" idx="5"/>
              <a:endCxn id="6" idx="1"/>
            </p:cNvCxnSpPr>
            <p:nvPr/>
          </p:nvCxnSpPr>
          <p:spPr>
            <a:xfrm>
              <a:off x="1659091" y="4179091"/>
              <a:ext cx="538499" cy="5384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E72DF171-6FC6-BD2F-B980-09D8DBF8648B}"/>
                </a:ext>
              </a:extLst>
            </p:cNvPr>
            <p:cNvCxnSpPr>
              <a:stCxn id="6" idx="7"/>
              <a:endCxn id="7" idx="3"/>
            </p:cNvCxnSpPr>
            <p:nvPr/>
          </p:nvCxnSpPr>
          <p:spPr>
            <a:xfrm flipV="1">
              <a:off x="2379091" y="4179091"/>
              <a:ext cx="538499" cy="53849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79BA7BC4-5D1C-69AC-E004-25265544CEC1}"/>
                </a:ext>
              </a:extLst>
            </p:cNvPr>
            <p:cNvCxnSpPr>
              <a:stCxn id="8" idx="6"/>
              <a:endCxn id="7" idx="2"/>
            </p:cNvCxnSpPr>
            <p:nvPr/>
          </p:nvCxnSpPr>
          <p:spPr>
            <a:xfrm>
              <a:off x="1696681" y="4088341"/>
              <a:ext cx="11833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6D463E33-AFA7-970D-335F-19A3BCCF8D47}"/>
                </a:ext>
              </a:extLst>
            </p:cNvPr>
            <p:cNvCxnSpPr>
              <a:stCxn id="6" idx="4"/>
              <a:endCxn id="11" idx="0"/>
            </p:cNvCxnSpPr>
            <p:nvPr/>
          </p:nvCxnSpPr>
          <p:spPr>
            <a:xfrm>
              <a:off x="2288341" y="4936681"/>
              <a:ext cx="0" cy="4633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7ACB65A9-E67B-B3DF-37E2-29FCC766AB5D}"/>
                </a:ext>
              </a:extLst>
            </p:cNvPr>
            <p:cNvCxnSpPr>
              <a:stCxn id="6" idx="5"/>
              <a:endCxn id="10" idx="1"/>
            </p:cNvCxnSpPr>
            <p:nvPr/>
          </p:nvCxnSpPr>
          <p:spPr>
            <a:xfrm>
              <a:off x="2379091" y="4899091"/>
              <a:ext cx="538499" cy="5384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6C228A0-E887-66C0-D9D0-BEE3682BFBA2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>
              <a:off x="2416681" y="5528341"/>
              <a:ext cx="4633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056A45DC-C6BD-CB56-8939-479D4F42D018}"/>
                  </a:ext>
                </a:extLst>
              </p:cNvPr>
              <p:cNvSpPr txBox="1"/>
              <p:nvPr/>
            </p:nvSpPr>
            <p:spPr>
              <a:xfrm>
                <a:off x="1256385" y="1338194"/>
                <a:ext cx="110118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056A45DC-C6BD-CB56-8939-479D4F42D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385" y="1338194"/>
                <a:ext cx="1101187" cy="400110"/>
              </a:xfrm>
              <a:prstGeom prst="rect">
                <a:avLst/>
              </a:prstGeom>
              <a:blipFill>
                <a:blip r:embed="rId3"/>
                <a:stretch>
                  <a:fillRect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橢圓 38">
            <a:extLst>
              <a:ext uri="{FF2B5EF4-FFF2-40B4-BE49-F238E27FC236}">
                <a16:creationId xmlns:a16="http://schemas.microsoft.com/office/drawing/2014/main" id="{E387B337-1257-897F-3742-A879C87FA7D2}"/>
              </a:ext>
            </a:extLst>
          </p:cNvPr>
          <p:cNvSpPr/>
          <p:nvPr/>
        </p:nvSpPr>
        <p:spPr>
          <a:xfrm>
            <a:off x="5760000" y="263024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0A6BC95-F390-B7FA-893B-BD2A2F8A25CD}"/>
              </a:ext>
            </a:extLst>
          </p:cNvPr>
          <p:cNvSpPr txBox="1"/>
          <p:nvPr/>
        </p:nvSpPr>
        <p:spPr>
          <a:xfrm>
            <a:off x="7678800" y="1333137"/>
            <a:ext cx="150368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Search tree</a:t>
            </a:r>
            <a:endParaRPr lang="en-US" sz="20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EEA8A2D9-194A-1960-369C-20E3D8671D2C}"/>
              </a:ext>
            </a:extLst>
          </p:cNvPr>
          <p:cNvSpPr/>
          <p:nvPr/>
        </p:nvSpPr>
        <p:spPr>
          <a:xfrm>
            <a:off x="4320000" y="335024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516D750B-6D46-CAAA-B7DE-6F871A9F091A}"/>
              </a:ext>
            </a:extLst>
          </p:cNvPr>
          <p:cNvSpPr/>
          <p:nvPr/>
        </p:nvSpPr>
        <p:spPr>
          <a:xfrm>
            <a:off x="5760000" y="335024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B3A041F5-D125-E4DC-ABFB-E910CD682CFB}"/>
              </a:ext>
            </a:extLst>
          </p:cNvPr>
          <p:cNvSpPr/>
          <p:nvPr/>
        </p:nvSpPr>
        <p:spPr>
          <a:xfrm>
            <a:off x="7200000" y="335024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332B5F51-1742-91EB-3EAD-E62145A60440}"/>
              </a:ext>
            </a:extLst>
          </p:cNvPr>
          <p:cNvSpPr/>
          <p:nvPr/>
        </p:nvSpPr>
        <p:spPr>
          <a:xfrm>
            <a:off x="6480000" y="335024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2B3F04A5-A9F1-EA36-30A5-00349381383E}"/>
              </a:ext>
            </a:extLst>
          </p:cNvPr>
          <p:cNvSpPr/>
          <p:nvPr/>
        </p:nvSpPr>
        <p:spPr>
          <a:xfrm>
            <a:off x="5040000" y="335024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47" name="直線箭頭接點 46">
            <a:extLst>
              <a:ext uri="{FF2B5EF4-FFF2-40B4-BE49-F238E27FC236}">
                <a16:creationId xmlns:a16="http://schemas.microsoft.com/office/drawing/2014/main" id="{8E82B51E-5EA9-A6A0-97BA-350CE1747DD4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flipH="1">
            <a:off x="4448341" y="2886922"/>
            <a:ext cx="1440000" cy="46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DAA2272C-46A6-1556-2E4E-5017391AFDB6}"/>
              </a:ext>
            </a:extLst>
          </p:cNvPr>
          <p:cNvCxnSpPr>
            <a:stCxn id="39" idx="4"/>
            <a:endCxn id="45" idx="0"/>
          </p:cNvCxnSpPr>
          <p:nvPr/>
        </p:nvCxnSpPr>
        <p:spPr>
          <a:xfrm flipH="1">
            <a:off x="5168341" y="2886922"/>
            <a:ext cx="720000" cy="46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箭頭接點 48">
            <a:extLst>
              <a:ext uri="{FF2B5EF4-FFF2-40B4-BE49-F238E27FC236}">
                <a16:creationId xmlns:a16="http://schemas.microsoft.com/office/drawing/2014/main" id="{B874314F-24E2-EEDE-7448-4E97B9DCDE6D}"/>
              </a:ext>
            </a:extLst>
          </p:cNvPr>
          <p:cNvCxnSpPr>
            <a:cxnSpLocks/>
            <a:stCxn id="39" idx="4"/>
            <a:endCxn id="42" idx="0"/>
          </p:cNvCxnSpPr>
          <p:nvPr/>
        </p:nvCxnSpPr>
        <p:spPr>
          <a:xfrm>
            <a:off x="5888341" y="2886922"/>
            <a:ext cx="0" cy="4633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49">
            <a:extLst>
              <a:ext uri="{FF2B5EF4-FFF2-40B4-BE49-F238E27FC236}">
                <a16:creationId xmlns:a16="http://schemas.microsoft.com/office/drawing/2014/main" id="{DC385A7C-E50C-0B99-2136-04DEFF0DCDD1}"/>
              </a:ext>
            </a:extLst>
          </p:cNvPr>
          <p:cNvCxnSpPr>
            <a:cxnSpLocks/>
            <a:stCxn id="39" idx="4"/>
            <a:endCxn id="44" idx="0"/>
          </p:cNvCxnSpPr>
          <p:nvPr/>
        </p:nvCxnSpPr>
        <p:spPr>
          <a:xfrm>
            <a:off x="5888341" y="2886922"/>
            <a:ext cx="720000" cy="4633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箭頭接點 50">
            <a:extLst>
              <a:ext uri="{FF2B5EF4-FFF2-40B4-BE49-F238E27FC236}">
                <a16:creationId xmlns:a16="http://schemas.microsoft.com/office/drawing/2014/main" id="{43075728-5D63-1223-CF8F-6145392F776A}"/>
              </a:ext>
            </a:extLst>
          </p:cNvPr>
          <p:cNvCxnSpPr>
            <a:cxnSpLocks/>
            <a:stCxn id="39" idx="4"/>
            <a:endCxn id="43" idx="0"/>
          </p:cNvCxnSpPr>
          <p:nvPr/>
        </p:nvCxnSpPr>
        <p:spPr>
          <a:xfrm>
            <a:off x="5888341" y="2886922"/>
            <a:ext cx="1440000" cy="4633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橢圓 69">
            <a:extLst>
              <a:ext uri="{FF2B5EF4-FFF2-40B4-BE49-F238E27FC236}">
                <a16:creationId xmlns:a16="http://schemas.microsoft.com/office/drawing/2014/main" id="{F6DCEBF2-1E14-2626-FAAF-F30D72BC0E48}"/>
              </a:ext>
            </a:extLst>
          </p:cNvPr>
          <p:cNvSpPr/>
          <p:nvPr/>
        </p:nvSpPr>
        <p:spPr>
          <a:xfrm>
            <a:off x="4078800" y="407024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DAD12250-3063-EE5F-B7A9-8D3F7FDFBA36}"/>
              </a:ext>
            </a:extLst>
          </p:cNvPr>
          <p:cNvSpPr/>
          <p:nvPr/>
        </p:nvSpPr>
        <p:spPr>
          <a:xfrm>
            <a:off x="5040000" y="407024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E466CF2A-3AB6-C4E7-6026-3486723B90DF}"/>
              </a:ext>
            </a:extLst>
          </p:cNvPr>
          <p:cNvSpPr/>
          <p:nvPr/>
        </p:nvSpPr>
        <p:spPr>
          <a:xfrm>
            <a:off x="6480000" y="4070240"/>
            <a:ext cx="256681" cy="25668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25EB40F6-DA29-3018-C123-182186E7C298}"/>
              </a:ext>
            </a:extLst>
          </p:cNvPr>
          <p:cNvSpPr/>
          <p:nvPr/>
        </p:nvSpPr>
        <p:spPr>
          <a:xfrm>
            <a:off x="4557600" y="407024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8141EB9F-1643-3A95-6DF4-9204283B3B9C}"/>
              </a:ext>
            </a:extLst>
          </p:cNvPr>
          <p:cNvSpPr/>
          <p:nvPr/>
        </p:nvSpPr>
        <p:spPr>
          <a:xfrm>
            <a:off x="4078800" y="4790240"/>
            <a:ext cx="256681" cy="25668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77" name="直線箭頭接點 76">
            <a:extLst>
              <a:ext uri="{FF2B5EF4-FFF2-40B4-BE49-F238E27FC236}">
                <a16:creationId xmlns:a16="http://schemas.microsoft.com/office/drawing/2014/main" id="{DF15238D-943A-C8A7-BF9D-A33F939565DF}"/>
              </a:ext>
            </a:extLst>
          </p:cNvPr>
          <p:cNvCxnSpPr>
            <a:stCxn id="41" idx="4"/>
            <a:endCxn id="70" idx="0"/>
          </p:cNvCxnSpPr>
          <p:nvPr/>
        </p:nvCxnSpPr>
        <p:spPr>
          <a:xfrm flipH="1">
            <a:off x="4207141" y="3606922"/>
            <a:ext cx="241200" cy="46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箭頭接點 78">
            <a:extLst>
              <a:ext uri="{FF2B5EF4-FFF2-40B4-BE49-F238E27FC236}">
                <a16:creationId xmlns:a16="http://schemas.microsoft.com/office/drawing/2014/main" id="{0A1B7D82-788E-C8C4-907B-28646CC11297}"/>
              </a:ext>
            </a:extLst>
          </p:cNvPr>
          <p:cNvCxnSpPr>
            <a:stCxn id="41" idx="4"/>
            <a:endCxn id="74" idx="0"/>
          </p:cNvCxnSpPr>
          <p:nvPr/>
        </p:nvCxnSpPr>
        <p:spPr>
          <a:xfrm>
            <a:off x="4448341" y="3606922"/>
            <a:ext cx="237600" cy="46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箭頭接點 80">
            <a:extLst>
              <a:ext uri="{FF2B5EF4-FFF2-40B4-BE49-F238E27FC236}">
                <a16:creationId xmlns:a16="http://schemas.microsoft.com/office/drawing/2014/main" id="{84BED7BF-DAA2-0DD4-4C92-8CE187820170}"/>
              </a:ext>
            </a:extLst>
          </p:cNvPr>
          <p:cNvCxnSpPr>
            <a:stCxn id="70" idx="4"/>
            <a:endCxn id="75" idx="0"/>
          </p:cNvCxnSpPr>
          <p:nvPr/>
        </p:nvCxnSpPr>
        <p:spPr>
          <a:xfrm>
            <a:off x="4207141" y="4326922"/>
            <a:ext cx="0" cy="46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箭頭接點 82">
            <a:extLst>
              <a:ext uri="{FF2B5EF4-FFF2-40B4-BE49-F238E27FC236}">
                <a16:creationId xmlns:a16="http://schemas.microsoft.com/office/drawing/2014/main" id="{BE86D5A9-5B82-F608-3A87-52F6FE1D17EB}"/>
              </a:ext>
            </a:extLst>
          </p:cNvPr>
          <p:cNvCxnSpPr>
            <a:stCxn id="45" idx="4"/>
            <a:endCxn id="71" idx="0"/>
          </p:cNvCxnSpPr>
          <p:nvPr/>
        </p:nvCxnSpPr>
        <p:spPr>
          <a:xfrm>
            <a:off x="5168341" y="3606922"/>
            <a:ext cx="0" cy="46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箭頭接點 84">
            <a:extLst>
              <a:ext uri="{FF2B5EF4-FFF2-40B4-BE49-F238E27FC236}">
                <a16:creationId xmlns:a16="http://schemas.microsoft.com/office/drawing/2014/main" id="{675E98B9-E214-98EE-BC42-89B2AD980A58}"/>
              </a:ext>
            </a:extLst>
          </p:cNvPr>
          <p:cNvCxnSpPr>
            <a:stCxn id="44" idx="4"/>
            <a:endCxn id="72" idx="0"/>
          </p:cNvCxnSpPr>
          <p:nvPr/>
        </p:nvCxnSpPr>
        <p:spPr>
          <a:xfrm>
            <a:off x="6608341" y="3606922"/>
            <a:ext cx="0" cy="46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D47CD9FB-D6CD-CB0F-ED52-375E0EFEEBCD}"/>
              </a:ext>
            </a:extLst>
          </p:cNvPr>
          <p:cNvSpPr txBox="1"/>
          <p:nvPr/>
        </p:nvSpPr>
        <p:spPr>
          <a:xfrm>
            <a:off x="6096000" y="5291993"/>
            <a:ext cx="209755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Maximal clique</a:t>
            </a:r>
            <a:endParaRPr lang="en-US" sz="2000" dirty="0"/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3CB59837-4E55-C63F-EC02-74285B99337F}"/>
              </a:ext>
            </a:extLst>
          </p:cNvPr>
          <p:cNvSpPr/>
          <p:nvPr/>
        </p:nvSpPr>
        <p:spPr>
          <a:xfrm>
            <a:off x="5839319" y="5675137"/>
            <a:ext cx="256681" cy="25668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B1C86C58-D5C5-4AD8-5CF3-B3A2776F44F6}"/>
              </a:ext>
            </a:extLst>
          </p:cNvPr>
          <p:cNvSpPr/>
          <p:nvPr/>
        </p:nvSpPr>
        <p:spPr>
          <a:xfrm>
            <a:off x="7920000" y="263160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52127EB-2E60-A667-72DE-9794D9053E3B}"/>
              </a:ext>
            </a:extLst>
          </p:cNvPr>
          <p:cNvSpPr/>
          <p:nvPr/>
        </p:nvSpPr>
        <p:spPr>
          <a:xfrm>
            <a:off x="7678800" y="335160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2AFFE040-9779-5293-C7EB-256B7059427A}"/>
              </a:ext>
            </a:extLst>
          </p:cNvPr>
          <p:cNvSpPr/>
          <p:nvPr/>
        </p:nvSpPr>
        <p:spPr>
          <a:xfrm>
            <a:off x="8157600" y="335160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BEDF2492-B408-D60E-137D-19865E7DB8C9}"/>
              </a:ext>
            </a:extLst>
          </p:cNvPr>
          <p:cNvSpPr/>
          <p:nvPr/>
        </p:nvSpPr>
        <p:spPr>
          <a:xfrm>
            <a:off x="8640000" y="335024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03759798-8A87-7620-0069-48C9DB4ABB00}"/>
              </a:ext>
            </a:extLst>
          </p:cNvPr>
          <p:cNvSpPr/>
          <p:nvPr/>
        </p:nvSpPr>
        <p:spPr>
          <a:xfrm>
            <a:off x="8640000" y="263024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49CD70DD-E553-4A50-D1A3-0DF1C3950EB7}"/>
              </a:ext>
            </a:extLst>
          </p:cNvPr>
          <p:cNvSpPr/>
          <p:nvPr/>
        </p:nvSpPr>
        <p:spPr>
          <a:xfrm>
            <a:off x="9360000" y="2634504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02A023D9-7F5C-B4EA-75D5-9E0DB082C3F9}"/>
              </a:ext>
            </a:extLst>
          </p:cNvPr>
          <p:cNvSpPr/>
          <p:nvPr/>
        </p:nvSpPr>
        <p:spPr>
          <a:xfrm>
            <a:off x="10079999" y="263024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7F8EFCB2-8DAE-E454-E28A-BD77D6C33194}"/>
              </a:ext>
            </a:extLst>
          </p:cNvPr>
          <p:cNvSpPr/>
          <p:nvPr/>
        </p:nvSpPr>
        <p:spPr>
          <a:xfrm>
            <a:off x="10079998" y="335024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B0C01C8-7B23-28A5-3BEC-66748C7477EA}"/>
              </a:ext>
            </a:extLst>
          </p:cNvPr>
          <p:cNvSpPr/>
          <p:nvPr/>
        </p:nvSpPr>
        <p:spPr>
          <a:xfrm>
            <a:off x="10799998" y="263024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852B5979-EADB-38CF-8C3A-2616BC8FC558}"/>
              </a:ext>
            </a:extLst>
          </p:cNvPr>
          <p:cNvCxnSpPr>
            <a:stCxn id="3" idx="4"/>
            <a:endCxn id="5" idx="0"/>
          </p:cNvCxnSpPr>
          <p:nvPr/>
        </p:nvCxnSpPr>
        <p:spPr>
          <a:xfrm flipH="1">
            <a:off x="7807141" y="2888282"/>
            <a:ext cx="241200" cy="46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E81B7FFD-F772-F481-8DB2-F4F1B6F3C272}"/>
              </a:ext>
            </a:extLst>
          </p:cNvPr>
          <p:cNvSpPr/>
          <p:nvPr/>
        </p:nvSpPr>
        <p:spPr>
          <a:xfrm>
            <a:off x="7678800" y="407160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7A4246AE-18DD-2C59-4A69-890A9231C9DD}"/>
              </a:ext>
            </a:extLst>
          </p:cNvPr>
          <p:cNvCxnSpPr>
            <a:stCxn id="5" idx="4"/>
            <a:endCxn id="31" idx="0"/>
          </p:cNvCxnSpPr>
          <p:nvPr/>
        </p:nvCxnSpPr>
        <p:spPr>
          <a:xfrm>
            <a:off x="7807141" y="3608282"/>
            <a:ext cx="0" cy="46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810B57EC-CDD5-B433-BFF2-F0FFE7A59A28}"/>
              </a:ext>
            </a:extLst>
          </p:cNvPr>
          <p:cNvCxnSpPr>
            <a:stCxn id="3" idx="4"/>
            <a:endCxn id="22" idx="0"/>
          </p:cNvCxnSpPr>
          <p:nvPr/>
        </p:nvCxnSpPr>
        <p:spPr>
          <a:xfrm>
            <a:off x="8048341" y="2888282"/>
            <a:ext cx="237600" cy="46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箭頭接點 36">
            <a:extLst>
              <a:ext uri="{FF2B5EF4-FFF2-40B4-BE49-F238E27FC236}">
                <a16:creationId xmlns:a16="http://schemas.microsoft.com/office/drawing/2014/main" id="{886F9127-1A37-1E74-EF0F-8A286D96B258}"/>
              </a:ext>
            </a:extLst>
          </p:cNvPr>
          <p:cNvCxnSpPr>
            <a:stCxn id="24" idx="4"/>
            <a:endCxn id="23" idx="0"/>
          </p:cNvCxnSpPr>
          <p:nvPr/>
        </p:nvCxnSpPr>
        <p:spPr>
          <a:xfrm>
            <a:off x="8768341" y="2886922"/>
            <a:ext cx="0" cy="46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箭頭接點 52">
            <a:extLst>
              <a:ext uri="{FF2B5EF4-FFF2-40B4-BE49-F238E27FC236}">
                <a16:creationId xmlns:a16="http://schemas.microsoft.com/office/drawing/2014/main" id="{0B072C01-8F8E-2D7C-BF29-4660FB3B95A7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10208339" y="2886922"/>
            <a:ext cx="1" cy="46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2222AD4-A047-529B-3B21-885B02B6AA71}"/>
                  </a:ext>
                </a:extLst>
              </p:cNvPr>
              <p:cNvSpPr txBox="1"/>
              <p:nvPr/>
            </p:nvSpPr>
            <p:spPr>
              <a:xfrm>
                <a:off x="4752258" y="4421073"/>
                <a:ext cx="10316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={ }</m:t>
                      </m:r>
                    </m:oMath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sz="1800" b="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2222AD4-A047-529B-3B21-885B02B6A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258" y="4421073"/>
                <a:ext cx="1031693" cy="646331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F4D69D7-AA2A-47EB-2EE7-21E9F893EB77}"/>
                  </a:ext>
                </a:extLst>
              </p:cNvPr>
              <p:cNvSpPr txBox="1"/>
              <p:nvPr/>
            </p:nvSpPr>
            <p:spPr>
              <a:xfrm>
                <a:off x="3783759" y="5104365"/>
                <a:ext cx="9164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={ }</m:t>
                      </m:r>
                    </m:oMath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={ }</m:t>
                      </m:r>
                    </m:oMath>
                  </m:oMathPara>
                </a14:m>
                <a:endParaRPr lang="en-US" altLang="zh-TW" sz="1800" b="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F4D69D7-AA2A-47EB-2EE7-21E9F893E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759" y="5104365"/>
                <a:ext cx="916469" cy="646331"/>
              </a:xfrm>
              <a:prstGeom prst="rect">
                <a:avLst/>
              </a:prstGeom>
              <a:blipFill>
                <a:blip r:embed="rId5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80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F4FC0-E5D9-63B8-9FE2-E2EF2A0B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BK + pivoting [6]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B5F400B-F2F1-E170-3C12-14DAE4D2B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1215"/>
                <a:ext cx="10515600" cy="486574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Issue in BK: Many branches are useless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If a pivot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chosen from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we only need to search from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−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𝑝𝑖𝑣𝑜𝑡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TW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" altLang="zh-TW" sz="2000" b="0" i="0" dirty="0">
                    <a:effectLst/>
                    <a:latin typeface="Arial" panose="020B0604020202020204" pitchFamily="34" charset="0"/>
                  </a:rPr>
                  <a:t>Typically select pivot </a:t>
                </a:r>
                <a:r>
                  <a:rPr lang="en" altLang="zh-TW" sz="2000" dirty="0">
                    <a:latin typeface="Arial" panose="020B0604020202020204" pitchFamily="34" charset="0"/>
                  </a:rPr>
                  <a:t>having </a:t>
                </a:r>
                <a:r>
                  <a:rPr lang="en" altLang="zh-TW" sz="2000" b="0" i="0" dirty="0">
                    <a:effectLst/>
                    <a:latin typeface="Arial" panose="020B0604020202020204" pitchFamily="34" charset="0"/>
                  </a:rPr>
                  <a:t>the largest number of neighbors </a:t>
                </a:r>
                <a:r>
                  <a:rPr lang="en" altLang="zh-TW" sz="2000" dirty="0">
                    <a:latin typeface="Arial" panose="020B0604020202020204" pitchFamily="34" charset="0"/>
                  </a:rPr>
                  <a:t>also in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endParaRPr lang="en" altLang="zh-TW" sz="2000" b="0" i="0" dirty="0">
                  <a:effectLst/>
                  <a:latin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" altLang="zh-TW" sz="2000" b="0" i="0" dirty="0">
                    <a:effectLst/>
                    <a:latin typeface="Arial" panose="020B0604020202020204" pitchFamily="34" charset="0"/>
                  </a:rPr>
                  <a:t>Pivot can also be chosen from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" altLang="zh-TW" sz="2000" dirty="0">
                    <a:latin typeface="Arial" panose="020B0604020202020204" pitchFamily="34" charset="0"/>
                  </a:rPr>
                  <a:t> [7]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B5F400B-F2F1-E170-3C12-14DAE4D2B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1215"/>
                <a:ext cx="10515600" cy="4865748"/>
              </a:xfrm>
              <a:blipFill>
                <a:blip r:embed="rId3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群組 12">
            <a:extLst>
              <a:ext uri="{FF2B5EF4-FFF2-40B4-BE49-F238E27FC236}">
                <a16:creationId xmlns:a16="http://schemas.microsoft.com/office/drawing/2014/main" id="{2C4908D7-2418-F6DC-D70F-298498A8F460}"/>
              </a:ext>
            </a:extLst>
          </p:cNvPr>
          <p:cNvGrpSpPr/>
          <p:nvPr/>
        </p:nvGrpSpPr>
        <p:grpSpPr>
          <a:xfrm>
            <a:off x="958637" y="3653653"/>
            <a:ext cx="1696681" cy="2416681"/>
            <a:chOff x="1440000" y="3240000"/>
            <a:chExt cx="1696681" cy="2416681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E0294C60-7758-6902-C9CA-E687C908D953}"/>
                </a:ext>
              </a:extLst>
            </p:cNvPr>
            <p:cNvSpPr/>
            <p:nvPr/>
          </p:nvSpPr>
          <p:spPr>
            <a:xfrm>
              <a:off x="2160000" y="468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19BFED3B-3626-F228-69CB-F60026FD8D7F}"/>
                </a:ext>
              </a:extLst>
            </p:cNvPr>
            <p:cNvSpPr/>
            <p:nvPr/>
          </p:nvSpPr>
          <p:spPr>
            <a:xfrm>
              <a:off x="2880000" y="396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3403D8A8-6596-AFA1-1593-9CB9049895AC}"/>
                </a:ext>
              </a:extLst>
            </p:cNvPr>
            <p:cNvSpPr/>
            <p:nvPr/>
          </p:nvSpPr>
          <p:spPr>
            <a:xfrm>
              <a:off x="1440000" y="396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02A8C7F2-0633-7B03-624C-6A7C8C648528}"/>
                </a:ext>
              </a:extLst>
            </p:cNvPr>
            <p:cNvSpPr/>
            <p:nvPr/>
          </p:nvSpPr>
          <p:spPr>
            <a:xfrm>
              <a:off x="2160000" y="324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B3F667C8-4886-63D1-2D65-33C2AC3AFDCE}"/>
                </a:ext>
              </a:extLst>
            </p:cNvPr>
            <p:cNvSpPr/>
            <p:nvPr/>
          </p:nvSpPr>
          <p:spPr>
            <a:xfrm>
              <a:off x="2880000" y="540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9DB42D76-8FE0-154A-2377-7B27ED34F5B4}"/>
                </a:ext>
              </a:extLst>
            </p:cNvPr>
            <p:cNvSpPr/>
            <p:nvPr/>
          </p:nvSpPr>
          <p:spPr>
            <a:xfrm>
              <a:off x="2160000" y="540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2C2388C1-ECE7-94B4-F19A-8F5FDF53A7B2}"/>
                </a:ext>
              </a:extLst>
            </p:cNvPr>
            <p:cNvCxnSpPr>
              <a:stCxn id="20" idx="4"/>
              <a:endCxn id="14" idx="0"/>
            </p:cNvCxnSpPr>
            <p:nvPr/>
          </p:nvCxnSpPr>
          <p:spPr>
            <a:xfrm>
              <a:off x="2288341" y="3496681"/>
              <a:ext cx="0" cy="11833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7066B34F-E05A-37E4-A1A9-CC3D88CD833E}"/>
                </a:ext>
              </a:extLst>
            </p:cNvPr>
            <p:cNvCxnSpPr>
              <a:stCxn id="15" idx="1"/>
              <a:endCxn id="20" idx="5"/>
            </p:cNvCxnSpPr>
            <p:nvPr/>
          </p:nvCxnSpPr>
          <p:spPr>
            <a:xfrm flipH="1" flipV="1">
              <a:off x="2379091" y="3459091"/>
              <a:ext cx="538499" cy="5384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714EF41C-4B36-9637-D778-2E7C0AC65D3A}"/>
                </a:ext>
              </a:extLst>
            </p:cNvPr>
            <p:cNvCxnSpPr>
              <a:stCxn id="20" idx="3"/>
              <a:endCxn id="18" idx="7"/>
            </p:cNvCxnSpPr>
            <p:nvPr/>
          </p:nvCxnSpPr>
          <p:spPr>
            <a:xfrm flipH="1">
              <a:off x="1659091" y="3459091"/>
              <a:ext cx="538499" cy="5384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BCEC8834-CEAB-BCBF-9B66-0A920CDE5404}"/>
                </a:ext>
              </a:extLst>
            </p:cNvPr>
            <p:cNvCxnSpPr>
              <a:stCxn id="18" idx="5"/>
              <a:endCxn id="14" idx="1"/>
            </p:cNvCxnSpPr>
            <p:nvPr/>
          </p:nvCxnSpPr>
          <p:spPr>
            <a:xfrm>
              <a:off x="1659091" y="4179091"/>
              <a:ext cx="538499" cy="5384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62810BD3-BC8A-7519-88DD-D5E9C7C42933}"/>
                </a:ext>
              </a:extLst>
            </p:cNvPr>
            <p:cNvCxnSpPr>
              <a:stCxn id="14" idx="7"/>
              <a:endCxn id="15" idx="3"/>
            </p:cNvCxnSpPr>
            <p:nvPr/>
          </p:nvCxnSpPr>
          <p:spPr>
            <a:xfrm flipV="1">
              <a:off x="2379091" y="4179091"/>
              <a:ext cx="538499" cy="53849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CD5F35E9-7B3F-AEB3-7A46-6E480BC34FD5}"/>
                </a:ext>
              </a:extLst>
            </p:cNvPr>
            <p:cNvCxnSpPr>
              <a:stCxn id="18" idx="6"/>
              <a:endCxn id="15" idx="2"/>
            </p:cNvCxnSpPr>
            <p:nvPr/>
          </p:nvCxnSpPr>
          <p:spPr>
            <a:xfrm>
              <a:off x="1696681" y="4088341"/>
              <a:ext cx="11833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48B8240C-8DA3-03E8-8C98-BBF3C074A1FC}"/>
                </a:ext>
              </a:extLst>
            </p:cNvPr>
            <p:cNvCxnSpPr>
              <a:stCxn id="14" idx="4"/>
              <a:endCxn id="22" idx="0"/>
            </p:cNvCxnSpPr>
            <p:nvPr/>
          </p:nvCxnSpPr>
          <p:spPr>
            <a:xfrm>
              <a:off x="2288341" y="4936681"/>
              <a:ext cx="0" cy="4633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430CE28E-83B6-A357-1FB9-1A088B66A7C1}"/>
                </a:ext>
              </a:extLst>
            </p:cNvPr>
            <p:cNvCxnSpPr>
              <a:stCxn id="14" idx="5"/>
              <a:endCxn id="21" idx="1"/>
            </p:cNvCxnSpPr>
            <p:nvPr/>
          </p:nvCxnSpPr>
          <p:spPr>
            <a:xfrm>
              <a:off x="2379091" y="4899091"/>
              <a:ext cx="538499" cy="5384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59D90E87-97EB-855E-E462-FF8D80BE391A}"/>
                </a:ext>
              </a:extLst>
            </p:cNvPr>
            <p:cNvCxnSpPr>
              <a:stCxn id="22" idx="6"/>
              <a:endCxn id="21" idx="2"/>
            </p:cNvCxnSpPr>
            <p:nvPr/>
          </p:nvCxnSpPr>
          <p:spPr>
            <a:xfrm>
              <a:off x="2416681" y="5528341"/>
              <a:ext cx="4633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橢圓 32">
            <a:extLst>
              <a:ext uri="{FF2B5EF4-FFF2-40B4-BE49-F238E27FC236}">
                <a16:creationId xmlns:a16="http://schemas.microsoft.com/office/drawing/2014/main" id="{51B0555B-4EA4-0953-6657-ACCE56916EB1}"/>
              </a:ext>
            </a:extLst>
          </p:cNvPr>
          <p:cNvSpPr/>
          <p:nvPr/>
        </p:nvSpPr>
        <p:spPr>
          <a:xfrm>
            <a:off x="5760000" y="3534914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4F96D4AE-1729-DC98-8B7F-D20E4FE75137}"/>
              </a:ext>
            </a:extLst>
          </p:cNvPr>
          <p:cNvSpPr/>
          <p:nvPr/>
        </p:nvSpPr>
        <p:spPr>
          <a:xfrm>
            <a:off x="4320000" y="4254914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6026287B-F858-2A80-0443-236E12223AA3}"/>
              </a:ext>
            </a:extLst>
          </p:cNvPr>
          <p:cNvSpPr/>
          <p:nvPr/>
        </p:nvSpPr>
        <p:spPr>
          <a:xfrm>
            <a:off x="5760000" y="4254914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DF9F8F25-C63E-A0CB-BA37-9561A551535D}"/>
              </a:ext>
            </a:extLst>
          </p:cNvPr>
          <p:cNvSpPr/>
          <p:nvPr/>
        </p:nvSpPr>
        <p:spPr>
          <a:xfrm>
            <a:off x="7200000" y="4254914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FB20A292-2DA5-48F5-1D49-7CA0B3FFAEE1}"/>
              </a:ext>
            </a:extLst>
          </p:cNvPr>
          <p:cNvSpPr/>
          <p:nvPr/>
        </p:nvSpPr>
        <p:spPr>
          <a:xfrm>
            <a:off x="6480000" y="4254914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92E9979D-9962-BD51-CB25-E143FA799745}"/>
              </a:ext>
            </a:extLst>
          </p:cNvPr>
          <p:cNvSpPr/>
          <p:nvPr/>
        </p:nvSpPr>
        <p:spPr>
          <a:xfrm>
            <a:off x="5040000" y="4254914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CDDF8820-F5D4-B275-ADEA-216771A8C569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4448341" y="3791596"/>
            <a:ext cx="1440000" cy="46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2AAF752D-FC0A-7CFA-3292-FD827574F9F2}"/>
              </a:ext>
            </a:extLst>
          </p:cNvPr>
          <p:cNvCxnSpPr>
            <a:stCxn id="33" idx="4"/>
            <a:endCxn id="39" idx="0"/>
          </p:cNvCxnSpPr>
          <p:nvPr/>
        </p:nvCxnSpPr>
        <p:spPr>
          <a:xfrm flipH="1">
            <a:off x="5168341" y="3791596"/>
            <a:ext cx="720000" cy="46331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FE51F475-4810-F415-F9B3-F6D8678B2B18}"/>
              </a:ext>
            </a:extLst>
          </p:cNvPr>
          <p:cNvCxnSpPr>
            <a:cxnSpLocks/>
            <a:stCxn id="33" idx="4"/>
            <a:endCxn id="36" idx="0"/>
          </p:cNvCxnSpPr>
          <p:nvPr/>
        </p:nvCxnSpPr>
        <p:spPr>
          <a:xfrm>
            <a:off x="5888341" y="3791596"/>
            <a:ext cx="0" cy="46331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610E1E30-409D-5031-6EA9-F0A6AF1F2B25}"/>
              </a:ext>
            </a:extLst>
          </p:cNvPr>
          <p:cNvCxnSpPr>
            <a:cxnSpLocks/>
            <a:stCxn id="33" idx="4"/>
            <a:endCxn id="38" idx="0"/>
          </p:cNvCxnSpPr>
          <p:nvPr/>
        </p:nvCxnSpPr>
        <p:spPr>
          <a:xfrm>
            <a:off x="5888341" y="3791596"/>
            <a:ext cx="720000" cy="4633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A5A07D25-42EF-C96E-D423-02FF8D7EFCE8}"/>
              </a:ext>
            </a:extLst>
          </p:cNvPr>
          <p:cNvCxnSpPr>
            <a:cxnSpLocks/>
            <a:stCxn id="33" idx="4"/>
            <a:endCxn id="37" idx="0"/>
          </p:cNvCxnSpPr>
          <p:nvPr/>
        </p:nvCxnSpPr>
        <p:spPr>
          <a:xfrm>
            <a:off x="5888341" y="3791596"/>
            <a:ext cx="1440000" cy="4633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>
            <a:extLst>
              <a:ext uri="{FF2B5EF4-FFF2-40B4-BE49-F238E27FC236}">
                <a16:creationId xmlns:a16="http://schemas.microsoft.com/office/drawing/2014/main" id="{DB848465-4D2F-B425-B6DF-C3F38CDA9CAA}"/>
              </a:ext>
            </a:extLst>
          </p:cNvPr>
          <p:cNvSpPr/>
          <p:nvPr/>
        </p:nvSpPr>
        <p:spPr>
          <a:xfrm>
            <a:off x="4078800" y="4974914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0242F986-3A5F-5063-EFB0-54235B4F8BC8}"/>
              </a:ext>
            </a:extLst>
          </p:cNvPr>
          <p:cNvSpPr/>
          <p:nvPr/>
        </p:nvSpPr>
        <p:spPr>
          <a:xfrm>
            <a:off x="6480000" y="4974914"/>
            <a:ext cx="256681" cy="25668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6F3A8F58-CAA8-7940-E0F6-328AD4CE2960}"/>
              </a:ext>
            </a:extLst>
          </p:cNvPr>
          <p:cNvSpPr/>
          <p:nvPr/>
        </p:nvSpPr>
        <p:spPr>
          <a:xfrm>
            <a:off x="4557600" y="4974914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89207445-7AED-E8EE-806A-E77AC2B18C84}"/>
              </a:ext>
            </a:extLst>
          </p:cNvPr>
          <p:cNvSpPr/>
          <p:nvPr/>
        </p:nvSpPr>
        <p:spPr>
          <a:xfrm>
            <a:off x="4078800" y="5694914"/>
            <a:ext cx="256681" cy="25668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50" name="直線箭頭接點 49">
            <a:extLst>
              <a:ext uri="{FF2B5EF4-FFF2-40B4-BE49-F238E27FC236}">
                <a16:creationId xmlns:a16="http://schemas.microsoft.com/office/drawing/2014/main" id="{992B581C-2E56-AEC1-89C5-1D44B34A1BC7}"/>
              </a:ext>
            </a:extLst>
          </p:cNvPr>
          <p:cNvCxnSpPr>
            <a:stCxn id="35" idx="4"/>
            <a:endCxn id="45" idx="0"/>
          </p:cNvCxnSpPr>
          <p:nvPr/>
        </p:nvCxnSpPr>
        <p:spPr>
          <a:xfrm flipH="1">
            <a:off x="4207141" y="4511596"/>
            <a:ext cx="241200" cy="46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箭頭接點 50">
            <a:extLst>
              <a:ext uri="{FF2B5EF4-FFF2-40B4-BE49-F238E27FC236}">
                <a16:creationId xmlns:a16="http://schemas.microsoft.com/office/drawing/2014/main" id="{41636C9A-9648-88D9-F8B0-4439996DDCF2}"/>
              </a:ext>
            </a:extLst>
          </p:cNvPr>
          <p:cNvCxnSpPr>
            <a:stCxn id="35" idx="4"/>
            <a:endCxn id="47" idx="0"/>
          </p:cNvCxnSpPr>
          <p:nvPr/>
        </p:nvCxnSpPr>
        <p:spPr>
          <a:xfrm>
            <a:off x="4448341" y="4511596"/>
            <a:ext cx="237600" cy="46331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箭頭接點 51">
            <a:extLst>
              <a:ext uri="{FF2B5EF4-FFF2-40B4-BE49-F238E27FC236}">
                <a16:creationId xmlns:a16="http://schemas.microsoft.com/office/drawing/2014/main" id="{1A94C0B3-E563-7A1B-17B0-F0B8EDFB27B7}"/>
              </a:ext>
            </a:extLst>
          </p:cNvPr>
          <p:cNvCxnSpPr>
            <a:stCxn id="45" idx="4"/>
            <a:endCxn id="49" idx="0"/>
          </p:cNvCxnSpPr>
          <p:nvPr/>
        </p:nvCxnSpPr>
        <p:spPr>
          <a:xfrm>
            <a:off x="4207141" y="5231596"/>
            <a:ext cx="0" cy="46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箭頭接點 52">
            <a:extLst>
              <a:ext uri="{FF2B5EF4-FFF2-40B4-BE49-F238E27FC236}">
                <a16:creationId xmlns:a16="http://schemas.microsoft.com/office/drawing/2014/main" id="{78AECBA6-4F12-5045-73B7-5153D824D2FD}"/>
              </a:ext>
            </a:extLst>
          </p:cNvPr>
          <p:cNvCxnSpPr>
            <a:stCxn id="38" idx="4"/>
            <a:endCxn id="46" idx="0"/>
          </p:cNvCxnSpPr>
          <p:nvPr/>
        </p:nvCxnSpPr>
        <p:spPr>
          <a:xfrm>
            <a:off x="6608341" y="4511596"/>
            <a:ext cx="0" cy="46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橢圓 55">
            <a:extLst>
              <a:ext uri="{FF2B5EF4-FFF2-40B4-BE49-F238E27FC236}">
                <a16:creationId xmlns:a16="http://schemas.microsoft.com/office/drawing/2014/main" id="{498B133F-C070-2B3B-E564-313CDC8F5D73}"/>
              </a:ext>
            </a:extLst>
          </p:cNvPr>
          <p:cNvSpPr/>
          <p:nvPr/>
        </p:nvSpPr>
        <p:spPr>
          <a:xfrm>
            <a:off x="7920000" y="3536274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CC1D4385-8166-D9DB-89BA-98B33B28F3E8}"/>
              </a:ext>
            </a:extLst>
          </p:cNvPr>
          <p:cNvSpPr/>
          <p:nvPr/>
        </p:nvSpPr>
        <p:spPr>
          <a:xfrm>
            <a:off x="8640000" y="3534914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2C16948E-DD49-F8E4-BB0D-F5BA58156605}"/>
              </a:ext>
            </a:extLst>
          </p:cNvPr>
          <p:cNvSpPr/>
          <p:nvPr/>
        </p:nvSpPr>
        <p:spPr>
          <a:xfrm>
            <a:off x="9360000" y="3539178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F83EC70-C997-51B1-9629-AC429674B27F}"/>
              </a:ext>
            </a:extLst>
          </p:cNvPr>
          <p:cNvSpPr/>
          <p:nvPr/>
        </p:nvSpPr>
        <p:spPr>
          <a:xfrm>
            <a:off x="10079999" y="3534914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5B3FD3AC-6557-C02B-9AE3-177E7CB6D9C8}"/>
              </a:ext>
            </a:extLst>
          </p:cNvPr>
          <p:cNvSpPr/>
          <p:nvPr/>
        </p:nvSpPr>
        <p:spPr>
          <a:xfrm>
            <a:off x="10799998" y="3534914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0393ABEE-EDC3-009A-5687-C136C930D2FE}"/>
              </a:ext>
            </a:extLst>
          </p:cNvPr>
          <p:cNvCxnSpPr/>
          <p:nvPr/>
        </p:nvCxnSpPr>
        <p:spPr>
          <a:xfrm>
            <a:off x="7678800" y="3663255"/>
            <a:ext cx="35714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4B3F7E5F-FFAA-4FA1-7389-D3911AC70FFC}"/>
              </a:ext>
            </a:extLst>
          </p:cNvPr>
          <p:cNvCxnSpPr>
            <a:cxnSpLocks/>
          </p:cNvCxnSpPr>
          <p:nvPr/>
        </p:nvCxnSpPr>
        <p:spPr>
          <a:xfrm>
            <a:off x="4891660" y="4383255"/>
            <a:ext cx="127336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8B3197B9-852F-4E2D-86A2-B49DE5A77740}"/>
              </a:ext>
            </a:extLst>
          </p:cNvPr>
          <p:cNvCxnSpPr>
            <a:cxnSpLocks/>
          </p:cNvCxnSpPr>
          <p:nvPr/>
        </p:nvCxnSpPr>
        <p:spPr>
          <a:xfrm>
            <a:off x="4464281" y="5093653"/>
            <a:ext cx="4433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0B67FF13-7CE4-113B-876F-7091977A658E}"/>
              </a:ext>
            </a:extLst>
          </p:cNvPr>
          <p:cNvSpPr txBox="1"/>
          <p:nvPr/>
        </p:nvSpPr>
        <p:spPr>
          <a:xfrm>
            <a:off x="3579054" y="6255162"/>
            <a:ext cx="86129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000" dirty="0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[6] C. </a:t>
            </a:r>
            <a:r>
              <a:rPr lang="en" altLang="zh-TW" sz="1000" dirty="0" err="1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Bron</a:t>
            </a:r>
            <a:r>
              <a:rPr lang="en" altLang="zh-TW" sz="1000" dirty="0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and J. </a:t>
            </a:r>
            <a:r>
              <a:rPr lang="en" altLang="zh-TW" sz="1000" dirty="0" err="1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Kerbosch</a:t>
            </a:r>
            <a:r>
              <a:rPr lang="en" altLang="zh-TW" sz="1000" dirty="0">
                <a:solidFill>
                  <a:srgbClr val="212529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“Algorithm 457: finding all cliques of an undirected graph,” Communications of the ACM, vol. 16, no. 9, pp. 575–577, 1973.</a:t>
            </a:r>
          </a:p>
          <a:p>
            <a:r>
              <a:rPr lang="en" altLang="zh-TW" sz="10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[7] E. Tomita, A. Tanaka, and H. Takahashi, “The worst-case time complexity for generating all maximal cliques and computational experiments,” Theoretical computer science, vol. 363, no. 1, pp. 28–42, 2006.</a:t>
            </a:r>
          </a:p>
        </p:txBody>
      </p:sp>
    </p:spTree>
    <p:extLst>
      <p:ext uri="{BB962C8B-B14F-4D97-AF65-F5344CB8AC3E}">
        <p14:creationId xmlns:p14="http://schemas.microsoft.com/office/powerpoint/2010/main" val="320143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F4FC0-E5D9-63B8-9FE2-E2EF2A0B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BK with other optimizations [8]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B5F400B-F2F1-E170-3C12-14DAE4D2B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1215"/>
                <a:ext cx="10515600" cy="486574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" altLang="zh-TW" sz="2000" b="1" i="0" dirty="0">
                    <a:effectLst/>
                    <a:latin typeface="Arial" panose="020B0604020202020204" pitchFamily="34" charset="0"/>
                  </a:rPr>
                  <a:t>Independent first-level subtrees</a:t>
                </a:r>
                <a:r>
                  <a:rPr lang="en" altLang="zh-TW" sz="2000" b="0" i="0" dirty="0">
                    <a:effectLst/>
                    <a:latin typeface="Arial" panose="020B0604020202020204" pitchFamily="34" charset="0"/>
                  </a:rPr>
                  <a:t>: </a:t>
                </a:r>
                <a:r>
                  <a:rPr lang="en-US" altLang="zh-TW" sz="2000" b="0" i="0" dirty="0">
                    <a:effectLst/>
                    <a:latin typeface="Arial" panose="020B0604020202020204" pitchFamily="34" charset="0"/>
                  </a:rPr>
                  <a:t>Each search tree at the first level determine its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en" altLang="zh-TW" sz="2000" b="0" i="0" dirty="0">
                    <a:effectLst/>
                    <a:latin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" altLang="zh-TW" sz="2000" b="0" i="0" dirty="0">
                    <a:effectLst/>
                    <a:latin typeface="Arial" panose="020B0604020202020204" pitchFamily="34" charset="0"/>
                  </a:rPr>
                  <a:t> independently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B5F400B-F2F1-E170-3C12-14DAE4D2B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1215"/>
                <a:ext cx="10515600" cy="4865748"/>
              </a:xfrm>
              <a:blipFill>
                <a:blip r:embed="rId3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>
            <a:extLst>
              <a:ext uri="{FF2B5EF4-FFF2-40B4-BE49-F238E27FC236}">
                <a16:creationId xmlns:a16="http://schemas.microsoft.com/office/drawing/2014/main" id="{5B6283A8-3E9E-E707-C8BF-654E506F89A9}"/>
              </a:ext>
            </a:extLst>
          </p:cNvPr>
          <p:cNvSpPr/>
          <p:nvPr/>
        </p:nvSpPr>
        <p:spPr>
          <a:xfrm>
            <a:off x="4203574" y="342900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31A4059-7F1E-A256-B927-A9218BA00E06}"/>
              </a:ext>
            </a:extLst>
          </p:cNvPr>
          <p:cNvSpPr/>
          <p:nvPr/>
        </p:nvSpPr>
        <p:spPr>
          <a:xfrm>
            <a:off x="2763574" y="414900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2489E37-ACCF-FB7C-2583-22437A011926}"/>
              </a:ext>
            </a:extLst>
          </p:cNvPr>
          <p:cNvSpPr/>
          <p:nvPr/>
        </p:nvSpPr>
        <p:spPr>
          <a:xfrm>
            <a:off x="4203574" y="414900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29AB024-CD64-E878-DA4E-B3522825FA5F}"/>
              </a:ext>
            </a:extLst>
          </p:cNvPr>
          <p:cNvSpPr/>
          <p:nvPr/>
        </p:nvSpPr>
        <p:spPr>
          <a:xfrm>
            <a:off x="5643574" y="414900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1D01F14-0CB7-7707-E1FB-580F75EAD9A4}"/>
              </a:ext>
            </a:extLst>
          </p:cNvPr>
          <p:cNvSpPr/>
          <p:nvPr/>
        </p:nvSpPr>
        <p:spPr>
          <a:xfrm>
            <a:off x="4923574" y="414900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CCEDD9E-4C45-2E5F-A3EC-0FD26EA4051A}"/>
              </a:ext>
            </a:extLst>
          </p:cNvPr>
          <p:cNvSpPr/>
          <p:nvPr/>
        </p:nvSpPr>
        <p:spPr>
          <a:xfrm>
            <a:off x="3483574" y="414900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71EC8B5E-40FC-F53C-B078-3E59D1D5AD11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2891915" y="3685682"/>
            <a:ext cx="1440000" cy="46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6E5E7842-8CC3-1C1A-B543-54DE51A92380}"/>
              </a:ext>
            </a:extLst>
          </p:cNvPr>
          <p:cNvCxnSpPr>
            <a:stCxn id="4" idx="4"/>
            <a:endCxn id="10" idx="0"/>
          </p:cNvCxnSpPr>
          <p:nvPr/>
        </p:nvCxnSpPr>
        <p:spPr>
          <a:xfrm flipH="1">
            <a:off x="3611915" y="3685682"/>
            <a:ext cx="720000" cy="46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6195BB56-53D2-EB82-149D-8AD28ACD101C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4331915" y="3685682"/>
            <a:ext cx="0" cy="4633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EB8F9F21-2DC2-9F51-9ADA-CCEE5379D17F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4331915" y="3685682"/>
            <a:ext cx="720000" cy="4633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161B0644-E4C7-B5BE-BBB7-63B762F5F0C6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4331915" y="3685682"/>
            <a:ext cx="1440000" cy="4633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1378244B-8E5D-915E-F061-50539D189BE4}"/>
              </a:ext>
            </a:extLst>
          </p:cNvPr>
          <p:cNvSpPr/>
          <p:nvPr/>
        </p:nvSpPr>
        <p:spPr>
          <a:xfrm>
            <a:off x="2522374" y="486900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A3FCFFB9-001B-2C52-2F5A-E605D3DD2760}"/>
              </a:ext>
            </a:extLst>
          </p:cNvPr>
          <p:cNvSpPr/>
          <p:nvPr/>
        </p:nvSpPr>
        <p:spPr>
          <a:xfrm>
            <a:off x="3483574" y="486900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5DD9D1B-4358-364B-32FD-38C36BB25705}"/>
              </a:ext>
            </a:extLst>
          </p:cNvPr>
          <p:cNvSpPr/>
          <p:nvPr/>
        </p:nvSpPr>
        <p:spPr>
          <a:xfrm>
            <a:off x="4923574" y="4869000"/>
            <a:ext cx="256681" cy="25668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CD19AD1B-C3CD-7A47-1D01-AF27EE0A764B}"/>
              </a:ext>
            </a:extLst>
          </p:cNvPr>
          <p:cNvSpPr/>
          <p:nvPr/>
        </p:nvSpPr>
        <p:spPr>
          <a:xfrm>
            <a:off x="3001174" y="486900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7F947047-A7E4-73DE-4685-CF648E1BADE7}"/>
              </a:ext>
            </a:extLst>
          </p:cNvPr>
          <p:cNvSpPr/>
          <p:nvPr/>
        </p:nvSpPr>
        <p:spPr>
          <a:xfrm>
            <a:off x="2522374" y="5589000"/>
            <a:ext cx="256681" cy="25668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78C99D1F-B5B6-7E4A-B1E8-4B4A71D93708}"/>
              </a:ext>
            </a:extLst>
          </p:cNvPr>
          <p:cNvCxnSpPr>
            <a:stCxn id="6" idx="4"/>
            <a:endCxn id="16" idx="0"/>
          </p:cNvCxnSpPr>
          <p:nvPr/>
        </p:nvCxnSpPr>
        <p:spPr>
          <a:xfrm flipH="1">
            <a:off x="2650715" y="4405682"/>
            <a:ext cx="241200" cy="46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A85BD1EF-BFE4-1701-97B1-ECCC26C58669}"/>
              </a:ext>
            </a:extLst>
          </p:cNvPr>
          <p:cNvCxnSpPr>
            <a:stCxn id="6" idx="4"/>
            <a:endCxn id="19" idx="0"/>
          </p:cNvCxnSpPr>
          <p:nvPr/>
        </p:nvCxnSpPr>
        <p:spPr>
          <a:xfrm>
            <a:off x="2891915" y="4405682"/>
            <a:ext cx="237600" cy="46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7CD2C331-0422-7EA8-EB40-0BAB12A01E11}"/>
              </a:ext>
            </a:extLst>
          </p:cNvPr>
          <p:cNvCxnSpPr>
            <a:stCxn id="16" idx="4"/>
            <a:endCxn id="20" idx="0"/>
          </p:cNvCxnSpPr>
          <p:nvPr/>
        </p:nvCxnSpPr>
        <p:spPr>
          <a:xfrm>
            <a:off x="2650715" y="5125682"/>
            <a:ext cx="0" cy="46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BE11C84A-34F8-CF6D-B8CB-3AC8AB30BBC4}"/>
              </a:ext>
            </a:extLst>
          </p:cNvPr>
          <p:cNvCxnSpPr>
            <a:stCxn id="10" idx="4"/>
            <a:endCxn id="17" idx="0"/>
          </p:cNvCxnSpPr>
          <p:nvPr/>
        </p:nvCxnSpPr>
        <p:spPr>
          <a:xfrm>
            <a:off x="3611915" y="4405682"/>
            <a:ext cx="0" cy="46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BACB3F84-E9A4-B4D8-5157-995CDD80D965}"/>
              </a:ext>
            </a:extLst>
          </p:cNvPr>
          <p:cNvCxnSpPr>
            <a:stCxn id="9" idx="4"/>
            <a:endCxn id="18" idx="0"/>
          </p:cNvCxnSpPr>
          <p:nvPr/>
        </p:nvCxnSpPr>
        <p:spPr>
          <a:xfrm>
            <a:off x="5051915" y="4405682"/>
            <a:ext cx="0" cy="46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01CB392-8834-A67E-FCD7-2693AAD2E310}"/>
              </a:ext>
            </a:extLst>
          </p:cNvPr>
          <p:cNvSpPr/>
          <p:nvPr/>
        </p:nvSpPr>
        <p:spPr>
          <a:xfrm>
            <a:off x="6363574" y="343036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80C0E6D7-24C2-5F97-DCAF-A23F3EDE52A9}"/>
              </a:ext>
            </a:extLst>
          </p:cNvPr>
          <p:cNvSpPr/>
          <p:nvPr/>
        </p:nvSpPr>
        <p:spPr>
          <a:xfrm>
            <a:off x="6122374" y="415036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9A8D65BA-FB73-A8EA-BFEC-931F3F4755A6}"/>
              </a:ext>
            </a:extLst>
          </p:cNvPr>
          <p:cNvSpPr/>
          <p:nvPr/>
        </p:nvSpPr>
        <p:spPr>
          <a:xfrm>
            <a:off x="6601174" y="415036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F715DBFB-A022-CA9D-ED8A-EE8FFD6D7C32}"/>
              </a:ext>
            </a:extLst>
          </p:cNvPr>
          <p:cNvSpPr/>
          <p:nvPr/>
        </p:nvSpPr>
        <p:spPr>
          <a:xfrm>
            <a:off x="7083574" y="414900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BC36C681-E3A0-5076-5CF4-3599C21A855D}"/>
              </a:ext>
            </a:extLst>
          </p:cNvPr>
          <p:cNvSpPr/>
          <p:nvPr/>
        </p:nvSpPr>
        <p:spPr>
          <a:xfrm>
            <a:off x="7083574" y="342900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305F6185-3051-DE48-85CF-51F99BE1A8D7}"/>
              </a:ext>
            </a:extLst>
          </p:cNvPr>
          <p:cNvSpPr/>
          <p:nvPr/>
        </p:nvSpPr>
        <p:spPr>
          <a:xfrm>
            <a:off x="7803574" y="3433264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D114EFAA-CF06-9008-92A4-E21CC4DBD294}"/>
              </a:ext>
            </a:extLst>
          </p:cNvPr>
          <p:cNvSpPr/>
          <p:nvPr/>
        </p:nvSpPr>
        <p:spPr>
          <a:xfrm>
            <a:off x="8523573" y="342900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6605D9C4-A00D-0523-95D9-E7FADCFC81C1}"/>
              </a:ext>
            </a:extLst>
          </p:cNvPr>
          <p:cNvSpPr/>
          <p:nvPr/>
        </p:nvSpPr>
        <p:spPr>
          <a:xfrm>
            <a:off x="8523572" y="414900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4E89AC59-1970-717C-CB3E-04E914B39E93}"/>
              </a:ext>
            </a:extLst>
          </p:cNvPr>
          <p:cNvSpPr/>
          <p:nvPr/>
        </p:nvSpPr>
        <p:spPr>
          <a:xfrm>
            <a:off x="9243572" y="342900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7" name="直線箭頭接點 36">
            <a:extLst>
              <a:ext uri="{FF2B5EF4-FFF2-40B4-BE49-F238E27FC236}">
                <a16:creationId xmlns:a16="http://schemas.microsoft.com/office/drawing/2014/main" id="{4F8B1FD3-430C-FF38-B493-94C5EC5E95A4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 flipH="1">
            <a:off x="6250715" y="3687042"/>
            <a:ext cx="241200" cy="46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>
            <a:extLst>
              <a:ext uri="{FF2B5EF4-FFF2-40B4-BE49-F238E27FC236}">
                <a16:creationId xmlns:a16="http://schemas.microsoft.com/office/drawing/2014/main" id="{737996AC-A5F7-8DED-367A-37BAB064C5B3}"/>
              </a:ext>
            </a:extLst>
          </p:cNvPr>
          <p:cNvSpPr/>
          <p:nvPr/>
        </p:nvSpPr>
        <p:spPr>
          <a:xfrm>
            <a:off x="6122374" y="4870360"/>
            <a:ext cx="256681" cy="256682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7581C2D7-A5EB-9647-CC2B-E1E18C372D5A}"/>
              </a:ext>
            </a:extLst>
          </p:cNvPr>
          <p:cNvCxnSpPr>
            <a:stCxn id="29" idx="4"/>
            <a:endCxn id="38" idx="0"/>
          </p:cNvCxnSpPr>
          <p:nvPr/>
        </p:nvCxnSpPr>
        <p:spPr>
          <a:xfrm>
            <a:off x="6250715" y="4407042"/>
            <a:ext cx="0" cy="46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5796778B-F21C-0315-3AFB-8A74EA669CF4}"/>
              </a:ext>
            </a:extLst>
          </p:cNvPr>
          <p:cNvCxnSpPr>
            <a:stCxn id="28" idx="4"/>
            <a:endCxn id="30" idx="0"/>
          </p:cNvCxnSpPr>
          <p:nvPr/>
        </p:nvCxnSpPr>
        <p:spPr>
          <a:xfrm>
            <a:off x="6491915" y="3687042"/>
            <a:ext cx="237600" cy="46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37BB54D9-DFD2-6246-214D-0256DB773DC8}"/>
              </a:ext>
            </a:extLst>
          </p:cNvPr>
          <p:cNvCxnSpPr>
            <a:stCxn id="32" idx="4"/>
            <a:endCxn id="31" idx="0"/>
          </p:cNvCxnSpPr>
          <p:nvPr/>
        </p:nvCxnSpPr>
        <p:spPr>
          <a:xfrm>
            <a:off x="7211915" y="3685682"/>
            <a:ext cx="0" cy="46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07AA64B2-2026-3100-D0AC-7ECB2A930D0E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 flipH="1">
            <a:off x="8651913" y="3685682"/>
            <a:ext cx="1" cy="46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37ECA89-4C04-06C8-D0E4-08974B1B4D19}"/>
              </a:ext>
            </a:extLst>
          </p:cNvPr>
          <p:cNvSpPr/>
          <p:nvPr/>
        </p:nvSpPr>
        <p:spPr>
          <a:xfrm>
            <a:off x="2431914" y="3122579"/>
            <a:ext cx="3570051" cy="28210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FD0E5A2-D1A6-090C-F576-8B541B316F3C}"/>
              </a:ext>
            </a:extLst>
          </p:cNvPr>
          <p:cNvSpPr/>
          <p:nvPr/>
        </p:nvSpPr>
        <p:spPr>
          <a:xfrm>
            <a:off x="6009251" y="3122579"/>
            <a:ext cx="945982" cy="28210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2EE88C3-0389-7026-88D0-E4B0BD0421EE}"/>
              </a:ext>
            </a:extLst>
          </p:cNvPr>
          <p:cNvSpPr/>
          <p:nvPr/>
        </p:nvSpPr>
        <p:spPr>
          <a:xfrm>
            <a:off x="6961042" y="3122578"/>
            <a:ext cx="601328" cy="28210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9064DC5-3720-85D3-E5DC-D0E598993D96}"/>
              </a:ext>
            </a:extLst>
          </p:cNvPr>
          <p:cNvSpPr/>
          <p:nvPr/>
        </p:nvSpPr>
        <p:spPr>
          <a:xfrm>
            <a:off x="9014756" y="3122576"/>
            <a:ext cx="718765" cy="28210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F3B27F4-BEB1-8D10-9D26-DBC16984B8A0}"/>
              </a:ext>
            </a:extLst>
          </p:cNvPr>
          <p:cNvSpPr/>
          <p:nvPr/>
        </p:nvSpPr>
        <p:spPr>
          <a:xfrm>
            <a:off x="8295991" y="3122577"/>
            <a:ext cx="718765" cy="28210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5728851-7F53-4D1E-8868-2585C6A46A36}"/>
              </a:ext>
            </a:extLst>
          </p:cNvPr>
          <p:cNvSpPr/>
          <p:nvPr/>
        </p:nvSpPr>
        <p:spPr>
          <a:xfrm>
            <a:off x="7569070" y="3122576"/>
            <a:ext cx="725685" cy="28210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6084702-6E24-3358-A655-48D597756B16}"/>
              </a:ext>
            </a:extLst>
          </p:cNvPr>
          <p:cNvSpPr txBox="1"/>
          <p:nvPr/>
        </p:nvSpPr>
        <p:spPr>
          <a:xfrm>
            <a:off x="3753782" y="6430379"/>
            <a:ext cx="8612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" altLang="zh-TW" sz="10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[8] </a:t>
            </a:r>
            <a:r>
              <a:rPr lang="en" altLang="zh-TW" sz="10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Eppstein</a:t>
            </a:r>
            <a:r>
              <a:rPr lang="en" altLang="zh-TW" sz="10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D., </a:t>
            </a:r>
            <a:r>
              <a:rPr lang="en" altLang="zh-TW" sz="10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Löffler</a:t>
            </a:r>
            <a:r>
              <a:rPr lang="en" altLang="zh-TW" sz="10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M., &amp; </a:t>
            </a:r>
            <a:r>
              <a:rPr lang="en" altLang="zh-TW" sz="10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Strash</a:t>
            </a:r>
            <a:r>
              <a:rPr lang="en" altLang="zh-TW" sz="10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D. (2010). Listing all maximal cliques in sparse graphs in near-optimal time. Algorithms and Computation: 21st International Symposium, ISAAC 2010, </a:t>
            </a:r>
            <a:r>
              <a:rPr lang="en" altLang="zh-TW" sz="10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Jeju</a:t>
            </a:r>
            <a:r>
              <a:rPr lang="en" altLang="zh-TW" sz="10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Island, Korea, December 15-17, 2010, Proceedings, Part I 21, 403–414.</a:t>
            </a:r>
          </a:p>
        </p:txBody>
      </p:sp>
    </p:spTree>
    <p:extLst>
      <p:ext uri="{BB962C8B-B14F-4D97-AF65-F5344CB8AC3E}">
        <p14:creationId xmlns:p14="http://schemas.microsoft.com/office/powerpoint/2010/main" val="2595993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F4FC0-E5D9-63B8-9FE2-E2EF2A0B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BK with other optimizations [8]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B5F400B-F2F1-E170-3C12-14DAE4D2B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1215"/>
                <a:ext cx="10515600" cy="486574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" altLang="zh-TW" sz="2000" b="1" dirty="0">
                    <a:latin typeface="Arial" panose="020B0604020202020204" pitchFamily="34" charset="0"/>
                  </a:rPr>
                  <a:t>Degeneracy ordering</a:t>
                </a:r>
                <a:r>
                  <a:rPr lang="en" altLang="zh-TW" sz="2000" dirty="0">
                    <a:latin typeface="Arial" panose="020B0604020202020204" pitchFamily="34" charset="0"/>
                  </a:rPr>
                  <a:t>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" altLang="zh-TW" sz="2000" b="0" i="0" dirty="0">
                    <a:effectLst/>
                    <a:latin typeface="Arial" panose="020B0604020202020204" pitchFamily="34" charset="0"/>
                  </a:rPr>
                  <a:t>The search tree grows based on the size of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en" altLang="zh-TW" sz="2000" b="0" i="0" dirty="0">
                    <a:effectLst/>
                    <a:latin typeface="Arial" panose="020B0604020202020204" pitchFamily="34" charset="0"/>
                  </a:rPr>
                  <a:t> at each level</a:t>
                </a:r>
                <a:endParaRPr lang="en" altLang="zh-TW" sz="2000" dirty="0">
                  <a:latin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" altLang="zh-TW" sz="2000" dirty="0">
                    <a:latin typeface="Arial" panose="020B0604020202020204" pitchFamily="34" charset="0"/>
                  </a:rPr>
                  <a:t>Reorder vertices by minimizing the maximum number of neighbors being ordered afterward.</a:t>
                </a:r>
                <a:endParaRPr lang="en" altLang="zh-TW" sz="2000" b="0" i="0" dirty="0">
                  <a:effectLst/>
                  <a:latin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" altLang="zh-TW" sz="2000" b="0" i="0" dirty="0">
                    <a:effectLst/>
                    <a:latin typeface="Arial" panose="020B0604020202020204" pitchFamily="34" charset="0"/>
                  </a:rPr>
                  <a:t>In real-world graphs, degeneracy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" altLang="zh-TW" sz="2000" b="0" i="0" dirty="0">
                    <a:effectLst/>
                    <a:latin typeface="Arial" panose="020B0604020202020204" pitchFamily="34" charset="0"/>
                  </a:rPr>
                  <a:t> is way less than maximum degree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</m:oMath>
                </a14:m>
                <a:endParaRPr lang="en-US" altLang="zh-TW" sz="2000" b="0" i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" altLang="zh-TW" sz="2000" b="0" i="0" dirty="0">
                  <a:effectLst/>
                  <a:latin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" altLang="zh-TW" sz="2000" b="0" i="0" dirty="0">
                  <a:effectLst/>
                  <a:latin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" altLang="zh-TW" sz="2000" b="0" i="0" dirty="0"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B5F400B-F2F1-E170-3C12-14DAE4D2B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1215"/>
                <a:ext cx="10515600" cy="4865748"/>
              </a:xfrm>
              <a:blipFill>
                <a:blip r:embed="rId3"/>
                <a:stretch>
                  <a:fillRect l="-724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群組 43">
            <a:extLst>
              <a:ext uri="{FF2B5EF4-FFF2-40B4-BE49-F238E27FC236}">
                <a16:creationId xmlns:a16="http://schemas.microsoft.com/office/drawing/2014/main" id="{4405A2B9-EA3B-348E-3307-4E86B298C81E}"/>
              </a:ext>
            </a:extLst>
          </p:cNvPr>
          <p:cNvGrpSpPr/>
          <p:nvPr/>
        </p:nvGrpSpPr>
        <p:grpSpPr>
          <a:xfrm>
            <a:off x="2524790" y="3899735"/>
            <a:ext cx="1696681" cy="2416681"/>
            <a:chOff x="1440000" y="3240000"/>
            <a:chExt cx="1696681" cy="2416681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039C57D5-B575-885F-B093-D90C24E1DE4F}"/>
                </a:ext>
              </a:extLst>
            </p:cNvPr>
            <p:cNvSpPr/>
            <p:nvPr/>
          </p:nvSpPr>
          <p:spPr>
            <a:xfrm>
              <a:off x="2160000" y="468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CEFE2D90-DC06-CD6A-6130-726BEAD71FFC}"/>
                </a:ext>
              </a:extLst>
            </p:cNvPr>
            <p:cNvSpPr/>
            <p:nvPr/>
          </p:nvSpPr>
          <p:spPr>
            <a:xfrm>
              <a:off x="2880000" y="396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470D21A0-8ED6-A518-FB49-DCA6C456978F}"/>
                </a:ext>
              </a:extLst>
            </p:cNvPr>
            <p:cNvSpPr/>
            <p:nvPr/>
          </p:nvSpPr>
          <p:spPr>
            <a:xfrm>
              <a:off x="1440000" y="396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8DEF9BC6-358D-A46C-5D6B-1A29000958B1}"/>
                </a:ext>
              </a:extLst>
            </p:cNvPr>
            <p:cNvSpPr/>
            <p:nvPr/>
          </p:nvSpPr>
          <p:spPr>
            <a:xfrm>
              <a:off x="2160000" y="324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257C0BB3-0971-A269-6637-FB38FF586D02}"/>
                </a:ext>
              </a:extLst>
            </p:cNvPr>
            <p:cNvSpPr/>
            <p:nvPr/>
          </p:nvSpPr>
          <p:spPr>
            <a:xfrm>
              <a:off x="2880000" y="540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F4722D8B-4467-5655-9AC3-D64CBB970325}"/>
                </a:ext>
              </a:extLst>
            </p:cNvPr>
            <p:cNvSpPr/>
            <p:nvPr/>
          </p:nvSpPr>
          <p:spPr>
            <a:xfrm>
              <a:off x="2160000" y="540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727C1461-8435-F3BB-E961-16B18D7079DB}"/>
                </a:ext>
              </a:extLst>
            </p:cNvPr>
            <p:cNvCxnSpPr>
              <a:stCxn id="48" idx="4"/>
              <a:endCxn id="45" idx="0"/>
            </p:cNvCxnSpPr>
            <p:nvPr/>
          </p:nvCxnSpPr>
          <p:spPr>
            <a:xfrm>
              <a:off x="2288341" y="3496681"/>
              <a:ext cx="0" cy="1183319"/>
            </a:xfrm>
            <a:prstGeom prst="line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B1A39FC5-1764-5056-F0EF-E7A3BF529D5D}"/>
                </a:ext>
              </a:extLst>
            </p:cNvPr>
            <p:cNvCxnSpPr>
              <a:stCxn id="46" idx="1"/>
              <a:endCxn id="48" idx="5"/>
            </p:cNvCxnSpPr>
            <p:nvPr/>
          </p:nvCxnSpPr>
          <p:spPr>
            <a:xfrm flipH="1" flipV="1">
              <a:off x="2379091" y="3459091"/>
              <a:ext cx="538499" cy="538499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973169C-ED75-C37A-BBFA-9B3ADC0762F0}"/>
                </a:ext>
              </a:extLst>
            </p:cNvPr>
            <p:cNvCxnSpPr>
              <a:stCxn id="48" idx="3"/>
              <a:endCxn id="47" idx="7"/>
            </p:cNvCxnSpPr>
            <p:nvPr/>
          </p:nvCxnSpPr>
          <p:spPr>
            <a:xfrm flipH="1">
              <a:off x="1659091" y="3459091"/>
              <a:ext cx="538499" cy="538499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EF2C46BF-0A00-4CF6-C44A-8333CC005B95}"/>
                </a:ext>
              </a:extLst>
            </p:cNvPr>
            <p:cNvCxnSpPr>
              <a:stCxn id="47" idx="5"/>
              <a:endCxn id="45" idx="1"/>
            </p:cNvCxnSpPr>
            <p:nvPr/>
          </p:nvCxnSpPr>
          <p:spPr>
            <a:xfrm>
              <a:off x="1659091" y="4179091"/>
              <a:ext cx="538499" cy="538499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E76A91A7-6855-789E-2601-FBA1E2335BA7}"/>
                </a:ext>
              </a:extLst>
            </p:cNvPr>
            <p:cNvCxnSpPr>
              <a:stCxn id="45" idx="7"/>
              <a:endCxn id="46" idx="3"/>
            </p:cNvCxnSpPr>
            <p:nvPr/>
          </p:nvCxnSpPr>
          <p:spPr>
            <a:xfrm flipV="1">
              <a:off x="2379091" y="4179091"/>
              <a:ext cx="538499" cy="53849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87E8F134-6884-0797-39B6-5AC0E4B2091E}"/>
                </a:ext>
              </a:extLst>
            </p:cNvPr>
            <p:cNvCxnSpPr>
              <a:stCxn id="47" idx="6"/>
              <a:endCxn id="46" idx="2"/>
            </p:cNvCxnSpPr>
            <p:nvPr/>
          </p:nvCxnSpPr>
          <p:spPr>
            <a:xfrm>
              <a:off x="1696681" y="4088341"/>
              <a:ext cx="118331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603C1004-8819-EFE4-1039-03894A873FBA}"/>
                </a:ext>
              </a:extLst>
            </p:cNvPr>
            <p:cNvCxnSpPr>
              <a:stCxn id="45" idx="4"/>
              <a:endCxn id="50" idx="0"/>
            </p:cNvCxnSpPr>
            <p:nvPr/>
          </p:nvCxnSpPr>
          <p:spPr>
            <a:xfrm>
              <a:off x="2288341" y="4936681"/>
              <a:ext cx="0" cy="463319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E3DC2B82-DF00-7292-E27C-E365295C6406}"/>
                </a:ext>
              </a:extLst>
            </p:cNvPr>
            <p:cNvCxnSpPr>
              <a:stCxn id="45" idx="5"/>
              <a:endCxn id="49" idx="1"/>
            </p:cNvCxnSpPr>
            <p:nvPr/>
          </p:nvCxnSpPr>
          <p:spPr>
            <a:xfrm>
              <a:off x="2379091" y="4899091"/>
              <a:ext cx="538499" cy="538499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A67313F4-ECDD-F974-48F3-36968BCB08E0}"/>
                </a:ext>
              </a:extLst>
            </p:cNvPr>
            <p:cNvCxnSpPr>
              <a:stCxn id="50" idx="6"/>
              <a:endCxn id="49" idx="2"/>
            </p:cNvCxnSpPr>
            <p:nvPr/>
          </p:nvCxnSpPr>
          <p:spPr>
            <a:xfrm>
              <a:off x="2416681" y="5528341"/>
              <a:ext cx="46331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294A1E80-6F8E-D273-BE4A-88C4CA04F164}"/>
              </a:ext>
            </a:extLst>
          </p:cNvPr>
          <p:cNvGrpSpPr/>
          <p:nvPr/>
        </p:nvGrpSpPr>
        <p:grpSpPr>
          <a:xfrm>
            <a:off x="7741310" y="3915928"/>
            <a:ext cx="1696681" cy="2416681"/>
            <a:chOff x="1440000" y="3240000"/>
            <a:chExt cx="1696681" cy="2416681"/>
          </a:xfrm>
        </p:grpSpPr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D60490C3-9B88-6D2D-6C9B-2D5CE52BC11E}"/>
                </a:ext>
              </a:extLst>
            </p:cNvPr>
            <p:cNvSpPr/>
            <p:nvPr/>
          </p:nvSpPr>
          <p:spPr>
            <a:xfrm>
              <a:off x="2160000" y="468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F2237015-8244-48BC-20BC-A97EE01FAE62}"/>
                </a:ext>
              </a:extLst>
            </p:cNvPr>
            <p:cNvSpPr/>
            <p:nvPr/>
          </p:nvSpPr>
          <p:spPr>
            <a:xfrm>
              <a:off x="2880000" y="396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BEAB0F41-0A01-54D7-EF00-18791D1B6E79}"/>
                </a:ext>
              </a:extLst>
            </p:cNvPr>
            <p:cNvSpPr/>
            <p:nvPr/>
          </p:nvSpPr>
          <p:spPr>
            <a:xfrm>
              <a:off x="1440000" y="396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95FF7B66-F2BB-8709-6BD4-60D416140CF4}"/>
                </a:ext>
              </a:extLst>
            </p:cNvPr>
            <p:cNvSpPr/>
            <p:nvPr/>
          </p:nvSpPr>
          <p:spPr>
            <a:xfrm>
              <a:off x="2160000" y="324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C2875D22-54BC-85AB-CD5A-682C743D868A}"/>
                </a:ext>
              </a:extLst>
            </p:cNvPr>
            <p:cNvSpPr/>
            <p:nvPr/>
          </p:nvSpPr>
          <p:spPr>
            <a:xfrm>
              <a:off x="2880000" y="540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B7F480AF-99C5-1219-8E4E-B9BECB2E8665}"/>
                </a:ext>
              </a:extLst>
            </p:cNvPr>
            <p:cNvSpPr/>
            <p:nvPr/>
          </p:nvSpPr>
          <p:spPr>
            <a:xfrm>
              <a:off x="2160000" y="5400000"/>
              <a:ext cx="256681" cy="256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D9EFCC4E-1205-9414-319C-560BE5D2E621}"/>
                </a:ext>
              </a:extLst>
            </p:cNvPr>
            <p:cNvCxnSpPr>
              <a:stCxn id="64" idx="4"/>
              <a:endCxn id="61" idx="0"/>
            </p:cNvCxnSpPr>
            <p:nvPr/>
          </p:nvCxnSpPr>
          <p:spPr>
            <a:xfrm>
              <a:off x="2288341" y="3496681"/>
              <a:ext cx="0" cy="1183319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659D551E-9495-085B-4151-67F6585A010E}"/>
                </a:ext>
              </a:extLst>
            </p:cNvPr>
            <p:cNvCxnSpPr>
              <a:stCxn id="62" idx="1"/>
              <a:endCxn id="64" idx="5"/>
            </p:cNvCxnSpPr>
            <p:nvPr/>
          </p:nvCxnSpPr>
          <p:spPr>
            <a:xfrm flipH="1" flipV="1">
              <a:off x="2379091" y="3459091"/>
              <a:ext cx="538499" cy="538499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BD630A1-4C3C-7A7D-6B22-A98DA64F916D}"/>
                </a:ext>
              </a:extLst>
            </p:cNvPr>
            <p:cNvCxnSpPr>
              <a:stCxn id="64" idx="3"/>
              <a:endCxn id="63" idx="7"/>
            </p:cNvCxnSpPr>
            <p:nvPr/>
          </p:nvCxnSpPr>
          <p:spPr>
            <a:xfrm flipH="1">
              <a:off x="1659091" y="3459091"/>
              <a:ext cx="538499" cy="538499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7DF6E76F-E1F4-F074-2320-DA2844F042C3}"/>
                </a:ext>
              </a:extLst>
            </p:cNvPr>
            <p:cNvCxnSpPr>
              <a:stCxn id="63" idx="5"/>
              <a:endCxn id="61" idx="1"/>
            </p:cNvCxnSpPr>
            <p:nvPr/>
          </p:nvCxnSpPr>
          <p:spPr>
            <a:xfrm>
              <a:off x="1659091" y="4179091"/>
              <a:ext cx="538499" cy="538499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492CEC90-37AE-C294-7673-CEDEC3E025B9}"/>
                </a:ext>
              </a:extLst>
            </p:cNvPr>
            <p:cNvCxnSpPr>
              <a:stCxn id="61" idx="7"/>
              <a:endCxn id="62" idx="3"/>
            </p:cNvCxnSpPr>
            <p:nvPr/>
          </p:nvCxnSpPr>
          <p:spPr>
            <a:xfrm flipV="1">
              <a:off x="2379091" y="4179091"/>
              <a:ext cx="538499" cy="538499"/>
            </a:xfrm>
            <a:prstGeom prst="line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DA0608A6-F7E8-D067-265D-6D1B198EF508}"/>
                </a:ext>
              </a:extLst>
            </p:cNvPr>
            <p:cNvCxnSpPr>
              <a:stCxn id="63" idx="6"/>
              <a:endCxn id="62" idx="2"/>
            </p:cNvCxnSpPr>
            <p:nvPr/>
          </p:nvCxnSpPr>
          <p:spPr>
            <a:xfrm>
              <a:off x="1696681" y="4088341"/>
              <a:ext cx="118331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2E7D4F5C-1D50-65E7-9AE6-27EAA3CE59DE}"/>
                </a:ext>
              </a:extLst>
            </p:cNvPr>
            <p:cNvCxnSpPr>
              <a:stCxn id="61" idx="4"/>
              <a:endCxn id="66" idx="0"/>
            </p:cNvCxnSpPr>
            <p:nvPr/>
          </p:nvCxnSpPr>
          <p:spPr>
            <a:xfrm>
              <a:off x="2288341" y="4936681"/>
              <a:ext cx="0" cy="463319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C329A9E3-BA55-E261-560A-A204F6C2AC9A}"/>
                </a:ext>
              </a:extLst>
            </p:cNvPr>
            <p:cNvCxnSpPr>
              <a:stCxn id="61" idx="5"/>
              <a:endCxn id="65" idx="1"/>
            </p:cNvCxnSpPr>
            <p:nvPr/>
          </p:nvCxnSpPr>
          <p:spPr>
            <a:xfrm>
              <a:off x="2379091" y="4899091"/>
              <a:ext cx="538499" cy="538499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34C06B69-2D60-FBFB-905E-C3D938F9CCE8}"/>
                </a:ext>
              </a:extLst>
            </p:cNvPr>
            <p:cNvCxnSpPr>
              <a:stCxn id="66" idx="6"/>
              <a:endCxn id="65" idx="2"/>
            </p:cNvCxnSpPr>
            <p:nvPr/>
          </p:nvCxnSpPr>
          <p:spPr>
            <a:xfrm>
              <a:off x="2416681" y="5528341"/>
              <a:ext cx="46331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向右箭號 75">
            <a:extLst>
              <a:ext uri="{FF2B5EF4-FFF2-40B4-BE49-F238E27FC236}">
                <a16:creationId xmlns:a16="http://schemas.microsoft.com/office/drawing/2014/main" id="{F40E503F-7487-61E6-7FF5-1311112D7C4B}"/>
              </a:ext>
            </a:extLst>
          </p:cNvPr>
          <p:cNvSpPr/>
          <p:nvPr/>
        </p:nvSpPr>
        <p:spPr>
          <a:xfrm>
            <a:off x="5790754" y="4855019"/>
            <a:ext cx="600363" cy="483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7779C798-1D33-3DD6-D5FD-46622928D7C5}"/>
              </a:ext>
            </a:extLst>
          </p:cNvPr>
          <p:cNvSpPr txBox="1"/>
          <p:nvPr/>
        </p:nvSpPr>
        <p:spPr>
          <a:xfrm>
            <a:off x="3753782" y="6430379"/>
            <a:ext cx="8612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" altLang="zh-TW" sz="10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[8] </a:t>
            </a:r>
            <a:r>
              <a:rPr lang="en" altLang="zh-TW" sz="10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Eppstein</a:t>
            </a:r>
            <a:r>
              <a:rPr lang="en" altLang="zh-TW" sz="10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D., </a:t>
            </a:r>
            <a:r>
              <a:rPr lang="en" altLang="zh-TW" sz="10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Löffler</a:t>
            </a:r>
            <a:r>
              <a:rPr lang="en" altLang="zh-TW" sz="10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M., &amp; </a:t>
            </a:r>
            <a:r>
              <a:rPr lang="en" altLang="zh-TW" sz="10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Strash</a:t>
            </a:r>
            <a:r>
              <a:rPr lang="en" altLang="zh-TW" sz="10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D. (2010). Listing all maximal cliques in sparse graphs in near-optimal time. Algorithms and Computation: 21st International Symposium, ISAAC 2010, </a:t>
            </a:r>
            <a:r>
              <a:rPr lang="en" altLang="zh-TW" sz="10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Jeju</a:t>
            </a:r>
            <a:r>
              <a:rPr lang="en" altLang="zh-TW" sz="10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Island, Korea, December 15-17, 2010, Proceedings, Part I 21, 403–414.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D03BCEDC-1F2D-3DA5-1A7C-6CB8FF9F346E}"/>
                  </a:ext>
                </a:extLst>
              </p:cNvPr>
              <p:cNvSpPr txBox="1"/>
              <p:nvPr/>
            </p:nvSpPr>
            <p:spPr>
              <a:xfrm>
                <a:off x="1310231" y="3779318"/>
                <a:ext cx="19262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D03BCEDC-1F2D-3DA5-1A7C-6CB8FF9F3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231" y="3779318"/>
                <a:ext cx="1926233" cy="400110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8BC10A0B-0060-0231-5872-EB1D92BD9B1C}"/>
                  </a:ext>
                </a:extLst>
              </p:cNvPr>
              <p:cNvSpPr txBox="1"/>
              <p:nvPr/>
            </p:nvSpPr>
            <p:spPr>
              <a:xfrm>
                <a:off x="6464519" y="3780338"/>
                <a:ext cx="19262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8BC10A0B-0060-0231-5872-EB1D92BD9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519" y="3780338"/>
                <a:ext cx="1926233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81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3494</TotalTime>
  <Words>3097</Words>
  <Application>Microsoft Macintosh PowerPoint</Application>
  <PresentationFormat>寬螢幕</PresentationFormat>
  <Paragraphs>553</Paragraphs>
  <Slides>37</Slides>
  <Notes>37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3" baseType="lpstr">
      <vt:lpstr>新細明體</vt:lpstr>
      <vt:lpstr>Arial</vt:lpstr>
      <vt:lpstr>Calibri</vt:lpstr>
      <vt:lpstr>Calibri Light</vt:lpstr>
      <vt:lpstr>Cambria Math</vt:lpstr>
      <vt:lpstr>Office 佈景主題</vt:lpstr>
      <vt:lpstr>Parallelizing Maximal Clique Enumeration on GPUs</vt:lpstr>
      <vt:lpstr>PowerPoint 簡報</vt:lpstr>
      <vt:lpstr>Maximal Clique Enumeration (MCE)</vt:lpstr>
      <vt:lpstr>MCE Applications</vt:lpstr>
      <vt:lpstr>Bron-Kerbosch (BK) Algorithm [6]</vt:lpstr>
      <vt:lpstr>Bron-Kerbosch (BK) Algorithm</vt:lpstr>
      <vt:lpstr>BK + pivoting [6]</vt:lpstr>
      <vt:lpstr>BK with other optimizations [8]</vt:lpstr>
      <vt:lpstr>BK with other optimizations [8]</vt:lpstr>
      <vt:lpstr>BK with other optimizations [8]</vt:lpstr>
      <vt:lpstr>Recent CPU solution</vt:lpstr>
      <vt:lpstr>Recent GPU solution</vt:lpstr>
      <vt:lpstr>Main Challenges of MCE on GPUs</vt:lpstr>
      <vt:lpstr>PowerPoint 簡報</vt:lpstr>
      <vt:lpstr>Parallelism and Scalability</vt:lpstr>
      <vt:lpstr>Difference between KCE and MCE</vt:lpstr>
      <vt:lpstr>Memory management</vt:lpstr>
      <vt:lpstr>Induced subgraphs</vt:lpstr>
      <vt:lpstr>Splitting X</vt:lpstr>
      <vt:lpstr>Memory management -- Summary</vt:lpstr>
      <vt:lpstr>Load balance</vt:lpstr>
      <vt:lpstr>Worker list instead of work list</vt:lpstr>
      <vt:lpstr>Policy</vt:lpstr>
      <vt:lpstr>PowerPoint 簡報</vt:lpstr>
      <vt:lpstr>Performance Evaluation</vt:lpstr>
      <vt:lpstr>PowerPoint 簡報</vt:lpstr>
      <vt:lpstr>Evaluation – Speedup</vt:lpstr>
      <vt:lpstr>Evaluation – Load balance</vt:lpstr>
      <vt:lpstr>Evaluation – Load balance</vt:lpstr>
      <vt:lpstr>Scaling to multi-GPUs</vt:lpstr>
      <vt:lpstr>Evaluation – Scalability</vt:lpstr>
      <vt:lpstr>Evaluation – Scalability</vt:lpstr>
      <vt:lpstr>Evaluation – Choice of optimizations</vt:lpstr>
      <vt:lpstr>Summary</vt:lpstr>
      <vt:lpstr>Future directions</vt:lpstr>
      <vt:lpstr>References</vt:lpstr>
      <vt:lpstr>Parallelizing Maximal Clique Enumeration on GPUs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Parallelizing Maximal Clique Enumeration on GPUs</dc:title>
  <dc:creator>Chang, Yen-Hsiang</dc:creator>
  <cp:lastModifiedBy>Chang, Yen-Hsiang</cp:lastModifiedBy>
  <cp:revision>127</cp:revision>
  <dcterms:created xsi:type="dcterms:W3CDTF">2023-09-30T02:39:10Z</dcterms:created>
  <dcterms:modified xsi:type="dcterms:W3CDTF">2023-12-27T10:32:34Z</dcterms:modified>
</cp:coreProperties>
</file>