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78" r:id="rId5"/>
    <p:sldId id="261" r:id="rId6"/>
    <p:sldId id="262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79" r:id="rId15"/>
    <p:sldId id="264" r:id="rId16"/>
    <p:sldId id="265" r:id="rId17"/>
    <p:sldId id="266" r:id="rId18"/>
    <p:sldId id="267" r:id="rId19"/>
    <p:sldId id="268" r:id="rId20"/>
    <p:sldId id="287" r:id="rId21"/>
    <p:sldId id="288" r:id="rId22"/>
    <p:sldId id="289" r:id="rId23"/>
    <p:sldId id="290" r:id="rId24"/>
    <p:sldId id="269" r:id="rId25"/>
    <p:sldId id="270" r:id="rId26"/>
    <p:sldId id="292" r:id="rId27"/>
    <p:sldId id="294" r:id="rId28"/>
    <p:sldId id="293" r:id="rId29"/>
    <p:sldId id="295" r:id="rId30"/>
    <p:sldId id="297" r:id="rId31"/>
    <p:sldId id="298" r:id="rId32"/>
    <p:sldId id="300" r:id="rId33"/>
    <p:sldId id="299" r:id="rId34"/>
    <p:sldId id="301" r:id="rId35"/>
    <p:sldId id="302" r:id="rId36"/>
    <p:sldId id="273" r:id="rId37"/>
    <p:sldId id="274" r:id="rId38"/>
    <p:sldId id="275" r:id="rId39"/>
    <p:sldId id="276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klap-micro16\fig\06-aggregation-results-ma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klap-micro16\fig\06-aggregation-results-mai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klap-micro16\fig\07-aggregation-results-profil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klap-micro16\fig\08-promotion-results-mai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klap-micro16\fig\08-promotion-results-mai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klap-micro16\fig\09-promotion-results-metric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klap-micro16\fig\09-promotion-results-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kepler!$H$2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kepler!$A$3:$A$14</c:f>
              <c:strCache>
                <c:ptCount val="12"/>
                <c:pt idx="0">
                  <c:v>bfs</c:v>
                </c:pt>
                <c:pt idx="1">
                  <c:v>bh</c:v>
                </c:pt>
                <c:pt idx="2">
                  <c:v>bt</c:v>
                </c:pt>
                <c:pt idx="3">
                  <c:v>ccl</c:v>
                </c:pt>
                <c:pt idx="4">
                  <c:v>gc</c:v>
                </c:pt>
                <c:pt idx="5">
                  <c:v>mstf</c:v>
                </c:pt>
                <c:pt idx="6">
                  <c:v>mstv</c:v>
                </c:pt>
                <c:pt idx="7">
                  <c:v>qt</c:v>
                </c:pt>
                <c:pt idx="8">
                  <c:v>sp</c:v>
                </c:pt>
                <c:pt idx="9">
                  <c:v>sssp</c:v>
                </c:pt>
                <c:pt idx="11">
                  <c:v>geo</c:v>
                </c:pt>
              </c:strCache>
            </c:strRef>
          </c:cat>
          <c:val>
            <c:numRef>
              <c:f>kepler!$H$3:$H$14</c:f>
              <c:numCache>
                <c:formatCode>General</c:formatCode>
                <c:ptCount val="12"/>
                <c:pt idx="0">
                  <c:v>7.8449724022078238</c:v>
                </c:pt>
                <c:pt idx="1">
                  <c:v>4.0069454184093551</c:v>
                </c:pt>
                <c:pt idx="2">
                  <c:v>11.928423594342878</c:v>
                </c:pt>
                <c:pt idx="3">
                  <c:v>0.98130509640057861</c:v>
                </c:pt>
                <c:pt idx="4">
                  <c:v>8.5501571645350101</c:v>
                </c:pt>
                <c:pt idx="5">
                  <c:v>2.5593081184310629</c:v>
                </c:pt>
                <c:pt idx="6">
                  <c:v>3.1741108639476106</c:v>
                </c:pt>
                <c:pt idx="7">
                  <c:v>0.99539708105860081</c:v>
                </c:pt>
                <c:pt idx="8">
                  <c:v>4.6948440311392083</c:v>
                </c:pt>
                <c:pt idx="9">
                  <c:v>8.2951569169084074</c:v>
                </c:pt>
                <c:pt idx="11">
                  <c:v>3.9773635149023545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3-43F9-BB3E-4AAB9891DEDB}"/>
            </c:ext>
          </c:extLst>
        </c:ser>
        <c:ser>
          <c:idx val="1"/>
          <c:order val="1"/>
          <c:tx>
            <c:strRef>
              <c:f>kepler!$I$2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kepler!$A$3:$A$14</c:f>
              <c:strCache>
                <c:ptCount val="12"/>
                <c:pt idx="0">
                  <c:v>bfs</c:v>
                </c:pt>
                <c:pt idx="1">
                  <c:v>bh</c:v>
                </c:pt>
                <c:pt idx="2">
                  <c:v>bt</c:v>
                </c:pt>
                <c:pt idx="3">
                  <c:v>ccl</c:v>
                </c:pt>
                <c:pt idx="4">
                  <c:v>gc</c:v>
                </c:pt>
                <c:pt idx="5">
                  <c:v>mstf</c:v>
                </c:pt>
                <c:pt idx="6">
                  <c:v>mstv</c:v>
                </c:pt>
                <c:pt idx="7">
                  <c:v>qt</c:v>
                </c:pt>
                <c:pt idx="8">
                  <c:v>sp</c:v>
                </c:pt>
                <c:pt idx="9">
                  <c:v>sssp</c:v>
                </c:pt>
                <c:pt idx="11">
                  <c:v>geo</c:v>
                </c:pt>
              </c:strCache>
            </c:strRef>
          </c:cat>
          <c:val>
            <c:numRef>
              <c:f>kepler!$I$3:$I$14</c:f>
              <c:numCache>
                <c:formatCode>General</c:formatCode>
                <c:ptCount val="12"/>
                <c:pt idx="0">
                  <c:v>16.167161226508409</c:v>
                </c:pt>
                <c:pt idx="1">
                  <c:v>4.0267202474619292</c:v>
                </c:pt>
                <c:pt idx="2">
                  <c:v>19.319794401921897</c:v>
                </c:pt>
                <c:pt idx="3">
                  <c:v>0.9616485649856692</c:v>
                </c:pt>
                <c:pt idx="4">
                  <c:v>9.4088442270992356</c:v>
                </c:pt>
                <c:pt idx="5">
                  <c:v>2.819926413787551</c:v>
                </c:pt>
                <c:pt idx="6">
                  <c:v>3.4681174557341805</c:v>
                </c:pt>
                <c:pt idx="7">
                  <c:v>0.96482791447650107</c:v>
                </c:pt>
                <c:pt idx="8">
                  <c:v>5.5349026764763192</c:v>
                </c:pt>
                <c:pt idx="9">
                  <c:v>14.632341557616153</c:v>
                </c:pt>
                <c:pt idx="11">
                  <c:v>4.9423621457051068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3-43F9-BB3E-4AAB9891DEDB}"/>
            </c:ext>
          </c:extLst>
        </c:ser>
        <c:ser>
          <c:idx val="2"/>
          <c:order val="2"/>
          <c:tx>
            <c:strRef>
              <c:f>kepler!$J$2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kepler!$A$3:$A$14</c:f>
              <c:strCache>
                <c:ptCount val="12"/>
                <c:pt idx="0">
                  <c:v>bfs</c:v>
                </c:pt>
                <c:pt idx="1">
                  <c:v>bh</c:v>
                </c:pt>
                <c:pt idx="2">
                  <c:v>bt</c:v>
                </c:pt>
                <c:pt idx="3">
                  <c:v>ccl</c:v>
                </c:pt>
                <c:pt idx="4">
                  <c:v>gc</c:v>
                </c:pt>
                <c:pt idx="5">
                  <c:v>mstf</c:v>
                </c:pt>
                <c:pt idx="6">
                  <c:v>mstv</c:v>
                </c:pt>
                <c:pt idx="7">
                  <c:v>qt</c:v>
                </c:pt>
                <c:pt idx="8">
                  <c:v>sp</c:v>
                </c:pt>
                <c:pt idx="9">
                  <c:v>sssp</c:v>
                </c:pt>
                <c:pt idx="11">
                  <c:v>geo</c:v>
                </c:pt>
              </c:strCache>
            </c:strRef>
          </c:cat>
          <c:val>
            <c:numRef>
              <c:f>kepler!$J$3:$J$14</c:f>
              <c:numCache>
                <c:formatCode>General</c:formatCode>
                <c:ptCount val="12"/>
                <c:pt idx="0">
                  <c:v>16.614993646759846</c:v>
                </c:pt>
                <c:pt idx="1">
                  <c:v>3.9351660458867301</c:v>
                </c:pt>
                <c:pt idx="2">
                  <c:v>25.32627801376886</c:v>
                </c:pt>
                <c:pt idx="3">
                  <c:v>0</c:v>
                </c:pt>
                <c:pt idx="4">
                  <c:v>10.619783252557889</c:v>
                </c:pt>
                <c:pt idx="5">
                  <c:v>2.9622893649217628</c:v>
                </c:pt>
                <c:pt idx="6">
                  <c:v>3.6652828543239448</c:v>
                </c:pt>
                <c:pt idx="7">
                  <c:v>2.047121329631858</c:v>
                </c:pt>
                <c:pt idx="8">
                  <c:v>0</c:v>
                </c:pt>
                <c:pt idx="9">
                  <c:v>9.0447346418659933</c:v>
                </c:pt>
                <c:pt idx="11">
                  <c:v>6.5849590960541606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3-43F9-BB3E-4AAB9891D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56352"/>
        <c:axId val="139060736"/>
      </c:barChart>
      <c:catAx>
        <c:axId val="128756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060736"/>
        <c:crosses val="autoZero"/>
        <c:auto val="1"/>
        <c:lblAlgn val="ctr"/>
        <c:lblOffset val="100"/>
        <c:noMultiLvlLbl val="0"/>
      </c:catAx>
      <c:valAx>
        <c:axId val="139060736"/>
        <c:scaling>
          <c:logBase val="2"/>
          <c:orientation val="minMax"/>
          <c:max val="3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Speedup over CDP</a:t>
                </a:r>
              </a:p>
              <a:p>
                <a:pPr>
                  <a:defRPr/>
                </a:pPr>
                <a:r>
                  <a:rPr lang="en-US" b="0" dirty="0"/>
                  <a:t>(</a:t>
                </a:r>
                <a:r>
                  <a:rPr lang="en-US" b="0" i="1" dirty="0"/>
                  <a:t>higher is better</a:t>
                </a:r>
                <a:r>
                  <a:rPr lang="en-US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5.8299039780521263E-2"/>
              <c:y val="0.288062961383910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8756352"/>
        <c:crosses val="autoZero"/>
        <c:crossBetween val="between"/>
        <c:majorUnit val="2"/>
      </c:valAx>
    </c:plotArea>
    <c:legend>
      <c:legendPos val="t"/>
      <c:layout>
        <c:manualLayout>
          <c:xMode val="edge"/>
          <c:yMode val="edge"/>
          <c:x val="0.44250024542656419"/>
          <c:y val="0.23116812691775659"/>
          <c:w val="0.29683451053733478"/>
          <c:h val="9.0930232165527675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maxwell!$H$2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maxwell!$A$3:$A$14</c:f>
              <c:strCache>
                <c:ptCount val="12"/>
                <c:pt idx="0">
                  <c:v>bfs</c:v>
                </c:pt>
                <c:pt idx="1">
                  <c:v>bh</c:v>
                </c:pt>
                <c:pt idx="2">
                  <c:v>bt</c:v>
                </c:pt>
                <c:pt idx="3">
                  <c:v>ccl</c:v>
                </c:pt>
                <c:pt idx="4">
                  <c:v>gc</c:v>
                </c:pt>
                <c:pt idx="5">
                  <c:v>mstf</c:v>
                </c:pt>
                <c:pt idx="6">
                  <c:v>mstv</c:v>
                </c:pt>
                <c:pt idx="7">
                  <c:v>qt</c:v>
                </c:pt>
                <c:pt idx="8">
                  <c:v>sp</c:v>
                </c:pt>
                <c:pt idx="9">
                  <c:v>sssp</c:v>
                </c:pt>
                <c:pt idx="11">
                  <c:v>geo</c:v>
                </c:pt>
              </c:strCache>
            </c:strRef>
          </c:cat>
          <c:val>
            <c:numRef>
              <c:f>maxwell!$H$3:$H$14</c:f>
              <c:numCache>
                <c:formatCode>General</c:formatCode>
                <c:ptCount val="12"/>
                <c:pt idx="0">
                  <c:v>8.5256099118661375</c:v>
                </c:pt>
                <c:pt idx="1">
                  <c:v>4.1158632531992367</c:v>
                </c:pt>
                <c:pt idx="2">
                  <c:v>17.095417114214108</c:v>
                </c:pt>
                <c:pt idx="3">
                  <c:v>0.9795795166149931</c:v>
                </c:pt>
                <c:pt idx="4">
                  <c:v>7.9151860997350036</c:v>
                </c:pt>
                <c:pt idx="5">
                  <c:v>2.8177024396222703</c:v>
                </c:pt>
                <c:pt idx="6">
                  <c:v>3.4435738759207006</c:v>
                </c:pt>
                <c:pt idx="7">
                  <c:v>0.98326774362220326</c:v>
                </c:pt>
                <c:pt idx="8">
                  <c:v>3.4375311956130066</c:v>
                </c:pt>
                <c:pt idx="9">
                  <c:v>7.8683820170417968</c:v>
                </c:pt>
                <c:pt idx="11">
                  <c:v>4.0544087755429246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A-4B69-864A-DA02D6F7D0FD}"/>
            </c:ext>
          </c:extLst>
        </c:ser>
        <c:ser>
          <c:idx val="1"/>
          <c:order val="1"/>
          <c:tx>
            <c:strRef>
              <c:f>maxwell!$I$2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maxwell!$A$3:$A$14</c:f>
              <c:strCache>
                <c:ptCount val="12"/>
                <c:pt idx="0">
                  <c:v>bfs</c:v>
                </c:pt>
                <c:pt idx="1">
                  <c:v>bh</c:v>
                </c:pt>
                <c:pt idx="2">
                  <c:v>bt</c:v>
                </c:pt>
                <c:pt idx="3">
                  <c:v>ccl</c:v>
                </c:pt>
                <c:pt idx="4">
                  <c:v>gc</c:v>
                </c:pt>
                <c:pt idx="5">
                  <c:v>mstf</c:v>
                </c:pt>
                <c:pt idx="6">
                  <c:v>mstv</c:v>
                </c:pt>
                <c:pt idx="7">
                  <c:v>qt</c:v>
                </c:pt>
                <c:pt idx="8">
                  <c:v>sp</c:v>
                </c:pt>
                <c:pt idx="9">
                  <c:v>sssp</c:v>
                </c:pt>
                <c:pt idx="11">
                  <c:v>geo</c:v>
                </c:pt>
              </c:strCache>
            </c:strRef>
          </c:cat>
          <c:val>
            <c:numRef>
              <c:f>maxwell!$I$3:$I$14</c:f>
              <c:numCache>
                <c:formatCode>General</c:formatCode>
                <c:ptCount val="12"/>
                <c:pt idx="0">
                  <c:v>19.065124250214222</c:v>
                </c:pt>
                <c:pt idx="1">
                  <c:v>4.2364546523851585</c:v>
                </c:pt>
                <c:pt idx="2">
                  <c:v>25.075273522975927</c:v>
                </c:pt>
                <c:pt idx="3">
                  <c:v>0.94543695568708019</c:v>
                </c:pt>
                <c:pt idx="4">
                  <c:v>9.1215817601332585</c:v>
                </c:pt>
                <c:pt idx="5">
                  <c:v>3.3256478381285675</c:v>
                </c:pt>
                <c:pt idx="6">
                  <c:v>3.8911973954249124</c:v>
                </c:pt>
                <c:pt idx="7">
                  <c:v>0.98093937251618135</c:v>
                </c:pt>
                <c:pt idx="8">
                  <c:v>3.6830983114836751</c:v>
                </c:pt>
                <c:pt idx="9">
                  <c:v>11.614535059308707</c:v>
                </c:pt>
                <c:pt idx="11">
                  <c:v>4.9854084319479464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1A-4B69-864A-DA02D6F7D0FD}"/>
            </c:ext>
          </c:extLst>
        </c:ser>
        <c:ser>
          <c:idx val="2"/>
          <c:order val="2"/>
          <c:tx>
            <c:strRef>
              <c:f>maxwell!$J$2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maxwell!$A$3:$A$14</c:f>
              <c:strCache>
                <c:ptCount val="12"/>
                <c:pt idx="0">
                  <c:v>bfs</c:v>
                </c:pt>
                <c:pt idx="1">
                  <c:v>bh</c:v>
                </c:pt>
                <c:pt idx="2">
                  <c:v>bt</c:v>
                </c:pt>
                <c:pt idx="3">
                  <c:v>ccl</c:v>
                </c:pt>
                <c:pt idx="4">
                  <c:v>gc</c:v>
                </c:pt>
                <c:pt idx="5">
                  <c:v>mstf</c:v>
                </c:pt>
                <c:pt idx="6">
                  <c:v>mstv</c:v>
                </c:pt>
                <c:pt idx="7">
                  <c:v>qt</c:v>
                </c:pt>
                <c:pt idx="8">
                  <c:v>sp</c:v>
                </c:pt>
                <c:pt idx="9">
                  <c:v>sssp</c:v>
                </c:pt>
                <c:pt idx="11">
                  <c:v>geo</c:v>
                </c:pt>
              </c:strCache>
            </c:strRef>
          </c:cat>
          <c:val>
            <c:numRef>
              <c:f>maxwell!$J$3:$J$14</c:f>
              <c:numCache>
                <c:formatCode>General</c:formatCode>
                <c:ptCount val="12"/>
                <c:pt idx="0">
                  <c:v>21.062480277690121</c:v>
                </c:pt>
                <c:pt idx="1">
                  <c:v>4.220918292976517</c:v>
                </c:pt>
                <c:pt idx="2">
                  <c:v>34.591282298961602</c:v>
                </c:pt>
                <c:pt idx="3">
                  <c:v>0</c:v>
                </c:pt>
                <c:pt idx="4">
                  <c:v>9.9412821482602123</c:v>
                </c:pt>
                <c:pt idx="5">
                  <c:v>3.4245306631123769</c:v>
                </c:pt>
                <c:pt idx="6">
                  <c:v>3.9016280711223676</c:v>
                </c:pt>
                <c:pt idx="7">
                  <c:v>2.2225747255139812</c:v>
                </c:pt>
                <c:pt idx="8">
                  <c:v>0</c:v>
                </c:pt>
                <c:pt idx="9">
                  <c:v>8.5321467642851143</c:v>
                </c:pt>
                <c:pt idx="11">
                  <c:v>7.2633319311040507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1A-4B69-864A-DA02D6F7D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302784"/>
        <c:axId val="141312768"/>
      </c:barChart>
      <c:catAx>
        <c:axId val="141302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1312768"/>
        <c:crosses val="autoZero"/>
        <c:auto val="1"/>
        <c:lblAlgn val="ctr"/>
        <c:lblOffset val="100"/>
        <c:noMultiLvlLbl val="0"/>
      </c:catAx>
      <c:valAx>
        <c:axId val="141312768"/>
        <c:scaling>
          <c:logBase val="2"/>
          <c:orientation val="minMax"/>
          <c:max val="3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Speedup over CDP</a:t>
                </a:r>
              </a:p>
              <a:p>
                <a:pPr>
                  <a:defRPr/>
                </a:pPr>
                <a:r>
                  <a:rPr lang="en-US" b="0" dirty="0"/>
                  <a:t>(</a:t>
                </a:r>
                <a:r>
                  <a:rPr lang="en-US" b="0" i="1" dirty="0"/>
                  <a:t>higher is better</a:t>
                </a:r>
                <a:r>
                  <a:rPr lang="en-US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5.4869684499314127E-2"/>
              <c:y val="0.288062961383910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1302784"/>
        <c:crosses val="autoZero"/>
        <c:crossBetween val="between"/>
        <c:majorUnit val="2"/>
      </c:valAx>
    </c:plotArea>
    <c:legend>
      <c:legendPos val="t"/>
      <c:layout>
        <c:manualLayout>
          <c:xMode val="edge"/>
          <c:yMode val="edge"/>
          <c:x val="0.4514982569901656"/>
          <c:y val="0.23444395313643976"/>
          <c:w val="0.29683451053733478"/>
          <c:h val="9.0930232165527675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profiling!$AC$2</c:f>
              <c:strCache>
                <c:ptCount val="1"/>
                <c:pt idx="0">
                  <c:v>Real Work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profiling!$A$3:$B$42</c:f>
              <c:multiLvlStrCache>
                <c:ptCount val="40"/>
                <c:lvl>
                  <c:pt idx="0">
                    <c:v>CDP</c:v>
                  </c:pt>
                  <c:pt idx="1">
                    <c:v>W</c:v>
                  </c:pt>
                  <c:pt idx="2">
                    <c:v>B</c:v>
                  </c:pt>
                  <c:pt idx="3">
                    <c:v>K</c:v>
                  </c:pt>
                  <c:pt idx="4">
                    <c:v>CDP</c:v>
                  </c:pt>
                  <c:pt idx="5">
                    <c:v>W</c:v>
                  </c:pt>
                  <c:pt idx="6">
                    <c:v>B</c:v>
                  </c:pt>
                  <c:pt idx="7">
                    <c:v>K</c:v>
                  </c:pt>
                  <c:pt idx="8">
                    <c:v>CDP</c:v>
                  </c:pt>
                  <c:pt idx="9">
                    <c:v>W</c:v>
                  </c:pt>
                  <c:pt idx="10">
                    <c:v>B</c:v>
                  </c:pt>
                  <c:pt idx="11">
                    <c:v>K</c:v>
                  </c:pt>
                  <c:pt idx="12">
                    <c:v>CDP</c:v>
                  </c:pt>
                  <c:pt idx="13">
                    <c:v>W</c:v>
                  </c:pt>
                  <c:pt idx="14">
                    <c:v>B</c:v>
                  </c:pt>
                  <c:pt idx="15">
                    <c:v>-</c:v>
                  </c:pt>
                  <c:pt idx="16">
                    <c:v>CDP</c:v>
                  </c:pt>
                  <c:pt idx="17">
                    <c:v>W</c:v>
                  </c:pt>
                  <c:pt idx="18">
                    <c:v>B</c:v>
                  </c:pt>
                  <c:pt idx="19">
                    <c:v>K</c:v>
                  </c:pt>
                  <c:pt idx="20">
                    <c:v>CDP</c:v>
                  </c:pt>
                  <c:pt idx="21">
                    <c:v>W</c:v>
                  </c:pt>
                  <c:pt idx="22">
                    <c:v>B</c:v>
                  </c:pt>
                  <c:pt idx="23">
                    <c:v>K</c:v>
                  </c:pt>
                  <c:pt idx="24">
                    <c:v>CDP</c:v>
                  </c:pt>
                  <c:pt idx="25">
                    <c:v>W</c:v>
                  </c:pt>
                  <c:pt idx="26">
                    <c:v>B</c:v>
                  </c:pt>
                  <c:pt idx="27">
                    <c:v>K</c:v>
                  </c:pt>
                  <c:pt idx="28">
                    <c:v>CDP</c:v>
                  </c:pt>
                  <c:pt idx="29">
                    <c:v>W</c:v>
                  </c:pt>
                  <c:pt idx="30">
                    <c:v>B</c:v>
                  </c:pt>
                  <c:pt idx="31">
                    <c:v>K</c:v>
                  </c:pt>
                  <c:pt idx="32">
                    <c:v>CDP</c:v>
                  </c:pt>
                  <c:pt idx="33">
                    <c:v>W</c:v>
                  </c:pt>
                  <c:pt idx="34">
                    <c:v>B</c:v>
                  </c:pt>
                  <c:pt idx="35">
                    <c:v>-</c:v>
                  </c:pt>
                  <c:pt idx="36">
                    <c:v>CDP</c:v>
                  </c:pt>
                  <c:pt idx="37">
                    <c:v>W</c:v>
                  </c:pt>
                  <c:pt idx="38">
                    <c:v>B</c:v>
                  </c:pt>
                  <c:pt idx="39">
                    <c:v>K</c:v>
                  </c:pt>
                </c:lvl>
                <c:lvl>
                  <c:pt idx="0">
                    <c:v>bfs
(1 iter.)</c:v>
                  </c:pt>
                  <c:pt idx="4">
                    <c:v>bh</c:v>
                  </c:pt>
                  <c:pt idx="8">
                    <c:v>bt</c:v>
                  </c:pt>
                  <c:pt idx="12">
                    <c:v>ccl</c:v>
                  </c:pt>
                  <c:pt idx="16">
                    <c:v>gc</c:v>
                  </c:pt>
                  <c:pt idx="20">
                    <c:v>mstf
(1 iter.)</c:v>
                  </c:pt>
                  <c:pt idx="24">
                    <c:v>mstv
(1 iter.)</c:v>
                  </c:pt>
                  <c:pt idx="28">
                    <c:v>qt
(1 recur.)</c:v>
                  </c:pt>
                  <c:pt idx="32">
                    <c:v>sp
(1 iter.)</c:v>
                  </c:pt>
                  <c:pt idx="36">
                    <c:v>sssp
(1 iter.)</c:v>
                  </c:pt>
                </c:lvl>
              </c:multiLvlStrCache>
            </c:multiLvlStrRef>
          </c:cat>
          <c:val>
            <c:numRef>
              <c:f>profiling!$AC$3:$AC$42</c:f>
              <c:numCache>
                <c:formatCode>0%</c:formatCode>
                <c:ptCount val="40"/>
                <c:pt idx="0">
                  <c:v>3.7784787123572187E-2</c:v>
                </c:pt>
                <c:pt idx="1">
                  <c:v>2.3331649226509037E-2</c:v>
                </c:pt>
                <c:pt idx="2">
                  <c:v>2.0235888116729241E-2</c:v>
                </c:pt>
                <c:pt idx="3">
                  <c:v>1.2560488058151608E-2</c:v>
                </c:pt>
                <c:pt idx="4">
                  <c:v>0.99516095097832946</c:v>
                </c:pt>
                <c:pt idx="5">
                  <c:v>0.24857984430885757</c:v>
                </c:pt>
                <c:pt idx="6">
                  <c:v>0.24658110666947192</c:v>
                </c:pt>
                <c:pt idx="7">
                  <c:v>0.25178834420366081</c:v>
                </c:pt>
                <c:pt idx="8">
                  <c:v>6.9368940835371937E-4</c:v>
                </c:pt>
                <c:pt idx="9">
                  <c:v>7.1917187641569273E-4</c:v>
                </c:pt>
                <c:pt idx="10">
                  <c:v>1.404367128748752E-3</c:v>
                </c:pt>
                <c:pt idx="11">
                  <c:v>4.6378091872791554E-3</c:v>
                </c:pt>
                <c:pt idx="12">
                  <c:v>0.83674703071770939</c:v>
                </c:pt>
                <c:pt idx="13">
                  <c:v>0.84514087168674967</c:v>
                </c:pt>
                <c:pt idx="14">
                  <c:v>0.83800381296988102</c:v>
                </c:pt>
                <c:pt idx="15">
                  <c:v>0</c:v>
                </c:pt>
                <c:pt idx="16">
                  <c:v>8.9020484231417826E-2</c:v>
                </c:pt>
                <c:pt idx="17">
                  <c:v>1.5464424884428282E-2</c:v>
                </c:pt>
                <c:pt idx="18">
                  <c:v>2.1712155806016983E-2</c:v>
                </c:pt>
                <c:pt idx="19">
                  <c:v>2.3648436050311014E-2</c:v>
                </c:pt>
                <c:pt idx="20">
                  <c:v>0.23490653008270557</c:v>
                </c:pt>
                <c:pt idx="21">
                  <c:v>0.12554614109357087</c:v>
                </c:pt>
                <c:pt idx="22">
                  <c:v>0.11079263415057622</c:v>
                </c:pt>
                <c:pt idx="23">
                  <c:v>8.9522231490829648E-2</c:v>
                </c:pt>
                <c:pt idx="24">
                  <c:v>0.23567978468491041</c:v>
                </c:pt>
                <c:pt idx="25">
                  <c:v>0.13062906106990882</c:v>
                </c:pt>
                <c:pt idx="26">
                  <c:v>0.1139851151900069</c:v>
                </c:pt>
                <c:pt idx="27">
                  <c:v>9.3018125355279896E-2</c:v>
                </c:pt>
                <c:pt idx="28">
                  <c:v>0.23142570039761723</c:v>
                </c:pt>
                <c:pt idx="29">
                  <c:v>0.31956978494055016</c:v>
                </c:pt>
                <c:pt idx="30">
                  <c:v>0.35253787459913705</c:v>
                </c:pt>
                <c:pt idx="31">
                  <c:v>0.36902432340171831</c:v>
                </c:pt>
                <c:pt idx="32">
                  <c:v>0.20300157701681568</c:v>
                </c:pt>
                <c:pt idx="33">
                  <c:v>4.7104198501309535E-2</c:v>
                </c:pt>
                <c:pt idx="34">
                  <c:v>4.8770381456240415E-2</c:v>
                </c:pt>
                <c:pt idx="35">
                  <c:v>0</c:v>
                </c:pt>
                <c:pt idx="36">
                  <c:v>0.57940275002826669</c:v>
                </c:pt>
                <c:pt idx="37">
                  <c:v>9.16868821525752E-2</c:v>
                </c:pt>
                <c:pt idx="38">
                  <c:v>4.7393133257007614E-2</c:v>
                </c:pt>
                <c:pt idx="39">
                  <c:v>9.4495542663081938E-2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49-4BE9-A9F6-F9E8EB041E67}"/>
            </c:ext>
          </c:extLst>
        </c:ser>
        <c:ser>
          <c:idx val="1"/>
          <c:order val="1"/>
          <c:tx>
            <c:strRef>
              <c:f>profiling!$AD$2</c:f>
              <c:strCache>
                <c:ptCount val="1"/>
                <c:pt idx="0">
                  <c:v>Launch Overhead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profiling!$A$3:$B$42</c:f>
              <c:multiLvlStrCache>
                <c:ptCount val="40"/>
                <c:lvl>
                  <c:pt idx="0">
                    <c:v>CDP</c:v>
                  </c:pt>
                  <c:pt idx="1">
                    <c:v>W</c:v>
                  </c:pt>
                  <c:pt idx="2">
                    <c:v>B</c:v>
                  </c:pt>
                  <c:pt idx="3">
                    <c:v>K</c:v>
                  </c:pt>
                  <c:pt idx="4">
                    <c:v>CDP</c:v>
                  </c:pt>
                  <c:pt idx="5">
                    <c:v>W</c:v>
                  </c:pt>
                  <c:pt idx="6">
                    <c:v>B</c:v>
                  </c:pt>
                  <c:pt idx="7">
                    <c:v>K</c:v>
                  </c:pt>
                  <c:pt idx="8">
                    <c:v>CDP</c:v>
                  </c:pt>
                  <c:pt idx="9">
                    <c:v>W</c:v>
                  </c:pt>
                  <c:pt idx="10">
                    <c:v>B</c:v>
                  </c:pt>
                  <c:pt idx="11">
                    <c:v>K</c:v>
                  </c:pt>
                  <c:pt idx="12">
                    <c:v>CDP</c:v>
                  </c:pt>
                  <c:pt idx="13">
                    <c:v>W</c:v>
                  </c:pt>
                  <c:pt idx="14">
                    <c:v>B</c:v>
                  </c:pt>
                  <c:pt idx="15">
                    <c:v>-</c:v>
                  </c:pt>
                  <c:pt idx="16">
                    <c:v>CDP</c:v>
                  </c:pt>
                  <c:pt idx="17">
                    <c:v>W</c:v>
                  </c:pt>
                  <c:pt idx="18">
                    <c:v>B</c:v>
                  </c:pt>
                  <c:pt idx="19">
                    <c:v>K</c:v>
                  </c:pt>
                  <c:pt idx="20">
                    <c:v>CDP</c:v>
                  </c:pt>
                  <c:pt idx="21">
                    <c:v>W</c:v>
                  </c:pt>
                  <c:pt idx="22">
                    <c:v>B</c:v>
                  </c:pt>
                  <c:pt idx="23">
                    <c:v>K</c:v>
                  </c:pt>
                  <c:pt idx="24">
                    <c:v>CDP</c:v>
                  </c:pt>
                  <c:pt idx="25">
                    <c:v>W</c:v>
                  </c:pt>
                  <c:pt idx="26">
                    <c:v>B</c:v>
                  </c:pt>
                  <c:pt idx="27">
                    <c:v>K</c:v>
                  </c:pt>
                  <c:pt idx="28">
                    <c:v>CDP</c:v>
                  </c:pt>
                  <c:pt idx="29">
                    <c:v>W</c:v>
                  </c:pt>
                  <c:pt idx="30">
                    <c:v>B</c:v>
                  </c:pt>
                  <c:pt idx="31">
                    <c:v>K</c:v>
                  </c:pt>
                  <c:pt idx="32">
                    <c:v>CDP</c:v>
                  </c:pt>
                  <c:pt idx="33">
                    <c:v>W</c:v>
                  </c:pt>
                  <c:pt idx="34">
                    <c:v>B</c:v>
                  </c:pt>
                  <c:pt idx="35">
                    <c:v>-</c:v>
                  </c:pt>
                  <c:pt idx="36">
                    <c:v>CDP</c:v>
                  </c:pt>
                  <c:pt idx="37">
                    <c:v>W</c:v>
                  </c:pt>
                  <c:pt idx="38">
                    <c:v>B</c:v>
                  </c:pt>
                  <c:pt idx="39">
                    <c:v>K</c:v>
                  </c:pt>
                </c:lvl>
                <c:lvl>
                  <c:pt idx="0">
                    <c:v>bfs
(1 iter.)</c:v>
                  </c:pt>
                  <c:pt idx="4">
                    <c:v>bh</c:v>
                  </c:pt>
                  <c:pt idx="8">
                    <c:v>bt</c:v>
                  </c:pt>
                  <c:pt idx="12">
                    <c:v>ccl</c:v>
                  </c:pt>
                  <c:pt idx="16">
                    <c:v>gc</c:v>
                  </c:pt>
                  <c:pt idx="20">
                    <c:v>mstf
(1 iter.)</c:v>
                  </c:pt>
                  <c:pt idx="24">
                    <c:v>mstv
(1 iter.)</c:v>
                  </c:pt>
                  <c:pt idx="28">
                    <c:v>qt
(1 recur.)</c:v>
                  </c:pt>
                  <c:pt idx="32">
                    <c:v>sp
(1 iter.)</c:v>
                  </c:pt>
                  <c:pt idx="36">
                    <c:v>sssp
(1 iter.)</c:v>
                  </c:pt>
                </c:lvl>
              </c:multiLvlStrCache>
            </c:multiLvlStrRef>
          </c:cat>
          <c:val>
            <c:numRef>
              <c:f>profiling!$AD$3:$AD$42</c:f>
              <c:numCache>
                <c:formatCode>0%</c:formatCode>
                <c:ptCount val="40"/>
                <c:pt idx="0">
                  <c:v>0.96221521287642775</c:v>
                </c:pt>
                <c:pt idx="1">
                  <c:v>8.8846286977128097E-2</c:v>
                </c:pt>
                <c:pt idx="2">
                  <c:v>2.7804849961392014E-2</c:v>
                </c:pt>
                <c:pt idx="3">
                  <c:v>8.6127086828021379E-3</c:v>
                </c:pt>
                <c:pt idx="4">
                  <c:v>4.8390490216705237E-3</c:v>
                </c:pt>
                <c:pt idx="5">
                  <c:v>3.1559015358720803E-4</c:v>
                </c:pt>
                <c:pt idx="6">
                  <c:v>1.5779507679360407E-4</c:v>
                </c:pt>
                <c:pt idx="7">
                  <c:v>5.2598358931201337E-5</c:v>
                </c:pt>
                <c:pt idx="8">
                  <c:v>0.99930631059164621</c:v>
                </c:pt>
                <c:pt idx="9">
                  <c:v>7.895884298269458E-2</c:v>
                </c:pt>
                <c:pt idx="10">
                  <c:v>4.1499614931593737E-2</c:v>
                </c:pt>
                <c:pt idx="11">
                  <c:v>2.5658013953066956E-2</c:v>
                </c:pt>
                <c:pt idx="12">
                  <c:v>0.16325296928229061</c:v>
                </c:pt>
                <c:pt idx="13">
                  <c:v>0.15351114403684057</c:v>
                </c:pt>
                <c:pt idx="14">
                  <c:v>0.1401044094986732</c:v>
                </c:pt>
                <c:pt idx="15">
                  <c:v>0</c:v>
                </c:pt>
                <c:pt idx="16">
                  <c:v>0.91097951576858216</c:v>
                </c:pt>
                <c:pt idx="17">
                  <c:v>9.2993085865961E-2</c:v>
                </c:pt>
                <c:pt idx="18">
                  <c:v>5.8501480447603442E-2</c:v>
                </c:pt>
                <c:pt idx="19">
                  <c:v>1.381213240929737E-2</c:v>
                </c:pt>
                <c:pt idx="20">
                  <c:v>0.76509346991729443</c:v>
                </c:pt>
                <c:pt idx="21">
                  <c:v>8.228891280636845E-2</c:v>
                </c:pt>
                <c:pt idx="22">
                  <c:v>3.5808832518934144E-2</c:v>
                </c:pt>
                <c:pt idx="23">
                  <c:v>2.0697564672567666E-2</c:v>
                </c:pt>
                <c:pt idx="24">
                  <c:v>0.76432021531508965</c:v>
                </c:pt>
                <c:pt idx="25">
                  <c:v>8.0985829300658119E-2</c:v>
                </c:pt>
                <c:pt idx="26">
                  <c:v>3.5088731950422648E-2</c:v>
                </c:pt>
                <c:pt idx="27">
                  <c:v>2.0534836541794516E-2</c:v>
                </c:pt>
                <c:pt idx="28">
                  <c:v>0.76857429960238277</c:v>
                </c:pt>
                <c:pt idx="29">
                  <c:v>0.7201294299217742</c:v>
                </c:pt>
                <c:pt idx="30">
                  <c:v>0.69110385645394745</c:v>
                </c:pt>
                <c:pt idx="31">
                  <c:v>1.4202674179884548E-2</c:v>
                </c:pt>
                <c:pt idx="32">
                  <c:v>0.79699842298318435</c:v>
                </c:pt>
                <c:pt idx="33">
                  <c:v>0.15381333855508894</c:v>
                </c:pt>
                <c:pt idx="34">
                  <c:v>0.1175489452170234</c:v>
                </c:pt>
                <c:pt idx="35">
                  <c:v>0</c:v>
                </c:pt>
                <c:pt idx="36">
                  <c:v>0.42059724997173331</c:v>
                </c:pt>
                <c:pt idx="37">
                  <c:v>2.8151736997148961E-2</c:v>
                </c:pt>
                <c:pt idx="38">
                  <c:v>9.6529255526224406E-3</c:v>
                </c:pt>
                <c:pt idx="39">
                  <c:v>3.5190179031457632E-3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49-4BE9-A9F6-F9E8EB041E67}"/>
            </c:ext>
          </c:extLst>
        </c:ser>
        <c:ser>
          <c:idx val="2"/>
          <c:order val="2"/>
          <c:tx>
            <c:strRef>
              <c:f>profiling!$AE$2</c:f>
              <c:strCache>
                <c:ptCount val="1"/>
                <c:pt idx="0">
                  <c:v>Aggregation Logic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profiling!$A$3:$B$42</c:f>
              <c:multiLvlStrCache>
                <c:ptCount val="40"/>
                <c:lvl>
                  <c:pt idx="0">
                    <c:v>CDP</c:v>
                  </c:pt>
                  <c:pt idx="1">
                    <c:v>W</c:v>
                  </c:pt>
                  <c:pt idx="2">
                    <c:v>B</c:v>
                  </c:pt>
                  <c:pt idx="3">
                    <c:v>K</c:v>
                  </c:pt>
                  <c:pt idx="4">
                    <c:v>CDP</c:v>
                  </c:pt>
                  <c:pt idx="5">
                    <c:v>W</c:v>
                  </c:pt>
                  <c:pt idx="6">
                    <c:v>B</c:v>
                  </c:pt>
                  <c:pt idx="7">
                    <c:v>K</c:v>
                  </c:pt>
                  <c:pt idx="8">
                    <c:v>CDP</c:v>
                  </c:pt>
                  <c:pt idx="9">
                    <c:v>W</c:v>
                  </c:pt>
                  <c:pt idx="10">
                    <c:v>B</c:v>
                  </c:pt>
                  <c:pt idx="11">
                    <c:v>K</c:v>
                  </c:pt>
                  <c:pt idx="12">
                    <c:v>CDP</c:v>
                  </c:pt>
                  <c:pt idx="13">
                    <c:v>W</c:v>
                  </c:pt>
                  <c:pt idx="14">
                    <c:v>B</c:v>
                  </c:pt>
                  <c:pt idx="15">
                    <c:v>-</c:v>
                  </c:pt>
                  <c:pt idx="16">
                    <c:v>CDP</c:v>
                  </c:pt>
                  <c:pt idx="17">
                    <c:v>W</c:v>
                  </c:pt>
                  <c:pt idx="18">
                    <c:v>B</c:v>
                  </c:pt>
                  <c:pt idx="19">
                    <c:v>K</c:v>
                  </c:pt>
                  <c:pt idx="20">
                    <c:v>CDP</c:v>
                  </c:pt>
                  <c:pt idx="21">
                    <c:v>W</c:v>
                  </c:pt>
                  <c:pt idx="22">
                    <c:v>B</c:v>
                  </c:pt>
                  <c:pt idx="23">
                    <c:v>K</c:v>
                  </c:pt>
                  <c:pt idx="24">
                    <c:v>CDP</c:v>
                  </c:pt>
                  <c:pt idx="25">
                    <c:v>W</c:v>
                  </c:pt>
                  <c:pt idx="26">
                    <c:v>B</c:v>
                  </c:pt>
                  <c:pt idx="27">
                    <c:v>K</c:v>
                  </c:pt>
                  <c:pt idx="28">
                    <c:v>CDP</c:v>
                  </c:pt>
                  <c:pt idx="29">
                    <c:v>W</c:v>
                  </c:pt>
                  <c:pt idx="30">
                    <c:v>B</c:v>
                  </c:pt>
                  <c:pt idx="31">
                    <c:v>K</c:v>
                  </c:pt>
                  <c:pt idx="32">
                    <c:v>CDP</c:v>
                  </c:pt>
                  <c:pt idx="33">
                    <c:v>W</c:v>
                  </c:pt>
                  <c:pt idx="34">
                    <c:v>B</c:v>
                  </c:pt>
                  <c:pt idx="35">
                    <c:v>-</c:v>
                  </c:pt>
                  <c:pt idx="36">
                    <c:v>CDP</c:v>
                  </c:pt>
                  <c:pt idx="37">
                    <c:v>W</c:v>
                  </c:pt>
                  <c:pt idx="38">
                    <c:v>B</c:v>
                  </c:pt>
                  <c:pt idx="39">
                    <c:v>K</c:v>
                  </c:pt>
                </c:lvl>
                <c:lvl>
                  <c:pt idx="0">
                    <c:v>bfs
(1 iter.)</c:v>
                  </c:pt>
                  <c:pt idx="4">
                    <c:v>bh</c:v>
                  </c:pt>
                  <c:pt idx="8">
                    <c:v>bt</c:v>
                  </c:pt>
                  <c:pt idx="12">
                    <c:v>ccl</c:v>
                  </c:pt>
                  <c:pt idx="16">
                    <c:v>gc</c:v>
                  </c:pt>
                  <c:pt idx="20">
                    <c:v>mstf
(1 iter.)</c:v>
                  </c:pt>
                  <c:pt idx="24">
                    <c:v>mstv
(1 iter.)</c:v>
                  </c:pt>
                  <c:pt idx="28">
                    <c:v>qt
(1 recur.)</c:v>
                  </c:pt>
                  <c:pt idx="32">
                    <c:v>sp
(1 iter.)</c:v>
                  </c:pt>
                  <c:pt idx="36">
                    <c:v>sssp
(1 iter.)</c:v>
                  </c:pt>
                </c:lvl>
              </c:multiLvlStrCache>
            </c:multiLvlStrRef>
          </c:cat>
          <c:val>
            <c:numRef>
              <c:f>profiling!$AE$3:$AE$42</c:f>
              <c:numCache>
                <c:formatCode>0%</c:formatCode>
                <c:ptCount val="40"/>
                <c:pt idx="0">
                  <c:v>0</c:v>
                </c:pt>
                <c:pt idx="1">
                  <c:v>7.902874297734102E-3</c:v>
                </c:pt>
                <c:pt idx="2">
                  <c:v>2.7975211012594213E-3</c:v>
                </c:pt>
                <c:pt idx="3">
                  <c:v>1.9880867747690177E-2</c:v>
                </c:pt>
                <c:pt idx="4">
                  <c:v>0</c:v>
                </c:pt>
                <c:pt idx="5">
                  <c:v>1.0519671786240273E-4</c:v>
                </c:pt>
                <c:pt idx="6">
                  <c:v>1.0519671786240267E-4</c:v>
                </c:pt>
                <c:pt idx="7">
                  <c:v>3.1559015358720803E-4</c:v>
                </c:pt>
                <c:pt idx="8">
                  <c:v>0</c:v>
                </c:pt>
                <c:pt idx="9">
                  <c:v>6.2290477484824088E-4</c:v>
                </c:pt>
                <c:pt idx="10">
                  <c:v>6.5320059798858405E-3</c:v>
                </c:pt>
                <c:pt idx="11">
                  <c:v>6.6792380175772405E-3</c:v>
                </c:pt>
                <c:pt idx="12">
                  <c:v>0</c:v>
                </c:pt>
                <c:pt idx="13">
                  <c:v>3.7287739116017585E-2</c:v>
                </c:pt>
                <c:pt idx="14">
                  <c:v>6.2785514329883843E-2</c:v>
                </c:pt>
                <c:pt idx="15">
                  <c:v>0</c:v>
                </c:pt>
                <c:pt idx="16">
                  <c:v>0</c:v>
                </c:pt>
                <c:pt idx="17">
                  <c:v>9.526498801926608E-3</c:v>
                </c:pt>
                <c:pt idx="18">
                  <c:v>2.2822289812745575E-2</c:v>
                </c:pt>
                <c:pt idx="19">
                  <c:v>5.8036773188972886E-2</c:v>
                </c:pt>
                <c:pt idx="20">
                  <c:v>0</c:v>
                </c:pt>
                <c:pt idx="21">
                  <c:v>0.12318269626760156</c:v>
                </c:pt>
                <c:pt idx="22">
                  <c:v>0.17238428267136552</c:v>
                </c:pt>
                <c:pt idx="23">
                  <c:v>0.19437080791183284</c:v>
                </c:pt>
                <c:pt idx="24">
                  <c:v>0</c:v>
                </c:pt>
                <c:pt idx="25">
                  <c:v>0.12054175703858344</c:v>
                </c:pt>
                <c:pt idx="26">
                  <c:v>0.17306742105118419</c:v>
                </c:pt>
                <c:pt idx="27">
                  <c:v>0.19374580501545627</c:v>
                </c:pt>
                <c:pt idx="28">
                  <c:v>0</c:v>
                </c:pt>
                <c:pt idx="29">
                  <c:v>3.9237651991211007E-2</c:v>
                </c:pt>
                <c:pt idx="30">
                  <c:v>2.4179163321137016E-2</c:v>
                </c:pt>
                <c:pt idx="31">
                  <c:v>3.6391347619345156E-2</c:v>
                </c:pt>
                <c:pt idx="32">
                  <c:v>0</c:v>
                </c:pt>
                <c:pt idx="33">
                  <c:v>8.7540168471552521E-3</c:v>
                </c:pt>
                <c:pt idx="34">
                  <c:v>8.3361598416688953E-3</c:v>
                </c:pt>
                <c:pt idx="35">
                  <c:v>0</c:v>
                </c:pt>
                <c:pt idx="36">
                  <c:v>0</c:v>
                </c:pt>
                <c:pt idx="37">
                  <c:v>5.488140511562921E-4</c:v>
                </c:pt>
                <c:pt idx="38">
                  <c:v>1.1751364079829222E-2</c:v>
                </c:pt>
                <c:pt idx="39">
                  <c:v>1.2881355014173975E-2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49-4BE9-A9F6-F9E8EB041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411200"/>
        <c:axId val="71413120"/>
      </c:barChart>
      <c:catAx>
        <c:axId val="71411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1413120"/>
        <c:crosses val="autoZero"/>
        <c:auto val="1"/>
        <c:lblAlgn val="ctr"/>
        <c:lblOffset val="100"/>
        <c:noMultiLvlLbl val="0"/>
      </c:catAx>
      <c:valAx>
        <c:axId val="71413120"/>
        <c:scaling>
          <c:orientation val="minMax"/>
          <c:max val="1.100000000000000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Normalized Execution </a:t>
                </a:r>
                <a:r>
                  <a:rPr lang="en-US" sz="1800" dirty="0" smtClean="0"/>
                  <a:t>Time</a:t>
                </a:r>
              </a:p>
              <a:p>
                <a:pPr>
                  <a:defRPr sz="1800"/>
                </a:pPr>
                <a:r>
                  <a:rPr lang="en-US" sz="1800" b="0" dirty="0" smtClean="0"/>
                  <a:t>(</a:t>
                </a:r>
                <a:r>
                  <a:rPr lang="en-US" sz="1800" b="0" i="1" dirty="0"/>
                  <a:t>lower is better</a:t>
                </a:r>
                <a:r>
                  <a:rPr lang="en-US" sz="1800" b="0" dirty="0"/>
                  <a:t>)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71411200"/>
        <c:crosses val="autoZero"/>
        <c:crossBetween val="between"/>
        <c:majorUnit val="0.1"/>
      </c:valAx>
    </c:plotArea>
    <c:legend>
      <c:legendPos val="t"/>
      <c:layout>
        <c:manualLayout>
          <c:xMode val="edge"/>
          <c:yMode val="edge"/>
          <c:x val="0.26045990354863602"/>
          <c:y val="4.6196761436119491E-2"/>
          <c:w val="0.64554535048253248"/>
          <c:h val="6.5814562877562349E-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maxwell!$J$2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maxwell!$A$3:$B$24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maxwell!$J$3:$J$24</c:f>
              <c:numCache>
                <c:formatCode>General</c:formatCode>
                <c:ptCount val="22"/>
                <c:pt idx="0">
                  <c:v>1</c:v>
                </c:pt>
                <c:pt idx="1">
                  <c:v>1.4211207994791668</c:v>
                </c:pt>
                <c:pt idx="3">
                  <c:v>1</c:v>
                </c:pt>
                <c:pt idx="4">
                  <c:v>1.508658536585366</c:v>
                </c:pt>
                <c:pt idx="6">
                  <c:v>1</c:v>
                </c:pt>
                <c:pt idx="7">
                  <c:v>1.8896494793092773</c:v>
                </c:pt>
                <c:pt idx="9">
                  <c:v>1</c:v>
                </c:pt>
                <c:pt idx="10">
                  <c:v>1.8354950703451685</c:v>
                </c:pt>
                <c:pt idx="12">
                  <c:v>1</c:v>
                </c:pt>
                <c:pt idx="13">
                  <c:v>1.6824614201258543</c:v>
                </c:pt>
                <c:pt idx="15">
                  <c:v>1</c:v>
                </c:pt>
                <c:pt idx="16">
                  <c:v>2.1618400000000002</c:v>
                </c:pt>
                <c:pt idx="19">
                  <c:v>1</c:v>
                </c:pt>
                <c:pt idx="20">
                  <c:v>1.7325569324258037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9-43E7-BF99-4E3D2AC1F4DC}"/>
            </c:ext>
          </c:extLst>
        </c:ser>
        <c:ser>
          <c:idx val="2"/>
          <c:order val="1"/>
          <c:tx>
            <c:strRef>
              <c:f>maxwell!$K$2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maxwell!$A$3:$B$24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maxwell!$K$3:$K$24</c:f>
              <c:numCache>
                <c:formatCode>General</c:formatCode>
                <c:ptCount val="22"/>
                <c:pt idx="0">
                  <c:v>1.0611979166666667</c:v>
                </c:pt>
                <c:pt idx="1">
                  <c:v>1.5738631002604169</c:v>
                </c:pt>
                <c:pt idx="3">
                  <c:v>1.0548780487804879</c:v>
                </c:pt>
                <c:pt idx="4">
                  <c:v>1.7978658536585368</c:v>
                </c:pt>
                <c:pt idx="6">
                  <c:v>1.324375248320359</c:v>
                </c:pt>
                <c:pt idx="7">
                  <c:v>2.1756568454356584</c:v>
                </c:pt>
                <c:pt idx="9">
                  <c:v>1.4970770126709776</c:v>
                </c:pt>
                <c:pt idx="10">
                  <c:v>2.2458401024333763</c:v>
                </c:pt>
                <c:pt idx="12">
                  <c:v>1.4563389781057854</c:v>
                </c:pt>
                <c:pt idx="13">
                  <c:v>2.5499565677434273</c:v>
                </c:pt>
                <c:pt idx="15">
                  <c:v>1.39184</c:v>
                </c:pt>
                <c:pt idx="16">
                  <c:v>2.3424</c:v>
                </c:pt>
                <c:pt idx="19">
                  <c:v>1.2848455893494166</c:v>
                </c:pt>
                <c:pt idx="20">
                  <c:v>2.0868018754016155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19-43E7-BF99-4E3D2AC1F4DC}"/>
            </c:ext>
          </c:extLst>
        </c:ser>
        <c:ser>
          <c:idx val="4"/>
          <c:order val="2"/>
          <c:tx>
            <c:strRef>
              <c:f>maxwell!$M$2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maxwell!$A$3:$B$24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maxwell!$M$3:$M$24</c:f>
              <c:numCache>
                <c:formatCode>General</c:formatCode>
                <c:ptCount val="22"/>
                <c:pt idx="0">
                  <c:v>0.39192708333333331</c:v>
                </c:pt>
                <c:pt idx="1">
                  <c:v>3.7599418997395833</c:v>
                </c:pt>
                <c:pt idx="2">
                  <c:v>8.3678500585937492</c:v>
                </c:pt>
                <c:pt idx="3">
                  <c:v>0.47841463414634144</c:v>
                </c:pt>
                <c:pt idx="4">
                  <c:v>4.2865243902439021</c:v>
                </c:pt>
                <c:pt idx="5">
                  <c:v>11.184756097560976</c:v>
                </c:pt>
                <c:pt idx="6">
                  <c:v>0.71713863446349391</c:v>
                </c:pt>
                <c:pt idx="7">
                  <c:v>5.374677945252115</c:v>
                </c:pt>
                <c:pt idx="8">
                  <c:v>10.828925655423561</c:v>
                </c:pt>
                <c:pt idx="9">
                  <c:v>0.56701676403476287</c:v>
                </c:pt>
                <c:pt idx="10">
                  <c:v>5.0482552978841522</c:v>
                </c:pt>
                <c:pt idx="11">
                  <c:v>12.045060574330797</c:v>
                </c:pt>
                <c:pt idx="12">
                  <c:v>0.68247278734676753</c:v>
                </c:pt>
                <c:pt idx="13">
                  <c:v>3.5248605857718394</c:v>
                </c:pt>
                <c:pt idx="14">
                  <c:v>4.9176406954086858</c:v>
                </c:pt>
                <c:pt idx="15">
                  <c:v>1.0545599999999999</c:v>
                </c:pt>
                <c:pt idx="16">
                  <c:v>8.0599999999999987</c:v>
                </c:pt>
                <c:pt idx="17">
                  <c:v>28.3904</c:v>
                </c:pt>
                <c:pt idx="19">
                  <c:v>0.61644485277586558</c:v>
                </c:pt>
                <c:pt idx="20">
                  <c:v>4.8125604305275633</c:v>
                </c:pt>
                <c:pt idx="21">
                  <c:v>10.92933771006243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19-43E7-BF99-4E3D2AC1F4DC}"/>
            </c:ext>
          </c:extLst>
        </c:ser>
        <c:ser>
          <c:idx val="5"/>
          <c:order val="3"/>
          <c:tx>
            <c:strRef>
              <c:f>maxwell!$N$2</c:f>
              <c:strCache>
                <c:ptCount val="1"/>
                <c:pt idx="0">
                  <c:v>PO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maxwell!$A$3:$B$24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maxwell!$N$3:$N$24</c:f>
              <c:numCache>
                <c:formatCode>General</c:formatCode>
                <c:ptCount val="22"/>
                <c:pt idx="0">
                  <c:v>1.0859375</c:v>
                </c:pt>
                <c:pt idx="1">
                  <c:v>1.5795319908854168</c:v>
                </c:pt>
                <c:pt idx="3">
                  <c:v>1.0551829268292683</c:v>
                </c:pt>
                <c:pt idx="4">
                  <c:v>1.786890243902439</c:v>
                </c:pt>
                <c:pt idx="6">
                  <c:v>1.4914854046535133</c:v>
                </c:pt>
                <c:pt idx="7">
                  <c:v>2.4364060193261285</c:v>
                </c:pt>
                <c:pt idx="9">
                  <c:v>1.517616187895634</c:v>
                </c:pt>
                <c:pt idx="10">
                  <c:v>2.2902959542899812</c:v>
                </c:pt>
                <c:pt idx="12">
                  <c:v>1.5879695017462894</c:v>
                </c:pt>
                <c:pt idx="13">
                  <c:v>2.5851078038813378</c:v>
                </c:pt>
                <c:pt idx="15">
                  <c:v>1.5451999999999999</c:v>
                </c:pt>
                <c:pt idx="16">
                  <c:v>4.6460799999999995</c:v>
                </c:pt>
                <c:pt idx="19">
                  <c:v>1.3613090555902376</c:v>
                </c:pt>
                <c:pt idx="20">
                  <c:v>2.3959191163700089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19-43E7-BF99-4E3D2AC1F4DC}"/>
            </c:ext>
          </c:extLst>
        </c:ser>
        <c:ser>
          <c:idx val="7"/>
          <c:order val="4"/>
          <c:tx>
            <c:strRef>
              <c:f>maxwell!$P$2</c:f>
              <c:strCache>
                <c:ptCount val="1"/>
                <c:pt idx="0">
                  <c:v>PAO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maxwell!$A$3:$B$24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maxwell!$P$3:$P$24</c:f>
              <c:numCache>
                <c:formatCode>General</c:formatCode>
                <c:ptCount val="22"/>
                <c:pt idx="0">
                  <c:v>0.4166340533854167</c:v>
                </c:pt>
                <c:pt idx="1">
                  <c:v>5.1719622903645837</c:v>
                </c:pt>
                <c:pt idx="2">
                  <c:v>20.58625</c:v>
                </c:pt>
                <c:pt idx="3">
                  <c:v>0.45884146341463417</c:v>
                </c:pt>
                <c:pt idx="4">
                  <c:v>5.9475609756097558</c:v>
                </c:pt>
                <c:pt idx="5">
                  <c:v>31.012804878048779</c:v>
                </c:pt>
                <c:pt idx="6">
                  <c:v>0.93273554988791563</c:v>
                </c:pt>
                <c:pt idx="7">
                  <c:v>8.5199359099879821</c:v>
                </c:pt>
                <c:pt idx="8">
                  <c:v>39.910033483131279</c:v>
                </c:pt>
                <c:pt idx="9">
                  <c:v>0.58681024450426855</c:v>
                </c:pt>
                <c:pt idx="10">
                  <c:v>7.298797068943224</c:v>
                </c:pt>
                <c:pt idx="11">
                  <c:v>37.611796366026269</c:v>
                </c:pt>
                <c:pt idx="12">
                  <c:v>0.66684096405400572</c:v>
                </c:pt>
                <c:pt idx="13">
                  <c:v>7.8726388150808937</c:v>
                </c:pt>
                <c:pt idx="14">
                  <c:v>43.357956628368605</c:v>
                </c:pt>
                <c:pt idx="15">
                  <c:v>0.95231999999999994</c:v>
                </c:pt>
                <c:pt idx="16">
                  <c:v>8.5151199999999996</c:v>
                </c:pt>
                <c:pt idx="17">
                  <c:v>45.432319999999997</c:v>
                </c:pt>
                <c:pt idx="19">
                  <c:v>0.63642388269999006</c:v>
                </c:pt>
                <c:pt idx="20">
                  <c:v>7.1012068214982715</c:v>
                </c:pt>
                <c:pt idx="21">
                  <c:v>35.155479820823025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19-43E7-BF99-4E3D2AC1F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193664"/>
        <c:axId val="106195200"/>
      </c:barChart>
      <c:catAx>
        <c:axId val="106193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6195200"/>
        <c:crossesAt val="1.5625000000000003E-2"/>
        <c:auto val="1"/>
        <c:lblAlgn val="ctr"/>
        <c:lblOffset val="100"/>
        <c:noMultiLvlLbl val="0"/>
      </c:catAx>
      <c:valAx>
        <c:axId val="106195200"/>
        <c:scaling>
          <c:logBase val="2"/>
          <c:orientation val="minMax"/>
          <c:min val="0.1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Throughput</a:t>
                </a:r>
              </a:p>
              <a:p>
                <a:pPr>
                  <a:defRPr/>
                </a:pPr>
                <a:r>
                  <a:rPr lang="en-US" b="0" dirty="0"/>
                  <a:t>(</a:t>
                </a:r>
                <a:r>
                  <a:rPr lang="en-US" b="0" i="1" dirty="0"/>
                  <a:t>higher is better</a:t>
                </a:r>
                <a:r>
                  <a:rPr lang="en-US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3.0293226796017592E-2"/>
              <c:y val="0.21701966952786472"/>
            </c:manualLayout>
          </c:layout>
          <c:overlay val="0"/>
        </c:title>
        <c:numFmt formatCode="#\ ??/??" sourceLinked="0"/>
        <c:majorTickMark val="out"/>
        <c:minorTickMark val="none"/>
        <c:tickLblPos val="nextTo"/>
        <c:crossAx val="106193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731209231757425"/>
          <c:y val="0.11509778725575968"/>
          <c:w val="0.51745739061098384"/>
          <c:h val="9.301910177894430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kepler!$J$2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kepler!$A$3:$B$24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kepler!$J$3:$J$24</c:f>
              <c:numCache>
                <c:formatCode>General</c:formatCode>
                <c:ptCount val="22"/>
                <c:pt idx="0">
                  <c:v>1</c:v>
                </c:pt>
                <c:pt idx="1">
                  <c:v>1.0045021286842106</c:v>
                </c:pt>
                <c:pt idx="3">
                  <c:v>1</c:v>
                </c:pt>
                <c:pt idx="4">
                  <c:v>1.135</c:v>
                </c:pt>
                <c:pt idx="6">
                  <c:v>1</c:v>
                </c:pt>
                <c:pt idx="7">
                  <c:v>1.6512418009163621</c:v>
                </c:pt>
                <c:pt idx="9">
                  <c:v>1</c:v>
                </c:pt>
                <c:pt idx="10">
                  <c:v>1.3965506196123452</c:v>
                </c:pt>
                <c:pt idx="12">
                  <c:v>1</c:v>
                </c:pt>
                <c:pt idx="13">
                  <c:v>1.4806893707507318</c:v>
                </c:pt>
                <c:pt idx="15">
                  <c:v>1</c:v>
                </c:pt>
                <c:pt idx="16">
                  <c:v>1.8995057660626031</c:v>
                </c:pt>
                <c:pt idx="19">
                  <c:v>1</c:v>
                </c:pt>
                <c:pt idx="20">
                  <c:v>1.3957890137074613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3-4508-A6BD-13D9225969F7}"/>
            </c:ext>
          </c:extLst>
        </c:ser>
        <c:ser>
          <c:idx val="2"/>
          <c:order val="1"/>
          <c:tx>
            <c:strRef>
              <c:f>kepler!$K$2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kepler!$A$3:$B$24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kepler!$K$3:$K$24</c:f>
              <c:numCache>
                <c:formatCode>General</c:formatCode>
                <c:ptCount val="22"/>
                <c:pt idx="0">
                  <c:v>0.96315789473684221</c:v>
                </c:pt>
                <c:pt idx="1">
                  <c:v>1.1035041732894737</c:v>
                </c:pt>
                <c:pt idx="3">
                  <c:v>1.013157894736842</c:v>
                </c:pt>
                <c:pt idx="4">
                  <c:v>1.3530921052631579</c:v>
                </c:pt>
                <c:pt idx="6">
                  <c:v>1.4410191897475166</c:v>
                </c:pt>
                <c:pt idx="7">
                  <c:v>1.9975818225421682</c:v>
                </c:pt>
                <c:pt idx="9">
                  <c:v>1.5144281526429619</c:v>
                </c:pt>
                <c:pt idx="10">
                  <c:v>1.8516889433277643</c:v>
                </c:pt>
                <c:pt idx="12">
                  <c:v>1.4099405460041383</c:v>
                </c:pt>
                <c:pt idx="13">
                  <c:v>2.0830639547634711</c:v>
                </c:pt>
                <c:pt idx="15">
                  <c:v>1.6087314662273478</c:v>
                </c:pt>
                <c:pt idx="16">
                  <c:v>2.1080107084019768</c:v>
                </c:pt>
                <c:pt idx="19">
                  <c:v>1.300158309955243</c:v>
                </c:pt>
                <c:pt idx="20">
                  <c:v>1.7013417568957221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3-4508-A6BD-13D9225969F7}"/>
            </c:ext>
          </c:extLst>
        </c:ser>
        <c:ser>
          <c:idx val="4"/>
          <c:order val="2"/>
          <c:tx>
            <c:strRef>
              <c:f>kepler!$M$2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kepler!$A$3:$B$24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kepler!$M$3:$M$24</c:f>
              <c:numCache>
                <c:formatCode>General</c:formatCode>
                <c:ptCount val="22"/>
                <c:pt idx="0">
                  <c:v>0.35921052631578948</c:v>
                </c:pt>
                <c:pt idx="1">
                  <c:v>2.9688775894736845</c:v>
                </c:pt>
                <c:pt idx="2">
                  <c:v>5.762717003947369</c:v>
                </c:pt>
                <c:pt idx="3">
                  <c:v>0.39532894736842106</c:v>
                </c:pt>
                <c:pt idx="4">
                  <c:v>2.5401973684210524</c:v>
                </c:pt>
                <c:pt idx="5">
                  <c:v>3.8638815789473684</c:v>
                </c:pt>
                <c:pt idx="6">
                  <c:v>0.71674085636509755</c:v>
                </c:pt>
                <c:pt idx="7">
                  <c:v>3.9297171815768324</c:v>
                </c:pt>
                <c:pt idx="8">
                  <c:v>4.898925651824519</c:v>
                </c:pt>
                <c:pt idx="9">
                  <c:v>0.63875293406176648</c:v>
                </c:pt>
                <c:pt idx="10">
                  <c:v>3.4277746743063315</c:v>
                </c:pt>
                <c:pt idx="11">
                  <c:v>5.1833903916524022</c:v>
                </c:pt>
                <c:pt idx="12">
                  <c:v>0.68039305432388364</c:v>
                </c:pt>
                <c:pt idx="13">
                  <c:v>3.3113765960084289</c:v>
                </c:pt>
                <c:pt idx="14">
                  <c:v>4.1040802509750067</c:v>
                </c:pt>
                <c:pt idx="15">
                  <c:v>1.1918245469522242</c:v>
                </c:pt>
                <c:pt idx="16">
                  <c:v>7.3990939044481054</c:v>
                </c:pt>
                <c:pt idx="17">
                  <c:v>16.95675453047776</c:v>
                </c:pt>
                <c:pt idx="19">
                  <c:v>0.61234450214250824</c:v>
                </c:pt>
                <c:pt idx="20">
                  <c:v>3.6813185972148541</c:v>
                </c:pt>
                <c:pt idx="21">
                  <c:v>5.8320433164139045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F3-4508-A6BD-13D9225969F7}"/>
            </c:ext>
          </c:extLst>
        </c:ser>
        <c:ser>
          <c:idx val="5"/>
          <c:order val="3"/>
          <c:tx>
            <c:strRef>
              <c:f>kepler!$N$2</c:f>
              <c:strCache>
                <c:ptCount val="1"/>
                <c:pt idx="0">
                  <c:v>PO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kepler!$A$3:$B$24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kepler!$N$3:$N$24</c:f>
              <c:numCache>
                <c:formatCode>General</c:formatCode>
                <c:ptCount val="22"/>
                <c:pt idx="0">
                  <c:v>1.0263157894736843</c:v>
                </c:pt>
                <c:pt idx="1">
                  <c:v>1.1112230226315789</c:v>
                </c:pt>
                <c:pt idx="3">
                  <c:v>1.0384868421052631</c:v>
                </c:pt>
                <c:pt idx="4">
                  <c:v>1.3456578947368421</c:v>
                </c:pt>
                <c:pt idx="6">
                  <c:v>1.4829044635832362</c:v>
                </c:pt>
                <c:pt idx="7">
                  <c:v>2.0133646641057896</c:v>
                </c:pt>
                <c:pt idx="9">
                  <c:v>1.5291368989657754</c:v>
                </c:pt>
                <c:pt idx="10">
                  <c:v>1.8358655097836227</c:v>
                </c:pt>
                <c:pt idx="12">
                  <c:v>1.574797846878546</c:v>
                </c:pt>
                <c:pt idx="13">
                  <c:v>2.1076989825595254</c:v>
                </c:pt>
                <c:pt idx="15">
                  <c:v>1.6109967051070841</c:v>
                </c:pt>
                <c:pt idx="16">
                  <c:v>2.1013179571663922</c:v>
                </c:pt>
                <c:pt idx="19">
                  <c:v>1.352882780067598</c:v>
                </c:pt>
                <c:pt idx="20">
                  <c:v>1.7039882387382752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F3-4508-A6BD-13D9225969F7}"/>
            </c:ext>
          </c:extLst>
        </c:ser>
        <c:ser>
          <c:idx val="7"/>
          <c:order val="4"/>
          <c:tx>
            <c:strRef>
              <c:f>kepler!$P$2</c:f>
              <c:strCache>
                <c:ptCount val="1"/>
                <c:pt idx="0">
                  <c:v>PAO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multiLvlStrRef>
              <c:f>kepler!$A$3:$B$24</c:f>
              <c:multiLvlStrCache>
                <c:ptCount val="22"/>
                <c:lvl>
                  <c:pt idx="0">
                    <c:v>S</c:v>
                  </c:pt>
                  <c:pt idx="1">
                    <c:v>M</c:v>
                  </c:pt>
                  <c:pt idx="2">
                    <c:v>L</c:v>
                  </c:pt>
                  <c:pt idx="3">
                    <c:v>S</c:v>
                  </c:pt>
                  <c:pt idx="4">
                    <c:v>M</c:v>
                  </c:pt>
                  <c:pt idx="5">
                    <c:v>L</c:v>
                  </c:pt>
                  <c:pt idx="6">
                    <c:v>S</c:v>
                  </c:pt>
                  <c:pt idx="7">
                    <c:v>M</c:v>
                  </c:pt>
                  <c:pt idx="8">
                    <c:v>L</c:v>
                  </c:pt>
                  <c:pt idx="9">
                    <c:v>S</c:v>
                  </c:pt>
                  <c:pt idx="10">
                    <c:v>M</c:v>
                  </c:pt>
                  <c:pt idx="11">
                    <c:v>L</c:v>
                  </c:pt>
                  <c:pt idx="12">
                    <c:v>S</c:v>
                  </c:pt>
                  <c:pt idx="13">
                    <c:v>M</c:v>
                  </c:pt>
                  <c:pt idx="14">
                    <c:v>L</c:v>
                  </c:pt>
                  <c:pt idx="15">
                    <c:v>S</c:v>
                  </c:pt>
                  <c:pt idx="16">
                    <c:v>M</c:v>
                  </c:pt>
                  <c:pt idx="17">
                    <c:v>L</c:v>
                  </c:pt>
                  <c:pt idx="19">
                    <c:v>S</c:v>
                  </c:pt>
                  <c:pt idx="20">
                    <c:v>M</c:v>
                  </c:pt>
                  <c:pt idx="21">
                    <c:v>L</c:v>
                  </c:pt>
                </c:lvl>
                <c:lvl>
                  <c:pt idx="0">
                    <c:v>los</c:v>
                  </c:pt>
                  <c:pt idx="3">
                    <c:v>pd</c:v>
                  </c:pt>
                  <c:pt idx="6">
                    <c:v>pt</c:v>
                  </c:pt>
                  <c:pt idx="9">
                    <c:v>sc</c:v>
                  </c:pt>
                  <c:pt idx="12">
                    <c:v>unq</c:v>
                  </c:pt>
                  <c:pt idx="15">
                    <c:v>upd</c:v>
                  </c:pt>
                  <c:pt idx="18">
                    <c:v> </c:v>
                  </c:pt>
                  <c:pt idx="19">
                    <c:v>geomean</c:v>
                  </c:pt>
                </c:lvl>
              </c:multiLvlStrCache>
            </c:multiLvlStrRef>
          </c:cat>
          <c:val>
            <c:numRef>
              <c:f>kepler!$P$3:$P$24</c:f>
              <c:numCache>
                <c:formatCode>General</c:formatCode>
                <c:ptCount val="22"/>
                <c:pt idx="0">
                  <c:v>0.37374564815789474</c:v>
                </c:pt>
                <c:pt idx="1">
                  <c:v>4.5759439355263165</c:v>
                </c:pt>
                <c:pt idx="2">
                  <c:v>17.442771802631579</c:v>
                </c:pt>
                <c:pt idx="3">
                  <c:v>0.40046052631578949</c:v>
                </c:pt>
                <c:pt idx="4">
                  <c:v>5.4633552631578945</c:v>
                </c:pt>
                <c:pt idx="5">
                  <c:v>26.615131578947366</c:v>
                </c:pt>
                <c:pt idx="6">
                  <c:v>0.74672141838361827</c:v>
                </c:pt>
                <c:pt idx="7">
                  <c:v>8.9015121234942924</c:v>
                </c:pt>
                <c:pt idx="8">
                  <c:v>32.150948337884287</c:v>
                </c:pt>
                <c:pt idx="9">
                  <c:v>0.68325457918635524</c:v>
                </c:pt>
                <c:pt idx="10">
                  <c:v>7.8012666434333395</c:v>
                </c:pt>
                <c:pt idx="11">
                  <c:v>34.279329086417732</c:v>
                </c:pt>
                <c:pt idx="12">
                  <c:v>0.75312765206777854</c:v>
                </c:pt>
                <c:pt idx="13">
                  <c:v>8.9185058309732899</c:v>
                </c:pt>
                <c:pt idx="14">
                  <c:v>36.243266727694021</c:v>
                </c:pt>
                <c:pt idx="15">
                  <c:v>1.1916186161449753</c:v>
                </c:pt>
                <c:pt idx="16">
                  <c:v>10.208093080724876</c:v>
                </c:pt>
                <c:pt idx="17">
                  <c:v>42.893327841845142</c:v>
                </c:pt>
                <c:pt idx="19">
                  <c:v>0.63970608495933601</c:v>
                </c:pt>
                <c:pt idx="20">
                  <c:v>7.3530518452760134</c:v>
                </c:pt>
                <c:pt idx="21">
                  <c:v>30.439058534345019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F3-4508-A6BD-13D922596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512832"/>
        <c:axId val="95518720"/>
      </c:barChart>
      <c:catAx>
        <c:axId val="95512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5518720"/>
        <c:crossesAt val="1.5625000000000003E-2"/>
        <c:auto val="1"/>
        <c:lblAlgn val="ctr"/>
        <c:lblOffset val="100"/>
        <c:noMultiLvlLbl val="0"/>
      </c:catAx>
      <c:valAx>
        <c:axId val="95518720"/>
        <c:scaling>
          <c:logBase val="2"/>
          <c:orientation val="minMax"/>
          <c:min val="0.1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Throughput</a:t>
                </a:r>
              </a:p>
              <a:p>
                <a:pPr>
                  <a:defRPr/>
                </a:pPr>
                <a:r>
                  <a:rPr lang="en-US" b="0" dirty="0"/>
                  <a:t>(</a:t>
                </a:r>
                <a:r>
                  <a:rPr lang="en-US" b="0" i="1" dirty="0"/>
                  <a:t>higher is better</a:t>
                </a:r>
                <a:r>
                  <a:rPr lang="en-US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3.0293226796017592E-2"/>
              <c:y val="0.24431010530455161"/>
            </c:manualLayout>
          </c:layout>
          <c:overlay val="0"/>
        </c:title>
        <c:numFmt formatCode="#\ ??/??" sourceLinked="0"/>
        <c:majorTickMark val="out"/>
        <c:minorTickMark val="none"/>
        <c:tickLblPos val="nextTo"/>
        <c:crossAx val="955128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731209231757425"/>
          <c:y val="0.13702744393792882"/>
          <c:w val="0.51745739061098384"/>
          <c:h val="9.301910177894430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8.1992999999999996E-2</c:v>
                </c:pt>
                <c:pt idx="1">
                  <c:v>0.16422600000000001</c:v>
                </c:pt>
                <c:pt idx="2">
                  <c:v>0.19237699999999999</c:v>
                </c:pt>
                <c:pt idx="3">
                  <c:v>0.182999</c:v>
                </c:pt>
                <c:pt idx="4">
                  <c:v>0.18529999999999999</c:v>
                </c:pt>
                <c:pt idx="5">
                  <c:v>0.16986100000000001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A-4D4F-8665-EC5D22BA856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8.2698999999999995E-2</c:v>
                </c:pt>
                <c:pt idx="1">
                  <c:v>0.16707900000000001</c:v>
                </c:pt>
                <c:pt idx="2">
                  <c:v>0.19372500000000001</c:v>
                </c:pt>
                <c:pt idx="3">
                  <c:v>0.18293400000000001</c:v>
                </c:pt>
                <c:pt idx="4">
                  <c:v>0.1888</c:v>
                </c:pt>
                <c:pt idx="5">
                  <c:v>0.17403199999999999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1A-4D4F-8665-EC5D22BA856C}"/>
            </c:ext>
          </c:extLst>
        </c:ser>
        <c:ser>
          <c:idx val="3"/>
          <c:order val="2"/>
          <c:tx>
            <c:strRef>
              <c:f>Sheet1!$F$1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0.76438899999999999</c:v>
                </c:pt>
                <c:pt idx="1">
                  <c:v>0.488645</c:v>
                </c:pt>
                <c:pt idx="2">
                  <c:v>0.48727500000000001</c:v>
                </c:pt>
                <c:pt idx="3">
                  <c:v>0.48700599999999999</c:v>
                </c:pt>
                <c:pt idx="4">
                  <c:v>0.48899999999999999</c:v>
                </c:pt>
                <c:pt idx="5">
                  <c:v>0.47695599999999999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1A-4D4F-8665-EC5D22BA856C}"/>
            </c:ext>
          </c:extLst>
        </c:ser>
        <c:ser>
          <c:idx val="4"/>
          <c:order val="3"/>
          <c:tx>
            <c:strRef>
              <c:f>Sheet1!$G$1</c:f>
              <c:strCache>
                <c:ptCount val="1"/>
                <c:pt idx="0">
                  <c:v>PO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8.2792000000000004E-2</c:v>
                </c:pt>
                <c:pt idx="1">
                  <c:v>0.16466800000000001</c:v>
                </c:pt>
                <c:pt idx="2">
                  <c:v>0.19264100000000001</c:v>
                </c:pt>
                <c:pt idx="3">
                  <c:v>0.18662899999999999</c:v>
                </c:pt>
                <c:pt idx="4">
                  <c:v>0.1888</c:v>
                </c:pt>
                <c:pt idx="5">
                  <c:v>0.174841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1A-4D4F-8665-EC5D22BA856C}"/>
            </c:ext>
          </c:extLst>
        </c:ser>
        <c:ser>
          <c:idx val="6"/>
          <c:order val="4"/>
          <c:tx>
            <c:strRef>
              <c:f>Sheet1!$I$1</c:f>
              <c:strCache>
                <c:ptCount val="1"/>
                <c:pt idx="0">
                  <c:v>PAO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0">
                  <c:v>0.62064799999999998</c:v>
                </c:pt>
                <c:pt idx="1">
                  <c:v>0.46808300000000003</c:v>
                </c:pt>
                <c:pt idx="2">
                  <c:v>0.46621499999999999</c:v>
                </c:pt>
                <c:pt idx="3">
                  <c:v>0.466976</c:v>
                </c:pt>
                <c:pt idx="4">
                  <c:v>0.46579999999999999</c:v>
                </c:pt>
                <c:pt idx="5">
                  <c:v>0.470667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1A-4D4F-8665-EC5D22BA8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855040"/>
        <c:axId val="38856576"/>
      </c:barChart>
      <c:catAx>
        <c:axId val="38855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8856576"/>
        <c:crosses val="autoZero"/>
        <c:auto val="1"/>
        <c:lblAlgn val="ctr"/>
        <c:lblOffset val="100"/>
        <c:noMultiLvlLbl val="0"/>
      </c:catAx>
      <c:valAx>
        <c:axId val="38856576"/>
        <c:scaling>
          <c:orientation val="minMax"/>
          <c:max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Achieved Occupancy</a:t>
                </a:r>
              </a:p>
              <a:p>
                <a:pPr>
                  <a:defRPr/>
                </a:pPr>
                <a:r>
                  <a:rPr lang="en-US" b="0" dirty="0"/>
                  <a:t>(</a:t>
                </a:r>
                <a:r>
                  <a:rPr lang="en-US" b="0" i="1" dirty="0"/>
                  <a:t>higher is better</a:t>
                </a:r>
                <a:r>
                  <a:rPr lang="en-US" b="0" dirty="0"/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855040"/>
        <c:crosses val="autoZero"/>
        <c:crossBetween val="between"/>
        <c:majorUnit val="0.1"/>
      </c:valAx>
    </c:plotArea>
    <c:legend>
      <c:legendPos val="t"/>
      <c:layout>
        <c:manualLayout>
          <c:xMode val="edge"/>
          <c:yMode val="edge"/>
          <c:x val="0.21626842655215334"/>
          <c:y val="2.2024551090888904E-2"/>
          <c:w val="0.71170795056867886"/>
          <c:h val="9.659299826603368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Sheet1!$A$8:$A$13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6"/>
                <c:pt idx="0">
                  <c:v>0.10193032690000001</c:v>
                </c:pt>
                <c:pt idx="1">
                  <c:v>0.52447590639999997</c:v>
                </c:pt>
                <c:pt idx="2">
                  <c:v>0.30429174990000002</c:v>
                </c:pt>
                <c:pt idx="3">
                  <c:v>0.33999937619999998</c:v>
                </c:pt>
                <c:pt idx="4">
                  <c:v>0.46342746759999998</c:v>
                </c:pt>
                <c:pt idx="5">
                  <c:v>0.43743726529999999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9-4B41-9166-A655BFA08EA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Sheet1!$A$8:$A$13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Sheet1!$D$8:$D$13</c:f>
              <c:numCache>
                <c:formatCode>General</c:formatCode>
                <c:ptCount val="6"/>
                <c:pt idx="0">
                  <c:v>0.11408519</c:v>
                </c:pt>
                <c:pt idx="1">
                  <c:v>0.64306040620000005</c:v>
                </c:pt>
                <c:pt idx="2">
                  <c:v>0.38987546029999998</c:v>
                </c:pt>
                <c:pt idx="3">
                  <c:v>0.48571919600000002</c:v>
                </c:pt>
                <c:pt idx="4">
                  <c:v>0.5513407548</c:v>
                </c:pt>
                <c:pt idx="5">
                  <c:v>0.54270855169999999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99-4B41-9166-A655BFA08EAD}"/>
            </c:ext>
          </c:extLst>
        </c:ser>
        <c:ser>
          <c:idx val="3"/>
          <c:order val="2"/>
          <c:tx>
            <c:strRef>
              <c:f>Sheet1!$F$1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Sheet1!$A$8:$A$13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Sheet1!$F$8:$F$13</c:f>
              <c:numCache>
                <c:formatCode>General</c:formatCode>
                <c:ptCount val="6"/>
                <c:pt idx="0">
                  <c:v>1.085860367</c:v>
                </c:pt>
                <c:pt idx="1">
                  <c:v>1.696298391</c:v>
                </c:pt>
                <c:pt idx="2">
                  <c:v>1.200994106</c:v>
                </c:pt>
                <c:pt idx="3">
                  <c:v>1.216108288</c:v>
                </c:pt>
                <c:pt idx="4">
                  <c:v>1.4923979119999999</c:v>
                </c:pt>
                <c:pt idx="5">
                  <c:v>2.5105930700000001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9-4B41-9166-A655BFA08EAD}"/>
            </c:ext>
          </c:extLst>
        </c:ser>
        <c:ser>
          <c:idx val="4"/>
          <c:order val="3"/>
          <c:tx>
            <c:strRef>
              <c:f>Sheet1!$G$1</c:f>
              <c:strCache>
                <c:ptCount val="1"/>
                <c:pt idx="0">
                  <c:v>PO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Sheet1!$A$8:$A$13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Sheet1!$G$8:$G$13</c:f>
              <c:numCache>
                <c:formatCode>General</c:formatCode>
                <c:ptCount val="6"/>
                <c:pt idx="0">
                  <c:v>0.1148145704</c:v>
                </c:pt>
                <c:pt idx="1">
                  <c:v>0.64730292879999995</c:v>
                </c:pt>
                <c:pt idx="2">
                  <c:v>0.39754496030000003</c:v>
                </c:pt>
                <c:pt idx="3">
                  <c:v>0.49181720870000001</c:v>
                </c:pt>
                <c:pt idx="4">
                  <c:v>0.56183921309999996</c:v>
                </c:pt>
                <c:pt idx="5">
                  <c:v>0.54730201970000003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99-4B41-9166-A655BFA08EAD}"/>
            </c:ext>
          </c:extLst>
        </c:ser>
        <c:ser>
          <c:idx val="6"/>
          <c:order val="4"/>
          <c:tx>
            <c:strRef>
              <c:f>Sheet1!$I$1</c:f>
              <c:strCache>
                <c:ptCount val="1"/>
                <c:pt idx="0">
                  <c:v>PAO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Sheet1!$A$8:$A$13</c:f>
              <c:strCache>
                <c:ptCount val="6"/>
                <c:pt idx="0">
                  <c:v>los</c:v>
                </c:pt>
                <c:pt idx="1">
                  <c:v>pd</c:v>
                </c:pt>
                <c:pt idx="2">
                  <c:v>pt</c:v>
                </c:pt>
                <c:pt idx="3">
                  <c:v>sc</c:v>
                </c:pt>
                <c:pt idx="4">
                  <c:v>unq</c:v>
                </c:pt>
                <c:pt idx="5">
                  <c:v>upd</c:v>
                </c:pt>
              </c:strCache>
            </c:strRef>
          </c:cat>
          <c:val>
            <c:numRef>
              <c:f>Sheet1!$I$8:$I$13</c:f>
              <c:numCache>
                <c:formatCode>General</c:formatCode>
                <c:ptCount val="6"/>
                <c:pt idx="0">
                  <c:v>1.0940760869999999</c:v>
                </c:pt>
                <c:pt idx="1">
                  <c:v>3.4730216939999998</c:v>
                </c:pt>
                <c:pt idx="2">
                  <c:v>2.3648922520000002</c:v>
                </c:pt>
                <c:pt idx="3">
                  <c:v>2.7766076810000002</c:v>
                </c:pt>
                <c:pt idx="4">
                  <c:v>2.8968943459999998</c:v>
                </c:pt>
                <c:pt idx="5">
                  <c:v>3.3828508340000001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99-4B41-9166-A655BFA08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627968"/>
        <c:axId val="38637952"/>
      </c:barChart>
      <c:catAx>
        <c:axId val="3862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8637952"/>
        <c:crosses val="autoZero"/>
        <c:auto val="1"/>
        <c:lblAlgn val="ctr"/>
        <c:lblOffset val="100"/>
        <c:noMultiLvlLbl val="0"/>
      </c:catAx>
      <c:valAx>
        <c:axId val="38637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Instructions per Second</a:t>
                </a:r>
              </a:p>
              <a:p>
                <a:pPr>
                  <a:defRPr/>
                </a:pPr>
                <a:r>
                  <a:rPr lang="en-US" b="0" dirty="0"/>
                  <a:t>(</a:t>
                </a:r>
                <a:r>
                  <a:rPr lang="en-US" b="0" i="1" dirty="0"/>
                  <a:t>billions – higher is better</a:t>
                </a:r>
                <a:r>
                  <a:rPr lang="en-US" b="0" dirty="0"/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627968"/>
        <c:crosses val="autoZero"/>
        <c:crossBetween val="between"/>
        <c:majorUnit val="0.5"/>
      </c:valAx>
    </c:plotArea>
    <c:legend>
      <c:legendPos val="t"/>
      <c:layout>
        <c:manualLayout>
          <c:xMode val="edge"/>
          <c:yMode val="edge"/>
          <c:x val="0.18849059944982866"/>
          <c:y val="2.4503602328819197E-2"/>
          <c:w val="0.71170795056867886"/>
          <c:h val="9.659299826603368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+mj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DE50-A5C7-4703-816C-99636087EEA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32D6-2799-47C1-B2DC-21F272C2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4" y="2288405"/>
            <a:ext cx="12226323" cy="150165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0475"/>
            <a:ext cx="121920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695"/>
            <a:ext cx="101600" cy="104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87" y="585695"/>
            <a:ext cx="11640671" cy="10414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094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28" y="6210529"/>
            <a:ext cx="3073359" cy="411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04" y="6210529"/>
            <a:ext cx="247366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6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B39F-0888-4854-AD80-4F3179A7A09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64"/>
            <a:ext cx="1219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28" y="6387953"/>
            <a:ext cx="3073359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05" y="6415249"/>
            <a:ext cx="247366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KLAP: Kernel Launch Aggregation and Promotion</a:t>
            </a:r>
            <a:br>
              <a:rPr lang="en-US" sz="3600" dirty="0" smtClean="0"/>
            </a:br>
            <a:r>
              <a:rPr lang="en-US" sz="3600" dirty="0" smtClean="0"/>
              <a:t>for Optimizing Dynamic Parallelism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142" y="4260941"/>
            <a:ext cx="11501716" cy="1655762"/>
          </a:xfrm>
        </p:spPr>
        <p:txBody>
          <a:bodyPr>
            <a:normAutofit/>
          </a:bodyPr>
          <a:lstStyle/>
          <a:p>
            <a:endParaRPr lang="en-US" sz="1200" u="sng" dirty="0" smtClean="0"/>
          </a:p>
          <a:p>
            <a:r>
              <a:rPr lang="en-US" u="sng" dirty="0" err="1" smtClean="0"/>
              <a:t>Izzat</a:t>
            </a:r>
            <a:r>
              <a:rPr lang="en-US" u="sng" dirty="0" smtClean="0"/>
              <a:t> El Hajj</a:t>
            </a:r>
            <a:r>
              <a:rPr lang="en-US" dirty="0" smtClean="0"/>
              <a:t> (Illinois), Juan Gómez-Luna (Córdoba), Cheng Li (Illinois), Li-Wen Chang (Illinois), </a:t>
            </a:r>
          </a:p>
          <a:p>
            <a:r>
              <a:rPr lang="en-US" dirty="0" err="1" smtClean="0"/>
              <a:t>Dejan</a:t>
            </a:r>
            <a:r>
              <a:rPr lang="en-US" dirty="0" smtClean="0"/>
              <a:t> </a:t>
            </a:r>
            <a:r>
              <a:rPr lang="en-US" dirty="0" err="1" smtClean="0"/>
              <a:t>Milojicic</a:t>
            </a:r>
            <a:r>
              <a:rPr lang="en-US" dirty="0" smtClean="0"/>
              <a:t> (HPE), Wen-</a:t>
            </a:r>
            <a:r>
              <a:rPr lang="en-US" dirty="0" err="1" smtClean="0"/>
              <a:t>mei</a:t>
            </a:r>
            <a:r>
              <a:rPr lang="en-US" dirty="0" smtClean="0"/>
              <a:t> </a:t>
            </a:r>
            <a:r>
              <a:rPr lang="en-US" dirty="0" err="1" smtClean="0"/>
              <a:t>Hwu</a:t>
            </a:r>
            <a:r>
              <a:rPr lang="en-US" dirty="0" smtClean="0"/>
              <a:t> (Illinois)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14503" y="3135188"/>
            <a:ext cx="8374762" cy="452767"/>
            <a:chOff x="6597255" y="2234743"/>
            <a:chExt cx="5488065" cy="289742"/>
          </a:xfrm>
        </p:grpSpPr>
        <p:grpSp>
          <p:nvGrpSpPr>
            <p:cNvPr id="94" name="Group 93"/>
            <p:cNvGrpSpPr/>
            <p:nvPr/>
          </p:nvGrpSpPr>
          <p:grpSpPr>
            <a:xfrm>
              <a:off x="9953418" y="2234743"/>
              <a:ext cx="2131902" cy="289742"/>
              <a:chOff x="9953418" y="2234743"/>
              <a:chExt cx="2131902" cy="289742"/>
            </a:xfrm>
          </p:grpSpPr>
          <p:sp>
            <p:nvSpPr>
              <p:cNvPr id="104" name="Right Triangle 103"/>
              <p:cNvSpPr/>
              <p:nvPr/>
            </p:nvSpPr>
            <p:spPr>
              <a:xfrm flipH="1" flipV="1">
                <a:off x="9953418" y="2234743"/>
                <a:ext cx="1396396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1349816" y="2234743"/>
                <a:ext cx="735504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Right Triangle 105"/>
              <p:cNvSpPr/>
              <p:nvPr/>
            </p:nvSpPr>
            <p:spPr>
              <a:xfrm flipH="1" flipV="1">
                <a:off x="10377938" y="2234743"/>
                <a:ext cx="1706905" cy="2897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402540" y="2234743"/>
              <a:ext cx="1837414" cy="289742"/>
              <a:chOff x="9402540" y="2234743"/>
              <a:chExt cx="1837414" cy="289742"/>
            </a:xfrm>
          </p:grpSpPr>
          <p:sp>
            <p:nvSpPr>
              <p:cNvPr id="108" name="Right Triangle 107"/>
              <p:cNvSpPr/>
              <p:nvPr/>
            </p:nvSpPr>
            <p:spPr>
              <a:xfrm flipH="1" flipV="1">
                <a:off x="9402540" y="2234743"/>
                <a:ext cx="429188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Right Triangle 108"/>
              <p:cNvSpPr/>
              <p:nvPr/>
            </p:nvSpPr>
            <p:spPr>
              <a:xfrm>
                <a:off x="9831728" y="2234743"/>
                <a:ext cx="1408226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789570" y="2234743"/>
              <a:ext cx="899235" cy="289742"/>
              <a:chOff x="8789570" y="2234743"/>
              <a:chExt cx="899235" cy="289742"/>
            </a:xfrm>
          </p:grpSpPr>
          <p:sp>
            <p:nvSpPr>
              <p:cNvPr id="111" name="Right Triangle 110"/>
              <p:cNvSpPr/>
              <p:nvPr/>
            </p:nvSpPr>
            <p:spPr>
              <a:xfrm flipH="1" flipV="1">
                <a:off x="8789570" y="2234743"/>
                <a:ext cx="20420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2" name="Right Triangle 111"/>
              <p:cNvSpPr/>
              <p:nvPr/>
            </p:nvSpPr>
            <p:spPr>
              <a:xfrm>
                <a:off x="9299242" y="2234743"/>
                <a:ext cx="38956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8993296" y="2234743"/>
                <a:ext cx="305947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597255" y="2234743"/>
              <a:ext cx="2281015" cy="289742"/>
              <a:chOff x="6597255" y="2234743"/>
              <a:chExt cx="2281015" cy="289742"/>
            </a:xfrm>
          </p:grpSpPr>
          <p:sp>
            <p:nvSpPr>
              <p:cNvPr id="115" name="Right Triangle 114"/>
              <p:cNvSpPr/>
              <p:nvPr/>
            </p:nvSpPr>
            <p:spPr>
              <a:xfrm flipH="1">
                <a:off x="6597255" y="2234743"/>
                <a:ext cx="170738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6" name="Right Triangle 115"/>
              <p:cNvSpPr/>
              <p:nvPr/>
            </p:nvSpPr>
            <p:spPr>
              <a:xfrm>
                <a:off x="8719795" y="2234743"/>
                <a:ext cx="158475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 flipH="1">
                <a:off x="8292215" y="2234743"/>
                <a:ext cx="436464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5525015" y="3643132"/>
            <a:ext cx="1154969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02736" y="3643132"/>
            <a:ext cx="3487414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34296" y="3643132"/>
            <a:ext cx="1154969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14845" y="3643132"/>
            <a:ext cx="2184586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0558" y="3722620"/>
            <a:ext cx="8203889" cy="990467"/>
            <a:chOff x="2000558" y="3722620"/>
            <a:chExt cx="8203889" cy="990467"/>
          </a:xfrm>
        </p:grpSpPr>
        <p:sp>
          <p:nvSpPr>
            <p:cNvPr id="6" name="Rectangle 5"/>
            <p:cNvSpPr/>
            <p:nvPr/>
          </p:nvSpPr>
          <p:spPr>
            <a:xfrm>
              <a:off x="3286448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3773169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312718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12631" y="5130919"/>
            <a:ext cx="44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Warp-Granularity</a:t>
            </a:r>
            <a:r>
              <a:rPr lang="en-US" dirty="0"/>
              <a:t> Kernel Launch Aggregation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46443" y="2883586"/>
            <a:ext cx="6065338" cy="759546"/>
            <a:chOff x="3646443" y="3614371"/>
            <a:chExt cx="6065338" cy="759546"/>
          </a:xfrm>
        </p:grpSpPr>
        <p:cxnSp>
          <p:nvCxnSpPr>
            <p:cNvPr id="56" name="Straight Arrow Connector 55"/>
            <p:cNvCxnSpPr>
              <a:stCxn id="15" idx="2"/>
              <a:endCxn id="37" idx="0"/>
            </p:cNvCxnSpPr>
            <p:nvPr/>
          </p:nvCxnSpPr>
          <p:spPr>
            <a:xfrm flipH="1">
              <a:off x="3646443" y="3614371"/>
              <a:ext cx="108805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7" idx="2"/>
              <a:endCxn id="32" idx="0"/>
            </p:cNvCxnSpPr>
            <p:nvPr/>
          </p:nvCxnSpPr>
          <p:spPr>
            <a:xfrm>
              <a:off x="5510020" y="3614371"/>
              <a:ext cx="592480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9" idx="2"/>
              <a:endCxn id="47" idx="0"/>
            </p:cNvCxnSpPr>
            <p:nvPr/>
          </p:nvCxnSpPr>
          <p:spPr>
            <a:xfrm>
              <a:off x="6438803" y="3614371"/>
              <a:ext cx="146833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1" idx="2"/>
              <a:endCxn id="42" idx="0"/>
            </p:cNvCxnSpPr>
            <p:nvPr/>
          </p:nvCxnSpPr>
          <p:spPr>
            <a:xfrm>
              <a:off x="7214325" y="3614371"/>
              <a:ext cx="2497456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869988" y="1595198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4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37" grpId="1" animBg="1"/>
      <p:bldP spid="42" grpId="1" animBg="1"/>
      <p:bldP spid="47" grpId="1" animBg="1"/>
      <p:bldP spid="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4501" y="3135188"/>
            <a:ext cx="8375904" cy="457200"/>
            <a:chOff x="106680" y="5299424"/>
            <a:chExt cx="5500808" cy="289742"/>
          </a:xfrm>
        </p:grpSpPr>
        <p:grpSp>
          <p:nvGrpSpPr>
            <p:cNvPr id="118" name="Group 117"/>
            <p:cNvGrpSpPr/>
            <p:nvPr/>
          </p:nvGrpSpPr>
          <p:grpSpPr>
            <a:xfrm>
              <a:off x="2892013" y="5299424"/>
              <a:ext cx="2715475" cy="289742"/>
              <a:chOff x="2892013" y="5299424"/>
              <a:chExt cx="2715475" cy="289742"/>
            </a:xfrm>
          </p:grpSpPr>
          <p:sp>
            <p:nvSpPr>
              <p:cNvPr id="119" name="Right Triangle 118"/>
              <p:cNvSpPr/>
              <p:nvPr/>
            </p:nvSpPr>
            <p:spPr>
              <a:xfrm flipH="1" flipV="1">
                <a:off x="2892013" y="5299424"/>
                <a:ext cx="455201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0" name="Right Triangle 119"/>
              <p:cNvSpPr/>
              <p:nvPr/>
            </p:nvSpPr>
            <p:spPr>
              <a:xfrm>
                <a:off x="3887693" y="5299424"/>
                <a:ext cx="1719795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H="1">
                <a:off x="3346735" y="5299424"/>
                <a:ext cx="553372" cy="289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06680" y="5299424"/>
              <a:ext cx="3145572" cy="289742"/>
              <a:chOff x="106680" y="5299424"/>
              <a:chExt cx="3145572" cy="289742"/>
            </a:xfrm>
          </p:grpSpPr>
          <p:sp>
            <p:nvSpPr>
              <p:cNvPr id="123" name="Right Triangle 122"/>
              <p:cNvSpPr/>
              <p:nvPr/>
            </p:nvSpPr>
            <p:spPr>
              <a:xfrm flipH="1">
                <a:off x="106680" y="5299424"/>
                <a:ext cx="1707383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4" name="Right Triangle 123"/>
              <p:cNvSpPr/>
              <p:nvPr/>
            </p:nvSpPr>
            <p:spPr>
              <a:xfrm>
                <a:off x="2783098" y="5299424"/>
                <a:ext cx="469154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1801636" y="5299424"/>
                <a:ext cx="983535" cy="289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1902735" y="3643132"/>
            <a:ext cx="4801427" cy="114430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14845" y="3643132"/>
            <a:ext cx="3475560" cy="114430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0558" y="3722620"/>
            <a:ext cx="8203889" cy="990467"/>
            <a:chOff x="2000558" y="3722620"/>
            <a:chExt cx="8203889" cy="990467"/>
          </a:xfrm>
        </p:grpSpPr>
        <p:sp>
          <p:nvSpPr>
            <p:cNvPr id="6" name="Rectangle 5"/>
            <p:cNvSpPr/>
            <p:nvPr/>
          </p:nvSpPr>
          <p:spPr>
            <a:xfrm>
              <a:off x="3286448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3773169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312718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12631" y="5130919"/>
            <a:ext cx="44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Block-Granularity</a:t>
            </a:r>
            <a:r>
              <a:rPr lang="en-US" dirty="0"/>
              <a:t> Kernel Launch Aggregation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46443" y="2883586"/>
            <a:ext cx="4260695" cy="759546"/>
            <a:chOff x="3646443" y="3614371"/>
            <a:chExt cx="4260695" cy="759546"/>
          </a:xfrm>
        </p:grpSpPr>
        <p:cxnSp>
          <p:nvCxnSpPr>
            <p:cNvPr id="56" name="Straight Arrow Connector 55"/>
            <p:cNvCxnSpPr>
              <a:stCxn id="15" idx="2"/>
              <a:endCxn id="37" idx="0"/>
            </p:cNvCxnSpPr>
            <p:nvPr/>
          </p:nvCxnSpPr>
          <p:spPr>
            <a:xfrm flipH="1">
              <a:off x="3646443" y="3614371"/>
              <a:ext cx="108805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9" idx="2"/>
              <a:endCxn id="47" idx="0"/>
            </p:cNvCxnSpPr>
            <p:nvPr/>
          </p:nvCxnSpPr>
          <p:spPr>
            <a:xfrm>
              <a:off x="6438803" y="3614371"/>
              <a:ext cx="146833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869988" y="1595198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93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4501" y="3135188"/>
            <a:ext cx="8375904" cy="457200"/>
            <a:chOff x="106680" y="5299424"/>
            <a:chExt cx="5500808" cy="289742"/>
          </a:xfrm>
        </p:grpSpPr>
        <p:grpSp>
          <p:nvGrpSpPr>
            <p:cNvPr id="118" name="Group 117"/>
            <p:cNvGrpSpPr/>
            <p:nvPr/>
          </p:nvGrpSpPr>
          <p:grpSpPr>
            <a:xfrm>
              <a:off x="2892013" y="5299424"/>
              <a:ext cx="2715475" cy="289742"/>
              <a:chOff x="2892013" y="5299424"/>
              <a:chExt cx="2715475" cy="289742"/>
            </a:xfrm>
          </p:grpSpPr>
          <p:sp>
            <p:nvSpPr>
              <p:cNvPr id="119" name="Right Triangle 118"/>
              <p:cNvSpPr/>
              <p:nvPr/>
            </p:nvSpPr>
            <p:spPr>
              <a:xfrm flipH="1" flipV="1">
                <a:off x="2892013" y="5299424"/>
                <a:ext cx="455201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0" name="Right Triangle 119"/>
              <p:cNvSpPr/>
              <p:nvPr/>
            </p:nvSpPr>
            <p:spPr>
              <a:xfrm>
                <a:off x="3887693" y="5299424"/>
                <a:ext cx="1719795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H="1">
                <a:off x="3346735" y="5299424"/>
                <a:ext cx="553372" cy="289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06680" y="5299424"/>
              <a:ext cx="3145572" cy="289742"/>
              <a:chOff x="106680" y="5299424"/>
              <a:chExt cx="3145572" cy="289742"/>
            </a:xfrm>
          </p:grpSpPr>
          <p:sp>
            <p:nvSpPr>
              <p:cNvPr id="123" name="Right Triangle 122"/>
              <p:cNvSpPr/>
              <p:nvPr/>
            </p:nvSpPr>
            <p:spPr>
              <a:xfrm flipH="1">
                <a:off x="106680" y="5299424"/>
                <a:ext cx="1707383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4" name="Right Triangle 123"/>
              <p:cNvSpPr/>
              <p:nvPr/>
            </p:nvSpPr>
            <p:spPr>
              <a:xfrm>
                <a:off x="2783098" y="5299424"/>
                <a:ext cx="469154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1801636" y="5299424"/>
                <a:ext cx="983535" cy="289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1902735" y="3643132"/>
            <a:ext cx="4801427" cy="114430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14845" y="3643132"/>
            <a:ext cx="3475560" cy="114430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0558" y="3722620"/>
            <a:ext cx="8203889" cy="990467"/>
            <a:chOff x="2000558" y="3722620"/>
            <a:chExt cx="8203889" cy="990467"/>
          </a:xfrm>
        </p:grpSpPr>
        <p:sp>
          <p:nvSpPr>
            <p:cNvPr id="6" name="Rectangle 5"/>
            <p:cNvSpPr/>
            <p:nvPr/>
          </p:nvSpPr>
          <p:spPr>
            <a:xfrm>
              <a:off x="3286448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3773169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312718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12631" y="5130919"/>
            <a:ext cx="44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Block-Granularity</a:t>
            </a:r>
            <a:r>
              <a:rPr lang="en-US" dirty="0"/>
              <a:t> Kernel Launch Aggregation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46443" y="2883586"/>
            <a:ext cx="4260695" cy="759546"/>
            <a:chOff x="3646443" y="3614371"/>
            <a:chExt cx="4260695" cy="759546"/>
          </a:xfrm>
        </p:grpSpPr>
        <p:cxnSp>
          <p:nvCxnSpPr>
            <p:cNvPr id="56" name="Straight Arrow Connector 55"/>
            <p:cNvCxnSpPr>
              <a:stCxn id="15" idx="2"/>
              <a:endCxn id="37" idx="0"/>
            </p:cNvCxnSpPr>
            <p:nvPr/>
          </p:nvCxnSpPr>
          <p:spPr>
            <a:xfrm flipH="1">
              <a:off x="3646443" y="3614371"/>
              <a:ext cx="108805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9" idx="2"/>
              <a:endCxn id="47" idx="0"/>
            </p:cNvCxnSpPr>
            <p:nvPr/>
          </p:nvCxnSpPr>
          <p:spPr>
            <a:xfrm>
              <a:off x="6438803" y="3614371"/>
              <a:ext cx="146833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869988" y="1595198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2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914501" y="3135188"/>
            <a:ext cx="8375904" cy="457200"/>
            <a:chOff x="6592874" y="5299424"/>
            <a:chExt cx="5491969" cy="289742"/>
          </a:xfrm>
        </p:grpSpPr>
        <p:sp>
          <p:nvSpPr>
            <p:cNvPr id="105" name="Right Triangle 104"/>
            <p:cNvSpPr/>
            <p:nvPr/>
          </p:nvSpPr>
          <p:spPr>
            <a:xfrm flipH="1">
              <a:off x="6592874" y="5299424"/>
              <a:ext cx="1707382" cy="289742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Right Triangle 105"/>
            <p:cNvSpPr/>
            <p:nvPr/>
          </p:nvSpPr>
          <p:spPr>
            <a:xfrm>
              <a:off x="10430222" y="5299424"/>
              <a:ext cx="1654621" cy="289742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8287830" y="5299424"/>
              <a:ext cx="2142392" cy="2897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902735" y="3643132"/>
            <a:ext cx="8387670" cy="1144306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0558" y="3722620"/>
            <a:ext cx="8203889" cy="990467"/>
            <a:chOff x="2000558" y="3722620"/>
            <a:chExt cx="8203889" cy="990467"/>
          </a:xfrm>
        </p:grpSpPr>
        <p:sp>
          <p:nvSpPr>
            <p:cNvPr id="6" name="Rectangle 5"/>
            <p:cNvSpPr/>
            <p:nvPr/>
          </p:nvSpPr>
          <p:spPr>
            <a:xfrm>
              <a:off x="3286448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3773169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312718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65663" y="5130919"/>
            <a:ext cx="45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Kernel-Granularity</a:t>
            </a:r>
            <a:r>
              <a:rPr lang="en-US" dirty="0"/>
              <a:t> Kernel Launch Aggregation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869988" y="1595198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21983" y="3213462"/>
            <a:ext cx="574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--- </a:t>
            </a:r>
            <a:r>
              <a:rPr lang="en-US" dirty="0" smtClean="0">
                <a:latin typeface="+mj-lt"/>
              </a:rPr>
              <a:t>launch </a:t>
            </a:r>
            <a:r>
              <a:rPr lang="en-US" dirty="0">
                <a:latin typeface="+mj-lt"/>
              </a:rPr>
              <a:t>child from </a:t>
            </a:r>
            <a:r>
              <a:rPr lang="en-US" dirty="0" smtClean="0">
                <a:latin typeface="+mj-lt"/>
              </a:rPr>
              <a:t>host after parent terminates </a:t>
            </a:r>
            <a:r>
              <a:rPr lang="en-US" dirty="0">
                <a:latin typeface="+mj-lt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932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91" grpId="0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35283" y="374459"/>
            <a:ext cx="11521435" cy="5695684"/>
            <a:chOff x="106680" y="374459"/>
            <a:chExt cx="11521435" cy="5695684"/>
          </a:xfrm>
        </p:grpSpPr>
        <p:grpSp>
          <p:nvGrpSpPr>
            <p:cNvPr id="58" name="Group 57"/>
            <p:cNvGrpSpPr/>
            <p:nvPr/>
          </p:nvGrpSpPr>
          <p:grpSpPr>
            <a:xfrm>
              <a:off x="2892013" y="4627904"/>
              <a:ext cx="2715475" cy="289742"/>
              <a:chOff x="2892013" y="5299424"/>
              <a:chExt cx="2715475" cy="289742"/>
            </a:xfrm>
          </p:grpSpPr>
          <p:sp>
            <p:nvSpPr>
              <p:cNvPr id="7" name="Right Triangle 6"/>
              <p:cNvSpPr/>
              <p:nvPr/>
            </p:nvSpPr>
            <p:spPr>
              <a:xfrm flipH="1" flipV="1">
                <a:off x="2892013" y="5299424"/>
                <a:ext cx="455201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" name="Right Triangle 7"/>
              <p:cNvSpPr/>
              <p:nvPr/>
            </p:nvSpPr>
            <p:spPr>
              <a:xfrm>
                <a:off x="3887693" y="5299424"/>
                <a:ext cx="1719795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3346735" y="5299424"/>
                <a:ext cx="553372" cy="289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06680" y="4627904"/>
              <a:ext cx="3145572" cy="289742"/>
              <a:chOff x="106680" y="5299424"/>
              <a:chExt cx="3145572" cy="289742"/>
            </a:xfrm>
          </p:grpSpPr>
          <p:sp>
            <p:nvSpPr>
              <p:cNvPr id="11" name="Right Triangle 10"/>
              <p:cNvSpPr/>
              <p:nvPr/>
            </p:nvSpPr>
            <p:spPr>
              <a:xfrm flipH="1">
                <a:off x="106680" y="5299424"/>
                <a:ext cx="1707383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>
                <a:off x="2783098" y="5299424"/>
                <a:ext cx="469154" cy="289742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1801636" y="5299424"/>
                <a:ext cx="983535" cy="2897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660967" y="3445581"/>
              <a:ext cx="2404986" cy="1232011"/>
              <a:chOff x="1660967" y="4117101"/>
              <a:chExt cx="2404986" cy="1232011"/>
            </a:xfrm>
          </p:grpSpPr>
          <p:sp>
            <p:nvSpPr>
              <p:cNvPr id="437" name="Rectangle 436"/>
              <p:cNvSpPr/>
              <p:nvPr/>
            </p:nvSpPr>
            <p:spPr>
              <a:xfrm>
                <a:off x="1774525" y="4208212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2891537" y="4208212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660967" y="4117101"/>
                <a:ext cx="2404986" cy="12320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926059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093964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2434341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2602246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3043071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3210976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551353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719258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826811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335093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943823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3452105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496213" y="1563223"/>
              <a:ext cx="2131902" cy="289742"/>
              <a:chOff x="9953418" y="2234743"/>
              <a:chExt cx="2131902" cy="289742"/>
            </a:xfrm>
          </p:grpSpPr>
          <p:sp>
            <p:nvSpPr>
              <p:cNvPr id="15" name="Right Triangle 14"/>
              <p:cNvSpPr/>
              <p:nvPr/>
            </p:nvSpPr>
            <p:spPr>
              <a:xfrm flipH="1" flipV="1">
                <a:off x="9953418" y="2234743"/>
                <a:ext cx="1396396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349816" y="2234743"/>
                <a:ext cx="735504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flipH="1" flipV="1">
                <a:off x="10377938" y="2234743"/>
                <a:ext cx="1706905" cy="2897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45335" y="1563223"/>
              <a:ext cx="1837414" cy="289742"/>
              <a:chOff x="9402540" y="2234743"/>
              <a:chExt cx="1837414" cy="289742"/>
            </a:xfrm>
          </p:grpSpPr>
          <p:sp>
            <p:nvSpPr>
              <p:cNvPr id="19" name="Right Triangle 18"/>
              <p:cNvSpPr/>
              <p:nvPr/>
            </p:nvSpPr>
            <p:spPr>
              <a:xfrm flipH="1" flipV="1">
                <a:off x="9402540" y="2234743"/>
                <a:ext cx="429188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9831728" y="2234743"/>
                <a:ext cx="1408226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332365" y="1563223"/>
              <a:ext cx="899235" cy="289742"/>
              <a:chOff x="8789570" y="2234743"/>
              <a:chExt cx="899235" cy="289742"/>
            </a:xfrm>
          </p:grpSpPr>
          <p:sp>
            <p:nvSpPr>
              <p:cNvPr id="22" name="Right Triangle 21"/>
              <p:cNvSpPr/>
              <p:nvPr/>
            </p:nvSpPr>
            <p:spPr>
              <a:xfrm flipH="1" flipV="1">
                <a:off x="8789570" y="2234743"/>
                <a:ext cx="20420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>
                <a:off x="9299242" y="2234743"/>
                <a:ext cx="38956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8993296" y="2234743"/>
                <a:ext cx="305947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140050" y="1563223"/>
              <a:ext cx="2290378" cy="289742"/>
              <a:chOff x="6597255" y="2234743"/>
              <a:chExt cx="2290378" cy="289742"/>
            </a:xfrm>
          </p:grpSpPr>
          <p:sp>
            <p:nvSpPr>
              <p:cNvPr id="26" name="Right Triangle 25"/>
              <p:cNvSpPr/>
              <p:nvPr/>
            </p:nvSpPr>
            <p:spPr>
              <a:xfrm flipH="1">
                <a:off x="6597255" y="2234743"/>
                <a:ext cx="170738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" name="Right Triangle 26"/>
              <p:cNvSpPr/>
              <p:nvPr/>
            </p:nvSpPr>
            <p:spPr>
              <a:xfrm>
                <a:off x="8729158" y="2234743"/>
                <a:ext cx="158475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8292215" y="2234743"/>
                <a:ext cx="436464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681591" y="374459"/>
              <a:ext cx="2404986" cy="1232011"/>
              <a:chOff x="8138796" y="1045979"/>
              <a:chExt cx="2404986" cy="1232011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8252354" y="1137090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9369366" y="1137090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8138796" y="1045979"/>
                <a:ext cx="2404986" cy="12320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8403888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8571793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8912170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9080075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9520900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9688805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0029182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0197087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8304640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8812922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9421652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9929934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450" name="Group 449"/>
            <p:cNvGrpSpPr/>
            <p:nvPr/>
          </p:nvGrpSpPr>
          <p:grpSpPr>
            <a:xfrm>
              <a:off x="6135669" y="4627904"/>
              <a:ext cx="5491969" cy="289742"/>
              <a:chOff x="6592874" y="5299424"/>
              <a:chExt cx="5491969" cy="289742"/>
            </a:xfrm>
          </p:grpSpPr>
          <p:sp>
            <p:nvSpPr>
              <p:cNvPr id="3" name="Right Triangle 2"/>
              <p:cNvSpPr/>
              <p:nvPr/>
            </p:nvSpPr>
            <p:spPr>
              <a:xfrm flipH="1">
                <a:off x="6592874" y="5299424"/>
                <a:ext cx="1707382" cy="289742"/>
              </a:xfrm>
              <a:prstGeom prst="rt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" name="Right Triangle 3"/>
              <p:cNvSpPr/>
              <p:nvPr/>
            </p:nvSpPr>
            <p:spPr>
              <a:xfrm>
                <a:off x="10430222" y="5299424"/>
                <a:ext cx="1654621" cy="289742"/>
              </a:xfrm>
              <a:prstGeom prst="rt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flipH="1">
                <a:off x="8287830" y="5299424"/>
                <a:ext cx="2142392" cy="28974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cxnSp>
          <p:nvCxnSpPr>
            <p:cNvPr id="184" name="Straight Arrow Connector 183"/>
            <p:cNvCxnSpPr>
              <a:stCxn id="315" idx="2"/>
              <a:endCxn id="235" idx="0"/>
            </p:cNvCxnSpPr>
            <p:nvPr/>
          </p:nvCxnSpPr>
          <p:spPr>
            <a:xfrm flipH="1">
              <a:off x="7278630" y="1404016"/>
              <a:ext cx="708854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311" idx="2"/>
              <a:endCxn id="249" idx="0"/>
            </p:cNvCxnSpPr>
            <p:nvPr/>
          </p:nvCxnSpPr>
          <p:spPr>
            <a:xfrm>
              <a:off x="8495766" y="1404016"/>
              <a:ext cx="388318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03" idx="2"/>
              <a:endCxn id="193" idx="0"/>
            </p:cNvCxnSpPr>
            <p:nvPr/>
          </p:nvCxnSpPr>
          <p:spPr>
            <a:xfrm>
              <a:off x="9104496" y="1404016"/>
              <a:ext cx="962358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299" idx="2"/>
              <a:endCxn id="221" idx="0"/>
            </p:cNvCxnSpPr>
            <p:nvPr/>
          </p:nvCxnSpPr>
          <p:spPr>
            <a:xfrm>
              <a:off x="9612777" y="1404016"/>
              <a:ext cx="1636852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6196118" y="2629690"/>
              <a:ext cx="537593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  <a:latin typeface="+mj-lt"/>
                </a:rPr>
                <a:t>Warp-Granularity</a:t>
              </a:r>
              <a:r>
                <a:rPr lang="en-US" dirty="0" smtClean="0">
                  <a:latin typeface="+mj-lt"/>
                </a:rPr>
                <a:t> </a:t>
              </a:r>
              <a:r>
                <a:rPr lang="en-US" dirty="0">
                  <a:latin typeface="+mj-lt"/>
                </a:rPr>
                <a:t>Kernel Launch Aggregation</a:t>
              </a:r>
            </a:p>
          </p:txBody>
        </p:sp>
        <p:cxnSp>
          <p:nvCxnSpPr>
            <p:cNvPr id="322" name="Straight Arrow Connector 321"/>
            <p:cNvCxnSpPr>
              <a:stCxn id="447" idx="2"/>
              <a:endCxn id="369" idx="0"/>
            </p:cNvCxnSpPr>
            <p:nvPr/>
          </p:nvCxnSpPr>
          <p:spPr>
            <a:xfrm flipH="1">
              <a:off x="1685841" y="4475138"/>
              <a:ext cx="281020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435" idx="2"/>
              <a:endCxn id="329" idx="0"/>
            </p:cNvCxnSpPr>
            <p:nvPr/>
          </p:nvCxnSpPr>
          <p:spPr>
            <a:xfrm>
              <a:off x="3083872" y="4475138"/>
              <a:ext cx="1385040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118953" y="5700812"/>
              <a:ext cx="548901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/>
                  </a:solidFill>
                  <a:latin typeface="+mj-lt"/>
                </a:rPr>
                <a:t>Block-Granularity</a:t>
              </a:r>
              <a:r>
                <a:rPr lang="en-US" dirty="0" smtClean="0">
                  <a:latin typeface="+mj-lt"/>
                </a:rPr>
                <a:t> </a:t>
              </a:r>
              <a:r>
                <a:rPr lang="en-US" dirty="0">
                  <a:latin typeface="+mj-lt"/>
                </a:rPr>
                <a:t>Kernel Launch Aggregation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6139579" y="5700812"/>
              <a:ext cx="548805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/>
                  </a:solidFill>
                  <a:latin typeface="+mj-lt"/>
                </a:rPr>
                <a:t>Kernel-Granularity</a:t>
              </a:r>
              <a:r>
                <a:rPr lang="en-US" dirty="0" smtClean="0">
                  <a:latin typeface="+mj-lt"/>
                </a:rPr>
                <a:t> </a:t>
              </a:r>
              <a:r>
                <a:rPr lang="en-US" dirty="0">
                  <a:latin typeface="+mj-lt"/>
                </a:rPr>
                <a:t>Kernel Launch Aggregation</a:t>
              </a: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6204252" y="4610422"/>
              <a:ext cx="536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--- </a:t>
              </a:r>
              <a:r>
                <a:rPr lang="en-US" dirty="0" smtClean="0">
                  <a:latin typeface="+mj-lt"/>
                </a:rPr>
                <a:t>launch </a:t>
              </a:r>
              <a:r>
                <a:rPr lang="en-US" dirty="0">
                  <a:latin typeface="+mj-lt"/>
                </a:rPr>
                <a:t>child from </a:t>
              </a:r>
              <a:r>
                <a:rPr lang="en-US" dirty="0" smtClean="0">
                  <a:latin typeface="+mj-lt"/>
                </a:rPr>
                <a:t>host after parent terminates </a:t>
              </a:r>
              <a:r>
                <a:rPr lang="en-US" dirty="0">
                  <a:latin typeface="+mj-lt"/>
                </a:rPr>
                <a:t>---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9428" y="4972949"/>
              <a:ext cx="3132825" cy="749985"/>
              <a:chOff x="119428" y="5644469"/>
              <a:chExt cx="3132825" cy="749985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1017801" y="5699933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697780" y="5699933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540562" y="5696566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75019" y="5696566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110047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212259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419462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521674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790026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892238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099441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201653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632808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735020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2942223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044435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19428" y="5644469"/>
                <a:ext cx="3132825" cy="749985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267265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69477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576680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78892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2881806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9630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359045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1729609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039024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572391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206848" y="5729696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516263" y="5729696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330333" y="4972949"/>
              <a:ext cx="2277157" cy="749985"/>
              <a:chOff x="3330333" y="5644469"/>
              <a:chExt cx="2277157" cy="749985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4906109" y="5696566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383344" y="5699932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063323" y="5699932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4998355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5100567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307770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5409982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3330333" y="5644469"/>
                <a:ext cx="2277157" cy="749985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475590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577802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785005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3887217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4155569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4257781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464984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567196" y="5774447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937938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247353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415173" y="5733062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724588" y="5733062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95152" y="5733062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404567" y="5733062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449" name="Group 448"/>
            <p:cNvGrpSpPr/>
            <p:nvPr/>
          </p:nvGrpSpPr>
          <p:grpSpPr>
            <a:xfrm>
              <a:off x="6139577" y="4972949"/>
              <a:ext cx="5488061" cy="749985"/>
              <a:chOff x="6596782" y="5644469"/>
              <a:chExt cx="5488061" cy="749985"/>
            </a:xfrm>
          </p:grpSpPr>
          <p:sp>
            <p:nvSpPr>
              <p:cNvPr id="538" name="Rectangle 537"/>
              <p:cNvSpPr/>
              <p:nvPr/>
            </p:nvSpPr>
            <p:spPr>
              <a:xfrm>
                <a:off x="7495155" y="5699933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8175134" y="5699933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9017916" y="5696566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652373" y="5696566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1383462" y="5696566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860698" y="5699933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0540677" y="5699933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7587401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689613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896816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7999028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8267380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8369592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8576795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8679007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9110162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9212374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9419577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9521789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596782" y="5644469"/>
                <a:ext cx="5488061" cy="749985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6744619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6846831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7054034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7156246" y="5771081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1475708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11577920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11785123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1887335" y="5771081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9952944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0055156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0262359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0364571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10632923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10735135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942338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1044550" y="5774448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526984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836399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8206963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8516378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9049745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9359160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6684202" y="5729696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6993617" y="5729696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1415291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11724706" y="5729696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9892527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201942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0572506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881921" y="5733063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681117" y="3445581"/>
              <a:ext cx="2404984" cy="1232011"/>
              <a:chOff x="8138322" y="4117101"/>
              <a:chExt cx="2404984" cy="1232011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8251879" y="4208212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9368890" y="4208212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8138322" y="4117101"/>
                <a:ext cx="2404984" cy="12320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8403413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8571318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8911695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9079600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9520424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9688329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0028706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0196611" y="4330618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8304165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8812447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9421176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9929458" y="4262635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8505595" y="1901827"/>
              <a:ext cx="756974" cy="749985"/>
              <a:chOff x="8962800" y="2573347"/>
              <a:chExt cx="756974" cy="749985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9018391" y="2625444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8962800" y="2573347"/>
                <a:ext cx="756974" cy="74998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9110637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212849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9420052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9522264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9050220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9359635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140052" y="1901827"/>
              <a:ext cx="2277155" cy="749985"/>
              <a:chOff x="6597257" y="2573347"/>
              <a:chExt cx="2277155" cy="749985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7495630" y="2628811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8175609" y="2628811"/>
                <a:ext cx="645793" cy="645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6652848" y="2625444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7587876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690088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7897291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7999503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8267855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8370067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8577270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8679482" y="2703326"/>
                <a:ext cx="49676" cy="49676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6597257" y="2573347"/>
                <a:ext cx="2277155" cy="74998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745094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6847306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054509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156721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7527459" y="2661941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7836874" y="2661941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8207438" y="2661941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8516853" y="2661941"/>
                <a:ext cx="272722" cy="579532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68467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699409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0871141" y="1901827"/>
              <a:ext cx="756974" cy="749985"/>
              <a:chOff x="11328346" y="2573347"/>
              <a:chExt cx="756974" cy="749985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1383937" y="2625444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11328346" y="2573347"/>
                <a:ext cx="756974" cy="74998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76183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11578395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785598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1887810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1415766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1725181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350958" y="1901827"/>
              <a:ext cx="1431792" cy="749985"/>
              <a:chOff x="9808163" y="2573347"/>
              <a:chExt cx="1431792" cy="749985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9861172" y="2628810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0541151" y="2628810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9808163" y="2573347"/>
                <a:ext cx="1431792" cy="74998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9953418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0055630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0262833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0365045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0633397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0735609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0942812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045024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9893001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0202416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057298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088239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045030" y="2629690"/>
              <a:ext cx="363781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Original </a:t>
              </a:r>
              <a:r>
                <a:rPr lang="en-US" dirty="0">
                  <a:latin typeface="+mj-lt"/>
                </a:rPr>
                <a:t>Kernel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5267" y="1901827"/>
              <a:ext cx="1431792" cy="749985"/>
              <a:chOff x="965267" y="2573347"/>
              <a:chExt cx="1431792" cy="749985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018276" y="2628810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698255" y="2628810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65267" y="2573347"/>
                <a:ext cx="1431792" cy="7499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110522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12734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419937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522149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790501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892713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099916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202128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485447" y="1901827"/>
              <a:ext cx="756974" cy="749985"/>
              <a:chOff x="2485447" y="2573347"/>
              <a:chExt cx="756974" cy="749985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541038" y="2625444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485447" y="2573347"/>
                <a:ext cx="756974" cy="7499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633284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735496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942699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4911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11382" y="1901827"/>
              <a:ext cx="774018" cy="749985"/>
              <a:chOff x="111382" y="2573347"/>
              <a:chExt cx="774018" cy="74998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5495" y="2625444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1382" y="2573347"/>
                <a:ext cx="774018" cy="7499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67741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69953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77156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79368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850993" y="1901827"/>
              <a:ext cx="756974" cy="749985"/>
              <a:chOff x="4850993" y="2573347"/>
              <a:chExt cx="756974" cy="749985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906584" y="2625444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850993" y="2573347"/>
                <a:ext cx="756974" cy="7499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998830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01042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308245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410457" y="2699959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30810" y="1901827"/>
              <a:ext cx="1431792" cy="749985"/>
              <a:chOff x="3330810" y="2573347"/>
              <a:chExt cx="1431792" cy="74998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83819" y="2628810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063798" y="2628810"/>
                <a:ext cx="645793" cy="6457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330810" y="2573347"/>
                <a:ext cx="1431792" cy="7499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476065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78277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785480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887692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156044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258256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65459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67671" y="2703325"/>
                <a:ext cx="49676" cy="496763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661443" y="374459"/>
              <a:ext cx="2404986" cy="1232011"/>
              <a:chOff x="1661443" y="1045979"/>
              <a:chExt cx="2404986" cy="1232011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775001" y="1137090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892013" y="1137090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661443" y="1045979"/>
                <a:ext cx="2404986" cy="12320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926535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094440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434817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602722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043547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211452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551829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719734" y="1259496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827287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335569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944299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3452581" y="1191513"/>
                <a:ext cx="448004" cy="952009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cxnSp>
          <p:nvCxnSpPr>
            <p:cNvPr id="43" name="Straight Arrow Connector 42"/>
            <p:cNvCxnSpPr>
              <a:stCxn id="177" idx="2"/>
              <a:endCxn id="95" idx="0"/>
            </p:cNvCxnSpPr>
            <p:nvPr/>
          </p:nvCxnSpPr>
          <p:spPr>
            <a:xfrm flipH="1">
              <a:off x="498391" y="1404016"/>
              <a:ext cx="1468946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8" idx="2"/>
              <a:endCxn id="123" idx="0"/>
            </p:cNvCxnSpPr>
            <p:nvPr/>
          </p:nvCxnSpPr>
          <p:spPr>
            <a:xfrm flipH="1">
              <a:off x="1681162" y="1404016"/>
              <a:ext cx="454080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74" idx="2"/>
              <a:endCxn id="109" idx="0"/>
            </p:cNvCxnSpPr>
            <p:nvPr/>
          </p:nvCxnSpPr>
          <p:spPr>
            <a:xfrm>
              <a:off x="2643523" y="1404016"/>
              <a:ext cx="220412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65" idx="2"/>
              <a:endCxn id="53" idx="0"/>
            </p:cNvCxnSpPr>
            <p:nvPr/>
          </p:nvCxnSpPr>
          <p:spPr>
            <a:xfrm>
              <a:off x="3084349" y="1404016"/>
              <a:ext cx="962357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62" idx="2"/>
              <a:endCxn id="81" idx="0"/>
            </p:cNvCxnSpPr>
            <p:nvPr/>
          </p:nvCxnSpPr>
          <p:spPr>
            <a:xfrm>
              <a:off x="3760535" y="1404016"/>
              <a:ext cx="1468946" cy="497811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23" y="590625"/>
            <a:ext cx="561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kernel&lt;&lt;&lt;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gD,bD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&gt;&gt;&gt;(arg1,arg2,arg3)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002" y="1284768"/>
            <a:ext cx="553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mr10" panose="020B0500000000000000" pitchFamily="34" charset="0"/>
                <a:cs typeface="Times New Roman" panose="02020603050405020304" pitchFamily="18" charset="0"/>
              </a:rPr>
              <a:t>Original Kernel Call</a:t>
            </a:r>
            <a:endParaRPr lang="en-US" sz="2000" dirty="0">
              <a:latin typeface="cmr10" panose="020B05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723" y="3076161"/>
            <a:ext cx="5704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allocate arrays for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args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, and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endParaRPr lang="en-US" i="1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store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in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arg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store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in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array,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in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</a:t>
            </a:r>
            <a:endParaRPr lang="en-US" i="1" dirty="0">
              <a:latin typeface="+mj-lt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new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= sum of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 across warp/block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new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= max of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 across warp/block</a:t>
            </a:r>
            <a:endParaRPr lang="en-US" i="1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if(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threadIdx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== launcher thread in warp/block) {</a:t>
            </a:r>
            <a:endParaRPr lang="en-US" i="1" dirty="0">
              <a:latin typeface="+mj-lt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_agg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new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new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(</a:t>
            </a:r>
            <a:r>
              <a:rPr lang="en-US" i="1" dirty="0" err="1">
                <a:latin typeface="+mj-lt"/>
                <a:cs typeface="Arial" panose="020B0604020202020204" pitchFamily="34" charset="0"/>
              </a:rPr>
              <a:t>arg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 arrays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array,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}</a:t>
            </a:r>
            <a:endParaRPr lang="en-US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2" y="5553206"/>
            <a:ext cx="553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mr10" panose="020B0500000000000000" pitchFamily="34" charset="0"/>
                <a:cs typeface="Times New Roman" panose="02020603050405020304" pitchFamily="18" charset="0"/>
              </a:rPr>
              <a:t>Transformed Kernel Call</a:t>
            </a:r>
          </a:p>
          <a:p>
            <a:pPr algn="ctr"/>
            <a:r>
              <a:rPr lang="en-US" sz="1600" dirty="0" smtClean="0">
                <a:latin typeface="cmr10" panose="020B0500000000000000" pitchFamily="34" charset="0"/>
                <a:cs typeface="Times New Roman" panose="02020603050405020304" pitchFamily="18" charset="0"/>
              </a:rPr>
              <a:t>(block-granularity aggregation example)</a:t>
            </a:r>
            <a:endParaRPr lang="en-US" sz="2000" dirty="0">
              <a:latin typeface="cmr10" panose="020B0500000000000000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209881" y="1977453"/>
            <a:ext cx="4190600" cy="1003785"/>
            <a:chOff x="6540757" y="1877189"/>
            <a:chExt cx="3131039" cy="749985"/>
          </a:xfrm>
        </p:grpSpPr>
        <p:sp>
          <p:nvSpPr>
            <p:cNvPr id="7" name="Rectangle 6"/>
            <p:cNvSpPr/>
            <p:nvPr/>
          </p:nvSpPr>
          <p:spPr>
            <a:xfrm>
              <a:off x="7447651" y="1932652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27630" y="1932652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4642" y="1877189"/>
              <a:ext cx="1431792" cy="7499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39897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42109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9312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19876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22088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29291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79480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88895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59459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8874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70413" y="1929286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14822" y="1877189"/>
              <a:ext cx="756974" cy="7499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62659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64871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72074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74286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02242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11657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04870" y="1929286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0757" y="1877189"/>
              <a:ext cx="774018" cy="7499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97116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99328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06531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08743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699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46114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595254" y="55158"/>
            <a:ext cx="1419854" cy="1419851"/>
            <a:chOff x="8204376" y="440932"/>
            <a:chExt cx="1060855" cy="1060852"/>
          </a:xfrm>
        </p:grpSpPr>
        <p:sp>
          <p:nvSpPr>
            <p:cNvPr id="66" name="Rectangle 65"/>
            <p:cNvSpPr/>
            <p:nvPr/>
          </p:nvSpPr>
          <p:spPr>
            <a:xfrm>
              <a:off x="8204376" y="440932"/>
              <a:ext cx="1060855" cy="1060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55910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23815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64192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32097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56662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764944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81" name="Straight Arrow Connector 80"/>
          <p:cNvCxnSpPr>
            <a:stCxn id="69" idx="2"/>
            <a:endCxn id="33" idx="0"/>
          </p:cNvCxnSpPr>
          <p:nvPr/>
        </p:nvCxnSpPr>
        <p:spPr>
          <a:xfrm flipH="1">
            <a:off x="7727856" y="1311180"/>
            <a:ext cx="1124821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2"/>
            <a:endCxn id="9" idx="0"/>
          </p:cNvCxnSpPr>
          <p:nvPr/>
        </p:nvCxnSpPr>
        <p:spPr>
          <a:xfrm>
            <a:off x="9077402" y="1311180"/>
            <a:ext cx="233482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2" idx="2"/>
            <a:endCxn id="24" idx="0"/>
          </p:cNvCxnSpPr>
          <p:nvPr/>
        </p:nvCxnSpPr>
        <p:spPr>
          <a:xfrm>
            <a:off x="9757690" y="1311180"/>
            <a:ext cx="1136222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209881" y="5258820"/>
            <a:ext cx="4190600" cy="10037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7295690" y="5328547"/>
            <a:ext cx="4030389" cy="868837"/>
            <a:chOff x="7295690" y="5542867"/>
            <a:chExt cx="4030389" cy="868837"/>
          </a:xfrm>
        </p:grpSpPr>
        <p:sp>
          <p:nvSpPr>
            <p:cNvPr id="102" name="Rectangle 101"/>
            <p:cNvSpPr/>
            <p:nvPr/>
          </p:nvSpPr>
          <p:spPr>
            <a:xfrm>
              <a:off x="8423673" y="5547372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333761" y="5547372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547136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683937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61258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098059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457223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594024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871346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008147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466273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80396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376361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790484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461746" y="5542867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585209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722010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999331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136133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504346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18469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295690" y="5542867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419153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555954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833276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970077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338290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752413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595254" y="3336525"/>
            <a:ext cx="1419854" cy="1419851"/>
            <a:chOff x="8204376" y="440932"/>
            <a:chExt cx="1060855" cy="1060852"/>
          </a:xfrm>
        </p:grpSpPr>
        <p:sp>
          <p:nvSpPr>
            <p:cNvPr id="95" name="Rectangle 94"/>
            <p:cNvSpPr/>
            <p:nvPr/>
          </p:nvSpPr>
          <p:spPr>
            <a:xfrm>
              <a:off x="8204376" y="440932"/>
              <a:ext cx="1060855" cy="1060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355910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23815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864192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032097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56662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764944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92" name="Straight Arrow Connector 91"/>
          <p:cNvCxnSpPr>
            <a:stCxn id="96" idx="2"/>
            <a:endCxn id="126" idx="0"/>
          </p:cNvCxnSpPr>
          <p:nvPr/>
        </p:nvCxnSpPr>
        <p:spPr>
          <a:xfrm>
            <a:off x="8852677" y="4592547"/>
            <a:ext cx="452503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3183464" y="432297"/>
            <a:ext cx="7676527" cy="1463855"/>
            <a:chOff x="3183464" y="646617"/>
            <a:chExt cx="7676527" cy="1463855"/>
          </a:xfrm>
        </p:grpSpPr>
        <p:sp>
          <p:nvSpPr>
            <p:cNvPr id="133" name="Rectangle 132"/>
            <p:cNvSpPr/>
            <p:nvPr/>
          </p:nvSpPr>
          <p:spPr>
            <a:xfrm>
              <a:off x="825192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88524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07105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38602" y="646617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183464" y="646617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17173" y="646617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50380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13712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32293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67711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310427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9624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227461" y="432297"/>
            <a:ext cx="8286023" cy="1267425"/>
            <a:chOff x="2227461" y="646617"/>
            <a:chExt cx="8286023" cy="1267425"/>
          </a:xfrm>
        </p:grpSpPr>
        <p:sp>
          <p:nvSpPr>
            <p:cNvPr id="136" name="Oval 135"/>
            <p:cNvSpPr/>
            <p:nvPr/>
          </p:nvSpPr>
          <p:spPr>
            <a:xfrm>
              <a:off x="8307209" y="173116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227461" y="64661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9268145" y="173116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0330604" y="173116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828326" y="432297"/>
            <a:ext cx="8498721" cy="1267425"/>
            <a:chOff x="1828326" y="646617"/>
            <a:chExt cx="8498721" cy="1267425"/>
          </a:xfrm>
        </p:grpSpPr>
        <p:sp>
          <p:nvSpPr>
            <p:cNvPr id="137" name="Oval 136"/>
            <p:cNvSpPr/>
            <p:nvPr/>
          </p:nvSpPr>
          <p:spPr>
            <a:xfrm>
              <a:off x="8120772" y="1731162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828326" y="646617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081708" y="1731162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0144167" y="1731162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9333761" y="4781278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9379480" y="4813282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9608081" y="4813282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836683" y="4813282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9433657" y="4959201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479376" y="4991205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9707977" y="4991205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9936579" y="4991205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0254003" y="4650977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0299722" y="4682981"/>
            <a:ext cx="182880" cy="18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0528323" y="4682981"/>
            <a:ext cx="182880" cy="18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0756925" y="4682981"/>
            <a:ext cx="182880" cy="18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0348579" y="4802479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0394298" y="483448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0622899" y="483448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0851501" y="483448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0448475" y="4942206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0494194" y="497421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722795" y="497421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951397" y="497421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934605" y="3113121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254002" y="4267968"/>
            <a:ext cx="8794625" cy="1043112"/>
            <a:chOff x="254002" y="4482288"/>
            <a:chExt cx="8794625" cy="1043112"/>
          </a:xfrm>
        </p:grpSpPr>
        <p:sp>
          <p:nvSpPr>
            <p:cNvPr id="176" name="Rectangle 175"/>
            <p:cNvSpPr/>
            <p:nvPr/>
          </p:nvSpPr>
          <p:spPr>
            <a:xfrm>
              <a:off x="7624839" y="5156068"/>
              <a:ext cx="1423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cs typeface="Arial" panose="020B0604020202020204" pitchFamily="34" charset="0"/>
                </a:rPr>
                <a:t>= max(          )</a:t>
              </a: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7475750" y="5249294"/>
              <a:ext cx="182880" cy="1828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8348595" y="524929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8500995" y="524929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653395" y="524929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4002" y="4482288"/>
              <a:ext cx="182880" cy="1828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54002" y="3991373"/>
            <a:ext cx="8785007" cy="1084057"/>
            <a:chOff x="254002" y="4205693"/>
            <a:chExt cx="8785007" cy="1084057"/>
          </a:xfrm>
        </p:grpSpPr>
        <p:sp>
          <p:nvSpPr>
            <p:cNvPr id="166" name="Oval 165"/>
            <p:cNvSpPr/>
            <p:nvPr/>
          </p:nvSpPr>
          <p:spPr>
            <a:xfrm>
              <a:off x="7475750" y="5013644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8348595" y="5013644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8500995" y="5013644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8653395" y="5013644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624839" y="4920418"/>
              <a:ext cx="1414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cs typeface="Arial" panose="020B0604020202020204" pitchFamily="34" charset="0"/>
                </a:rPr>
                <a:t>= sum(          )</a:t>
              </a:r>
              <a:endParaRPr lang="en-US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54002" y="4205693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3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85 -0.47547 L 8.33333E-7 2.59259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2377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13 -0.47547 L 8.33333E-7 2.5925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377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47547 L 8.33333E-7 2.5925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2377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-0.43287 L -3.54167E-6 -4.81481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164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58 -0.4324 L -3.54167E-6 -4.81481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162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43 -0.43171 L -3.54167E-6 -4.81481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157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76 -0.45463 L 3.95833E-6 2.96296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227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64 -0.45463 L 3.95833E-6 2.96296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227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9 -0.4551 L 3.95833E-6 2.96296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03 -0.50648 L 4.16667E-6 -2.22222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2532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68 -0.50602 L 4.16667E-6 -2.22222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2530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-0.50648 L 4.16667E-6 -2.22222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2532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77 -0.48056 L -2.91667E-6 3.7037E-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24028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0.4801 L -2.91667E-6 3.7037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2400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5 -0.48056 L -2.91667E-6 3.7037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126" grpId="0" animBg="1"/>
      <p:bldP spid="178" grpId="0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5" grpId="0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1" grpId="0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7" grpId="0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3" grpId="0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" y="370688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global__ void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kernel(params)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kernel body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034" y="1284768"/>
            <a:ext cx="5298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mr10" panose="020B0500000000000000" pitchFamily="34" charset="0"/>
                <a:cs typeface="Times New Roman" panose="02020603050405020304" pitchFamily="18" charset="0"/>
              </a:rPr>
              <a:t>Original Kernel</a:t>
            </a:r>
            <a:endParaRPr lang="en-US" sz="2000" dirty="0">
              <a:latin typeface="cmr10" panose="020B05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" y="2985699"/>
            <a:ext cx="8533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global__ void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_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agg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param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arrays,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array,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calculate index of parent thread</a:t>
            </a:r>
            <a:endParaRPr lang="de-DE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load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 from </a:t>
            </a:r>
            <a:r>
              <a:rPr lang="en-US" i="1" dirty="0" err="1">
                <a:latin typeface="+mj-lt"/>
                <a:cs typeface="Arial" panose="020B0604020202020204" pitchFamily="34" charset="0"/>
              </a:rPr>
              <a:t>param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 arrays</a:t>
            </a:r>
            <a:endParaRPr lang="de-DE" dirty="0" smtClean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load actual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gridDim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/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blockDim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from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/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bD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arrays</a:t>
            </a:r>
            <a:endParaRPr lang="de-DE" dirty="0" smtClean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calculate actual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blockIdx</a:t>
            </a:r>
            <a:endParaRPr lang="de-DE" dirty="0" smtClean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if(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threadIdx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 &lt; actual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blockDim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) {</a:t>
            </a:r>
            <a:endParaRPr lang="de-DE" dirty="0" smtClean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kernel body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(with 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kernel launches transformed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and with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using actual 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gridDim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/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blockDim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/</a:t>
            </a:r>
            <a:r>
              <a:rPr lang="en-US" i="1" dirty="0" err="1" smtClean="0">
                <a:latin typeface="+mj-lt"/>
                <a:cs typeface="Arial" panose="020B0604020202020204" pitchFamily="34" charset="0"/>
              </a:rPr>
              <a:t>blockIdx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smtClean="0">
                <a:latin typeface="+mj-lt"/>
                <a:cs typeface="Arial" panose="020B0604020202020204" pitchFamily="34" charset="0"/>
              </a:rPr>
              <a:t>}</a:t>
            </a:r>
            <a:endParaRPr lang="de-DE" dirty="0">
              <a:latin typeface="+mj-lt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307" y="5553206"/>
            <a:ext cx="5683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mr10" panose="020B0500000000000000" pitchFamily="34" charset="0"/>
                <a:cs typeface="Times New Roman" panose="02020603050405020304" pitchFamily="18" charset="0"/>
              </a:rPr>
              <a:t>Transformed Kernel</a:t>
            </a:r>
            <a:endParaRPr lang="en-US" sz="2800" dirty="0">
              <a:latin typeface="cmr10" panose="020B0500000000000000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cmr10" panose="020B0500000000000000" pitchFamily="34" charset="0"/>
                <a:cs typeface="Times New Roman" panose="02020603050405020304" pitchFamily="18" charset="0"/>
              </a:rPr>
              <a:t>(block-granularity aggregation example)</a:t>
            </a:r>
            <a:endParaRPr lang="en-US" sz="2000" dirty="0">
              <a:latin typeface="cmr10" panose="020B0500000000000000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cmr10" panose="020B0500000000000000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7209881" y="1977453"/>
            <a:ext cx="4190600" cy="1003785"/>
            <a:chOff x="6540757" y="1877189"/>
            <a:chExt cx="3131039" cy="749985"/>
          </a:xfrm>
        </p:grpSpPr>
        <p:sp>
          <p:nvSpPr>
            <p:cNvPr id="109" name="Rectangle 108"/>
            <p:cNvSpPr/>
            <p:nvPr/>
          </p:nvSpPr>
          <p:spPr>
            <a:xfrm>
              <a:off x="7447651" y="1932652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127630" y="1932652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394642" y="1877189"/>
              <a:ext cx="1431792" cy="7499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539897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642109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849312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19876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322088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529291" y="2007167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479480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88895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9459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468874" y="1965782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70413" y="1929286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914822" y="1877189"/>
              <a:ext cx="756974" cy="7499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062659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164871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372074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474286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002242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311657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604870" y="1929286"/>
              <a:ext cx="645793" cy="645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540757" y="1877189"/>
              <a:ext cx="774018" cy="7499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697116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99328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006531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108743" y="2003801"/>
              <a:ext cx="49676" cy="49676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636699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946114" y="1962416"/>
              <a:ext cx="272722" cy="579534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595254" y="55158"/>
            <a:ext cx="1419854" cy="1419851"/>
            <a:chOff x="8204376" y="440932"/>
            <a:chExt cx="1060855" cy="1060852"/>
          </a:xfrm>
        </p:grpSpPr>
        <p:sp>
          <p:nvSpPr>
            <p:cNvPr id="139" name="Rectangle 138"/>
            <p:cNvSpPr/>
            <p:nvPr/>
          </p:nvSpPr>
          <p:spPr>
            <a:xfrm>
              <a:off x="8204376" y="440932"/>
              <a:ext cx="1060855" cy="1060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355910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23815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864192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032097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256662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764944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146" name="Straight Arrow Connector 145"/>
          <p:cNvCxnSpPr>
            <a:stCxn id="140" idx="2"/>
            <a:endCxn id="131" idx="0"/>
          </p:cNvCxnSpPr>
          <p:nvPr/>
        </p:nvCxnSpPr>
        <p:spPr>
          <a:xfrm flipH="1">
            <a:off x="7727856" y="1311180"/>
            <a:ext cx="1124821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2"/>
            <a:endCxn id="111" idx="0"/>
          </p:cNvCxnSpPr>
          <p:nvPr/>
        </p:nvCxnSpPr>
        <p:spPr>
          <a:xfrm>
            <a:off x="9077402" y="1311180"/>
            <a:ext cx="233482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3" idx="2"/>
            <a:endCxn id="123" idx="0"/>
          </p:cNvCxnSpPr>
          <p:nvPr/>
        </p:nvCxnSpPr>
        <p:spPr>
          <a:xfrm>
            <a:off x="9757690" y="1311180"/>
            <a:ext cx="1136222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7209881" y="5258820"/>
            <a:ext cx="4190600" cy="100378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7295690" y="5328547"/>
            <a:ext cx="4030389" cy="868837"/>
            <a:chOff x="7295690" y="5542867"/>
            <a:chExt cx="4030389" cy="868837"/>
          </a:xfrm>
        </p:grpSpPr>
        <p:sp>
          <p:nvSpPr>
            <p:cNvPr id="151" name="Rectangle 150"/>
            <p:cNvSpPr/>
            <p:nvPr/>
          </p:nvSpPr>
          <p:spPr>
            <a:xfrm>
              <a:off x="8423673" y="5547372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333761" y="5547372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547136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683937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961258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098059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457223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9594024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871346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008147" y="5647103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466273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880396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9376361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9790484" y="5591713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461746" y="5542867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0585209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722010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999331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136133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504346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18469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295690" y="5542867"/>
              <a:ext cx="864333" cy="864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419153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555954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833276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970077" y="5642598"/>
              <a:ext cx="66487" cy="66487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38290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752413" y="5587208"/>
              <a:ext cx="365013" cy="775652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595254" y="3336525"/>
            <a:ext cx="1419854" cy="1419851"/>
            <a:chOff x="8204376" y="440932"/>
            <a:chExt cx="1060855" cy="1060852"/>
          </a:xfrm>
        </p:grpSpPr>
        <p:sp>
          <p:nvSpPr>
            <p:cNvPr id="180" name="Rectangle 179"/>
            <p:cNvSpPr/>
            <p:nvPr/>
          </p:nvSpPr>
          <p:spPr>
            <a:xfrm>
              <a:off x="8204376" y="440932"/>
              <a:ext cx="1060855" cy="1060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355910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523815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864192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9032097" y="563338"/>
              <a:ext cx="81604" cy="81604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256662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764944" y="495355"/>
              <a:ext cx="448004" cy="952009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187" name="Straight Arrow Connector 186"/>
          <p:cNvCxnSpPr>
            <a:stCxn id="181" idx="2"/>
            <a:endCxn id="149" idx="0"/>
          </p:cNvCxnSpPr>
          <p:nvPr/>
        </p:nvCxnSpPr>
        <p:spPr>
          <a:xfrm>
            <a:off x="8852677" y="4592547"/>
            <a:ext cx="452503" cy="66627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885241" y="1713272"/>
            <a:ext cx="2974750" cy="182880"/>
            <a:chOff x="7885241" y="1927592"/>
            <a:chExt cx="2974750" cy="182880"/>
          </a:xfrm>
        </p:grpSpPr>
        <p:sp>
          <p:nvSpPr>
            <p:cNvPr id="189" name="Rectangle 188"/>
            <p:cNvSpPr/>
            <p:nvPr/>
          </p:nvSpPr>
          <p:spPr>
            <a:xfrm>
              <a:off x="825192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88524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07105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50380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913712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9322935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67711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310427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0496241" y="1927592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307209" y="1516842"/>
            <a:ext cx="2206275" cy="182880"/>
            <a:chOff x="8307209" y="1731162"/>
            <a:chExt cx="2206275" cy="182880"/>
          </a:xfrm>
        </p:grpSpPr>
        <p:sp>
          <p:nvSpPr>
            <p:cNvPr id="202" name="Oval 201"/>
            <p:cNvSpPr/>
            <p:nvPr/>
          </p:nvSpPr>
          <p:spPr>
            <a:xfrm>
              <a:off x="8307209" y="173116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9268145" y="173116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10330604" y="173116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120772" y="1516842"/>
            <a:ext cx="2206275" cy="182880"/>
            <a:chOff x="8120772" y="1731162"/>
            <a:chExt cx="2206275" cy="182880"/>
          </a:xfrm>
        </p:grpSpPr>
        <p:sp>
          <p:nvSpPr>
            <p:cNvPr id="207" name="Oval 206"/>
            <p:cNvSpPr/>
            <p:nvPr/>
          </p:nvSpPr>
          <p:spPr>
            <a:xfrm>
              <a:off x="8120772" y="1731162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9081708" y="1731162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0144167" y="1731162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9333761" y="4781278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9379480" y="4813282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9608081" y="4813282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9836683" y="4813282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9433657" y="4959201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9479376" y="4991205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707977" y="4991205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9936579" y="4991205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0254003" y="4650977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0299722" y="4682981"/>
            <a:ext cx="182880" cy="18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0528323" y="4682981"/>
            <a:ext cx="182880" cy="18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0756925" y="4682981"/>
            <a:ext cx="182880" cy="18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0348579" y="4802479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0394298" y="483448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0622899" y="483448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0851501" y="483448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0448475" y="4942206"/>
            <a:ext cx="731520" cy="246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0494194" y="497421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0722795" y="497421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10951397" y="497421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/>
          <p:cNvGrpSpPr/>
          <p:nvPr/>
        </p:nvGrpSpPr>
        <p:grpSpPr>
          <a:xfrm>
            <a:off x="7475750" y="4941748"/>
            <a:ext cx="1572877" cy="369332"/>
            <a:chOff x="7475750" y="5156068"/>
            <a:chExt cx="1572877" cy="369332"/>
          </a:xfrm>
        </p:grpSpPr>
        <p:sp>
          <p:nvSpPr>
            <p:cNvPr id="233" name="Rectangle 232"/>
            <p:cNvSpPr/>
            <p:nvPr/>
          </p:nvSpPr>
          <p:spPr>
            <a:xfrm>
              <a:off x="7624839" y="5156068"/>
              <a:ext cx="1423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cs typeface="Arial" panose="020B0604020202020204" pitchFamily="34" charset="0"/>
                </a:rPr>
                <a:t>= max(          )</a:t>
              </a:r>
              <a:endParaRPr lang="en-US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7475750" y="5249294"/>
              <a:ext cx="182880" cy="1828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8348595" y="524929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8500995" y="524929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8653395" y="524929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475750" y="4706098"/>
            <a:ext cx="1563259" cy="369332"/>
            <a:chOff x="7475750" y="4920418"/>
            <a:chExt cx="1563259" cy="369332"/>
          </a:xfrm>
        </p:grpSpPr>
        <p:sp>
          <p:nvSpPr>
            <p:cNvPr id="240" name="Oval 239"/>
            <p:cNvSpPr/>
            <p:nvPr/>
          </p:nvSpPr>
          <p:spPr>
            <a:xfrm>
              <a:off x="7475750" y="5013644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348595" y="5013644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500995" y="5013644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653395" y="5013644"/>
              <a:ext cx="182880" cy="182880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CC00CC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24839" y="4920418"/>
              <a:ext cx="1414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cs typeface="Arial" panose="020B0604020202020204" pitchFamily="34" charset="0"/>
                </a:rPr>
                <a:t>= sum(          )</a:t>
              </a:r>
              <a:endParaRPr lang="en-US" dirty="0"/>
            </a:p>
          </p:txBody>
        </p:sp>
      </p:grpSp>
      <p:sp>
        <p:nvSpPr>
          <p:cNvPr id="248" name="Rectangle 247"/>
          <p:cNvSpPr/>
          <p:nvPr/>
        </p:nvSpPr>
        <p:spPr>
          <a:xfrm>
            <a:off x="9096750" y="5433070"/>
            <a:ext cx="66487" cy="66487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0006838" y="5433070"/>
            <a:ext cx="66487" cy="66487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2862" y="3294449"/>
            <a:ext cx="6804018" cy="2297684"/>
            <a:chOff x="3892862" y="3294449"/>
            <a:chExt cx="6804018" cy="2297684"/>
          </a:xfrm>
          <a:solidFill>
            <a:srgbClr val="FF0000"/>
          </a:solidFill>
          <a:effectLst/>
        </p:grpSpPr>
        <p:sp>
          <p:nvSpPr>
            <p:cNvPr id="250" name="Oval 249"/>
            <p:cNvSpPr/>
            <p:nvPr/>
          </p:nvSpPr>
          <p:spPr>
            <a:xfrm>
              <a:off x="7259097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8377656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9301981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10422560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3892862" y="3294449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</a:t>
              </a:r>
            </a:p>
          </p:txBody>
        </p:sp>
      </p:grpSp>
      <p:sp>
        <p:nvSpPr>
          <p:cNvPr id="260" name="Rectangle 259"/>
          <p:cNvSpPr/>
          <p:nvPr/>
        </p:nvSpPr>
        <p:spPr>
          <a:xfrm>
            <a:off x="7652113" y="5783874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285429" y="5783874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471243" y="5783874"/>
            <a:ext cx="1828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8762961" y="5783874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396277" y="5783874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582091" y="5783874"/>
            <a:ext cx="1828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9672409" y="5783874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305725" y="5783874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91539" y="5783874"/>
            <a:ext cx="1828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7457187" y="55874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8572797" y="55874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9489678" y="55874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7270750" y="5587444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8386360" y="5587444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9303241" y="5587444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0789253" y="5781600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0422569" y="578160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10608383" y="5781600"/>
            <a:ext cx="18288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0606522" y="558517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0420085" y="5585170"/>
            <a:ext cx="182880" cy="182880"/>
          </a:xfrm>
          <a:prstGeom prst="ellipse">
            <a:avLst/>
          </a:prstGeom>
          <a:solidFill>
            <a:srgbClr val="FF66FF"/>
          </a:solidFill>
          <a:ln>
            <a:solidFill>
              <a:srgbClr val="CC00C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/>
          <p:cNvGrpSpPr/>
          <p:nvPr/>
        </p:nvGrpSpPr>
        <p:grpSpPr>
          <a:xfrm>
            <a:off x="3212747" y="4115592"/>
            <a:ext cx="7773013" cy="1478813"/>
            <a:chOff x="2923867" y="4113320"/>
            <a:chExt cx="7773013" cy="1478813"/>
          </a:xfrm>
          <a:solidFill>
            <a:srgbClr val="FFFF00"/>
          </a:solidFill>
          <a:effectLst/>
        </p:grpSpPr>
        <p:sp>
          <p:nvSpPr>
            <p:cNvPr id="283" name="Oval 282"/>
            <p:cNvSpPr/>
            <p:nvPr/>
          </p:nvSpPr>
          <p:spPr>
            <a:xfrm>
              <a:off x="7259097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377656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9301981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10422560" y="5317813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923867" y="4113320"/>
              <a:ext cx="274320" cy="27432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1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07 -0.11782 L 3.95833E-6 0.000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592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26 -0.16065 L 2.08333E-6 0.000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0" y="80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85 -0.13912 L -2.29167E-6 0.000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699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2 -0.11875 L -1.875E-6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59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 -0.16041 L -3.75E-6 0.000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805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93 -0.13912 L 1.875E-6 0.000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699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55 -0.11875 L -1.25E-6 0.000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597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-0.16041 L -3.125E-6 0.00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80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49 -0.13912 L 2.5E-6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699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8 -0.1169 L 2.08333E-6 0.0006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588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73 -0.15903 L 2.08333E-7 0.0006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79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3 -0.13912 L -4.16667E-6 0.0006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7 -0.11458 L 3.95833E-6 7.40741E-7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571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76 -0.08704 L -6.25E-7 7.40741E-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435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7 -0.08704 L 3.125E-6 7.40741E-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435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1 -0.08704 L 2.70833E-6 7.40741E-7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435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26 -0.11458 L -2.5E-6 7.40741E-7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571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74 -0.11204 L -2.91667E-6 7.40741E-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5602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7 -0.08635 L -3.75E-6 3.7037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430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11204 L 6.25E-7 3.7037E-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248" grpId="0" animBg="1"/>
      <p:bldP spid="249" grpId="0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039336"/>
              </p:ext>
            </p:extLst>
          </p:nvPr>
        </p:nvGraphicFramePr>
        <p:xfrm>
          <a:off x="-236567" y="1170944"/>
          <a:ext cx="6234044" cy="387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7"/>
          <p:cNvSpPr txBox="1"/>
          <p:nvPr/>
        </p:nvSpPr>
        <p:spPr>
          <a:xfrm>
            <a:off x="2531427" y="5178251"/>
            <a:ext cx="98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3652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7304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0957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09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8261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1913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5566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9218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Kepler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8582122" y="5178251"/>
            <a:ext cx="1237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3652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7304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0957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09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8261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1913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5566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9218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Maxwell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743961"/>
              </p:ext>
            </p:extLst>
          </p:nvPr>
        </p:nvGraphicFramePr>
        <p:xfrm>
          <a:off x="5812380" y="1168199"/>
          <a:ext cx="6234044" cy="387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1"/>
          <p:cNvSpPr txBox="1"/>
          <p:nvPr/>
        </p:nvSpPr>
        <p:spPr>
          <a:xfrm>
            <a:off x="7862478" y="1476029"/>
            <a:ext cx="87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3652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7304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0957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09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8261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1913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5566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9218" algn="l" defTabSz="287304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34.6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Kernel Launch Aggregation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8642" y="5750929"/>
            <a:ext cx="107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Increasing aggregation granularity improves performance (</a:t>
            </a:r>
            <a:r>
              <a:rPr lang="en-US" dirty="0" err="1" smtClean="0">
                <a:latin typeface="+mj-lt"/>
              </a:rPr>
              <a:t>geomean</a:t>
            </a:r>
            <a:r>
              <a:rPr lang="en-US" dirty="0" smtClean="0">
                <a:latin typeface="+mj-lt"/>
              </a:rPr>
              <a:t> speedup of </a:t>
            </a:r>
            <a:r>
              <a:rPr lang="en-US" b="1" dirty="0">
                <a:latin typeface="+mj-lt"/>
              </a:rPr>
              <a:t>6.58x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for K-aggregation on Kepler)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7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  <p:bldGraphic spid="5" grpId="0" uiExpand="1">
        <p:bldSub>
          <a:bldChart bld="series"/>
        </p:bldSub>
      </p:bldGraphic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of </a:t>
            </a:r>
            <a:r>
              <a:rPr lang="en-US" dirty="0"/>
              <a:t>Kernel Launch Aggregation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691952"/>
              </p:ext>
            </p:extLst>
          </p:nvPr>
        </p:nvGraphicFramePr>
        <p:xfrm>
          <a:off x="564819" y="1212129"/>
          <a:ext cx="11062363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91755" y="5889033"/>
            <a:ext cx="900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Performance improvement comes from </a:t>
            </a:r>
            <a:r>
              <a:rPr lang="en-US" b="1" dirty="0" smtClean="0">
                <a:latin typeface="+mj-lt"/>
              </a:rPr>
              <a:t>reduced launch overhead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latin typeface="+mj-lt"/>
              </a:rPr>
              <a:t>better resource utilization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6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817684" y="1497278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1960682" y="403209"/>
            <a:ext cx="862068" cy="1996991"/>
            <a:chOff x="1960682" y="1358569"/>
            <a:chExt cx="862068" cy="1996991"/>
          </a:xfrm>
        </p:grpSpPr>
        <p:sp>
          <p:nvSpPr>
            <p:cNvPr id="17" name="Rectangle 16"/>
            <p:cNvSpPr/>
            <p:nvPr/>
          </p:nvSpPr>
          <p:spPr>
            <a:xfrm>
              <a:off x="1960682" y="24411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0682" y="13585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0682" y="2269758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4012120" y="3206582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155118" y="1499655"/>
            <a:ext cx="862068" cy="2609849"/>
            <a:chOff x="3155118" y="2455015"/>
            <a:chExt cx="862068" cy="2609849"/>
          </a:xfrm>
        </p:grpSpPr>
        <p:sp>
          <p:nvSpPr>
            <p:cNvPr id="138" name="Rectangle 137"/>
            <p:cNvSpPr/>
            <p:nvPr/>
          </p:nvSpPr>
          <p:spPr>
            <a:xfrm>
              <a:off x="3155118" y="2455015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155118" y="415046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155118" y="3067873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155118" y="3979062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204370" y="4758961"/>
            <a:ext cx="597807" cy="215444"/>
            <a:chOff x="5204370" y="5714321"/>
            <a:chExt cx="597807" cy="215444"/>
          </a:xfrm>
        </p:grpSpPr>
        <p:sp>
          <p:nvSpPr>
            <p:cNvPr id="8" name="Rectangle 7"/>
            <p:cNvSpPr/>
            <p:nvPr/>
          </p:nvSpPr>
          <p:spPr>
            <a:xfrm>
              <a:off x="5553813" y="5714321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5204370" y="586649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4347368" y="3204206"/>
            <a:ext cx="862068" cy="2609849"/>
            <a:chOff x="4347368" y="4159566"/>
            <a:chExt cx="862068" cy="2609849"/>
          </a:xfrm>
        </p:grpSpPr>
        <p:sp>
          <p:nvSpPr>
            <p:cNvPr id="147" name="Rectangle 146"/>
            <p:cNvSpPr/>
            <p:nvPr/>
          </p:nvSpPr>
          <p:spPr>
            <a:xfrm>
              <a:off x="4347368" y="4159566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347368" y="5855015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347368" y="477242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347368" y="568361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258735" y="1888884"/>
            <a:ext cx="5295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Problems:</a:t>
            </a:r>
          </a:p>
          <a:p>
            <a:pPr algn="ctr"/>
            <a:endParaRPr lang="en-US" sz="2800" dirty="0" smtClean="0">
              <a:latin typeface="+mj-lt"/>
            </a:endParaRPr>
          </a:p>
          <a:p>
            <a:pPr algn="ctr"/>
            <a:r>
              <a:rPr lang="en-US" sz="2800" dirty="0" smtClean="0">
                <a:latin typeface="+mj-lt"/>
              </a:rPr>
              <a:t>Launch overhead on critical path</a:t>
            </a:r>
          </a:p>
          <a:p>
            <a:pPr algn="ctr"/>
            <a:endParaRPr lang="en-US" sz="2800" dirty="0">
              <a:latin typeface="+mj-lt"/>
            </a:endParaRPr>
          </a:p>
          <a:p>
            <a:pPr algn="ctr"/>
            <a:r>
              <a:rPr lang="en-US" sz="2800" dirty="0" smtClean="0">
                <a:latin typeface="+mj-lt"/>
              </a:rPr>
              <a:t>Limited depth of call-stack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0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Freeform 612"/>
          <p:cNvSpPr/>
          <p:nvPr/>
        </p:nvSpPr>
        <p:spPr>
          <a:xfrm flipH="1">
            <a:off x="1764537" y="857912"/>
            <a:ext cx="84751" cy="452084"/>
          </a:xfrm>
          <a:custGeom>
            <a:avLst/>
            <a:gdLst>
              <a:gd name="connsiteX0" fmla="*/ 201705 w 457200"/>
              <a:gd name="connsiteY0" fmla="*/ 0 h 1600200"/>
              <a:gd name="connsiteX1" fmla="*/ 309282 w 457200"/>
              <a:gd name="connsiteY1" fmla="*/ 53788 h 1600200"/>
              <a:gd name="connsiteX2" fmla="*/ 376517 w 457200"/>
              <a:gd name="connsiteY2" fmla="*/ 121023 h 1600200"/>
              <a:gd name="connsiteX3" fmla="*/ 430305 w 457200"/>
              <a:gd name="connsiteY3" fmla="*/ 201706 h 1600200"/>
              <a:gd name="connsiteX4" fmla="*/ 457200 w 457200"/>
              <a:gd name="connsiteY4" fmla="*/ 295835 h 1600200"/>
              <a:gd name="connsiteX5" fmla="*/ 443752 w 457200"/>
              <a:gd name="connsiteY5" fmla="*/ 470647 h 1600200"/>
              <a:gd name="connsiteX6" fmla="*/ 430305 w 457200"/>
              <a:gd name="connsiteY6" fmla="*/ 510988 h 1600200"/>
              <a:gd name="connsiteX7" fmla="*/ 336176 w 457200"/>
              <a:gd name="connsiteY7" fmla="*/ 591670 h 1600200"/>
              <a:gd name="connsiteX8" fmla="*/ 309282 w 457200"/>
              <a:gd name="connsiteY8" fmla="*/ 618565 h 1600200"/>
              <a:gd name="connsiteX9" fmla="*/ 228600 w 457200"/>
              <a:gd name="connsiteY9" fmla="*/ 645459 h 1600200"/>
              <a:gd name="connsiteX10" fmla="*/ 188258 w 457200"/>
              <a:gd name="connsiteY10" fmla="*/ 672353 h 1600200"/>
              <a:gd name="connsiteX11" fmla="*/ 107576 w 457200"/>
              <a:gd name="connsiteY11" fmla="*/ 739588 h 1600200"/>
              <a:gd name="connsiteX12" fmla="*/ 53788 w 457200"/>
              <a:gd name="connsiteY12" fmla="*/ 820270 h 1600200"/>
              <a:gd name="connsiteX13" fmla="*/ 26894 w 457200"/>
              <a:gd name="connsiteY13" fmla="*/ 900953 h 1600200"/>
              <a:gd name="connsiteX14" fmla="*/ 13447 w 457200"/>
              <a:gd name="connsiteY14" fmla="*/ 941294 h 1600200"/>
              <a:gd name="connsiteX15" fmla="*/ 0 w 457200"/>
              <a:gd name="connsiteY15" fmla="*/ 981635 h 1600200"/>
              <a:gd name="connsiteX16" fmla="*/ 13447 w 457200"/>
              <a:gd name="connsiteY16" fmla="*/ 1169894 h 1600200"/>
              <a:gd name="connsiteX17" fmla="*/ 40341 w 457200"/>
              <a:gd name="connsiteY17" fmla="*/ 1210235 h 1600200"/>
              <a:gd name="connsiteX18" fmla="*/ 121023 w 457200"/>
              <a:gd name="connsiteY18" fmla="*/ 1264023 h 1600200"/>
              <a:gd name="connsiteX19" fmla="*/ 161364 w 457200"/>
              <a:gd name="connsiteY19" fmla="*/ 1290917 h 1600200"/>
              <a:gd name="connsiteX20" fmla="*/ 188258 w 457200"/>
              <a:gd name="connsiteY20" fmla="*/ 1317812 h 1600200"/>
              <a:gd name="connsiteX21" fmla="*/ 228600 w 457200"/>
              <a:gd name="connsiteY21" fmla="*/ 1331259 h 1600200"/>
              <a:gd name="connsiteX22" fmla="*/ 282388 w 457200"/>
              <a:gd name="connsiteY22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7200" h="1600200">
                <a:moveTo>
                  <a:pt x="201705" y="0"/>
                </a:moveTo>
                <a:cubicBezTo>
                  <a:pt x="233807" y="12841"/>
                  <a:pt x="282426" y="26932"/>
                  <a:pt x="309282" y="53788"/>
                </a:cubicBezTo>
                <a:cubicBezTo>
                  <a:pt x="398929" y="143435"/>
                  <a:pt x="268941" y="49306"/>
                  <a:pt x="376517" y="121023"/>
                </a:cubicBezTo>
                <a:cubicBezTo>
                  <a:pt x="394446" y="147917"/>
                  <a:pt x="422466" y="170348"/>
                  <a:pt x="430305" y="201706"/>
                </a:cubicBezTo>
                <a:cubicBezTo>
                  <a:pt x="447190" y="269245"/>
                  <a:pt x="437907" y="237961"/>
                  <a:pt x="457200" y="295835"/>
                </a:cubicBezTo>
                <a:cubicBezTo>
                  <a:pt x="452717" y="354106"/>
                  <a:pt x="451001" y="412655"/>
                  <a:pt x="443752" y="470647"/>
                </a:cubicBezTo>
                <a:cubicBezTo>
                  <a:pt x="441994" y="484712"/>
                  <a:pt x="438168" y="499194"/>
                  <a:pt x="430305" y="510988"/>
                </a:cubicBezTo>
                <a:cubicBezTo>
                  <a:pt x="408939" y="543037"/>
                  <a:pt x="364139" y="568367"/>
                  <a:pt x="336176" y="591670"/>
                </a:cubicBezTo>
                <a:cubicBezTo>
                  <a:pt x="326436" y="599786"/>
                  <a:pt x="320622" y="612895"/>
                  <a:pt x="309282" y="618565"/>
                </a:cubicBezTo>
                <a:cubicBezTo>
                  <a:pt x="283926" y="631243"/>
                  <a:pt x="252188" y="629734"/>
                  <a:pt x="228600" y="645459"/>
                </a:cubicBezTo>
                <a:cubicBezTo>
                  <a:pt x="215153" y="654424"/>
                  <a:pt x="200674" y="662007"/>
                  <a:pt x="188258" y="672353"/>
                </a:cubicBezTo>
                <a:cubicBezTo>
                  <a:pt x="84714" y="758639"/>
                  <a:pt x="207740" y="672812"/>
                  <a:pt x="107576" y="739588"/>
                </a:cubicBezTo>
                <a:cubicBezTo>
                  <a:pt x="63089" y="873050"/>
                  <a:pt x="137729" y="669175"/>
                  <a:pt x="53788" y="820270"/>
                </a:cubicBezTo>
                <a:cubicBezTo>
                  <a:pt x="40021" y="845052"/>
                  <a:pt x="35859" y="874059"/>
                  <a:pt x="26894" y="900953"/>
                </a:cubicBezTo>
                <a:lnTo>
                  <a:pt x="13447" y="941294"/>
                </a:lnTo>
                <a:lnTo>
                  <a:pt x="0" y="981635"/>
                </a:lnTo>
                <a:cubicBezTo>
                  <a:pt x="4482" y="1044388"/>
                  <a:pt x="2514" y="1107938"/>
                  <a:pt x="13447" y="1169894"/>
                </a:cubicBezTo>
                <a:cubicBezTo>
                  <a:pt x="16256" y="1185809"/>
                  <a:pt x="28178" y="1199593"/>
                  <a:pt x="40341" y="1210235"/>
                </a:cubicBezTo>
                <a:cubicBezTo>
                  <a:pt x="64666" y="1231520"/>
                  <a:pt x="94129" y="1246094"/>
                  <a:pt x="121023" y="1264023"/>
                </a:cubicBezTo>
                <a:cubicBezTo>
                  <a:pt x="134470" y="1272988"/>
                  <a:pt x="149936" y="1279489"/>
                  <a:pt x="161364" y="1290917"/>
                </a:cubicBezTo>
                <a:cubicBezTo>
                  <a:pt x="170329" y="1299882"/>
                  <a:pt x="177387" y="1311289"/>
                  <a:pt x="188258" y="1317812"/>
                </a:cubicBezTo>
                <a:cubicBezTo>
                  <a:pt x="200413" y="1325105"/>
                  <a:pt x="215153" y="1326777"/>
                  <a:pt x="228600" y="1331259"/>
                </a:cubicBezTo>
                <a:cubicBezTo>
                  <a:pt x="317197" y="1464155"/>
                  <a:pt x="282388" y="1379618"/>
                  <a:pt x="282388" y="1600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4" name="TextBox 613"/>
          <p:cNvSpPr txBox="1"/>
          <p:nvPr/>
        </p:nvSpPr>
        <p:spPr>
          <a:xfrm>
            <a:off x="1298154" y="175828"/>
            <a:ext cx="101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Host</a:t>
            </a:r>
            <a:endParaRPr lang="en-US" sz="3600" b="1" dirty="0">
              <a:latin typeface="+mj-lt"/>
            </a:endParaRPr>
          </a:p>
        </p:txBody>
      </p:sp>
      <p:sp>
        <p:nvSpPr>
          <p:cNvPr id="615" name="TextBox 614"/>
          <p:cNvSpPr txBox="1"/>
          <p:nvPr/>
        </p:nvSpPr>
        <p:spPr>
          <a:xfrm>
            <a:off x="3965833" y="175828"/>
            <a:ext cx="1397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Device</a:t>
            </a:r>
            <a:endParaRPr lang="en-US" sz="3600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41599" y="1438966"/>
            <a:ext cx="2620016" cy="693933"/>
            <a:chOff x="5097958" y="1438966"/>
            <a:chExt cx="2620016" cy="693933"/>
          </a:xfrm>
        </p:grpSpPr>
        <p:sp>
          <p:nvSpPr>
            <p:cNvPr id="617" name="Rectangle 616"/>
            <p:cNvSpPr/>
            <p:nvPr/>
          </p:nvSpPr>
          <p:spPr>
            <a:xfrm>
              <a:off x="5097958" y="1438966"/>
              <a:ext cx="2620016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158129" y="1487168"/>
              <a:ext cx="2499675" cy="597528"/>
              <a:chOff x="5152330" y="1487169"/>
              <a:chExt cx="2499675" cy="597528"/>
            </a:xfrm>
          </p:grpSpPr>
          <p:grpSp>
            <p:nvGrpSpPr>
              <p:cNvPr id="619" name="Group 618"/>
              <p:cNvGrpSpPr/>
              <p:nvPr/>
            </p:nvGrpSpPr>
            <p:grpSpPr>
              <a:xfrm>
                <a:off x="5152330" y="1487169"/>
                <a:ext cx="597530" cy="597528"/>
                <a:chOff x="4466259" y="1638649"/>
                <a:chExt cx="1060855" cy="1060852"/>
              </a:xfrm>
            </p:grpSpPr>
            <p:sp>
              <p:nvSpPr>
                <p:cNvPr id="644" name="Rectangle 643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5" name="Rectangle 644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6" name="Rectangle 645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7" name="Rectangle 646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8" name="Rectangle 647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9" name="Rectangle 648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50" name="Rectangle 649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20" name="Group 619"/>
              <p:cNvGrpSpPr/>
              <p:nvPr/>
            </p:nvGrpSpPr>
            <p:grpSpPr>
              <a:xfrm>
                <a:off x="5786379" y="1487169"/>
                <a:ext cx="597530" cy="597528"/>
                <a:chOff x="5583271" y="1638649"/>
                <a:chExt cx="1060855" cy="1060852"/>
              </a:xfrm>
            </p:grpSpPr>
            <p:sp>
              <p:nvSpPr>
                <p:cNvPr id="637" name="Rectangle 636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8" name="Rectangle 637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9" name="Rectangle 638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1" name="Rectangle 640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2" name="Rectangle 641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43" name="Rectangle 642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21" name="Group 620"/>
              <p:cNvGrpSpPr/>
              <p:nvPr/>
            </p:nvGrpSpPr>
            <p:grpSpPr>
              <a:xfrm>
                <a:off x="6420427" y="1487169"/>
                <a:ext cx="597530" cy="597528"/>
                <a:chOff x="4466259" y="1638649"/>
                <a:chExt cx="1060855" cy="1060852"/>
              </a:xfrm>
            </p:grpSpPr>
            <p:sp>
              <p:nvSpPr>
                <p:cNvPr id="630" name="Rectangle 629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1" name="Rectangle 630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3" name="Rectangle 632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4" name="Rectangle 633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5" name="Rectangle 634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22" name="Group 621"/>
              <p:cNvGrpSpPr/>
              <p:nvPr/>
            </p:nvGrpSpPr>
            <p:grpSpPr>
              <a:xfrm>
                <a:off x="7054475" y="1487169"/>
                <a:ext cx="597530" cy="597528"/>
                <a:chOff x="5583271" y="1638649"/>
                <a:chExt cx="1060855" cy="1060852"/>
              </a:xfrm>
            </p:grpSpPr>
            <p:sp>
              <p:nvSpPr>
                <p:cNvPr id="623" name="Rectangle 622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24" name="Rectangle 623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26" name="Rectangle 625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27" name="Rectangle 626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629" name="Rectangle 628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</p:grpSp>
      </p:grpSp>
      <p:cxnSp>
        <p:nvCxnSpPr>
          <p:cNvPr id="869" name="Straight Arrow Connector 868"/>
          <p:cNvCxnSpPr/>
          <p:nvPr/>
        </p:nvCxnSpPr>
        <p:spPr>
          <a:xfrm>
            <a:off x="1845361" y="1309996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Arrow Connector 869"/>
          <p:cNvCxnSpPr/>
          <p:nvPr/>
        </p:nvCxnSpPr>
        <p:spPr>
          <a:xfrm>
            <a:off x="1845361" y="2720974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Arrow Connector 870"/>
          <p:cNvCxnSpPr/>
          <p:nvPr/>
        </p:nvCxnSpPr>
        <p:spPr>
          <a:xfrm>
            <a:off x="1845361" y="4144785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Arrow Connector 871"/>
          <p:cNvCxnSpPr/>
          <p:nvPr/>
        </p:nvCxnSpPr>
        <p:spPr>
          <a:xfrm flipH="1">
            <a:off x="1845361" y="2132900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Arrow Connector 872"/>
          <p:cNvCxnSpPr/>
          <p:nvPr/>
        </p:nvCxnSpPr>
        <p:spPr>
          <a:xfrm flipH="1">
            <a:off x="1845361" y="3569841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Arrow Connector 873"/>
          <p:cNvCxnSpPr/>
          <p:nvPr/>
        </p:nvCxnSpPr>
        <p:spPr>
          <a:xfrm flipH="1">
            <a:off x="1845361" y="5006311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Freeform 874"/>
          <p:cNvSpPr/>
          <p:nvPr/>
        </p:nvSpPr>
        <p:spPr>
          <a:xfrm flipH="1">
            <a:off x="1764537" y="2266282"/>
            <a:ext cx="84751" cy="452084"/>
          </a:xfrm>
          <a:custGeom>
            <a:avLst/>
            <a:gdLst>
              <a:gd name="connsiteX0" fmla="*/ 201705 w 457200"/>
              <a:gd name="connsiteY0" fmla="*/ 0 h 1600200"/>
              <a:gd name="connsiteX1" fmla="*/ 309282 w 457200"/>
              <a:gd name="connsiteY1" fmla="*/ 53788 h 1600200"/>
              <a:gd name="connsiteX2" fmla="*/ 376517 w 457200"/>
              <a:gd name="connsiteY2" fmla="*/ 121023 h 1600200"/>
              <a:gd name="connsiteX3" fmla="*/ 430305 w 457200"/>
              <a:gd name="connsiteY3" fmla="*/ 201706 h 1600200"/>
              <a:gd name="connsiteX4" fmla="*/ 457200 w 457200"/>
              <a:gd name="connsiteY4" fmla="*/ 295835 h 1600200"/>
              <a:gd name="connsiteX5" fmla="*/ 443752 w 457200"/>
              <a:gd name="connsiteY5" fmla="*/ 470647 h 1600200"/>
              <a:gd name="connsiteX6" fmla="*/ 430305 w 457200"/>
              <a:gd name="connsiteY6" fmla="*/ 510988 h 1600200"/>
              <a:gd name="connsiteX7" fmla="*/ 336176 w 457200"/>
              <a:gd name="connsiteY7" fmla="*/ 591670 h 1600200"/>
              <a:gd name="connsiteX8" fmla="*/ 309282 w 457200"/>
              <a:gd name="connsiteY8" fmla="*/ 618565 h 1600200"/>
              <a:gd name="connsiteX9" fmla="*/ 228600 w 457200"/>
              <a:gd name="connsiteY9" fmla="*/ 645459 h 1600200"/>
              <a:gd name="connsiteX10" fmla="*/ 188258 w 457200"/>
              <a:gd name="connsiteY10" fmla="*/ 672353 h 1600200"/>
              <a:gd name="connsiteX11" fmla="*/ 107576 w 457200"/>
              <a:gd name="connsiteY11" fmla="*/ 739588 h 1600200"/>
              <a:gd name="connsiteX12" fmla="*/ 53788 w 457200"/>
              <a:gd name="connsiteY12" fmla="*/ 820270 h 1600200"/>
              <a:gd name="connsiteX13" fmla="*/ 26894 w 457200"/>
              <a:gd name="connsiteY13" fmla="*/ 900953 h 1600200"/>
              <a:gd name="connsiteX14" fmla="*/ 13447 w 457200"/>
              <a:gd name="connsiteY14" fmla="*/ 941294 h 1600200"/>
              <a:gd name="connsiteX15" fmla="*/ 0 w 457200"/>
              <a:gd name="connsiteY15" fmla="*/ 981635 h 1600200"/>
              <a:gd name="connsiteX16" fmla="*/ 13447 w 457200"/>
              <a:gd name="connsiteY16" fmla="*/ 1169894 h 1600200"/>
              <a:gd name="connsiteX17" fmla="*/ 40341 w 457200"/>
              <a:gd name="connsiteY17" fmla="*/ 1210235 h 1600200"/>
              <a:gd name="connsiteX18" fmla="*/ 121023 w 457200"/>
              <a:gd name="connsiteY18" fmla="*/ 1264023 h 1600200"/>
              <a:gd name="connsiteX19" fmla="*/ 161364 w 457200"/>
              <a:gd name="connsiteY19" fmla="*/ 1290917 h 1600200"/>
              <a:gd name="connsiteX20" fmla="*/ 188258 w 457200"/>
              <a:gd name="connsiteY20" fmla="*/ 1317812 h 1600200"/>
              <a:gd name="connsiteX21" fmla="*/ 228600 w 457200"/>
              <a:gd name="connsiteY21" fmla="*/ 1331259 h 1600200"/>
              <a:gd name="connsiteX22" fmla="*/ 282388 w 457200"/>
              <a:gd name="connsiteY22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7200" h="1600200">
                <a:moveTo>
                  <a:pt x="201705" y="0"/>
                </a:moveTo>
                <a:cubicBezTo>
                  <a:pt x="233807" y="12841"/>
                  <a:pt x="282426" y="26932"/>
                  <a:pt x="309282" y="53788"/>
                </a:cubicBezTo>
                <a:cubicBezTo>
                  <a:pt x="398929" y="143435"/>
                  <a:pt x="268941" y="49306"/>
                  <a:pt x="376517" y="121023"/>
                </a:cubicBezTo>
                <a:cubicBezTo>
                  <a:pt x="394446" y="147917"/>
                  <a:pt x="422466" y="170348"/>
                  <a:pt x="430305" y="201706"/>
                </a:cubicBezTo>
                <a:cubicBezTo>
                  <a:pt x="447190" y="269245"/>
                  <a:pt x="437907" y="237961"/>
                  <a:pt x="457200" y="295835"/>
                </a:cubicBezTo>
                <a:cubicBezTo>
                  <a:pt x="452717" y="354106"/>
                  <a:pt x="451001" y="412655"/>
                  <a:pt x="443752" y="470647"/>
                </a:cubicBezTo>
                <a:cubicBezTo>
                  <a:pt x="441994" y="484712"/>
                  <a:pt x="438168" y="499194"/>
                  <a:pt x="430305" y="510988"/>
                </a:cubicBezTo>
                <a:cubicBezTo>
                  <a:pt x="408939" y="543037"/>
                  <a:pt x="364139" y="568367"/>
                  <a:pt x="336176" y="591670"/>
                </a:cubicBezTo>
                <a:cubicBezTo>
                  <a:pt x="326436" y="599786"/>
                  <a:pt x="320622" y="612895"/>
                  <a:pt x="309282" y="618565"/>
                </a:cubicBezTo>
                <a:cubicBezTo>
                  <a:pt x="283926" y="631243"/>
                  <a:pt x="252188" y="629734"/>
                  <a:pt x="228600" y="645459"/>
                </a:cubicBezTo>
                <a:cubicBezTo>
                  <a:pt x="215153" y="654424"/>
                  <a:pt x="200674" y="662007"/>
                  <a:pt x="188258" y="672353"/>
                </a:cubicBezTo>
                <a:cubicBezTo>
                  <a:pt x="84714" y="758639"/>
                  <a:pt x="207740" y="672812"/>
                  <a:pt x="107576" y="739588"/>
                </a:cubicBezTo>
                <a:cubicBezTo>
                  <a:pt x="63089" y="873050"/>
                  <a:pt x="137729" y="669175"/>
                  <a:pt x="53788" y="820270"/>
                </a:cubicBezTo>
                <a:cubicBezTo>
                  <a:pt x="40021" y="845052"/>
                  <a:pt x="35859" y="874059"/>
                  <a:pt x="26894" y="900953"/>
                </a:cubicBezTo>
                <a:lnTo>
                  <a:pt x="13447" y="941294"/>
                </a:lnTo>
                <a:lnTo>
                  <a:pt x="0" y="981635"/>
                </a:lnTo>
                <a:cubicBezTo>
                  <a:pt x="4482" y="1044388"/>
                  <a:pt x="2514" y="1107938"/>
                  <a:pt x="13447" y="1169894"/>
                </a:cubicBezTo>
                <a:cubicBezTo>
                  <a:pt x="16256" y="1185809"/>
                  <a:pt x="28178" y="1199593"/>
                  <a:pt x="40341" y="1210235"/>
                </a:cubicBezTo>
                <a:cubicBezTo>
                  <a:pt x="64666" y="1231520"/>
                  <a:pt x="94129" y="1246094"/>
                  <a:pt x="121023" y="1264023"/>
                </a:cubicBezTo>
                <a:cubicBezTo>
                  <a:pt x="134470" y="1272988"/>
                  <a:pt x="149936" y="1279489"/>
                  <a:pt x="161364" y="1290917"/>
                </a:cubicBezTo>
                <a:cubicBezTo>
                  <a:pt x="170329" y="1299882"/>
                  <a:pt x="177387" y="1311289"/>
                  <a:pt x="188258" y="1317812"/>
                </a:cubicBezTo>
                <a:cubicBezTo>
                  <a:pt x="200413" y="1325105"/>
                  <a:pt x="215153" y="1326777"/>
                  <a:pt x="228600" y="1331259"/>
                </a:cubicBezTo>
                <a:cubicBezTo>
                  <a:pt x="317197" y="1464155"/>
                  <a:pt x="282388" y="1379618"/>
                  <a:pt x="282388" y="1600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6" name="Freeform 875"/>
          <p:cNvSpPr/>
          <p:nvPr/>
        </p:nvSpPr>
        <p:spPr>
          <a:xfrm flipH="1">
            <a:off x="1764537" y="3697550"/>
            <a:ext cx="84751" cy="452084"/>
          </a:xfrm>
          <a:custGeom>
            <a:avLst/>
            <a:gdLst>
              <a:gd name="connsiteX0" fmla="*/ 201705 w 457200"/>
              <a:gd name="connsiteY0" fmla="*/ 0 h 1600200"/>
              <a:gd name="connsiteX1" fmla="*/ 309282 w 457200"/>
              <a:gd name="connsiteY1" fmla="*/ 53788 h 1600200"/>
              <a:gd name="connsiteX2" fmla="*/ 376517 w 457200"/>
              <a:gd name="connsiteY2" fmla="*/ 121023 h 1600200"/>
              <a:gd name="connsiteX3" fmla="*/ 430305 w 457200"/>
              <a:gd name="connsiteY3" fmla="*/ 201706 h 1600200"/>
              <a:gd name="connsiteX4" fmla="*/ 457200 w 457200"/>
              <a:gd name="connsiteY4" fmla="*/ 295835 h 1600200"/>
              <a:gd name="connsiteX5" fmla="*/ 443752 w 457200"/>
              <a:gd name="connsiteY5" fmla="*/ 470647 h 1600200"/>
              <a:gd name="connsiteX6" fmla="*/ 430305 w 457200"/>
              <a:gd name="connsiteY6" fmla="*/ 510988 h 1600200"/>
              <a:gd name="connsiteX7" fmla="*/ 336176 w 457200"/>
              <a:gd name="connsiteY7" fmla="*/ 591670 h 1600200"/>
              <a:gd name="connsiteX8" fmla="*/ 309282 w 457200"/>
              <a:gd name="connsiteY8" fmla="*/ 618565 h 1600200"/>
              <a:gd name="connsiteX9" fmla="*/ 228600 w 457200"/>
              <a:gd name="connsiteY9" fmla="*/ 645459 h 1600200"/>
              <a:gd name="connsiteX10" fmla="*/ 188258 w 457200"/>
              <a:gd name="connsiteY10" fmla="*/ 672353 h 1600200"/>
              <a:gd name="connsiteX11" fmla="*/ 107576 w 457200"/>
              <a:gd name="connsiteY11" fmla="*/ 739588 h 1600200"/>
              <a:gd name="connsiteX12" fmla="*/ 53788 w 457200"/>
              <a:gd name="connsiteY12" fmla="*/ 820270 h 1600200"/>
              <a:gd name="connsiteX13" fmla="*/ 26894 w 457200"/>
              <a:gd name="connsiteY13" fmla="*/ 900953 h 1600200"/>
              <a:gd name="connsiteX14" fmla="*/ 13447 w 457200"/>
              <a:gd name="connsiteY14" fmla="*/ 941294 h 1600200"/>
              <a:gd name="connsiteX15" fmla="*/ 0 w 457200"/>
              <a:gd name="connsiteY15" fmla="*/ 981635 h 1600200"/>
              <a:gd name="connsiteX16" fmla="*/ 13447 w 457200"/>
              <a:gd name="connsiteY16" fmla="*/ 1169894 h 1600200"/>
              <a:gd name="connsiteX17" fmla="*/ 40341 w 457200"/>
              <a:gd name="connsiteY17" fmla="*/ 1210235 h 1600200"/>
              <a:gd name="connsiteX18" fmla="*/ 121023 w 457200"/>
              <a:gd name="connsiteY18" fmla="*/ 1264023 h 1600200"/>
              <a:gd name="connsiteX19" fmla="*/ 161364 w 457200"/>
              <a:gd name="connsiteY19" fmla="*/ 1290917 h 1600200"/>
              <a:gd name="connsiteX20" fmla="*/ 188258 w 457200"/>
              <a:gd name="connsiteY20" fmla="*/ 1317812 h 1600200"/>
              <a:gd name="connsiteX21" fmla="*/ 228600 w 457200"/>
              <a:gd name="connsiteY21" fmla="*/ 1331259 h 1600200"/>
              <a:gd name="connsiteX22" fmla="*/ 282388 w 457200"/>
              <a:gd name="connsiteY22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7200" h="1600200">
                <a:moveTo>
                  <a:pt x="201705" y="0"/>
                </a:moveTo>
                <a:cubicBezTo>
                  <a:pt x="233807" y="12841"/>
                  <a:pt x="282426" y="26932"/>
                  <a:pt x="309282" y="53788"/>
                </a:cubicBezTo>
                <a:cubicBezTo>
                  <a:pt x="398929" y="143435"/>
                  <a:pt x="268941" y="49306"/>
                  <a:pt x="376517" y="121023"/>
                </a:cubicBezTo>
                <a:cubicBezTo>
                  <a:pt x="394446" y="147917"/>
                  <a:pt x="422466" y="170348"/>
                  <a:pt x="430305" y="201706"/>
                </a:cubicBezTo>
                <a:cubicBezTo>
                  <a:pt x="447190" y="269245"/>
                  <a:pt x="437907" y="237961"/>
                  <a:pt x="457200" y="295835"/>
                </a:cubicBezTo>
                <a:cubicBezTo>
                  <a:pt x="452717" y="354106"/>
                  <a:pt x="451001" y="412655"/>
                  <a:pt x="443752" y="470647"/>
                </a:cubicBezTo>
                <a:cubicBezTo>
                  <a:pt x="441994" y="484712"/>
                  <a:pt x="438168" y="499194"/>
                  <a:pt x="430305" y="510988"/>
                </a:cubicBezTo>
                <a:cubicBezTo>
                  <a:pt x="408939" y="543037"/>
                  <a:pt x="364139" y="568367"/>
                  <a:pt x="336176" y="591670"/>
                </a:cubicBezTo>
                <a:cubicBezTo>
                  <a:pt x="326436" y="599786"/>
                  <a:pt x="320622" y="612895"/>
                  <a:pt x="309282" y="618565"/>
                </a:cubicBezTo>
                <a:cubicBezTo>
                  <a:pt x="283926" y="631243"/>
                  <a:pt x="252188" y="629734"/>
                  <a:pt x="228600" y="645459"/>
                </a:cubicBezTo>
                <a:cubicBezTo>
                  <a:pt x="215153" y="654424"/>
                  <a:pt x="200674" y="662007"/>
                  <a:pt x="188258" y="672353"/>
                </a:cubicBezTo>
                <a:cubicBezTo>
                  <a:pt x="84714" y="758639"/>
                  <a:pt x="207740" y="672812"/>
                  <a:pt x="107576" y="739588"/>
                </a:cubicBezTo>
                <a:cubicBezTo>
                  <a:pt x="63089" y="873050"/>
                  <a:pt x="137729" y="669175"/>
                  <a:pt x="53788" y="820270"/>
                </a:cubicBezTo>
                <a:cubicBezTo>
                  <a:pt x="40021" y="845052"/>
                  <a:pt x="35859" y="874059"/>
                  <a:pt x="26894" y="900953"/>
                </a:cubicBezTo>
                <a:lnTo>
                  <a:pt x="13447" y="941294"/>
                </a:lnTo>
                <a:lnTo>
                  <a:pt x="0" y="981635"/>
                </a:lnTo>
                <a:cubicBezTo>
                  <a:pt x="4482" y="1044388"/>
                  <a:pt x="2514" y="1107938"/>
                  <a:pt x="13447" y="1169894"/>
                </a:cubicBezTo>
                <a:cubicBezTo>
                  <a:pt x="16256" y="1185809"/>
                  <a:pt x="28178" y="1199593"/>
                  <a:pt x="40341" y="1210235"/>
                </a:cubicBezTo>
                <a:cubicBezTo>
                  <a:pt x="64666" y="1231520"/>
                  <a:pt x="94129" y="1246094"/>
                  <a:pt x="121023" y="1264023"/>
                </a:cubicBezTo>
                <a:cubicBezTo>
                  <a:pt x="134470" y="1272988"/>
                  <a:pt x="149936" y="1279489"/>
                  <a:pt x="161364" y="1290917"/>
                </a:cubicBezTo>
                <a:cubicBezTo>
                  <a:pt x="170329" y="1299882"/>
                  <a:pt x="177387" y="1311289"/>
                  <a:pt x="188258" y="1317812"/>
                </a:cubicBezTo>
                <a:cubicBezTo>
                  <a:pt x="200413" y="1325105"/>
                  <a:pt x="215153" y="1326777"/>
                  <a:pt x="228600" y="1331259"/>
                </a:cubicBezTo>
                <a:cubicBezTo>
                  <a:pt x="317197" y="1464155"/>
                  <a:pt x="282388" y="1379618"/>
                  <a:pt x="282388" y="1600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7" name="Freeform 876"/>
          <p:cNvSpPr/>
          <p:nvPr/>
        </p:nvSpPr>
        <p:spPr>
          <a:xfrm flipH="1">
            <a:off x="1764537" y="5167335"/>
            <a:ext cx="84751" cy="452084"/>
          </a:xfrm>
          <a:custGeom>
            <a:avLst/>
            <a:gdLst>
              <a:gd name="connsiteX0" fmla="*/ 201705 w 457200"/>
              <a:gd name="connsiteY0" fmla="*/ 0 h 1600200"/>
              <a:gd name="connsiteX1" fmla="*/ 309282 w 457200"/>
              <a:gd name="connsiteY1" fmla="*/ 53788 h 1600200"/>
              <a:gd name="connsiteX2" fmla="*/ 376517 w 457200"/>
              <a:gd name="connsiteY2" fmla="*/ 121023 h 1600200"/>
              <a:gd name="connsiteX3" fmla="*/ 430305 w 457200"/>
              <a:gd name="connsiteY3" fmla="*/ 201706 h 1600200"/>
              <a:gd name="connsiteX4" fmla="*/ 457200 w 457200"/>
              <a:gd name="connsiteY4" fmla="*/ 295835 h 1600200"/>
              <a:gd name="connsiteX5" fmla="*/ 443752 w 457200"/>
              <a:gd name="connsiteY5" fmla="*/ 470647 h 1600200"/>
              <a:gd name="connsiteX6" fmla="*/ 430305 w 457200"/>
              <a:gd name="connsiteY6" fmla="*/ 510988 h 1600200"/>
              <a:gd name="connsiteX7" fmla="*/ 336176 w 457200"/>
              <a:gd name="connsiteY7" fmla="*/ 591670 h 1600200"/>
              <a:gd name="connsiteX8" fmla="*/ 309282 w 457200"/>
              <a:gd name="connsiteY8" fmla="*/ 618565 h 1600200"/>
              <a:gd name="connsiteX9" fmla="*/ 228600 w 457200"/>
              <a:gd name="connsiteY9" fmla="*/ 645459 h 1600200"/>
              <a:gd name="connsiteX10" fmla="*/ 188258 w 457200"/>
              <a:gd name="connsiteY10" fmla="*/ 672353 h 1600200"/>
              <a:gd name="connsiteX11" fmla="*/ 107576 w 457200"/>
              <a:gd name="connsiteY11" fmla="*/ 739588 h 1600200"/>
              <a:gd name="connsiteX12" fmla="*/ 53788 w 457200"/>
              <a:gd name="connsiteY12" fmla="*/ 820270 h 1600200"/>
              <a:gd name="connsiteX13" fmla="*/ 26894 w 457200"/>
              <a:gd name="connsiteY13" fmla="*/ 900953 h 1600200"/>
              <a:gd name="connsiteX14" fmla="*/ 13447 w 457200"/>
              <a:gd name="connsiteY14" fmla="*/ 941294 h 1600200"/>
              <a:gd name="connsiteX15" fmla="*/ 0 w 457200"/>
              <a:gd name="connsiteY15" fmla="*/ 981635 h 1600200"/>
              <a:gd name="connsiteX16" fmla="*/ 13447 w 457200"/>
              <a:gd name="connsiteY16" fmla="*/ 1169894 h 1600200"/>
              <a:gd name="connsiteX17" fmla="*/ 40341 w 457200"/>
              <a:gd name="connsiteY17" fmla="*/ 1210235 h 1600200"/>
              <a:gd name="connsiteX18" fmla="*/ 121023 w 457200"/>
              <a:gd name="connsiteY18" fmla="*/ 1264023 h 1600200"/>
              <a:gd name="connsiteX19" fmla="*/ 161364 w 457200"/>
              <a:gd name="connsiteY19" fmla="*/ 1290917 h 1600200"/>
              <a:gd name="connsiteX20" fmla="*/ 188258 w 457200"/>
              <a:gd name="connsiteY20" fmla="*/ 1317812 h 1600200"/>
              <a:gd name="connsiteX21" fmla="*/ 228600 w 457200"/>
              <a:gd name="connsiteY21" fmla="*/ 1331259 h 1600200"/>
              <a:gd name="connsiteX22" fmla="*/ 282388 w 457200"/>
              <a:gd name="connsiteY22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7200" h="1600200">
                <a:moveTo>
                  <a:pt x="201705" y="0"/>
                </a:moveTo>
                <a:cubicBezTo>
                  <a:pt x="233807" y="12841"/>
                  <a:pt x="282426" y="26932"/>
                  <a:pt x="309282" y="53788"/>
                </a:cubicBezTo>
                <a:cubicBezTo>
                  <a:pt x="398929" y="143435"/>
                  <a:pt x="268941" y="49306"/>
                  <a:pt x="376517" y="121023"/>
                </a:cubicBezTo>
                <a:cubicBezTo>
                  <a:pt x="394446" y="147917"/>
                  <a:pt x="422466" y="170348"/>
                  <a:pt x="430305" y="201706"/>
                </a:cubicBezTo>
                <a:cubicBezTo>
                  <a:pt x="447190" y="269245"/>
                  <a:pt x="437907" y="237961"/>
                  <a:pt x="457200" y="295835"/>
                </a:cubicBezTo>
                <a:cubicBezTo>
                  <a:pt x="452717" y="354106"/>
                  <a:pt x="451001" y="412655"/>
                  <a:pt x="443752" y="470647"/>
                </a:cubicBezTo>
                <a:cubicBezTo>
                  <a:pt x="441994" y="484712"/>
                  <a:pt x="438168" y="499194"/>
                  <a:pt x="430305" y="510988"/>
                </a:cubicBezTo>
                <a:cubicBezTo>
                  <a:pt x="408939" y="543037"/>
                  <a:pt x="364139" y="568367"/>
                  <a:pt x="336176" y="591670"/>
                </a:cubicBezTo>
                <a:cubicBezTo>
                  <a:pt x="326436" y="599786"/>
                  <a:pt x="320622" y="612895"/>
                  <a:pt x="309282" y="618565"/>
                </a:cubicBezTo>
                <a:cubicBezTo>
                  <a:pt x="283926" y="631243"/>
                  <a:pt x="252188" y="629734"/>
                  <a:pt x="228600" y="645459"/>
                </a:cubicBezTo>
                <a:cubicBezTo>
                  <a:pt x="215153" y="654424"/>
                  <a:pt x="200674" y="662007"/>
                  <a:pt x="188258" y="672353"/>
                </a:cubicBezTo>
                <a:cubicBezTo>
                  <a:pt x="84714" y="758639"/>
                  <a:pt x="207740" y="672812"/>
                  <a:pt x="107576" y="739588"/>
                </a:cubicBezTo>
                <a:cubicBezTo>
                  <a:pt x="63089" y="873050"/>
                  <a:pt x="137729" y="669175"/>
                  <a:pt x="53788" y="820270"/>
                </a:cubicBezTo>
                <a:cubicBezTo>
                  <a:pt x="40021" y="845052"/>
                  <a:pt x="35859" y="874059"/>
                  <a:pt x="26894" y="900953"/>
                </a:cubicBezTo>
                <a:lnTo>
                  <a:pt x="13447" y="941294"/>
                </a:lnTo>
                <a:lnTo>
                  <a:pt x="0" y="981635"/>
                </a:lnTo>
                <a:cubicBezTo>
                  <a:pt x="4482" y="1044388"/>
                  <a:pt x="2514" y="1107938"/>
                  <a:pt x="13447" y="1169894"/>
                </a:cubicBezTo>
                <a:cubicBezTo>
                  <a:pt x="16256" y="1185809"/>
                  <a:pt x="28178" y="1199593"/>
                  <a:pt x="40341" y="1210235"/>
                </a:cubicBezTo>
                <a:cubicBezTo>
                  <a:pt x="64666" y="1231520"/>
                  <a:pt x="94129" y="1246094"/>
                  <a:pt x="121023" y="1264023"/>
                </a:cubicBezTo>
                <a:cubicBezTo>
                  <a:pt x="134470" y="1272988"/>
                  <a:pt x="149936" y="1279489"/>
                  <a:pt x="161364" y="1290917"/>
                </a:cubicBezTo>
                <a:cubicBezTo>
                  <a:pt x="170329" y="1299882"/>
                  <a:pt x="177387" y="1311289"/>
                  <a:pt x="188258" y="1317812"/>
                </a:cubicBezTo>
                <a:cubicBezTo>
                  <a:pt x="200413" y="1325105"/>
                  <a:pt x="215153" y="1326777"/>
                  <a:pt x="228600" y="1331259"/>
                </a:cubicBezTo>
                <a:cubicBezTo>
                  <a:pt x="317197" y="1464155"/>
                  <a:pt x="282388" y="1379618"/>
                  <a:pt x="282388" y="1600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2254147" y="5868555"/>
            <a:ext cx="739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Previously, kernels could only be launched from the host (painful to program!)</a:t>
            </a:r>
            <a:endParaRPr lang="en-US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41599" y="2875626"/>
            <a:ext cx="7059168" cy="693933"/>
            <a:chOff x="5097956" y="2875626"/>
            <a:chExt cx="7059168" cy="693933"/>
          </a:xfrm>
        </p:grpSpPr>
        <p:sp>
          <p:nvSpPr>
            <p:cNvPr id="748" name="Rectangle 747"/>
            <p:cNvSpPr/>
            <p:nvPr/>
          </p:nvSpPr>
          <p:spPr>
            <a:xfrm>
              <a:off x="5097956" y="2875626"/>
              <a:ext cx="705916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158416" y="2923476"/>
              <a:ext cx="6938249" cy="598233"/>
              <a:chOff x="5152330" y="2923123"/>
              <a:chExt cx="6938249" cy="598233"/>
            </a:xfrm>
          </p:grpSpPr>
          <p:grpSp>
            <p:nvGrpSpPr>
              <p:cNvPr id="750" name="Group 749"/>
              <p:cNvGrpSpPr/>
              <p:nvPr/>
            </p:nvGrpSpPr>
            <p:grpSpPr>
              <a:xfrm>
                <a:off x="5152330" y="2923829"/>
                <a:ext cx="597530" cy="597527"/>
                <a:chOff x="4466259" y="1638649"/>
                <a:chExt cx="1060855" cy="1060852"/>
              </a:xfrm>
            </p:grpSpPr>
            <p:sp>
              <p:nvSpPr>
                <p:cNvPr id="799" name="Rectangle 798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800" name="Rectangle 799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801" name="Rectangle 800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802" name="Rectangle 801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803" name="Rectangle 802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804" name="Rectangle 803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805" name="Rectangle 804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51" name="Group 750"/>
              <p:cNvGrpSpPr/>
              <p:nvPr/>
            </p:nvGrpSpPr>
            <p:grpSpPr>
              <a:xfrm>
                <a:off x="5786378" y="2923829"/>
                <a:ext cx="597530" cy="597527"/>
                <a:chOff x="5583271" y="1638649"/>
                <a:chExt cx="1060855" cy="1060852"/>
              </a:xfrm>
            </p:grpSpPr>
            <p:sp>
              <p:nvSpPr>
                <p:cNvPr id="792" name="Rectangle 791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3" name="Rectangle 792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4" name="Rectangle 793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5" name="Rectangle 794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6" name="Rectangle 795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7" name="Rectangle 796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8" name="Rectangle 797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52" name="Group 751"/>
              <p:cNvGrpSpPr/>
              <p:nvPr/>
            </p:nvGrpSpPr>
            <p:grpSpPr>
              <a:xfrm>
                <a:off x="6420427" y="2923829"/>
                <a:ext cx="597530" cy="597527"/>
                <a:chOff x="4466259" y="1638649"/>
                <a:chExt cx="1060855" cy="1060852"/>
              </a:xfrm>
            </p:grpSpPr>
            <p:sp>
              <p:nvSpPr>
                <p:cNvPr id="785" name="Rectangle 784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6" name="Rectangle 785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7" name="Rectangle 786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8" name="Rectangle 787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9" name="Rectangle 788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0" name="Rectangle 789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91" name="Rectangle 790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53" name="Group 752"/>
              <p:cNvGrpSpPr/>
              <p:nvPr/>
            </p:nvGrpSpPr>
            <p:grpSpPr>
              <a:xfrm>
                <a:off x="7054475" y="2923829"/>
                <a:ext cx="597530" cy="597527"/>
                <a:chOff x="5583271" y="1638649"/>
                <a:chExt cx="1060855" cy="1060852"/>
              </a:xfrm>
            </p:grpSpPr>
            <p:sp>
              <p:nvSpPr>
                <p:cNvPr id="778" name="Rectangle 777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9" name="Rectangle 778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0" name="Rectangle 779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1" name="Rectangle 780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2" name="Rectangle 781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3" name="Rectangle 782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54" name="Group 753"/>
              <p:cNvGrpSpPr/>
              <p:nvPr/>
            </p:nvGrpSpPr>
            <p:grpSpPr>
              <a:xfrm>
                <a:off x="7688523" y="2923829"/>
                <a:ext cx="597530" cy="597527"/>
                <a:chOff x="4466259" y="1638649"/>
                <a:chExt cx="1060855" cy="1060852"/>
              </a:xfrm>
            </p:grpSpPr>
            <p:sp>
              <p:nvSpPr>
                <p:cNvPr id="771" name="Rectangle 770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2" name="Rectangle 771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3" name="Rectangle 772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4" name="Rectangle 773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5" name="Rectangle 774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6" name="Rectangle 775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7" name="Rectangle 776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8322572" y="2923829"/>
                <a:ext cx="597530" cy="597527"/>
                <a:chOff x="5583271" y="1638649"/>
                <a:chExt cx="1060855" cy="1060852"/>
              </a:xfrm>
            </p:grpSpPr>
            <p:sp>
              <p:nvSpPr>
                <p:cNvPr id="764" name="Rectangle 763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5" name="Rectangle 764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6" name="Rectangle 765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7" name="Rectangle 766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8" name="Rectangle 767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9" name="Rectangle 768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70" name="Rectangle 769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56" name="Group 755"/>
              <p:cNvGrpSpPr/>
              <p:nvPr/>
            </p:nvGrpSpPr>
            <p:grpSpPr>
              <a:xfrm>
                <a:off x="8956622" y="2923829"/>
                <a:ext cx="597530" cy="597527"/>
                <a:chOff x="5583271" y="1638649"/>
                <a:chExt cx="1060855" cy="1060852"/>
              </a:xfrm>
            </p:grpSpPr>
            <p:sp>
              <p:nvSpPr>
                <p:cNvPr id="757" name="Rectangle 756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9590902" y="2923123"/>
                <a:ext cx="597530" cy="597527"/>
                <a:chOff x="5583271" y="1638649"/>
                <a:chExt cx="1060855" cy="1060852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10224950" y="2923123"/>
                <a:ext cx="597530" cy="597527"/>
                <a:chOff x="4466259" y="1638649"/>
                <a:chExt cx="1060855" cy="1060852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10858999" y="2923123"/>
                <a:ext cx="597530" cy="597527"/>
                <a:chOff x="5583271" y="1638649"/>
                <a:chExt cx="1060855" cy="1060852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11493049" y="2923123"/>
                <a:ext cx="597530" cy="597527"/>
                <a:chOff x="5583271" y="1638649"/>
                <a:chExt cx="1060855" cy="1060852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4141599" y="4302643"/>
            <a:ext cx="5796579" cy="693933"/>
            <a:chOff x="4920532" y="4302643"/>
            <a:chExt cx="5796579" cy="693933"/>
          </a:xfrm>
        </p:grpSpPr>
        <p:sp>
          <p:nvSpPr>
            <p:cNvPr id="181" name="Rectangle 180"/>
            <p:cNvSpPr/>
            <p:nvPr/>
          </p:nvSpPr>
          <p:spPr>
            <a:xfrm>
              <a:off x="4920532" y="4302643"/>
              <a:ext cx="5796579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4980992" y="4351199"/>
              <a:ext cx="597530" cy="597527"/>
              <a:chOff x="4466259" y="1638649"/>
              <a:chExt cx="1060855" cy="106085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5615040" y="4351199"/>
              <a:ext cx="597530" cy="597527"/>
              <a:chOff x="5583271" y="1638649"/>
              <a:chExt cx="1060855" cy="1060852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6249089" y="4351199"/>
              <a:ext cx="597530" cy="597527"/>
              <a:chOff x="4466259" y="1638649"/>
              <a:chExt cx="1060855" cy="106085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6883137" y="4351199"/>
              <a:ext cx="597530" cy="597527"/>
              <a:chOff x="5583271" y="1638649"/>
              <a:chExt cx="1060855" cy="1060852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7517185" y="4351199"/>
              <a:ext cx="597530" cy="597527"/>
              <a:chOff x="4466259" y="1638649"/>
              <a:chExt cx="1060855" cy="1060852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151234" y="4351199"/>
              <a:ext cx="597530" cy="597527"/>
              <a:chOff x="5583271" y="1638649"/>
              <a:chExt cx="1060855" cy="1060852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8785284" y="4351199"/>
              <a:ext cx="597530" cy="597527"/>
              <a:chOff x="5583271" y="1638649"/>
              <a:chExt cx="1060855" cy="1060852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9419564" y="4350493"/>
              <a:ext cx="597530" cy="597527"/>
              <a:chOff x="5583271" y="1638649"/>
              <a:chExt cx="1060855" cy="1060852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0053612" y="4350493"/>
              <a:ext cx="597530" cy="597527"/>
              <a:chOff x="4466259" y="1638649"/>
              <a:chExt cx="1060855" cy="1060852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17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 animBg="1"/>
      <p:bldP spid="875" grpId="0" animBg="1"/>
      <p:bldP spid="876" grpId="0" animBg="1"/>
      <p:bldP spid="8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817684" y="1497278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1960682" y="403209"/>
            <a:ext cx="862068" cy="1996991"/>
            <a:chOff x="1960682" y="1358569"/>
            <a:chExt cx="862068" cy="1996991"/>
          </a:xfrm>
        </p:grpSpPr>
        <p:sp>
          <p:nvSpPr>
            <p:cNvPr id="17" name="Rectangle 16"/>
            <p:cNvSpPr/>
            <p:nvPr/>
          </p:nvSpPr>
          <p:spPr>
            <a:xfrm>
              <a:off x="1960682" y="24411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0682" y="13585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0682" y="2269758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4012120" y="3206582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155118" y="1499655"/>
            <a:ext cx="862068" cy="2609849"/>
            <a:chOff x="3155118" y="2455015"/>
            <a:chExt cx="862068" cy="2609849"/>
          </a:xfrm>
        </p:grpSpPr>
        <p:sp>
          <p:nvSpPr>
            <p:cNvPr id="138" name="Rectangle 137"/>
            <p:cNvSpPr/>
            <p:nvPr/>
          </p:nvSpPr>
          <p:spPr>
            <a:xfrm>
              <a:off x="3155118" y="2455015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155118" y="415046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155118" y="3067873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155118" y="3979062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204370" y="4758961"/>
            <a:ext cx="597807" cy="215444"/>
            <a:chOff x="5204370" y="5714321"/>
            <a:chExt cx="597807" cy="215444"/>
          </a:xfrm>
        </p:grpSpPr>
        <p:sp>
          <p:nvSpPr>
            <p:cNvPr id="8" name="Rectangle 7"/>
            <p:cNvSpPr/>
            <p:nvPr/>
          </p:nvSpPr>
          <p:spPr>
            <a:xfrm>
              <a:off x="5553813" y="5714321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5204370" y="586649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4347368" y="3204206"/>
            <a:ext cx="862068" cy="2609849"/>
            <a:chOff x="4347368" y="4159566"/>
            <a:chExt cx="862068" cy="2609849"/>
          </a:xfrm>
        </p:grpSpPr>
        <p:sp>
          <p:nvSpPr>
            <p:cNvPr id="147" name="Rectangle 146"/>
            <p:cNvSpPr/>
            <p:nvPr/>
          </p:nvSpPr>
          <p:spPr>
            <a:xfrm>
              <a:off x="4347368" y="4159566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347368" y="5855015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347368" y="477242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347368" y="568361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258735" y="1888884"/>
            <a:ext cx="5295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+mj-lt"/>
              </a:rPr>
              <a:t>Proposed Solution:</a:t>
            </a:r>
          </a:p>
          <a:p>
            <a:pPr algn="ctr"/>
            <a:endParaRPr lang="en-US" sz="2800" dirty="0" smtClean="0">
              <a:latin typeface="+mj-lt"/>
            </a:endParaRPr>
          </a:p>
          <a:p>
            <a:pPr algn="ctr"/>
            <a:r>
              <a:rPr lang="en-US" sz="2800" dirty="0" smtClean="0">
                <a:latin typeface="+mj-lt"/>
              </a:rPr>
              <a:t>Kernel Launch Promotion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7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1960682" y="403209"/>
            <a:ext cx="3841495" cy="5410846"/>
            <a:chOff x="1170966" y="1344714"/>
            <a:chExt cx="3841495" cy="5410846"/>
          </a:xfrm>
        </p:grpSpPr>
        <p:sp>
          <p:nvSpPr>
            <p:cNvPr id="8" name="Rectangle 7"/>
            <p:cNvSpPr/>
            <p:nvPr/>
          </p:nvSpPr>
          <p:spPr>
            <a:xfrm>
              <a:off x="4764097" y="57004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170966" y="1344714"/>
              <a:ext cx="1192250" cy="1996991"/>
              <a:chOff x="270418" y="1649519"/>
              <a:chExt cx="1192250" cy="199699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127420" y="2743588"/>
                <a:ext cx="335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70418" y="2732110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Epilogue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0418" y="1649519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Prologue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0418" y="2560708"/>
                <a:ext cx="862068" cy="1828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2365402" y="2441160"/>
              <a:ext cx="1192250" cy="2609849"/>
              <a:chOff x="1464854" y="2745965"/>
              <a:chExt cx="1192250" cy="2609849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ctangle 141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>
              <a:off x="3557652" y="4145711"/>
              <a:ext cx="1192250" cy="2609849"/>
              <a:chOff x="1464854" y="2745965"/>
              <a:chExt cx="1192250" cy="2609849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Rectangle 149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35878" y="581150"/>
            <a:ext cx="3841495" cy="5410846"/>
            <a:chOff x="1170966" y="1344714"/>
            <a:chExt cx="3841495" cy="5410846"/>
          </a:xfrm>
        </p:grpSpPr>
        <p:sp>
          <p:nvSpPr>
            <p:cNvPr id="57" name="Rectangle 56"/>
            <p:cNvSpPr/>
            <p:nvPr/>
          </p:nvSpPr>
          <p:spPr>
            <a:xfrm>
              <a:off x="4764097" y="57004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70966" y="1344714"/>
              <a:ext cx="1192250" cy="1996991"/>
              <a:chOff x="270418" y="1649519"/>
              <a:chExt cx="1192250" cy="1996991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>
                <a:off x="1127420" y="2743588"/>
                <a:ext cx="335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270418" y="2732110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Epilogue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70418" y="1649519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Prologue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70418" y="2560708"/>
                <a:ext cx="862068" cy="1828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365402" y="2441160"/>
              <a:ext cx="1192250" cy="2609849"/>
              <a:chOff x="1464854" y="2745965"/>
              <a:chExt cx="1192250" cy="260984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3557652" y="4145711"/>
              <a:ext cx="1192250" cy="2609849"/>
              <a:chOff x="1464854" y="2745965"/>
              <a:chExt cx="1192250" cy="260984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832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41 -0.02477 L 3.33333E-6 0.0011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1960682" y="403209"/>
            <a:ext cx="3841495" cy="5410846"/>
            <a:chOff x="1170966" y="1344714"/>
            <a:chExt cx="3841495" cy="5410846"/>
          </a:xfrm>
        </p:grpSpPr>
        <p:sp>
          <p:nvSpPr>
            <p:cNvPr id="8" name="Rectangle 7"/>
            <p:cNvSpPr/>
            <p:nvPr/>
          </p:nvSpPr>
          <p:spPr>
            <a:xfrm>
              <a:off x="4764097" y="57004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170966" y="1344714"/>
              <a:ext cx="1192250" cy="1996991"/>
              <a:chOff x="270418" y="1649519"/>
              <a:chExt cx="1192250" cy="199699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127420" y="2743588"/>
                <a:ext cx="335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70418" y="2732110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Epilogue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0418" y="1649519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Prologue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0418" y="2560708"/>
                <a:ext cx="862068" cy="1828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2365402" y="2441160"/>
              <a:ext cx="1192250" cy="2609849"/>
              <a:chOff x="1464854" y="2745965"/>
              <a:chExt cx="1192250" cy="2609849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ctangle 141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>
              <a:off x="3557652" y="4145711"/>
              <a:ext cx="1192250" cy="2609849"/>
              <a:chOff x="1464854" y="2745965"/>
              <a:chExt cx="1192250" cy="2609849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Rectangle 149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6" name="Rectangle 45"/>
          <p:cNvSpPr/>
          <p:nvPr/>
        </p:nvSpPr>
        <p:spPr>
          <a:xfrm>
            <a:off x="6435691" y="403209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35691" y="1660413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35691" y="577822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9034" y="575620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9844" y="1393119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294879" y="577822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9034" y="1209289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487129" y="1395934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819844" y="2017461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676499" y="2192074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028822" y="2033199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30314" y="3373045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30314" y="2290454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22564" y="507759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822564" y="3995005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5648 L -1.04167E-6 0.0002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8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5023 L 8.33333E-7 0.0002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581 L 2.29167E-6 0.0002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8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9028 L 2.29167E-6 0.0002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51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917 L 4.375E-6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5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8657 L -3.95833E-6 0.0002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42338 L -3.95833E-6 0.0002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1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42569 L -2.29167E-6 0.0002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27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4206 L -1.875E-6 0.0002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36" grpId="0" animBg="1"/>
      <p:bldP spid="36" grpId="1" animBg="1"/>
      <p:bldP spid="30" grpId="0" animBg="1"/>
      <p:bldP spid="30" grpId="1" animBg="1"/>
      <p:bldP spid="49" grpId="0" animBg="1"/>
      <p:bldP spid="49" grpId="1" animBg="1"/>
      <p:bldP spid="51" grpId="0" animBg="1"/>
      <p:bldP spid="51" grpId="1" animBg="1"/>
      <p:bldP spid="54" grpId="0"/>
      <p:bldP spid="5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1960682" y="403209"/>
            <a:ext cx="3841495" cy="5410846"/>
            <a:chOff x="1170966" y="1344714"/>
            <a:chExt cx="3841495" cy="5410846"/>
          </a:xfrm>
        </p:grpSpPr>
        <p:sp>
          <p:nvSpPr>
            <p:cNvPr id="8" name="Rectangle 7"/>
            <p:cNvSpPr/>
            <p:nvPr/>
          </p:nvSpPr>
          <p:spPr>
            <a:xfrm>
              <a:off x="4764097" y="57004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170966" y="1344714"/>
              <a:ext cx="1192250" cy="1996991"/>
              <a:chOff x="270418" y="1649519"/>
              <a:chExt cx="1192250" cy="199699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127420" y="2743588"/>
                <a:ext cx="335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70418" y="2732110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Epilogue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0418" y="1649519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Prologue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0418" y="2560708"/>
                <a:ext cx="862068" cy="1828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2365402" y="2441160"/>
              <a:ext cx="1192250" cy="2609849"/>
              <a:chOff x="1464854" y="2745965"/>
              <a:chExt cx="1192250" cy="2609849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ctangle 141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>
              <a:off x="3557652" y="4145711"/>
              <a:ext cx="1192250" cy="2609849"/>
              <a:chOff x="1464854" y="2745965"/>
              <a:chExt cx="1192250" cy="2609849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Rectangle 149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6" name="Rectangle 45"/>
          <p:cNvSpPr/>
          <p:nvPr/>
        </p:nvSpPr>
        <p:spPr>
          <a:xfrm>
            <a:off x="6435691" y="403209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35691" y="1660413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35691" y="577822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9034" y="575620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9034" y="2936577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9034" y="185398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9844" y="1393119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19844" y="422001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19844" y="3137425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294879" y="577822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9034" y="1209289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487129" y="1395934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819844" y="2017461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676499" y="2192074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028822" y="2033199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07383" y="5385737"/>
            <a:ext cx="628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removes the launch overhead from the critical path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47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2662 L -3.95833E-6 -0.000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2524 L -3.95833E-6 -0.0004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62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6412 L 2.29167E-6 -0.0004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2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6412 L 2.29167E-6 -0.000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33" grpId="0" animBg="1"/>
      <p:bldP spid="33" grpId="1" animBg="1"/>
      <p:bldP spid="34" grpId="0" animBg="1"/>
      <p:bldP spid="34" grpId="1" animBg="1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1960682" y="403209"/>
            <a:ext cx="3841495" cy="5410846"/>
            <a:chOff x="1170966" y="1344714"/>
            <a:chExt cx="3841495" cy="5410846"/>
          </a:xfrm>
        </p:grpSpPr>
        <p:sp>
          <p:nvSpPr>
            <p:cNvPr id="8" name="Rectangle 7"/>
            <p:cNvSpPr/>
            <p:nvPr/>
          </p:nvSpPr>
          <p:spPr>
            <a:xfrm>
              <a:off x="4764097" y="57004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170966" y="1344714"/>
              <a:ext cx="1192250" cy="1996991"/>
              <a:chOff x="270418" y="1649519"/>
              <a:chExt cx="1192250" cy="199699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127420" y="2743588"/>
                <a:ext cx="335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70418" y="2732110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Epilogue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0418" y="1649519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Prologue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0418" y="2560708"/>
                <a:ext cx="862068" cy="1828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2365402" y="2441160"/>
              <a:ext cx="1192250" cy="2609849"/>
              <a:chOff x="1464854" y="2745965"/>
              <a:chExt cx="1192250" cy="2609849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ctangle 141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>
              <a:off x="3557652" y="4145711"/>
              <a:ext cx="1192250" cy="2609849"/>
              <a:chOff x="1464854" y="2745965"/>
              <a:chExt cx="1192250" cy="2609849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Launch Overhead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Rectangle 149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Epilogue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Prologue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Launch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6435691" y="403209"/>
            <a:ext cx="3841495" cy="4731207"/>
            <a:chOff x="6435691" y="1358569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358569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35691" y="2615773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533182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530980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9034" y="389193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80934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348479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819844" y="517537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4092785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533182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629034" y="2164649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351294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972821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3147434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0028822" y="2988559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35691" y="1378521"/>
            <a:ext cx="3841495" cy="2916245"/>
            <a:chOff x="6435691" y="2333881"/>
            <a:chExt cx="3841495" cy="2916245"/>
          </a:xfrm>
        </p:grpSpPr>
        <p:sp>
          <p:nvSpPr>
            <p:cNvPr id="26" name="Rectangle 25"/>
            <p:cNvSpPr/>
            <p:nvPr/>
          </p:nvSpPr>
          <p:spPr>
            <a:xfrm>
              <a:off x="10028822" y="5034682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627251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435691" y="2444371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90341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629034" y="37205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186854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8819844" y="5003974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9034" y="2627251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819844" y="3914894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333881"/>
              <a:ext cx="0" cy="293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3142053"/>
              <a:ext cx="0" cy="772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807383" y="5385737"/>
            <a:ext cx="628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removes the launch overhead from the critical path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1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81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49 0.00324 L -3.54167E-6 -2.96296E-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096385" y="382953"/>
            <a:ext cx="3841495" cy="4731207"/>
            <a:chOff x="6435691" y="1183953"/>
            <a:chExt cx="3841495" cy="4731207"/>
          </a:xfrm>
        </p:grpSpPr>
        <p:sp>
          <p:nvSpPr>
            <p:cNvPr id="70" name="Rectangle 69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5" name="Straight Arrow Connector 104"/>
            <p:cNvCxnSpPr>
              <a:stCxn id="99" idx="2"/>
              <a:endCxn id="9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1" idx="2"/>
              <a:endCxn id="10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3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435 -0.00046 L -3.33333E-6 0.0011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96385" y="38295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689516" y="4059066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53387" y="1651635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096385" y="1640157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96385" y="55756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6385" y="146875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147823" y="2927799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289728" y="2916321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289728" y="1833730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289728" y="2744919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340073" y="4211238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480538" y="4199760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80538" y="3117169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480538" y="4028358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89728" y="165163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480538" y="2939278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55573" y="555364"/>
            <a:ext cx="2982307" cy="2383914"/>
            <a:chOff x="7955573" y="555364"/>
            <a:chExt cx="2982307" cy="2383914"/>
          </a:xfrm>
        </p:grpSpPr>
        <p:sp>
          <p:nvSpPr>
            <p:cNvPr id="87" name="Rectangle 86"/>
            <p:cNvSpPr/>
            <p:nvPr/>
          </p:nvSpPr>
          <p:spPr>
            <a:xfrm>
              <a:off x="8289728" y="555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0538" y="1371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7955573" y="557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8289728" y="1189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9147823" y="1371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9480538" y="1997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10337193" y="2180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689516" y="2026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5" name="Straight Arrow Connector 104"/>
            <p:cNvCxnSpPr>
              <a:stCxn id="99" idx="2"/>
              <a:endCxn id="98" idx="0"/>
            </p:cNvCxnSpPr>
            <p:nvPr/>
          </p:nvCxnSpPr>
          <p:spPr>
            <a:xfrm>
              <a:off x="8720762" y="1371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1" idx="2"/>
              <a:endCxn id="103" idx="0"/>
            </p:cNvCxnSpPr>
            <p:nvPr/>
          </p:nvCxnSpPr>
          <p:spPr>
            <a:xfrm>
              <a:off x="9911572" y="2180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714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98644" y="380678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691775" y="4056791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955646" y="1649360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98644" y="1637882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98644" y="555291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98644" y="1466480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9150082" y="2925524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291987" y="291404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91987" y="1831455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91987" y="2742644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342332" y="4208963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482797" y="4197485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482797" y="3114894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482797" y="4026083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291987" y="1649360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482797" y="2937003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57832" y="553089"/>
            <a:ext cx="2685893" cy="2383914"/>
            <a:chOff x="7957832" y="553089"/>
            <a:chExt cx="2685893" cy="2383914"/>
          </a:xfrm>
        </p:grpSpPr>
        <p:sp>
          <p:nvSpPr>
            <p:cNvPr id="65" name="Rectangle 64"/>
            <p:cNvSpPr/>
            <p:nvPr/>
          </p:nvSpPr>
          <p:spPr>
            <a:xfrm>
              <a:off x="8291986" y="553089"/>
              <a:ext cx="2047465" cy="622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7957832" y="555291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6" idx="0"/>
            </p:cNvCxnSpPr>
            <p:nvPr/>
          </p:nvCxnSpPr>
          <p:spPr>
            <a:xfrm flipH="1">
              <a:off x="8723021" y="1175280"/>
              <a:ext cx="0" cy="474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1" idx="0"/>
            </p:cNvCxnSpPr>
            <p:nvPr/>
          </p:nvCxnSpPr>
          <p:spPr>
            <a:xfrm flipH="1">
              <a:off x="9913831" y="1175280"/>
              <a:ext cx="0" cy="176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10395361" y="728752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251825" y="5377061"/>
            <a:ext cx="537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with Aggregation (PA) reduces the number of launches, improving utilization, and increasing effective depth of the call stack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8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Parallelism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902736" y="4086050"/>
            <a:ext cx="8386529" cy="1144306"/>
            <a:chOff x="1902736" y="4373917"/>
            <a:chExt cx="8386529" cy="1144306"/>
          </a:xfrm>
        </p:grpSpPr>
        <p:sp>
          <p:nvSpPr>
            <p:cNvPr id="6" name="Rectangle 5"/>
            <p:cNvSpPr/>
            <p:nvPr/>
          </p:nvSpPr>
          <p:spPr>
            <a:xfrm>
              <a:off x="3286448" y="4458541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4458541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4453405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4453405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4453405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4458541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4458541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5569" y="4373917"/>
              <a:ext cx="2184586" cy="1144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25015" y="4373917"/>
              <a:ext cx="1154969" cy="1144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2736" y="4373917"/>
              <a:ext cx="1180974" cy="1144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34296" y="4373917"/>
              <a:ext cx="1154969" cy="1144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4567098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4845" y="4373917"/>
              <a:ext cx="2184586" cy="1144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4572234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4503954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755636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188689" y="5573837"/>
            <a:ext cx="787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Kernels threads can launch new kernels on the device without host communication</a:t>
            </a:r>
            <a:endParaRPr lang="en-US" dirty="0">
              <a:latin typeface="+mj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493223" y="3343437"/>
            <a:ext cx="7218558" cy="759546"/>
            <a:chOff x="2493223" y="3631304"/>
            <a:chExt cx="7218558" cy="759546"/>
          </a:xfrm>
        </p:grpSpPr>
        <p:cxnSp>
          <p:nvCxnSpPr>
            <p:cNvPr id="56" name="Straight Arrow Connector 55"/>
            <p:cNvCxnSpPr>
              <a:stCxn id="15" idx="2"/>
              <a:endCxn id="37" idx="0"/>
            </p:cNvCxnSpPr>
            <p:nvPr/>
          </p:nvCxnSpPr>
          <p:spPr>
            <a:xfrm flipH="1">
              <a:off x="2493223" y="3631304"/>
              <a:ext cx="224127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6" idx="2"/>
              <a:endCxn id="23" idx="0"/>
            </p:cNvCxnSpPr>
            <p:nvPr/>
          </p:nvCxnSpPr>
          <p:spPr>
            <a:xfrm flipH="1">
              <a:off x="4297862" y="3631304"/>
              <a:ext cx="692821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8" idx="2"/>
              <a:endCxn id="32" idx="0"/>
            </p:cNvCxnSpPr>
            <p:nvPr/>
          </p:nvCxnSpPr>
          <p:spPr>
            <a:xfrm>
              <a:off x="5766205" y="3631304"/>
              <a:ext cx="33629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9" idx="2"/>
              <a:endCxn id="47" idx="0"/>
            </p:cNvCxnSpPr>
            <p:nvPr/>
          </p:nvCxnSpPr>
          <p:spPr>
            <a:xfrm>
              <a:off x="6438803" y="3631304"/>
              <a:ext cx="146833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2" idx="2"/>
              <a:endCxn id="42" idx="0"/>
            </p:cNvCxnSpPr>
            <p:nvPr/>
          </p:nvCxnSpPr>
          <p:spPr>
            <a:xfrm>
              <a:off x="7470509" y="3631304"/>
              <a:ext cx="2241272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869988" y="2038116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7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096385" y="382953"/>
            <a:ext cx="3841495" cy="4731207"/>
            <a:chOff x="6435691" y="1183953"/>
            <a:chExt cx="3841495" cy="4731207"/>
          </a:xfrm>
        </p:grpSpPr>
        <p:sp>
          <p:nvSpPr>
            <p:cNvPr id="70" name="Rectangle 69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5" name="Straight Arrow Connector 104"/>
            <p:cNvCxnSpPr>
              <a:stCxn id="99" idx="2"/>
              <a:endCxn id="9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1" idx="2"/>
              <a:endCxn id="10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6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435 -0.00046 L -3.33333E-6 0.0011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7096385" y="55756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89728" y="1833730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480538" y="3117169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480538" y="3117269"/>
            <a:ext cx="862068" cy="914200"/>
            <a:chOff x="7098637" y="555289"/>
            <a:chExt cx="862068" cy="914200"/>
          </a:xfrm>
        </p:grpSpPr>
        <p:sp>
          <p:nvSpPr>
            <p:cNvPr id="65" name="Rectangle 64"/>
            <p:cNvSpPr/>
            <p:nvPr/>
          </p:nvSpPr>
          <p:spPr>
            <a:xfrm>
              <a:off x="7098637" y="555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98637" y="1012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89728" y="1826400"/>
            <a:ext cx="862068" cy="914200"/>
            <a:chOff x="7098637" y="555289"/>
            <a:chExt cx="862068" cy="914200"/>
          </a:xfrm>
        </p:grpSpPr>
        <p:sp>
          <p:nvSpPr>
            <p:cNvPr id="61" name="Rectangle 60"/>
            <p:cNvSpPr/>
            <p:nvPr/>
          </p:nvSpPr>
          <p:spPr>
            <a:xfrm>
              <a:off x="7098637" y="555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98637" y="1012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98637" y="555289"/>
            <a:ext cx="862068" cy="914200"/>
            <a:chOff x="7098637" y="555289"/>
            <a:chExt cx="862068" cy="914200"/>
          </a:xfrm>
        </p:grpSpPr>
        <p:sp>
          <p:nvSpPr>
            <p:cNvPr id="57" name="Rectangle 56"/>
            <p:cNvSpPr/>
            <p:nvPr/>
          </p:nvSpPr>
          <p:spPr>
            <a:xfrm>
              <a:off x="7098637" y="555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98637" y="1012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96385" y="38295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689516" y="4059066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53387" y="1651635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096385" y="1640157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6385" y="146875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89728" y="555364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147823" y="2927799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289728" y="2916321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289728" y="2744919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480538" y="1371913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340073" y="4211238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480538" y="4199760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480538" y="4028358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955573" y="557566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289728" y="165163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89728" y="118903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147823" y="1371913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480538" y="1997205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0337193" y="2180085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480538" y="2939278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689516" y="2026798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>
            <a:stCxn id="99" idx="2"/>
            <a:endCxn id="98" idx="0"/>
          </p:cNvCxnSpPr>
          <p:nvPr/>
        </p:nvCxnSpPr>
        <p:spPr>
          <a:xfrm>
            <a:off x="8720762" y="1371913"/>
            <a:ext cx="0" cy="279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2"/>
            <a:endCxn id="103" idx="0"/>
          </p:cNvCxnSpPr>
          <p:nvPr/>
        </p:nvCxnSpPr>
        <p:spPr>
          <a:xfrm>
            <a:off x="9911572" y="2180085"/>
            <a:ext cx="0" cy="75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9480538" y="3117269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400" i="1" dirty="0" err="1" smtClean="0">
                <a:latin typeface="+mj-lt"/>
                <a:cs typeface="Times New Roman" panose="02020603050405020304" pitchFamily="18" charset="0"/>
              </a:rPr>
              <a:t>indep</a:t>
            </a:r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480538" y="3574269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(dep.)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89728" y="1826400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400" i="1" dirty="0" err="1" smtClean="0">
                <a:latin typeface="+mj-lt"/>
                <a:cs typeface="Times New Roman" panose="02020603050405020304" pitchFamily="18" charset="0"/>
              </a:rPr>
              <a:t>indep</a:t>
            </a:r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289728" y="2283400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(dep.)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98637" y="555289"/>
            <a:ext cx="862068" cy="914200"/>
            <a:chOff x="7098637" y="555289"/>
            <a:chExt cx="862068" cy="914200"/>
          </a:xfrm>
        </p:grpSpPr>
        <p:sp>
          <p:nvSpPr>
            <p:cNvPr id="57" name="Rectangle 56"/>
            <p:cNvSpPr/>
            <p:nvPr/>
          </p:nvSpPr>
          <p:spPr>
            <a:xfrm>
              <a:off x="7098637" y="555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98637" y="1012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96385" y="38295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689516" y="4059066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96385" y="1640157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6385" y="146875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89728" y="555364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289728" y="2916321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289728" y="2744919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480538" y="1371913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340073" y="4211238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480538" y="4199760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480538" y="4028358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955573" y="557566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289728" y="165163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89728" y="118903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147823" y="1371913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480538" y="1997205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0337193" y="2180085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480538" y="2939278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689516" y="2026798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98" grpId="0" animBg="1"/>
      <p:bldP spid="10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7096385" y="55756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480538" y="3574269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(dep.)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289728" y="2283400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(dep.)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98637" y="555289"/>
            <a:ext cx="862068" cy="914200"/>
            <a:chOff x="7098637" y="555289"/>
            <a:chExt cx="862068" cy="914200"/>
          </a:xfrm>
        </p:grpSpPr>
        <p:sp>
          <p:nvSpPr>
            <p:cNvPr id="57" name="Rectangle 56"/>
            <p:cNvSpPr/>
            <p:nvPr/>
          </p:nvSpPr>
          <p:spPr>
            <a:xfrm>
              <a:off x="7098637" y="555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98637" y="1012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96385" y="38295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689516" y="4059066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96385" y="1640157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6385" y="146875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89728" y="555364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289728" y="2916321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289728" y="2744919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480538" y="1371913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340073" y="4211238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480538" y="4199760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480538" y="4028358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955573" y="557566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89728" y="1376017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400" i="1" dirty="0" err="1" smtClean="0">
                <a:latin typeface="+mj-lt"/>
                <a:cs typeface="Times New Roman" panose="02020603050405020304" pitchFamily="18" charset="0"/>
              </a:rPr>
              <a:t>indep</a:t>
            </a:r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89728" y="2099310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89728" y="118903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147823" y="1371913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480538" y="1997205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0337193" y="2180085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480538" y="2170171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400" i="1" dirty="0" err="1" smtClean="0">
                <a:latin typeface="+mj-lt"/>
                <a:cs typeface="Times New Roman" panose="02020603050405020304" pitchFamily="18" charset="0"/>
              </a:rPr>
              <a:t>indep</a:t>
            </a:r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480538" y="3386953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689516" y="2026798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51825" y="5377061"/>
            <a:ext cx="537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Promotion with Overlap (PO) removes independent code between parent and child from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6598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98" grpId="0" animBg="1"/>
      <p:bldP spid="65" grpId="0" animBg="1"/>
      <p:bldP spid="103" grpId="0" animBg="1"/>
      <p:bldP spid="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7096385" y="557566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480538" y="2796343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(dep.)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289728" y="2010440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(dep.)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98637" y="555289"/>
            <a:ext cx="862068" cy="914200"/>
            <a:chOff x="7098637" y="555289"/>
            <a:chExt cx="862068" cy="914200"/>
          </a:xfrm>
        </p:grpSpPr>
        <p:sp>
          <p:nvSpPr>
            <p:cNvPr id="57" name="Rectangle 56"/>
            <p:cNvSpPr/>
            <p:nvPr/>
          </p:nvSpPr>
          <p:spPr>
            <a:xfrm>
              <a:off x="7098637" y="555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98637" y="101228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96385" y="38295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689516" y="3281140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96385" y="1640157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6385" y="146875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89728" y="555364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289728" y="2629713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289728" y="2458311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480538" y="1371913"/>
            <a:ext cx="862068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 Overhead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340073" y="3433312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480538" y="3421834"/>
            <a:ext cx="86206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Epilogue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480538" y="3250432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Release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955573" y="557566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89728" y="1376017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400" i="1" dirty="0" err="1" smtClean="0">
                <a:latin typeface="+mj-lt"/>
                <a:cs typeface="Times New Roman" panose="02020603050405020304" pitchFamily="18" charset="0"/>
              </a:rPr>
              <a:t>indep</a:t>
            </a:r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89728" y="1826350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89728" y="1189033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147823" y="1371913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480538" y="1997205"/>
            <a:ext cx="862068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Launch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0337193" y="2180085"/>
            <a:ext cx="33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480538" y="2170171"/>
            <a:ext cx="86206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Prologue</a:t>
            </a:r>
          </a:p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400" i="1" dirty="0" err="1" smtClean="0">
                <a:latin typeface="+mj-lt"/>
                <a:cs typeface="Times New Roman" panose="02020603050405020304" pitchFamily="18" charset="0"/>
              </a:rPr>
              <a:t>indep</a:t>
            </a:r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.)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480538" y="2622675"/>
            <a:ext cx="862068" cy="182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latin typeface="+mj-lt"/>
                <a:cs typeface="Times New Roman" panose="02020603050405020304" pitchFamily="18" charset="0"/>
              </a:rPr>
              <a:t>Acquire</a:t>
            </a:r>
            <a:endParaRPr lang="en-US" sz="14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689516" y="2026798"/>
            <a:ext cx="2483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51825" y="5377061"/>
            <a:ext cx="537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Promotion with Overlap (PO) removes independent code between parent and child from the critical path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955639" y="1649358"/>
            <a:ext cx="329184" cy="18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150075" y="2625115"/>
            <a:ext cx="332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10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07447" y="380681"/>
            <a:ext cx="3841495" cy="4731207"/>
            <a:chOff x="6435691" y="1183953"/>
            <a:chExt cx="3841495" cy="4731207"/>
          </a:xfrm>
        </p:grpSpPr>
        <p:sp>
          <p:nvSpPr>
            <p:cNvPr id="46" name="Rectangle 45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19844" y="217291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 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487129" y="217291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676499" y="298108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28822" y="2827798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2"/>
              <a:endCxn id="48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2"/>
              <a:endCxn id="53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6966" y="5377064"/>
            <a:ext cx="500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 also enables two other optimizations:</a:t>
            </a:r>
          </a:p>
          <a:p>
            <a:pPr algn="ctr"/>
            <a:r>
              <a:rPr lang="en-US" dirty="0" smtClean="0">
                <a:latin typeface="+mj-lt"/>
              </a:rPr>
              <a:t>aggregation and overlap</a:t>
            </a:r>
            <a:endParaRPr lang="en-US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51825" y="5377061"/>
            <a:ext cx="537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Promotion with Aggregation and Overlap (PAO) achieves benefits of both PA and PO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7098637" y="380677"/>
            <a:ext cx="3841495" cy="3969203"/>
            <a:chOff x="7098637" y="762818"/>
            <a:chExt cx="3841495" cy="3969203"/>
          </a:xfrm>
        </p:grpSpPr>
        <p:sp>
          <p:nvSpPr>
            <p:cNvPr id="118" name="Rectangle 117"/>
            <p:cNvSpPr/>
            <p:nvPr/>
          </p:nvSpPr>
          <p:spPr>
            <a:xfrm>
              <a:off x="7098637" y="762818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691768" y="3676927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7955639" y="2031500"/>
              <a:ext cx="335248" cy="165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7098637" y="200755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098637" y="937431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98637" y="1836152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9150075" y="2999870"/>
              <a:ext cx="332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8291980" y="2988088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91980" y="2816686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10342325" y="38290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9482790" y="38176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Epilogue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482790" y="36462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957825" y="937431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8291980" y="2180610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291980" y="1555043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9150075" y="173792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9482790" y="1737923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10339445" y="2104130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9482790" y="3000480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Acquire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0691768" y="1950843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98637" y="1380783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291980" y="2359485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291980" y="172545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482790" y="2097237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indep</a:t>
              </a:r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482790" y="3181988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Prologue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(dep.)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8291986" y="935231"/>
              <a:ext cx="2047465" cy="622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Launch</a:t>
              </a:r>
            </a:p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Overhead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395361" y="1110894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482790" y="1919420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Release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737" y="150460"/>
            <a:ext cx="2473887" cy="5410846"/>
            <a:chOff x="1170966" y="1344714"/>
            <a:chExt cx="3841495" cy="5410846"/>
          </a:xfrm>
        </p:grpSpPr>
        <p:sp>
          <p:nvSpPr>
            <p:cNvPr id="3" name="Rectangle 2"/>
            <p:cNvSpPr/>
            <p:nvPr/>
          </p:nvSpPr>
          <p:spPr>
            <a:xfrm>
              <a:off x="4764097" y="57004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70966" y="1344714"/>
              <a:ext cx="1192250" cy="1996991"/>
              <a:chOff x="270418" y="1649519"/>
              <a:chExt cx="1192250" cy="1996991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1127420" y="2743588"/>
                <a:ext cx="335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70418" y="2732110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E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0418" y="1649519"/>
                <a:ext cx="86206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P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70418" y="2560708"/>
                <a:ext cx="862068" cy="1828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365402" y="2441160"/>
              <a:ext cx="1192250" cy="2609849"/>
              <a:chOff x="1464854" y="2745965"/>
              <a:chExt cx="1192250" cy="260984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LO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557652" y="4145711"/>
              <a:ext cx="1192250" cy="2609849"/>
              <a:chOff x="1464854" y="2745965"/>
              <a:chExt cx="1192250" cy="260984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64854" y="2745965"/>
                <a:ext cx="862068" cy="640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i="1" dirty="0" smtClean="0">
                    <a:latin typeface="+mj-lt"/>
                    <a:cs typeface="Times New Roman" panose="02020603050405020304" pitchFamily="18" charset="0"/>
                  </a:rPr>
                  <a:t>LO</a:t>
                </a:r>
                <a:endParaRPr lang="en-US" sz="14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464854" y="3358823"/>
                <a:ext cx="1192250" cy="1996991"/>
                <a:chOff x="270418" y="1649519"/>
                <a:chExt cx="1192250" cy="1996991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127420" y="2743588"/>
                  <a:ext cx="3352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70418" y="2732110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E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0418" y="1649519"/>
                  <a:ext cx="862068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P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70418" y="2560708"/>
                  <a:ext cx="862068" cy="1828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i="1" dirty="0" smtClean="0">
                      <a:latin typeface="+mj-lt"/>
                      <a:cs typeface="Times New Roman" panose="02020603050405020304" pitchFamily="18" charset="0"/>
                    </a:rPr>
                    <a:t>L</a:t>
                  </a:r>
                  <a:endParaRPr lang="en-US" sz="1400" i="1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3" name="Group 22"/>
          <p:cNvGrpSpPr/>
          <p:nvPr/>
        </p:nvGrpSpPr>
        <p:grpSpPr>
          <a:xfrm>
            <a:off x="2405318" y="150460"/>
            <a:ext cx="2473887" cy="4731207"/>
            <a:chOff x="6435691" y="1183953"/>
            <a:chExt cx="3841495" cy="4731207"/>
          </a:xfrm>
        </p:grpSpPr>
        <p:sp>
          <p:nvSpPr>
            <p:cNvPr id="24" name="Rectangle 23"/>
            <p:cNvSpPr/>
            <p:nvPr/>
          </p:nvSpPr>
          <p:spPr>
            <a:xfrm>
              <a:off x="6435691" y="118395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028822" y="486006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292693" y="245263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435691" y="244115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35691" y="135856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35691" y="226975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9034" y="1356364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LO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487129" y="3728799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629034" y="3717321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9034" y="263473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29034" y="354591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19844" y="2173863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LO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679379" y="501223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819844" y="500076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19844" y="3918169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9844" y="482935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294879" y="13585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629034" y="245263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9034" y="1990033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487129" y="217667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819844" y="2798205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9676499" y="297281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819844" y="37402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028822" y="2813943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/>
            <p:cNvCxnSpPr>
              <a:stCxn id="42" idx="2"/>
              <a:endCxn id="41" idx="0"/>
            </p:cNvCxnSpPr>
            <p:nvPr/>
          </p:nvCxnSpPr>
          <p:spPr>
            <a:xfrm>
              <a:off x="8060068" y="2172913"/>
              <a:ext cx="0" cy="279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2"/>
              <a:endCxn id="46" idx="0"/>
            </p:cNvCxnSpPr>
            <p:nvPr/>
          </p:nvCxnSpPr>
          <p:spPr>
            <a:xfrm>
              <a:off x="9250878" y="2981085"/>
              <a:ext cx="0" cy="759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66351" y="150460"/>
            <a:ext cx="2473887" cy="4731207"/>
            <a:chOff x="7098644" y="762820"/>
            <a:chExt cx="3841495" cy="4731207"/>
          </a:xfrm>
        </p:grpSpPr>
        <p:sp>
          <p:nvSpPr>
            <p:cNvPr id="51" name="Rectangle 50"/>
            <p:cNvSpPr/>
            <p:nvPr/>
          </p:nvSpPr>
          <p:spPr>
            <a:xfrm>
              <a:off x="7098644" y="762820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91775" y="4438933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7955646" y="2031502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7098644" y="202002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98644" y="937433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098644" y="1848622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91986" y="935231"/>
              <a:ext cx="2047465" cy="622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LO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9150082" y="3307666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91987" y="3296188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91987" y="221359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91987" y="3124786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10342332" y="4591105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9482797" y="457962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482797" y="3497036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482797" y="440822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957832" y="93743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8291987" y="2031502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482797" y="331914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/>
            <p:cNvCxnSpPr>
              <a:endCxn id="67" idx="0"/>
            </p:cNvCxnSpPr>
            <p:nvPr/>
          </p:nvCxnSpPr>
          <p:spPr>
            <a:xfrm flipH="1">
              <a:off x="8723021" y="1557422"/>
              <a:ext cx="0" cy="474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8" idx="0"/>
            </p:cNvCxnSpPr>
            <p:nvPr/>
          </p:nvCxnSpPr>
          <p:spPr>
            <a:xfrm flipH="1">
              <a:off x="9913831" y="1557422"/>
              <a:ext cx="0" cy="176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0395361" y="1110894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265399" y="150460"/>
            <a:ext cx="2473887" cy="3955762"/>
            <a:chOff x="7098637" y="762818"/>
            <a:chExt cx="3841495" cy="3955762"/>
          </a:xfrm>
        </p:grpSpPr>
        <p:sp>
          <p:nvSpPr>
            <p:cNvPr id="73" name="Rectangle 72"/>
            <p:cNvSpPr/>
            <p:nvPr/>
          </p:nvSpPr>
          <p:spPr>
            <a:xfrm>
              <a:off x="7098637" y="762818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691768" y="3663486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7955639" y="2031500"/>
              <a:ext cx="335248" cy="165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7098637" y="200637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98637" y="937431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Pi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98637" y="1834972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91980" y="935229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LO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>
              <a:endCxn id="93" idx="1"/>
            </p:cNvCxnSpPr>
            <p:nvPr/>
          </p:nvCxnSpPr>
          <p:spPr>
            <a:xfrm>
              <a:off x="9150075" y="3013233"/>
              <a:ext cx="3327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291980" y="3005232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91980" y="2833830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482790" y="1751778"/>
              <a:ext cx="862068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LO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10342325" y="3815658"/>
              <a:ext cx="3352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9482789" y="3804180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82789" y="3632778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957825" y="937431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8291980" y="2197754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91980" y="1568898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9150075" y="1751778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9482790" y="2377070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0339445" y="2559950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9482789" y="3000687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691768" y="2406663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098637" y="1380783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Pd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291980" y="237662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Pd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291980" y="1739314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Pi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482789" y="2556033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Pi 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482789" y="3182195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Pd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741930" y="150460"/>
            <a:ext cx="2473887" cy="3941907"/>
            <a:chOff x="7098637" y="762818"/>
            <a:chExt cx="3841495" cy="3941907"/>
          </a:xfrm>
        </p:grpSpPr>
        <p:sp>
          <p:nvSpPr>
            <p:cNvPr id="101" name="Rectangle 100"/>
            <p:cNvSpPr/>
            <p:nvPr/>
          </p:nvSpPr>
          <p:spPr>
            <a:xfrm>
              <a:off x="7098637" y="762818"/>
              <a:ext cx="862068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691768" y="3649631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7955639" y="2031500"/>
              <a:ext cx="335248" cy="165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7098637" y="2006374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98637" y="937431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Pi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98637" y="1834972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9150075" y="2985730"/>
              <a:ext cx="3327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8291980" y="2991377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291980" y="2819975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10342325" y="3801803"/>
              <a:ext cx="3352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9482789" y="3790325"/>
              <a:ext cx="86206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E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482789" y="3618923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7957825" y="937431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8291980" y="2183899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91980" y="1555043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150075" y="1737923"/>
              <a:ext cx="33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9482790" y="1737923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10339445" y="2089302"/>
              <a:ext cx="3352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9482789" y="2973184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691768" y="1936015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098637" y="1380783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Pd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291980" y="2362774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Pd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291980" y="1725459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Pi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482789" y="2085385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Pi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482789" y="3154692"/>
              <a:ext cx="862068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err="1" smtClean="0">
                  <a:latin typeface="+mj-lt"/>
                  <a:cs typeface="Times New Roman" panose="02020603050405020304" pitchFamily="18" charset="0"/>
                </a:rPr>
                <a:t>Pd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91986" y="935231"/>
              <a:ext cx="2047465" cy="622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LO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395361" y="1110894"/>
              <a:ext cx="2483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smtClean="0">
                  <a:latin typeface="+mj-lt"/>
                  <a:cs typeface="Times New Roman" panose="02020603050405020304" pitchFamily="18" charset="0"/>
                </a:rPr>
                <a:t>…</a:t>
              </a:r>
              <a:endParaRPr lang="en-US" sz="1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482789" y="1904592"/>
              <a:ext cx="862068" cy="1828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i="1" dirty="0" smtClean="0">
                  <a:latin typeface="+mj-lt"/>
                  <a:cs typeface="Times New Roman" panose="02020603050405020304" pitchFamily="18" charset="0"/>
                </a:rPr>
                <a:t>R</a:t>
              </a:r>
              <a:endParaRPr lang="en-US" sz="1400" i="1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905681" y="5623180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(P)</a:t>
            </a:r>
            <a:endParaRPr lang="en-US" dirty="0"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6506" y="5623180"/>
            <a:ext cx="15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Original Kernel</a:t>
            </a:r>
            <a:endParaRPr lang="en-US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188754" y="5623180"/>
            <a:ext cx="182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with Aggregation (PA)</a:t>
            </a:r>
            <a:endParaRPr lang="en-US" dirty="0"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87802" y="5623180"/>
            <a:ext cx="182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with Overlap (PO)</a:t>
            </a:r>
            <a:endParaRPr lang="en-US" dirty="0"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442747" y="5623180"/>
            <a:ext cx="28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Promotion with Aggregation and Overlap (PAO)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2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00326"/>
              </p:ext>
            </p:extLst>
          </p:nvPr>
        </p:nvGraphicFramePr>
        <p:xfrm>
          <a:off x="370764" y="3331887"/>
          <a:ext cx="11450472" cy="2752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46230" y="5929825"/>
            <a:ext cx="9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Times New Roman" panose="02020603050405020304" pitchFamily="18" charset="0"/>
              </a:rPr>
              <a:t>Maxwell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5272" y="3562914"/>
            <a:ext cx="4831307" cy="3539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Kernel Launch Promotion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959850"/>
              </p:ext>
            </p:extLst>
          </p:nvPr>
        </p:nvGraphicFramePr>
        <p:xfrm>
          <a:off x="370764" y="928042"/>
          <a:ext cx="11450472" cy="2752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37596" y="356207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Times New Roman" panose="02020603050405020304" pitchFamily="18" charset="0"/>
              </a:rPr>
              <a:t>Kepler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Graphic spid="3" grpId="0" uiExpand="1">
        <p:bldSub>
          <a:bldChart bld="series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of </a:t>
            </a:r>
            <a:r>
              <a:rPr lang="en-US" dirty="0"/>
              <a:t>Kernel Launch Promotion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332288"/>
              </p:ext>
            </p:extLst>
          </p:nvPr>
        </p:nvGraphicFramePr>
        <p:xfrm>
          <a:off x="0" y="1200959"/>
          <a:ext cx="6194797" cy="404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6571"/>
              </p:ext>
            </p:extLst>
          </p:nvPr>
        </p:nvGraphicFramePr>
        <p:xfrm>
          <a:off x="5849566" y="1200959"/>
          <a:ext cx="6194797" cy="404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8241" y="5188776"/>
            <a:ext cx="273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Achieved Occupancy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0449" y="5188776"/>
            <a:ext cx="309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Instructions per Second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4109" y="5643375"/>
            <a:ext cx="7857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Aggregation improves occupancy due to fewer coarser-grain kernels</a:t>
            </a:r>
          </a:p>
          <a:p>
            <a:pPr algn="ctr"/>
            <a:r>
              <a:rPr lang="en-US" dirty="0" smtClean="0">
                <a:latin typeface="+mj-lt"/>
              </a:rPr>
              <a:t>Overlap improves instructions per second due to more work parallel work available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7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Graphic spid="4" grpId="0" uiExpand="1">
        <p:bldSub>
          <a:bldChart bld="series"/>
        </p:bldSub>
      </p:bldGraphic>
      <p:bldP spid="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CUDA Dynamic Parallelism suffers when many fine-grain kernels incur high launch overhead and underutilize resources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Kernel launch aggregation</a:t>
            </a:r>
            <a:r>
              <a:rPr lang="en-US" dirty="0" smtClean="0"/>
              <a:t> reduces number of launches and improves utilization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patterns with long dependence chains, </a:t>
            </a:r>
            <a:r>
              <a:rPr lang="en-US" b="1" dirty="0" smtClean="0"/>
              <a:t>kernel launch promotion</a:t>
            </a:r>
            <a:r>
              <a:rPr lang="en-US" dirty="0" smtClean="0"/>
              <a:t> enables aggregation and overlap to reduce launches, improve utilization, extract more parallelism, and extend call stack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Box 878"/>
          <p:cNvSpPr txBox="1"/>
          <p:nvPr/>
        </p:nvSpPr>
        <p:spPr>
          <a:xfrm>
            <a:off x="2799842" y="5868555"/>
            <a:ext cx="630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Easier to write programs with dynamically discovered parallelism </a:t>
            </a:r>
          </a:p>
        </p:txBody>
      </p:sp>
      <p:sp>
        <p:nvSpPr>
          <p:cNvPr id="271" name="Freeform 270"/>
          <p:cNvSpPr/>
          <p:nvPr/>
        </p:nvSpPr>
        <p:spPr>
          <a:xfrm flipH="1">
            <a:off x="1764537" y="857912"/>
            <a:ext cx="84751" cy="452084"/>
          </a:xfrm>
          <a:custGeom>
            <a:avLst/>
            <a:gdLst>
              <a:gd name="connsiteX0" fmla="*/ 201705 w 457200"/>
              <a:gd name="connsiteY0" fmla="*/ 0 h 1600200"/>
              <a:gd name="connsiteX1" fmla="*/ 309282 w 457200"/>
              <a:gd name="connsiteY1" fmla="*/ 53788 h 1600200"/>
              <a:gd name="connsiteX2" fmla="*/ 376517 w 457200"/>
              <a:gd name="connsiteY2" fmla="*/ 121023 h 1600200"/>
              <a:gd name="connsiteX3" fmla="*/ 430305 w 457200"/>
              <a:gd name="connsiteY3" fmla="*/ 201706 h 1600200"/>
              <a:gd name="connsiteX4" fmla="*/ 457200 w 457200"/>
              <a:gd name="connsiteY4" fmla="*/ 295835 h 1600200"/>
              <a:gd name="connsiteX5" fmla="*/ 443752 w 457200"/>
              <a:gd name="connsiteY5" fmla="*/ 470647 h 1600200"/>
              <a:gd name="connsiteX6" fmla="*/ 430305 w 457200"/>
              <a:gd name="connsiteY6" fmla="*/ 510988 h 1600200"/>
              <a:gd name="connsiteX7" fmla="*/ 336176 w 457200"/>
              <a:gd name="connsiteY7" fmla="*/ 591670 h 1600200"/>
              <a:gd name="connsiteX8" fmla="*/ 309282 w 457200"/>
              <a:gd name="connsiteY8" fmla="*/ 618565 h 1600200"/>
              <a:gd name="connsiteX9" fmla="*/ 228600 w 457200"/>
              <a:gd name="connsiteY9" fmla="*/ 645459 h 1600200"/>
              <a:gd name="connsiteX10" fmla="*/ 188258 w 457200"/>
              <a:gd name="connsiteY10" fmla="*/ 672353 h 1600200"/>
              <a:gd name="connsiteX11" fmla="*/ 107576 w 457200"/>
              <a:gd name="connsiteY11" fmla="*/ 739588 h 1600200"/>
              <a:gd name="connsiteX12" fmla="*/ 53788 w 457200"/>
              <a:gd name="connsiteY12" fmla="*/ 820270 h 1600200"/>
              <a:gd name="connsiteX13" fmla="*/ 26894 w 457200"/>
              <a:gd name="connsiteY13" fmla="*/ 900953 h 1600200"/>
              <a:gd name="connsiteX14" fmla="*/ 13447 w 457200"/>
              <a:gd name="connsiteY14" fmla="*/ 941294 h 1600200"/>
              <a:gd name="connsiteX15" fmla="*/ 0 w 457200"/>
              <a:gd name="connsiteY15" fmla="*/ 981635 h 1600200"/>
              <a:gd name="connsiteX16" fmla="*/ 13447 w 457200"/>
              <a:gd name="connsiteY16" fmla="*/ 1169894 h 1600200"/>
              <a:gd name="connsiteX17" fmla="*/ 40341 w 457200"/>
              <a:gd name="connsiteY17" fmla="*/ 1210235 h 1600200"/>
              <a:gd name="connsiteX18" fmla="*/ 121023 w 457200"/>
              <a:gd name="connsiteY18" fmla="*/ 1264023 h 1600200"/>
              <a:gd name="connsiteX19" fmla="*/ 161364 w 457200"/>
              <a:gd name="connsiteY19" fmla="*/ 1290917 h 1600200"/>
              <a:gd name="connsiteX20" fmla="*/ 188258 w 457200"/>
              <a:gd name="connsiteY20" fmla="*/ 1317812 h 1600200"/>
              <a:gd name="connsiteX21" fmla="*/ 228600 w 457200"/>
              <a:gd name="connsiteY21" fmla="*/ 1331259 h 1600200"/>
              <a:gd name="connsiteX22" fmla="*/ 282388 w 457200"/>
              <a:gd name="connsiteY22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7200" h="1600200">
                <a:moveTo>
                  <a:pt x="201705" y="0"/>
                </a:moveTo>
                <a:cubicBezTo>
                  <a:pt x="233807" y="12841"/>
                  <a:pt x="282426" y="26932"/>
                  <a:pt x="309282" y="53788"/>
                </a:cubicBezTo>
                <a:cubicBezTo>
                  <a:pt x="398929" y="143435"/>
                  <a:pt x="268941" y="49306"/>
                  <a:pt x="376517" y="121023"/>
                </a:cubicBezTo>
                <a:cubicBezTo>
                  <a:pt x="394446" y="147917"/>
                  <a:pt x="422466" y="170348"/>
                  <a:pt x="430305" y="201706"/>
                </a:cubicBezTo>
                <a:cubicBezTo>
                  <a:pt x="447190" y="269245"/>
                  <a:pt x="437907" y="237961"/>
                  <a:pt x="457200" y="295835"/>
                </a:cubicBezTo>
                <a:cubicBezTo>
                  <a:pt x="452717" y="354106"/>
                  <a:pt x="451001" y="412655"/>
                  <a:pt x="443752" y="470647"/>
                </a:cubicBezTo>
                <a:cubicBezTo>
                  <a:pt x="441994" y="484712"/>
                  <a:pt x="438168" y="499194"/>
                  <a:pt x="430305" y="510988"/>
                </a:cubicBezTo>
                <a:cubicBezTo>
                  <a:pt x="408939" y="543037"/>
                  <a:pt x="364139" y="568367"/>
                  <a:pt x="336176" y="591670"/>
                </a:cubicBezTo>
                <a:cubicBezTo>
                  <a:pt x="326436" y="599786"/>
                  <a:pt x="320622" y="612895"/>
                  <a:pt x="309282" y="618565"/>
                </a:cubicBezTo>
                <a:cubicBezTo>
                  <a:pt x="283926" y="631243"/>
                  <a:pt x="252188" y="629734"/>
                  <a:pt x="228600" y="645459"/>
                </a:cubicBezTo>
                <a:cubicBezTo>
                  <a:pt x="215153" y="654424"/>
                  <a:pt x="200674" y="662007"/>
                  <a:pt x="188258" y="672353"/>
                </a:cubicBezTo>
                <a:cubicBezTo>
                  <a:pt x="84714" y="758639"/>
                  <a:pt x="207740" y="672812"/>
                  <a:pt x="107576" y="739588"/>
                </a:cubicBezTo>
                <a:cubicBezTo>
                  <a:pt x="63089" y="873050"/>
                  <a:pt x="137729" y="669175"/>
                  <a:pt x="53788" y="820270"/>
                </a:cubicBezTo>
                <a:cubicBezTo>
                  <a:pt x="40021" y="845052"/>
                  <a:pt x="35859" y="874059"/>
                  <a:pt x="26894" y="900953"/>
                </a:cubicBezTo>
                <a:lnTo>
                  <a:pt x="13447" y="941294"/>
                </a:lnTo>
                <a:lnTo>
                  <a:pt x="0" y="981635"/>
                </a:lnTo>
                <a:cubicBezTo>
                  <a:pt x="4482" y="1044388"/>
                  <a:pt x="2514" y="1107938"/>
                  <a:pt x="13447" y="1169894"/>
                </a:cubicBezTo>
                <a:cubicBezTo>
                  <a:pt x="16256" y="1185809"/>
                  <a:pt x="28178" y="1199593"/>
                  <a:pt x="40341" y="1210235"/>
                </a:cubicBezTo>
                <a:cubicBezTo>
                  <a:pt x="64666" y="1231520"/>
                  <a:pt x="94129" y="1246094"/>
                  <a:pt x="121023" y="1264023"/>
                </a:cubicBezTo>
                <a:cubicBezTo>
                  <a:pt x="134470" y="1272988"/>
                  <a:pt x="149936" y="1279489"/>
                  <a:pt x="161364" y="1290917"/>
                </a:cubicBezTo>
                <a:cubicBezTo>
                  <a:pt x="170329" y="1299882"/>
                  <a:pt x="177387" y="1311289"/>
                  <a:pt x="188258" y="1317812"/>
                </a:cubicBezTo>
                <a:cubicBezTo>
                  <a:pt x="200413" y="1325105"/>
                  <a:pt x="215153" y="1326777"/>
                  <a:pt x="228600" y="1331259"/>
                </a:cubicBezTo>
                <a:cubicBezTo>
                  <a:pt x="317197" y="1464155"/>
                  <a:pt x="282388" y="1379618"/>
                  <a:pt x="282388" y="1600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298154" y="175828"/>
            <a:ext cx="101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Host</a:t>
            </a:r>
            <a:endParaRPr lang="en-US" sz="3600" b="1" dirty="0">
              <a:latin typeface="+mj-lt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965833" y="175828"/>
            <a:ext cx="1397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Device</a:t>
            </a:r>
            <a:endParaRPr lang="en-US" sz="3600" b="1" dirty="0">
              <a:latin typeface="+mj-lt"/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4141599" y="1438966"/>
            <a:ext cx="2620016" cy="693933"/>
            <a:chOff x="5097958" y="1438966"/>
            <a:chExt cx="2620016" cy="693933"/>
          </a:xfrm>
        </p:grpSpPr>
        <p:sp>
          <p:nvSpPr>
            <p:cNvPr id="275" name="Rectangle 274"/>
            <p:cNvSpPr/>
            <p:nvPr/>
          </p:nvSpPr>
          <p:spPr>
            <a:xfrm>
              <a:off x="5097958" y="1438966"/>
              <a:ext cx="2620016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158129" y="1487168"/>
              <a:ext cx="2499675" cy="597528"/>
              <a:chOff x="5152330" y="1487169"/>
              <a:chExt cx="2499675" cy="597528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5152330" y="1487169"/>
                <a:ext cx="597530" cy="597528"/>
                <a:chOff x="4466259" y="1638649"/>
                <a:chExt cx="1060855" cy="1060852"/>
              </a:xfrm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5786379" y="1487169"/>
                <a:ext cx="597530" cy="597528"/>
                <a:chOff x="5583271" y="1638649"/>
                <a:chExt cx="1060855" cy="1060852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79" name="Group 278"/>
              <p:cNvGrpSpPr/>
              <p:nvPr/>
            </p:nvGrpSpPr>
            <p:grpSpPr>
              <a:xfrm>
                <a:off x="6420427" y="1487169"/>
                <a:ext cx="597530" cy="597528"/>
                <a:chOff x="4466259" y="1638649"/>
                <a:chExt cx="1060855" cy="1060852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7054475" y="1487169"/>
                <a:ext cx="597530" cy="597528"/>
                <a:chOff x="5583271" y="1638649"/>
                <a:chExt cx="1060855" cy="1060852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</p:grpSp>
      </p:grpSp>
      <p:cxnSp>
        <p:nvCxnSpPr>
          <p:cNvPr id="309" name="Straight Arrow Connector 308"/>
          <p:cNvCxnSpPr/>
          <p:nvPr/>
        </p:nvCxnSpPr>
        <p:spPr>
          <a:xfrm>
            <a:off x="1845361" y="1309996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H="1">
            <a:off x="1845361" y="5006311"/>
            <a:ext cx="2249818" cy="1289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Freeform 316"/>
          <p:cNvSpPr/>
          <p:nvPr/>
        </p:nvSpPr>
        <p:spPr>
          <a:xfrm flipH="1">
            <a:off x="1764537" y="5167335"/>
            <a:ext cx="84751" cy="452084"/>
          </a:xfrm>
          <a:custGeom>
            <a:avLst/>
            <a:gdLst>
              <a:gd name="connsiteX0" fmla="*/ 201705 w 457200"/>
              <a:gd name="connsiteY0" fmla="*/ 0 h 1600200"/>
              <a:gd name="connsiteX1" fmla="*/ 309282 w 457200"/>
              <a:gd name="connsiteY1" fmla="*/ 53788 h 1600200"/>
              <a:gd name="connsiteX2" fmla="*/ 376517 w 457200"/>
              <a:gd name="connsiteY2" fmla="*/ 121023 h 1600200"/>
              <a:gd name="connsiteX3" fmla="*/ 430305 w 457200"/>
              <a:gd name="connsiteY3" fmla="*/ 201706 h 1600200"/>
              <a:gd name="connsiteX4" fmla="*/ 457200 w 457200"/>
              <a:gd name="connsiteY4" fmla="*/ 295835 h 1600200"/>
              <a:gd name="connsiteX5" fmla="*/ 443752 w 457200"/>
              <a:gd name="connsiteY5" fmla="*/ 470647 h 1600200"/>
              <a:gd name="connsiteX6" fmla="*/ 430305 w 457200"/>
              <a:gd name="connsiteY6" fmla="*/ 510988 h 1600200"/>
              <a:gd name="connsiteX7" fmla="*/ 336176 w 457200"/>
              <a:gd name="connsiteY7" fmla="*/ 591670 h 1600200"/>
              <a:gd name="connsiteX8" fmla="*/ 309282 w 457200"/>
              <a:gd name="connsiteY8" fmla="*/ 618565 h 1600200"/>
              <a:gd name="connsiteX9" fmla="*/ 228600 w 457200"/>
              <a:gd name="connsiteY9" fmla="*/ 645459 h 1600200"/>
              <a:gd name="connsiteX10" fmla="*/ 188258 w 457200"/>
              <a:gd name="connsiteY10" fmla="*/ 672353 h 1600200"/>
              <a:gd name="connsiteX11" fmla="*/ 107576 w 457200"/>
              <a:gd name="connsiteY11" fmla="*/ 739588 h 1600200"/>
              <a:gd name="connsiteX12" fmla="*/ 53788 w 457200"/>
              <a:gd name="connsiteY12" fmla="*/ 820270 h 1600200"/>
              <a:gd name="connsiteX13" fmla="*/ 26894 w 457200"/>
              <a:gd name="connsiteY13" fmla="*/ 900953 h 1600200"/>
              <a:gd name="connsiteX14" fmla="*/ 13447 w 457200"/>
              <a:gd name="connsiteY14" fmla="*/ 941294 h 1600200"/>
              <a:gd name="connsiteX15" fmla="*/ 0 w 457200"/>
              <a:gd name="connsiteY15" fmla="*/ 981635 h 1600200"/>
              <a:gd name="connsiteX16" fmla="*/ 13447 w 457200"/>
              <a:gd name="connsiteY16" fmla="*/ 1169894 h 1600200"/>
              <a:gd name="connsiteX17" fmla="*/ 40341 w 457200"/>
              <a:gd name="connsiteY17" fmla="*/ 1210235 h 1600200"/>
              <a:gd name="connsiteX18" fmla="*/ 121023 w 457200"/>
              <a:gd name="connsiteY18" fmla="*/ 1264023 h 1600200"/>
              <a:gd name="connsiteX19" fmla="*/ 161364 w 457200"/>
              <a:gd name="connsiteY19" fmla="*/ 1290917 h 1600200"/>
              <a:gd name="connsiteX20" fmla="*/ 188258 w 457200"/>
              <a:gd name="connsiteY20" fmla="*/ 1317812 h 1600200"/>
              <a:gd name="connsiteX21" fmla="*/ 228600 w 457200"/>
              <a:gd name="connsiteY21" fmla="*/ 1331259 h 1600200"/>
              <a:gd name="connsiteX22" fmla="*/ 282388 w 457200"/>
              <a:gd name="connsiteY22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7200" h="1600200">
                <a:moveTo>
                  <a:pt x="201705" y="0"/>
                </a:moveTo>
                <a:cubicBezTo>
                  <a:pt x="233807" y="12841"/>
                  <a:pt x="282426" y="26932"/>
                  <a:pt x="309282" y="53788"/>
                </a:cubicBezTo>
                <a:cubicBezTo>
                  <a:pt x="398929" y="143435"/>
                  <a:pt x="268941" y="49306"/>
                  <a:pt x="376517" y="121023"/>
                </a:cubicBezTo>
                <a:cubicBezTo>
                  <a:pt x="394446" y="147917"/>
                  <a:pt x="422466" y="170348"/>
                  <a:pt x="430305" y="201706"/>
                </a:cubicBezTo>
                <a:cubicBezTo>
                  <a:pt x="447190" y="269245"/>
                  <a:pt x="437907" y="237961"/>
                  <a:pt x="457200" y="295835"/>
                </a:cubicBezTo>
                <a:cubicBezTo>
                  <a:pt x="452717" y="354106"/>
                  <a:pt x="451001" y="412655"/>
                  <a:pt x="443752" y="470647"/>
                </a:cubicBezTo>
                <a:cubicBezTo>
                  <a:pt x="441994" y="484712"/>
                  <a:pt x="438168" y="499194"/>
                  <a:pt x="430305" y="510988"/>
                </a:cubicBezTo>
                <a:cubicBezTo>
                  <a:pt x="408939" y="543037"/>
                  <a:pt x="364139" y="568367"/>
                  <a:pt x="336176" y="591670"/>
                </a:cubicBezTo>
                <a:cubicBezTo>
                  <a:pt x="326436" y="599786"/>
                  <a:pt x="320622" y="612895"/>
                  <a:pt x="309282" y="618565"/>
                </a:cubicBezTo>
                <a:cubicBezTo>
                  <a:pt x="283926" y="631243"/>
                  <a:pt x="252188" y="629734"/>
                  <a:pt x="228600" y="645459"/>
                </a:cubicBezTo>
                <a:cubicBezTo>
                  <a:pt x="215153" y="654424"/>
                  <a:pt x="200674" y="662007"/>
                  <a:pt x="188258" y="672353"/>
                </a:cubicBezTo>
                <a:cubicBezTo>
                  <a:pt x="84714" y="758639"/>
                  <a:pt x="207740" y="672812"/>
                  <a:pt x="107576" y="739588"/>
                </a:cubicBezTo>
                <a:cubicBezTo>
                  <a:pt x="63089" y="873050"/>
                  <a:pt x="137729" y="669175"/>
                  <a:pt x="53788" y="820270"/>
                </a:cubicBezTo>
                <a:cubicBezTo>
                  <a:pt x="40021" y="845052"/>
                  <a:pt x="35859" y="874059"/>
                  <a:pt x="26894" y="900953"/>
                </a:cubicBezTo>
                <a:lnTo>
                  <a:pt x="13447" y="941294"/>
                </a:lnTo>
                <a:lnTo>
                  <a:pt x="0" y="981635"/>
                </a:lnTo>
                <a:cubicBezTo>
                  <a:pt x="4482" y="1044388"/>
                  <a:pt x="2514" y="1107938"/>
                  <a:pt x="13447" y="1169894"/>
                </a:cubicBezTo>
                <a:cubicBezTo>
                  <a:pt x="16256" y="1185809"/>
                  <a:pt x="28178" y="1199593"/>
                  <a:pt x="40341" y="1210235"/>
                </a:cubicBezTo>
                <a:cubicBezTo>
                  <a:pt x="64666" y="1231520"/>
                  <a:pt x="94129" y="1246094"/>
                  <a:pt x="121023" y="1264023"/>
                </a:cubicBezTo>
                <a:cubicBezTo>
                  <a:pt x="134470" y="1272988"/>
                  <a:pt x="149936" y="1279489"/>
                  <a:pt x="161364" y="1290917"/>
                </a:cubicBezTo>
                <a:cubicBezTo>
                  <a:pt x="170329" y="1299882"/>
                  <a:pt x="177387" y="1311289"/>
                  <a:pt x="188258" y="1317812"/>
                </a:cubicBezTo>
                <a:cubicBezTo>
                  <a:pt x="200413" y="1325105"/>
                  <a:pt x="215153" y="1326777"/>
                  <a:pt x="228600" y="1331259"/>
                </a:cubicBezTo>
                <a:cubicBezTo>
                  <a:pt x="317197" y="1464155"/>
                  <a:pt x="282388" y="1379618"/>
                  <a:pt x="282388" y="1600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41599" y="2876641"/>
            <a:ext cx="7916198" cy="693933"/>
            <a:chOff x="4141599" y="2876641"/>
            <a:chExt cx="7916198" cy="693933"/>
          </a:xfrm>
        </p:grpSpPr>
        <p:sp>
          <p:nvSpPr>
            <p:cNvPr id="320" name="Rectangle 319"/>
            <p:cNvSpPr/>
            <p:nvPr/>
          </p:nvSpPr>
          <p:spPr>
            <a:xfrm>
              <a:off x="4141599" y="2876641"/>
              <a:ext cx="134416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4202059" y="2924182"/>
              <a:ext cx="597530" cy="597527"/>
              <a:chOff x="4466259" y="1638649"/>
              <a:chExt cx="1060855" cy="1060852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836107" y="2924182"/>
              <a:ext cx="597530" cy="597527"/>
              <a:chOff x="5583271" y="1638649"/>
              <a:chExt cx="1060855" cy="1060852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5639486" y="2924182"/>
              <a:ext cx="597530" cy="597527"/>
              <a:chOff x="4466259" y="1638649"/>
              <a:chExt cx="1060855" cy="1060852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442864" y="2924182"/>
              <a:ext cx="597530" cy="597527"/>
              <a:chOff x="5583271" y="1638649"/>
              <a:chExt cx="1060855" cy="1060852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7246242" y="2924182"/>
              <a:ext cx="597530" cy="597527"/>
              <a:chOff x="4466259" y="1638649"/>
              <a:chExt cx="1060855" cy="1060852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7880291" y="2924182"/>
              <a:ext cx="597530" cy="597527"/>
              <a:chOff x="5583271" y="1638649"/>
              <a:chExt cx="1060855" cy="1060852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8700605" y="2924182"/>
              <a:ext cx="597530" cy="597527"/>
              <a:chOff x="5583271" y="1638649"/>
              <a:chExt cx="1060855" cy="1060852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9334885" y="2923476"/>
              <a:ext cx="597530" cy="597527"/>
              <a:chOff x="5583271" y="1638649"/>
              <a:chExt cx="1060855" cy="1060852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10138263" y="2923476"/>
              <a:ext cx="597530" cy="597527"/>
              <a:chOff x="4466259" y="1638649"/>
              <a:chExt cx="1060855" cy="1060852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10772312" y="2923476"/>
              <a:ext cx="597530" cy="597527"/>
              <a:chOff x="5583271" y="1638649"/>
              <a:chExt cx="1060855" cy="1060852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11406362" y="2923476"/>
              <a:ext cx="597530" cy="597527"/>
              <a:chOff x="5583271" y="1638649"/>
              <a:chExt cx="1060855" cy="1060852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84" name="Rectangle 483"/>
            <p:cNvSpPr/>
            <p:nvPr/>
          </p:nvSpPr>
          <p:spPr>
            <a:xfrm>
              <a:off x="7184653" y="2876641"/>
              <a:ext cx="134416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5593283" y="2876641"/>
              <a:ext cx="685800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6398043" y="2876641"/>
              <a:ext cx="685800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8647904" y="2876641"/>
              <a:ext cx="134416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10087689" y="2876641"/>
              <a:ext cx="197010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10104" y="2015751"/>
            <a:ext cx="6762639" cy="860890"/>
            <a:chOff x="4310104" y="2015751"/>
            <a:chExt cx="6762639" cy="860890"/>
          </a:xfrm>
        </p:grpSpPr>
        <p:cxnSp>
          <p:nvCxnSpPr>
            <p:cNvPr id="490" name="Straight Arrow Connector 489"/>
            <p:cNvCxnSpPr>
              <a:stCxn id="303" idx="2"/>
              <a:endCxn id="320" idx="0"/>
            </p:cNvCxnSpPr>
            <p:nvPr/>
          </p:nvCxnSpPr>
          <p:spPr>
            <a:xfrm>
              <a:off x="4310104" y="2015751"/>
              <a:ext cx="503579" cy="86089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>
              <a:stCxn id="304" idx="2"/>
              <a:endCxn id="485" idx="0"/>
            </p:cNvCxnSpPr>
            <p:nvPr/>
          </p:nvCxnSpPr>
          <p:spPr>
            <a:xfrm>
              <a:off x="4404677" y="2015751"/>
              <a:ext cx="1531506" cy="86089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>
              <a:stCxn id="306" idx="2"/>
              <a:endCxn id="486" idx="0"/>
            </p:cNvCxnSpPr>
            <p:nvPr/>
          </p:nvCxnSpPr>
          <p:spPr>
            <a:xfrm>
              <a:off x="4690969" y="2015751"/>
              <a:ext cx="2049974" cy="86089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Arrow Connector 492"/>
            <p:cNvCxnSpPr>
              <a:stCxn id="298" idx="2"/>
              <a:endCxn id="484" idx="0"/>
            </p:cNvCxnSpPr>
            <p:nvPr/>
          </p:nvCxnSpPr>
          <p:spPr>
            <a:xfrm>
              <a:off x="5230444" y="2015751"/>
              <a:ext cx="2626293" cy="86089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Arrow Connector 493"/>
            <p:cNvCxnSpPr>
              <a:stCxn id="282" idx="2"/>
              <a:endCxn id="488" idx="0"/>
            </p:cNvCxnSpPr>
            <p:nvPr/>
          </p:nvCxnSpPr>
          <p:spPr>
            <a:xfrm>
              <a:off x="6212249" y="2015751"/>
              <a:ext cx="4860494" cy="86089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>
              <a:stCxn id="290" idx="2"/>
              <a:endCxn id="487" idx="0"/>
            </p:cNvCxnSpPr>
            <p:nvPr/>
          </p:nvCxnSpPr>
          <p:spPr>
            <a:xfrm>
              <a:off x="5672774" y="2015751"/>
              <a:ext cx="3647214" cy="86089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51743" y="4301793"/>
            <a:ext cx="7026088" cy="693933"/>
            <a:chOff x="4151743" y="4301793"/>
            <a:chExt cx="7026088" cy="693933"/>
          </a:xfrm>
        </p:grpSpPr>
        <p:sp>
          <p:nvSpPr>
            <p:cNvPr id="590" name="Rectangle 589"/>
            <p:cNvSpPr/>
            <p:nvPr/>
          </p:nvSpPr>
          <p:spPr>
            <a:xfrm>
              <a:off x="4997983" y="4301793"/>
              <a:ext cx="134416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591" name="Group 590"/>
            <p:cNvGrpSpPr/>
            <p:nvPr/>
          </p:nvGrpSpPr>
          <p:grpSpPr>
            <a:xfrm>
              <a:off x="5058443" y="4349334"/>
              <a:ext cx="597530" cy="597527"/>
              <a:chOff x="4466259" y="1638649"/>
              <a:chExt cx="1060855" cy="1060852"/>
            </a:xfrm>
          </p:grpSpPr>
          <p:sp>
            <p:nvSpPr>
              <p:cNvPr id="592" name="Rectangle 591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5692491" y="4349334"/>
              <a:ext cx="597530" cy="597527"/>
              <a:chOff x="5583271" y="1638649"/>
              <a:chExt cx="1060855" cy="1060852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51" name="Group 650"/>
            <p:cNvGrpSpPr/>
            <p:nvPr/>
          </p:nvGrpSpPr>
          <p:grpSpPr>
            <a:xfrm>
              <a:off x="6599532" y="4349334"/>
              <a:ext cx="597530" cy="597527"/>
              <a:chOff x="5583271" y="1638649"/>
              <a:chExt cx="1060855" cy="1060852"/>
            </a:xfrm>
          </p:grpSpPr>
          <p:sp>
            <p:nvSpPr>
              <p:cNvPr id="652" name="Rectangle 651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>
              <a:off x="7482420" y="4349334"/>
              <a:ext cx="597530" cy="597527"/>
              <a:chOff x="4466259" y="1638649"/>
              <a:chExt cx="1060855" cy="1060852"/>
            </a:xfrm>
          </p:grpSpPr>
          <p:sp>
            <p:nvSpPr>
              <p:cNvPr id="660" name="Rectangle 659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67" name="Group 666"/>
            <p:cNvGrpSpPr/>
            <p:nvPr/>
          </p:nvGrpSpPr>
          <p:grpSpPr>
            <a:xfrm>
              <a:off x="8116469" y="4349334"/>
              <a:ext cx="597530" cy="597527"/>
              <a:chOff x="5583271" y="1638649"/>
              <a:chExt cx="1060855" cy="1060852"/>
            </a:xfrm>
          </p:grpSpPr>
          <p:sp>
            <p:nvSpPr>
              <p:cNvPr id="668" name="Rectangle 667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75" name="Group 674"/>
            <p:cNvGrpSpPr/>
            <p:nvPr/>
          </p:nvGrpSpPr>
          <p:grpSpPr>
            <a:xfrm>
              <a:off x="9016293" y="4349334"/>
              <a:ext cx="597530" cy="597527"/>
              <a:chOff x="5583271" y="1638649"/>
              <a:chExt cx="1060855" cy="1060852"/>
            </a:xfrm>
          </p:grpSpPr>
          <p:sp>
            <p:nvSpPr>
              <p:cNvPr id="676" name="Rectangle 675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83" name="Group 682"/>
            <p:cNvGrpSpPr/>
            <p:nvPr/>
          </p:nvGrpSpPr>
          <p:grpSpPr>
            <a:xfrm>
              <a:off x="9650573" y="4348628"/>
              <a:ext cx="597530" cy="597527"/>
              <a:chOff x="5583271" y="1638649"/>
              <a:chExt cx="1060855" cy="1060852"/>
            </a:xfrm>
          </p:grpSpPr>
          <p:sp>
            <p:nvSpPr>
              <p:cNvPr id="684" name="Rectangle 683"/>
              <p:cNvSpPr/>
              <p:nvPr/>
            </p:nvSpPr>
            <p:spPr>
              <a:xfrm>
                <a:off x="5583271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73480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90271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43087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410992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563555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6143839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91" name="Group 690"/>
            <p:cNvGrpSpPr/>
            <p:nvPr/>
          </p:nvGrpSpPr>
          <p:grpSpPr>
            <a:xfrm>
              <a:off x="10533461" y="4348628"/>
              <a:ext cx="597530" cy="597527"/>
              <a:chOff x="4466259" y="1638649"/>
              <a:chExt cx="1060855" cy="1060852"/>
            </a:xfrm>
          </p:grpSpPr>
          <p:sp>
            <p:nvSpPr>
              <p:cNvPr id="692" name="Rectangle 691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715" name="Rectangle 714"/>
            <p:cNvSpPr/>
            <p:nvPr/>
          </p:nvSpPr>
          <p:spPr>
            <a:xfrm>
              <a:off x="7420831" y="4301793"/>
              <a:ext cx="134416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6554711" y="4301793"/>
              <a:ext cx="685800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18" name="Rectangle 717"/>
            <p:cNvSpPr/>
            <p:nvPr/>
          </p:nvSpPr>
          <p:spPr>
            <a:xfrm>
              <a:off x="8963592" y="4301793"/>
              <a:ext cx="1344168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10482887" y="4301793"/>
              <a:ext cx="694944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720" name="Group 719"/>
            <p:cNvGrpSpPr/>
            <p:nvPr/>
          </p:nvGrpSpPr>
          <p:grpSpPr>
            <a:xfrm>
              <a:off x="4197946" y="4349334"/>
              <a:ext cx="597530" cy="597527"/>
              <a:chOff x="4466259" y="1638649"/>
              <a:chExt cx="1060855" cy="1060852"/>
            </a:xfrm>
          </p:grpSpPr>
          <p:sp>
            <p:nvSpPr>
              <p:cNvPr id="721" name="Rectangle 720"/>
              <p:cNvSpPr/>
              <p:nvPr/>
            </p:nvSpPr>
            <p:spPr>
              <a:xfrm>
                <a:off x="4466259" y="1638649"/>
                <a:ext cx="1060855" cy="1060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4617793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4785698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5126075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5293980" y="1761055"/>
                <a:ext cx="81604" cy="8160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4518545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026827" y="1693072"/>
                <a:ext cx="448004" cy="95200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728" name="Rectangle 727"/>
            <p:cNvSpPr/>
            <p:nvPr/>
          </p:nvSpPr>
          <p:spPr>
            <a:xfrm>
              <a:off x="4151743" y="4301793"/>
              <a:ext cx="685800" cy="6939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4494643" y="3452057"/>
            <a:ext cx="6386003" cy="849736"/>
            <a:chOff x="4564220" y="1788555"/>
            <a:chExt cx="6386003" cy="849736"/>
          </a:xfrm>
        </p:grpSpPr>
        <p:cxnSp>
          <p:nvCxnSpPr>
            <p:cNvPr id="730" name="Straight Arrow Connector 729"/>
            <p:cNvCxnSpPr>
              <a:stCxn id="406" idx="2"/>
              <a:endCxn id="728" idx="0"/>
            </p:cNvCxnSpPr>
            <p:nvPr/>
          </p:nvCxnSpPr>
          <p:spPr>
            <a:xfrm flipH="1">
              <a:off x="4564220" y="1789261"/>
              <a:ext cx="102041" cy="8490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1" name="Straight Arrow Connector 730"/>
            <p:cNvCxnSpPr>
              <a:stCxn id="397" idx="2"/>
              <a:endCxn id="590" idx="0"/>
            </p:cNvCxnSpPr>
            <p:nvPr/>
          </p:nvCxnSpPr>
          <p:spPr>
            <a:xfrm>
              <a:off x="5014018" y="1789261"/>
              <a:ext cx="725626" cy="8490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2" name="Straight Arrow Connector 731"/>
            <p:cNvCxnSpPr>
              <a:stCxn id="391" idx="2"/>
              <a:endCxn id="717" idx="0"/>
            </p:cNvCxnSpPr>
            <p:nvPr/>
          </p:nvCxnSpPr>
          <p:spPr>
            <a:xfrm>
              <a:off x="5911970" y="1789261"/>
              <a:ext cx="1055218" cy="8490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>
              <a:stCxn id="386" idx="2"/>
              <a:endCxn id="715" idx="0"/>
            </p:cNvCxnSpPr>
            <p:nvPr/>
          </p:nvCxnSpPr>
          <p:spPr>
            <a:xfrm>
              <a:off x="7001640" y="1789261"/>
              <a:ext cx="1160852" cy="8490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>
              <a:stCxn id="341" idx="2"/>
              <a:endCxn id="719" idx="0"/>
            </p:cNvCxnSpPr>
            <p:nvPr/>
          </p:nvCxnSpPr>
          <p:spPr>
            <a:xfrm flipH="1">
              <a:off x="10899936" y="1788555"/>
              <a:ext cx="50287" cy="8497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Straight Arrow Connector 734"/>
            <p:cNvCxnSpPr>
              <a:stCxn id="355" idx="2"/>
              <a:endCxn id="718" idx="0"/>
            </p:cNvCxnSpPr>
            <p:nvPr/>
          </p:nvCxnSpPr>
          <p:spPr>
            <a:xfrm>
              <a:off x="9512796" y="1788555"/>
              <a:ext cx="192457" cy="8497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8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3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04770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/>
              <a:t>Thank you!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KLAP: Kernel Launch Aggregation and Promotion for Optimizing Dynamic </a:t>
            </a:r>
            <a:r>
              <a:rPr lang="en-US" sz="4400" dirty="0" err="1" smtClean="0"/>
              <a:t>Paralellism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84495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2000" u="sng" dirty="0" err="1" smtClean="0"/>
              <a:t>Izzat</a:t>
            </a:r>
            <a:r>
              <a:rPr lang="en-US" sz="2000" u="sng" dirty="0" smtClean="0"/>
              <a:t> </a:t>
            </a:r>
            <a:r>
              <a:rPr lang="en-US" sz="2000" u="sng" dirty="0"/>
              <a:t>El Hajj</a:t>
            </a:r>
            <a:r>
              <a:rPr lang="en-US" sz="2000" dirty="0"/>
              <a:t> (Illinois), Juan Gómez-Luna (Córdoba), Cheng Li (Illinois), Li-Wen Chang (Illinois</a:t>
            </a:r>
            <a:r>
              <a:rPr lang="en-US" sz="2000" dirty="0" smtClean="0"/>
              <a:t>),</a:t>
            </a:r>
            <a:br>
              <a:rPr lang="en-US" sz="2000" dirty="0" smtClean="0"/>
            </a:br>
            <a:r>
              <a:rPr lang="en-US" sz="2000" dirty="0" err="1" smtClean="0"/>
              <a:t>Dejan</a:t>
            </a:r>
            <a:r>
              <a:rPr lang="en-US" sz="2000" dirty="0" smtClean="0"/>
              <a:t> </a:t>
            </a:r>
            <a:r>
              <a:rPr lang="en-US" sz="2000" dirty="0" err="1"/>
              <a:t>Milojicic</a:t>
            </a:r>
            <a:r>
              <a:rPr lang="en-US" sz="2000" dirty="0"/>
              <a:t> (HPE), Wen-</a:t>
            </a:r>
            <a:r>
              <a:rPr lang="en-US" sz="2000" dirty="0" err="1"/>
              <a:t>mei</a:t>
            </a:r>
            <a:r>
              <a:rPr lang="en-US" sz="2000" dirty="0"/>
              <a:t> </a:t>
            </a:r>
            <a:r>
              <a:rPr lang="en-US" sz="2000" dirty="0" err="1"/>
              <a:t>Hwu</a:t>
            </a:r>
            <a:r>
              <a:rPr lang="en-US" sz="2000" dirty="0"/>
              <a:t> (Illinois)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Contact: elhajj2@Illinois.edu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9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Box 878"/>
          <p:cNvSpPr txBox="1"/>
          <p:nvPr/>
        </p:nvSpPr>
        <p:spPr>
          <a:xfrm>
            <a:off x="68239" y="1732977"/>
            <a:ext cx="39967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Problems:</a:t>
            </a:r>
          </a:p>
          <a:p>
            <a:pPr algn="ctr"/>
            <a:r>
              <a:rPr lang="en-US" sz="2800" dirty="0" smtClean="0">
                <a:latin typeface="+mj-lt"/>
              </a:rPr>
              <a:t>Many kernels incur too much </a:t>
            </a:r>
            <a:r>
              <a:rPr lang="en-US" sz="2800" b="1" dirty="0" smtClean="0">
                <a:latin typeface="+mj-lt"/>
              </a:rPr>
              <a:t>launch overhead</a:t>
            </a:r>
            <a:r>
              <a:rPr lang="en-US" sz="2800" dirty="0" smtClean="0">
                <a:latin typeface="+mj-lt"/>
              </a:rPr>
              <a:t> </a:t>
            </a:r>
          </a:p>
          <a:p>
            <a:pPr algn="ctr"/>
            <a:endParaRPr lang="en-US" sz="2800" dirty="0">
              <a:latin typeface="+mj-lt"/>
            </a:endParaRPr>
          </a:p>
          <a:p>
            <a:pPr algn="ctr"/>
            <a:r>
              <a:rPr lang="en-US" sz="2800" dirty="0" smtClean="0">
                <a:latin typeface="+mj-lt"/>
              </a:rPr>
              <a:t>Fine-grain kernels </a:t>
            </a:r>
            <a:r>
              <a:rPr lang="en-US" sz="2800" b="1" dirty="0" smtClean="0">
                <a:latin typeface="+mj-lt"/>
              </a:rPr>
              <a:t>underutilize the GPU resources</a:t>
            </a:r>
            <a:endParaRPr lang="en-US" sz="2800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41599" y="1438966"/>
            <a:ext cx="7916198" cy="3556760"/>
            <a:chOff x="4141599" y="1438966"/>
            <a:chExt cx="7916198" cy="3556760"/>
          </a:xfrm>
        </p:grpSpPr>
        <p:grpSp>
          <p:nvGrpSpPr>
            <p:cNvPr id="140" name="Group 139"/>
            <p:cNvGrpSpPr/>
            <p:nvPr/>
          </p:nvGrpSpPr>
          <p:grpSpPr>
            <a:xfrm>
              <a:off x="4141599" y="1438966"/>
              <a:ext cx="2620016" cy="693933"/>
              <a:chOff x="5097958" y="1438966"/>
              <a:chExt cx="2620016" cy="693933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097958" y="1438966"/>
                <a:ext cx="2620016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158129" y="1487168"/>
                <a:ext cx="2499675" cy="597528"/>
                <a:chOff x="5152330" y="1487169"/>
                <a:chExt cx="2499675" cy="597528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5152330" y="1487169"/>
                  <a:ext cx="597530" cy="597528"/>
                  <a:chOff x="4466259" y="1638649"/>
                  <a:chExt cx="1060855" cy="106085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4466259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4617793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4785698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512607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529398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4518545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502682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44" name="Group 143"/>
                <p:cNvGrpSpPr/>
                <p:nvPr/>
              </p:nvGrpSpPr>
              <p:grpSpPr>
                <a:xfrm>
                  <a:off x="5786379" y="1487169"/>
                  <a:ext cx="597530" cy="597528"/>
                  <a:chOff x="5583271" y="1638649"/>
                  <a:chExt cx="1060855" cy="1060852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5583271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573480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590271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243087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6410992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563555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6143839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6420427" y="1487169"/>
                  <a:ext cx="597530" cy="597528"/>
                  <a:chOff x="4466259" y="1638649"/>
                  <a:chExt cx="1060855" cy="1060852"/>
                </a:xfrm>
              </p:grpSpPr>
              <p:sp>
                <p:nvSpPr>
                  <p:cNvPr id="162" name="Rectangle 161"/>
                  <p:cNvSpPr/>
                  <p:nvPr/>
                </p:nvSpPr>
                <p:spPr>
                  <a:xfrm>
                    <a:off x="4466259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4617793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785698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512607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529398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518545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502682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7054475" y="1487169"/>
                  <a:ext cx="597530" cy="597528"/>
                  <a:chOff x="5583271" y="1638649"/>
                  <a:chExt cx="1060855" cy="1060852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5583271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73480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590271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6243087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6410992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63555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43839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185" name="Group 184"/>
            <p:cNvGrpSpPr/>
            <p:nvPr/>
          </p:nvGrpSpPr>
          <p:grpSpPr>
            <a:xfrm>
              <a:off x="4141599" y="2876641"/>
              <a:ext cx="7916198" cy="693933"/>
              <a:chOff x="4141599" y="2876641"/>
              <a:chExt cx="7916198" cy="693933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4141599" y="2876641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4202059" y="2924182"/>
                <a:ext cx="597530" cy="597527"/>
                <a:chOff x="4466259" y="1638649"/>
                <a:chExt cx="1060855" cy="1060852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4836107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5639486" y="2924182"/>
                <a:ext cx="597530" cy="597527"/>
                <a:chOff x="4466259" y="1638649"/>
                <a:chExt cx="1060855" cy="1060852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6442864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246242" y="2924182"/>
                <a:ext cx="597530" cy="597527"/>
                <a:chOff x="4466259" y="1638649"/>
                <a:chExt cx="1060855" cy="106085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7880291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38" name="Rectangle 237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8700605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9334885" y="2923476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10138263" y="2923476"/>
                <a:ext cx="597530" cy="597527"/>
                <a:chOff x="4466259" y="1638649"/>
                <a:chExt cx="1060855" cy="106085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0772312" y="2923476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406362" y="2923476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98" name="Rectangle 197"/>
              <p:cNvSpPr/>
              <p:nvPr/>
            </p:nvSpPr>
            <p:spPr>
              <a:xfrm>
                <a:off x="7184653" y="2876641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593283" y="2876641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6398043" y="2876641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647904" y="2876641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0087689" y="2876641"/>
                <a:ext cx="197010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310104" y="2015751"/>
              <a:ext cx="6762639" cy="860890"/>
              <a:chOff x="4310104" y="2015751"/>
              <a:chExt cx="6762639" cy="860890"/>
            </a:xfrm>
          </p:grpSpPr>
          <p:cxnSp>
            <p:nvCxnSpPr>
              <p:cNvPr id="281" name="Straight Arrow Connector 280"/>
              <p:cNvCxnSpPr>
                <a:stCxn id="179" idx="2"/>
                <a:endCxn id="186" idx="0"/>
              </p:cNvCxnSpPr>
              <p:nvPr/>
            </p:nvCxnSpPr>
            <p:spPr>
              <a:xfrm>
                <a:off x="4310104" y="2015751"/>
                <a:ext cx="503579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>
                <a:stCxn id="180" idx="2"/>
                <a:endCxn id="199" idx="0"/>
              </p:cNvCxnSpPr>
              <p:nvPr/>
            </p:nvCxnSpPr>
            <p:spPr>
              <a:xfrm>
                <a:off x="4404677" y="2015751"/>
                <a:ext cx="1531506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182" idx="2"/>
                <a:endCxn id="200" idx="0"/>
              </p:cNvCxnSpPr>
              <p:nvPr/>
            </p:nvCxnSpPr>
            <p:spPr>
              <a:xfrm>
                <a:off x="4690969" y="2015751"/>
                <a:ext cx="2049974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174" idx="2"/>
                <a:endCxn id="198" idx="0"/>
              </p:cNvCxnSpPr>
              <p:nvPr/>
            </p:nvCxnSpPr>
            <p:spPr>
              <a:xfrm>
                <a:off x="5230444" y="2015751"/>
                <a:ext cx="2626293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154" idx="2"/>
                <a:endCxn id="202" idx="0"/>
              </p:cNvCxnSpPr>
              <p:nvPr/>
            </p:nvCxnSpPr>
            <p:spPr>
              <a:xfrm>
                <a:off x="6212249" y="2015751"/>
                <a:ext cx="4860494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165" idx="2"/>
                <a:endCxn id="201" idx="0"/>
              </p:cNvCxnSpPr>
              <p:nvPr/>
            </p:nvCxnSpPr>
            <p:spPr>
              <a:xfrm>
                <a:off x="5672774" y="2015751"/>
                <a:ext cx="3647214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4151743" y="4301793"/>
              <a:ext cx="7026088" cy="693933"/>
              <a:chOff x="4151743" y="4301793"/>
              <a:chExt cx="7026088" cy="693933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4997983" y="4301793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grpSp>
            <p:nvGrpSpPr>
              <p:cNvPr id="289" name="Group 288"/>
              <p:cNvGrpSpPr/>
              <p:nvPr/>
            </p:nvGrpSpPr>
            <p:grpSpPr>
              <a:xfrm>
                <a:off x="5058443" y="4349334"/>
                <a:ext cx="597530" cy="597527"/>
                <a:chOff x="4466259" y="1638649"/>
                <a:chExt cx="1060855" cy="1060852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5692491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352" name="Rectangle 351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6599532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7482420" y="4349334"/>
                <a:ext cx="597530" cy="597527"/>
                <a:chOff x="4466259" y="1638649"/>
                <a:chExt cx="1060855" cy="1060852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116469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331" name="Rectangle 330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9016293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650573" y="4348628"/>
                <a:ext cx="597530" cy="597527"/>
                <a:chOff x="5583271" y="1638649"/>
                <a:chExt cx="1060855" cy="1060852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10533461" y="4348628"/>
                <a:ext cx="597530" cy="597527"/>
                <a:chOff x="4466259" y="1638649"/>
                <a:chExt cx="1060855" cy="1060852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" name="Rectangle 296"/>
              <p:cNvSpPr/>
              <p:nvPr/>
            </p:nvSpPr>
            <p:spPr>
              <a:xfrm>
                <a:off x="7420831" y="4301793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6554711" y="4301793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8963592" y="4301793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0482887" y="4301793"/>
                <a:ext cx="694944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+mj-lt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4197946" y="4349334"/>
                <a:ext cx="597530" cy="597527"/>
                <a:chOff x="4466259" y="1638649"/>
                <a:chExt cx="1060855" cy="1060852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02" name="Rectangle 301"/>
              <p:cNvSpPr/>
              <p:nvPr/>
            </p:nvSpPr>
            <p:spPr>
              <a:xfrm>
                <a:off x="4151743" y="4301793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4494643" y="3452057"/>
              <a:ext cx="6386003" cy="849736"/>
              <a:chOff x="4564220" y="1788555"/>
              <a:chExt cx="6386003" cy="849736"/>
            </a:xfrm>
          </p:grpSpPr>
          <p:cxnSp>
            <p:nvCxnSpPr>
              <p:cNvPr id="367" name="Straight Arrow Connector 366"/>
              <p:cNvCxnSpPr>
                <a:stCxn id="276" idx="2"/>
                <a:endCxn id="302" idx="0"/>
              </p:cNvCxnSpPr>
              <p:nvPr/>
            </p:nvCxnSpPr>
            <p:spPr>
              <a:xfrm flipH="1">
                <a:off x="4564220" y="1789261"/>
                <a:ext cx="102041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267" idx="2"/>
                <a:endCxn id="288" idx="0"/>
              </p:cNvCxnSpPr>
              <p:nvPr/>
            </p:nvCxnSpPr>
            <p:spPr>
              <a:xfrm>
                <a:off x="5014018" y="1789261"/>
                <a:ext cx="725626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261" idx="2"/>
                <a:endCxn id="298" idx="0"/>
              </p:cNvCxnSpPr>
              <p:nvPr/>
            </p:nvCxnSpPr>
            <p:spPr>
              <a:xfrm>
                <a:off x="5911970" y="1789261"/>
                <a:ext cx="1055218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>
                <a:stCxn id="256" idx="2"/>
                <a:endCxn id="297" idx="0"/>
              </p:cNvCxnSpPr>
              <p:nvPr/>
            </p:nvCxnSpPr>
            <p:spPr>
              <a:xfrm>
                <a:off x="7001640" y="1789261"/>
                <a:ext cx="1160852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211" idx="2"/>
                <a:endCxn id="300" idx="0"/>
              </p:cNvCxnSpPr>
              <p:nvPr/>
            </p:nvCxnSpPr>
            <p:spPr>
              <a:xfrm flipH="1">
                <a:off x="10899936" y="1788555"/>
                <a:ext cx="50287" cy="849736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>
                <a:stCxn id="225" idx="2"/>
                <a:endCxn id="299" idx="0"/>
              </p:cNvCxnSpPr>
              <p:nvPr/>
            </p:nvCxnSpPr>
            <p:spPr>
              <a:xfrm>
                <a:off x="9512796" y="1788555"/>
                <a:ext cx="192457" cy="849736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59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Box 878"/>
          <p:cNvSpPr txBox="1"/>
          <p:nvPr/>
        </p:nvSpPr>
        <p:spPr>
          <a:xfrm>
            <a:off x="601738" y="1732977"/>
            <a:ext cx="2971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+mj-lt"/>
              </a:rPr>
              <a:t>Proposed Solution:</a:t>
            </a:r>
          </a:p>
          <a:p>
            <a:pPr algn="ctr"/>
            <a:endParaRPr lang="en-US" sz="2800" dirty="0" smtClean="0">
              <a:latin typeface="+mj-lt"/>
            </a:endParaRPr>
          </a:p>
          <a:p>
            <a:pPr algn="ctr"/>
            <a:r>
              <a:rPr lang="en-US" sz="2800" dirty="0" smtClean="0">
                <a:latin typeface="+mj-lt"/>
              </a:rPr>
              <a:t>Kernel Launch Aggregation</a:t>
            </a:r>
            <a:endParaRPr lang="en-US" sz="2800" dirty="0">
              <a:latin typeface="+mj-lt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141599" y="1438966"/>
            <a:ext cx="7916198" cy="3556760"/>
            <a:chOff x="4141599" y="1438966"/>
            <a:chExt cx="7916198" cy="3556760"/>
          </a:xfrm>
        </p:grpSpPr>
        <p:grpSp>
          <p:nvGrpSpPr>
            <p:cNvPr id="141" name="Group 140"/>
            <p:cNvGrpSpPr/>
            <p:nvPr/>
          </p:nvGrpSpPr>
          <p:grpSpPr>
            <a:xfrm>
              <a:off x="4141599" y="1438966"/>
              <a:ext cx="2620016" cy="693933"/>
              <a:chOff x="5097958" y="1438966"/>
              <a:chExt cx="2620016" cy="693933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5097958" y="1438966"/>
                <a:ext cx="2620016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grpSp>
            <p:nvGrpSpPr>
              <p:cNvPr id="341" name="Group 340"/>
              <p:cNvGrpSpPr/>
              <p:nvPr/>
            </p:nvGrpSpPr>
            <p:grpSpPr>
              <a:xfrm>
                <a:off x="5158129" y="1487168"/>
                <a:ext cx="2499675" cy="597528"/>
                <a:chOff x="5152330" y="1487169"/>
                <a:chExt cx="2499675" cy="597528"/>
              </a:xfrm>
            </p:grpSpPr>
            <p:grpSp>
              <p:nvGrpSpPr>
                <p:cNvPr id="342" name="Group 341"/>
                <p:cNvGrpSpPr/>
                <p:nvPr/>
              </p:nvGrpSpPr>
              <p:grpSpPr>
                <a:xfrm>
                  <a:off x="5152330" y="1487169"/>
                  <a:ext cx="597530" cy="597528"/>
                  <a:chOff x="4466259" y="1638649"/>
                  <a:chExt cx="1060855" cy="1060852"/>
                </a:xfrm>
              </p:grpSpPr>
              <p:sp>
                <p:nvSpPr>
                  <p:cNvPr id="367" name="Rectangle 366"/>
                  <p:cNvSpPr/>
                  <p:nvPr/>
                </p:nvSpPr>
                <p:spPr>
                  <a:xfrm>
                    <a:off x="4466259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4617793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9" name="Rectangle 368"/>
                  <p:cNvSpPr/>
                  <p:nvPr/>
                </p:nvSpPr>
                <p:spPr>
                  <a:xfrm>
                    <a:off x="4785698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512607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>
                  <a:xfrm>
                    <a:off x="529398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>
                  <a:xfrm>
                    <a:off x="4518545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502682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43" name="Group 342"/>
                <p:cNvGrpSpPr/>
                <p:nvPr/>
              </p:nvGrpSpPr>
              <p:grpSpPr>
                <a:xfrm>
                  <a:off x="5786379" y="1487169"/>
                  <a:ext cx="597530" cy="597528"/>
                  <a:chOff x="5583271" y="1638649"/>
                  <a:chExt cx="1060855" cy="1060852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5583271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573480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590271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3" name="Rectangle 362"/>
                  <p:cNvSpPr/>
                  <p:nvPr/>
                </p:nvSpPr>
                <p:spPr>
                  <a:xfrm>
                    <a:off x="6243087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6410992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563555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6143839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44" name="Group 343"/>
                <p:cNvGrpSpPr/>
                <p:nvPr/>
              </p:nvGrpSpPr>
              <p:grpSpPr>
                <a:xfrm>
                  <a:off x="6420427" y="1487169"/>
                  <a:ext cx="597530" cy="597528"/>
                  <a:chOff x="4466259" y="1638649"/>
                  <a:chExt cx="1060855" cy="1060852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4466259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4" name="Rectangle 353"/>
                  <p:cNvSpPr/>
                  <p:nvPr/>
                </p:nvSpPr>
                <p:spPr>
                  <a:xfrm>
                    <a:off x="4617793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>
                  <a:xfrm>
                    <a:off x="4785698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6" name="Rectangle 355"/>
                  <p:cNvSpPr/>
                  <p:nvPr/>
                </p:nvSpPr>
                <p:spPr>
                  <a:xfrm>
                    <a:off x="512607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>
                  <a:xfrm>
                    <a:off x="529398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>
                  <a:xfrm>
                    <a:off x="4518545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>
                  <a:xfrm>
                    <a:off x="502682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7054475" y="1487169"/>
                  <a:ext cx="597530" cy="597528"/>
                  <a:chOff x="5583271" y="1638649"/>
                  <a:chExt cx="1060855" cy="106085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5583271" y="1638649"/>
                    <a:ext cx="1060855" cy="106085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47" name="Rectangle 346"/>
                  <p:cNvSpPr/>
                  <p:nvPr/>
                </p:nvSpPr>
                <p:spPr>
                  <a:xfrm>
                    <a:off x="5734805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5902710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49" name="Rectangle 348"/>
                  <p:cNvSpPr/>
                  <p:nvPr/>
                </p:nvSpPr>
                <p:spPr>
                  <a:xfrm>
                    <a:off x="6243087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>
                  <a:xfrm>
                    <a:off x="6410992" y="1761055"/>
                    <a:ext cx="81604" cy="81604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1" name="Rectangle 350"/>
                  <p:cNvSpPr/>
                  <p:nvPr/>
                </p:nvSpPr>
                <p:spPr>
                  <a:xfrm>
                    <a:off x="5635557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>
                  <a:xfrm>
                    <a:off x="6143839" y="1693072"/>
                    <a:ext cx="448004" cy="95200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142" name="Group 141"/>
            <p:cNvGrpSpPr/>
            <p:nvPr/>
          </p:nvGrpSpPr>
          <p:grpSpPr>
            <a:xfrm>
              <a:off x="4141599" y="2876641"/>
              <a:ext cx="7916198" cy="693933"/>
              <a:chOff x="4141599" y="2876641"/>
              <a:chExt cx="7916198" cy="693933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4141599" y="2876641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4202059" y="2924182"/>
                <a:ext cx="597530" cy="597527"/>
                <a:chOff x="4466259" y="1638649"/>
                <a:chExt cx="1060855" cy="1060852"/>
              </a:xfrm>
            </p:grpSpPr>
            <p:sp>
              <p:nvSpPr>
                <p:cNvPr id="333" name="Rectangle 332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4836107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326" name="Rectangle 325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49" name="Group 248"/>
              <p:cNvGrpSpPr/>
              <p:nvPr/>
            </p:nvGrpSpPr>
            <p:grpSpPr>
              <a:xfrm>
                <a:off x="5639486" y="2924182"/>
                <a:ext cx="597530" cy="597527"/>
                <a:chOff x="4466259" y="1638649"/>
                <a:chExt cx="1060855" cy="1060852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6442864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7246242" y="2924182"/>
                <a:ext cx="597530" cy="597527"/>
                <a:chOff x="4466259" y="1638649"/>
                <a:chExt cx="1060855" cy="1060852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7880291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98" name="Rectangle 297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8700605" y="2924182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334885" y="2923476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84" name="Rectangle 283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10138263" y="2923476"/>
                <a:ext cx="597530" cy="597527"/>
                <a:chOff x="4466259" y="1638649"/>
                <a:chExt cx="1060855" cy="1060852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10772312" y="2923476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11406362" y="2923476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58" name="Rectangle 257"/>
              <p:cNvSpPr/>
              <p:nvPr/>
            </p:nvSpPr>
            <p:spPr>
              <a:xfrm>
                <a:off x="7184653" y="2876641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5593283" y="2876641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6398043" y="2876641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647904" y="2876641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0087689" y="2876641"/>
                <a:ext cx="197010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4310104" y="2015751"/>
              <a:ext cx="6762639" cy="860890"/>
              <a:chOff x="4310104" y="2015751"/>
              <a:chExt cx="6762639" cy="860890"/>
            </a:xfrm>
          </p:grpSpPr>
          <p:cxnSp>
            <p:nvCxnSpPr>
              <p:cNvPr id="240" name="Straight Arrow Connector 239"/>
              <p:cNvCxnSpPr>
                <a:stCxn id="368" idx="2"/>
                <a:endCxn id="246" idx="0"/>
              </p:cNvCxnSpPr>
              <p:nvPr/>
            </p:nvCxnSpPr>
            <p:spPr>
              <a:xfrm>
                <a:off x="4310104" y="2015751"/>
                <a:ext cx="503579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stCxn id="369" idx="2"/>
                <a:endCxn id="259" idx="0"/>
              </p:cNvCxnSpPr>
              <p:nvPr/>
            </p:nvCxnSpPr>
            <p:spPr>
              <a:xfrm>
                <a:off x="4404677" y="2015751"/>
                <a:ext cx="1531506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>
                <a:stCxn id="371" idx="2"/>
                <a:endCxn id="260" idx="0"/>
              </p:cNvCxnSpPr>
              <p:nvPr/>
            </p:nvCxnSpPr>
            <p:spPr>
              <a:xfrm>
                <a:off x="4690969" y="2015751"/>
                <a:ext cx="2049974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>
                <a:stCxn id="363" idx="2"/>
                <a:endCxn id="258" idx="0"/>
              </p:cNvCxnSpPr>
              <p:nvPr/>
            </p:nvCxnSpPr>
            <p:spPr>
              <a:xfrm>
                <a:off x="5230444" y="2015751"/>
                <a:ext cx="2626293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347" idx="2"/>
                <a:endCxn id="262" idx="0"/>
              </p:cNvCxnSpPr>
              <p:nvPr/>
            </p:nvCxnSpPr>
            <p:spPr>
              <a:xfrm>
                <a:off x="6212249" y="2015751"/>
                <a:ext cx="4860494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>
                <a:stCxn id="355" idx="2"/>
                <a:endCxn id="261" idx="0"/>
              </p:cNvCxnSpPr>
              <p:nvPr/>
            </p:nvCxnSpPr>
            <p:spPr>
              <a:xfrm>
                <a:off x="5672774" y="2015751"/>
                <a:ext cx="3647214" cy="86089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4151743" y="4301793"/>
              <a:ext cx="7026088" cy="693933"/>
              <a:chOff x="4151743" y="4301793"/>
              <a:chExt cx="7026088" cy="693933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997983" y="4301793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5058443" y="4349334"/>
                <a:ext cx="597530" cy="597527"/>
                <a:chOff x="4466259" y="1638649"/>
                <a:chExt cx="1060855" cy="1060852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692491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6599532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7482420" y="4349334"/>
                <a:ext cx="597530" cy="597527"/>
                <a:chOff x="4466259" y="1638649"/>
                <a:chExt cx="1060855" cy="1060852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8116469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9016293" y="4349334"/>
                <a:ext cx="597530" cy="597527"/>
                <a:chOff x="5583271" y="1638649"/>
                <a:chExt cx="1060855" cy="1060852"/>
              </a:xfrm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650573" y="4348628"/>
                <a:ext cx="597530" cy="597527"/>
                <a:chOff x="5583271" y="1638649"/>
                <a:chExt cx="1060855" cy="1060852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5583271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573480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590271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6243087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410992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563555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6143839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10533461" y="4348628"/>
                <a:ext cx="597530" cy="597527"/>
                <a:chOff x="4466259" y="1638649"/>
                <a:chExt cx="1060855" cy="1060852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7420831" y="4301793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554711" y="4301793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8963592" y="4301793"/>
                <a:ext cx="1344168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0482887" y="4301793"/>
                <a:ext cx="694944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+mj-lt"/>
                </a:endParaRPr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4197946" y="4349334"/>
                <a:ext cx="597530" cy="597527"/>
                <a:chOff x="4466259" y="1638649"/>
                <a:chExt cx="1060855" cy="1060852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4466259" y="1638649"/>
                  <a:ext cx="1060855" cy="10608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617793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785698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5126075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5293980" y="1761055"/>
                  <a:ext cx="81604" cy="81604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518545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5026827" y="1693072"/>
                  <a:ext cx="448004" cy="952009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4151743" y="4301793"/>
                <a:ext cx="685800" cy="6939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494643" y="3452057"/>
              <a:ext cx="6386003" cy="849736"/>
              <a:chOff x="4564220" y="1788555"/>
              <a:chExt cx="6386003" cy="849736"/>
            </a:xfrm>
          </p:grpSpPr>
          <p:cxnSp>
            <p:nvCxnSpPr>
              <p:cNvPr id="151" name="Straight Arrow Connector 150"/>
              <p:cNvCxnSpPr>
                <a:stCxn id="336" idx="2"/>
                <a:endCxn id="176" idx="0"/>
              </p:cNvCxnSpPr>
              <p:nvPr/>
            </p:nvCxnSpPr>
            <p:spPr>
              <a:xfrm flipH="1">
                <a:off x="4564220" y="1789261"/>
                <a:ext cx="102041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>
                <a:stCxn id="327" idx="2"/>
                <a:endCxn id="160" idx="0"/>
              </p:cNvCxnSpPr>
              <p:nvPr/>
            </p:nvCxnSpPr>
            <p:spPr>
              <a:xfrm>
                <a:off x="5014018" y="1789261"/>
                <a:ext cx="725626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321" idx="2"/>
                <a:endCxn id="172" idx="0"/>
              </p:cNvCxnSpPr>
              <p:nvPr/>
            </p:nvCxnSpPr>
            <p:spPr>
              <a:xfrm>
                <a:off x="5911970" y="1789261"/>
                <a:ext cx="1055218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316" idx="2"/>
                <a:endCxn id="171" idx="0"/>
              </p:cNvCxnSpPr>
              <p:nvPr/>
            </p:nvCxnSpPr>
            <p:spPr>
              <a:xfrm>
                <a:off x="7001640" y="1789261"/>
                <a:ext cx="1160852" cy="849030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271" idx="2"/>
                <a:endCxn id="174" idx="0"/>
              </p:cNvCxnSpPr>
              <p:nvPr/>
            </p:nvCxnSpPr>
            <p:spPr>
              <a:xfrm flipH="1">
                <a:off x="10899936" y="1788555"/>
                <a:ext cx="50287" cy="849736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285" idx="2"/>
                <a:endCxn id="173" idx="0"/>
              </p:cNvCxnSpPr>
              <p:nvPr/>
            </p:nvCxnSpPr>
            <p:spPr>
              <a:xfrm>
                <a:off x="9512796" y="1788555"/>
                <a:ext cx="192457" cy="849736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84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05569" y="3643132"/>
            <a:ext cx="2184586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25015" y="3643132"/>
            <a:ext cx="1154969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02736" y="3643132"/>
            <a:ext cx="1180974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34296" y="3643132"/>
            <a:ext cx="1154969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14845" y="3643132"/>
            <a:ext cx="2184586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0558" y="3722620"/>
            <a:ext cx="8203889" cy="990467"/>
            <a:chOff x="2000558" y="3722620"/>
            <a:chExt cx="8203889" cy="990467"/>
          </a:xfrm>
        </p:grpSpPr>
        <p:sp>
          <p:nvSpPr>
            <p:cNvPr id="6" name="Rectangle 5"/>
            <p:cNvSpPr/>
            <p:nvPr/>
          </p:nvSpPr>
          <p:spPr>
            <a:xfrm>
              <a:off x="3286448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3773169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312718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134102" y="5130919"/>
            <a:ext cx="397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Each thread can launch a separate kernel</a:t>
            </a:r>
            <a:endParaRPr lang="en-US" dirty="0">
              <a:latin typeface="+mj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493223" y="2900519"/>
            <a:ext cx="7218558" cy="759546"/>
            <a:chOff x="2493223" y="3631304"/>
            <a:chExt cx="7218558" cy="759546"/>
          </a:xfrm>
        </p:grpSpPr>
        <p:cxnSp>
          <p:nvCxnSpPr>
            <p:cNvPr id="56" name="Straight Arrow Connector 55"/>
            <p:cNvCxnSpPr>
              <a:stCxn id="15" idx="2"/>
              <a:endCxn id="37" idx="0"/>
            </p:cNvCxnSpPr>
            <p:nvPr/>
          </p:nvCxnSpPr>
          <p:spPr>
            <a:xfrm flipH="1">
              <a:off x="2493223" y="3631304"/>
              <a:ext cx="224127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6" idx="2"/>
              <a:endCxn id="23" idx="0"/>
            </p:cNvCxnSpPr>
            <p:nvPr/>
          </p:nvCxnSpPr>
          <p:spPr>
            <a:xfrm flipH="1">
              <a:off x="4297862" y="3631304"/>
              <a:ext cx="692821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8" idx="2"/>
              <a:endCxn id="32" idx="0"/>
            </p:cNvCxnSpPr>
            <p:nvPr/>
          </p:nvCxnSpPr>
          <p:spPr>
            <a:xfrm>
              <a:off x="5766205" y="3631304"/>
              <a:ext cx="33629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9" idx="2"/>
              <a:endCxn id="47" idx="0"/>
            </p:cNvCxnSpPr>
            <p:nvPr/>
          </p:nvCxnSpPr>
          <p:spPr>
            <a:xfrm>
              <a:off x="6438803" y="3631304"/>
              <a:ext cx="146833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2" idx="2"/>
              <a:endCxn id="42" idx="0"/>
            </p:cNvCxnSpPr>
            <p:nvPr/>
          </p:nvCxnSpPr>
          <p:spPr>
            <a:xfrm>
              <a:off x="7470509" y="3631304"/>
              <a:ext cx="2241272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869988" y="1595198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0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7" grpId="0" animBg="1"/>
      <p:bldP spid="42" grpId="0" animBg="1"/>
      <p:bldP spid="47" grpId="0" animBg="1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05569" y="3643132"/>
            <a:ext cx="2184586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25015" y="3643132"/>
            <a:ext cx="1154969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02736" y="3643132"/>
            <a:ext cx="1180974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34296" y="3643132"/>
            <a:ext cx="1154969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14845" y="3643132"/>
            <a:ext cx="2184586" cy="114430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0558" y="3722620"/>
            <a:ext cx="8203889" cy="990467"/>
            <a:chOff x="2000558" y="3722620"/>
            <a:chExt cx="8203889" cy="990467"/>
          </a:xfrm>
        </p:grpSpPr>
        <p:sp>
          <p:nvSpPr>
            <p:cNvPr id="6" name="Rectangle 5"/>
            <p:cNvSpPr/>
            <p:nvPr/>
          </p:nvSpPr>
          <p:spPr>
            <a:xfrm>
              <a:off x="3286448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3773169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312718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134102" y="5130919"/>
            <a:ext cx="397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Each thread can launch a separate kernel</a:t>
            </a:r>
            <a:endParaRPr lang="en-US" dirty="0">
              <a:latin typeface="+mj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493223" y="2900519"/>
            <a:ext cx="7218558" cy="759546"/>
            <a:chOff x="2493223" y="3631304"/>
            <a:chExt cx="7218558" cy="759546"/>
          </a:xfrm>
        </p:grpSpPr>
        <p:cxnSp>
          <p:nvCxnSpPr>
            <p:cNvPr id="56" name="Straight Arrow Connector 55"/>
            <p:cNvCxnSpPr>
              <a:stCxn id="15" idx="2"/>
              <a:endCxn id="37" idx="0"/>
            </p:cNvCxnSpPr>
            <p:nvPr/>
          </p:nvCxnSpPr>
          <p:spPr>
            <a:xfrm flipH="1">
              <a:off x="2493223" y="3631304"/>
              <a:ext cx="224127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6" idx="2"/>
              <a:endCxn id="23" idx="0"/>
            </p:cNvCxnSpPr>
            <p:nvPr/>
          </p:nvCxnSpPr>
          <p:spPr>
            <a:xfrm flipH="1">
              <a:off x="4297862" y="3631304"/>
              <a:ext cx="692821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8" idx="2"/>
              <a:endCxn id="32" idx="0"/>
            </p:cNvCxnSpPr>
            <p:nvPr/>
          </p:nvCxnSpPr>
          <p:spPr>
            <a:xfrm>
              <a:off x="5766205" y="3631304"/>
              <a:ext cx="33629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9" idx="2"/>
              <a:endCxn id="47" idx="0"/>
            </p:cNvCxnSpPr>
            <p:nvPr/>
          </p:nvCxnSpPr>
          <p:spPr>
            <a:xfrm>
              <a:off x="6438803" y="3631304"/>
              <a:ext cx="146833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2" idx="2"/>
              <a:endCxn id="42" idx="0"/>
            </p:cNvCxnSpPr>
            <p:nvPr/>
          </p:nvCxnSpPr>
          <p:spPr>
            <a:xfrm>
              <a:off x="7470509" y="3631304"/>
              <a:ext cx="2241272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869988" y="1595198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32" grpId="1" animBg="1"/>
      <p:bldP spid="37" grpId="1" animBg="1"/>
      <p:bldP spid="42" grpId="1" animBg="1"/>
      <p:bldP spid="47" grpId="1" animBg="1"/>
      <p:bldP spid="9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14503" y="3135188"/>
            <a:ext cx="8374762" cy="452767"/>
            <a:chOff x="6597255" y="2234743"/>
            <a:chExt cx="5488065" cy="289742"/>
          </a:xfrm>
        </p:grpSpPr>
        <p:grpSp>
          <p:nvGrpSpPr>
            <p:cNvPr id="94" name="Group 93"/>
            <p:cNvGrpSpPr/>
            <p:nvPr/>
          </p:nvGrpSpPr>
          <p:grpSpPr>
            <a:xfrm>
              <a:off x="9953418" y="2234743"/>
              <a:ext cx="2131902" cy="289742"/>
              <a:chOff x="9953418" y="2234743"/>
              <a:chExt cx="2131902" cy="289742"/>
            </a:xfrm>
          </p:grpSpPr>
          <p:sp>
            <p:nvSpPr>
              <p:cNvPr id="104" name="Right Triangle 103"/>
              <p:cNvSpPr/>
              <p:nvPr/>
            </p:nvSpPr>
            <p:spPr>
              <a:xfrm flipH="1" flipV="1">
                <a:off x="9953418" y="2234743"/>
                <a:ext cx="1396396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1349816" y="2234743"/>
                <a:ext cx="735504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Right Triangle 105"/>
              <p:cNvSpPr/>
              <p:nvPr/>
            </p:nvSpPr>
            <p:spPr>
              <a:xfrm flipH="1" flipV="1">
                <a:off x="10377938" y="2234743"/>
                <a:ext cx="1706905" cy="28974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402540" y="2234743"/>
              <a:ext cx="1837414" cy="289742"/>
              <a:chOff x="9402540" y="2234743"/>
              <a:chExt cx="1837414" cy="289742"/>
            </a:xfrm>
          </p:grpSpPr>
          <p:sp>
            <p:nvSpPr>
              <p:cNvPr id="108" name="Right Triangle 107"/>
              <p:cNvSpPr/>
              <p:nvPr/>
            </p:nvSpPr>
            <p:spPr>
              <a:xfrm flipH="1" flipV="1">
                <a:off x="9402540" y="2234743"/>
                <a:ext cx="429188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Right Triangle 108"/>
              <p:cNvSpPr/>
              <p:nvPr/>
            </p:nvSpPr>
            <p:spPr>
              <a:xfrm>
                <a:off x="9831728" y="2234743"/>
                <a:ext cx="1408226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789570" y="2234743"/>
              <a:ext cx="899235" cy="289742"/>
              <a:chOff x="8789570" y="2234743"/>
              <a:chExt cx="899235" cy="289742"/>
            </a:xfrm>
          </p:grpSpPr>
          <p:sp>
            <p:nvSpPr>
              <p:cNvPr id="111" name="Right Triangle 110"/>
              <p:cNvSpPr/>
              <p:nvPr/>
            </p:nvSpPr>
            <p:spPr>
              <a:xfrm flipH="1" flipV="1">
                <a:off x="8789570" y="2234743"/>
                <a:ext cx="20420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2" name="Right Triangle 111"/>
              <p:cNvSpPr/>
              <p:nvPr/>
            </p:nvSpPr>
            <p:spPr>
              <a:xfrm>
                <a:off x="9299242" y="2234743"/>
                <a:ext cx="38956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8993296" y="2234743"/>
                <a:ext cx="305947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597255" y="2234743"/>
              <a:ext cx="2281015" cy="289742"/>
              <a:chOff x="6597255" y="2234743"/>
              <a:chExt cx="2281015" cy="289742"/>
            </a:xfrm>
          </p:grpSpPr>
          <p:sp>
            <p:nvSpPr>
              <p:cNvPr id="115" name="Right Triangle 114"/>
              <p:cNvSpPr/>
              <p:nvPr/>
            </p:nvSpPr>
            <p:spPr>
              <a:xfrm flipH="1">
                <a:off x="6597255" y="2234743"/>
                <a:ext cx="1707383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6" name="Right Triangle 115"/>
              <p:cNvSpPr/>
              <p:nvPr/>
            </p:nvSpPr>
            <p:spPr>
              <a:xfrm>
                <a:off x="8719795" y="2234743"/>
                <a:ext cx="158475" cy="289742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 flipH="1">
                <a:off x="8292215" y="2234743"/>
                <a:ext cx="436464" cy="2897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5525015" y="3643132"/>
            <a:ext cx="1154969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02736" y="3643132"/>
            <a:ext cx="3487414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34296" y="3643132"/>
            <a:ext cx="1154969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14845" y="3643132"/>
            <a:ext cx="2184586" cy="114430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0558" y="3722620"/>
            <a:ext cx="8203889" cy="990467"/>
            <a:chOff x="2000558" y="3722620"/>
            <a:chExt cx="8203889" cy="990467"/>
          </a:xfrm>
        </p:grpSpPr>
        <p:sp>
          <p:nvSpPr>
            <p:cNvPr id="6" name="Rectangle 5"/>
            <p:cNvSpPr/>
            <p:nvPr/>
          </p:nvSpPr>
          <p:spPr>
            <a:xfrm>
              <a:off x="3286448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3941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09834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558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19115" y="3722620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95725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33217" y="3727756"/>
              <a:ext cx="985332" cy="985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719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314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929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524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4687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0639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678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73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5058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06533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677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78629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4130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7256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1340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935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59862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15814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831958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987910" y="3836313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36471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9242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08568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452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73963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915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46060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02012" y="3841449"/>
              <a:ext cx="75794" cy="75794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49122" y="3773169"/>
              <a:ext cx="8106765" cy="889372"/>
              <a:chOff x="207324" y="2658574"/>
              <a:chExt cx="5313226" cy="5829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50105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59520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30084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39499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72867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882282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7324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6739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38413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47828" y="2658574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15648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5063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95627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05042" y="2661940"/>
                <a:ext cx="272722" cy="579534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67774" y="1312718"/>
            <a:ext cx="3669457" cy="1879767"/>
            <a:chOff x="4267774" y="2043503"/>
            <a:chExt cx="3669457" cy="1879767"/>
          </a:xfrm>
        </p:grpSpPr>
        <p:sp>
          <p:nvSpPr>
            <p:cNvPr id="4" name="Rectangle 3"/>
            <p:cNvSpPr/>
            <p:nvPr/>
          </p:nvSpPr>
          <p:spPr>
            <a:xfrm>
              <a:off x="4441037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45342" y="2182518"/>
              <a:ext cx="1618622" cy="1618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774" y="2043503"/>
              <a:ext cx="3669457" cy="1879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2243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2842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7765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395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6548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2732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2070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08254" y="2369281"/>
              <a:ext cx="124509" cy="124509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0814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96336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25118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00640" y="2265555"/>
              <a:ext cx="683551" cy="1452548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12631" y="5130919"/>
            <a:ext cx="442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Warp-Granularity</a:t>
            </a:r>
            <a:r>
              <a:rPr lang="en-US" dirty="0"/>
              <a:t> Kernel Launch Aggregation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46443" y="2883586"/>
            <a:ext cx="6065338" cy="759546"/>
            <a:chOff x="3646443" y="3614371"/>
            <a:chExt cx="6065338" cy="759546"/>
          </a:xfrm>
        </p:grpSpPr>
        <p:cxnSp>
          <p:nvCxnSpPr>
            <p:cNvPr id="56" name="Straight Arrow Connector 55"/>
            <p:cNvCxnSpPr>
              <a:stCxn id="15" idx="2"/>
              <a:endCxn id="37" idx="0"/>
            </p:cNvCxnSpPr>
            <p:nvPr/>
          </p:nvCxnSpPr>
          <p:spPr>
            <a:xfrm flipH="1">
              <a:off x="3646443" y="3614371"/>
              <a:ext cx="108805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7" idx="2"/>
              <a:endCxn id="32" idx="0"/>
            </p:cNvCxnSpPr>
            <p:nvPr/>
          </p:nvCxnSpPr>
          <p:spPr>
            <a:xfrm>
              <a:off x="5510020" y="3614371"/>
              <a:ext cx="592480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9" idx="2"/>
              <a:endCxn id="47" idx="0"/>
            </p:cNvCxnSpPr>
            <p:nvPr/>
          </p:nvCxnSpPr>
          <p:spPr>
            <a:xfrm>
              <a:off x="6438803" y="3614371"/>
              <a:ext cx="1468335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1" idx="2"/>
              <a:endCxn id="42" idx="0"/>
            </p:cNvCxnSpPr>
            <p:nvPr/>
          </p:nvCxnSpPr>
          <p:spPr>
            <a:xfrm>
              <a:off x="7214325" y="3614371"/>
              <a:ext cx="2497456" cy="75954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869988" y="1595198"/>
            <a:ext cx="2736116" cy="1303788"/>
            <a:chOff x="4709981" y="66868"/>
            <a:chExt cx="2736116" cy="1303788"/>
          </a:xfrm>
        </p:grpSpPr>
        <p:sp>
          <p:nvSpPr>
            <p:cNvPr id="90" name="Rectangle 89"/>
            <p:cNvSpPr/>
            <p:nvPr/>
          </p:nvSpPr>
          <p:spPr>
            <a:xfrm>
              <a:off x="5451720" y="610856"/>
              <a:ext cx="394993" cy="394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41764" y="66868"/>
              <a:ext cx="904224" cy="4454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09981" y="104098"/>
              <a:ext cx="78643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10010" y="622867"/>
              <a:ext cx="686404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Block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70544" y="103059"/>
              <a:ext cx="175553" cy="373046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33881" y="104098"/>
              <a:ext cx="694421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Warp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0544" y="632800"/>
              <a:ext cx="50435" cy="35110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484609" y="622867"/>
              <a:ext cx="843693" cy="36933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Thread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474695" y="1202705"/>
              <a:ext cx="601407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59072" y="1001325"/>
              <a:ext cx="1510991" cy="369331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latin typeface="+mj-lt"/>
                </a:rPr>
                <a:t>Kernel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4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2" grpId="0" animBg="1"/>
      <p:bldP spid="47" grpId="0" animBg="1"/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1657</Words>
  <Application>Microsoft Office PowerPoint</Application>
  <PresentationFormat>Widescreen</PresentationFormat>
  <Paragraphs>819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cmr10</vt:lpstr>
      <vt:lpstr>Courier New</vt:lpstr>
      <vt:lpstr>Times New Roman</vt:lpstr>
      <vt:lpstr>Office Theme</vt:lpstr>
      <vt:lpstr>KLAP: Kernel Launch Aggregation and Promotion for Optimizing Dynamic Parallelism</vt:lpstr>
      <vt:lpstr>PowerPoint Presentation</vt:lpstr>
      <vt:lpstr>Dynamic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of Kernel Launch Aggregation</vt:lpstr>
      <vt:lpstr>Profiling of Kernel Launch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of Kernel Launch Promotion</vt:lpstr>
      <vt:lpstr>Profiling of Kernel Launch Promotion</vt:lpstr>
      <vt:lpstr>Summary</vt:lpstr>
      <vt:lpstr>Thank you!  KLAP: Kernel Launch Aggregation and Promotion for Optimizing Dynamic Paralellism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KLAP</dc:title>
  <dc:creator>Izzat El Hajj</dc:creator>
  <cp:lastModifiedBy>Administrator</cp:lastModifiedBy>
  <cp:revision>129</cp:revision>
  <dcterms:created xsi:type="dcterms:W3CDTF">2015-06-13T01:59:12Z</dcterms:created>
  <dcterms:modified xsi:type="dcterms:W3CDTF">2016-10-17T08:26:07Z</dcterms:modified>
</cp:coreProperties>
</file>