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0"/>
  </p:notesMasterIdLst>
  <p:sldIdLst>
    <p:sldId id="257" r:id="rId3"/>
    <p:sldId id="262" r:id="rId4"/>
    <p:sldId id="263" r:id="rId5"/>
    <p:sldId id="303" r:id="rId6"/>
    <p:sldId id="266" r:id="rId7"/>
    <p:sldId id="269" r:id="rId8"/>
    <p:sldId id="270" r:id="rId9"/>
    <p:sldId id="271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300" r:id="rId19"/>
    <p:sldId id="279" r:id="rId20"/>
    <p:sldId id="307" r:id="rId21"/>
    <p:sldId id="308" r:id="rId22"/>
    <p:sldId id="309" r:id="rId23"/>
    <p:sldId id="280" r:id="rId24"/>
    <p:sldId id="284" r:id="rId25"/>
    <p:sldId id="285" r:id="rId26"/>
    <p:sldId id="302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89789" autoAdjust="0"/>
  </p:normalViewPr>
  <p:slideViewPr>
    <p:cSldViewPr>
      <p:cViewPr varScale="1">
        <p:scale>
          <a:sx n="62" d="100"/>
          <a:sy n="62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Documents\Education\UIUC\Research\mxpa\PPOPP2015\paper_mxpa_cgo2015\figure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Documents\Education\UIUC\Research\mxpa\PPOPP2015\paper_mxpa_cgo2015\figure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Documents\Education\UIUC\Research\mxpa\PPOPP2015\paper_mxpa_cgo2015\figures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Libraries\Dropbox\Dropbox\Documents\Education\UIUC\Research\mxpa\PPOPP2015\paper_mxpa_cgo2015\figure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'bfo-dfo-lc (locality)'!$D$2</c:f>
              <c:strCache>
                <c:ptCount val="1"/>
                <c:pt idx="0">
                  <c:v>DFO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'bfo-dfo-lc (locality)'!$A$3:$A$23</c:f>
              <c:strCache>
                <c:ptCount val="21"/>
                <c:pt idx="0">
                  <c:v>sgm</c:v>
                </c:pt>
                <c:pt idx="1">
                  <c:v>ctcp</c:v>
                </c:pt>
                <c:pt idx="2">
                  <c:v>mrig</c:v>
                </c:pt>
                <c:pt idx="3">
                  <c:v>tpcf</c:v>
                </c:pt>
                <c:pt idx="4">
                  <c:v>sc</c:v>
                </c:pt>
                <c:pt idx="5">
                  <c:v>hw</c:v>
                </c:pt>
                <c:pt idx="6">
                  <c:v>kmns</c:v>
                </c:pt>
                <c:pt idx="7">
                  <c:v>hst</c:v>
                </c:pt>
                <c:pt idx="8">
                  <c:v>mriq</c:v>
                </c:pt>
                <c:pt idx="9">
                  <c:v>nw</c:v>
                </c:pt>
                <c:pt idx="10">
                  <c:v>spmv</c:v>
                </c:pt>
                <c:pt idx="11">
                  <c:v>lkct</c:v>
                </c:pt>
                <c:pt idx="12">
                  <c:v>lud</c:v>
                </c:pt>
                <c:pt idx="14">
                  <c:v>pf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8">
                  <c:v>lmd</c:v>
                </c:pt>
                <c:pt idx="20">
                  <c:v>geo</c:v>
                </c:pt>
              </c:strCache>
            </c:strRef>
          </c:cat>
          <c:val>
            <c:numRef>
              <c:f>'bfo-dfo-lc (locality)'!$D$3:$D$23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4">
                  <c:v>0.11376366112970153</c:v>
                </c:pt>
                <c:pt idx="15">
                  <c:v>0.33942914817884712</c:v>
                </c:pt>
                <c:pt idx="16">
                  <c:v>0.50553982608186954</c:v>
                </c:pt>
                <c:pt idx="17">
                  <c:v>0.67340340452927494</c:v>
                </c:pt>
                <c:pt idx="18">
                  <c:v>0.72555875411445869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strRef>
              <c:f>'bfo-dfo-lc (locality)'!$E$2</c:f>
              <c:strCache>
                <c:ptCount val="1"/>
                <c:pt idx="0">
                  <c:v>BFO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'bfo-dfo-lc (locality)'!$A$3:$A$23</c:f>
              <c:strCache>
                <c:ptCount val="21"/>
                <c:pt idx="0">
                  <c:v>sgm</c:v>
                </c:pt>
                <c:pt idx="1">
                  <c:v>ctcp</c:v>
                </c:pt>
                <c:pt idx="2">
                  <c:v>mrig</c:v>
                </c:pt>
                <c:pt idx="3">
                  <c:v>tpcf</c:v>
                </c:pt>
                <c:pt idx="4">
                  <c:v>sc</c:v>
                </c:pt>
                <c:pt idx="5">
                  <c:v>hw</c:v>
                </c:pt>
                <c:pt idx="6">
                  <c:v>kmns</c:v>
                </c:pt>
                <c:pt idx="7">
                  <c:v>hst</c:v>
                </c:pt>
                <c:pt idx="8">
                  <c:v>mriq</c:v>
                </c:pt>
                <c:pt idx="9">
                  <c:v>nw</c:v>
                </c:pt>
                <c:pt idx="10">
                  <c:v>spmv</c:v>
                </c:pt>
                <c:pt idx="11">
                  <c:v>lkct</c:v>
                </c:pt>
                <c:pt idx="12">
                  <c:v>lud</c:v>
                </c:pt>
                <c:pt idx="14">
                  <c:v>pf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8">
                  <c:v>lmd</c:v>
                </c:pt>
                <c:pt idx="20">
                  <c:v>geo</c:v>
                </c:pt>
              </c:strCache>
            </c:strRef>
          </c:cat>
          <c:val>
            <c:numRef>
              <c:f>'bfo-dfo-lc (locality)'!$E$3:$E$23</c:f>
              <c:numCache>
                <c:formatCode>General</c:formatCode>
                <c:ptCount val="21"/>
                <c:pt idx="0">
                  <c:v>2.948521164388089E-3</c:v>
                </c:pt>
                <c:pt idx="1">
                  <c:v>8.5392160992637748E-3</c:v>
                </c:pt>
                <c:pt idx="2">
                  <c:v>3.0615137337215492E-2</c:v>
                </c:pt>
                <c:pt idx="3">
                  <c:v>4.2917404398740887E-2</c:v>
                </c:pt>
                <c:pt idx="4">
                  <c:v>4.4230531661307429E-2</c:v>
                </c:pt>
                <c:pt idx="5">
                  <c:v>9.5695432607354067E-2</c:v>
                </c:pt>
                <c:pt idx="6">
                  <c:v>7.3924311510325968E-2</c:v>
                </c:pt>
                <c:pt idx="7">
                  <c:v>9.3721056316171267E-2</c:v>
                </c:pt>
                <c:pt idx="8">
                  <c:v>0.20217247799162782</c:v>
                </c:pt>
                <c:pt idx="9">
                  <c:v>0.45858742253131579</c:v>
                </c:pt>
                <c:pt idx="10">
                  <c:v>0.525575126381576</c:v>
                </c:pt>
                <c:pt idx="11">
                  <c:v>0.57655282816939624</c:v>
                </c:pt>
                <c:pt idx="12">
                  <c:v>0.78775937480236558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20">
                  <c:v>0.22537736792966767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199040"/>
        <c:axId val="184200576"/>
      </c:barChart>
      <c:catAx>
        <c:axId val="184199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84200576"/>
        <c:crosses val="autoZero"/>
        <c:auto val="1"/>
        <c:lblAlgn val="ctr"/>
        <c:lblOffset val="100"/>
        <c:noMultiLvlLbl val="0"/>
      </c:catAx>
      <c:valAx>
        <c:axId val="1842005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1990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911227278245688"/>
          <c:y val="5.7502831986176679E-2"/>
          <c:w val="0.18177545443508622"/>
          <c:h val="9.9750151326965575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'bfo-dfo-lc (locality)'!$D$2</c:f>
              <c:strCache>
                <c:ptCount val="1"/>
                <c:pt idx="0">
                  <c:v>DFO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'bfo-dfo-lc (locality)'!$A$3:$A$23</c:f>
              <c:strCache>
                <c:ptCount val="21"/>
                <c:pt idx="0">
                  <c:v>sgm</c:v>
                </c:pt>
                <c:pt idx="1">
                  <c:v>ctcp</c:v>
                </c:pt>
                <c:pt idx="2">
                  <c:v>mrig</c:v>
                </c:pt>
                <c:pt idx="3">
                  <c:v>tpcf</c:v>
                </c:pt>
                <c:pt idx="4">
                  <c:v>sc</c:v>
                </c:pt>
                <c:pt idx="5">
                  <c:v>hw</c:v>
                </c:pt>
                <c:pt idx="6">
                  <c:v>kmns</c:v>
                </c:pt>
                <c:pt idx="7">
                  <c:v>hst</c:v>
                </c:pt>
                <c:pt idx="8">
                  <c:v>mriq</c:v>
                </c:pt>
                <c:pt idx="9">
                  <c:v>nw</c:v>
                </c:pt>
                <c:pt idx="10">
                  <c:v>spmv</c:v>
                </c:pt>
                <c:pt idx="11">
                  <c:v>lkct</c:v>
                </c:pt>
                <c:pt idx="12">
                  <c:v>lud</c:v>
                </c:pt>
                <c:pt idx="14">
                  <c:v>pf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8">
                  <c:v>lmd</c:v>
                </c:pt>
                <c:pt idx="20">
                  <c:v>geo</c:v>
                </c:pt>
              </c:strCache>
            </c:strRef>
          </c:cat>
          <c:val>
            <c:numRef>
              <c:f>'bfo-dfo-lc (locality)'!$D$3:$D$23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4">
                  <c:v>0.11376366112970153</c:v>
                </c:pt>
                <c:pt idx="15">
                  <c:v>0.33942914817884712</c:v>
                </c:pt>
                <c:pt idx="16">
                  <c:v>0.50553982608186954</c:v>
                </c:pt>
                <c:pt idx="17">
                  <c:v>0.67340340452927494</c:v>
                </c:pt>
                <c:pt idx="18">
                  <c:v>0.72555875411445869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strRef>
              <c:f>'bfo-dfo-lc (locality)'!$E$2</c:f>
              <c:strCache>
                <c:ptCount val="1"/>
                <c:pt idx="0">
                  <c:v>BFO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'bfo-dfo-lc (locality)'!$A$3:$A$23</c:f>
              <c:strCache>
                <c:ptCount val="21"/>
                <c:pt idx="0">
                  <c:v>sgm</c:v>
                </c:pt>
                <c:pt idx="1">
                  <c:v>ctcp</c:v>
                </c:pt>
                <c:pt idx="2">
                  <c:v>mrig</c:v>
                </c:pt>
                <c:pt idx="3">
                  <c:v>tpcf</c:v>
                </c:pt>
                <c:pt idx="4">
                  <c:v>sc</c:v>
                </c:pt>
                <c:pt idx="5">
                  <c:v>hw</c:v>
                </c:pt>
                <c:pt idx="6">
                  <c:v>kmns</c:v>
                </c:pt>
                <c:pt idx="7">
                  <c:v>hst</c:v>
                </c:pt>
                <c:pt idx="8">
                  <c:v>mriq</c:v>
                </c:pt>
                <c:pt idx="9">
                  <c:v>nw</c:v>
                </c:pt>
                <c:pt idx="10">
                  <c:v>spmv</c:v>
                </c:pt>
                <c:pt idx="11">
                  <c:v>lkct</c:v>
                </c:pt>
                <c:pt idx="12">
                  <c:v>lud</c:v>
                </c:pt>
                <c:pt idx="14">
                  <c:v>pf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8">
                  <c:v>lmd</c:v>
                </c:pt>
                <c:pt idx="20">
                  <c:v>geo</c:v>
                </c:pt>
              </c:strCache>
            </c:strRef>
          </c:cat>
          <c:val>
            <c:numRef>
              <c:f>'bfo-dfo-lc (locality)'!$E$3:$E$23</c:f>
              <c:numCache>
                <c:formatCode>General</c:formatCode>
                <c:ptCount val="21"/>
                <c:pt idx="0">
                  <c:v>2.948521164388089E-3</c:v>
                </c:pt>
                <c:pt idx="1">
                  <c:v>8.5392160992637748E-3</c:v>
                </c:pt>
                <c:pt idx="2">
                  <c:v>3.0615137337215492E-2</c:v>
                </c:pt>
                <c:pt idx="3">
                  <c:v>4.2917404398740887E-2</c:v>
                </c:pt>
                <c:pt idx="4">
                  <c:v>4.4230531661307429E-2</c:v>
                </c:pt>
                <c:pt idx="5">
                  <c:v>9.5695432607354067E-2</c:v>
                </c:pt>
                <c:pt idx="6">
                  <c:v>7.3924311510325968E-2</c:v>
                </c:pt>
                <c:pt idx="7">
                  <c:v>9.3721056316171267E-2</c:v>
                </c:pt>
                <c:pt idx="8">
                  <c:v>0.20217247799162782</c:v>
                </c:pt>
                <c:pt idx="9">
                  <c:v>0.45858742253131579</c:v>
                </c:pt>
                <c:pt idx="10">
                  <c:v>0.525575126381576</c:v>
                </c:pt>
                <c:pt idx="11">
                  <c:v>0.57655282816939624</c:v>
                </c:pt>
                <c:pt idx="12">
                  <c:v>0.78775937480236558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20">
                  <c:v>0.22537736792966767</c:v>
                </c:pt>
              </c:numCache>
            </c:numRef>
          </c:val>
        </c:ser>
        <c:ser>
          <c:idx val="2"/>
          <c:order val="2"/>
          <c:tx>
            <c:strRef>
              <c:f>'bfo-dfo-lc (locality)'!$F$2</c:f>
              <c:strCache>
                <c:ptCount val="1"/>
                <c:pt idx="0">
                  <c:v>LC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'bfo-dfo-lc (locality)'!$A$3:$A$23</c:f>
              <c:strCache>
                <c:ptCount val="21"/>
                <c:pt idx="0">
                  <c:v>sgm</c:v>
                </c:pt>
                <c:pt idx="1">
                  <c:v>ctcp</c:v>
                </c:pt>
                <c:pt idx="2">
                  <c:v>mrig</c:v>
                </c:pt>
                <c:pt idx="3">
                  <c:v>tpcf</c:v>
                </c:pt>
                <c:pt idx="4">
                  <c:v>sc</c:v>
                </c:pt>
                <c:pt idx="5">
                  <c:v>hw</c:v>
                </c:pt>
                <c:pt idx="6">
                  <c:v>kmns</c:v>
                </c:pt>
                <c:pt idx="7">
                  <c:v>hst</c:v>
                </c:pt>
                <c:pt idx="8">
                  <c:v>mriq</c:v>
                </c:pt>
                <c:pt idx="9">
                  <c:v>nw</c:v>
                </c:pt>
                <c:pt idx="10">
                  <c:v>spmv</c:v>
                </c:pt>
                <c:pt idx="11">
                  <c:v>lkct</c:v>
                </c:pt>
                <c:pt idx="12">
                  <c:v>lud</c:v>
                </c:pt>
                <c:pt idx="14">
                  <c:v>pf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8">
                  <c:v>lmd</c:v>
                </c:pt>
                <c:pt idx="20">
                  <c:v>geo</c:v>
                </c:pt>
              </c:strCache>
            </c:strRef>
          </c:cat>
          <c:val>
            <c:numRef>
              <c:f>'bfo-dfo-lc (locality)'!$F$3:$F$23</c:f>
              <c:numCache>
                <c:formatCode>General</c:formatCode>
                <c:ptCount val="21"/>
                <c:pt idx="0">
                  <c:v>2.9180678233590111E-3</c:v>
                </c:pt>
                <c:pt idx="1">
                  <c:v>8.890303013807296E-3</c:v>
                </c:pt>
                <c:pt idx="2">
                  <c:v>3.0640323056854036E-2</c:v>
                </c:pt>
                <c:pt idx="3">
                  <c:v>3.8348920037915658E-2</c:v>
                </c:pt>
                <c:pt idx="4">
                  <c:v>4.4167227678451666E-2</c:v>
                </c:pt>
                <c:pt idx="5">
                  <c:v>7.7706521700663944E-2</c:v>
                </c:pt>
                <c:pt idx="6">
                  <c:v>7.9688136549135133E-2</c:v>
                </c:pt>
                <c:pt idx="7">
                  <c:v>0.10734829960268048</c:v>
                </c:pt>
                <c:pt idx="8">
                  <c:v>0.20204572084421171</c:v>
                </c:pt>
                <c:pt idx="9">
                  <c:v>0.45843128581919984</c:v>
                </c:pt>
                <c:pt idx="10">
                  <c:v>0.52565958636478261</c:v>
                </c:pt>
                <c:pt idx="11">
                  <c:v>0.76909945565302695</c:v>
                </c:pt>
                <c:pt idx="12">
                  <c:v>0.7900991579286426</c:v>
                </c:pt>
                <c:pt idx="14">
                  <c:v>0.11359791772165342</c:v>
                </c:pt>
                <c:pt idx="15">
                  <c:v>0.26186215258559326</c:v>
                </c:pt>
                <c:pt idx="16">
                  <c:v>0.50814084510594348</c:v>
                </c:pt>
                <c:pt idx="17">
                  <c:v>0.67389449746491703</c:v>
                </c:pt>
                <c:pt idx="18">
                  <c:v>0.8178307695034196</c:v>
                </c:pt>
                <c:pt idx="20">
                  <c:v>0.17476374293012373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221696"/>
        <c:axId val="188227584"/>
      </c:barChart>
      <c:catAx>
        <c:axId val="188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8227584"/>
        <c:crosses val="autoZero"/>
        <c:auto val="1"/>
        <c:lblAlgn val="ctr"/>
        <c:lblOffset val="100"/>
        <c:noMultiLvlLbl val="0"/>
      </c:catAx>
      <c:valAx>
        <c:axId val="1882275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22169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'amd-intel-lc (locality)'!$B$2</c:f>
              <c:strCache>
                <c:ptCount val="1"/>
                <c:pt idx="0">
                  <c:v>AMD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'amd-intel-lc (locality)'!$A$3:$A$22</c:f>
              <c:strCache>
                <c:ptCount val="20"/>
                <c:pt idx="0">
                  <c:v>sgm</c:v>
                </c:pt>
                <c:pt idx="1">
                  <c:v>ctcp</c:v>
                </c:pt>
                <c:pt idx="2">
                  <c:v>tpcf</c:v>
                </c:pt>
                <c:pt idx="3">
                  <c:v>mrig</c:v>
                </c:pt>
                <c:pt idx="4">
                  <c:v>lkct</c:v>
                </c:pt>
                <c:pt idx="5">
                  <c:v>sc</c:v>
                </c:pt>
                <c:pt idx="6">
                  <c:v>lmd</c:v>
                </c:pt>
                <c:pt idx="7">
                  <c:v>kmns</c:v>
                </c:pt>
                <c:pt idx="8">
                  <c:v>hw</c:v>
                </c:pt>
                <c:pt idx="9">
                  <c:v>hst</c:v>
                </c:pt>
                <c:pt idx="10">
                  <c:v>pf</c:v>
                </c:pt>
                <c:pt idx="11">
                  <c:v>lud</c:v>
                </c:pt>
                <c:pt idx="12">
                  <c:v>mriq</c:v>
                </c:pt>
                <c:pt idx="13">
                  <c:v>nw</c:v>
                </c:pt>
                <c:pt idx="14">
                  <c:v>spmv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9">
                  <c:v>geo</c:v>
                </c:pt>
              </c:strCache>
            </c:strRef>
          </c:cat>
          <c:val>
            <c:numRef>
              <c:f>'amd-intel-lc (locality)'!$B$3:$B$22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0.88794589381107181</c:v>
                </c:pt>
                <c:pt idx="17">
                  <c:v>1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'amd-intel-lc (locality)'!$C$2</c:f>
              <c:strCache>
                <c:ptCount val="1"/>
                <c:pt idx="0">
                  <c:v>Intel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'amd-intel-lc (locality)'!$A$3:$A$22</c:f>
              <c:strCache>
                <c:ptCount val="20"/>
                <c:pt idx="0">
                  <c:v>sgm</c:v>
                </c:pt>
                <c:pt idx="1">
                  <c:v>ctcp</c:v>
                </c:pt>
                <c:pt idx="2">
                  <c:v>tpcf</c:v>
                </c:pt>
                <c:pt idx="3">
                  <c:v>mrig</c:v>
                </c:pt>
                <c:pt idx="4">
                  <c:v>lkct</c:v>
                </c:pt>
                <c:pt idx="5">
                  <c:v>sc</c:v>
                </c:pt>
                <c:pt idx="6">
                  <c:v>lmd</c:v>
                </c:pt>
                <c:pt idx="7">
                  <c:v>kmns</c:v>
                </c:pt>
                <c:pt idx="8">
                  <c:v>hw</c:v>
                </c:pt>
                <c:pt idx="9">
                  <c:v>hst</c:v>
                </c:pt>
                <c:pt idx="10">
                  <c:v>pf</c:v>
                </c:pt>
                <c:pt idx="11">
                  <c:v>lud</c:v>
                </c:pt>
                <c:pt idx="12">
                  <c:v>mriq</c:v>
                </c:pt>
                <c:pt idx="13">
                  <c:v>nw</c:v>
                </c:pt>
                <c:pt idx="14">
                  <c:v>spmv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9">
                  <c:v>geo</c:v>
                </c:pt>
              </c:strCache>
            </c:strRef>
          </c:cat>
          <c:val>
            <c:numRef>
              <c:f>'amd-intel-lc (locality)'!$C$3:$C$22</c:f>
              <c:numCache>
                <c:formatCode>General</c:formatCode>
                <c:ptCount val="20"/>
                <c:pt idx="0">
                  <c:v>0.28918273071413042</c:v>
                </c:pt>
                <c:pt idx="1">
                  <c:v>0.17677396323101602</c:v>
                </c:pt>
                <c:pt idx="2">
                  <c:v>0.52987643744527768</c:v>
                </c:pt>
                <c:pt idx="3">
                  <c:v>0.18632820472403791</c:v>
                </c:pt>
                <c:pt idx="4">
                  <c:v>5.5360674442529359E-2</c:v>
                </c:pt>
                <c:pt idx="5">
                  <c:v>0.2650791908583478</c:v>
                </c:pt>
                <c:pt idx="6">
                  <c:v>8.1769950562991023E-2</c:v>
                </c:pt>
                <c:pt idx="7">
                  <c:v>0.25295338827168035</c:v>
                </c:pt>
                <c:pt idx="9">
                  <c:v>0.96328383866890865</c:v>
                </c:pt>
                <c:pt idx="10">
                  <c:v>0.34482183666838745</c:v>
                </c:pt>
                <c:pt idx="11">
                  <c:v>0.18722570518538345</c:v>
                </c:pt>
                <c:pt idx="12">
                  <c:v>0.53785332305533151</c:v>
                </c:pt>
                <c:pt idx="13">
                  <c:v>0.43046351067279148</c:v>
                </c:pt>
                <c:pt idx="14">
                  <c:v>0.55135309505268859</c:v>
                </c:pt>
                <c:pt idx="15">
                  <c:v>0.9003284877348946</c:v>
                </c:pt>
                <c:pt idx="16">
                  <c:v>1</c:v>
                </c:pt>
                <c:pt idx="17">
                  <c:v>0.9377952814997077</c:v>
                </c:pt>
                <c:pt idx="19">
                  <c:v>0.34115847278464401</c:v>
                </c:pt>
              </c:numCache>
            </c:numRef>
          </c:val>
        </c:ser>
        <c:ser>
          <c:idx val="2"/>
          <c:order val="2"/>
          <c:tx>
            <c:strRef>
              <c:f>'amd-intel-lc (locality)'!$D$2</c:f>
              <c:strCache>
                <c:ptCount val="1"/>
                <c:pt idx="0">
                  <c:v>LC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'amd-intel-lc (locality)'!$A$3:$A$22</c:f>
              <c:strCache>
                <c:ptCount val="20"/>
                <c:pt idx="0">
                  <c:v>sgm</c:v>
                </c:pt>
                <c:pt idx="1">
                  <c:v>ctcp</c:v>
                </c:pt>
                <c:pt idx="2">
                  <c:v>tpcf</c:v>
                </c:pt>
                <c:pt idx="3">
                  <c:v>mrig</c:v>
                </c:pt>
                <c:pt idx="4">
                  <c:v>lkct</c:v>
                </c:pt>
                <c:pt idx="5">
                  <c:v>sc</c:v>
                </c:pt>
                <c:pt idx="6">
                  <c:v>lmd</c:v>
                </c:pt>
                <c:pt idx="7">
                  <c:v>kmns</c:v>
                </c:pt>
                <c:pt idx="8">
                  <c:v>hw</c:v>
                </c:pt>
                <c:pt idx="9">
                  <c:v>hst</c:v>
                </c:pt>
                <c:pt idx="10">
                  <c:v>pf</c:v>
                </c:pt>
                <c:pt idx="11">
                  <c:v>lud</c:v>
                </c:pt>
                <c:pt idx="12">
                  <c:v>mriq</c:v>
                </c:pt>
                <c:pt idx="13">
                  <c:v>nw</c:v>
                </c:pt>
                <c:pt idx="14">
                  <c:v>spmv</c:v>
                </c:pt>
                <c:pt idx="15">
                  <c:v>sad</c:v>
                </c:pt>
                <c:pt idx="16">
                  <c:v>pbfs</c:v>
                </c:pt>
                <c:pt idx="17">
                  <c:v>rbfs</c:v>
                </c:pt>
                <c:pt idx="19">
                  <c:v>geo</c:v>
                </c:pt>
              </c:strCache>
            </c:strRef>
          </c:cat>
          <c:val>
            <c:numRef>
              <c:f>'amd-intel-lc (locality)'!$D$3:$D$22</c:f>
              <c:numCache>
                <c:formatCode>General</c:formatCode>
                <c:ptCount val="20"/>
                <c:pt idx="0">
                  <c:v>3.1370357623889599E-3</c:v>
                </c:pt>
                <c:pt idx="1">
                  <c:v>1.081637255268756E-2</c:v>
                </c:pt>
                <c:pt idx="2">
                  <c:v>1.9175558643839061E-2</c:v>
                </c:pt>
                <c:pt idx="3">
                  <c:v>2.1652028058347372E-2</c:v>
                </c:pt>
                <c:pt idx="4">
                  <c:v>2.4200845839432866E-2</c:v>
                </c:pt>
                <c:pt idx="5">
                  <c:v>4.5612550911321409E-2</c:v>
                </c:pt>
                <c:pt idx="6">
                  <c:v>6.3167205887535424E-2</c:v>
                </c:pt>
                <c:pt idx="7">
                  <c:v>8.0259684203568563E-2</c:v>
                </c:pt>
                <c:pt idx="8">
                  <c:v>8.270680773291178E-2</c:v>
                </c:pt>
                <c:pt idx="9">
                  <c:v>0.13950460229938422</c:v>
                </c:pt>
                <c:pt idx="10">
                  <c:v>0.18465863448628542</c:v>
                </c:pt>
                <c:pt idx="11">
                  <c:v>0.23626217083198392</c:v>
                </c:pt>
                <c:pt idx="12">
                  <c:v>0.30615092586415277</c:v>
                </c:pt>
                <c:pt idx="13">
                  <c:v>0.36167590186413384</c:v>
                </c:pt>
                <c:pt idx="14">
                  <c:v>0.50275460313254494</c:v>
                </c:pt>
                <c:pt idx="15">
                  <c:v>0.75833509710843205</c:v>
                </c:pt>
                <c:pt idx="16">
                  <c:v>0.81677630716627381</c:v>
                </c:pt>
                <c:pt idx="17">
                  <c:v>0.9139193308493605</c:v>
                </c:pt>
                <c:pt idx="19">
                  <c:v>0.10192094812150022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267904"/>
        <c:axId val="188277888"/>
      </c:barChart>
      <c:catAx>
        <c:axId val="188267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88277888"/>
        <c:crosses val="autoZero"/>
        <c:auto val="1"/>
        <c:lblAlgn val="ctr"/>
        <c:lblOffset val="100"/>
        <c:noMultiLvlLbl val="0"/>
      </c:catAx>
      <c:valAx>
        <c:axId val="188277888"/>
        <c:scaling>
          <c:orientation val="minMax"/>
          <c:max val="1"/>
        </c:scaling>
        <c:delete val="0"/>
        <c:axPos val="l"/>
        <c:majorGridlines>
          <c:spPr>
            <a:ln w="6350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chemeClr val="bg1">
                <a:lumMod val="75000"/>
              </a:schemeClr>
            </a:solidFill>
          </a:ln>
        </c:spPr>
        <c:crossAx val="188267904"/>
        <c:crosses val="autoZero"/>
        <c:crossBetween val="between"/>
        <c:majorUnit val="0.2"/>
      </c:valAx>
      <c:spPr>
        <a:noFill/>
        <a:ln>
          <a:solidFill>
            <a:schemeClr val="bg1">
              <a:lumMod val="75000"/>
            </a:schemeClr>
          </a:solidFill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1622032094473041E-2"/>
          <c:y val="0.17851951322622139"/>
          <c:w val="0.92886081001238485"/>
          <c:h val="0.60225538668131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'amd-intel-lcn-lcv (speedup)'!$G$2</c:f>
              <c:strCache>
                <c:ptCount val="1"/>
                <c:pt idx="0">
                  <c:v>AMD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'amd-intel-lcn-lcv (speedup)'!$A$3:$A$22</c:f>
              <c:strCache>
                <c:ptCount val="20"/>
                <c:pt idx="0">
                  <c:v>ctcp</c:v>
                </c:pt>
                <c:pt idx="1">
                  <c:v>hst</c:v>
                </c:pt>
                <c:pt idx="2">
                  <c:v>hw</c:v>
                </c:pt>
                <c:pt idx="3">
                  <c:v>kmns</c:v>
                </c:pt>
                <c:pt idx="4">
                  <c:v>lkct</c:v>
                </c:pt>
                <c:pt idx="5">
                  <c:v>lmd</c:v>
                </c:pt>
                <c:pt idx="6">
                  <c:v>lud</c:v>
                </c:pt>
                <c:pt idx="7">
                  <c:v>mrig</c:v>
                </c:pt>
                <c:pt idx="8">
                  <c:v>mriq</c:v>
                </c:pt>
                <c:pt idx="9">
                  <c:v>nw</c:v>
                </c:pt>
                <c:pt idx="10">
                  <c:v>pbfs</c:v>
                </c:pt>
                <c:pt idx="11">
                  <c:v>pf</c:v>
                </c:pt>
                <c:pt idx="12">
                  <c:v>rbfs</c:v>
                </c:pt>
                <c:pt idx="13">
                  <c:v>sad</c:v>
                </c:pt>
                <c:pt idx="14">
                  <c:v>sc</c:v>
                </c:pt>
                <c:pt idx="15">
                  <c:v>sgm</c:v>
                </c:pt>
                <c:pt idx="16">
                  <c:v>spmv</c:v>
                </c:pt>
                <c:pt idx="17">
                  <c:v>tpcf</c:v>
                </c:pt>
                <c:pt idx="19">
                  <c:v>geo</c:v>
                </c:pt>
              </c:strCache>
            </c:strRef>
          </c:cat>
          <c:val>
            <c:numRef>
              <c:f>'amd-intel-lcn-lcv (speedup)'!$G$3:$G$22</c:f>
              <c:numCache>
                <c:formatCode>General</c:formatCode>
                <c:ptCount val="20"/>
                <c:pt idx="0">
                  <c:v>0.16229715467469474</c:v>
                </c:pt>
                <c:pt idx="1">
                  <c:v>0.87671427884989028</c:v>
                </c:pt>
                <c:pt idx="2">
                  <c:v>0.93586740770719301</c:v>
                </c:pt>
                <c:pt idx="3">
                  <c:v>4.2283585118878683E-2</c:v>
                </c:pt>
                <c:pt idx="4">
                  <c:v>0.24963863727875188</c:v>
                </c:pt>
                <c:pt idx="5">
                  <c:v>0.15980604849808328</c:v>
                </c:pt>
                <c:pt idx="6">
                  <c:v>0.18969661881061103</c:v>
                </c:pt>
                <c:pt idx="7">
                  <c:v>0.32517074210457636</c:v>
                </c:pt>
                <c:pt idx="8">
                  <c:v>0.1875166294235282</c:v>
                </c:pt>
                <c:pt idx="9">
                  <c:v>0.54723296709113656</c:v>
                </c:pt>
                <c:pt idx="10">
                  <c:v>0.85628772050974</c:v>
                </c:pt>
                <c:pt idx="11">
                  <c:v>0.42553041166058447</c:v>
                </c:pt>
                <c:pt idx="12">
                  <c:v>0.67736456284641522</c:v>
                </c:pt>
                <c:pt idx="13">
                  <c:v>0.4887124130555624</c:v>
                </c:pt>
                <c:pt idx="14">
                  <c:v>0.10989892544812248</c:v>
                </c:pt>
                <c:pt idx="15">
                  <c:v>1.5245669872846998E-2</c:v>
                </c:pt>
                <c:pt idx="16">
                  <c:v>0.72539798188521365</c:v>
                </c:pt>
                <c:pt idx="17">
                  <c:v>0.70831631076307822</c:v>
                </c:pt>
                <c:pt idx="19">
                  <c:v>0.30159898867663631</c:v>
                </c:pt>
              </c:numCache>
            </c:numRef>
          </c:val>
        </c:ser>
        <c:ser>
          <c:idx val="1"/>
          <c:order val="1"/>
          <c:tx>
            <c:strRef>
              <c:f>'amd-intel-lcn-lcv (speedup)'!$H$2</c:f>
              <c:strCache>
                <c:ptCount val="1"/>
                <c:pt idx="0">
                  <c:v>Intel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'amd-intel-lcn-lcv (speedup)'!$A$3:$A$22</c:f>
              <c:strCache>
                <c:ptCount val="20"/>
                <c:pt idx="0">
                  <c:v>ctcp</c:v>
                </c:pt>
                <c:pt idx="1">
                  <c:v>hst</c:v>
                </c:pt>
                <c:pt idx="2">
                  <c:v>hw</c:v>
                </c:pt>
                <c:pt idx="3">
                  <c:v>kmns</c:v>
                </c:pt>
                <c:pt idx="4">
                  <c:v>lkct</c:v>
                </c:pt>
                <c:pt idx="5">
                  <c:v>lmd</c:v>
                </c:pt>
                <c:pt idx="6">
                  <c:v>lud</c:v>
                </c:pt>
                <c:pt idx="7">
                  <c:v>mrig</c:v>
                </c:pt>
                <c:pt idx="8">
                  <c:v>mriq</c:v>
                </c:pt>
                <c:pt idx="9">
                  <c:v>nw</c:v>
                </c:pt>
                <c:pt idx="10">
                  <c:v>pbfs</c:v>
                </c:pt>
                <c:pt idx="11">
                  <c:v>pf</c:v>
                </c:pt>
                <c:pt idx="12">
                  <c:v>rbfs</c:v>
                </c:pt>
                <c:pt idx="13">
                  <c:v>sad</c:v>
                </c:pt>
                <c:pt idx="14">
                  <c:v>sc</c:v>
                </c:pt>
                <c:pt idx="15">
                  <c:v>sgm</c:v>
                </c:pt>
                <c:pt idx="16">
                  <c:v>spmv</c:v>
                </c:pt>
                <c:pt idx="17">
                  <c:v>tpcf</c:v>
                </c:pt>
                <c:pt idx="19">
                  <c:v>geo</c:v>
                </c:pt>
              </c:strCache>
            </c:strRef>
          </c:cat>
          <c:val>
            <c:numRef>
              <c:f>'amd-intel-lcn-lcv (speedup)'!$H$3:$H$22</c:f>
              <c:numCache>
                <c:formatCode>General</c:formatCode>
                <c:ptCount val="20"/>
                <c:pt idx="0">
                  <c:v>0.71215318159858265</c:v>
                </c:pt>
                <c:pt idx="1">
                  <c:v>1</c:v>
                </c:pt>
                <c:pt idx="3">
                  <c:v>0.1651419795842782</c:v>
                </c:pt>
                <c:pt idx="4">
                  <c:v>0.82253492379300419</c:v>
                </c:pt>
                <c:pt idx="5">
                  <c:v>0.68560201981925928</c:v>
                </c:pt>
                <c:pt idx="6">
                  <c:v>1</c:v>
                </c:pt>
                <c:pt idx="7">
                  <c:v>1</c:v>
                </c:pt>
                <c:pt idx="8">
                  <c:v>0.6680309646067617</c:v>
                </c:pt>
                <c:pt idx="9">
                  <c:v>1</c:v>
                </c:pt>
                <c:pt idx="10">
                  <c:v>0.84603535691969856</c:v>
                </c:pt>
                <c:pt idx="11">
                  <c:v>9.4766834544386155E-2</c:v>
                </c:pt>
                <c:pt idx="12">
                  <c:v>1</c:v>
                </c:pt>
                <c:pt idx="13">
                  <c:v>1</c:v>
                </c:pt>
                <c:pt idx="14">
                  <c:v>0.39911592797551043</c:v>
                </c:pt>
                <c:pt idx="15">
                  <c:v>6.0091887866649513E-2</c:v>
                </c:pt>
                <c:pt idx="16">
                  <c:v>0.51911591265382695</c:v>
                </c:pt>
                <c:pt idx="17">
                  <c:v>0.87470508274414638</c:v>
                </c:pt>
                <c:pt idx="19">
                  <c:v>0.58348303242961708</c:v>
                </c:pt>
              </c:numCache>
            </c:numRef>
          </c:val>
        </c:ser>
        <c:ser>
          <c:idx val="2"/>
          <c:order val="2"/>
          <c:tx>
            <c:strRef>
              <c:f>'amd-intel-lcn-lcv (speedup)'!$I$2</c:f>
              <c:strCache>
                <c:ptCount val="1"/>
                <c:pt idx="0">
                  <c:v>LC (no vec.)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'amd-intel-lcn-lcv (speedup)'!$A$3:$A$22</c:f>
              <c:strCache>
                <c:ptCount val="20"/>
                <c:pt idx="0">
                  <c:v>ctcp</c:v>
                </c:pt>
                <c:pt idx="1">
                  <c:v>hst</c:v>
                </c:pt>
                <c:pt idx="2">
                  <c:v>hw</c:v>
                </c:pt>
                <c:pt idx="3">
                  <c:v>kmns</c:v>
                </c:pt>
                <c:pt idx="4">
                  <c:v>lkct</c:v>
                </c:pt>
                <c:pt idx="5">
                  <c:v>lmd</c:v>
                </c:pt>
                <c:pt idx="6">
                  <c:v>lud</c:v>
                </c:pt>
                <c:pt idx="7">
                  <c:v>mrig</c:v>
                </c:pt>
                <c:pt idx="8">
                  <c:v>mriq</c:v>
                </c:pt>
                <c:pt idx="9">
                  <c:v>nw</c:v>
                </c:pt>
                <c:pt idx="10">
                  <c:v>pbfs</c:v>
                </c:pt>
                <c:pt idx="11">
                  <c:v>pf</c:v>
                </c:pt>
                <c:pt idx="12">
                  <c:v>rbfs</c:v>
                </c:pt>
                <c:pt idx="13">
                  <c:v>sad</c:v>
                </c:pt>
                <c:pt idx="14">
                  <c:v>sc</c:v>
                </c:pt>
                <c:pt idx="15">
                  <c:v>sgm</c:v>
                </c:pt>
                <c:pt idx="16">
                  <c:v>spmv</c:v>
                </c:pt>
                <c:pt idx="17">
                  <c:v>tpcf</c:v>
                </c:pt>
                <c:pt idx="19">
                  <c:v>geo</c:v>
                </c:pt>
              </c:strCache>
            </c:strRef>
          </c:cat>
          <c:val>
            <c:numRef>
              <c:f>'amd-intel-lcn-lcv (speedup)'!$I$3:$I$22</c:f>
              <c:numCache>
                <c:formatCode>General</c:formatCode>
                <c:ptCount val="20"/>
                <c:pt idx="0">
                  <c:v>0.45042819141753082</c:v>
                </c:pt>
                <c:pt idx="1">
                  <c:v>0.81733175695533533</c:v>
                </c:pt>
                <c:pt idx="2">
                  <c:v>0.82618257012925156</c:v>
                </c:pt>
                <c:pt idx="3">
                  <c:v>0.35935911233478823</c:v>
                </c:pt>
                <c:pt idx="4">
                  <c:v>0.34035915698443642</c:v>
                </c:pt>
                <c:pt idx="5">
                  <c:v>0.21055698909552512</c:v>
                </c:pt>
                <c:pt idx="6">
                  <c:v>0.341401921395589</c:v>
                </c:pt>
                <c:pt idx="7">
                  <c:v>0.71020614217490952</c:v>
                </c:pt>
                <c:pt idx="8">
                  <c:v>0.2481049430470128</c:v>
                </c:pt>
                <c:pt idx="9">
                  <c:v>0.99879078281524059</c:v>
                </c:pt>
                <c:pt idx="10">
                  <c:v>0.99973673926904028</c:v>
                </c:pt>
                <c:pt idx="11">
                  <c:v>0.69540664095439053</c:v>
                </c:pt>
                <c:pt idx="12">
                  <c:v>0.92802841528208435</c:v>
                </c:pt>
                <c:pt idx="13">
                  <c:v>0.93012667343385425</c:v>
                </c:pt>
                <c:pt idx="14">
                  <c:v>0.73477691035330384</c:v>
                </c:pt>
                <c:pt idx="15">
                  <c:v>0.27735758994728088</c:v>
                </c:pt>
                <c:pt idx="16">
                  <c:v>0.80226610419803257</c:v>
                </c:pt>
                <c:pt idx="17">
                  <c:v>0.91892011738523194</c:v>
                </c:pt>
                <c:pt idx="19">
                  <c:v>0.60628948132815264</c:v>
                </c:pt>
              </c:numCache>
            </c:numRef>
          </c:val>
        </c:ser>
        <c:ser>
          <c:idx val="3"/>
          <c:order val="3"/>
          <c:tx>
            <c:strRef>
              <c:f>'amd-intel-lcn-lcv (speedup)'!$J$2</c:f>
              <c:strCache>
                <c:ptCount val="1"/>
                <c:pt idx="0">
                  <c:v>LC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'amd-intel-lcn-lcv (speedup)'!$A$3:$A$22</c:f>
              <c:strCache>
                <c:ptCount val="20"/>
                <c:pt idx="0">
                  <c:v>ctcp</c:v>
                </c:pt>
                <c:pt idx="1">
                  <c:v>hst</c:v>
                </c:pt>
                <c:pt idx="2">
                  <c:v>hw</c:v>
                </c:pt>
                <c:pt idx="3">
                  <c:v>kmns</c:v>
                </c:pt>
                <c:pt idx="4">
                  <c:v>lkct</c:v>
                </c:pt>
                <c:pt idx="5">
                  <c:v>lmd</c:v>
                </c:pt>
                <c:pt idx="6">
                  <c:v>lud</c:v>
                </c:pt>
                <c:pt idx="7">
                  <c:v>mrig</c:v>
                </c:pt>
                <c:pt idx="8">
                  <c:v>mriq</c:v>
                </c:pt>
                <c:pt idx="9">
                  <c:v>nw</c:v>
                </c:pt>
                <c:pt idx="10">
                  <c:v>pbfs</c:v>
                </c:pt>
                <c:pt idx="11">
                  <c:v>pf</c:v>
                </c:pt>
                <c:pt idx="12">
                  <c:v>rbfs</c:v>
                </c:pt>
                <c:pt idx="13">
                  <c:v>sad</c:v>
                </c:pt>
                <c:pt idx="14">
                  <c:v>sc</c:v>
                </c:pt>
                <c:pt idx="15">
                  <c:v>sgm</c:v>
                </c:pt>
                <c:pt idx="16">
                  <c:v>spmv</c:v>
                </c:pt>
                <c:pt idx="17">
                  <c:v>tpcf</c:v>
                </c:pt>
                <c:pt idx="19">
                  <c:v>geo</c:v>
                </c:pt>
              </c:strCache>
            </c:strRef>
          </c:cat>
          <c:val>
            <c:numRef>
              <c:f>'amd-intel-lcn-lcv (speedup)'!$J$3:$J$22</c:f>
              <c:numCache>
                <c:formatCode>General</c:formatCode>
                <c:ptCount val="20"/>
                <c:pt idx="0">
                  <c:v>1</c:v>
                </c:pt>
                <c:pt idx="1">
                  <c:v>0.90734117043416995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0.6004969241571706</c:v>
                </c:pt>
                <c:pt idx="7">
                  <c:v>0.83732856248403864</c:v>
                </c:pt>
                <c:pt idx="8">
                  <c:v>1</c:v>
                </c:pt>
                <c:pt idx="9">
                  <c:v>0.97033769257883273</c:v>
                </c:pt>
                <c:pt idx="10">
                  <c:v>1</c:v>
                </c:pt>
                <c:pt idx="11">
                  <c:v>1</c:v>
                </c:pt>
                <c:pt idx="12">
                  <c:v>0.92212817209355158</c:v>
                </c:pt>
                <c:pt idx="13">
                  <c:v>0.84836660887899851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595200"/>
        <c:axId val="188601088"/>
      </c:barChart>
      <c:catAx>
        <c:axId val="188595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8601088"/>
        <c:crosses val="autoZero"/>
        <c:auto val="1"/>
        <c:lblAlgn val="ctr"/>
        <c:lblOffset val="100"/>
        <c:noMultiLvlLbl val="0"/>
      </c:catAx>
      <c:valAx>
        <c:axId val="188601088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859520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F8BF6-144B-411E-A679-0F8BE64D2884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F797-D899-4A9B-8537-F6AF3CA5F7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2: (done)</a:t>
            </a:r>
          </a:p>
          <a:p>
            <a:r>
              <a:rPr lang="en-US" baseline="0" dirty="0" err="1" smtClean="0"/>
              <a:t>cpus</a:t>
            </a:r>
            <a:r>
              <a:rPr lang="en-US" baseline="0" dirty="0" smtClean="0"/>
              <a:t> are everywhere!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14:</a:t>
            </a:r>
          </a:p>
          <a:p>
            <a:r>
              <a:rPr lang="en-US" baseline="0" dirty="0" err="1" smtClean="0"/>
              <a:t>wid</a:t>
            </a:r>
            <a:r>
              <a:rPr lang="en-US" baseline="0" dirty="0" smtClean="0"/>
              <a:t> numbers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17:</a:t>
            </a:r>
          </a:p>
          <a:p>
            <a:r>
              <a:rPr lang="en-US" baseline="0" dirty="0" smtClean="0"/>
              <a:t>why </a:t>
            </a:r>
            <a:r>
              <a:rPr lang="en-US" baseline="0" dirty="0" err="1" smtClean="0"/>
              <a:t>bfo</a:t>
            </a:r>
            <a:r>
              <a:rPr lang="en-US" baseline="0" dirty="0" smtClean="0"/>
              <a:t> is good?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18: (done)</a:t>
            </a:r>
          </a:p>
          <a:p>
            <a:r>
              <a:rPr lang="en-US" baseline="0" dirty="0" err="1" smtClean="0"/>
              <a:t>bfo</a:t>
            </a:r>
            <a:r>
              <a:rPr lang="en-US" baseline="0" dirty="0" smtClean="0"/>
              <a:t> - blue, </a:t>
            </a:r>
            <a:r>
              <a:rPr lang="en-US" baseline="0" dirty="0" err="1" smtClean="0"/>
              <a:t>dfo</a:t>
            </a:r>
            <a:r>
              <a:rPr lang="en-US" baseline="0" dirty="0" smtClean="0"/>
              <a:t> - 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20:</a:t>
            </a:r>
          </a:p>
          <a:p>
            <a:r>
              <a:rPr lang="en-US" baseline="0" dirty="0" err="1" smtClean="0"/>
              <a:t>lkct</a:t>
            </a:r>
            <a:r>
              <a:rPr lang="en-US" baseline="0" dirty="0" smtClean="0"/>
              <a:t> - loop counts is not known, too small</a:t>
            </a:r>
          </a:p>
          <a:p>
            <a:r>
              <a:rPr lang="en-US" baseline="0" dirty="0" err="1" smtClean="0"/>
              <a:t>lmd</a:t>
            </a:r>
            <a:r>
              <a:rPr lang="en-US" baseline="0" dirty="0" smtClean="0"/>
              <a:t> -</a:t>
            </a:r>
          </a:p>
          <a:p>
            <a:endParaRPr lang="en-US" baseline="0" dirty="0" smtClean="0"/>
          </a:p>
          <a:p>
            <a:r>
              <a:rPr lang="en-US" baseline="0" dirty="0" smtClean="0"/>
              <a:t>22: (done)</a:t>
            </a:r>
          </a:p>
          <a:p>
            <a:r>
              <a:rPr lang="en-US" baseline="0" dirty="0" smtClean="0"/>
              <a:t>AMD is 2x faster</a:t>
            </a:r>
          </a:p>
          <a:p>
            <a:r>
              <a:rPr lang="en-US" baseline="0" dirty="0" smtClean="0"/>
              <a:t>AMD - no </a:t>
            </a:r>
            <a:r>
              <a:rPr lang="en-US" baseline="0" dirty="0" err="1" smtClean="0"/>
              <a:t>vec</a:t>
            </a:r>
            <a:endParaRPr lang="en-US" baseline="0" dirty="0" smtClean="0"/>
          </a:p>
          <a:p>
            <a:r>
              <a:rPr lang="en-US" baseline="0" dirty="0" smtClean="0"/>
              <a:t>Intel - </a:t>
            </a:r>
            <a:r>
              <a:rPr lang="en-US" baseline="0" dirty="0" err="1" smtClean="0"/>
              <a:t>vec</a:t>
            </a:r>
            <a:endParaRPr lang="en-US" baseline="0" dirty="0" smtClean="0"/>
          </a:p>
          <a:p>
            <a:r>
              <a:rPr lang="en-US" baseline="0" dirty="0" err="1" smtClean="0"/>
              <a:t>lkct</a:t>
            </a:r>
            <a:r>
              <a:rPr lang="en-US" baseline="0" dirty="0" smtClean="0"/>
              <a:t> - why worse locality but higher performance?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23: (done)</a:t>
            </a:r>
          </a:p>
          <a:p>
            <a:r>
              <a:rPr lang="en-US" baseline="0" dirty="0" smtClean="0"/>
              <a:t>improvement in memory system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prstClr val="white"/>
                </a:solidFill>
                <a:latin typeface="OfficinaSansITCStd Book"/>
                <a:cs typeface="OfficinaSansITCStd Book"/>
              </a:rPr>
              <a:pPr/>
              <a:t>1</a:t>
            </a:fld>
            <a:endParaRPr lang="en-US" dirty="0">
              <a:solidFill>
                <a:prstClr val="white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9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prstClr val="white"/>
                </a:solidFill>
                <a:latin typeface="OfficinaSansITCStd Book"/>
                <a:cs typeface="OfficinaSansITCStd Book"/>
              </a:rPr>
              <a:pPr/>
              <a:t>17</a:t>
            </a:fld>
            <a:endParaRPr lang="en-US" dirty="0">
              <a:solidFill>
                <a:prstClr val="white"/>
              </a:solidFill>
              <a:latin typeface="OfficinaSansITCStd Book"/>
              <a:cs typeface="OfficinaSansITCStd Book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19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prstClr val="white"/>
                </a:solidFill>
                <a:latin typeface="OfficinaSansITCStd Book"/>
                <a:cs typeface="OfficinaSansITCStd Book"/>
              </a:rPr>
              <a:pPr/>
              <a:t>2</a:t>
            </a:fld>
            <a:endParaRPr lang="en-US" dirty="0">
              <a:solidFill>
                <a:prstClr val="white"/>
              </a:solidFill>
              <a:latin typeface="OfficinaSansITCStd Book"/>
              <a:cs typeface="OfficinaSansITCStd Book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1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5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65446-B54B-41DD-B98A-3BD645B49B4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5F797-D899-4A9B-8537-F6AF3CA5F7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3" y="546287"/>
            <a:ext cx="4248727" cy="655544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36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3" y="1223994"/>
            <a:ext cx="4248727" cy="288803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15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3" y="1430114"/>
            <a:ext cx="4248727" cy="221389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11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Director of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3" y="645458"/>
            <a:ext cx="4248727" cy="556372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2900" b="1" i="0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3" y="1436838"/>
            <a:ext cx="8358909" cy="4060768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22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3" y="338867"/>
            <a:ext cx="8405091" cy="655544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36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3" y="1102392"/>
            <a:ext cx="8405091" cy="4847931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342780" indent="-342780">
              <a:buFont typeface="Wingdings" panose="05000000000000000000" pitchFamily="2" charset="2"/>
              <a:buChar char="§"/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99560" y="5950324"/>
            <a:ext cx="444443" cy="182796"/>
          </a:xfrm>
          <a:prstGeom prst="rect">
            <a:avLst/>
          </a:prstGeom>
        </p:spPr>
        <p:txBody>
          <a:bodyPr vert="horz" lIns="82039" tIns="41020" rIns="82039" bIns="41020" rtlCol="0" anchor="ctr"/>
          <a:lstStyle>
            <a:lvl1pPr algn="r">
              <a:defRPr sz="1100" b="0">
                <a:solidFill>
                  <a:schemeClr val="tx1"/>
                </a:solidFill>
              </a:defRPr>
            </a:lvl1pPr>
          </a:lstStyle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3" y="546287"/>
            <a:ext cx="4248727" cy="655544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29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418908"/>
            <a:ext cx="5414818" cy="4060768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>
              <a:buNone/>
              <a:defRPr sz="18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5" y="1418908"/>
            <a:ext cx="2693135" cy="4060768"/>
          </a:xfrm>
          <a:prstGeom prst="rect">
            <a:avLst/>
          </a:prstGeom>
        </p:spPr>
        <p:txBody>
          <a:bodyPr vert="horz" lIns="82039" tIns="41020" rIns="82039" bIns="41020"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proper below image </a:t>
            </a:r>
          </a:p>
          <a:p>
            <a:pPr lvl="0"/>
            <a:r>
              <a:rPr lang="en-US" dirty="0" smtClean="0"/>
              <a:t>to insert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65"/>
            <a:ext cx="92364" cy="918882"/>
          </a:xfrm>
          <a:prstGeom prst="rect">
            <a:avLst/>
          </a:prstGeom>
        </p:spPr>
      </p:pic>
      <p:pic>
        <p:nvPicPr>
          <p:cNvPr id="6" name="Picture 5" descr="master_bottom2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9649"/>
            <a:ext cx="9144000" cy="2958353"/>
          </a:xfrm>
          <a:prstGeom prst="rect">
            <a:avLst/>
          </a:prstGeom>
        </p:spPr>
      </p:pic>
      <p:pic>
        <p:nvPicPr>
          <p:cNvPr id="7" name="Picture 6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2541243"/>
            <a:ext cx="9182544" cy="13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570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0" indent="-342780" algn="l" defTabSz="45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9" indent="-285650" algn="l" defTabSz="45703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9" indent="-22851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8" indent="-228519" algn="l" defTabSz="45703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8" indent="-228519" algn="l" defTabSz="45703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8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8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7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7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3235"/>
            <a:ext cx="9144000" cy="70597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491" y="6356537"/>
            <a:ext cx="2133023" cy="365592"/>
          </a:xfrm>
          <a:prstGeom prst="rect">
            <a:avLst/>
          </a:prstGeom>
        </p:spPr>
        <p:txBody>
          <a:bodyPr vert="horz" lIns="82039" tIns="41020" rIns="82039" bIns="41020" rtlCol="0" anchor="ctr"/>
          <a:lstStyle>
            <a:lvl1pPr algn="r" defTabSz="457039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0256-9C08-41C3-9626-C272DC9AECF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ctr" defTabSz="4570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0" indent="-342780" algn="l" defTabSz="45703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9" indent="-285650" algn="l" defTabSz="45703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9" indent="-228519" algn="l" defTabSz="45703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8" indent="-228519" algn="l" defTabSz="45703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8" indent="-228519" algn="l" defTabSz="45703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8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8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7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7" indent="-228519" algn="l" defTabSz="45703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4570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1023" y="457200"/>
            <a:ext cx="8341959" cy="1749319"/>
          </a:xfrm>
          <a:prstGeom prst="rect">
            <a:avLst/>
          </a:prstGeom>
        </p:spPr>
        <p:txBody>
          <a:bodyPr vert="horz" lIns="82030" tIns="41015" rIns="82030" bIns="41015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+mj-lt"/>
              </a:rPr>
              <a:t>Locality-Centric Thread Scheduling for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Bulk-synchronous Programming Models on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CPU Architectures</a:t>
            </a:r>
            <a:endParaRPr lang="en-US" sz="3200" b="1" dirty="0">
              <a:latin typeface="+mj-lt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53555" y="4098452"/>
            <a:ext cx="7236895" cy="1159348"/>
          </a:xfrm>
          <a:prstGeom prst="rect">
            <a:avLst/>
          </a:prstGeom>
        </p:spPr>
        <p:txBody>
          <a:bodyPr vert="horz" lIns="82030" tIns="41015" rIns="82030" bIns="41015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 err="1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Hee-Seok</a:t>
            </a:r>
            <a:r>
              <a:rPr lang="en-US" sz="2400" u="sng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 Kim</a:t>
            </a:r>
            <a:r>
              <a:rPr lang="en-US" sz="2400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en-US" sz="2400" dirty="0" err="1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Izzat</a:t>
            </a:r>
            <a:r>
              <a:rPr lang="en-US" sz="2400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 El Hajj, John Stratton,</a:t>
            </a:r>
          </a:p>
          <a:p>
            <a:pPr algn="ctr"/>
            <a:r>
              <a:rPr lang="en-US" sz="2400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Steven </a:t>
            </a:r>
            <a:r>
              <a:rPr lang="en-US" sz="2400" dirty="0" err="1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Lumetta</a:t>
            </a:r>
            <a:r>
              <a:rPr lang="en-US" sz="2400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 and </a:t>
            </a:r>
            <a:r>
              <a:rPr lang="en-US" sz="2400" dirty="0" err="1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Wen-mei</a:t>
            </a:r>
            <a:r>
              <a:rPr lang="en-US" sz="2400" dirty="0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sz="2400" dirty="0" err="1" smtClean="0">
                <a:solidFill>
                  <a:prstClr val="white"/>
                </a:solidFill>
                <a:latin typeface="+mj-lt"/>
                <a:ea typeface="Droid Sans" panose="020B0606030804020204" pitchFamily="34" charset="0"/>
                <a:cs typeface="Droid Sans" panose="020B0606030804020204" pitchFamily="34" charset="0"/>
              </a:rPr>
              <a:t>Hwu</a:t>
            </a:r>
            <a:endParaRPr lang="en-US" sz="2400" dirty="0" smtClean="0">
              <a:solidFill>
                <a:prstClr val="white"/>
              </a:solidFill>
              <a:latin typeface="+mj-lt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0" name="Picture 9" descr="cfar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5169818"/>
            <a:ext cx="2120910" cy="609625"/>
          </a:xfrm>
          <a:prstGeom prst="rect">
            <a:avLst/>
          </a:prstGeom>
        </p:spPr>
      </p:pic>
      <p:pic>
        <p:nvPicPr>
          <p:cNvPr id="11" name="Picture 10" descr="NNS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5334000"/>
            <a:ext cx="2133600" cy="592667"/>
          </a:xfrm>
          <a:prstGeom prst="rect">
            <a:avLst/>
          </a:prstGeom>
        </p:spPr>
      </p:pic>
      <p:pic>
        <p:nvPicPr>
          <p:cNvPr id="12" name="Picture 11" descr="Do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700" y="5143500"/>
            <a:ext cx="800100" cy="800100"/>
          </a:xfrm>
          <a:prstGeom prst="rect">
            <a:avLst/>
          </a:prstGeom>
        </p:spPr>
      </p:pic>
      <p:pic>
        <p:nvPicPr>
          <p:cNvPr id="13" name="Picture 12" descr="IMPACT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1653618"/>
            <a:ext cx="1371600" cy="784782"/>
          </a:xfrm>
          <a:prstGeom prst="rect">
            <a:avLst/>
          </a:prstGeom>
        </p:spPr>
      </p:pic>
      <p:pic>
        <p:nvPicPr>
          <p:cNvPr id="14" name="Picture 13" descr="ae-stam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28443" y="1653618"/>
            <a:ext cx="802029" cy="784782"/>
          </a:xfrm>
          <a:prstGeom prst="rect">
            <a:avLst/>
          </a:prstGeom>
        </p:spPr>
      </p:pic>
      <p:pic>
        <p:nvPicPr>
          <p:cNvPr id="15" name="Picture 14" descr="Untitl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19802" y="5181602"/>
            <a:ext cx="1475719" cy="751335"/>
          </a:xfrm>
          <a:prstGeom prst="rect">
            <a:avLst/>
          </a:prstGeom>
        </p:spPr>
      </p:pic>
      <p:pic>
        <p:nvPicPr>
          <p:cNvPr id="17" name="Picture 16" descr="cuda_cente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400" y="5029200"/>
            <a:ext cx="914400" cy="11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Industry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Intel</a:t>
            </a:r>
          </a:p>
          <a:p>
            <a:pPr lvl="1"/>
            <a:r>
              <a:rPr lang="en-US" dirty="0" smtClean="0"/>
              <a:t>AMD (Twin Peaks)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Academia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Karrenberg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&amp; Hack</a:t>
            </a:r>
          </a:p>
          <a:p>
            <a:pPr lvl="1"/>
            <a:r>
              <a:rPr lang="en-US" dirty="0" err="1" smtClean="0"/>
              <a:t>SnuCL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pocl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400261" y="1391507"/>
            <a:ext cx="4305878" cy="3566160"/>
            <a:chOff x="2557994" y="2423652"/>
            <a:chExt cx="2667000" cy="2208828"/>
          </a:xfrm>
        </p:grpSpPr>
        <p:sp>
          <p:nvSpPr>
            <p:cNvPr id="7" name="Oval 6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18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133" name="Oval 13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130" name="Oval 12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124" name="Oval 12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4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endCxn id="26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121" name="Oval 12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endCxn id="31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118" name="Oval 11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115" name="Oval 1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9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112" name="Oval 1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7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Arrow Connector 51"/>
            <p:cNvCxnSpPr>
              <a:stCxn id="51" idx="4"/>
              <a:endCxn id="9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53" idx="4"/>
              <a:endCxn id="11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4"/>
              <a:endCxn id="24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8" idx="4"/>
              <a:endCxn id="29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stCxn id="60" idx="4"/>
              <a:endCxn id="34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62" idx="4"/>
              <a:endCxn id="39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64" idx="4"/>
              <a:endCxn id="44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4"/>
              <a:endCxn id="49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8" idx="4"/>
              <a:endCxn id="51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70" idx="4"/>
              <a:endCxn id="53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3" idx="4"/>
              <a:endCxn id="56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75" idx="4"/>
              <a:endCxn id="58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Straight Arrow Connector 77"/>
            <p:cNvCxnSpPr>
              <a:stCxn id="77" idx="4"/>
              <a:endCxn id="60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9" idx="4"/>
              <a:endCxn id="62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81" idx="4"/>
              <a:endCxn id="64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4"/>
              <a:endCxn id="66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68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87" idx="4"/>
              <a:endCxn id="70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Arrow Connector 90"/>
            <p:cNvCxnSpPr>
              <a:stCxn id="90" idx="4"/>
              <a:endCxn id="73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Arrow Connector 92"/>
            <p:cNvCxnSpPr>
              <a:stCxn id="92" idx="4"/>
              <a:endCxn id="75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>
              <a:stCxn id="94" idx="4"/>
              <a:endCxn id="77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>
              <a:stCxn id="96" idx="4"/>
              <a:endCxn id="79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>
              <a:stCxn id="98" idx="4"/>
              <a:endCxn id="81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>
            <a:off x="4572000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4580386" y="1496094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059155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V="1">
            <a:off x="5085099" y="1496094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5563868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5551261" y="1496094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6030030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6055977" y="1496094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>
            <a:off x="6534746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6570924" y="1496094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7049693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V="1">
            <a:off x="7066125" y="1496094"/>
            <a:ext cx="502920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>
            <a:off x="7582994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7575334" y="1496094"/>
            <a:ext cx="973150" cy="3209544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8553465" y="1496094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4248929" y="5040868"/>
            <a:ext cx="459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Depth First Order (DFO) Scheduling</a:t>
            </a:r>
            <a:endParaRPr lang="en-US" sz="2000" b="1" dirty="0"/>
          </a:p>
        </p:txBody>
      </p:sp>
      <p:sp>
        <p:nvSpPr>
          <p:cNvPr id="15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4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4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4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4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4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4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Industry</a:t>
            </a:r>
          </a:p>
          <a:p>
            <a:pPr lvl="1"/>
            <a:r>
              <a:rPr lang="en-US" dirty="0"/>
              <a:t>Intel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AMD (Twin Peaks)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Academia</a:t>
            </a:r>
          </a:p>
          <a:p>
            <a:pPr lvl="1"/>
            <a:r>
              <a:rPr lang="en-US" dirty="0" err="1"/>
              <a:t>Karrenberg</a:t>
            </a:r>
            <a:r>
              <a:rPr lang="en-US" dirty="0"/>
              <a:t> &amp; Hack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SnuCL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pocl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400261" y="1404664"/>
            <a:ext cx="4305878" cy="3566160"/>
            <a:chOff x="2557994" y="2423652"/>
            <a:chExt cx="2667000" cy="2208828"/>
          </a:xfrm>
        </p:grpSpPr>
        <p:sp>
          <p:nvSpPr>
            <p:cNvPr id="7" name="Oval 6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18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133" name="Oval 13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130" name="Oval 12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124" name="Oval 12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4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endCxn id="26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121" name="Oval 12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endCxn id="31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118" name="Oval 11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115" name="Oval 1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9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112" name="Oval 1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7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Arrow Connector 51"/>
            <p:cNvCxnSpPr>
              <a:stCxn id="51" idx="4"/>
              <a:endCxn id="9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53" idx="4"/>
              <a:endCxn id="11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4"/>
              <a:endCxn id="24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8" idx="4"/>
              <a:endCxn id="29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stCxn id="60" idx="4"/>
              <a:endCxn id="34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62" idx="4"/>
              <a:endCxn id="39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64" idx="4"/>
              <a:endCxn id="44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4"/>
              <a:endCxn id="49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8" idx="4"/>
              <a:endCxn id="51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70" idx="4"/>
              <a:endCxn id="53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3" idx="4"/>
              <a:endCxn id="56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75" idx="4"/>
              <a:endCxn id="58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Straight Arrow Connector 77"/>
            <p:cNvCxnSpPr>
              <a:stCxn id="77" idx="4"/>
              <a:endCxn id="60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9" idx="4"/>
              <a:endCxn id="62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81" idx="4"/>
              <a:endCxn id="64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4"/>
              <a:endCxn id="66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68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87" idx="4"/>
              <a:endCxn id="70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Arrow Connector 90"/>
            <p:cNvCxnSpPr>
              <a:stCxn id="90" idx="4"/>
              <a:endCxn id="73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Arrow Connector 92"/>
            <p:cNvCxnSpPr>
              <a:stCxn id="92" idx="4"/>
              <a:endCxn id="75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>
              <a:stCxn id="94" idx="4"/>
              <a:endCxn id="77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>
              <a:stCxn id="96" idx="4"/>
              <a:endCxn id="79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>
              <a:stCxn id="98" idx="4"/>
              <a:endCxn id="81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/>
          <p:cNvGrpSpPr/>
          <p:nvPr/>
        </p:nvGrpSpPr>
        <p:grpSpPr>
          <a:xfrm>
            <a:off x="6368662" y="3234447"/>
            <a:ext cx="2333660" cy="315384"/>
            <a:chOff x="-2451199" y="4115783"/>
            <a:chExt cx="2333660" cy="315384"/>
          </a:xfrm>
          <a:solidFill>
            <a:schemeClr val="tx2">
              <a:lumMod val="75000"/>
            </a:schemeClr>
          </a:solidFill>
        </p:grpSpPr>
        <p:sp>
          <p:nvSpPr>
            <p:cNvPr id="154" name="Oval 153"/>
            <p:cNvSpPr/>
            <p:nvPr/>
          </p:nvSpPr>
          <p:spPr>
            <a:xfrm>
              <a:off x="-1931674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-1406038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-432922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-2451199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6372479" y="4655440"/>
            <a:ext cx="2333660" cy="315384"/>
            <a:chOff x="-2447382" y="5536776"/>
            <a:chExt cx="2333660" cy="315384"/>
          </a:xfrm>
          <a:solidFill>
            <a:schemeClr val="tx2">
              <a:lumMod val="50000"/>
            </a:schemeClr>
          </a:solidFill>
        </p:grpSpPr>
        <p:sp>
          <p:nvSpPr>
            <p:cNvPr id="161" name="Oval 160"/>
            <p:cNvSpPr/>
            <p:nvPr/>
          </p:nvSpPr>
          <p:spPr>
            <a:xfrm>
              <a:off x="-1927858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-1402219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-429105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-2447382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4400261" y="3234447"/>
            <a:ext cx="1791684" cy="315384"/>
            <a:chOff x="-4419600" y="4115783"/>
            <a:chExt cx="1791684" cy="3153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6" name="Oval 175"/>
            <p:cNvSpPr/>
            <p:nvPr/>
          </p:nvSpPr>
          <p:spPr>
            <a:xfrm>
              <a:off x="-2943299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-3407975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-3927500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-4419600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4404078" y="4655440"/>
            <a:ext cx="1791684" cy="315384"/>
            <a:chOff x="-4415783" y="5536776"/>
            <a:chExt cx="1791684" cy="3153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8" name="Oval 177"/>
            <p:cNvSpPr/>
            <p:nvPr/>
          </p:nvSpPr>
          <p:spPr>
            <a:xfrm>
              <a:off x="-2939482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-3404159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-3923683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-4415783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6368662" y="2619321"/>
            <a:ext cx="2333660" cy="315384"/>
            <a:chOff x="-2451199" y="3500657"/>
            <a:chExt cx="2333660" cy="315384"/>
          </a:xfrm>
          <a:solidFill>
            <a:schemeClr val="tx2"/>
          </a:solidFill>
        </p:grpSpPr>
        <p:sp>
          <p:nvSpPr>
            <p:cNvPr id="196" name="Oval 195"/>
            <p:cNvSpPr/>
            <p:nvPr/>
          </p:nvSpPr>
          <p:spPr>
            <a:xfrm>
              <a:off x="-1931674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-1406038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-432922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-2451199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4400261" y="2619321"/>
            <a:ext cx="1791684" cy="315384"/>
            <a:chOff x="-4419600" y="3500657"/>
            <a:chExt cx="1791684" cy="3153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5" name="Oval 204"/>
            <p:cNvSpPr/>
            <p:nvPr/>
          </p:nvSpPr>
          <p:spPr>
            <a:xfrm>
              <a:off x="-2943299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-3407975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-3927500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-4419600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6368662" y="2019790"/>
            <a:ext cx="2333660" cy="315384"/>
            <a:chOff x="-2451199" y="2901126"/>
            <a:chExt cx="2333660" cy="315384"/>
          </a:xfrm>
          <a:solidFill>
            <a:srgbClr val="3A6CA9"/>
          </a:solidFill>
        </p:grpSpPr>
        <p:sp>
          <p:nvSpPr>
            <p:cNvPr id="213" name="Oval 212"/>
            <p:cNvSpPr/>
            <p:nvPr/>
          </p:nvSpPr>
          <p:spPr>
            <a:xfrm>
              <a:off x="-1931674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-1406038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-432922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Oval 219"/>
            <p:cNvSpPr/>
            <p:nvPr/>
          </p:nvSpPr>
          <p:spPr>
            <a:xfrm>
              <a:off x="-2451199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00261" y="2019790"/>
            <a:ext cx="1791684" cy="315384"/>
            <a:chOff x="-4419600" y="2901126"/>
            <a:chExt cx="1791684" cy="3153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2" name="Oval 221"/>
            <p:cNvSpPr/>
            <p:nvPr/>
          </p:nvSpPr>
          <p:spPr>
            <a:xfrm>
              <a:off x="-2943299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-3407975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-3927500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-4419600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6368662" y="1404664"/>
            <a:ext cx="2333660" cy="315384"/>
            <a:chOff x="-2451199" y="2286000"/>
            <a:chExt cx="2333660" cy="3153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0" name="Oval 229"/>
            <p:cNvSpPr/>
            <p:nvPr/>
          </p:nvSpPr>
          <p:spPr>
            <a:xfrm>
              <a:off x="-1931674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-1406038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-432922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-2451199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00261" y="1404664"/>
            <a:ext cx="1791684" cy="315384"/>
            <a:chOff x="-4419600" y="2286000"/>
            <a:chExt cx="1791684" cy="3153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52" name="Oval 251"/>
            <p:cNvSpPr/>
            <p:nvPr/>
          </p:nvSpPr>
          <p:spPr>
            <a:xfrm>
              <a:off x="-2943299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-3407975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-3927500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-4419600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8" name="TextBox 307"/>
          <p:cNvSpPr txBox="1"/>
          <p:nvPr/>
        </p:nvSpPr>
        <p:spPr>
          <a:xfrm>
            <a:off x="4248929" y="5054025"/>
            <a:ext cx="459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DFO Scheduling with </a:t>
            </a:r>
            <a:r>
              <a:rPr lang="en-US" sz="2000" b="1" dirty="0" err="1" smtClean="0"/>
              <a:t>Vectorization</a:t>
            </a:r>
            <a:endParaRPr lang="en-US" sz="2000" b="1" dirty="0" smtClean="0"/>
          </a:p>
          <a:p>
            <a:pPr algn="ctr"/>
            <a:r>
              <a:rPr lang="en-US" sz="1600" dirty="0" smtClean="0"/>
              <a:t>(time progresses as color gets darker)</a:t>
            </a:r>
            <a:endParaRPr lang="en-US" sz="2000" dirty="0"/>
          </a:p>
        </p:txBody>
      </p:sp>
      <p:sp>
        <p:nvSpPr>
          <p:cNvPr id="1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1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DFO and Locality</a:t>
            </a:r>
            <a:endParaRPr lang="en-US" dirty="0"/>
          </a:p>
        </p:txBody>
      </p:sp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47122" y="1844040"/>
            <a:ext cx="4305878" cy="3566160"/>
            <a:chOff x="2557994" y="2423652"/>
            <a:chExt cx="2667000" cy="2208828"/>
          </a:xfrm>
        </p:grpSpPr>
        <p:sp>
          <p:nvSpPr>
            <p:cNvPr id="189" name="Oval 188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Straight Arrow Connector 189"/>
            <p:cNvCxnSpPr>
              <a:stCxn id="189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2" name="Straight Arrow Connector 191"/>
            <p:cNvCxnSpPr>
              <a:stCxn id="191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Straight Arrow Connector 193"/>
            <p:cNvCxnSpPr>
              <a:stCxn id="193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Straight Arrow Connector 198"/>
            <p:cNvCxnSpPr>
              <a:endCxn id="198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Straight Arrow Connector 200"/>
            <p:cNvCxnSpPr>
              <a:endCxn id="200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315" name="Oval 3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312" name="Oval 3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Oval 3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306" name="Oval 30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6" name="Oval 205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Straight Arrow Connector 206"/>
            <p:cNvCxnSpPr>
              <a:stCxn id="206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Straight Arrow Connector 208"/>
            <p:cNvCxnSpPr>
              <a:endCxn id="208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303" name="Oval 30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1" name="Oval 210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211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Straight Arrow Connector 213"/>
            <p:cNvCxnSpPr>
              <a:endCxn id="213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300" name="Oval 29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Straight Arrow Connector 216"/>
            <p:cNvCxnSpPr>
              <a:stCxn id="216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9" name="Straight Arrow Connector 218"/>
            <p:cNvCxnSpPr>
              <a:endCxn id="218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297" name="Oval 29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1" name="Oval 220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Straight Arrow Connector 221"/>
            <p:cNvCxnSpPr>
              <a:stCxn id="221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4" name="Straight Arrow Connector 223"/>
            <p:cNvCxnSpPr>
              <a:endCxn id="223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294" name="Oval 29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Oval 225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7" name="Straight Arrow Connector 226"/>
            <p:cNvCxnSpPr>
              <a:stCxn id="226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9" name="Straight Arrow Connector 228"/>
            <p:cNvCxnSpPr>
              <a:endCxn id="228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291" name="Oval 29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2" name="Oval 29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1" name="Oval 230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Straight Arrow Connector 231"/>
            <p:cNvCxnSpPr>
              <a:stCxn id="231" idx="4"/>
              <a:endCxn id="189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Straight Arrow Connector 233"/>
            <p:cNvCxnSpPr>
              <a:stCxn id="233" idx="4"/>
              <a:endCxn id="191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6" name="Straight Arrow Connector 235"/>
            <p:cNvCxnSpPr>
              <a:stCxn id="235" idx="4"/>
              <a:endCxn id="193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288" name="Oval 28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8" name="Oval 237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Straight Arrow Connector 238"/>
            <p:cNvCxnSpPr>
              <a:stCxn id="238" idx="4"/>
              <a:endCxn id="206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1" name="Straight Arrow Connector 240"/>
            <p:cNvCxnSpPr>
              <a:stCxn id="240" idx="4"/>
              <a:endCxn id="211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Straight Arrow Connector 242"/>
            <p:cNvCxnSpPr>
              <a:stCxn id="242" idx="4"/>
              <a:endCxn id="216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Straight Arrow Connector 244"/>
            <p:cNvCxnSpPr>
              <a:stCxn id="244" idx="4"/>
              <a:endCxn id="221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Straight Arrow Connector 246"/>
            <p:cNvCxnSpPr>
              <a:stCxn id="246" idx="4"/>
              <a:endCxn id="226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Straight Arrow Connector 248"/>
            <p:cNvCxnSpPr>
              <a:stCxn id="248" idx="4"/>
              <a:endCxn id="231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1" name="Straight Arrow Connector 250"/>
            <p:cNvCxnSpPr>
              <a:stCxn id="250" idx="4"/>
              <a:endCxn id="233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3" name="Straight Arrow Connector 252"/>
            <p:cNvCxnSpPr>
              <a:stCxn id="252" idx="4"/>
              <a:endCxn id="235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5" name="Oval 254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6" name="Straight Arrow Connector 255"/>
            <p:cNvCxnSpPr>
              <a:stCxn id="255" idx="4"/>
              <a:endCxn id="238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256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8" name="Straight Arrow Connector 257"/>
            <p:cNvCxnSpPr>
              <a:stCxn id="257" idx="4"/>
              <a:endCxn id="240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Straight Arrow Connector 259"/>
            <p:cNvCxnSpPr>
              <a:stCxn id="259" idx="4"/>
              <a:endCxn id="242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Straight Arrow Connector 261"/>
            <p:cNvCxnSpPr>
              <a:stCxn id="261" idx="4"/>
              <a:endCxn id="244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Straight Arrow Connector 263"/>
            <p:cNvCxnSpPr>
              <a:stCxn id="263" idx="4"/>
              <a:endCxn id="246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Straight Arrow Connector 265"/>
            <p:cNvCxnSpPr>
              <a:stCxn id="265" idx="4"/>
              <a:endCxn id="248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Straight Arrow Connector 267"/>
            <p:cNvCxnSpPr>
              <a:stCxn id="267" idx="4"/>
              <a:endCxn id="250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0" name="Straight Arrow Connector 269"/>
            <p:cNvCxnSpPr>
              <a:stCxn id="269" idx="4"/>
              <a:endCxn id="252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2" name="Oval 271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Straight Arrow Connector 272"/>
            <p:cNvCxnSpPr>
              <a:stCxn id="272" idx="4"/>
              <a:endCxn id="255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Straight Arrow Connector 274"/>
            <p:cNvCxnSpPr>
              <a:stCxn id="274" idx="4"/>
              <a:endCxn id="257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Straight Arrow Connector 276"/>
            <p:cNvCxnSpPr>
              <a:stCxn id="276" idx="4"/>
              <a:endCxn id="259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Straight Arrow Connector 278"/>
            <p:cNvCxnSpPr>
              <a:stCxn id="278" idx="4"/>
              <a:endCxn id="261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1" name="Straight Arrow Connector 280"/>
            <p:cNvCxnSpPr>
              <a:stCxn id="280" idx="4"/>
              <a:endCxn id="263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Arrow Connector 320"/>
          <p:cNvCxnSpPr/>
          <p:nvPr/>
        </p:nvCxnSpPr>
        <p:spPr>
          <a:xfrm>
            <a:off x="818861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827247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1306016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1331960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1810729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798122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2276891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V="1">
            <a:off x="2302838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2781607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V="1">
            <a:off x="2817785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3296554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V="1">
            <a:off x="3312986" y="1948627"/>
            <a:ext cx="502920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3829855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3822195" y="1948627"/>
            <a:ext cx="973150" cy="3209544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4800326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257800" y="15240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get_local_id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for(k=0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k &lt; N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++k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da-DK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[k]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" sz="16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39801"/>
              </p:ext>
            </p:extLst>
          </p:nvPr>
        </p:nvGraphicFramePr>
        <p:xfrm>
          <a:off x="6477000" y="2753618"/>
          <a:ext cx="457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38" name="Straight Arrow Connector 337"/>
          <p:cNvCxnSpPr/>
          <p:nvPr/>
        </p:nvCxnSpPr>
        <p:spPr>
          <a:xfrm>
            <a:off x="6705600" y="2906018"/>
            <a:ext cx="0" cy="246888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Freeform 341"/>
          <p:cNvSpPr/>
          <p:nvPr/>
        </p:nvSpPr>
        <p:spPr>
          <a:xfrm>
            <a:off x="6710516" y="2906018"/>
            <a:ext cx="477090" cy="2418735"/>
          </a:xfrm>
          <a:custGeom>
            <a:avLst/>
            <a:gdLst>
              <a:gd name="connsiteX0" fmla="*/ 0 w 477090"/>
              <a:gd name="connsiteY0" fmla="*/ 1519083 h 1519083"/>
              <a:gd name="connsiteX1" fmla="*/ 398207 w 477090"/>
              <a:gd name="connsiteY1" fmla="*/ 1224116 h 1519083"/>
              <a:gd name="connsiteX2" fmla="*/ 442452 w 477090"/>
              <a:gd name="connsiteY2" fmla="*/ 280219 h 1519083"/>
              <a:gd name="connsiteX3" fmla="*/ 0 w 477090"/>
              <a:gd name="connsiteY3" fmla="*/ 0 h 15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090" h="1519083">
                <a:moveTo>
                  <a:pt x="0" y="1519083"/>
                </a:moveTo>
                <a:cubicBezTo>
                  <a:pt x="162232" y="1474838"/>
                  <a:pt x="324465" y="1430593"/>
                  <a:pt x="398207" y="1224116"/>
                </a:cubicBezTo>
                <a:cubicBezTo>
                  <a:pt x="471949" y="1017639"/>
                  <a:pt x="508820" y="484238"/>
                  <a:pt x="442452" y="280219"/>
                </a:cubicBezTo>
                <a:cubicBezTo>
                  <a:pt x="376084" y="76200"/>
                  <a:pt x="188042" y="38100"/>
                  <a:pt x="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6433036" y="5573018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endParaRPr lang="en-US" sz="1600" dirty="0"/>
          </a:p>
        </p:txBody>
      </p:sp>
      <p:sp>
        <p:nvSpPr>
          <p:cNvPr id="1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3288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2049905" y="1219200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work-item 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11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11461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1653756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81000" y="1814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381000" y="242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81000" y="3033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1714490"/>
            <a:ext cx="507662" cy="25231"/>
            <a:chOff x="152400" y="1714490"/>
            <a:chExt cx="507662" cy="25231"/>
          </a:xfrm>
        </p:grpSpPr>
        <p:sp>
          <p:nvSpPr>
            <p:cNvPr id="165" name="Oval 164"/>
            <p:cNvSpPr/>
            <p:nvPr/>
          </p:nvSpPr>
          <p:spPr>
            <a:xfrm>
              <a:off x="152400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393616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634831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 rot="5400000">
            <a:off x="290627" y="4457953"/>
            <a:ext cx="507662" cy="25231"/>
            <a:chOff x="-457200" y="1866890"/>
            <a:chExt cx="507662" cy="25231"/>
          </a:xfrm>
        </p:grpSpPr>
        <p:sp>
          <p:nvSpPr>
            <p:cNvPr id="168" name="Oval 167"/>
            <p:cNvSpPr/>
            <p:nvPr/>
          </p:nvSpPr>
          <p:spPr>
            <a:xfrm>
              <a:off x="-457200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-215984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25231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6099114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6099114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099114" y="3745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 rot="5400000">
            <a:off x="6007185" y="4838953"/>
            <a:ext cx="507662" cy="25231"/>
            <a:chOff x="-457200" y="1866890"/>
            <a:chExt cx="507662" cy="25231"/>
          </a:xfrm>
        </p:grpSpPr>
        <p:sp>
          <p:nvSpPr>
            <p:cNvPr id="177" name="Oval 176"/>
            <p:cNvSpPr/>
            <p:nvPr/>
          </p:nvSpPr>
          <p:spPr>
            <a:xfrm>
              <a:off x="-457200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-215984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5231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5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4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4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4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4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4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800"/>
                            </p:stCondLst>
                            <p:childTnLst>
                              <p:par>
                                <p:cTn id="104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8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4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2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4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6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4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4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/>
      <p:bldP spid="342" grpId="1" animBg="1"/>
      <p:bldP spid="342" grpId="2" animBg="1"/>
      <p:bldP spid="342" grpId="3" animBg="1"/>
      <p:bldP spid="342" grpId="4" animBg="1"/>
      <p:bldP spid="342" grpId="5" animBg="1"/>
      <p:bldP spid="342" grpId="6" animBg="1"/>
      <p:bldP spid="342" grpId="7" animBg="1"/>
      <p:bldP spid="342" grpId="8" animBg="1"/>
      <p:bldP spid="342" grpId="9" animBg="1"/>
      <p:bldP spid="342" grpId="10" animBg="1"/>
      <p:bldP spid="342" grpId="11" animBg="1"/>
      <p:bldP spid="342" grpId="1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DFO and Locality</a:t>
            </a:r>
          </a:p>
        </p:txBody>
      </p:sp>
      <p:grpSp>
        <p:nvGrpSpPr>
          <p:cNvPr id="188" name="Group 187"/>
          <p:cNvGrpSpPr>
            <a:grpSpLocks noChangeAspect="1"/>
          </p:cNvGrpSpPr>
          <p:nvPr/>
        </p:nvGrpSpPr>
        <p:grpSpPr>
          <a:xfrm>
            <a:off x="609600" y="1844040"/>
            <a:ext cx="4305878" cy="3566160"/>
            <a:chOff x="2557994" y="2423652"/>
            <a:chExt cx="2667000" cy="2208828"/>
          </a:xfrm>
        </p:grpSpPr>
        <p:sp>
          <p:nvSpPr>
            <p:cNvPr id="189" name="Oval 188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Straight Arrow Connector 189"/>
            <p:cNvCxnSpPr>
              <a:stCxn id="189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2" name="Straight Arrow Connector 191"/>
            <p:cNvCxnSpPr>
              <a:stCxn id="191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Straight Arrow Connector 193"/>
            <p:cNvCxnSpPr>
              <a:stCxn id="193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Oval 195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Straight Arrow Connector 198"/>
            <p:cNvCxnSpPr>
              <a:endCxn id="198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Straight Arrow Connector 200"/>
            <p:cNvCxnSpPr>
              <a:endCxn id="200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315" name="Oval 3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312" name="Oval 3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Oval 3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309" name="Oval 308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306" name="Oval 30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6" name="Oval 205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Straight Arrow Connector 206"/>
            <p:cNvCxnSpPr>
              <a:stCxn id="206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l 207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Straight Arrow Connector 208"/>
            <p:cNvCxnSpPr>
              <a:endCxn id="208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303" name="Oval 30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4" name="Oval 30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1" name="Oval 210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Straight Arrow Connector 211"/>
            <p:cNvCxnSpPr>
              <a:stCxn id="211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Straight Arrow Connector 213"/>
            <p:cNvCxnSpPr>
              <a:endCxn id="213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300" name="Oval 29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6" name="Oval 215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Straight Arrow Connector 216"/>
            <p:cNvCxnSpPr>
              <a:stCxn id="216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9" name="Straight Arrow Connector 218"/>
            <p:cNvCxnSpPr>
              <a:endCxn id="218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297" name="Oval 29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1" name="Oval 220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2" name="Straight Arrow Connector 221"/>
            <p:cNvCxnSpPr>
              <a:stCxn id="221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4" name="Straight Arrow Connector 223"/>
            <p:cNvCxnSpPr>
              <a:endCxn id="223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oup 224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294" name="Oval 29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Oval 225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7" name="Straight Arrow Connector 226"/>
            <p:cNvCxnSpPr>
              <a:stCxn id="226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9" name="Straight Arrow Connector 228"/>
            <p:cNvCxnSpPr>
              <a:endCxn id="228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291" name="Oval 29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2" name="Oval 29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Oval 29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1" name="Oval 230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Straight Arrow Connector 231"/>
            <p:cNvCxnSpPr>
              <a:stCxn id="231" idx="4"/>
              <a:endCxn id="189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Oval 232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Straight Arrow Connector 233"/>
            <p:cNvCxnSpPr>
              <a:stCxn id="233" idx="4"/>
              <a:endCxn id="191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6" name="Straight Arrow Connector 235"/>
            <p:cNvCxnSpPr>
              <a:stCxn id="235" idx="4"/>
              <a:endCxn id="193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288" name="Oval 28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38" name="Oval 237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Straight Arrow Connector 238"/>
            <p:cNvCxnSpPr>
              <a:stCxn id="238" idx="4"/>
              <a:endCxn id="206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1" name="Straight Arrow Connector 240"/>
            <p:cNvCxnSpPr>
              <a:stCxn id="240" idx="4"/>
              <a:endCxn id="211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Straight Arrow Connector 242"/>
            <p:cNvCxnSpPr>
              <a:stCxn id="242" idx="4"/>
              <a:endCxn id="216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Straight Arrow Connector 244"/>
            <p:cNvCxnSpPr>
              <a:stCxn id="244" idx="4"/>
              <a:endCxn id="221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Straight Arrow Connector 246"/>
            <p:cNvCxnSpPr>
              <a:stCxn id="246" idx="4"/>
              <a:endCxn id="226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Straight Arrow Connector 248"/>
            <p:cNvCxnSpPr>
              <a:stCxn id="248" idx="4"/>
              <a:endCxn id="231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Oval 249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1" name="Straight Arrow Connector 250"/>
            <p:cNvCxnSpPr>
              <a:stCxn id="250" idx="4"/>
              <a:endCxn id="233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3" name="Straight Arrow Connector 252"/>
            <p:cNvCxnSpPr>
              <a:stCxn id="252" idx="4"/>
              <a:endCxn id="235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4" name="Group 253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285" name="Oval 284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55" name="Oval 254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6" name="Straight Arrow Connector 255"/>
            <p:cNvCxnSpPr>
              <a:stCxn id="255" idx="4"/>
              <a:endCxn id="238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Oval 256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8" name="Straight Arrow Connector 257"/>
            <p:cNvCxnSpPr>
              <a:stCxn id="257" idx="4"/>
              <a:endCxn id="240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Straight Arrow Connector 259"/>
            <p:cNvCxnSpPr>
              <a:stCxn id="259" idx="4"/>
              <a:endCxn id="242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Oval 260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2" name="Straight Arrow Connector 261"/>
            <p:cNvCxnSpPr>
              <a:stCxn id="261" idx="4"/>
              <a:endCxn id="244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Straight Arrow Connector 263"/>
            <p:cNvCxnSpPr>
              <a:stCxn id="263" idx="4"/>
              <a:endCxn id="246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Straight Arrow Connector 265"/>
            <p:cNvCxnSpPr>
              <a:stCxn id="265" idx="4"/>
              <a:endCxn id="248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Straight Arrow Connector 267"/>
            <p:cNvCxnSpPr>
              <a:stCxn id="267" idx="4"/>
              <a:endCxn id="250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0" name="Straight Arrow Connector 269"/>
            <p:cNvCxnSpPr>
              <a:stCxn id="269" idx="4"/>
              <a:endCxn id="252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Group 270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72" name="Oval 271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Straight Arrow Connector 272"/>
            <p:cNvCxnSpPr>
              <a:stCxn id="272" idx="4"/>
              <a:endCxn id="255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Oval 273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Straight Arrow Connector 274"/>
            <p:cNvCxnSpPr>
              <a:stCxn id="274" idx="4"/>
              <a:endCxn id="257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Straight Arrow Connector 276"/>
            <p:cNvCxnSpPr>
              <a:stCxn id="276" idx="4"/>
              <a:endCxn id="259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Straight Arrow Connector 278"/>
            <p:cNvCxnSpPr>
              <a:stCxn id="278" idx="4"/>
              <a:endCxn id="261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Oval 279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1" name="Straight Arrow Connector 280"/>
            <p:cNvCxnSpPr>
              <a:stCxn id="280" idx="4"/>
              <a:endCxn id="263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1" name="Straight Arrow Connector 320"/>
          <p:cNvCxnSpPr/>
          <p:nvPr/>
        </p:nvCxnSpPr>
        <p:spPr>
          <a:xfrm>
            <a:off x="781339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789725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1268494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V="1">
            <a:off x="1294438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>
            <a:off x="1773207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760600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2239369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V="1">
            <a:off x="2265316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>
            <a:off x="2744085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V="1">
            <a:off x="2780263" y="1948627"/>
            <a:ext cx="473788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>
            <a:off x="3259032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V="1">
            <a:off x="3275464" y="1948627"/>
            <a:ext cx="502920" cy="3207673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3792333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/>
          <p:nvPr/>
        </p:nvCxnSpPr>
        <p:spPr>
          <a:xfrm flipV="1">
            <a:off x="3784673" y="1948627"/>
            <a:ext cx="973150" cy="3209544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>
            <a:off x="4762804" y="1948627"/>
            <a:ext cx="0" cy="328786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257800" y="1524000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get_local_id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for(k=0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k &lt; N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 ++k</a:t>
            </a:r>
            <a:r>
              <a:rPr lang="da-DK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da-DK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foo(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"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7" name="Table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0340"/>
              </p:ext>
            </p:extLst>
          </p:nvPr>
        </p:nvGraphicFramePr>
        <p:xfrm>
          <a:off x="5547360" y="3048000"/>
          <a:ext cx="329184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55" name="Straight Arrow Connector 154"/>
          <p:cNvCxnSpPr/>
          <p:nvPr/>
        </p:nvCxnSpPr>
        <p:spPr>
          <a:xfrm>
            <a:off x="5742147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5750533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107358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6113266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472569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6475999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837780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6838732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202991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7201465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568202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7564197" y="3189134"/>
            <a:ext cx="36576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7933413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7927010" y="3189135"/>
            <a:ext cx="73152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671560" y="3189134"/>
            <a:ext cx="0" cy="192024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951196" y="5300246"/>
            <a:ext cx="554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arr</a:t>
            </a:r>
            <a:endParaRPr lang="en-US" sz="1600" dirty="0"/>
          </a:p>
        </p:txBody>
      </p:sp>
      <p:sp>
        <p:nvSpPr>
          <p:cNvPr id="17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7522" y="32919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304800" y="1818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04800" y="2427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04800" y="3037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 rot="5400000">
            <a:off x="214427" y="4461625"/>
            <a:ext cx="507662" cy="25231"/>
            <a:chOff x="-457200" y="1866890"/>
            <a:chExt cx="507662" cy="25231"/>
          </a:xfrm>
        </p:grpSpPr>
        <p:sp>
          <p:nvSpPr>
            <p:cNvPr id="177" name="Oval 176"/>
            <p:cNvSpPr/>
            <p:nvPr/>
          </p:nvSpPr>
          <p:spPr>
            <a:xfrm>
              <a:off x="-457200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-215984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5231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0" name="TextBox 179"/>
          <p:cNvSpPr txBox="1"/>
          <p:nvPr/>
        </p:nvSpPr>
        <p:spPr>
          <a:xfrm>
            <a:off x="2062784" y="1243747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work-item id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673995" y="154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>
            <a:off x="1158993" y="154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1666635" y="154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3023357" y="1739037"/>
            <a:ext cx="507662" cy="25231"/>
            <a:chOff x="152400" y="1714490"/>
            <a:chExt cx="507662" cy="25231"/>
          </a:xfrm>
        </p:grpSpPr>
        <p:sp>
          <p:nvSpPr>
            <p:cNvPr id="185" name="Oval 184"/>
            <p:cNvSpPr/>
            <p:nvPr/>
          </p:nvSpPr>
          <p:spPr>
            <a:xfrm>
              <a:off x="152400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393616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634831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8" name="TextBox 337"/>
          <p:cNvSpPr txBox="1"/>
          <p:nvPr/>
        </p:nvSpPr>
        <p:spPr>
          <a:xfrm>
            <a:off x="52578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9" name="TextBox 338"/>
          <p:cNvSpPr txBox="1"/>
          <p:nvPr/>
        </p:nvSpPr>
        <p:spPr>
          <a:xfrm>
            <a:off x="5257800" y="3429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40" name="TextBox 339"/>
          <p:cNvSpPr txBox="1"/>
          <p:nvPr/>
        </p:nvSpPr>
        <p:spPr>
          <a:xfrm>
            <a:off x="5156916" y="379591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  <a:endParaRPr lang="en-US" dirty="0"/>
          </a:p>
        </p:txBody>
      </p:sp>
      <p:grpSp>
        <p:nvGrpSpPr>
          <p:cNvPr id="342" name="Group 341"/>
          <p:cNvGrpSpPr/>
          <p:nvPr/>
        </p:nvGrpSpPr>
        <p:grpSpPr>
          <a:xfrm rot="5400000">
            <a:off x="5143753" y="4660816"/>
            <a:ext cx="507662" cy="25231"/>
            <a:chOff x="-457200" y="1866890"/>
            <a:chExt cx="507662" cy="25231"/>
          </a:xfrm>
        </p:grpSpPr>
        <p:sp>
          <p:nvSpPr>
            <p:cNvPr id="343" name="Oval 342"/>
            <p:cNvSpPr/>
            <p:nvPr/>
          </p:nvSpPr>
          <p:spPr>
            <a:xfrm>
              <a:off x="-457200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-215984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25231" y="18668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6" name="TextBox 345"/>
          <p:cNvSpPr txBox="1"/>
          <p:nvPr/>
        </p:nvSpPr>
        <p:spPr>
          <a:xfrm>
            <a:off x="5563674" y="271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7" name="TextBox 346"/>
          <p:cNvSpPr txBox="1"/>
          <p:nvPr/>
        </p:nvSpPr>
        <p:spPr>
          <a:xfrm>
            <a:off x="5946714" y="271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8" name="TextBox 347"/>
          <p:cNvSpPr txBox="1"/>
          <p:nvPr/>
        </p:nvSpPr>
        <p:spPr>
          <a:xfrm>
            <a:off x="6324600" y="271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349" name="Group 348"/>
          <p:cNvGrpSpPr/>
          <p:nvPr/>
        </p:nvGrpSpPr>
        <p:grpSpPr>
          <a:xfrm>
            <a:off x="6841759" y="2878127"/>
            <a:ext cx="507662" cy="25231"/>
            <a:chOff x="152400" y="1714490"/>
            <a:chExt cx="507662" cy="25231"/>
          </a:xfrm>
        </p:grpSpPr>
        <p:sp>
          <p:nvSpPr>
            <p:cNvPr id="350" name="Oval 349"/>
            <p:cNvSpPr/>
            <p:nvPr/>
          </p:nvSpPr>
          <p:spPr>
            <a:xfrm>
              <a:off x="152400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393616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634831" y="1714490"/>
              <a:ext cx="25231" cy="252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4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4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4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4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4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6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4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4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4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4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4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6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4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Schedule: BFO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437332" y="1600200"/>
            <a:ext cx="4305878" cy="3566160"/>
            <a:chOff x="2557994" y="2423652"/>
            <a:chExt cx="2667000" cy="2208828"/>
          </a:xfrm>
        </p:grpSpPr>
        <p:sp>
          <p:nvSpPr>
            <p:cNvPr id="7" name="Oval 6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18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133" name="Oval 13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130" name="Oval 12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124" name="Oval 12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4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endCxn id="26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121" name="Oval 12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endCxn id="31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118" name="Oval 11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115" name="Oval 1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9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112" name="Oval 1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7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Arrow Connector 51"/>
            <p:cNvCxnSpPr>
              <a:stCxn id="51" idx="4"/>
              <a:endCxn id="9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53" idx="4"/>
              <a:endCxn id="11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4"/>
              <a:endCxn id="24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8" idx="4"/>
              <a:endCxn id="29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stCxn id="60" idx="4"/>
              <a:endCxn id="34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62" idx="4"/>
              <a:endCxn id="39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64" idx="4"/>
              <a:endCxn id="44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4"/>
              <a:endCxn id="49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8" idx="4"/>
              <a:endCxn id="51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70" idx="4"/>
              <a:endCxn id="53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3" idx="4"/>
              <a:endCxn id="56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75" idx="4"/>
              <a:endCxn id="58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Straight Arrow Connector 77"/>
            <p:cNvCxnSpPr>
              <a:stCxn id="77" idx="4"/>
              <a:endCxn id="60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9" idx="4"/>
              <a:endCxn id="62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81" idx="4"/>
              <a:endCxn id="64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4"/>
              <a:endCxn id="66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68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87" idx="4"/>
              <a:endCxn id="70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Arrow Connector 90"/>
            <p:cNvCxnSpPr>
              <a:stCxn id="90" idx="4"/>
              <a:endCxn id="73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Arrow Connector 92"/>
            <p:cNvCxnSpPr>
              <a:stCxn id="92" idx="4"/>
              <a:endCxn id="75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>
              <a:stCxn id="94" idx="4"/>
              <a:endCxn id="77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>
              <a:stCxn id="96" idx="4"/>
              <a:endCxn id="79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>
              <a:stCxn id="98" idx="4"/>
              <a:endCxn id="81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 rot="16200000" flipH="1">
            <a:off x="4598792" y="-292757"/>
            <a:ext cx="0" cy="409071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6200000" flipH="1" flipV="1">
            <a:off x="4249672" y="66956"/>
            <a:ext cx="598467" cy="3990939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6200000" flipH="1">
            <a:off x="4598792" y="322594"/>
            <a:ext cx="0" cy="409071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rot="16200000" flipH="1" flipV="1">
            <a:off x="4249672" y="704486"/>
            <a:ext cx="598467" cy="3990939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rot="16200000" flipH="1">
            <a:off x="4598792" y="960124"/>
            <a:ext cx="0" cy="409071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rot="16200000" flipH="1" flipV="1">
            <a:off x="4249672" y="1293320"/>
            <a:ext cx="598467" cy="3990939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rot="16200000" flipH="1">
            <a:off x="4598792" y="1548958"/>
            <a:ext cx="0" cy="409071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rot="16200000" flipH="1" flipV="1">
            <a:off x="3840245" y="2322611"/>
            <a:ext cx="1417320" cy="3990939"/>
          </a:xfrm>
          <a:prstGeom prst="straightConnector1">
            <a:avLst/>
          </a:prstGeom>
          <a:ln w="28575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rot="16200000" flipH="1">
            <a:off x="4598792" y="2983843"/>
            <a:ext cx="0" cy="409071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286000" y="5249561"/>
            <a:ext cx="459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Breadth First Order (BFO) Scheduling</a:t>
            </a:r>
            <a:endParaRPr lang="en-US" sz="2000" b="1" dirty="0"/>
          </a:p>
        </p:txBody>
      </p:sp>
      <p:sp>
        <p:nvSpPr>
          <p:cNvPr id="1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Schedule: BFO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437332" y="1600486"/>
            <a:ext cx="4305878" cy="3566160"/>
            <a:chOff x="2557994" y="2423652"/>
            <a:chExt cx="2667000" cy="2208828"/>
          </a:xfrm>
        </p:grpSpPr>
        <p:sp>
          <p:nvSpPr>
            <p:cNvPr id="7" name="Oval 6"/>
            <p:cNvSpPr/>
            <p:nvPr/>
          </p:nvSpPr>
          <p:spPr>
            <a:xfrm>
              <a:off x="40989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41966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424552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452222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27286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>
              <a:off x="5124959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723140" y="3657600"/>
              <a:ext cx="222558" cy="15628"/>
              <a:chOff x="857176" y="633704"/>
              <a:chExt cx="130224" cy="914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1013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41990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426917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4524588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029650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endCxn id="18" idx="0"/>
            </p:cNvCxnSpPr>
            <p:nvPr/>
          </p:nvCxnSpPr>
          <p:spPr>
            <a:xfrm>
              <a:off x="5127321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517661" y="4001629"/>
              <a:ext cx="15628" cy="178541"/>
              <a:chOff x="479640" y="725564"/>
              <a:chExt cx="9144" cy="104468"/>
            </a:xfrm>
          </p:grpSpPr>
          <p:sp>
            <p:nvSpPr>
              <p:cNvPr id="133" name="Oval 13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23955" y="4001629"/>
              <a:ext cx="15628" cy="178541"/>
              <a:chOff x="479640" y="725564"/>
              <a:chExt cx="9144" cy="104468"/>
            </a:xfrm>
          </p:grpSpPr>
          <p:sp>
            <p:nvSpPr>
              <p:cNvPr id="130" name="Oval 12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25504" y="4534096"/>
              <a:ext cx="222558" cy="15628"/>
              <a:chOff x="857176" y="633704"/>
              <a:chExt cx="130224" cy="914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194036" y="4009223"/>
              <a:ext cx="15628" cy="178541"/>
              <a:chOff x="479640" y="725564"/>
              <a:chExt cx="9144" cy="104468"/>
            </a:xfrm>
          </p:grpSpPr>
          <p:sp>
            <p:nvSpPr>
              <p:cNvPr id="124" name="Oval 12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7771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24" idx="4"/>
            </p:cNvCxnSpPr>
            <p:nvPr/>
          </p:nvCxnSpPr>
          <p:spPr>
            <a:xfrm>
              <a:off x="38748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7795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" name="Straight Arrow Connector 26"/>
            <p:cNvCxnSpPr>
              <a:endCxn id="26" idx="0"/>
            </p:cNvCxnSpPr>
            <p:nvPr/>
          </p:nvCxnSpPr>
          <p:spPr>
            <a:xfrm>
              <a:off x="38772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872250" y="4009223"/>
              <a:ext cx="15628" cy="178541"/>
              <a:chOff x="479640" y="725564"/>
              <a:chExt cx="9144" cy="104468"/>
            </a:xfrm>
          </p:grpSpPr>
          <p:sp>
            <p:nvSpPr>
              <p:cNvPr id="121" name="Oval 12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34723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9" idx="4"/>
            </p:cNvCxnSpPr>
            <p:nvPr/>
          </p:nvCxnSpPr>
          <p:spPr>
            <a:xfrm>
              <a:off x="35700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4747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Straight Arrow Connector 31"/>
            <p:cNvCxnSpPr>
              <a:endCxn id="31" idx="0"/>
            </p:cNvCxnSpPr>
            <p:nvPr/>
          </p:nvCxnSpPr>
          <p:spPr>
            <a:xfrm>
              <a:off x="35724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67450" y="4009223"/>
              <a:ext cx="15628" cy="178541"/>
              <a:chOff x="479640" y="725564"/>
              <a:chExt cx="9144" cy="104468"/>
            </a:xfrm>
          </p:grpSpPr>
          <p:sp>
            <p:nvSpPr>
              <p:cNvPr id="118" name="Oval 11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184580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4"/>
            </p:cNvCxnSpPr>
            <p:nvPr/>
          </p:nvCxnSpPr>
          <p:spPr>
            <a:xfrm>
              <a:off x="3282251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186944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>
              <a:endCxn id="36" idx="0"/>
            </p:cNvCxnSpPr>
            <p:nvPr/>
          </p:nvCxnSpPr>
          <p:spPr>
            <a:xfrm>
              <a:off x="3284615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279636" y="4009223"/>
              <a:ext cx="15628" cy="178541"/>
              <a:chOff x="479640" y="725564"/>
              <a:chExt cx="9144" cy="104468"/>
            </a:xfrm>
          </p:grpSpPr>
          <p:sp>
            <p:nvSpPr>
              <p:cNvPr id="115" name="Oval 1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28627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39" idx="4"/>
            </p:cNvCxnSpPr>
            <p:nvPr/>
          </p:nvCxnSpPr>
          <p:spPr>
            <a:xfrm>
              <a:off x="29604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8651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endCxn id="41" idx="0"/>
            </p:cNvCxnSpPr>
            <p:nvPr/>
          </p:nvCxnSpPr>
          <p:spPr>
            <a:xfrm>
              <a:off x="29628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2957850" y="4009223"/>
              <a:ext cx="15628" cy="178541"/>
              <a:chOff x="479640" y="725564"/>
              <a:chExt cx="9144" cy="104468"/>
            </a:xfrm>
          </p:grpSpPr>
          <p:sp>
            <p:nvSpPr>
              <p:cNvPr id="112" name="Oval 11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2557994" y="3556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>
            <a:xfrm>
              <a:off x="2655665" y="375233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60358" y="443713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46" idx="0"/>
            </p:cNvCxnSpPr>
            <p:nvPr/>
          </p:nvCxnSpPr>
          <p:spPr>
            <a:xfrm>
              <a:off x="2658029" y="424179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2653050" y="4009223"/>
              <a:ext cx="15628" cy="178541"/>
              <a:chOff x="479640" y="725564"/>
              <a:chExt cx="9144" cy="104468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40989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Straight Arrow Connector 49"/>
            <p:cNvCxnSpPr>
              <a:stCxn id="49" idx="4"/>
              <a:endCxn id="7" idx="0"/>
            </p:cNvCxnSpPr>
            <p:nvPr/>
          </p:nvCxnSpPr>
          <p:spPr>
            <a:xfrm>
              <a:off x="41966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424552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Straight Arrow Connector 51"/>
            <p:cNvCxnSpPr>
              <a:stCxn id="51" idx="4"/>
              <a:endCxn id="9" idx="0"/>
            </p:cNvCxnSpPr>
            <p:nvPr/>
          </p:nvCxnSpPr>
          <p:spPr>
            <a:xfrm>
              <a:off x="4522224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027286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Straight Arrow Connector 53"/>
            <p:cNvCxnSpPr>
              <a:stCxn id="53" idx="4"/>
              <a:endCxn id="11" idx="0"/>
            </p:cNvCxnSpPr>
            <p:nvPr/>
          </p:nvCxnSpPr>
          <p:spPr>
            <a:xfrm>
              <a:off x="5124958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723140" y="3276600"/>
              <a:ext cx="222558" cy="15628"/>
              <a:chOff x="857176" y="633704"/>
              <a:chExt cx="130224" cy="9144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37771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Straight Arrow Connector 56"/>
            <p:cNvCxnSpPr>
              <a:stCxn id="56" idx="4"/>
              <a:endCxn id="24" idx="0"/>
            </p:cNvCxnSpPr>
            <p:nvPr/>
          </p:nvCxnSpPr>
          <p:spPr>
            <a:xfrm>
              <a:off x="38748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4723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8" idx="4"/>
              <a:endCxn id="29" idx="0"/>
            </p:cNvCxnSpPr>
            <p:nvPr/>
          </p:nvCxnSpPr>
          <p:spPr>
            <a:xfrm>
              <a:off x="35700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184580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stCxn id="60" idx="4"/>
              <a:endCxn id="34" idx="0"/>
            </p:cNvCxnSpPr>
            <p:nvPr/>
          </p:nvCxnSpPr>
          <p:spPr>
            <a:xfrm>
              <a:off x="3282252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8627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stCxn id="62" idx="4"/>
              <a:endCxn id="39" idx="0"/>
            </p:cNvCxnSpPr>
            <p:nvPr/>
          </p:nvCxnSpPr>
          <p:spPr>
            <a:xfrm>
              <a:off x="29604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2557994" y="317599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64" idx="4"/>
              <a:endCxn id="44" idx="0"/>
            </p:cNvCxnSpPr>
            <p:nvPr/>
          </p:nvCxnSpPr>
          <p:spPr>
            <a:xfrm>
              <a:off x="2655666" y="3371337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0989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7" name="Straight Arrow Connector 66"/>
            <p:cNvCxnSpPr>
              <a:stCxn id="66" idx="4"/>
              <a:endCxn id="49" idx="0"/>
            </p:cNvCxnSpPr>
            <p:nvPr/>
          </p:nvCxnSpPr>
          <p:spPr>
            <a:xfrm>
              <a:off x="41966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424552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Straight Arrow Connector 68"/>
            <p:cNvCxnSpPr>
              <a:stCxn id="68" idx="4"/>
              <a:endCxn id="51" idx="0"/>
            </p:cNvCxnSpPr>
            <p:nvPr/>
          </p:nvCxnSpPr>
          <p:spPr>
            <a:xfrm>
              <a:off x="4522224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027286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Straight Arrow Connector 70"/>
            <p:cNvCxnSpPr>
              <a:stCxn id="70" idx="4"/>
              <a:endCxn id="53" idx="0"/>
            </p:cNvCxnSpPr>
            <p:nvPr/>
          </p:nvCxnSpPr>
          <p:spPr>
            <a:xfrm>
              <a:off x="5124958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723140" y="2905259"/>
              <a:ext cx="222558" cy="15628"/>
              <a:chOff x="857176" y="633704"/>
              <a:chExt cx="130224" cy="9144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37771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Straight Arrow Connector 73"/>
            <p:cNvCxnSpPr>
              <a:stCxn id="73" idx="4"/>
              <a:endCxn id="56" idx="0"/>
            </p:cNvCxnSpPr>
            <p:nvPr/>
          </p:nvCxnSpPr>
          <p:spPr>
            <a:xfrm>
              <a:off x="38748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4723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Straight Arrow Connector 75"/>
            <p:cNvCxnSpPr>
              <a:stCxn id="75" idx="4"/>
              <a:endCxn id="58" idx="0"/>
            </p:cNvCxnSpPr>
            <p:nvPr/>
          </p:nvCxnSpPr>
          <p:spPr>
            <a:xfrm>
              <a:off x="35700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184580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Straight Arrow Connector 77"/>
            <p:cNvCxnSpPr>
              <a:stCxn id="77" idx="4"/>
              <a:endCxn id="60" idx="0"/>
            </p:cNvCxnSpPr>
            <p:nvPr/>
          </p:nvCxnSpPr>
          <p:spPr>
            <a:xfrm>
              <a:off x="3282252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28627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Straight Arrow Connector 79"/>
            <p:cNvCxnSpPr>
              <a:stCxn id="79" idx="4"/>
              <a:endCxn id="62" idx="0"/>
            </p:cNvCxnSpPr>
            <p:nvPr/>
          </p:nvCxnSpPr>
          <p:spPr>
            <a:xfrm>
              <a:off x="29604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557994" y="2804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81" idx="4"/>
              <a:endCxn id="64" idx="0"/>
            </p:cNvCxnSpPr>
            <p:nvPr/>
          </p:nvCxnSpPr>
          <p:spPr>
            <a:xfrm>
              <a:off x="2655666" y="2999996"/>
              <a:ext cx="0" cy="175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0989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4" name="Straight Arrow Connector 83"/>
            <p:cNvCxnSpPr>
              <a:stCxn id="83" idx="4"/>
              <a:endCxn id="66" idx="0"/>
            </p:cNvCxnSpPr>
            <p:nvPr/>
          </p:nvCxnSpPr>
          <p:spPr>
            <a:xfrm>
              <a:off x="41966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4424552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Straight Arrow Connector 85"/>
            <p:cNvCxnSpPr>
              <a:stCxn id="85" idx="4"/>
              <a:endCxn id="68" idx="0"/>
            </p:cNvCxnSpPr>
            <p:nvPr/>
          </p:nvCxnSpPr>
          <p:spPr>
            <a:xfrm>
              <a:off x="4522224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5027286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Straight Arrow Connector 87"/>
            <p:cNvCxnSpPr>
              <a:stCxn id="87" idx="4"/>
              <a:endCxn id="70" idx="0"/>
            </p:cNvCxnSpPr>
            <p:nvPr/>
          </p:nvCxnSpPr>
          <p:spPr>
            <a:xfrm>
              <a:off x="5124958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4723140" y="2524259"/>
              <a:ext cx="222558" cy="15628"/>
              <a:chOff x="857176" y="633704"/>
              <a:chExt cx="130224" cy="9144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37771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Straight Arrow Connector 90"/>
            <p:cNvCxnSpPr>
              <a:stCxn id="90" idx="4"/>
              <a:endCxn id="73" idx="0"/>
            </p:cNvCxnSpPr>
            <p:nvPr/>
          </p:nvCxnSpPr>
          <p:spPr>
            <a:xfrm>
              <a:off x="38748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4723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Straight Arrow Connector 92"/>
            <p:cNvCxnSpPr>
              <a:stCxn id="92" idx="4"/>
              <a:endCxn id="75" idx="0"/>
            </p:cNvCxnSpPr>
            <p:nvPr/>
          </p:nvCxnSpPr>
          <p:spPr>
            <a:xfrm>
              <a:off x="35700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184580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Straight Arrow Connector 94"/>
            <p:cNvCxnSpPr>
              <a:stCxn id="94" idx="4"/>
              <a:endCxn id="77" idx="0"/>
            </p:cNvCxnSpPr>
            <p:nvPr/>
          </p:nvCxnSpPr>
          <p:spPr>
            <a:xfrm>
              <a:off x="3282252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28627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Straight Arrow Connector 96"/>
            <p:cNvCxnSpPr>
              <a:stCxn id="96" idx="4"/>
              <a:endCxn id="79" idx="0"/>
            </p:cNvCxnSpPr>
            <p:nvPr/>
          </p:nvCxnSpPr>
          <p:spPr>
            <a:xfrm>
              <a:off x="29604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2557994" y="2423652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Straight Arrow Connector 98"/>
            <p:cNvCxnSpPr>
              <a:stCxn id="98" idx="4"/>
              <a:endCxn id="81" idx="0"/>
            </p:cNvCxnSpPr>
            <p:nvPr/>
          </p:nvCxnSpPr>
          <p:spPr>
            <a:xfrm>
              <a:off x="2655666" y="2618996"/>
              <a:ext cx="0" cy="1856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/>
          <p:cNvSpPr txBox="1"/>
          <p:nvPr/>
        </p:nvSpPr>
        <p:spPr>
          <a:xfrm>
            <a:off x="2286000" y="5249847"/>
            <a:ext cx="459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BFO with </a:t>
            </a:r>
            <a:r>
              <a:rPr lang="en-US" sz="2000" b="1" dirty="0" err="1" smtClean="0"/>
              <a:t>Vectorization</a:t>
            </a:r>
            <a:endParaRPr lang="en-US" sz="2000" b="1" dirty="0" smtClean="0"/>
          </a:p>
          <a:p>
            <a:pPr algn="ctr"/>
            <a:r>
              <a:rPr lang="en-US" sz="1600" dirty="0"/>
              <a:t>(time progresses as color gets darker)</a:t>
            </a:r>
            <a:endParaRPr lang="en-US" sz="20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443186" y="4851986"/>
            <a:ext cx="1793565" cy="315384"/>
            <a:chOff x="-2451199" y="4115783"/>
            <a:chExt cx="1793565" cy="315384"/>
          </a:xfrm>
          <a:solidFill>
            <a:schemeClr val="tx2">
              <a:lumMod val="75000"/>
            </a:schemeClr>
          </a:solidFill>
        </p:grpSpPr>
        <p:sp>
          <p:nvSpPr>
            <p:cNvPr id="147" name="Oval 146"/>
            <p:cNvSpPr/>
            <p:nvPr/>
          </p:nvSpPr>
          <p:spPr>
            <a:xfrm>
              <a:off x="-1958288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-1444984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-973017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-2451199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409552" y="4846337"/>
            <a:ext cx="2333660" cy="315384"/>
            <a:chOff x="-2447382" y="5536776"/>
            <a:chExt cx="2333660" cy="315384"/>
          </a:xfrm>
          <a:solidFill>
            <a:schemeClr val="tx2">
              <a:lumMod val="50000"/>
            </a:schemeClr>
          </a:solidFill>
        </p:grpSpPr>
        <p:sp>
          <p:nvSpPr>
            <p:cNvPr id="152" name="Oval 151"/>
            <p:cNvSpPr/>
            <p:nvPr/>
          </p:nvSpPr>
          <p:spPr>
            <a:xfrm>
              <a:off x="-1927858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-1402219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-429105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-2447382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06039" y="2215612"/>
            <a:ext cx="2330545" cy="315384"/>
            <a:chOff x="-4419600" y="4115783"/>
            <a:chExt cx="2330545" cy="3153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7" name="Oval 156"/>
            <p:cNvSpPr/>
            <p:nvPr/>
          </p:nvSpPr>
          <p:spPr>
            <a:xfrm>
              <a:off x="-2404438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-3374942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-3902380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-4419600" y="4115783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436125" y="2814662"/>
            <a:ext cx="1791684" cy="315384"/>
            <a:chOff x="-4415783" y="5536776"/>
            <a:chExt cx="1791684" cy="3153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2" name="Oval 161"/>
            <p:cNvSpPr/>
            <p:nvPr/>
          </p:nvSpPr>
          <p:spPr>
            <a:xfrm>
              <a:off x="-2939482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-3404159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-3923683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-4415783" y="553677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405733" y="3430268"/>
            <a:ext cx="2333660" cy="315384"/>
            <a:chOff x="-2451199" y="3500657"/>
            <a:chExt cx="2333660" cy="315384"/>
          </a:xfrm>
          <a:solidFill>
            <a:schemeClr val="tx2"/>
          </a:solidFill>
        </p:grpSpPr>
        <p:sp>
          <p:nvSpPr>
            <p:cNvPr id="167" name="Oval 166"/>
            <p:cNvSpPr/>
            <p:nvPr/>
          </p:nvSpPr>
          <p:spPr>
            <a:xfrm>
              <a:off x="-1931674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-1406038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-432922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-2451199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436125" y="2215611"/>
            <a:ext cx="1791684" cy="315384"/>
            <a:chOff x="-4419600" y="3500657"/>
            <a:chExt cx="1791684" cy="3153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2" name="Oval 171"/>
            <p:cNvSpPr/>
            <p:nvPr/>
          </p:nvSpPr>
          <p:spPr>
            <a:xfrm>
              <a:off x="-2943299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-3407975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-3927500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-4419600" y="3500657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438400" y="3429983"/>
            <a:ext cx="1793632" cy="315384"/>
            <a:chOff x="-2451199" y="2901126"/>
            <a:chExt cx="1793632" cy="315384"/>
          </a:xfrm>
          <a:solidFill>
            <a:srgbClr val="3A6CA9"/>
          </a:solidFill>
        </p:grpSpPr>
        <p:sp>
          <p:nvSpPr>
            <p:cNvPr id="177" name="Oval 176"/>
            <p:cNvSpPr/>
            <p:nvPr/>
          </p:nvSpPr>
          <p:spPr>
            <a:xfrm>
              <a:off x="-1958526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-1440503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-972950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-2451199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409552" y="1600200"/>
            <a:ext cx="2331751" cy="315384"/>
            <a:chOff x="-4419600" y="2901126"/>
            <a:chExt cx="2331751" cy="31538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2" name="Oval 181"/>
            <p:cNvSpPr/>
            <p:nvPr/>
          </p:nvSpPr>
          <p:spPr>
            <a:xfrm>
              <a:off x="-2403232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-3377831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-3906831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-4419600" y="2901126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4405733" y="2815143"/>
            <a:ext cx="2333660" cy="315384"/>
            <a:chOff x="-2451199" y="2286000"/>
            <a:chExt cx="2333660" cy="315384"/>
          </a:xfrm>
          <a:solidFill>
            <a:srgbClr val="3A6CA9"/>
          </a:solidFill>
        </p:grpSpPr>
        <p:sp>
          <p:nvSpPr>
            <p:cNvPr id="187" name="Oval 186"/>
            <p:cNvSpPr/>
            <p:nvPr/>
          </p:nvSpPr>
          <p:spPr>
            <a:xfrm>
              <a:off x="-1931674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-1406038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-432922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-2451199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437332" y="1600486"/>
            <a:ext cx="1791684" cy="315384"/>
            <a:chOff x="-4419600" y="2286000"/>
            <a:chExt cx="1791684" cy="31538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2" name="Oval 191"/>
            <p:cNvSpPr/>
            <p:nvPr/>
          </p:nvSpPr>
          <p:spPr>
            <a:xfrm>
              <a:off x="-2943299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-3407975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Oval 193"/>
            <p:cNvSpPr/>
            <p:nvPr/>
          </p:nvSpPr>
          <p:spPr>
            <a:xfrm>
              <a:off x="-3927500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-4419600" y="2286000"/>
              <a:ext cx="315383" cy="31538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DFO’s vs. BFO’s Impact on Locality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659831"/>
              </p:ext>
            </p:extLst>
          </p:nvPr>
        </p:nvGraphicFramePr>
        <p:xfrm>
          <a:off x="586264" y="1099120"/>
          <a:ext cx="8451042" cy="353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20804" y="1311430"/>
            <a:ext cx="677108" cy="35214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  <a:cs typeface="Times New Roman" pitchFamily="18" charset="0"/>
              </a:rPr>
              <a:t>L1 data cache misses </a:t>
            </a:r>
          </a:p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+mj-lt"/>
                <a:cs typeface="Times New Roman" pitchFamily="18" charset="0"/>
              </a:rPr>
              <a:t>normalized to worst</a:t>
            </a:r>
            <a:r>
              <a:rPr lang="en-US" sz="1600" dirty="0" smtClean="0">
                <a:latin typeface="+mj-lt"/>
                <a:cs typeface="Times New Roman" pitchFamily="18" charset="0"/>
              </a:rPr>
              <a:t>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057" y="4690646"/>
            <a:ext cx="249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  <a:cs typeface="Times New Roman" pitchFamily="18" charset="0"/>
              </a:rPr>
              <a:t>BFO has better locality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19200" y="4588030"/>
            <a:ext cx="4754880" cy="76200"/>
            <a:chOff x="487362" y="1234281"/>
            <a:chExt cx="3000555" cy="76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87362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87917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7362" y="1310481"/>
              <a:ext cx="30005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429756" y="4588030"/>
            <a:ext cx="1737360" cy="76200"/>
            <a:chOff x="487362" y="1234281"/>
            <a:chExt cx="3000555" cy="762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87362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87917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7362" y="1310481"/>
              <a:ext cx="30005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833872" y="4690646"/>
            <a:ext cx="292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  <a:cs typeface="Times New Roman" pitchFamily="18" charset="0"/>
              </a:rPr>
              <a:t>DFO has better locality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3021" y="140392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is better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5181600"/>
            <a:ext cx="8229600" cy="843605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BFO is preferred by more benchmarks (13 vs. 5)</a:t>
            </a:r>
          </a:p>
          <a:p>
            <a:r>
              <a:rPr lang="en-US" sz="2400" dirty="0" smtClean="0"/>
              <a:t>No single schedule can universally exploit data locality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05800" y="1588586"/>
            <a:ext cx="0" cy="2831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3" y="258856"/>
            <a:ext cx="8405091" cy="655544"/>
          </a:xfrm>
        </p:spPr>
        <p:txBody>
          <a:bodyPr/>
          <a:lstStyle/>
          <a:p>
            <a:pPr algn="ctr"/>
            <a:r>
              <a:rPr lang="en-US" sz="4400" b="0" dirty="0" smtClean="0">
                <a:solidFill>
                  <a:schemeClr val="tx1"/>
                </a:solidFill>
                <a:latin typeface="+mj-lt"/>
              </a:rPr>
              <a:t>Locality-Centric(LC) Scheduling Flow</a:t>
            </a:r>
            <a:endParaRPr lang="en-US" sz="4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453433" y="2459004"/>
            <a:ext cx="1312058" cy="359858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pPr algn="ctr" defTabSz="457092"/>
            <a:r>
              <a:rPr lang="en-US" dirty="0">
                <a:solidFill>
                  <a:prstClr val="black"/>
                </a:solidFill>
              </a:rPr>
              <a:t>input region</a:t>
            </a:r>
          </a:p>
        </p:txBody>
      </p:sp>
      <p:grpSp>
        <p:nvGrpSpPr>
          <p:cNvPr id="3" name="Group 179"/>
          <p:cNvGrpSpPr/>
          <p:nvPr/>
        </p:nvGrpSpPr>
        <p:grpSpPr>
          <a:xfrm>
            <a:off x="695477" y="1083077"/>
            <a:ext cx="3469090" cy="1508105"/>
            <a:chOff x="1628722" y="5082616"/>
            <a:chExt cx="3815999" cy="1709186"/>
          </a:xfrm>
        </p:grpSpPr>
        <p:sp>
          <p:nvSpPr>
            <p:cNvPr id="181" name="Rectangle 180"/>
            <p:cNvSpPr/>
            <p:nvPr/>
          </p:nvSpPr>
          <p:spPr>
            <a:xfrm>
              <a:off x="1628722" y="5082616"/>
              <a:ext cx="3254830" cy="1709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092"/>
              <a:r>
                <a:rPr lang="en-US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aseline="-250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before</a:t>
              </a:r>
              <a:endParaRPr lang="en-US" baseline="-25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457092"/>
              <a:r>
                <a:rPr lang="en-US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for(k=0; k&lt;N; ++k) {</a:t>
              </a:r>
            </a:p>
            <a:p>
              <a:pPr defTabSz="457092"/>
              <a:r>
                <a:rPr lang="en-US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aseline="-250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en-US" i="1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endParaRPr>
            </a:p>
            <a:p>
              <a:pPr defTabSz="457092"/>
              <a:r>
                <a:rPr lang="en-US" dirty="0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pPr defTabSz="457092"/>
              <a:r>
                <a:rPr lang="en-US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baseline="-25000" dirty="0" err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rPr>
                <a:t>after</a:t>
              </a:r>
              <a:endPara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Left Bracket 181"/>
            <p:cNvSpPr/>
            <p:nvPr/>
          </p:nvSpPr>
          <p:spPr>
            <a:xfrm flipH="1">
              <a:off x="4657229" y="5226391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09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729313" y="5781498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092"/>
              <a:r>
                <a:rPr lang="en-US" sz="1400" dirty="0">
                  <a:solidFill>
                    <a:prstClr val="black"/>
                  </a:solidFill>
                </a:rPr>
                <a:t>region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262"/>
          <p:cNvGrpSpPr/>
          <p:nvPr/>
        </p:nvGrpSpPr>
        <p:grpSpPr>
          <a:xfrm>
            <a:off x="5100410" y="3564075"/>
            <a:ext cx="3456502" cy="2642571"/>
            <a:chOff x="5610453" y="3677761"/>
            <a:chExt cx="3802154" cy="2994912"/>
          </a:xfrm>
        </p:grpSpPr>
        <p:grpSp>
          <p:nvGrpSpPr>
            <p:cNvPr id="7" name="Group 371"/>
            <p:cNvGrpSpPr/>
            <p:nvPr/>
          </p:nvGrpSpPr>
          <p:grpSpPr>
            <a:xfrm>
              <a:off x="5610453" y="3677761"/>
              <a:ext cx="3802154" cy="2616575"/>
              <a:chOff x="6610507" y="3440231"/>
              <a:chExt cx="3802154" cy="2616575"/>
            </a:xfrm>
          </p:grpSpPr>
          <p:grpSp>
            <p:nvGrpSpPr>
              <p:cNvPr id="8" name="Group 42"/>
              <p:cNvGrpSpPr/>
              <p:nvPr/>
            </p:nvGrpSpPr>
            <p:grpSpPr>
              <a:xfrm>
                <a:off x="7216768" y="3770196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09" name="Oval 308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266" name="TextBox 265"/>
              <p:cNvSpPr txBox="1"/>
              <p:nvPr/>
            </p:nvSpPr>
            <p:spPr>
              <a:xfrm>
                <a:off x="7086137" y="3440231"/>
                <a:ext cx="465866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wi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7430849" y="3440231"/>
                <a:ext cx="465866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wi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8057235" y="3440231"/>
                <a:ext cx="612220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wi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LS-1</a:t>
                </a:r>
              </a:p>
            </p:txBody>
          </p:sp>
          <p:grpSp>
            <p:nvGrpSpPr>
              <p:cNvPr id="10" name="Group 42"/>
              <p:cNvGrpSpPr/>
              <p:nvPr/>
            </p:nvGrpSpPr>
            <p:grpSpPr>
              <a:xfrm>
                <a:off x="7216768" y="4536659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02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7" name="Oval 76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Oval 77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cxnSp>
            <p:nvCxnSpPr>
              <p:cNvPr id="270" name="Straight Arrow Connector 269"/>
              <p:cNvCxnSpPr>
                <a:stCxn id="309" idx="4"/>
              </p:cNvCxnSpPr>
              <p:nvPr/>
            </p:nvCxnSpPr>
            <p:spPr>
              <a:xfrm>
                <a:off x="7336511" y="399879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310" idx="4"/>
              </p:cNvCxnSpPr>
              <p:nvPr/>
            </p:nvCxnSpPr>
            <p:spPr>
              <a:xfrm>
                <a:off x="7670349" y="399879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stCxn id="311" idx="4"/>
              </p:cNvCxnSpPr>
              <p:nvPr/>
            </p:nvCxnSpPr>
            <p:spPr>
              <a:xfrm>
                <a:off x="8370684" y="399879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42"/>
              <p:cNvGrpSpPr/>
              <p:nvPr/>
            </p:nvGrpSpPr>
            <p:grpSpPr>
              <a:xfrm>
                <a:off x="7216768" y="5405370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95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99" name="Oval 298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0" name="Oval 299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4" name="Group 13"/>
              <p:cNvGrpSpPr/>
              <p:nvPr/>
            </p:nvGrpSpPr>
            <p:grpSpPr>
              <a:xfrm rot="5400000">
                <a:off x="7211325" y="5051579"/>
                <a:ext cx="272144" cy="65314"/>
                <a:chOff x="1709041" y="1589293"/>
                <a:chExt cx="272144" cy="65314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Oval 155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Oval 156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cxnSp>
            <p:nvCxnSpPr>
              <p:cNvPr id="275" name="Straight Arrow Connector 274"/>
              <p:cNvCxnSpPr/>
              <p:nvPr/>
            </p:nvCxnSpPr>
            <p:spPr>
              <a:xfrm>
                <a:off x="7347393" y="4765265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7681231" y="4765265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8381566" y="4765265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>
                <a:off x="7347389" y="5255131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>
                <a:off x="7681227" y="5255131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8381562" y="5255131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3"/>
              <p:cNvGrpSpPr/>
              <p:nvPr/>
            </p:nvGrpSpPr>
            <p:grpSpPr>
              <a:xfrm rot="5400000">
                <a:off x="7545162" y="5051579"/>
                <a:ext cx="272144" cy="65314"/>
                <a:chOff x="1709041" y="1589293"/>
                <a:chExt cx="272144" cy="65314"/>
              </a:xfrm>
            </p:grpSpPr>
            <p:sp>
              <p:nvSpPr>
                <p:cNvPr id="289" name="Oval 288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" name="Group 13"/>
              <p:cNvGrpSpPr/>
              <p:nvPr/>
            </p:nvGrpSpPr>
            <p:grpSpPr>
              <a:xfrm rot="5400000">
                <a:off x="8245498" y="5051579"/>
                <a:ext cx="272144" cy="65314"/>
                <a:chOff x="1709041" y="1589293"/>
                <a:chExt cx="272144" cy="65314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3" name="TextBox 282"/>
              <p:cNvSpPr txBox="1"/>
              <p:nvPr/>
            </p:nvSpPr>
            <p:spPr>
              <a:xfrm>
                <a:off x="6610507" y="3707216"/>
                <a:ext cx="597759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092"/>
                <a:r>
                  <a:rPr lang="en-US" sz="14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prstClr val="black"/>
                    </a:solidFill>
                  </a:rPr>
                  <a:t>before</a:t>
                </a:r>
                <a:endParaRPr lang="en-US" sz="14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83463" y="4088090"/>
                <a:ext cx="324802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092"/>
                <a:r>
                  <a:rPr lang="en-US" sz="1400" dirty="0">
                    <a:solidFill>
                      <a:prstClr val="black"/>
                    </a:solidFill>
                  </a:rPr>
                  <a:t>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6702268" y="5707992"/>
                <a:ext cx="505998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092"/>
                <a:r>
                  <a:rPr lang="en-US" sz="1400" dirty="0" err="1">
                    <a:solidFill>
                      <a:prstClr val="black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prstClr val="black"/>
                    </a:solidFill>
                  </a:rPr>
                  <a:t>after</a:t>
                </a:r>
                <a:endParaRPr lang="en-US" sz="14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eft Bracket 257"/>
              <p:cNvSpPr/>
              <p:nvPr/>
            </p:nvSpPr>
            <p:spPr>
              <a:xfrm flipH="1">
                <a:off x="9669236" y="3778786"/>
                <a:ext cx="66116" cy="2217314"/>
              </a:xfrm>
              <a:prstGeom prst="leftBracket">
                <a:avLst>
                  <a:gd name="adj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9697253" y="4724541"/>
                <a:ext cx="715408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region</a:t>
                </a:r>
                <a:endParaRPr lang="en-US" sz="1400" baseline="-25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2" name="Left Bracket 321"/>
              <p:cNvSpPr/>
              <p:nvPr/>
            </p:nvSpPr>
            <p:spPr>
              <a:xfrm flipH="1">
                <a:off x="8629003" y="3773816"/>
                <a:ext cx="66116" cy="224979"/>
              </a:xfrm>
              <a:prstGeom prst="leftBracket">
                <a:avLst>
                  <a:gd name="adj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8640021" y="3698212"/>
                <a:ext cx="1076885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subregion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324" name="Left Bracket 323"/>
              <p:cNvSpPr/>
              <p:nvPr/>
            </p:nvSpPr>
            <p:spPr>
              <a:xfrm flipH="1">
                <a:off x="8629003" y="5771121"/>
                <a:ext cx="66116" cy="224979"/>
              </a:xfrm>
              <a:prstGeom prst="leftBracket">
                <a:avLst>
                  <a:gd name="adj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" name="Group 42"/>
              <p:cNvGrpSpPr/>
              <p:nvPr/>
            </p:nvGrpSpPr>
            <p:grpSpPr>
              <a:xfrm>
                <a:off x="7225947" y="4142936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41" name="Oval 340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8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45" name="Oval 344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6" name="Oval 345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7" name="Oval 346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cxnSp>
            <p:nvCxnSpPr>
              <p:cNvPr id="348" name="Straight Arrow Connector 347"/>
              <p:cNvCxnSpPr>
                <a:stCxn id="341" idx="4"/>
              </p:cNvCxnSpPr>
              <p:nvPr/>
            </p:nvCxnSpPr>
            <p:spPr>
              <a:xfrm>
                <a:off x="7345690" y="437153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stCxn id="342" idx="4"/>
              </p:cNvCxnSpPr>
              <p:nvPr/>
            </p:nvCxnSpPr>
            <p:spPr>
              <a:xfrm>
                <a:off x="7679528" y="437153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>
                <a:stCxn id="343" idx="4"/>
              </p:cNvCxnSpPr>
              <p:nvPr/>
            </p:nvCxnSpPr>
            <p:spPr>
              <a:xfrm>
                <a:off x="8379863" y="4371535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TextBox 350"/>
              <p:cNvSpPr txBox="1"/>
              <p:nvPr/>
            </p:nvSpPr>
            <p:spPr>
              <a:xfrm>
                <a:off x="6883463" y="4493882"/>
                <a:ext cx="324802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092"/>
                <a:r>
                  <a:rPr lang="en-US" sz="1400" dirty="0">
                    <a:solidFill>
                      <a:prstClr val="black"/>
                    </a:solidFill>
                  </a:rPr>
                  <a:t>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cxnSp>
            <p:nvCxnSpPr>
              <p:cNvPr id="352" name="Straight Arrow Connector 351"/>
              <p:cNvCxnSpPr/>
              <p:nvPr/>
            </p:nvCxnSpPr>
            <p:spPr>
              <a:xfrm>
                <a:off x="7341125" y="5626980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>
                <a:off x="7674963" y="5626980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/>
              <p:nvPr/>
            </p:nvCxnSpPr>
            <p:spPr>
              <a:xfrm>
                <a:off x="8375298" y="5626980"/>
                <a:ext cx="0" cy="1632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42"/>
              <p:cNvGrpSpPr/>
              <p:nvPr/>
            </p:nvGrpSpPr>
            <p:grpSpPr>
              <a:xfrm>
                <a:off x="7230561" y="577112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56" name="Oval 35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60" name="Oval 359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1" name="Oval 360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2" name="Oval 361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092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363" name="TextBox 362"/>
              <p:cNvSpPr txBox="1"/>
              <p:nvPr/>
            </p:nvSpPr>
            <p:spPr>
              <a:xfrm>
                <a:off x="6767088" y="5327341"/>
                <a:ext cx="441178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457092"/>
                <a:r>
                  <a:rPr lang="en-US" sz="1400" dirty="0">
                    <a:solidFill>
                      <a:prstClr val="black"/>
                    </a:solidFill>
                  </a:rPr>
                  <a:t>i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N-1</a:t>
                </a:r>
              </a:p>
            </p:txBody>
          </p:sp>
          <p:cxnSp>
            <p:nvCxnSpPr>
              <p:cNvPr id="317" name="Straight Arrow Connector 316"/>
              <p:cNvCxnSpPr/>
              <p:nvPr/>
            </p:nvCxnSpPr>
            <p:spPr>
              <a:xfrm>
                <a:off x="7347050" y="4262582"/>
                <a:ext cx="10341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/>
              <p:cNvCxnSpPr/>
              <p:nvPr/>
            </p:nvCxnSpPr>
            <p:spPr>
              <a:xfrm>
                <a:off x="7347050" y="4654474"/>
                <a:ext cx="10341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/>
              <p:cNvCxnSpPr/>
              <p:nvPr/>
            </p:nvCxnSpPr>
            <p:spPr>
              <a:xfrm>
                <a:off x="7347050" y="5519231"/>
                <a:ext cx="103417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7345689" y="4262582"/>
                <a:ext cx="1034174" cy="39189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/>
              <p:nvPr/>
            </p:nvCxnSpPr>
            <p:spPr>
              <a:xfrm flipH="1">
                <a:off x="7345689" y="4657756"/>
                <a:ext cx="1034173" cy="856712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7353730" y="3889523"/>
                <a:ext cx="103417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/>
              <p:cNvCxnSpPr/>
              <p:nvPr/>
            </p:nvCxnSpPr>
            <p:spPr>
              <a:xfrm>
                <a:off x="7341351" y="5897618"/>
                <a:ext cx="103417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H="1">
                <a:off x="7321817" y="3889523"/>
                <a:ext cx="1048867" cy="377518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H="1">
                <a:off x="7353030" y="5519231"/>
                <a:ext cx="1018313" cy="36547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8640021" y="5693391"/>
                <a:ext cx="1076885" cy="34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subregion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369" name="Left Bracket 368"/>
              <p:cNvSpPr/>
              <p:nvPr/>
            </p:nvSpPr>
            <p:spPr>
              <a:xfrm flipH="1">
                <a:off x="8629003" y="4157664"/>
                <a:ext cx="72982" cy="1487192"/>
              </a:xfrm>
              <a:prstGeom prst="leftBracket">
                <a:avLst>
                  <a:gd name="adj" fmla="val 0"/>
                </a:avLst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8640022" y="4611887"/>
                <a:ext cx="1068069" cy="59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092"/>
                <a:r>
                  <a:rPr lang="en-US" sz="1400" dirty="0">
                    <a:solidFill>
                      <a:prstClr val="black"/>
                    </a:solidFill>
                  </a:rPr>
                  <a:t>subregion</a:t>
                </a:r>
                <a:r>
                  <a:rPr lang="en-US" sz="1400" baseline="-25000" dirty="0">
                    <a:solidFill>
                      <a:prstClr val="black"/>
                    </a:solidFill>
                  </a:rPr>
                  <a:t>1</a:t>
                </a:r>
                <a:br>
                  <a:rPr lang="en-US" sz="1400" baseline="-25000" dirty="0">
                    <a:solidFill>
                      <a:prstClr val="black"/>
                    </a:solidFill>
                  </a:rPr>
                </a:br>
                <a:r>
                  <a:rPr lang="en-US" sz="1400" dirty="0">
                    <a:solidFill>
                      <a:prstClr val="black"/>
                    </a:solidFill>
                  </a:rPr>
                  <a:t>(loop)</a:t>
                </a:r>
                <a:endParaRPr lang="en-US" sz="1400" baseline="-25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3" name="TextBox 372"/>
            <p:cNvSpPr txBox="1"/>
            <p:nvPr/>
          </p:nvSpPr>
          <p:spPr>
            <a:xfrm>
              <a:off x="6108557" y="6254097"/>
              <a:ext cx="1786085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092"/>
              <a:r>
                <a:rPr lang="en-US" dirty="0">
                  <a:solidFill>
                    <a:prstClr val="black"/>
                  </a:solidFill>
                </a:rPr>
                <a:t>BFO scheduling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5709997" y="4997812"/>
              <a:ext cx="187882" cy="187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2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55"/>
          <p:cNvGrpSpPr/>
          <p:nvPr/>
        </p:nvGrpSpPr>
        <p:grpSpPr>
          <a:xfrm>
            <a:off x="1002767" y="4434358"/>
            <a:ext cx="2093205" cy="1046026"/>
            <a:chOff x="1103044" y="5025606"/>
            <a:chExt cx="2302526" cy="1185496"/>
          </a:xfrm>
        </p:grpSpPr>
        <p:sp>
          <p:nvSpPr>
            <p:cNvPr id="377" name="Diamond 376"/>
            <p:cNvSpPr/>
            <p:nvPr/>
          </p:nvSpPr>
          <p:spPr>
            <a:xfrm>
              <a:off x="1103044" y="5421262"/>
              <a:ext cx="2302526" cy="78984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2"/>
              <a:r>
                <a:rPr lang="en-US" dirty="0">
                  <a:solidFill>
                    <a:prstClr val="black"/>
                  </a:solidFill>
                </a:rPr>
                <a:t>Prefers </a:t>
              </a:r>
              <a:r>
                <a:rPr lang="en-US" dirty="0" smtClean="0">
                  <a:solidFill>
                    <a:prstClr val="black"/>
                  </a:solidFill>
                </a:rPr>
                <a:t>BFO</a:t>
              </a:r>
              <a:r>
                <a:rPr lang="en-US" dirty="0">
                  <a:solidFill>
                    <a:prstClr val="black"/>
                  </a:solidFill>
                </a:rPr>
                <a:t>?</a:t>
              </a:r>
            </a:p>
          </p:txBody>
        </p:sp>
        <p:cxnSp>
          <p:nvCxnSpPr>
            <p:cNvPr id="195" name="Straight Arrow Connector 194"/>
            <p:cNvCxnSpPr>
              <a:endCxn id="377" idx="0"/>
            </p:cNvCxnSpPr>
            <p:nvPr/>
          </p:nvCxnSpPr>
          <p:spPr>
            <a:xfrm>
              <a:off x="2254307" y="5025606"/>
              <a:ext cx="0" cy="395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54"/>
          <p:cNvGrpSpPr/>
          <p:nvPr/>
        </p:nvGrpSpPr>
        <p:grpSpPr>
          <a:xfrm>
            <a:off x="1012783" y="3645789"/>
            <a:ext cx="2073175" cy="959394"/>
            <a:chOff x="1114061" y="4131894"/>
            <a:chExt cx="2280492" cy="1087313"/>
          </a:xfrm>
        </p:grpSpPr>
        <p:sp>
          <p:nvSpPr>
            <p:cNvPr id="376" name="Flowchart: Process 375"/>
            <p:cNvSpPr/>
            <p:nvPr/>
          </p:nvSpPr>
          <p:spPr>
            <a:xfrm>
              <a:off x="1114061" y="4325494"/>
              <a:ext cx="2280492" cy="893713"/>
            </a:xfrm>
            <a:prstGeom prst="flowChart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092"/>
              <a:r>
                <a:rPr lang="en-US" dirty="0">
                  <a:solidFill>
                    <a:prstClr val="black"/>
                  </a:solidFill>
                </a:rPr>
                <a:t>sum of memory access pattern classification</a:t>
              </a:r>
            </a:p>
          </p:txBody>
        </p:sp>
        <p:cxnSp>
          <p:nvCxnSpPr>
            <p:cNvPr id="205" name="Straight Arrow Connector 204"/>
            <p:cNvCxnSpPr>
              <a:stCxn id="213" idx="4"/>
              <a:endCxn id="376" idx="0"/>
            </p:cNvCxnSpPr>
            <p:nvPr/>
          </p:nvCxnSpPr>
          <p:spPr>
            <a:xfrm>
              <a:off x="2243290" y="4131894"/>
              <a:ext cx="11017" cy="193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213" name="Flowchart: Data 212"/>
          <p:cNvSpPr/>
          <p:nvPr/>
        </p:nvSpPr>
        <p:spPr>
          <a:xfrm>
            <a:off x="1002768" y="3084229"/>
            <a:ext cx="2073175" cy="561561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2048" tIns="41025" rIns="82048" bIns="41025" rtlCol="0" anchor="ctr"/>
          <a:lstStyle/>
          <a:p>
            <a:pPr algn="ctr" defTabSz="457092"/>
            <a:r>
              <a:rPr lang="en-US" dirty="0">
                <a:solidFill>
                  <a:prstClr val="black"/>
                </a:solidFill>
              </a:rPr>
              <a:t>A loop in the region</a:t>
            </a:r>
          </a:p>
        </p:txBody>
      </p:sp>
      <p:grpSp>
        <p:nvGrpSpPr>
          <p:cNvPr id="23" name="Group 260"/>
          <p:cNvGrpSpPr/>
          <p:nvPr/>
        </p:nvGrpSpPr>
        <p:grpSpPr>
          <a:xfrm>
            <a:off x="3095974" y="2173122"/>
            <a:ext cx="2142055" cy="3015669"/>
            <a:chOff x="3405570" y="2210528"/>
            <a:chExt cx="2356260" cy="3673570"/>
          </a:xfrm>
          <a:effectLst/>
        </p:grpSpPr>
        <p:cxnSp>
          <p:nvCxnSpPr>
            <p:cNvPr id="173" name="Elbow Connector 172"/>
            <p:cNvCxnSpPr>
              <a:stCxn id="377" idx="3"/>
            </p:cNvCxnSpPr>
            <p:nvPr/>
          </p:nvCxnSpPr>
          <p:spPr>
            <a:xfrm flipV="1">
              <a:off x="3405570" y="2210528"/>
              <a:ext cx="2356260" cy="3605654"/>
            </a:xfrm>
            <a:prstGeom prst="bentConnector3">
              <a:avLst>
                <a:gd name="adj1" fmla="val 57013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/>
            <p:cNvSpPr/>
            <p:nvPr/>
          </p:nvSpPr>
          <p:spPr>
            <a:xfrm>
              <a:off x="3793531" y="5434192"/>
              <a:ext cx="501131" cy="44990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457092"/>
              <a:r>
                <a:rPr lang="en-US" dirty="0" smtClean="0">
                  <a:solidFill>
                    <a:prstClr val="black"/>
                  </a:solidFill>
                </a:rPr>
                <a:t>No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63"/>
          <p:cNvGrpSpPr/>
          <p:nvPr/>
        </p:nvGrpSpPr>
        <p:grpSpPr>
          <a:xfrm>
            <a:off x="2049370" y="4811717"/>
            <a:ext cx="3141536" cy="922710"/>
            <a:chOff x="2254307" y="5453275"/>
            <a:chExt cx="3455690" cy="1045738"/>
          </a:xfrm>
          <a:effectLst/>
        </p:grpSpPr>
        <p:cxnSp>
          <p:nvCxnSpPr>
            <p:cNvPr id="186" name="Elbow Connector 185"/>
            <p:cNvCxnSpPr>
              <a:stCxn id="377" idx="2"/>
              <a:endCxn id="180" idx="2"/>
            </p:cNvCxnSpPr>
            <p:nvPr/>
          </p:nvCxnSpPr>
          <p:spPr>
            <a:xfrm rot="5400000" flipH="1" flipV="1">
              <a:off x="3603238" y="4104344"/>
              <a:ext cx="757827" cy="3455690"/>
            </a:xfrm>
            <a:prstGeom prst="bentConnector4">
              <a:avLst>
                <a:gd name="adj1" fmla="val -30165"/>
                <a:gd name="adj2" fmla="val 82657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>
              <a:off x="3804562" y="6080437"/>
              <a:ext cx="534070" cy="41857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defTabSz="457092"/>
              <a:r>
                <a:rPr lang="en-US" dirty="0" smtClean="0">
                  <a:solidFill>
                    <a:prstClr val="black"/>
                  </a:solidFill>
                </a:rPr>
                <a:t>Yes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1040384" y="5718130"/>
            <a:ext cx="1997951" cy="359858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pPr algn="ctr" defTabSz="457092"/>
            <a:r>
              <a:rPr lang="en-US" dirty="0">
                <a:solidFill>
                  <a:prstClr val="black"/>
                </a:solidFill>
              </a:rPr>
              <a:t>scheduling decision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5578099" y="3048817"/>
            <a:ext cx="1622400" cy="359858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pPr algn="ctr" defTabSz="457092"/>
            <a:r>
              <a:rPr lang="en-US" dirty="0">
                <a:solidFill>
                  <a:prstClr val="black"/>
                </a:solidFill>
              </a:rPr>
              <a:t>DFO scheduling</a:t>
            </a:r>
          </a:p>
        </p:txBody>
      </p:sp>
      <p:grpSp>
        <p:nvGrpSpPr>
          <p:cNvPr id="25" name="Group 452"/>
          <p:cNvGrpSpPr/>
          <p:nvPr/>
        </p:nvGrpSpPr>
        <p:grpSpPr>
          <a:xfrm>
            <a:off x="5105288" y="1122717"/>
            <a:ext cx="2489867" cy="1970989"/>
            <a:chOff x="5615818" y="1070384"/>
            <a:chExt cx="2738854" cy="2233787"/>
          </a:xfrm>
        </p:grpSpPr>
        <p:grpSp>
          <p:nvGrpSpPr>
            <p:cNvPr id="26" name="Group 42"/>
            <p:cNvGrpSpPr/>
            <p:nvPr/>
          </p:nvGrpSpPr>
          <p:grpSpPr>
            <a:xfrm>
              <a:off x="6222079" y="1400349"/>
              <a:ext cx="1273658" cy="239485"/>
              <a:chOff x="1001486" y="1676405"/>
              <a:chExt cx="1273658" cy="239485"/>
            </a:xfrm>
          </p:grpSpPr>
          <p:sp>
            <p:nvSpPr>
              <p:cNvPr id="430" name="Oval 429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6" name="Oval 43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64" name="TextBox 263"/>
            <p:cNvSpPr txBox="1"/>
            <p:nvPr/>
          </p:nvSpPr>
          <p:spPr>
            <a:xfrm>
              <a:off x="6091447" y="1070384"/>
              <a:ext cx="46586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092"/>
              <a:r>
                <a:rPr lang="en-US" sz="1400" dirty="0">
                  <a:solidFill>
                    <a:prstClr val="black"/>
                  </a:solidFill>
                </a:rPr>
                <a:t>wi</a:t>
              </a:r>
              <a:r>
                <a:rPr lang="en-US" sz="1400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436160" y="1070384"/>
              <a:ext cx="46586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092"/>
              <a:r>
                <a:rPr lang="en-US" sz="1400" dirty="0">
                  <a:solidFill>
                    <a:prstClr val="black"/>
                  </a:solidFill>
                </a:rPr>
                <a:t>wi</a:t>
              </a:r>
              <a:r>
                <a:rPr lang="en-US" sz="1400" baseline="-25000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062545" y="1070384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092"/>
              <a:r>
                <a:rPr lang="en-US" sz="1400" dirty="0">
                  <a:solidFill>
                    <a:prstClr val="black"/>
                  </a:solidFill>
                </a:rPr>
                <a:t>wi</a:t>
              </a:r>
              <a:r>
                <a:rPr lang="en-US" sz="1400" baseline="-25000" dirty="0">
                  <a:solidFill>
                    <a:prstClr val="black"/>
                  </a:solidFill>
                </a:rPr>
                <a:t>LS-1</a:t>
              </a:r>
            </a:p>
          </p:txBody>
        </p:sp>
        <p:cxnSp>
          <p:nvCxnSpPr>
            <p:cNvPr id="281" name="Straight Arrow Connector 280"/>
            <p:cNvCxnSpPr>
              <a:stCxn id="430" idx="4"/>
            </p:cNvCxnSpPr>
            <p:nvPr/>
          </p:nvCxnSpPr>
          <p:spPr>
            <a:xfrm>
              <a:off x="6341822" y="162894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stCxn id="431" idx="4"/>
            </p:cNvCxnSpPr>
            <p:nvPr/>
          </p:nvCxnSpPr>
          <p:spPr>
            <a:xfrm>
              <a:off x="6675660" y="162894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432" idx="4"/>
            </p:cNvCxnSpPr>
            <p:nvPr/>
          </p:nvCxnSpPr>
          <p:spPr>
            <a:xfrm>
              <a:off x="7375995" y="162894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42"/>
            <p:cNvGrpSpPr/>
            <p:nvPr/>
          </p:nvGrpSpPr>
          <p:grpSpPr>
            <a:xfrm>
              <a:off x="6222079" y="2652735"/>
              <a:ext cx="1273658" cy="239485"/>
              <a:chOff x="1001486" y="1676405"/>
              <a:chExt cx="1273658" cy="239485"/>
            </a:xfrm>
          </p:grpSpPr>
          <p:sp>
            <p:nvSpPr>
              <p:cNvPr id="416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2" name="Oval 421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0" name="Group 13"/>
            <p:cNvGrpSpPr/>
            <p:nvPr/>
          </p:nvGrpSpPr>
          <p:grpSpPr>
            <a:xfrm rot="5400000">
              <a:off x="6216636" y="2298944"/>
              <a:ext cx="272144" cy="65314"/>
              <a:chOff x="1709041" y="1589293"/>
              <a:chExt cx="272144" cy="65314"/>
            </a:xfrm>
          </p:grpSpPr>
          <p:sp>
            <p:nvSpPr>
              <p:cNvPr id="413" name="Oval 412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4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5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327" name="Straight Arrow Connector 326"/>
            <p:cNvCxnSpPr/>
            <p:nvPr/>
          </p:nvCxnSpPr>
          <p:spPr>
            <a:xfrm>
              <a:off x="6352700" y="250249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6686538" y="250249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7386873" y="250249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13"/>
            <p:cNvGrpSpPr/>
            <p:nvPr/>
          </p:nvGrpSpPr>
          <p:grpSpPr>
            <a:xfrm rot="5400000">
              <a:off x="6550473" y="2298944"/>
              <a:ext cx="272144" cy="65314"/>
              <a:chOff x="1709041" y="1589293"/>
              <a:chExt cx="272144" cy="65314"/>
            </a:xfrm>
          </p:grpSpPr>
          <p:sp>
            <p:nvSpPr>
              <p:cNvPr id="410" name="Oval 409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1" name="Oval 410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2" name="Oval 411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8" name="Group 13"/>
            <p:cNvGrpSpPr/>
            <p:nvPr/>
          </p:nvGrpSpPr>
          <p:grpSpPr>
            <a:xfrm rot="5400000">
              <a:off x="7250809" y="2298944"/>
              <a:ext cx="272144" cy="65314"/>
              <a:chOff x="1709041" y="1589293"/>
              <a:chExt cx="272144" cy="65314"/>
            </a:xfrm>
          </p:grpSpPr>
          <p:sp>
            <p:nvSpPr>
              <p:cNvPr id="407" name="Oval 406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8" name="Oval 407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2" name="TextBox 331"/>
            <p:cNvSpPr txBox="1"/>
            <p:nvPr/>
          </p:nvSpPr>
          <p:spPr>
            <a:xfrm>
              <a:off x="5615818" y="1337369"/>
              <a:ext cx="59775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092"/>
              <a:r>
                <a:rPr lang="en-US" sz="1400" dirty="0" err="1">
                  <a:solidFill>
                    <a:prstClr val="black"/>
                  </a:solidFill>
                </a:rPr>
                <a:t>i</a:t>
              </a:r>
              <a:r>
                <a:rPr lang="en-US" sz="1400" baseline="-25000" dirty="0" err="1">
                  <a:solidFill>
                    <a:prstClr val="black"/>
                  </a:solidFill>
                </a:rPr>
                <a:t>before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888774" y="1718244"/>
              <a:ext cx="32480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092"/>
              <a:r>
                <a:rPr lang="en-US" sz="1400" dirty="0">
                  <a:solidFill>
                    <a:prstClr val="black"/>
                  </a:solidFill>
                </a:rPr>
                <a:t>i</a:t>
              </a:r>
              <a:r>
                <a:rPr lang="en-US" sz="1400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707579" y="2955357"/>
              <a:ext cx="50599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092"/>
              <a:r>
                <a:rPr lang="en-US" sz="1400" dirty="0" err="1">
                  <a:solidFill>
                    <a:prstClr val="black"/>
                  </a:solidFill>
                </a:rPr>
                <a:t>i</a:t>
              </a:r>
              <a:r>
                <a:rPr lang="en-US" sz="1400" baseline="-25000" dirty="0" err="1">
                  <a:solidFill>
                    <a:prstClr val="black"/>
                  </a:solidFill>
                </a:rPr>
                <a:t>after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5" name="Left Bracket 334"/>
            <p:cNvSpPr/>
            <p:nvPr/>
          </p:nvSpPr>
          <p:spPr>
            <a:xfrm flipH="1">
              <a:off x="7612631" y="1408939"/>
              <a:ext cx="64731" cy="1849032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092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7639264" y="2163300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092"/>
              <a:r>
                <a:rPr lang="en-US" sz="1400" dirty="0">
                  <a:solidFill>
                    <a:prstClr val="black"/>
                  </a:solidFill>
                </a:rPr>
                <a:t>region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  <p:grpSp>
          <p:nvGrpSpPr>
            <p:cNvPr id="449" name="Group 42"/>
            <p:cNvGrpSpPr/>
            <p:nvPr/>
          </p:nvGrpSpPr>
          <p:grpSpPr>
            <a:xfrm>
              <a:off x="6231258" y="1773089"/>
              <a:ext cx="1273658" cy="239485"/>
              <a:chOff x="1001486" y="1676405"/>
              <a:chExt cx="1273658" cy="239485"/>
            </a:xfrm>
          </p:grpSpPr>
          <p:sp>
            <p:nvSpPr>
              <p:cNvPr id="400" name="Oval 399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Oval 400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1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344" name="Straight Arrow Connector 343"/>
            <p:cNvCxnSpPr>
              <a:stCxn id="400" idx="4"/>
            </p:cNvCxnSpPr>
            <p:nvPr/>
          </p:nvCxnSpPr>
          <p:spPr>
            <a:xfrm>
              <a:off x="6351001" y="200168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401" idx="4"/>
            </p:cNvCxnSpPr>
            <p:nvPr/>
          </p:nvCxnSpPr>
          <p:spPr>
            <a:xfrm>
              <a:off x="6684839" y="200168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>
              <a:stCxn id="402" idx="4"/>
            </p:cNvCxnSpPr>
            <p:nvPr/>
          </p:nvCxnSpPr>
          <p:spPr>
            <a:xfrm>
              <a:off x="7385174" y="2001688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6346436" y="2874345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>
              <a:off x="6680274" y="2874345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>
              <a:off x="7380609" y="2874345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2" name="Group 42"/>
            <p:cNvGrpSpPr/>
            <p:nvPr/>
          </p:nvGrpSpPr>
          <p:grpSpPr>
            <a:xfrm>
              <a:off x="6235872" y="3018486"/>
              <a:ext cx="1273658" cy="239485"/>
              <a:chOff x="1001486" y="1676405"/>
              <a:chExt cx="1273658" cy="239485"/>
            </a:xfrm>
          </p:grpSpPr>
          <p:sp>
            <p:nvSpPr>
              <p:cNvPr id="393" name="Oval 392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Oval 393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092"/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3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397" name="Oval 396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092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380" name="TextBox 379"/>
            <p:cNvSpPr txBox="1"/>
            <p:nvPr/>
          </p:nvSpPr>
          <p:spPr>
            <a:xfrm>
              <a:off x="5772399" y="2574706"/>
              <a:ext cx="44117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092"/>
              <a:r>
                <a:rPr lang="en-US" sz="1400" dirty="0">
                  <a:solidFill>
                    <a:prstClr val="black"/>
                  </a:solidFill>
                </a:rPr>
                <a:t>i</a:t>
              </a:r>
              <a:r>
                <a:rPr lang="en-US" sz="1400" baseline="-25000" dirty="0">
                  <a:solidFill>
                    <a:prstClr val="black"/>
                  </a:solidFill>
                </a:rPr>
                <a:t>N-1</a:t>
              </a:r>
            </a:p>
          </p:txBody>
        </p:sp>
        <p:sp>
          <p:nvSpPr>
            <p:cNvPr id="262" name="Oval 261"/>
            <p:cNvSpPr/>
            <p:nvPr/>
          </p:nvSpPr>
          <p:spPr>
            <a:xfrm>
              <a:off x="5715362" y="2401068"/>
              <a:ext cx="187882" cy="1878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092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5762766" y="1519517"/>
            <a:ext cx="952696" cy="1427768"/>
            <a:chOff x="6339042" y="1722119"/>
            <a:chExt cx="1047966" cy="1618137"/>
          </a:xfrm>
        </p:grpSpPr>
        <p:cxnSp>
          <p:nvCxnSpPr>
            <p:cNvPr id="437" name="Straight Arrow Connector 436"/>
            <p:cNvCxnSpPr/>
            <p:nvPr/>
          </p:nvCxnSpPr>
          <p:spPr>
            <a:xfrm>
              <a:off x="6339042" y="1722119"/>
              <a:ext cx="13793" cy="1618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>
              <a:off x="6672880" y="1722119"/>
              <a:ext cx="13793" cy="1618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>
              <a:off x="7373215" y="1722119"/>
              <a:ext cx="13793" cy="1618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 flipV="1">
              <a:off x="6352835" y="1722119"/>
              <a:ext cx="320045" cy="161813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 flipV="1">
              <a:off x="6686673" y="1722119"/>
              <a:ext cx="686542" cy="161813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65" grpId="0"/>
      <p:bldP spid="2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Centric (LC) Scheduling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51587"/>
              </p:ext>
            </p:extLst>
          </p:nvPr>
        </p:nvGraphicFramePr>
        <p:xfrm>
          <a:off x="2676276" y="2993571"/>
          <a:ext cx="3856503" cy="28738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640080"/>
                <a:gridCol w="950221"/>
                <a:gridCol w="950221"/>
                <a:gridCol w="950221"/>
              </a:tblGrid>
              <a:tr h="365760"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j-lt"/>
                          <a:cs typeface="Times New Roman" pitchFamily="18" charset="0"/>
                        </a:rPr>
                        <a:t>Work-item Stride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/>
                </a:tc>
              </a:tr>
              <a:tr h="365760"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Other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4103"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j-lt"/>
                          <a:cs typeface="Times New Roman" pitchFamily="18" charset="0"/>
                        </a:rPr>
                        <a:t>Loop Iteration Stride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vert="vert27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0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-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DFO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358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DFO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71410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1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BFO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-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DFO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  <a:tr h="714103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latin typeface="+mj-lt"/>
                          <a:cs typeface="Times New Roman" pitchFamily="18" charset="0"/>
                        </a:rPr>
                        <a:t>Other</a:t>
                      </a:r>
                      <a:endParaRPr lang="en-US" sz="1600" b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58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BFO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358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BFO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>
                          <a:latin typeface="+mj-lt"/>
                          <a:cs typeface="Times New Roman" pitchFamily="18" charset="0"/>
                        </a:rPr>
                        <a:t>-</a:t>
                      </a:r>
                      <a:endParaRPr lang="en-US" sz="16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2192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Classify memory accesses per loop body </a:t>
            </a:r>
            <a:r>
              <a:rPr lang="en-US" sz="2800" dirty="0" smtClean="0">
                <a:solidFill>
                  <a:prstClr val="black"/>
                </a:solidFill>
              </a:rPr>
              <a:t>and tally which schedule has greater popularity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Two loops can even be scheduled differently in the same kernel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scheduling policies (1/3)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D0256-9C08-41C3-9626-C272DC9AECF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659" y="175926"/>
            <a:ext cx="3958167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600" dirty="0">
                <a:solidFill>
                  <a:srgbClr val="B2B2B2"/>
                </a:solidFill>
              </a:rPr>
              <a:t>The proposed approach – scheduling 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60" y="1073498"/>
            <a:ext cx="2800816" cy="913856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for(k=0; k&lt;N; ++k)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[k]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424934" y="2213385"/>
            <a:ext cx="2052607" cy="1634188"/>
            <a:chOff x="2354286" y="3008016"/>
            <a:chExt cx="2257868" cy="1852080"/>
          </a:xfrm>
        </p:grpSpPr>
        <p:grpSp>
          <p:nvGrpSpPr>
            <p:cNvPr id="5" name="Group 42"/>
            <p:cNvGrpSpPr/>
            <p:nvPr/>
          </p:nvGrpSpPr>
          <p:grpSpPr>
            <a:xfrm>
              <a:off x="2484918" y="3360015"/>
              <a:ext cx="1273658" cy="239485"/>
              <a:chOff x="1001486" y="1676405"/>
              <a:chExt cx="1273658" cy="23948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2354286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8999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5384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9" name="Group 42"/>
            <p:cNvGrpSpPr/>
            <p:nvPr/>
          </p:nvGrpSpPr>
          <p:grpSpPr>
            <a:xfrm>
              <a:off x="2484918" y="3751900"/>
              <a:ext cx="1273658" cy="239485"/>
              <a:chOff x="1001486" y="1676405"/>
              <a:chExt cx="1273658" cy="239485"/>
            </a:xfrm>
          </p:grpSpPr>
          <p:sp>
            <p:nvSpPr>
              <p:cNvPr id="47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6" name="Straight Arrow Connector 15"/>
            <p:cNvCxnSpPr>
              <a:stCxn id="54" idx="4"/>
              <a:endCxn id="47" idx="0"/>
            </p:cNvCxnSpPr>
            <p:nvPr/>
          </p:nvCxnSpPr>
          <p:spPr>
            <a:xfrm>
              <a:off x="260466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5" idx="4"/>
              <a:endCxn id="48" idx="0"/>
            </p:cNvCxnSpPr>
            <p:nvPr/>
          </p:nvCxnSpPr>
          <p:spPr>
            <a:xfrm>
              <a:off x="2938499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6" idx="4"/>
              <a:endCxn id="49" idx="0"/>
            </p:cNvCxnSpPr>
            <p:nvPr/>
          </p:nvCxnSpPr>
          <p:spPr>
            <a:xfrm>
              <a:off x="3638834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42"/>
            <p:cNvGrpSpPr/>
            <p:nvPr/>
          </p:nvGrpSpPr>
          <p:grpSpPr>
            <a:xfrm>
              <a:off x="2484918" y="4620611"/>
              <a:ext cx="1273658" cy="239485"/>
              <a:chOff x="1001486" y="1676405"/>
              <a:chExt cx="1273658" cy="239485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3"/>
            <p:cNvGrpSpPr/>
            <p:nvPr/>
          </p:nvGrpSpPr>
          <p:grpSpPr>
            <a:xfrm rot="5400000">
              <a:off x="2479475" y="4266820"/>
              <a:ext cx="272144" cy="65314"/>
              <a:chOff x="1709041" y="1589293"/>
              <a:chExt cx="272144" cy="6531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261554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49381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9716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61553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49377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49712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3"/>
            <p:cNvGrpSpPr/>
            <p:nvPr/>
          </p:nvGrpSpPr>
          <p:grpSpPr>
            <a:xfrm rot="5400000">
              <a:off x="2813312" y="4266820"/>
              <a:ext cx="272144" cy="65314"/>
              <a:chOff x="1709041" y="1589293"/>
              <a:chExt cx="272144" cy="6531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13"/>
            <p:cNvGrpSpPr/>
            <p:nvPr/>
          </p:nvGrpSpPr>
          <p:grpSpPr>
            <a:xfrm rot="5400000">
              <a:off x="3513648" y="4266820"/>
              <a:ext cx="272144" cy="65314"/>
              <a:chOff x="1709041" y="1589293"/>
              <a:chExt cx="272144" cy="653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 flipH="1">
              <a:off x="3868730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6746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grpSp>
        <p:nvGrpSpPr>
          <p:cNvPr id="28" name="Group 60"/>
          <p:cNvGrpSpPr/>
          <p:nvPr/>
        </p:nvGrpSpPr>
        <p:grpSpPr>
          <a:xfrm>
            <a:off x="1424933" y="4214082"/>
            <a:ext cx="2052607" cy="1634188"/>
            <a:chOff x="7213398" y="3008016"/>
            <a:chExt cx="2257868" cy="1852080"/>
          </a:xfrm>
        </p:grpSpPr>
        <p:grpSp>
          <p:nvGrpSpPr>
            <p:cNvPr id="232" name="Group 42"/>
            <p:cNvGrpSpPr/>
            <p:nvPr/>
          </p:nvGrpSpPr>
          <p:grpSpPr>
            <a:xfrm>
              <a:off x="7344030" y="3360015"/>
              <a:ext cx="1273658" cy="239485"/>
              <a:chOff x="1001486" y="1676405"/>
              <a:chExt cx="1273658" cy="23948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3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7213398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58111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84496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234" name="Group 42"/>
            <p:cNvGrpSpPr/>
            <p:nvPr/>
          </p:nvGrpSpPr>
          <p:grpSpPr>
            <a:xfrm>
              <a:off x="7344030" y="3751900"/>
              <a:ext cx="1273658" cy="239485"/>
              <a:chOff x="1001486" y="1676405"/>
              <a:chExt cx="1273658" cy="239485"/>
            </a:xfrm>
          </p:grpSpPr>
          <p:sp>
            <p:nvSpPr>
              <p:cNvPr id="98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5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7" name="Straight Arrow Connector 66"/>
            <p:cNvCxnSpPr>
              <a:stCxn id="105" idx="4"/>
              <a:endCxn id="98" idx="0"/>
            </p:cNvCxnSpPr>
            <p:nvPr/>
          </p:nvCxnSpPr>
          <p:spPr>
            <a:xfrm>
              <a:off x="7463773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06" idx="4"/>
              <a:endCxn id="99" idx="0"/>
            </p:cNvCxnSpPr>
            <p:nvPr/>
          </p:nvCxnSpPr>
          <p:spPr>
            <a:xfrm>
              <a:off x="779761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07" idx="4"/>
              <a:endCxn id="100" idx="0"/>
            </p:cNvCxnSpPr>
            <p:nvPr/>
          </p:nvCxnSpPr>
          <p:spPr>
            <a:xfrm>
              <a:off x="8497946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42"/>
            <p:cNvGrpSpPr/>
            <p:nvPr/>
          </p:nvGrpSpPr>
          <p:grpSpPr>
            <a:xfrm>
              <a:off x="7344030" y="4620611"/>
              <a:ext cx="1273658" cy="239485"/>
              <a:chOff x="1001486" y="1676405"/>
              <a:chExt cx="1273658" cy="239485"/>
            </a:xfrm>
          </p:grpSpPr>
          <p:sp>
            <p:nvSpPr>
              <p:cNvPr id="91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8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9" name="Group 13"/>
            <p:cNvGrpSpPr/>
            <p:nvPr/>
          </p:nvGrpSpPr>
          <p:grpSpPr>
            <a:xfrm rot="5400000">
              <a:off x="7338587" y="4266820"/>
              <a:ext cx="272144" cy="65314"/>
              <a:chOff x="1709041" y="1589293"/>
              <a:chExt cx="272144" cy="6531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>
              <a:off x="7474655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80849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508828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474651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0848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08824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 13"/>
            <p:cNvGrpSpPr/>
            <p:nvPr/>
          </p:nvGrpSpPr>
          <p:grpSpPr>
            <a:xfrm rot="5400000">
              <a:off x="7672424" y="4266820"/>
              <a:ext cx="272144" cy="65314"/>
              <a:chOff x="1709041" y="1589293"/>
              <a:chExt cx="272144" cy="65314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13"/>
            <p:cNvGrpSpPr/>
            <p:nvPr/>
          </p:nvGrpSpPr>
          <p:grpSpPr>
            <a:xfrm rot="5400000">
              <a:off x="8372760" y="4266820"/>
              <a:ext cx="272144" cy="65314"/>
              <a:chOff x="1709041" y="1589293"/>
              <a:chExt cx="272144" cy="6531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Left Bracket 79"/>
            <p:cNvSpPr/>
            <p:nvPr/>
          </p:nvSpPr>
          <p:spPr>
            <a:xfrm flipH="1">
              <a:off x="8727842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55858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V="1">
            <a:off x="1648138" y="2627079"/>
            <a:ext cx="303489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951628" y="2617473"/>
            <a:ext cx="636668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96445" y="2512109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96445" y="2810833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78405" y="3548849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52132" y="4499186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52132" y="4797910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4092" y="5535926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662085" y="2629835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951627" y="2649790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592705" y="2617473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1659042" y="4637322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659042" y="4983109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659042" y="5746130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657804" y="4637322"/>
            <a:ext cx="940158" cy="3457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657804" y="4986005"/>
            <a:ext cx="940157" cy="7559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296641" y="3872579"/>
            <a:ext cx="1622400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DFO scheduling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305457" y="5852121"/>
            <a:ext cx="1604766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BFO scheduling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076357" y="3872579"/>
            <a:ext cx="3980161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LS*N/</a:t>
            </a:r>
            <a:r>
              <a:rPr lang="en-US" dirty="0" err="1" smtClean="0"/>
              <a:t>LineSize</a:t>
            </a:r>
            <a:endParaRPr lang="en-US" dirty="0"/>
          </a:p>
        </p:txBody>
      </p:sp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4617725" y="1174350"/>
          <a:ext cx="3256700" cy="108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40"/>
                <a:gridCol w="651340"/>
                <a:gridCol w="651340"/>
                <a:gridCol w="651340"/>
                <a:gridCol w="651340"/>
              </a:tblGrid>
              <a:tr h="215153">
                <a:tc rowSpan="2" gridSpan="2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83127" marR="83127" marT="40341" marB="40341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Work-item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1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(W0)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(W1)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(WX)</a:t>
                      </a:r>
                      <a:endParaRPr lang="en-US" sz="900" dirty="0"/>
                    </a:p>
                  </a:txBody>
                  <a:tcPr marL="0" marR="0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153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Loop iteration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(L0)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(L1)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(LX)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</a:tbl>
          </a:graphicData>
        </a:graphic>
      </p:graphicFrame>
      <p:grpSp>
        <p:nvGrpSpPr>
          <p:cNvPr id="199" name="Group 198"/>
          <p:cNvGrpSpPr/>
          <p:nvPr/>
        </p:nvGrpSpPr>
        <p:grpSpPr>
          <a:xfrm>
            <a:off x="3887029" y="2576064"/>
            <a:ext cx="4073881" cy="1368631"/>
            <a:chOff x="4286365" y="2670995"/>
            <a:chExt cx="4481269" cy="1551115"/>
          </a:xfrm>
        </p:grpSpPr>
        <p:grpSp>
          <p:nvGrpSpPr>
            <p:cNvPr id="245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191" name="Group 13"/>
          <p:cNvGrpSpPr/>
          <p:nvPr/>
        </p:nvGrpSpPr>
        <p:grpSpPr>
          <a:xfrm>
            <a:off x="6024536" y="3417556"/>
            <a:ext cx="247404" cy="57630"/>
            <a:chOff x="1709041" y="1589293"/>
            <a:chExt cx="272144" cy="65314"/>
          </a:xfrm>
        </p:grpSpPr>
        <p:sp>
          <p:nvSpPr>
            <p:cNvPr id="192" name="Oval 191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4074855" y="5850011"/>
            <a:ext cx="3661163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N/</a:t>
            </a:r>
            <a:r>
              <a:rPr lang="en-US" dirty="0" err="1" smtClean="0"/>
              <a:t>LineSize</a:t>
            </a:r>
            <a:endParaRPr lang="en-US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3885526" y="4544114"/>
            <a:ext cx="4073881" cy="1368631"/>
            <a:chOff x="4286365" y="2670995"/>
            <a:chExt cx="4481269" cy="1551115"/>
          </a:xfrm>
        </p:grpSpPr>
        <p:grpSp>
          <p:nvGrpSpPr>
            <p:cNvPr id="218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251" name="Straight Arrow Connector 250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Rectangle 251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221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256" name="Group 13"/>
          <p:cNvGrpSpPr/>
          <p:nvPr/>
        </p:nvGrpSpPr>
        <p:grpSpPr>
          <a:xfrm>
            <a:off x="6023033" y="5394987"/>
            <a:ext cx="247404" cy="57630"/>
            <a:chOff x="1709041" y="1589293"/>
            <a:chExt cx="272144" cy="65314"/>
          </a:xfrm>
        </p:grpSpPr>
        <p:sp>
          <p:nvSpPr>
            <p:cNvPr id="257" name="Oval 256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3" name="Straight Connector 182"/>
          <p:cNvCxnSpPr/>
          <p:nvPr/>
        </p:nvCxnSpPr>
        <p:spPr>
          <a:xfrm flipV="1">
            <a:off x="4398171" y="3029248"/>
            <a:ext cx="704205" cy="7529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5120415" y="3029248"/>
            <a:ext cx="704205" cy="7529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457132" y="3029248"/>
            <a:ext cx="704205" cy="75299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4396668" y="5759671"/>
            <a:ext cx="70420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102375" y="5713781"/>
            <a:ext cx="722244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455629" y="5006680"/>
            <a:ext cx="70420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47749" y="1851969"/>
            <a:ext cx="1916774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An example region</a:t>
            </a:r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5120415" y="2590026"/>
            <a:ext cx="711732" cy="367777"/>
            <a:chOff x="5632456" y="2935363"/>
            <a:chExt cx="782905" cy="416814"/>
          </a:xfrm>
        </p:grpSpPr>
        <p:sp>
          <p:nvSpPr>
            <p:cNvPr id="267" name="Left Brace 266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858862" y="2935363"/>
              <a:ext cx="330091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N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5114543" y="5232152"/>
            <a:ext cx="711732" cy="367777"/>
            <a:chOff x="5632456" y="2935363"/>
            <a:chExt cx="782905" cy="416814"/>
          </a:xfrm>
        </p:grpSpPr>
        <p:sp>
          <p:nvSpPr>
            <p:cNvPr id="271" name="Left Brace 270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835941" y="2935363"/>
              <a:ext cx="375936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LS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7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"/>
          <p:cNvGrpSpPr/>
          <p:nvPr/>
        </p:nvGrpSpPr>
        <p:grpSpPr>
          <a:xfrm>
            <a:off x="356256" y="4450647"/>
            <a:ext cx="8324611" cy="1685139"/>
            <a:chOff x="391882" y="5044065"/>
            <a:chExt cx="9157072" cy="1909824"/>
          </a:xfrm>
        </p:grpSpPr>
        <p:grpSp>
          <p:nvGrpSpPr>
            <p:cNvPr id="5" name="Group 4"/>
            <p:cNvGrpSpPr/>
            <p:nvPr/>
          </p:nvGrpSpPr>
          <p:grpSpPr>
            <a:xfrm>
              <a:off x="391882" y="5178920"/>
              <a:ext cx="2761731" cy="1774969"/>
              <a:chOff x="-244398" y="4540037"/>
              <a:chExt cx="3813380" cy="2450864"/>
            </a:xfrm>
          </p:grpSpPr>
          <p:pic>
            <p:nvPicPr>
              <p:cNvPr id="6" name="Picture 5" descr="xeon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3126" y="4540037"/>
                <a:ext cx="1701151" cy="151213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-244398" y="5979459"/>
                <a:ext cx="3813380" cy="1011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6986"/>
                <a:r>
                  <a:rPr lang="en-US" dirty="0" smtClean="0">
                    <a:solidFill>
                      <a:prstClr val="black"/>
                    </a:solidFill>
                  </a:rPr>
                  <a:t>CPU</a:t>
                </a:r>
                <a:br>
                  <a:rPr lang="en-US" dirty="0" smtClean="0">
                    <a:solidFill>
                      <a:prstClr val="black"/>
                    </a:solidFill>
                  </a:rPr>
                </a:br>
                <a:r>
                  <a:rPr lang="en-US" dirty="0" smtClean="0">
                    <a:solidFill>
                      <a:prstClr val="black"/>
                    </a:solidFill>
                  </a:rPr>
                  <a:t>(Intel, AMD, PowerPC)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239822" y="5044065"/>
              <a:ext cx="3708297" cy="1909819"/>
              <a:chOff x="2379119" y="4433749"/>
              <a:chExt cx="5120396" cy="2637069"/>
            </a:xfrm>
          </p:grpSpPr>
          <p:pic>
            <p:nvPicPr>
              <p:cNvPr id="9" name="Picture 8" descr="gpu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52586" y="4433749"/>
                <a:ext cx="2500077" cy="200396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2379119" y="6059374"/>
                <a:ext cx="5120396" cy="101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6986"/>
                <a:r>
                  <a:rPr lang="en-US" dirty="0" smtClean="0">
                    <a:solidFill>
                      <a:prstClr val="black"/>
                    </a:solidFill>
                  </a:rPr>
                  <a:t>GPU</a:t>
                </a:r>
              </a:p>
              <a:p>
                <a:pPr algn="ctr" defTabSz="456986"/>
                <a:r>
                  <a:rPr lang="en-US" dirty="0" smtClean="0">
                    <a:solidFill>
                      <a:prstClr val="black"/>
                    </a:solidFill>
                  </a:rPr>
                  <a:t>(NVIDIA, AMD, Imagination, ARM)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007916" y="5044065"/>
              <a:ext cx="2541038" cy="1909819"/>
              <a:chOff x="6740195" y="4433749"/>
              <a:chExt cx="3508654" cy="2637069"/>
            </a:xfrm>
          </p:grpSpPr>
          <p:pic>
            <p:nvPicPr>
              <p:cNvPr id="12" name="Picture 11" descr="fpga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83394" y="4433749"/>
                <a:ext cx="1828800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740195" y="6059374"/>
                <a:ext cx="3508654" cy="1011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6986"/>
                <a:r>
                  <a:rPr lang="en-US" dirty="0" smtClean="0">
                    <a:solidFill>
                      <a:prstClr val="black"/>
                    </a:solidFill>
                  </a:rPr>
                  <a:t>FPGA</a:t>
                </a:r>
              </a:p>
              <a:p>
                <a:pPr algn="ctr" defTabSz="456986"/>
                <a:r>
                  <a:rPr lang="en-US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dirty="0" err="1" smtClean="0">
                    <a:solidFill>
                      <a:prstClr val="black"/>
                    </a:solidFill>
                  </a:rPr>
                  <a:t>Altera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, Xilinx)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" name="Flowchart: Document 16"/>
          <p:cNvSpPr/>
          <p:nvPr/>
        </p:nvSpPr>
        <p:spPr>
          <a:xfrm>
            <a:off x="4005446" y="1297045"/>
            <a:ext cx="1133109" cy="96001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030" tIns="41015" rIns="82030" bIns="41015" rtlCol="0" anchor="ctr"/>
          <a:lstStyle/>
          <a:p>
            <a:pPr algn="ctr" defTabSz="456986"/>
            <a:r>
              <a:rPr lang="en-US" dirty="0" err="1" smtClean="0">
                <a:solidFill>
                  <a:prstClr val="black"/>
                </a:solidFill>
              </a:rPr>
              <a:t>OpenCL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429150" y="2233008"/>
            <a:ext cx="285708" cy="339347"/>
          </a:xfrm>
          <a:prstGeom prst="down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030" tIns="41015" rIns="82030" bIns="41015" rtlCol="0" anchor="ctr"/>
          <a:lstStyle/>
          <a:p>
            <a:pPr algn="ctr" defTabSz="456986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99434" y="2597014"/>
            <a:ext cx="2745133" cy="54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0" tIns="41015" rIns="82030" bIns="41015" rtlCol="0" anchor="ctr"/>
          <a:lstStyle/>
          <a:p>
            <a:pPr algn="ctr" defTabSz="456986"/>
            <a:r>
              <a:rPr lang="en-US" dirty="0" smtClean="0">
                <a:solidFill>
                  <a:prstClr val="white"/>
                </a:solidFill>
              </a:rPr>
              <a:t>abstract computing model</a:t>
            </a:r>
            <a:br>
              <a:rPr lang="en-US" dirty="0" smtClean="0">
                <a:solidFill>
                  <a:prstClr val="white"/>
                </a:solidFill>
              </a:rPr>
            </a:br>
            <a:r>
              <a:rPr lang="en-US" dirty="0" smtClean="0">
                <a:solidFill>
                  <a:prstClr val="white"/>
                </a:solidFill>
              </a:rPr>
              <a:t>(massive parallelism)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40"/>
          <p:cNvGrpSpPr/>
          <p:nvPr/>
        </p:nvGrpSpPr>
        <p:grpSpPr>
          <a:xfrm>
            <a:off x="794653" y="3160382"/>
            <a:ext cx="7500498" cy="1461107"/>
            <a:chOff x="874118" y="3581763"/>
            <a:chExt cx="8250548" cy="1655921"/>
          </a:xfrm>
        </p:grpSpPr>
        <p:sp>
          <p:nvSpPr>
            <p:cNvPr id="19" name="Rectangle 18"/>
            <p:cNvSpPr/>
            <p:nvPr/>
          </p:nvSpPr>
          <p:spPr>
            <a:xfrm>
              <a:off x="874118" y="4123191"/>
              <a:ext cx="1779812" cy="614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86"/>
              <a:r>
                <a:rPr lang="en-US" dirty="0" smtClean="0">
                  <a:solidFill>
                    <a:prstClr val="white"/>
                  </a:solidFill>
                </a:rPr>
                <a:t>CPU backend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35612" y="4123191"/>
              <a:ext cx="1779812" cy="614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86"/>
              <a:r>
                <a:rPr lang="en-US" dirty="0" smtClean="0">
                  <a:solidFill>
                    <a:prstClr val="white"/>
                  </a:solidFill>
                </a:rPr>
                <a:t>GPU backend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44854" y="4123191"/>
              <a:ext cx="1779812" cy="614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986"/>
              <a:r>
                <a:rPr lang="en-US" dirty="0" smtClean="0">
                  <a:solidFill>
                    <a:prstClr val="white"/>
                  </a:solidFill>
                </a:rPr>
                <a:t>FPGA backend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576247" y="4778827"/>
              <a:ext cx="314279" cy="458857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872061" y="4778827"/>
              <a:ext cx="314279" cy="458857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8070154" y="4778827"/>
              <a:ext cx="314279" cy="458857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4872061" y="3581763"/>
              <a:ext cx="314279" cy="538043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 rot="18900000">
              <a:off x="6739548" y="3583573"/>
              <a:ext cx="314279" cy="538043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2700000">
              <a:off x="3054088" y="3566971"/>
              <a:ext cx="314279" cy="538043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6986"/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67586" name="Picture 2" descr="Khronos Group 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2" y="1371600"/>
            <a:ext cx="2040515" cy="413705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381000" y="2495490"/>
            <a:ext cx="2431262" cy="2000310"/>
            <a:chOff x="381000" y="2495490"/>
            <a:chExt cx="2431262" cy="2000310"/>
          </a:xfrm>
        </p:grpSpPr>
        <p:sp>
          <p:nvSpPr>
            <p:cNvPr id="16" name="Rounded Rectangle 15"/>
            <p:cNvSpPr/>
            <p:nvPr/>
          </p:nvSpPr>
          <p:spPr>
            <a:xfrm>
              <a:off x="381000" y="3321753"/>
              <a:ext cx="2431262" cy="1174047"/>
            </a:xfrm>
            <a:prstGeom prst="roundRect">
              <a:avLst>
                <a:gd name="adj" fmla="val 10153"/>
              </a:avLst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4087" y="2495490"/>
              <a:ext cx="1213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This work</a:t>
              </a:r>
              <a:endParaRPr lang="en-US" sz="2000" b="1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1432952" y="2895600"/>
              <a:ext cx="395848" cy="406225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03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OpenCL</a:t>
            </a:r>
            <a:r>
              <a:rPr lang="en-US" dirty="0" smtClean="0"/>
              <a:t> as a portable language</a:t>
            </a:r>
            <a:endParaRPr lang="en-US" dirty="0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scheduling policies 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D0256-9C08-41C3-9626-C272DC9AECF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659" y="175926"/>
            <a:ext cx="3958167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600" dirty="0">
                <a:solidFill>
                  <a:srgbClr val="B2B2B2"/>
                </a:solidFill>
              </a:rPr>
              <a:t>The proposed approach – scheduling 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60" y="1073498"/>
            <a:ext cx="2800816" cy="913856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for(k=0; k&lt;N; ++k)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[f(k)]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424934" y="2213385"/>
            <a:ext cx="2052607" cy="1634188"/>
            <a:chOff x="2354286" y="3008016"/>
            <a:chExt cx="2257868" cy="1852080"/>
          </a:xfrm>
        </p:grpSpPr>
        <p:grpSp>
          <p:nvGrpSpPr>
            <p:cNvPr id="5" name="Group 42"/>
            <p:cNvGrpSpPr/>
            <p:nvPr/>
          </p:nvGrpSpPr>
          <p:grpSpPr>
            <a:xfrm>
              <a:off x="2484918" y="3360015"/>
              <a:ext cx="1273658" cy="239485"/>
              <a:chOff x="1001486" y="1676405"/>
              <a:chExt cx="1273658" cy="23948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2354286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8999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5384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9" name="Group 42"/>
            <p:cNvGrpSpPr/>
            <p:nvPr/>
          </p:nvGrpSpPr>
          <p:grpSpPr>
            <a:xfrm>
              <a:off x="2484918" y="3751900"/>
              <a:ext cx="1273658" cy="239485"/>
              <a:chOff x="1001486" y="1676405"/>
              <a:chExt cx="1273658" cy="239485"/>
            </a:xfrm>
          </p:grpSpPr>
          <p:sp>
            <p:nvSpPr>
              <p:cNvPr id="47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6" name="Straight Arrow Connector 15"/>
            <p:cNvCxnSpPr>
              <a:stCxn id="54" idx="4"/>
              <a:endCxn id="47" idx="0"/>
            </p:cNvCxnSpPr>
            <p:nvPr/>
          </p:nvCxnSpPr>
          <p:spPr>
            <a:xfrm>
              <a:off x="260466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5" idx="4"/>
              <a:endCxn id="48" idx="0"/>
            </p:cNvCxnSpPr>
            <p:nvPr/>
          </p:nvCxnSpPr>
          <p:spPr>
            <a:xfrm>
              <a:off x="2938499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6" idx="4"/>
              <a:endCxn id="49" idx="0"/>
            </p:cNvCxnSpPr>
            <p:nvPr/>
          </p:nvCxnSpPr>
          <p:spPr>
            <a:xfrm>
              <a:off x="3638834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42"/>
            <p:cNvGrpSpPr/>
            <p:nvPr/>
          </p:nvGrpSpPr>
          <p:grpSpPr>
            <a:xfrm>
              <a:off x="2484918" y="4620611"/>
              <a:ext cx="1273658" cy="239485"/>
              <a:chOff x="1001486" y="1676405"/>
              <a:chExt cx="1273658" cy="239485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3"/>
            <p:cNvGrpSpPr/>
            <p:nvPr/>
          </p:nvGrpSpPr>
          <p:grpSpPr>
            <a:xfrm rot="5400000">
              <a:off x="2479475" y="4266820"/>
              <a:ext cx="272144" cy="65314"/>
              <a:chOff x="1709041" y="1589293"/>
              <a:chExt cx="272144" cy="6531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261554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49381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9716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61553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49377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49712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3"/>
            <p:cNvGrpSpPr/>
            <p:nvPr/>
          </p:nvGrpSpPr>
          <p:grpSpPr>
            <a:xfrm rot="5400000">
              <a:off x="2813312" y="4266820"/>
              <a:ext cx="272144" cy="65314"/>
              <a:chOff x="1709041" y="1589293"/>
              <a:chExt cx="272144" cy="6531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13"/>
            <p:cNvGrpSpPr/>
            <p:nvPr/>
          </p:nvGrpSpPr>
          <p:grpSpPr>
            <a:xfrm rot="5400000">
              <a:off x="3513648" y="4266820"/>
              <a:ext cx="272144" cy="65314"/>
              <a:chOff x="1709041" y="1589293"/>
              <a:chExt cx="272144" cy="653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 flipH="1">
              <a:off x="3868730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6746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grpSp>
        <p:nvGrpSpPr>
          <p:cNvPr id="28" name="Group 60"/>
          <p:cNvGrpSpPr/>
          <p:nvPr/>
        </p:nvGrpSpPr>
        <p:grpSpPr>
          <a:xfrm>
            <a:off x="1424933" y="4214082"/>
            <a:ext cx="2052607" cy="1634188"/>
            <a:chOff x="7213398" y="3008016"/>
            <a:chExt cx="2257868" cy="1852080"/>
          </a:xfrm>
        </p:grpSpPr>
        <p:grpSp>
          <p:nvGrpSpPr>
            <p:cNvPr id="231" name="Group 42"/>
            <p:cNvGrpSpPr/>
            <p:nvPr/>
          </p:nvGrpSpPr>
          <p:grpSpPr>
            <a:xfrm>
              <a:off x="7344030" y="3360015"/>
              <a:ext cx="1273658" cy="239485"/>
              <a:chOff x="1001486" y="1676405"/>
              <a:chExt cx="1273658" cy="23948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2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7213398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58111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84496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233" name="Group 42"/>
            <p:cNvGrpSpPr/>
            <p:nvPr/>
          </p:nvGrpSpPr>
          <p:grpSpPr>
            <a:xfrm>
              <a:off x="7344030" y="3751900"/>
              <a:ext cx="1273658" cy="239485"/>
              <a:chOff x="1001486" y="1676405"/>
              <a:chExt cx="1273658" cy="239485"/>
            </a:xfrm>
          </p:grpSpPr>
          <p:sp>
            <p:nvSpPr>
              <p:cNvPr id="98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4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7" name="Straight Arrow Connector 66"/>
            <p:cNvCxnSpPr>
              <a:stCxn id="105" idx="4"/>
              <a:endCxn id="98" idx="0"/>
            </p:cNvCxnSpPr>
            <p:nvPr/>
          </p:nvCxnSpPr>
          <p:spPr>
            <a:xfrm>
              <a:off x="7463773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06" idx="4"/>
              <a:endCxn id="99" idx="0"/>
            </p:cNvCxnSpPr>
            <p:nvPr/>
          </p:nvCxnSpPr>
          <p:spPr>
            <a:xfrm>
              <a:off x="779761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07" idx="4"/>
              <a:endCxn id="100" idx="0"/>
            </p:cNvCxnSpPr>
            <p:nvPr/>
          </p:nvCxnSpPr>
          <p:spPr>
            <a:xfrm>
              <a:off x="8497946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42"/>
            <p:cNvGrpSpPr/>
            <p:nvPr/>
          </p:nvGrpSpPr>
          <p:grpSpPr>
            <a:xfrm>
              <a:off x="7344030" y="4620611"/>
              <a:ext cx="1273658" cy="239485"/>
              <a:chOff x="1001486" y="1676405"/>
              <a:chExt cx="1273658" cy="239485"/>
            </a:xfrm>
          </p:grpSpPr>
          <p:sp>
            <p:nvSpPr>
              <p:cNvPr id="91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6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8" name="Group 13"/>
            <p:cNvGrpSpPr/>
            <p:nvPr/>
          </p:nvGrpSpPr>
          <p:grpSpPr>
            <a:xfrm rot="5400000">
              <a:off x="7338587" y="4266820"/>
              <a:ext cx="272144" cy="65314"/>
              <a:chOff x="1709041" y="1589293"/>
              <a:chExt cx="272144" cy="6531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>
              <a:off x="7474655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80849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508828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474651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0848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08824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13"/>
            <p:cNvGrpSpPr/>
            <p:nvPr/>
          </p:nvGrpSpPr>
          <p:grpSpPr>
            <a:xfrm rot="5400000">
              <a:off x="7672424" y="4266820"/>
              <a:ext cx="272144" cy="65314"/>
              <a:chOff x="1709041" y="1589293"/>
              <a:chExt cx="272144" cy="65314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13"/>
            <p:cNvGrpSpPr/>
            <p:nvPr/>
          </p:nvGrpSpPr>
          <p:grpSpPr>
            <a:xfrm rot="5400000">
              <a:off x="8372760" y="4266820"/>
              <a:ext cx="272144" cy="65314"/>
              <a:chOff x="1709041" y="1589293"/>
              <a:chExt cx="272144" cy="6531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Left Bracket 79"/>
            <p:cNvSpPr/>
            <p:nvPr/>
          </p:nvSpPr>
          <p:spPr>
            <a:xfrm flipH="1">
              <a:off x="8727842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55858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V="1">
            <a:off x="1648138" y="2627079"/>
            <a:ext cx="303489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951628" y="2617473"/>
            <a:ext cx="636668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96445" y="2512109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96445" y="2810833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78405" y="3548849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52132" y="4499186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52132" y="4797910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4092" y="5535926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662085" y="2629835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951627" y="2649790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592705" y="2617473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1659042" y="4637322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659042" y="4983109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659042" y="5746130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657804" y="4637322"/>
            <a:ext cx="940158" cy="3457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657804" y="4986005"/>
            <a:ext cx="940157" cy="7559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296641" y="3872579"/>
            <a:ext cx="1622400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DFO scheduling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305457" y="5852121"/>
            <a:ext cx="1604766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BFO scheduling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284176" y="3872579"/>
            <a:ext cx="3142175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LS*N</a:t>
            </a:r>
            <a:endParaRPr lang="en-US" dirty="0"/>
          </a:p>
        </p:txBody>
      </p:sp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4617725" y="1174350"/>
          <a:ext cx="3256700" cy="108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40"/>
                <a:gridCol w="651340"/>
                <a:gridCol w="651340"/>
                <a:gridCol w="651340"/>
                <a:gridCol w="651340"/>
              </a:tblGrid>
              <a:tr h="215153">
                <a:tc rowSpan="2" gridSpan="2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83127" marR="83127" marT="40341" marB="40341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Work-item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1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(W0)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(W1)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(WX)</a:t>
                      </a:r>
                      <a:endParaRPr lang="en-US" sz="900" dirty="0"/>
                    </a:p>
                  </a:txBody>
                  <a:tcPr marL="0" marR="0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153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Loop iteration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(L0)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(L1)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(LX)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</a:tbl>
          </a:graphicData>
        </a:graphic>
      </p:graphicFrame>
      <p:grpSp>
        <p:nvGrpSpPr>
          <p:cNvPr id="241" name="Group 198"/>
          <p:cNvGrpSpPr/>
          <p:nvPr/>
        </p:nvGrpSpPr>
        <p:grpSpPr>
          <a:xfrm>
            <a:off x="3887029" y="2576064"/>
            <a:ext cx="4073881" cy="1368631"/>
            <a:chOff x="4286365" y="2670995"/>
            <a:chExt cx="4481269" cy="1551115"/>
          </a:xfrm>
        </p:grpSpPr>
        <p:grpSp>
          <p:nvGrpSpPr>
            <p:cNvPr id="242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243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244" name="Group 13"/>
          <p:cNvGrpSpPr/>
          <p:nvPr/>
        </p:nvGrpSpPr>
        <p:grpSpPr>
          <a:xfrm>
            <a:off x="6024536" y="3417556"/>
            <a:ext cx="247404" cy="57630"/>
            <a:chOff x="1709041" y="1589293"/>
            <a:chExt cx="272144" cy="65314"/>
          </a:xfrm>
        </p:grpSpPr>
        <p:sp>
          <p:nvSpPr>
            <p:cNvPr id="192" name="Oval 191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4282673" y="5850011"/>
            <a:ext cx="2823177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N</a:t>
            </a:r>
            <a:endParaRPr lang="en-US" dirty="0"/>
          </a:p>
        </p:txBody>
      </p:sp>
      <p:grpSp>
        <p:nvGrpSpPr>
          <p:cNvPr id="245" name="Group 212"/>
          <p:cNvGrpSpPr/>
          <p:nvPr/>
        </p:nvGrpSpPr>
        <p:grpSpPr>
          <a:xfrm>
            <a:off x="3885526" y="4544114"/>
            <a:ext cx="4073881" cy="1368631"/>
            <a:chOff x="4286365" y="2670995"/>
            <a:chExt cx="4481269" cy="1551115"/>
          </a:xfrm>
        </p:grpSpPr>
        <p:grpSp>
          <p:nvGrpSpPr>
            <p:cNvPr id="246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251" name="Straight Arrow Connector 250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Rectangle 251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247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248" name="Group 13"/>
          <p:cNvGrpSpPr/>
          <p:nvPr/>
        </p:nvGrpSpPr>
        <p:grpSpPr>
          <a:xfrm>
            <a:off x="6023033" y="5394987"/>
            <a:ext cx="247404" cy="57630"/>
            <a:chOff x="1709041" y="1589293"/>
            <a:chExt cx="272144" cy="65314"/>
          </a:xfrm>
        </p:grpSpPr>
        <p:sp>
          <p:nvSpPr>
            <p:cNvPr id="257" name="Oval 256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Straight Connector 252"/>
          <p:cNvCxnSpPr/>
          <p:nvPr/>
        </p:nvCxnSpPr>
        <p:spPr>
          <a:xfrm>
            <a:off x="4396668" y="5726053"/>
            <a:ext cx="70420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5102375" y="5062263"/>
            <a:ext cx="722244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6490266" y="5236400"/>
            <a:ext cx="704205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47749" y="1851969"/>
            <a:ext cx="1916774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An example region</a:t>
            </a:r>
            <a:endParaRPr lang="en-US" dirty="0"/>
          </a:p>
        </p:txBody>
      </p:sp>
      <p:grpSp>
        <p:nvGrpSpPr>
          <p:cNvPr id="249" name="Group 268"/>
          <p:cNvGrpSpPr/>
          <p:nvPr/>
        </p:nvGrpSpPr>
        <p:grpSpPr>
          <a:xfrm>
            <a:off x="5120415" y="2354703"/>
            <a:ext cx="711732" cy="367777"/>
            <a:chOff x="5632456" y="2935363"/>
            <a:chExt cx="782905" cy="416814"/>
          </a:xfrm>
        </p:grpSpPr>
        <p:sp>
          <p:nvSpPr>
            <p:cNvPr id="267" name="Left Brace 266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858862" y="2935363"/>
              <a:ext cx="330091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N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6" name="Group 269"/>
          <p:cNvGrpSpPr/>
          <p:nvPr/>
        </p:nvGrpSpPr>
        <p:grpSpPr>
          <a:xfrm>
            <a:off x="5114543" y="4597442"/>
            <a:ext cx="711732" cy="367777"/>
            <a:chOff x="5632456" y="2935363"/>
            <a:chExt cx="782905" cy="416814"/>
          </a:xfrm>
        </p:grpSpPr>
        <p:sp>
          <p:nvSpPr>
            <p:cNvPr id="271" name="Left Brace 270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835941" y="2935363"/>
              <a:ext cx="375936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LS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4386" y="2734236"/>
            <a:ext cx="730251" cy="10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977" y="2734236"/>
            <a:ext cx="730251" cy="10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205" y="2734236"/>
            <a:ext cx="730251" cy="10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91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Comparison of scheduling policies 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D0256-9C08-41C3-9626-C272DC9AECF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659" y="175926"/>
            <a:ext cx="3958167" cy="329081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600" dirty="0">
                <a:solidFill>
                  <a:srgbClr val="B2B2B2"/>
                </a:solidFill>
              </a:rPr>
              <a:t>The proposed approach – scheduling 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260" y="1073498"/>
            <a:ext cx="2973149" cy="913856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for(k=0; k&lt;N; ++k)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arr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[f(k)+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wid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1424934" y="2213385"/>
            <a:ext cx="2052607" cy="1634188"/>
            <a:chOff x="2354286" y="3008016"/>
            <a:chExt cx="2257868" cy="1852080"/>
          </a:xfrm>
        </p:grpSpPr>
        <p:grpSp>
          <p:nvGrpSpPr>
            <p:cNvPr id="5" name="Group 42"/>
            <p:cNvGrpSpPr/>
            <p:nvPr/>
          </p:nvGrpSpPr>
          <p:grpSpPr>
            <a:xfrm>
              <a:off x="2484918" y="3360015"/>
              <a:ext cx="1273658" cy="239485"/>
              <a:chOff x="1001486" y="1676405"/>
              <a:chExt cx="1273658" cy="23948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2354286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98999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25384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9" name="Group 42"/>
            <p:cNvGrpSpPr/>
            <p:nvPr/>
          </p:nvGrpSpPr>
          <p:grpSpPr>
            <a:xfrm>
              <a:off x="2484918" y="3751900"/>
              <a:ext cx="1273658" cy="239485"/>
              <a:chOff x="1001486" y="1676405"/>
              <a:chExt cx="1273658" cy="239485"/>
            </a:xfrm>
          </p:grpSpPr>
          <p:sp>
            <p:nvSpPr>
              <p:cNvPr id="47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6" name="Straight Arrow Connector 15"/>
            <p:cNvCxnSpPr>
              <a:stCxn id="54" idx="4"/>
              <a:endCxn id="47" idx="0"/>
            </p:cNvCxnSpPr>
            <p:nvPr/>
          </p:nvCxnSpPr>
          <p:spPr>
            <a:xfrm>
              <a:off x="260466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5" idx="4"/>
              <a:endCxn id="48" idx="0"/>
            </p:cNvCxnSpPr>
            <p:nvPr/>
          </p:nvCxnSpPr>
          <p:spPr>
            <a:xfrm>
              <a:off x="2938499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6" idx="4"/>
              <a:endCxn id="49" idx="0"/>
            </p:cNvCxnSpPr>
            <p:nvPr/>
          </p:nvCxnSpPr>
          <p:spPr>
            <a:xfrm>
              <a:off x="3638834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42"/>
            <p:cNvGrpSpPr/>
            <p:nvPr/>
          </p:nvGrpSpPr>
          <p:grpSpPr>
            <a:xfrm>
              <a:off x="2484918" y="4620611"/>
              <a:ext cx="1273658" cy="239485"/>
              <a:chOff x="1001486" y="1676405"/>
              <a:chExt cx="1273658" cy="239485"/>
            </a:xfrm>
          </p:grpSpPr>
          <p:sp>
            <p:nvSpPr>
              <p:cNvPr id="40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" name="Group 13"/>
            <p:cNvGrpSpPr/>
            <p:nvPr/>
          </p:nvGrpSpPr>
          <p:grpSpPr>
            <a:xfrm rot="5400000">
              <a:off x="2479475" y="4266820"/>
              <a:ext cx="272144" cy="65314"/>
              <a:chOff x="1709041" y="1589293"/>
              <a:chExt cx="272144" cy="65314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261554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49381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9716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61553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949377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49712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3"/>
            <p:cNvGrpSpPr/>
            <p:nvPr/>
          </p:nvGrpSpPr>
          <p:grpSpPr>
            <a:xfrm rot="5400000">
              <a:off x="2813312" y="4266820"/>
              <a:ext cx="272144" cy="65314"/>
              <a:chOff x="1709041" y="1589293"/>
              <a:chExt cx="272144" cy="65314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13"/>
            <p:cNvGrpSpPr/>
            <p:nvPr/>
          </p:nvGrpSpPr>
          <p:grpSpPr>
            <a:xfrm rot="5400000">
              <a:off x="3513648" y="4266820"/>
              <a:ext cx="272144" cy="65314"/>
              <a:chOff x="1709041" y="1589293"/>
              <a:chExt cx="272144" cy="6531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 flipH="1">
              <a:off x="3868730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96746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grpSp>
        <p:nvGrpSpPr>
          <p:cNvPr id="28" name="Group 60"/>
          <p:cNvGrpSpPr/>
          <p:nvPr/>
        </p:nvGrpSpPr>
        <p:grpSpPr>
          <a:xfrm>
            <a:off x="1424933" y="4214082"/>
            <a:ext cx="2052607" cy="1634188"/>
            <a:chOff x="7213398" y="3008016"/>
            <a:chExt cx="2257868" cy="1852080"/>
          </a:xfrm>
        </p:grpSpPr>
        <p:grpSp>
          <p:nvGrpSpPr>
            <p:cNvPr id="43" name="Group 42"/>
            <p:cNvGrpSpPr/>
            <p:nvPr/>
          </p:nvGrpSpPr>
          <p:grpSpPr>
            <a:xfrm>
              <a:off x="7344030" y="3360015"/>
              <a:ext cx="1273658" cy="239485"/>
              <a:chOff x="1001486" y="1676405"/>
              <a:chExt cx="1273658" cy="23948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7213398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58111" y="3008016"/>
              <a:ext cx="45704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84496" y="3008016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</a:t>
              </a:r>
              <a:r>
                <a:rPr lang="en-US" sz="1400" baseline="-25000" dirty="0"/>
                <a:t>LS-1</a:t>
              </a:r>
            </a:p>
          </p:txBody>
        </p:sp>
        <p:grpSp>
          <p:nvGrpSpPr>
            <p:cNvPr id="57" name="Group 42"/>
            <p:cNvGrpSpPr/>
            <p:nvPr/>
          </p:nvGrpSpPr>
          <p:grpSpPr>
            <a:xfrm>
              <a:off x="7344030" y="3751900"/>
              <a:ext cx="1273658" cy="239485"/>
              <a:chOff x="1001486" y="1676405"/>
              <a:chExt cx="1273658" cy="239485"/>
            </a:xfrm>
          </p:grpSpPr>
          <p:sp>
            <p:nvSpPr>
              <p:cNvPr id="98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7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7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7" name="Straight Arrow Connector 66"/>
            <p:cNvCxnSpPr>
              <a:stCxn id="105" idx="4"/>
              <a:endCxn id="98" idx="0"/>
            </p:cNvCxnSpPr>
            <p:nvPr/>
          </p:nvCxnSpPr>
          <p:spPr>
            <a:xfrm>
              <a:off x="7463773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06" idx="4"/>
              <a:endCxn id="99" idx="0"/>
            </p:cNvCxnSpPr>
            <p:nvPr/>
          </p:nvCxnSpPr>
          <p:spPr>
            <a:xfrm>
              <a:off x="7797611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07" idx="4"/>
              <a:endCxn id="100" idx="0"/>
            </p:cNvCxnSpPr>
            <p:nvPr/>
          </p:nvCxnSpPr>
          <p:spPr>
            <a:xfrm>
              <a:off x="8497946" y="3588614"/>
              <a:ext cx="0" cy="1632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42"/>
            <p:cNvGrpSpPr/>
            <p:nvPr/>
          </p:nvGrpSpPr>
          <p:grpSpPr>
            <a:xfrm>
              <a:off x="7344030" y="4620611"/>
              <a:ext cx="1273658" cy="239485"/>
              <a:chOff x="1001486" y="1676405"/>
              <a:chExt cx="1273658" cy="239485"/>
            </a:xfrm>
          </p:grpSpPr>
          <p:sp>
            <p:nvSpPr>
              <p:cNvPr id="91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6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13"/>
            <p:cNvGrpSpPr/>
            <p:nvPr/>
          </p:nvGrpSpPr>
          <p:grpSpPr>
            <a:xfrm rot="5400000">
              <a:off x="7338587" y="4266820"/>
              <a:ext cx="272144" cy="65314"/>
              <a:chOff x="1709041" y="1589293"/>
              <a:chExt cx="272144" cy="65314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15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15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>
              <a:off x="7474655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808493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508828" y="3980506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474651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08489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8508824" y="4470372"/>
              <a:ext cx="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13"/>
            <p:cNvGrpSpPr/>
            <p:nvPr/>
          </p:nvGrpSpPr>
          <p:grpSpPr>
            <a:xfrm rot="5400000">
              <a:off x="7672424" y="4266820"/>
              <a:ext cx="272144" cy="65314"/>
              <a:chOff x="1709041" y="1589293"/>
              <a:chExt cx="272144" cy="65314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13"/>
            <p:cNvGrpSpPr/>
            <p:nvPr/>
          </p:nvGrpSpPr>
          <p:grpSpPr>
            <a:xfrm rot="5400000">
              <a:off x="8372760" y="4266820"/>
              <a:ext cx="272144" cy="65314"/>
              <a:chOff x="1709041" y="1589293"/>
              <a:chExt cx="272144" cy="6531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Left Bracket 79"/>
            <p:cNvSpPr/>
            <p:nvPr/>
          </p:nvSpPr>
          <p:spPr>
            <a:xfrm flipH="1">
              <a:off x="8727842" y="3363635"/>
              <a:ext cx="66116" cy="1496461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755858" y="3918742"/>
              <a:ext cx="7154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</a:t>
              </a:r>
              <a:endParaRPr lang="en-US" sz="1400" baseline="-25000" dirty="0"/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V="1">
            <a:off x="1648138" y="2627079"/>
            <a:ext cx="303489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951628" y="2617473"/>
            <a:ext cx="636668" cy="11122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96445" y="2512109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96445" y="2810833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78405" y="3548849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52132" y="4499186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52132" y="4797910"/>
            <a:ext cx="27280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4092" y="5535926"/>
            <a:ext cx="390842" cy="298724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r"/>
            <a:r>
              <a:rPr lang="en-US" sz="1400" dirty="0"/>
              <a:t>i</a:t>
            </a:r>
            <a:r>
              <a:rPr lang="en-US" sz="1400" baseline="-25000" dirty="0"/>
              <a:t>N-1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1662085" y="2629835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951627" y="2649790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2592705" y="2617473"/>
            <a:ext cx="0" cy="1112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1659042" y="4637322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659042" y="4983109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659042" y="5746130"/>
            <a:ext cx="940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 flipH="1">
            <a:off x="1657804" y="4637322"/>
            <a:ext cx="940158" cy="3457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H="1">
            <a:off x="1657804" y="4986005"/>
            <a:ext cx="940157" cy="7559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296641" y="3872579"/>
            <a:ext cx="1622400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DFO scheduling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1305457" y="5852121"/>
            <a:ext cx="1604766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BFO scheduling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284176" y="3872579"/>
            <a:ext cx="3142175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LS*N</a:t>
            </a:r>
            <a:endParaRPr lang="en-US" dirty="0"/>
          </a:p>
        </p:txBody>
      </p:sp>
      <p:graphicFrame>
        <p:nvGraphicFramePr>
          <p:cNvPr id="237" name="Table 236"/>
          <p:cNvGraphicFramePr>
            <a:graphicFrameLocks noGrp="1"/>
          </p:cNvGraphicFramePr>
          <p:nvPr/>
        </p:nvGraphicFramePr>
        <p:xfrm>
          <a:off x="4617725" y="1174350"/>
          <a:ext cx="3256700" cy="108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340"/>
                <a:gridCol w="651340"/>
                <a:gridCol w="651340"/>
                <a:gridCol w="651340"/>
                <a:gridCol w="651340"/>
              </a:tblGrid>
              <a:tr h="215153">
                <a:tc rowSpan="2" gridSpan="2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83127" marR="83127" marT="40341" marB="40341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Work-item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15153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(W0)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(W1)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(WX)</a:t>
                      </a:r>
                      <a:endParaRPr lang="en-US" sz="900" dirty="0"/>
                    </a:p>
                  </a:txBody>
                  <a:tcPr marL="0" marR="0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5153">
                <a:tc rowSpan="3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Loop iteration stride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marT="40341" marB="40341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0 (L0)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noFill/>
                  </a:tcPr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 (L1)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51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Other (LX)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BFO</a:t>
                      </a:r>
                      <a:endParaRPr lang="en-US" sz="900" dirty="0"/>
                    </a:p>
                  </a:txBody>
                  <a:tcPr marL="83127" marR="83127" marT="40341" marB="40341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</a:t>
                      </a:r>
                      <a:endParaRPr lang="en-US" sz="900" dirty="0"/>
                    </a:p>
                  </a:txBody>
                  <a:tcPr marL="83127" marR="83127" marT="40341" marB="40341" anchor="ctr"/>
                </a:tc>
              </a:tr>
            </a:tbl>
          </a:graphicData>
        </a:graphic>
      </p:graphicFrame>
      <p:grpSp>
        <p:nvGrpSpPr>
          <p:cNvPr id="79" name="Group 198"/>
          <p:cNvGrpSpPr/>
          <p:nvPr/>
        </p:nvGrpSpPr>
        <p:grpSpPr>
          <a:xfrm>
            <a:off x="3887029" y="2576064"/>
            <a:ext cx="4073881" cy="1368631"/>
            <a:chOff x="4286365" y="2670995"/>
            <a:chExt cx="4481269" cy="1551115"/>
          </a:xfrm>
        </p:grpSpPr>
        <p:grpSp>
          <p:nvGrpSpPr>
            <p:cNvPr id="94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165" name="Straight Arrow Connector 164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Rectangle 165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101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108" name="Group 13"/>
          <p:cNvGrpSpPr/>
          <p:nvPr/>
        </p:nvGrpSpPr>
        <p:grpSpPr>
          <a:xfrm>
            <a:off x="6024536" y="3417556"/>
            <a:ext cx="247404" cy="57630"/>
            <a:chOff x="1709041" y="1589293"/>
            <a:chExt cx="272144" cy="65314"/>
          </a:xfrm>
        </p:grpSpPr>
        <p:sp>
          <p:nvSpPr>
            <p:cNvPr id="192" name="Oval 191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4282673" y="5850011"/>
            <a:ext cx="3980161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dirty="0" smtClean="0"/>
              <a:t>Number of cache misses = N*LS/</a:t>
            </a:r>
            <a:r>
              <a:rPr lang="en-US" dirty="0" err="1" smtClean="0"/>
              <a:t>LineSize</a:t>
            </a:r>
            <a:endParaRPr lang="en-US" dirty="0"/>
          </a:p>
        </p:txBody>
      </p:sp>
      <p:grpSp>
        <p:nvGrpSpPr>
          <p:cNvPr id="112" name="Group 212"/>
          <p:cNvGrpSpPr/>
          <p:nvPr/>
        </p:nvGrpSpPr>
        <p:grpSpPr>
          <a:xfrm>
            <a:off x="3885526" y="4544114"/>
            <a:ext cx="4073881" cy="1368631"/>
            <a:chOff x="4286365" y="2670995"/>
            <a:chExt cx="4481269" cy="1551115"/>
          </a:xfrm>
        </p:grpSpPr>
        <p:grpSp>
          <p:nvGrpSpPr>
            <p:cNvPr id="113" name="Group 166"/>
            <p:cNvGrpSpPr/>
            <p:nvPr/>
          </p:nvGrpSpPr>
          <p:grpSpPr>
            <a:xfrm>
              <a:off x="4842371" y="3873296"/>
              <a:ext cx="3925263" cy="348814"/>
              <a:chOff x="4590717" y="3095088"/>
              <a:chExt cx="3925263" cy="348814"/>
            </a:xfrm>
          </p:grpSpPr>
          <p:cxnSp>
            <p:nvCxnSpPr>
              <p:cNvPr id="251" name="Straight Arrow Connector 250"/>
              <p:cNvCxnSpPr/>
              <p:nvPr/>
            </p:nvCxnSpPr>
            <p:spPr>
              <a:xfrm>
                <a:off x="4590717" y="3271211"/>
                <a:ext cx="33766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2" name="Rectangle 251"/>
              <p:cNvSpPr/>
              <p:nvPr/>
            </p:nvSpPr>
            <p:spPr>
              <a:xfrm>
                <a:off x="7944317" y="3095088"/>
                <a:ext cx="571663" cy="34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time</a:t>
                </a:r>
              </a:p>
            </p:txBody>
          </p:sp>
        </p:grpSp>
        <p:grpSp>
          <p:nvGrpSpPr>
            <p:cNvPr id="116" name="Group 195"/>
            <p:cNvGrpSpPr/>
            <p:nvPr/>
          </p:nvGrpSpPr>
          <p:grpSpPr>
            <a:xfrm>
              <a:off x="4286365" y="2670995"/>
              <a:ext cx="575542" cy="1377632"/>
              <a:chOff x="4286365" y="2670995"/>
              <a:chExt cx="575542" cy="1377632"/>
            </a:xfrm>
          </p:grpSpPr>
          <p:cxnSp>
            <p:nvCxnSpPr>
              <p:cNvPr id="222" name="Straight Arrow Connector 221"/>
              <p:cNvCxnSpPr/>
              <p:nvPr/>
            </p:nvCxnSpPr>
            <p:spPr>
              <a:xfrm flipV="1">
                <a:off x="4837988" y="2670995"/>
                <a:ext cx="0" cy="13776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0" name="Rectangle 249"/>
              <p:cNvSpPr/>
              <p:nvPr/>
            </p:nvSpPr>
            <p:spPr>
              <a:xfrm rot="16200000">
                <a:off x="4114719" y="3115447"/>
                <a:ext cx="918834" cy="575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Memory</a:t>
                </a:r>
                <a:br>
                  <a:rPr lang="en-US" sz="1400" dirty="0"/>
                </a:br>
                <a:r>
                  <a:rPr lang="en-US" sz="1400" dirty="0"/>
                  <a:t> address</a:t>
                </a:r>
              </a:p>
            </p:txBody>
          </p:sp>
        </p:grpSp>
      </p:grpSp>
      <p:grpSp>
        <p:nvGrpSpPr>
          <p:cNvPr id="117" name="Group 13"/>
          <p:cNvGrpSpPr/>
          <p:nvPr/>
        </p:nvGrpSpPr>
        <p:grpSpPr>
          <a:xfrm>
            <a:off x="6023033" y="5394987"/>
            <a:ext cx="247404" cy="57630"/>
            <a:chOff x="1709041" y="1589293"/>
            <a:chExt cx="272144" cy="65314"/>
          </a:xfrm>
        </p:grpSpPr>
        <p:sp>
          <p:nvSpPr>
            <p:cNvPr id="257" name="Oval 256"/>
            <p:cNvSpPr/>
            <p:nvPr/>
          </p:nvSpPr>
          <p:spPr>
            <a:xfrm>
              <a:off x="170904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812456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915871" y="1589293"/>
              <a:ext cx="65314" cy="6531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Straight Connector 252"/>
          <p:cNvCxnSpPr/>
          <p:nvPr/>
        </p:nvCxnSpPr>
        <p:spPr>
          <a:xfrm flipV="1">
            <a:off x="4396668" y="5113443"/>
            <a:ext cx="704205" cy="62941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5102376" y="4675192"/>
            <a:ext cx="710229" cy="607163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6490266" y="4853623"/>
            <a:ext cx="704205" cy="63490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47749" y="1851969"/>
            <a:ext cx="1916774" cy="35985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dirty="0" smtClean="0"/>
              <a:t>An example region</a:t>
            </a:r>
            <a:endParaRPr lang="en-US" dirty="0"/>
          </a:p>
        </p:txBody>
      </p:sp>
      <p:grpSp>
        <p:nvGrpSpPr>
          <p:cNvPr id="118" name="Group 268"/>
          <p:cNvGrpSpPr/>
          <p:nvPr/>
        </p:nvGrpSpPr>
        <p:grpSpPr>
          <a:xfrm>
            <a:off x="5120415" y="2522791"/>
            <a:ext cx="711732" cy="367777"/>
            <a:chOff x="5632456" y="2935363"/>
            <a:chExt cx="782905" cy="416814"/>
          </a:xfrm>
        </p:grpSpPr>
        <p:sp>
          <p:nvSpPr>
            <p:cNvPr id="267" name="Left Brace 266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5858862" y="2935363"/>
              <a:ext cx="330091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N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Group 269"/>
          <p:cNvGrpSpPr/>
          <p:nvPr/>
        </p:nvGrpSpPr>
        <p:grpSpPr>
          <a:xfrm>
            <a:off x="5100873" y="4276740"/>
            <a:ext cx="711732" cy="367777"/>
            <a:chOff x="5632456" y="2935363"/>
            <a:chExt cx="782905" cy="416814"/>
          </a:xfrm>
        </p:grpSpPr>
        <p:sp>
          <p:nvSpPr>
            <p:cNvPr id="271" name="Left Brace 270"/>
            <p:cNvSpPr/>
            <p:nvPr/>
          </p:nvSpPr>
          <p:spPr>
            <a:xfrm rot="5400000">
              <a:off x="5967811" y="2904627"/>
              <a:ext cx="112195" cy="7829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835941" y="2935363"/>
              <a:ext cx="375936" cy="3488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400" dirty="0">
                  <a:solidFill>
                    <a:prstClr val="black"/>
                  </a:solidFill>
                </a:rPr>
                <a:t>LS</a:t>
              </a:r>
              <a:endParaRPr lang="en-US" sz="1400" baseline="-250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4386" y="3016967"/>
            <a:ext cx="730251" cy="78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977" y="2983349"/>
            <a:ext cx="730251" cy="78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205" y="2588342"/>
            <a:ext cx="730251" cy="78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87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LC’s Impact </a:t>
            </a:r>
            <a:r>
              <a:rPr lang="en-US" dirty="0"/>
              <a:t>on Locality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653329"/>
              </p:ext>
            </p:extLst>
          </p:nvPr>
        </p:nvGraphicFramePr>
        <p:xfrm>
          <a:off x="588250" y="1219200"/>
          <a:ext cx="8449056" cy="353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20804" y="1431510"/>
            <a:ext cx="677108" cy="35214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  <a:cs typeface="Times New Roman" pitchFamily="18" charset="0"/>
              </a:rPr>
              <a:t>L1 data cache misses </a:t>
            </a:r>
          </a:p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+mj-lt"/>
                <a:cs typeface="Times New Roman" pitchFamily="18" charset="0"/>
              </a:rPr>
              <a:t>normalized to worst</a:t>
            </a:r>
            <a:r>
              <a:rPr lang="en-US" sz="1600" dirty="0" smtClean="0">
                <a:latin typeface="+mj-lt"/>
                <a:cs typeface="Times New Roman" pitchFamily="18" charset="0"/>
              </a:rPr>
              <a:t>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1057" y="4810726"/>
            <a:ext cx="2491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  <a:cs typeface="Times New Roman" pitchFamily="18" charset="0"/>
              </a:rPr>
              <a:t>BFO has better locality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19200" y="4708110"/>
            <a:ext cx="4754880" cy="76200"/>
            <a:chOff x="487362" y="1234281"/>
            <a:chExt cx="3000555" cy="76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87362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487917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7362" y="1310481"/>
              <a:ext cx="30005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29756" y="4708110"/>
            <a:ext cx="1737360" cy="76200"/>
            <a:chOff x="487362" y="1234281"/>
            <a:chExt cx="3000555" cy="76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87362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87917" y="1234281"/>
              <a:ext cx="0" cy="7620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7362" y="1310481"/>
              <a:ext cx="30005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833872" y="4810726"/>
            <a:ext cx="292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+mj-lt"/>
                <a:cs typeface="Times New Roman" pitchFamily="18" charset="0"/>
              </a:rPr>
              <a:t>DFO has better locality</a:t>
            </a:r>
            <a:endParaRPr lang="en-US" sz="1600" i="1" dirty="0">
              <a:latin typeface="+mj-lt"/>
              <a:cs typeface="Times New Roman" pitchFamily="18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3021" y="1535668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is better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5328595"/>
            <a:ext cx="8229600" cy="843605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LC closely follows best of the two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305800" y="1740986"/>
            <a:ext cx="0" cy="2831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9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Comparison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491647"/>
              </p:ext>
            </p:extLst>
          </p:nvPr>
        </p:nvGraphicFramePr>
        <p:xfrm>
          <a:off x="588250" y="1371600"/>
          <a:ext cx="8449056" cy="353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92" y="1447800"/>
            <a:ext cx="677108" cy="3352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  <a:cs typeface="Times New Roman" pitchFamily="18" charset="0"/>
              </a:rPr>
              <a:t>L1 data cache misses </a:t>
            </a:r>
            <a:br>
              <a:rPr lang="en-US" sz="1600" b="1" dirty="0" smtClean="0">
                <a:latin typeface="+mj-lt"/>
                <a:cs typeface="Times New Roman" pitchFamily="18" charset="0"/>
              </a:rPr>
            </a:br>
            <a:r>
              <a:rPr lang="en-US" sz="1600" dirty="0" smtClean="0">
                <a:latin typeface="+mj-lt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+mj-lt"/>
                <a:cs typeface="Times New Roman" pitchFamily="18" charset="0"/>
              </a:rPr>
              <a:t>normalized to worst</a:t>
            </a:r>
            <a:r>
              <a:rPr lang="en-US" sz="1600" dirty="0" smtClean="0">
                <a:latin typeface="+mj-lt"/>
                <a:cs typeface="Times New Roman" pitchFamily="18" charset="0"/>
              </a:rPr>
              <a:t>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3021" y="167640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is better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05800" y="1893386"/>
            <a:ext cx="0" cy="2831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5328595"/>
            <a:ext cx="8229600" cy="843605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LC outperforms data locality in most benchmarks</a:t>
            </a:r>
          </a:p>
        </p:txBody>
      </p:sp>
    </p:spTree>
    <p:extLst>
      <p:ext uri="{BB962C8B-B14F-4D97-AF65-F5344CB8AC3E}">
        <p14:creationId xmlns:p14="http://schemas.microsoft.com/office/powerpoint/2010/main" val="33438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245703"/>
              </p:ext>
            </p:extLst>
          </p:nvPr>
        </p:nvGraphicFramePr>
        <p:xfrm>
          <a:off x="533400" y="1219200"/>
          <a:ext cx="8449056" cy="3538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677108" cy="36240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  <a:cs typeface="Times New Roman" pitchFamily="18" charset="0"/>
              </a:rPr>
              <a:t>Speedup</a:t>
            </a:r>
          </a:p>
          <a:p>
            <a:pPr algn="ctr"/>
            <a:r>
              <a:rPr lang="en-US" sz="1600" dirty="0" smtClean="0">
                <a:latin typeface="+mj-lt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+mj-lt"/>
                <a:cs typeface="Times New Roman" pitchFamily="18" charset="0"/>
              </a:rPr>
              <a:t>normalized to fastest)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00600"/>
            <a:ext cx="8229600" cy="1020763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LC outperforms </a:t>
            </a:r>
            <a:r>
              <a:rPr lang="en-US" sz="2400" dirty="0" smtClean="0">
                <a:solidFill>
                  <a:srgbClr val="FF0000"/>
                </a:solidFill>
              </a:rPr>
              <a:t>3.32x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1.71x</a:t>
            </a:r>
            <a:r>
              <a:rPr lang="en-US" sz="2400" dirty="0" smtClean="0"/>
              <a:t> over AMD and Intel</a:t>
            </a:r>
          </a:p>
          <a:p>
            <a:r>
              <a:rPr lang="en-US" sz="2400" dirty="0" smtClean="0"/>
              <a:t>LC(no </a:t>
            </a:r>
            <a:r>
              <a:rPr lang="en-US" sz="2400" dirty="0" err="1" smtClean="0"/>
              <a:t>vec</a:t>
            </a:r>
            <a:r>
              <a:rPr lang="en-US" sz="2400" dirty="0" smtClean="0"/>
              <a:t>.) is faster than Intel(DFO, </a:t>
            </a:r>
            <a:r>
              <a:rPr lang="en-US" sz="2400" dirty="0" err="1" smtClean="0"/>
              <a:t>vectorized</a:t>
            </a:r>
            <a:r>
              <a:rPr lang="en-US" sz="2400" dirty="0" smtClean="0"/>
              <a:t>) by 1.04x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1524000"/>
            <a:ext cx="16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igher is better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305800" y="1740986"/>
            <a:ext cx="0" cy="2831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69167"/>
              </p:ext>
            </p:extLst>
          </p:nvPr>
        </p:nvGraphicFramePr>
        <p:xfrm>
          <a:off x="914400" y="1468120"/>
          <a:ext cx="7162800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2184400"/>
                <a:gridCol w="2387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LC/AMD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LC/Intel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3.32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L1 Data Cache Misses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 TLB Misses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LLC Misses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20138"/>
              </p:ext>
            </p:extLst>
          </p:nvPr>
        </p:nvGraphicFramePr>
        <p:xfrm>
          <a:off x="914400" y="3906520"/>
          <a:ext cx="7162800" cy="149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/>
                <a:gridCol w="2184400"/>
                <a:gridCol w="2387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Metric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LC(no </a:t>
                      </a:r>
                      <a:r>
                        <a:rPr lang="en-US" sz="2000" dirty="0" err="1" smtClean="0"/>
                        <a:t>vec</a:t>
                      </a:r>
                      <a:r>
                        <a:rPr lang="en-US" sz="2000" dirty="0" smtClean="0"/>
                        <a:t>)/AMD</a:t>
                      </a:r>
                    </a:p>
                    <a:p>
                      <a:pPr algn="ctr"/>
                      <a:r>
                        <a:rPr lang="en-US" sz="2000" dirty="0" smtClean="0"/>
                        <a:t>(not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vectorized</a:t>
                      </a:r>
                      <a:r>
                        <a:rPr lang="en-US" sz="2000" baseline="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LC/Intel</a:t>
                      </a:r>
                    </a:p>
                    <a:p>
                      <a:pPr algn="ctr"/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vectorized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Instructions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0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0.98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3"/>
          <p:cNvSpPr txBox="1">
            <a:spLocks/>
          </p:cNvSpPr>
          <p:nvPr/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6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9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73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6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8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52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44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Exploiting </a:t>
            </a:r>
            <a:r>
              <a:rPr lang="en-US" dirty="0" smtClean="0">
                <a:solidFill>
                  <a:srgbClr val="FF0000"/>
                </a:solidFill>
              </a:rPr>
              <a:t>data locality in work-items scheduling </a:t>
            </a:r>
            <a:r>
              <a:rPr lang="en-US" dirty="0" smtClean="0"/>
              <a:t>results in higher performance</a:t>
            </a:r>
          </a:p>
          <a:p>
            <a:r>
              <a:rPr lang="en-US" dirty="0" smtClean="0"/>
              <a:t>We proposed an </a:t>
            </a:r>
            <a:r>
              <a:rPr lang="en-US" dirty="0" smtClean="0">
                <a:solidFill>
                  <a:srgbClr val="FF0000"/>
                </a:solidFill>
              </a:rPr>
              <a:t>alternative scheduling approach</a:t>
            </a:r>
            <a:r>
              <a:rPr lang="en-US" dirty="0" smtClean="0"/>
              <a:t>(BFO)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adaptive code generation </a:t>
            </a:r>
            <a:r>
              <a:rPr lang="en-US" dirty="0" smtClean="0"/>
              <a:t>technique(LC)</a:t>
            </a:r>
          </a:p>
          <a:p>
            <a:r>
              <a:rPr lang="en-US" dirty="0" smtClean="0"/>
              <a:t>The proposed approach outperforms state-of-the-art implementations in memory system efficiency and performance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92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86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79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73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66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58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52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44" algn="l" defTabSz="9141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Q &amp;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Hee-Seok</a:t>
            </a:r>
            <a:r>
              <a:rPr lang="en-US" dirty="0" smtClean="0"/>
              <a:t> Kim</a:t>
            </a:r>
            <a:br>
              <a:rPr lang="en-US" dirty="0" smtClean="0"/>
            </a:br>
            <a:r>
              <a:rPr lang="en-US" sz="4000" dirty="0" smtClean="0"/>
              <a:t>kim868@illinois.edu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03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Why care about CPUs for </a:t>
            </a:r>
            <a:r>
              <a:rPr lang="en-US" dirty="0" err="1" smtClean="0"/>
              <a:t>OpenCL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/>
          <a:lstStyle>
            <a:lvl1pPr marL="342780" indent="-342780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89" indent="-285650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599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638" indent="-228519" algn="l" defTabSz="45703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678" indent="-228519" algn="l" defTabSz="45703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8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7" indent="-228519" algn="l" defTabSz="45703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want portable performance from single source</a:t>
            </a:r>
          </a:p>
          <a:p>
            <a:r>
              <a:rPr lang="en-US" dirty="0" smtClean="0"/>
              <a:t>Accelerators based on CPU architecture</a:t>
            </a:r>
          </a:p>
          <a:p>
            <a:pPr lvl="1"/>
            <a:r>
              <a:rPr lang="en-US" dirty="0" smtClean="0"/>
              <a:t>Intel Xeon Phi</a:t>
            </a:r>
          </a:p>
          <a:p>
            <a:r>
              <a:rPr lang="en-US" dirty="0" smtClean="0"/>
              <a:t>CPU to GPU performance gap remains &lt; ~10x</a:t>
            </a:r>
          </a:p>
          <a:p>
            <a:pPr lvl="1"/>
            <a:r>
              <a:rPr lang="en-US" dirty="0" smtClean="0"/>
              <a:t>Amdahl’s law for communication</a:t>
            </a:r>
          </a:p>
          <a:p>
            <a:r>
              <a:rPr lang="en-US" dirty="0" smtClean="0"/>
              <a:t>They are everywhere!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3" y="1476669"/>
            <a:ext cx="8405091" cy="484793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Exploiting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data locality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scheduling work-items for performance</a:t>
            </a:r>
          </a:p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Real system and measurement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demonstrates speedups of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3.32x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1.71x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over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AMD and Intel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OpenCL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implementations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alibri"/>
              </a:rPr>
              <a:t>18 benchmarks from Parboil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Rodinia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  <a:latin typeface="Calibri"/>
              </a:rPr>
              <a:t>AE certified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03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 descr="ae-sta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4217219"/>
            <a:ext cx="1219200" cy="11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469" y="1397217"/>
            <a:ext cx="2191894" cy="3514560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kernel(…)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a-1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barrier();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a+1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b="1" dirty="0" smtClean="0">
                <a:cs typeface="Consolas" panose="020B0609020204030204" pitchFamily="49" charset="0"/>
              </a:rPr>
              <a:t>kernel code</a:t>
            </a:r>
            <a:endParaRPr lang="en-US" b="1" dirty="0">
              <a:cs typeface="Consolas" panose="020B0609020204030204" pitchFamily="49" charset="0"/>
            </a:endParaRPr>
          </a:p>
        </p:txBody>
      </p:sp>
      <p:grpSp>
        <p:nvGrpSpPr>
          <p:cNvPr id="3" name="Group 444"/>
          <p:cNvGrpSpPr/>
          <p:nvPr/>
        </p:nvGrpSpPr>
        <p:grpSpPr>
          <a:xfrm>
            <a:off x="3054971" y="1636693"/>
            <a:ext cx="4625923" cy="3240107"/>
            <a:chOff x="859159" y="2127207"/>
            <a:chExt cx="5088515" cy="3672121"/>
          </a:xfrm>
        </p:grpSpPr>
        <p:grpSp>
          <p:nvGrpSpPr>
            <p:cNvPr id="6" name="Group 402"/>
            <p:cNvGrpSpPr/>
            <p:nvPr/>
          </p:nvGrpSpPr>
          <p:grpSpPr>
            <a:xfrm>
              <a:off x="1208738" y="2429671"/>
              <a:ext cx="4738936" cy="3315853"/>
              <a:chOff x="860386" y="2190179"/>
              <a:chExt cx="4738936" cy="3315853"/>
            </a:xfrm>
          </p:grpSpPr>
          <p:grpSp>
            <p:nvGrpSpPr>
              <p:cNvPr id="7" name="Group 42"/>
              <p:cNvGrpSpPr/>
              <p:nvPr/>
            </p:nvGrpSpPr>
            <p:grpSpPr>
              <a:xfrm>
                <a:off x="860386" y="2342580"/>
                <a:ext cx="1273658" cy="239485"/>
                <a:chOff x="1001486" y="1676405"/>
                <a:chExt cx="1273658" cy="239485"/>
              </a:xfrm>
            </p:grpSpPr>
            <p:sp>
              <p:nvSpPr>
                <p:cNvPr id="72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8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" name="Group 43"/>
              <p:cNvGrpSpPr/>
              <p:nvPr/>
            </p:nvGrpSpPr>
            <p:grpSpPr>
              <a:xfrm>
                <a:off x="2461807" y="2342580"/>
                <a:ext cx="1273658" cy="239485"/>
                <a:chOff x="1001486" y="1676405"/>
                <a:chExt cx="1273658" cy="239485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" name="Group 82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51"/>
              <p:cNvGrpSpPr/>
              <p:nvPr/>
            </p:nvGrpSpPr>
            <p:grpSpPr>
              <a:xfrm>
                <a:off x="4314782" y="2342580"/>
                <a:ext cx="1273658" cy="239485"/>
                <a:chOff x="1001486" y="1676405"/>
                <a:chExt cx="1273658" cy="23948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96" name="Straight Arrow Connector 95"/>
              <p:cNvCxnSpPr>
                <a:stCxn id="36" idx="4"/>
                <a:endCxn id="72" idx="0"/>
              </p:cNvCxnSpPr>
              <p:nvPr/>
            </p:nvCxnSpPr>
            <p:spPr>
              <a:xfrm>
                <a:off x="980129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37" idx="4"/>
                <a:endCxn id="73" idx="0"/>
              </p:cNvCxnSpPr>
              <p:nvPr/>
            </p:nvCxnSpPr>
            <p:spPr>
              <a:xfrm>
                <a:off x="1313967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38" idx="4"/>
                <a:endCxn id="74" idx="0"/>
              </p:cNvCxnSpPr>
              <p:nvPr/>
            </p:nvCxnSpPr>
            <p:spPr>
              <a:xfrm>
                <a:off x="2014301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29" idx="4"/>
                <a:endCxn id="80" idx="0"/>
              </p:cNvCxnSpPr>
              <p:nvPr/>
            </p:nvCxnSpPr>
            <p:spPr>
              <a:xfrm>
                <a:off x="2581549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30" idx="4"/>
                <a:endCxn id="81" idx="0"/>
              </p:cNvCxnSpPr>
              <p:nvPr/>
            </p:nvCxnSpPr>
            <p:spPr>
              <a:xfrm>
                <a:off x="2915387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31" idx="4"/>
                <a:endCxn id="82" idx="0"/>
              </p:cNvCxnSpPr>
              <p:nvPr/>
            </p:nvCxnSpPr>
            <p:spPr>
              <a:xfrm>
                <a:off x="3615722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22" idx="4"/>
                <a:endCxn id="88" idx="0"/>
              </p:cNvCxnSpPr>
              <p:nvPr/>
            </p:nvCxnSpPr>
            <p:spPr>
              <a:xfrm>
                <a:off x="4434524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23" idx="4"/>
                <a:endCxn id="89" idx="0"/>
              </p:cNvCxnSpPr>
              <p:nvPr/>
            </p:nvCxnSpPr>
            <p:spPr>
              <a:xfrm>
                <a:off x="4768362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>
                <a:stCxn id="24" idx="4"/>
                <a:endCxn id="90" idx="0"/>
              </p:cNvCxnSpPr>
              <p:nvPr/>
            </p:nvCxnSpPr>
            <p:spPr>
              <a:xfrm>
                <a:off x="5468697" y="2190179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42"/>
              <p:cNvGrpSpPr/>
              <p:nvPr/>
            </p:nvGrpSpPr>
            <p:grpSpPr>
              <a:xfrm>
                <a:off x="860386" y="321129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127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1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131" name="Oval 130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oup 43"/>
              <p:cNvGrpSpPr/>
              <p:nvPr/>
            </p:nvGrpSpPr>
            <p:grpSpPr>
              <a:xfrm>
                <a:off x="2461807" y="321129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2" name="Group 82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9" name="Group 51"/>
              <p:cNvGrpSpPr/>
              <p:nvPr/>
            </p:nvGrpSpPr>
            <p:grpSpPr>
              <a:xfrm>
                <a:off x="4314782" y="321129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3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147" name="Oval 146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4" name="Group 13"/>
              <p:cNvGrpSpPr/>
              <p:nvPr/>
            </p:nvGrpSpPr>
            <p:grpSpPr>
              <a:xfrm rot="5400000">
                <a:off x="854943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991011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324849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2025184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2592432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>
                <a:off x="2926270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3626605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>
                <a:off x="4445407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4779245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5479580" y="257118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991007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1324845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2025180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592428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2926266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>
                <a:off x="3626601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>
                <a:off x="4445403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>
                <a:off x="4779241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>
                <a:off x="5479576" y="306105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13"/>
              <p:cNvGrpSpPr/>
              <p:nvPr/>
            </p:nvGrpSpPr>
            <p:grpSpPr>
              <a:xfrm rot="5400000">
                <a:off x="1188780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13"/>
              <p:cNvGrpSpPr/>
              <p:nvPr/>
            </p:nvGrpSpPr>
            <p:grpSpPr>
              <a:xfrm rot="5400000">
                <a:off x="1889116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13"/>
              <p:cNvGrpSpPr/>
              <p:nvPr/>
            </p:nvGrpSpPr>
            <p:grpSpPr>
              <a:xfrm rot="5400000">
                <a:off x="2456356" y="2873828"/>
                <a:ext cx="272144" cy="65314"/>
                <a:chOff x="1709041" y="1589293"/>
                <a:chExt cx="272144" cy="65314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13"/>
              <p:cNvGrpSpPr/>
              <p:nvPr/>
            </p:nvGrpSpPr>
            <p:grpSpPr>
              <a:xfrm rot="5400000">
                <a:off x="2790193" y="2873828"/>
                <a:ext cx="272144" cy="65314"/>
                <a:chOff x="1709041" y="1589293"/>
                <a:chExt cx="272144" cy="65314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13"/>
              <p:cNvGrpSpPr/>
              <p:nvPr/>
            </p:nvGrpSpPr>
            <p:grpSpPr>
              <a:xfrm rot="5400000">
                <a:off x="3490529" y="2873828"/>
                <a:ext cx="272144" cy="65314"/>
                <a:chOff x="1709041" y="1589293"/>
                <a:chExt cx="272144" cy="65314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13"/>
              <p:cNvGrpSpPr/>
              <p:nvPr/>
            </p:nvGrpSpPr>
            <p:grpSpPr>
              <a:xfrm rot="5400000">
                <a:off x="4309331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13"/>
              <p:cNvGrpSpPr/>
              <p:nvPr/>
            </p:nvGrpSpPr>
            <p:grpSpPr>
              <a:xfrm rot="5400000">
                <a:off x="4643168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13"/>
              <p:cNvGrpSpPr/>
              <p:nvPr/>
            </p:nvGrpSpPr>
            <p:grpSpPr>
              <a:xfrm rot="5400000">
                <a:off x="5343504" y="2857500"/>
                <a:ext cx="272144" cy="65314"/>
                <a:chOff x="1709041" y="1589293"/>
                <a:chExt cx="272144" cy="65314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3" name="Oval 5"/>
              <p:cNvSpPr/>
              <p:nvPr/>
            </p:nvSpPr>
            <p:spPr>
              <a:xfrm>
                <a:off x="1377473" y="3603176"/>
                <a:ext cx="239485" cy="23948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/>
              <p:cNvCxnSpPr>
                <a:stCxn id="127" idx="4"/>
                <a:endCxn id="233" idx="0"/>
              </p:cNvCxnSpPr>
              <p:nvPr/>
            </p:nvCxnSpPr>
            <p:spPr>
              <a:xfrm>
                <a:off x="980129" y="3450776"/>
                <a:ext cx="517087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128" idx="4"/>
                <a:endCxn id="233" idx="0"/>
              </p:cNvCxnSpPr>
              <p:nvPr/>
            </p:nvCxnSpPr>
            <p:spPr>
              <a:xfrm>
                <a:off x="1313967" y="3450776"/>
                <a:ext cx="183249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>
                <a:stCxn id="129" idx="4"/>
                <a:endCxn id="233" idx="0"/>
              </p:cNvCxnSpPr>
              <p:nvPr/>
            </p:nvCxnSpPr>
            <p:spPr>
              <a:xfrm flipH="1">
                <a:off x="1497216" y="3450776"/>
                <a:ext cx="517086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5"/>
              <p:cNvSpPr/>
              <p:nvPr/>
            </p:nvSpPr>
            <p:spPr>
              <a:xfrm>
                <a:off x="2987968" y="3603175"/>
                <a:ext cx="239485" cy="23948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/>
              <p:cNvCxnSpPr>
                <a:endCxn id="242" idx="0"/>
              </p:cNvCxnSpPr>
              <p:nvPr/>
            </p:nvCxnSpPr>
            <p:spPr>
              <a:xfrm>
                <a:off x="2590624" y="3450775"/>
                <a:ext cx="517087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242" idx="0"/>
              </p:cNvCxnSpPr>
              <p:nvPr/>
            </p:nvCxnSpPr>
            <p:spPr>
              <a:xfrm>
                <a:off x="2924462" y="3450775"/>
                <a:ext cx="183249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/>
              <p:cNvCxnSpPr>
                <a:endCxn id="242" idx="0"/>
              </p:cNvCxnSpPr>
              <p:nvPr/>
            </p:nvCxnSpPr>
            <p:spPr>
              <a:xfrm flipH="1">
                <a:off x="3107711" y="3450775"/>
                <a:ext cx="517086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Oval 5"/>
              <p:cNvSpPr/>
              <p:nvPr/>
            </p:nvSpPr>
            <p:spPr>
              <a:xfrm>
                <a:off x="4822783" y="3603174"/>
                <a:ext cx="239485" cy="23948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7" name="Straight Arrow Connector 246"/>
              <p:cNvCxnSpPr>
                <a:endCxn id="246" idx="0"/>
              </p:cNvCxnSpPr>
              <p:nvPr/>
            </p:nvCxnSpPr>
            <p:spPr>
              <a:xfrm>
                <a:off x="4425439" y="3450774"/>
                <a:ext cx="517087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>
                <a:endCxn id="246" idx="0"/>
              </p:cNvCxnSpPr>
              <p:nvPr/>
            </p:nvCxnSpPr>
            <p:spPr>
              <a:xfrm>
                <a:off x="4759277" y="3450774"/>
                <a:ext cx="183249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/>
              <p:cNvCxnSpPr>
                <a:endCxn id="246" idx="0"/>
              </p:cNvCxnSpPr>
              <p:nvPr/>
            </p:nvCxnSpPr>
            <p:spPr>
              <a:xfrm flipH="1">
                <a:off x="4942526" y="3450774"/>
                <a:ext cx="517086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42"/>
              <p:cNvGrpSpPr/>
              <p:nvPr/>
            </p:nvGrpSpPr>
            <p:grpSpPr>
              <a:xfrm>
                <a:off x="871268" y="400595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51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Oval 251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55" name="Oval 254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" name="Group 43"/>
              <p:cNvGrpSpPr/>
              <p:nvPr/>
            </p:nvGrpSpPr>
            <p:grpSpPr>
              <a:xfrm>
                <a:off x="2472689" y="400595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59" name="Oval 258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Oval 259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Oval 260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6" name="Group 261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63" name="Oval 262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1"/>
              <p:cNvGrpSpPr/>
              <p:nvPr/>
            </p:nvGrpSpPr>
            <p:grpSpPr>
              <a:xfrm>
                <a:off x="4325664" y="4005951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8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" name="Group 42"/>
              <p:cNvGrpSpPr/>
              <p:nvPr/>
            </p:nvGrpSpPr>
            <p:grpSpPr>
              <a:xfrm>
                <a:off x="871268" y="4397836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75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0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43"/>
              <p:cNvGrpSpPr/>
              <p:nvPr/>
            </p:nvGrpSpPr>
            <p:grpSpPr>
              <a:xfrm>
                <a:off x="2472689" y="4397836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2" name="Group 82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87" name="Oval 286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Oval 288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oup 51"/>
              <p:cNvGrpSpPr/>
              <p:nvPr/>
            </p:nvGrpSpPr>
            <p:grpSpPr>
              <a:xfrm>
                <a:off x="4325664" y="4397836"/>
                <a:ext cx="1273658" cy="239485"/>
                <a:chOff x="1001486" y="1676405"/>
                <a:chExt cx="1273658" cy="239485"/>
              </a:xfrm>
            </p:grpSpPr>
            <p:sp>
              <p:nvSpPr>
                <p:cNvPr id="291" name="Oval 290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4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295" name="Oval 294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Oval 295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298" name="Straight Arrow Connector 297"/>
              <p:cNvCxnSpPr>
                <a:stCxn id="251" idx="4"/>
                <a:endCxn id="275" idx="0"/>
              </p:cNvCxnSpPr>
              <p:nvPr/>
            </p:nvCxnSpPr>
            <p:spPr>
              <a:xfrm>
                <a:off x="991011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/>
              <p:cNvCxnSpPr>
                <a:stCxn id="252" idx="4"/>
                <a:endCxn id="276" idx="0"/>
              </p:cNvCxnSpPr>
              <p:nvPr/>
            </p:nvCxnSpPr>
            <p:spPr>
              <a:xfrm>
                <a:off x="1324849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253" idx="4"/>
                <a:endCxn id="277" idx="0"/>
              </p:cNvCxnSpPr>
              <p:nvPr/>
            </p:nvCxnSpPr>
            <p:spPr>
              <a:xfrm>
                <a:off x="2025184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>
                <a:stCxn id="259" idx="4"/>
                <a:endCxn id="283" idx="0"/>
              </p:cNvCxnSpPr>
              <p:nvPr/>
            </p:nvCxnSpPr>
            <p:spPr>
              <a:xfrm>
                <a:off x="2592432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>
                <a:stCxn id="260" idx="4"/>
                <a:endCxn id="284" idx="0"/>
              </p:cNvCxnSpPr>
              <p:nvPr/>
            </p:nvCxnSpPr>
            <p:spPr>
              <a:xfrm>
                <a:off x="2926270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61" idx="4"/>
                <a:endCxn id="285" idx="0"/>
              </p:cNvCxnSpPr>
              <p:nvPr/>
            </p:nvCxnSpPr>
            <p:spPr>
              <a:xfrm>
                <a:off x="3626605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>
                <a:stCxn id="267" idx="4"/>
                <a:endCxn id="291" idx="0"/>
              </p:cNvCxnSpPr>
              <p:nvPr/>
            </p:nvCxnSpPr>
            <p:spPr>
              <a:xfrm>
                <a:off x="4445407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>
                <a:stCxn id="268" idx="4"/>
                <a:endCxn id="292" idx="0"/>
              </p:cNvCxnSpPr>
              <p:nvPr/>
            </p:nvCxnSpPr>
            <p:spPr>
              <a:xfrm>
                <a:off x="4779245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>
                <a:stCxn id="269" idx="4"/>
                <a:endCxn id="293" idx="0"/>
              </p:cNvCxnSpPr>
              <p:nvPr/>
            </p:nvCxnSpPr>
            <p:spPr>
              <a:xfrm>
                <a:off x="5479580" y="4245436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42"/>
              <p:cNvGrpSpPr/>
              <p:nvPr/>
            </p:nvGrpSpPr>
            <p:grpSpPr>
              <a:xfrm>
                <a:off x="871268" y="5266547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08" name="Oval 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6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" name="Group 43"/>
              <p:cNvGrpSpPr/>
              <p:nvPr/>
            </p:nvGrpSpPr>
            <p:grpSpPr>
              <a:xfrm>
                <a:off x="2472689" y="5266547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8" name="Group 82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20" name="Oval 319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Oval 321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9" name="Group 51"/>
              <p:cNvGrpSpPr/>
              <p:nvPr/>
            </p:nvGrpSpPr>
            <p:grpSpPr>
              <a:xfrm>
                <a:off x="4325664" y="5266547"/>
                <a:ext cx="1273658" cy="239485"/>
                <a:chOff x="1001486" y="1676405"/>
                <a:chExt cx="1273658" cy="239485"/>
              </a:xfrm>
            </p:grpSpPr>
            <p:sp>
              <p:nvSpPr>
                <p:cNvPr id="324" name="Oval 323"/>
                <p:cNvSpPr/>
                <p:nvPr/>
              </p:nvSpPr>
              <p:spPr>
                <a:xfrm>
                  <a:off x="1001486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1335324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2035659" y="1676405"/>
                  <a:ext cx="239485" cy="23948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70" name="Group 13"/>
                <p:cNvGrpSpPr/>
                <p:nvPr/>
              </p:nvGrpSpPr>
              <p:grpSpPr>
                <a:xfrm>
                  <a:off x="1669162" y="1763469"/>
                  <a:ext cx="272144" cy="65314"/>
                  <a:chOff x="1709041" y="1589293"/>
                  <a:chExt cx="272144" cy="65314"/>
                </a:xfrm>
              </p:grpSpPr>
              <p:sp>
                <p:nvSpPr>
                  <p:cNvPr id="328" name="Oval 327"/>
                  <p:cNvSpPr/>
                  <p:nvPr/>
                </p:nvSpPr>
                <p:spPr>
                  <a:xfrm>
                    <a:off x="170904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1812456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Oval 329"/>
                  <p:cNvSpPr/>
                  <p:nvPr/>
                </p:nvSpPr>
                <p:spPr>
                  <a:xfrm>
                    <a:off x="1915871" y="1589293"/>
                    <a:ext cx="65314" cy="65314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1" name="Group 13"/>
              <p:cNvGrpSpPr/>
              <p:nvPr/>
            </p:nvGrpSpPr>
            <p:grpSpPr>
              <a:xfrm rot="5400000">
                <a:off x="865825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>
                <a:off x="1001893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>
                <a:off x="1335731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>
                <a:off x="2036066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2603314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2937152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>
                <a:off x="3637487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4456289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>
                <a:off x="4790127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>
                <a:off x="5490462" y="4626442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>
                <a:off x="1001889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1335727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>
                <a:off x="2036062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603310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>
                <a:off x="2937148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>
                <a:off x="3637483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>
                <a:off x="4456285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Arrow Connector 350"/>
              <p:cNvCxnSpPr/>
              <p:nvPr/>
            </p:nvCxnSpPr>
            <p:spPr>
              <a:xfrm>
                <a:off x="4790123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>
                <a:off x="5490458" y="5116308"/>
                <a:ext cx="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13"/>
              <p:cNvGrpSpPr/>
              <p:nvPr/>
            </p:nvGrpSpPr>
            <p:grpSpPr>
              <a:xfrm rot="5400000">
                <a:off x="1199662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35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13"/>
              <p:cNvGrpSpPr/>
              <p:nvPr/>
            </p:nvGrpSpPr>
            <p:grpSpPr>
              <a:xfrm rot="5400000">
                <a:off x="1899998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58" name="Oval 35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Oval 35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13"/>
              <p:cNvGrpSpPr/>
              <p:nvPr/>
            </p:nvGrpSpPr>
            <p:grpSpPr>
              <a:xfrm rot="5400000">
                <a:off x="2467238" y="4929084"/>
                <a:ext cx="272144" cy="65314"/>
                <a:chOff x="1709041" y="1589293"/>
                <a:chExt cx="272144" cy="65314"/>
              </a:xfrm>
            </p:grpSpPr>
            <p:sp>
              <p:nvSpPr>
                <p:cNvPr id="362" name="Oval 36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Oval 362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13"/>
              <p:cNvGrpSpPr/>
              <p:nvPr/>
            </p:nvGrpSpPr>
            <p:grpSpPr>
              <a:xfrm rot="5400000">
                <a:off x="2801075" y="4929084"/>
                <a:ext cx="272144" cy="65314"/>
                <a:chOff x="1709041" y="1589293"/>
                <a:chExt cx="272144" cy="65314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13"/>
              <p:cNvGrpSpPr/>
              <p:nvPr/>
            </p:nvGrpSpPr>
            <p:grpSpPr>
              <a:xfrm rot="5400000">
                <a:off x="3501411" y="4929084"/>
                <a:ext cx="272144" cy="65314"/>
                <a:chOff x="1709041" y="1589293"/>
                <a:chExt cx="272144" cy="65314"/>
              </a:xfrm>
            </p:grpSpPr>
            <p:sp>
              <p:nvSpPr>
                <p:cNvPr id="370" name="Oval 369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Oval 371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13"/>
              <p:cNvGrpSpPr/>
              <p:nvPr/>
            </p:nvGrpSpPr>
            <p:grpSpPr>
              <a:xfrm rot="5400000">
                <a:off x="4320213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Oval 374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13"/>
              <p:cNvGrpSpPr/>
              <p:nvPr/>
            </p:nvGrpSpPr>
            <p:grpSpPr>
              <a:xfrm rot="5400000">
                <a:off x="4654050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13"/>
              <p:cNvGrpSpPr/>
              <p:nvPr/>
            </p:nvGrpSpPr>
            <p:grpSpPr>
              <a:xfrm rot="5400000">
                <a:off x="5354386" y="4912756"/>
                <a:ext cx="272144" cy="65314"/>
                <a:chOff x="1709041" y="1589293"/>
                <a:chExt cx="272144" cy="65314"/>
              </a:xfrm>
            </p:grpSpPr>
            <p:sp>
              <p:nvSpPr>
                <p:cNvPr id="382" name="Oval 381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5" name="Straight Arrow Connector 384"/>
              <p:cNvCxnSpPr>
                <a:stCxn id="233" idx="4"/>
                <a:endCxn id="253" idx="0"/>
              </p:cNvCxnSpPr>
              <p:nvPr/>
            </p:nvCxnSpPr>
            <p:spPr>
              <a:xfrm>
                <a:off x="1497216" y="3842661"/>
                <a:ext cx="527968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>
                <a:stCxn id="233" idx="4"/>
                <a:endCxn id="251" idx="0"/>
              </p:cNvCxnSpPr>
              <p:nvPr/>
            </p:nvCxnSpPr>
            <p:spPr>
              <a:xfrm flipH="1">
                <a:off x="991011" y="3842661"/>
                <a:ext cx="506205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>
                <a:stCxn id="233" idx="4"/>
                <a:endCxn id="252" idx="0"/>
              </p:cNvCxnSpPr>
              <p:nvPr/>
            </p:nvCxnSpPr>
            <p:spPr>
              <a:xfrm flipH="1">
                <a:off x="1324849" y="3842661"/>
                <a:ext cx="172367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>
                <a:off x="3107711" y="3842657"/>
                <a:ext cx="527968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>
                <a:off x="2601506" y="3842657"/>
                <a:ext cx="506205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 flipH="1">
                <a:off x="2935344" y="3842657"/>
                <a:ext cx="172367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>
                <a:off x="4953416" y="3842661"/>
                <a:ext cx="527968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 flipH="1">
                <a:off x="4447211" y="3842661"/>
                <a:ext cx="506205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flipH="1">
                <a:off x="4781049" y="3842661"/>
                <a:ext cx="172367" cy="163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TextBox 404"/>
            <p:cNvSpPr txBox="1"/>
            <p:nvPr/>
          </p:nvSpPr>
          <p:spPr>
            <a:xfrm>
              <a:off x="859159" y="2127207"/>
              <a:ext cx="32480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0</a:t>
              </a:r>
              <a:endParaRPr lang="en-US" sz="1400" baseline="-25000" dirty="0"/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859159" y="2519099"/>
              <a:ext cx="32480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859159" y="3400861"/>
              <a:ext cx="420020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a-1</a:t>
              </a:r>
              <a:endParaRPr lang="en-US" sz="1400" baseline="-25000" dirty="0"/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859159" y="4198632"/>
              <a:ext cx="32127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i</a:t>
              </a:r>
              <a:r>
                <a:rPr lang="en-US" sz="1400" baseline="-25000" dirty="0" err="1" smtClean="0"/>
                <a:t>a</a:t>
              </a:r>
              <a:endParaRPr lang="en-US" sz="1400" baseline="-25000" dirty="0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859159" y="4579638"/>
              <a:ext cx="444706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a+1</a:t>
              </a:r>
              <a:endParaRPr lang="en-US" sz="1400" baseline="-25000" dirty="0"/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859159" y="5450514"/>
              <a:ext cx="425308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n-1</a:t>
              </a:r>
              <a:endParaRPr lang="en-US" sz="1400" baseline="-25000" dirty="0"/>
            </a:p>
          </p:txBody>
        </p:sp>
        <p:grpSp>
          <p:nvGrpSpPr>
            <p:cNvPr id="100" name="Group 13"/>
            <p:cNvGrpSpPr/>
            <p:nvPr/>
          </p:nvGrpSpPr>
          <p:grpSpPr>
            <a:xfrm>
              <a:off x="4240745" y="2669136"/>
              <a:ext cx="272144" cy="65314"/>
              <a:chOff x="1709041" y="1589293"/>
              <a:chExt cx="272144" cy="65314"/>
            </a:xfrm>
          </p:grpSpPr>
          <p:sp>
            <p:nvSpPr>
              <p:cNvPr id="426" name="Oval 425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3"/>
            <p:cNvGrpSpPr/>
            <p:nvPr/>
          </p:nvGrpSpPr>
          <p:grpSpPr>
            <a:xfrm>
              <a:off x="4240745" y="4332507"/>
              <a:ext cx="272144" cy="65314"/>
              <a:chOff x="1709041" y="1589293"/>
              <a:chExt cx="272144" cy="65314"/>
            </a:xfrm>
          </p:grpSpPr>
          <p:sp>
            <p:nvSpPr>
              <p:cNvPr id="430" name="Oval 429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3"/>
            <p:cNvGrpSpPr/>
            <p:nvPr/>
          </p:nvGrpSpPr>
          <p:grpSpPr>
            <a:xfrm>
              <a:off x="4240745" y="4724392"/>
              <a:ext cx="272144" cy="65314"/>
              <a:chOff x="1709041" y="1589293"/>
              <a:chExt cx="272144" cy="65314"/>
            </a:xfrm>
          </p:grpSpPr>
          <p:sp>
            <p:nvSpPr>
              <p:cNvPr id="434" name="Oval 433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3"/>
            <p:cNvGrpSpPr/>
            <p:nvPr/>
          </p:nvGrpSpPr>
          <p:grpSpPr>
            <a:xfrm>
              <a:off x="4240745" y="3537847"/>
              <a:ext cx="272144" cy="65314"/>
              <a:chOff x="1709041" y="1589293"/>
              <a:chExt cx="272144" cy="65314"/>
            </a:xfrm>
          </p:grpSpPr>
          <p:sp>
            <p:nvSpPr>
              <p:cNvPr id="438" name="Oval 437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3"/>
            <p:cNvGrpSpPr/>
            <p:nvPr/>
          </p:nvGrpSpPr>
          <p:grpSpPr>
            <a:xfrm>
              <a:off x="4240745" y="5593103"/>
              <a:ext cx="272144" cy="65314"/>
              <a:chOff x="1709041" y="1589293"/>
              <a:chExt cx="272144" cy="65314"/>
            </a:xfrm>
          </p:grpSpPr>
          <p:sp>
            <p:nvSpPr>
              <p:cNvPr id="442" name="Oval 441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364"/>
          <p:cNvGrpSpPr/>
          <p:nvPr/>
        </p:nvGrpSpPr>
        <p:grpSpPr>
          <a:xfrm>
            <a:off x="4136830" y="1381668"/>
            <a:ext cx="2012865" cy="307784"/>
            <a:chOff x="4550512" y="1424512"/>
            <a:chExt cx="2214151" cy="348822"/>
          </a:xfrm>
        </p:grpSpPr>
        <p:sp>
          <p:nvSpPr>
            <p:cNvPr id="13" name="TextBox 12"/>
            <p:cNvSpPr txBox="1"/>
            <p:nvPr/>
          </p:nvSpPr>
          <p:spPr>
            <a:xfrm>
              <a:off x="4550512" y="1424520"/>
              <a:ext cx="612219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LS-1</a:t>
              </a:r>
              <a:endParaRPr lang="en-US" sz="14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6580" y="1424517"/>
              <a:ext cx="522291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wi</a:t>
              </a:r>
              <a:r>
                <a:rPr lang="en-US" sz="1400" baseline="-25000" dirty="0" err="1" smtClean="0"/>
                <a:t>LS</a:t>
              </a:r>
              <a:endParaRPr lang="en-US" sz="14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6700" y="1424512"/>
              <a:ext cx="63690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LS+1</a:t>
              </a:r>
              <a:endParaRPr lang="en-US" sz="1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5438" y="1424517"/>
              <a:ext cx="67922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2LS-1</a:t>
              </a:r>
              <a:endParaRPr lang="en-US" sz="1400" baseline="-25000" dirty="0"/>
            </a:p>
          </p:txBody>
        </p:sp>
      </p:grpSp>
      <p:sp>
        <p:nvSpPr>
          <p:cNvPr id="386" name="Left Bracket 385"/>
          <p:cNvSpPr/>
          <p:nvPr/>
        </p:nvSpPr>
        <p:spPr>
          <a:xfrm flipH="1">
            <a:off x="7799070" y="1695456"/>
            <a:ext cx="60105" cy="1320407"/>
          </a:xfrm>
          <a:prstGeom prst="leftBracket">
            <a:avLst>
              <a:gd name="adj" fmla="val 0"/>
            </a:avLst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82048" tIns="41025" rIns="82048" bIns="41025" rtlCol="0" anchor="ctr"/>
          <a:lstStyle/>
          <a:p>
            <a:pPr algn="ctr"/>
            <a:endParaRPr lang="en-US"/>
          </a:p>
        </p:txBody>
      </p:sp>
      <p:sp>
        <p:nvSpPr>
          <p:cNvPr id="387" name="Left Bracket 386"/>
          <p:cNvSpPr/>
          <p:nvPr/>
        </p:nvSpPr>
        <p:spPr>
          <a:xfrm flipH="1">
            <a:off x="7799070" y="3505721"/>
            <a:ext cx="60105" cy="1320407"/>
          </a:xfrm>
          <a:prstGeom prst="leftBracket">
            <a:avLst>
              <a:gd name="adj" fmla="val 0"/>
            </a:avLst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82048" tIns="41025" rIns="82048" bIns="41025" rtlCol="0" anchor="ctr"/>
          <a:lstStyle/>
          <a:p>
            <a:pPr algn="ctr"/>
            <a:endParaRPr lang="en-US"/>
          </a:p>
        </p:txBody>
      </p:sp>
      <p:sp>
        <p:nvSpPr>
          <p:cNvPr id="389" name="TextBox 388"/>
          <p:cNvSpPr txBox="1"/>
          <p:nvPr/>
        </p:nvSpPr>
        <p:spPr>
          <a:xfrm>
            <a:off x="7824539" y="2185255"/>
            <a:ext cx="713365" cy="298724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r>
              <a:rPr lang="en-US" sz="1400" dirty="0" smtClean="0"/>
              <a:t>region</a:t>
            </a:r>
            <a:r>
              <a:rPr lang="en-US" sz="1400" baseline="-25000" dirty="0" smtClean="0"/>
              <a:t>0</a:t>
            </a:r>
            <a:endParaRPr lang="en-US" sz="1400" baseline="-25000" dirty="0"/>
          </a:p>
        </p:txBody>
      </p:sp>
      <p:sp>
        <p:nvSpPr>
          <p:cNvPr id="390" name="TextBox 389"/>
          <p:cNvSpPr txBox="1"/>
          <p:nvPr/>
        </p:nvSpPr>
        <p:spPr>
          <a:xfrm>
            <a:off x="7824539" y="3973503"/>
            <a:ext cx="713365" cy="298724"/>
          </a:xfrm>
          <a:prstGeom prst="rect">
            <a:avLst/>
          </a:prstGeom>
          <a:noFill/>
        </p:spPr>
        <p:txBody>
          <a:bodyPr wrap="none" lIns="82048" tIns="41025" rIns="82048" bIns="41025" rtlCol="0">
            <a:spAutoFit/>
          </a:bodyPr>
          <a:lstStyle/>
          <a:p>
            <a:r>
              <a:rPr lang="en-US" sz="1400" dirty="0" smtClean="0"/>
              <a:t>region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grpSp>
        <p:nvGrpSpPr>
          <p:cNvPr id="108" name="Group 428"/>
          <p:cNvGrpSpPr/>
          <p:nvPr/>
        </p:nvGrpSpPr>
        <p:grpSpPr>
          <a:xfrm>
            <a:off x="3254014" y="1381675"/>
            <a:ext cx="4607815" cy="521898"/>
            <a:chOff x="3579414" y="1445495"/>
            <a:chExt cx="5068597" cy="591484"/>
          </a:xfrm>
        </p:grpSpPr>
        <p:grpSp>
          <p:nvGrpSpPr>
            <p:cNvPr id="110" name="Group 42"/>
            <p:cNvGrpSpPr/>
            <p:nvPr/>
          </p:nvGrpSpPr>
          <p:grpSpPr>
            <a:xfrm>
              <a:off x="3710046" y="1797494"/>
              <a:ext cx="1273658" cy="239485"/>
              <a:chOff x="1001486" y="1676405"/>
              <a:chExt cx="1273658" cy="239485"/>
            </a:xfrm>
          </p:grpSpPr>
          <p:sp>
            <p:nvSpPr>
              <p:cNvPr id="36" name="Oval 5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1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2" name="Group 43"/>
            <p:cNvGrpSpPr/>
            <p:nvPr/>
          </p:nvGrpSpPr>
          <p:grpSpPr>
            <a:xfrm>
              <a:off x="5311467" y="1797494"/>
              <a:ext cx="1273658" cy="239485"/>
              <a:chOff x="1001486" y="1676405"/>
              <a:chExt cx="1273658" cy="2394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51"/>
            <p:cNvGrpSpPr/>
            <p:nvPr/>
          </p:nvGrpSpPr>
          <p:grpSpPr>
            <a:xfrm>
              <a:off x="7164442" y="1797494"/>
              <a:ext cx="1273658" cy="239485"/>
              <a:chOff x="1001486" y="1676405"/>
              <a:chExt cx="1273658" cy="23948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01486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335324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5659" y="1676405"/>
                <a:ext cx="239485" cy="2394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grpSp>
            <p:nvGrpSpPr>
              <p:cNvPr id="116" name="Group 13"/>
              <p:cNvGrpSpPr/>
              <p:nvPr/>
            </p:nvGrpSpPr>
            <p:grpSpPr>
              <a:xfrm>
                <a:off x="1669162" y="1763469"/>
                <a:ext cx="272144" cy="65314"/>
                <a:chOff x="1709041" y="1589293"/>
                <a:chExt cx="272144" cy="6531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70904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812456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1915871" y="1589293"/>
                  <a:ext cx="65314" cy="65314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" name="TextBox 10"/>
            <p:cNvSpPr txBox="1"/>
            <p:nvPr/>
          </p:nvSpPr>
          <p:spPr>
            <a:xfrm>
              <a:off x="3579414" y="1445495"/>
              <a:ext cx="46586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0</a:t>
              </a:r>
              <a:endParaRPr lang="en-US" sz="1400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126" y="1445495"/>
              <a:ext cx="465865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4028" y="1456377"/>
              <a:ext cx="613983" cy="348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wi</a:t>
              </a:r>
              <a:r>
                <a:rPr lang="en-US" sz="1400" baseline="-25000" dirty="0" smtClean="0"/>
                <a:t>W-1</a:t>
              </a:r>
              <a:endParaRPr lang="en-US" sz="1400" baseline="-25000" dirty="0"/>
            </a:p>
          </p:txBody>
        </p:sp>
        <p:grpSp>
          <p:nvGrpSpPr>
            <p:cNvPr id="118" name="Group 13"/>
            <p:cNvGrpSpPr/>
            <p:nvPr/>
          </p:nvGrpSpPr>
          <p:grpSpPr>
            <a:xfrm>
              <a:off x="6742053" y="1884558"/>
              <a:ext cx="272144" cy="65314"/>
              <a:chOff x="1709041" y="1589293"/>
              <a:chExt cx="272144" cy="65314"/>
            </a:xfrm>
          </p:grpSpPr>
          <p:sp>
            <p:nvSpPr>
              <p:cNvPr id="416" name="Oval 415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3"/>
            <p:cNvGrpSpPr/>
            <p:nvPr/>
          </p:nvGrpSpPr>
          <p:grpSpPr>
            <a:xfrm>
              <a:off x="7326790" y="1611325"/>
              <a:ext cx="272144" cy="65314"/>
              <a:chOff x="1709041" y="1589293"/>
              <a:chExt cx="272144" cy="65314"/>
            </a:xfrm>
          </p:grpSpPr>
          <p:sp>
            <p:nvSpPr>
              <p:cNvPr id="377" name="Oval 376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411"/>
          <p:cNvGrpSpPr/>
          <p:nvPr/>
        </p:nvGrpSpPr>
        <p:grpSpPr>
          <a:xfrm>
            <a:off x="3253826" y="5134487"/>
            <a:ext cx="2941730" cy="627232"/>
            <a:chOff x="3579208" y="5712268"/>
            <a:chExt cx="3235903" cy="710861"/>
          </a:xfrm>
        </p:grpSpPr>
        <p:grpSp>
          <p:nvGrpSpPr>
            <p:cNvPr id="122" name="Group 453"/>
            <p:cNvGrpSpPr/>
            <p:nvPr/>
          </p:nvGrpSpPr>
          <p:grpSpPr>
            <a:xfrm>
              <a:off x="3812071" y="5712268"/>
              <a:ext cx="3003040" cy="418575"/>
              <a:chOff x="1065306" y="5690720"/>
              <a:chExt cx="3003040" cy="418575"/>
            </a:xfrm>
          </p:grpSpPr>
          <p:cxnSp>
            <p:nvCxnSpPr>
              <p:cNvPr id="451" name="Straight Arrow Connector 450"/>
              <p:cNvCxnSpPr/>
              <p:nvPr/>
            </p:nvCxnSpPr>
            <p:spPr>
              <a:xfrm>
                <a:off x="1065306" y="5900057"/>
                <a:ext cx="218947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3" name="TextBox 452"/>
              <p:cNvSpPr txBox="1"/>
              <p:nvPr/>
            </p:nvSpPr>
            <p:spPr>
              <a:xfrm>
                <a:off x="1422827" y="5690720"/>
                <a:ext cx="2645519" cy="41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immediate dependency</a:t>
                </a:r>
                <a:endParaRPr lang="en-US" dirty="0"/>
              </a:p>
            </p:txBody>
          </p:sp>
        </p:grpSp>
        <p:sp>
          <p:nvSpPr>
            <p:cNvPr id="393" name="TextBox 392"/>
            <p:cNvSpPr txBox="1"/>
            <p:nvPr/>
          </p:nvSpPr>
          <p:spPr>
            <a:xfrm>
              <a:off x="3579208" y="6031353"/>
              <a:ext cx="284244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</a:t>
              </a:r>
              <a:r>
                <a:rPr lang="en-US" sz="1400" baseline="-25000" dirty="0" smtClean="0"/>
                <a:t>i</a:t>
              </a:r>
              <a:endParaRPr lang="en-US" sz="1400" baseline="-25000" dirty="0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4177308" y="6004554"/>
              <a:ext cx="1570399" cy="41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instruction(s)</a:t>
              </a:r>
              <a:endParaRPr lang="en-US" dirty="0"/>
            </a:p>
          </p:txBody>
        </p:sp>
        <p:sp>
          <p:nvSpPr>
            <p:cNvPr id="402" name="Oval 5"/>
            <p:cNvSpPr/>
            <p:nvPr/>
          </p:nvSpPr>
          <p:spPr>
            <a:xfrm>
              <a:off x="3835755" y="6086935"/>
              <a:ext cx="239485" cy="2394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4" name="Group 412"/>
          <p:cNvGrpSpPr/>
          <p:nvPr/>
        </p:nvGrpSpPr>
        <p:grpSpPr>
          <a:xfrm>
            <a:off x="3487051" y="5650468"/>
            <a:ext cx="4093023" cy="369332"/>
            <a:chOff x="3835755" y="6297067"/>
            <a:chExt cx="4502325" cy="418578"/>
          </a:xfrm>
        </p:grpSpPr>
        <p:sp>
          <p:nvSpPr>
            <p:cNvPr id="403" name="TextBox 402"/>
            <p:cNvSpPr txBox="1"/>
            <p:nvPr/>
          </p:nvSpPr>
          <p:spPr>
            <a:xfrm>
              <a:off x="4168502" y="6297067"/>
              <a:ext cx="4169578" cy="418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barrier for work-items in a work-group</a:t>
              </a:r>
              <a:endParaRPr lang="en-US" dirty="0"/>
            </a:p>
          </p:txBody>
        </p:sp>
        <p:sp>
          <p:nvSpPr>
            <p:cNvPr id="404" name="Oval 5"/>
            <p:cNvSpPr/>
            <p:nvPr/>
          </p:nvSpPr>
          <p:spPr>
            <a:xfrm>
              <a:off x="3835755" y="6379447"/>
              <a:ext cx="239485" cy="23948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5" name="Group 424"/>
          <p:cNvGrpSpPr/>
          <p:nvPr/>
        </p:nvGrpSpPr>
        <p:grpSpPr>
          <a:xfrm>
            <a:off x="3371683" y="1025207"/>
            <a:ext cx="4375049" cy="434589"/>
            <a:chOff x="3708850" y="890495"/>
            <a:chExt cx="4812554" cy="492534"/>
          </a:xfrm>
        </p:grpSpPr>
        <p:sp>
          <p:nvSpPr>
            <p:cNvPr id="456" name="Left Bracket 455"/>
            <p:cNvSpPr/>
            <p:nvPr/>
          </p:nvSpPr>
          <p:spPr>
            <a:xfrm rot="16200000" flipH="1">
              <a:off x="4285869" y="706390"/>
              <a:ext cx="99620" cy="1253658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TextBox 458"/>
            <p:cNvSpPr txBox="1"/>
            <p:nvPr/>
          </p:nvSpPr>
          <p:spPr>
            <a:xfrm>
              <a:off x="4053567" y="906415"/>
              <a:ext cx="58880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wg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414" name="Left Bracket 413"/>
            <p:cNvSpPr/>
            <p:nvPr/>
          </p:nvSpPr>
          <p:spPr>
            <a:xfrm rot="5400000">
              <a:off x="5898322" y="696225"/>
              <a:ext cx="99620" cy="1273985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5650739" y="890495"/>
              <a:ext cx="588803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wg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419" name="Left Bracket 418"/>
            <p:cNvSpPr/>
            <p:nvPr/>
          </p:nvSpPr>
          <p:spPr>
            <a:xfrm rot="16200000" flipH="1">
              <a:off x="7755529" y="705912"/>
              <a:ext cx="95095" cy="1259140"/>
            </a:xfrm>
            <a:prstGeom prst="leftBracket">
              <a:avLst>
                <a:gd name="adj" fmla="val 0"/>
              </a:avLst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518225" y="896173"/>
              <a:ext cx="1003179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wg</a:t>
              </a:r>
              <a:r>
                <a:rPr lang="en-US" baseline="-25000" dirty="0" err="1" smtClean="0"/>
                <a:t>W</a:t>
              </a:r>
              <a:r>
                <a:rPr lang="en-US" baseline="-25000" dirty="0" smtClean="0"/>
                <a:t>/LS-1</a:t>
              </a:r>
              <a:endParaRPr lang="en-US" baseline="-25000" dirty="0"/>
            </a:p>
          </p:txBody>
        </p:sp>
        <p:grpSp>
          <p:nvGrpSpPr>
            <p:cNvPr id="126" name="Group 13"/>
            <p:cNvGrpSpPr/>
            <p:nvPr/>
          </p:nvGrpSpPr>
          <p:grpSpPr>
            <a:xfrm>
              <a:off x="6723003" y="1075292"/>
              <a:ext cx="272144" cy="65314"/>
              <a:chOff x="1709041" y="1589293"/>
              <a:chExt cx="272144" cy="65314"/>
            </a:xfrm>
          </p:grpSpPr>
          <p:sp>
            <p:nvSpPr>
              <p:cNvPr id="422" name="Oval 421"/>
              <p:cNvSpPr/>
              <p:nvPr/>
            </p:nvSpPr>
            <p:spPr>
              <a:xfrm>
                <a:off x="170904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1812456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1915871" y="1589293"/>
                <a:ext cx="65314" cy="65314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444"/>
          <p:cNvGrpSpPr/>
          <p:nvPr/>
        </p:nvGrpSpPr>
        <p:grpSpPr>
          <a:xfrm>
            <a:off x="883091" y="5181815"/>
            <a:ext cx="1298368" cy="669482"/>
            <a:chOff x="971400" y="5878653"/>
            <a:chExt cx="1428203" cy="758746"/>
          </a:xfrm>
        </p:grpSpPr>
        <p:sp>
          <p:nvSpPr>
            <p:cNvPr id="433" name="Rectangle 432"/>
            <p:cNvSpPr/>
            <p:nvPr/>
          </p:nvSpPr>
          <p:spPr>
            <a:xfrm>
              <a:off x="971400" y="6218823"/>
              <a:ext cx="1428203" cy="418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cs typeface="Consolas" panose="020B0609020204030204" pitchFamily="49" charset="0"/>
                </a:rPr>
                <a:t>index space</a:t>
              </a:r>
              <a:endParaRPr lang="en-US" b="1" dirty="0">
                <a:cs typeface="Consolas" panose="020B0609020204030204" pitchFamily="49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1258141" y="5878653"/>
              <a:ext cx="428834" cy="4185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Consolas" panose="020B0609020204030204" pitchFamily="49" charset="0"/>
                </a:rPr>
                <a:t>W</a:t>
              </a:r>
              <a:endParaRPr lang="en-US" dirty="0">
                <a:cs typeface="Consolas" panose="020B0609020204030204" pitchFamily="49" charset="0"/>
              </a:endParaRPr>
            </a:p>
          </p:txBody>
        </p:sp>
      </p:grpSp>
      <p:sp>
        <p:nvSpPr>
          <p:cNvPr id="441" name="Rectangle 440"/>
          <p:cNvSpPr/>
          <p:nvPr/>
        </p:nvSpPr>
        <p:spPr>
          <a:xfrm>
            <a:off x="1343077" y="5181821"/>
            <a:ext cx="479907" cy="359858"/>
          </a:xfrm>
          <a:prstGeom prst="rect">
            <a:avLst/>
          </a:prstGeom>
        </p:spPr>
        <p:txBody>
          <a:bodyPr wrap="none" lIns="82048" tIns="41025" rIns="82048" bIns="41025">
            <a:spAutoFit/>
          </a:bodyPr>
          <a:lstStyle/>
          <a:p>
            <a:pPr algn="ctr"/>
            <a:r>
              <a:rPr lang="en-US" dirty="0" smtClean="0">
                <a:cs typeface="Consolas" panose="020B0609020204030204" pitchFamily="49" charset="0"/>
              </a:rPr>
              <a:t>, LS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73" name="Title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03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OpenCL</a:t>
            </a:r>
            <a:r>
              <a:rPr lang="en-US" dirty="0" smtClean="0"/>
              <a:t> Execution Model</a:t>
            </a:r>
            <a:endParaRPr lang="en-US" dirty="0"/>
          </a:p>
        </p:txBody>
      </p:sp>
      <p:sp>
        <p:nvSpPr>
          <p:cNvPr id="36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6" grpId="0" animBg="1"/>
      <p:bldP spid="387" grpId="0" animBg="1"/>
      <p:bldP spid="389" grpId="0"/>
      <p:bldP spid="390" grpId="0"/>
      <p:bldP spid="4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Work-group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Distribute work-groups to different cores</a:t>
            </a:r>
          </a:p>
          <a:p>
            <a:pPr lvl="1" algn="just"/>
            <a:r>
              <a:rPr lang="en-US" dirty="0" smtClean="0"/>
              <a:t>Considerations: load balance, locality</a:t>
            </a:r>
          </a:p>
        </p:txBody>
      </p:sp>
      <p:sp>
        <p:nvSpPr>
          <p:cNvPr id="1386" name="Rounded Rectangle 1385"/>
          <p:cNvSpPr>
            <a:spLocks noChangeAspect="1"/>
          </p:cNvSpPr>
          <p:nvPr/>
        </p:nvSpPr>
        <p:spPr>
          <a:xfrm>
            <a:off x="730863" y="5172452"/>
            <a:ext cx="1077308" cy="61569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 Core</a:t>
            </a:r>
            <a:endParaRPr lang="en-US" dirty="0"/>
          </a:p>
        </p:txBody>
      </p:sp>
      <p:grpSp>
        <p:nvGrpSpPr>
          <p:cNvPr id="386" name="Group 385"/>
          <p:cNvGrpSpPr/>
          <p:nvPr/>
        </p:nvGrpSpPr>
        <p:grpSpPr>
          <a:xfrm>
            <a:off x="304800" y="2623886"/>
            <a:ext cx="602145" cy="2194167"/>
            <a:chOff x="1399378" y="3416710"/>
            <a:chExt cx="625686" cy="2279949"/>
          </a:xfrm>
        </p:grpSpPr>
        <p:sp>
          <p:nvSpPr>
            <p:cNvPr id="5" name="Oval 4"/>
            <p:cNvSpPr/>
            <p:nvPr/>
          </p:nvSpPr>
          <p:spPr>
            <a:xfrm>
              <a:off x="1401156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5" idx="4"/>
            </p:cNvCxnSpPr>
            <p:nvPr/>
          </p:nvCxnSpPr>
          <p:spPr>
            <a:xfrm>
              <a:off x="1455274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581551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1635670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915517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1969636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1746994" y="3472455"/>
              <a:ext cx="123316" cy="8659"/>
              <a:chOff x="857176" y="633704"/>
              <a:chExt cx="130224" cy="9144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1402466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1456584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582861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1636979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916827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1970945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402466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>
            <a:xfrm>
              <a:off x="1456584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582861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20" idx="4"/>
            </p:cNvCxnSpPr>
            <p:nvPr/>
          </p:nvCxnSpPr>
          <p:spPr>
            <a:xfrm>
              <a:off x="1636979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916827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2" idx="4"/>
            </p:cNvCxnSpPr>
            <p:nvPr/>
          </p:nvCxnSpPr>
          <p:spPr>
            <a:xfrm>
              <a:off x="1970945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4"/>
              <a:endCxn id="31" idx="0"/>
            </p:cNvCxnSpPr>
            <p:nvPr/>
          </p:nvCxnSpPr>
          <p:spPr>
            <a:xfrm>
              <a:off x="1456584" y="4012621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1" idx="4"/>
              <a:endCxn id="18" idx="0"/>
            </p:cNvCxnSpPr>
            <p:nvPr/>
          </p:nvCxnSpPr>
          <p:spPr>
            <a:xfrm flipH="1">
              <a:off x="1456584" y="4193016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1" idx="4"/>
              <a:endCxn id="20" idx="0"/>
            </p:cNvCxnSpPr>
            <p:nvPr/>
          </p:nvCxnSpPr>
          <p:spPr>
            <a:xfrm flipH="1">
              <a:off x="1636979" y="4193016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1" idx="4"/>
              <a:endCxn id="22" idx="0"/>
            </p:cNvCxnSpPr>
            <p:nvPr/>
          </p:nvCxnSpPr>
          <p:spPr>
            <a:xfrm>
              <a:off x="1730264" y="4193016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4"/>
              <a:endCxn id="31" idx="0"/>
            </p:cNvCxnSpPr>
            <p:nvPr/>
          </p:nvCxnSpPr>
          <p:spPr>
            <a:xfrm>
              <a:off x="1636979" y="4012621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4"/>
              <a:endCxn id="31" idx="0"/>
            </p:cNvCxnSpPr>
            <p:nvPr/>
          </p:nvCxnSpPr>
          <p:spPr>
            <a:xfrm flipH="1">
              <a:off x="1730264" y="4012621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1748304" y="4316706"/>
              <a:ext cx="123316" cy="8659"/>
              <a:chOff x="857176" y="633704"/>
              <a:chExt cx="130224" cy="9144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676145" y="4084779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633141" y="3663076"/>
              <a:ext cx="8659" cy="98927"/>
              <a:chOff x="479640" y="725564"/>
              <a:chExt cx="9144" cy="104468"/>
            </a:xfrm>
          </p:grpSpPr>
          <p:sp>
            <p:nvSpPr>
              <p:cNvPr id="377" name="Oval 37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69080" y="3663076"/>
              <a:ext cx="8659" cy="98927"/>
              <a:chOff x="479640" y="725564"/>
              <a:chExt cx="9144" cy="104468"/>
            </a:xfrm>
          </p:grpSpPr>
          <p:sp>
            <p:nvSpPr>
              <p:cNvPr id="374" name="Oval 37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748304" y="3958108"/>
              <a:ext cx="123316" cy="8659"/>
              <a:chOff x="857176" y="633704"/>
              <a:chExt cx="130224" cy="9144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1399378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>
              <a:off x="1453497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579774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Arrow Connector 37"/>
            <p:cNvCxnSpPr>
              <a:endCxn id="37" idx="0"/>
            </p:cNvCxnSpPr>
            <p:nvPr/>
          </p:nvCxnSpPr>
          <p:spPr>
            <a:xfrm>
              <a:off x="1633892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913740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39" idx="0"/>
            </p:cNvCxnSpPr>
            <p:nvPr/>
          </p:nvCxnSpPr>
          <p:spPr>
            <a:xfrm>
              <a:off x="1967858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399378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41" idx="4"/>
            </p:cNvCxnSpPr>
            <p:nvPr/>
          </p:nvCxnSpPr>
          <p:spPr>
            <a:xfrm>
              <a:off x="1453497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579774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43" idx="4"/>
            </p:cNvCxnSpPr>
            <p:nvPr/>
          </p:nvCxnSpPr>
          <p:spPr>
            <a:xfrm>
              <a:off x="1633892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913740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5" idx="4"/>
            </p:cNvCxnSpPr>
            <p:nvPr/>
          </p:nvCxnSpPr>
          <p:spPr>
            <a:xfrm>
              <a:off x="1967858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5" idx="4"/>
              <a:endCxn id="54" idx="0"/>
            </p:cNvCxnSpPr>
            <p:nvPr/>
          </p:nvCxnSpPr>
          <p:spPr>
            <a:xfrm>
              <a:off x="1453497" y="4848635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4" idx="4"/>
              <a:endCxn id="41" idx="0"/>
            </p:cNvCxnSpPr>
            <p:nvPr/>
          </p:nvCxnSpPr>
          <p:spPr>
            <a:xfrm flipH="1">
              <a:off x="1453497" y="5029030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4" idx="4"/>
              <a:endCxn id="43" idx="0"/>
            </p:cNvCxnSpPr>
            <p:nvPr/>
          </p:nvCxnSpPr>
          <p:spPr>
            <a:xfrm flipH="1">
              <a:off x="1633892" y="5029030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4" idx="4"/>
              <a:endCxn id="45" idx="0"/>
            </p:cNvCxnSpPr>
            <p:nvPr/>
          </p:nvCxnSpPr>
          <p:spPr>
            <a:xfrm>
              <a:off x="1727177" y="5029030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7" idx="4"/>
              <a:endCxn id="54" idx="0"/>
            </p:cNvCxnSpPr>
            <p:nvPr/>
          </p:nvCxnSpPr>
          <p:spPr>
            <a:xfrm>
              <a:off x="1633892" y="4848635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9" idx="4"/>
              <a:endCxn id="54" idx="0"/>
            </p:cNvCxnSpPr>
            <p:nvPr/>
          </p:nvCxnSpPr>
          <p:spPr>
            <a:xfrm flipH="1">
              <a:off x="1727177" y="4848635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1745216" y="5160757"/>
              <a:ext cx="123316" cy="8659"/>
              <a:chOff x="857176" y="633704"/>
              <a:chExt cx="130224" cy="9144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" name="Oval 53"/>
            <p:cNvSpPr/>
            <p:nvPr/>
          </p:nvSpPr>
          <p:spPr>
            <a:xfrm>
              <a:off x="1673058" y="4920793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630054" y="4499090"/>
              <a:ext cx="8659" cy="98927"/>
              <a:chOff x="479640" y="725564"/>
              <a:chExt cx="9144" cy="104468"/>
            </a:xfrm>
          </p:grpSpPr>
          <p:sp>
            <p:nvSpPr>
              <p:cNvPr id="365" name="Oval 36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965993" y="4499090"/>
              <a:ext cx="8659" cy="98927"/>
              <a:chOff x="479640" y="725564"/>
              <a:chExt cx="9144" cy="104468"/>
            </a:xfrm>
          </p:grpSpPr>
          <p:sp>
            <p:nvSpPr>
              <p:cNvPr id="362" name="Oval 36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745216" y="4796480"/>
              <a:ext cx="123316" cy="8659"/>
              <a:chOff x="857176" y="633704"/>
              <a:chExt cx="130224" cy="9144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1399378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endCxn id="58" idx="0"/>
            </p:cNvCxnSpPr>
            <p:nvPr/>
          </p:nvCxnSpPr>
          <p:spPr>
            <a:xfrm>
              <a:off x="1453497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579774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endCxn id="60" idx="0"/>
            </p:cNvCxnSpPr>
            <p:nvPr/>
          </p:nvCxnSpPr>
          <p:spPr>
            <a:xfrm>
              <a:off x="1633892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913740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endCxn id="62" idx="0"/>
            </p:cNvCxnSpPr>
            <p:nvPr/>
          </p:nvCxnSpPr>
          <p:spPr>
            <a:xfrm>
              <a:off x="1967858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630054" y="5347114"/>
              <a:ext cx="8659" cy="98927"/>
              <a:chOff x="479640" y="725564"/>
              <a:chExt cx="9144" cy="104468"/>
            </a:xfrm>
          </p:grpSpPr>
          <p:sp>
            <p:nvSpPr>
              <p:cNvPr id="356" name="Oval 35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965993" y="5347114"/>
              <a:ext cx="8659" cy="98927"/>
              <a:chOff x="479640" y="725564"/>
              <a:chExt cx="9144" cy="104468"/>
            </a:xfrm>
          </p:grpSpPr>
          <p:sp>
            <p:nvSpPr>
              <p:cNvPr id="353" name="Oval 35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745216" y="5642824"/>
              <a:ext cx="123316" cy="8659"/>
              <a:chOff x="857176" y="633704"/>
              <a:chExt cx="130224" cy="9144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1453825" y="3667284"/>
              <a:ext cx="8659" cy="98927"/>
              <a:chOff x="479640" y="725564"/>
              <a:chExt cx="9144" cy="104468"/>
            </a:xfrm>
          </p:grpSpPr>
          <p:sp>
            <p:nvSpPr>
              <p:cNvPr id="254" name="Oval 25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1450738" y="4503298"/>
              <a:ext cx="8659" cy="98927"/>
              <a:chOff x="479640" y="725564"/>
              <a:chExt cx="9144" cy="104468"/>
            </a:xfrm>
          </p:grpSpPr>
          <p:sp>
            <p:nvSpPr>
              <p:cNvPr id="251" name="Oval 25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1450738" y="5351322"/>
              <a:ext cx="8659" cy="98927"/>
              <a:chOff x="479640" y="725564"/>
              <a:chExt cx="9144" cy="104468"/>
            </a:xfrm>
          </p:grpSpPr>
          <p:sp>
            <p:nvSpPr>
              <p:cNvPr id="248" name="Oval 24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87" name="Group 386"/>
          <p:cNvGrpSpPr/>
          <p:nvPr/>
        </p:nvGrpSpPr>
        <p:grpSpPr>
          <a:xfrm>
            <a:off x="968444" y="2623886"/>
            <a:ext cx="602145" cy="2194167"/>
            <a:chOff x="1399378" y="3416710"/>
            <a:chExt cx="625686" cy="2279949"/>
          </a:xfrm>
        </p:grpSpPr>
        <p:sp>
          <p:nvSpPr>
            <p:cNvPr id="388" name="Oval 387"/>
            <p:cNvSpPr/>
            <p:nvPr/>
          </p:nvSpPr>
          <p:spPr>
            <a:xfrm>
              <a:off x="1401156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Straight Arrow Connector 388"/>
            <p:cNvCxnSpPr>
              <a:stCxn id="388" idx="4"/>
            </p:cNvCxnSpPr>
            <p:nvPr/>
          </p:nvCxnSpPr>
          <p:spPr>
            <a:xfrm>
              <a:off x="1455274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Oval 389"/>
            <p:cNvSpPr/>
            <p:nvPr/>
          </p:nvSpPr>
          <p:spPr>
            <a:xfrm>
              <a:off x="1581551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1" name="Straight Arrow Connector 390"/>
            <p:cNvCxnSpPr>
              <a:stCxn id="390" idx="4"/>
            </p:cNvCxnSpPr>
            <p:nvPr/>
          </p:nvCxnSpPr>
          <p:spPr>
            <a:xfrm>
              <a:off x="1635670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Oval 391"/>
            <p:cNvSpPr/>
            <p:nvPr/>
          </p:nvSpPr>
          <p:spPr>
            <a:xfrm>
              <a:off x="1915517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Straight Arrow Connector 392"/>
            <p:cNvCxnSpPr>
              <a:stCxn id="392" idx="4"/>
            </p:cNvCxnSpPr>
            <p:nvPr/>
          </p:nvCxnSpPr>
          <p:spPr>
            <a:xfrm>
              <a:off x="1969636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/>
            <p:cNvGrpSpPr/>
            <p:nvPr/>
          </p:nvGrpSpPr>
          <p:grpSpPr>
            <a:xfrm>
              <a:off x="1746994" y="3472455"/>
              <a:ext cx="123316" cy="8659"/>
              <a:chOff x="857176" y="633704"/>
              <a:chExt cx="130224" cy="9144"/>
            </a:xfrm>
          </p:grpSpPr>
          <p:sp>
            <p:nvSpPr>
              <p:cNvPr id="495" name="Oval 494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5" name="Oval 394"/>
            <p:cNvSpPr/>
            <p:nvPr/>
          </p:nvSpPr>
          <p:spPr>
            <a:xfrm>
              <a:off x="1402466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6" name="Straight Arrow Connector 395"/>
            <p:cNvCxnSpPr>
              <a:endCxn id="395" idx="0"/>
            </p:cNvCxnSpPr>
            <p:nvPr/>
          </p:nvCxnSpPr>
          <p:spPr>
            <a:xfrm>
              <a:off x="1456584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Oval 396"/>
            <p:cNvSpPr/>
            <p:nvPr/>
          </p:nvSpPr>
          <p:spPr>
            <a:xfrm>
              <a:off x="1582861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8" name="Straight Arrow Connector 397"/>
            <p:cNvCxnSpPr>
              <a:endCxn id="397" idx="0"/>
            </p:cNvCxnSpPr>
            <p:nvPr/>
          </p:nvCxnSpPr>
          <p:spPr>
            <a:xfrm>
              <a:off x="1636979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/>
            <p:cNvSpPr/>
            <p:nvPr/>
          </p:nvSpPr>
          <p:spPr>
            <a:xfrm>
              <a:off x="1916827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0" name="Straight Arrow Connector 399"/>
            <p:cNvCxnSpPr>
              <a:endCxn id="399" idx="0"/>
            </p:cNvCxnSpPr>
            <p:nvPr/>
          </p:nvCxnSpPr>
          <p:spPr>
            <a:xfrm>
              <a:off x="1970945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Oval 400"/>
            <p:cNvSpPr/>
            <p:nvPr/>
          </p:nvSpPr>
          <p:spPr>
            <a:xfrm>
              <a:off x="1402466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2" name="Straight Arrow Connector 401"/>
            <p:cNvCxnSpPr>
              <a:stCxn id="401" idx="4"/>
            </p:cNvCxnSpPr>
            <p:nvPr/>
          </p:nvCxnSpPr>
          <p:spPr>
            <a:xfrm>
              <a:off x="1456584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/>
            <p:cNvSpPr/>
            <p:nvPr/>
          </p:nvSpPr>
          <p:spPr>
            <a:xfrm>
              <a:off x="1582861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4" name="Straight Arrow Connector 403"/>
            <p:cNvCxnSpPr>
              <a:stCxn id="403" idx="4"/>
            </p:cNvCxnSpPr>
            <p:nvPr/>
          </p:nvCxnSpPr>
          <p:spPr>
            <a:xfrm>
              <a:off x="1636979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Oval 404"/>
            <p:cNvSpPr/>
            <p:nvPr/>
          </p:nvSpPr>
          <p:spPr>
            <a:xfrm>
              <a:off x="1916827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6" name="Straight Arrow Connector 405"/>
            <p:cNvCxnSpPr>
              <a:stCxn id="405" idx="4"/>
            </p:cNvCxnSpPr>
            <p:nvPr/>
          </p:nvCxnSpPr>
          <p:spPr>
            <a:xfrm>
              <a:off x="1970945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5" idx="4"/>
              <a:endCxn id="414" idx="0"/>
            </p:cNvCxnSpPr>
            <p:nvPr/>
          </p:nvCxnSpPr>
          <p:spPr>
            <a:xfrm>
              <a:off x="1456584" y="4012621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>
              <a:stCxn id="414" idx="4"/>
              <a:endCxn id="401" idx="0"/>
            </p:cNvCxnSpPr>
            <p:nvPr/>
          </p:nvCxnSpPr>
          <p:spPr>
            <a:xfrm flipH="1">
              <a:off x="1456584" y="4193016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Arrow Connector 408"/>
            <p:cNvCxnSpPr>
              <a:stCxn id="414" idx="4"/>
              <a:endCxn id="403" idx="0"/>
            </p:cNvCxnSpPr>
            <p:nvPr/>
          </p:nvCxnSpPr>
          <p:spPr>
            <a:xfrm flipH="1">
              <a:off x="1636979" y="4193016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stCxn id="414" idx="4"/>
              <a:endCxn id="405" idx="0"/>
            </p:cNvCxnSpPr>
            <p:nvPr/>
          </p:nvCxnSpPr>
          <p:spPr>
            <a:xfrm>
              <a:off x="1730264" y="4193016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stCxn id="397" idx="4"/>
              <a:endCxn id="414" idx="0"/>
            </p:cNvCxnSpPr>
            <p:nvPr/>
          </p:nvCxnSpPr>
          <p:spPr>
            <a:xfrm>
              <a:off x="1636979" y="4012621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>
              <a:stCxn id="399" idx="4"/>
              <a:endCxn id="414" idx="0"/>
            </p:cNvCxnSpPr>
            <p:nvPr/>
          </p:nvCxnSpPr>
          <p:spPr>
            <a:xfrm flipH="1">
              <a:off x="1730264" y="4012621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Group 412"/>
            <p:cNvGrpSpPr/>
            <p:nvPr/>
          </p:nvGrpSpPr>
          <p:grpSpPr>
            <a:xfrm>
              <a:off x="1748304" y="4316706"/>
              <a:ext cx="123316" cy="8659"/>
              <a:chOff x="857176" y="633704"/>
              <a:chExt cx="130224" cy="9144"/>
            </a:xfrm>
          </p:grpSpPr>
          <p:sp>
            <p:nvSpPr>
              <p:cNvPr id="492" name="Oval 491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4" name="Oval 413"/>
            <p:cNvSpPr/>
            <p:nvPr/>
          </p:nvSpPr>
          <p:spPr>
            <a:xfrm>
              <a:off x="1676145" y="4084779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1633141" y="3663076"/>
              <a:ext cx="8659" cy="98927"/>
              <a:chOff x="479640" y="725564"/>
              <a:chExt cx="9144" cy="104468"/>
            </a:xfrm>
          </p:grpSpPr>
          <p:sp>
            <p:nvSpPr>
              <p:cNvPr id="489" name="Oval 48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>
              <a:off x="1969080" y="3663076"/>
              <a:ext cx="8659" cy="98927"/>
              <a:chOff x="479640" y="725564"/>
              <a:chExt cx="9144" cy="104468"/>
            </a:xfrm>
          </p:grpSpPr>
          <p:sp>
            <p:nvSpPr>
              <p:cNvPr id="486" name="Oval 48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7" name="Oval 48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17" name="Group 416"/>
            <p:cNvGrpSpPr/>
            <p:nvPr/>
          </p:nvGrpSpPr>
          <p:grpSpPr>
            <a:xfrm>
              <a:off x="1748304" y="3958108"/>
              <a:ext cx="123316" cy="8659"/>
              <a:chOff x="857176" y="633704"/>
              <a:chExt cx="130224" cy="9144"/>
            </a:xfrm>
          </p:grpSpPr>
          <p:sp>
            <p:nvSpPr>
              <p:cNvPr id="483" name="Oval 48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8" name="Oval 417"/>
            <p:cNvSpPr/>
            <p:nvPr/>
          </p:nvSpPr>
          <p:spPr>
            <a:xfrm>
              <a:off x="1399378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9" name="Straight Arrow Connector 418"/>
            <p:cNvCxnSpPr>
              <a:endCxn id="418" idx="0"/>
            </p:cNvCxnSpPr>
            <p:nvPr/>
          </p:nvCxnSpPr>
          <p:spPr>
            <a:xfrm>
              <a:off x="1453497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Oval 419"/>
            <p:cNvSpPr/>
            <p:nvPr/>
          </p:nvSpPr>
          <p:spPr>
            <a:xfrm>
              <a:off x="1579774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Straight Arrow Connector 420"/>
            <p:cNvCxnSpPr>
              <a:endCxn id="420" idx="0"/>
            </p:cNvCxnSpPr>
            <p:nvPr/>
          </p:nvCxnSpPr>
          <p:spPr>
            <a:xfrm>
              <a:off x="1633892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Oval 421"/>
            <p:cNvSpPr/>
            <p:nvPr/>
          </p:nvSpPr>
          <p:spPr>
            <a:xfrm>
              <a:off x="1913740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3" name="Straight Arrow Connector 422"/>
            <p:cNvCxnSpPr>
              <a:endCxn id="422" idx="0"/>
            </p:cNvCxnSpPr>
            <p:nvPr/>
          </p:nvCxnSpPr>
          <p:spPr>
            <a:xfrm>
              <a:off x="1967858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/>
            <p:cNvSpPr/>
            <p:nvPr/>
          </p:nvSpPr>
          <p:spPr>
            <a:xfrm>
              <a:off x="1399378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5" name="Straight Arrow Connector 424"/>
            <p:cNvCxnSpPr>
              <a:stCxn id="424" idx="4"/>
            </p:cNvCxnSpPr>
            <p:nvPr/>
          </p:nvCxnSpPr>
          <p:spPr>
            <a:xfrm>
              <a:off x="1453497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/>
            <p:cNvSpPr/>
            <p:nvPr/>
          </p:nvSpPr>
          <p:spPr>
            <a:xfrm>
              <a:off x="1579774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7" name="Straight Arrow Connector 426"/>
            <p:cNvCxnSpPr>
              <a:stCxn id="426" idx="4"/>
            </p:cNvCxnSpPr>
            <p:nvPr/>
          </p:nvCxnSpPr>
          <p:spPr>
            <a:xfrm>
              <a:off x="1633892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Oval 427"/>
            <p:cNvSpPr/>
            <p:nvPr/>
          </p:nvSpPr>
          <p:spPr>
            <a:xfrm>
              <a:off x="1913740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9" name="Straight Arrow Connector 428"/>
            <p:cNvCxnSpPr>
              <a:stCxn id="428" idx="4"/>
            </p:cNvCxnSpPr>
            <p:nvPr/>
          </p:nvCxnSpPr>
          <p:spPr>
            <a:xfrm>
              <a:off x="1967858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/>
            <p:cNvCxnSpPr>
              <a:stCxn id="418" idx="4"/>
              <a:endCxn id="437" idx="0"/>
            </p:cNvCxnSpPr>
            <p:nvPr/>
          </p:nvCxnSpPr>
          <p:spPr>
            <a:xfrm>
              <a:off x="1453497" y="4848635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>
              <a:stCxn id="437" idx="4"/>
              <a:endCxn id="424" idx="0"/>
            </p:cNvCxnSpPr>
            <p:nvPr/>
          </p:nvCxnSpPr>
          <p:spPr>
            <a:xfrm flipH="1">
              <a:off x="1453497" y="5029030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>
              <a:stCxn id="437" idx="4"/>
              <a:endCxn id="426" idx="0"/>
            </p:cNvCxnSpPr>
            <p:nvPr/>
          </p:nvCxnSpPr>
          <p:spPr>
            <a:xfrm flipH="1">
              <a:off x="1633892" y="5029030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>
              <a:stCxn id="437" idx="4"/>
              <a:endCxn id="428" idx="0"/>
            </p:cNvCxnSpPr>
            <p:nvPr/>
          </p:nvCxnSpPr>
          <p:spPr>
            <a:xfrm>
              <a:off x="1727177" y="5029030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>
              <a:stCxn id="420" idx="4"/>
              <a:endCxn id="437" idx="0"/>
            </p:cNvCxnSpPr>
            <p:nvPr/>
          </p:nvCxnSpPr>
          <p:spPr>
            <a:xfrm>
              <a:off x="1633892" y="4848635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>
              <a:stCxn id="422" idx="4"/>
              <a:endCxn id="437" idx="0"/>
            </p:cNvCxnSpPr>
            <p:nvPr/>
          </p:nvCxnSpPr>
          <p:spPr>
            <a:xfrm flipH="1">
              <a:off x="1727177" y="4848635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/>
            <p:cNvGrpSpPr/>
            <p:nvPr/>
          </p:nvGrpSpPr>
          <p:grpSpPr>
            <a:xfrm>
              <a:off x="1745216" y="5160757"/>
              <a:ext cx="123316" cy="8659"/>
              <a:chOff x="857176" y="633704"/>
              <a:chExt cx="130224" cy="9144"/>
            </a:xfrm>
          </p:grpSpPr>
          <p:sp>
            <p:nvSpPr>
              <p:cNvPr id="480" name="Oval 47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1" name="Oval 48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7" name="Oval 436"/>
            <p:cNvSpPr/>
            <p:nvPr/>
          </p:nvSpPr>
          <p:spPr>
            <a:xfrm>
              <a:off x="1673058" y="4920793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1630054" y="4499090"/>
              <a:ext cx="8659" cy="98927"/>
              <a:chOff x="479640" y="725564"/>
              <a:chExt cx="9144" cy="104468"/>
            </a:xfrm>
          </p:grpSpPr>
          <p:sp>
            <p:nvSpPr>
              <p:cNvPr id="477" name="Oval 47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8" name="Oval 47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9" name="Oval 47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9" name="Group 438"/>
            <p:cNvGrpSpPr/>
            <p:nvPr/>
          </p:nvGrpSpPr>
          <p:grpSpPr>
            <a:xfrm>
              <a:off x="1965993" y="4499090"/>
              <a:ext cx="8659" cy="98927"/>
              <a:chOff x="479640" y="725564"/>
              <a:chExt cx="9144" cy="104468"/>
            </a:xfrm>
          </p:grpSpPr>
          <p:sp>
            <p:nvSpPr>
              <p:cNvPr id="474" name="Oval 47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5" name="Oval 47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Oval 47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1745216" y="4796480"/>
              <a:ext cx="123316" cy="8659"/>
              <a:chOff x="857176" y="633704"/>
              <a:chExt cx="130224" cy="9144"/>
            </a:xfrm>
          </p:grpSpPr>
          <p:sp>
            <p:nvSpPr>
              <p:cNvPr id="471" name="Oval 470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1" name="Oval 440"/>
            <p:cNvSpPr/>
            <p:nvPr/>
          </p:nvSpPr>
          <p:spPr>
            <a:xfrm>
              <a:off x="1399378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2" name="Straight Arrow Connector 441"/>
            <p:cNvCxnSpPr>
              <a:endCxn id="441" idx="0"/>
            </p:cNvCxnSpPr>
            <p:nvPr/>
          </p:nvCxnSpPr>
          <p:spPr>
            <a:xfrm>
              <a:off x="1453497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Oval 442"/>
            <p:cNvSpPr/>
            <p:nvPr/>
          </p:nvSpPr>
          <p:spPr>
            <a:xfrm>
              <a:off x="1579774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4" name="Straight Arrow Connector 443"/>
            <p:cNvCxnSpPr>
              <a:endCxn id="443" idx="0"/>
            </p:cNvCxnSpPr>
            <p:nvPr/>
          </p:nvCxnSpPr>
          <p:spPr>
            <a:xfrm>
              <a:off x="1633892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5" name="Oval 444"/>
            <p:cNvSpPr/>
            <p:nvPr/>
          </p:nvSpPr>
          <p:spPr>
            <a:xfrm>
              <a:off x="1913740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6" name="Straight Arrow Connector 445"/>
            <p:cNvCxnSpPr>
              <a:endCxn id="445" idx="0"/>
            </p:cNvCxnSpPr>
            <p:nvPr/>
          </p:nvCxnSpPr>
          <p:spPr>
            <a:xfrm>
              <a:off x="1967858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Group 446"/>
            <p:cNvGrpSpPr/>
            <p:nvPr/>
          </p:nvGrpSpPr>
          <p:grpSpPr>
            <a:xfrm>
              <a:off x="1630054" y="5347114"/>
              <a:ext cx="8659" cy="98927"/>
              <a:chOff x="479640" y="725564"/>
              <a:chExt cx="9144" cy="104468"/>
            </a:xfrm>
          </p:grpSpPr>
          <p:sp>
            <p:nvSpPr>
              <p:cNvPr id="468" name="Oval 46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0" name="Oval 46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>
              <a:off x="1965993" y="5347114"/>
              <a:ext cx="8659" cy="98927"/>
              <a:chOff x="479640" y="725564"/>
              <a:chExt cx="9144" cy="104468"/>
            </a:xfrm>
          </p:grpSpPr>
          <p:sp>
            <p:nvSpPr>
              <p:cNvPr id="465" name="Oval 46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49" name="Group 448"/>
            <p:cNvGrpSpPr/>
            <p:nvPr/>
          </p:nvGrpSpPr>
          <p:grpSpPr>
            <a:xfrm>
              <a:off x="1745216" y="5642824"/>
              <a:ext cx="123316" cy="8659"/>
              <a:chOff x="857176" y="633704"/>
              <a:chExt cx="130224" cy="9144"/>
            </a:xfrm>
          </p:grpSpPr>
          <p:sp>
            <p:nvSpPr>
              <p:cNvPr id="462" name="Oval 461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50" name="Group 449"/>
            <p:cNvGrpSpPr/>
            <p:nvPr/>
          </p:nvGrpSpPr>
          <p:grpSpPr>
            <a:xfrm>
              <a:off x="1453825" y="3667284"/>
              <a:ext cx="8659" cy="98927"/>
              <a:chOff x="479640" y="725564"/>
              <a:chExt cx="9144" cy="104468"/>
            </a:xfrm>
          </p:grpSpPr>
          <p:sp>
            <p:nvSpPr>
              <p:cNvPr id="459" name="Oval 45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1" name="Oval 46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1450738" y="4503298"/>
              <a:ext cx="8659" cy="98927"/>
              <a:chOff x="479640" y="725564"/>
              <a:chExt cx="9144" cy="104468"/>
            </a:xfrm>
          </p:grpSpPr>
          <p:sp>
            <p:nvSpPr>
              <p:cNvPr id="456" name="Oval 45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Oval 45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1450738" y="5351322"/>
              <a:ext cx="8659" cy="98927"/>
              <a:chOff x="479640" y="725564"/>
              <a:chExt cx="9144" cy="104468"/>
            </a:xfrm>
          </p:grpSpPr>
          <p:sp>
            <p:nvSpPr>
              <p:cNvPr id="453" name="Oval 45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5" name="Oval 45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98" name="Group 497"/>
          <p:cNvGrpSpPr/>
          <p:nvPr/>
        </p:nvGrpSpPr>
        <p:grpSpPr>
          <a:xfrm>
            <a:off x="1632089" y="2623884"/>
            <a:ext cx="602145" cy="2194167"/>
            <a:chOff x="1399378" y="3416710"/>
            <a:chExt cx="625686" cy="2279949"/>
          </a:xfrm>
        </p:grpSpPr>
        <p:sp>
          <p:nvSpPr>
            <p:cNvPr id="499" name="Oval 498"/>
            <p:cNvSpPr/>
            <p:nvPr/>
          </p:nvSpPr>
          <p:spPr>
            <a:xfrm>
              <a:off x="1401156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0" name="Straight Arrow Connector 499"/>
            <p:cNvCxnSpPr>
              <a:stCxn id="499" idx="4"/>
            </p:cNvCxnSpPr>
            <p:nvPr/>
          </p:nvCxnSpPr>
          <p:spPr>
            <a:xfrm>
              <a:off x="1455274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Oval 500"/>
            <p:cNvSpPr/>
            <p:nvPr/>
          </p:nvSpPr>
          <p:spPr>
            <a:xfrm>
              <a:off x="1581551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2" name="Straight Arrow Connector 501"/>
            <p:cNvCxnSpPr>
              <a:stCxn id="501" idx="4"/>
            </p:cNvCxnSpPr>
            <p:nvPr/>
          </p:nvCxnSpPr>
          <p:spPr>
            <a:xfrm>
              <a:off x="1635670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Oval 502"/>
            <p:cNvSpPr/>
            <p:nvPr/>
          </p:nvSpPr>
          <p:spPr>
            <a:xfrm>
              <a:off x="1915517" y="3416710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4" name="Straight Arrow Connector 503"/>
            <p:cNvCxnSpPr>
              <a:stCxn id="503" idx="4"/>
            </p:cNvCxnSpPr>
            <p:nvPr/>
          </p:nvCxnSpPr>
          <p:spPr>
            <a:xfrm>
              <a:off x="1969636" y="3524947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Group 504"/>
            <p:cNvGrpSpPr/>
            <p:nvPr/>
          </p:nvGrpSpPr>
          <p:grpSpPr>
            <a:xfrm>
              <a:off x="1746994" y="3472455"/>
              <a:ext cx="123316" cy="8659"/>
              <a:chOff x="857176" y="633704"/>
              <a:chExt cx="130224" cy="9144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6" name="Oval 505"/>
            <p:cNvSpPr/>
            <p:nvPr/>
          </p:nvSpPr>
          <p:spPr>
            <a:xfrm>
              <a:off x="1402466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7" name="Straight Arrow Connector 506"/>
            <p:cNvCxnSpPr>
              <a:endCxn id="506" idx="0"/>
            </p:cNvCxnSpPr>
            <p:nvPr/>
          </p:nvCxnSpPr>
          <p:spPr>
            <a:xfrm>
              <a:off x="1456584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Oval 507"/>
            <p:cNvSpPr/>
            <p:nvPr/>
          </p:nvSpPr>
          <p:spPr>
            <a:xfrm>
              <a:off x="1582861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9" name="Straight Arrow Connector 508"/>
            <p:cNvCxnSpPr>
              <a:endCxn id="508" idx="0"/>
            </p:cNvCxnSpPr>
            <p:nvPr/>
          </p:nvCxnSpPr>
          <p:spPr>
            <a:xfrm>
              <a:off x="1636979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Oval 509"/>
            <p:cNvSpPr/>
            <p:nvPr/>
          </p:nvSpPr>
          <p:spPr>
            <a:xfrm>
              <a:off x="1916827" y="390438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1" name="Straight Arrow Connector 510"/>
            <p:cNvCxnSpPr>
              <a:endCxn id="510" idx="0"/>
            </p:cNvCxnSpPr>
            <p:nvPr/>
          </p:nvCxnSpPr>
          <p:spPr>
            <a:xfrm>
              <a:off x="1970945" y="3796146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Oval 511"/>
            <p:cNvSpPr/>
            <p:nvPr/>
          </p:nvSpPr>
          <p:spPr>
            <a:xfrm>
              <a:off x="1402466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3" name="Straight Arrow Connector 512"/>
            <p:cNvCxnSpPr>
              <a:stCxn id="512" idx="4"/>
            </p:cNvCxnSpPr>
            <p:nvPr/>
          </p:nvCxnSpPr>
          <p:spPr>
            <a:xfrm>
              <a:off x="1456584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Oval 513"/>
            <p:cNvSpPr/>
            <p:nvPr/>
          </p:nvSpPr>
          <p:spPr>
            <a:xfrm>
              <a:off x="1582861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5" name="Straight Arrow Connector 514"/>
            <p:cNvCxnSpPr>
              <a:stCxn id="514" idx="4"/>
            </p:cNvCxnSpPr>
            <p:nvPr/>
          </p:nvCxnSpPr>
          <p:spPr>
            <a:xfrm>
              <a:off x="1636979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Oval 515"/>
            <p:cNvSpPr/>
            <p:nvPr/>
          </p:nvSpPr>
          <p:spPr>
            <a:xfrm>
              <a:off x="1916827" y="4265174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17" name="Straight Arrow Connector 516"/>
            <p:cNvCxnSpPr>
              <a:stCxn id="516" idx="4"/>
            </p:cNvCxnSpPr>
            <p:nvPr/>
          </p:nvCxnSpPr>
          <p:spPr>
            <a:xfrm>
              <a:off x="1970945" y="4373411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>
              <a:stCxn id="506" idx="4"/>
              <a:endCxn id="525" idx="0"/>
            </p:cNvCxnSpPr>
            <p:nvPr/>
          </p:nvCxnSpPr>
          <p:spPr>
            <a:xfrm>
              <a:off x="1456584" y="4012621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>
              <a:stCxn id="525" idx="4"/>
              <a:endCxn id="512" idx="0"/>
            </p:cNvCxnSpPr>
            <p:nvPr/>
          </p:nvCxnSpPr>
          <p:spPr>
            <a:xfrm flipH="1">
              <a:off x="1456584" y="4193016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>
              <a:stCxn id="525" idx="4"/>
              <a:endCxn id="514" idx="0"/>
            </p:cNvCxnSpPr>
            <p:nvPr/>
          </p:nvCxnSpPr>
          <p:spPr>
            <a:xfrm flipH="1">
              <a:off x="1636979" y="4193016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>
              <a:stCxn id="525" idx="4"/>
              <a:endCxn id="516" idx="0"/>
            </p:cNvCxnSpPr>
            <p:nvPr/>
          </p:nvCxnSpPr>
          <p:spPr>
            <a:xfrm>
              <a:off x="1730264" y="4193016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/>
            <p:cNvCxnSpPr>
              <a:stCxn id="508" idx="4"/>
              <a:endCxn id="525" idx="0"/>
            </p:cNvCxnSpPr>
            <p:nvPr/>
          </p:nvCxnSpPr>
          <p:spPr>
            <a:xfrm>
              <a:off x="1636979" y="4012621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/>
            <p:cNvCxnSpPr>
              <a:stCxn id="510" idx="4"/>
              <a:endCxn id="525" idx="0"/>
            </p:cNvCxnSpPr>
            <p:nvPr/>
          </p:nvCxnSpPr>
          <p:spPr>
            <a:xfrm flipH="1">
              <a:off x="1730264" y="4012621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4" name="Group 523"/>
            <p:cNvGrpSpPr/>
            <p:nvPr/>
          </p:nvGrpSpPr>
          <p:grpSpPr>
            <a:xfrm>
              <a:off x="1748304" y="4316706"/>
              <a:ext cx="123316" cy="8659"/>
              <a:chOff x="857176" y="633704"/>
              <a:chExt cx="130224" cy="9144"/>
            </a:xfrm>
          </p:grpSpPr>
          <p:sp>
            <p:nvSpPr>
              <p:cNvPr id="603" name="Oval 6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5" name="Oval 6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25" name="Oval 524"/>
            <p:cNvSpPr/>
            <p:nvPr/>
          </p:nvSpPr>
          <p:spPr>
            <a:xfrm>
              <a:off x="1676145" y="4084779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6" name="Group 525"/>
            <p:cNvGrpSpPr/>
            <p:nvPr/>
          </p:nvGrpSpPr>
          <p:grpSpPr>
            <a:xfrm>
              <a:off x="1633141" y="3663076"/>
              <a:ext cx="8659" cy="98927"/>
              <a:chOff x="479640" y="725564"/>
              <a:chExt cx="9144" cy="104468"/>
            </a:xfrm>
          </p:grpSpPr>
          <p:sp>
            <p:nvSpPr>
              <p:cNvPr id="600" name="Oval 59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1" name="Oval 60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2" name="Oval 60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>
              <a:off x="1969080" y="3663076"/>
              <a:ext cx="8659" cy="98927"/>
              <a:chOff x="479640" y="725564"/>
              <a:chExt cx="9144" cy="104468"/>
            </a:xfrm>
          </p:grpSpPr>
          <p:sp>
            <p:nvSpPr>
              <p:cNvPr id="597" name="Oval 59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9" name="Oval 59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1748304" y="3958108"/>
              <a:ext cx="123316" cy="8659"/>
              <a:chOff x="857176" y="633704"/>
              <a:chExt cx="130224" cy="9144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29" name="Oval 528"/>
            <p:cNvSpPr/>
            <p:nvPr/>
          </p:nvSpPr>
          <p:spPr>
            <a:xfrm>
              <a:off x="1399378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0" name="Straight Arrow Connector 529"/>
            <p:cNvCxnSpPr>
              <a:endCxn id="529" idx="0"/>
            </p:cNvCxnSpPr>
            <p:nvPr/>
          </p:nvCxnSpPr>
          <p:spPr>
            <a:xfrm>
              <a:off x="1453497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Oval 530"/>
            <p:cNvSpPr/>
            <p:nvPr/>
          </p:nvSpPr>
          <p:spPr>
            <a:xfrm>
              <a:off x="1579774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2" name="Straight Arrow Connector 531"/>
            <p:cNvCxnSpPr>
              <a:endCxn id="531" idx="0"/>
            </p:cNvCxnSpPr>
            <p:nvPr/>
          </p:nvCxnSpPr>
          <p:spPr>
            <a:xfrm>
              <a:off x="1633892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Oval 532"/>
            <p:cNvSpPr/>
            <p:nvPr/>
          </p:nvSpPr>
          <p:spPr>
            <a:xfrm>
              <a:off x="1913740" y="4740397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4" name="Straight Arrow Connector 533"/>
            <p:cNvCxnSpPr>
              <a:endCxn id="533" idx="0"/>
            </p:cNvCxnSpPr>
            <p:nvPr/>
          </p:nvCxnSpPr>
          <p:spPr>
            <a:xfrm>
              <a:off x="1967858" y="4632160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Oval 534"/>
            <p:cNvSpPr/>
            <p:nvPr/>
          </p:nvSpPr>
          <p:spPr>
            <a:xfrm>
              <a:off x="1399378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6" name="Straight Arrow Connector 535"/>
            <p:cNvCxnSpPr>
              <a:stCxn id="535" idx="4"/>
            </p:cNvCxnSpPr>
            <p:nvPr/>
          </p:nvCxnSpPr>
          <p:spPr>
            <a:xfrm>
              <a:off x="1453497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Oval 536"/>
            <p:cNvSpPr/>
            <p:nvPr/>
          </p:nvSpPr>
          <p:spPr>
            <a:xfrm>
              <a:off x="1579774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8" name="Straight Arrow Connector 537"/>
            <p:cNvCxnSpPr>
              <a:stCxn id="537" idx="4"/>
            </p:cNvCxnSpPr>
            <p:nvPr/>
          </p:nvCxnSpPr>
          <p:spPr>
            <a:xfrm>
              <a:off x="1633892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Oval 538"/>
            <p:cNvSpPr/>
            <p:nvPr/>
          </p:nvSpPr>
          <p:spPr>
            <a:xfrm>
              <a:off x="1913740" y="5101188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0" name="Straight Arrow Connector 539"/>
            <p:cNvCxnSpPr>
              <a:stCxn id="539" idx="4"/>
            </p:cNvCxnSpPr>
            <p:nvPr/>
          </p:nvCxnSpPr>
          <p:spPr>
            <a:xfrm>
              <a:off x="1967858" y="5209425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>
              <a:stCxn id="529" idx="4"/>
              <a:endCxn id="548" idx="0"/>
            </p:cNvCxnSpPr>
            <p:nvPr/>
          </p:nvCxnSpPr>
          <p:spPr>
            <a:xfrm>
              <a:off x="1453497" y="4848635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>
              <a:stCxn id="548" idx="4"/>
              <a:endCxn id="535" idx="0"/>
            </p:cNvCxnSpPr>
            <p:nvPr/>
          </p:nvCxnSpPr>
          <p:spPr>
            <a:xfrm flipH="1">
              <a:off x="1453497" y="5029030"/>
              <a:ext cx="273680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48" idx="4"/>
              <a:endCxn id="537" idx="0"/>
            </p:cNvCxnSpPr>
            <p:nvPr/>
          </p:nvCxnSpPr>
          <p:spPr>
            <a:xfrm flipH="1">
              <a:off x="1633892" y="5029030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/>
            <p:cNvCxnSpPr>
              <a:stCxn id="548" idx="4"/>
              <a:endCxn id="539" idx="0"/>
            </p:cNvCxnSpPr>
            <p:nvPr/>
          </p:nvCxnSpPr>
          <p:spPr>
            <a:xfrm>
              <a:off x="1727177" y="5029030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stCxn id="531" idx="4"/>
              <a:endCxn id="548" idx="0"/>
            </p:cNvCxnSpPr>
            <p:nvPr/>
          </p:nvCxnSpPr>
          <p:spPr>
            <a:xfrm>
              <a:off x="1633892" y="4848635"/>
              <a:ext cx="93285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533" idx="4"/>
              <a:endCxn id="548" idx="0"/>
            </p:cNvCxnSpPr>
            <p:nvPr/>
          </p:nvCxnSpPr>
          <p:spPr>
            <a:xfrm flipH="1">
              <a:off x="1727177" y="4848635"/>
              <a:ext cx="240681" cy="721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Group 546"/>
            <p:cNvGrpSpPr/>
            <p:nvPr/>
          </p:nvGrpSpPr>
          <p:grpSpPr>
            <a:xfrm>
              <a:off x="1745216" y="5160757"/>
              <a:ext cx="123316" cy="8659"/>
              <a:chOff x="857176" y="633704"/>
              <a:chExt cx="130224" cy="9144"/>
            </a:xfrm>
          </p:grpSpPr>
          <p:sp>
            <p:nvSpPr>
              <p:cNvPr id="591" name="Oval 590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2" name="Oval 591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3" name="Oval 592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8" name="Oval 547"/>
            <p:cNvSpPr/>
            <p:nvPr/>
          </p:nvSpPr>
          <p:spPr>
            <a:xfrm>
              <a:off x="1673058" y="4920793"/>
              <a:ext cx="108237" cy="1082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49" name="Group 548"/>
            <p:cNvGrpSpPr/>
            <p:nvPr/>
          </p:nvGrpSpPr>
          <p:grpSpPr>
            <a:xfrm>
              <a:off x="1630054" y="4499090"/>
              <a:ext cx="8659" cy="98927"/>
              <a:chOff x="479640" y="725564"/>
              <a:chExt cx="9144" cy="104468"/>
            </a:xfrm>
          </p:grpSpPr>
          <p:sp>
            <p:nvSpPr>
              <p:cNvPr id="588" name="Oval 58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9" name="Oval 58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0" name="Oval 58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965993" y="4499090"/>
              <a:ext cx="8659" cy="98927"/>
              <a:chOff x="479640" y="725564"/>
              <a:chExt cx="9144" cy="104468"/>
            </a:xfrm>
          </p:grpSpPr>
          <p:sp>
            <p:nvSpPr>
              <p:cNvPr id="585" name="Oval 58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6" name="Oval 58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7" name="Oval 58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1745216" y="4796480"/>
              <a:ext cx="123316" cy="8659"/>
              <a:chOff x="857176" y="633704"/>
              <a:chExt cx="130224" cy="9144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4" name="Oval 583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52" name="Oval 551"/>
            <p:cNvSpPr/>
            <p:nvPr/>
          </p:nvSpPr>
          <p:spPr>
            <a:xfrm>
              <a:off x="1399378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3" name="Straight Arrow Connector 552"/>
            <p:cNvCxnSpPr>
              <a:endCxn id="552" idx="0"/>
            </p:cNvCxnSpPr>
            <p:nvPr/>
          </p:nvCxnSpPr>
          <p:spPr>
            <a:xfrm>
              <a:off x="1453497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553"/>
            <p:cNvSpPr/>
            <p:nvPr/>
          </p:nvSpPr>
          <p:spPr>
            <a:xfrm>
              <a:off x="1579774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5" name="Straight Arrow Connector 554"/>
            <p:cNvCxnSpPr>
              <a:endCxn id="554" idx="0"/>
            </p:cNvCxnSpPr>
            <p:nvPr/>
          </p:nvCxnSpPr>
          <p:spPr>
            <a:xfrm>
              <a:off x="1633892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Oval 555"/>
            <p:cNvSpPr/>
            <p:nvPr/>
          </p:nvSpPr>
          <p:spPr>
            <a:xfrm>
              <a:off x="1913740" y="5588422"/>
              <a:ext cx="108237" cy="1082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7" name="Straight Arrow Connector 556"/>
            <p:cNvCxnSpPr>
              <a:endCxn id="556" idx="0"/>
            </p:cNvCxnSpPr>
            <p:nvPr/>
          </p:nvCxnSpPr>
          <p:spPr>
            <a:xfrm>
              <a:off x="1967858" y="5480184"/>
              <a:ext cx="0" cy="108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8" name="Group 557"/>
            <p:cNvGrpSpPr/>
            <p:nvPr/>
          </p:nvGrpSpPr>
          <p:grpSpPr>
            <a:xfrm>
              <a:off x="1630054" y="5347114"/>
              <a:ext cx="8659" cy="98927"/>
              <a:chOff x="479640" y="725564"/>
              <a:chExt cx="9144" cy="104468"/>
            </a:xfrm>
          </p:grpSpPr>
          <p:sp>
            <p:nvSpPr>
              <p:cNvPr id="579" name="Oval 57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0" name="Oval 57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1" name="Oval 58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>
              <a:off x="1965993" y="5347114"/>
              <a:ext cx="8659" cy="98927"/>
              <a:chOff x="479640" y="725564"/>
              <a:chExt cx="9144" cy="104468"/>
            </a:xfrm>
          </p:grpSpPr>
          <p:sp>
            <p:nvSpPr>
              <p:cNvPr id="576" name="Oval 57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7" name="Oval 57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8" name="Oval 57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1745216" y="5642824"/>
              <a:ext cx="123316" cy="8659"/>
              <a:chOff x="857176" y="633704"/>
              <a:chExt cx="130224" cy="9144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1453825" y="3667284"/>
              <a:ext cx="8659" cy="98927"/>
              <a:chOff x="479640" y="725564"/>
              <a:chExt cx="9144" cy="104468"/>
            </a:xfrm>
          </p:grpSpPr>
          <p:sp>
            <p:nvSpPr>
              <p:cNvPr id="570" name="Oval 56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1" name="Oval 57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2" name="Oval 57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2" name="Group 561"/>
            <p:cNvGrpSpPr/>
            <p:nvPr/>
          </p:nvGrpSpPr>
          <p:grpSpPr>
            <a:xfrm>
              <a:off x="1450738" y="4503298"/>
              <a:ext cx="8659" cy="98927"/>
              <a:chOff x="479640" y="725564"/>
              <a:chExt cx="9144" cy="104468"/>
            </a:xfrm>
          </p:grpSpPr>
          <p:sp>
            <p:nvSpPr>
              <p:cNvPr id="567" name="Oval 56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8" name="Oval 56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9" name="Oval 56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3" name="Group 562"/>
            <p:cNvGrpSpPr/>
            <p:nvPr/>
          </p:nvGrpSpPr>
          <p:grpSpPr>
            <a:xfrm>
              <a:off x="1450738" y="5351322"/>
              <a:ext cx="8659" cy="98927"/>
              <a:chOff x="479640" y="725564"/>
              <a:chExt cx="9144" cy="104468"/>
            </a:xfrm>
          </p:grpSpPr>
          <p:sp>
            <p:nvSpPr>
              <p:cNvPr id="564" name="Oval 56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5" name="Oval 56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6" name="Oval 56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07" name="Group 1406"/>
          <p:cNvGrpSpPr/>
          <p:nvPr/>
        </p:nvGrpSpPr>
        <p:grpSpPr>
          <a:xfrm>
            <a:off x="2590800" y="2624275"/>
            <a:ext cx="1929432" cy="3164467"/>
            <a:chOff x="2514600" y="2819789"/>
            <a:chExt cx="1929432" cy="3164467"/>
          </a:xfrm>
        </p:grpSpPr>
        <p:sp>
          <p:nvSpPr>
            <p:cNvPr id="1387" name="Rounded Rectangle 1386"/>
            <p:cNvSpPr>
              <a:spLocks noChangeAspect="1"/>
            </p:cNvSpPr>
            <p:nvPr/>
          </p:nvSpPr>
          <p:spPr>
            <a:xfrm>
              <a:off x="2940662" y="5368557"/>
              <a:ext cx="1077308" cy="61569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CPU Core</a:t>
              </a:r>
              <a:endParaRPr lang="en-US" dirty="0"/>
            </a:p>
          </p:txBody>
        </p:sp>
        <p:grpSp>
          <p:nvGrpSpPr>
            <p:cNvPr id="1402" name="Group 1401"/>
            <p:cNvGrpSpPr/>
            <p:nvPr/>
          </p:nvGrpSpPr>
          <p:grpSpPr>
            <a:xfrm>
              <a:off x="2514600" y="2819789"/>
              <a:ext cx="1929432" cy="2194167"/>
              <a:chOff x="2387310" y="2819789"/>
              <a:chExt cx="1929432" cy="2194167"/>
            </a:xfrm>
          </p:grpSpPr>
          <p:grpSp>
            <p:nvGrpSpPr>
              <p:cNvPr id="609" name="Group 608"/>
              <p:cNvGrpSpPr/>
              <p:nvPr/>
            </p:nvGrpSpPr>
            <p:grpSpPr>
              <a:xfrm>
                <a:off x="2387310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610" name="Oval 609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1" name="Straight Arrow Connector 610"/>
                <p:cNvCxnSpPr>
                  <a:stCxn id="610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2" name="Oval 611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3" name="Straight Arrow Connector 612"/>
                <p:cNvCxnSpPr>
                  <a:stCxn id="612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4" name="Oval 613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5" name="Straight Arrow Connector 614"/>
                <p:cNvCxnSpPr>
                  <a:stCxn id="614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6" name="Group 615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717" name="Oval 71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8" name="Oval 71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9" name="Oval 71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17" name="Oval 616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18" name="Straight Arrow Connector 617"/>
                <p:cNvCxnSpPr>
                  <a:endCxn id="617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9" name="Oval 618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20" name="Straight Arrow Connector 619"/>
                <p:cNvCxnSpPr>
                  <a:endCxn id="619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1" name="Oval 620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22" name="Straight Arrow Connector 621"/>
                <p:cNvCxnSpPr>
                  <a:endCxn id="621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Oval 622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24" name="Straight Arrow Connector 623"/>
                <p:cNvCxnSpPr>
                  <a:stCxn id="623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Oval 624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26" name="Straight Arrow Connector 625"/>
                <p:cNvCxnSpPr>
                  <a:stCxn id="625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7" name="Oval 626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28" name="Straight Arrow Connector 627"/>
                <p:cNvCxnSpPr>
                  <a:stCxn id="627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Arrow Connector 628"/>
                <p:cNvCxnSpPr>
                  <a:stCxn id="617" idx="4"/>
                  <a:endCxn id="636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Arrow Connector 629"/>
                <p:cNvCxnSpPr>
                  <a:stCxn id="636" idx="4"/>
                  <a:endCxn id="623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Arrow Connector 630"/>
                <p:cNvCxnSpPr>
                  <a:stCxn id="636" idx="4"/>
                  <a:endCxn id="625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Arrow Connector 631"/>
                <p:cNvCxnSpPr>
                  <a:stCxn id="636" idx="4"/>
                  <a:endCxn id="627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Arrow Connector 632"/>
                <p:cNvCxnSpPr>
                  <a:stCxn id="619" idx="4"/>
                  <a:endCxn id="636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Arrow Connector 633"/>
                <p:cNvCxnSpPr>
                  <a:stCxn id="621" idx="4"/>
                  <a:endCxn id="636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5" name="Group 634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714" name="Oval 713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5" name="Oval 714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6" name="Oval 715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36" name="Oval 635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637" name="Group 636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11" name="Oval 71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2" name="Oval 71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3" name="Oval 71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08" name="Oval 707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9" name="Oval 708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10" name="Oval 709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39" name="Group 638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705" name="Oval 704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6" name="Oval 705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7" name="Oval 706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40" name="Oval 639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41" name="Straight Arrow Connector 640"/>
                <p:cNvCxnSpPr>
                  <a:endCxn id="640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2" name="Oval 641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43" name="Straight Arrow Connector 642"/>
                <p:cNvCxnSpPr>
                  <a:endCxn id="642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4" name="Oval 643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45" name="Straight Arrow Connector 644"/>
                <p:cNvCxnSpPr>
                  <a:endCxn id="644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6" name="Oval 645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47" name="Straight Arrow Connector 646"/>
                <p:cNvCxnSpPr>
                  <a:stCxn id="646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8" name="Oval 647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49" name="Straight Arrow Connector 648"/>
                <p:cNvCxnSpPr>
                  <a:stCxn id="648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0" name="Oval 649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51" name="Straight Arrow Connector 650"/>
                <p:cNvCxnSpPr>
                  <a:stCxn id="650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640" idx="4"/>
                  <a:endCxn id="659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Arrow Connector 652"/>
                <p:cNvCxnSpPr>
                  <a:stCxn id="659" idx="4"/>
                  <a:endCxn id="646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Arrow Connector 653"/>
                <p:cNvCxnSpPr>
                  <a:stCxn id="659" idx="4"/>
                  <a:endCxn id="648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Arrow Connector 654"/>
                <p:cNvCxnSpPr>
                  <a:stCxn id="659" idx="4"/>
                  <a:endCxn id="650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Arrow Connector 655"/>
                <p:cNvCxnSpPr>
                  <a:stCxn id="642" idx="4"/>
                  <a:endCxn id="659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Arrow Connector 656"/>
                <p:cNvCxnSpPr>
                  <a:stCxn id="644" idx="4"/>
                  <a:endCxn id="659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8" name="Group 657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702" name="Oval 701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3" name="Oval 702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4" name="Oval 703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59" name="Oval 658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660" name="Group 659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99" name="Oval 69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0" name="Oval 69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01" name="Oval 70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61" name="Group 660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96" name="Oval 695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7" name="Oval 696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8" name="Oval 697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62" name="Group 661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693" name="Oval 692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4" name="Oval 693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5" name="Oval 694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663" name="Oval 662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64" name="Straight Arrow Connector 663"/>
                <p:cNvCxnSpPr>
                  <a:endCxn id="663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5" name="Oval 664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66" name="Straight Arrow Connector 665"/>
                <p:cNvCxnSpPr>
                  <a:endCxn id="665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7" name="Oval 666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68" name="Straight Arrow Connector 667"/>
                <p:cNvCxnSpPr>
                  <a:endCxn id="667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9" name="Group 668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90" name="Oval 68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1" name="Oval 69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2" name="Oval 69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70" name="Group 669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87" name="Oval 686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8" name="Oval 687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9" name="Oval 688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71" name="Group 670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684" name="Oval 683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5" name="Oval 684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6" name="Oval 685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72" name="Group 671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81" name="Oval 68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2" name="Oval 68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3" name="Oval 68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78" name="Oval 677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9" name="Oval 678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80" name="Oval 679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674" name="Group 673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675" name="Oval 674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6" name="Oval 675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7" name="Oval 676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20" name="Group 719"/>
              <p:cNvGrpSpPr/>
              <p:nvPr/>
            </p:nvGrpSpPr>
            <p:grpSpPr>
              <a:xfrm>
                <a:off x="3050955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721" name="Oval 720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22" name="Straight Arrow Connector 721"/>
                <p:cNvCxnSpPr>
                  <a:stCxn id="721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3" name="Oval 722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24" name="Straight Arrow Connector 723"/>
                <p:cNvCxnSpPr>
                  <a:stCxn id="723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5" name="Oval 724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26" name="Straight Arrow Connector 725"/>
                <p:cNvCxnSpPr>
                  <a:stCxn id="725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7" name="Group 726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828" name="Oval 82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9" name="Oval 82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0" name="Oval 82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28" name="Oval 727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29" name="Straight Arrow Connector 728"/>
                <p:cNvCxnSpPr>
                  <a:endCxn id="728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0" name="Oval 729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31" name="Straight Arrow Connector 730"/>
                <p:cNvCxnSpPr>
                  <a:endCxn id="730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2" name="Oval 731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33" name="Straight Arrow Connector 732"/>
                <p:cNvCxnSpPr>
                  <a:endCxn id="732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4" name="Oval 733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35" name="Straight Arrow Connector 734"/>
                <p:cNvCxnSpPr>
                  <a:stCxn id="734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6" name="Oval 735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37" name="Straight Arrow Connector 736"/>
                <p:cNvCxnSpPr>
                  <a:stCxn id="736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8" name="Oval 737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39" name="Straight Arrow Connector 738"/>
                <p:cNvCxnSpPr>
                  <a:stCxn id="738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Arrow Connector 739"/>
                <p:cNvCxnSpPr>
                  <a:stCxn id="728" idx="4"/>
                  <a:endCxn id="747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1" name="Straight Arrow Connector 740"/>
                <p:cNvCxnSpPr>
                  <a:stCxn id="747" idx="4"/>
                  <a:endCxn id="734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Arrow Connector 741"/>
                <p:cNvCxnSpPr>
                  <a:stCxn id="747" idx="4"/>
                  <a:endCxn id="736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3" name="Straight Arrow Connector 742"/>
                <p:cNvCxnSpPr>
                  <a:stCxn id="747" idx="4"/>
                  <a:endCxn id="738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Arrow Connector 743"/>
                <p:cNvCxnSpPr>
                  <a:stCxn id="730" idx="4"/>
                  <a:endCxn id="747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5" name="Straight Arrow Connector 744"/>
                <p:cNvCxnSpPr>
                  <a:stCxn id="732" idx="4"/>
                  <a:endCxn id="747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6" name="Group 745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825" name="Oval 824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" name="Oval 825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7" name="Oval 826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47" name="Oval 746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48" name="Group 747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22" name="Oval 82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3" name="Oval 82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" name="Oval 82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49" name="Group 748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19" name="Oval 81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0" name="Oval 81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1" name="Oval 82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816" name="Oval 815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7" name="Oval 816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8" name="Oval 817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51" name="Oval 750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52" name="Straight Arrow Connector 751"/>
                <p:cNvCxnSpPr>
                  <a:endCxn id="751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3" name="Oval 752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54" name="Straight Arrow Connector 753"/>
                <p:cNvCxnSpPr>
                  <a:endCxn id="753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5" name="Oval 754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56" name="Straight Arrow Connector 755"/>
                <p:cNvCxnSpPr>
                  <a:endCxn id="755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7" name="Oval 756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58" name="Straight Arrow Connector 757"/>
                <p:cNvCxnSpPr>
                  <a:stCxn id="757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9" name="Oval 758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60" name="Straight Arrow Connector 759"/>
                <p:cNvCxnSpPr>
                  <a:stCxn id="759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1" name="Oval 760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62" name="Straight Arrow Connector 761"/>
                <p:cNvCxnSpPr>
                  <a:stCxn id="761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3" name="Straight Arrow Connector 762"/>
                <p:cNvCxnSpPr>
                  <a:stCxn id="751" idx="4"/>
                  <a:endCxn id="770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4" name="Straight Arrow Connector 763"/>
                <p:cNvCxnSpPr>
                  <a:stCxn id="770" idx="4"/>
                  <a:endCxn id="757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5" name="Straight Arrow Connector 764"/>
                <p:cNvCxnSpPr>
                  <a:stCxn id="770" idx="4"/>
                  <a:endCxn id="759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6" name="Straight Arrow Connector 765"/>
                <p:cNvCxnSpPr>
                  <a:stCxn id="770" idx="4"/>
                  <a:endCxn id="761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7" name="Straight Arrow Connector 766"/>
                <p:cNvCxnSpPr>
                  <a:stCxn id="753" idx="4"/>
                  <a:endCxn id="770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8" name="Straight Arrow Connector 767"/>
                <p:cNvCxnSpPr>
                  <a:stCxn id="755" idx="4"/>
                  <a:endCxn id="770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9" name="Group 768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813" name="Oval 812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4" name="Oval 813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5" name="Oval 814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70" name="Oval 769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771" name="Group 770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10" name="Oval 80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1" name="Oval 81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12" name="Oval 81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72" name="Group 771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07" name="Oval 806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8" name="Oval 807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9" name="Oval 808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73" name="Group 772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804" name="Oval 803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5" name="Oval 804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6" name="Oval 805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774" name="Oval 773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75" name="Straight Arrow Connector 774"/>
                <p:cNvCxnSpPr>
                  <a:endCxn id="774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6" name="Oval 775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77" name="Straight Arrow Connector 776"/>
                <p:cNvCxnSpPr>
                  <a:endCxn id="776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8" name="Oval 777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79" name="Straight Arrow Connector 778"/>
                <p:cNvCxnSpPr>
                  <a:endCxn id="778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0" name="Group 779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01" name="Oval 80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2" name="Oval 80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3" name="Oval 80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1" name="Group 780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98" name="Oval 797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9" name="Oval 798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00" name="Oval 799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2" name="Group 781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795" name="Oval 794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6" name="Oval 795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7" name="Oval 796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3" name="Group 782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92" name="Oval 79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3" name="Oval 79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4" name="Oval 79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4" name="Group 783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89" name="Oval 78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0" name="Oval 78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91" name="Oval 79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785" name="Group 784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786" name="Oval 785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87" name="Oval 786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88" name="Oval 787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831" name="Group 830"/>
              <p:cNvGrpSpPr/>
              <p:nvPr/>
            </p:nvGrpSpPr>
            <p:grpSpPr>
              <a:xfrm>
                <a:off x="3714597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832" name="Oval 831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33" name="Straight Arrow Connector 832"/>
                <p:cNvCxnSpPr>
                  <a:stCxn id="832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4" name="Oval 833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35" name="Straight Arrow Connector 834"/>
                <p:cNvCxnSpPr>
                  <a:stCxn id="834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6" name="Oval 835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37" name="Straight Arrow Connector 836"/>
                <p:cNvCxnSpPr>
                  <a:stCxn id="836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8" name="Group 837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39" name="Oval 938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40" name="Oval 939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41" name="Oval 940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39" name="Oval 838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0" name="Straight Arrow Connector 839"/>
                <p:cNvCxnSpPr>
                  <a:endCxn id="839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1" name="Oval 840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2" name="Straight Arrow Connector 841"/>
                <p:cNvCxnSpPr>
                  <a:endCxn id="841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3" name="Oval 842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4" name="Straight Arrow Connector 843"/>
                <p:cNvCxnSpPr>
                  <a:endCxn id="843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5" name="Oval 844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6" name="Straight Arrow Connector 845"/>
                <p:cNvCxnSpPr>
                  <a:stCxn id="845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7" name="Oval 846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48" name="Straight Arrow Connector 847"/>
                <p:cNvCxnSpPr>
                  <a:stCxn id="847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9" name="Oval 848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50" name="Straight Arrow Connector 849"/>
                <p:cNvCxnSpPr>
                  <a:stCxn id="849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Arrow Connector 850"/>
                <p:cNvCxnSpPr>
                  <a:stCxn id="839" idx="4"/>
                  <a:endCxn id="858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Arrow Connector 851"/>
                <p:cNvCxnSpPr>
                  <a:stCxn id="858" idx="4"/>
                  <a:endCxn id="845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Arrow Connector 852"/>
                <p:cNvCxnSpPr>
                  <a:stCxn id="858" idx="4"/>
                  <a:endCxn id="847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Arrow Connector 853"/>
                <p:cNvCxnSpPr>
                  <a:stCxn id="858" idx="4"/>
                  <a:endCxn id="849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Arrow Connector 854"/>
                <p:cNvCxnSpPr>
                  <a:stCxn id="841" idx="4"/>
                  <a:endCxn id="858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Arrow Connector 855"/>
                <p:cNvCxnSpPr>
                  <a:stCxn id="843" idx="4"/>
                  <a:endCxn id="858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57" name="Group 856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36" name="Oval 935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7" name="Oval 936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8" name="Oval 937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58" name="Oval 857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59" name="Group 858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33" name="Oval 93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4" name="Oval 93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5" name="Oval 93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60" name="Group 859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30" name="Oval 92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1" name="Oval 93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32" name="Oval 93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61" name="Group 860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27" name="Oval 92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8" name="Oval 92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9" name="Oval 92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62" name="Oval 861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63" name="Straight Arrow Connector 862"/>
                <p:cNvCxnSpPr>
                  <a:endCxn id="862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4" name="Oval 863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65" name="Straight Arrow Connector 864"/>
                <p:cNvCxnSpPr>
                  <a:endCxn id="864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6" name="Oval 865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67" name="Straight Arrow Connector 866"/>
                <p:cNvCxnSpPr>
                  <a:endCxn id="866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8" name="Oval 867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69" name="Straight Arrow Connector 868"/>
                <p:cNvCxnSpPr>
                  <a:stCxn id="868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0" name="Oval 869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71" name="Straight Arrow Connector 870"/>
                <p:cNvCxnSpPr>
                  <a:stCxn id="870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2" name="Oval 871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73" name="Straight Arrow Connector 872"/>
                <p:cNvCxnSpPr>
                  <a:stCxn id="872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4" name="Straight Arrow Connector 873"/>
                <p:cNvCxnSpPr>
                  <a:stCxn id="862" idx="4"/>
                  <a:endCxn id="881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Arrow Connector 874"/>
                <p:cNvCxnSpPr>
                  <a:stCxn id="881" idx="4"/>
                  <a:endCxn id="868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Arrow Connector 875"/>
                <p:cNvCxnSpPr>
                  <a:stCxn id="881" idx="4"/>
                  <a:endCxn id="870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Arrow Connector 876"/>
                <p:cNvCxnSpPr>
                  <a:stCxn id="881" idx="4"/>
                  <a:endCxn id="872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Arrow Connector 877"/>
                <p:cNvCxnSpPr>
                  <a:stCxn id="864" idx="4"/>
                  <a:endCxn id="881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Arrow Connector 878"/>
                <p:cNvCxnSpPr>
                  <a:stCxn id="866" idx="4"/>
                  <a:endCxn id="881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0" name="Group 879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24" name="Oval 923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5" name="Oval 924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6" name="Oval 925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81" name="Oval 880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82" name="Group 881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21" name="Oval 92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2" name="Oval 92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3" name="Oval 92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83" name="Group 882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18" name="Oval 917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9" name="Oval 918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20" name="Oval 919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84" name="Group 883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15" name="Oval 914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6" name="Oval 915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7" name="Oval 916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85" name="Oval 884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86" name="Straight Arrow Connector 885"/>
                <p:cNvCxnSpPr>
                  <a:endCxn id="885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7" name="Oval 886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88" name="Straight Arrow Connector 887"/>
                <p:cNvCxnSpPr>
                  <a:endCxn id="887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9" name="Oval 888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90" name="Straight Arrow Connector 889"/>
                <p:cNvCxnSpPr>
                  <a:endCxn id="889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1" name="Group 890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12" name="Oval 91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3" name="Oval 91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4" name="Oval 91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92" name="Group 891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09" name="Oval 90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0" name="Oval 90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11" name="Oval 91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93" name="Group 892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906" name="Oval 905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8" name="Oval 907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94" name="Group 893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03" name="Oval 90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95" name="Group 894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900" name="Oval 89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1" name="Oval 90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96" name="Group 895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897" name="Oval 896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98" name="Oval 897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99" name="Oval 898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406" name="Group 1405"/>
          <p:cNvGrpSpPr/>
          <p:nvPr/>
        </p:nvGrpSpPr>
        <p:grpSpPr>
          <a:xfrm>
            <a:off x="5181600" y="2624275"/>
            <a:ext cx="1279982" cy="3164467"/>
            <a:chOff x="5181600" y="2819789"/>
            <a:chExt cx="1279982" cy="3164467"/>
          </a:xfrm>
        </p:grpSpPr>
        <p:sp>
          <p:nvSpPr>
            <p:cNvPr id="1388" name="Rounded Rectangle 1387"/>
            <p:cNvSpPr>
              <a:spLocks noChangeAspect="1"/>
            </p:cNvSpPr>
            <p:nvPr/>
          </p:nvSpPr>
          <p:spPr>
            <a:xfrm>
              <a:off x="5282937" y="5368557"/>
              <a:ext cx="1077308" cy="61569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CPU Core</a:t>
              </a:r>
              <a:endParaRPr lang="en-US" dirty="0"/>
            </a:p>
          </p:txBody>
        </p:sp>
        <p:grpSp>
          <p:nvGrpSpPr>
            <p:cNvPr id="1404" name="Group 1403"/>
            <p:cNvGrpSpPr/>
            <p:nvPr/>
          </p:nvGrpSpPr>
          <p:grpSpPr>
            <a:xfrm>
              <a:off x="5181600" y="2819789"/>
              <a:ext cx="1279982" cy="2194167"/>
              <a:chOff x="4957611" y="2819789"/>
              <a:chExt cx="1279982" cy="2194167"/>
            </a:xfrm>
          </p:grpSpPr>
          <p:grpSp>
            <p:nvGrpSpPr>
              <p:cNvPr id="942" name="Group 941"/>
              <p:cNvGrpSpPr/>
              <p:nvPr/>
            </p:nvGrpSpPr>
            <p:grpSpPr>
              <a:xfrm>
                <a:off x="4957611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943" name="Oval 942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44" name="Straight Arrow Connector 943"/>
                <p:cNvCxnSpPr>
                  <a:stCxn id="943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5" name="Oval 944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46" name="Straight Arrow Connector 945"/>
                <p:cNvCxnSpPr>
                  <a:stCxn id="945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7" name="Oval 946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48" name="Straight Arrow Connector 947"/>
                <p:cNvCxnSpPr>
                  <a:stCxn id="947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9" name="Group 948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50" name="Oval 1049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51" name="Oval 1050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52" name="Oval 1051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50" name="Oval 949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1" name="Straight Arrow Connector 950"/>
                <p:cNvCxnSpPr>
                  <a:endCxn id="950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2" name="Oval 951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3" name="Straight Arrow Connector 952"/>
                <p:cNvCxnSpPr>
                  <a:endCxn id="952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4" name="Oval 953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5" name="Straight Arrow Connector 954"/>
                <p:cNvCxnSpPr>
                  <a:endCxn id="954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6" name="Oval 955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7" name="Straight Arrow Connector 956"/>
                <p:cNvCxnSpPr>
                  <a:stCxn id="956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8" name="Oval 957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59" name="Straight Arrow Connector 958"/>
                <p:cNvCxnSpPr>
                  <a:stCxn id="958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0" name="Oval 959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61" name="Straight Arrow Connector 960"/>
                <p:cNvCxnSpPr>
                  <a:stCxn id="960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Straight Arrow Connector 961"/>
                <p:cNvCxnSpPr>
                  <a:stCxn id="950" idx="4"/>
                  <a:endCxn id="969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Straight Arrow Connector 962"/>
                <p:cNvCxnSpPr>
                  <a:stCxn id="969" idx="4"/>
                  <a:endCxn id="956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Arrow Connector 963"/>
                <p:cNvCxnSpPr>
                  <a:stCxn id="969" idx="4"/>
                  <a:endCxn id="958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Arrow Connector 964"/>
                <p:cNvCxnSpPr>
                  <a:stCxn id="969" idx="4"/>
                  <a:endCxn id="960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Straight Arrow Connector 965"/>
                <p:cNvCxnSpPr>
                  <a:stCxn id="952" idx="4"/>
                  <a:endCxn id="969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Arrow Connector 966"/>
                <p:cNvCxnSpPr>
                  <a:stCxn id="954" idx="4"/>
                  <a:endCxn id="969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8" name="Group 967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47" name="Oval 104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8" name="Oval 104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9" name="Oval 104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69" name="Oval 968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970" name="Group 969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44" name="Oval 104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5" name="Oval 104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6" name="Oval 104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971" name="Group 970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41" name="Oval 104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2" name="Oval 104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3" name="Oval 104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972" name="Group 971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38" name="Oval 103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9" name="Oval 103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40" name="Oval 103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73" name="Oval 972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4" name="Straight Arrow Connector 973"/>
                <p:cNvCxnSpPr>
                  <a:endCxn id="973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5" name="Oval 974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6" name="Straight Arrow Connector 975"/>
                <p:cNvCxnSpPr>
                  <a:endCxn id="975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7" name="Oval 976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8" name="Straight Arrow Connector 977"/>
                <p:cNvCxnSpPr>
                  <a:endCxn id="977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9" name="Oval 978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80" name="Straight Arrow Connector 979"/>
                <p:cNvCxnSpPr>
                  <a:stCxn id="979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1" name="Oval 980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82" name="Straight Arrow Connector 981"/>
                <p:cNvCxnSpPr>
                  <a:stCxn id="981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3" name="Oval 982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84" name="Straight Arrow Connector 983"/>
                <p:cNvCxnSpPr>
                  <a:stCxn id="983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Arrow Connector 984"/>
                <p:cNvCxnSpPr>
                  <a:stCxn id="973" idx="4"/>
                  <a:endCxn id="992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Straight Arrow Connector 985"/>
                <p:cNvCxnSpPr>
                  <a:stCxn id="992" idx="4"/>
                  <a:endCxn id="979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Arrow Connector 986"/>
                <p:cNvCxnSpPr>
                  <a:stCxn id="992" idx="4"/>
                  <a:endCxn id="981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Arrow Connector 987"/>
                <p:cNvCxnSpPr>
                  <a:stCxn id="992" idx="4"/>
                  <a:endCxn id="983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Arrow Connector 988"/>
                <p:cNvCxnSpPr>
                  <a:stCxn id="975" idx="4"/>
                  <a:endCxn id="992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Arrow Connector 989"/>
                <p:cNvCxnSpPr>
                  <a:stCxn id="977" idx="4"/>
                  <a:endCxn id="992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1" name="Group 990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35" name="Oval 1034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6" name="Oval 1035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7" name="Oval 1036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92" name="Oval 991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993" name="Group 992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32" name="Oval 103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3" name="Oval 103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4" name="Oval 103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994" name="Group 993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29" name="Oval 102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0" name="Oval 102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31" name="Oval 103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995" name="Group 994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26" name="Oval 1025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7" name="Oval 1026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8" name="Oval 1027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96" name="Oval 995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97" name="Straight Arrow Connector 996"/>
                <p:cNvCxnSpPr>
                  <a:endCxn id="996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8" name="Oval 997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99" name="Straight Arrow Connector 998"/>
                <p:cNvCxnSpPr>
                  <a:endCxn id="998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0" name="Oval 999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01" name="Straight Arrow Connector 1000"/>
                <p:cNvCxnSpPr>
                  <a:endCxn id="1000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2" name="Group 1001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23" name="Oval 102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4" name="Oval 102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5" name="Oval 102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03" name="Group 1002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20" name="Oval 101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1" name="Oval 102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22" name="Oval 102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04" name="Group 1003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017" name="Oval 101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8" name="Oval 101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9" name="Oval 101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05" name="Group 1004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14" name="Oval 101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5" name="Oval 101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6" name="Oval 101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06" name="Group 1005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11" name="Oval 101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2" name="Oval 101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3" name="Oval 101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07" name="Group 1006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008" name="Oval 1007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09" name="Oval 1008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010" name="Oval 1009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053" name="Group 1052"/>
              <p:cNvGrpSpPr/>
              <p:nvPr/>
            </p:nvGrpSpPr>
            <p:grpSpPr>
              <a:xfrm>
                <a:off x="5635448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1054" name="Oval 1053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55" name="Straight Arrow Connector 1054"/>
                <p:cNvCxnSpPr>
                  <a:stCxn id="1054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6" name="Oval 1055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57" name="Straight Arrow Connector 1056"/>
                <p:cNvCxnSpPr>
                  <a:stCxn id="1056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8" name="Oval 1057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59" name="Straight Arrow Connector 1058"/>
                <p:cNvCxnSpPr>
                  <a:stCxn id="1058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0" name="Group 1059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61" name="Oval 1160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62" name="Oval 1161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63" name="Oval 1162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061" name="Oval 1060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62" name="Straight Arrow Connector 1061"/>
                <p:cNvCxnSpPr>
                  <a:endCxn id="1061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Oval 1062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64" name="Straight Arrow Connector 1063"/>
                <p:cNvCxnSpPr>
                  <a:endCxn id="1063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5" name="Oval 1064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66" name="Straight Arrow Connector 1065"/>
                <p:cNvCxnSpPr>
                  <a:endCxn id="1065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7" name="Oval 1066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68" name="Straight Arrow Connector 1067"/>
                <p:cNvCxnSpPr>
                  <a:stCxn id="1067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Oval 1068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70" name="Straight Arrow Connector 1069"/>
                <p:cNvCxnSpPr>
                  <a:stCxn id="1069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1" name="Oval 1070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72" name="Straight Arrow Connector 1071"/>
                <p:cNvCxnSpPr>
                  <a:stCxn id="1071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3" name="Straight Arrow Connector 1072"/>
                <p:cNvCxnSpPr>
                  <a:stCxn id="1061" idx="4"/>
                  <a:endCxn id="1080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4" name="Straight Arrow Connector 1073"/>
                <p:cNvCxnSpPr>
                  <a:stCxn id="1080" idx="4"/>
                  <a:endCxn id="1067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Arrow Connector 1074"/>
                <p:cNvCxnSpPr>
                  <a:stCxn id="1080" idx="4"/>
                  <a:endCxn id="1069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Arrow Connector 1075"/>
                <p:cNvCxnSpPr>
                  <a:stCxn id="1080" idx="4"/>
                  <a:endCxn id="1071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Arrow Connector 1076"/>
                <p:cNvCxnSpPr>
                  <a:stCxn id="1063" idx="4"/>
                  <a:endCxn id="1080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Straight Arrow Connector 1077"/>
                <p:cNvCxnSpPr>
                  <a:stCxn id="1065" idx="4"/>
                  <a:endCxn id="1080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9" name="Group 1078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58" name="Oval 115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9" name="Oval 115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60" name="Oval 115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080" name="Oval 1079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081" name="Group 1080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55" name="Oval 1154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6" name="Oval 1155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7" name="Oval 1156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82" name="Group 1081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52" name="Oval 115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3" name="Oval 115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4" name="Oval 115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083" name="Group 1082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49" name="Oval 1148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0" name="Oval 1149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51" name="Oval 1150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084" name="Oval 1083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5" name="Straight Arrow Connector 1084"/>
                <p:cNvCxnSpPr>
                  <a:endCxn id="1084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6" name="Oval 1085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7" name="Straight Arrow Connector 1086"/>
                <p:cNvCxnSpPr>
                  <a:endCxn id="1086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8" name="Oval 1087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89" name="Straight Arrow Connector 1088"/>
                <p:cNvCxnSpPr>
                  <a:endCxn id="1088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0" name="Oval 1089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91" name="Straight Arrow Connector 1090"/>
                <p:cNvCxnSpPr>
                  <a:stCxn id="1090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2" name="Oval 1091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93" name="Straight Arrow Connector 1092"/>
                <p:cNvCxnSpPr>
                  <a:stCxn id="1092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4" name="Oval 1093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095" name="Straight Arrow Connector 1094"/>
                <p:cNvCxnSpPr>
                  <a:stCxn id="1094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Arrow Connector 1095"/>
                <p:cNvCxnSpPr>
                  <a:stCxn id="1084" idx="4"/>
                  <a:endCxn id="1103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Arrow Connector 1096"/>
                <p:cNvCxnSpPr>
                  <a:stCxn id="1103" idx="4"/>
                  <a:endCxn id="1090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Arrow Connector 1097"/>
                <p:cNvCxnSpPr>
                  <a:stCxn id="1103" idx="4"/>
                  <a:endCxn id="1092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Arrow Connector 1098"/>
                <p:cNvCxnSpPr>
                  <a:stCxn id="1103" idx="4"/>
                  <a:endCxn id="1094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Straight Arrow Connector 1099"/>
                <p:cNvCxnSpPr>
                  <a:stCxn id="1086" idx="4"/>
                  <a:endCxn id="1103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Straight Arrow Connector 1100"/>
                <p:cNvCxnSpPr>
                  <a:stCxn id="1088" idx="4"/>
                  <a:endCxn id="1103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2" name="Group 1101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46" name="Oval 1145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7" name="Oval 1146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8" name="Oval 1147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03" name="Oval 1102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104" name="Group 1103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43" name="Oval 114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4" name="Oval 114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5" name="Oval 114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05" name="Group 1104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40" name="Oval 113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1" name="Oval 114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2" name="Oval 114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06" name="Group 1105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37" name="Oval 113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8" name="Oval 113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9" name="Oval 113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07" name="Oval 1106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08" name="Straight Arrow Connector 1107"/>
                <p:cNvCxnSpPr>
                  <a:endCxn id="1107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9" name="Oval 1108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10" name="Straight Arrow Connector 1109"/>
                <p:cNvCxnSpPr>
                  <a:endCxn id="1109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1" name="Oval 1110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12" name="Straight Arrow Connector 1111"/>
                <p:cNvCxnSpPr>
                  <a:endCxn id="1111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3" name="Group 1112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34" name="Oval 113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5" name="Oval 113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6" name="Oval 113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14" name="Group 1113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31" name="Oval 113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2" name="Oval 113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3" name="Oval 113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15" name="Group 1114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128" name="Oval 112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9" name="Oval 112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30" name="Oval 112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16" name="Group 1115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25" name="Oval 1124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6" name="Oval 1125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7" name="Oval 1126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22" name="Oval 112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3" name="Oval 112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4" name="Oval 112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18" name="Group 1117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119" name="Oval 1118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0" name="Oval 1119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21" name="Oval 1120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1405" name="Group 1404"/>
          <p:cNvGrpSpPr/>
          <p:nvPr/>
        </p:nvGrpSpPr>
        <p:grpSpPr>
          <a:xfrm>
            <a:off x="7543800" y="2624275"/>
            <a:ext cx="1279980" cy="3166925"/>
            <a:chOff x="7559220" y="2819789"/>
            <a:chExt cx="1279980" cy="3166925"/>
          </a:xfrm>
        </p:grpSpPr>
        <p:grpSp>
          <p:nvGrpSpPr>
            <p:cNvPr id="1403" name="Group 1402"/>
            <p:cNvGrpSpPr/>
            <p:nvPr/>
          </p:nvGrpSpPr>
          <p:grpSpPr>
            <a:xfrm>
              <a:off x="7559220" y="2819789"/>
              <a:ext cx="1279980" cy="2194169"/>
              <a:chOff x="7230934" y="2819789"/>
              <a:chExt cx="1279980" cy="2194169"/>
            </a:xfrm>
          </p:grpSpPr>
          <p:grpSp>
            <p:nvGrpSpPr>
              <p:cNvPr id="1164" name="Group 1163"/>
              <p:cNvGrpSpPr/>
              <p:nvPr/>
            </p:nvGrpSpPr>
            <p:grpSpPr>
              <a:xfrm>
                <a:off x="7230934" y="2819789"/>
                <a:ext cx="602145" cy="2194167"/>
                <a:chOff x="1399378" y="3416710"/>
                <a:chExt cx="625686" cy="2279949"/>
              </a:xfrm>
            </p:grpSpPr>
            <p:sp>
              <p:nvSpPr>
                <p:cNvPr id="1165" name="Oval 1164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66" name="Straight Arrow Connector 1165"/>
                <p:cNvCxnSpPr>
                  <a:stCxn id="1165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7" name="Oval 1166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68" name="Straight Arrow Connector 1167"/>
                <p:cNvCxnSpPr>
                  <a:stCxn id="1167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9" name="Oval 1168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0" name="Straight Arrow Connector 1169"/>
                <p:cNvCxnSpPr>
                  <a:stCxn id="1169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1" name="Group 1170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72" name="Oval 1271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73" name="Oval 1272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74" name="Oval 1273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72" name="Oval 1171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3" name="Straight Arrow Connector 1172"/>
                <p:cNvCxnSpPr>
                  <a:endCxn id="1172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4" name="Oval 1173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5" name="Straight Arrow Connector 1174"/>
                <p:cNvCxnSpPr>
                  <a:endCxn id="1174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6" name="Oval 1175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7" name="Straight Arrow Connector 1176"/>
                <p:cNvCxnSpPr>
                  <a:endCxn id="1176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8" name="Oval 1177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9" name="Straight Arrow Connector 1178"/>
                <p:cNvCxnSpPr>
                  <a:stCxn id="1178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0" name="Oval 1179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81" name="Straight Arrow Connector 1180"/>
                <p:cNvCxnSpPr>
                  <a:stCxn id="1180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2" name="Oval 1181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83" name="Straight Arrow Connector 1182"/>
                <p:cNvCxnSpPr>
                  <a:stCxn id="1182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Arrow Connector 1183"/>
                <p:cNvCxnSpPr>
                  <a:stCxn id="1172" idx="4"/>
                  <a:endCxn id="1191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5" name="Straight Arrow Connector 1184"/>
                <p:cNvCxnSpPr>
                  <a:stCxn id="1191" idx="4"/>
                  <a:endCxn id="1178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Arrow Connector 1185"/>
                <p:cNvCxnSpPr>
                  <a:stCxn id="1191" idx="4"/>
                  <a:endCxn id="1180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7" name="Straight Arrow Connector 1186"/>
                <p:cNvCxnSpPr>
                  <a:stCxn id="1191" idx="4"/>
                  <a:endCxn id="1182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Arrow Connector 1187"/>
                <p:cNvCxnSpPr>
                  <a:stCxn id="1174" idx="4"/>
                  <a:endCxn id="1191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Straight Arrow Connector 1188"/>
                <p:cNvCxnSpPr>
                  <a:stCxn id="1176" idx="4"/>
                  <a:endCxn id="1191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0" name="Group 1189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69" name="Oval 1268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70" name="Oval 1269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71" name="Oval 1270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91" name="Oval 1190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192" name="Group 1191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66" name="Oval 1265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7" name="Oval 1266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8" name="Oval 1267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93" name="Group 1192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63" name="Oval 126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4" name="Oval 126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5" name="Oval 126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194" name="Group 1193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60" name="Oval 1259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1" name="Oval 1260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62" name="Oval 1261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195" name="Oval 1194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96" name="Straight Arrow Connector 1195"/>
                <p:cNvCxnSpPr>
                  <a:endCxn id="1195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7" name="Oval 1196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98" name="Straight Arrow Connector 1197"/>
                <p:cNvCxnSpPr>
                  <a:endCxn id="1197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9" name="Oval 1198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00" name="Straight Arrow Connector 1199"/>
                <p:cNvCxnSpPr>
                  <a:endCxn id="1199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1" name="Oval 1200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02" name="Straight Arrow Connector 1201"/>
                <p:cNvCxnSpPr>
                  <a:stCxn id="1201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3" name="Oval 1202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04" name="Straight Arrow Connector 1203"/>
                <p:cNvCxnSpPr>
                  <a:stCxn id="1203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5" name="Oval 1204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06" name="Straight Arrow Connector 1205"/>
                <p:cNvCxnSpPr>
                  <a:stCxn id="1205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7" name="Straight Arrow Connector 1206"/>
                <p:cNvCxnSpPr>
                  <a:stCxn id="1195" idx="4"/>
                  <a:endCxn id="1214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Straight Arrow Connector 1207"/>
                <p:cNvCxnSpPr>
                  <a:stCxn id="1214" idx="4"/>
                  <a:endCxn id="1201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9" name="Straight Arrow Connector 1208"/>
                <p:cNvCxnSpPr>
                  <a:stCxn id="1214" idx="4"/>
                  <a:endCxn id="1203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0" name="Straight Arrow Connector 1209"/>
                <p:cNvCxnSpPr>
                  <a:stCxn id="1214" idx="4"/>
                  <a:endCxn id="1205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1" name="Straight Arrow Connector 1210"/>
                <p:cNvCxnSpPr>
                  <a:stCxn id="1197" idx="4"/>
                  <a:endCxn id="1214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2" name="Straight Arrow Connector 1211"/>
                <p:cNvCxnSpPr>
                  <a:stCxn id="1199" idx="4"/>
                  <a:endCxn id="1214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3" name="Group 1212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57" name="Oval 1256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8" name="Oval 1257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9" name="Oval 1258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214" name="Oval 1213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5" name="Group 1214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54" name="Oval 125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5" name="Oval 125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6" name="Oval 125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16" name="Group 1215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51" name="Oval 125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2" name="Oval 125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3" name="Oval 125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17" name="Group 1216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48" name="Oval 124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9" name="Oval 124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50" name="Oval 124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218" name="Oval 1217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19" name="Straight Arrow Connector 1218"/>
                <p:cNvCxnSpPr>
                  <a:endCxn id="1218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0" name="Oval 1219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21" name="Straight Arrow Connector 1220"/>
                <p:cNvCxnSpPr>
                  <a:endCxn id="1220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2" name="Oval 1221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23" name="Straight Arrow Connector 1222"/>
                <p:cNvCxnSpPr>
                  <a:endCxn id="1222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4" name="Group 1223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45" name="Oval 1244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6" name="Oval 1245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7" name="Oval 1246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25" name="Group 1224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42" name="Oval 124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3" name="Oval 124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4" name="Oval 124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26" name="Group 1225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239" name="Oval 1238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0" name="Oval 1239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41" name="Oval 1240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27" name="Group 1226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36" name="Oval 1235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7" name="Oval 1236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8" name="Oval 1237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33" name="Oval 123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4" name="Oval 123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5" name="Oval 123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230" name="Oval 1229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1" name="Oval 1230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232" name="Oval 1231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1275" name="Group 1274"/>
              <p:cNvGrpSpPr/>
              <p:nvPr/>
            </p:nvGrpSpPr>
            <p:grpSpPr>
              <a:xfrm>
                <a:off x="7908769" y="2819791"/>
                <a:ext cx="602145" cy="2194167"/>
                <a:chOff x="1399378" y="3416710"/>
                <a:chExt cx="625686" cy="2279949"/>
              </a:xfrm>
            </p:grpSpPr>
            <p:sp>
              <p:nvSpPr>
                <p:cNvPr id="1276" name="Oval 1275"/>
                <p:cNvSpPr/>
                <p:nvPr/>
              </p:nvSpPr>
              <p:spPr>
                <a:xfrm>
                  <a:off x="1401156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77" name="Straight Arrow Connector 1276"/>
                <p:cNvCxnSpPr>
                  <a:stCxn id="1276" idx="4"/>
                </p:cNvCxnSpPr>
                <p:nvPr/>
              </p:nvCxnSpPr>
              <p:spPr>
                <a:xfrm>
                  <a:off x="1455274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8" name="Oval 1277"/>
                <p:cNvSpPr/>
                <p:nvPr/>
              </p:nvSpPr>
              <p:spPr>
                <a:xfrm>
                  <a:off x="1581551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79" name="Straight Arrow Connector 1278"/>
                <p:cNvCxnSpPr>
                  <a:stCxn id="1278" idx="4"/>
                </p:cNvCxnSpPr>
                <p:nvPr/>
              </p:nvCxnSpPr>
              <p:spPr>
                <a:xfrm>
                  <a:off x="1635670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0" name="Oval 1279"/>
                <p:cNvSpPr/>
                <p:nvPr/>
              </p:nvSpPr>
              <p:spPr>
                <a:xfrm>
                  <a:off x="1915517" y="3416710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1" name="Straight Arrow Connector 1280"/>
                <p:cNvCxnSpPr>
                  <a:stCxn id="1280" idx="4"/>
                </p:cNvCxnSpPr>
                <p:nvPr/>
              </p:nvCxnSpPr>
              <p:spPr>
                <a:xfrm>
                  <a:off x="1969636" y="3524947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82" name="Group 1281"/>
                <p:cNvGrpSpPr/>
                <p:nvPr/>
              </p:nvGrpSpPr>
              <p:grpSpPr>
                <a:xfrm>
                  <a:off x="1746994" y="3472455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83" name="Oval 1382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84" name="Oval 1383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85" name="Oval 1384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283" name="Oval 1282"/>
                <p:cNvSpPr/>
                <p:nvPr/>
              </p:nvSpPr>
              <p:spPr>
                <a:xfrm>
                  <a:off x="1402466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4" name="Straight Arrow Connector 1283"/>
                <p:cNvCxnSpPr>
                  <a:endCxn id="1283" idx="0"/>
                </p:cNvCxnSpPr>
                <p:nvPr/>
              </p:nvCxnSpPr>
              <p:spPr>
                <a:xfrm>
                  <a:off x="1456584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5" name="Oval 1284"/>
                <p:cNvSpPr/>
                <p:nvPr/>
              </p:nvSpPr>
              <p:spPr>
                <a:xfrm>
                  <a:off x="1582861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6" name="Straight Arrow Connector 1285"/>
                <p:cNvCxnSpPr>
                  <a:endCxn id="1285" idx="0"/>
                </p:cNvCxnSpPr>
                <p:nvPr/>
              </p:nvCxnSpPr>
              <p:spPr>
                <a:xfrm>
                  <a:off x="1636979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7" name="Oval 1286"/>
                <p:cNvSpPr/>
                <p:nvPr/>
              </p:nvSpPr>
              <p:spPr>
                <a:xfrm>
                  <a:off x="1916827" y="390438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8" name="Straight Arrow Connector 1287"/>
                <p:cNvCxnSpPr>
                  <a:endCxn id="1287" idx="0"/>
                </p:cNvCxnSpPr>
                <p:nvPr/>
              </p:nvCxnSpPr>
              <p:spPr>
                <a:xfrm>
                  <a:off x="1970945" y="3796146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9" name="Oval 1288"/>
                <p:cNvSpPr/>
                <p:nvPr/>
              </p:nvSpPr>
              <p:spPr>
                <a:xfrm>
                  <a:off x="1402466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90" name="Straight Arrow Connector 1289"/>
                <p:cNvCxnSpPr>
                  <a:stCxn id="1289" idx="4"/>
                </p:cNvCxnSpPr>
                <p:nvPr/>
              </p:nvCxnSpPr>
              <p:spPr>
                <a:xfrm>
                  <a:off x="1456584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1" name="Oval 1290"/>
                <p:cNvSpPr/>
                <p:nvPr/>
              </p:nvSpPr>
              <p:spPr>
                <a:xfrm>
                  <a:off x="1582861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92" name="Straight Arrow Connector 1291"/>
                <p:cNvCxnSpPr>
                  <a:stCxn id="1291" idx="4"/>
                </p:cNvCxnSpPr>
                <p:nvPr/>
              </p:nvCxnSpPr>
              <p:spPr>
                <a:xfrm>
                  <a:off x="1636979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3" name="Oval 1292"/>
                <p:cNvSpPr/>
                <p:nvPr/>
              </p:nvSpPr>
              <p:spPr>
                <a:xfrm>
                  <a:off x="1916827" y="4265174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94" name="Straight Arrow Connector 1293"/>
                <p:cNvCxnSpPr>
                  <a:stCxn id="1293" idx="4"/>
                </p:cNvCxnSpPr>
                <p:nvPr/>
              </p:nvCxnSpPr>
              <p:spPr>
                <a:xfrm>
                  <a:off x="1970945" y="4373411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Arrow Connector 1294"/>
                <p:cNvCxnSpPr>
                  <a:stCxn id="1283" idx="4"/>
                  <a:endCxn id="1302" idx="0"/>
                </p:cNvCxnSpPr>
                <p:nvPr/>
              </p:nvCxnSpPr>
              <p:spPr>
                <a:xfrm>
                  <a:off x="1456584" y="4012621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Arrow Connector 1295"/>
                <p:cNvCxnSpPr>
                  <a:stCxn id="1302" idx="4"/>
                  <a:endCxn id="1289" idx="0"/>
                </p:cNvCxnSpPr>
                <p:nvPr/>
              </p:nvCxnSpPr>
              <p:spPr>
                <a:xfrm flipH="1">
                  <a:off x="1456584" y="4193016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7" name="Straight Arrow Connector 1296"/>
                <p:cNvCxnSpPr>
                  <a:stCxn id="1302" idx="4"/>
                  <a:endCxn id="1291" idx="0"/>
                </p:cNvCxnSpPr>
                <p:nvPr/>
              </p:nvCxnSpPr>
              <p:spPr>
                <a:xfrm flipH="1">
                  <a:off x="1636979" y="4193016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Arrow Connector 1297"/>
                <p:cNvCxnSpPr>
                  <a:stCxn id="1302" idx="4"/>
                  <a:endCxn id="1293" idx="0"/>
                </p:cNvCxnSpPr>
                <p:nvPr/>
              </p:nvCxnSpPr>
              <p:spPr>
                <a:xfrm>
                  <a:off x="1730264" y="4193016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9" name="Straight Arrow Connector 1298"/>
                <p:cNvCxnSpPr>
                  <a:stCxn id="1285" idx="4"/>
                  <a:endCxn id="1302" idx="0"/>
                </p:cNvCxnSpPr>
                <p:nvPr/>
              </p:nvCxnSpPr>
              <p:spPr>
                <a:xfrm>
                  <a:off x="1636979" y="4012621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Arrow Connector 1299"/>
                <p:cNvCxnSpPr>
                  <a:stCxn id="1287" idx="4"/>
                  <a:endCxn id="1302" idx="0"/>
                </p:cNvCxnSpPr>
                <p:nvPr/>
              </p:nvCxnSpPr>
              <p:spPr>
                <a:xfrm flipH="1">
                  <a:off x="1730264" y="4012621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1" name="Group 1300"/>
                <p:cNvGrpSpPr/>
                <p:nvPr/>
              </p:nvGrpSpPr>
              <p:grpSpPr>
                <a:xfrm>
                  <a:off x="1748304" y="4316706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80" name="Oval 1379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81" name="Oval 1380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82" name="Oval 1381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302" name="Oval 1301"/>
                <p:cNvSpPr/>
                <p:nvPr/>
              </p:nvSpPr>
              <p:spPr>
                <a:xfrm>
                  <a:off x="1676145" y="4084779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303" name="Group 1302"/>
                <p:cNvGrpSpPr/>
                <p:nvPr/>
              </p:nvGrpSpPr>
              <p:grpSpPr>
                <a:xfrm>
                  <a:off x="1633141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77" name="Oval 1376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8" name="Oval 1377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9" name="Oval 1378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04" name="Group 1303"/>
                <p:cNvGrpSpPr/>
                <p:nvPr/>
              </p:nvGrpSpPr>
              <p:grpSpPr>
                <a:xfrm>
                  <a:off x="1969080" y="3663076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74" name="Oval 137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5" name="Oval 137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6" name="Oval 137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05" name="Group 1304"/>
                <p:cNvGrpSpPr/>
                <p:nvPr/>
              </p:nvGrpSpPr>
              <p:grpSpPr>
                <a:xfrm>
                  <a:off x="1748304" y="3958108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71" name="Oval 1370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2" name="Oval 1371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3" name="Oval 1372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306" name="Oval 1305"/>
                <p:cNvSpPr/>
                <p:nvPr/>
              </p:nvSpPr>
              <p:spPr>
                <a:xfrm>
                  <a:off x="1399378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07" name="Straight Arrow Connector 1306"/>
                <p:cNvCxnSpPr>
                  <a:endCxn id="1306" idx="0"/>
                </p:cNvCxnSpPr>
                <p:nvPr/>
              </p:nvCxnSpPr>
              <p:spPr>
                <a:xfrm>
                  <a:off x="1453497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8" name="Oval 1307"/>
                <p:cNvSpPr/>
                <p:nvPr/>
              </p:nvSpPr>
              <p:spPr>
                <a:xfrm>
                  <a:off x="1579774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09" name="Straight Arrow Connector 1308"/>
                <p:cNvCxnSpPr>
                  <a:endCxn id="1308" idx="0"/>
                </p:cNvCxnSpPr>
                <p:nvPr/>
              </p:nvCxnSpPr>
              <p:spPr>
                <a:xfrm>
                  <a:off x="1633892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0" name="Oval 1309"/>
                <p:cNvSpPr/>
                <p:nvPr/>
              </p:nvSpPr>
              <p:spPr>
                <a:xfrm>
                  <a:off x="1913740" y="4740397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1" name="Straight Arrow Connector 1310"/>
                <p:cNvCxnSpPr>
                  <a:endCxn id="1310" idx="0"/>
                </p:cNvCxnSpPr>
                <p:nvPr/>
              </p:nvCxnSpPr>
              <p:spPr>
                <a:xfrm>
                  <a:off x="1967858" y="4632160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2" name="Oval 1311"/>
                <p:cNvSpPr/>
                <p:nvPr/>
              </p:nvSpPr>
              <p:spPr>
                <a:xfrm>
                  <a:off x="1399378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3" name="Straight Arrow Connector 1312"/>
                <p:cNvCxnSpPr>
                  <a:stCxn id="1312" idx="4"/>
                </p:cNvCxnSpPr>
                <p:nvPr/>
              </p:nvCxnSpPr>
              <p:spPr>
                <a:xfrm>
                  <a:off x="1453497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4" name="Oval 1313"/>
                <p:cNvSpPr/>
                <p:nvPr/>
              </p:nvSpPr>
              <p:spPr>
                <a:xfrm>
                  <a:off x="1579774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5" name="Straight Arrow Connector 1314"/>
                <p:cNvCxnSpPr>
                  <a:stCxn id="1314" idx="4"/>
                </p:cNvCxnSpPr>
                <p:nvPr/>
              </p:nvCxnSpPr>
              <p:spPr>
                <a:xfrm>
                  <a:off x="1633892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6" name="Oval 1315"/>
                <p:cNvSpPr/>
                <p:nvPr/>
              </p:nvSpPr>
              <p:spPr>
                <a:xfrm>
                  <a:off x="1913740" y="5101188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17" name="Straight Arrow Connector 1316"/>
                <p:cNvCxnSpPr>
                  <a:stCxn id="1316" idx="4"/>
                </p:cNvCxnSpPr>
                <p:nvPr/>
              </p:nvCxnSpPr>
              <p:spPr>
                <a:xfrm>
                  <a:off x="1967858" y="5209425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Arrow Connector 1317"/>
                <p:cNvCxnSpPr>
                  <a:stCxn id="1306" idx="4"/>
                  <a:endCxn id="1325" idx="0"/>
                </p:cNvCxnSpPr>
                <p:nvPr/>
              </p:nvCxnSpPr>
              <p:spPr>
                <a:xfrm>
                  <a:off x="1453497" y="4848635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Straight Arrow Connector 1318"/>
                <p:cNvCxnSpPr>
                  <a:stCxn id="1325" idx="4"/>
                  <a:endCxn id="1312" idx="0"/>
                </p:cNvCxnSpPr>
                <p:nvPr/>
              </p:nvCxnSpPr>
              <p:spPr>
                <a:xfrm flipH="1">
                  <a:off x="1453497" y="5029030"/>
                  <a:ext cx="273680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Straight Arrow Connector 1319"/>
                <p:cNvCxnSpPr>
                  <a:stCxn id="1325" idx="4"/>
                  <a:endCxn id="1314" idx="0"/>
                </p:cNvCxnSpPr>
                <p:nvPr/>
              </p:nvCxnSpPr>
              <p:spPr>
                <a:xfrm flipH="1">
                  <a:off x="1633892" y="5029030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Arrow Connector 1320"/>
                <p:cNvCxnSpPr>
                  <a:stCxn id="1325" idx="4"/>
                  <a:endCxn id="1316" idx="0"/>
                </p:cNvCxnSpPr>
                <p:nvPr/>
              </p:nvCxnSpPr>
              <p:spPr>
                <a:xfrm>
                  <a:off x="1727177" y="5029030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2" name="Straight Arrow Connector 1321"/>
                <p:cNvCxnSpPr>
                  <a:stCxn id="1308" idx="4"/>
                  <a:endCxn id="1325" idx="0"/>
                </p:cNvCxnSpPr>
                <p:nvPr/>
              </p:nvCxnSpPr>
              <p:spPr>
                <a:xfrm>
                  <a:off x="1633892" y="4848635"/>
                  <a:ext cx="93285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3" name="Straight Arrow Connector 1322"/>
                <p:cNvCxnSpPr>
                  <a:stCxn id="1310" idx="4"/>
                  <a:endCxn id="1325" idx="0"/>
                </p:cNvCxnSpPr>
                <p:nvPr/>
              </p:nvCxnSpPr>
              <p:spPr>
                <a:xfrm flipH="1">
                  <a:off x="1727177" y="4848635"/>
                  <a:ext cx="240681" cy="721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4" name="Group 1323"/>
                <p:cNvGrpSpPr/>
                <p:nvPr/>
              </p:nvGrpSpPr>
              <p:grpSpPr>
                <a:xfrm>
                  <a:off x="1745216" y="5160757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68" name="Oval 1367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9" name="Oval 1368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70" name="Oval 1369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325" name="Oval 1324"/>
                <p:cNvSpPr/>
                <p:nvPr/>
              </p:nvSpPr>
              <p:spPr>
                <a:xfrm>
                  <a:off x="1673058" y="4920793"/>
                  <a:ext cx="108237" cy="10823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326" name="Group 1325"/>
                <p:cNvGrpSpPr/>
                <p:nvPr/>
              </p:nvGrpSpPr>
              <p:grpSpPr>
                <a:xfrm>
                  <a:off x="1630054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65" name="Oval 1364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6" name="Oval 1365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7" name="Oval 1366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27" name="Group 1326"/>
                <p:cNvGrpSpPr/>
                <p:nvPr/>
              </p:nvGrpSpPr>
              <p:grpSpPr>
                <a:xfrm>
                  <a:off x="1965993" y="4499090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62" name="Oval 1361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3" name="Oval 1362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4" name="Oval 1363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28" name="Group 1327"/>
                <p:cNvGrpSpPr/>
                <p:nvPr/>
              </p:nvGrpSpPr>
              <p:grpSpPr>
                <a:xfrm>
                  <a:off x="1745216" y="4796480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59" name="Oval 1358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0" name="Oval 1359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61" name="Oval 1360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329" name="Oval 1328"/>
                <p:cNvSpPr/>
                <p:nvPr/>
              </p:nvSpPr>
              <p:spPr>
                <a:xfrm>
                  <a:off x="1399378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30" name="Straight Arrow Connector 1329"/>
                <p:cNvCxnSpPr>
                  <a:endCxn id="1329" idx="0"/>
                </p:cNvCxnSpPr>
                <p:nvPr/>
              </p:nvCxnSpPr>
              <p:spPr>
                <a:xfrm>
                  <a:off x="1453497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1" name="Oval 1330"/>
                <p:cNvSpPr/>
                <p:nvPr/>
              </p:nvSpPr>
              <p:spPr>
                <a:xfrm>
                  <a:off x="1579774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32" name="Straight Arrow Connector 1331"/>
                <p:cNvCxnSpPr>
                  <a:endCxn id="1331" idx="0"/>
                </p:cNvCxnSpPr>
                <p:nvPr/>
              </p:nvCxnSpPr>
              <p:spPr>
                <a:xfrm>
                  <a:off x="1633892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3" name="Oval 1332"/>
                <p:cNvSpPr/>
                <p:nvPr/>
              </p:nvSpPr>
              <p:spPr>
                <a:xfrm>
                  <a:off x="1913740" y="5588422"/>
                  <a:ext cx="108237" cy="10823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334" name="Straight Arrow Connector 1333"/>
                <p:cNvCxnSpPr>
                  <a:endCxn id="1333" idx="0"/>
                </p:cNvCxnSpPr>
                <p:nvPr/>
              </p:nvCxnSpPr>
              <p:spPr>
                <a:xfrm>
                  <a:off x="1967858" y="5480184"/>
                  <a:ext cx="0" cy="1082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5" name="Group 1334"/>
                <p:cNvGrpSpPr/>
                <p:nvPr/>
              </p:nvGrpSpPr>
              <p:grpSpPr>
                <a:xfrm>
                  <a:off x="1630054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56" name="Oval 1355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7" name="Oval 1356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8" name="Oval 1357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36" name="Group 1335"/>
                <p:cNvGrpSpPr/>
                <p:nvPr/>
              </p:nvGrpSpPr>
              <p:grpSpPr>
                <a:xfrm>
                  <a:off x="1965993" y="534711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53" name="Oval 1352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4" name="Oval 1353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5" name="Oval 1354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37" name="Group 1336"/>
                <p:cNvGrpSpPr/>
                <p:nvPr/>
              </p:nvGrpSpPr>
              <p:grpSpPr>
                <a:xfrm>
                  <a:off x="1745216" y="5642824"/>
                  <a:ext cx="123316" cy="8659"/>
                  <a:chOff x="857176" y="633704"/>
                  <a:chExt cx="130224" cy="9144"/>
                </a:xfrm>
              </p:grpSpPr>
              <p:sp>
                <p:nvSpPr>
                  <p:cNvPr id="1350" name="Oval 1349"/>
                  <p:cNvSpPr/>
                  <p:nvPr/>
                </p:nvSpPr>
                <p:spPr>
                  <a:xfrm>
                    <a:off x="91771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1" name="Oval 1350"/>
                  <p:cNvSpPr/>
                  <p:nvPr/>
                </p:nvSpPr>
                <p:spPr>
                  <a:xfrm>
                    <a:off x="85717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52" name="Oval 1351"/>
                  <p:cNvSpPr/>
                  <p:nvPr/>
                </p:nvSpPr>
                <p:spPr>
                  <a:xfrm>
                    <a:off x="978256" y="63370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38" name="Group 1337"/>
                <p:cNvGrpSpPr/>
                <p:nvPr/>
              </p:nvGrpSpPr>
              <p:grpSpPr>
                <a:xfrm>
                  <a:off x="1453825" y="3667284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47" name="Oval 1346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8" name="Oval 1347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9" name="Oval 1348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39" name="Group 1338"/>
                <p:cNvGrpSpPr/>
                <p:nvPr/>
              </p:nvGrpSpPr>
              <p:grpSpPr>
                <a:xfrm>
                  <a:off x="1450738" y="4503298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44" name="Oval 1343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5" name="Oval 1344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6" name="Oval 1345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1340" name="Group 1339"/>
                <p:cNvGrpSpPr/>
                <p:nvPr/>
              </p:nvGrpSpPr>
              <p:grpSpPr>
                <a:xfrm>
                  <a:off x="1450738" y="5351322"/>
                  <a:ext cx="8659" cy="98927"/>
                  <a:chOff x="479640" y="725564"/>
                  <a:chExt cx="9144" cy="104468"/>
                </a:xfrm>
              </p:grpSpPr>
              <p:sp>
                <p:nvSpPr>
                  <p:cNvPr id="1341" name="Oval 1340"/>
                  <p:cNvSpPr/>
                  <p:nvPr/>
                </p:nvSpPr>
                <p:spPr>
                  <a:xfrm rot="5400000">
                    <a:off x="479640" y="773226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2" name="Oval 1341"/>
                  <p:cNvSpPr/>
                  <p:nvPr/>
                </p:nvSpPr>
                <p:spPr>
                  <a:xfrm rot="5400000">
                    <a:off x="479640" y="725564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343" name="Oval 1342"/>
                  <p:cNvSpPr/>
                  <p:nvPr/>
                </p:nvSpPr>
                <p:spPr>
                  <a:xfrm rot="5400000">
                    <a:off x="479640" y="820888"/>
                    <a:ext cx="9144" cy="914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1389" name="Rounded Rectangle 1388"/>
            <p:cNvSpPr>
              <a:spLocks noChangeAspect="1"/>
            </p:cNvSpPr>
            <p:nvPr/>
          </p:nvSpPr>
          <p:spPr>
            <a:xfrm>
              <a:off x="7660556" y="5371015"/>
              <a:ext cx="1077308" cy="615699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/>
                <a:t>CPU Core</a:t>
              </a:r>
              <a:endParaRPr lang="en-US" dirty="0"/>
            </a:p>
          </p:txBody>
        </p:sp>
      </p:grpSp>
      <p:sp>
        <p:nvSpPr>
          <p:cNvPr id="13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Scheduling within 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Serialize barrier-separated regions</a:t>
            </a:r>
          </a:p>
        </p:txBody>
      </p:sp>
      <p:grpSp>
        <p:nvGrpSpPr>
          <p:cNvPr id="1565" name="Group 1564"/>
          <p:cNvGrpSpPr/>
          <p:nvPr/>
        </p:nvGrpSpPr>
        <p:grpSpPr>
          <a:xfrm>
            <a:off x="1107086" y="1780958"/>
            <a:ext cx="2670209" cy="4114800"/>
            <a:chOff x="682591" y="2362200"/>
            <a:chExt cx="2670209" cy="4114800"/>
          </a:xfrm>
        </p:grpSpPr>
        <p:sp>
          <p:nvSpPr>
            <p:cNvPr id="5" name="Oval 4"/>
            <p:cNvSpPr/>
            <p:nvPr/>
          </p:nvSpPr>
          <p:spPr>
            <a:xfrm>
              <a:off x="2226786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5" idx="4"/>
            </p:cNvCxnSpPr>
            <p:nvPr/>
          </p:nvCxnSpPr>
          <p:spPr>
            <a:xfrm>
              <a:off x="2324457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552358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</p:cNvCxnSpPr>
            <p:nvPr/>
          </p:nvCxnSpPr>
          <p:spPr>
            <a:xfrm>
              <a:off x="2650031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55092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3252765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850946" y="2462807"/>
              <a:ext cx="222558" cy="15628"/>
              <a:chOff x="857176" y="633704"/>
              <a:chExt cx="130224" cy="9144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2229150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2326821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554723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endCxn id="14" idx="0"/>
            </p:cNvCxnSpPr>
            <p:nvPr/>
          </p:nvCxnSpPr>
          <p:spPr>
            <a:xfrm>
              <a:off x="2652394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157456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3255127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229150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>
            <a:xfrm>
              <a:off x="2326821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2554723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Straight Arrow Connector 20"/>
            <p:cNvCxnSpPr>
              <a:stCxn id="20" idx="4"/>
            </p:cNvCxnSpPr>
            <p:nvPr/>
          </p:nvCxnSpPr>
          <p:spPr>
            <a:xfrm>
              <a:off x="2652394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157456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>
              <a:stCxn id="22" idx="4"/>
            </p:cNvCxnSpPr>
            <p:nvPr/>
          </p:nvCxnSpPr>
          <p:spPr>
            <a:xfrm>
              <a:off x="3255127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4"/>
              <a:endCxn id="31" idx="0"/>
            </p:cNvCxnSpPr>
            <p:nvPr/>
          </p:nvCxnSpPr>
          <p:spPr>
            <a:xfrm flipH="1">
              <a:off x="1850272" y="3437687"/>
              <a:ext cx="476550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31" idx="4"/>
              <a:endCxn id="18" idx="0"/>
            </p:cNvCxnSpPr>
            <p:nvPr/>
          </p:nvCxnSpPr>
          <p:spPr>
            <a:xfrm>
              <a:off x="1850272" y="3763260"/>
              <a:ext cx="476550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31" idx="4"/>
              <a:endCxn id="20" idx="0"/>
            </p:cNvCxnSpPr>
            <p:nvPr/>
          </p:nvCxnSpPr>
          <p:spPr>
            <a:xfrm>
              <a:off x="1850272" y="3763260"/>
              <a:ext cx="802123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1" idx="4"/>
              <a:endCxn id="22" idx="0"/>
            </p:cNvCxnSpPr>
            <p:nvPr/>
          </p:nvCxnSpPr>
          <p:spPr>
            <a:xfrm>
              <a:off x="1850272" y="3763260"/>
              <a:ext cx="1404856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4"/>
              <a:endCxn id="31" idx="0"/>
            </p:cNvCxnSpPr>
            <p:nvPr/>
          </p:nvCxnSpPr>
          <p:spPr>
            <a:xfrm flipH="1">
              <a:off x="1850272" y="3437687"/>
              <a:ext cx="802123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4"/>
              <a:endCxn id="31" idx="0"/>
            </p:cNvCxnSpPr>
            <p:nvPr/>
          </p:nvCxnSpPr>
          <p:spPr>
            <a:xfrm flipH="1">
              <a:off x="1850272" y="3437687"/>
              <a:ext cx="1404856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853310" y="3986492"/>
              <a:ext cx="222558" cy="15628"/>
              <a:chOff x="857176" y="633704"/>
              <a:chExt cx="130224" cy="9144"/>
            </a:xfrm>
          </p:grpSpPr>
          <p:sp>
            <p:nvSpPr>
              <p:cNvPr id="380" name="Oval 37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1752600" y="3567916"/>
              <a:ext cx="195344" cy="1953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645467" y="2806836"/>
              <a:ext cx="15628" cy="178541"/>
              <a:chOff x="479640" y="725564"/>
              <a:chExt cx="9144" cy="104468"/>
            </a:xfrm>
          </p:grpSpPr>
          <p:sp>
            <p:nvSpPr>
              <p:cNvPr id="377" name="Oval 37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Oval 37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" name="Oval 37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251761" y="2806836"/>
              <a:ext cx="15628" cy="178541"/>
              <a:chOff x="479640" y="725564"/>
              <a:chExt cx="9144" cy="104468"/>
            </a:xfrm>
          </p:grpSpPr>
          <p:sp>
            <p:nvSpPr>
              <p:cNvPr id="374" name="Oval 37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5" name="Oval 37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53310" y="3339303"/>
              <a:ext cx="222558" cy="15628"/>
              <a:chOff x="857176" y="633704"/>
              <a:chExt cx="130224" cy="9144"/>
            </a:xfrm>
          </p:grpSpPr>
          <p:sp>
            <p:nvSpPr>
              <p:cNvPr id="371" name="Oval 370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2" name="Oval 371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223577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>
              <a:off x="2321250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49151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Straight Arrow Connector 37"/>
            <p:cNvCxnSpPr>
              <a:endCxn id="37" idx="0"/>
            </p:cNvCxnSpPr>
            <p:nvPr/>
          </p:nvCxnSpPr>
          <p:spPr>
            <a:xfrm>
              <a:off x="2646822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151885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endCxn id="39" idx="0"/>
            </p:cNvCxnSpPr>
            <p:nvPr/>
          </p:nvCxnSpPr>
          <p:spPr>
            <a:xfrm>
              <a:off x="3249556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223577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41" idx="4"/>
            </p:cNvCxnSpPr>
            <p:nvPr/>
          </p:nvCxnSpPr>
          <p:spPr>
            <a:xfrm>
              <a:off x="2321250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2549151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Straight Arrow Connector 43"/>
            <p:cNvCxnSpPr>
              <a:stCxn id="43" idx="4"/>
            </p:cNvCxnSpPr>
            <p:nvPr/>
          </p:nvCxnSpPr>
          <p:spPr>
            <a:xfrm>
              <a:off x="2646822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151885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5" idx="4"/>
            </p:cNvCxnSpPr>
            <p:nvPr/>
          </p:nvCxnSpPr>
          <p:spPr>
            <a:xfrm>
              <a:off x="3249556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2847737" y="5509816"/>
              <a:ext cx="222558" cy="15628"/>
              <a:chOff x="857176" y="633704"/>
              <a:chExt cx="130224" cy="9144"/>
            </a:xfrm>
          </p:grpSpPr>
          <p:sp>
            <p:nvSpPr>
              <p:cNvPr id="368" name="Oval 367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Oval 369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639895" y="4315655"/>
              <a:ext cx="15628" cy="178541"/>
              <a:chOff x="479640" y="725564"/>
              <a:chExt cx="9144" cy="104468"/>
            </a:xfrm>
          </p:grpSpPr>
          <p:sp>
            <p:nvSpPr>
              <p:cNvPr id="365" name="Oval 36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6" name="Oval 36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7" name="Oval 36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246190" y="4315655"/>
              <a:ext cx="15628" cy="178541"/>
              <a:chOff x="479640" y="725564"/>
              <a:chExt cx="9144" cy="104468"/>
            </a:xfrm>
          </p:grpSpPr>
          <p:sp>
            <p:nvSpPr>
              <p:cNvPr id="362" name="Oval 36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3" name="Oval 36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4" name="Oval 36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847737" y="4852377"/>
              <a:ext cx="222558" cy="15628"/>
              <a:chOff x="857176" y="633704"/>
              <a:chExt cx="130224" cy="9144"/>
            </a:xfrm>
          </p:grpSpPr>
          <p:sp>
            <p:nvSpPr>
              <p:cNvPr id="359" name="Oval 358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2223577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9" name="Straight Arrow Connector 58"/>
            <p:cNvCxnSpPr>
              <a:endCxn id="58" idx="0"/>
            </p:cNvCxnSpPr>
            <p:nvPr/>
          </p:nvCxnSpPr>
          <p:spPr>
            <a:xfrm>
              <a:off x="2321250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549151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Straight Arrow Connector 60"/>
            <p:cNvCxnSpPr>
              <a:endCxn id="60" idx="0"/>
            </p:cNvCxnSpPr>
            <p:nvPr/>
          </p:nvCxnSpPr>
          <p:spPr>
            <a:xfrm>
              <a:off x="2646822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3151885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3" name="Straight Arrow Connector 62"/>
            <p:cNvCxnSpPr>
              <a:endCxn id="62" idx="0"/>
            </p:cNvCxnSpPr>
            <p:nvPr/>
          </p:nvCxnSpPr>
          <p:spPr>
            <a:xfrm>
              <a:off x="3249556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639895" y="5846149"/>
              <a:ext cx="15628" cy="178541"/>
              <a:chOff x="479640" y="725564"/>
              <a:chExt cx="9144" cy="104468"/>
            </a:xfrm>
          </p:grpSpPr>
          <p:sp>
            <p:nvSpPr>
              <p:cNvPr id="356" name="Oval 35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" name="Oval 35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246190" y="5846149"/>
              <a:ext cx="15628" cy="178541"/>
              <a:chOff x="479640" y="725564"/>
              <a:chExt cx="9144" cy="104468"/>
            </a:xfrm>
          </p:grpSpPr>
          <p:sp>
            <p:nvSpPr>
              <p:cNvPr id="353" name="Oval 35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847737" y="6379840"/>
              <a:ext cx="222558" cy="15628"/>
              <a:chOff x="857176" y="633704"/>
              <a:chExt cx="130224" cy="9144"/>
            </a:xfrm>
          </p:grpSpPr>
          <p:sp>
            <p:nvSpPr>
              <p:cNvPr id="350" name="Oval 349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2321842" y="2814430"/>
              <a:ext cx="15628" cy="178541"/>
              <a:chOff x="479640" y="725564"/>
              <a:chExt cx="9144" cy="104468"/>
            </a:xfrm>
          </p:grpSpPr>
          <p:sp>
            <p:nvSpPr>
              <p:cNvPr id="254" name="Oval 25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2316270" y="4323249"/>
              <a:ext cx="15628" cy="178541"/>
              <a:chOff x="479640" y="725564"/>
              <a:chExt cx="9144" cy="104468"/>
            </a:xfrm>
          </p:grpSpPr>
          <p:sp>
            <p:nvSpPr>
              <p:cNvPr id="251" name="Oval 25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2316270" y="5853744"/>
              <a:ext cx="15628" cy="178541"/>
              <a:chOff x="479640" y="725564"/>
              <a:chExt cx="9144" cy="104468"/>
            </a:xfrm>
          </p:grpSpPr>
          <p:sp>
            <p:nvSpPr>
              <p:cNvPr id="248" name="Oval 24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93" name="Oval 1392"/>
            <p:cNvSpPr/>
            <p:nvPr/>
          </p:nvSpPr>
          <p:spPr>
            <a:xfrm>
              <a:off x="1905000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4" name="Straight Arrow Connector 1393"/>
            <p:cNvCxnSpPr>
              <a:stCxn id="1393" idx="4"/>
            </p:cNvCxnSpPr>
            <p:nvPr/>
          </p:nvCxnSpPr>
          <p:spPr>
            <a:xfrm>
              <a:off x="2002671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5" name="Oval 1394"/>
            <p:cNvSpPr/>
            <p:nvPr/>
          </p:nvSpPr>
          <p:spPr>
            <a:xfrm>
              <a:off x="1907364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6" name="Straight Arrow Connector 1395"/>
            <p:cNvCxnSpPr>
              <a:endCxn id="1395" idx="0"/>
            </p:cNvCxnSpPr>
            <p:nvPr/>
          </p:nvCxnSpPr>
          <p:spPr>
            <a:xfrm>
              <a:off x="2005035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7" name="Oval 1396"/>
            <p:cNvSpPr/>
            <p:nvPr/>
          </p:nvSpPr>
          <p:spPr>
            <a:xfrm>
              <a:off x="1907364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98" name="Straight Arrow Connector 1397"/>
            <p:cNvCxnSpPr>
              <a:stCxn id="1397" idx="4"/>
            </p:cNvCxnSpPr>
            <p:nvPr/>
          </p:nvCxnSpPr>
          <p:spPr>
            <a:xfrm>
              <a:off x="2005035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9" name="Oval 1398"/>
            <p:cNvSpPr/>
            <p:nvPr/>
          </p:nvSpPr>
          <p:spPr>
            <a:xfrm>
              <a:off x="1901791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0" name="Straight Arrow Connector 1399"/>
            <p:cNvCxnSpPr>
              <a:endCxn id="1399" idx="0"/>
            </p:cNvCxnSpPr>
            <p:nvPr/>
          </p:nvCxnSpPr>
          <p:spPr>
            <a:xfrm>
              <a:off x="1999464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9" name="Oval 1408"/>
            <p:cNvSpPr/>
            <p:nvPr/>
          </p:nvSpPr>
          <p:spPr>
            <a:xfrm>
              <a:off x="1901791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0" name="Straight Arrow Connector 1409"/>
            <p:cNvCxnSpPr>
              <a:stCxn id="1409" idx="4"/>
            </p:cNvCxnSpPr>
            <p:nvPr/>
          </p:nvCxnSpPr>
          <p:spPr>
            <a:xfrm>
              <a:off x="1999464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1" name="Oval 1410"/>
            <p:cNvSpPr/>
            <p:nvPr/>
          </p:nvSpPr>
          <p:spPr>
            <a:xfrm>
              <a:off x="1901791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2" name="Straight Arrow Connector 1411"/>
            <p:cNvCxnSpPr>
              <a:endCxn id="1411" idx="0"/>
            </p:cNvCxnSpPr>
            <p:nvPr/>
          </p:nvCxnSpPr>
          <p:spPr>
            <a:xfrm>
              <a:off x="1999464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3" name="Group 1412"/>
            <p:cNvGrpSpPr/>
            <p:nvPr/>
          </p:nvGrpSpPr>
          <p:grpSpPr>
            <a:xfrm>
              <a:off x="2000056" y="2814430"/>
              <a:ext cx="15628" cy="178541"/>
              <a:chOff x="479640" y="725564"/>
              <a:chExt cx="9144" cy="104468"/>
            </a:xfrm>
          </p:grpSpPr>
          <p:sp>
            <p:nvSpPr>
              <p:cNvPr id="1414" name="Oval 141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5" name="Oval 141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6" name="Oval 141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17" name="Group 1416"/>
            <p:cNvGrpSpPr/>
            <p:nvPr/>
          </p:nvGrpSpPr>
          <p:grpSpPr>
            <a:xfrm>
              <a:off x="1994484" y="4323249"/>
              <a:ext cx="15628" cy="178541"/>
              <a:chOff x="479640" y="725564"/>
              <a:chExt cx="9144" cy="104468"/>
            </a:xfrm>
          </p:grpSpPr>
          <p:sp>
            <p:nvSpPr>
              <p:cNvPr id="1418" name="Oval 141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9" name="Oval 141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0" name="Oval 141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21" name="Group 1420"/>
            <p:cNvGrpSpPr/>
            <p:nvPr/>
          </p:nvGrpSpPr>
          <p:grpSpPr>
            <a:xfrm>
              <a:off x="1994484" y="5853744"/>
              <a:ext cx="15628" cy="178541"/>
              <a:chOff x="479640" y="725564"/>
              <a:chExt cx="9144" cy="104468"/>
            </a:xfrm>
          </p:grpSpPr>
          <p:sp>
            <p:nvSpPr>
              <p:cNvPr id="1422" name="Oval 142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3" name="Oval 142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4" name="Oval 142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25" name="Oval 1424"/>
            <p:cNvSpPr/>
            <p:nvPr/>
          </p:nvSpPr>
          <p:spPr>
            <a:xfrm>
              <a:off x="1600200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26" name="Straight Arrow Connector 1425"/>
            <p:cNvCxnSpPr>
              <a:stCxn id="1425" idx="4"/>
            </p:cNvCxnSpPr>
            <p:nvPr/>
          </p:nvCxnSpPr>
          <p:spPr>
            <a:xfrm>
              <a:off x="1697871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7" name="Oval 1426"/>
            <p:cNvSpPr/>
            <p:nvPr/>
          </p:nvSpPr>
          <p:spPr>
            <a:xfrm>
              <a:off x="1602564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28" name="Straight Arrow Connector 1427"/>
            <p:cNvCxnSpPr>
              <a:endCxn id="1427" idx="0"/>
            </p:cNvCxnSpPr>
            <p:nvPr/>
          </p:nvCxnSpPr>
          <p:spPr>
            <a:xfrm>
              <a:off x="1700235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9" name="Oval 1428"/>
            <p:cNvSpPr/>
            <p:nvPr/>
          </p:nvSpPr>
          <p:spPr>
            <a:xfrm>
              <a:off x="1602564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0" name="Straight Arrow Connector 1429"/>
            <p:cNvCxnSpPr>
              <a:stCxn id="1429" idx="4"/>
            </p:cNvCxnSpPr>
            <p:nvPr/>
          </p:nvCxnSpPr>
          <p:spPr>
            <a:xfrm>
              <a:off x="1700235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1" name="Oval 1430"/>
            <p:cNvSpPr/>
            <p:nvPr/>
          </p:nvSpPr>
          <p:spPr>
            <a:xfrm>
              <a:off x="1596991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2" name="Straight Arrow Connector 1431"/>
            <p:cNvCxnSpPr>
              <a:endCxn id="1431" idx="0"/>
            </p:cNvCxnSpPr>
            <p:nvPr/>
          </p:nvCxnSpPr>
          <p:spPr>
            <a:xfrm>
              <a:off x="1694664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" name="Oval 1432"/>
            <p:cNvSpPr/>
            <p:nvPr/>
          </p:nvSpPr>
          <p:spPr>
            <a:xfrm>
              <a:off x="1596991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4" name="Straight Arrow Connector 1433"/>
            <p:cNvCxnSpPr>
              <a:stCxn id="1433" idx="4"/>
            </p:cNvCxnSpPr>
            <p:nvPr/>
          </p:nvCxnSpPr>
          <p:spPr>
            <a:xfrm>
              <a:off x="1694664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" name="Oval 1434"/>
            <p:cNvSpPr/>
            <p:nvPr/>
          </p:nvSpPr>
          <p:spPr>
            <a:xfrm>
              <a:off x="1596991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6" name="Straight Arrow Connector 1435"/>
            <p:cNvCxnSpPr>
              <a:endCxn id="1435" idx="0"/>
            </p:cNvCxnSpPr>
            <p:nvPr/>
          </p:nvCxnSpPr>
          <p:spPr>
            <a:xfrm>
              <a:off x="1694664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7" name="Group 1436"/>
            <p:cNvGrpSpPr/>
            <p:nvPr/>
          </p:nvGrpSpPr>
          <p:grpSpPr>
            <a:xfrm>
              <a:off x="1695256" y="2814430"/>
              <a:ext cx="15628" cy="178541"/>
              <a:chOff x="479640" y="725564"/>
              <a:chExt cx="9144" cy="104468"/>
            </a:xfrm>
          </p:grpSpPr>
          <p:sp>
            <p:nvSpPr>
              <p:cNvPr id="1438" name="Oval 1437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9" name="Oval 1438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0" name="Oval 1439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41" name="Group 1440"/>
            <p:cNvGrpSpPr/>
            <p:nvPr/>
          </p:nvGrpSpPr>
          <p:grpSpPr>
            <a:xfrm>
              <a:off x="1689684" y="4323249"/>
              <a:ext cx="15628" cy="178541"/>
              <a:chOff x="479640" y="725564"/>
              <a:chExt cx="9144" cy="104468"/>
            </a:xfrm>
          </p:grpSpPr>
          <p:sp>
            <p:nvSpPr>
              <p:cNvPr id="1442" name="Oval 144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3" name="Oval 144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4" name="Oval 144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45" name="Group 1444"/>
            <p:cNvGrpSpPr/>
            <p:nvPr/>
          </p:nvGrpSpPr>
          <p:grpSpPr>
            <a:xfrm>
              <a:off x="1689684" y="5853744"/>
              <a:ext cx="15628" cy="178541"/>
              <a:chOff x="479640" y="725564"/>
              <a:chExt cx="9144" cy="104468"/>
            </a:xfrm>
          </p:grpSpPr>
          <p:sp>
            <p:nvSpPr>
              <p:cNvPr id="1446" name="Oval 144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7" name="Oval 144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8" name="Oval 144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50" name="Oval 1449"/>
            <p:cNvSpPr/>
            <p:nvPr/>
          </p:nvSpPr>
          <p:spPr>
            <a:xfrm>
              <a:off x="1312386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1" name="Straight Arrow Connector 1450"/>
            <p:cNvCxnSpPr>
              <a:stCxn id="1450" idx="4"/>
            </p:cNvCxnSpPr>
            <p:nvPr/>
          </p:nvCxnSpPr>
          <p:spPr>
            <a:xfrm>
              <a:off x="1410057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2" name="Oval 1451"/>
            <p:cNvSpPr/>
            <p:nvPr/>
          </p:nvSpPr>
          <p:spPr>
            <a:xfrm>
              <a:off x="1314750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3" name="Straight Arrow Connector 1452"/>
            <p:cNvCxnSpPr>
              <a:endCxn id="1452" idx="0"/>
            </p:cNvCxnSpPr>
            <p:nvPr/>
          </p:nvCxnSpPr>
          <p:spPr>
            <a:xfrm>
              <a:off x="1412421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4" name="Oval 1453"/>
            <p:cNvSpPr/>
            <p:nvPr/>
          </p:nvSpPr>
          <p:spPr>
            <a:xfrm>
              <a:off x="1314750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5" name="Straight Arrow Connector 1454"/>
            <p:cNvCxnSpPr>
              <a:stCxn id="1454" idx="4"/>
            </p:cNvCxnSpPr>
            <p:nvPr/>
          </p:nvCxnSpPr>
          <p:spPr>
            <a:xfrm>
              <a:off x="1412421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Oval 1455"/>
            <p:cNvSpPr/>
            <p:nvPr/>
          </p:nvSpPr>
          <p:spPr>
            <a:xfrm>
              <a:off x="1309177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7" name="Straight Arrow Connector 1456"/>
            <p:cNvCxnSpPr>
              <a:endCxn id="1456" idx="0"/>
            </p:cNvCxnSpPr>
            <p:nvPr/>
          </p:nvCxnSpPr>
          <p:spPr>
            <a:xfrm>
              <a:off x="1406850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8" name="Oval 1457"/>
            <p:cNvSpPr/>
            <p:nvPr/>
          </p:nvSpPr>
          <p:spPr>
            <a:xfrm>
              <a:off x="1309177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9" name="Straight Arrow Connector 1458"/>
            <p:cNvCxnSpPr>
              <a:stCxn id="1458" idx="4"/>
            </p:cNvCxnSpPr>
            <p:nvPr/>
          </p:nvCxnSpPr>
          <p:spPr>
            <a:xfrm>
              <a:off x="1406850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Oval 1459"/>
            <p:cNvSpPr/>
            <p:nvPr/>
          </p:nvSpPr>
          <p:spPr>
            <a:xfrm>
              <a:off x="1309177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1" name="Straight Arrow Connector 1460"/>
            <p:cNvCxnSpPr>
              <a:endCxn id="1460" idx="0"/>
            </p:cNvCxnSpPr>
            <p:nvPr/>
          </p:nvCxnSpPr>
          <p:spPr>
            <a:xfrm>
              <a:off x="1406850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2" name="Group 1461"/>
            <p:cNvGrpSpPr/>
            <p:nvPr/>
          </p:nvGrpSpPr>
          <p:grpSpPr>
            <a:xfrm>
              <a:off x="1407442" y="2814430"/>
              <a:ext cx="15628" cy="178541"/>
              <a:chOff x="479640" y="725564"/>
              <a:chExt cx="9144" cy="104468"/>
            </a:xfrm>
          </p:grpSpPr>
          <p:sp>
            <p:nvSpPr>
              <p:cNvPr id="1463" name="Oval 146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4" name="Oval 146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5" name="Oval 146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66" name="Group 1465"/>
            <p:cNvGrpSpPr/>
            <p:nvPr/>
          </p:nvGrpSpPr>
          <p:grpSpPr>
            <a:xfrm>
              <a:off x="1401870" y="4323249"/>
              <a:ext cx="15628" cy="178541"/>
              <a:chOff x="479640" y="725564"/>
              <a:chExt cx="9144" cy="104468"/>
            </a:xfrm>
          </p:grpSpPr>
          <p:sp>
            <p:nvSpPr>
              <p:cNvPr id="1467" name="Oval 146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8" name="Oval 146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9" name="Oval 146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70" name="Group 1469"/>
            <p:cNvGrpSpPr/>
            <p:nvPr/>
          </p:nvGrpSpPr>
          <p:grpSpPr>
            <a:xfrm>
              <a:off x="1401870" y="5853744"/>
              <a:ext cx="15628" cy="178541"/>
              <a:chOff x="479640" y="725564"/>
              <a:chExt cx="9144" cy="104468"/>
            </a:xfrm>
          </p:grpSpPr>
          <p:sp>
            <p:nvSpPr>
              <p:cNvPr id="1471" name="Oval 147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2" name="Oval 147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3" name="Oval 147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74" name="Oval 1473"/>
            <p:cNvSpPr/>
            <p:nvPr/>
          </p:nvSpPr>
          <p:spPr>
            <a:xfrm>
              <a:off x="990600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5" name="Straight Arrow Connector 1474"/>
            <p:cNvCxnSpPr>
              <a:stCxn id="1474" idx="4"/>
            </p:cNvCxnSpPr>
            <p:nvPr/>
          </p:nvCxnSpPr>
          <p:spPr>
            <a:xfrm>
              <a:off x="1088271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Oval 1475"/>
            <p:cNvSpPr/>
            <p:nvPr/>
          </p:nvSpPr>
          <p:spPr>
            <a:xfrm>
              <a:off x="992964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7" name="Straight Arrow Connector 1476"/>
            <p:cNvCxnSpPr>
              <a:endCxn id="1476" idx="0"/>
            </p:cNvCxnSpPr>
            <p:nvPr/>
          </p:nvCxnSpPr>
          <p:spPr>
            <a:xfrm>
              <a:off x="1090635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8" name="Oval 1477"/>
            <p:cNvSpPr/>
            <p:nvPr/>
          </p:nvSpPr>
          <p:spPr>
            <a:xfrm>
              <a:off x="992964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9" name="Straight Arrow Connector 1478"/>
            <p:cNvCxnSpPr>
              <a:stCxn id="1478" idx="4"/>
            </p:cNvCxnSpPr>
            <p:nvPr/>
          </p:nvCxnSpPr>
          <p:spPr>
            <a:xfrm>
              <a:off x="1090635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0" name="Oval 1479"/>
            <p:cNvSpPr/>
            <p:nvPr/>
          </p:nvSpPr>
          <p:spPr>
            <a:xfrm>
              <a:off x="987391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1" name="Straight Arrow Connector 1480"/>
            <p:cNvCxnSpPr>
              <a:endCxn id="1480" idx="0"/>
            </p:cNvCxnSpPr>
            <p:nvPr/>
          </p:nvCxnSpPr>
          <p:spPr>
            <a:xfrm>
              <a:off x="1085064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2" name="Oval 1481"/>
            <p:cNvSpPr/>
            <p:nvPr/>
          </p:nvSpPr>
          <p:spPr>
            <a:xfrm>
              <a:off x="987391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3" name="Straight Arrow Connector 1482"/>
            <p:cNvCxnSpPr>
              <a:stCxn id="1482" idx="4"/>
            </p:cNvCxnSpPr>
            <p:nvPr/>
          </p:nvCxnSpPr>
          <p:spPr>
            <a:xfrm>
              <a:off x="1085064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4" name="Oval 1483"/>
            <p:cNvSpPr/>
            <p:nvPr/>
          </p:nvSpPr>
          <p:spPr>
            <a:xfrm>
              <a:off x="987391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5" name="Straight Arrow Connector 1484"/>
            <p:cNvCxnSpPr>
              <a:endCxn id="1484" idx="0"/>
            </p:cNvCxnSpPr>
            <p:nvPr/>
          </p:nvCxnSpPr>
          <p:spPr>
            <a:xfrm>
              <a:off x="1085064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6" name="Group 1485"/>
            <p:cNvGrpSpPr/>
            <p:nvPr/>
          </p:nvGrpSpPr>
          <p:grpSpPr>
            <a:xfrm>
              <a:off x="1085656" y="2814430"/>
              <a:ext cx="15628" cy="178541"/>
              <a:chOff x="479640" y="725564"/>
              <a:chExt cx="9144" cy="104468"/>
            </a:xfrm>
          </p:grpSpPr>
          <p:sp>
            <p:nvSpPr>
              <p:cNvPr id="1487" name="Oval 1486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8" name="Oval 1487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9" name="Oval 1488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90" name="Group 1489"/>
            <p:cNvGrpSpPr/>
            <p:nvPr/>
          </p:nvGrpSpPr>
          <p:grpSpPr>
            <a:xfrm>
              <a:off x="1080084" y="4323249"/>
              <a:ext cx="15628" cy="178541"/>
              <a:chOff x="479640" y="725564"/>
              <a:chExt cx="9144" cy="104468"/>
            </a:xfrm>
          </p:grpSpPr>
          <p:sp>
            <p:nvSpPr>
              <p:cNvPr id="1491" name="Oval 149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2" name="Oval 149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3" name="Oval 149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94" name="Group 1493"/>
            <p:cNvGrpSpPr/>
            <p:nvPr/>
          </p:nvGrpSpPr>
          <p:grpSpPr>
            <a:xfrm>
              <a:off x="1080084" y="5853744"/>
              <a:ext cx="15628" cy="178541"/>
              <a:chOff x="479640" y="725564"/>
              <a:chExt cx="9144" cy="104468"/>
            </a:xfrm>
          </p:grpSpPr>
          <p:sp>
            <p:nvSpPr>
              <p:cNvPr id="1495" name="Oval 149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6" name="Oval 149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7" name="Oval 149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98" name="Oval 1497"/>
            <p:cNvSpPr/>
            <p:nvPr/>
          </p:nvSpPr>
          <p:spPr>
            <a:xfrm>
              <a:off x="685800" y="236220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9" name="Straight Arrow Connector 1498"/>
            <p:cNvCxnSpPr>
              <a:stCxn id="1498" idx="4"/>
            </p:cNvCxnSpPr>
            <p:nvPr/>
          </p:nvCxnSpPr>
          <p:spPr>
            <a:xfrm>
              <a:off x="783471" y="2557544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0" name="Oval 1499"/>
            <p:cNvSpPr/>
            <p:nvPr/>
          </p:nvSpPr>
          <p:spPr>
            <a:xfrm>
              <a:off x="688164" y="3242343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1" name="Straight Arrow Connector 1500"/>
            <p:cNvCxnSpPr>
              <a:endCxn id="1500" idx="0"/>
            </p:cNvCxnSpPr>
            <p:nvPr/>
          </p:nvCxnSpPr>
          <p:spPr>
            <a:xfrm>
              <a:off x="785835" y="3046997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2" name="Oval 1501"/>
            <p:cNvSpPr/>
            <p:nvPr/>
          </p:nvSpPr>
          <p:spPr>
            <a:xfrm>
              <a:off x="688164" y="389348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3" name="Straight Arrow Connector 1502"/>
            <p:cNvCxnSpPr>
              <a:stCxn id="1502" idx="4"/>
            </p:cNvCxnSpPr>
            <p:nvPr/>
          </p:nvCxnSpPr>
          <p:spPr>
            <a:xfrm>
              <a:off x="785835" y="4088832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4" name="Oval 1503"/>
            <p:cNvSpPr/>
            <p:nvPr/>
          </p:nvSpPr>
          <p:spPr>
            <a:xfrm>
              <a:off x="682591" y="4751160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5" name="Straight Arrow Connector 1504"/>
            <p:cNvCxnSpPr>
              <a:endCxn id="1504" idx="0"/>
            </p:cNvCxnSpPr>
            <p:nvPr/>
          </p:nvCxnSpPr>
          <p:spPr>
            <a:xfrm>
              <a:off x="780264" y="4555816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6" name="Oval 1505"/>
            <p:cNvSpPr/>
            <p:nvPr/>
          </p:nvSpPr>
          <p:spPr>
            <a:xfrm>
              <a:off x="682591" y="5402308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7" name="Straight Arrow Connector 1506"/>
            <p:cNvCxnSpPr>
              <a:stCxn id="1506" idx="4"/>
            </p:cNvCxnSpPr>
            <p:nvPr/>
          </p:nvCxnSpPr>
          <p:spPr>
            <a:xfrm>
              <a:off x="780264" y="559765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Oval 1507"/>
            <p:cNvSpPr/>
            <p:nvPr/>
          </p:nvSpPr>
          <p:spPr>
            <a:xfrm>
              <a:off x="682591" y="62816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09" name="Straight Arrow Connector 1508"/>
            <p:cNvCxnSpPr>
              <a:endCxn id="1508" idx="0"/>
            </p:cNvCxnSpPr>
            <p:nvPr/>
          </p:nvCxnSpPr>
          <p:spPr>
            <a:xfrm>
              <a:off x="780264" y="6086311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0" name="Group 1509"/>
            <p:cNvGrpSpPr/>
            <p:nvPr/>
          </p:nvGrpSpPr>
          <p:grpSpPr>
            <a:xfrm>
              <a:off x="780856" y="2814430"/>
              <a:ext cx="15628" cy="178541"/>
              <a:chOff x="479640" y="725564"/>
              <a:chExt cx="9144" cy="104468"/>
            </a:xfrm>
          </p:grpSpPr>
          <p:sp>
            <p:nvSpPr>
              <p:cNvPr id="1511" name="Oval 151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2" name="Oval 151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3" name="Oval 151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14" name="Group 1513"/>
            <p:cNvGrpSpPr/>
            <p:nvPr/>
          </p:nvGrpSpPr>
          <p:grpSpPr>
            <a:xfrm>
              <a:off x="775284" y="4323249"/>
              <a:ext cx="15628" cy="178541"/>
              <a:chOff x="479640" y="725564"/>
              <a:chExt cx="9144" cy="104468"/>
            </a:xfrm>
          </p:grpSpPr>
          <p:sp>
            <p:nvSpPr>
              <p:cNvPr id="1515" name="Oval 1514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6" name="Oval 1515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7" name="Oval 1516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775284" y="5853744"/>
              <a:ext cx="15628" cy="178541"/>
              <a:chOff x="479640" y="725564"/>
              <a:chExt cx="9144" cy="104468"/>
            </a:xfrm>
          </p:grpSpPr>
          <p:sp>
            <p:nvSpPr>
              <p:cNvPr id="1519" name="Oval 151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0" name="Oval 151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1" name="Oval 152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22" name="Straight Arrow Connector 1521"/>
            <p:cNvCxnSpPr>
              <a:stCxn id="1395" idx="4"/>
              <a:endCxn id="31" idx="0"/>
            </p:cNvCxnSpPr>
            <p:nvPr/>
          </p:nvCxnSpPr>
          <p:spPr>
            <a:xfrm flipH="1">
              <a:off x="1850272" y="3437687"/>
              <a:ext cx="154764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Arrow Connector 1522"/>
            <p:cNvCxnSpPr>
              <a:stCxn id="1427" idx="4"/>
              <a:endCxn id="31" idx="0"/>
            </p:cNvCxnSpPr>
            <p:nvPr/>
          </p:nvCxnSpPr>
          <p:spPr>
            <a:xfrm>
              <a:off x="1700236" y="3437687"/>
              <a:ext cx="150036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Arrow Connector 1523"/>
            <p:cNvCxnSpPr>
              <a:stCxn id="1452" idx="4"/>
              <a:endCxn id="31" idx="0"/>
            </p:cNvCxnSpPr>
            <p:nvPr/>
          </p:nvCxnSpPr>
          <p:spPr>
            <a:xfrm>
              <a:off x="1412422" y="3437687"/>
              <a:ext cx="437850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Arrow Connector 1524"/>
            <p:cNvCxnSpPr>
              <a:stCxn id="1476" idx="4"/>
              <a:endCxn id="31" idx="0"/>
            </p:cNvCxnSpPr>
            <p:nvPr/>
          </p:nvCxnSpPr>
          <p:spPr>
            <a:xfrm>
              <a:off x="1090636" y="3437687"/>
              <a:ext cx="759636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Arrow Connector 1525"/>
            <p:cNvCxnSpPr>
              <a:stCxn id="1500" idx="4"/>
              <a:endCxn id="31" idx="0"/>
            </p:cNvCxnSpPr>
            <p:nvPr/>
          </p:nvCxnSpPr>
          <p:spPr>
            <a:xfrm>
              <a:off x="785836" y="3437687"/>
              <a:ext cx="1064436" cy="130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>
              <a:stCxn id="31" idx="4"/>
              <a:endCxn id="1397" idx="0"/>
            </p:cNvCxnSpPr>
            <p:nvPr/>
          </p:nvCxnSpPr>
          <p:spPr>
            <a:xfrm>
              <a:off x="1850272" y="3763260"/>
              <a:ext cx="154764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>
              <a:stCxn id="31" idx="4"/>
              <a:endCxn id="1454" idx="0"/>
            </p:cNvCxnSpPr>
            <p:nvPr/>
          </p:nvCxnSpPr>
          <p:spPr>
            <a:xfrm flipH="1">
              <a:off x="1412422" y="3763260"/>
              <a:ext cx="437850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Arrow Connector 1528"/>
            <p:cNvCxnSpPr>
              <a:stCxn id="31" idx="4"/>
              <a:endCxn id="1429" idx="0"/>
            </p:cNvCxnSpPr>
            <p:nvPr/>
          </p:nvCxnSpPr>
          <p:spPr>
            <a:xfrm flipH="1">
              <a:off x="1700236" y="3763260"/>
              <a:ext cx="150036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Arrow Connector 1529"/>
            <p:cNvCxnSpPr>
              <a:stCxn id="31" idx="4"/>
              <a:endCxn id="1478" idx="0"/>
            </p:cNvCxnSpPr>
            <p:nvPr/>
          </p:nvCxnSpPr>
          <p:spPr>
            <a:xfrm flipH="1">
              <a:off x="1090636" y="3763260"/>
              <a:ext cx="759636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31" idx="4"/>
              <a:endCxn id="1502" idx="0"/>
            </p:cNvCxnSpPr>
            <p:nvPr/>
          </p:nvCxnSpPr>
          <p:spPr>
            <a:xfrm flipH="1">
              <a:off x="785836" y="3763260"/>
              <a:ext cx="1064436" cy="130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>
              <a:stCxn id="35" idx="4"/>
              <a:endCxn id="1538" idx="0"/>
            </p:cNvCxnSpPr>
            <p:nvPr/>
          </p:nvCxnSpPr>
          <p:spPr>
            <a:xfrm flipH="1">
              <a:off x="1826436" y="4946504"/>
              <a:ext cx="494813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Arrow Connector 1532"/>
            <p:cNvCxnSpPr>
              <a:stCxn id="1538" idx="4"/>
              <a:endCxn id="41" idx="0"/>
            </p:cNvCxnSpPr>
            <p:nvPr/>
          </p:nvCxnSpPr>
          <p:spPr>
            <a:xfrm>
              <a:off x="1826436" y="5275638"/>
              <a:ext cx="494813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Arrow Connector 1533"/>
            <p:cNvCxnSpPr>
              <a:stCxn id="1538" idx="4"/>
              <a:endCxn id="43" idx="0"/>
            </p:cNvCxnSpPr>
            <p:nvPr/>
          </p:nvCxnSpPr>
          <p:spPr>
            <a:xfrm>
              <a:off x="1826436" y="5275638"/>
              <a:ext cx="820387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38" idx="4"/>
              <a:endCxn id="45" idx="0"/>
            </p:cNvCxnSpPr>
            <p:nvPr/>
          </p:nvCxnSpPr>
          <p:spPr>
            <a:xfrm>
              <a:off x="1826436" y="5275638"/>
              <a:ext cx="1423121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Arrow Connector 1535"/>
            <p:cNvCxnSpPr>
              <a:stCxn id="37" idx="4"/>
              <a:endCxn id="1538" idx="0"/>
            </p:cNvCxnSpPr>
            <p:nvPr/>
          </p:nvCxnSpPr>
          <p:spPr>
            <a:xfrm flipH="1">
              <a:off x="1826436" y="4946504"/>
              <a:ext cx="820387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Arrow Connector 1536"/>
            <p:cNvCxnSpPr>
              <a:stCxn id="39" idx="4"/>
              <a:endCxn id="1538" idx="0"/>
            </p:cNvCxnSpPr>
            <p:nvPr/>
          </p:nvCxnSpPr>
          <p:spPr>
            <a:xfrm flipH="1">
              <a:off x="1826436" y="4946504"/>
              <a:ext cx="1423121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8" name="Oval 1537"/>
            <p:cNvSpPr/>
            <p:nvPr/>
          </p:nvSpPr>
          <p:spPr>
            <a:xfrm>
              <a:off x="1728764" y="5080294"/>
              <a:ext cx="195344" cy="19534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39" name="Straight Arrow Connector 1538"/>
            <p:cNvCxnSpPr>
              <a:stCxn id="1399" idx="4"/>
              <a:endCxn id="1538" idx="0"/>
            </p:cNvCxnSpPr>
            <p:nvPr/>
          </p:nvCxnSpPr>
          <p:spPr>
            <a:xfrm flipH="1">
              <a:off x="1826436" y="4946504"/>
              <a:ext cx="173027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Arrow Connector 1539"/>
            <p:cNvCxnSpPr>
              <a:stCxn id="1431" idx="4"/>
              <a:endCxn id="1538" idx="0"/>
            </p:cNvCxnSpPr>
            <p:nvPr/>
          </p:nvCxnSpPr>
          <p:spPr>
            <a:xfrm>
              <a:off x="1694663" y="4946504"/>
              <a:ext cx="131773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456" idx="4"/>
              <a:endCxn id="1538" idx="0"/>
            </p:cNvCxnSpPr>
            <p:nvPr/>
          </p:nvCxnSpPr>
          <p:spPr>
            <a:xfrm>
              <a:off x="1406849" y="4946504"/>
              <a:ext cx="419587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480" idx="4"/>
              <a:endCxn id="1538" idx="0"/>
            </p:cNvCxnSpPr>
            <p:nvPr/>
          </p:nvCxnSpPr>
          <p:spPr>
            <a:xfrm>
              <a:off x="1085063" y="4946504"/>
              <a:ext cx="741373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04" idx="4"/>
              <a:endCxn id="1538" idx="0"/>
            </p:cNvCxnSpPr>
            <p:nvPr/>
          </p:nvCxnSpPr>
          <p:spPr>
            <a:xfrm>
              <a:off x="780263" y="4946504"/>
              <a:ext cx="1046173" cy="1337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Arrow Connector 1543"/>
            <p:cNvCxnSpPr>
              <a:stCxn id="1538" idx="4"/>
              <a:endCxn id="1409" idx="0"/>
            </p:cNvCxnSpPr>
            <p:nvPr/>
          </p:nvCxnSpPr>
          <p:spPr>
            <a:xfrm>
              <a:off x="1826436" y="5275638"/>
              <a:ext cx="173027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Arrow Connector 1544"/>
            <p:cNvCxnSpPr>
              <a:stCxn id="1538" idx="4"/>
              <a:endCxn id="1458" idx="0"/>
            </p:cNvCxnSpPr>
            <p:nvPr/>
          </p:nvCxnSpPr>
          <p:spPr>
            <a:xfrm flipH="1">
              <a:off x="1406849" y="5275638"/>
              <a:ext cx="419587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Arrow Connector 1545"/>
            <p:cNvCxnSpPr>
              <a:stCxn id="1538" idx="4"/>
              <a:endCxn id="1433" idx="0"/>
            </p:cNvCxnSpPr>
            <p:nvPr/>
          </p:nvCxnSpPr>
          <p:spPr>
            <a:xfrm flipH="1">
              <a:off x="1694663" y="5275638"/>
              <a:ext cx="131773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7" name="Straight Arrow Connector 1546"/>
            <p:cNvCxnSpPr>
              <a:stCxn id="1538" idx="4"/>
              <a:endCxn id="1482" idx="0"/>
            </p:cNvCxnSpPr>
            <p:nvPr/>
          </p:nvCxnSpPr>
          <p:spPr>
            <a:xfrm flipH="1">
              <a:off x="1085063" y="5275638"/>
              <a:ext cx="741373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8" name="Straight Arrow Connector 1547"/>
            <p:cNvCxnSpPr>
              <a:stCxn id="1538" idx="4"/>
              <a:endCxn id="1506" idx="0"/>
            </p:cNvCxnSpPr>
            <p:nvPr/>
          </p:nvCxnSpPr>
          <p:spPr>
            <a:xfrm flipH="1">
              <a:off x="780263" y="5275638"/>
              <a:ext cx="1046173" cy="1266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ounded Rectangle 191"/>
          <p:cNvSpPr/>
          <p:nvPr/>
        </p:nvSpPr>
        <p:spPr>
          <a:xfrm>
            <a:off x="5255418" y="1704917"/>
            <a:ext cx="2926080" cy="121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5387339" y="1780958"/>
            <a:ext cx="2667000" cy="1075487"/>
            <a:chOff x="5380704" y="2350956"/>
            <a:chExt cx="2667000" cy="1075487"/>
          </a:xfrm>
        </p:grpSpPr>
        <p:sp>
          <p:nvSpPr>
            <p:cNvPr id="1568" name="Oval 1567"/>
            <p:cNvSpPr/>
            <p:nvPr/>
          </p:nvSpPr>
          <p:spPr>
            <a:xfrm>
              <a:off x="6921690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9" name="Straight Arrow Connector 1568"/>
            <p:cNvCxnSpPr>
              <a:stCxn id="1568" idx="4"/>
            </p:cNvCxnSpPr>
            <p:nvPr/>
          </p:nvCxnSpPr>
          <p:spPr>
            <a:xfrm>
              <a:off x="7019361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0" name="Oval 1569"/>
            <p:cNvSpPr/>
            <p:nvPr/>
          </p:nvSpPr>
          <p:spPr>
            <a:xfrm>
              <a:off x="7247262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1" name="Straight Arrow Connector 1570"/>
            <p:cNvCxnSpPr>
              <a:stCxn id="1570" idx="4"/>
            </p:cNvCxnSpPr>
            <p:nvPr/>
          </p:nvCxnSpPr>
          <p:spPr>
            <a:xfrm>
              <a:off x="7344935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2" name="Oval 1571"/>
            <p:cNvSpPr/>
            <p:nvPr/>
          </p:nvSpPr>
          <p:spPr>
            <a:xfrm>
              <a:off x="7849996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3" name="Straight Arrow Connector 1572"/>
            <p:cNvCxnSpPr>
              <a:stCxn id="1572" idx="4"/>
            </p:cNvCxnSpPr>
            <p:nvPr/>
          </p:nvCxnSpPr>
          <p:spPr>
            <a:xfrm>
              <a:off x="7947669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4" name="Group 1573"/>
            <p:cNvGrpSpPr/>
            <p:nvPr/>
          </p:nvGrpSpPr>
          <p:grpSpPr>
            <a:xfrm>
              <a:off x="7545850" y="2451563"/>
              <a:ext cx="222558" cy="15628"/>
              <a:chOff x="857176" y="633704"/>
              <a:chExt cx="130224" cy="9144"/>
            </a:xfrm>
          </p:grpSpPr>
          <p:sp>
            <p:nvSpPr>
              <p:cNvPr id="1815" name="Oval 1814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6" name="Oval 1815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7" name="Oval 1816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75" name="Oval 1574"/>
            <p:cNvSpPr/>
            <p:nvPr/>
          </p:nvSpPr>
          <p:spPr>
            <a:xfrm>
              <a:off x="6924054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6" name="Straight Arrow Connector 1575"/>
            <p:cNvCxnSpPr>
              <a:endCxn id="1575" idx="0"/>
            </p:cNvCxnSpPr>
            <p:nvPr/>
          </p:nvCxnSpPr>
          <p:spPr>
            <a:xfrm>
              <a:off x="7021725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Oval 1576"/>
            <p:cNvSpPr/>
            <p:nvPr/>
          </p:nvSpPr>
          <p:spPr>
            <a:xfrm>
              <a:off x="7249627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8" name="Straight Arrow Connector 1577"/>
            <p:cNvCxnSpPr>
              <a:endCxn id="1577" idx="0"/>
            </p:cNvCxnSpPr>
            <p:nvPr/>
          </p:nvCxnSpPr>
          <p:spPr>
            <a:xfrm>
              <a:off x="7347298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Oval 1578"/>
            <p:cNvSpPr/>
            <p:nvPr/>
          </p:nvSpPr>
          <p:spPr>
            <a:xfrm>
              <a:off x="7852360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0" name="Straight Arrow Connector 1579"/>
            <p:cNvCxnSpPr>
              <a:endCxn id="1579" idx="0"/>
            </p:cNvCxnSpPr>
            <p:nvPr/>
          </p:nvCxnSpPr>
          <p:spPr>
            <a:xfrm>
              <a:off x="7950031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5" name="Group 1594"/>
            <p:cNvGrpSpPr/>
            <p:nvPr/>
          </p:nvGrpSpPr>
          <p:grpSpPr>
            <a:xfrm>
              <a:off x="7340371" y="2795592"/>
              <a:ext cx="15628" cy="178541"/>
              <a:chOff x="479640" y="725564"/>
              <a:chExt cx="9144" cy="104468"/>
            </a:xfrm>
          </p:grpSpPr>
          <p:sp>
            <p:nvSpPr>
              <p:cNvPr id="1809" name="Oval 180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0" name="Oval 180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1" name="Oval 181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96" name="Group 1595"/>
            <p:cNvGrpSpPr/>
            <p:nvPr/>
          </p:nvGrpSpPr>
          <p:grpSpPr>
            <a:xfrm>
              <a:off x="7946665" y="2795592"/>
              <a:ext cx="15628" cy="178541"/>
              <a:chOff x="479640" y="725564"/>
              <a:chExt cx="9144" cy="104468"/>
            </a:xfrm>
          </p:grpSpPr>
          <p:sp>
            <p:nvSpPr>
              <p:cNvPr id="1806" name="Oval 1805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7" name="Oval 1806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8" name="Oval 1807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97" name="Group 1596"/>
            <p:cNvGrpSpPr/>
            <p:nvPr/>
          </p:nvGrpSpPr>
          <p:grpSpPr>
            <a:xfrm>
              <a:off x="7548214" y="3328059"/>
              <a:ext cx="222558" cy="15628"/>
              <a:chOff x="857176" y="633704"/>
              <a:chExt cx="130224" cy="9144"/>
            </a:xfrm>
          </p:grpSpPr>
          <p:sp>
            <p:nvSpPr>
              <p:cNvPr id="1803" name="Oval 1802"/>
              <p:cNvSpPr/>
              <p:nvPr/>
            </p:nvSpPr>
            <p:spPr>
              <a:xfrm>
                <a:off x="91771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4" name="Oval 1803"/>
              <p:cNvSpPr/>
              <p:nvPr/>
            </p:nvSpPr>
            <p:spPr>
              <a:xfrm>
                <a:off x="85717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5" name="Oval 1804"/>
              <p:cNvSpPr/>
              <p:nvPr/>
            </p:nvSpPr>
            <p:spPr>
              <a:xfrm>
                <a:off x="978256" y="63370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7016746" y="2803186"/>
              <a:ext cx="15628" cy="178541"/>
              <a:chOff x="479640" y="725564"/>
              <a:chExt cx="9144" cy="104468"/>
            </a:xfrm>
          </p:grpSpPr>
          <p:sp>
            <p:nvSpPr>
              <p:cNvPr id="1779" name="Oval 1778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0" name="Oval 1779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1" name="Oval 1780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26" name="Oval 1625"/>
            <p:cNvSpPr/>
            <p:nvPr/>
          </p:nvSpPr>
          <p:spPr>
            <a:xfrm>
              <a:off x="6599904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7" name="Straight Arrow Connector 1626"/>
            <p:cNvCxnSpPr>
              <a:stCxn id="1626" idx="4"/>
            </p:cNvCxnSpPr>
            <p:nvPr/>
          </p:nvCxnSpPr>
          <p:spPr>
            <a:xfrm>
              <a:off x="6697575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8" name="Oval 1627"/>
            <p:cNvSpPr/>
            <p:nvPr/>
          </p:nvSpPr>
          <p:spPr>
            <a:xfrm>
              <a:off x="6602268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9" name="Straight Arrow Connector 1628"/>
            <p:cNvCxnSpPr>
              <a:endCxn id="1628" idx="0"/>
            </p:cNvCxnSpPr>
            <p:nvPr/>
          </p:nvCxnSpPr>
          <p:spPr>
            <a:xfrm>
              <a:off x="6699939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8" name="Group 1637"/>
            <p:cNvGrpSpPr/>
            <p:nvPr/>
          </p:nvGrpSpPr>
          <p:grpSpPr>
            <a:xfrm>
              <a:off x="6694960" y="2803186"/>
              <a:ext cx="15628" cy="178541"/>
              <a:chOff x="479640" y="725564"/>
              <a:chExt cx="9144" cy="104468"/>
            </a:xfrm>
          </p:grpSpPr>
          <p:sp>
            <p:nvSpPr>
              <p:cNvPr id="1770" name="Oval 1769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1" name="Oval 1770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2" name="Oval 1771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41" name="Oval 1640"/>
            <p:cNvSpPr/>
            <p:nvPr/>
          </p:nvSpPr>
          <p:spPr>
            <a:xfrm>
              <a:off x="6295104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2" name="Straight Arrow Connector 1641"/>
            <p:cNvCxnSpPr>
              <a:stCxn id="1641" idx="4"/>
            </p:cNvCxnSpPr>
            <p:nvPr/>
          </p:nvCxnSpPr>
          <p:spPr>
            <a:xfrm>
              <a:off x="6392775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Oval 1642"/>
            <p:cNvSpPr/>
            <p:nvPr/>
          </p:nvSpPr>
          <p:spPr>
            <a:xfrm>
              <a:off x="6297468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4" name="Straight Arrow Connector 1643"/>
            <p:cNvCxnSpPr>
              <a:endCxn id="1643" idx="0"/>
            </p:cNvCxnSpPr>
            <p:nvPr/>
          </p:nvCxnSpPr>
          <p:spPr>
            <a:xfrm>
              <a:off x="6395139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3" name="Group 1652"/>
            <p:cNvGrpSpPr/>
            <p:nvPr/>
          </p:nvGrpSpPr>
          <p:grpSpPr>
            <a:xfrm>
              <a:off x="6390160" y="2803186"/>
              <a:ext cx="15628" cy="178541"/>
              <a:chOff x="479640" y="725564"/>
              <a:chExt cx="9144" cy="104468"/>
            </a:xfrm>
          </p:grpSpPr>
          <p:sp>
            <p:nvSpPr>
              <p:cNvPr id="1761" name="Oval 1760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2" name="Oval 1761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3" name="Oval 1762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56" name="Oval 1655"/>
            <p:cNvSpPr/>
            <p:nvPr/>
          </p:nvSpPr>
          <p:spPr>
            <a:xfrm>
              <a:off x="6007290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7" name="Straight Arrow Connector 1656"/>
            <p:cNvCxnSpPr>
              <a:stCxn id="1656" idx="4"/>
            </p:cNvCxnSpPr>
            <p:nvPr/>
          </p:nvCxnSpPr>
          <p:spPr>
            <a:xfrm>
              <a:off x="6104961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8" name="Oval 1657"/>
            <p:cNvSpPr/>
            <p:nvPr/>
          </p:nvSpPr>
          <p:spPr>
            <a:xfrm>
              <a:off x="6009654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9" name="Straight Arrow Connector 1658"/>
            <p:cNvCxnSpPr>
              <a:endCxn id="1658" idx="0"/>
            </p:cNvCxnSpPr>
            <p:nvPr/>
          </p:nvCxnSpPr>
          <p:spPr>
            <a:xfrm>
              <a:off x="6107325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8" name="Group 1667"/>
            <p:cNvGrpSpPr/>
            <p:nvPr/>
          </p:nvGrpSpPr>
          <p:grpSpPr>
            <a:xfrm>
              <a:off x="6102346" y="2803186"/>
              <a:ext cx="15628" cy="178541"/>
              <a:chOff x="479640" y="725564"/>
              <a:chExt cx="9144" cy="104468"/>
            </a:xfrm>
          </p:grpSpPr>
          <p:sp>
            <p:nvSpPr>
              <p:cNvPr id="1752" name="Oval 1751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3" name="Oval 1752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4" name="Oval 1753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71" name="Oval 1670"/>
            <p:cNvSpPr/>
            <p:nvPr/>
          </p:nvSpPr>
          <p:spPr>
            <a:xfrm>
              <a:off x="5685504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2" name="Straight Arrow Connector 1671"/>
            <p:cNvCxnSpPr>
              <a:stCxn id="1671" idx="4"/>
            </p:cNvCxnSpPr>
            <p:nvPr/>
          </p:nvCxnSpPr>
          <p:spPr>
            <a:xfrm>
              <a:off x="5783175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3" name="Oval 1672"/>
            <p:cNvSpPr/>
            <p:nvPr/>
          </p:nvSpPr>
          <p:spPr>
            <a:xfrm>
              <a:off x="5687868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4" name="Straight Arrow Connector 1673"/>
            <p:cNvCxnSpPr>
              <a:endCxn id="1673" idx="0"/>
            </p:cNvCxnSpPr>
            <p:nvPr/>
          </p:nvCxnSpPr>
          <p:spPr>
            <a:xfrm>
              <a:off x="5785539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3" name="Group 1682"/>
            <p:cNvGrpSpPr/>
            <p:nvPr/>
          </p:nvGrpSpPr>
          <p:grpSpPr>
            <a:xfrm>
              <a:off x="5780560" y="2803186"/>
              <a:ext cx="15628" cy="178541"/>
              <a:chOff x="479640" y="725564"/>
              <a:chExt cx="9144" cy="104468"/>
            </a:xfrm>
          </p:grpSpPr>
          <p:sp>
            <p:nvSpPr>
              <p:cNvPr id="1743" name="Oval 1742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4" name="Oval 1743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5" name="Oval 1744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86" name="Oval 1685"/>
            <p:cNvSpPr/>
            <p:nvPr/>
          </p:nvSpPr>
          <p:spPr>
            <a:xfrm>
              <a:off x="5380704" y="2350956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7" name="Straight Arrow Connector 1686"/>
            <p:cNvCxnSpPr>
              <a:stCxn id="1686" idx="4"/>
            </p:cNvCxnSpPr>
            <p:nvPr/>
          </p:nvCxnSpPr>
          <p:spPr>
            <a:xfrm>
              <a:off x="5478375" y="2546300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8" name="Oval 1687"/>
            <p:cNvSpPr/>
            <p:nvPr/>
          </p:nvSpPr>
          <p:spPr>
            <a:xfrm>
              <a:off x="5383068" y="3231099"/>
              <a:ext cx="195344" cy="19534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9" name="Straight Arrow Connector 1688"/>
            <p:cNvCxnSpPr>
              <a:endCxn id="1688" idx="0"/>
            </p:cNvCxnSpPr>
            <p:nvPr/>
          </p:nvCxnSpPr>
          <p:spPr>
            <a:xfrm>
              <a:off x="5480739" y="3035753"/>
              <a:ext cx="0" cy="195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8" name="Group 1697"/>
            <p:cNvGrpSpPr/>
            <p:nvPr/>
          </p:nvGrpSpPr>
          <p:grpSpPr>
            <a:xfrm>
              <a:off x="5475760" y="2803186"/>
              <a:ext cx="15628" cy="178541"/>
              <a:chOff x="479640" y="725564"/>
              <a:chExt cx="9144" cy="104468"/>
            </a:xfrm>
          </p:grpSpPr>
          <p:sp>
            <p:nvSpPr>
              <p:cNvPr id="1734" name="Oval 1733"/>
              <p:cNvSpPr/>
              <p:nvPr/>
            </p:nvSpPr>
            <p:spPr>
              <a:xfrm rot="5400000">
                <a:off x="479640" y="773226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5" name="Oval 1734"/>
              <p:cNvSpPr/>
              <p:nvPr/>
            </p:nvSpPr>
            <p:spPr>
              <a:xfrm rot="5400000">
                <a:off x="479640" y="725564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6" name="Oval 1735"/>
              <p:cNvSpPr/>
              <p:nvPr/>
            </p:nvSpPr>
            <p:spPr>
              <a:xfrm rot="5400000">
                <a:off x="479640" y="820888"/>
                <a:ext cx="9144" cy="91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5255418" y="3215148"/>
            <a:ext cx="2926080" cy="1216152"/>
            <a:chOff x="5264468" y="3785146"/>
            <a:chExt cx="2926080" cy="1216152"/>
          </a:xfrm>
        </p:grpSpPr>
        <p:sp>
          <p:nvSpPr>
            <p:cNvPr id="1818" name="Rounded Rectangle 1817"/>
            <p:cNvSpPr/>
            <p:nvPr/>
          </p:nvSpPr>
          <p:spPr>
            <a:xfrm>
              <a:off x="5264468" y="3785146"/>
              <a:ext cx="2926080" cy="12161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377495" y="3874988"/>
              <a:ext cx="2670209" cy="1053016"/>
              <a:chOff x="5377495" y="3882244"/>
              <a:chExt cx="2670209" cy="1053016"/>
            </a:xfrm>
          </p:grpSpPr>
          <p:sp>
            <p:nvSpPr>
              <p:cNvPr id="1581" name="Oval 1580"/>
              <p:cNvSpPr/>
              <p:nvPr/>
            </p:nvSpPr>
            <p:spPr>
              <a:xfrm>
                <a:off x="6924054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2" name="Straight Arrow Connector 1581"/>
              <p:cNvCxnSpPr>
                <a:stCxn id="1581" idx="4"/>
              </p:cNvCxnSpPr>
              <p:nvPr/>
            </p:nvCxnSpPr>
            <p:spPr>
              <a:xfrm>
                <a:off x="7021725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3" name="Oval 1582"/>
              <p:cNvSpPr/>
              <p:nvPr/>
            </p:nvSpPr>
            <p:spPr>
              <a:xfrm>
                <a:off x="7249627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4" name="Straight Arrow Connector 1583"/>
              <p:cNvCxnSpPr>
                <a:stCxn id="1583" idx="4"/>
              </p:cNvCxnSpPr>
              <p:nvPr/>
            </p:nvCxnSpPr>
            <p:spPr>
              <a:xfrm>
                <a:off x="7347298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5" name="Oval 1584"/>
              <p:cNvSpPr/>
              <p:nvPr/>
            </p:nvSpPr>
            <p:spPr>
              <a:xfrm>
                <a:off x="7852360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6" name="Straight Arrow Connector 1585"/>
              <p:cNvCxnSpPr>
                <a:stCxn id="1585" idx="4"/>
              </p:cNvCxnSpPr>
              <p:nvPr/>
            </p:nvCxnSpPr>
            <p:spPr>
              <a:xfrm>
                <a:off x="7950031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93" name="Group 1592"/>
              <p:cNvGrpSpPr/>
              <p:nvPr/>
            </p:nvGrpSpPr>
            <p:grpSpPr>
              <a:xfrm>
                <a:off x="7548214" y="3975248"/>
                <a:ext cx="222558" cy="15628"/>
                <a:chOff x="857176" y="633704"/>
                <a:chExt cx="130224" cy="9144"/>
              </a:xfrm>
            </p:grpSpPr>
            <p:sp>
              <p:nvSpPr>
                <p:cNvPr id="1812" name="Oval 1811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13" name="Oval 1812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14" name="Oval 1813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98" name="Oval 1597"/>
              <p:cNvSpPr/>
              <p:nvPr/>
            </p:nvSpPr>
            <p:spPr>
              <a:xfrm>
                <a:off x="6918481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99" name="Straight Arrow Connector 1598"/>
              <p:cNvCxnSpPr>
                <a:endCxn id="1598" idx="0"/>
              </p:cNvCxnSpPr>
              <p:nvPr/>
            </p:nvCxnSpPr>
            <p:spPr>
              <a:xfrm>
                <a:off x="7016154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Oval 1599"/>
              <p:cNvSpPr/>
              <p:nvPr/>
            </p:nvSpPr>
            <p:spPr>
              <a:xfrm>
                <a:off x="7244055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1" name="Straight Arrow Connector 1600"/>
              <p:cNvCxnSpPr>
                <a:endCxn id="1600" idx="0"/>
              </p:cNvCxnSpPr>
              <p:nvPr/>
            </p:nvCxnSpPr>
            <p:spPr>
              <a:xfrm>
                <a:off x="7341726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2" name="Oval 1601"/>
              <p:cNvSpPr/>
              <p:nvPr/>
            </p:nvSpPr>
            <p:spPr>
              <a:xfrm>
                <a:off x="7846789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3" name="Straight Arrow Connector 1602"/>
              <p:cNvCxnSpPr>
                <a:endCxn id="1602" idx="0"/>
              </p:cNvCxnSpPr>
              <p:nvPr/>
            </p:nvCxnSpPr>
            <p:spPr>
              <a:xfrm>
                <a:off x="7944460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1" name="Group 1610"/>
              <p:cNvGrpSpPr/>
              <p:nvPr/>
            </p:nvGrpSpPr>
            <p:grpSpPr>
              <a:xfrm>
                <a:off x="7334799" y="4304411"/>
                <a:ext cx="15628" cy="178541"/>
                <a:chOff x="479640" y="725564"/>
                <a:chExt cx="9144" cy="104468"/>
              </a:xfrm>
            </p:grpSpPr>
            <p:sp>
              <p:nvSpPr>
                <p:cNvPr id="1797" name="Oval 1796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8" name="Oval 1797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9" name="Oval 1798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12" name="Group 1611"/>
              <p:cNvGrpSpPr/>
              <p:nvPr/>
            </p:nvGrpSpPr>
            <p:grpSpPr>
              <a:xfrm>
                <a:off x="7941094" y="4304411"/>
                <a:ext cx="15628" cy="178541"/>
                <a:chOff x="479640" y="725564"/>
                <a:chExt cx="9144" cy="104468"/>
              </a:xfrm>
            </p:grpSpPr>
            <p:sp>
              <p:nvSpPr>
                <p:cNvPr id="1794" name="Oval 1793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5" name="Oval 1794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6" name="Oval 1795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13" name="Group 1612"/>
              <p:cNvGrpSpPr/>
              <p:nvPr/>
            </p:nvGrpSpPr>
            <p:grpSpPr>
              <a:xfrm>
                <a:off x="7542641" y="4841133"/>
                <a:ext cx="222558" cy="15628"/>
                <a:chOff x="857176" y="633704"/>
                <a:chExt cx="130224" cy="9144"/>
              </a:xfrm>
            </p:grpSpPr>
            <p:sp>
              <p:nvSpPr>
                <p:cNvPr id="1791" name="Oval 1790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2" name="Oval 1791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3" name="Oval 1792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24" name="Group 1623"/>
              <p:cNvGrpSpPr/>
              <p:nvPr/>
            </p:nvGrpSpPr>
            <p:grpSpPr>
              <a:xfrm>
                <a:off x="7011174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76" name="Oval 1775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77" name="Oval 1776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78" name="Oval 1777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30" name="Oval 1629"/>
              <p:cNvSpPr/>
              <p:nvPr/>
            </p:nvSpPr>
            <p:spPr>
              <a:xfrm>
                <a:off x="6602268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1" name="Straight Arrow Connector 1630"/>
              <p:cNvCxnSpPr>
                <a:stCxn id="1630" idx="4"/>
              </p:cNvCxnSpPr>
              <p:nvPr/>
            </p:nvCxnSpPr>
            <p:spPr>
              <a:xfrm>
                <a:off x="6699939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2" name="Oval 1631"/>
              <p:cNvSpPr/>
              <p:nvPr/>
            </p:nvSpPr>
            <p:spPr>
              <a:xfrm>
                <a:off x="6596695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3" name="Straight Arrow Connector 1632"/>
              <p:cNvCxnSpPr>
                <a:endCxn id="1632" idx="0"/>
              </p:cNvCxnSpPr>
              <p:nvPr/>
            </p:nvCxnSpPr>
            <p:spPr>
              <a:xfrm>
                <a:off x="6694368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9" name="Group 1638"/>
              <p:cNvGrpSpPr/>
              <p:nvPr/>
            </p:nvGrpSpPr>
            <p:grpSpPr>
              <a:xfrm>
                <a:off x="6689388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67" name="Oval 1766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68" name="Oval 1767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69" name="Oval 1768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45" name="Oval 1644"/>
              <p:cNvSpPr/>
              <p:nvPr/>
            </p:nvSpPr>
            <p:spPr>
              <a:xfrm>
                <a:off x="6297468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6" name="Straight Arrow Connector 1645"/>
              <p:cNvCxnSpPr>
                <a:stCxn id="1645" idx="4"/>
              </p:cNvCxnSpPr>
              <p:nvPr/>
            </p:nvCxnSpPr>
            <p:spPr>
              <a:xfrm>
                <a:off x="6395139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7" name="Oval 1646"/>
              <p:cNvSpPr/>
              <p:nvPr/>
            </p:nvSpPr>
            <p:spPr>
              <a:xfrm>
                <a:off x="6291895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48" name="Straight Arrow Connector 1647"/>
              <p:cNvCxnSpPr>
                <a:endCxn id="1647" idx="0"/>
              </p:cNvCxnSpPr>
              <p:nvPr/>
            </p:nvCxnSpPr>
            <p:spPr>
              <a:xfrm>
                <a:off x="6389568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4" name="Group 1653"/>
              <p:cNvGrpSpPr/>
              <p:nvPr/>
            </p:nvGrpSpPr>
            <p:grpSpPr>
              <a:xfrm>
                <a:off x="6384588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58" name="Oval 1757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9" name="Oval 1758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60" name="Oval 1759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60" name="Oval 1659"/>
              <p:cNvSpPr/>
              <p:nvPr/>
            </p:nvSpPr>
            <p:spPr>
              <a:xfrm>
                <a:off x="6009654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61" name="Straight Arrow Connector 1660"/>
              <p:cNvCxnSpPr>
                <a:stCxn id="1660" idx="4"/>
              </p:cNvCxnSpPr>
              <p:nvPr/>
            </p:nvCxnSpPr>
            <p:spPr>
              <a:xfrm>
                <a:off x="6107325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2" name="Oval 1661"/>
              <p:cNvSpPr/>
              <p:nvPr/>
            </p:nvSpPr>
            <p:spPr>
              <a:xfrm>
                <a:off x="6004081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63" name="Straight Arrow Connector 1662"/>
              <p:cNvCxnSpPr>
                <a:endCxn id="1662" idx="0"/>
              </p:cNvCxnSpPr>
              <p:nvPr/>
            </p:nvCxnSpPr>
            <p:spPr>
              <a:xfrm>
                <a:off x="6101754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9" name="Group 1668"/>
              <p:cNvGrpSpPr/>
              <p:nvPr/>
            </p:nvGrpSpPr>
            <p:grpSpPr>
              <a:xfrm>
                <a:off x="6096774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49" name="Oval 1748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0" name="Oval 1749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1" name="Oval 1750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75" name="Oval 1674"/>
              <p:cNvSpPr/>
              <p:nvPr/>
            </p:nvSpPr>
            <p:spPr>
              <a:xfrm>
                <a:off x="5687868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6" name="Straight Arrow Connector 1675"/>
              <p:cNvCxnSpPr>
                <a:stCxn id="1675" idx="4"/>
              </p:cNvCxnSpPr>
              <p:nvPr/>
            </p:nvCxnSpPr>
            <p:spPr>
              <a:xfrm>
                <a:off x="5785539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7" name="Oval 1676"/>
              <p:cNvSpPr/>
              <p:nvPr/>
            </p:nvSpPr>
            <p:spPr>
              <a:xfrm>
                <a:off x="5682295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78" name="Straight Arrow Connector 1677"/>
              <p:cNvCxnSpPr>
                <a:endCxn id="1677" idx="0"/>
              </p:cNvCxnSpPr>
              <p:nvPr/>
            </p:nvCxnSpPr>
            <p:spPr>
              <a:xfrm>
                <a:off x="5779968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4" name="Group 1683"/>
              <p:cNvGrpSpPr/>
              <p:nvPr/>
            </p:nvGrpSpPr>
            <p:grpSpPr>
              <a:xfrm>
                <a:off x="5774988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40" name="Oval 1739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1" name="Oval 1740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2" name="Oval 1741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90" name="Oval 1689"/>
              <p:cNvSpPr/>
              <p:nvPr/>
            </p:nvSpPr>
            <p:spPr>
              <a:xfrm>
                <a:off x="5383068" y="388224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1" name="Straight Arrow Connector 1690"/>
              <p:cNvCxnSpPr>
                <a:stCxn id="1690" idx="4"/>
              </p:cNvCxnSpPr>
              <p:nvPr/>
            </p:nvCxnSpPr>
            <p:spPr>
              <a:xfrm>
                <a:off x="5480739" y="4077588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2" name="Oval 1691"/>
              <p:cNvSpPr/>
              <p:nvPr/>
            </p:nvSpPr>
            <p:spPr>
              <a:xfrm>
                <a:off x="5377495" y="473991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3" name="Straight Arrow Connector 1692"/>
              <p:cNvCxnSpPr>
                <a:endCxn id="1692" idx="0"/>
              </p:cNvCxnSpPr>
              <p:nvPr/>
            </p:nvCxnSpPr>
            <p:spPr>
              <a:xfrm>
                <a:off x="5475168" y="4544572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9" name="Group 1698"/>
              <p:cNvGrpSpPr/>
              <p:nvPr/>
            </p:nvGrpSpPr>
            <p:grpSpPr>
              <a:xfrm>
                <a:off x="5470188" y="4312005"/>
                <a:ext cx="15628" cy="178541"/>
                <a:chOff x="479640" y="725564"/>
                <a:chExt cx="9144" cy="104468"/>
              </a:xfrm>
            </p:grpSpPr>
            <p:sp>
              <p:nvSpPr>
                <p:cNvPr id="1731" name="Oval 1730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2" name="Oval 1731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3" name="Oval 1732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7" name="Group 196"/>
          <p:cNvGrpSpPr/>
          <p:nvPr/>
        </p:nvGrpSpPr>
        <p:grpSpPr>
          <a:xfrm>
            <a:off x="5255418" y="4724400"/>
            <a:ext cx="2926080" cy="1216152"/>
            <a:chOff x="5246369" y="5294398"/>
            <a:chExt cx="2926080" cy="1216152"/>
          </a:xfrm>
        </p:grpSpPr>
        <p:sp>
          <p:nvSpPr>
            <p:cNvPr id="1819" name="Rounded Rectangle 1818"/>
            <p:cNvSpPr/>
            <p:nvPr/>
          </p:nvSpPr>
          <p:spPr>
            <a:xfrm>
              <a:off x="5246369" y="5294398"/>
              <a:ext cx="2926080" cy="121615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5377090" y="5379016"/>
              <a:ext cx="2664638" cy="1074692"/>
              <a:chOff x="5377495" y="5391064"/>
              <a:chExt cx="2664638" cy="1074692"/>
            </a:xfrm>
          </p:grpSpPr>
          <p:sp>
            <p:nvSpPr>
              <p:cNvPr id="1604" name="Oval 1603"/>
              <p:cNvSpPr/>
              <p:nvPr/>
            </p:nvSpPr>
            <p:spPr>
              <a:xfrm>
                <a:off x="6918481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5" name="Straight Arrow Connector 1604"/>
              <p:cNvCxnSpPr>
                <a:stCxn id="1604" idx="4"/>
              </p:cNvCxnSpPr>
              <p:nvPr/>
            </p:nvCxnSpPr>
            <p:spPr>
              <a:xfrm>
                <a:off x="7016154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6" name="Oval 1605"/>
              <p:cNvSpPr/>
              <p:nvPr/>
            </p:nvSpPr>
            <p:spPr>
              <a:xfrm>
                <a:off x="7244055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7" name="Straight Arrow Connector 1606"/>
              <p:cNvCxnSpPr>
                <a:stCxn id="1606" idx="4"/>
              </p:cNvCxnSpPr>
              <p:nvPr/>
            </p:nvCxnSpPr>
            <p:spPr>
              <a:xfrm>
                <a:off x="7341726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8" name="Oval 1607"/>
              <p:cNvSpPr/>
              <p:nvPr/>
            </p:nvSpPr>
            <p:spPr>
              <a:xfrm>
                <a:off x="7846789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9" name="Straight Arrow Connector 1608"/>
              <p:cNvCxnSpPr>
                <a:stCxn id="1608" idx="4"/>
              </p:cNvCxnSpPr>
              <p:nvPr/>
            </p:nvCxnSpPr>
            <p:spPr>
              <a:xfrm>
                <a:off x="7944460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0" name="Group 1609"/>
              <p:cNvGrpSpPr/>
              <p:nvPr/>
            </p:nvGrpSpPr>
            <p:grpSpPr>
              <a:xfrm>
                <a:off x="7542641" y="5498572"/>
                <a:ext cx="222558" cy="15628"/>
                <a:chOff x="857176" y="633704"/>
                <a:chExt cx="130224" cy="9144"/>
              </a:xfrm>
            </p:grpSpPr>
            <p:sp>
              <p:nvSpPr>
                <p:cNvPr id="1800" name="Oval 1799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01" name="Oval 1800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802" name="Oval 1801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14" name="Oval 1613"/>
              <p:cNvSpPr/>
              <p:nvPr/>
            </p:nvSpPr>
            <p:spPr>
              <a:xfrm>
                <a:off x="6918481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5" name="Straight Arrow Connector 1614"/>
              <p:cNvCxnSpPr>
                <a:endCxn id="1614" idx="0"/>
              </p:cNvCxnSpPr>
              <p:nvPr/>
            </p:nvCxnSpPr>
            <p:spPr>
              <a:xfrm>
                <a:off x="7016154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6" name="Oval 1615"/>
              <p:cNvSpPr/>
              <p:nvPr/>
            </p:nvSpPr>
            <p:spPr>
              <a:xfrm>
                <a:off x="7244055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7" name="Straight Arrow Connector 1616"/>
              <p:cNvCxnSpPr>
                <a:endCxn id="1616" idx="0"/>
              </p:cNvCxnSpPr>
              <p:nvPr/>
            </p:nvCxnSpPr>
            <p:spPr>
              <a:xfrm>
                <a:off x="7341726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8" name="Oval 1617"/>
              <p:cNvSpPr/>
              <p:nvPr/>
            </p:nvSpPr>
            <p:spPr>
              <a:xfrm>
                <a:off x="7846789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19" name="Straight Arrow Connector 1618"/>
              <p:cNvCxnSpPr>
                <a:endCxn id="1618" idx="0"/>
              </p:cNvCxnSpPr>
              <p:nvPr/>
            </p:nvCxnSpPr>
            <p:spPr>
              <a:xfrm>
                <a:off x="7944460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0" name="Group 1619"/>
              <p:cNvGrpSpPr/>
              <p:nvPr/>
            </p:nvGrpSpPr>
            <p:grpSpPr>
              <a:xfrm>
                <a:off x="7334799" y="5834905"/>
                <a:ext cx="15628" cy="178541"/>
                <a:chOff x="479640" y="725564"/>
                <a:chExt cx="9144" cy="104468"/>
              </a:xfrm>
            </p:grpSpPr>
            <p:sp>
              <p:nvSpPr>
                <p:cNvPr id="1788" name="Oval 1787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9" name="Oval 1788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90" name="Oval 1789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21" name="Group 1620"/>
              <p:cNvGrpSpPr/>
              <p:nvPr/>
            </p:nvGrpSpPr>
            <p:grpSpPr>
              <a:xfrm>
                <a:off x="7941094" y="5834905"/>
                <a:ext cx="15628" cy="178541"/>
                <a:chOff x="479640" y="725564"/>
                <a:chExt cx="9144" cy="104468"/>
              </a:xfrm>
            </p:grpSpPr>
            <p:sp>
              <p:nvSpPr>
                <p:cNvPr id="1785" name="Oval 1784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6" name="Oval 1785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7" name="Oval 1786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22" name="Group 1621"/>
              <p:cNvGrpSpPr/>
              <p:nvPr/>
            </p:nvGrpSpPr>
            <p:grpSpPr>
              <a:xfrm>
                <a:off x="7542641" y="6368596"/>
                <a:ext cx="222558" cy="15628"/>
                <a:chOff x="857176" y="633704"/>
                <a:chExt cx="130224" cy="9144"/>
              </a:xfrm>
            </p:grpSpPr>
            <p:sp>
              <p:nvSpPr>
                <p:cNvPr id="1782" name="Oval 1781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3" name="Oval 1782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84" name="Oval 1783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25" name="Group 1624"/>
              <p:cNvGrpSpPr/>
              <p:nvPr/>
            </p:nvGrpSpPr>
            <p:grpSpPr>
              <a:xfrm>
                <a:off x="7011174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73" name="Oval 1772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74" name="Oval 1773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75" name="Oval 1774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34" name="Oval 1633"/>
              <p:cNvSpPr/>
              <p:nvPr/>
            </p:nvSpPr>
            <p:spPr>
              <a:xfrm>
                <a:off x="6596695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5" name="Straight Arrow Connector 1634"/>
              <p:cNvCxnSpPr>
                <a:stCxn id="1634" idx="4"/>
              </p:cNvCxnSpPr>
              <p:nvPr/>
            </p:nvCxnSpPr>
            <p:spPr>
              <a:xfrm>
                <a:off x="6694368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6" name="Oval 1635"/>
              <p:cNvSpPr/>
              <p:nvPr/>
            </p:nvSpPr>
            <p:spPr>
              <a:xfrm>
                <a:off x="6596695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7" name="Straight Arrow Connector 1636"/>
              <p:cNvCxnSpPr>
                <a:endCxn id="1636" idx="0"/>
              </p:cNvCxnSpPr>
              <p:nvPr/>
            </p:nvCxnSpPr>
            <p:spPr>
              <a:xfrm>
                <a:off x="6694368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0" name="Group 1639"/>
              <p:cNvGrpSpPr/>
              <p:nvPr/>
            </p:nvGrpSpPr>
            <p:grpSpPr>
              <a:xfrm>
                <a:off x="6689388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64" name="Oval 1763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65" name="Oval 1764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66" name="Oval 1765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49" name="Oval 1648"/>
              <p:cNvSpPr/>
              <p:nvPr/>
            </p:nvSpPr>
            <p:spPr>
              <a:xfrm>
                <a:off x="6291895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50" name="Straight Arrow Connector 1649"/>
              <p:cNvCxnSpPr>
                <a:stCxn id="1649" idx="4"/>
              </p:cNvCxnSpPr>
              <p:nvPr/>
            </p:nvCxnSpPr>
            <p:spPr>
              <a:xfrm>
                <a:off x="6389568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1" name="Oval 1650"/>
              <p:cNvSpPr/>
              <p:nvPr/>
            </p:nvSpPr>
            <p:spPr>
              <a:xfrm>
                <a:off x="6291895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52" name="Straight Arrow Connector 1651"/>
              <p:cNvCxnSpPr>
                <a:endCxn id="1651" idx="0"/>
              </p:cNvCxnSpPr>
              <p:nvPr/>
            </p:nvCxnSpPr>
            <p:spPr>
              <a:xfrm>
                <a:off x="6389568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5" name="Group 1654"/>
              <p:cNvGrpSpPr/>
              <p:nvPr/>
            </p:nvGrpSpPr>
            <p:grpSpPr>
              <a:xfrm>
                <a:off x="6384588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55" name="Oval 1754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6" name="Oval 1755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7" name="Oval 1756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64" name="Oval 1663"/>
              <p:cNvSpPr/>
              <p:nvPr/>
            </p:nvSpPr>
            <p:spPr>
              <a:xfrm>
                <a:off x="6004081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65" name="Straight Arrow Connector 1664"/>
              <p:cNvCxnSpPr>
                <a:stCxn id="1664" idx="4"/>
              </p:cNvCxnSpPr>
              <p:nvPr/>
            </p:nvCxnSpPr>
            <p:spPr>
              <a:xfrm>
                <a:off x="6101754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6" name="Oval 1665"/>
              <p:cNvSpPr/>
              <p:nvPr/>
            </p:nvSpPr>
            <p:spPr>
              <a:xfrm>
                <a:off x="6004081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67" name="Straight Arrow Connector 1666"/>
              <p:cNvCxnSpPr>
                <a:endCxn id="1666" idx="0"/>
              </p:cNvCxnSpPr>
              <p:nvPr/>
            </p:nvCxnSpPr>
            <p:spPr>
              <a:xfrm>
                <a:off x="6101754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0" name="Group 1669"/>
              <p:cNvGrpSpPr/>
              <p:nvPr/>
            </p:nvGrpSpPr>
            <p:grpSpPr>
              <a:xfrm>
                <a:off x="6096774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46" name="Oval 1745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7" name="Oval 1746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8" name="Oval 1747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79" name="Oval 1678"/>
              <p:cNvSpPr/>
              <p:nvPr/>
            </p:nvSpPr>
            <p:spPr>
              <a:xfrm>
                <a:off x="5682295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80" name="Straight Arrow Connector 1679"/>
              <p:cNvCxnSpPr>
                <a:stCxn id="1679" idx="4"/>
              </p:cNvCxnSpPr>
              <p:nvPr/>
            </p:nvCxnSpPr>
            <p:spPr>
              <a:xfrm>
                <a:off x="5779968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1" name="Oval 1680"/>
              <p:cNvSpPr/>
              <p:nvPr/>
            </p:nvSpPr>
            <p:spPr>
              <a:xfrm>
                <a:off x="5682295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82" name="Straight Arrow Connector 1681"/>
              <p:cNvCxnSpPr>
                <a:endCxn id="1681" idx="0"/>
              </p:cNvCxnSpPr>
              <p:nvPr/>
            </p:nvCxnSpPr>
            <p:spPr>
              <a:xfrm>
                <a:off x="5779968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5" name="Group 1684"/>
              <p:cNvGrpSpPr/>
              <p:nvPr/>
            </p:nvGrpSpPr>
            <p:grpSpPr>
              <a:xfrm>
                <a:off x="5774988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37" name="Oval 1736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8" name="Oval 1737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9" name="Oval 1738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694" name="Oval 1693"/>
              <p:cNvSpPr/>
              <p:nvPr/>
            </p:nvSpPr>
            <p:spPr>
              <a:xfrm>
                <a:off x="5377495" y="5391064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5" name="Straight Arrow Connector 1694"/>
              <p:cNvCxnSpPr>
                <a:stCxn id="1694" idx="4"/>
              </p:cNvCxnSpPr>
              <p:nvPr/>
            </p:nvCxnSpPr>
            <p:spPr>
              <a:xfrm>
                <a:off x="5475168" y="558640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6" name="Oval 1695"/>
              <p:cNvSpPr/>
              <p:nvPr/>
            </p:nvSpPr>
            <p:spPr>
              <a:xfrm>
                <a:off x="5377495" y="627041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7" name="Straight Arrow Connector 1696"/>
              <p:cNvCxnSpPr>
                <a:endCxn id="1696" idx="0"/>
              </p:cNvCxnSpPr>
              <p:nvPr/>
            </p:nvCxnSpPr>
            <p:spPr>
              <a:xfrm>
                <a:off x="5475168" y="607506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00" name="Group 1699"/>
              <p:cNvGrpSpPr/>
              <p:nvPr/>
            </p:nvGrpSpPr>
            <p:grpSpPr>
              <a:xfrm>
                <a:off x="5470188" y="5842500"/>
                <a:ext cx="15628" cy="178541"/>
                <a:chOff x="479640" y="725564"/>
                <a:chExt cx="9144" cy="104468"/>
              </a:xfrm>
            </p:grpSpPr>
            <p:sp>
              <p:nvSpPr>
                <p:cNvPr id="1728" name="Oval 1727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29" name="Oval 1728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30" name="Oval 1729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199" name="Straight Arrow Connector 198"/>
          <p:cNvCxnSpPr/>
          <p:nvPr/>
        </p:nvCxnSpPr>
        <p:spPr>
          <a:xfrm>
            <a:off x="4130832" y="3808614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1" name="Straight Arrow Connector 1820"/>
          <p:cNvCxnSpPr>
            <a:stCxn id="192" idx="2"/>
            <a:endCxn id="1818" idx="0"/>
          </p:cNvCxnSpPr>
          <p:nvPr/>
        </p:nvCxnSpPr>
        <p:spPr>
          <a:xfrm>
            <a:off x="6718458" y="2921559"/>
            <a:ext cx="0" cy="293589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2" name="Straight Arrow Connector 1821"/>
          <p:cNvCxnSpPr>
            <a:stCxn id="1818" idx="2"/>
            <a:endCxn id="1819" idx="0"/>
          </p:cNvCxnSpPr>
          <p:nvPr/>
        </p:nvCxnSpPr>
        <p:spPr>
          <a:xfrm>
            <a:off x="6718458" y="4431300"/>
            <a:ext cx="0" cy="2931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Work-item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Performance changes substantially based on work-item scheduling policy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286000" y="2158174"/>
            <a:ext cx="4572000" cy="3861626"/>
            <a:chOff x="2286000" y="2691574"/>
            <a:chExt cx="4572000" cy="3861626"/>
          </a:xfrm>
        </p:grpSpPr>
        <p:sp>
          <p:nvSpPr>
            <p:cNvPr id="700" name="Rounded Rectangle 699"/>
            <p:cNvSpPr/>
            <p:nvPr/>
          </p:nvSpPr>
          <p:spPr>
            <a:xfrm>
              <a:off x="2286000" y="2691574"/>
              <a:ext cx="4572000" cy="3861626"/>
            </a:xfrm>
            <a:prstGeom prst="roundRect">
              <a:avLst>
                <a:gd name="adj" fmla="val 1055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7" name="Group 566"/>
            <p:cNvGrpSpPr>
              <a:grpSpLocks noChangeAspect="1"/>
            </p:cNvGrpSpPr>
            <p:nvPr/>
          </p:nvGrpSpPr>
          <p:grpSpPr>
            <a:xfrm>
              <a:off x="2419061" y="2839307"/>
              <a:ext cx="4305878" cy="3566160"/>
              <a:chOff x="2557994" y="2423652"/>
              <a:chExt cx="2667000" cy="2208828"/>
            </a:xfrm>
          </p:grpSpPr>
          <p:sp>
            <p:nvSpPr>
              <p:cNvPr id="568" name="Oval 567"/>
              <p:cNvSpPr/>
              <p:nvPr/>
            </p:nvSpPr>
            <p:spPr>
              <a:xfrm>
                <a:off x="4098980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9" name="Straight Arrow Connector 568"/>
              <p:cNvCxnSpPr>
                <a:stCxn id="568" idx="4"/>
              </p:cNvCxnSpPr>
              <p:nvPr/>
            </p:nvCxnSpPr>
            <p:spPr>
              <a:xfrm>
                <a:off x="4196651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0" name="Oval 569"/>
              <p:cNvSpPr/>
              <p:nvPr/>
            </p:nvSpPr>
            <p:spPr>
              <a:xfrm>
                <a:off x="4424552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1" name="Straight Arrow Connector 570"/>
              <p:cNvCxnSpPr>
                <a:stCxn id="570" idx="4"/>
              </p:cNvCxnSpPr>
              <p:nvPr/>
            </p:nvCxnSpPr>
            <p:spPr>
              <a:xfrm>
                <a:off x="4522225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2" name="Oval 571"/>
              <p:cNvSpPr/>
              <p:nvPr/>
            </p:nvSpPr>
            <p:spPr>
              <a:xfrm>
                <a:off x="5027286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3" name="Straight Arrow Connector 572"/>
              <p:cNvCxnSpPr>
                <a:stCxn id="572" idx="4"/>
              </p:cNvCxnSpPr>
              <p:nvPr/>
            </p:nvCxnSpPr>
            <p:spPr>
              <a:xfrm>
                <a:off x="5124959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4" name="Group 573"/>
              <p:cNvGrpSpPr/>
              <p:nvPr/>
            </p:nvGrpSpPr>
            <p:grpSpPr>
              <a:xfrm>
                <a:off x="4723140" y="3657600"/>
                <a:ext cx="222558" cy="15628"/>
                <a:chOff x="857176" y="633704"/>
                <a:chExt cx="130224" cy="9144"/>
              </a:xfrm>
            </p:grpSpPr>
            <p:sp>
              <p:nvSpPr>
                <p:cNvPr id="697" name="Oval 696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9" name="Oval 698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75" name="Oval 574"/>
              <p:cNvSpPr/>
              <p:nvPr/>
            </p:nvSpPr>
            <p:spPr>
              <a:xfrm>
                <a:off x="4101344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6" name="Straight Arrow Connector 575"/>
              <p:cNvCxnSpPr>
                <a:endCxn id="575" idx="0"/>
              </p:cNvCxnSpPr>
              <p:nvPr/>
            </p:nvCxnSpPr>
            <p:spPr>
              <a:xfrm>
                <a:off x="4199015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7" name="Oval 576"/>
              <p:cNvSpPr/>
              <p:nvPr/>
            </p:nvSpPr>
            <p:spPr>
              <a:xfrm>
                <a:off x="4426917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8" name="Straight Arrow Connector 577"/>
              <p:cNvCxnSpPr>
                <a:endCxn id="577" idx="0"/>
              </p:cNvCxnSpPr>
              <p:nvPr/>
            </p:nvCxnSpPr>
            <p:spPr>
              <a:xfrm>
                <a:off x="4524588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Oval 578"/>
              <p:cNvSpPr/>
              <p:nvPr/>
            </p:nvSpPr>
            <p:spPr>
              <a:xfrm>
                <a:off x="5029650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0" name="Straight Arrow Connector 579"/>
              <p:cNvCxnSpPr>
                <a:endCxn id="579" idx="0"/>
              </p:cNvCxnSpPr>
              <p:nvPr/>
            </p:nvCxnSpPr>
            <p:spPr>
              <a:xfrm>
                <a:off x="5127321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1" name="Group 580"/>
              <p:cNvGrpSpPr/>
              <p:nvPr/>
            </p:nvGrpSpPr>
            <p:grpSpPr>
              <a:xfrm>
                <a:off x="4517661" y="4001629"/>
                <a:ext cx="15628" cy="178541"/>
                <a:chOff x="479640" y="725564"/>
                <a:chExt cx="9144" cy="104468"/>
              </a:xfrm>
            </p:grpSpPr>
            <p:sp>
              <p:nvSpPr>
                <p:cNvPr id="694" name="Oval 693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5" name="Oval 694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6" name="Oval 695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2" name="Group 581"/>
              <p:cNvGrpSpPr/>
              <p:nvPr/>
            </p:nvGrpSpPr>
            <p:grpSpPr>
              <a:xfrm>
                <a:off x="5123955" y="4001629"/>
                <a:ext cx="15628" cy="178541"/>
                <a:chOff x="479640" y="725564"/>
                <a:chExt cx="9144" cy="104468"/>
              </a:xfrm>
            </p:grpSpPr>
            <p:sp>
              <p:nvSpPr>
                <p:cNvPr id="691" name="Oval 690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2" name="Oval 691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3" name="Oval 692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3" name="Group 582"/>
              <p:cNvGrpSpPr/>
              <p:nvPr/>
            </p:nvGrpSpPr>
            <p:grpSpPr>
              <a:xfrm>
                <a:off x="4725504" y="4534096"/>
                <a:ext cx="222558" cy="15628"/>
                <a:chOff x="857176" y="633704"/>
                <a:chExt cx="130224" cy="9144"/>
              </a:xfrm>
            </p:grpSpPr>
            <p:sp>
              <p:nvSpPr>
                <p:cNvPr id="688" name="Oval 687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9" name="Oval 688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90" name="Oval 689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84" name="Group 583"/>
              <p:cNvGrpSpPr/>
              <p:nvPr/>
            </p:nvGrpSpPr>
            <p:grpSpPr>
              <a:xfrm>
                <a:off x="4194036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85" name="Oval 684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6" name="Oval 685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7" name="Oval 686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85" name="Oval 584"/>
              <p:cNvSpPr/>
              <p:nvPr/>
            </p:nvSpPr>
            <p:spPr>
              <a:xfrm>
                <a:off x="3777194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6" name="Straight Arrow Connector 585"/>
              <p:cNvCxnSpPr>
                <a:stCxn id="585" idx="4"/>
              </p:cNvCxnSpPr>
              <p:nvPr/>
            </p:nvCxnSpPr>
            <p:spPr>
              <a:xfrm>
                <a:off x="3874865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Oval 586"/>
              <p:cNvSpPr/>
              <p:nvPr/>
            </p:nvSpPr>
            <p:spPr>
              <a:xfrm>
                <a:off x="3779558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8" name="Straight Arrow Connector 587"/>
              <p:cNvCxnSpPr>
                <a:endCxn id="587" idx="0"/>
              </p:cNvCxnSpPr>
              <p:nvPr/>
            </p:nvCxnSpPr>
            <p:spPr>
              <a:xfrm>
                <a:off x="3877229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9" name="Group 588"/>
              <p:cNvGrpSpPr/>
              <p:nvPr/>
            </p:nvGrpSpPr>
            <p:grpSpPr>
              <a:xfrm>
                <a:off x="3872250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82" name="Oval 681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90" name="Oval 589"/>
              <p:cNvSpPr/>
              <p:nvPr/>
            </p:nvSpPr>
            <p:spPr>
              <a:xfrm>
                <a:off x="3472394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1" name="Straight Arrow Connector 590"/>
              <p:cNvCxnSpPr>
                <a:stCxn id="590" idx="4"/>
              </p:cNvCxnSpPr>
              <p:nvPr/>
            </p:nvCxnSpPr>
            <p:spPr>
              <a:xfrm>
                <a:off x="3570065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" name="Oval 591"/>
              <p:cNvSpPr/>
              <p:nvPr/>
            </p:nvSpPr>
            <p:spPr>
              <a:xfrm>
                <a:off x="3474758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3" name="Straight Arrow Connector 592"/>
              <p:cNvCxnSpPr>
                <a:endCxn id="592" idx="0"/>
              </p:cNvCxnSpPr>
              <p:nvPr/>
            </p:nvCxnSpPr>
            <p:spPr>
              <a:xfrm>
                <a:off x="3572429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" name="Group 593"/>
              <p:cNvGrpSpPr/>
              <p:nvPr/>
            </p:nvGrpSpPr>
            <p:grpSpPr>
              <a:xfrm>
                <a:off x="3567450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79" name="Oval 678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595" name="Oval 594"/>
              <p:cNvSpPr/>
              <p:nvPr/>
            </p:nvSpPr>
            <p:spPr>
              <a:xfrm>
                <a:off x="3184580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6" name="Straight Arrow Connector 595"/>
              <p:cNvCxnSpPr>
                <a:stCxn id="595" idx="4"/>
              </p:cNvCxnSpPr>
              <p:nvPr/>
            </p:nvCxnSpPr>
            <p:spPr>
              <a:xfrm>
                <a:off x="3282251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Oval 596"/>
              <p:cNvSpPr/>
              <p:nvPr/>
            </p:nvSpPr>
            <p:spPr>
              <a:xfrm>
                <a:off x="3186944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8" name="Straight Arrow Connector 597"/>
              <p:cNvCxnSpPr>
                <a:endCxn id="597" idx="0"/>
              </p:cNvCxnSpPr>
              <p:nvPr/>
            </p:nvCxnSpPr>
            <p:spPr>
              <a:xfrm>
                <a:off x="3284615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9" name="Group 598"/>
              <p:cNvGrpSpPr/>
              <p:nvPr/>
            </p:nvGrpSpPr>
            <p:grpSpPr>
              <a:xfrm>
                <a:off x="3279636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76" name="Oval 675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0" name="Oval 599"/>
              <p:cNvSpPr/>
              <p:nvPr/>
            </p:nvSpPr>
            <p:spPr>
              <a:xfrm>
                <a:off x="2862794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1" name="Straight Arrow Connector 600"/>
              <p:cNvCxnSpPr>
                <a:stCxn id="600" idx="4"/>
              </p:cNvCxnSpPr>
              <p:nvPr/>
            </p:nvCxnSpPr>
            <p:spPr>
              <a:xfrm>
                <a:off x="2960465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2" name="Oval 601"/>
              <p:cNvSpPr/>
              <p:nvPr/>
            </p:nvSpPr>
            <p:spPr>
              <a:xfrm>
                <a:off x="2865158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3" name="Straight Arrow Connector 602"/>
              <p:cNvCxnSpPr>
                <a:endCxn id="602" idx="0"/>
              </p:cNvCxnSpPr>
              <p:nvPr/>
            </p:nvCxnSpPr>
            <p:spPr>
              <a:xfrm>
                <a:off x="2962829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4" name="Group 603"/>
              <p:cNvGrpSpPr/>
              <p:nvPr/>
            </p:nvGrpSpPr>
            <p:grpSpPr>
              <a:xfrm>
                <a:off x="2957850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73" name="Oval 672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5" name="Oval 604"/>
              <p:cNvSpPr/>
              <p:nvPr/>
            </p:nvSpPr>
            <p:spPr>
              <a:xfrm>
                <a:off x="2557994" y="3556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6" name="Straight Arrow Connector 605"/>
              <p:cNvCxnSpPr>
                <a:stCxn id="605" idx="4"/>
              </p:cNvCxnSpPr>
              <p:nvPr/>
            </p:nvCxnSpPr>
            <p:spPr>
              <a:xfrm>
                <a:off x="2655665" y="3752337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7" name="Oval 606"/>
              <p:cNvSpPr/>
              <p:nvPr/>
            </p:nvSpPr>
            <p:spPr>
              <a:xfrm>
                <a:off x="2560358" y="4437136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8" name="Straight Arrow Connector 607"/>
              <p:cNvCxnSpPr>
                <a:endCxn id="607" idx="0"/>
              </p:cNvCxnSpPr>
              <p:nvPr/>
            </p:nvCxnSpPr>
            <p:spPr>
              <a:xfrm>
                <a:off x="2658029" y="4241790"/>
                <a:ext cx="0" cy="1953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9" name="Group 608"/>
              <p:cNvGrpSpPr/>
              <p:nvPr/>
            </p:nvGrpSpPr>
            <p:grpSpPr>
              <a:xfrm>
                <a:off x="2653050" y="4009223"/>
                <a:ext cx="15628" cy="178541"/>
                <a:chOff x="479640" y="725564"/>
                <a:chExt cx="9144" cy="104468"/>
              </a:xfrm>
            </p:grpSpPr>
            <p:sp>
              <p:nvSpPr>
                <p:cNvPr id="670" name="Oval 669"/>
                <p:cNvSpPr/>
                <p:nvPr/>
              </p:nvSpPr>
              <p:spPr>
                <a:xfrm rot="5400000">
                  <a:off x="479640" y="773226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1" name="Oval 670"/>
                <p:cNvSpPr/>
                <p:nvPr/>
              </p:nvSpPr>
              <p:spPr>
                <a:xfrm rot="5400000">
                  <a:off x="479640" y="72556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 rot="5400000">
                  <a:off x="479640" y="820888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0" name="Oval 609"/>
              <p:cNvSpPr/>
              <p:nvPr/>
            </p:nvSpPr>
            <p:spPr>
              <a:xfrm>
                <a:off x="4098980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1" name="Straight Arrow Connector 610"/>
              <p:cNvCxnSpPr>
                <a:stCxn id="610" idx="4"/>
                <a:endCxn id="568" idx="0"/>
              </p:cNvCxnSpPr>
              <p:nvPr/>
            </p:nvCxnSpPr>
            <p:spPr>
              <a:xfrm>
                <a:off x="4196652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Oval 611"/>
              <p:cNvSpPr/>
              <p:nvPr/>
            </p:nvSpPr>
            <p:spPr>
              <a:xfrm>
                <a:off x="4424552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3" name="Straight Arrow Connector 612"/>
              <p:cNvCxnSpPr>
                <a:stCxn id="612" idx="4"/>
                <a:endCxn id="570" idx="0"/>
              </p:cNvCxnSpPr>
              <p:nvPr/>
            </p:nvCxnSpPr>
            <p:spPr>
              <a:xfrm>
                <a:off x="4522224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Oval 613"/>
              <p:cNvSpPr/>
              <p:nvPr/>
            </p:nvSpPr>
            <p:spPr>
              <a:xfrm>
                <a:off x="5027286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5" name="Straight Arrow Connector 614"/>
              <p:cNvCxnSpPr>
                <a:stCxn id="614" idx="4"/>
                <a:endCxn id="572" idx="0"/>
              </p:cNvCxnSpPr>
              <p:nvPr/>
            </p:nvCxnSpPr>
            <p:spPr>
              <a:xfrm>
                <a:off x="5124958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 615"/>
              <p:cNvGrpSpPr/>
              <p:nvPr/>
            </p:nvGrpSpPr>
            <p:grpSpPr>
              <a:xfrm>
                <a:off x="4723140" y="3276600"/>
                <a:ext cx="222558" cy="15628"/>
                <a:chOff x="857176" y="633704"/>
                <a:chExt cx="130224" cy="9144"/>
              </a:xfrm>
            </p:grpSpPr>
            <p:sp>
              <p:nvSpPr>
                <p:cNvPr id="667" name="Oval 666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8" name="Oval 667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7" name="Oval 616"/>
              <p:cNvSpPr/>
              <p:nvPr/>
            </p:nvSpPr>
            <p:spPr>
              <a:xfrm>
                <a:off x="3777194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8" name="Straight Arrow Connector 617"/>
              <p:cNvCxnSpPr>
                <a:stCxn id="617" idx="4"/>
                <a:endCxn id="585" idx="0"/>
              </p:cNvCxnSpPr>
              <p:nvPr/>
            </p:nvCxnSpPr>
            <p:spPr>
              <a:xfrm>
                <a:off x="3874866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9" name="Oval 618"/>
              <p:cNvSpPr/>
              <p:nvPr/>
            </p:nvSpPr>
            <p:spPr>
              <a:xfrm>
                <a:off x="3472394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0" name="Straight Arrow Connector 619"/>
              <p:cNvCxnSpPr>
                <a:stCxn id="619" idx="4"/>
                <a:endCxn id="590" idx="0"/>
              </p:cNvCxnSpPr>
              <p:nvPr/>
            </p:nvCxnSpPr>
            <p:spPr>
              <a:xfrm>
                <a:off x="3570066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1" name="Oval 620"/>
              <p:cNvSpPr/>
              <p:nvPr/>
            </p:nvSpPr>
            <p:spPr>
              <a:xfrm>
                <a:off x="3184580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2" name="Straight Arrow Connector 621"/>
              <p:cNvCxnSpPr>
                <a:stCxn id="621" idx="4"/>
                <a:endCxn id="595" idx="0"/>
              </p:cNvCxnSpPr>
              <p:nvPr/>
            </p:nvCxnSpPr>
            <p:spPr>
              <a:xfrm>
                <a:off x="3282252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3" name="Oval 622"/>
              <p:cNvSpPr/>
              <p:nvPr/>
            </p:nvSpPr>
            <p:spPr>
              <a:xfrm>
                <a:off x="2862794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4" name="Straight Arrow Connector 623"/>
              <p:cNvCxnSpPr>
                <a:stCxn id="623" idx="4"/>
                <a:endCxn id="600" idx="0"/>
              </p:cNvCxnSpPr>
              <p:nvPr/>
            </p:nvCxnSpPr>
            <p:spPr>
              <a:xfrm>
                <a:off x="2960466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5" name="Oval 624"/>
              <p:cNvSpPr/>
              <p:nvPr/>
            </p:nvSpPr>
            <p:spPr>
              <a:xfrm>
                <a:off x="2557994" y="3175993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6" name="Straight Arrow Connector 625"/>
              <p:cNvCxnSpPr>
                <a:stCxn id="625" idx="4"/>
                <a:endCxn id="605" idx="0"/>
              </p:cNvCxnSpPr>
              <p:nvPr/>
            </p:nvCxnSpPr>
            <p:spPr>
              <a:xfrm>
                <a:off x="2655666" y="3371337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7" name="Oval 626"/>
              <p:cNvSpPr/>
              <p:nvPr/>
            </p:nvSpPr>
            <p:spPr>
              <a:xfrm>
                <a:off x="4098980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8" name="Straight Arrow Connector 627"/>
              <p:cNvCxnSpPr>
                <a:stCxn id="627" idx="4"/>
                <a:endCxn id="610" idx="0"/>
              </p:cNvCxnSpPr>
              <p:nvPr/>
            </p:nvCxnSpPr>
            <p:spPr>
              <a:xfrm>
                <a:off x="4196652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9" name="Oval 628"/>
              <p:cNvSpPr/>
              <p:nvPr/>
            </p:nvSpPr>
            <p:spPr>
              <a:xfrm>
                <a:off x="4424552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0" name="Straight Arrow Connector 629"/>
              <p:cNvCxnSpPr>
                <a:stCxn id="629" idx="4"/>
                <a:endCxn id="612" idx="0"/>
              </p:cNvCxnSpPr>
              <p:nvPr/>
            </p:nvCxnSpPr>
            <p:spPr>
              <a:xfrm>
                <a:off x="4522224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Oval 630"/>
              <p:cNvSpPr/>
              <p:nvPr/>
            </p:nvSpPr>
            <p:spPr>
              <a:xfrm>
                <a:off x="5027286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2" name="Straight Arrow Connector 631"/>
              <p:cNvCxnSpPr>
                <a:stCxn id="631" idx="4"/>
                <a:endCxn id="614" idx="0"/>
              </p:cNvCxnSpPr>
              <p:nvPr/>
            </p:nvCxnSpPr>
            <p:spPr>
              <a:xfrm>
                <a:off x="5124958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3" name="Group 632"/>
              <p:cNvGrpSpPr/>
              <p:nvPr/>
            </p:nvGrpSpPr>
            <p:grpSpPr>
              <a:xfrm>
                <a:off x="4723140" y="2905259"/>
                <a:ext cx="222558" cy="15628"/>
                <a:chOff x="857176" y="633704"/>
                <a:chExt cx="130224" cy="9144"/>
              </a:xfrm>
            </p:grpSpPr>
            <p:sp>
              <p:nvSpPr>
                <p:cNvPr id="664" name="Oval 663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5" name="Oval 664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6" name="Oval 665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34" name="Oval 633"/>
              <p:cNvSpPr/>
              <p:nvPr/>
            </p:nvSpPr>
            <p:spPr>
              <a:xfrm>
                <a:off x="3777194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5" name="Straight Arrow Connector 634"/>
              <p:cNvCxnSpPr>
                <a:stCxn id="634" idx="4"/>
                <a:endCxn id="617" idx="0"/>
              </p:cNvCxnSpPr>
              <p:nvPr/>
            </p:nvCxnSpPr>
            <p:spPr>
              <a:xfrm>
                <a:off x="3874866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Oval 635"/>
              <p:cNvSpPr/>
              <p:nvPr/>
            </p:nvSpPr>
            <p:spPr>
              <a:xfrm>
                <a:off x="3472394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7" name="Straight Arrow Connector 636"/>
              <p:cNvCxnSpPr>
                <a:stCxn id="636" idx="4"/>
                <a:endCxn id="619" idx="0"/>
              </p:cNvCxnSpPr>
              <p:nvPr/>
            </p:nvCxnSpPr>
            <p:spPr>
              <a:xfrm>
                <a:off x="3570066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8" name="Oval 637"/>
              <p:cNvSpPr/>
              <p:nvPr/>
            </p:nvSpPr>
            <p:spPr>
              <a:xfrm>
                <a:off x="3184580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9" name="Straight Arrow Connector 638"/>
              <p:cNvCxnSpPr>
                <a:stCxn id="638" idx="4"/>
                <a:endCxn id="621" idx="0"/>
              </p:cNvCxnSpPr>
              <p:nvPr/>
            </p:nvCxnSpPr>
            <p:spPr>
              <a:xfrm>
                <a:off x="3282252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Oval 639"/>
              <p:cNvSpPr/>
              <p:nvPr/>
            </p:nvSpPr>
            <p:spPr>
              <a:xfrm>
                <a:off x="2862794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1" name="Straight Arrow Connector 640"/>
              <p:cNvCxnSpPr>
                <a:stCxn id="640" idx="4"/>
                <a:endCxn id="623" idx="0"/>
              </p:cNvCxnSpPr>
              <p:nvPr/>
            </p:nvCxnSpPr>
            <p:spPr>
              <a:xfrm>
                <a:off x="2960466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Oval 641"/>
              <p:cNvSpPr/>
              <p:nvPr/>
            </p:nvSpPr>
            <p:spPr>
              <a:xfrm>
                <a:off x="2557994" y="2804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3" name="Straight Arrow Connector 642"/>
              <p:cNvCxnSpPr>
                <a:stCxn id="642" idx="4"/>
                <a:endCxn id="625" idx="0"/>
              </p:cNvCxnSpPr>
              <p:nvPr/>
            </p:nvCxnSpPr>
            <p:spPr>
              <a:xfrm>
                <a:off x="2655666" y="2999996"/>
                <a:ext cx="0" cy="1759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Oval 643"/>
              <p:cNvSpPr/>
              <p:nvPr/>
            </p:nvSpPr>
            <p:spPr>
              <a:xfrm>
                <a:off x="4098980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5" name="Straight Arrow Connector 644"/>
              <p:cNvCxnSpPr>
                <a:stCxn id="644" idx="4"/>
                <a:endCxn id="627" idx="0"/>
              </p:cNvCxnSpPr>
              <p:nvPr/>
            </p:nvCxnSpPr>
            <p:spPr>
              <a:xfrm>
                <a:off x="4196652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6" name="Oval 645"/>
              <p:cNvSpPr/>
              <p:nvPr/>
            </p:nvSpPr>
            <p:spPr>
              <a:xfrm>
                <a:off x="4424552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7" name="Straight Arrow Connector 646"/>
              <p:cNvCxnSpPr>
                <a:stCxn id="646" idx="4"/>
                <a:endCxn id="629" idx="0"/>
              </p:cNvCxnSpPr>
              <p:nvPr/>
            </p:nvCxnSpPr>
            <p:spPr>
              <a:xfrm>
                <a:off x="4522224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8" name="Oval 647"/>
              <p:cNvSpPr/>
              <p:nvPr/>
            </p:nvSpPr>
            <p:spPr>
              <a:xfrm>
                <a:off x="5027286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9" name="Straight Arrow Connector 648"/>
              <p:cNvCxnSpPr>
                <a:stCxn id="648" idx="4"/>
                <a:endCxn id="631" idx="0"/>
              </p:cNvCxnSpPr>
              <p:nvPr/>
            </p:nvCxnSpPr>
            <p:spPr>
              <a:xfrm>
                <a:off x="5124958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0" name="Group 649"/>
              <p:cNvGrpSpPr/>
              <p:nvPr/>
            </p:nvGrpSpPr>
            <p:grpSpPr>
              <a:xfrm>
                <a:off x="4723140" y="2524259"/>
                <a:ext cx="222558" cy="15628"/>
                <a:chOff x="857176" y="633704"/>
                <a:chExt cx="130224" cy="9144"/>
              </a:xfrm>
            </p:grpSpPr>
            <p:sp>
              <p:nvSpPr>
                <p:cNvPr id="661" name="Oval 660"/>
                <p:cNvSpPr/>
                <p:nvPr/>
              </p:nvSpPr>
              <p:spPr>
                <a:xfrm>
                  <a:off x="91771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>
                  <a:off x="85717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978256" y="633704"/>
                  <a:ext cx="9144" cy="91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51" name="Oval 650"/>
              <p:cNvSpPr/>
              <p:nvPr/>
            </p:nvSpPr>
            <p:spPr>
              <a:xfrm>
                <a:off x="3777194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2" name="Straight Arrow Connector 651"/>
              <p:cNvCxnSpPr>
                <a:stCxn id="651" idx="4"/>
                <a:endCxn id="634" idx="0"/>
              </p:cNvCxnSpPr>
              <p:nvPr/>
            </p:nvCxnSpPr>
            <p:spPr>
              <a:xfrm>
                <a:off x="3874866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Oval 652"/>
              <p:cNvSpPr/>
              <p:nvPr/>
            </p:nvSpPr>
            <p:spPr>
              <a:xfrm>
                <a:off x="3472394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4" name="Straight Arrow Connector 653"/>
              <p:cNvCxnSpPr>
                <a:stCxn id="653" idx="4"/>
                <a:endCxn id="636" idx="0"/>
              </p:cNvCxnSpPr>
              <p:nvPr/>
            </p:nvCxnSpPr>
            <p:spPr>
              <a:xfrm>
                <a:off x="3570066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Oval 654"/>
              <p:cNvSpPr/>
              <p:nvPr/>
            </p:nvSpPr>
            <p:spPr>
              <a:xfrm>
                <a:off x="3184580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6" name="Straight Arrow Connector 655"/>
              <p:cNvCxnSpPr>
                <a:stCxn id="655" idx="4"/>
                <a:endCxn id="638" idx="0"/>
              </p:cNvCxnSpPr>
              <p:nvPr/>
            </p:nvCxnSpPr>
            <p:spPr>
              <a:xfrm>
                <a:off x="3282252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Oval 656"/>
              <p:cNvSpPr/>
              <p:nvPr/>
            </p:nvSpPr>
            <p:spPr>
              <a:xfrm>
                <a:off x="2862794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8" name="Straight Arrow Connector 657"/>
              <p:cNvCxnSpPr>
                <a:stCxn id="657" idx="4"/>
                <a:endCxn id="640" idx="0"/>
              </p:cNvCxnSpPr>
              <p:nvPr/>
            </p:nvCxnSpPr>
            <p:spPr>
              <a:xfrm>
                <a:off x="2960466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2557994" y="2423652"/>
                <a:ext cx="195344" cy="19534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0" name="Straight Arrow Connector 659"/>
              <p:cNvCxnSpPr>
                <a:stCxn id="659" idx="4"/>
                <a:endCxn id="642" idx="0"/>
              </p:cNvCxnSpPr>
              <p:nvPr/>
            </p:nvCxnSpPr>
            <p:spPr>
              <a:xfrm>
                <a:off x="2655666" y="2618996"/>
                <a:ext cx="0" cy="1856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Industry</a:t>
            </a:r>
          </a:p>
          <a:p>
            <a:pPr lvl="1"/>
            <a:r>
              <a:rPr lang="en-US" dirty="0" smtClean="0"/>
              <a:t>Intel</a:t>
            </a:r>
          </a:p>
          <a:p>
            <a:pPr lvl="1"/>
            <a:r>
              <a:rPr lang="en-US" dirty="0" smtClean="0"/>
              <a:t>AMD (Twin Peaks)</a:t>
            </a:r>
          </a:p>
          <a:p>
            <a:endParaRPr lang="en-US" dirty="0"/>
          </a:p>
          <a:p>
            <a:r>
              <a:rPr lang="en-US" dirty="0" smtClean="0"/>
              <a:t>Academia</a:t>
            </a:r>
          </a:p>
          <a:p>
            <a:pPr lvl="1"/>
            <a:r>
              <a:rPr lang="en-US" dirty="0" err="1" smtClean="0"/>
              <a:t>Karrenberg</a:t>
            </a:r>
            <a:r>
              <a:rPr lang="en-US" dirty="0" smtClean="0"/>
              <a:t> &amp; Hack</a:t>
            </a:r>
          </a:p>
          <a:p>
            <a:pPr lvl="1"/>
            <a:r>
              <a:rPr lang="en-US" dirty="0" err="1" smtClean="0"/>
              <a:t>SnuCL</a:t>
            </a:r>
            <a:endParaRPr lang="en-US" dirty="0" smtClean="0"/>
          </a:p>
          <a:p>
            <a:pPr lvl="1"/>
            <a:r>
              <a:rPr lang="en-US" dirty="0" err="1" smtClean="0"/>
              <a:t>pocl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Compilers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99560" y="5791200"/>
            <a:ext cx="444443" cy="182796"/>
          </a:xfrm>
          <a:prstGeom prst="rect">
            <a:avLst/>
          </a:prstGeom>
        </p:spPr>
        <p:txBody>
          <a:bodyPr/>
          <a:lstStyle/>
          <a:p>
            <a:fld id="{8A1D0256-9C08-41C3-9626-C272DC9AECF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1166</Words>
  <Application>Microsoft Office PowerPoint</Application>
  <PresentationFormat>On-screen Show (4:3)</PresentationFormat>
  <Paragraphs>530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Cover Slide</vt:lpstr>
      <vt:lpstr>1_Secondary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Work-group Scheduling</vt:lpstr>
      <vt:lpstr>Region Scheduling within WG</vt:lpstr>
      <vt:lpstr>Work-item Scheduling</vt:lpstr>
      <vt:lpstr>Existing Compilers</vt:lpstr>
      <vt:lpstr>Existing Approaches</vt:lpstr>
      <vt:lpstr>Existing Approaches</vt:lpstr>
      <vt:lpstr>DFO and Locality</vt:lpstr>
      <vt:lpstr>DFO and Locality</vt:lpstr>
      <vt:lpstr>Alternative Schedule: BFO</vt:lpstr>
      <vt:lpstr>Alternative Schedule: BFO</vt:lpstr>
      <vt:lpstr>DFO’s vs. BFO’s Impact on Locality</vt:lpstr>
      <vt:lpstr>PowerPoint Presentation</vt:lpstr>
      <vt:lpstr>Locality Centric (LC) Scheduling</vt:lpstr>
      <vt:lpstr>PowerPoint Presentation</vt:lpstr>
      <vt:lpstr>PowerPoint Presentation</vt:lpstr>
      <vt:lpstr>PowerPoint Presentation</vt:lpstr>
      <vt:lpstr>LC’s Impact on Locality</vt:lpstr>
      <vt:lpstr>Locality Comparison</vt:lpstr>
      <vt:lpstr>Performance Results</vt:lpstr>
      <vt:lpstr>Summary of Evaluation</vt:lpstr>
      <vt:lpstr>Summary</vt:lpstr>
      <vt:lpstr>  Thank you! Q &amp; A  Hee-Seok Kim kim868@illinois.edu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hskim</dc:creator>
  <cp:lastModifiedBy>Izzat</cp:lastModifiedBy>
  <cp:revision>486</cp:revision>
  <dcterms:created xsi:type="dcterms:W3CDTF">2015-01-27T19:26:56Z</dcterms:created>
  <dcterms:modified xsi:type="dcterms:W3CDTF">2016-04-15T17:22:45Z</dcterms:modified>
</cp:coreProperties>
</file>