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13" r:id="rId3"/>
    <p:sldId id="304" r:id="rId4"/>
    <p:sldId id="314" r:id="rId5"/>
    <p:sldId id="310" r:id="rId6"/>
    <p:sldId id="345" r:id="rId7"/>
    <p:sldId id="316" r:id="rId8"/>
    <p:sldId id="305" r:id="rId9"/>
    <p:sldId id="312" r:id="rId10"/>
    <p:sldId id="322" r:id="rId11"/>
    <p:sldId id="347" r:id="rId12"/>
    <p:sldId id="348" r:id="rId13"/>
    <p:sldId id="344" r:id="rId14"/>
    <p:sldId id="325" r:id="rId15"/>
    <p:sldId id="332" r:id="rId16"/>
    <p:sldId id="349" r:id="rId17"/>
    <p:sldId id="335" r:id="rId18"/>
    <p:sldId id="317" r:id="rId19"/>
    <p:sldId id="307" r:id="rId20"/>
    <p:sldId id="338" r:id="rId21"/>
    <p:sldId id="343" r:id="rId22"/>
    <p:sldId id="342" r:id="rId23"/>
    <p:sldId id="339" r:id="rId24"/>
    <p:sldId id="340" r:id="rId25"/>
    <p:sldId id="341" r:id="rId26"/>
    <p:sldId id="334" r:id="rId27"/>
    <p:sldId id="318" r:id="rId28"/>
    <p:sldId id="308" r:id="rId29"/>
    <p:sldId id="309" r:id="rId30"/>
    <p:sldId id="311" r:id="rId31"/>
    <p:sldId id="346" r:id="rId32"/>
    <p:sldId id="30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76" userDrawn="1">
          <p15:clr>
            <a:srgbClr val="A4A3A4"/>
          </p15:clr>
        </p15:guide>
        <p15:guide id="2" pos="36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5" autoAdjust="0"/>
    <p:restoredTop sz="94660"/>
  </p:normalViewPr>
  <p:slideViewPr>
    <p:cSldViewPr snapToGrid="0">
      <p:cViewPr varScale="1">
        <p:scale>
          <a:sx n="65" d="100"/>
          <a:sy n="65" d="100"/>
        </p:scale>
        <p:origin x="688" y="40"/>
      </p:cViewPr>
      <p:guideLst>
        <p:guide orient="horz" pos="1176"/>
        <p:guide pos="3648"/>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microbenchmark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microbenchmark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xalan.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xala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microbenchmark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microbenchmark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microbenchmark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microbenchmark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microbenchmark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microbenchmark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microbenchmark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Libraries\Dropbox\Dropbox\Apps\ShareLaTeX\savi-objects-asplos17\fig\microbenchmark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constructionSec!$A$4</c:f>
              <c:strCache>
                <c:ptCount val="1"/>
                <c:pt idx="0">
                  <c:v>duplication</c:v>
                </c:pt>
              </c:strCache>
            </c:strRef>
          </c:tx>
          <c:spPr>
            <a:ln w="28575">
              <a:solidFill>
                <a:schemeClr val="accent1"/>
              </a:solidFill>
              <a:prstDash val="sysDash"/>
            </a:ln>
          </c:spPr>
          <c:marker>
            <c:spPr>
              <a:solidFill>
                <a:schemeClr val="accent1"/>
              </a:solidFill>
              <a:ln w="28575">
                <a:solidFill>
                  <a:schemeClr val="accent1"/>
                </a:solidFill>
                <a:prstDash val="sysDash"/>
              </a:ln>
            </c:spPr>
          </c:marker>
          <c:xVal>
            <c:numRef>
              <c:f>constructionSec!$H$3:$M$3</c:f>
              <c:numCache>
                <c:formatCode>General</c:formatCode>
                <c:ptCount val="6"/>
                <c:pt idx="0">
                  <c:v>1048576</c:v>
                </c:pt>
                <c:pt idx="1">
                  <c:v>2097152</c:v>
                </c:pt>
                <c:pt idx="2">
                  <c:v>4194304</c:v>
                </c:pt>
                <c:pt idx="3">
                  <c:v>8388608</c:v>
                </c:pt>
                <c:pt idx="4">
                  <c:v>16777216</c:v>
                </c:pt>
                <c:pt idx="5">
                  <c:v>33554432</c:v>
                </c:pt>
              </c:numCache>
            </c:numRef>
          </c:xVal>
          <c:yVal>
            <c:numRef>
              <c:f>constructionSec!$H$4:$M$4</c:f>
              <c:numCache>
                <c:formatCode>General</c:formatCode>
                <c:ptCount val="6"/>
                <c:pt idx="0">
                  <c:v>98.750420000000005</c:v>
                </c:pt>
                <c:pt idx="1">
                  <c:v>93.500420000000005</c:v>
                </c:pt>
                <c:pt idx="2">
                  <c:v>91.297219999999996</c:v>
                </c:pt>
                <c:pt idx="3">
                  <c:v>92.127119999999991</c:v>
                </c:pt>
                <c:pt idx="4">
                  <c:v>90.65715999999999</c:v>
                </c:pt>
                <c:pt idx="5">
                  <c:v>92.327219999999997</c:v>
                </c:pt>
              </c:numCache>
            </c:numRef>
          </c:yVal>
          <c:smooth val="1"/>
          <c:extLst>
            <c:ext xmlns:c16="http://schemas.microsoft.com/office/drawing/2014/chart" uri="{C3380CC4-5D6E-409C-BE32-E72D297353CC}">
              <c16:uniqueId val="{00000000-C26F-4728-9E81-2199FB8189B8}"/>
            </c:ext>
          </c:extLst>
        </c:ser>
        <c:ser>
          <c:idx val="1"/>
          <c:order val="1"/>
          <c:tx>
            <c:strRef>
              <c:f>constructionSec!$A$5</c:f>
              <c:strCache>
                <c:ptCount val="1"/>
                <c:pt idx="0">
                  <c:v>hashing</c:v>
                </c:pt>
              </c:strCache>
            </c:strRef>
          </c:tx>
          <c:spPr>
            <a:ln w="28575">
              <a:solidFill>
                <a:schemeClr val="accent3"/>
              </a:solidFill>
              <a:prstDash val="lgDash"/>
            </a:ln>
          </c:spPr>
          <c:marker>
            <c:symbol val="square"/>
            <c:size val="5"/>
            <c:spPr>
              <a:solidFill>
                <a:schemeClr val="accent3"/>
              </a:solidFill>
              <a:ln w="28575">
                <a:solidFill>
                  <a:schemeClr val="accent3"/>
                </a:solidFill>
                <a:prstDash val="lgDash"/>
              </a:ln>
            </c:spPr>
          </c:marker>
          <c:xVal>
            <c:numRef>
              <c:f>constructionSec!$H$3:$M$3</c:f>
              <c:numCache>
                <c:formatCode>General</c:formatCode>
                <c:ptCount val="6"/>
                <c:pt idx="0">
                  <c:v>1048576</c:v>
                </c:pt>
                <c:pt idx="1">
                  <c:v>2097152</c:v>
                </c:pt>
                <c:pt idx="2">
                  <c:v>4194304</c:v>
                </c:pt>
                <c:pt idx="3">
                  <c:v>8388608</c:v>
                </c:pt>
                <c:pt idx="4">
                  <c:v>16777216</c:v>
                </c:pt>
                <c:pt idx="5">
                  <c:v>33554432</c:v>
                </c:pt>
              </c:numCache>
            </c:numRef>
          </c:xVal>
          <c:yVal>
            <c:numRef>
              <c:f>constructionSec!$H$5:$M$5</c:f>
              <c:numCache>
                <c:formatCode>General</c:formatCode>
                <c:ptCount val="6"/>
                <c:pt idx="0">
                  <c:v>11.727152</c:v>
                </c:pt>
                <c:pt idx="1">
                  <c:v>9.7259519999999995</c:v>
                </c:pt>
                <c:pt idx="2">
                  <c:v>8.2612980000000018</c:v>
                </c:pt>
                <c:pt idx="3">
                  <c:v>7.6845399999999993</c:v>
                </c:pt>
                <c:pt idx="4">
                  <c:v>7.3297499999999998</c:v>
                </c:pt>
                <c:pt idx="5">
                  <c:v>7.111974</c:v>
                </c:pt>
              </c:numCache>
            </c:numRef>
          </c:yVal>
          <c:smooth val="1"/>
          <c:extLst>
            <c:ext xmlns:c16="http://schemas.microsoft.com/office/drawing/2014/chart" uri="{C3380CC4-5D6E-409C-BE32-E72D297353CC}">
              <c16:uniqueId val="{00000001-C26F-4728-9E81-2199FB8189B8}"/>
            </c:ext>
          </c:extLst>
        </c:ser>
        <c:ser>
          <c:idx val="2"/>
          <c:order val="2"/>
          <c:tx>
            <c:strRef>
              <c:f>constructionSec!$A$6</c:f>
              <c:strCache>
                <c:ptCount val="1"/>
                <c:pt idx="0">
                  <c:v>regular</c:v>
                </c:pt>
              </c:strCache>
            </c:strRef>
          </c:tx>
          <c:spPr>
            <a:ln w="12700">
              <a:solidFill>
                <a:schemeClr val="tx1"/>
              </a:solidFill>
            </a:ln>
          </c:spPr>
          <c:marker>
            <c:spPr>
              <a:solidFill>
                <a:schemeClr val="tx1"/>
              </a:solidFill>
              <a:ln>
                <a:solidFill>
                  <a:schemeClr val="tx1"/>
                </a:solidFill>
              </a:ln>
            </c:spPr>
          </c:marker>
          <c:xVal>
            <c:numRef>
              <c:f>constructionSec!$H$3:$M$3</c:f>
              <c:numCache>
                <c:formatCode>General</c:formatCode>
                <c:ptCount val="6"/>
                <c:pt idx="0">
                  <c:v>1048576</c:v>
                </c:pt>
                <c:pt idx="1">
                  <c:v>2097152</c:v>
                </c:pt>
                <c:pt idx="2">
                  <c:v>4194304</c:v>
                </c:pt>
                <c:pt idx="3">
                  <c:v>8388608</c:v>
                </c:pt>
                <c:pt idx="4">
                  <c:v>16777216</c:v>
                </c:pt>
                <c:pt idx="5">
                  <c:v>33554432</c:v>
                </c:pt>
              </c:numCache>
            </c:numRef>
          </c:xVal>
          <c:yVal>
            <c:numRef>
              <c:f>constructionSec!$H$6:$M$6</c:f>
              <c:numCache>
                <c:formatCode>General</c:formatCode>
                <c:ptCount val="6"/>
                <c:pt idx="0">
                  <c:v>9.1659579999999998</c:v>
                </c:pt>
                <c:pt idx="1">
                  <c:v>8.3966219999999989</c:v>
                </c:pt>
                <c:pt idx="2">
                  <c:v>8.0932619999999993</c:v>
                </c:pt>
                <c:pt idx="3">
                  <c:v>7.3105099999999998</c:v>
                </c:pt>
                <c:pt idx="4">
                  <c:v>7.1634759999999993</c:v>
                </c:pt>
                <c:pt idx="5">
                  <c:v>6.9340519999999994</c:v>
                </c:pt>
              </c:numCache>
            </c:numRef>
          </c:yVal>
          <c:smooth val="1"/>
          <c:extLst>
            <c:ext xmlns:c16="http://schemas.microsoft.com/office/drawing/2014/chart" uri="{C3380CC4-5D6E-409C-BE32-E72D297353CC}">
              <c16:uniqueId val="{00000002-C26F-4728-9E81-2199FB8189B8}"/>
            </c:ext>
          </c:extLst>
        </c:ser>
        <c:dLbls>
          <c:showLegendKey val="0"/>
          <c:showVal val="0"/>
          <c:showCatName val="0"/>
          <c:showSerName val="0"/>
          <c:showPercent val="0"/>
          <c:showBubbleSize val="0"/>
        </c:dLbls>
        <c:axId val="38775040"/>
        <c:axId val="38792192"/>
      </c:scatterChart>
      <c:valAx>
        <c:axId val="38775040"/>
        <c:scaling>
          <c:logBase val="2"/>
          <c:orientation val="minMax"/>
          <c:min val="1048576"/>
        </c:scaling>
        <c:delete val="0"/>
        <c:axPos val="b"/>
        <c:title>
          <c:tx>
            <c:rich>
              <a:bodyPr/>
              <a:lstStyle/>
              <a:p>
                <a:pPr>
                  <a:defRPr/>
                </a:pPr>
                <a:r>
                  <a:rPr lang="en-US"/>
                  <a:t># objects</a:t>
                </a:r>
              </a:p>
              <a:p>
                <a:pPr>
                  <a:defRPr/>
                </a:pPr>
                <a:r>
                  <a:rPr lang="en-US"/>
                  <a:t>(# regions = 4, # types = 4, # functions = 4)</a:t>
                </a:r>
              </a:p>
            </c:rich>
          </c:tx>
          <c:overlay val="0"/>
        </c:title>
        <c:numFmt formatCode="General" sourceLinked="1"/>
        <c:majorTickMark val="out"/>
        <c:minorTickMark val="none"/>
        <c:tickLblPos val="nextTo"/>
        <c:crossAx val="38792192"/>
        <c:crosses val="autoZero"/>
        <c:crossBetween val="midCat"/>
        <c:majorUnit val="2"/>
      </c:valAx>
      <c:valAx>
        <c:axId val="38792192"/>
        <c:scaling>
          <c:logBase val="2"/>
          <c:orientation val="minMax"/>
          <c:max val="256"/>
        </c:scaling>
        <c:delete val="0"/>
        <c:axPos val="l"/>
        <c:minorGridlines/>
        <c:title>
          <c:tx>
            <c:rich>
              <a:bodyPr rot="-5400000" vert="horz"/>
              <a:lstStyle/>
              <a:p>
                <a:pPr>
                  <a:defRPr/>
                </a:pPr>
                <a:r>
                  <a:rPr lang="en-US"/>
                  <a:t>Construction Time</a:t>
                </a:r>
              </a:p>
              <a:p>
                <a:pPr>
                  <a:defRPr/>
                </a:pPr>
                <a:r>
                  <a:rPr lang="en-US"/>
                  <a:t>per Object (ns)</a:t>
                </a:r>
              </a:p>
            </c:rich>
          </c:tx>
          <c:overlay val="0"/>
        </c:title>
        <c:numFmt formatCode="General" sourceLinked="1"/>
        <c:majorTickMark val="out"/>
        <c:minorTickMark val="none"/>
        <c:tickLblPos val="nextTo"/>
        <c:crossAx val="38775040"/>
        <c:crosses val="autoZero"/>
        <c:crossBetween val="midCat"/>
        <c:majorUnit val="4"/>
        <c:minorUnit val="2"/>
      </c:valAx>
    </c:plotArea>
    <c:legend>
      <c:legendPos val="t"/>
      <c:overlay val="0"/>
    </c:legend>
    <c:plotVisOnly val="1"/>
    <c:dispBlanksAs val="gap"/>
    <c:showDLblsOverMax val="0"/>
  </c:chart>
  <c:txPr>
    <a:bodyPr/>
    <a:lstStyle/>
    <a:p>
      <a:pPr>
        <a:defRPr sz="1200">
          <a:latin typeface="+mj-lt"/>
          <a:cs typeface="Times New Roman" panose="02020603050405020304" pitchFamily="18"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dispatchSec!$A$34</c:f>
              <c:strCache>
                <c:ptCount val="1"/>
                <c:pt idx="0">
                  <c:v>duplication</c:v>
                </c:pt>
              </c:strCache>
            </c:strRef>
          </c:tx>
          <c:spPr>
            <a:ln w="28575">
              <a:solidFill>
                <a:schemeClr val="accent1"/>
              </a:solidFill>
              <a:prstDash val="sysDash"/>
            </a:ln>
          </c:spPr>
          <c:marker>
            <c:spPr>
              <a:solidFill>
                <a:schemeClr val="accent1"/>
              </a:solidFill>
              <a:ln w="28575">
                <a:solidFill>
                  <a:schemeClr val="accent1"/>
                </a:solidFill>
                <a:prstDash val="sysDash"/>
              </a:ln>
            </c:spPr>
          </c:marker>
          <c:xVal>
            <c:numRef>
              <c:f>dispatchSec!$H$33:$M$33</c:f>
              <c:numCache>
                <c:formatCode>General</c:formatCode>
                <c:ptCount val="6"/>
                <c:pt idx="0">
                  <c:v>1</c:v>
                </c:pt>
                <c:pt idx="1">
                  <c:v>2</c:v>
                </c:pt>
                <c:pt idx="2">
                  <c:v>4</c:v>
                </c:pt>
                <c:pt idx="3">
                  <c:v>8</c:v>
                </c:pt>
                <c:pt idx="4">
                  <c:v>16</c:v>
                </c:pt>
                <c:pt idx="5">
                  <c:v>32</c:v>
                </c:pt>
              </c:numCache>
            </c:numRef>
          </c:xVal>
          <c:yVal>
            <c:numRef>
              <c:f>dispatchSec!$H$34:$M$34</c:f>
              <c:numCache>
                <c:formatCode>General</c:formatCode>
                <c:ptCount val="6"/>
                <c:pt idx="0">
                  <c:v>2.542386</c:v>
                </c:pt>
                <c:pt idx="1">
                  <c:v>2.6461600000000001</c:v>
                </c:pt>
                <c:pt idx="2">
                  <c:v>2.6804939999999999</c:v>
                </c:pt>
                <c:pt idx="3">
                  <c:v>2.6871319999999996</c:v>
                </c:pt>
                <c:pt idx="4">
                  <c:v>2.700974</c:v>
                </c:pt>
                <c:pt idx="5">
                  <c:v>2.6472439999999997</c:v>
                </c:pt>
              </c:numCache>
            </c:numRef>
          </c:yVal>
          <c:smooth val="1"/>
          <c:extLst>
            <c:ext xmlns:c16="http://schemas.microsoft.com/office/drawing/2014/chart" uri="{C3380CC4-5D6E-409C-BE32-E72D297353CC}">
              <c16:uniqueId val="{00000000-DF3B-448E-8AF1-471D06EEB240}"/>
            </c:ext>
          </c:extLst>
        </c:ser>
        <c:ser>
          <c:idx val="1"/>
          <c:order val="1"/>
          <c:tx>
            <c:strRef>
              <c:f>dispatchSec!$A$35</c:f>
              <c:strCache>
                <c:ptCount val="1"/>
                <c:pt idx="0">
                  <c:v>hashing</c:v>
                </c:pt>
              </c:strCache>
            </c:strRef>
          </c:tx>
          <c:spPr>
            <a:ln w="28575">
              <a:solidFill>
                <a:schemeClr val="accent3"/>
              </a:solidFill>
              <a:prstDash val="lgDash"/>
            </a:ln>
          </c:spPr>
          <c:marker>
            <c:spPr>
              <a:solidFill>
                <a:schemeClr val="accent3"/>
              </a:solidFill>
              <a:ln w="28575">
                <a:solidFill>
                  <a:schemeClr val="accent3"/>
                </a:solidFill>
                <a:prstDash val="lgDash"/>
              </a:ln>
            </c:spPr>
          </c:marker>
          <c:xVal>
            <c:numRef>
              <c:f>dispatchSec!$H$33:$M$33</c:f>
              <c:numCache>
                <c:formatCode>General</c:formatCode>
                <c:ptCount val="6"/>
                <c:pt idx="0">
                  <c:v>1</c:v>
                </c:pt>
                <c:pt idx="1">
                  <c:v>2</c:v>
                </c:pt>
                <c:pt idx="2">
                  <c:v>4</c:v>
                </c:pt>
                <c:pt idx="3">
                  <c:v>8</c:v>
                </c:pt>
                <c:pt idx="4">
                  <c:v>16</c:v>
                </c:pt>
                <c:pt idx="5">
                  <c:v>32</c:v>
                </c:pt>
              </c:numCache>
            </c:numRef>
          </c:xVal>
          <c:yVal>
            <c:numRef>
              <c:f>dispatchSec!$H$35:$M$35</c:f>
              <c:numCache>
                <c:formatCode>General</c:formatCode>
                <c:ptCount val="6"/>
                <c:pt idx="0">
                  <c:v>10.83568</c:v>
                </c:pt>
                <c:pt idx="1">
                  <c:v>11.905419999999998</c:v>
                </c:pt>
                <c:pt idx="2">
                  <c:v>13.004660000000001</c:v>
                </c:pt>
                <c:pt idx="3">
                  <c:v>14.76216</c:v>
                </c:pt>
                <c:pt idx="4">
                  <c:v>16.281280000000002</c:v>
                </c:pt>
                <c:pt idx="5">
                  <c:v>18.617120000000003</c:v>
                </c:pt>
              </c:numCache>
            </c:numRef>
          </c:yVal>
          <c:smooth val="1"/>
          <c:extLst>
            <c:ext xmlns:c16="http://schemas.microsoft.com/office/drawing/2014/chart" uri="{C3380CC4-5D6E-409C-BE32-E72D297353CC}">
              <c16:uniqueId val="{00000001-DF3B-448E-8AF1-471D06EEB240}"/>
            </c:ext>
          </c:extLst>
        </c:ser>
        <c:ser>
          <c:idx val="2"/>
          <c:order val="2"/>
          <c:tx>
            <c:strRef>
              <c:f>dispatchSec!$A$36</c:f>
              <c:strCache>
                <c:ptCount val="1"/>
                <c:pt idx="0">
                  <c:v>regular</c:v>
                </c:pt>
              </c:strCache>
            </c:strRef>
          </c:tx>
          <c:spPr>
            <a:ln w="12700">
              <a:solidFill>
                <a:schemeClr val="tx1"/>
              </a:solidFill>
            </a:ln>
          </c:spPr>
          <c:marker>
            <c:spPr>
              <a:solidFill>
                <a:schemeClr val="tx1"/>
              </a:solidFill>
              <a:ln>
                <a:solidFill>
                  <a:schemeClr val="tx1"/>
                </a:solidFill>
              </a:ln>
            </c:spPr>
          </c:marker>
          <c:xVal>
            <c:numRef>
              <c:f>dispatchSec!$H$33:$M$33</c:f>
              <c:numCache>
                <c:formatCode>General</c:formatCode>
                <c:ptCount val="6"/>
                <c:pt idx="0">
                  <c:v>1</c:v>
                </c:pt>
                <c:pt idx="1">
                  <c:v>2</c:v>
                </c:pt>
                <c:pt idx="2">
                  <c:v>4</c:v>
                </c:pt>
                <c:pt idx="3">
                  <c:v>8</c:v>
                </c:pt>
                <c:pt idx="4">
                  <c:v>16</c:v>
                </c:pt>
                <c:pt idx="5">
                  <c:v>32</c:v>
                </c:pt>
              </c:numCache>
            </c:numRef>
          </c:xVal>
          <c:yVal>
            <c:numRef>
              <c:f>dispatchSec!$H$36:$M$36</c:f>
              <c:numCache>
                <c:formatCode>General</c:formatCode>
                <c:ptCount val="6"/>
                <c:pt idx="0">
                  <c:v>2.5334360000000005</c:v>
                </c:pt>
                <c:pt idx="1">
                  <c:v>2.6785840000000003</c:v>
                </c:pt>
                <c:pt idx="2">
                  <c:v>2.6832699999999998</c:v>
                </c:pt>
                <c:pt idx="3">
                  <c:v>2.6614899999999997</c:v>
                </c:pt>
                <c:pt idx="4">
                  <c:v>2.6360759999999996</c:v>
                </c:pt>
                <c:pt idx="5">
                  <c:v>2.6546959999999999</c:v>
                </c:pt>
              </c:numCache>
            </c:numRef>
          </c:yVal>
          <c:smooth val="1"/>
          <c:extLst>
            <c:ext xmlns:c16="http://schemas.microsoft.com/office/drawing/2014/chart" uri="{C3380CC4-5D6E-409C-BE32-E72D297353CC}">
              <c16:uniqueId val="{00000002-DF3B-448E-8AF1-471D06EEB240}"/>
            </c:ext>
          </c:extLst>
        </c:ser>
        <c:dLbls>
          <c:showLegendKey val="0"/>
          <c:showVal val="0"/>
          <c:showCatName val="0"/>
          <c:showSerName val="0"/>
          <c:showPercent val="0"/>
          <c:showBubbleSize val="0"/>
        </c:dLbls>
        <c:axId val="39573376"/>
        <c:axId val="39584128"/>
      </c:scatterChart>
      <c:valAx>
        <c:axId val="39573376"/>
        <c:scaling>
          <c:logBase val="2"/>
          <c:orientation val="minMax"/>
        </c:scaling>
        <c:delete val="0"/>
        <c:axPos val="b"/>
        <c:title>
          <c:tx>
            <c:rich>
              <a:bodyPr/>
              <a:lstStyle/>
              <a:p>
                <a:pPr>
                  <a:defRPr/>
                </a:pPr>
                <a:r>
                  <a:rPr lang="en-US"/>
                  <a:t># polymorphic types</a:t>
                </a:r>
              </a:p>
              <a:p>
                <a:pPr>
                  <a:defRPr/>
                </a:pPr>
                <a:r>
                  <a:rPr lang="en-US"/>
                  <a:t>(# objects = 4M, # regions = 4, # functions = 4)</a:t>
                </a:r>
              </a:p>
            </c:rich>
          </c:tx>
          <c:overlay val="0"/>
        </c:title>
        <c:numFmt formatCode="General" sourceLinked="1"/>
        <c:majorTickMark val="out"/>
        <c:minorTickMark val="none"/>
        <c:tickLblPos val="nextTo"/>
        <c:crossAx val="39584128"/>
        <c:crosses val="autoZero"/>
        <c:crossBetween val="midCat"/>
        <c:majorUnit val="2"/>
      </c:valAx>
      <c:valAx>
        <c:axId val="39584128"/>
        <c:scaling>
          <c:logBase val="2"/>
          <c:orientation val="minMax"/>
          <c:max val="64"/>
        </c:scaling>
        <c:delete val="0"/>
        <c:axPos val="l"/>
        <c:minorGridlines/>
        <c:title>
          <c:tx>
            <c:rich>
              <a:bodyPr rot="-5400000" vert="horz"/>
              <a:lstStyle/>
              <a:p>
                <a:pPr>
                  <a:defRPr/>
                </a:pPr>
                <a:r>
                  <a:rPr lang="en-US"/>
                  <a:t>Dispatch Time</a:t>
                </a:r>
              </a:p>
              <a:p>
                <a:pPr>
                  <a:defRPr/>
                </a:pPr>
                <a:r>
                  <a:rPr lang="en-US"/>
                  <a:t>per Dispatch (ns)</a:t>
                </a:r>
              </a:p>
            </c:rich>
          </c:tx>
          <c:overlay val="0"/>
        </c:title>
        <c:numFmt formatCode="General" sourceLinked="1"/>
        <c:majorTickMark val="out"/>
        <c:minorTickMark val="none"/>
        <c:tickLblPos val="nextTo"/>
        <c:crossAx val="39573376"/>
        <c:crosses val="autoZero"/>
        <c:crossBetween val="midCat"/>
        <c:majorUnit val="4"/>
        <c:minorUnit val="2"/>
      </c:valAx>
    </c:plotArea>
    <c:plotVisOnly val="1"/>
    <c:dispBlanksAs val="gap"/>
    <c:showDLblsOverMax val="0"/>
  </c:chart>
  <c:txPr>
    <a:bodyPr/>
    <a:lstStyle/>
    <a:p>
      <a:pPr>
        <a:defRPr sz="1200">
          <a:latin typeface="+mj-lt"/>
          <a:cs typeface="Times New Roman" panose="02020603050405020304" pitchFamily="18"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breakdown!$F$2</c:f>
              <c:strCache>
                <c:ptCount val="1"/>
                <c:pt idx="0">
                  <c:v> Transformation</c:v>
                </c:pt>
              </c:strCache>
            </c:strRef>
          </c:tx>
          <c:spPr>
            <a:solidFill>
              <a:schemeClr val="accent1"/>
            </a:solidFill>
            <a:ln>
              <a:solidFill>
                <a:schemeClr val="tx1"/>
              </a:solidFill>
            </a:ln>
          </c:spPr>
          <c:invertIfNegative val="0"/>
          <c:cat>
            <c:multiLvlStrRef>
              <c:f>breakdown!$A$3:$B$21</c:f>
              <c:multiLvlStrCache>
                <c:ptCount val="19"/>
                <c:lvl>
                  <c:pt idx="0">
                    <c:v> Original</c:v>
                  </c:pt>
                  <c:pt idx="1">
                    <c:v> Duplication</c:v>
                  </c:pt>
                  <c:pt idx="2">
                    <c:v> Hashing</c:v>
                  </c:pt>
                  <c:pt idx="4">
                    <c:v> Original</c:v>
                  </c:pt>
                  <c:pt idx="5">
                    <c:v> Duplication</c:v>
                  </c:pt>
                  <c:pt idx="6">
                    <c:v> Hashing</c:v>
                  </c:pt>
                  <c:pt idx="8">
                    <c:v> Original</c:v>
                  </c:pt>
                  <c:pt idx="9">
                    <c:v> Duplication</c:v>
                  </c:pt>
                  <c:pt idx="10">
                    <c:v> Hashing</c:v>
                  </c:pt>
                  <c:pt idx="12">
                    <c:v> Original</c:v>
                  </c:pt>
                  <c:pt idx="13">
                    <c:v> Duplication</c:v>
                  </c:pt>
                  <c:pt idx="14">
                    <c:v> Hashing</c:v>
                  </c:pt>
                  <c:pt idx="16">
                    <c:v> Original</c:v>
                  </c:pt>
                  <c:pt idx="17">
                    <c:v> Duplication</c:v>
                  </c:pt>
                  <c:pt idx="18">
                    <c:v> Hashing</c:v>
                  </c:pt>
                </c:lvl>
                <c:lvl>
                  <c:pt idx="0">
                    <c:v> 373K</c:v>
                  </c:pt>
                  <c:pt idx="3">
                    <c:v> </c:v>
                  </c:pt>
                  <c:pt idx="4">
                    <c:v> 1.9M</c:v>
                  </c:pt>
                  <c:pt idx="7">
                    <c:v> </c:v>
                  </c:pt>
                  <c:pt idx="8">
                    <c:v> 5.9M</c:v>
                  </c:pt>
                  <c:pt idx="11">
                    <c:v> </c:v>
                  </c:pt>
                  <c:pt idx="12">
                    <c:v> 15M</c:v>
                  </c:pt>
                  <c:pt idx="15">
                    <c:v> </c:v>
                  </c:pt>
                  <c:pt idx="16">
                    <c:v> 30M</c:v>
                  </c:pt>
                </c:lvl>
              </c:multiLvlStrCache>
            </c:multiLvlStrRef>
          </c:cat>
          <c:val>
            <c:numRef>
              <c:f>breakdown!$F$3:$F$21</c:f>
              <c:numCache>
                <c:formatCode>0.0</c:formatCode>
                <c:ptCount val="19"/>
                <c:pt idx="0">
                  <c:v>0.38239059712456719</c:v>
                </c:pt>
                <c:pt idx="1">
                  <c:v>0.54765452828208627</c:v>
                </c:pt>
                <c:pt idx="2">
                  <c:v>0.6983663903172771</c:v>
                </c:pt>
                <c:pt idx="4">
                  <c:v>0.38058804160566345</c:v>
                </c:pt>
                <c:pt idx="5">
                  <c:v>0.43507199849476397</c:v>
                </c:pt>
                <c:pt idx="6">
                  <c:v>0.60868568203065743</c:v>
                </c:pt>
                <c:pt idx="8">
                  <c:v>0.34988612361623378</c:v>
                </c:pt>
                <c:pt idx="9">
                  <c:v>0.38430981764386923</c:v>
                </c:pt>
                <c:pt idx="10">
                  <c:v>0.56058887657066525</c:v>
                </c:pt>
                <c:pt idx="12">
                  <c:v>0.28045205505122345</c:v>
                </c:pt>
                <c:pt idx="13">
                  <c:v>0.29945585913075645</c:v>
                </c:pt>
                <c:pt idx="14">
                  <c:v>0.434016965224851</c:v>
                </c:pt>
                <c:pt idx="16">
                  <c:v>0.19416625877459395</c:v>
                </c:pt>
                <c:pt idx="17">
                  <c:v>0.21100826988891577</c:v>
                </c:pt>
                <c:pt idx="18">
                  <c:v>0.30648912058469124</c:v>
                </c:pt>
              </c:numCache>
            </c:numRef>
          </c:val>
          <c:extLst>
            <c:ext xmlns:c16="http://schemas.microsoft.com/office/drawing/2014/chart" uri="{C3380CC4-5D6E-409C-BE32-E72D297353CC}">
              <c16:uniqueId val="{00000000-F8A2-433C-A13C-1A53821199D7}"/>
            </c:ext>
          </c:extLst>
        </c:ser>
        <c:ser>
          <c:idx val="1"/>
          <c:order val="1"/>
          <c:tx>
            <c:strRef>
              <c:f>breakdown!$G$2</c:f>
              <c:strCache>
                <c:ptCount val="1"/>
                <c:pt idx="0">
                  <c:v> Stylesheet</c:v>
                </c:pt>
              </c:strCache>
            </c:strRef>
          </c:tx>
          <c:spPr>
            <a:solidFill>
              <a:schemeClr val="accent3"/>
            </a:solidFill>
            <a:ln>
              <a:solidFill>
                <a:schemeClr val="tx1"/>
              </a:solidFill>
            </a:ln>
          </c:spPr>
          <c:invertIfNegative val="0"/>
          <c:cat>
            <c:multiLvlStrRef>
              <c:f>breakdown!$A$3:$B$21</c:f>
              <c:multiLvlStrCache>
                <c:ptCount val="19"/>
                <c:lvl>
                  <c:pt idx="0">
                    <c:v> Original</c:v>
                  </c:pt>
                  <c:pt idx="1">
                    <c:v> Duplication</c:v>
                  </c:pt>
                  <c:pt idx="2">
                    <c:v> Hashing</c:v>
                  </c:pt>
                  <c:pt idx="4">
                    <c:v> Original</c:v>
                  </c:pt>
                  <c:pt idx="5">
                    <c:v> Duplication</c:v>
                  </c:pt>
                  <c:pt idx="6">
                    <c:v> Hashing</c:v>
                  </c:pt>
                  <c:pt idx="8">
                    <c:v> Original</c:v>
                  </c:pt>
                  <c:pt idx="9">
                    <c:v> Duplication</c:v>
                  </c:pt>
                  <c:pt idx="10">
                    <c:v> Hashing</c:v>
                  </c:pt>
                  <c:pt idx="12">
                    <c:v> Original</c:v>
                  </c:pt>
                  <c:pt idx="13">
                    <c:v> Duplication</c:v>
                  </c:pt>
                  <c:pt idx="14">
                    <c:v> Hashing</c:v>
                  </c:pt>
                  <c:pt idx="16">
                    <c:v> Original</c:v>
                  </c:pt>
                  <c:pt idx="17">
                    <c:v> Duplication</c:v>
                  </c:pt>
                  <c:pt idx="18">
                    <c:v> Hashing</c:v>
                  </c:pt>
                </c:lvl>
                <c:lvl>
                  <c:pt idx="0">
                    <c:v> 373K</c:v>
                  </c:pt>
                  <c:pt idx="3">
                    <c:v> </c:v>
                  </c:pt>
                  <c:pt idx="4">
                    <c:v> 1.9M</c:v>
                  </c:pt>
                  <c:pt idx="7">
                    <c:v> </c:v>
                  </c:pt>
                  <c:pt idx="8">
                    <c:v> 5.9M</c:v>
                  </c:pt>
                  <c:pt idx="11">
                    <c:v> </c:v>
                  </c:pt>
                  <c:pt idx="12">
                    <c:v> 15M</c:v>
                  </c:pt>
                  <c:pt idx="15">
                    <c:v> </c:v>
                  </c:pt>
                  <c:pt idx="16">
                    <c:v> 30M</c:v>
                  </c:pt>
                </c:lvl>
              </c:multiLvlStrCache>
            </c:multiLvlStrRef>
          </c:cat>
          <c:val>
            <c:numRef>
              <c:f>breakdown!$G$3:$G$21</c:f>
              <c:numCache>
                <c:formatCode>0.0</c:formatCode>
                <c:ptCount val="19"/>
                <c:pt idx="0">
                  <c:v>2.0114037849372095E-2</c:v>
                </c:pt>
                <c:pt idx="1">
                  <c:v>3.0727253646762522E-2</c:v>
                </c:pt>
                <c:pt idx="2">
                  <c:v>3.0650295588904048E-2</c:v>
                </c:pt>
                <c:pt idx="4">
                  <c:v>5.0154933469745352E-3</c:v>
                </c:pt>
                <c:pt idx="5">
                  <c:v>6.6956542190706337E-3</c:v>
                </c:pt>
                <c:pt idx="6">
                  <c:v>6.6750748208122398E-3</c:v>
                </c:pt>
                <c:pt idx="8">
                  <c:v>1.485516216885368E-3</c:v>
                </c:pt>
                <c:pt idx="9">
                  <c:v>2.109978332923622E-3</c:v>
                </c:pt>
                <c:pt idx="10">
                  <c:v>2.0070740123933747E-3</c:v>
                </c:pt>
                <c:pt idx="12">
                  <c:v>5.4644394450704395E-4</c:v>
                </c:pt>
                <c:pt idx="13">
                  <c:v>7.0036375714829498E-4</c:v>
                </c:pt>
                <c:pt idx="14">
                  <c:v>7.3140520635196738E-4</c:v>
                </c:pt>
                <c:pt idx="16">
                  <c:v>1.6630202098236139E-4</c:v>
                </c:pt>
                <c:pt idx="17">
                  <c:v>2.3269505595492943E-4</c:v>
                </c:pt>
                <c:pt idx="18">
                  <c:v>2.4940388785032037E-4</c:v>
                </c:pt>
              </c:numCache>
            </c:numRef>
          </c:val>
          <c:extLst>
            <c:ext xmlns:c16="http://schemas.microsoft.com/office/drawing/2014/chart" uri="{C3380CC4-5D6E-409C-BE32-E72D297353CC}">
              <c16:uniqueId val="{00000001-F8A2-433C-A13C-1A53821199D7}"/>
            </c:ext>
          </c:extLst>
        </c:ser>
        <c:ser>
          <c:idx val="2"/>
          <c:order val="2"/>
          <c:tx>
            <c:strRef>
              <c:f>breakdown!$H$2</c:f>
              <c:strCache>
                <c:ptCount val="1"/>
                <c:pt idx="0">
                  <c:v> Parsing</c:v>
                </c:pt>
              </c:strCache>
            </c:strRef>
          </c:tx>
          <c:spPr>
            <a:solidFill>
              <a:schemeClr val="accent2"/>
            </a:solidFill>
            <a:ln>
              <a:solidFill>
                <a:schemeClr val="tx1"/>
              </a:solidFill>
            </a:ln>
          </c:spPr>
          <c:invertIfNegative val="0"/>
          <c:cat>
            <c:multiLvlStrRef>
              <c:f>breakdown!$A$3:$B$21</c:f>
              <c:multiLvlStrCache>
                <c:ptCount val="19"/>
                <c:lvl>
                  <c:pt idx="0">
                    <c:v> Original</c:v>
                  </c:pt>
                  <c:pt idx="1">
                    <c:v> Duplication</c:v>
                  </c:pt>
                  <c:pt idx="2">
                    <c:v> Hashing</c:v>
                  </c:pt>
                  <c:pt idx="4">
                    <c:v> Original</c:v>
                  </c:pt>
                  <c:pt idx="5">
                    <c:v> Duplication</c:v>
                  </c:pt>
                  <c:pt idx="6">
                    <c:v> Hashing</c:v>
                  </c:pt>
                  <c:pt idx="8">
                    <c:v> Original</c:v>
                  </c:pt>
                  <c:pt idx="9">
                    <c:v> Duplication</c:v>
                  </c:pt>
                  <c:pt idx="10">
                    <c:v> Hashing</c:v>
                  </c:pt>
                  <c:pt idx="12">
                    <c:v> Original</c:v>
                  </c:pt>
                  <c:pt idx="13">
                    <c:v> Duplication</c:v>
                  </c:pt>
                  <c:pt idx="14">
                    <c:v> Hashing</c:v>
                  </c:pt>
                  <c:pt idx="16">
                    <c:v> Original</c:v>
                  </c:pt>
                  <c:pt idx="17">
                    <c:v> Duplication</c:v>
                  </c:pt>
                  <c:pt idx="18">
                    <c:v> Hashing</c:v>
                  </c:pt>
                </c:lvl>
                <c:lvl>
                  <c:pt idx="0">
                    <c:v> 373K</c:v>
                  </c:pt>
                  <c:pt idx="3">
                    <c:v> </c:v>
                  </c:pt>
                  <c:pt idx="4">
                    <c:v> 1.9M</c:v>
                  </c:pt>
                  <c:pt idx="7">
                    <c:v> </c:v>
                  </c:pt>
                  <c:pt idx="8">
                    <c:v> 5.9M</c:v>
                  </c:pt>
                  <c:pt idx="11">
                    <c:v> </c:v>
                  </c:pt>
                  <c:pt idx="12">
                    <c:v> 15M</c:v>
                  </c:pt>
                  <c:pt idx="15">
                    <c:v> </c:v>
                  </c:pt>
                  <c:pt idx="16">
                    <c:v> 30M</c:v>
                  </c:pt>
                </c:lvl>
              </c:multiLvlStrCache>
            </c:multiLvlStrRef>
          </c:cat>
          <c:val>
            <c:numRef>
              <c:f>breakdown!$H$3:$H$21</c:f>
              <c:numCache>
                <c:formatCode>0.0</c:formatCode>
                <c:ptCount val="19"/>
                <c:pt idx="0">
                  <c:v>0.59749536502606082</c:v>
                </c:pt>
                <c:pt idx="1">
                  <c:v>4.9393080770979833E-3</c:v>
                </c:pt>
                <c:pt idx="2">
                  <c:v>4.6524644068982402E-3</c:v>
                </c:pt>
                <c:pt idx="4">
                  <c:v>0.61439646504736212</c:v>
                </c:pt>
                <c:pt idx="5">
                  <c:v>1.0686587524180793E-3</c:v>
                </c:pt>
                <c:pt idx="6">
                  <c:v>9.9075103043986981E-4</c:v>
                </c:pt>
                <c:pt idx="8">
                  <c:v>0.64862836016688086</c:v>
                </c:pt>
                <c:pt idx="9">
                  <c:v>3.3685773301781878E-4</c:v>
                </c:pt>
                <c:pt idx="10">
                  <c:v>2.9683938614494476E-4</c:v>
                </c:pt>
                <c:pt idx="12">
                  <c:v>0.71900150100426963</c:v>
                </c:pt>
                <c:pt idx="13">
                  <c:v>1.1243584826767972E-4</c:v>
                </c:pt>
                <c:pt idx="14">
                  <c:v>1.0900269259538416E-4</c:v>
                </c:pt>
                <c:pt idx="16">
                  <c:v>0.80566743920442374</c:v>
                </c:pt>
                <c:pt idx="17">
                  <c:v>3.8233738866512167E-5</c:v>
                </c:pt>
                <c:pt idx="18">
                  <c:v>3.7005148285968711E-5</c:v>
                </c:pt>
              </c:numCache>
            </c:numRef>
          </c:val>
          <c:extLst>
            <c:ext xmlns:c16="http://schemas.microsoft.com/office/drawing/2014/chart" uri="{C3380CC4-5D6E-409C-BE32-E72D297353CC}">
              <c16:uniqueId val="{00000002-F8A2-433C-A13C-1A53821199D7}"/>
            </c:ext>
          </c:extLst>
        </c:ser>
        <c:dLbls>
          <c:showLegendKey val="0"/>
          <c:showVal val="0"/>
          <c:showCatName val="0"/>
          <c:showSerName val="0"/>
          <c:showPercent val="0"/>
          <c:showBubbleSize val="0"/>
        </c:dLbls>
        <c:gapWidth val="150"/>
        <c:overlap val="100"/>
        <c:axId val="111802624"/>
        <c:axId val="112039040"/>
      </c:barChart>
      <c:catAx>
        <c:axId val="111802624"/>
        <c:scaling>
          <c:orientation val="minMax"/>
        </c:scaling>
        <c:delete val="0"/>
        <c:axPos val="b"/>
        <c:numFmt formatCode="General" sourceLinked="0"/>
        <c:majorTickMark val="out"/>
        <c:minorTickMark val="none"/>
        <c:tickLblPos val="nextTo"/>
        <c:crossAx val="112039040"/>
        <c:crosses val="autoZero"/>
        <c:auto val="1"/>
        <c:lblAlgn val="ctr"/>
        <c:lblOffset val="100"/>
        <c:noMultiLvlLbl val="0"/>
      </c:catAx>
      <c:valAx>
        <c:axId val="112039040"/>
        <c:scaling>
          <c:orientation val="minMax"/>
          <c:max val="1"/>
        </c:scaling>
        <c:delete val="0"/>
        <c:axPos val="l"/>
        <c:majorGridlines/>
        <c:title>
          <c:tx>
            <c:rich>
              <a:bodyPr rot="-5400000" vert="horz"/>
              <a:lstStyle/>
              <a:p>
                <a:pPr>
                  <a:defRPr/>
                </a:pPr>
                <a:r>
                  <a:rPr lang="en-US" dirty="0"/>
                  <a:t>Execution Time</a:t>
                </a:r>
                <a:r>
                  <a:rPr lang="en-US" b="0" dirty="0"/>
                  <a:t> (</a:t>
                </a:r>
                <a:r>
                  <a:rPr lang="en-US" b="0" i="1" dirty="0"/>
                  <a:t>normalized</a:t>
                </a:r>
                <a:r>
                  <a:rPr lang="en-US" b="0" dirty="0"/>
                  <a:t>)</a:t>
                </a:r>
              </a:p>
            </c:rich>
          </c:tx>
          <c:overlay val="0"/>
        </c:title>
        <c:numFmt formatCode="0.0" sourceLinked="1"/>
        <c:majorTickMark val="out"/>
        <c:minorTickMark val="none"/>
        <c:tickLblPos val="nextTo"/>
        <c:crossAx val="111802624"/>
        <c:crosses val="autoZero"/>
        <c:crossBetween val="between"/>
      </c:valAx>
    </c:plotArea>
    <c:legend>
      <c:legendPos val="t"/>
      <c:layout>
        <c:manualLayout>
          <c:xMode val="edge"/>
          <c:yMode val="edge"/>
          <c:x val="0.26444468276867678"/>
          <c:y val="2.7219962062339131E-2"/>
          <c:w val="0.59096412005766519"/>
          <c:h val="7.8697194100737403E-2"/>
        </c:manualLayout>
      </c:layout>
      <c:overlay val="0"/>
    </c:legend>
    <c:plotVisOnly val="1"/>
    <c:dispBlanksAs val="gap"/>
    <c:showDLblsOverMax val="0"/>
  </c:chart>
  <c:txPr>
    <a:bodyPr/>
    <a:lstStyle/>
    <a:p>
      <a:pPr>
        <a:defRPr sz="1600">
          <a:latin typeface="+mj-lt"/>
          <a:cs typeface="Times New Roman" panose="02020603050405020304" pitchFamily="18"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'parsing-overhead'!$F$2</c:f>
              <c:strCache>
                <c:ptCount val="1"/>
                <c:pt idx="0">
                  <c:v>Duplication</c:v>
                </c:pt>
              </c:strCache>
            </c:strRef>
          </c:tx>
          <c:spPr>
            <a:ln w="28575">
              <a:solidFill>
                <a:schemeClr val="accent1"/>
              </a:solidFill>
              <a:prstDash val="sysDash"/>
            </a:ln>
          </c:spPr>
          <c:marker>
            <c:spPr>
              <a:solidFill>
                <a:schemeClr val="accent1"/>
              </a:solidFill>
              <a:ln w="28575">
                <a:solidFill>
                  <a:schemeClr val="accent1"/>
                </a:solidFill>
                <a:prstDash val="sysDash"/>
              </a:ln>
            </c:spPr>
          </c:marker>
          <c:cat>
            <c:strRef>
              <c:f>'parsing-overhead'!$E$3:$E$7</c:f>
              <c:strCache>
                <c:ptCount val="5"/>
                <c:pt idx="0">
                  <c:v>373K</c:v>
                </c:pt>
                <c:pt idx="1">
                  <c:v>1.9M</c:v>
                </c:pt>
                <c:pt idx="2">
                  <c:v>5.9M</c:v>
                </c:pt>
                <c:pt idx="3">
                  <c:v>15M</c:v>
                </c:pt>
                <c:pt idx="4">
                  <c:v>30M</c:v>
                </c:pt>
              </c:strCache>
            </c:strRef>
          </c:cat>
          <c:val>
            <c:numRef>
              <c:f>'parsing-overhead'!$F$3:$F$7</c:f>
              <c:numCache>
                <c:formatCode>0%</c:formatCode>
                <c:ptCount val="5"/>
                <c:pt idx="0">
                  <c:v>0.48272308935283315</c:v>
                </c:pt>
                <c:pt idx="1">
                  <c:v>0.25726549098138851</c:v>
                </c:pt>
                <c:pt idx="2">
                  <c:v>0.20892665732399629</c:v>
                </c:pt>
                <c:pt idx="3">
                  <c:v>0.15768688237248552</c:v>
                </c:pt>
                <c:pt idx="4">
                  <c:v>0.11393095337724324</c:v>
                </c:pt>
              </c:numCache>
            </c:numRef>
          </c:val>
          <c:smooth val="0"/>
          <c:extLst>
            <c:ext xmlns:c16="http://schemas.microsoft.com/office/drawing/2014/chart" uri="{C3380CC4-5D6E-409C-BE32-E72D297353CC}">
              <c16:uniqueId val="{00000000-EE86-44CB-9C2F-D98C562393CD}"/>
            </c:ext>
          </c:extLst>
        </c:ser>
        <c:ser>
          <c:idx val="1"/>
          <c:order val="1"/>
          <c:tx>
            <c:strRef>
              <c:f>'parsing-overhead'!$G$2</c:f>
              <c:strCache>
                <c:ptCount val="1"/>
                <c:pt idx="0">
                  <c:v>Hashing</c:v>
                </c:pt>
              </c:strCache>
            </c:strRef>
          </c:tx>
          <c:spPr>
            <a:ln w="28575">
              <a:solidFill>
                <a:schemeClr val="accent3"/>
              </a:solidFill>
              <a:prstDash val="dash"/>
            </a:ln>
          </c:spPr>
          <c:marker>
            <c:spPr>
              <a:solidFill>
                <a:schemeClr val="accent3"/>
              </a:solidFill>
              <a:ln w="28575">
                <a:solidFill>
                  <a:schemeClr val="accent3"/>
                </a:solidFill>
                <a:prstDash val="dash"/>
              </a:ln>
            </c:spPr>
          </c:marker>
          <c:cat>
            <c:strRef>
              <c:f>'parsing-overhead'!$E$3:$E$7</c:f>
              <c:strCache>
                <c:ptCount val="5"/>
                <c:pt idx="0">
                  <c:v>373K</c:v>
                </c:pt>
                <c:pt idx="1">
                  <c:v>1.9M</c:v>
                </c:pt>
                <c:pt idx="2">
                  <c:v>5.9M</c:v>
                </c:pt>
                <c:pt idx="3">
                  <c:v>15M</c:v>
                </c:pt>
                <c:pt idx="4">
                  <c:v>30M</c:v>
                </c:pt>
              </c:strCache>
            </c:strRef>
          </c:cat>
          <c:val>
            <c:numRef>
              <c:f>'parsing-overhead'!$G$3:$G$7</c:f>
              <c:numCache>
                <c:formatCode>0%</c:formatCode>
                <c:ptCount val="5"/>
                <c:pt idx="0">
                  <c:v>0.19041485662096203</c:v>
                </c:pt>
                <c:pt idx="1">
                  <c:v>0.11061585907088811</c:v>
                </c:pt>
                <c:pt idx="2">
                  <c:v>8.5345770339800842E-2</c:v>
                </c:pt>
                <c:pt idx="3">
                  <c:v>6.6329240851602078E-2</c:v>
                </c:pt>
                <c:pt idx="4">
                  <c:v>5.6233507826576989E-2</c:v>
                </c:pt>
              </c:numCache>
            </c:numRef>
          </c:val>
          <c:smooth val="0"/>
          <c:extLst>
            <c:ext xmlns:c16="http://schemas.microsoft.com/office/drawing/2014/chart" uri="{C3380CC4-5D6E-409C-BE32-E72D297353CC}">
              <c16:uniqueId val="{00000001-EE86-44CB-9C2F-D98C562393CD}"/>
            </c:ext>
          </c:extLst>
        </c:ser>
        <c:dLbls>
          <c:showLegendKey val="0"/>
          <c:showVal val="0"/>
          <c:showCatName val="0"/>
          <c:showSerName val="0"/>
          <c:showPercent val="0"/>
          <c:showBubbleSize val="0"/>
        </c:dLbls>
        <c:marker val="1"/>
        <c:smooth val="0"/>
        <c:axId val="110449408"/>
        <c:axId val="111857024"/>
      </c:lineChart>
      <c:catAx>
        <c:axId val="110449408"/>
        <c:scaling>
          <c:orientation val="minMax"/>
        </c:scaling>
        <c:delete val="0"/>
        <c:axPos val="b"/>
        <c:numFmt formatCode="General" sourceLinked="0"/>
        <c:majorTickMark val="out"/>
        <c:minorTickMark val="none"/>
        <c:tickLblPos val="nextTo"/>
        <c:crossAx val="111857024"/>
        <c:crosses val="autoZero"/>
        <c:auto val="1"/>
        <c:lblAlgn val="ctr"/>
        <c:lblOffset val="100"/>
        <c:noMultiLvlLbl val="0"/>
      </c:catAx>
      <c:valAx>
        <c:axId val="111857024"/>
        <c:scaling>
          <c:orientation val="minMax"/>
        </c:scaling>
        <c:delete val="0"/>
        <c:axPos val="l"/>
        <c:majorGridlines/>
        <c:title>
          <c:tx>
            <c:rich>
              <a:bodyPr rot="-5400000" vert="horz"/>
              <a:lstStyle/>
              <a:p>
                <a:pPr>
                  <a:defRPr/>
                </a:pPr>
                <a:r>
                  <a:rPr lang="en-US" dirty="0"/>
                  <a:t>First Run Parsing Overhead</a:t>
                </a:r>
              </a:p>
            </c:rich>
          </c:tx>
          <c:overlay val="0"/>
        </c:title>
        <c:numFmt formatCode="0%" sourceLinked="1"/>
        <c:majorTickMark val="out"/>
        <c:minorTickMark val="none"/>
        <c:tickLblPos val="nextTo"/>
        <c:crossAx val="110449408"/>
        <c:crosses val="autoZero"/>
        <c:crossBetween val="between"/>
        <c:majorUnit val="0.1"/>
      </c:valAx>
    </c:plotArea>
    <c:legend>
      <c:legendPos val="t"/>
      <c:layout>
        <c:manualLayout>
          <c:xMode val="edge"/>
          <c:yMode val="edge"/>
          <c:x val="0.27649125305224875"/>
          <c:y val="2.8483012496923556E-2"/>
          <c:w val="0.6451671666041745"/>
          <c:h val="0.11017607174103237"/>
        </c:manualLayout>
      </c:layout>
      <c:overlay val="0"/>
    </c:legend>
    <c:plotVisOnly val="1"/>
    <c:dispBlanksAs val="gap"/>
    <c:showDLblsOverMax val="0"/>
  </c:chart>
  <c:txPr>
    <a:bodyPr/>
    <a:lstStyle/>
    <a:p>
      <a:pPr>
        <a:defRPr sz="1400">
          <a:latin typeface="+mj-lt"/>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constructionSec!$A$4</c:f>
              <c:strCache>
                <c:ptCount val="1"/>
                <c:pt idx="0">
                  <c:v>duplication</c:v>
                </c:pt>
              </c:strCache>
            </c:strRef>
          </c:tx>
          <c:spPr>
            <a:ln w="28575">
              <a:solidFill>
                <a:schemeClr val="accent1"/>
              </a:solidFill>
              <a:prstDash val="sysDash"/>
            </a:ln>
          </c:spPr>
          <c:marker>
            <c:spPr>
              <a:solidFill>
                <a:schemeClr val="accent1"/>
              </a:solidFill>
              <a:ln w="28575">
                <a:solidFill>
                  <a:schemeClr val="accent1"/>
                </a:solidFill>
                <a:prstDash val="sysDash"/>
              </a:ln>
            </c:spPr>
          </c:marker>
          <c:xVal>
            <c:numRef>
              <c:f>constructionSec!$H$3:$M$3</c:f>
              <c:numCache>
                <c:formatCode>General</c:formatCode>
                <c:ptCount val="6"/>
                <c:pt idx="0">
                  <c:v>1048576</c:v>
                </c:pt>
                <c:pt idx="1">
                  <c:v>2097152</c:v>
                </c:pt>
                <c:pt idx="2">
                  <c:v>4194304</c:v>
                </c:pt>
                <c:pt idx="3">
                  <c:v>8388608</c:v>
                </c:pt>
                <c:pt idx="4">
                  <c:v>16777216</c:v>
                </c:pt>
                <c:pt idx="5">
                  <c:v>33554432</c:v>
                </c:pt>
              </c:numCache>
            </c:numRef>
          </c:xVal>
          <c:yVal>
            <c:numRef>
              <c:f>constructionSec!$H$4:$M$4</c:f>
              <c:numCache>
                <c:formatCode>General</c:formatCode>
                <c:ptCount val="6"/>
                <c:pt idx="0">
                  <c:v>98.750420000000005</c:v>
                </c:pt>
                <c:pt idx="1">
                  <c:v>93.500420000000005</c:v>
                </c:pt>
                <c:pt idx="2">
                  <c:v>91.297219999999996</c:v>
                </c:pt>
                <c:pt idx="3">
                  <c:v>92.127119999999991</c:v>
                </c:pt>
                <c:pt idx="4">
                  <c:v>90.65715999999999</c:v>
                </c:pt>
                <c:pt idx="5">
                  <c:v>92.327219999999997</c:v>
                </c:pt>
              </c:numCache>
            </c:numRef>
          </c:yVal>
          <c:smooth val="1"/>
          <c:extLst>
            <c:ext xmlns:c16="http://schemas.microsoft.com/office/drawing/2014/chart" uri="{C3380CC4-5D6E-409C-BE32-E72D297353CC}">
              <c16:uniqueId val="{00000000-F3CB-494F-922A-2FFB31595E18}"/>
            </c:ext>
          </c:extLst>
        </c:ser>
        <c:ser>
          <c:idx val="1"/>
          <c:order val="1"/>
          <c:tx>
            <c:strRef>
              <c:f>constructionSec!$A$5</c:f>
              <c:strCache>
                <c:ptCount val="1"/>
                <c:pt idx="0">
                  <c:v>hashing</c:v>
                </c:pt>
              </c:strCache>
            </c:strRef>
          </c:tx>
          <c:spPr>
            <a:ln w="28575">
              <a:solidFill>
                <a:schemeClr val="accent3"/>
              </a:solidFill>
              <a:prstDash val="lgDash"/>
            </a:ln>
          </c:spPr>
          <c:marker>
            <c:symbol val="square"/>
            <c:size val="5"/>
            <c:spPr>
              <a:solidFill>
                <a:schemeClr val="accent3"/>
              </a:solidFill>
              <a:ln w="28575">
                <a:solidFill>
                  <a:schemeClr val="accent3"/>
                </a:solidFill>
                <a:prstDash val="lgDash"/>
              </a:ln>
            </c:spPr>
          </c:marker>
          <c:xVal>
            <c:numRef>
              <c:f>constructionSec!$H$3:$M$3</c:f>
              <c:numCache>
                <c:formatCode>General</c:formatCode>
                <c:ptCount val="6"/>
                <c:pt idx="0">
                  <c:v>1048576</c:v>
                </c:pt>
                <c:pt idx="1">
                  <c:v>2097152</c:v>
                </c:pt>
                <c:pt idx="2">
                  <c:v>4194304</c:v>
                </c:pt>
                <c:pt idx="3">
                  <c:v>8388608</c:v>
                </c:pt>
                <c:pt idx="4">
                  <c:v>16777216</c:v>
                </c:pt>
                <c:pt idx="5">
                  <c:v>33554432</c:v>
                </c:pt>
              </c:numCache>
            </c:numRef>
          </c:xVal>
          <c:yVal>
            <c:numRef>
              <c:f>constructionSec!$H$5:$M$5</c:f>
              <c:numCache>
                <c:formatCode>General</c:formatCode>
                <c:ptCount val="6"/>
                <c:pt idx="0">
                  <c:v>11.727152</c:v>
                </c:pt>
                <c:pt idx="1">
                  <c:v>9.7259519999999995</c:v>
                </c:pt>
                <c:pt idx="2">
                  <c:v>8.2612980000000018</c:v>
                </c:pt>
                <c:pt idx="3">
                  <c:v>7.6845399999999993</c:v>
                </c:pt>
                <c:pt idx="4">
                  <c:v>7.3297499999999998</c:v>
                </c:pt>
                <c:pt idx="5">
                  <c:v>7.111974</c:v>
                </c:pt>
              </c:numCache>
            </c:numRef>
          </c:yVal>
          <c:smooth val="1"/>
          <c:extLst>
            <c:ext xmlns:c16="http://schemas.microsoft.com/office/drawing/2014/chart" uri="{C3380CC4-5D6E-409C-BE32-E72D297353CC}">
              <c16:uniqueId val="{00000001-F3CB-494F-922A-2FFB31595E18}"/>
            </c:ext>
          </c:extLst>
        </c:ser>
        <c:ser>
          <c:idx val="2"/>
          <c:order val="2"/>
          <c:tx>
            <c:strRef>
              <c:f>constructionSec!$A$6</c:f>
              <c:strCache>
                <c:ptCount val="1"/>
                <c:pt idx="0">
                  <c:v>regular</c:v>
                </c:pt>
              </c:strCache>
            </c:strRef>
          </c:tx>
          <c:spPr>
            <a:ln w="12700">
              <a:solidFill>
                <a:schemeClr val="tx1"/>
              </a:solidFill>
            </a:ln>
          </c:spPr>
          <c:marker>
            <c:spPr>
              <a:solidFill>
                <a:schemeClr val="tx1"/>
              </a:solidFill>
              <a:ln>
                <a:solidFill>
                  <a:schemeClr val="tx1"/>
                </a:solidFill>
              </a:ln>
            </c:spPr>
          </c:marker>
          <c:xVal>
            <c:numRef>
              <c:f>constructionSec!$H$3:$M$3</c:f>
              <c:numCache>
                <c:formatCode>General</c:formatCode>
                <c:ptCount val="6"/>
                <c:pt idx="0">
                  <c:v>1048576</c:v>
                </c:pt>
                <c:pt idx="1">
                  <c:v>2097152</c:v>
                </c:pt>
                <c:pt idx="2">
                  <c:v>4194304</c:v>
                </c:pt>
                <c:pt idx="3">
                  <c:v>8388608</c:v>
                </c:pt>
                <c:pt idx="4">
                  <c:v>16777216</c:v>
                </c:pt>
                <c:pt idx="5">
                  <c:v>33554432</c:v>
                </c:pt>
              </c:numCache>
            </c:numRef>
          </c:xVal>
          <c:yVal>
            <c:numRef>
              <c:f>constructionSec!$H$6:$M$6</c:f>
              <c:numCache>
                <c:formatCode>General</c:formatCode>
                <c:ptCount val="6"/>
                <c:pt idx="0">
                  <c:v>9.1659579999999998</c:v>
                </c:pt>
                <c:pt idx="1">
                  <c:v>8.3966219999999989</c:v>
                </c:pt>
                <c:pt idx="2">
                  <c:v>8.0932619999999993</c:v>
                </c:pt>
                <c:pt idx="3">
                  <c:v>7.3105099999999998</c:v>
                </c:pt>
                <c:pt idx="4">
                  <c:v>7.1634759999999993</c:v>
                </c:pt>
                <c:pt idx="5">
                  <c:v>6.9340519999999994</c:v>
                </c:pt>
              </c:numCache>
            </c:numRef>
          </c:yVal>
          <c:smooth val="1"/>
          <c:extLst>
            <c:ext xmlns:c16="http://schemas.microsoft.com/office/drawing/2014/chart" uri="{C3380CC4-5D6E-409C-BE32-E72D297353CC}">
              <c16:uniqueId val="{00000002-F3CB-494F-922A-2FFB31595E18}"/>
            </c:ext>
          </c:extLst>
        </c:ser>
        <c:dLbls>
          <c:showLegendKey val="0"/>
          <c:showVal val="0"/>
          <c:showCatName val="0"/>
          <c:showSerName val="0"/>
          <c:showPercent val="0"/>
          <c:showBubbleSize val="0"/>
        </c:dLbls>
        <c:axId val="82664448"/>
        <c:axId val="82695680"/>
      </c:scatterChart>
      <c:valAx>
        <c:axId val="82664448"/>
        <c:scaling>
          <c:logBase val="2"/>
          <c:orientation val="minMax"/>
          <c:min val="1048576"/>
        </c:scaling>
        <c:delete val="0"/>
        <c:axPos val="b"/>
        <c:title>
          <c:tx>
            <c:rich>
              <a:bodyPr/>
              <a:lstStyle/>
              <a:p>
                <a:pPr>
                  <a:defRPr/>
                </a:pPr>
                <a:r>
                  <a:rPr lang="en-US"/>
                  <a:t># objects</a:t>
                </a:r>
              </a:p>
              <a:p>
                <a:pPr>
                  <a:defRPr/>
                </a:pPr>
                <a:r>
                  <a:rPr lang="en-US"/>
                  <a:t>(# regions = 4, # types = 4, # functions = 4)</a:t>
                </a:r>
              </a:p>
            </c:rich>
          </c:tx>
          <c:overlay val="0"/>
        </c:title>
        <c:numFmt formatCode="General" sourceLinked="1"/>
        <c:majorTickMark val="out"/>
        <c:minorTickMark val="none"/>
        <c:tickLblPos val="nextTo"/>
        <c:crossAx val="82695680"/>
        <c:crosses val="autoZero"/>
        <c:crossBetween val="midCat"/>
        <c:majorUnit val="2"/>
      </c:valAx>
      <c:valAx>
        <c:axId val="82695680"/>
        <c:scaling>
          <c:logBase val="2"/>
          <c:orientation val="minMax"/>
          <c:max val="256"/>
        </c:scaling>
        <c:delete val="0"/>
        <c:axPos val="l"/>
        <c:minorGridlines/>
        <c:title>
          <c:tx>
            <c:rich>
              <a:bodyPr rot="-5400000" vert="horz"/>
              <a:lstStyle/>
              <a:p>
                <a:pPr>
                  <a:defRPr/>
                </a:pPr>
                <a:r>
                  <a:rPr lang="en-US"/>
                  <a:t>Construction Time</a:t>
                </a:r>
              </a:p>
              <a:p>
                <a:pPr>
                  <a:defRPr/>
                </a:pPr>
                <a:r>
                  <a:rPr lang="en-US"/>
                  <a:t>per Object (ns)</a:t>
                </a:r>
              </a:p>
            </c:rich>
          </c:tx>
          <c:overlay val="0"/>
        </c:title>
        <c:numFmt formatCode="General" sourceLinked="1"/>
        <c:majorTickMark val="out"/>
        <c:minorTickMark val="none"/>
        <c:tickLblPos val="nextTo"/>
        <c:crossAx val="82664448"/>
        <c:crosses val="autoZero"/>
        <c:crossBetween val="midCat"/>
        <c:majorUnit val="4"/>
        <c:minorUnit val="2"/>
      </c:valAx>
    </c:plotArea>
    <c:plotVisOnly val="1"/>
    <c:dispBlanksAs val="gap"/>
    <c:showDLblsOverMax val="0"/>
  </c:chart>
  <c:txPr>
    <a:bodyPr/>
    <a:lstStyle/>
    <a:p>
      <a:pPr>
        <a:defRPr sz="1200">
          <a:latin typeface="+mj-lt"/>
          <a:cs typeface="Times New Roman" panose="02020603050405020304"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constructionSec!$A$19</c:f>
              <c:strCache>
                <c:ptCount val="1"/>
                <c:pt idx="0">
                  <c:v>duplication</c:v>
                </c:pt>
              </c:strCache>
            </c:strRef>
          </c:tx>
          <c:spPr>
            <a:ln w="28575">
              <a:solidFill>
                <a:schemeClr val="accent1"/>
              </a:solidFill>
              <a:prstDash val="sysDash"/>
            </a:ln>
          </c:spPr>
          <c:marker>
            <c:spPr>
              <a:solidFill>
                <a:schemeClr val="accent1"/>
              </a:solidFill>
              <a:ln w="28575">
                <a:solidFill>
                  <a:schemeClr val="accent1"/>
                </a:solidFill>
                <a:prstDash val="sysDash"/>
              </a:ln>
            </c:spPr>
          </c:marker>
          <c:xVal>
            <c:numRef>
              <c:f>constructionSec!$H$18:$M$18</c:f>
              <c:numCache>
                <c:formatCode>General</c:formatCode>
                <c:ptCount val="6"/>
                <c:pt idx="0">
                  <c:v>1</c:v>
                </c:pt>
                <c:pt idx="1">
                  <c:v>2</c:v>
                </c:pt>
                <c:pt idx="2">
                  <c:v>4</c:v>
                </c:pt>
                <c:pt idx="3">
                  <c:v>8</c:v>
                </c:pt>
                <c:pt idx="4">
                  <c:v>16</c:v>
                </c:pt>
                <c:pt idx="5">
                  <c:v>32</c:v>
                </c:pt>
              </c:numCache>
            </c:numRef>
          </c:xVal>
          <c:yVal>
            <c:numRef>
              <c:f>constructionSec!$H$19:$M$19</c:f>
              <c:numCache>
                <c:formatCode>General</c:formatCode>
                <c:ptCount val="6"/>
                <c:pt idx="0">
                  <c:v>68.50882</c:v>
                </c:pt>
                <c:pt idx="1">
                  <c:v>76.244299999999996</c:v>
                </c:pt>
                <c:pt idx="2">
                  <c:v>91.297219999999996</c:v>
                </c:pt>
                <c:pt idx="3">
                  <c:v>99.230699999999999</c:v>
                </c:pt>
                <c:pt idx="4">
                  <c:v>106.907</c:v>
                </c:pt>
                <c:pt idx="5">
                  <c:v>114.6686</c:v>
                </c:pt>
              </c:numCache>
            </c:numRef>
          </c:yVal>
          <c:smooth val="1"/>
          <c:extLst>
            <c:ext xmlns:c16="http://schemas.microsoft.com/office/drawing/2014/chart" uri="{C3380CC4-5D6E-409C-BE32-E72D297353CC}">
              <c16:uniqueId val="{00000000-1AED-48C8-8ECF-760E190FD8E4}"/>
            </c:ext>
          </c:extLst>
        </c:ser>
        <c:ser>
          <c:idx val="1"/>
          <c:order val="1"/>
          <c:tx>
            <c:strRef>
              <c:f>constructionSec!$A$20</c:f>
              <c:strCache>
                <c:ptCount val="1"/>
                <c:pt idx="0">
                  <c:v>hashing</c:v>
                </c:pt>
              </c:strCache>
            </c:strRef>
          </c:tx>
          <c:spPr>
            <a:ln w="28575">
              <a:solidFill>
                <a:schemeClr val="accent3"/>
              </a:solidFill>
              <a:prstDash val="lgDash"/>
            </a:ln>
          </c:spPr>
          <c:marker>
            <c:spPr>
              <a:solidFill>
                <a:schemeClr val="accent3"/>
              </a:solidFill>
              <a:ln w="28575">
                <a:solidFill>
                  <a:schemeClr val="accent3"/>
                </a:solidFill>
                <a:prstDash val="lgDash"/>
              </a:ln>
            </c:spPr>
          </c:marker>
          <c:xVal>
            <c:numRef>
              <c:f>constructionSec!$H$18:$M$18</c:f>
              <c:numCache>
                <c:formatCode>General</c:formatCode>
                <c:ptCount val="6"/>
                <c:pt idx="0">
                  <c:v>1</c:v>
                </c:pt>
                <c:pt idx="1">
                  <c:v>2</c:v>
                </c:pt>
                <c:pt idx="2">
                  <c:v>4</c:v>
                </c:pt>
                <c:pt idx="3">
                  <c:v>8</c:v>
                </c:pt>
                <c:pt idx="4">
                  <c:v>16</c:v>
                </c:pt>
                <c:pt idx="5">
                  <c:v>32</c:v>
                </c:pt>
              </c:numCache>
            </c:numRef>
          </c:xVal>
          <c:yVal>
            <c:numRef>
              <c:f>constructionSec!$H$20:$M$20</c:f>
              <c:numCache>
                <c:formatCode>General</c:formatCode>
                <c:ptCount val="6"/>
                <c:pt idx="0">
                  <c:v>8.5167420000000007</c:v>
                </c:pt>
                <c:pt idx="1">
                  <c:v>8.3576200000000007</c:v>
                </c:pt>
                <c:pt idx="2">
                  <c:v>8.2612980000000018</c:v>
                </c:pt>
                <c:pt idx="3">
                  <c:v>8.2343080000000022</c:v>
                </c:pt>
                <c:pt idx="4">
                  <c:v>8.4330580000000008</c:v>
                </c:pt>
                <c:pt idx="5">
                  <c:v>8.1510540000000002</c:v>
                </c:pt>
              </c:numCache>
            </c:numRef>
          </c:yVal>
          <c:smooth val="1"/>
          <c:extLst>
            <c:ext xmlns:c16="http://schemas.microsoft.com/office/drawing/2014/chart" uri="{C3380CC4-5D6E-409C-BE32-E72D297353CC}">
              <c16:uniqueId val="{00000001-1AED-48C8-8ECF-760E190FD8E4}"/>
            </c:ext>
          </c:extLst>
        </c:ser>
        <c:ser>
          <c:idx val="2"/>
          <c:order val="2"/>
          <c:tx>
            <c:strRef>
              <c:f>constructionSec!$A$21</c:f>
              <c:strCache>
                <c:ptCount val="1"/>
                <c:pt idx="0">
                  <c:v>regular</c:v>
                </c:pt>
              </c:strCache>
            </c:strRef>
          </c:tx>
          <c:spPr>
            <a:ln w="12700">
              <a:solidFill>
                <a:schemeClr val="tx1"/>
              </a:solidFill>
            </a:ln>
          </c:spPr>
          <c:marker>
            <c:spPr>
              <a:solidFill>
                <a:schemeClr val="tx1"/>
              </a:solidFill>
              <a:ln>
                <a:solidFill>
                  <a:schemeClr val="tx1"/>
                </a:solidFill>
              </a:ln>
            </c:spPr>
          </c:marker>
          <c:xVal>
            <c:numRef>
              <c:f>constructionSec!$H$18:$M$18</c:f>
              <c:numCache>
                <c:formatCode>General</c:formatCode>
                <c:ptCount val="6"/>
                <c:pt idx="0">
                  <c:v>1</c:v>
                </c:pt>
                <c:pt idx="1">
                  <c:v>2</c:v>
                </c:pt>
                <c:pt idx="2">
                  <c:v>4</c:v>
                </c:pt>
                <c:pt idx="3">
                  <c:v>8</c:v>
                </c:pt>
                <c:pt idx="4">
                  <c:v>16</c:v>
                </c:pt>
                <c:pt idx="5">
                  <c:v>32</c:v>
                </c:pt>
              </c:numCache>
            </c:numRef>
          </c:xVal>
          <c:yVal>
            <c:numRef>
              <c:f>constructionSec!$H$21:$M$21</c:f>
              <c:numCache>
                <c:formatCode>General</c:formatCode>
                <c:ptCount val="6"/>
                <c:pt idx="0">
                  <c:v>7.3821060000000003</c:v>
                </c:pt>
                <c:pt idx="1">
                  <c:v>7.9465899999999987</c:v>
                </c:pt>
                <c:pt idx="2">
                  <c:v>8.0932619999999993</c:v>
                </c:pt>
                <c:pt idx="3">
                  <c:v>7.5628760000000002</c:v>
                </c:pt>
                <c:pt idx="4">
                  <c:v>7.5952520000000003</c:v>
                </c:pt>
                <c:pt idx="5">
                  <c:v>7.4892039999999991</c:v>
                </c:pt>
              </c:numCache>
            </c:numRef>
          </c:yVal>
          <c:smooth val="1"/>
          <c:extLst>
            <c:ext xmlns:c16="http://schemas.microsoft.com/office/drawing/2014/chart" uri="{C3380CC4-5D6E-409C-BE32-E72D297353CC}">
              <c16:uniqueId val="{00000002-1AED-48C8-8ECF-760E190FD8E4}"/>
            </c:ext>
          </c:extLst>
        </c:ser>
        <c:dLbls>
          <c:showLegendKey val="0"/>
          <c:showVal val="0"/>
          <c:showCatName val="0"/>
          <c:showSerName val="0"/>
          <c:showPercent val="0"/>
          <c:showBubbleSize val="0"/>
        </c:dLbls>
        <c:axId val="82733312"/>
        <c:axId val="82739968"/>
      </c:scatterChart>
      <c:valAx>
        <c:axId val="82733312"/>
        <c:scaling>
          <c:logBase val="2"/>
          <c:orientation val="minMax"/>
        </c:scaling>
        <c:delete val="0"/>
        <c:axPos val="b"/>
        <c:title>
          <c:tx>
            <c:rich>
              <a:bodyPr/>
              <a:lstStyle/>
              <a:p>
                <a:pPr>
                  <a:defRPr/>
                </a:pPr>
                <a:r>
                  <a:rPr lang="en-US"/>
                  <a:t># regions</a:t>
                </a:r>
              </a:p>
              <a:p>
                <a:pPr>
                  <a:defRPr/>
                </a:pPr>
                <a:r>
                  <a:rPr lang="en-US"/>
                  <a:t>(# objects = 4M, # types = 4, # functions = 4)</a:t>
                </a:r>
              </a:p>
            </c:rich>
          </c:tx>
          <c:overlay val="0"/>
        </c:title>
        <c:numFmt formatCode="General" sourceLinked="1"/>
        <c:majorTickMark val="out"/>
        <c:minorTickMark val="none"/>
        <c:tickLblPos val="nextTo"/>
        <c:crossAx val="82739968"/>
        <c:crosses val="autoZero"/>
        <c:crossBetween val="midCat"/>
        <c:majorUnit val="2"/>
      </c:valAx>
      <c:valAx>
        <c:axId val="82739968"/>
        <c:scaling>
          <c:logBase val="2"/>
          <c:orientation val="minMax"/>
          <c:max val="256"/>
        </c:scaling>
        <c:delete val="0"/>
        <c:axPos val="l"/>
        <c:minorGridlines/>
        <c:title>
          <c:tx>
            <c:rich>
              <a:bodyPr rot="-5400000" vert="horz"/>
              <a:lstStyle/>
              <a:p>
                <a:pPr>
                  <a:defRPr/>
                </a:pPr>
                <a:r>
                  <a:rPr lang="en-US"/>
                  <a:t>Construction Time</a:t>
                </a:r>
              </a:p>
              <a:p>
                <a:pPr>
                  <a:defRPr/>
                </a:pPr>
                <a:r>
                  <a:rPr lang="en-US"/>
                  <a:t>per Object (ns)</a:t>
                </a:r>
              </a:p>
            </c:rich>
          </c:tx>
          <c:overlay val="0"/>
        </c:title>
        <c:numFmt formatCode="General" sourceLinked="1"/>
        <c:majorTickMark val="out"/>
        <c:minorTickMark val="none"/>
        <c:tickLblPos val="nextTo"/>
        <c:crossAx val="82733312"/>
        <c:crosses val="autoZero"/>
        <c:crossBetween val="midCat"/>
        <c:majorUnit val="4"/>
        <c:minorUnit val="2"/>
      </c:valAx>
    </c:plotArea>
    <c:plotVisOnly val="1"/>
    <c:dispBlanksAs val="gap"/>
    <c:showDLblsOverMax val="0"/>
  </c:chart>
  <c:txPr>
    <a:bodyPr/>
    <a:lstStyle/>
    <a:p>
      <a:pPr>
        <a:defRPr sz="1200">
          <a:latin typeface="+mj-lt"/>
          <a:cs typeface="Times New Roman" panose="02020603050405020304" pitchFamily="18"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constructionSec!$A$49</c:f>
              <c:strCache>
                <c:ptCount val="1"/>
                <c:pt idx="0">
                  <c:v>duplication</c:v>
                </c:pt>
              </c:strCache>
            </c:strRef>
          </c:tx>
          <c:spPr>
            <a:ln w="28575">
              <a:solidFill>
                <a:schemeClr val="accent1"/>
              </a:solidFill>
              <a:prstDash val="sysDash"/>
            </a:ln>
          </c:spPr>
          <c:marker>
            <c:spPr>
              <a:solidFill>
                <a:schemeClr val="accent1"/>
              </a:solidFill>
              <a:ln w="28575">
                <a:solidFill>
                  <a:schemeClr val="accent1"/>
                </a:solidFill>
                <a:prstDash val="sysDash"/>
              </a:ln>
            </c:spPr>
          </c:marker>
          <c:xVal>
            <c:numRef>
              <c:f>constructionSec!$H$48:$M$48</c:f>
              <c:numCache>
                <c:formatCode>General</c:formatCode>
                <c:ptCount val="6"/>
                <c:pt idx="0">
                  <c:v>1</c:v>
                </c:pt>
                <c:pt idx="1">
                  <c:v>2</c:v>
                </c:pt>
                <c:pt idx="2">
                  <c:v>4</c:v>
                </c:pt>
                <c:pt idx="3">
                  <c:v>8</c:v>
                </c:pt>
                <c:pt idx="4">
                  <c:v>16</c:v>
                </c:pt>
                <c:pt idx="5">
                  <c:v>32</c:v>
                </c:pt>
              </c:numCache>
            </c:numRef>
          </c:xVal>
          <c:yVal>
            <c:numRef>
              <c:f>constructionSec!$H$49:$M$49</c:f>
              <c:numCache>
                <c:formatCode>General</c:formatCode>
                <c:ptCount val="6"/>
                <c:pt idx="0">
                  <c:v>80.903840000000002</c:v>
                </c:pt>
                <c:pt idx="1">
                  <c:v>81.193259999999995</c:v>
                </c:pt>
                <c:pt idx="2">
                  <c:v>91.297219999999996</c:v>
                </c:pt>
                <c:pt idx="3">
                  <c:v>87.093600000000023</c:v>
                </c:pt>
                <c:pt idx="4">
                  <c:v>81.143020000000007</c:v>
                </c:pt>
                <c:pt idx="5">
                  <c:v>81.407300000000006</c:v>
                </c:pt>
              </c:numCache>
            </c:numRef>
          </c:yVal>
          <c:smooth val="1"/>
          <c:extLst>
            <c:ext xmlns:c16="http://schemas.microsoft.com/office/drawing/2014/chart" uri="{C3380CC4-5D6E-409C-BE32-E72D297353CC}">
              <c16:uniqueId val="{00000000-6137-4466-BB31-9A5B174E7996}"/>
            </c:ext>
          </c:extLst>
        </c:ser>
        <c:ser>
          <c:idx val="1"/>
          <c:order val="1"/>
          <c:tx>
            <c:strRef>
              <c:f>constructionSec!$A$50</c:f>
              <c:strCache>
                <c:ptCount val="1"/>
                <c:pt idx="0">
                  <c:v>hashing</c:v>
                </c:pt>
              </c:strCache>
            </c:strRef>
          </c:tx>
          <c:spPr>
            <a:ln w="28575">
              <a:solidFill>
                <a:schemeClr val="accent3"/>
              </a:solidFill>
              <a:prstDash val="lgDash"/>
            </a:ln>
          </c:spPr>
          <c:marker>
            <c:spPr>
              <a:solidFill>
                <a:schemeClr val="accent3"/>
              </a:solidFill>
              <a:ln w="28575">
                <a:solidFill>
                  <a:schemeClr val="accent3"/>
                </a:solidFill>
                <a:prstDash val="lgDash"/>
              </a:ln>
            </c:spPr>
          </c:marker>
          <c:xVal>
            <c:numRef>
              <c:f>constructionSec!$H$48:$M$48</c:f>
              <c:numCache>
                <c:formatCode>General</c:formatCode>
                <c:ptCount val="6"/>
                <c:pt idx="0">
                  <c:v>1</c:v>
                </c:pt>
                <c:pt idx="1">
                  <c:v>2</c:v>
                </c:pt>
                <c:pt idx="2">
                  <c:v>4</c:v>
                </c:pt>
                <c:pt idx="3">
                  <c:v>8</c:v>
                </c:pt>
                <c:pt idx="4">
                  <c:v>16</c:v>
                </c:pt>
                <c:pt idx="5">
                  <c:v>32</c:v>
                </c:pt>
              </c:numCache>
            </c:numRef>
          </c:xVal>
          <c:yVal>
            <c:numRef>
              <c:f>constructionSec!$H$50:$M$50</c:f>
              <c:numCache>
                <c:formatCode>General</c:formatCode>
                <c:ptCount val="6"/>
                <c:pt idx="0">
                  <c:v>7.6065560000000003</c:v>
                </c:pt>
                <c:pt idx="1">
                  <c:v>8.1506239999999988</c:v>
                </c:pt>
                <c:pt idx="2">
                  <c:v>8.2612980000000018</c:v>
                </c:pt>
                <c:pt idx="3">
                  <c:v>7.9580799999999998</c:v>
                </c:pt>
                <c:pt idx="4">
                  <c:v>8.4480740000000001</c:v>
                </c:pt>
                <c:pt idx="5">
                  <c:v>8.0147259999999996</c:v>
                </c:pt>
              </c:numCache>
            </c:numRef>
          </c:yVal>
          <c:smooth val="1"/>
          <c:extLst>
            <c:ext xmlns:c16="http://schemas.microsoft.com/office/drawing/2014/chart" uri="{C3380CC4-5D6E-409C-BE32-E72D297353CC}">
              <c16:uniqueId val="{00000001-6137-4466-BB31-9A5B174E7996}"/>
            </c:ext>
          </c:extLst>
        </c:ser>
        <c:ser>
          <c:idx val="2"/>
          <c:order val="2"/>
          <c:tx>
            <c:strRef>
              <c:f>constructionSec!$A$51</c:f>
              <c:strCache>
                <c:ptCount val="1"/>
                <c:pt idx="0">
                  <c:v>regular</c:v>
                </c:pt>
              </c:strCache>
            </c:strRef>
          </c:tx>
          <c:spPr>
            <a:ln w="12700">
              <a:solidFill>
                <a:schemeClr val="tx1"/>
              </a:solidFill>
            </a:ln>
          </c:spPr>
          <c:marker>
            <c:spPr>
              <a:solidFill>
                <a:schemeClr val="tx1"/>
              </a:solidFill>
              <a:ln>
                <a:solidFill>
                  <a:schemeClr val="tx1"/>
                </a:solidFill>
              </a:ln>
            </c:spPr>
          </c:marker>
          <c:xVal>
            <c:numRef>
              <c:f>constructionSec!$H$48:$M$48</c:f>
              <c:numCache>
                <c:formatCode>General</c:formatCode>
                <c:ptCount val="6"/>
                <c:pt idx="0">
                  <c:v>1</c:v>
                </c:pt>
                <c:pt idx="1">
                  <c:v>2</c:v>
                </c:pt>
                <c:pt idx="2">
                  <c:v>4</c:v>
                </c:pt>
                <c:pt idx="3">
                  <c:v>8</c:v>
                </c:pt>
                <c:pt idx="4">
                  <c:v>16</c:v>
                </c:pt>
                <c:pt idx="5">
                  <c:v>32</c:v>
                </c:pt>
              </c:numCache>
            </c:numRef>
          </c:xVal>
          <c:yVal>
            <c:numRef>
              <c:f>constructionSec!$H$51:$M$51</c:f>
              <c:numCache>
                <c:formatCode>General</c:formatCode>
                <c:ptCount val="6"/>
                <c:pt idx="0">
                  <c:v>7.5097080000000007</c:v>
                </c:pt>
                <c:pt idx="1">
                  <c:v>7.4718020000000003</c:v>
                </c:pt>
                <c:pt idx="2">
                  <c:v>8.0932619999999993</c:v>
                </c:pt>
                <c:pt idx="3">
                  <c:v>8.3815559999999998</c:v>
                </c:pt>
                <c:pt idx="4">
                  <c:v>7.0238579999999997</c:v>
                </c:pt>
                <c:pt idx="5">
                  <c:v>7.3562599999999998</c:v>
                </c:pt>
              </c:numCache>
            </c:numRef>
          </c:yVal>
          <c:smooth val="1"/>
          <c:extLst>
            <c:ext xmlns:c16="http://schemas.microsoft.com/office/drawing/2014/chart" uri="{C3380CC4-5D6E-409C-BE32-E72D297353CC}">
              <c16:uniqueId val="{00000002-6137-4466-BB31-9A5B174E7996}"/>
            </c:ext>
          </c:extLst>
        </c:ser>
        <c:dLbls>
          <c:showLegendKey val="0"/>
          <c:showVal val="0"/>
          <c:showCatName val="0"/>
          <c:showSerName val="0"/>
          <c:showPercent val="0"/>
          <c:showBubbleSize val="0"/>
        </c:dLbls>
        <c:axId val="87311872"/>
        <c:axId val="87330816"/>
      </c:scatterChart>
      <c:valAx>
        <c:axId val="87311872"/>
        <c:scaling>
          <c:logBase val="2"/>
          <c:orientation val="minMax"/>
        </c:scaling>
        <c:delete val="0"/>
        <c:axPos val="b"/>
        <c:title>
          <c:tx>
            <c:rich>
              <a:bodyPr/>
              <a:lstStyle/>
              <a:p>
                <a:pPr>
                  <a:defRPr/>
                </a:pPr>
                <a:r>
                  <a:rPr lang="en-US"/>
                  <a:t># polymorphic functions per type</a:t>
                </a:r>
              </a:p>
              <a:p>
                <a:pPr>
                  <a:defRPr/>
                </a:pPr>
                <a:r>
                  <a:rPr lang="en-US"/>
                  <a:t>(# objects = 4M, # regions = 4, # types = 4)</a:t>
                </a:r>
              </a:p>
            </c:rich>
          </c:tx>
          <c:overlay val="0"/>
        </c:title>
        <c:numFmt formatCode="General" sourceLinked="1"/>
        <c:majorTickMark val="out"/>
        <c:minorTickMark val="none"/>
        <c:tickLblPos val="nextTo"/>
        <c:crossAx val="87330816"/>
        <c:crosses val="autoZero"/>
        <c:crossBetween val="midCat"/>
        <c:majorUnit val="2"/>
      </c:valAx>
      <c:valAx>
        <c:axId val="87330816"/>
        <c:scaling>
          <c:logBase val="2"/>
          <c:orientation val="minMax"/>
          <c:max val="256"/>
        </c:scaling>
        <c:delete val="0"/>
        <c:axPos val="l"/>
        <c:minorGridlines/>
        <c:title>
          <c:tx>
            <c:rich>
              <a:bodyPr rot="-5400000" vert="horz"/>
              <a:lstStyle/>
              <a:p>
                <a:pPr>
                  <a:defRPr/>
                </a:pPr>
                <a:r>
                  <a:rPr lang="en-US"/>
                  <a:t>Construction Time</a:t>
                </a:r>
              </a:p>
              <a:p>
                <a:pPr>
                  <a:defRPr/>
                </a:pPr>
                <a:r>
                  <a:rPr lang="en-US"/>
                  <a:t>per Object (ns)</a:t>
                </a:r>
              </a:p>
            </c:rich>
          </c:tx>
          <c:overlay val="0"/>
        </c:title>
        <c:numFmt formatCode="General" sourceLinked="1"/>
        <c:majorTickMark val="out"/>
        <c:minorTickMark val="none"/>
        <c:tickLblPos val="nextTo"/>
        <c:crossAx val="87311872"/>
        <c:crosses val="autoZero"/>
        <c:crossBetween val="midCat"/>
        <c:majorUnit val="4"/>
        <c:minorUnit val="2"/>
      </c:valAx>
    </c:plotArea>
    <c:plotVisOnly val="1"/>
    <c:dispBlanksAs val="gap"/>
    <c:showDLblsOverMax val="0"/>
  </c:chart>
  <c:txPr>
    <a:bodyPr/>
    <a:lstStyle/>
    <a:p>
      <a:pPr>
        <a:defRPr sz="1200">
          <a:latin typeface="+mj-lt"/>
          <a:cs typeface="Times New Roman" panose="02020603050405020304" pitchFamily="18"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constructionSec!$A$34</c:f>
              <c:strCache>
                <c:ptCount val="1"/>
                <c:pt idx="0">
                  <c:v>duplication</c:v>
                </c:pt>
              </c:strCache>
            </c:strRef>
          </c:tx>
          <c:spPr>
            <a:ln w="28575">
              <a:solidFill>
                <a:schemeClr val="accent1"/>
              </a:solidFill>
              <a:prstDash val="sysDash"/>
            </a:ln>
          </c:spPr>
          <c:marker>
            <c:spPr>
              <a:solidFill>
                <a:schemeClr val="accent1"/>
              </a:solidFill>
              <a:ln w="28575">
                <a:solidFill>
                  <a:schemeClr val="accent1"/>
                </a:solidFill>
                <a:prstDash val="sysDash"/>
              </a:ln>
            </c:spPr>
          </c:marker>
          <c:xVal>
            <c:numRef>
              <c:f>constructionSec!$H$33:$M$33</c:f>
              <c:numCache>
                <c:formatCode>General</c:formatCode>
                <c:ptCount val="6"/>
                <c:pt idx="0">
                  <c:v>1</c:v>
                </c:pt>
                <c:pt idx="1">
                  <c:v>2</c:v>
                </c:pt>
                <c:pt idx="2">
                  <c:v>4</c:v>
                </c:pt>
                <c:pt idx="3">
                  <c:v>8</c:v>
                </c:pt>
                <c:pt idx="4">
                  <c:v>16</c:v>
                </c:pt>
                <c:pt idx="5">
                  <c:v>32</c:v>
                </c:pt>
              </c:numCache>
            </c:numRef>
          </c:xVal>
          <c:yVal>
            <c:numRef>
              <c:f>constructionSec!$H$34:$M$34</c:f>
              <c:numCache>
                <c:formatCode>General</c:formatCode>
                <c:ptCount val="6"/>
                <c:pt idx="0">
                  <c:v>35.121099999999998</c:v>
                </c:pt>
                <c:pt idx="1">
                  <c:v>58.865840000000006</c:v>
                </c:pt>
                <c:pt idx="2">
                  <c:v>91.297219999999996</c:v>
                </c:pt>
                <c:pt idx="3">
                  <c:v>101.99026000000001</c:v>
                </c:pt>
                <c:pt idx="4">
                  <c:v>140.82400000000001</c:v>
                </c:pt>
                <c:pt idx="5">
                  <c:v>139.94579999999999</c:v>
                </c:pt>
              </c:numCache>
            </c:numRef>
          </c:yVal>
          <c:smooth val="1"/>
          <c:extLst>
            <c:ext xmlns:c16="http://schemas.microsoft.com/office/drawing/2014/chart" uri="{C3380CC4-5D6E-409C-BE32-E72D297353CC}">
              <c16:uniqueId val="{00000000-675C-4EBD-BA63-826ECEC39CC2}"/>
            </c:ext>
          </c:extLst>
        </c:ser>
        <c:ser>
          <c:idx val="1"/>
          <c:order val="1"/>
          <c:tx>
            <c:strRef>
              <c:f>constructionSec!$A$35</c:f>
              <c:strCache>
                <c:ptCount val="1"/>
                <c:pt idx="0">
                  <c:v>hashing</c:v>
                </c:pt>
              </c:strCache>
            </c:strRef>
          </c:tx>
          <c:spPr>
            <a:ln w="28575">
              <a:solidFill>
                <a:schemeClr val="accent3"/>
              </a:solidFill>
              <a:prstDash val="lgDash"/>
            </a:ln>
          </c:spPr>
          <c:marker>
            <c:spPr>
              <a:solidFill>
                <a:schemeClr val="accent3"/>
              </a:solidFill>
              <a:ln w="28575">
                <a:solidFill>
                  <a:schemeClr val="accent3"/>
                </a:solidFill>
                <a:prstDash val="lgDash"/>
              </a:ln>
            </c:spPr>
          </c:marker>
          <c:xVal>
            <c:numRef>
              <c:f>constructionSec!$H$33:$M$33</c:f>
              <c:numCache>
                <c:formatCode>General</c:formatCode>
                <c:ptCount val="6"/>
                <c:pt idx="0">
                  <c:v>1</c:v>
                </c:pt>
                <c:pt idx="1">
                  <c:v>2</c:v>
                </c:pt>
                <c:pt idx="2">
                  <c:v>4</c:v>
                </c:pt>
                <c:pt idx="3">
                  <c:v>8</c:v>
                </c:pt>
                <c:pt idx="4">
                  <c:v>16</c:v>
                </c:pt>
                <c:pt idx="5">
                  <c:v>32</c:v>
                </c:pt>
              </c:numCache>
            </c:numRef>
          </c:xVal>
          <c:yVal>
            <c:numRef>
              <c:f>constructionSec!$H$35:$M$35</c:f>
              <c:numCache>
                <c:formatCode>General</c:formatCode>
                <c:ptCount val="6"/>
                <c:pt idx="0">
                  <c:v>7.9833980000000002</c:v>
                </c:pt>
                <c:pt idx="1">
                  <c:v>8.3711640000000003</c:v>
                </c:pt>
                <c:pt idx="2">
                  <c:v>8.2612980000000018</c:v>
                </c:pt>
                <c:pt idx="3">
                  <c:v>8.3116999999999983</c:v>
                </c:pt>
                <c:pt idx="4">
                  <c:v>8.0092920000000003</c:v>
                </c:pt>
                <c:pt idx="5">
                  <c:v>8.3226680000000002</c:v>
                </c:pt>
              </c:numCache>
            </c:numRef>
          </c:yVal>
          <c:smooth val="1"/>
          <c:extLst>
            <c:ext xmlns:c16="http://schemas.microsoft.com/office/drawing/2014/chart" uri="{C3380CC4-5D6E-409C-BE32-E72D297353CC}">
              <c16:uniqueId val="{00000001-675C-4EBD-BA63-826ECEC39CC2}"/>
            </c:ext>
          </c:extLst>
        </c:ser>
        <c:ser>
          <c:idx val="2"/>
          <c:order val="2"/>
          <c:tx>
            <c:strRef>
              <c:f>constructionSec!$A$36</c:f>
              <c:strCache>
                <c:ptCount val="1"/>
                <c:pt idx="0">
                  <c:v>regular</c:v>
                </c:pt>
              </c:strCache>
            </c:strRef>
          </c:tx>
          <c:spPr>
            <a:ln w="12700">
              <a:solidFill>
                <a:schemeClr val="tx1"/>
              </a:solidFill>
            </a:ln>
          </c:spPr>
          <c:marker>
            <c:spPr>
              <a:solidFill>
                <a:schemeClr val="tx1"/>
              </a:solidFill>
              <a:ln>
                <a:solidFill>
                  <a:schemeClr val="tx1"/>
                </a:solidFill>
              </a:ln>
            </c:spPr>
          </c:marker>
          <c:xVal>
            <c:numRef>
              <c:f>constructionSec!$H$33:$M$33</c:f>
              <c:numCache>
                <c:formatCode>General</c:formatCode>
                <c:ptCount val="6"/>
                <c:pt idx="0">
                  <c:v>1</c:v>
                </c:pt>
                <c:pt idx="1">
                  <c:v>2</c:v>
                </c:pt>
                <c:pt idx="2">
                  <c:v>4</c:v>
                </c:pt>
                <c:pt idx="3">
                  <c:v>8</c:v>
                </c:pt>
                <c:pt idx="4">
                  <c:v>16</c:v>
                </c:pt>
                <c:pt idx="5">
                  <c:v>32</c:v>
                </c:pt>
              </c:numCache>
            </c:numRef>
          </c:xVal>
          <c:yVal>
            <c:numRef>
              <c:f>constructionSec!$H$36:$M$36</c:f>
              <c:numCache>
                <c:formatCode>General</c:formatCode>
                <c:ptCount val="6"/>
                <c:pt idx="0">
                  <c:v>6.9643519999999999</c:v>
                </c:pt>
                <c:pt idx="1">
                  <c:v>7.668018</c:v>
                </c:pt>
                <c:pt idx="2">
                  <c:v>8.0932619999999993</c:v>
                </c:pt>
                <c:pt idx="3">
                  <c:v>7.2599419999999988</c:v>
                </c:pt>
                <c:pt idx="4">
                  <c:v>7.1810719999999995</c:v>
                </c:pt>
                <c:pt idx="5">
                  <c:v>7.2303759999999997</c:v>
                </c:pt>
              </c:numCache>
            </c:numRef>
          </c:yVal>
          <c:smooth val="1"/>
          <c:extLst>
            <c:ext xmlns:c16="http://schemas.microsoft.com/office/drawing/2014/chart" uri="{C3380CC4-5D6E-409C-BE32-E72D297353CC}">
              <c16:uniqueId val="{00000002-675C-4EBD-BA63-826ECEC39CC2}"/>
            </c:ext>
          </c:extLst>
        </c:ser>
        <c:dLbls>
          <c:showLegendKey val="0"/>
          <c:showVal val="0"/>
          <c:showCatName val="0"/>
          <c:showSerName val="0"/>
          <c:showPercent val="0"/>
          <c:showBubbleSize val="0"/>
        </c:dLbls>
        <c:axId val="87376640"/>
        <c:axId val="87378944"/>
      </c:scatterChart>
      <c:valAx>
        <c:axId val="87376640"/>
        <c:scaling>
          <c:logBase val="2"/>
          <c:orientation val="minMax"/>
        </c:scaling>
        <c:delete val="0"/>
        <c:axPos val="b"/>
        <c:title>
          <c:tx>
            <c:rich>
              <a:bodyPr/>
              <a:lstStyle/>
              <a:p>
                <a:pPr>
                  <a:defRPr/>
                </a:pPr>
                <a:r>
                  <a:rPr lang="en-US"/>
                  <a:t># polymorphic types</a:t>
                </a:r>
              </a:p>
              <a:p>
                <a:pPr>
                  <a:defRPr/>
                </a:pPr>
                <a:r>
                  <a:rPr lang="en-US"/>
                  <a:t>(# objetcs = 4M, # regions = 4, # functions = 4)</a:t>
                </a:r>
              </a:p>
            </c:rich>
          </c:tx>
          <c:overlay val="0"/>
        </c:title>
        <c:numFmt formatCode="General" sourceLinked="1"/>
        <c:majorTickMark val="out"/>
        <c:minorTickMark val="none"/>
        <c:tickLblPos val="nextTo"/>
        <c:crossAx val="87378944"/>
        <c:crosses val="autoZero"/>
        <c:crossBetween val="midCat"/>
        <c:majorUnit val="2"/>
      </c:valAx>
      <c:valAx>
        <c:axId val="87378944"/>
        <c:scaling>
          <c:logBase val="2"/>
          <c:orientation val="minMax"/>
          <c:max val="256"/>
        </c:scaling>
        <c:delete val="0"/>
        <c:axPos val="l"/>
        <c:minorGridlines/>
        <c:title>
          <c:tx>
            <c:rich>
              <a:bodyPr rot="-5400000" vert="horz"/>
              <a:lstStyle/>
              <a:p>
                <a:pPr>
                  <a:defRPr/>
                </a:pPr>
                <a:r>
                  <a:rPr lang="en-US"/>
                  <a:t>Construction Time</a:t>
                </a:r>
              </a:p>
              <a:p>
                <a:pPr>
                  <a:defRPr/>
                </a:pPr>
                <a:r>
                  <a:rPr lang="en-US"/>
                  <a:t>per Object (ns)</a:t>
                </a:r>
              </a:p>
            </c:rich>
          </c:tx>
          <c:overlay val="0"/>
        </c:title>
        <c:numFmt formatCode="General" sourceLinked="1"/>
        <c:majorTickMark val="out"/>
        <c:minorTickMark val="none"/>
        <c:tickLblPos val="nextTo"/>
        <c:crossAx val="87376640"/>
        <c:crosses val="autoZero"/>
        <c:crossBetween val="midCat"/>
        <c:majorUnit val="4"/>
        <c:minorUnit val="2"/>
      </c:valAx>
    </c:plotArea>
    <c:plotVisOnly val="1"/>
    <c:dispBlanksAs val="gap"/>
    <c:showDLblsOverMax val="0"/>
  </c:chart>
  <c:txPr>
    <a:bodyPr/>
    <a:lstStyle/>
    <a:p>
      <a:pPr>
        <a:defRPr sz="1200">
          <a:latin typeface="+mj-lt"/>
          <a:cs typeface="Times New Roman" panose="02020603050405020304" pitchFamily="18"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constructionSec!$A$4</c:f>
              <c:strCache>
                <c:ptCount val="1"/>
                <c:pt idx="0">
                  <c:v>duplication</c:v>
                </c:pt>
              </c:strCache>
            </c:strRef>
          </c:tx>
          <c:spPr>
            <a:ln w="28575">
              <a:solidFill>
                <a:schemeClr val="accent1"/>
              </a:solidFill>
              <a:prstDash val="sysDash"/>
            </a:ln>
          </c:spPr>
          <c:marker>
            <c:spPr>
              <a:solidFill>
                <a:schemeClr val="accent1"/>
              </a:solidFill>
              <a:ln w="28575">
                <a:solidFill>
                  <a:schemeClr val="accent1"/>
                </a:solidFill>
                <a:prstDash val="sysDash"/>
              </a:ln>
            </c:spPr>
          </c:marker>
          <c:xVal>
            <c:numRef>
              <c:f>constructionSec!$H$3:$M$3</c:f>
              <c:numCache>
                <c:formatCode>General</c:formatCode>
                <c:ptCount val="6"/>
                <c:pt idx="0">
                  <c:v>1048576</c:v>
                </c:pt>
                <c:pt idx="1">
                  <c:v>2097152</c:v>
                </c:pt>
                <c:pt idx="2">
                  <c:v>4194304</c:v>
                </c:pt>
                <c:pt idx="3">
                  <c:v>8388608</c:v>
                </c:pt>
                <c:pt idx="4">
                  <c:v>16777216</c:v>
                </c:pt>
                <c:pt idx="5">
                  <c:v>33554432</c:v>
                </c:pt>
              </c:numCache>
            </c:numRef>
          </c:xVal>
          <c:yVal>
            <c:numRef>
              <c:f>constructionSec!$H$4:$M$4</c:f>
              <c:numCache>
                <c:formatCode>General</c:formatCode>
                <c:ptCount val="6"/>
                <c:pt idx="0">
                  <c:v>98.750420000000005</c:v>
                </c:pt>
                <c:pt idx="1">
                  <c:v>93.500420000000005</c:v>
                </c:pt>
                <c:pt idx="2">
                  <c:v>91.297219999999996</c:v>
                </c:pt>
                <c:pt idx="3">
                  <c:v>92.127119999999991</c:v>
                </c:pt>
                <c:pt idx="4">
                  <c:v>90.65715999999999</c:v>
                </c:pt>
                <c:pt idx="5">
                  <c:v>92.327219999999997</c:v>
                </c:pt>
              </c:numCache>
            </c:numRef>
          </c:yVal>
          <c:smooth val="1"/>
          <c:extLst>
            <c:ext xmlns:c16="http://schemas.microsoft.com/office/drawing/2014/chart" uri="{C3380CC4-5D6E-409C-BE32-E72D297353CC}">
              <c16:uniqueId val="{00000000-EDD5-4C96-B19F-0A0BD625FB89}"/>
            </c:ext>
          </c:extLst>
        </c:ser>
        <c:ser>
          <c:idx val="1"/>
          <c:order val="1"/>
          <c:tx>
            <c:strRef>
              <c:f>constructionSec!$A$5</c:f>
              <c:strCache>
                <c:ptCount val="1"/>
                <c:pt idx="0">
                  <c:v>hashing</c:v>
                </c:pt>
              </c:strCache>
            </c:strRef>
          </c:tx>
          <c:spPr>
            <a:ln w="28575">
              <a:solidFill>
                <a:schemeClr val="accent3"/>
              </a:solidFill>
              <a:prstDash val="lgDash"/>
            </a:ln>
          </c:spPr>
          <c:marker>
            <c:symbol val="square"/>
            <c:size val="5"/>
            <c:spPr>
              <a:solidFill>
                <a:schemeClr val="accent3"/>
              </a:solidFill>
              <a:ln w="28575">
                <a:solidFill>
                  <a:schemeClr val="accent3"/>
                </a:solidFill>
                <a:prstDash val="lgDash"/>
              </a:ln>
            </c:spPr>
          </c:marker>
          <c:xVal>
            <c:numRef>
              <c:f>constructionSec!$H$3:$M$3</c:f>
              <c:numCache>
                <c:formatCode>General</c:formatCode>
                <c:ptCount val="6"/>
                <c:pt idx="0">
                  <c:v>1048576</c:v>
                </c:pt>
                <c:pt idx="1">
                  <c:v>2097152</c:v>
                </c:pt>
                <c:pt idx="2">
                  <c:v>4194304</c:v>
                </c:pt>
                <c:pt idx="3">
                  <c:v>8388608</c:v>
                </c:pt>
                <c:pt idx="4">
                  <c:v>16777216</c:v>
                </c:pt>
                <c:pt idx="5">
                  <c:v>33554432</c:v>
                </c:pt>
              </c:numCache>
            </c:numRef>
          </c:xVal>
          <c:yVal>
            <c:numRef>
              <c:f>constructionSec!$H$5:$M$5</c:f>
              <c:numCache>
                <c:formatCode>General</c:formatCode>
                <c:ptCount val="6"/>
                <c:pt idx="0">
                  <c:v>11.727152</c:v>
                </c:pt>
                <c:pt idx="1">
                  <c:v>9.7259519999999995</c:v>
                </c:pt>
                <c:pt idx="2">
                  <c:v>8.2612980000000018</c:v>
                </c:pt>
                <c:pt idx="3">
                  <c:v>7.6845399999999993</c:v>
                </c:pt>
                <c:pt idx="4">
                  <c:v>7.3297499999999998</c:v>
                </c:pt>
                <c:pt idx="5">
                  <c:v>7.111974</c:v>
                </c:pt>
              </c:numCache>
            </c:numRef>
          </c:yVal>
          <c:smooth val="1"/>
          <c:extLst>
            <c:ext xmlns:c16="http://schemas.microsoft.com/office/drawing/2014/chart" uri="{C3380CC4-5D6E-409C-BE32-E72D297353CC}">
              <c16:uniqueId val="{00000001-EDD5-4C96-B19F-0A0BD625FB89}"/>
            </c:ext>
          </c:extLst>
        </c:ser>
        <c:ser>
          <c:idx val="2"/>
          <c:order val="2"/>
          <c:tx>
            <c:strRef>
              <c:f>constructionSec!$A$6</c:f>
              <c:strCache>
                <c:ptCount val="1"/>
                <c:pt idx="0">
                  <c:v>regular</c:v>
                </c:pt>
              </c:strCache>
            </c:strRef>
          </c:tx>
          <c:spPr>
            <a:ln w="12700">
              <a:solidFill>
                <a:schemeClr val="tx1"/>
              </a:solidFill>
            </a:ln>
          </c:spPr>
          <c:marker>
            <c:spPr>
              <a:solidFill>
                <a:schemeClr val="tx1"/>
              </a:solidFill>
              <a:ln>
                <a:solidFill>
                  <a:schemeClr val="tx1"/>
                </a:solidFill>
              </a:ln>
            </c:spPr>
          </c:marker>
          <c:xVal>
            <c:numRef>
              <c:f>constructionSec!$H$3:$M$3</c:f>
              <c:numCache>
                <c:formatCode>General</c:formatCode>
                <c:ptCount val="6"/>
                <c:pt idx="0">
                  <c:v>1048576</c:v>
                </c:pt>
                <c:pt idx="1">
                  <c:v>2097152</c:v>
                </c:pt>
                <c:pt idx="2">
                  <c:v>4194304</c:v>
                </c:pt>
                <c:pt idx="3">
                  <c:v>8388608</c:v>
                </c:pt>
                <c:pt idx="4">
                  <c:v>16777216</c:v>
                </c:pt>
                <c:pt idx="5">
                  <c:v>33554432</c:v>
                </c:pt>
              </c:numCache>
            </c:numRef>
          </c:xVal>
          <c:yVal>
            <c:numRef>
              <c:f>constructionSec!$H$6:$M$6</c:f>
              <c:numCache>
                <c:formatCode>General</c:formatCode>
                <c:ptCount val="6"/>
                <c:pt idx="0">
                  <c:v>9.1659579999999998</c:v>
                </c:pt>
                <c:pt idx="1">
                  <c:v>8.3966219999999989</c:v>
                </c:pt>
                <c:pt idx="2">
                  <c:v>8.0932619999999993</c:v>
                </c:pt>
                <c:pt idx="3">
                  <c:v>7.3105099999999998</c:v>
                </c:pt>
                <c:pt idx="4">
                  <c:v>7.1634759999999993</c:v>
                </c:pt>
                <c:pt idx="5">
                  <c:v>6.9340519999999994</c:v>
                </c:pt>
              </c:numCache>
            </c:numRef>
          </c:yVal>
          <c:smooth val="1"/>
          <c:extLst>
            <c:ext xmlns:c16="http://schemas.microsoft.com/office/drawing/2014/chart" uri="{C3380CC4-5D6E-409C-BE32-E72D297353CC}">
              <c16:uniqueId val="{00000002-EDD5-4C96-B19F-0A0BD625FB89}"/>
            </c:ext>
          </c:extLst>
        </c:ser>
        <c:dLbls>
          <c:showLegendKey val="0"/>
          <c:showVal val="0"/>
          <c:showCatName val="0"/>
          <c:showSerName val="0"/>
          <c:showPercent val="0"/>
          <c:showBubbleSize val="0"/>
        </c:dLbls>
        <c:axId val="38775040"/>
        <c:axId val="38792192"/>
      </c:scatterChart>
      <c:valAx>
        <c:axId val="38775040"/>
        <c:scaling>
          <c:logBase val="2"/>
          <c:orientation val="minMax"/>
          <c:min val="1048576"/>
        </c:scaling>
        <c:delete val="0"/>
        <c:axPos val="b"/>
        <c:title>
          <c:tx>
            <c:rich>
              <a:bodyPr/>
              <a:lstStyle/>
              <a:p>
                <a:pPr>
                  <a:defRPr/>
                </a:pPr>
                <a:r>
                  <a:rPr lang="en-US"/>
                  <a:t># objects</a:t>
                </a:r>
              </a:p>
              <a:p>
                <a:pPr>
                  <a:defRPr/>
                </a:pPr>
                <a:r>
                  <a:rPr lang="en-US"/>
                  <a:t>(# regions = 4, # types = 4, # functions = 4)</a:t>
                </a:r>
              </a:p>
            </c:rich>
          </c:tx>
          <c:overlay val="0"/>
        </c:title>
        <c:numFmt formatCode="General" sourceLinked="1"/>
        <c:majorTickMark val="out"/>
        <c:minorTickMark val="none"/>
        <c:tickLblPos val="nextTo"/>
        <c:crossAx val="38792192"/>
        <c:crosses val="autoZero"/>
        <c:crossBetween val="midCat"/>
        <c:majorUnit val="2"/>
      </c:valAx>
      <c:valAx>
        <c:axId val="38792192"/>
        <c:scaling>
          <c:logBase val="2"/>
          <c:orientation val="minMax"/>
          <c:max val="256"/>
        </c:scaling>
        <c:delete val="0"/>
        <c:axPos val="l"/>
        <c:minorGridlines/>
        <c:title>
          <c:tx>
            <c:rich>
              <a:bodyPr rot="-5400000" vert="horz"/>
              <a:lstStyle/>
              <a:p>
                <a:pPr>
                  <a:defRPr/>
                </a:pPr>
                <a:r>
                  <a:rPr lang="en-US"/>
                  <a:t>Construction Time</a:t>
                </a:r>
              </a:p>
              <a:p>
                <a:pPr>
                  <a:defRPr/>
                </a:pPr>
                <a:r>
                  <a:rPr lang="en-US"/>
                  <a:t>per Object (ns)</a:t>
                </a:r>
              </a:p>
            </c:rich>
          </c:tx>
          <c:overlay val="0"/>
        </c:title>
        <c:numFmt formatCode="General" sourceLinked="1"/>
        <c:majorTickMark val="out"/>
        <c:minorTickMark val="none"/>
        <c:tickLblPos val="nextTo"/>
        <c:crossAx val="38775040"/>
        <c:crosses val="autoZero"/>
        <c:crossBetween val="midCat"/>
        <c:majorUnit val="4"/>
        <c:minorUnit val="2"/>
      </c:valAx>
    </c:plotArea>
    <c:legend>
      <c:legendPos val="t"/>
      <c:overlay val="0"/>
    </c:legend>
    <c:plotVisOnly val="1"/>
    <c:dispBlanksAs val="gap"/>
    <c:showDLblsOverMax val="0"/>
  </c:chart>
  <c:txPr>
    <a:bodyPr/>
    <a:lstStyle/>
    <a:p>
      <a:pPr>
        <a:defRPr sz="1200">
          <a:latin typeface="+mj-lt"/>
          <a:cs typeface="Times New Roman" panose="02020603050405020304" pitchFamily="18"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dispatchSec!$A$4</c:f>
              <c:strCache>
                <c:ptCount val="1"/>
                <c:pt idx="0">
                  <c:v>duplication</c:v>
                </c:pt>
              </c:strCache>
            </c:strRef>
          </c:tx>
          <c:spPr>
            <a:ln w="28575">
              <a:solidFill>
                <a:schemeClr val="accent1"/>
              </a:solidFill>
              <a:prstDash val="sysDash"/>
            </a:ln>
          </c:spPr>
          <c:marker>
            <c:spPr>
              <a:solidFill>
                <a:schemeClr val="accent1"/>
              </a:solidFill>
              <a:ln w="28575">
                <a:solidFill>
                  <a:schemeClr val="accent1"/>
                </a:solidFill>
                <a:prstDash val="sysDash"/>
              </a:ln>
            </c:spPr>
          </c:marker>
          <c:xVal>
            <c:numRef>
              <c:f>dispatchSec!$H$3:$M$3</c:f>
              <c:numCache>
                <c:formatCode>General</c:formatCode>
                <c:ptCount val="6"/>
                <c:pt idx="0">
                  <c:v>1048576</c:v>
                </c:pt>
                <c:pt idx="1">
                  <c:v>2097152</c:v>
                </c:pt>
                <c:pt idx="2">
                  <c:v>4194304</c:v>
                </c:pt>
                <c:pt idx="3">
                  <c:v>8388608</c:v>
                </c:pt>
                <c:pt idx="4">
                  <c:v>16777216</c:v>
                </c:pt>
                <c:pt idx="5">
                  <c:v>33554432</c:v>
                </c:pt>
              </c:numCache>
            </c:numRef>
          </c:xVal>
          <c:yVal>
            <c:numRef>
              <c:f>dispatchSec!$H$4:$M$4</c:f>
              <c:numCache>
                <c:formatCode>General</c:formatCode>
                <c:ptCount val="6"/>
                <c:pt idx="0">
                  <c:v>2.6827820000000004</c:v>
                </c:pt>
                <c:pt idx="1">
                  <c:v>2.6801839999999997</c:v>
                </c:pt>
                <c:pt idx="2">
                  <c:v>2.6804939999999999</c:v>
                </c:pt>
                <c:pt idx="3">
                  <c:v>2.6841020000000002</c:v>
                </c:pt>
                <c:pt idx="4">
                  <c:v>2.68174</c:v>
                </c:pt>
                <c:pt idx="5">
                  <c:v>2.680666</c:v>
                </c:pt>
              </c:numCache>
            </c:numRef>
          </c:yVal>
          <c:smooth val="1"/>
          <c:extLst>
            <c:ext xmlns:c16="http://schemas.microsoft.com/office/drawing/2014/chart" uri="{C3380CC4-5D6E-409C-BE32-E72D297353CC}">
              <c16:uniqueId val="{00000000-5B76-4108-87DF-E0CD039BA82F}"/>
            </c:ext>
          </c:extLst>
        </c:ser>
        <c:ser>
          <c:idx val="1"/>
          <c:order val="1"/>
          <c:tx>
            <c:strRef>
              <c:f>dispatchSec!$A$5</c:f>
              <c:strCache>
                <c:ptCount val="1"/>
                <c:pt idx="0">
                  <c:v>hashing</c:v>
                </c:pt>
              </c:strCache>
            </c:strRef>
          </c:tx>
          <c:spPr>
            <a:ln w="28575">
              <a:solidFill>
                <a:schemeClr val="accent3"/>
              </a:solidFill>
              <a:prstDash val="lgDash"/>
            </a:ln>
          </c:spPr>
          <c:marker>
            <c:symbol val="square"/>
            <c:size val="5"/>
            <c:spPr>
              <a:solidFill>
                <a:schemeClr val="accent3"/>
              </a:solidFill>
              <a:ln w="28575">
                <a:solidFill>
                  <a:schemeClr val="accent3"/>
                </a:solidFill>
                <a:prstDash val="lgDash"/>
              </a:ln>
            </c:spPr>
          </c:marker>
          <c:xVal>
            <c:numRef>
              <c:f>dispatchSec!$H$3:$M$3</c:f>
              <c:numCache>
                <c:formatCode>General</c:formatCode>
                <c:ptCount val="6"/>
                <c:pt idx="0">
                  <c:v>1048576</c:v>
                </c:pt>
                <c:pt idx="1">
                  <c:v>2097152</c:v>
                </c:pt>
                <c:pt idx="2">
                  <c:v>4194304</c:v>
                </c:pt>
                <c:pt idx="3">
                  <c:v>8388608</c:v>
                </c:pt>
                <c:pt idx="4">
                  <c:v>16777216</c:v>
                </c:pt>
                <c:pt idx="5">
                  <c:v>33554432</c:v>
                </c:pt>
              </c:numCache>
            </c:numRef>
          </c:xVal>
          <c:yVal>
            <c:numRef>
              <c:f>dispatchSec!$H$5:$M$5</c:f>
              <c:numCache>
                <c:formatCode>General</c:formatCode>
                <c:ptCount val="6"/>
                <c:pt idx="0">
                  <c:v>13.25318</c:v>
                </c:pt>
                <c:pt idx="1">
                  <c:v>12.952119999999999</c:v>
                </c:pt>
                <c:pt idx="2">
                  <c:v>13.004660000000001</c:v>
                </c:pt>
                <c:pt idx="3">
                  <c:v>13.017740000000002</c:v>
                </c:pt>
                <c:pt idx="4">
                  <c:v>12.97706</c:v>
                </c:pt>
                <c:pt idx="5">
                  <c:v>13.071400000000002</c:v>
                </c:pt>
              </c:numCache>
            </c:numRef>
          </c:yVal>
          <c:smooth val="1"/>
          <c:extLst>
            <c:ext xmlns:c16="http://schemas.microsoft.com/office/drawing/2014/chart" uri="{C3380CC4-5D6E-409C-BE32-E72D297353CC}">
              <c16:uniqueId val="{00000001-5B76-4108-87DF-E0CD039BA82F}"/>
            </c:ext>
          </c:extLst>
        </c:ser>
        <c:ser>
          <c:idx val="2"/>
          <c:order val="2"/>
          <c:tx>
            <c:strRef>
              <c:f>dispatchSec!$A$6</c:f>
              <c:strCache>
                <c:ptCount val="1"/>
                <c:pt idx="0">
                  <c:v>regular</c:v>
                </c:pt>
              </c:strCache>
            </c:strRef>
          </c:tx>
          <c:spPr>
            <a:ln w="12700">
              <a:solidFill>
                <a:schemeClr val="tx1"/>
              </a:solidFill>
            </a:ln>
          </c:spPr>
          <c:marker>
            <c:spPr>
              <a:solidFill>
                <a:schemeClr val="tx1"/>
              </a:solidFill>
              <a:ln>
                <a:solidFill>
                  <a:schemeClr val="tx1"/>
                </a:solidFill>
              </a:ln>
            </c:spPr>
          </c:marker>
          <c:xVal>
            <c:numRef>
              <c:f>dispatchSec!$H$3:$M$3</c:f>
              <c:numCache>
                <c:formatCode>General</c:formatCode>
                <c:ptCount val="6"/>
                <c:pt idx="0">
                  <c:v>1048576</c:v>
                </c:pt>
                <c:pt idx="1">
                  <c:v>2097152</c:v>
                </c:pt>
                <c:pt idx="2">
                  <c:v>4194304</c:v>
                </c:pt>
                <c:pt idx="3">
                  <c:v>8388608</c:v>
                </c:pt>
                <c:pt idx="4">
                  <c:v>16777216</c:v>
                </c:pt>
                <c:pt idx="5">
                  <c:v>33554432</c:v>
                </c:pt>
              </c:numCache>
            </c:numRef>
          </c:xVal>
          <c:yVal>
            <c:numRef>
              <c:f>dispatchSec!$H$6:$M$6</c:f>
              <c:numCache>
                <c:formatCode>General</c:formatCode>
                <c:ptCount val="6"/>
                <c:pt idx="0">
                  <c:v>2.8516279999999998</c:v>
                </c:pt>
                <c:pt idx="1">
                  <c:v>2.6797039999999996</c:v>
                </c:pt>
                <c:pt idx="2">
                  <c:v>2.6832699999999998</c:v>
                </c:pt>
                <c:pt idx="3">
                  <c:v>2.6732079999999994</c:v>
                </c:pt>
                <c:pt idx="4">
                  <c:v>2.6691880000000001</c:v>
                </c:pt>
                <c:pt idx="5">
                  <c:v>2.6707519999999998</c:v>
                </c:pt>
              </c:numCache>
            </c:numRef>
          </c:yVal>
          <c:smooth val="1"/>
          <c:extLst>
            <c:ext xmlns:c16="http://schemas.microsoft.com/office/drawing/2014/chart" uri="{C3380CC4-5D6E-409C-BE32-E72D297353CC}">
              <c16:uniqueId val="{00000002-5B76-4108-87DF-E0CD039BA82F}"/>
            </c:ext>
          </c:extLst>
        </c:ser>
        <c:dLbls>
          <c:showLegendKey val="0"/>
          <c:showVal val="0"/>
          <c:showCatName val="0"/>
          <c:showSerName val="0"/>
          <c:showPercent val="0"/>
          <c:showBubbleSize val="0"/>
        </c:dLbls>
        <c:axId val="39457536"/>
        <c:axId val="39459456"/>
      </c:scatterChart>
      <c:valAx>
        <c:axId val="39457536"/>
        <c:scaling>
          <c:logBase val="2"/>
          <c:orientation val="minMax"/>
          <c:min val="1048576"/>
        </c:scaling>
        <c:delete val="0"/>
        <c:axPos val="b"/>
        <c:title>
          <c:tx>
            <c:rich>
              <a:bodyPr/>
              <a:lstStyle/>
              <a:p>
                <a:pPr>
                  <a:defRPr/>
                </a:pPr>
                <a:r>
                  <a:rPr lang="en-US"/>
                  <a:t># objects</a:t>
                </a:r>
              </a:p>
              <a:p>
                <a:pPr>
                  <a:defRPr/>
                </a:pPr>
                <a:r>
                  <a:rPr lang="en-US"/>
                  <a:t>(# regions = 4, # types = 4, # functions = 4)</a:t>
                </a:r>
              </a:p>
            </c:rich>
          </c:tx>
          <c:overlay val="0"/>
        </c:title>
        <c:numFmt formatCode="General" sourceLinked="1"/>
        <c:majorTickMark val="out"/>
        <c:minorTickMark val="none"/>
        <c:tickLblPos val="nextTo"/>
        <c:crossAx val="39459456"/>
        <c:crosses val="autoZero"/>
        <c:crossBetween val="midCat"/>
        <c:majorUnit val="2"/>
      </c:valAx>
      <c:valAx>
        <c:axId val="39459456"/>
        <c:scaling>
          <c:logBase val="2"/>
          <c:orientation val="minMax"/>
          <c:max val="64"/>
        </c:scaling>
        <c:delete val="0"/>
        <c:axPos val="l"/>
        <c:minorGridlines/>
        <c:title>
          <c:tx>
            <c:rich>
              <a:bodyPr rot="-5400000" vert="horz"/>
              <a:lstStyle/>
              <a:p>
                <a:pPr>
                  <a:defRPr/>
                </a:pPr>
                <a:r>
                  <a:rPr lang="en-US"/>
                  <a:t>Dispatch Time</a:t>
                </a:r>
              </a:p>
              <a:p>
                <a:pPr>
                  <a:defRPr/>
                </a:pPr>
                <a:r>
                  <a:rPr lang="en-US"/>
                  <a:t>per Dispatch  (ns)</a:t>
                </a:r>
              </a:p>
            </c:rich>
          </c:tx>
          <c:overlay val="0"/>
        </c:title>
        <c:numFmt formatCode="General" sourceLinked="1"/>
        <c:majorTickMark val="out"/>
        <c:minorTickMark val="none"/>
        <c:tickLblPos val="nextTo"/>
        <c:crossAx val="39457536"/>
        <c:crosses val="autoZero"/>
        <c:crossBetween val="midCat"/>
        <c:majorUnit val="4"/>
        <c:minorUnit val="2"/>
      </c:valAx>
    </c:plotArea>
    <c:plotVisOnly val="1"/>
    <c:dispBlanksAs val="gap"/>
    <c:showDLblsOverMax val="0"/>
  </c:chart>
  <c:txPr>
    <a:bodyPr/>
    <a:lstStyle/>
    <a:p>
      <a:pPr>
        <a:defRPr sz="1200">
          <a:latin typeface="+mj-lt"/>
          <a:cs typeface="Times New Roman" panose="02020603050405020304" pitchFamily="18"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dispatchSec!$A$19</c:f>
              <c:strCache>
                <c:ptCount val="1"/>
                <c:pt idx="0">
                  <c:v>duplication</c:v>
                </c:pt>
              </c:strCache>
            </c:strRef>
          </c:tx>
          <c:spPr>
            <a:ln w="28575">
              <a:solidFill>
                <a:schemeClr val="accent1"/>
              </a:solidFill>
              <a:prstDash val="sysDash"/>
            </a:ln>
          </c:spPr>
          <c:marker>
            <c:spPr>
              <a:solidFill>
                <a:schemeClr val="accent1"/>
              </a:solidFill>
              <a:ln w="28575">
                <a:solidFill>
                  <a:schemeClr val="accent1"/>
                </a:solidFill>
                <a:prstDash val="sysDash"/>
              </a:ln>
            </c:spPr>
          </c:marker>
          <c:xVal>
            <c:numRef>
              <c:f>dispatchSec!$H$18:$M$18</c:f>
              <c:numCache>
                <c:formatCode>General</c:formatCode>
                <c:ptCount val="6"/>
                <c:pt idx="0">
                  <c:v>1</c:v>
                </c:pt>
                <c:pt idx="1">
                  <c:v>2</c:v>
                </c:pt>
                <c:pt idx="2">
                  <c:v>4</c:v>
                </c:pt>
                <c:pt idx="3">
                  <c:v>8</c:v>
                </c:pt>
                <c:pt idx="4">
                  <c:v>16</c:v>
                </c:pt>
                <c:pt idx="5">
                  <c:v>32</c:v>
                </c:pt>
              </c:numCache>
            </c:numRef>
          </c:xVal>
          <c:yVal>
            <c:numRef>
              <c:f>dispatchSec!$H$19:$M$19</c:f>
              <c:numCache>
                <c:formatCode>General</c:formatCode>
                <c:ptCount val="6"/>
                <c:pt idx="0">
                  <c:v>2.6835679999999997</c:v>
                </c:pt>
                <c:pt idx="1">
                  <c:v>2.6810900000000002</c:v>
                </c:pt>
                <c:pt idx="2">
                  <c:v>2.6804939999999999</c:v>
                </c:pt>
                <c:pt idx="3">
                  <c:v>2.6772019999999999</c:v>
                </c:pt>
                <c:pt idx="4">
                  <c:v>2.7031200000000002</c:v>
                </c:pt>
                <c:pt idx="5">
                  <c:v>2.6861200000000003</c:v>
                </c:pt>
              </c:numCache>
            </c:numRef>
          </c:yVal>
          <c:smooth val="1"/>
          <c:extLst>
            <c:ext xmlns:c16="http://schemas.microsoft.com/office/drawing/2014/chart" uri="{C3380CC4-5D6E-409C-BE32-E72D297353CC}">
              <c16:uniqueId val="{00000000-8856-4F2C-8439-A34607E819AC}"/>
            </c:ext>
          </c:extLst>
        </c:ser>
        <c:ser>
          <c:idx val="1"/>
          <c:order val="1"/>
          <c:tx>
            <c:strRef>
              <c:f>dispatchSec!$A$20</c:f>
              <c:strCache>
                <c:ptCount val="1"/>
                <c:pt idx="0">
                  <c:v>hashing</c:v>
                </c:pt>
              </c:strCache>
            </c:strRef>
          </c:tx>
          <c:spPr>
            <a:ln w="28575">
              <a:solidFill>
                <a:schemeClr val="accent3"/>
              </a:solidFill>
              <a:prstDash val="lgDash"/>
            </a:ln>
          </c:spPr>
          <c:marker>
            <c:spPr>
              <a:solidFill>
                <a:schemeClr val="accent3"/>
              </a:solidFill>
              <a:ln w="28575">
                <a:solidFill>
                  <a:schemeClr val="accent3"/>
                </a:solidFill>
                <a:prstDash val="lgDash"/>
              </a:ln>
            </c:spPr>
          </c:marker>
          <c:xVal>
            <c:numRef>
              <c:f>dispatchSec!$H$18:$M$18</c:f>
              <c:numCache>
                <c:formatCode>General</c:formatCode>
                <c:ptCount val="6"/>
                <c:pt idx="0">
                  <c:v>1</c:v>
                </c:pt>
                <c:pt idx="1">
                  <c:v>2</c:v>
                </c:pt>
                <c:pt idx="2">
                  <c:v>4</c:v>
                </c:pt>
                <c:pt idx="3">
                  <c:v>8</c:v>
                </c:pt>
                <c:pt idx="4">
                  <c:v>16</c:v>
                </c:pt>
                <c:pt idx="5">
                  <c:v>32</c:v>
                </c:pt>
              </c:numCache>
            </c:numRef>
          </c:xVal>
          <c:yVal>
            <c:numRef>
              <c:f>dispatchSec!$H$20:$M$20</c:f>
              <c:numCache>
                <c:formatCode>General</c:formatCode>
                <c:ptCount val="6"/>
                <c:pt idx="0">
                  <c:v>12.9994</c:v>
                </c:pt>
                <c:pt idx="1">
                  <c:v>13.048279999999998</c:v>
                </c:pt>
                <c:pt idx="2">
                  <c:v>13.004660000000001</c:v>
                </c:pt>
                <c:pt idx="3">
                  <c:v>13.02576</c:v>
                </c:pt>
                <c:pt idx="4">
                  <c:v>13.02882</c:v>
                </c:pt>
                <c:pt idx="5">
                  <c:v>12.989040000000001</c:v>
                </c:pt>
              </c:numCache>
            </c:numRef>
          </c:yVal>
          <c:smooth val="1"/>
          <c:extLst>
            <c:ext xmlns:c16="http://schemas.microsoft.com/office/drawing/2014/chart" uri="{C3380CC4-5D6E-409C-BE32-E72D297353CC}">
              <c16:uniqueId val="{00000001-8856-4F2C-8439-A34607E819AC}"/>
            </c:ext>
          </c:extLst>
        </c:ser>
        <c:ser>
          <c:idx val="2"/>
          <c:order val="2"/>
          <c:tx>
            <c:strRef>
              <c:f>dispatchSec!$A$21</c:f>
              <c:strCache>
                <c:ptCount val="1"/>
                <c:pt idx="0">
                  <c:v>regular</c:v>
                </c:pt>
              </c:strCache>
            </c:strRef>
          </c:tx>
          <c:spPr>
            <a:ln w="12700">
              <a:solidFill>
                <a:schemeClr val="tx1"/>
              </a:solidFill>
            </a:ln>
          </c:spPr>
          <c:marker>
            <c:spPr>
              <a:solidFill>
                <a:schemeClr val="tx1"/>
              </a:solidFill>
              <a:ln>
                <a:solidFill>
                  <a:schemeClr val="tx1"/>
                </a:solidFill>
              </a:ln>
            </c:spPr>
          </c:marker>
          <c:xVal>
            <c:numRef>
              <c:f>dispatchSec!$H$18:$M$18</c:f>
              <c:numCache>
                <c:formatCode>General</c:formatCode>
                <c:ptCount val="6"/>
                <c:pt idx="0">
                  <c:v>1</c:v>
                </c:pt>
                <c:pt idx="1">
                  <c:v>2</c:v>
                </c:pt>
                <c:pt idx="2">
                  <c:v>4</c:v>
                </c:pt>
                <c:pt idx="3">
                  <c:v>8</c:v>
                </c:pt>
                <c:pt idx="4">
                  <c:v>16</c:v>
                </c:pt>
                <c:pt idx="5">
                  <c:v>32</c:v>
                </c:pt>
              </c:numCache>
            </c:numRef>
          </c:xVal>
          <c:yVal>
            <c:numRef>
              <c:f>dispatchSec!$H$21:$M$21</c:f>
              <c:numCache>
                <c:formatCode>General</c:formatCode>
                <c:ptCount val="6"/>
                <c:pt idx="0">
                  <c:v>2.67334</c:v>
                </c:pt>
                <c:pt idx="1">
                  <c:v>2.6793839999999993</c:v>
                </c:pt>
                <c:pt idx="2">
                  <c:v>2.6832699999999998</c:v>
                </c:pt>
                <c:pt idx="3">
                  <c:v>2.6867400000000004</c:v>
                </c:pt>
                <c:pt idx="4">
                  <c:v>2.6815320000000002</c:v>
                </c:pt>
                <c:pt idx="5">
                  <c:v>2.6714079999999996</c:v>
                </c:pt>
              </c:numCache>
            </c:numRef>
          </c:yVal>
          <c:smooth val="1"/>
          <c:extLst>
            <c:ext xmlns:c16="http://schemas.microsoft.com/office/drawing/2014/chart" uri="{C3380CC4-5D6E-409C-BE32-E72D297353CC}">
              <c16:uniqueId val="{00000002-8856-4F2C-8439-A34607E819AC}"/>
            </c:ext>
          </c:extLst>
        </c:ser>
        <c:dLbls>
          <c:showLegendKey val="0"/>
          <c:showVal val="0"/>
          <c:showCatName val="0"/>
          <c:showSerName val="0"/>
          <c:showPercent val="0"/>
          <c:showBubbleSize val="0"/>
        </c:dLbls>
        <c:axId val="39480704"/>
        <c:axId val="39499648"/>
      </c:scatterChart>
      <c:valAx>
        <c:axId val="39480704"/>
        <c:scaling>
          <c:logBase val="2"/>
          <c:orientation val="minMax"/>
        </c:scaling>
        <c:delete val="0"/>
        <c:axPos val="b"/>
        <c:title>
          <c:tx>
            <c:rich>
              <a:bodyPr/>
              <a:lstStyle/>
              <a:p>
                <a:pPr>
                  <a:defRPr/>
                </a:pPr>
                <a:r>
                  <a:rPr lang="en-US"/>
                  <a:t># regions</a:t>
                </a:r>
              </a:p>
              <a:p>
                <a:pPr>
                  <a:defRPr/>
                </a:pPr>
                <a:r>
                  <a:rPr lang="en-US"/>
                  <a:t>(# objects = 4M, # types = 4, # functions = 4)</a:t>
                </a:r>
              </a:p>
            </c:rich>
          </c:tx>
          <c:overlay val="0"/>
        </c:title>
        <c:numFmt formatCode="General" sourceLinked="1"/>
        <c:majorTickMark val="out"/>
        <c:minorTickMark val="none"/>
        <c:tickLblPos val="nextTo"/>
        <c:crossAx val="39499648"/>
        <c:crosses val="autoZero"/>
        <c:crossBetween val="midCat"/>
        <c:majorUnit val="2"/>
      </c:valAx>
      <c:valAx>
        <c:axId val="39499648"/>
        <c:scaling>
          <c:logBase val="2"/>
          <c:orientation val="minMax"/>
          <c:max val="64"/>
        </c:scaling>
        <c:delete val="0"/>
        <c:axPos val="l"/>
        <c:minorGridlines/>
        <c:title>
          <c:tx>
            <c:rich>
              <a:bodyPr rot="-5400000" vert="horz"/>
              <a:lstStyle/>
              <a:p>
                <a:pPr>
                  <a:defRPr/>
                </a:pPr>
                <a:r>
                  <a:rPr lang="en-US"/>
                  <a:t>Dispatch Time</a:t>
                </a:r>
              </a:p>
              <a:p>
                <a:pPr>
                  <a:defRPr/>
                </a:pPr>
                <a:r>
                  <a:rPr lang="en-US"/>
                  <a:t>per Dispatch (ns)</a:t>
                </a:r>
              </a:p>
            </c:rich>
          </c:tx>
          <c:overlay val="0"/>
        </c:title>
        <c:numFmt formatCode="General" sourceLinked="1"/>
        <c:majorTickMark val="out"/>
        <c:minorTickMark val="none"/>
        <c:tickLblPos val="nextTo"/>
        <c:crossAx val="39480704"/>
        <c:crosses val="autoZero"/>
        <c:crossBetween val="midCat"/>
        <c:majorUnit val="4"/>
        <c:minorUnit val="2"/>
      </c:valAx>
    </c:plotArea>
    <c:plotVisOnly val="1"/>
    <c:dispBlanksAs val="gap"/>
    <c:showDLblsOverMax val="0"/>
  </c:chart>
  <c:txPr>
    <a:bodyPr/>
    <a:lstStyle/>
    <a:p>
      <a:pPr>
        <a:defRPr sz="1200">
          <a:latin typeface="+mj-lt"/>
          <a:cs typeface="Times New Roman" panose="02020603050405020304" pitchFamily="18"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dispatchSec!$A$49</c:f>
              <c:strCache>
                <c:ptCount val="1"/>
                <c:pt idx="0">
                  <c:v>duplication</c:v>
                </c:pt>
              </c:strCache>
            </c:strRef>
          </c:tx>
          <c:spPr>
            <a:ln w="28575">
              <a:solidFill>
                <a:schemeClr val="accent1"/>
              </a:solidFill>
              <a:prstDash val="sysDash"/>
            </a:ln>
          </c:spPr>
          <c:marker>
            <c:spPr>
              <a:solidFill>
                <a:schemeClr val="accent1"/>
              </a:solidFill>
              <a:ln w="28575">
                <a:solidFill>
                  <a:schemeClr val="accent1"/>
                </a:solidFill>
                <a:prstDash val="sysDash"/>
              </a:ln>
            </c:spPr>
          </c:marker>
          <c:xVal>
            <c:numRef>
              <c:f>dispatchSec!$H$48:$M$48</c:f>
              <c:numCache>
                <c:formatCode>General</c:formatCode>
                <c:ptCount val="6"/>
                <c:pt idx="0">
                  <c:v>1</c:v>
                </c:pt>
                <c:pt idx="1">
                  <c:v>2</c:v>
                </c:pt>
                <c:pt idx="2">
                  <c:v>4</c:v>
                </c:pt>
                <c:pt idx="3">
                  <c:v>8</c:v>
                </c:pt>
                <c:pt idx="4">
                  <c:v>16</c:v>
                </c:pt>
                <c:pt idx="5">
                  <c:v>32</c:v>
                </c:pt>
              </c:numCache>
            </c:numRef>
          </c:xVal>
          <c:yVal>
            <c:numRef>
              <c:f>dispatchSec!$H$49:$M$49</c:f>
              <c:numCache>
                <c:formatCode>General</c:formatCode>
                <c:ptCount val="6"/>
                <c:pt idx="0">
                  <c:v>3.4033319999999998</c:v>
                </c:pt>
                <c:pt idx="1">
                  <c:v>2.8172259999999998</c:v>
                </c:pt>
                <c:pt idx="2">
                  <c:v>2.6804939999999999</c:v>
                </c:pt>
                <c:pt idx="3">
                  <c:v>2.5668419999999998</c:v>
                </c:pt>
                <c:pt idx="4">
                  <c:v>2.5344039999999999</c:v>
                </c:pt>
                <c:pt idx="5">
                  <c:v>2.5518220000000005</c:v>
                </c:pt>
              </c:numCache>
            </c:numRef>
          </c:yVal>
          <c:smooth val="1"/>
          <c:extLst>
            <c:ext xmlns:c16="http://schemas.microsoft.com/office/drawing/2014/chart" uri="{C3380CC4-5D6E-409C-BE32-E72D297353CC}">
              <c16:uniqueId val="{00000000-1F9D-4476-BEBF-408EA053C614}"/>
            </c:ext>
          </c:extLst>
        </c:ser>
        <c:ser>
          <c:idx val="1"/>
          <c:order val="1"/>
          <c:tx>
            <c:strRef>
              <c:f>dispatchSec!$A$50</c:f>
              <c:strCache>
                <c:ptCount val="1"/>
                <c:pt idx="0">
                  <c:v>hashing</c:v>
                </c:pt>
              </c:strCache>
            </c:strRef>
          </c:tx>
          <c:spPr>
            <a:ln w="28575">
              <a:solidFill>
                <a:schemeClr val="accent3"/>
              </a:solidFill>
              <a:prstDash val="lgDash"/>
            </a:ln>
          </c:spPr>
          <c:marker>
            <c:spPr>
              <a:solidFill>
                <a:schemeClr val="accent3"/>
              </a:solidFill>
              <a:ln w="28575">
                <a:solidFill>
                  <a:schemeClr val="accent3"/>
                </a:solidFill>
                <a:prstDash val="lgDash"/>
              </a:ln>
            </c:spPr>
          </c:marker>
          <c:xVal>
            <c:numRef>
              <c:f>dispatchSec!$H$48:$M$48</c:f>
              <c:numCache>
                <c:formatCode>General</c:formatCode>
                <c:ptCount val="6"/>
                <c:pt idx="0">
                  <c:v>1</c:v>
                </c:pt>
                <c:pt idx="1">
                  <c:v>2</c:v>
                </c:pt>
                <c:pt idx="2">
                  <c:v>4</c:v>
                </c:pt>
                <c:pt idx="3">
                  <c:v>8</c:v>
                </c:pt>
                <c:pt idx="4">
                  <c:v>16</c:v>
                </c:pt>
                <c:pt idx="5">
                  <c:v>32</c:v>
                </c:pt>
              </c:numCache>
            </c:numRef>
          </c:xVal>
          <c:yVal>
            <c:numRef>
              <c:f>dispatchSec!$H$50:$M$50</c:f>
              <c:numCache>
                <c:formatCode>General</c:formatCode>
                <c:ptCount val="6"/>
                <c:pt idx="0">
                  <c:v>11.284079999999999</c:v>
                </c:pt>
                <c:pt idx="1">
                  <c:v>12.38204</c:v>
                </c:pt>
                <c:pt idx="2">
                  <c:v>13.004660000000001</c:v>
                </c:pt>
                <c:pt idx="3">
                  <c:v>14.509419999999999</c:v>
                </c:pt>
                <c:pt idx="4">
                  <c:v>20.845880000000001</c:v>
                </c:pt>
                <c:pt idx="5">
                  <c:v>31.325160000000004</c:v>
                </c:pt>
              </c:numCache>
            </c:numRef>
          </c:yVal>
          <c:smooth val="1"/>
          <c:extLst>
            <c:ext xmlns:c16="http://schemas.microsoft.com/office/drawing/2014/chart" uri="{C3380CC4-5D6E-409C-BE32-E72D297353CC}">
              <c16:uniqueId val="{00000001-1F9D-4476-BEBF-408EA053C614}"/>
            </c:ext>
          </c:extLst>
        </c:ser>
        <c:ser>
          <c:idx val="2"/>
          <c:order val="2"/>
          <c:tx>
            <c:strRef>
              <c:f>dispatchSec!$A$51</c:f>
              <c:strCache>
                <c:ptCount val="1"/>
                <c:pt idx="0">
                  <c:v>regular</c:v>
                </c:pt>
              </c:strCache>
            </c:strRef>
          </c:tx>
          <c:spPr>
            <a:ln w="12700">
              <a:solidFill>
                <a:schemeClr val="tx1"/>
              </a:solidFill>
            </a:ln>
          </c:spPr>
          <c:marker>
            <c:spPr>
              <a:solidFill>
                <a:schemeClr val="tx1"/>
              </a:solidFill>
              <a:ln>
                <a:solidFill>
                  <a:schemeClr val="tx1"/>
                </a:solidFill>
              </a:ln>
            </c:spPr>
          </c:marker>
          <c:xVal>
            <c:numRef>
              <c:f>dispatchSec!$H$48:$M$48</c:f>
              <c:numCache>
                <c:formatCode>General</c:formatCode>
                <c:ptCount val="6"/>
                <c:pt idx="0">
                  <c:v>1</c:v>
                </c:pt>
                <c:pt idx="1">
                  <c:v>2</c:v>
                </c:pt>
                <c:pt idx="2">
                  <c:v>4</c:v>
                </c:pt>
                <c:pt idx="3">
                  <c:v>8</c:v>
                </c:pt>
                <c:pt idx="4">
                  <c:v>16</c:v>
                </c:pt>
                <c:pt idx="5">
                  <c:v>32</c:v>
                </c:pt>
              </c:numCache>
            </c:numRef>
          </c:xVal>
          <c:yVal>
            <c:numRef>
              <c:f>dispatchSec!$H$51:$M$51</c:f>
              <c:numCache>
                <c:formatCode>General</c:formatCode>
                <c:ptCount val="6"/>
                <c:pt idx="0">
                  <c:v>3.4043319999999997</c:v>
                </c:pt>
                <c:pt idx="1">
                  <c:v>2.8251879999999998</c:v>
                </c:pt>
                <c:pt idx="2">
                  <c:v>2.6832699999999998</c:v>
                </c:pt>
                <c:pt idx="3">
                  <c:v>2.5679759999999998</c:v>
                </c:pt>
                <c:pt idx="4">
                  <c:v>2.5451700000000006</c:v>
                </c:pt>
                <c:pt idx="5">
                  <c:v>2.5513599999999999</c:v>
                </c:pt>
              </c:numCache>
            </c:numRef>
          </c:yVal>
          <c:smooth val="1"/>
          <c:extLst>
            <c:ext xmlns:c16="http://schemas.microsoft.com/office/drawing/2014/chart" uri="{C3380CC4-5D6E-409C-BE32-E72D297353CC}">
              <c16:uniqueId val="{00000002-1F9D-4476-BEBF-408EA053C614}"/>
            </c:ext>
          </c:extLst>
        </c:ser>
        <c:dLbls>
          <c:showLegendKey val="0"/>
          <c:showVal val="0"/>
          <c:showCatName val="0"/>
          <c:showSerName val="0"/>
          <c:showPercent val="0"/>
          <c:showBubbleSize val="0"/>
        </c:dLbls>
        <c:axId val="39529088"/>
        <c:axId val="39531648"/>
      </c:scatterChart>
      <c:valAx>
        <c:axId val="39529088"/>
        <c:scaling>
          <c:logBase val="2"/>
          <c:orientation val="minMax"/>
        </c:scaling>
        <c:delete val="0"/>
        <c:axPos val="b"/>
        <c:title>
          <c:tx>
            <c:rich>
              <a:bodyPr/>
              <a:lstStyle/>
              <a:p>
                <a:pPr>
                  <a:defRPr/>
                </a:pPr>
                <a:r>
                  <a:rPr lang="en-US"/>
                  <a:t># polymorphic functions per type</a:t>
                </a:r>
              </a:p>
              <a:p>
                <a:pPr>
                  <a:defRPr/>
                </a:pPr>
                <a:r>
                  <a:rPr lang="en-US"/>
                  <a:t>(# objects = 4M, # regions = 4, # types = 4)</a:t>
                </a:r>
              </a:p>
            </c:rich>
          </c:tx>
          <c:overlay val="0"/>
        </c:title>
        <c:numFmt formatCode="General" sourceLinked="1"/>
        <c:majorTickMark val="out"/>
        <c:minorTickMark val="none"/>
        <c:tickLblPos val="nextTo"/>
        <c:crossAx val="39531648"/>
        <c:crosses val="autoZero"/>
        <c:crossBetween val="midCat"/>
        <c:majorUnit val="2"/>
      </c:valAx>
      <c:valAx>
        <c:axId val="39531648"/>
        <c:scaling>
          <c:logBase val="2"/>
          <c:orientation val="minMax"/>
          <c:max val="64"/>
        </c:scaling>
        <c:delete val="0"/>
        <c:axPos val="l"/>
        <c:minorGridlines/>
        <c:title>
          <c:tx>
            <c:rich>
              <a:bodyPr rot="-5400000" vert="horz"/>
              <a:lstStyle/>
              <a:p>
                <a:pPr>
                  <a:defRPr/>
                </a:pPr>
                <a:r>
                  <a:rPr lang="en-US"/>
                  <a:t>Dispatch Time</a:t>
                </a:r>
              </a:p>
              <a:p>
                <a:pPr>
                  <a:defRPr/>
                </a:pPr>
                <a:r>
                  <a:rPr lang="en-US"/>
                  <a:t>per Dispatch (ns)</a:t>
                </a:r>
              </a:p>
            </c:rich>
          </c:tx>
          <c:overlay val="0"/>
        </c:title>
        <c:numFmt formatCode="General" sourceLinked="1"/>
        <c:majorTickMark val="out"/>
        <c:minorTickMark val="none"/>
        <c:tickLblPos val="nextTo"/>
        <c:crossAx val="39529088"/>
        <c:crosses val="autoZero"/>
        <c:crossBetween val="midCat"/>
        <c:majorUnit val="4"/>
        <c:minorUnit val="2"/>
      </c:valAx>
    </c:plotArea>
    <c:plotVisOnly val="1"/>
    <c:dispBlanksAs val="gap"/>
    <c:showDLblsOverMax val="0"/>
  </c:chart>
  <c:txPr>
    <a:bodyPr/>
    <a:lstStyle/>
    <a:p>
      <a:pPr>
        <a:defRPr sz="1200">
          <a:latin typeface="+mj-lt"/>
          <a:cs typeface="Times New Roman" panose="02020603050405020304" pitchFamily="18"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10DE50-A5C7-4703-816C-99636087EEA2}" type="datetimeFigureOut">
              <a:rPr lang="en-US" smtClean="0"/>
              <a:t>10/24/2017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B32D6-2799-47C1-B2DC-21F272C20021}" type="slidenum">
              <a:rPr lang="en-US" smtClean="0"/>
              <a:t>‹#›</a:t>
            </a:fld>
            <a:endParaRPr lang="en-US"/>
          </a:p>
        </p:txBody>
      </p:sp>
    </p:spTree>
    <p:extLst>
      <p:ext uri="{BB962C8B-B14F-4D97-AF65-F5344CB8AC3E}">
        <p14:creationId xmlns:p14="http://schemas.microsoft.com/office/powerpoint/2010/main" val="2772868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7CB39F-0888-4854-AD80-4F3179A7A099}"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29545-0AE5-4DAA-A643-90F721688288}" type="slidenum">
              <a:rPr lang="en-US" smtClean="0"/>
              <a:t>‹#›</a:t>
            </a:fld>
            <a:endParaRPr lang="en-US"/>
          </a:p>
        </p:txBody>
      </p:sp>
      <p:pic>
        <p:nvPicPr>
          <p:cNvPr id="10" name="Picture 9"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4" y="2288405"/>
            <a:ext cx="12226323" cy="1501652"/>
          </a:xfrm>
          <a:prstGeom prst="rect">
            <a:avLst/>
          </a:prstGeom>
        </p:spPr>
      </p:pic>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800475"/>
            <a:ext cx="121920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85695"/>
            <a:ext cx="101600" cy="1041400"/>
          </a:xfrm>
          <a:prstGeom prst="rect">
            <a:avLst/>
          </a:prstGeom>
        </p:spPr>
      </p:pic>
      <p:sp>
        <p:nvSpPr>
          <p:cNvPr id="2" name="Title 1"/>
          <p:cNvSpPr>
            <a:spLocks noGrp="1"/>
          </p:cNvSpPr>
          <p:nvPr>
            <p:ph type="ctrTitle"/>
          </p:nvPr>
        </p:nvSpPr>
        <p:spPr>
          <a:xfrm>
            <a:off x="206187" y="585695"/>
            <a:ext cx="11640671" cy="104140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4000" y="4260941"/>
            <a:ext cx="9144000" cy="1655762"/>
          </a:xfrm>
        </p:spPr>
        <p:txBody>
          <a:bodyPr/>
          <a:lstStyle>
            <a:lvl1pPr marL="0" indent="0" algn="ctr">
              <a:buNone/>
              <a:defRPr sz="2400">
                <a:solidFill>
                  <a:schemeClr val="accent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63307" y="6210529"/>
            <a:ext cx="2473664" cy="411480"/>
          </a:xfrm>
          <a:prstGeom prst="rect">
            <a:avLst/>
          </a:prstGeom>
        </p:spPr>
      </p:pic>
    </p:spTree>
    <p:extLst>
      <p:ext uri="{BB962C8B-B14F-4D97-AF65-F5344CB8AC3E}">
        <p14:creationId xmlns:p14="http://schemas.microsoft.com/office/powerpoint/2010/main" val="239128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7CB39F-0888-4854-AD80-4F3179A7A099}"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29545-0AE5-4DAA-A643-90F721688288}" type="slidenum">
              <a:rPr lang="en-US" smtClean="0"/>
              <a:t>‹#›</a:t>
            </a:fld>
            <a:endParaRPr lang="en-US"/>
          </a:p>
        </p:txBody>
      </p:sp>
    </p:spTree>
    <p:extLst>
      <p:ext uri="{BB962C8B-B14F-4D97-AF65-F5344CB8AC3E}">
        <p14:creationId xmlns:p14="http://schemas.microsoft.com/office/powerpoint/2010/main" val="128386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7CB39F-0888-4854-AD80-4F3179A7A099}"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29545-0AE5-4DAA-A643-90F721688288}" type="slidenum">
              <a:rPr lang="en-US" smtClean="0"/>
              <a:t>‹#›</a:t>
            </a:fld>
            <a:endParaRPr lang="en-US"/>
          </a:p>
        </p:txBody>
      </p:sp>
    </p:spTree>
    <p:extLst>
      <p:ext uri="{BB962C8B-B14F-4D97-AF65-F5344CB8AC3E}">
        <p14:creationId xmlns:p14="http://schemas.microsoft.com/office/powerpoint/2010/main" val="322857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7CB39F-0888-4854-AD80-4F3179A7A099}"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D29545-0AE5-4DAA-A643-90F721688288}" type="slidenum">
              <a:rPr lang="en-US" smtClean="0"/>
              <a:t>‹#›</a:t>
            </a:fld>
            <a:endParaRPr lang="en-US"/>
          </a:p>
        </p:txBody>
      </p:sp>
    </p:spTree>
    <p:extLst>
      <p:ext uri="{BB962C8B-B14F-4D97-AF65-F5344CB8AC3E}">
        <p14:creationId xmlns:p14="http://schemas.microsoft.com/office/powerpoint/2010/main" val="417143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7CB39F-0888-4854-AD80-4F3179A7A099}" type="datetimeFigureOut">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29545-0AE5-4DAA-A643-90F721688288}" type="slidenum">
              <a:rPr lang="en-US" smtClean="0"/>
              <a:t>‹#›</a:t>
            </a:fld>
            <a:endParaRPr lang="en-US"/>
          </a:p>
        </p:txBody>
      </p:sp>
    </p:spTree>
    <p:extLst>
      <p:ext uri="{BB962C8B-B14F-4D97-AF65-F5344CB8AC3E}">
        <p14:creationId xmlns:p14="http://schemas.microsoft.com/office/powerpoint/2010/main" val="283423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7CB39F-0888-4854-AD80-4F3179A7A099}"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29545-0AE5-4DAA-A643-90F721688288}" type="slidenum">
              <a:rPr lang="en-US" smtClean="0"/>
              <a:t>‹#›</a:t>
            </a:fld>
            <a:endParaRPr lang="en-US"/>
          </a:p>
        </p:txBody>
      </p:sp>
    </p:spTree>
    <p:extLst>
      <p:ext uri="{BB962C8B-B14F-4D97-AF65-F5344CB8AC3E}">
        <p14:creationId xmlns:p14="http://schemas.microsoft.com/office/powerpoint/2010/main" val="344297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7CB39F-0888-4854-AD80-4F3179A7A099}" type="datetimeFigureOut">
              <a:rPr lang="en-US" smtClean="0"/>
              <a:t>10/24/2017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29545-0AE5-4DAA-A643-90F721688288}" type="slidenum">
              <a:rPr lang="en-US" smtClean="0"/>
              <a:t>‹#›</a:t>
            </a:fld>
            <a:endParaRPr lang="en-US"/>
          </a:p>
        </p:txBody>
      </p:sp>
    </p:spTree>
    <p:extLst>
      <p:ext uri="{BB962C8B-B14F-4D97-AF65-F5344CB8AC3E}">
        <p14:creationId xmlns:p14="http://schemas.microsoft.com/office/powerpoint/2010/main" val="67231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7CB39F-0888-4854-AD80-4F3179A7A099}" type="datetimeFigureOut">
              <a:rPr lang="en-US" smtClean="0"/>
              <a:t>10/24/2017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29545-0AE5-4DAA-A643-90F721688288}" type="slidenum">
              <a:rPr lang="en-US" smtClean="0"/>
              <a:t>‹#›</a:t>
            </a:fld>
            <a:endParaRPr lang="en-US"/>
          </a:p>
        </p:txBody>
      </p:sp>
    </p:spTree>
    <p:extLst>
      <p:ext uri="{BB962C8B-B14F-4D97-AF65-F5344CB8AC3E}">
        <p14:creationId xmlns:p14="http://schemas.microsoft.com/office/powerpoint/2010/main" val="25058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CB39F-0888-4854-AD80-4F3179A7A099}" type="datetimeFigureOut">
              <a:rPr lang="en-US" smtClean="0"/>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29545-0AE5-4DAA-A643-90F721688288}" type="slidenum">
              <a:rPr lang="en-US" smtClean="0"/>
              <a:t>‹#›</a:t>
            </a:fld>
            <a:endParaRPr lang="en-US"/>
          </a:p>
        </p:txBody>
      </p:sp>
    </p:spTree>
    <p:extLst>
      <p:ext uri="{BB962C8B-B14F-4D97-AF65-F5344CB8AC3E}">
        <p14:creationId xmlns:p14="http://schemas.microsoft.com/office/powerpoint/2010/main" val="77823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7CB39F-0888-4854-AD80-4F3179A7A099}"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29545-0AE5-4DAA-A643-90F721688288}" type="slidenum">
              <a:rPr lang="en-US" smtClean="0"/>
              <a:t>‹#›</a:t>
            </a:fld>
            <a:endParaRPr lang="en-US"/>
          </a:p>
        </p:txBody>
      </p:sp>
    </p:spTree>
    <p:extLst>
      <p:ext uri="{BB962C8B-B14F-4D97-AF65-F5344CB8AC3E}">
        <p14:creationId xmlns:p14="http://schemas.microsoft.com/office/powerpoint/2010/main" val="324814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7CB39F-0888-4854-AD80-4F3179A7A099}" type="datetimeFigureOut">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29545-0AE5-4DAA-A643-90F721688288}" type="slidenum">
              <a:rPr lang="en-US" smtClean="0"/>
              <a:t>‹#›</a:t>
            </a:fld>
            <a:endParaRPr lang="en-US"/>
          </a:p>
        </p:txBody>
      </p:sp>
    </p:spTree>
    <p:extLst>
      <p:ext uri="{BB962C8B-B14F-4D97-AF65-F5344CB8AC3E}">
        <p14:creationId xmlns:p14="http://schemas.microsoft.com/office/powerpoint/2010/main" val="378655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CB39F-0888-4854-AD80-4F3179A7A099}" type="datetimeFigureOut">
              <a:rPr lang="en-US" smtClean="0"/>
              <a:t>10/24/2017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29545-0AE5-4DAA-A643-90F721688288}" type="slidenum">
              <a:rPr lang="en-US" smtClean="0"/>
              <a:t>‹#›</a:t>
            </a:fld>
            <a:endParaRPr lang="en-US"/>
          </a:p>
        </p:txBody>
      </p:sp>
      <p:pic>
        <p:nvPicPr>
          <p:cNvPr id="205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15064"/>
            <a:ext cx="121920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52755" y="6415249"/>
            <a:ext cx="2473664" cy="411480"/>
          </a:xfrm>
          <a:prstGeom prst="rect">
            <a:avLst/>
          </a:prstGeom>
        </p:spPr>
      </p:pic>
    </p:spTree>
    <p:extLst>
      <p:ext uri="{BB962C8B-B14F-4D97-AF65-F5344CB8AC3E}">
        <p14:creationId xmlns:p14="http://schemas.microsoft.com/office/powerpoint/2010/main" val="824918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187" y="585695"/>
            <a:ext cx="11640671" cy="1041400"/>
          </a:xfrm>
        </p:spPr>
        <p:txBody>
          <a:bodyPr anchor="ctr" anchorCtr="0">
            <a:noAutofit/>
          </a:bodyPr>
          <a:lstStyle/>
          <a:p>
            <a:r>
              <a:rPr lang="en-US" sz="4400" dirty="0"/>
              <a:t>SAVI Objects: Sharing and </a:t>
            </a:r>
            <a:r>
              <a:rPr lang="en-US" sz="4400" dirty="0" err="1"/>
              <a:t>Virtuality</a:t>
            </a:r>
            <a:r>
              <a:rPr lang="en-US" sz="4400" dirty="0"/>
              <a:t> Incorporated</a:t>
            </a:r>
          </a:p>
        </p:txBody>
      </p:sp>
      <p:sp>
        <p:nvSpPr>
          <p:cNvPr id="3" name="Subtitle 2"/>
          <p:cNvSpPr>
            <a:spLocks noGrp="1"/>
          </p:cNvSpPr>
          <p:nvPr>
            <p:ph type="subTitle" idx="1"/>
          </p:nvPr>
        </p:nvSpPr>
        <p:spPr>
          <a:xfrm>
            <a:off x="345142" y="4260941"/>
            <a:ext cx="11501716" cy="1655762"/>
          </a:xfrm>
        </p:spPr>
        <p:txBody>
          <a:bodyPr>
            <a:normAutofit/>
          </a:bodyPr>
          <a:lstStyle/>
          <a:p>
            <a:endParaRPr lang="en-US" sz="1200" u="sng" dirty="0"/>
          </a:p>
          <a:p>
            <a:r>
              <a:rPr lang="en-US" dirty="0"/>
              <a:t>Izzat El Hajj (Illinois &amp; HPE), Thomas B. </a:t>
            </a:r>
            <a:r>
              <a:rPr lang="en-US" dirty="0" err="1"/>
              <a:t>Jablin</a:t>
            </a:r>
            <a:r>
              <a:rPr lang="en-US" dirty="0"/>
              <a:t> (Illinois &amp; </a:t>
            </a:r>
            <a:r>
              <a:rPr lang="en-US" dirty="0" err="1"/>
              <a:t>MulticoreWare</a:t>
            </a:r>
            <a:r>
              <a:rPr lang="en-US" dirty="0"/>
              <a:t>),</a:t>
            </a:r>
            <a:br>
              <a:rPr lang="en-US" dirty="0"/>
            </a:br>
            <a:r>
              <a:rPr lang="en-US" dirty="0" err="1"/>
              <a:t>Dejan</a:t>
            </a:r>
            <a:r>
              <a:rPr lang="en-US" dirty="0"/>
              <a:t> </a:t>
            </a:r>
            <a:r>
              <a:rPr lang="en-US" dirty="0" err="1"/>
              <a:t>Milojicic</a:t>
            </a:r>
            <a:r>
              <a:rPr lang="en-US" dirty="0"/>
              <a:t> (HPE), Wen-</a:t>
            </a:r>
            <a:r>
              <a:rPr lang="en-US" dirty="0" err="1"/>
              <a:t>mei</a:t>
            </a:r>
            <a:r>
              <a:rPr lang="en-US" dirty="0"/>
              <a:t> </a:t>
            </a:r>
            <a:r>
              <a:rPr lang="en-US" dirty="0" err="1"/>
              <a:t>Hwu</a:t>
            </a:r>
            <a:r>
              <a:rPr lang="en-US" dirty="0"/>
              <a:t> (Illinois)</a:t>
            </a:r>
          </a:p>
        </p:txBody>
      </p:sp>
    </p:spTree>
    <p:extLst>
      <p:ext uri="{BB962C8B-B14F-4D97-AF65-F5344CB8AC3E}">
        <p14:creationId xmlns:p14="http://schemas.microsoft.com/office/powerpoint/2010/main" val="285224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D26D62-C585-413C-8310-107C7404F4DE}"/>
              </a:ext>
            </a:extLst>
          </p:cNvPr>
          <p:cNvSpPr/>
          <p:nvPr/>
        </p:nvSpPr>
        <p:spPr>
          <a:xfrm>
            <a:off x="4339111" y="186700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4" name="Rectangle 3">
            <a:extLst>
              <a:ext uri="{FF2B5EF4-FFF2-40B4-BE49-F238E27FC236}">
                <a16:creationId xmlns:a16="http://schemas.microsoft.com/office/drawing/2014/main" id="{B0680EC1-236F-453A-B6F9-EAAB75150412}"/>
              </a:ext>
            </a:extLst>
          </p:cNvPr>
          <p:cNvSpPr/>
          <p:nvPr/>
        </p:nvSpPr>
        <p:spPr>
          <a:xfrm>
            <a:off x="4339111" y="192064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 name="Rectangle 8">
            <a:extLst>
              <a:ext uri="{FF2B5EF4-FFF2-40B4-BE49-F238E27FC236}">
                <a16:creationId xmlns:a16="http://schemas.microsoft.com/office/drawing/2014/main" id="{7F6D6C53-C936-43AE-A778-206660EEC3F2}"/>
              </a:ext>
            </a:extLst>
          </p:cNvPr>
          <p:cNvSpPr/>
          <p:nvPr/>
        </p:nvSpPr>
        <p:spPr>
          <a:xfrm>
            <a:off x="4339111" y="197079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7773C936-15A0-4B4A-AEB0-DEB06366B254}"/>
              </a:ext>
            </a:extLst>
          </p:cNvPr>
          <p:cNvSpPr/>
          <p:nvPr/>
        </p:nvSpPr>
        <p:spPr>
          <a:xfrm>
            <a:off x="3518269" y="188488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0xa000</a:t>
            </a:r>
          </a:p>
        </p:txBody>
      </p:sp>
      <p:sp>
        <p:nvSpPr>
          <p:cNvPr id="26" name="Rectangle 25">
            <a:extLst>
              <a:ext uri="{FF2B5EF4-FFF2-40B4-BE49-F238E27FC236}">
                <a16:creationId xmlns:a16="http://schemas.microsoft.com/office/drawing/2014/main" id="{9887E588-5570-43AF-9C48-9B6623873AD0}"/>
              </a:ext>
            </a:extLst>
          </p:cNvPr>
          <p:cNvSpPr/>
          <p:nvPr/>
        </p:nvSpPr>
        <p:spPr>
          <a:xfrm>
            <a:off x="4340691" y="225994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8FC09759-A2E8-4287-A36B-D47AD04D0ACE}"/>
              </a:ext>
            </a:extLst>
          </p:cNvPr>
          <p:cNvSpPr/>
          <p:nvPr/>
        </p:nvSpPr>
        <p:spPr>
          <a:xfrm>
            <a:off x="3518269" y="216181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0xa200</a:t>
            </a:r>
          </a:p>
        </p:txBody>
      </p:sp>
      <p:sp>
        <p:nvSpPr>
          <p:cNvPr id="52" name="TextBox 51">
            <a:extLst>
              <a:ext uri="{FF2B5EF4-FFF2-40B4-BE49-F238E27FC236}">
                <a16:creationId xmlns:a16="http://schemas.microsoft.com/office/drawing/2014/main" id="{F3801E41-013D-4FEC-8B7C-FF9A6AFA6155}"/>
              </a:ext>
            </a:extLst>
          </p:cNvPr>
          <p:cNvSpPr txBox="1"/>
          <p:nvPr/>
        </p:nvSpPr>
        <p:spPr>
          <a:xfrm rot="16200000">
            <a:off x="3065599" y="207346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55" name="Left Brace 54">
            <a:extLst>
              <a:ext uri="{FF2B5EF4-FFF2-40B4-BE49-F238E27FC236}">
                <a16:creationId xmlns:a16="http://schemas.microsoft.com/office/drawing/2014/main" id="{78D531DB-FAAF-4A00-8366-2373DD8B1186}"/>
              </a:ext>
            </a:extLst>
          </p:cNvPr>
          <p:cNvSpPr/>
          <p:nvPr/>
        </p:nvSpPr>
        <p:spPr>
          <a:xfrm>
            <a:off x="3589753" y="190805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2" name="Title 1">
            <a:extLst>
              <a:ext uri="{FF2B5EF4-FFF2-40B4-BE49-F238E27FC236}">
                <a16:creationId xmlns:a16="http://schemas.microsoft.com/office/drawing/2014/main" id="{1E60518B-6E42-4C2B-8AEB-33923FD54D39}"/>
              </a:ext>
            </a:extLst>
          </p:cNvPr>
          <p:cNvSpPr>
            <a:spLocks noGrp="1"/>
          </p:cNvSpPr>
          <p:nvPr>
            <p:ph type="title"/>
          </p:nvPr>
        </p:nvSpPr>
        <p:spPr>
          <a:xfrm>
            <a:off x="838200" y="365125"/>
            <a:ext cx="10515600" cy="1325563"/>
          </a:xfrm>
        </p:spPr>
        <p:txBody>
          <a:bodyPr/>
          <a:lstStyle/>
          <a:p>
            <a:r>
              <a:rPr lang="en-US" dirty="0"/>
              <a:t>Process Entry</a:t>
            </a:r>
          </a:p>
        </p:txBody>
      </p:sp>
      <p:graphicFrame>
        <p:nvGraphicFramePr>
          <p:cNvPr id="48" name="Table 47">
            <a:extLst>
              <a:ext uri="{FF2B5EF4-FFF2-40B4-BE49-F238E27FC236}">
                <a16:creationId xmlns:a16="http://schemas.microsoft.com/office/drawing/2014/main" id="{527A97D1-BC82-4C91-9B83-49A27083C6F6}"/>
              </a:ext>
            </a:extLst>
          </p:cNvPr>
          <p:cNvGraphicFramePr>
            <a:graphicFrameLocks noGrp="1"/>
          </p:cNvGraphicFramePr>
          <p:nvPr>
            <p:extLst>
              <p:ext uri="{D42A27DB-BD31-4B8C-83A1-F6EECF244321}">
                <p14:modId xmlns:p14="http://schemas.microsoft.com/office/powerpoint/2010/main" val="1726609801"/>
              </p:ext>
            </p:extLst>
          </p:nvPr>
        </p:nvGraphicFramePr>
        <p:xfrm>
          <a:off x="767542" y="195886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0xa200</a:t>
                      </a:r>
                    </a:p>
                  </a:txBody>
                  <a:tcPr marL="27900" marR="27900" marT="27900" marB="27900" anchor="ctr"/>
                </a:tc>
                <a:extLst>
                  <a:ext uri="{0D108BD9-81ED-4DB2-BD59-A6C34878D82A}">
                    <a16:rowId xmlns:a16="http://schemas.microsoft.com/office/drawing/2014/main" val="10001"/>
                  </a:ext>
                </a:extLst>
              </a:tr>
            </a:tbl>
          </a:graphicData>
        </a:graphic>
      </p:graphicFrame>
      <p:sp>
        <p:nvSpPr>
          <p:cNvPr id="69" name="TextBox 68">
            <a:extLst>
              <a:ext uri="{FF2B5EF4-FFF2-40B4-BE49-F238E27FC236}">
                <a16:creationId xmlns:a16="http://schemas.microsoft.com/office/drawing/2014/main" id="{9330B389-AE7C-43FC-AA3F-2A4305108393}"/>
              </a:ext>
            </a:extLst>
          </p:cNvPr>
          <p:cNvSpPr txBox="1"/>
          <p:nvPr/>
        </p:nvSpPr>
        <p:spPr>
          <a:xfrm>
            <a:off x="525668" y="167385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75" name="Rectangle 74">
            <a:extLst>
              <a:ext uri="{FF2B5EF4-FFF2-40B4-BE49-F238E27FC236}">
                <a16:creationId xmlns:a16="http://schemas.microsoft.com/office/drawing/2014/main" id="{975695B9-0527-49EA-94BC-FF22ABC4B1C1}"/>
              </a:ext>
            </a:extLst>
          </p:cNvPr>
          <p:cNvSpPr/>
          <p:nvPr/>
        </p:nvSpPr>
        <p:spPr>
          <a:xfrm>
            <a:off x="7286083" y="186529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2" name="Rectangle 81">
            <a:extLst>
              <a:ext uri="{FF2B5EF4-FFF2-40B4-BE49-F238E27FC236}">
                <a16:creationId xmlns:a16="http://schemas.microsoft.com/office/drawing/2014/main" id="{AE034F30-DFCA-47A6-9075-88A0E2517CED}"/>
              </a:ext>
            </a:extLst>
          </p:cNvPr>
          <p:cNvSpPr/>
          <p:nvPr/>
        </p:nvSpPr>
        <p:spPr>
          <a:xfrm>
            <a:off x="7286083" y="202167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3" name="Rectangle 82">
            <a:extLst>
              <a:ext uri="{FF2B5EF4-FFF2-40B4-BE49-F238E27FC236}">
                <a16:creationId xmlns:a16="http://schemas.microsoft.com/office/drawing/2014/main" id="{B0BA9282-436B-4A15-B50E-BF536DE42AFB}"/>
              </a:ext>
            </a:extLst>
          </p:cNvPr>
          <p:cNvSpPr/>
          <p:nvPr/>
        </p:nvSpPr>
        <p:spPr>
          <a:xfrm>
            <a:off x="7286083" y="207182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4" name="Rectangle 83">
            <a:extLst>
              <a:ext uri="{FF2B5EF4-FFF2-40B4-BE49-F238E27FC236}">
                <a16:creationId xmlns:a16="http://schemas.microsoft.com/office/drawing/2014/main" id="{A66C2097-243D-48FB-9BE2-8E563533B808}"/>
              </a:ext>
            </a:extLst>
          </p:cNvPr>
          <p:cNvSpPr/>
          <p:nvPr/>
        </p:nvSpPr>
        <p:spPr>
          <a:xfrm>
            <a:off x="6465241" y="198591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0xa100</a:t>
            </a:r>
          </a:p>
        </p:txBody>
      </p:sp>
      <p:sp>
        <p:nvSpPr>
          <p:cNvPr id="85" name="Rectangle 84">
            <a:extLst>
              <a:ext uri="{FF2B5EF4-FFF2-40B4-BE49-F238E27FC236}">
                <a16:creationId xmlns:a16="http://schemas.microsoft.com/office/drawing/2014/main" id="{93AF38EB-1435-4964-8085-CCB8F06823E3}"/>
              </a:ext>
            </a:extLst>
          </p:cNvPr>
          <p:cNvSpPr/>
          <p:nvPr/>
        </p:nvSpPr>
        <p:spPr>
          <a:xfrm>
            <a:off x="7287663" y="236097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6" name="Rectangle 85">
            <a:extLst>
              <a:ext uri="{FF2B5EF4-FFF2-40B4-BE49-F238E27FC236}">
                <a16:creationId xmlns:a16="http://schemas.microsoft.com/office/drawing/2014/main" id="{40276664-55FB-4BD8-81FA-D04EF7802660}"/>
              </a:ext>
            </a:extLst>
          </p:cNvPr>
          <p:cNvSpPr/>
          <p:nvPr/>
        </p:nvSpPr>
        <p:spPr>
          <a:xfrm>
            <a:off x="6465241" y="226284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0xa300</a:t>
            </a:r>
          </a:p>
        </p:txBody>
      </p:sp>
      <p:sp>
        <p:nvSpPr>
          <p:cNvPr id="87" name="TextBox 86">
            <a:extLst>
              <a:ext uri="{FF2B5EF4-FFF2-40B4-BE49-F238E27FC236}">
                <a16:creationId xmlns:a16="http://schemas.microsoft.com/office/drawing/2014/main" id="{8F45AA16-7FB4-4061-9C55-EEBE46DF1151}"/>
              </a:ext>
            </a:extLst>
          </p:cNvPr>
          <p:cNvSpPr txBox="1"/>
          <p:nvPr/>
        </p:nvSpPr>
        <p:spPr>
          <a:xfrm rot="16200000">
            <a:off x="6012571" y="217449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88" name="Left Brace 87">
            <a:extLst>
              <a:ext uri="{FF2B5EF4-FFF2-40B4-BE49-F238E27FC236}">
                <a16:creationId xmlns:a16="http://schemas.microsoft.com/office/drawing/2014/main" id="{FCB18AC8-F326-406C-ABC1-E38D2F90126A}"/>
              </a:ext>
            </a:extLst>
          </p:cNvPr>
          <p:cNvSpPr/>
          <p:nvPr/>
        </p:nvSpPr>
        <p:spPr>
          <a:xfrm>
            <a:off x="6536725" y="200908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aphicFrame>
        <p:nvGraphicFramePr>
          <p:cNvPr id="140" name="Table 139">
            <a:extLst>
              <a:ext uri="{FF2B5EF4-FFF2-40B4-BE49-F238E27FC236}">
                <a16:creationId xmlns:a16="http://schemas.microsoft.com/office/drawing/2014/main" id="{38CE5AC2-FD68-4246-A42C-9613420B4C3B}"/>
              </a:ext>
            </a:extLst>
          </p:cNvPr>
          <p:cNvGraphicFramePr>
            <a:graphicFrameLocks noGrp="1"/>
          </p:cNvGraphicFramePr>
          <p:nvPr>
            <p:extLst>
              <p:ext uri="{D42A27DB-BD31-4B8C-83A1-F6EECF244321}">
                <p14:modId xmlns:p14="http://schemas.microsoft.com/office/powerpoint/2010/main" val="1802792512"/>
              </p:ext>
            </p:extLst>
          </p:nvPr>
        </p:nvGraphicFramePr>
        <p:xfrm>
          <a:off x="9334495" y="195715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0xa100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0xa300</a:t>
                      </a:r>
                    </a:p>
                  </a:txBody>
                  <a:tcPr marL="27900" marR="27900" marT="27900" marB="27900" anchor="ctr"/>
                </a:tc>
                <a:extLst>
                  <a:ext uri="{0D108BD9-81ED-4DB2-BD59-A6C34878D82A}">
                    <a16:rowId xmlns:a16="http://schemas.microsoft.com/office/drawing/2014/main" val="10001"/>
                  </a:ext>
                </a:extLst>
              </a:tr>
            </a:tbl>
          </a:graphicData>
        </a:graphic>
      </p:graphicFrame>
      <p:sp>
        <p:nvSpPr>
          <p:cNvPr id="144" name="TextBox 143">
            <a:extLst>
              <a:ext uri="{FF2B5EF4-FFF2-40B4-BE49-F238E27FC236}">
                <a16:creationId xmlns:a16="http://schemas.microsoft.com/office/drawing/2014/main" id="{C8A54C87-3FE3-4D22-87E1-D110FE4E7CF5}"/>
              </a:ext>
            </a:extLst>
          </p:cNvPr>
          <p:cNvSpPr txBox="1"/>
          <p:nvPr/>
        </p:nvSpPr>
        <p:spPr>
          <a:xfrm>
            <a:off x="9092621" y="167214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148" name="TextBox 147">
            <a:extLst>
              <a:ext uri="{FF2B5EF4-FFF2-40B4-BE49-F238E27FC236}">
                <a16:creationId xmlns:a16="http://schemas.microsoft.com/office/drawing/2014/main" id="{D4461B76-39F5-4297-9626-1692CF4BB771}"/>
              </a:ext>
            </a:extLst>
          </p:cNvPr>
          <p:cNvSpPr txBox="1"/>
          <p:nvPr/>
        </p:nvSpPr>
        <p:spPr>
          <a:xfrm>
            <a:off x="439559" y="2679160"/>
            <a:ext cx="3019272" cy="584775"/>
          </a:xfrm>
          <a:prstGeom prst="rect">
            <a:avLst/>
          </a:prstGeom>
          <a:noFill/>
        </p:spPr>
        <p:txBody>
          <a:bodyPr wrap="square" rtlCol="0">
            <a:spAutoFit/>
          </a:bodyPr>
          <a:lstStyle/>
          <a:p>
            <a:pPr algn="ctr"/>
            <a:r>
              <a:rPr lang="en-US" sz="1600" i="1" dirty="0">
                <a:solidFill>
                  <a:schemeClr val="accent6">
                    <a:lumMod val="75000"/>
                  </a:schemeClr>
                </a:solidFill>
              </a:rPr>
              <a:t>Table initialized to lookup VT addresses</a:t>
            </a:r>
          </a:p>
        </p:txBody>
      </p:sp>
      <p:sp>
        <p:nvSpPr>
          <p:cNvPr id="24" name="TextBox 23">
            <a:extLst>
              <a:ext uri="{FF2B5EF4-FFF2-40B4-BE49-F238E27FC236}">
                <a16:creationId xmlns:a16="http://schemas.microsoft.com/office/drawing/2014/main" id="{D0392C26-B24F-4974-B742-795862BE7548}"/>
              </a:ext>
            </a:extLst>
          </p:cNvPr>
          <p:cNvSpPr txBox="1"/>
          <p:nvPr/>
        </p:nvSpPr>
        <p:spPr>
          <a:xfrm>
            <a:off x="4231659" y="5836151"/>
            <a:ext cx="1627561"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creating process (P</a:t>
            </a:r>
            <a:r>
              <a:rPr lang="en-US" sz="1372" i="1" baseline="-25000" dirty="0">
                <a:latin typeface="+mj-lt"/>
                <a:cs typeface="Times New Roman" panose="02020603050405020304" pitchFamily="18" charset="0"/>
              </a:rPr>
              <a:t>c</a:t>
            </a:r>
            <a:r>
              <a:rPr lang="en-US" sz="1372" i="1" dirty="0">
                <a:latin typeface="+mj-lt"/>
                <a:cs typeface="Times New Roman" panose="02020603050405020304" pitchFamily="18" charset="0"/>
              </a:rPr>
              <a:t>)</a:t>
            </a:r>
          </a:p>
        </p:txBody>
      </p:sp>
      <p:sp>
        <p:nvSpPr>
          <p:cNvPr id="25" name="TextBox 24">
            <a:extLst>
              <a:ext uri="{FF2B5EF4-FFF2-40B4-BE49-F238E27FC236}">
                <a16:creationId xmlns:a16="http://schemas.microsoft.com/office/drawing/2014/main" id="{2A8547BA-8225-49F3-BE28-2742B3AA950F}"/>
              </a:ext>
            </a:extLst>
          </p:cNvPr>
          <p:cNvSpPr txBox="1"/>
          <p:nvPr/>
        </p:nvSpPr>
        <p:spPr>
          <a:xfrm>
            <a:off x="7317165" y="5839554"/>
            <a:ext cx="1360180"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user process (P</a:t>
            </a:r>
            <a:r>
              <a:rPr lang="en-US" sz="1372" i="1" baseline="-25000" dirty="0">
                <a:latin typeface="+mj-lt"/>
                <a:cs typeface="Times New Roman" panose="02020603050405020304" pitchFamily="18" charset="0"/>
              </a:rPr>
              <a:t>u</a:t>
            </a:r>
            <a:r>
              <a:rPr lang="en-US" sz="1372" i="1" dirty="0">
                <a:latin typeface="+mj-lt"/>
                <a:cs typeface="Times New Roman" panose="02020603050405020304" pitchFamily="18" charset="0"/>
              </a:rPr>
              <a:t>)</a:t>
            </a:r>
          </a:p>
        </p:txBody>
      </p:sp>
    </p:spTree>
    <p:extLst>
      <p:ext uri="{BB962C8B-B14F-4D97-AF65-F5344CB8AC3E}">
        <p14:creationId xmlns:p14="http://schemas.microsoft.com/office/powerpoint/2010/main" val="310461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D26D62-C585-413C-8310-107C7404F4DE}"/>
              </a:ext>
            </a:extLst>
          </p:cNvPr>
          <p:cNvSpPr/>
          <p:nvPr/>
        </p:nvSpPr>
        <p:spPr>
          <a:xfrm>
            <a:off x="4339111" y="186700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4" name="Rectangle 3">
            <a:extLst>
              <a:ext uri="{FF2B5EF4-FFF2-40B4-BE49-F238E27FC236}">
                <a16:creationId xmlns:a16="http://schemas.microsoft.com/office/drawing/2014/main" id="{B0680EC1-236F-453A-B6F9-EAAB75150412}"/>
              </a:ext>
            </a:extLst>
          </p:cNvPr>
          <p:cNvSpPr/>
          <p:nvPr/>
        </p:nvSpPr>
        <p:spPr>
          <a:xfrm>
            <a:off x="4339111" y="192064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 name="Rectangle 8">
            <a:extLst>
              <a:ext uri="{FF2B5EF4-FFF2-40B4-BE49-F238E27FC236}">
                <a16:creationId xmlns:a16="http://schemas.microsoft.com/office/drawing/2014/main" id="{7F6D6C53-C936-43AE-A778-206660EEC3F2}"/>
              </a:ext>
            </a:extLst>
          </p:cNvPr>
          <p:cNvSpPr/>
          <p:nvPr/>
        </p:nvSpPr>
        <p:spPr>
          <a:xfrm>
            <a:off x="4339111" y="197079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7773C936-15A0-4B4A-AEB0-DEB06366B254}"/>
              </a:ext>
            </a:extLst>
          </p:cNvPr>
          <p:cNvSpPr/>
          <p:nvPr/>
        </p:nvSpPr>
        <p:spPr>
          <a:xfrm>
            <a:off x="3518269" y="188488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0xa000</a:t>
            </a:r>
          </a:p>
        </p:txBody>
      </p:sp>
      <p:sp>
        <p:nvSpPr>
          <p:cNvPr id="26" name="Rectangle 25">
            <a:extLst>
              <a:ext uri="{FF2B5EF4-FFF2-40B4-BE49-F238E27FC236}">
                <a16:creationId xmlns:a16="http://schemas.microsoft.com/office/drawing/2014/main" id="{9887E588-5570-43AF-9C48-9B6623873AD0}"/>
              </a:ext>
            </a:extLst>
          </p:cNvPr>
          <p:cNvSpPr/>
          <p:nvPr/>
        </p:nvSpPr>
        <p:spPr>
          <a:xfrm>
            <a:off x="4340691" y="225994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8FC09759-A2E8-4287-A36B-D47AD04D0ACE}"/>
              </a:ext>
            </a:extLst>
          </p:cNvPr>
          <p:cNvSpPr/>
          <p:nvPr/>
        </p:nvSpPr>
        <p:spPr>
          <a:xfrm>
            <a:off x="3518269" y="216181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0xa200</a:t>
            </a:r>
          </a:p>
        </p:txBody>
      </p:sp>
      <p:sp>
        <p:nvSpPr>
          <p:cNvPr id="52" name="TextBox 51">
            <a:extLst>
              <a:ext uri="{FF2B5EF4-FFF2-40B4-BE49-F238E27FC236}">
                <a16:creationId xmlns:a16="http://schemas.microsoft.com/office/drawing/2014/main" id="{F3801E41-013D-4FEC-8B7C-FF9A6AFA6155}"/>
              </a:ext>
            </a:extLst>
          </p:cNvPr>
          <p:cNvSpPr txBox="1"/>
          <p:nvPr/>
        </p:nvSpPr>
        <p:spPr>
          <a:xfrm rot="16200000">
            <a:off x="3065599" y="207346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55" name="Left Brace 54">
            <a:extLst>
              <a:ext uri="{FF2B5EF4-FFF2-40B4-BE49-F238E27FC236}">
                <a16:creationId xmlns:a16="http://schemas.microsoft.com/office/drawing/2014/main" id="{78D531DB-FAAF-4A00-8366-2373DD8B1186}"/>
              </a:ext>
            </a:extLst>
          </p:cNvPr>
          <p:cNvSpPr/>
          <p:nvPr/>
        </p:nvSpPr>
        <p:spPr>
          <a:xfrm>
            <a:off x="3589753" y="190805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 name="Rectangle 4">
            <a:extLst>
              <a:ext uri="{FF2B5EF4-FFF2-40B4-BE49-F238E27FC236}">
                <a16:creationId xmlns:a16="http://schemas.microsoft.com/office/drawing/2014/main" id="{77035EA3-DB5C-481A-BEB7-732DC25A4A28}"/>
              </a:ext>
            </a:extLst>
          </p:cNvPr>
          <p:cNvSpPr/>
          <p:nvPr/>
        </p:nvSpPr>
        <p:spPr>
          <a:xfrm>
            <a:off x="4339111" y="2729898"/>
            <a:ext cx="1395012" cy="699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8" name="Rectangle 17">
            <a:extLst>
              <a:ext uri="{FF2B5EF4-FFF2-40B4-BE49-F238E27FC236}">
                <a16:creationId xmlns:a16="http://schemas.microsoft.com/office/drawing/2014/main" id="{5720BD92-5996-4999-B1D6-27C82D6CDA87}"/>
              </a:ext>
            </a:extLst>
          </p:cNvPr>
          <p:cNvSpPr/>
          <p:nvPr/>
        </p:nvSpPr>
        <p:spPr>
          <a:xfrm>
            <a:off x="4340436" y="3537736"/>
            <a:ext cx="1395012" cy="837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31" name="Rectangle 30">
            <a:extLst>
              <a:ext uri="{FF2B5EF4-FFF2-40B4-BE49-F238E27FC236}">
                <a16:creationId xmlns:a16="http://schemas.microsoft.com/office/drawing/2014/main" id="{729DF009-8BD4-49EF-8919-983C7981DAF5}"/>
              </a:ext>
            </a:extLst>
          </p:cNvPr>
          <p:cNvSpPr/>
          <p:nvPr/>
        </p:nvSpPr>
        <p:spPr>
          <a:xfrm>
            <a:off x="3518269" y="2677243"/>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0xb000</a:t>
            </a:r>
          </a:p>
        </p:txBody>
      </p:sp>
      <p:sp>
        <p:nvSpPr>
          <p:cNvPr id="32" name="Rectangle 31">
            <a:extLst>
              <a:ext uri="{FF2B5EF4-FFF2-40B4-BE49-F238E27FC236}">
                <a16:creationId xmlns:a16="http://schemas.microsoft.com/office/drawing/2014/main" id="{C3C8C990-072F-4854-99D6-2BF3AECC1112}"/>
              </a:ext>
            </a:extLst>
          </p:cNvPr>
          <p:cNvSpPr/>
          <p:nvPr/>
        </p:nvSpPr>
        <p:spPr>
          <a:xfrm>
            <a:off x="3518269" y="3283317"/>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0xb800</a:t>
            </a:r>
          </a:p>
        </p:txBody>
      </p:sp>
      <p:sp>
        <p:nvSpPr>
          <p:cNvPr id="33" name="Rectangle 32">
            <a:extLst>
              <a:ext uri="{FF2B5EF4-FFF2-40B4-BE49-F238E27FC236}">
                <a16:creationId xmlns:a16="http://schemas.microsoft.com/office/drawing/2014/main" id="{CFB38ADA-B8DB-49A5-A29C-1BFDF351680D}"/>
              </a:ext>
            </a:extLst>
          </p:cNvPr>
          <p:cNvSpPr/>
          <p:nvPr/>
        </p:nvSpPr>
        <p:spPr>
          <a:xfrm>
            <a:off x="3518269" y="350774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0xc000</a:t>
            </a:r>
          </a:p>
        </p:txBody>
      </p:sp>
      <p:sp>
        <p:nvSpPr>
          <p:cNvPr id="34" name="Rectangle 33">
            <a:extLst>
              <a:ext uri="{FF2B5EF4-FFF2-40B4-BE49-F238E27FC236}">
                <a16:creationId xmlns:a16="http://schemas.microsoft.com/office/drawing/2014/main" id="{FB8686B2-C7E2-4E8F-A4AC-DC4BE02D8EC7}"/>
              </a:ext>
            </a:extLst>
          </p:cNvPr>
          <p:cNvSpPr/>
          <p:nvPr/>
        </p:nvSpPr>
        <p:spPr>
          <a:xfrm>
            <a:off x="3518269" y="4231494"/>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0xc400</a:t>
            </a:r>
          </a:p>
        </p:txBody>
      </p:sp>
      <p:sp>
        <p:nvSpPr>
          <p:cNvPr id="53" name="TextBox 52">
            <a:extLst>
              <a:ext uri="{FF2B5EF4-FFF2-40B4-BE49-F238E27FC236}">
                <a16:creationId xmlns:a16="http://schemas.microsoft.com/office/drawing/2014/main" id="{48B0B0EC-5921-4B8A-94F1-ED01F41F1409}"/>
              </a:ext>
            </a:extLst>
          </p:cNvPr>
          <p:cNvSpPr txBox="1"/>
          <p:nvPr/>
        </p:nvSpPr>
        <p:spPr>
          <a:xfrm rot="16200000">
            <a:off x="3322648" y="2932417"/>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endParaRPr lang="en-US" sz="1373" b="1" dirty="0">
              <a:latin typeface="+mj-lt"/>
              <a:cs typeface="Times New Roman" panose="02020603050405020304" pitchFamily="18" charset="0"/>
            </a:endParaRPr>
          </a:p>
        </p:txBody>
      </p:sp>
      <p:sp>
        <p:nvSpPr>
          <p:cNvPr id="56" name="Left Brace 55">
            <a:extLst>
              <a:ext uri="{FF2B5EF4-FFF2-40B4-BE49-F238E27FC236}">
                <a16:creationId xmlns:a16="http://schemas.microsoft.com/office/drawing/2014/main" id="{E37E1F12-5C7B-463F-AB03-09B2796A7684}"/>
              </a:ext>
            </a:extLst>
          </p:cNvPr>
          <p:cNvSpPr/>
          <p:nvPr/>
        </p:nvSpPr>
        <p:spPr>
          <a:xfrm>
            <a:off x="3589753" y="2729898"/>
            <a:ext cx="139501" cy="6994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8" name="TextBox 57">
            <a:extLst>
              <a:ext uri="{FF2B5EF4-FFF2-40B4-BE49-F238E27FC236}">
                <a16:creationId xmlns:a16="http://schemas.microsoft.com/office/drawing/2014/main" id="{74E105C2-6DB5-40C8-B535-C3D0D9C70A6F}"/>
              </a:ext>
            </a:extLst>
          </p:cNvPr>
          <p:cNvSpPr txBox="1"/>
          <p:nvPr/>
        </p:nvSpPr>
        <p:spPr>
          <a:xfrm rot="16200000">
            <a:off x="3320469" y="3818051"/>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endParaRPr lang="en-US" sz="1373" b="1" dirty="0">
              <a:latin typeface="+mj-lt"/>
              <a:cs typeface="Times New Roman" panose="02020603050405020304" pitchFamily="18" charset="0"/>
            </a:endParaRPr>
          </a:p>
        </p:txBody>
      </p:sp>
      <p:sp>
        <p:nvSpPr>
          <p:cNvPr id="59" name="Left Brace 58">
            <a:extLst>
              <a:ext uri="{FF2B5EF4-FFF2-40B4-BE49-F238E27FC236}">
                <a16:creationId xmlns:a16="http://schemas.microsoft.com/office/drawing/2014/main" id="{7B2C0941-5FD9-4E97-93C1-9E7E472807B4}"/>
              </a:ext>
            </a:extLst>
          </p:cNvPr>
          <p:cNvSpPr/>
          <p:nvPr/>
        </p:nvSpPr>
        <p:spPr>
          <a:xfrm>
            <a:off x="3587574" y="3537736"/>
            <a:ext cx="141680" cy="8370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2" name="Title 1">
            <a:extLst>
              <a:ext uri="{FF2B5EF4-FFF2-40B4-BE49-F238E27FC236}">
                <a16:creationId xmlns:a16="http://schemas.microsoft.com/office/drawing/2014/main" id="{1E60518B-6E42-4C2B-8AEB-33923FD54D39}"/>
              </a:ext>
            </a:extLst>
          </p:cNvPr>
          <p:cNvSpPr>
            <a:spLocks noGrp="1"/>
          </p:cNvSpPr>
          <p:nvPr>
            <p:ph type="title"/>
          </p:nvPr>
        </p:nvSpPr>
        <p:spPr>
          <a:xfrm>
            <a:off x="838200" y="365125"/>
            <a:ext cx="10515600" cy="1325563"/>
          </a:xfrm>
        </p:spPr>
        <p:txBody>
          <a:bodyPr/>
          <a:lstStyle/>
          <a:p>
            <a:r>
              <a:rPr lang="en-US" dirty="0"/>
              <a:t>Region Mapping</a:t>
            </a:r>
          </a:p>
        </p:txBody>
      </p:sp>
      <p:sp>
        <p:nvSpPr>
          <p:cNvPr id="46" name="TextBox 45">
            <a:extLst>
              <a:ext uri="{FF2B5EF4-FFF2-40B4-BE49-F238E27FC236}">
                <a16:creationId xmlns:a16="http://schemas.microsoft.com/office/drawing/2014/main" id="{C553FA2C-51D3-4DDB-860A-3DA53D1F6D9D}"/>
              </a:ext>
            </a:extLst>
          </p:cNvPr>
          <p:cNvSpPr txBox="1"/>
          <p:nvPr/>
        </p:nvSpPr>
        <p:spPr>
          <a:xfrm>
            <a:off x="525668" y="2416196"/>
            <a:ext cx="1374928" cy="303609"/>
          </a:xfrm>
          <a:prstGeom prst="rect">
            <a:avLst/>
          </a:prstGeom>
          <a:noFill/>
        </p:spPr>
        <p:txBody>
          <a:bodyPr wrap="none" rtlCol="0">
            <a:spAutoFit/>
          </a:bodyPr>
          <a:lstStyle/>
          <a:p>
            <a:r>
              <a:rPr lang="en-US" sz="1373" b="1" dirty="0">
                <a:latin typeface="+mj-lt"/>
                <a:cs typeface="Times New Roman" panose="02020603050405020304" pitchFamily="18" charset="0"/>
              </a:rPr>
              <a:t>Range Table (RT):</a:t>
            </a:r>
          </a:p>
        </p:txBody>
      </p:sp>
      <p:graphicFrame>
        <p:nvGraphicFramePr>
          <p:cNvPr id="48" name="Table 47">
            <a:extLst>
              <a:ext uri="{FF2B5EF4-FFF2-40B4-BE49-F238E27FC236}">
                <a16:creationId xmlns:a16="http://schemas.microsoft.com/office/drawing/2014/main" id="{527A97D1-BC82-4C91-9B83-49A27083C6F6}"/>
              </a:ext>
            </a:extLst>
          </p:cNvPr>
          <p:cNvGraphicFramePr>
            <a:graphicFrameLocks noGrp="1"/>
          </p:cNvGraphicFramePr>
          <p:nvPr>
            <p:extLst/>
          </p:nvPr>
        </p:nvGraphicFramePr>
        <p:xfrm>
          <a:off x="767542" y="195886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0xa200</a:t>
                      </a:r>
                    </a:p>
                  </a:txBody>
                  <a:tcPr marL="27900" marR="27900" marT="27900" marB="27900" anchor="ctr"/>
                </a:tc>
                <a:extLst>
                  <a:ext uri="{0D108BD9-81ED-4DB2-BD59-A6C34878D82A}">
                    <a16:rowId xmlns:a16="http://schemas.microsoft.com/office/drawing/2014/main" val="10001"/>
                  </a:ext>
                </a:extLst>
              </a:tr>
            </a:tbl>
          </a:graphicData>
        </a:graphic>
      </p:graphicFrame>
      <p:sp>
        <p:nvSpPr>
          <p:cNvPr id="69" name="TextBox 68">
            <a:extLst>
              <a:ext uri="{FF2B5EF4-FFF2-40B4-BE49-F238E27FC236}">
                <a16:creationId xmlns:a16="http://schemas.microsoft.com/office/drawing/2014/main" id="{9330B389-AE7C-43FC-AA3F-2A4305108393}"/>
              </a:ext>
            </a:extLst>
          </p:cNvPr>
          <p:cNvSpPr txBox="1"/>
          <p:nvPr/>
        </p:nvSpPr>
        <p:spPr>
          <a:xfrm>
            <a:off x="525668" y="167385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75" name="Rectangle 74">
            <a:extLst>
              <a:ext uri="{FF2B5EF4-FFF2-40B4-BE49-F238E27FC236}">
                <a16:creationId xmlns:a16="http://schemas.microsoft.com/office/drawing/2014/main" id="{975695B9-0527-49EA-94BC-FF22ABC4B1C1}"/>
              </a:ext>
            </a:extLst>
          </p:cNvPr>
          <p:cNvSpPr/>
          <p:nvPr/>
        </p:nvSpPr>
        <p:spPr>
          <a:xfrm>
            <a:off x="7286083" y="186529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2" name="Rectangle 81">
            <a:extLst>
              <a:ext uri="{FF2B5EF4-FFF2-40B4-BE49-F238E27FC236}">
                <a16:creationId xmlns:a16="http://schemas.microsoft.com/office/drawing/2014/main" id="{AE034F30-DFCA-47A6-9075-88A0E2517CED}"/>
              </a:ext>
            </a:extLst>
          </p:cNvPr>
          <p:cNvSpPr/>
          <p:nvPr/>
        </p:nvSpPr>
        <p:spPr>
          <a:xfrm>
            <a:off x="7286083" y="202167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3" name="Rectangle 82">
            <a:extLst>
              <a:ext uri="{FF2B5EF4-FFF2-40B4-BE49-F238E27FC236}">
                <a16:creationId xmlns:a16="http://schemas.microsoft.com/office/drawing/2014/main" id="{B0BA9282-436B-4A15-B50E-BF536DE42AFB}"/>
              </a:ext>
            </a:extLst>
          </p:cNvPr>
          <p:cNvSpPr/>
          <p:nvPr/>
        </p:nvSpPr>
        <p:spPr>
          <a:xfrm>
            <a:off x="7286083" y="207182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4" name="Rectangle 83">
            <a:extLst>
              <a:ext uri="{FF2B5EF4-FFF2-40B4-BE49-F238E27FC236}">
                <a16:creationId xmlns:a16="http://schemas.microsoft.com/office/drawing/2014/main" id="{A66C2097-243D-48FB-9BE2-8E563533B808}"/>
              </a:ext>
            </a:extLst>
          </p:cNvPr>
          <p:cNvSpPr/>
          <p:nvPr/>
        </p:nvSpPr>
        <p:spPr>
          <a:xfrm>
            <a:off x="6465241" y="198591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0xa100</a:t>
            </a:r>
          </a:p>
        </p:txBody>
      </p:sp>
      <p:sp>
        <p:nvSpPr>
          <p:cNvPr id="85" name="Rectangle 84">
            <a:extLst>
              <a:ext uri="{FF2B5EF4-FFF2-40B4-BE49-F238E27FC236}">
                <a16:creationId xmlns:a16="http://schemas.microsoft.com/office/drawing/2014/main" id="{93AF38EB-1435-4964-8085-CCB8F06823E3}"/>
              </a:ext>
            </a:extLst>
          </p:cNvPr>
          <p:cNvSpPr/>
          <p:nvPr/>
        </p:nvSpPr>
        <p:spPr>
          <a:xfrm>
            <a:off x="7287663" y="236097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6" name="Rectangle 85">
            <a:extLst>
              <a:ext uri="{FF2B5EF4-FFF2-40B4-BE49-F238E27FC236}">
                <a16:creationId xmlns:a16="http://schemas.microsoft.com/office/drawing/2014/main" id="{40276664-55FB-4BD8-81FA-D04EF7802660}"/>
              </a:ext>
            </a:extLst>
          </p:cNvPr>
          <p:cNvSpPr/>
          <p:nvPr/>
        </p:nvSpPr>
        <p:spPr>
          <a:xfrm>
            <a:off x="6465241" y="226284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0xa300</a:t>
            </a:r>
          </a:p>
        </p:txBody>
      </p:sp>
      <p:sp>
        <p:nvSpPr>
          <p:cNvPr id="87" name="TextBox 86">
            <a:extLst>
              <a:ext uri="{FF2B5EF4-FFF2-40B4-BE49-F238E27FC236}">
                <a16:creationId xmlns:a16="http://schemas.microsoft.com/office/drawing/2014/main" id="{8F45AA16-7FB4-4061-9C55-EEBE46DF1151}"/>
              </a:ext>
            </a:extLst>
          </p:cNvPr>
          <p:cNvSpPr txBox="1"/>
          <p:nvPr/>
        </p:nvSpPr>
        <p:spPr>
          <a:xfrm rot="16200000">
            <a:off x="6012571" y="217449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88" name="Left Brace 87">
            <a:extLst>
              <a:ext uri="{FF2B5EF4-FFF2-40B4-BE49-F238E27FC236}">
                <a16:creationId xmlns:a16="http://schemas.microsoft.com/office/drawing/2014/main" id="{FCB18AC8-F326-406C-ABC1-E38D2F90126A}"/>
              </a:ext>
            </a:extLst>
          </p:cNvPr>
          <p:cNvSpPr/>
          <p:nvPr/>
        </p:nvSpPr>
        <p:spPr>
          <a:xfrm>
            <a:off x="6536725" y="200908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117" name="TextBox 116">
            <a:extLst>
              <a:ext uri="{FF2B5EF4-FFF2-40B4-BE49-F238E27FC236}">
                <a16:creationId xmlns:a16="http://schemas.microsoft.com/office/drawing/2014/main" id="{8B0318F0-6F14-461A-B215-4E5C6C02CDAD}"/>
              </a:ext>
            </a:extLst>
          </p:cNvPr>
          <p:cNvSpPr txBox="1"/>
          <p:nvPr/>
        </p:nvSpPr>
        <p:spPr>
          <a:xfrm>
            <a:off x="439559" y="3908192"/>
            <a:ext cx="3019272" cy="1261884"/>
          </a:xfrm>
          <a:prstGeom prst="rect">
            <a:avLst/>
          </a:prstGeom>
          <a:noFill/>
        </p:spPr>
        <p:txBody>
          <a:bodyPr wrap="square" rtlCol="0">
            <a:spAutoFit/>
          </a:bodyPr>
          <a:lstStyle/>
          <a:p>
            <a:pPr algn="ctr"/>
            <a:r>
              <a:rPr lang="en-US" sz="1600" i="1" dirty="0">
                <a:solidFill>
                  <a:schemeClr val="accent6">
                    <a:lumMod val="75000"/>
                  </a:schemeClr>
                </a:solidFill>
              </a:rPr>
              <a:t>(1) Register region in range table</a:t>
            </a:r>
          </a:p>
          <a:p>
            <a:pPr algn="ctr"/>
            <a:endParaRPr lang="en-US" sz="1600" i="1" dirty="0">
              <a:solidFill>
                <a:schemeClr val="accent6">
                  <a:lumMod val="75000"/>
                </a:schemeClr>
              </a:solidFill>
            </a:endParaRPr>
          </a:p>
          <a:p>
            <a:pPr algn="ctr"/>
            <a:r>
              <a:rPr lang="en-US" sz="1600" i="1" dirty="0">
                <a:solidFill>
                  <a:schemeClr val="accent6">
                    <a:lumMod val="75000"/>
                  </a:schemeClr>
                </a:solidFill>
              </a:rPr>
              <a:t>(2) Map DVT fixed region and register in range table</a:t>
            </a:r>
          </a:p>
          <a:p>
            <a:pPr algn="ctr"/>
            <a:r>
              <a:rPr lang="en-US" sz="1200" i="1" dirty="0">
                <a:solidFill>
                  <a:schemeClr val="accent6">
                    <a:lumMod val="75000"/>
                  </a:schemeClr>
                </a:solidFill>
              </a:rPr>
              <a:t>(to be used later to allocate DVTs)</a:t>
            </a:r>
          </a:p>
        </p:txBody>
      </p:sp>
      <p:graphicFrame>
        <p:nvGraphicFramePr>
          <p:cNvPr id="121" name="Table 120">
            <a:extLst>
              <a:ext uri="{FF2B5EF4-FFF2-40B4-BE49-F238E27FC236}">
                <a16:creationId xmlns:a16="http://schemas.microsoft.com/office/drawing/2014/main" id="{C49C32EA-9192-4968-90D2-2B09A8BEB794}"/>
              </a:ext>
            </a:extLst>
          </p:cNvPr>
          <p:cNvGraphicFramePr>
            <a:graphicFrameLocks noGrp="1"/>
          </p:cNvGraphicFramePr>
          <p:nvPr>
            <p:extLst/>
          </p:nvPr>
        </p:nvGraphicFramePr>
        <p:xfrm>
          <a:off x="9334495" y="195715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0xa100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0xa300</a:t>
                      </a:r>
                    </a:p>
                  </a:txBody>
                  <a:tcPr marL="27900" marR="27900" marT="27900" marB="27900" anchor="ctr"/>
                </a:tc>
                <a:extLst>
                  <a:ext uri="{0D108BD9-81ED-4DB2-BD59-A6C34878D82A}">
                    <a16:rowId xmlns:a16="http://schemas.microsoft.com/office/drawing/2014/main" val="10001"/>
                  </a:ext>
                </a:extLst>
              </a:tr>
            </a:tbl>
          </a:graphicData>
        </a:graphic>
      </p:graphicFrame>
      <p:sp>
        <p:nvSpPr>
          <p:cNvPr id="129" name="TextBox 128">
            <a:extLst>
              <a:ext uri="{FF2B5EF4-FFF2-40B4-BE49-F238E27FC236}">
                <a16:creationId xmlns:a16="http://schemas.microsoft.com/office/drawing/2014/main" id="{01CE852B-B05A-475E-B4C8-1E2558F44B24}"/>
              </a:ext>
            </a:extLst>
          </p:cNvPr>
          <p:cNvSpPr txBox="1"/>
          <p:nvPr/>
        </p:nvSpPr>
        <p:spPr>
          <a:xfrm>
            <a:off x="9092621" y="167214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36" name="TextBox 35">
            <a:extLst>
              <a:ext uri="{FF2B5EF4-FFF2-40B4-BE49-F238E27FC236}">
                <a16:creationId xmlns:a16="http://schemas.microsoft.com/office/drawing/2014/main" id="{945EC9B2-7A3E-4BC9-8006-2BF66DE4FD82}"/>
              </a:ext>
            </a:extLst>
          </p:cNvPr>
          <p:cNvSpPr txBox="1"/>
          <p:nvPr/>
        </p:nvSpPr>
        <p:spPr>
          <a:xfrm>
            <a:off x="4231659" y="5836151"/>
            <a:ext cx="1627561"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creating process (P</a:t>
            </a:r>
            <a:r>
              <a:rPr lang="en-US" sz="1372" i="1" baseline="-25000" dirty="0">
                <a:latin typeface="+mj-lt"/>
                <a:cs typeface="Times New Roman" panose="02020603050405020304" pitchFamily="18" charset="0"/>
              </a:rPr>
              <a:t>c</a:t>
            </a:r>
            <a:r>
              <a:rPr lang="en-US" sz="1372" i="1" dirty="0">
                <a:latin typeface="+mj-lt"/>
                <a:cs typeface="Times New Roman" panose="02020603050405020304" pitchFamily="18" charset="0"/>
              </a:rPr>
              <a:t>)</a:t>
            </a:r>
          </a:p>
        </p:txBody>
      </p:sp>
      <p:sp>
        <p:nvSpPr>
          <p:cNvPr id="37" name="TextBox 36">
            <a:extLst>
              <a:ext uri="{FF2B5EF4-FFF2-40B4-BE49-F238E27FC236}">
                <a16:creationId xmlns:a16="http://schemas.microsoft.com/office/drawing/2014/main" id="{56FBA027-E4DC-49FF-BD4C-9A22675C56C5}"/>
              </a:ext>
            </a:extLst>
          </p:cNvPr>
          <p:cNvSpPr txBox="1"/>
          <p:nvPr/>
        </p:nvSpPr>
        <p:spPr>
          <a:xfrm>
            <a:off x="7317165" y="5839554"/>
            <a:ext cx="1360180"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user process (P</a:t>
            </a:r>
            <a:r>
              <a:rPr lang="en-US" sz="1372" i="1" baseline="-25000" dirty="0">
                <a:latin typeface="+mj-lt"/>
                <a:cs typeface="Times New Roman" panose="02020603050405020304" pitchFamily="18" charset="0"/>
              </a:rPr>
              <a:t>u</a:t>
            </a:r>
            <a:r>
              <a:rPr lang="en-US" sz="1372" i="1" dirty="0">
                <a:latin typeface="+mj-lt"/>
                <a:cs typeface="Times New Roman" panose="02020603050405020304" pitchFamily="18" charset="0"/>
              </a:rPr>
              <a:t>)</a:t>
            </a:r>
          </a:p>
        </p:txBody>
      </p:sp>
      <p:grpSp>
        <p:nvGrpSpPr>
          <p:cNvPr id="6" name="Group 5">
            <a:extLst>
              <a:ext uri="{FF2B5EF4-FFF2-40B4-BE49-F238E27FC236}">
                <a16:creationId xmlns:a16="http://schemas.microsoft.com/office/drawing/2014/main" id="{EB82AF27-9A07-4510-8B67-7CDBBE4BF472}"/>
              </a:ext>
            </a:extLst>
          </p:cNvPr>
          <p:cNvGrpSpPr/>
          <p:nvPr/>
        </p:nvGrpSpPr>
        <p:grpSpPr>
          <a:xfrm>
            <a:off x="3340347" y="5094472"/>
            <a:ext cx="2395356" cy="731520"/>
            <a:chOff x="3340347" y="5094472"/>
            <a:chExt cx="2395356" cy="762604"/>
          </a:xfrm>
        </p:grpSpPr>
        <p:sp>
          <p:nvSpPr>
            <p:cNvPr id="49" name="Rectangle 48">
              <a:extLst>
                <a:ext uri="{FF2B5EF4-FFF2-40B4-BE49-F238E27FC236}">
                  <a16:creationId xmlns:a16="http://schemas.microsoft.com/office/drawing/2014/main" id="{8EF450C8-6947-45E4-B394-DC4F63D34F75}"/>
                </a:ext>
              </a:extLst>
            </p:cNvPr>
            <p:cNvSpPr/>
            <p:nvPr/>
          </p:nvSpPr>
          <p:spPr>
            <a:xfrm>
              <a:off x="4340691" y="5150537"/>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54" name="Rectangle 53">
              <a:extLst>
                <a:ext uri="{FF2B5EF4-FFF2-40B4-BE49-F238E27FC236}">
                  <a16:creationId xmlns:a16="http://schemas.microsoft.com/office/drawing/2014/main" id="{C418EC4B-D1AC-46EF-B6AF-800E1482F69C}"/>
                </a:ext>
              </a:extLst>
            </p:cNvPr>
            <p:cNvSpPr/>
            <p:nvPr/>
          </p:nvSpPr>
          <p:spPr>
            <a:xfrm>
              <a:off x="3518269" y="509447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57" name="Rectangle 56">
              <a:extLst>
                <a:ext uri="{FF2B5EF4-FFF2-40B4-BE49-F238E27FC236}">
                  <a16:creationId xmlns:a16="http://schemas.microsoft.com/office/drawing/2014/main" id="{FB895BDB-F82E-4421-B8E9-15938EDF1ED2}"/>
                </a:ext>
              </a:extLst>
            </p:cNvPr>
            <p:cNvSpPr/>
            <p:nvPr/>
          </p:nvSpPr>
          <p:spPr>
            <a:xfrm>
              <a:off x="3518269" y="5647824"/>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0xf400</a:t>
              </a:r>
            </a:p>
          </p:txBody>
        </p:sp>
        <p:sp>
          <p:nvSpPr>
            <p:cNvPr id="60" name="TextBox 59">
              <a:extLst>
                <a:ext uri="{FF2B5EF4-FFF2-40B4-BE49-F238E27FC236}">
                  <a16:creationId xmlns:a16="http://schemas.microsoft.com/office/drawing/2014/main" id="{3E68A4B9-922D-4FFB-BDAE-C387587FD567}"/>
                </a:ext>
              </a:extLst>
            </p:cNvPr>
            <p:cNvSpPr txBox="1"/>
            <p:nvPr/>
          </p:nvSpPr>
          <p:spPr>
            <a:xfrm rot="16200000">
              <a:off x="3121602" y="5319785"/>
              <a:ext cx="741100"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 DVTs</a:t>
              </a:r>
            </a:p>
          </p:txBody>
        </p:sp>
        <p:sp>
          <p:nvSpPr>
            <p:cNvPr id="61" name="Left Brace 60">
              <a:extLst>
                <a:ext uri="{FF2B5EF4-FFF2-40B4-BE49-F238E27FC236}">
                  <a16:creationId xmlns:a16="http://schemas.microsoft.com/office/drawing/2014/main" id="{B554562D-C088-4FC7-A75A-CE411020B2EE}"/>
                </a:ext>
              </a:extLst>
            </p:cNvPr>
            <p:cNvSpPr/>
            <p:nvPr/>
          </p:nvSpPr>
          <p:spPr>
            <a:xfrm>
              <a:off x="3587572" y="5150537"/>
              <a:ext cx="141681" cy="62775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pSp>
      <p:graphicFrame>
        <p:nvGraphicFramePr>
          <p:cNvPr id="62" name="Table 61">
            <a:extLst>
              <a:ext uri="{FF2B5EF4-FFF2-40B4-BE49-F238E27FC236}">
                <a16:creationId xmlns:a16="http://schemas.microsoft.com/office/drawing/2014/main" id="{47506191-0CE1-479E-A4D1-A7FCFE94F77D}"/>
              </a:ext>
            </a:extLst>
          </p:cNvPr>
          <p:cNvGraphicFramePr>
            <a:graphicFrameLocks noGrp="1"/>
          </p:cNvGraphicFramePr>
          <p:nvPr>
            <p:extLst>
              <p:ext uri="{D42A27DB-BD31-4B8C-83A1-F6EECF244321}">
                <p14:modId xmlns:p14="http://schemas.microsoft.com/office/powerpoint/2010/main" val="644780159"/>
              </p:ext>
            </p:extLst>
          </p:nvPr>
        </p:nvGraphicFramePr>
        <p:xfrm>
          <a:off x="778267" y="2710114"/>
          <a:ext cx="2371520" cy="967208"/>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[0xb000,0xb800]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[0xc000,0xc400]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1"/>
                  </a:ext>
                </a:extLst>
              </a:tr>
              <a:tr h="241802">
                <a:tc>
                  <a:txBody>
                    <a:bodyPr/>
                    <a:lstStyle/>
                    <a:p>
                      <a:pPr algn="ctr"/>
                      <a:r>
                        <a:rPr lang="en-US" sz="1200" i="1" dirty="0">
                          <a:latin typeface="+mj-lt"/>
                          <a:cs typeface="Arial" panose="020B0604020202020204" pitchFamily="34" charset="0"/>
                        </a:rPr>
                        <a:t>[0xd000,0xd400]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2"/>
                  </a:ext>
                </a:extLst>
              </a:tr>
              <a:tr h="241802">
                <a:tc>
                  <a:txBody>
                    <a:bodyPr/>
                    <a:lstStyle/>
                    <a:p>
                      <a:pPr algn="ctr"/>
                      <a:r>
                        <a:rPr lang="en-US" sz="1200" i="1" dirty="0">
                          <a:latin typeface="+mj-lt"/>
                          <a:cs typeface="Arial" panose="020B0604020202020204" pitchFamily="34" charset="0"/>
                        </a:rPr>
                        <a:t>[0xf000,0xf400]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3"/>
                  </a:ext>
                </a:extLst>
              </a:tr>
            </a:tbl>
          </a:graphicData>
        </a:graphic>
      </p:graphicFrame>
      <p:grpSp>
        <p:nvGrpSpPr>
          <p:cNvPr id="65" name="Group 64">
            <a:extLst>
              <a:ext uri="{FF2B5EF4-FFF2-40B4-BE49-F238E27FC236}">
                <a16:creationId xmlns:a16="http://schemas.microsoft.com/office/drawing/2014/main" id="{67763501-661C-46D2-B376-5BC3E8A64621}"/>
              </a:ext>
            </a:extLst>
          </p:cNvPr>
          <p:cNvGrpSpPr/>
          <p:nvPr/>
        </p:nvGrpSpPr>
        <p:grpSpPr>
          <a:xfrm>
            <a:off x="3342527" y="4401674"/>
            <a:ext cx="2391596" cy="768916"/>
            <a:chOff x="3342527" y="4431170"/>
            <a:chExt cx="2391596" cy="768916"/>
          </a:xfrm>
        </p:grpSpPr>
        <p:sp>
          <p:nvSpPr>
            <p:cNvPr id="66" name="TextBox 65">
              <a:extLst>
                <a:ext uri="{FF2B5EF4-FFF2-40B4-BE49-F238E27FC236}">
                  <a16:creationId xmlns:a16="http://schemas.microsoft.com/office/drawing/2014/main" id="{8F39B277-094E-420D-ABBF-B67249850CD2}"/>
                </a:ext>
              </a:extLst>
            </p:cNvPr>
            <p:cNvSpPr txBox="1"/>
            <p:nvPr/>
          </p:nvSpPr>
          <p:spPr>
            <a:xfrm rot="16200000">
              <a:off x="3123782" y="4649915"/>
              <a:ext cx="741100"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 DVTs</a:t>
              </a:r>
            </a:p>
          </p:txBody>
        </p:sp>
        <p:grpSp>
          <p:nvGrpSpPr>
            <p:cNvPr id="67" name="Group 66">
              <a:extLst>
                <a:ext uri="{FF2B5EF4-FFF2-40B4-BE49-F238E27FC236}">
                  <a16:creationId xmlns:a16="http://schemas.microsoft.com/office/drawing/2014/main" id="{DF63D5F2-E6DF-4FEA-9835-AE235358BDD8}"/>
                </a:ext>
              </a:extLst>
            </p:cNvPr>
            <p:cNvGrpSpPr/>
            <p:nvPr/>
          </p:nvGrpSpPr>
          <p:grpSpPr>
            <a:xfrm>
              <a:off x="3518269" y="4468566"/>
              <a:ext cx="2215854" cy="731520"/>
              <a:chOff x="3569639" y="4468566"/>
              <a:chExt cx="2215854" cy="484242"/>
            </a:xfrm>
          </p:grpSpPr>
          <p:sp>
            <p:nvSpPr>
              <p:cNvPr id="68" name="Rectangle 67">
                <a:extLst>
                  <a:ext uri="{FF2B5EF4-FFF2-40B4-BE49-F238E27FC236}">
                    <a16:creationId xmlns:a16="http://schemas.microsoft.com/office/drawing/2014/main" id="{823BF570-48B3-4729-91CE-E2F22C9CAA18}"/>
                  </a:ext>
                </a:extLst>
              </p:cNvPr>
              <p:cNvSpPr/>
              <p:nvPr/>
            </p:nvSpPr>
            <p:spPr>
              <a:xfrm>
                <a:off x="4390481" y="4526516"/>
                <a:ext cx="1395012" cy="348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70" name="Rectangle 69">
                <a:extLst>
                  <a:ext uri="{FF2B5EF4-FFF2-40B4-BE49-F238E27FC236}">
                    <a16:creationId xmlns:a16="http://schemas.microsoft.com/office/drawing/2014/main" id="{7A473599-A2B6-4BAF-AA14-62371A5D7D3D}"/>
                  </a:ext>
                </a:extLst>
              </p:cNvPr>
              <p:cNvSpPr/>
              <p:nvPr/>
            </p:nvSpPr>
            <p:spPr>
              <a:xfrm>
                <a:off x="3569639" y="446856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71" name="Rectangle 70">
                <a:extLst>
                  <a:ext uri="{FF2B5EF4-FFF2-40B4-BE49-F238E27FC236}">
                    <a16:creationId xmlns:a16="http://schemas.microsoft.com/office/drawing/2014/main" id="{159314E7-E766-46D9-8B97-A3F6E2807AF6}"/>
                  </a:ext>
                </a:extLst>
              </p:cNvPr>
              <p:cNvSpPr/>
              <p:nvPr/>
            </p:nvSpPr>
            <p:spPr>
              <a:xfrm>
                <a:off x="3569639" y="474355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0xd400</a:t>
                </a:r>
              </a:p>
            </p:txBody>
          </p:sp>
          <p:sp>
            <p:nvSpPr>
              <p:cNvPr id="72" name="Left Brace 71">
                <a:extLst>
                  <a:ext uri="{FF2B5EF4-FFF2-40B4-BE49-F238E27FC236}">
                    <a16:creationId xmlns:a16="http://schemas.microsoft.com/office/drawing/2014/main" id="{AAE1AFCA-A1FD-4CEB-BAB3-809EEFED77FA}"/>
                  </a:ext>
                </a:extLst>
              </p:cNvPr>
              <p:cNvSpPr/>
              <p:nvPr/>
            </p:nvSpPr>
            <p:spPr>
              <a:xfrm>
                <a:off x="3641123" y="4526516"/>
                <a:ext cx="139501" cy="3487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pSp>
      </p:grpSp>
    </p:spTree>
    <p:extLst>
      <p:ext uri="{BB962C8B-B14F-4D97-AF65-F5344CB8AC3E}">
        <p14:creationId xmlns:p14="http://schemas.microsoft.com/office/powerpoint/2010/main" val="733795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D26D62-C585-413C-8310-107C7404F4DE}"/>
              </a:ext>
            </a:extLst>
          </p:cNvPr>
          <p:cNvSpPr/>
          <p:nvPr/>
        </p:nvSpPr>
        <p:spPr>
          <a:xfrm>
            <a:off x="4339111" y="186700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4" name="Rectangle 3">
            <a:extLst>
              <a:ext uri="{FF2B5EF4-FFF2-40B4-BE49-F238E27FC236}">
                <a16:creationId xmlns:a16="http://schemas.microsoft.com/office/drawing/2014/main" id="{B0680EC1-236F-453A-B6F9-EAAB75150412}"/>
              </a:ext>
            </a:extLst>
          </p:cNvPr>
          <p:cNvSpPr/>
          <p:nvPr/>
        </p:nvSpPr>
        <p:spPr>
          <a:xfrm>
            <a:off x="4339111" y="192064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 name="Rectangle 8">
            <a:extLst>
              <a:ext uri="{FF2B5EF4-FFF2-40B4-BE49-F238E27FC236}">
                <a16:creationId xmlns:a16="http://schemas.microsoft.com/office/drawing/2014/main" id="{7F6D6C53-C936-43AE-A778-206660EEC3F2}"/>
              </a:ext>
            </a:extLst>
          </p:cNvPr>
          <p:cNvSpPr/>
          <p:nvPr/>
        </p:nvSpPr>
        <p:spPr>
          <a:xfrm>
            <a:off x="4339111" y="197079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7773C936-15A0-4B4A-AEB0-DEB06366B254}"/>
              </a:ext>
            </a:extLst>
          </p:cNvPr>
          <p:cNvSpPr/>
          <p:nvPr/>
        </p:nvSpPr>
        <p:spPr>
          <a:xfrm>
            <a:off x="3518269" y="188488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0xa000</a:t>
            </a:r>
          </a:p>
        </p:txBody>
      </p:sp>
      <p:sp>
        <p:nvSpPr>
          <p:cNvPr id="26" name="Rectangle 25">
            <a:extLst>
              <a:ext uri="{FF2B5EF4-FFF2-40B4-BE49-F238E27FC236}">
                <a16:creationId xmlns:a16="http://schemas.microsoft.com/office/drawing/2014/main" id="{9887E588-5570-43AF-9C48-9B6623873AD0}"/>
              </a:ext>
            </a:extLst>
          </p:cNvPr>
          <p:cNvSpPr/>
          <p:nvPr/>
        </p:nvSpPr>
        <p:spPr>
          <a:xfrm>
            <a:off x="4340691" y="225994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8FC09759-A2E8-4287-A36B-D47AD04D0ACE}"/>
              </a:ext>
            </a:extLst>
          </p:cNvPr>
          <p:cNvSpPr/>
          <p:nvPr/>
        </p:nvSpPr>
        <p:spPr>
          <a:xfrm>
            <a:off x="3518269" y="216181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0xa200</a:t>
            </a:r>
          </a:p>
        </p:txBody>
      </p:sp>
      <p:sp>
        <p:nvSpPr>
          <p:cNvPr id="52" name="TextBox 51">
            <a:extLst>
              <a:ext uri="{FF2B5EF4-FFF2-40B4-BE49-F238E27FC236}">
                <a16:creationId xmlns:a16="http://schemas.microsoft.com/office/drawing/2014/main" id="{F3801E41-013D-4FEC-8B7C-FF9A6AFA6155}"/>
              </a:ext>
            </a:extLst>
          </p:cNvPr>
          <p:cNvSpPr txBox="1"/>
          <p:nvPr/>
        </p:nvSpPr>
        <p:spPr>
          <a:xfrm rot="16200000">
            <a:off x="3065599" y="207346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55" name="Left Brace 54">
            <a:extLst>
              <a:ext uri="{FF2B5EF4-FFF2-40B4-BE49-F238E27FC236}">
                <a16:creationId xmlns:a16="http://schemas.microsoft.com/office/drawing/2014/main" id="{78D531DB-FAAF-4A00-8366-2373DD8B1186}"/>
              </a:ext>
            </a:extLst>
          </p:cNvPr>
          <p:cNvSpPr/>
          <p:nvPr/>
        </p:nvSpPr>
        <p:spPr>
          <a:xfrm>
            <a:off x="3589753" y="190805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 name="Rectangle 4">
            <a:extLst>
              <a:ext uri="{FF2B5EF4-FFF2-40B4-BE49-F238E27FC236}">
                <a16:creationId xmlns:a16="http://schemas.microsoft.com/office/drawing/2014/main" id="{77035EA3-DB5C-481A-BEB7-732DC25A4A28}"/>
              </a:ext>
            </a:extLst>
          </p:cNvPr>
          <p:cNvSpPr/>
          <p:nvPr/>
        </p:nvSpPr>
        <p:spPr>
          <a:xfrm>
            <a:off x="4339111" y="2729898"/>
            <a:ext cx="1395012" cy="699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8" name="Rectangle 17">
            <a:extLst>
              <a:ext uri="{FF2B5EF4-FFF2-40B4-BE49-F238E27FC236}">
                <a16:creationId xmlns:a16="http://schemas.microsoft.com/office/drawing/2014/main" id="{5720BD92-5996-4999-B1D6-27C82D6CDA87}"/>
              </a:ext>
            </a:extLst>
          </p:cNvPr>
          <p:cNvSpPr/>
          <p:nvPr/>
        </p:nvSpPr>
        <p:spPr>
          <a:xfrm>
            <a:off x="4340436" y="3537736"/>
            <a:ext cx="1395012" cy="837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31" name="Rectangle 30">
            <a:extLst>
              <a:ext uri="{FF2B5EF4-FFF2-40B4-BE49-F238E27FC236}">
                <a16:creationId xmlns:a16="http://schemas.microsoft.com/office/drawing/2014/main" id="{729DF009-8BD4-49EF-8919-983C7981DAF5}"/>
              </a:ext>
            </a:extLst>
          </p:cNvPr>
          <p:cNvSpPr/>
          <p:nvPr/>
        </p:nvSpPr>
        <p:spPr>
          <a:xfrm>
            <a:off x="3518269" y="2677243"/>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0xb000</a:t>
            </a:r>
          </a:p>
        </p:txBody>
      </p:sp>
      <p:sp>
        <p:nvSpPr>
          <p:cNvPr id="32" name="Rectangle 31">
            <a:extLst>
              <a:ext uri="{FF2B5EF4-FFF2-40B4-BE49-F238E27FC236}">
                <a16:creationId xmlns:a16="http://schemas.microsoft.com/office/drawing/2014/main" id="{C3C8C990-072F-4854-99D6-2BF3AECC1112}"/>
              </a:ext>
            </a:extLst>
          </p:cNvPr>
          <p:cNvSpPr/>
          <p:nvPr/>
        </p:nvSpPr>
        <p:spPr>
          <a:xfrm>
            <a:off x="3518269" y="3283317"/>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0xb800</a:t>
            </a:r>
          </a:p>
        </p:txBody>
      </p:sp>
      <p:sp>
        <p:nvSpPr>
          <p:cNvPr id="33" name="Rectangle 32">
            <a:extLst>
              <a:ext uri="{FF2B5EF4-FFF2-40B4-BE49-F238E27FC236}">
                <a16:creationId xmlns:a16="http://schemas.microsoft.com/office/drawing/2014/main" id="{CFB38ADA-B8DB-49A5-A29C-1BFDF351680D}"/>
              </a:ext>
            </a:extLst>
          </p:cNvPr>
          <p:cNvSpPr/>
          <p:nvPr/>
        </p:nvSpPr>
        <p:spPr>
          <a:xfrm>
            <a:off x="3518269" y="350774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0xc000</a:t>
            </a:r>
          </a:p>
        </p:txBody>
      </p:sp>
      <p:sp>
        <p:nvSpPr>
          <p:cNvPr id="34" name="Rectangle 33">
            <a:extLst>
              <a:ext uri="{FF2B5EF4-FFF2-40B4-BE49-F238E27FC236}">
                <a16:creationId xmlns:a16="http://schemas.microsoft.com/office/drawing/2014/main" id="{FB8686B2-C7E2-4E8F-A4AC-DC4BE02D8EC7}"/>
              </a:ext>
            </a:extLst>
          </p:cNvPr>
          <p:cNvSpPr/>
          <p:nvPr/>
        </p:nvSpPr>
        <p:spPr>
          <a:xfrm>
            <a:off x="3518269" y="4231494"/>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0xc400</a:t>
            </a:r>
          </a:p>
        </p:txBody>
      </p:sp>
      <p:sp>
        <p:nvSpPr>
          <p:cNvPr id="53" name="TextBox 52">
            <a:extLst>
              <a:ext uri="{FF2B5EF4-FFF2-40B4-BE49-F238E27FC236}">
                <a16:creationId xmlns:a16="http://schemas.microsoft.com/office/drawing/2014/main" id="{48B0B0EC-5921-4B8A-94F1-ED01F41F1409}"/>
              </a:ext>
            </a:extLst>
          </p:cNvPr>
          <p:cNvSpPr txBox="1"/>
          <p:nvPr/>
        </p:nvSpPr>
        <p:spPr>
          <a:xfrm rot="16200000">
            <a:off x="3322648" y="2932417"/>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endParaRPr lang="en-US" sz="1373" b="1" dirty="0">
              <a:latin typeface="+mj-lt"/>
              <a:cs typeface="Times New Roman" panose="02020603050405020304" pitchFamily="18" charset="0"/>
            </a:endParaRPr>
          </a:p>
        </p:txBody>
      </p:sp>
      <p:sp>
        <p:nvSpPr>
          <p:cNvPr id="56" name="Left Brace 55">
            <a:extLst>
              <a:ext uri="{FF2B5EF4-FFF2-40B4-BE49-F238E27FC236}">
                <a16:creationId xmlns:a16="http://schemas.microsoft.com/office/drawing/2014/main" id="{E37E1F12-5C7B-463F-AB03-09B2796A7684}"/>
              </a:ext>
            </a:extLst>
          </p:cNvPr>
          <p:cNvSpPr/>
          <p:nvPr/>
        </p:nvSpPr>
        <p:spPr>
          <a:xfrm>
            <a:off x="3589753" y="2729898"/>
            <a:ext cx="139501" cy="6994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8" name="TextBox 57">
            <a:extLst>
              <a:ext uri="{FF2B5EF4-FFF2-40B4-BE49-F238E27FC236}">
                <a16:creationId xmlns:a16="http://schemas.microsoft.com/office/drawing/2014/main" id="{74E105C2-6DB5-40C8-B535-C3D0D9C70A6F}"/>
              </a:ext>
            </a:extLst>
          </p:cNvPr>
          <p:cNvSpPr txBox="1"/>
          <p:nvPr/>
        </p:nvSpPr>
        <p:spPr>
          <a:xfrm rot="16200000">
            <a:off x="3320469" y="3818051"/>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endParaRPr lang="en-US" sz="1373" b="1" dirty="0">
              <a:latin typeface="+mj-lt"/>
              <a:cs typeface="Times New Roman" panose="02020603050405020304" pitchFamily="18" charset="0"/>
            </a:endParaRPr>
          </a:p>
        </p:txBody>
      </p:sp>
      <p:sp>
        <p:nvSpPr>
          <p:cNvPr id="59" name="Left Brace 58">
            <a:extLst>
              <a:ext uri="{FF2B5EF4-FFF2-40B4-BE49-F238E27FC236}">
                <a16:creationId xmlns:a16="http://schemas.microsoft.com/office/drawing/2014/main" id="{7B2C0941-5FD9-4E97-93C1-9E7E472807B4}"/>
              </a:ext>
            </a:extLst>
          </p:cNvPr>
          <p:cNvSpPr/>
          <p:nvPr/>
        </p:nvSpPr>
        <p:spPr>
          <a:xfrm>
            <a:off x="3587574" y="3537736"/>
            <a:ext cx="141680" cy="8370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2" name="Title 1">
            <a:extLst>
              <a:ext uri="{FF2B5EF4-FFF2-40B4-BE49-F238E27FC236}">
                <a16:creationId xmlns:a16="http://schemas.microsoft.com/office/drawing/2014/main" id="{1E60518B-6E42-4C2B-8AEB-33923FD54D39}"/>
              </a:ext>
            </a:extLst>
          </p:cNvPr>
          <p:cNvSpPr>
            <a:spLocks noGrp="1"/>
          </p:cNvSpPr>
          <p:nvPr>
            <p:ph type="title"/>
          </p:nvPr>
        </p:nvSpPr>
        <p:spPr>
          <a:xfrm>
            <a:off x="838200" y="365125"/>
            <a:ext cx="10515600" cy="1325563"/>
          </a:xfrm>
        </p:spPr>
        <p:txBody>
          <a:bodyPr/>
          <a:lstStyle/>
          <a:p>
            <a:r>
              <a:rPr lang="en-US" dirty="0"/>
              <a:t>Object Construction</a:t>
            </a:r>
          </a:p>
        </p:txBody>
      </p:sp>
      <p:sp>
        <p:nvSpPr>
          <p:cNvPr id="7" name="Rectangle 6">
            <a:extLst>
              <a:ext uri="{FF2B5EF4-FFF2-40B4-BE49-F238E27FC236}">
                <a16:creationId xmlns:a16="http://schemas.microsoft.com/office/drawing/2014/main" id="{A69ADF6D-A2B1-48EA-9108-4AE8B5F2D740}"/>
              </a:ext>
            </a:extLst>
          </p:cNvPr>
          <p:cNvSpPr/>
          <p:nvPr/>
        </p:nvSpPr>
        <p:spPr>
          <a:xfrm>
            <a:off x="4439611" y="2815193"/>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8" name="Rectangle 7">
            <a:extLst>
              <a:ext uri="{FF2B5EF4-FFF2-40B4-BE49-F238E27FC236}">
                <a16:creationId xmlns:a16="http://schemas.microsoft.com/office/drawing/2014/main" id="{B01D4EFF-133C-4A2E-B3C7-40EDD9E2DD23}"/>
              </a:ext>
            </a:extLst>
          </p:cNvPr>
          <p:cNvSpPr/>
          <p:nvPr/>
        </p:nvSpPr>
        <p:spPr>
          <a:xfrm>
            <a:off x="4439611" y="2991464"/>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12" name="Straight Connector 11">
            <a:extLst>
              <a:ext uri="{FF2B5EF4-FFF2-40B4-BE49-F238E27FC236}">
                <a16:creationId xmlns:a16="http://schemas.microsoft.com/office/drawing/2014/main" id="{19B02F9A-3FD0-4A15-828F-4257930CC4C8}"/>
              </a:ext>
            </a:extLst>
          </p:cNvPr>
          <p:cNvCxnSpPr/>
          <p:nvPr/>
        </p:nvCxnSpPr>
        <p:spPr>
          <a:xfrm flipV="1">
            <a:off x="5137115" y="2924506"/>
            <a:ext cx="81375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5158674E-E9CD-4EF3-ACED-A478D60C88FE}"/>
              </a:ext>
            </a:extLst>
          </p:cNvPr>
          <p:cNvCxnSpPr/>
          <p:nvPr/>
        </p:nvCxnSpPr>
        <p:spPr>
          <a:xfrm flipV="1">
            <a:off x="5950873" y="2926393"/>
            <a:ext cx="0" cy="1591056"/>
          </a:xfrm>
          <a:prstGeom prst="line">
            <a:avLst/>
          </a:prstGeom>
          <a:ln w="12700"/>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C553FA2C-51D3-4DDB-860A-3DA53D1F6D9D}"/>
              </a:ext>
            </a:extLst>
          </p:cNvPr>
          <p:cNvSpPr txBox="1"/>
          <p:nvPr/>
        </p:nvSpPr>
        <p:spPr>
          <a:xfrm>
            <a:off x="525668" y="2416196"/>
            <a:ext cx="1374928" cy="303609"/>
          </a:xfrm>
          <a:prstGeom prst="rect">
            <a:avLst/>
          </a:prstGeom>
          <a:noFill/>
        </p:spPr>
        <p:txBody>
          <a:bodyPr wrap="none" rtlCol="0">
            <a:spAutoFit/>
          </a:bodyPr>
          <a:lstStyle/>
          <a:p>
            <a:r>
              <a:rPr lang="en-US" sz="1373" b="1" dirty="0">
                <a:latin typeface="+mj-lt"/>
                <a:cs typeface="Times New Roman" panose="02020603050405020304" pitchFamily="18" charset="0"/>
              </a:rPr>
              <a:t>Range Table (RT):</a:t>
            </a:r>
          </a:p>
        </p:txBody>
      </p:sp>
      <p:graphicFrame>
        <p:nvGraphicFramePr>
          <p:cNvPr id="48" name="Table 47">
            <a:extLst>
              <a:ext uri="{FF2B5EF4-FFF2-40B4-BE49-F238E27FC236}">
                <a16:creationId xmlns:a16="http://schemas.microsoft.com/office/drawing/2014/main" id="{527A97D1-BC82-4C91-9B83-49A27083C6F6}"/>
              </a:ext>
            </a:extLst>
          </p:cNvPr>
          <p:cNvGraphicFramePr>
            <a:graphicFrameLocks noGrp="1"/>
          </p:cNvGraphicFramePr>
          <p:nvPr>
            <p:extLst/>
          </p:nvPr>
        </p:nvGraphicFramePr>
        <p:xfrm>
          <a:off x="767542" y="195886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0xa200</a:t>
                      </a:r>
                    </a:p>
                  </a:txBody>
                  <a:tcPr marL="27900" marR="27900" marT="27900" marB="27900" anchor="ctr"/>
                </a:tc>
                <a:extLst>
                  <a:ext uri="{0D108BD9-81ED-4DB2-BD59-A6C34878D82A}">
                    <a16:rowId xmlns:a16="http://schemas.microsoft.com/office/drawing/2014/main" val="10001"/>
                  </a:ext>
                </a:extLst>
              </a:tr>
            </a:tbl>
          </a:graphicData>
        </a:graphic>
      </p:graphicFrame>
      <p:graphicFrame>
        <p:nvGraphicFramePr>
          <p:cNvPr id="49" name="Table 48">
            <a:extLst>
              <a:ext uri="{FF2B5EF4-FFF2-40B4-BE49-F238E27FC236}">
                <a16:creationId xmlns:a16="http://schemas.microsoft.com/office/drawing/2014/main" id="{EC031D34-20C7-420B-B9C4-6A81A94B1BB1}"/>
              </a:ext>
            </a:extLst>
          </p:cNvPr>
          <p:cNvGraphicFramePr>
            <a:graphicFrameLocks noGrp="1"/>
          </p:cNvGraphicFramePr>
          <p:nvPr>
            <p:extLst/>
          </p:nvPr>
        </p:nvGraphicFramePr>
        <p:xfrm>
          <a:off x="767102" y="3963500"/>
          <a:ext cx="2371520" cy="241802"/>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0xd000</a:t>
                      </a:r>
                    </a:p>
                  </a:txBody>
                  <a:tcPr marL="27900" marR="27900" marT="27900" marB="27900" anchor="ctr"/>
                </a:tc>
                <a:extLst>
                  <a:ext uri="{0D108BD9-81ED-4DB2-BD59-A6C34878D82A}">
                    <a16:rowId xmlns:a16="http://schemas.microsoft.com/office/drawing/2014/main" val="10000"/>
                  </a:ext>
                </a:extLst>
              </a:tr>
            </a:tbl>
          </a:graphicData>
        </a:graphic>
      </p:graphicFrame>
      <p:sp>
        <p:nvSpPr>
          <p:cNvPr id="69" name="TextBox 68">
            <a:extLst>
              <a:ext uri="{FF2B5EF4-FFF2-40B4-BE49-F238E27FC236}">
                <a16:creationId xmlns:a16="http://schemas.microsoft.com/office/drawing/2014/main" id="{9330B389-AE7C-43FC-AA3F-2A4305108393}"/>
              </a:ext>
            </a:extLst>
          </p:cNvPr>
          <p:cNvSpPr txBox="1"/>
          <p:nvPr/>
        </p:nvSpPr>
        <p:spPr>
          <a:xfrm>
            <a:off x="525668" y="167385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70" name="TextBox 69">
            <a:extLst>
              <a:ext uri="{FF2B5EF4-FFF2-40B4-BE49-F238E27FC236}">
                <a16:creationId xmlns:a16="http://schemas.microsoft.com/office/drawing/2014/main" id="{F96FC4E0-9D45-48FA-B99B-D8B3DA31A0A8}"/>
              </a:ext>
            </a:extLst>
          </p:cNvPr>
          <p:cNvSpPr txBox="1"/>
          <p:nvPr/>
        </p:nvSpPr>
        <p:spPr>
          <a:xfrm>
            <a:off x="525668" y="3664891"/>
            <a:ext cx="2187330" cy="303609"/>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’s DVT Look-up Table (DLT):</a:t>
            </a:r>
          </a:p>
        </p:txBody>
      </p:sp>
      <p:sp>
        <p:nvSpPr>
          <p:cNvPr id="75" name="Rectangle 74">
            <a:extLst>
              <a:ext uri="{FF2B5EF4-FFF2-40B4-BE49-F238E27FC236}">
                <a16:creationId xmlns:a16="http://schemas.microsoft.com/office/drawing/2014/main" id="{975695B9-0527-49EA-94BC-FF22ABC4B1C1}"/>
              </a:ext>
            </a:extLst>
          </p:cNvPr>
          <p:cNvSpPr/>
          <p:nvPr/>
        </p:nvSpPr>
        <p:spPr>
          <a:xfrm>
            <a:off x="7286083" y="186529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2" name="Rectangle 81">
            <a:extLst>
              <a:ext uri="{FF2B5EF4-FFF2-40B4-BE49-F238E27FC236}">
                <a16:creationId xmlns:a16="http://schemas.microsoft.com/office/drawing/2014/main" id="{AE034F30-DFCA-47A6-9075-88A0E2517CED}"/>
              </a:ext>
            </a:extLst>
          </p:cNvPr>
          <p:cNvSpPr/>
          <p:nvPr/>
        </p:nvSpPr>
        <p:spPr>
          <a:xfrm>
            <a:off x="7286083" y="202167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3" name="Rectangle 82">
            <a:extLst>
              <a:ext uri="{FF2B5EF4-FFF2-40B4-BE49-F238E27FC236}">
                <a16:creationId xmlns:a16="http://schemas.microsoft.com/office/drawing/2014/main" id="{B0BA9282-436B-4A15-B50E-BF536DE42AFB}"/>
              </a:ext>
            </a:extLst>
          </p:cNvPr>
          <p:cNvSpPr/>
          <p:nvPr/>
        </p:nvSpPr>
        <p:spPr>
          <a:xfrm>
            <a:off x="7286083" y="207182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4" name="Rectangle 83">
            <a:extLst>
              <a:ext uri="{FF2B5EF4-FFF2-40B4-BE49-F238E27FC236}">
                <a16:creationId xmlns:a16="http://schemas.microsoft.com/office/drawing/2014/main" id="{A66C2097-243D-48FB-9BE2-8E563533B808}"/>
              </a:ext>
            </a:extLst>
          </p:cNvPr>
          <p:cNvSpPr/>
          <p:nvPr/>
        </p:nvSpPr>
        <p:spPr>
          <a:xfrm>
            <a:off x="6465241" y="198591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0xa100</a:t>
            </a:r>
          </a:p>
        </p:txBody>
      </p:sp>
      <p:sp>
        <p:nvSpPr>
          <p:cNvPr id="85" name="Rectangle 84">
            <a:extLst>
              <a:ext uri="{FF2B5EF4-FFF2-40B4-BE49-F238E27FC236}">
                <a16:creationId xmlns:a16="http://schemas.microsoft.com/office/drawing/2014/main" id="{93AF38EB-1435-4964-8085-CCB8F06823E3}"/>
              </a:ext>
            </a:extLst>
          </p:cNvPr>
          <p:cNvSpPr/>
          <p:nvPr/>
        </p:nvSpPr>
        <p:spPr>
          <a:xfrm>
            <a:off x="7287663" y="236097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6" name="Rectangle 85">
            <a:extLst>
              <a:ext uri="{FF2B5EF4-FFF2-40B4-BE49-F238E27FC236}">
                <a16:creationId xmlns:a16="http://schemas.microsoft.com/office/drawing/2014/main" id="{40276664-55FB-4BD8-81FA-D04EF7802660}"/>
              </a:ext>
            </a:extLst>
          </p:cNvPr>
          <p:cNvSpPr/>
          <p:nvPr/>
        </p:nvSpPr>
        <p:spPr>
          <a:xfrm>
            <a:off x="6465241" y="226284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0xa300</a:t>
            </a:r>
          </a:p>
        </p:txBody>
      </p:sp>
      <p:sp>
        <p:nvSpPr>
          <p:cNvPr id="87" name="TextBox 86">
            <a:extLst>
              <a:ext uri="{FF2B5EF4-FFF2-40B4-BE49-F238E27FC236}">
                <a16:creationId xmlns:a16="http://schemas.microsoft.com/office/drawing/2014/main" id="{8F45AA16-7FB4-4061-9C55-EEBE46DF1151}"/>
              </a:ext>
            </a:extLst>
          </p:cNvPr>
          <p:cNvSpPr txBox="1"/>
          <p:nvPr/>
        </p:nvSpPr>
        <p:spPr>
          <a:xfrm rot="16200000">
            <a:off x="6012571" y="217449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88" name="Left Brace 87">
            <a:extLst>
              <a:ext uri="{FF2B5EF4-FFF2-40B4-BE49-F238E27FC236}">
                <a16:creationId xmlns:a16="http://schemas.microsoft.com/office/drawing/2014/main" id="{FCB18AC8-F326-406C-ABC1-E38D2F90126A}"/>
              </a:ext>
            </a:extLst>
          </p:cNvPr>
          <p:cNvSpPr/>
          <p:nvPr/>
        </p:nvSpPr>
        <p:spPr>
          <a:xfrm>
            <a:off x="6536725" y="200908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129" name="TextBox 128">
            <a:extLst>
              <a:ext uri="{FF2B5EF4-FFF2-40B4-BE49-F238E27FC236}">
                <a16:creationId xmlns:a16="http://schemas.microsoft.com/office/drawing/2014/main" id="{1CD3D195-0879-4200-A1F3-3CB674ACC2AA}"/>
              </a:ext>
            </a:extLst>
          </p:cNvPr>
          <p:cNvSpPr txBox="1"/>
          <p:nvPr/>
        </p:nvSpPr>
        <p:spPr>
          <a:xfrm>
            <a:off x="5882553" y="2692180"/>
            <a:ext cx="1427654" cy="1077218"/>
          </a:xfrm>
          <a:prstGeom prst="rect">
            <a:avLst/>
          </a:prstGeom>
          <a:noFill/>
        </p:spPr>
        <p:txBody>
          <a:bodyPr wrap="square" rtlCol="0">
            <a:spAutoFit/>
          </a:bodyPr>
          <a:lstStyle/>
          <a:p>
            <a:pPr algn="ctr"/>
            <a:r>
              <a:rPr lang="en-US" sz="1600" i="1" dirty="0">
                <a:solidFill>
                  <a:schemeClr val="accent6">
                    <a:lumMod val="75000"/>
                  </a:schemeClr>
                </a:solidFill>
              </a:rPr>
              <a:t>(3) Lookup DVT for type</a:t>
            </a:r>
          </a:p>
          <a:p>
            <a:pPr algn="ctr"/>
            <a:r>
              <a:rPr lang="en-US" sz="1600" i="1" dirty="0">
                <a:solidFill>
                  <a:schemeClr val="accent6">
                    <a:lumMod val="75000"/>
                  </a:schemeClr>
                </a:solidFill>
              </a:rPr>
              <a:t>(4) Set VT pointer to DVT</a:t>
            </a:r>
          </a:p>
        </p:txBody>
      </p:sp>
      <p:graphicFrame>
        <p:nvGraphicFramePr>
          <p:cNvPr id="73" name="Table 72">
            <a:extLst>
              <a:ext uri="{FF2B5EF4-FFF2-40B4-BE49-F238E27FC236}">
                <a16:creationId xmlns:a16="http://schemas.microsoft.com/office/drawing/2014/main" id="{368D07F1-A63E-419F-ADC9-E9977BD0D251}"/>
              </a:ext>
            </a:extLst>
          </p:cNvPr>
          <p:cNvGraphicFramePr>
            <a:graphicFrameLocks noGrp="1"/>
          </p:cNvGraphicFramePr>
          <p:nvPr>
            <p:extLst/>
          </p:nvPr>
        </p:nvGraphicFramePr>
        <p:xfrm>
          <a:off x="9334495" y="195715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0xa100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0xa300</a:t>
                      </a:r>
                    </a:p>
                  </a:txBody>
                  <a:tcPr marL="27900" marR="27900" marT="27900" marB="27900" anchor="ctr"/>
                </a:tc>
                <a:extLst>
                  <a:ext uri="{0D108BD9-81ED-4DB2-BD59-A6C34878D82A}">
                    <a16:rowId xmlns:a16="http://schemas.microsoft.com/office/drawing/2014/main" val="10001"/>
                  </a:ext>
                </a:extLst>
              </a:tr>
            </a:tbl>
          </a:graphicData>
        </a:graphic>
      </p:graphicFrame>
      <p:sp>
        <p:nvSpPr>
          <p:cNvPr id="74" name="TextBox 73">
            <a:extLst>
              <a:ext uri="{FF2B5EF4-FFF2-40B4-BE49-F238E27FC236}">
                <a16:creationId xmlns:a16="http://schemas.microsoft.com/office/drawing/2014/main" id="{63E29598-2802-4847-AF78-C7FFA625299C}"/>
              </a:ext>
            </a:extLst>
          </p:cNvPr>
          <p:cNvSpPr txBox="1"/>
          <p:nvPr/>
        </p:nvSpPr>
        <p:spPr>
          <a:xfrm>
            <a:off x="9092621" y="167214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76" name="TextBox 75">
            <a:extLst>
              <a:ext uri="{FF2B5EF4-FFF2-40B4-BE49-F238E27FC236}">
                <a16:creationId xmlns:a16="http://schemas.microsoft.com/office/drawing/2014/main" id="{71488C1B-851E-458D-943B-90D647F136A8}"/>
              </a:ext>
            </a:extLst>
          </p:cNvPr>
          <p:cNvSpPr txBox="1"/>
          <p:nvPr/>
        </p:nvSpPr>
        <p:spPr>
          <a:xfrm>
            <a:off x="47158" y="4236041"/>
            <a:ext cx="3372776" cy="1077218"/>
          </a:xfrm>
          <a:prstGeom prst="rect">
            <a:avLst/>
          </a:prstGeom>
          <a:noFill/>
        </p:spPr>
        <p:txBody>
          <a:bodyPr wrap="square" rtlCol="0">
            <a:spAutoFit/>
          </a:bodyPr>
          <a:lstStyle/>
          <a:p>
            <a:pPr algn="ctr"/>
            <a:r>
              <a:rPr lang="en-US" sz="1600" i="1" dirty="0">
                <a:solidFill>
                  <a:schemeClr val="accent6">
                    <a:lumMod val="75000"/>
                  </a:schemeClr>
                </a:solidFill>
              </a:rPr>
              <a:t>[First Time Only]</a:t>
            </a:r>
          </a:p>
          <a:p>
            <a:pPr algn="ctr"/>
            <a:r>
              <a:rPr lang="en-US" sz="1600" i="1" dirty="0">
                <a:solidFill>
                  <a:schemeClr val="accent6">
                    <a:lumMod val="75000"/>
                  </a:schemeClr>
                </a:solidFill>
              </a:rPr>
              <a:t>(1) Lookup region in range table</a:t>
            </a:r>
          </a:p>
          <a:p>
            <a:pPr algn="ctr"/>
            <a:r>
              <a:rPr lang="en-US" sz="1600" i="1" dirty="0">
                <a:solidFill>
                  <a:schemeClr val="accent6">
                    <a:lumMod val="75000"/>
                  </a:schemeClr>
                </a:solidFill>
              </a:rPr>
              <a:t>(2) Allocate and register fixed address for DVT (no duplication yet)</a:t>
            </a:r>
          </a:p>
        </p:txBody>
      </p:sp>
      <p:sp>
        <p:nvSpPr>
          <p:cNvPr id="72" name="TextBox 71">
            <a:extLst>
              <a:ext uri="{FF2B5EF4-FFF2-40B4-BE49-F238E27FC236}">
                <a16:creationId xmlns:a16="http://schemas.microsoft.com/office/drawing/2014/main" id="{4A8D0869-2C72-421A-B95A-72205701A063}"/>
              </a:ext>
            </a:extLst>
          </p:cNvPr>
          <p:cNvSpPr txBox="1"/>
          <p:nvPr/>
        </p:nvSpPr>
        <p:spPr>
          <a:xfrm>
            <a:off x="4231659" y="5836151"/>
            <a:ext cx="1627561"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creating process (P</a:t>
            </a:r>
            <a:r>
              <a:rPr lang="en-US" sz="1372" i="1" baseline="-25000" dirty="0">
                <a:latin typeface="+mj-lt"/>
                <a:cs typeface="Times New Roman" panose="02020603050405020304" pitchFamily="18" charset="0"/>
              </a:rPr>
              <a:t>c</a:t>
            </a:r>
            <a:r>
              <a:rPr lang="en-US" sz="1372" i="1" dirty="0">
                <a:latin typeface="+mj-lt"/>
                <a:cs typeface="Times New Roman" panose="02020603050405020304" pitchFamily="18" charset="0"/>
              </a:rPr>
              <a:t>)</a:t>
            </a:r>
          </a:p>
        </p:txBody>
      </p:sp>
      <p:sp>
        <p:nvSpPr>
          <p:cNvPr id="78" name="TextBox 77">
            <a:extLst>
              <a:ext uri="{FF2B5EF4-FFF2-40B4-BE49-F238E27FC236}">
                <a16:creationId xmlns:a16="http://schemas.microsoft.com/office/drawing/2014/main" id="{FC1A4960-D9E8-486C-A0BE-CF6D237EDE22}"/>
              </a:ext>
            </a:extLst>
          </p:cNvPr>
          <p:cNvSpPr txBox="1"/>
          <p:nvPr/>
        </p:nvSpPr>
        <p:spPr>
          <a:xfrm>
            <a:off x="7317165" y="5839554"/>
            <a:ext cx="1360180"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user process (P</a:t>
            </a:r>
            <a:r>
              <a:rPr lang="en-US" sz="1372" i="1" baseline="-25000" dirty="0">
                <a:latin typeface="+mj-lt"/>
                <a:cs typeface="Times New Roman" panose="02020603050405020304" pitchFamily="18" charset="0"/>
              </a:rPr>
              <a:t>u</a:t>
            </a:r>
            <a:r>
              <a:rPr lang="en-US" sz="1372" i="1" dirty="0">
                <a:latin typeface="+mj-lt"/>
                <a:cs typeface="Times New Roman" panose="02020603050405020304" pitchFamily="18" charset="0"/>
              </a:rPr>
              <a:t>)</a:t>
            </a:r>
          </a:p>
        </p:txBody>
      </p:sp>
      <p:graphicFrame>
        <p:nvGraphicFramePr>
          <p:cNvPr id="66" name="Table 65">
            <a:extLst>
              <a:ext uri="{FF2B5EF4-FFF2-40B4-BE49-F238E27FC236}">
                <a16:creationId xmlns:a16="http://schemas.microsoft.com/office/drawing/2014/main" id="{5AD52E7F-0E27-4143-B963-0A7189F89C97}"/>
              </a:ext>
            </a:extLst>
          </p:cNvPr>
          <p:cNvGraphicFramePr>
            <a:graphicFrameLocks noGrp="1"/>
          </p:cNvGraphicFramePr>
          <p:nvPr>
            <p:extLst>
              <p:ext uri="{D42A27DB-BD31-4B8C-83A1-F6EECF244321}">
                <p14:modId xmlns:p14="http://schemas.microsoft.com/office/powerpoint/2010/main" val="2867352977"/>
              </p:ext>
            </p:extLst>
          </p:nvPr>
        </p:nvGraphicFramePr>
        <p:xfrm>
          <a:off x="778267" y="2710114"/>
          <a:ext cx="2371520" cy="967208"/>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[0xb000,0xb800]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[0xc000,0xc400]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1"/>
                  </a:ext>
                </a:extLst>
              </a:tr>
              <a:tr h="241802">
                <a:tc>
                  <a:txBody>
                    <a:bodyPr/>
                    <a:lstStyle/>
                    <a:p>
                      <a:pPr algn="ctr"/>
                      <a:r>
                        <a:rPr lang="en-US" sz="1200" i="1" dirty="0">
                          <a:latin typeface="+mj-lt"/>
                          <a:cs typeface="Arial" panose="020B0604020202020204" pitchFamily="34" charset="0"/>
                        </a:rPr>
                        <a:t>[0xd000,0xd400]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2"/>
                  </a:ext>
                </a:extLst>
              </a:tr>
              <a:tr h="241802">
                <a:tc>
                  <a:txBody>
                    <a:bodyPr/>
                    <a:lstStyle/>
                    <a:p>
                      <a:pPr algn="ctr"/>
                      <a:r>
                        <a:rPr lang="en-US" sz="1200" i="1" dirty="0">
                          <a:latin typeface="+mj-lt"/>
                          <a:cs typeface="Arial" panose="020B0604020202020204" pitchFamily="34" charset="0"/>
                        </a:rPr>
                        <a:t>[0xf000,0xf400]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3"/>
                  </a:ext>
                </a:extLst>
              </a:tr>
            </a:tbl>
          </a:graphicData>
        </a:graphic>
      </p:graphicFrame>
      <p:grpSp>
        <p:nvGrpSpPr>
          <p:cNvPr id="67" name="Group 66">
            <a:extLst>
              <a:ext uri="{FF2B5EF4-FFF2-40B4-BE49-F238E27FC236}">
                <a16:creationId xmlns:a16="http://schemas.microsoft.com/office/drawing/2014/main" id="{3E982440-F92E-47E1-AE4F-374A0793D5B6}"/>
              </a:ext>
            </a:extLst>
          </p:cNvPr>
          <p:cNvGrpSpPr/>
          <p:nvPr/>
        </p:nvGrpSpPr>
        <p:grpSpPr>
          <a:xfrm>
            <a:off x="3340347" y="5094472"/>
            <a:ext cx="2395356" cy="731520"/>
            <a:chOff x="3340347" y="5094472"/>
            <a:chExt cx="2395356" cy="762604"/>
          </a:xfrm>
        </p:grpSpPr>
        <p:sp>
          <p:nvSpPr>
            <p:cNvPr id="68" name="Rectangle 67">
              <a:extLst>
                <a:ext uri="{FF2B5EF4-FFF2-40B4-BE49-F238E27FC236}">
                  <a16:creationId xmlns:a16="http://schemas.microsoft.com/office/drawing/2014/main" id="{B247498C-4DBC-4D02-B302-303AC890C1BC}"/>
                </a:ext>
              </a:extLst>
            </p:cNvPr>
            <p:cNvSpPr/>
            <p:nvPr/>
          </p:nvSpPr>
          <p:spPr>
            <a:xfrm>
              <a:off x="4340691" y="5150537"/>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71" name="Rectangle 70">
              <a:extLst>
                <a:ext uri="{FF2B5EF4-FFF2-40B4-BE49-F238E27FC236}">
                  <a16:creationId xmlns:a16="http://schemas.microsoft.com/office/drawing/2014/main" id="{8B1C39DE-5DB4-4F52-A0E6-94FAE3856DE5}"/>
                </a:ext>
              </a:extLst>
            </p:cNvPr>
            <p:cNvSpPr/>
            <p:nvPr/>
          </p:nvSpPr>
          <p:spPr>
            <a:xfrm>
              <a:off x="3518269" y="509447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79" name="Rectangle 78">
              <a:extLst>
                <a:ext uri="{FF2B5EF4-FFF2-40B4-BE49-F238E27FC236}">
                  <a16:creationId xmlns:a16="http://schemas.microsoft.com/office/drawing/2014/main" id="{2178D8C0-438A-46B0-A966-514BB00E7B03}"/>
                </a:ext>
              </a:extLst>
            </p:cNvPr>
            <p:cNvSpPr/>
            <p:nvPr/>
          </p:nvSpPr>
          <p:spPr>
            <a:xfrm>
              <a:off x="3518269" y="5647824"/>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0xf400</a:t>
              </a:r>
            </a:p>
          </p:txBody>
        </p:sp>
        <p:sp>
          <p:nvSpPr>
            <p:cNvPr id="80" name="TextBox 79">
              <a:extLst>
                <a:ext uri="{FF2B5EF4-FFF2-40B4-BE49-F238E27FC236}">
                  <a16:creationId xmlns:a16="http://schemas.microsoft.com/office/drawing/2014/main" id="{4128E8CA-A142-4B55-8229-01144121F486}"/>
                </a:ext>
              </a:extLst>
            </p:cNvPr>
            <p:cNvSpPr txBox="1"/>
            <p:nvPr/>
          </p:nvSpPr>
          <p:spPr>
            <a:xfrm rot="16200000">
              <a:off x="3121602" y="5319785"/>
              <a:ext cx="741100"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 DVTs</a:t>
              </a:r>
            </a:p>
          </p:txBody>
        </p:sp>
        <p:sp>
          <p:nvSpPr>
            <p:cNvPr id="81" name="Left Brace 80">
              <a:extLst>
                <a:ext uri="{FF2B5EF4-FFF2-40B4-BE49-F238E27FC236}">
                  <a16:creationId xmlns:a16="http://schemas.microsoft.com/office/drawing/2014/main" id="{2C7C8CCB-CA0B-4DBB-B86D-FC19FAA1B9F8}"/>
                </a:ext>
              </a:extLst>
            </p:cNvPr>
            <p:cNvSpPr/>
            <p:nvPr/>
          </p:nvSpPr>
          <p:spPr>
            <a:xfrm>
              <a:off x="3587572" y="5150537"/>
              <a:ext cx="141681" cy="62775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pSp>
      <p:cxnSp>
        <p:nvCxnSpPr>
          <p:cNvPr id="14" name="Straight Connector 13">
            <a:extLst>
              <a:ext uri="{FF2B5EF4-FFF2-40B4-BE49-F238E27FC236}">
                <a16:creationId xmlns:a16="http://schemas.microsoft.com/office/drawing/2014/main" id="{B1336703-B9D0-4888-B5E9-D95BB65A7DA5}"/>
              </a:ext>
            </a:extLst>
          </p:cNvPr>
          <p:cNvCxnSpPr/>
          <p:nvPr/>
        </p:nvCxnSpPr>
        <p:spPr>
          <a:xfrm flipV="1">
            <a:off x="5723769" y="4526516"/>
            <a:ext cx="227104"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1FDA49D0-B201-4F63-BC1C-20CA198EC0B6}"/>
              </a:ext>
            </a:extLst>
          </p:cNvPr>
          <p:cNvGrpSpPr/>
          <p:nvPr/>
        </p:nvGrpSpPr>
        <p:grpSpPr>
          <a:xfrm>
            <a:off x="3342527" y="4401674"/>
            <a:ext cx="2391596" cy="768916"/>
            <a:chOff x="3342527" y="4401674"/>
            <a:chExt cx="2391596" cy="768916"/>
          </a:xfrm>
        </p:grpSpPr>
        <p:grpSp>
          <p:nvGrpSpPr>
            <p:cNvPr id="89" name="Group 88">
              <a:extLst>
                <a:ext uri="{FF2B5EF4-FFF2-40B4-BE49-F238E27FC236}">
                  <a16:creationId xmlns:a16="http://schemas.microsoft.com/office/drawing/2014/main" id="{301610F2-A02A-4CCE-BD2C-6975B0039917}"/>
                </a:ext>
              </a:extLst>
            </p:cNvPr>
            <p:cNvGrpSpPr/>
            <p:nvPr/>
          </p:nvGrpSpPr>
          <p:grpSpPr>
            <a:xfrm>
              <a:off x="3342527" y="4401674"/>
              <a:ext cx="2391596" cy="768916"/>
              <a:chOff x="3342527" y="4431170"/>
              <a:chExt cx="2391596" cy="768916"/>
            </a:xfrm>
          </p:grpSpPr>
          <p:sp>
            <p:nvSpPr>
              <p:cNvPr id="90" name="TextBox 89">
                <a:extLst>
                  <a:ext uri="{FF2B5EF4-FFF2-40B4-BE49-F238E27FC236}">
                    <a16:creationId xmlns:a16="http://schemas.microsoft.com/office/drawing/2014/main" id="{23D9049C-8D99-47DC-849B-28A2E416AF4C}"/>
                  </a:ext>
                </a:extLst>
              </p:cNvPr>
              <p:cNvSpPr txBox="1"/>
              <p:nvPr/>
            </p:nvSpPr>
            <p:spPr>
              <a:xfrm rot="16200000">
                <a:off x="3123782" y="4649915"/>
                <a:ext cx="741100"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 DVTs</a:t>
                </a:r>
              </a:p>
            </p:txBody>
          </p:sp>
          <p:grpSp>
            <p:nvGrpSpPr>
              <p:cNvPr id="91" name="Group 90">
                <a:extLst>
                  <a:ext uri="{FF2B5EF4-FFF2-40B4-BE49-F238E27FC236}">
                    <a16:creationId xmlns:a16="http://schemas.microsoft.com/office/drawing/2014/main" id="{05B0FBDD-18D4-4594-A7E3-E802C755BBEA}"/>
                  </a:ext>
                </a:extLst>
              </p:cNvPr>
              <p:cNvGrpSpPr/>
              <p:nvPr/>
            </p:nvGrpSpPr>
            <p:grpSpPr>
              <a:xfrm>
                <a:off x="3518269" y="4468566"/>
                <a:ext cx="2215854" cy="731520"/>
                <a:chOff x="3569639" y="4468566"/>
                <a:chExt cx="2215854" cy="484242"/>
              </a:xfrm>
            </p:grpSpPr>
            <p:sp>
              <p:nvSpPr>
                <p:cNvPr id="92" name="Rectangle 91">
                  <a:extLst>
                    <a:ext uri="{FF2B5EF4-FFF2-40B4-BE49-F238E27FC236}">
                      <a16:creationId xmlns:a16="http://schemas.microsoft.com/office/drawing/2014/main" id="{271260A1-D3EF-48E8-8F9F-95292E2D8207}"/>
                    </a:ext>
                  </a:extLst>
                </p:cNvPr>
                <p:cNvSpPr/>
                <p:nvPr/>
              </p:nvSpPr>
              <p:spPr>
                <a:xfrm>
                  <a:off x="4390481" y="4526516"/>
                  <a:ext cx="1395012" cy="348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3" name="Rectangle 92">
                  <a:extLst>
                    <a:ext uri="{FF2B5EF4-FFF2-40B4-BE49-F238E27FC236}">
                      <a16:creationId xmlns:a16="http://schemas.microsoft.com/office/drawing/2014/main" id="{6275FCED-6850-4880-9C71-23A0E88B85B1}"/>
                    </a:ext>
                  </a:extLst>
                </p:cNvPr>
                <p:cNvSpPr/>
                <p:nvPr/>
              </p:nvSpPr>
              <p:spPr>
                <a:xfrm>
                  <a:off x="3569639" y="446856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94" name="Rectangle 93">
                  <a:extLst>
                    <a:ext uri="{FF2B5EF4-FFF2-40B4-BE49-F238E27FC236}">
                      <a16:creationId xmlns:a16="http://schemas.microsoft.com/office/drawing/2014/main" id="{FB8BD1D1-AF7D-487E-B60F-E3762D1DA40B}"/>
                    </a:ext>
                  </a:extLst>
                </p:cNvPr>
                <p:cNvSpPr/>
                <p:nvPr/>
              </p:nvSpPr>
              <p:spPr>
                <a:xfrm>
                  <a:off x="3569639" y="474355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0xd400</a:t>
                  </a:r>
                </a:p>
              </p:txBody>
            </p:sp>
            <p:sp>
              <p:nvSpPr>
                <p:cNvPr id="95" name="Left Brace 94">
                  <a:extLst>
                    <a:ext uri="{FF2B5EF4-FFF2-40B4-BE49-F238E27FC236}">
                      <a16:creationId xmlns:a16="http://schemas.microsoft.com/office/drawing/2014/main" id="{23095E9A-D466-4541-BCD8-3F5F2C816CCA}"/>
                    </a:ext>
                  </a:extLst>
                </p:cNvPr>
                <p:cNvSpPr/>
                <p:nvPr/>
              </p:nvSpPr>
              <p:spPr>
                <a:xfrm>
                  <a:off x="3641123" y="4526516"/>
                  <a:ext cx="139501" cy="3487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pSp>
        </p:grpSp>
        <p:sp>
          <p:nvSpPr>
            <p:cNvPr id="16" name="Rectangle 15">
              <a:extLst>
                <a:ext uri="{FF2B5EF4-FFF2-40B4-BE49-F238E27FC236}">
                  <a16:creationId xmlns:a16="http://schemas.microsoft.com/office/drawing/2014/main" id="{EC002002-B1FC-4E85-9363-3EF029D621C7}"/>
                </a:ext>
              </a:extLst>
            </p:cNvPr>
            <p:cNvSpPr/>
            <p:nvPr/>
          </p:nvSpPr>
          <p:spPr>
            <a:xfrm>
              <a:off x="4339111" y="4524377"/>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1</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spTree>
    <p:extLst>
      <p:ext uri="{BB962C8B-B14F-4D97-AF65-F5344CB8AC3E}">
        <p14:creationId xmlns:p14="http://schemas.microsoft.com/office/powerpoint/2010/main" val="3370739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D26D62-C585-413C-8310-107C7404F4DE}"/>
              </a:ext>
            </a:extLst>
          </p:cNvPr>
          <p:cNvSpPr/>
          <p:nvPr/>
        </p:nvSpPr>
        <p:spPr>
          <a:xfrm>
            <a:off x="4339111" y="186700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4" name="Rectangle 3">
            <a:extLst>
              <a:ext uri="{FF2B5EF4-FFF2-40B4-BE49-F238E27FC236}">
                <a16:creationId xmlns:a16="http://schemas.microsoft.com/office/drawing/2014/main" id="{B0680EC1-236F-453A-B6F9-EAAB75150412}"/>
              </a:ext>
            </a:extLst>
          </p:cNvPr>
          <p:cNvSpPr/>
          <p:nvPr/>
        </p:nvSpPr>
        <p:spPr>
          <a:xfrm>
            <a:off x="4339111" y="192064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 name="Rectangle 8">
            <a:extLst>
              <a:ext uri="{FF2B5EF4-FFF2-40B4-BE49-F238E27FC236}">
                <a16:creationId xmlns:a16="http://schemas.microsoft.com/office/drawing/2014/main" id="{7F6D6C53-C936-43AE-A778-206660EEC3F2}"/>
              </a:ext>
            </a:extLst>
          </p:cNvPr>
          <p:cNvSpPr/>
          <p:nvPr/>
        </p:nvSpPr>
        <p:spPr>
          <a:xfrm>
            <a:off x="4339111" y="197079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7773C936-15A0-4B4A-AEB0-DEB06366B254}"/>
              </a:ext>
            </a:extLst>
          </p:cNvPr>
          <p:cNvSpPr/>
          <p:nvPr/>
        </p:nvSpPr>
        <p:spPr>
          <a:xfrm>
            <a:off x="3518269" y="188488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0xa000</a:t>
            </a:r>
          </a:p>
        </p:txBody>
      </p:sp>
      <p:sp>
        <p:nvSpPr>
          <p:cNvPr id="26" name="Rectangle 25">
            <a:extLst>
              <a:ext uri="{FF2B5EF4-FFF2-40B4-BE49-F238E27FC236}">
                <a16:creationId xmlns:a16="http://schemas.microsoft.com/office/drawing/2014/main" id="{9887E588-5570-43AF-9C48-9B6623873AD0}"/>
              </a:ext>
            </a:extLst>
          </p:cNvPr>
          <p:cNvSpPr/>
          <p:nvPr/>
        </p:nvSpPr>
        <p:spPr>
          <a:xfrm>
            <a:off x="4340691" y="225994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8FC09759-A2E8-4287-A36B-D47AD04D0ACE}"/>
              </a:ext>
            </a:extLst>
          </p:cNvPr>
          <p:cNvSpPr/>
          <p:nvPr/>
        </p:nvSpPr>
        <p:spPr>
          <a:xfrm>
            <a:off x="3518269" y="216181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0xa200</a:t>
            </a:r>
          </a:p>
        </p:txBody>
      </p:sp>
      <p:sp>
        <p:nvSpPr>
          <p:cNvPr id="52" name="TextBox 51">
            <a:extLst>
              <a:ext uri="{FF2B5EF4-FFF2-40B4-BE49-F238E27FC236}">
                <a16:creationId xmlns:a16="http://schemas.microsoft.com/office/drawing/2014/main" id="{F3801E41-013D-4FEC-8B7C-FF9A6AFA6155}"/>
              </a:ext>
            </a:extLst>
          </p:cNvPr>
          <p:cNvSpPr txBox="1"/>
          <p:nvPr/>
        </p:nvSpPr>
        <p:spPr>
          <a:xfrm rot="16200000">
            <a:off x="3065599" y="207346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55" name="Left Brace 54">
            <a:extLst>
              <a:ext uri="{FF2B5EF4-FFF2-40B4-BE49-F238E27FC236}">
                <a16:creationId xmlns:a16="http://schemas.microsoft.com/office/drawing/2014/main" id="{78D531DB-FAAF-4A00-8366-2373DD8B1186}"/>
              </a:ext>
            </a:extLst>
          </p:cNvPr>
          <p:cNvSpPr/>
          <p:nvPr/>
        </p:nvSpPr>
        <p:spPr>
          <a:xfrm>
            <a:off x="3589753" y="190805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 name="Rectangle 4">
            <a:extLst>
              <a:ext uri="{FF2B5EF4-FFF2-40B4-BE49-F238E27FC236}">
                <a16:creationId xmlns:a16="http://schemas.microsoft.com/office/drawing/2014/main" id="{77035EA3-DB5C-481A-BEB7-732DC25A4A28}"/>
              </a:ext>
            </a:extLst>
          </p:cNvPr>
          <p:cNvSpPr/>
          <p:nvPr/>
        </p:nvSpPr>
        <p:spPr>
          <a:xfrm>
            <a:off x="4339111" y="2729898"/>
            <a:ext cx="1395012" cy="699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8" name="Rectangle 17">
            <a:extLst>
              <a:ext uri="{FF2B5EF4-FFF2-40B4-BE49-F238E27FC236}">
                <a16:creationId xmlns:a16="http://schemas.microsoft.com/office/drawing/2014/main" id="{5720BD92-5996-4999-B1D6-27C82D6CDA87}"/>
              </a:ext>
            </a:extLst>
          </p:cNvPr>
          <p:cNvSpPr/>
          <p:nvPr/>
        </p:nvSpPr>
        <p:spPr>
          <a:xfrm>
            <a:off x="4340436" y="3537736"/>
            <a:ext cx="1395012" cy="837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31" name="Rectangle 30">
            <a:extLst>
              <a:ext uri="{FF2B5EF4-FFF2-40B4-BE49-F238E27FC236}">
                <a16:creationId xmlns:a16="http://schemas.microsoft.com/office/drawing/2014/main" id="{729DF009-8BD4-49EF-8919-983C7981DAF5}"/>
              </a:ext>
            </a:extLst>
          </p:cNvPr>
          <p:cNvSpPr/>
          <p:nvPr/>
        </p:nvSpPr>
        <p:spPr>
          <a:xfrm>
            <a:off x="3518269" y="2677243"/>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0xb000</a:t>
            </a:r>
          </a:p>
        </p:txBody>
      </p:sp>
      <p:sp>
        <p:nvSpPr>
          <p:cNvPr id="32" name="Rectangle 31">
            <a:extLst>
              <a:ext uri="{FF2B5EF4-FFF2-40B4-BE49-F238E27FC236}">
                <a16:creationId xmlns:a16="http://schemas.microsoft.com/office/drawing/2014/main" id="{C3C8C990-072F-4854-99D6-2BF3AECC1112}"/>
              </a:ext>
            </a:extLst>
          </p:cNvPr>
          <p:cNvSpPr/>
          <p:nvPr/>
        </p:nvSpPr>
        <p:spPr>
          <a:xfrm>
            <a:off x="3518269" y="3283317"/>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0xb800</a:t>
            </a:r>
          </a:p>
        </p:txBody>
      </p:sp>
      <p:sp>
        <p:nvSpPr>
          <p:cNvPr id="33" name="Rectangle 32">
            <a:extLst>
              <a:ext uri="{FF2B5EF4-FFF2-40B4-BE49-F238E27FC236}">
                <a16:creationId xmlns:a16="http://schemas.microsoft.com/office/drawing/2014/main" id="{CFB38ADA-B8DB-49A5-A29C-1BFDF351680D}"/>
              </a:ext>
            </a:extLst>
          </p:cNvPr>
          <p:cNvSpPr/>
          <p:nvPr/>
        </p:nvSpPr>
        <p:spPr>
          <a:xfrm>
            <a:off x="3518269" y="350774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0xc000</a:t>
            </a:r>
          </a:p>
        </p:txBody>
      </p:sp>
      <p:sp>
        <p:nvSpPr>
          <p:cNvPr id="34" name="Rectangle 33">
            <a:extLst>
              <a:ext uri="{FF2B5EF4-FFF2-40B4-BE49-F238E27FC236}">
                <a16:creationId xmlns:a16="http://schemas.microsoft.com/office/drawing/2014/main" id="{FB8686B2-C7E2-4E8F-A4AC-DC4BE02D8EC7}"/>
              </a:ext>
            </a:extLst>
          </p:cNvPr>
          <p:cNvSpPr/>
          <p:nvPr/>
        </p:nvSpPr>
        <p:spPr>
          <a:xfrm>
            <a:off x="3518269" y="4231494"/>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0xc400</a:t>
            </a:r>
          </a:p>
        </p:txBody>
      </p:sp>
      <p:sp>
        <p:nvSpPr>
          <p:cNvPr id="53" name="TextBox 52">
            <a:extLst>
              <a:ext uri="{FF2B5EF4-FFF2-40B4-BE49-F238E27FC236}">
                <a16:creationId xmlns:a16="http://schemas.microsoft.com/office/drawing/2014/main" id="{48B0B0EC-5921-4B8A-94F1-ED01F41F1409}"/>
              </a:ext>
            </a:extLst>
          </p:cNvPr>
          <p:cNvSpPr txBox="1"/>
          <p:nvPr/>
        </p:nvSpPr>
        <p:spPr>
          <a:xfrm rot="16200000">
            <a:off x="3322648" y="2932417"/>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endParaRPr lang="en-US" sz="1373" b="1" dirty="0">
              <a:latin typeface="+mj-lt"/>
              <a:cs typeface="Times New Roman" panose="02020603050405020304" pitchFamily="18" charset="0"/>
            </a:endParaRPr>
          </a:p>
        </p:txBody>
      </p:sp>
      <p:sp>
        <p:nvSpPr>
          <p:cNvPr id="56" name="Left Brace 55">
            <a:extLst>
              <a:ext uri="{FF2B5EF4-FFF2-40B4-BE49-F238E27FC236}">
                <a16:creationId xmlns:a16="http://schemas.microsoft.com/office/drawing/2014/main" id="{E37E1F12-5C7B-463F-AB03-09B2796A7684}"/>
              </a:ext>
            </a:extLst>
          </p:cNvPr>
          <p:cNvSpPr/>
          <p:nvPr/>
        </p:nvSpPr>
        <p:spPr>
          <a:xfrm>
            <a:off x="3589753" y="2729898"/>
            <a:ext cx="139501" cy="6994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8" name="TextBox 57">
            <a:extLst>
              <a:ext uri="{FF2B5EF4-FFF2-40B4-BE49-F238E27FC236}">
                <a16:creationId xmlns:a16="http://schemas.microsoft.com/office/drawing/2014/main" id="{74E105C2-6DB5-40C8-B535-C3D0D9C70A6F}"/>
              </a:ext>
            </a:extLst>
          </p:cNvPr>
          <p:cNvSpPr txBox="1"/>
          <p:nvPr/>
        </p:nvSpPr>
        <p:spPr>
          <a:xfrm rot="16200000">
            <a:off x="3320469" y="3818051"/>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endParaRPr lang="en-US" sz="1373" b="1" dirty="0">
              <a:latin typeface="+mj-lt"/>
              <a:cs typeface="Times New Roman" panose="02020603050405020304" pitchFamily="18" charset="0"/>
            </a:endParaRPr>
          </a:p>
        </p:txBody>
      </p:sp>
      <p:sp>
        <p:nvSpPr>
          <p:cNvPr id="59" name="Left Brace 58">
            <a:extLst>
              <a:ext uri="{FF2B5EF4-FFF2-40B4-BE49-F238E27FC236}">
                <a16:creationId xmlns:a16="http://schemas.microsoft.com/office/drawing/2014/main" id="{7B2C0941-5FD9-4E97-93C1-9E7E472807B4}"/>
              </a:ext>
            </a:extLst>
          </p:cNvPr>
          <p:cNvSpPr/>
          <p:nvPr/>
        </p:nvSpPr>
        <p:spPr>
          <a:xfrm>
            <a:off x="3587574" y="3537736"/>
            <a:ext cx="141680" cy="8370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2" name="Title 1">
            <a:extLst>
              <a:ext uri="{FF2B5EF4-FFF2-40B4-BE49-F238E27FC236}">
                <a16:creationId xmlns:a16="http://schemas.microsoft.com/office/drawing/2014/main" id="{1E60518B-6E42-4C2B-8AEB-33923FD54D39}"/>
              </a:ext>
            </a:extLst>
          </p:cNvPr>
          <p:cNvSpPr>
            <a:spLocks noGrp="1"/>
          </p:cNvSpPr>
          <p:nvPr>
            <p:ph type="title"/>
          </p:nvPr>
        </p:nvSpPr>
        <p:spPr>
          <a:xfrm>
            <a:off x="838200" y="365125"/>
            <a:ext cx="10515600" cy="1325563"/>
          </a:xfrm>
        </p:spPr>
        <p:txBody>
          <a:bodyPr/>
          <a:lstStyle/>
          <a:p>
            <a:r>
              <a:rPr lang="en-US" dirty="0"/>
              <a:t>Object Construction (again)</a:t>
            </a:r>
          </a:p>
        </p:txBody>
      </p:sp>
      <p:sp>
        <p:nvSpPr>
          <p:cNvPr id="7" name="Rectangle 6">
            <a:extLst>
              <a:ext uri="{FF2B5EF4-FFF2-40B4-BE49-F238E27FC236}">
                <a16:creationId xmlns:a16="http://schemas.microsoft.com/office/drawing/2014/main" id="{A69ADF6D-A2B1-48EA-9108-4AE8B5F2D740}"/>
              </a:ext>
            </a:extLst>
          </p:cNvPr>
          <p:cNvSpPr/>
          <p:nvPr/>
        </p:nvSpPr>
        <p:spPr>
          <a:xfrm>
            <a:off x="4439611" y="2815193"/>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8" name="Rectangle 7">
            <a:extLst>
              <a:ext uri="{FF2B5EF4-FFF2-40B4-BE49-F238E27FC236}">
                <a16:creationId xmlns:a16="http://schemas.microsoft.com/office/drawing/2014/main" id="{B01D4EFF-133C-4A2E-B3C7-40EDD9E2DD23}"/>
              </a:ext>
            </a:extLst>
          </p:cNvPr>
          <p:cNvSpPr/>
          <p:nvPr/>
        </p:nvSpPr>
        <p:spPr>
          <a:xfrm>
            <a:off x="4439611" y="2991464"/>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12" name="Straight Connector 11">
            <a:extLst>
              <a:ext uri="{FF2B5EF4-FFF2-40B4-BE49-F238E27FC236}">
                <a16:creationId xmlns:a16="http://schemas.microsoft.com/office/drawing/2014/main" id="{19B02F9A-3FD0-4A15-828F-4257930CC4C8}"/>
              </a:ext>
            </a:extLst>
          </p:cNvPr>
          <p:cNvCxnSpPr/>
          <p:nvPr/>
        </p:nvCxnSpPr>
        <p:spPr>
          <a:xfrm flipV="1">
            <a:off x="5137115" y="2924506"/>
            <a:ext cx="81375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5158674E-E9CD-4EF3-ACED-A478D60C88FE}"/>
              </a:ext>
            </a:extLst>
          </p:cNvPr>
          <p:cNvCxnSpPr/>
          <p:nvPr/>
        </p:nvCxnSpPr>
        <p:spPr>
          <a:xfrm flipV="1">
            <a:off x="5950873" y="2926393"/>
            <a:ext cx="0" cy="1591056"/>
          </a:xfrm>
          <a:prstGeom prst="line">
            <a:avLst/>
          </a:prstGeom>
          <a:ln w="12700"/>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B1336703-B9D0-4888-B5E9-D95BB65A7DA5}"/>
              </a:ext>
            </a:extLst>
          </p:cNvPr>
          <p:cNvCxnSpPr/>
          <p:nvPr/>
        </p:nvCxnSpPr>
        <p:spPr>
          <a:xfrm flipV="1">
            <a:off x="5723769" y="4526516"/>
            <a:ext cx="227104"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9CE06118-B900-48BD-A99C-98244E457C16}"/>
              </a:ext>
            </a:extLst>
          </p:cNvPr>
          <p:cNvSpPr/>
          <p:nvPr/>
        </p:nvSpPr>
        <p:spPr>
          <a:xfrm>
            <a:off x="4440937" y="3623030"/>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21" name="Rectangle 20">
            <a:extLst>
              <a:ext uri="{FF2B5EF4-FFF2-40B4-BE49-F238E27FC236}">
                <a16:creationId xmlns:a16="http://schemas.microsoft.com/office/drawing/2014/main" id="{68D24D42-A277-4D62-BCFE-AFEA30A19781}"/>
              </a:ext>
            </a:extLst>
          </p:cNvPr>
          <p:cNvSpPr/>
          <p:nvPr/>
        </p:nvSpPr>
        <p:spPr>
          <a:xfrm>
            <a:off x="4440937" y="379930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23" name="Rectangle 22">
            <a:extLst>
              <a:ext uri="{FF2B5EF4-FFF2-40B4-BE49-F238E27FC236}">
                <a16:creationId xmlns:a16="http://schemas.microsoft.com/office/drawing/2014/main" id="{7C2C27AF-15E8-4798-9F7F-D60FBF0AD10B}"/>
              </a:ext>
            </a:extLst>
          </p:cNvPr>
          <p:cNvSpPr/>
          <p:nvPr/>
        </p:nvSpPr>
        <p:spPr>
          <a:xfrm>
            <a:off x="4788364" y="3855210"/>
            <a:ext cx="697506" cy="2092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24" name="Rectangle 23">
            <a:extLst>
              <a:ext uri="{FF2B5EF4-FFF2-40B4-BE49-F238E27FC236}">
                <a16:creationId xmlns:a16="http://schemas.microsoft.com/office/drawing/2014/main" id="{C5BC642D-7367-4AD3-924A-A53325C62E62}"/>
              </a:ext>
            </a:extLst>
          </p:cNvPr>
          <p:cNvSpPr/>
          <p:nvPr/>
        </p:nvSpPr>
        <p:spPr>
          <a:xfrm>
            <a:off x="4788364" y="403148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39" name="Straight Connector 38">
            <a:extLst>
              <a:ext uri="{FF2B5EF4-FFF2-40B4-BE49-F238E27FC236}">
                <a16:creationId xmlns:a16="http://schemas.microsoft.com/office/drawing/2014/main" id="{F283F202-CFBE-49E4-8C65-02D7B1F6C5A3}"/>
              </a:ext>
            </a:extLst>
          </p:cNvPr>
          <p:cNvCxnSpPr/>
          <p:nvPr/>
        </p:nvCxnSpPr>
        <p:spPr>
          <a:xfrm>
            <a:off x="5137117" y="3725788"/>
            <a:ext cx="915476" cy="1"/>
          </a:xfrm>
          <a:prstGeom prst="line">
            <a:avLst/>
          </a:prstGeom>
          <a:ln w="12700"/>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4C968C9D-46C6-42C3-9066-467C58718794}"/>
              </a:ext>
            </a:extLst>
          </p:cNvPr>
          <p:cNvCxnSpPr/>
          <p:nvPr/>
        </p:nvCxnSpPr>
        <p:spPr>
          <a:xfrm flipV="1">
            <a:off x="6052593" y="3723405"/>
            <a:ext cx="0" cy="1426464"/>
          </a:xfrm>
          <a:prstGeom prst="line">
            <a:avLst/>
          </a:prstGeom>
          <a:ln w="127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BE0E1118-CA7C-486F-A259-D34D10C08F43}"/>
              </a:ext>
            </a:extLst>
          </p:cNvPr>
          <p:cNvCxnSpPr/>
          <p:nvPr/>
        </p:nvCxnSpPr>
        <p:spPr>
          <a:xfrm flipV="1">
            <a:off x="5723771" y="5148690"/>
            <a:ext cx="328822"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2F6F853B-2535-4FE3-BDD3-3B7A2A682EE4}"/>
              </a:ext>
            </a:extLst>
          </p:cNvPr>
          <p:cNvCxnSpPr/>
          <p:nvPr/>
        </p:nvCxnSpPr>
        <p:spPr>
          <a:xfrm>
            <a:off x="5483072" y="3941259"/>
            <a:ext cx="669606"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672604CE-1506-4CFB-9E9B-A190FBF0A14F}"/>
              </a:ext>
            </a:extLst>
          </p:cNvPr>
          <p:cNvCxnSpPr/>
          <p:nvPr/>
        </p:nvCxnSpPr>
        <p:spPr>
          <a:xfrm flipV="1">
            <a:off x="6152678" y="3938575"/>
            <a:ext cx="0" cy="1517904"/>
          </a:xfrm>
          <a:prstGeom prst="line">
            <a:avLst/>
          </a:prstGeom>
          <a:ln w="1270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87995466-6EDC-4530-BCA1-4FD2284ECB42}"/>
              </a:ext>
            </a:extLst>
          </p:cNvPr>
          <p:cNvCxnSpPr/>
          <p:nvPr/>
        </p:nvCxnSpPr>
        <p:spPr>
          <a:xfrm flipV="1">
            <a:off x="5735703" y="5461986"/>
            <a:ext cx="416975"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C553FA2C-51D3-4DDB-860A-3DA53D1F6D9D}"/>
              </a:ext>
            </a:extLst>
          </p:cNvPr>
          <p:cNvSpPr txBox="1"/>
          <p:nvPr/>
        </p:nvSpPr>
        <p:spPr>
          <a:xfrm>
            <a:off x="525668" y="2416196"/>
            <a:ext cx="1374928" cy="303609"/>
          </a:xfrm>
          <a:prstGeom prst="rect">
            <a:avLst/>
          </a:prstGeom>
          <a:noFill/>
        </p:spPr>
        <p:txBody>
          <a:bodyPr wrap="none" rtlCol="0">
            <a:spAutoFit/>
          </a:bodyPr>
          <a:lstStyle/>
          <a:p>
            <a:r>
              <a:rPr lang="en-US" sz="1373" b="1" dirty="0">
                <a:latin typeface="+mj-lt"/>
                <a:cs typeface="Times New Roman" panose="02020603050405020304" pitchFamily="18" charset="0"/>
              </a:rPr>
              <a:t>Range Table (RT):</a:t>
            </a:r>
          </a:p>
        </p:txBody>
      </p:sp>
      <p:graphicFrame>
        <p:nvGraphicFramePr>
          <p:cNvPr id="47" name="Table 46">
            <a:extLst>
              <a:ext uri="{FF2B5EF4-FFF2-40B4-BE49-F238E27FC236}">
                <a16:creationId xmlns:a16="http://schemas.microsoft.com/office/drawing/2014/main" id="{4DA871A6-93A9-4372-8F12-56843719DF6B}"/>
              </a:ext>
            </a:extLst>
          </p:cNvPr>
          <p:cNvGraphicFramePr>
            <a:graphicFrameLocks noGrp="1"/>
          </p:cNvGraphicFramePr>
          <p:nvPr>
            <p:extLst>
              <p:ext uri="{D42A27DB-BD31-4B8C-83A1-F6EECF244321}">
                <p14:modId xmlns:p14="http://schemas.microsoft.com/office/powerpoint/2010/main" val="750964459"/>
              </p:ext>
            </p:extLst>
          </p:nvPr>
        </p:nvGraphicFramePr>
        <p:xfrm>
          <a:off x="778267" y="2710114"/>
          <a:ext cx="2371520" cy="967208"/>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[0xb000,0xb800]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[0xc000,0xc400]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1"/>
                  </a:ext>
                </a:extLst>
              </a:tr>
              <a:tr h="241802">
                <a:tc>
                  <a:txBody>
                    <a:bodyPr/>
                    <a:lstStyle/>
                    <a:p>
                      <a:pPr algn="ctr"/>
                      <a:r>
                        <a:rPr lang="en-US" sz="1200" i="1" dirty="0">
                          <a:latin typeface="+mj-lt"/>
                          <a:cs typeface="Arial" panose="020B0604020202020204" pitchFamily="34" charset="0"/>
                        </a:rPr>
                        <a:t>[0xd000,0xd400]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2"/>
                  </a:ext>
                </a:extLst>
              </a:tr>
              <a:tr h="241802">
                <a:tc>
                  <a:txBody>
                    <a:bodyPr/>
                    <a:lstStyle/>
                    <a:p>
                      <a:pPr algn="ctr"/>
                      <a:r>
                        <a:rPr lang="en-US" sz="1200" i="1" dirty="0">
                          <a:latin typeface="+mj-lt"/>
                          <a:cs typeface="Arial" panose="020B0604020202020204" pitchFamily="34" charset="0"/>
                        </a:rPr>
                        <a:t>[0xf000,0xf400]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3"/>
                  </a:ext>
                </a:extLst>
              </a:tr>
            </a:tbl>
          </a:graphicData>
        </a:graphic>
      </p:graphicFrame>
      <p:graphicFrame>
        <p:nvGraphicFramePr>
          <p:cNvPr id="48" name="Table 47">
            <a:extLst>
              <a:ext uri="{FF2B5EF4-FFF2-40B4-BE49-F238E27FC236}">
                <a16:creationId xmlns:a16="http://schemas.microsoft.com/office/drawing/2014/main" id="{527A97D1-BC82-4C91-9B83-49A27083C6F6}"/>
              </a:ext>
            </a:extLst>
          </p:cNvPr>
          <p:cNvGraphicFramePr>
            <a:graphicFrameLocks noGrp="1"/>
          </p:cNvGraphicFramePr>
          <p:nvPr>
            <p:extLst/>
          </p:nvPr>
        </p:nvGraphicFramePr>
        <p:xfrm>
          <a:off x="767542" y="195886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0xa200</a:t>
                      </a:r>
                    </a:p>
                  </a:txBody>
                  <a:tcPr marL="27900" marR="27900" marT="27900" marB="27900" anchor="ctr"/>
                </a:tc>
                <a:extLst>
                  <a:ext uri="{0D108BD9-81ED-4DB2-BD59-A6C34878D82A}">
                    <a16:rowId xmlns:a16="http://schemas.microsoft.com/office/drawing/2014/main" val="10001"/>
                  </a:ext>
                </a:extLst>
              </a:tr>
            </a:tbl>
          </a:graphicData>
        </a:graphic>
      </p:graphicFrame>
      <p:graphicFrame>
        <p:nvGraphicFramePr>
          <p:cNvPr id="49" name="Table 48">
            <a:extLst>
              <a:ext uri="{FF2B5EF4-FFF2-40B4-BE49-F238E27FC236}">
                <a16:creationId xmlns:a16="http://schemas.microsoft.com/office/drawing/2014/main" id="{EC031D34-20C7-420B-B9C4-6A81A94B1BB1}"/>
              </a:ext>
            </a:extLst>
          </p:cNvPr>
          <p:cNvGraphicFramePr>
            <a:graphicFrameLocks noGrp="1"/>
          </p:cNvGraphicFramePr>
          <p:nvPr>
            <p:extLst/>
          </p:nvPr>
        </p:nvGraphicFramePr>
        <p:xfrm>
          <a:off x="767102" y="3963500"/>
          <a:ext cx="2371520" cy="241802"/>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0xd000</a:t>
                      </a:r>
                    </a:p>
                  </a:txBody>
                  <a:tcPr marL="27900" marR="27900" marT="27900" marB="27900" anchor="ctr"/>
                </a:tc>
                <a:extLst>
                  <a:ext uri="{0D108BD9-81ED-4DB2-BD59-A6C34878D82A}">
                    <a16:rowId xmlns:a16="http://schemas.microsoft.com/office/drawing/2014/main" val="10000"/>
                  </a:ext>
                </a:extLst>
              </a:tr>
            </a:tbl>
          </a:graphicData>
        </a:graphic>
      </p:graphicFrame>
      <p:graphicFrame>
        <p:nvGraphicFramePr>
          <p:cNvPr id="50" name="Table 49">
            <a:extLst>
              <a:ext uri="{FF2B5EF4-FFF2-40B4-BE49-F238E27FC236}">
                <a16:creationId xmlns:a16="http://schemas.microsoft.com/office/drawing/2014/main" id="{85A8DC12-1A67-4C2E-8F3A-E15F63884BF6}"/>
              </a:ext>
            </a:extLst>
          </p:cNvPr>
          <p:cNvGraphicFramePr>
            <a:graphicFrameLocks noGrp="1"/>
          </p:cNvGraphicFramePr>
          <p:nvPr>
            <p:extLst/>
          </p:nvPr>
        </p:nvGraphicFramePr>
        <p:xfrm>
          <a:off x="767102" y="4486324"/>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0xf000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0xf200</a:t>
                      </a:r>
                    </a:p>
                  </a:txBody>
                  <a:tcPr marL="27900" marR="27900" marT="27900" marB="27900" anchor="ctr"/>
                </a:tc>
                <a:extLst>
                  <a:ext uri="{0D108BD9-81ED-4DB2-BD59-A6C34878D82A}">
                    <a16:rowId xmlns:a16="http://schemas.microsoft.com/office/drawing/2014/main" val="10001"/>
                  </a:ext>
                </a:extLst>
              </a:tr>
            </a:tbl>
          </a:graphicData>
        </a:graphic>
      </p:graphicFrame>
      <p:sp>
        <p:nvSpPr>
          <p:cNvPr id="25" name="Rectangle 24">
            <a:extLst>
              <a:ext uri="{FF2B5EF4-FFF2-40B4-BE49-F238E27FC236}">
                <a16:creationId xmlns:a16="http://schemas.microsoft.com/office/drawing/2014/main" id="{D2A11D94-6F5A-4E85-8885-5D6B20E8DECB}"/>
              </a:ext>
            </a:extLst>
          </p:cNvPr>
          <p:cNvSpPr/>
          <p:nvPr/>
        </p:nvSpPr>
        <p:spPr>
          <a:xfrm>
            <a:off x="3518269" y="538088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69" name="TextBox 68">
            <a:extLst>
              <a:ext uri="{FF2B5EF4-FFF2-40B4-BE49-F238E27FC236}">
                <a16:creationId xmlns:a16="http://schemas.microsoft.com/office/drawing/2014/main" id="{9330B389-AE7C-43FC-AA3F-2A4305108393}"/>
              </a:ext>
            </a:extLst>
          </p:cNvPr>
          <p:cNvSpPr txBox="1"/>
          <p:nvPr/>
        </p:nvSpPr>
        <p:spPr>
          <a:xfrm>
            <a:off x="525668" y="167385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70" name="TextBox 69">
            <a:extLst>
              <a:ext uri="{FF2B5EF4-FFF2-40B4-BE49-F238E27FC236}">
                <a16:creationId xmlns:a16="http://schemas.microsoft.com/office/drawing/2014/main" id="{F96FC4E0-9D45-48FA-B99B-D8B3DA31A0A8}"/>
              </a:ext>
            </a:extLst>
          </p:cNvPr>
          <p:cNvSpPr txBox="1"/>
          <p:nvPr/>
        </p:nvSpPr>
        <p:spPr>
          <a:xfrm>
            <a:off x="525668" y="3664891"/>
            <a:ext cx="2187330" cy="303609"/>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’s DVT Look-up Table (DLT):</a:t>
            </a:r>
          </a:p>
        </p:txBody>
      </p:sp>
      <p:sp>
        <p:nvSpPr>
          <p:cNvPr id="71" name="TextBox 70">
            <a:extLst>
              <a:ext uri="{FF2B5EF4-FFF2-40B4-BE49-F238E27FC236}">
                <a16:creationId xmlns:a16="http://schemas.microsoft.com/office/drawing/2014/main" id="{768F4F75-0567-4095-B601-EC1DD7CE200C}"/>
              </a:ext>
            </a:extLst>
          </p:cNvPr>
          <p:cNvSpPr txBox="1"/>
          <p:nvPr/>
        </p:nvSpPr>
        <p:spPr>
          <a:xfrm>
            <a:off x="525668" y="4185999"/>
            <a:ext cx="2187330" cy="303609"/>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’s DVT Look-up Table (DLT):</a:t>
            </a:r>
          </a:p>
        </p:txBody>
      </p:sp>
      <p:sp>
        <p:nvSpPr>
          <p:cNvPr id="75" name="Rectangle 74">
            <a:extLst>
              <a:ext uri="{FF2B5EF4-FFF2-40B4-BE49-F238E27FC236}">
                <a16:creationId xmlns:a16="http://schemas.microsoft.com/office/drawing/2014/main" id="{975695B9-0527-49EA-94BC-FF22ABC4B1C1}"/>
              </a:ext>
            </a:extLst>
          </p:cNvPr>
          <p:cNvSpPr/>
          <p:nvPr/>
        </p:nvSpPr>
        <p:spPr>
          <a:xfrm>
            <a:off x="7286083" y="186529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2" name="Rectangle 81">
            <a:extLst>
              <a:ext uri="{FF2B5EF4-FFF2-40B4-BE49-F238E27FC236}">
                <a16:creationId xmlns:a16="http://schemas.microsoft.com/office/drawing/2014/main" id="{AE034F30-DFCA-47A6-9075-88A0E2517CED}"/>
              </a:ext>
            </a:extLst>
          </p:cNvPr>
          <p:cNvSpPr/>
          <p:nvPr/>
        </p:nvSpPr>
        <p:spPr>
          <a:xfrm>
            <a:off x="7286083" y="202167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3" name="Rectangle 82">
            <a:extLst>
              <a:ext uri="{FF2B5EF4-FFF2-40B4-BE49-F238E27FC236}">
                <a16:creationId xmlns:a16="http://schemas.microsoft.com/office/drawing/2014/main" id="{B0BA9282-436B-4A15-B50E-BF536DE42AFB}"/>
              </a:ext>
            </a:extLst>
          </p:cNvPr>
          <p:cNvSpPr/>
          <p:nvPr/>
        </p:nvSpPr>
        <p:spPr>
          <a:xfrm>
            <a:off x="7286083" y="207182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4" name="Rectangle 83">
            <a:extLst>
              <a:ext uri="{FF2B5EF4-FFF2-40B4-BE49-F238E27FC236}">
                <a16:creationId xmlns:a16="http://schemas.microsoft.com/office/drawing/2014/main" id="{A66C2097-243D-48FB-9BE2-8E563533B808}"/>
              </a:ext>
            </a:extLst>
          </p:cNvPr>
          <p:cNvSpPr/>
          <p:nvPr/>
        </p:nvSpPr>
        <p:spPr>
          <a:xfrm>
            <a:off x="6465241" y="198591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0xa100</a:t>
            </a:r>
          </a:p>
        </p:txBody>
      </p:sp>
      <p:sp>
        <p:nvSpPr>
          <p:cNvPr id="85" name="Rectangle 84">
            <a:extLst>
              <a:ext uri="{FF2B5EF4-FFF2-40B4-BE49-F238E27FC236}">
                <a16:creationId xmlns:a16="http://schemas.microsoft.com/office/drawing/2014/main" id="{93AF38EB-1435-4964-8085-CCB8F06823E3}"/>
              </a:ext>
            </a:extLst>
          </p:cNvPr>
          <p:cNvSpPr/>
          <p:nvPr/>
        </p:nvSpPr>
        <p:spPr>
          <a:xfrm>
            <a:off x="7287663" y="236097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6" name="Rectangle 85">
            <a:extLst>
              <a:ext uri="{FF2B5EF4-FFF2-40B4-BE49-F238E27FC236}">
                <a16:creationId xmlns:a16="http://schemas.microsoft.com/office/drawing/2014/main" id="{40276664-55FB-4BD8-81FA-D04EF7802660}"/>
              </a:ext>
            </a:extLst>
          </p:cNvPr>
          <p:cNvSpPr/>
          <p:nvPr/>
        </p:nvSpPr>
        <p:spPr>
          <a:xfrm>
            <a:off x="6465241" y="226284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0xa300</a:t>
            </a:r>
          </a:p>
        </p:txBody>
      </p:sp>
      <p:sp>
        <p:nvSpPr>
          <p:cNvPr id="87" name="TextBox 86">
            <a:extLst>
              <a:ext uri="{FF2B5EF4-FFF2-40B4-BE49-F238E27FC236}">
                <a16:creationId xmlns:a16="http://schemas.microsoft.com/office/drawing/2014/main" id="{8F45AA16-7FB4-4061-9C55-EEBE46DF1151}"/>
              </a:ext>
            </a:extLst>
          </p:cNvPr>
          <p:cNvSpPr txBox="1"/>
          <p:nvPr/>
        </p:nvSpPr>
        <p:spPr>
          <a:xfrm rot="16200000">
            <a:off x="6012571" y="217449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88" name="Left Brace 87">
            <a:extLst>
              <a:ext uri="{FF2B5EF4-FFF2-40B4-BE49-F238E27FC236}">
                <a16:creationId xmlns:a16="http://schemas.microsoft.com/office/drawing/2014/main" id="{FCB18AC8-F326-406C-ABC1-E38D2F90126A}"/>
              </a:ext>
            </a:extLst>
          </p:cNvPr>
          <p:cNvSpPr/>
          <p:nvPr/>
        </p:nvSpPr>
        <p:spPr>
          <a:xfrm>
            <a:off x="6536725" y="200908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aphicFrame>
        <p:nvGraphicFramePr>
          <p:cNvPr id="73" name="Table 72">
            <a:extLst>
              <a:ext uri="{FF2B5EF4-FFF2-40B4-BE49-F238E27FC236}">
                <a16:creationId xmlns:a16="http://schemas.microsoft.com/office/drawing/2014/main" id="{368D07F1-A63E-419F-ADC9-E9977BD0D251}"/>
              </a:ext>
            </a:extLst>
          </p:cNvPr>
          <p:cNvGraphicFramePr>
            <a:graphicFrameLocks noGrp="1"/>
          </p:cNvGraphicFramePr>
          <p:nvPr>
            <p:extLst/>
          </p:nvPr>
        </p:nvGraphicFramePr>
        <p:xfrm>
          <a:off x="9334495" y="195715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0xa100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0xa300</a:t>
                      </a:r>
                    </a:p>
                  </a:txBody>
                  <a:tcPr marL="27900" marR="27900" marT="27900" marB="27900" anchor="ctr"/>
                </a:tc>
                <a:extLst>
                  <a:ext uri="{0D108BD9-81ED-4DB2-BD59-A6C34878D82A}">
                    <a16:rowId xmlns:a16="http://schemas.microsoft.com/office/drawing/2014/main" val="10001"/>
                  </a:ext>
                </a:extLst>
              </a:tr>
            </a:tbl>
          </a:graphicData>
        </a:graphic>
      </p:graphicFrame>
      <p:sp>
        <p:nvSpPr>
          <p:cNvPr id="74" name="TextBox 73">
            <a:extLst>
              <a:ext uri="{FF2B5EF4-FFF2-40B4-BE49-F238E27FC236}">
                <a16:creationId xmlns:a16="http://schemas.microsoft.com/office/drawing/2014/main" id="{63E29598-2802-4847-AF78-C7FFA625299C}"/>
              </a:ext>
            </a:extLst>
          </p:cNvPr>
          <p:cNvSpPr txBox="1"/>
          <p:nvPr/>
        </p:nvSpPr>
        <p:spPr>
          <a:xfrm>
            <a:off x="9092621" y="167214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76" name="TextBox 75">
            <a:extLst>
              <a:ext uri="{FF2B5EF4-FFF2-40B4-BE49-F238E27FC236}">
                <a16:creationId xmlns:a16="http://schemas.microsoft.com/office/drawing/2014/main" id="{71488C1B-851E-458D-943B-90D647F136A8}"/>
              </a:ext>
            </a:extLst>
          </p:cNvPr>
          <p:cNvSpPr txBox="1"/>
          <p:nvPr/>
        </p:nvSpPr>
        <p:spPr>
          <a:xfrm>
            <a:off x="201868" y="5133573"/>
            <a:ext cx="3172604" cy="707886"/>
          </a:xfrm>
          <a:prstGeom prst="rect">
            <a:avLst/>
          </a:prstGeom>
          <a:noFill/>
        </p:spPr>
        <p:txBody>
          <a:bodyPr wrap="square" rtlCol="0">
            <a:spAutoFit/>
          </a:bodyPr>
          <a:lstStyle/>
          <a:p>
            <a:pPr algn="ctr"/>
            <a:r>
              <a:rPr lang="en-US" sz="1600" i="1" dirty="0">
                <a:solidFill>
                  <a:schemeClr val="accent6">
                    <a:lumMod val="75000"/>
                  </a:schemeClr>
                </a:solidFill>
              </a:rPr>
              <a:t>Different DVTs for different regions</a:t>
            </a:r>
          </a:p>
          <a:p>
            <a:pPr algn="ctr"/>
            <a:r>
              <a:rPr lang="en-US" sz="1200" i="1" dirty="0">
                <a:solidFill>
                  <a:schemeClr val="accent6">
                    <a:lumMod val="75000"/>
                  </a:schemeClr>
                </a:solidFill>
              </a:rPr>
              <a:t>(otherwise would need to synchronize DVT management across all regions in all processes)</a:t>
            </a:r>
          </a:p>
        </p:txBody>
      </p:sp>
      <p:sp>
        <p:nvSpPr>
          <p:cNvPr id="72" name="TextBox 71">
            <a:extLst>
              <a:ext uri="{FF2B5EF4-FFF2-40B4-BE49-F238E27FC236}">
                <a16:creationId xmlns:a16="http://schemas.microsoft.com/office/drawing/2014/main" id="{26AE02B7-B3DD-4800-982D-584DEE6E8119}"/>
              </a:ext>
            </a:extLst>
          </p:cNvPr>
          <p:cNvSpPr txBox="1"/>
          <p:nvPr/>
        </p:nvSpPr>
        <p:spPr>
          <a:xfrm>
            <a:off x="4231659" y="5836151"/>
            <a:ext cx="1627561"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creating process (P</a:t>
            </a:r>
            <a:r>
              <a:rPr lang="en-US" sz="1372" i="1" baseline="-25000" dirty="0">
                <a:latin typeface="+mj-lt"/>
                <a:cs typeface="Times New Roman" panose="02020603050405020304" pitchFamily="18" charset="0"/>
              </a:rPr>
              <a:t>c</a:t>
            </a:r>
            <a:r>
              <a:rPr lang="en-US" sz="1372" i="1" dirty="0">
                <a:latin typeface="+mj-lt"/>
                <a:cs typeface="Times New Roman" panose="02020603050405020304" pitchFamily="18" charset="0"/>
              </a:rPr>
              <a:t>)</a:t>
            </a:r>
          </a:p>
        </p:txBody>
      </p:sp>
      <p:sp>
        <p:nvSpPr>
          <p:cNvPr id="78" name="TextBox 77">
            <a:extLst>
              <a:ext uri="{FF2B5EF4-FFF2-40B4-BE49-F238E27FC236}">
                <a16:creationId xmlns:a16="http://schemas.microsoft.com/office/drawing/2014/main" id="{1F0F90ED-FD9A-4D28-B803-5F7DDFD4ABE2}"/>
              </a:ext>
            </a:extLst>
          </p:cNvPr>
          <p:cNvSpPr txBox="1"/>
          <p:nvPr/>
        </p:nvSpPr>
        <p:spPr>
          <a:xfrm>
            <a:off x="7317165" y="5839554"/>
            <a:ext cx="1360180"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user process (P</a:t>
            </a:r>
            <a:r>
              <a:rPr lang="en-US" sz="1372" i="1" baseline="-25000" dirty="0">
                <a:latin typeface="+mj-lt"/>
                <a:cs typeface="Times New Roman" panose="02020603050405020304" pitchFamily="18" charset="0"/>
              </a:rPr>
              <a:t>u</a:t>
            </a:r>
            <a:r>
              <a:rPr lang="en-US" sz="1372" i="1" dirty="0">
                <a:latin typeface="+mj-lt"/>
                <a:cs typeface="Times New Roman" panose="02020603050405020304" pitchFamily="18" charset="0"/>
              </a:rPr>
              <a:t>)</a:t>
            </a:r>
          </a:p>
        </p:txBody>
      </p:sp>
      <p:sp>
        <p:nvSpPr>
          <p:cNvPr id="80" name="Rectangle 79">
            <a:extLst>
              <a:ext uri="{FF2B5EF4-FFF2-40B4-BE49-F238E27FC236}">
                <a16:creationId xmlns:a16="http://schemas.microsoft.com/office/drawing/2014/main" id="{96C4B334-34E2-4097-8419-4347A33435ED}"/>
              </a:ext>
            </a:extLst>
          </p:cNvPr>
          <p:cNvSpPr/>
          <p:nvPr/>
        </p:nvSpPr>
        <p:spPr>
          <a:xfrm>
            <a:off x="4340691" y="5148252"/>
            <a:ext cx="1395012" cy="6021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1" name="Rectangle 80">
            <a:extLst>
              <a:ext uri="{FF2B5EF4-FFF2-40B4-BE49-F238E27FC236}">
                <a16:creationId xmlns:a16="http://schemas.microsoft.com/office/drawing/2014/main" id="{1A2A3851-BA59-452B-9E5F-60FA64955FB1}"/>
              </a:ext>
            </a:extLst>
          </p:cNvPr>
          <p:cNvSpPr/>
          <p:nvPr/>
        </p:nvSpPr>
        <p:spPr>
          <a:xfrm>
            <a:off x="3518269" y="5094472"/>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89" name="Rectangle 88">
            <a:extLst>
              <a:ext uri="{FF2B5EF4-FFF2-40B4-BE49-F238E27FC236}">
                <a16:creationId xmlns:a16="http://schemas.microsoft.com/office/drawing/2014/main" id="{69DA087F-694D-49D1-8006-B30FAC1429F1}"/>
              </a:ext>
            </a:extLst>
          </p:cNvPr>
          <p:cNvSpPr/>
          <p:nvPr/>
        </p:nvSpPr>
        <p:spPr>
          <a:xfrm>
            <a:off x="3518269" y="5625269"/>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0xf400</a:t>
            </a:r>
          </a:p>
        </p:txBody>
      </p:sp>
      <p:sp>
        <p:nvSpPr>
          <p:cNvPr id="90" name="TextBox 89">
            <a:extLst>
              <a:ext uri="{FF2B5EF4-FFF2-40B4-BE49-F238E27FC236}">
                <a16:creationId xmlns:a16="http://schemas.microsoft.com/office/drawing/2014/main" id="{4BF9C6B9-ABD9-4941-B27D-173B33E4127C}"/>
              </a:ext>
            </a:extLst>
          </p:cNvPr>
          <p:cNvSpPr txBox="1"/>
          <p:nvPr/>
        </p:nvSpPr>
        <p:spPr>
          <a:xfrm rot="16200000">
            <a:off x="3136706" y="5304414"/>
            <a:ext cx="71089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 DVTs</a:t>
            </a:r>
          </a:p>
        </p:txBody>
      </p:sp>
      <p:sp>
        <p:nvSpPr>
          <p:cNvPr id="91" name="Left Brace 90">
            <a:extLst>
              <a:ext uri="{FF2B5EF4-FFF2-40B4-BE49-F238E27FC236}">
                <a16:creationId xmlns:a16="http://schemas.microsoft.com/office/drawing/2014/main" id="{BDD47774-A149-4FF4-ADBE-79BAC64D86CC}"/>
              </a:ext>
            </a:extLst>
          </p:cNvPr>
          <p:cNvSpPr/>
          <p:nvPr/>
        </p:nvSpPr>
        <p:spPr>
          <a:xfrm>
            <a:off x="3587572" y="5148252"/>
            <a:ext cx="141681" cy="60216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28" name="Rectangle 27">
            <a:extLst>
              <a:ext uri="{FF2B5EF4-FFF2-40B4-BE49-F238E27FC236}">
                <a16:creationId xmlns:a16="http://schemas.microsoft.com/office/drawing/2014/main" id="{70FFFC46-11AB-4650-8A4B-641AB15C09B1}"/>
              </a:ext>
            </a:extLst>
          </p:cNvPr>
          <p:cNvSpPr/>
          <p:nvPr/>
        </p:nvSpPr>
        <p:spPr>
          <a:xfrm>
            <a:off x="4340691" y="5148692"/>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29" name="Rectangle 28">
            <a:extLst>
              <a:ext uri="{FF2B5EF4-FFF2-40B4-BE49-F238E27FC236}">
                <a16:creationId xmlns:a16="http://schemas.microsoft.com/office/drawing/2014/main" id="{B647AE9E-2021-4955-A82D-607BEFF9172B}"/>
              </a:ext>
            </a:extLst>
          </p:cNvPr>
          <p:cNvSpPr/>
          <p:nvPr/>
        </p:nvSpPr>
        <p:spPr>
          <a:xfrm>
            <a:off x="4340691" y="5463833"/>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nvGrpSpPr>
          <p:cNvPr id="92" name="Group 91">
            <a:extLst>
              <a:ext uri="{FF2B5EF4-FFF2-40B4-BE49-F238E27FC236}">
                <a16:creationId xmlns:a16="http://schemas.microsoft.com/office/drawing/2014/main" id="{C1F42DD4-0036-40D6-A2BE-E9DA71F17E68}"/>
              </a:ext>
            </a:extLst>
          </p:cNvPr>
          <p:cNvGrpSpPr/>
          <p:nvPr/>
        </p:nvGrpSpPr>
        <p:grpSpPr>
          <a:xfrm>
            <a:off x="3342527" y="4401674"/>
            <a:ext cx="2391596" cy="768916"/>
            <a:chOff x="3342527" y="4401674"/>
            <a:chExt cx="2391596" cy="768916"/>
          </a:xfrm>
        </p:grpSpPr>
        <p:grpSp>
          <p:nvGrpSpPr>
            <p:cNvPr id="93" name="Group 92">
              <a:extLst>
                <a:ext uri="{FF2B5EF4-FFF2-40B4-BE49-F238E27FC236}">
                  <a16:creationId xmlns:a16="http://schemas.microsoft.com/office/drawing/2014/main" id="{076D9F24-9AA3-403D-99C9-32DF40EE534C}"/>
                </a:ext>
              </a:extLst>
            </p:cNvPr>
            <p:cNvGrpSpPr/>
            <p:nvPr/>
          </p:nvGrpSpPr>
          <p:grpSpPr>
            <a:xfrm>
              <a:off x="3342527" y="4401674"/>
              <a:ext cx="2391596" cy="768916"/>
              <a:chOff x="3342527" y="4431170"/>
              <a:chExt cx="2391596" cy="768916"/>
            </a:xfrm>
          </p:grpSpPr>
          <p:sp>
            <p:nvSpPr>
              <p:cNvPr id="95" name="TextBox 94">
                <a:extLst>
                  <a:ext uri="{FF2B5EF4-FFF2-40B4-BE49-F238E27FC236}">
                    <a16:creationId xmlns:a16="http://schemas.microsoft.com/office/drawing/2014/main" id="{4FE560B3-75BF-41C5-B408-9C9F5B4E4E68}"/>
                  </a:ext>
                </a:extLst>
              </p:cNvPr>
              <p:cNvSpPr txBox="1"/>
              <p:nvPr/>
            </p:nvSpPr>
            <p:spPr>
              <a:xfrm rot="16200000">
                <a:off x="3123782" y="4649915"/>
                <a:ext cx="741100"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 DVTs</a:t>
                </a:r>
              </a:p>
            </p:txBody>
          </p:sp>
          <p:grpSp>
            <p:nvGrpSpPr>
              <p:cNvPr id="96" name="Group 95">
                <a:extLst>
                  <a:ext uri="{FF2B5EF4-FFF2-40B4-BE49-F238E27FC236}">
                    <a16:creationId xmlns:a16="http://schemas.microsoft.com/office/drawing/2014/main" id="{E56AAF04-F40C-468A-8A8C-E5DAF0DA1A15}"/>
                  </a:ext>
                </a:extLst>
              </p:cNvPr>
              <p:cNvGrpSpPr/>
              <p:nvPr/>
            </p:nvGrpSpPr>
            <p:grpSpPr>
              <a:xfrm>
                <a:off x="3518269" y="4468566"/>
                <a:ext cx="2215854" cy="731520"/>
                <a:chOff x="3569639" y="4468566"/>
                <a:chExt cx="2215854" cy="484242"/>
              </a:xfrm>
            </p:grpSpPr>
            <p:sp>
              <p:nvSpPr>
                <p:cNvPr id="97" name="Rectangle 96">
                  <a:extLst>
                    <a:ext uri="{FF2B5EF4-FFF2-40B4-BE49-F238E27FC236}">
                      <a16:creationId xmlns:a16="http://schemas.microsoft.com/office/drawing/2014/main" id="{B2C6C198-9FD7-4438-BCC6-544E335D59A5}"/>
                    </a:ext>
                  </a:extLst>
                </p:cNvPr>
                <p:cNvSpPr/>
                <p:nvPr/>
              </p:nvSpPr>
              <p:spPr>
                <a:xfrm>
                  <a:off x="4390481" y="4526516"/>
                  <a:ext cx="1395012" cy="348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8" name="Rectangle 97">
                  <a:extLst>
                    <a:ext uri="{FF2B5EF4-FFF2-40B4-BE49-F238E27FC236}">
                      <a16:creationId xmlns:a16="http://schemas.microsoft.com/office/drawing/2014/main" id="{9AB447CD-4857-4154-9D12-EC73D0B2C92D}"/>
                    </a:ext>
                  </a:extLst>
                </p:cNvPr>
                <p:cNvSpPr/>
                <p:nvPr/>
              </p:nvSpPr>
              <p:spPr>
                <a:xfrm>
                  <a:off x="3569639" y="446856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99" name="Rectangle 98">
                  <a:extLst>
                    <a:ext uri="{FF2B5EF4-FFF2-40B4-BE49-F238E27FC236}">
                      <a16:creationId xmlns:a16="http://schemas.microsoft.com/office/drawing/2014/main" id="{4D03DFB6-2F79-41C1-ADB4-B5198308B6FA}"/>
                    </a:ext>
                  </a:extLst>
                </p:cNvPr>
                <p:cNvSpPr/>
                <p:nvPr/>
              </p:nvSpPr>
              <p:spPr>
                <a:xfrm>
                  <a:off x="3569639" y="474355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0xd400</a:t>
                  </a:r>
                </a:p>
              </p:txBody>
            </p:sp>
            <p:sp>
              <p:nvSpPr>
                <p:cNvPr id="100" name="Left Brace 99">
                  <a:extLst>
                    <a:ext uri="{FF2B5EF4-FFF2-40B4-BE49-F238E27FC236}">
                      <a16:creationId xmlns:a16="http://schemas.microsoft.com/office/drawing/2014/main" id="{49EA6CB0-E064-4EA3-AF2A-F5982A4C1D8A}"/>
                    </a:ext>
                  </a:extLst>
                </p:cNvPr>
                <p:cNvSpPr/>
                <p:nvPr/>
              </p:nvSpPr>
              <p:spPr>
                <a:xfrm>
                  <a:off x="3641123" y="4526516"/>
                  <a:ext cx="139501" cy="3487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pSp>
        </p:grpSp>
        <p:sp>
          <p:nvSpPr>
            <p:cNvPr id="94" name="Rectangle 93">
              <a:extLst>
                <a:ext uri="{FF2B5EF4-FFF2-40B4-BE49-F238E27FC236}">
                  <a16:creationId xmlns:a16="http://schemas.microsoft.com/office/drawing/2014/main" id="{ECD08C7D-3391-487F-A921-88B4ECFD5DC6}"/>
                </a:ext>
              </a:extLst>
            </p:cNvPr>
            <p:cNvSpPr/>
            <p:nvPr/>
          </p:nvSpPr>
          <p:spPr>
            <a:xfrm>
              <a:off x="4339111" y="4524377"/>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1</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spTree>
    <p:extLst>
      <p:ext uri="{BB962C8B-B14F-4D97-AF65-F5344CB8AC3E}">
        <p14:creationId xmlns:p14="http://schemas.microsoft.com/office/powerpoint/2010/main" val="132719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D26D62-C585-413C-8310-107C7404F4DE}"/>
              </a:ext>
            </a:extLst>
          </p:cNvPr>
          <p:cNvSpPr/>
          <p:nvPr/>
        </p:nvSpPr>
        <p:spPr>
          <a:xfrm>
            <a:off x="4339111" y="186700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4" name="Rectangle 3">
            <a:extLst>
              <a:ext uri="{FF2B5EF4-FFF2-40B4-BE49-F238E27FC236}">
                <a16:creationId xmlns:a16="http://schemas.microsoft.com/office/drawing/2014/main" id="{B0680EC1-236F-453A-B6F9-EAAB75150412}"/>
              </a:ext>
            </a:extLst>
          </p:cNvPr>
          <p:cNvSpPr/>
          <p:nvPr/>
        </p:nvSpPr>
        <p:spPr>
          <a:xfrm>
            <a:off x="4339111" y="192064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 name="Rectangle 8">
            <a:extLst>
              <a:ext uri="{FF2B5EF4-FFF2-40B4-BE49-F238E27FC236}">
                <a16:creationId xmlns:a16="http://schemas.microsoft.com/office/drawing/2014/main" id="{7F6D6C53-C936-43AE-A778-206660EEC3F2}"/>
              </a:ext>
            </a:extLst>
          </p:cNvPr>
          <p:cNvSpPr/>
          <p:nvPr/>
        </p:nvSpPr>
        <p:spPr>
          <a:xfrm>
            <a:off x="4339111" y="197079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7773C936-15A0-4B4A-AEB0-DEB06366B254}"/>
              </a:ext>
            </a:extLst>
          </p:cNvPr>
          <p:cNvSpPr/>
          <p:nvPr/>
        </p:nvSpPr>
        <p:spPr>
          <a:xfrm>
            <a:off x="3518269" y="188488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0xa000</a:t>
            </a:r>
          </a:p>
        </p:txBody>
      </p:sp>
      <p:sp>
        <p:nvSpPr>
          <p:cNvPr id="26" name="Rectangle 25">
            <a:extLst>
              <a:ext uri="{FF2B5EF4-FFF2-40B4-BE49-F238E27FC236}">
                <a16:creationId xmlns:a16="http://schemas.microsoft.com/office/drawing/2014/main" id="{9887E588-5570-43AF-9C48-9B6623873AD0}"/>
              </a:ext>
            </a:extLst>
          </p:cNvPr>
          <p:cNvSpPr/>
          <p:nvPr/>
        </p:nvSpPr>
        <p:spPr>
          <a:xfrm>
            <a:off x="4340691" y="225994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8FC09759-A2E8-4287-A36B-D47AD04D0ACE}"/>
              </a:ext>
            </a:extLst>
          </p:cNvPr>
          <p:cNvSpPr/>
          <p:nvPr/>
        </p:nvSpPr>
        <p:spPr>
          <a:xfrm>
            <a:off x="3518269" y="216181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0xa200</a:t>
            </a:r>
          </a:p>
        </p:txBody>
      </p:sp>
      <p:sp>
        <p:nvSpPr>
          <p:cNvPr id="52" name="TextBox 51">
            <a:extLst>
              <a:ext uri="{FF2B5EF4-FFF2-40B4-BE49-F238E27FC236}">
                <a16:creationId xmlns:a16="http://schemas.microsoft.com/office/drawing/2014/main" id="{F3801E41-013D-4FEC-8B7C-FF9A6AFA6155}"/>
              </a:ext>
            </a:extLst>
          </p:cNvPr>
          <p:cNvSpPr txBox="1"/>
          <p:nvPr/>
        </p:nvSpPr>
        <p:spPr>
          <a:xfrm rot="16200000">
            <a:off x="3065599" y="207346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55" name="Left Brace 54">
            <a:extLst>
              <a:ext uri="{FF2B5EF4-FFF2-40B4-BE49-F238E27FC236}">
                <a16:creationId xmlns:a16="http://schemas.microsoft.com/office/drawing/2014/main" id="{78D531DB-FAAF-4A00-8366-2373DD8B1186}"/>
              </a:ext>
            </a:extLst>
          </p:cNvPr>
          <p:cNvSpPr/>
          <p:nvPr/>
        </p:nvSpPr>
        <p:spPr>
          <a:xfrm>
            <a:off x="3589753" y="190805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 name="Rectangle 4">
            <a:extLst>
              <a:ext uri="{FF2B5EF4-FFF2-40B4-BE49-F238E27FC236}">
                <a16:creationId xmlns:a16="http://schemas.microsoft.com/office/drawing/2014/main" id="{77035EA3-DB5C-481A-BEB7-732DC25A4A28}"/>
              </a:ext>
            </a:extLst>
          </p:cNvPr>
          <p:cNvSpPr/>
          <p:nvPr/>
        </p:nvSpPr>
        <p:spPr>
          <a:xfrm>
            <a:off x="4339111" y="2729898"/>
            <a:ext cx="1395012" cy="699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8" name="Rectangle 17">
            <a:extLst>
              <a:ext uri="{FF2B5EF4-FFF2-40B4-BE49-F238E27FC236}">
                <a16:creationId xmlns:a16="http://schemas.microsoft.com/office/drawing/2014/main" id="{5720BD92-5996-4999-B1D6-27C82D6CDA87}"/>
              </a:ext>
            </a:extLst>
          </p:cNvPr>
          <p:cNvSpPr/>
          <p:nvPr/>
        </p:nvSpPr>
        <p:spPr>
          <a:xfrm>
            <a:off x="4340436" y="3537736"/>
            <a:ext cx="1395012" cy="837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31" name="Rectangle 30">
            <a:extLst>
              <a:ext uri="{FF2B5EF4-FFF2-40B4-BE49-F238E27FC236}">
                <a16:creationId xmlns:a16="http://schemas.microsoft.com/office/drawing/2014/main" id="{729DF009-8BD4-49EF-8919-983C7981DAF5}"/>
              </a:ext>
            </a:extLst>
          </p:cNvPr>
          <p:cNvSpPr/>
          <p:nvPr/>
        </p:nvSpPr>
        <p:spPr>
          <a:xfrm>
            <a:off x="3518269" y="2677243"/>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0xb000</a:t>
            </a:r>
          </a:p>
        </p:txBody>
      </p:sp>
      <p:sp>
        <p:nvSpPr>
          <p:cNvPr id="32" name="Rectangle 31">
            <a:extLst>
              <a:ext uri="{FF2B5EF4-FFF2-40B4-BE49-F238E27FC236}">
                <a16:creationId xmlns:a16="http://schemas.microsoft.com/office/drawing/2014/main" id="{C3C8C990-072F-4854-99D6-2BF3AECC1112}"/>
              </a:ext>
            </a:extLst>
          </p:cNvPr>
          <p:cNvSpPr/>
          <p:nvPr/>
        </p:nvSpPr>
        <p:spPr>
          <a:xfrm>
            <a:off x="3518269" y="3283317"/>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0xb800</a:t>
            </a:r>
          </a:p>
        </p:txBody>
      </p:sp>
      <p:sp>
        <p:nvSpPr>
          <p:cNvPr id="33" name="Rectangle 32">
            <a:extLst>
              <a:ext uri="{FF2B5EF4-FFF2-40B4-BE49-F238E27FC236}">
                <a16:creationId xmlns:a16="http://schemas.microsoft.com/office/drawing/2014/main" id="{CFB38ADA-B8DB-49A5-A29C-1BFDF351680D}"/>
              </a:ext>
            </a:extLst>
          </p:cNvPr>
          <p:cNvSpPr/>
          <p:nvPr/>
        </p:nvSpPr>
        <p:spPr>
          <a:xfrm>
            <a:off x="3518269" y="350774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0xc000</a:t>
            </a:r>
          </a:p>
        </p:txBody>
      </p:sp>
      <p:sp>
        <p:nvSpPr>
          <p:cNvPr id="34" name="Rectangle 33">
            <a:extLst>
              <a:ext uri="{FF2B5EF4-FFF2-40B4-BE49-F238E27FC236}">
                <a16:creationId xmlns:a16="http://schemas.microsoft.com/office/drawing/2014/main" id="{FB8686B2-C7E2-4E8F-A4AC-DC4BE02D8EC7}"/>
              </a:ext>
            </a:extLst>
          </p:cNvPr>
          <p:cNvSpPr/>
          <p:nvPr/>
        </p:nvSpPr>
        <p:spPr>
          <a:xfrm>
            <a:off x="3518269" y="4231494"/>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0xc400</a:t>
            </a:r>
          </a:p>
        </p:txBody>
      </p:sp>
      <p:sp>
        <p:nvSpPr>
          <p:cNvPr id="53" name="TextBox 52">
            <a:extLst>
              <a:ext uri="{FF2B5EF4-FFF2-40B4-BE49-F238E27FC236}">
                <a16:creationId xmlns:a16="http://schemas.microsoft.com/office/drawing/2014/main" id="{48B0B0EC-5921-4B8A-94F1-ED01F41F1409}"/>
              </a:ext>
            </a:extLst>
          </p:cNvPr>
          <p:cNvSpPr txBox="1"/>
          <p:nvPr/>
        </p:nvSpPr>
        <p:spPr>
          <a:xfrm rot="16200000">
            <a:off x="3322648" y="2932417"/>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endParaRPr lang="en-US" sz="1373" b="1" dirty="0">
              <a:latin typeface="+mj-lt"/>
              <a:cs typeface="Times New Roman" panose="02020603050405020304" pitchFamily="18" charset="0"/>
            </a:endParaRPr>
          </a:p>
        </p:txBody>
      </p:sp>
      <p:sp>
        <p:nvSpPr>
          <p:cNvPr id="56" name="Left Brace 55">
            <a:extLst>
              <a:ext uri="{FF2B5EF4-FFF2-40B4-BE49-F238E27FC236}">
                <a16:creationId xmlns:a16="http://schemas.microsoft.com/office/drawing/2014/main" id="{E37E1F12-5C7B-463F-AB03-09B2796A7684}"/>
              </a:ext>
            </a:extLst>
          </p:cNvPr>
          <p:cNvSpPr/>
          <p:nvPr/>
        </p:nvSpPr>
        <p:spPr>
          <a:xfrm>
            <a:off x="3589753" y="2729898"/>
            <a:ext cx="139501" cy="6994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8" name="TextBox 57">
            <a:extLst>
              <a:ext uri="{FF2B5EF4-FFF2-40B4-BE49-F238E27FC236}">
                <a16:creationId xmlns:a16="http://schemas.microsoft.com/office/drawing/2014/main" id="{74E105C2-6DB5-40C8-B535-C3D0D9C70A6F}"/>
              </a:ext>
            </a:extLst>
          </p:cNvPr>
          <p:cNvSpPr txBox="1"/>
          <p:nvPr/>
        </p:nvSpPr>
        <p:spPr>
          <a:xfrm rot="16200000">
            <a:off x="3320469" y="3818051"/>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endParaRPr lang="en-US" sz="1373" b="1" dirty="0">
              <a:latin typeface="+mj-lt"/>
              <a:cs typeface="Times New Roman" panose="02020603050405020304" pitchFamily="18" charset="0"/>
            </a:endParaRPr>
          </a:p>
        </p:txBody>
      </p:sp>
      <p:sp>
        <p:nvSpPr>
          <p:cNvPr id="59" name="Left Brace 58">
            <a:extLst>
              <a:ext uri="{FF2B5EF4-FFF2-40B4-BE49-F238E27FC236}">
                <a16:creationId xmlns:a16="http://schemas.microsoft.com/office/drawing/2014/main" id="{7B2C0941-5FD9-4E97-93C1-9E7E472807B4}"/>
              </a:ext>
            </a:extLst>
          </p:cNvPr>
          <p:cNvSpPr/>
          <p:nvPr/>
        </p:nvSpPr>
        <p:spPr>
          <a:xfrm>
            <a:off x="3587574" y="3537736"/>
            <a:ext cx="141680" cy="8370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2" name="Title 1">
            <a:extLst>
              <a:ext uri="{FF2B5EF4-FFF2-40B4-BE49-F238E27FC236}">
                <a16:creationId xmlns:a16="http://schemas.microsoft.com/office/drawing/2014/main" id="{1E60518B-6E42-4C2B-8AEB-33923FD54D39}"/>
              </a:ext>
            </a:extLst>
          </p:cNvPr>
          <p:cNvSpPr>
            <a:spLocks noGrp="1"/>
          </p:cNvSpPr>
          <p:nvPr>
            <p:ph type="title"/>
          </p:nvPr>
        </p:nvSpPr>
        <p:spPr>
          <a:xfrm>
            <a:off x="838200" y="365125"/>
            <a:ext cx="10515600" cy="1325563"/>
          </a:xfrm>
        </p:spPr>
        <p:txBody>
          <a:bodyPr/>
          <a:lstStyle/>
          <a:p>
            <a:r>
              <a:rPr lang="en-US" dirty="0"/>
              <a:t>Region Mapping </a:t>
            </a:r>
            <a:r>
              <a:rPr lang="en-US"/>
              <a:t>(again)</a:t>
            </a:r>
            <a:endParaRPr lang="en-US" dirty="0"/>
          </a:p>
        </p:txBody>
      </p:sp>
      <p:sp>
        <p:nvSpPr>
          <p:cNvPr id="7" name="Rectangle 6">
            <a:extLst>
              <a:ext uri="{FF2B5EF4-FFF2-40B4-BE49-F238E27FC236}">
                <a16:creationId xmlns:a16="http://schemas.microsoft.com/office/drawing/2014/main" id="{A69ADF6D-A2B1-48EA-9108-4AE8B5F2D740}"/>
              </a:ext>
            </a:extLst>
          </p:cNvPr>
          <p:cNvSpPr/>
          <p:nvPr/>
        </p:nvSpPr>
        <p:spPr>
          <a:xfrm>
            <a:off x="4439611" y="2815193"/>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8" name="Rectangle 7">
            <a:extLst>
              <a:ext uri="{FF2B5EF4-FFF2-40B4-BE49-F238E27FC236}">
                <a16:creationId xmlns:a16="http://schemas.microsoft.com/office/drawing/2014/main" id="{B01D4EFF-133C-4A2E-B3C7-40EDD9E2DD23}"/>
              </a:ext>
            </a:extLst>
          </p:cNvPr>
          <p:cNvSpPr/>
          <p:nvPr/>
        </p:nvSpPr>
        <p:spPr>
          <a:xfrm>
            <a:off x="4439611" y="2991464"/>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12" name="Straight Connector 11">
            <a:extLst>
              <a:ext uri="{FF2B5EF4-FFF2-40B4-BE49-F238E27FC236}">
                <a16:creationId xmlns:a16="http://schemas.microsoft.com/office/drawing/2014/main" id="{19B02F9A-3FD0-4A15-828F-4257930CC4C8}"/>
              </a:ext>
            </a:extLst>
          </p:cNvPr>
          <p:cNvCxnSpPr/>
          <p:nvPr/>
        </p:nvCxnSpPr>
        <p:spPr>
          <a:xfrm flipV="1">
            <a:off x="5137115" y="2924506"/>
            <a:ext cx="81375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5158674E-E9CD-4EF3-ACED-A478D60C88FE}"/>
              </a:ext>
            </a:extLst>
          </p:cNvPr>
          <p:cNvCxnSpPr/>
          <p:nvPr/>
        </p:nvCxnSpPr>
        <p:spPr>
          <a:xfrm flipV="1">
            <a:off x="5950873" y="2926393"/>
            <a:ext cx="0" cy="1591056"/>
          </a:xfrm>
          <a:prstGeom prst="line">
            <a:avLst/>
          </a:prstGeom>
          <a:ln w="12700"/>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B1336703-B9D0-4888-B5E9-D95BB65A7DA5}"/>
              </a:ext>
            </a:extLst>
          </p:cNvPr>
          <p:cNvCxnSpPr/>
          <p:nvPr/>
        </p:nvCxnSpPr>
        <p:spPr>
          <a:xfrm flipV="1">
            <a:off x="5723769" y="4526516"/>
            <a:ext cx="227104"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9CE06118-B900-48BD-A99C-98244E457C16}"/>
              </a:ext>
            </a:extLst>
          </p:cNvPr>
          <p:cNvSpPr/>
          <p:nvPr/>
        </p:nvSpPr>
        <p:spPr>
          <a:xfrm>
            <a:off x="4440937" y="3623030"/>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21" name="Rectangle 20">
            <a:extLst>
              <a:ext uri="{FF2B5EF4-FFF2-40B4-BE49-F238E27FC236}">
                <a16:creationId xmlns:a16="http://schemas.microsoft.com/office/drawing/2014/main" id="{68D24D42-A277-4D62-BCFE-AFEA30A19781}"/>
              </a:ext>
            </a:extLst>
          </p:cNvPr>
          <p:cNvSpPr/>
          <p:nvPr/>
        </p:nvSpPr>
        <p:spPr>
          <a:xfrm>
            <a:off x="4440937" y="379930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23" name="Rectangle 22">
            <a:extLst>
              <a:ext uri="{FF2B5EF4-FFF2-40B4-BE49-F238E27FC236}">
                <a16:creationId xmlns:a16="http://schemas.microsoft.com/office/drawing/2014/main" id="{7C2C27AF-15E8-4798-9F7F-D60FBF0AD10B}"/>
              </a:ext>
            </a:extLst>
          </p:cNvPr>
          <p:cNvSpPr/>
          <p:nvPr/>
        </p:nvSpPr>
        <p:spPr>
          <a:xfrm>
            <a:off x="4788364" y="3855210"/>
            <a:ext cx="697506" cy="2092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24" name="Rectangle 23">
            <a:extLst>
              <a:ext uri="{FF2B5EF4-FFF2-40B4-BE49-F238E27FC236}">
                <a16:creationId xmlns:a16="http://schemas.microsoft.com/office/drawing/2014/main" id="{C5BC642D-7367-4AD3-924A-A53325C62E62}"/>
              </a:ext>
            </a:extLst>
          </p:cNvPr>
          <p:cNvSpPr/>
          <p:nvPr/>
        </p:nvSpPr>
        <p:spPr>
          <a:xfrm>
            <a:off x="4788364" y="403148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39" name="Straight Connector 38">
            <a:extLst>
              <a:ext uri="{FF2B5EF4-FFF2-40B4-BE49-F238E27FC236}">
                <a16:creationId xmlns:a16="http://schemas.microsoft.com/office/drawing/2014/main" id="{F283F202-CFBE-49E4-8C65-02D7B1F6C5A3}"/>
              </a:ext>
            </a:extLst>
          </p:cNvPr>
          <p:cNvCxnSpPr/>
          <p:nvPr/>
        </p:nvCxnSpPr>
        <p:spPr>
          <a:xfrm>
            <a:off x="5137117" y="3725788"/>
            <a:ext cx="915476" cy="1"/>
          </a:xfrm>
          <a:prstGeom prst="line">
            <a:avLst/>
          </a:prstGeom>
          <a:ln w="12700"/>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4C968C9D-46C6-42C3-9066-467C58718794}"/>
              </a:ext>
            </a:extLst>
          </p:cNvPr>
          <p:cNvCxnSpPr/>
          <p:nvPr/>
        </p:nvCxnSpPr>
        <p:spPr>
          <a:xfrm flipV="1">
            <a:off x="6052593" y="3723405"/>
            <a:ext cx="0" cy="1426464"/>
          </a:xfrm>
          <a:prstGeom prst="line">
            <a:avLst/>
          </a:prstGeom>
          <a:ln w="127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BE0E1118-CA7C-486F-A259-D34D10C08F43}"/>
              </a:ext>
            </a:extLst>
          </p:cNvPr>
          <p:cNvCxnSpPr/>
          <p:nvPr/>
        </p:nvCxnSpPr>
        <p:spPr>
          <a:xfrm flipV="1">
            <a:off x="5723771" y="5148690"/>
            <a:ext cx="328822"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2F6F853B-2535-4FE3-BDD3-3B7A2A682EE4}"/>
              </a:ext>
            </a:extLst>
          </p:cNvPr>
          <p:cNvCxnSpPr/>
          <p:nvPr/>
        </p:nvCxnSpPr>
        <p:spPr>
          <a:xfrm>
            <a:off x="5483072" y="3941259"/>
            <a:ext cx="669606"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672604CE-1506-4CFB-9E9B-A190FBF0A14F}"/>
              </a:ext>
            </a:extLst>
          </p:cNvPr>
          <p:cNvCxnSpPr/>
          <p:nvPr/>
        </p:nvCxnSpPr>
        <p:spPr>
          <a:xfrm flipV="1">
            <a:off x="6152678" y="3938575"/>
            <a:ext cx="0" cy="1517904"/>
          </a:xfrm>
          <a:prstGeom prst="line">
            <a:avLst/>
          </a:prstGeom>
          <a:ln w="1270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87995466-6EDC-4530-BCA1-4FD2284ECB42}"/>
              </a:ext>
            </a:extLst>
          </p:cNvPr>
          <p:cNvCxnSpPr/>
          <p:nvPr/>
        </p:nvCxnSpPr>
        <p:spPr>
          <a:xfrm flipV="1">
            <a:off x="5735703" y="5461986"/>
            <a:ext cx="416975"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C553FA2C-51D3-4DDB-860A-3DA53D1F6D9D}"/>
              </a:ext>
            </a:extLst>
          </p:cNvPr>
          <p:cNvSpPr txBox="1"/>
          <p:nvPr/>
        </p:nvSpPr>
        <p:spPr>
          <a:xfrm>
            <a:off x="525668" y="2416196"/>
            <a:ext cx="1374928" cy="303609"/>
          </a:xfrm>
          <a:prstGeom prst="rect">
            <a:avLst/>
          </a:prstGeom>
          <a:noFill/>
        </p:spPr>
        <p:txBody>
          <a:bodyPr wrap="none" rtlCol="0">
            <a:spAutoFit/>
          </a:bodyPr>
          <a:lstStyle/>
          <a:p>
            <a:r>
              <a:rPr lang="en-US" sz="1373" b="1" dirty="0">
                <a:latin typeface="+mj-lt"/>
                <a:cs typeface="Times New Roman" panose="02020603050405020304" pitchFamily="18" charset="0"/>
              </a:rPr>
              <a:t>Range Table (RT):</a:t>
            </a:r>
          </a:p>
        </p:txBody>
      </p:sp>
      <p:graphicFrame>
        <p:nvGraphicFramePr>
          <p:cNvPr id="47" name="Table 46">
            <a:extLst>
              <a:ext uri="{FF2B5EF4-FFF2-40B4-BE49-F238E27FC236}">
                <a16:creationId xmlns:a16="http://schemas.microsoft.com/office/drawing/2014/main" id="{4DA871A6-93A9-4372-8F12-56843719DF6B}"/>
              </a:ext>
            </a:extLst>
          </p:cNvPr>
          <p:cNvGraphicFramePr>
            <a:graphicFrameLocks noGrp="1"/>
          </p:cNvGraphicFramePr>
          <p:nvPr>
            <p:extLst>
              <p:ext uri="{D42A27DB-BD31-4B8C-83A1-F6EECF244321}">
                <p14:modId xmlns:p14="http://schemas.microsoft.com/office/powerpoint/2010/main" val="3214318708"/>
              </p:ext>
            </p:extLst>
          </p:nvPr>
        </p:nvGraphicFramePr>
        <p:xfrm>
          <a:off x="778267" y="2710114"/>
          <a:ext cx="2371520" cy="967208"/>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[0xb000,0xb800]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[0xc000,0xc400]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1"/>
                  </a:ext>
                </a:extLst>
              </a:tr>
              <a:tr h="241802">
                <a:tc>
                  <a:txBody>
                    <a:bodyPr/>
                    <a:lstStyle/>
                    <a:p>
                      <a:pPr algn="ctr"/>
                      <a:r>
                        <a:rPr lang="en-US" sz="1200" i="1" dirty="0">
                          <a:latin typeface="+mj-lt"/>
                          <a:cs typeface="Arial" panose="020B0604020202020204" pitchFamily="34" charset="0"/>
                        </a:rPr>
                        <a:t>[0xd000,0xd400]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2"/>
                  </a:ext>
                </a:extLst>
              </a:tr>
              <a:tr h="241802">
                <a:tc>
                  <a:txBody>
                    <a:bodyPr/>
                    <a:lstStyle/>
                    <a:p>
                      <a:pPr algn="ctr"/>
                      <a:r>
                        <a:rPr lang="en-US" sz="1200" i="1" dirty="0">
                          <a:latin typeface="+mj-lt"/>
                          <a:cs typeface="Arial" panose="020B0604020202020204" pitchFamily="34" charset="0"/>
                        </a:rPr>
                        <a:t>[0xf000,0xf400]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3"/>
                  </a:ext>
                </a:extLst>
              </a:tr>
            </a:tbl>
          </a:graphicData>
        </a:graphic>
      </p:graphicFrame>
      <p:graphicFrame>
        <p:nvGraphicFramePr>
          <p:cNvPr id="48" name="Table 47">
            <a:extLst>
              <a:ext uri="{FF2B5EF4-FFF2-40B4-BE49-F238E27FC236}">
                <a16:creationId xmlns:a16="http://schemas.microsoft.com/office/drawing/2014/main" id="{527A97D1-BC82-4C91-9B83-49A27083C6F6}"/>
              </a:ext>
            </a:extLst>
          </p:cNvPr>
          <p:cNvGraphicFramePr>
            <a:graphicFrameLocks noGrp="1"/>
          </p:cNvGraphicFramePr>
          <p:nvPr>
            <p:extLst/>
          </p:nvPr>
        </p:nvGraphicFramePr>
        <p:xfrm>
          <a:off x="767542" y="195886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0xa200</a:t>
                      </a:r>
                    </a:p>
                  </a:txBody>
                  <a:tcPr marL="27900" marR="27900" marT="27900" marB="27900" anchor="ctr"/>
                </a:tc>
                <a:extLst>
                  <a:ext uri="{0D108BD9-81ED-4DB2-BD59-A6C34878D82A}">
                    <a16:rowId xmlns:a16="http://schemas.microsoft.com/office/drawing/2014/main" val="10001"/>
                  </a:ext>
                </a:extLst>
              </a:tr>
            </a:tbl>
          </a:graphicData>
        </a:graphic>
      </p:graphicFrame>
      <p:graphicFrame>
        <p:nvGraphicFramePr>
          <p:cNvPr id="49" name="Table 48">
            <a:extLst>
              <a:ext uri="{FF2B5EF4-FFF2-40B4-BE49-F238E27FC236}">
                <a16:creationId xmlns:a16="http://schemas.microsoft.com/office/drawing/2014/main" id="{EC031D34-20C7-420B-B9C4-6A81A94B1BB1}"/>
              </a:ext>
            </a:extLst>
          </p:cNvPr>
          <p:cNvGraphicFramePr>
            <a:graphicFrameLocks noGrp="1"/>
          </p:cNvGraphicFramePr>
          <p:nvPr>
            <p:extLst/>
          </p:nvPr>
        </p:nvGraphicFramePr>
        <p:xfrm>
          <a:off x="767102" y="3963500"/>
          <a:ext cx="2371520" cy="241802"/>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0xd000</a:t>
                      </a:r>
                    </a:p>
                  </a:txBody>
                  <a:tcPr marL="27900" marR="27900" marT="27900" marB="27900" anchor="ctr"/>
                </a:tc>
                <a:extLst>
                  <a:ext uri="{0D108BD9-81ED-4DB2-BD59-A6C34878D82A}">
                    <a16:rowId xmlns:a16="http://schemas.microsoft.com/office/drawing/2014/main" val="10000"/>
                  </a:ext>
                </a:extLst>
              </a:tr>
            </a:tbl>
          </a:graphicData>
        </a:graphic>
      </p:graphicFrame>
      <p:graphicFrame>
        <p:nvGraphicFramePr>
          <p:cNvPr id="50" name="Table 49">
            <a:extLst>
              <a:ext uri="{FF2B5EF4-FFF2-40B4-BE49-F238E27FC236}">
                <a16:creationId xmlns:a16="http://schemas.microsoft.com/office/drawing/2014/main" id="{85A8DC12-1A67-4C2E-8F3A-E15F63884BF6}"/>
              </a:ext>
            </a:extLst>
          </p:cNvPr>
          <p:cNvGraphicFramePr>
            <a:graphicFrameLocks noGrp="1"/>
          </p:cNvGraphicFramePr>
          <p:nvPr>
            <p:extLst/>
          </p:nvPr>
        </p:nvGraphicFramePr>
        <p:xfrm>
          <a:off x="767102" y="4486324"/>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0xf000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0xf200</a:t>
                      </a:r>
                    </a:p>
                  </a:txBody>
                  <a:tcPr marL="27900" marR="27900" marT="27900" marB="27900" anchor="ctr"/>
                </a:tc>
                <a:extLst>
                  <a:ext uri="{0D108BD9-81ED-4DB2-BD59-A6C34878D82A}">
                    <a16:rowId xmlns:a16="http://schemas.microsoft.com/office/drawing/2014/main" val="10001"/>
                  </a:ext>
                </a:extLst>
              </a:tr>
            </a:tbl>
          </a:graphicData>
        </a:graphic>
      </p:graphicFrame>
      <p:sp>
        <p:nvSpPr>
          <p:cNvPr id="69" name="TextBox 68">
            <a:extLst>
              <a:ext uri="{FF2B5EF4-FFF2-40B4-BE49-F238E27FC236}">
                <a16:creationId xmlns:a16="http://schemas.microsoft.com/office/drawing/2014/main" id="{9330B389-AE7C-43FC-AA3F-2A4305108393}"/>
              </a:ext>
            </a:extLst>
          </p:cNvPr>
          <p:cNvSpPr txBox="1"/>
          <p:nvPr/>
        </p:nvSpPr>
        <p:spPr>
          <a:xfrm>
            <a:off x="525668" y="167385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70" name="TextBox 69">
            <a:extLst>
              <a:ext uri="{FF2B5EF4-FFF2-40B4-BE49-F238E27FC236}">
                <a16:creationId xmlns:a16="http://schemas.microsoft.com/office/drawing/2014/main" id="{F96FC4E0-9D45-48FA-B99B-D8B3DA31A0A8}"/>
              </a:ext>
            </a:extLst>
          </p:cNvPr>
          <p:cNvSpPr txBox="1"/>
          <p:nvPr/>
        </p:nvSpPr>
        <p:spPr>
          <a:xfrm>
            <a:off x="525668" y="3664891"/>
            <a:ext cx="2187330" cy="303609"/>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’s DVT Look-up Table (DLT):</a:t>
            </a:r>
          </a:p>
        </p:txBody>
      </p:sp>
      <p:sp>
        <p:nvSpPr>
          <p:cNvPr id="71" name="TextBox 70">
            <a:extLst>
              <a:ext uri="{FF2B5EF4-FFF2-40B4-BE49-F238E27FC236}">
                <a16:creationId xmlns:a16="http://schemas.microsoft.com/office/drawing/2014/main" id="{768F4F75-0567-4095-B601-EC1DD7CE200C}"/>
              </a:ext>
            </a:extLst>
          </p:cNvPr>
          <p:cNvSpPr txBox="1"/>
          <p:nvPr/>
        </p:nvSpPr>
        <p:spPr>
          <a:xfrm>
            <a:off x="525668" y="4185999"/>
            <a:ext cx="2187330" cy="303609"/>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’s DVT Look-up Table (DLT):</a:t>
            </a:r>
          </a:p>
        </p:txBody>
      </p:sp>
      <p:sp>
        <p:nvSpPr>
          <p:cNvPr id="75" name="Rectangle 74">
            <a:extLst>
              <a:ext uri="{FF2B5EF4-FFF2-40B4-BE49-F238E27FC236}">
                <a16:creationId xmlns:a16="http://schemas.microsoft.com/office/drawing/2014/main" id="{975695B9-0527-49EA-94BC-FF22ABC4B1C1}"/>
              </a:ext>
            </a:extLst>
          </p:cNvPr>
          <p:cNvSpPr/>
          <p:nvPr/>
        </p:nvSpPr>
        <p:spPr>
          <a:xfrm>
            <a:off x="7286083" y="186529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2" name="Rectangle 81">
            <a:extLst>
              <a:ext uri="{FF2B5EF4-FFF2-40B4-BE49-F238E27FC236}">
                <a16:creationId xmlns:a16="http://schemas.microsoft.com/office/drawing/2014/main" id="{AE034F30-DFCA-47A6-9075-88A0E2517CED}"/>
              </a:ext>
            </a:extLst>
          </p:cNvPr>
          <p:cNvSpPr/>
          <p:nvPr/>
        </p:nvSpPr>
        <p:spPr>
          <a:xfrm>
            <a:off x="7286083" y="202167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3" name="Rectangle 82">
            <a:extLst>
              <a:ext uri="{FF2B5EF4-FFF2-40B4-BE49-F238E27FC236}">
                <a16:creationId xmlns:a16="http://schemas.microsoft.com/office/drawing/2014/main" id="{B0BA9282-436B-4A15-B50E-BF536DE42AFB}"/>
              </a:ext>
            </a:extLst>
          </p:cNvPr>
          <p:cNvSpPr/>
          <p:nvPr/>
        </p:nvSpPr>
        <p:spPr>
          <a:xfrm>
            <a:off x="7286083" y="207182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4" name="Rectangle 83">
            <a:extLst>
              <a:ext uri="{FF2B5EF4-FFF2-40B4-BE49-F238E27FC236}">
                <a16:creationId xmlns:a16="http://schemas.microsoft.com/office/drawing/2014/main" id="{A66C2097-243D-48FB-9BE2-8E563533B808}"/>
              </a:ext>
            </a:extLst>
          </p:cNvPr>
          <p:cNvSpPr/>
          <p:nvPr/>
        </p:nvSpPr>
        <p:spPr>
          <a:xfrm>
            <a:off x="6465241" y="198591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0xa100</a:t>
            </a:r>
          </a:p>
        </p:txBody>
      </p:sp>
      <p:sp>
        <p:nvSpPr>
          <p:cNvPr id="85" name="Rectangle 84">
            <a:extLst>
              <a:ext uri="{FF2B5EF4-FFF2-40B4-BE49-F238E27FC236}">
                <a16:creationId xmlns:a16="http://schemas.microsoft.com/office/drawing/2014/main" id="{93AF38EB-1435-4964-8085-CCB8F06823E3}"/>
              </a:ext>
            </a:extLst>
          </p:cNvPr>
          <p:cNvSpPr/>
          <p:nvPr/>
        </p:nvSpPr>
        <p:spPr>
          <a:xfrm>
            <a:off x="7287663" y="236097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6" name="Rectangle 85">
            <a:extLst>
              <a:ext uri="{FF2B5EF4-FFF2-40B4-BE49-F238E27FC236}">
                <a16:creationId xmlns:a16="http://schemas.microsoft.com/office/drawing/2014/main" id="{40276664-55FB-4BD8-81FA-D04EF7802660}"/>
              </a:ext>
            </a:extLst>
          </p:cNvPr>
          <p:cNvSpPr/>
          <p:nvPr/>
        </p:nvSpPr>
        <p:spPr>
          <a:xfrm>
            <a:off x="6465241" y="226284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0xa300</a:t>
            </a:r>
          </a:p>
        </p:txBody>
      </p:sp>
      <p:sp>
        <p:nvSpPr>
          <p:cNvPr id="87" name="TextBox 86">
            <a:extLst>
              <a:ext uri="{FF2B5EF4-FFF2-40B4-BE49-F238E27FC236}">
                <a16:creationId xmlns:a16="http://schemas.microsoft.com/office/drawing/2014/main" id="{8F45AA16-7FB4-4061-9C55-EEBE46DF1151}"/>
              </a:ext>
            </a:extLst>
          </p:cNvPr>
          <p:cNvSpPr txBox="1"/>
          <p:nvPr/>
        </p:nvSpPr>
        <p:spPr>
          <a:xfrm rot="16200000">
            <a:off x="6012571" y="217449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88" name="Left Brace 87">
            <a:extLst>
              <a:ext uri="{FF2B5EF4-FFF2-40B4-BE49-F238E27FC236}">
                <a16:creationId xmlns:a16="http://schemas.microsoft.com/office/drawing/2014/main" id="{FCB18AC8-F326-406C-ABC1-E38D2F90126A}"/>
              </a:ext>
            </a:extLst>
          </p:cNvPr>
          <p:cNvSpPr/>
          <p:nvPr/>
        </p:nvSpPr>
        <p:spPr>
          <a:xfrm>
            <a:off x="6536725" y="200908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90" name="Rectangle 89">
            <a:extLst>
              <a:ext uri="{FF2B5EF4-FFF2-40B4-BE49-F238E27FC236}">
                <a16:creationId xmlns:a16="http://schemas.microsoft.com/office/drawing/2014/main" id="{4A4DAC5D-63D0-4575-B92D-29B7FF2DD025}"/>
              </a:ext>
            </a:extLst>
          </p:cNvPr>
          <p:cNvSpPr/>
          <p:nvPr/>
        </p:nvSpPr>
        <p:spPr>
          <a:xfrm>
            <a:off x="7286083" y="2830928"/>
            <a:ext cx="1395012" cy="699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1" name="Rectangle 90">
            <a:extLst>
              <a:ext uri="{FF2B5EF4-FFF2-40B4-BE49-F238E27FC236}">
                <a16:creationId xmlns:a16="http://schemas.microsoft.com/office/drawing/2014/main" id="{7D309C41-19EB-4DDD-89BF-F84547C57BCE}"/>
              </a:ext>
            </a:extLst>
          </p:cNvPr>
          <p:cNvSpPr/>
          <p:nvPr/>
        </p:nvSpPr>
        <p:spPr>
          <a:xfrm>
            <a:off x="7287408" y="3638766"/>
            <a:ext cx="1395012" cy="837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2" name="Rectangle 91">
            <a:extLst>
              <a:ext uri="{FF2B5EF4-FFF2-40B4-BE49-F238E27FC236}">
                <a16:creationId xmlns:a16="http://schemas.microsoft.com/office/drawing/2014/main" id="{D559B6DB-3853-47F1-B539-8D4A6B026C7B}"/>
              </a:ext>
            </a:extLst>
          </p:cNvPr>
          <p:cNvSpPr/>
          <p:nvPr/>
        </p:nvSpPr>
        <p:spPr>
          <a:xfrm>
            <a:off x="6465241" y="2778273"/>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0xb100</a:t>
            </a:r>
          </a:p>
        </p:txBody>
      </p:sp>
      <p:sp>
        <p:nvSpPr>
          <p:cNvPr id="93" name="Rectangle 92">
            <a:extLst>
              <a:ext uri="{FF2B5EF4-FFF2-40B4-BE49-F238E27FC236}">
                <a16:creationId xmlns:a16="http://schemas.microsoft.com/office/drawing/2014/main" id="{37BF51A1-1C22-481C-8688-71002A76A8B5}"/>
              </a:ext>
            </a:extLst>
          </p:cNvPr>
          <p:cNvSpPr/>
          <p:nvPr/>
        </p:nvSpPr>
        <p:spPr>
          <a:xfrm>
            <a:off x="6465241" y="3384347"/>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0xb900</a:t>
            </a:r>
          </a:p>
        </p:txBody>
      </p:sp>
      <p:sp>
        <p:nvSpPr>
          <p:cNvPr id="94" name="Rectangle 93">
            <a:extLst>
              <a:ext uri="{FF2B5EF4-FFF2-40B4-BE49-F238E27FC236}">
                <a16:creationId xmlns:a16="http://schemas.microsoft.com/office/drawing/2014/main" id="{34FDA2C6-15C0-410A-B91E-E08280003BFF}"/>
              </a:ext>
            </a:extLst>
          </p:cNvPr>
          <p:cNvSpPr/>
          <p:nvPr/>
        </p:nvSpPr>
        <p:spPr>
          <a:xfrm>
            <a:off x="6465241" y="360877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0xc100</a:t>
            </a:r>
          </a:p>
        </p:txBody>
      </p:sp>
      <p:sp>
        <p:nvSpPr>
          <p:cNvPr id="95" name="Rectangle 94">
            <a:extLst>
              <a:ext uri="{FF2B5EF4-FFF2-40B4-BE49-F238E27FC236}">
                <a16:creationId xmlns:a16="http://schemas.microsoft.com/office/drawing/2014/main" id="{52E14CE2-9D5B-4BA7-A8B0-0555AFE45236}"/>
              </a:ext>
            </a:extLst>
          </p:cNvPr>
          <p:cNvSpPr/>
          <p:nvPr/>
        </p:nvSpPr>
        <p:spPr>
          <a:xfrm>
            <a:off x="6465241" y="4332524"/>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0xc500</a:t>
            </a:r>
          </a:p>
        </p:txBody>
      </p:sp>
      <p:sp>
        <p:nvSpPr>
          <p:cNvPr id="96" name="TextBox 95">
            <a:extLst>
              <a:ext uri="{FF2B5EF4-FFF2-40B4-BE49-F238E27FC236}">
                <a16:creationId xmlns:a16="http://schemas.microsoft.com/office/drawing/2014/main" id="{02AA5626-6BEC-4BFE-80A5-37C1CB3367F8}"/>
              </a:ext>
            </a:extLst>
          </p:cNvPr>
          <p:cNvSpPr txBox="1"/>
          <p:nvPr/>
        </p:nvSpPr>
        <p:spPr>
          <a:xfrm rot="16200000">
            <a:off x="6269620" y="3033447"/>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endParaRPr lang="en-US" sz="1373" b="1" dirty="0">
              <a:latin typeface="+mj-lt"/>
              <a:cs typeface="Times New Roman" panose="02020603050405020304" pitchFamily="18" charset="0"/>
            </a:endParaRPr>
          </a:p>
        </p:txBody>
      </p:sp>
      <p:sp>
        <p:nvSpPr>
          <p:cNvPr id="97" name="Left Brace 96">
            <a:extLst>
              <a:ext uri="{FF2B5EF4-FFF2-40B4-BE49-F238E27FC236}">
                <a16:creationId xmlns:a16="http://schemas.microsoft.com/office/drawing/2014/main" id="{E9145E5D-FC8C-4915-93CE-F7357945441D}"/>
              </a:ext>
            </a:extLst>
          </p:cNvPr>
          <p:cNvSpPr/>
          <p:nvPr/>
        </p:nvSpPr>
        <p:spPr>
          <a:xfrm>
            <a:off x="6536725" y="2830928"/>
            <a:ext cx="139501" cy="6994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98" name="TextBox 97">
            <a:extLst>
              <a:ext uri="{FF2B5EF4-FFF2-40B4-BE49-F238E27FC236}">
                <a16:creationId xmlns:a16="http://schemas.microsoft.com/office/drawing/2014/main" id="{65CD7A9C-4565-4F4E-8700-AEAB7BD89861}"/>
              </a:ext>
            </a:extLst>
          </p:cNvPr>
          <p:cNvSpPr txBox="1"/>
          <p:nvPr/>
        </p:nvSpPr>
        <p:spPr>
          <a:xfrm rot="16200000">
            <a:off x="6267441" y="3919081"/>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endParaRPr lang="en-US" sz="1373" b="1" dirty="0">
              <a:latin typeface="+mj-lt"/>
              <a:cs typeface="Times New Roman" panose="02020603050405020304" pitchFamily="18" charset="0"/>
            </a:endParaRPr>
          </a:p>
        </p:txBody>
      </p:sp>
      <p:sp>
        <p:nvSpPr>
          <p:cNvPr id="99" name="Left Brace 98">
            <a:extLst>
              <a:ext uri="{FF2B5EF4-FFF2-40B4-BE49-F238E27FC236}">
                <a16:creationId xmlns:a16="http://schemas.microsoft.com/office/drawing/2014/main" id="{1C18AD34-22D6-439E-B825-8CC6F579265B}"/>
              </a:ext>
            </a:extLst>
          </p:cNvPr>
          <p:cNvSpPr/>
          <p:nvPr/>
        </p:nvSpPr>
        <p:spPr>
          <a:xfrm>
            <a:off x="6534546" y="3638766"/>
            <a:ext cx="141680" cy="8370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101" name="Rectangle 100">
            <a:extLst>
              <a:ext uri="{FF2B5EF4-FFF2-40B4-BE49-F238E27FC236}">
                <a16:creationId xmlns:a16="http://schemas.microsoft.com/office/drawing/2014/main" id="{21371A18-631D-4E71-B1DB-10DBC82755AE}"/>
              </a:ext>
            </a:extLst>
          </p:cNvPr>
          <p:cNvSpPr/>
          <p:nvPr/>
        </p:nvSpPr>
        <p:spPr>
          <a:xfrm>
            <a:off x="7386583" y="2916223"/>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102" name="Rectangle 101">
            <a:extLst>
              <a:ext uri="{FF2B5EF4-FFF2-40B4-BE49-F238E27FC236}">
                <a16:creationId xmlns:a16="http://schemas.microsoft.com/office/drawing/2014/main" id="{92C974EF-77D3-48BD-A07A-4FB62A122176}"/>
              </a:ext>
            </a:extLst>
          </p:cNvPr>
          <p:cNvSpPr/>
          <p:nvPr/>
        </p:nvSpPr>
        <p:spPr>
          <a:xfrm>
            <a:off x="7386583" y="3092494"/>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104" name="Straight Connector 103">
            <a:extLst>
              <a:ext uri="{FF2B5EF4-FFF2-40B4-BE49-F238E27FC236}">
                <a16:creationId xmlns:a16="http://schemas.microsoft.com/office/drawing/2014/main" id="{915E60B8-AD60-4579-A330-9414B4F34BD1}"/>
              </a:ext>
            </a:extLst>
          </p:cNvPr>
          <p:cNvCxnSpPr/>
          <p:nvPr/>
        </p:nvCxnSpPr>
        <p:spPr>
          <a:xfrm flipV="1">
            <a:off x="8084087" y="2984440"/>
            <a:ext cx="81375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351D6967-C5DB-4B1B-B287-624CB8772A96}"/>
              </a:ext>
            </a:extLst>
          </p:cNvPr>
          <p:cNvCxnSpPr/>
          <p:nvPr/>
        </p:nvCxnSpPr>
        <p:spPr>
          <a:xfrm flipV="1">
            <a:off x="8897845" y="2982553"/>
            <a:ext cx="0" cy="1545336"/>
          </a:xfrm>
          <a:prstGeom prst="line">
            <a:avLst/>
          </a:prstGeom>
          <a:ln w="12700"/>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304CB0DE-4A13-4227-AA80-9206DBB4BA8F}"/>
              </a:ext>
            </a:extLst>
          </p:cNvPr>
          <p:cNvCxnSpPr/>
          <p:nvPr/>
        </p:nvCxnSpPr>
        <p:spPr>
          <a:xfrm flipV="1">
            <a:off x="8670741" y="4524806"/>
            <a:ext cx="227104"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08" name="Rectangle 107">
            <a:extLst>
              <a:ext uri="{FF2B5EF4-FFF2-40B4-BE49-F238E27FC236}">
                <a16:creationId xmlns:a16="http://schemas.microsoft.com/office/drawing/2014/main" id="{031DDBD2-2E86-4911-9F89-27D939EB3518}"/>
              </a:ext>
            </a:extLst>
          </p:cNvPr>
          <p:cNvSpPr/>
          <p:nvPr/>
        </p:nvSpPr>
        <p:spPr>
          <a:xfrm>
            <a:off x="7387909" y="3724060"/>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109" name="Rectangle 108">
            <a:extLst>
              <a:ext uri="{FF2B5EF4-FFF2-40B4-BE49-F238E27FC236}">
                <a16:creationId xmlns:a16="http://schemas.microsoft.com/office/drawing/2014/main" id="{69842C23-B9DF-4713-A0A1-ECB145AB282F}"/>
              </a:ext>
            </a:extLst>
          </p:cNvPr>
          <p:cNvSpPr/>
          <p:nvPr/>
        </p:nvSpPr>
        <p:spPr>
          <a:xfrm>
            <a:off x="7387909" y="390033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11" name="Rectangle 110">
            <a:extLst>
              <a:ext uri="{FF2B5EF4-FFF2-40B4-BE49-F238E27FC236}">
                <a16:creationId xmlns:a16="http://schemas.microsoft.com/office/drawing/2014/main" id="{0C3939C7-3AEB-4261-BDE1-6931879DA107}"/>
              </a:ext>
            </a:extLst>
          </p:cNvPr>
          <p:cNvSpPr/>
          <p:nvPr/>
        </p:nvSpPr>
        <p:spPr>
          <a:xfrm>
            <a:off x="7735336" y="3956240"/>
            <a:ext cx="697506" cy="2092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112" name="Rectangle 111">
            <a:extLst>
              <a:ext uri="{FF2B5EF4-FFF2-40B4-BE49-F238E27FC236}">
                <a16:creationId xmlns:a16="http://schemas.microsoft.com/office/drawing/2014/main" id="{A7BF194F-2AC1-4F67-85C7-912837D19DC5}"/>
              </a:ext>
            </a:extLst>
          </p:cNvPr>
          <p:cNvSpPr/>
          <p:nvPr/>
        </p:nvSpPr>
        <p:spPr>
          <a:xfrm>
            <a:off x="7735336" y="413251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114" name="Straight Connector 113">
            <a:extLst>
              <a:ext uri="{FF2B5EF4-FFF2-40B4-BE49-F238E27FC236}">
                <a16:creationId xmlns:a16="http://schemas.microsoft.com/office/drawing/2014/main" id="{1604068C-D88E-42DF-A2A9-8650447755B8}"/>
              </a:ext>
            </a:extLst>
          </p:cNvPr>
          <p:cNvCxnSpPr/>
          <p:nvPr/>
        </p:nvCxnSpPr>
        <p:spPr>
          <a:xfrm>
            <a:off x="8084089" y="3785722"/>
            <a:ext cx="915476" cy="1"/>
          </a:xfrm>
          <a:prstGeom prst="line">
            <a:avLst/>
          </a:prstGeom>
          <a:ln w="12700"/>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3F808AC3-BB98-4B19-84EA-A5839081214E}"/>
              </a:ext>
            </a:extLst>
          </p:cNvPr>
          <p:cNvCxnSpPr/>
          <p:nvPr/>
        </p:nvCxnSpPr>
        <p:spPr>
          <a:xfrm flipV="1">
            <a:off x="8999565" y="3779565"/>
            <a:ext cx="0" cy="1371600"/>
          </a:xfrm>
          <a:prstGeom prst="line">
            <a:avLst/>
          </a:prstGeom>
          <a:ln w="12700"/>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5200E8F1-F76E-4A6D-9743-1A4AD1766504}"/>
              </a:ext>
            </a:extLst>
          </p:cNvPr>
          <p:cNvCxnSpPr/>
          <p:nvPr/>
        </p:nvCxnSpPr>
        <p:spPr>
          <a:xfrm flipV="1">
            <a:off x="8670743" y="5146980"/>
            <a:ext cx="328822"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1760BFF0-5749-4A56-8F3C-18111FCD2455}"/>
              </a:ext>
            </a:extLst>
          </p:cNvPr>
          <p:cNvCxnSpPr/>
          <p:nvPr/>
        </p:nvCxnSpPr>
        <p:spPr>
          <a:xfrm>
            <a:off x="8430044" y="4001193"/>
            <a:ext cx="669606"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2614C7D6-6AAD-4D48-B499-C19054BBA06F}"/>
              </a:ext>
            </a:extLst>
          </p:cNvPr>
          <p:cNvCxnSpPr/>
          <p:nvPr/>
        </p:nvCxnSpPr>
        <p:spPr>
          <a:xfrm flipV="1">
            <a:off x="9099650" y="3994736"/>
            <a:ext cx="0" cy="1463040"/>
          </a:xfrm>
          <a:prstGeom prst="line">
            <a:avLst/>
          </a:prstGeom>
          <a:ln w="12700"/>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6611F878-4F82-4D65-8A01-6DC984AD4E38}"/>
              </a:ext>
            </a:extLst>
          </p:cNvPr>
          <p:cNvCxnSpPr/>
          <p:nvPr/>
        </p:nvCxnSpPr>
        <p:spPr>
          <a:xfrm flipV="1">
            <a:off x="8682675" y="5460276"/>
            <a:ext cx="416975"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38" name="TextBox 137">
            <a:extLst>
              <a:ext uri="{FF2B5EF4-FFF2-40B4-BE49-F238E27FC236}">
                <a16:creationId xmlns:a16="http://schemas.microsoft.com/office/drawing/2014/main" id="{5C32AF9D-2F72-4DEE-8E68-74691215FC3C}"/>
              </a:ext>
            </a:extLst>
          </p:cNvPr>
          <p:cNvSpPr txBox="1"/>
          <p:nvPr/>
        </p:nvSpPr>
        <p:spPr>
          <a:xfrm>
            <a:off x="9092621" y="2414486"/>
            <a:ext cx="1374928" cy="303609"/>
          </a:xfrm>
          <a:prstGeom prst="rect">
            <a:avLst/>
          </a:prstGeom>
          <a:noFill/>
        </p:spPr>
        <p:txBody>
          <a:bodyPr wrap="none" rtlCol="0">
            <a:spAutoFit/>
          </a:bodyPr>
          <a:lstStyle/>
          <a:p>
            <a:r>
              <a:rPr lang="en-US" sz="1373" b="1" dirty="0">
                <a:latin typeface="+mj-lt"/>
                <a:cs typeface="Times New Roman" panose="02020603050405020304" pitchFamily="18" charset="0"/>
              </a:rPr>
              <a:t>Range Table (RT):</a:t>
            </a:r>
          </a:p>
        </p:txBody>
      </p:sp>
      <p:graphicFrame>
        <p:nvGraphicFramePr>
          <p:cNvPr id="139" name="Table 138">
            <a:extLst>
              <a:ext uri="{FF2B5EF4-FFF2-40B4-BE49-F238E27FC236}">
                <a16:creationId xmlns:a16="http://schemas.microsoft.com/office/drawing/2014/main" id="{CDB893CE-1E70-46EB-92A1-568438861D29}"/>
              </a:ext>
            </a:extLst>
          </p:cNvPr>
          <p:cNvGraphicFramePr>
            <a:graphicFrameLocks noGrp="1"/>
          </p:cNvGraphicFramePr>
          <p:nvPr>
            <p:extLst>
              <p:ext uri="{D42A27DB-BD31-4B8C-83A1-F6EECF244321}">
                <p14:modId xmlns:p14="http://schemas.microsoft.com/office/powerpoint/2010/main" val="3554809349"/>
              </p:ext>
            </p:extLst>
          </p:nvPr>
        </p:nvGraphicFramePr>
        <p:xfrm>
          <a:off x="9345220" y="2708404"/>
          <a:ext cx="2371520" cy="967208"/>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[0xb100,0xb900]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[0xc100,0xc500]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1"/>
                  </a:ext>
                </a:extLst>
              </a:tr>
              <a:tr h="241802">
                <a:tc>
                  <a:txBody>
                    <a:bodyPr/>
                    <a:lstStyle/>
                    <a:p>
                      <a:pPr algn="ctr"/>
                      <a:r>
                        <a:rPr lang="en-US" sz="1200" i="1" dirty="0">
                          <a:latin typeface="+mj-lt"/>
                          <a:cs typeface="Arial" panose="020B0604020202020204" pitchFamily="34" charset="0"/>
                        </a:rPr>
                        <a:t>[0xd000,0xd400]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2"/>
                  </a:ext>
                </a:extLst>
              </a:tr>
              <a:tr h="241802">
                <a:tc>
                  <a:txBody>
                    <a:bodyPr/>
                    <a:lstStyle/>
                    <a:p>
                      <a:pPr algn="ctr"/>
                      <a:r>
                        <a:rPr lang="en-US" sz="1200" i="1" dirty="0">
                          <a:latin typeface="+mj-lt"/>
                          <a:cs typeface="Arial" panose="020B0604020202020204" pitchFamily="34" charset="0"/>
                        </a:rPr>
                        <a:t>[0xf000,0xf400]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3"/>
                  </a:ext>
                </a:extLst>
              </a:tr>
            </a:tbl>
          </a:graphicData>
        </a:graphic>
      </p:graphicFrame>
      <p:graphicFrame>
        <p:nvGraphicFramePr>
          <p:cNvPr id="140" name="Table 139">
            <a:extLst>
              <a:ext uri="{FF2B5EF4-FFF2-40B4-BE49-F238E27FC236}">
                <a16:creationId xmlns:a16="http://schemas.microsoft.com/office/drawing/2014/main" id="{38CE5AC2-FD68-4246-A42C-9613420B4C3B}"/>
              </a:ext>
            </a:extLst>
          </p:cNvPr>
          <p:cNvGraphicFramePr>
            <a:graphicFrameLocks noGrp="1"/>
          </p:cNvGraphicFramePr>
          <p:nvPr>
            <p:extLst/>
          </p:nvPr>
        </p:nvGraphicFramePr>
        <p:xfrm>
          <a:off x="9334495" y="195715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0xa100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0xa300</a:t>
                      </a:r>
                    </a:p>
                  </a:txBody>
                  <a:tcPr marL="27900" marR="27900" marT="27900" marB="27900" anchor="ctr"/>
                </a:tc>
                <a:extLst>
                  <a:ext uri="{0D108BD9-81ED-4DB2-BD59-A6C34878D82A}">
                    <a16:rowId xmlns:a16="http://schemas.microsoft.com/office/drawing/2014/main" val="10001"/>
                  </a:ext>
                </a:extLst>
              </a:tr>
            </a:tbl>
          </a:graphicData>
        </a:graphic>
      </p:graphicFrame>
      <p:sp>
        <p:nvSpPr>
          <p:cNvPr id="144" name="TextBox 143">
            <a:extLst>
              <a:ext uri="{FF2B5EF4-FFF2-40B4-BE49-F238E27FC236}">
                <a16:creationId xmlns:a16="http://schemas.microsoft.com/office/drawing/2014/main" id="{C8A54C87-3FE3-4D22-87E1-D110FE4E7CF5}"/>
              </a:ext>
            </a:extLst>
          </p:cNvPr>
          <p:cNvSpPr txBox="1"/>
          <p:nvPr/>
        </p:nvSpPr>
        <p:spPr>
          <a:xfrm>
            <a:off x="9092621" y="167214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145" name="TextBox 144">
            <a:extLst>
              <a:ext uri="{FF2B5EF4-FFF2-40B4-BE49-F238E27FC236}">
                <a16:creationId xmlns:a16="http://schemas.microsoft.com/office/drawing/2014/main" id="{02A974CC-85A4-4F95-8E52-5BDDC7D304D0}"/>
              </a:ext>
            </a:extLst>
          </p:cNvPr>
          <p:cNvSpPr txBox="1"/>
          <p:nvPr/>
        </p:nvSpPr>
        <p:spPr>
          <a:xfrm>
            <a:off x="9092621" y="3663181"/>
            <a:ext cx="2187330" cy="514885"/>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’s DVT Look-up Table (DLT):</a:t>
            </a:r>
          </a:p>
          <a:p>
            <a:pPr algn="ctr"/>
            <a:r>
              <a:rPr lang="en-US" sz="1373" i="1" dirty="0">
                <a:latin typeface="+mj-lt"/>
                <a:cs typeface="Times New Roman" panose="02020603050405020304" pitchFamily="18" charset="0"/>
              </a:rPr>
              <a:t>	shared</a:t>
            </a:r>
          </a:p>
        </p:txBody>
      </p:sp>
      <p:sp>
        <p:nvSpPr>
          <p:cNvPr id="146" name="TextBox 145">
            <a:extLst>
              <a:ext uri="{FF2B5EF4-FFF2-40B4-BE49-F238E27FC236}">
                <a16:creationId xmlns:a16="http://schemas.microsoft.com/office/drawing/2014/main" id="{4D37695D-8AFA-4976-9EF0-77D0A79653CA}"/>
              </a:ext>
            </a:extLst>
          </p:cNvPr>
          <p:cNvSpPr txBox="1"/>
          <p:nvPr/>
        </p:nvSpPr>
        <p:spPr>
          <a:xfrm>
            <a:off x="9092621" y="4184289"/>
            <a:ext cx="2187330" cy="514885"/>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’s DVT Look-up Table (DLT):</a:t>
            </a:r>
          </a:p>
          <a:p>
            <a:pPr algn="ctr"/>
            <a:r>
              <a:rPr lang="en-US" sz="1373" i="1" dirty="0">
                <a:latin typeface="+mj-lt"/>
                <a:cs typeface="Times New Roman" panose="02020603050405020304" pitchFamily="18" charset="0"/>
              </a:rPr>
              <a:t>	shared</a:t>
            </a:r>
          </a:p>
        </p:txBody>
      </p:sp>
      <p:sp>
        <p:nvSpPr>
          <p:cNvPr id="121" name="TextBox 120">
            <a:extLst>
              <a:ext uri="{FF2B5EF4-FFF2-40B4-BE49-F238E27FC236}">
                <a16:creationId xmlns:a16="http://schemas.microsoft.com/office/drawing/2014/main" id="{EF6BBE7E-3CDA-478F-9B8F-65353A380CD4}"/>
              </a:ext>
            </a:extLst>
          </p:cNvPr>
          <p:cNvSpPr txBox="1"/>
          <p:nvPr/>
        </p:nvSpPr>
        <p:spPr>
          <a:xfrm>
            <a:off x="4231659" y="5836151"/>
            <a:ext cx="1627561"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creating process (P</a:t>
            </a:r>
            <a:r>
              <a:rPr lang="en-US" sz="1372" i="1" baseline="-25000" dirty="0">
                <a:latin typeface="+mj-lt"/>
                <a:cs typeface="Times New Roman" panose="02020603050405020304" pitchFamily="18" charset="0"/>
              </a:rPr>
              <a:t>c</a:t>
            </a:r>
            <a:r>
              <a:rPr lang="en-US" sz="1372" i="1" dirty="0">
                <a:latin typeface="+mj-lt"/>
                <a:cs typeface="Times New Roman" panose="02020603050405020304" pitchFamily="18" charset="0"/>
              </a:rPr>
              <a:t>)</a:t>
            </a:r>
          </a:p>
        </p:txBody>
      </p:sp>
      <p:sp>
        <p:nvSpPr>
          <p:cNvPr id="129" name="TextBox 128">
            <a:extLst>
              <a:ext uri="{FF2B5EF4-FFF2-40B4-BE49-F238E27FC236}">
                <a16:creationId xmlns:a16="http://schemas.microsoft.com/office/drawing/2014/main" id="{3E3D8D55-9FD5-493A-B989-D6B917AA1521}"/>
              </a:ext>
            </a:extLst>
          </p:cNvPr>
          <p:cNvSpPr txBox="1"/>
          <p:nvPr/>
        </p:nvSpPr>
        <p:spPr>
          <a:xfrm>
            <a:off x="7317165" y="5839554"/>
            <a:ext cx="1360180"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user process (P</a:t>
            </a:r>
            <a:r>
              <a:rPr lang="en-US" sz="1372" i="1" baseline="-25000" dirty="0">
                <a:latin typeface="+mj-lt"/>
                <a:cs typeface="Times New Roman" panose="02020603050405020304" pitchFamily="18" charset="0"/>
              </a:rPr>
              <a:t>u</a:t>
            </a:r>
            <a:r>
              <a:rPr lang="en-US" sz="1372" i="1" dirty="0">
                <a:latin typeface="+mj-lt"/>
                <a:cs typeface="Times New Roman" panose="02020603050405020304" pitchFamily="18" charset="0"/>
              </a:rPr>
              <a:t>)</a:t>
            </a:r>
          </a:p>
        </p:txBody>
      </p:sp>
      <p:sp>
        <p:nvSpPr>
          <p:cNvPr id="123" name="TextBox 122">
            <a:extLst>
              <a:ext uri="{FF2B5EF4-FFF2-40B4-BE49-F238E27FC236}">
                <a16:creationId xmlns:a16="http://schemas.microsoft.com/office/drawing/2014/main" id="{040082E7-FA52-4A72-92D0-9DC02A9589EE}"/>
              </a:ext>
            </a:extLst>
          </p:cNvPr>
          <p:cNvSpPr txBox="1"/>
          <p:nvPr/>
        </p:nvSpPr>
        <p:spPr>
          <a:xfrm>
            <a:off x="9021344" y="4768785"/>
            <a:ext cx="3019272" cy="1077218"/>
          </a:xfrm>
          <a:prstGeom prst="rect">
            <a:avLst/>
          </a:prstGeom>
          <a:noFill/>
        </p:spPr>
        <p:txBody>
          <a:bodyPr wrap="square" rtlCol="0">
            <a:spAutoFit/>
          </a:bodyPr>
          <a:lstStyle/>
          <a:p>
            <a:pPr algn="ctr"/>
            <a:r>
              <a:rPr lang="en-US" sz="1600" i="1" dirty="0">
                <a:solidFill>
                  <a:schemeClr val="accent6">
                    <a:lumMod val="75000"/>
                  </a:schemeClr>
                </a:solidFill>
              </a:rPr>
              <a:t>(1) Register region in range table</a:t>
            </a:r>
          </a:p>
          <a:p>
            <a:pPr algn="ctr"/>
            <a:endParaRPr lang="en-US" sz="1600" i="1" dirty="0">
              <a:solidFill>
                <a:schemeClr val="accent6">
                  <a:lumMod val="75000"/>
                </a:schemeClr>
              </a:solidFill>
            </a:endParaRPr>
          </a:p>
          <a:p>
            <a:pPr algn="ctr"/>
            <a:r>
              <a:rPr lang="en-US" sz="1600" i="1" dirty="0">
                <a:solidFill>
                  <a:schemeClr val="accent6">
                    <a:lumMod val="75000"/>
                  </a:schemeClr>
                </a:solidFill>
              </a:rPr>
              <a:t>(2) Map DVT fixed regions and register in range table</a:t>
            </a:r>
          </a:p>
        </p:txBody>
      </p:sp>
      <p:cxnSp>
        <p:nvCxnSpPr>
          <p:cNvPr id="141" name="Straight Connector 140">
            <a:extLst>
              <a:ext uri="{FF2B5EF4-FFF2-40B4-BE49-F238E27FC236}">
                <a16:creationId xmlns:a16="http://schemas.microsoft.com/office/drawing/2014/main" id="{02696C1D-3040-4B95-9D60-2085303B7277}"/>
              </a:ext>
            </a:extLst>
          </p:cNvPr>
          <p:cNvCxnSpPr/>
          <p:nvPr/>
        </p:nvCxnSpPr>
        <p:spPr>
          <a:xfrm flipV="1">
            <a:off x="5723771" y="5148690"/>
            <a:ext cx="328822"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1FDF2C70-F4EC-4BD7-B123-EBCFFB70EFEB}"/>
              </a:ext>
            </a:extLst>
          </p:cNvPr>
          <p:cNvGrpSpPr/>
          <p:nvPr/>
        </p:nvGrpSpPr>
        <p:grpSpPr>
          <a:xfrm>
            <a:off x="3340348" y="5094472"/>
            <a:ext cx="2395355" cy="731520"/>
            <a:chOff x="3340348" y="5094472"/>
            <a:chExt cx="2395355" cy="731520"/>
          </a:xfrm>
        </p:grpSpPr>
        <p:sp>
          <p:nvSpPr>
            <p:cNvPr id="142" name="Rectangle 141">
              <a:extLst>
                <a:ext uri="{FF2B5EF4-FFF2-40B4-BE49-F238E27FC236}">
                  <a16:creationId xmlns:a16="http://schemas.microsoft.com/office/drawing/2014/main" id="{5E64EF78-7024-4112-9DC9-482A6AA5C140}"/>
                </a:ext>
              </a:extLst>
            </p:cNvPr>
            <p:cNvSpPr/>
            <p:nvPr/>
          </p:nvSpPr>
          <p:spPr>
            <a:xfrm>
              <a:off x="3518269" y="538088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143" name="Rectangle 142">
              <a:extLst>
                <a:ext uri="{FF2B5EF4-FFF2-40B4-BE49-F238E27FC236}">
                  <a16:creationId xmlns:a16="http://schemas.microsoft.com/office/drawing/2014/main" id="{891B8B23-5D62-4F82-9019-125A6A835164}"/>
                </a:ext>
              </a:extLst>
            </p:cNvPr>
            <p:cNvSpPr/>
            <p:nvPr/>
          </p:nvSpPr>
          <p:spPr>
            <a:xfrm>
              <a:off x="4340691" y="5148252"/>
              <a:ext cx="1395012" cy="6021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47" name="Rectangle 146">
              <a:extLst>
                <a:ext uri="{FF2B5EF4-FFF2-40B4-BE49-F238E27FC236}">
                  <a16:creationId xmlns:a16="http://schemas.microsoft.com/office/drawing/2014/main" id="{75A97ABC-6A7F-4925-B5AC-EE0D45F56017}"/>
                </a:ext>
              </a:extLst>
            </p:cNvPr>
            <p:cNvSpPr/>
            <p:nvPr/>
          </p:nvSpPr>
          <p:spPr>
            <a:xfrm>
              <a:off x="3518269" y="5094472"/>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148" name="Rectangle 147">
              <a:extLst>
                <a:ext uri="{FF2B5EF4-FFF2-40B4-BE49-F238E27FC236}">
                  <a16:creationId xmlns:a16="http://schemas.microsoft.com/office/drawing/2014/main" id="{44EAD9DA-D5B4-41DC-858C-831E614C4F54}"/>
                </a:ext>
              </a:extLst>
            </p:cNvPr>
            <p:cNvSpPr/>
            <p:nvPr/>
          </p:nvSpPr>
          <p:spPr>
            <a:xfrm>
              <a:off x="3518269" y="5625269"/>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0xf400</a:t>
              </a:r>
            </a:p>
          </p:txBody>
        </p:sp>
        <p:sp>
          <p:nvSpPr>
            <p:cNvPr id="149" name="TextBox 148">
              <a:extLst>
                <a:ext uri="{FF2B5EF4-FFF2-40B4-BE49-F238E27FC236}">
                  <a16:creationId xmlns:a16="http://schemas.microsoft.com/office/drawing/2014/main" id="{6020E72C-1C02-4225-A449-59BC9F3EBF8B}"/>
                </a:ext>
              </a:extLst>
            </p:cNvPr>
            <p:cNvSpPr txBox="1"/>
            <p:nvPr/>
          </p:nvSpPr>
          <p:spPr>
            <a:xfrm rot="16200000">
              <a:off x="3136706" y="5304414"/>
              <a:ext cx="71089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 DVTs</a:t>
              </a:r>
            </a:p>
          </p:txBody>
        </p:sp>
        <p:sp>
          <p:nvSpPr>
            <p:cNvPr id="150" name="Left Brace 149">
              <a:extLst>
                <a:ext uri="{FF2B5EF4-FFF2-40B4-BE49-F238E27FC236}">
                  <a16:creationId xmlns:a16="http://schemas.microsoft.com/office/drawing/2014/main" id="{47AFEE27-97CC-43EC-ACCF-651B494F319E}"/>
                </a:ext>
              </a:extLst>
            </p:cNvPr>
            <p:cNvSpPr/>
            <p:nvPr/>
          </p:nvSpPr>
          <p:spPr>
            <a:xfrm>
              <a:off x="3587572" y="5148252"/>
              <a:ext cx="141681" cy="60216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151" name="Rectangle 150">
              <a:extLst>
                <a:ext uri="{FF2B5EF4-FFF2-40B4-BE49-F238E27FC236}">
                  <a16:creationId xmlns:a16="http://schemas.microsoft.com/office/drawing/2014/main" id="{17DFEE49-6ED1-47B3-9590-697D243DF626}"/>
                </a:ext>
              </a:extLst>
            </p:cNvPr>
            <p:cNvSpPr/>
            <p:nvPr/>
          </p:nvSpPr>
          <p:spPr>
            <a:xfrm>
              <a:off x="4340691" y="5148692"/>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52" name="Rectangle 151">
              <a:extLst>
                <a:ext uri="{FF2B5EF4-FFF2-40B4-BE49-F238E27FC236}">
                  <a16:creationId xmlns:a16="http://schemas.microsoft.com/office/drawing/2014/main" id="{0AF712EB-72BC-4834-A7B8-C9FE3C20DA15}"/>
                </a:ext>
              </a:extLst>
            </p:cNvPr>
            <p:cNvSpPr/>
            <p:nvPr/>
          </p:nvSpPr>
          <p:spPr>
            <a:xfrm>
              <a:off x="4340691" y="5463833"/>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grpSp>
        <p:nvGrpSpPr>
          <p:cNvPr id="153" name="Group 152">
            <a:extLst>
              <a:ext uri="{FF2B5EF4-FFF2-40B4-BE49-F238E27FC236}">
                <a16:creationId xmlns:a16="http://schemas.microsoft.com/office/drawing/2014/main" id="{C301B9DC-C6E2-4F0D-89BE-D0B2EE429433}"/>
              </a:ext>
            </a:extLst>
          </p:cNvPr>
          <p:cNvGrpSpPr/>
          <p:nvPr/>
        </p:nvGrpSpPr>
        <p:grpSpPr>
          <a:xfrm>
            <a:off x="3342527" y="4401674"/>
            <a:ext cx="2391596" cy="768916"/>
            <a:chOff x="3342527" y="4401674"/>
            <a:chExt cx="2391596" cy="768916"/>
          </a:xfrm>
        </p:grpSpPr>
        <p:grpSp>
          <p:nvGrpSpPr>
            <p:cNvPr id="154" name="Group 153">
              <a:extLst>
                <a:ext uri="{FF2B5EF4-FFF2-40B4-BE49-F238E27FC236}">
                  <a16:creationId xmlns:a16="http://schemas.microsoft.com/office/drawing/2014/main" id="{BB2264DB-0BB5-4297-94C7-8E16A4E14186}"/>
                </a:ext>
              </a:extLst>
            </p:cNvPr>
            <p:cNvGrpSpPr/>
            <p:nvPr/>
          </p:nvGrpSpPr>
          <p:grpSpPr>
            <a:xfrm>
              <a:off x="3342527" y="4401674"/>
              <a:ext cx="2391596" cy="768916"/>
              <a:chOff x="3342527" y="4431170"/>
              <a:chExt cx="2391596" cy="768916"/>
            </a:xfrm>
          </p:grpSpPr>
          <p:sp>
            <p:nvSpPr>
              <p:cNvPr id="156" name="TextBox 155">
                <a:extLst>
                  <a:ext uri="{FF2B5EF4-FFF2-40B4-BE49-F238E27FC236}">
                    <a16:creationId xmlns:a16="http://schemas.microsoft.com/office/drawing/2014/main" id="{DE6AB910-7C6A-45E4-A8A3-CC4D6C3F0709}"/>
                  </a:ext>
                </a:extLst>
              </p:cNvPr>
              <p:cNvSpPr txBox="1"/>
              <p:nvPr/>
            </p:nvSpPr>
            <p:spPr>
              <a:xfrm rot="16200000">
                <a:off x="3123782" y="4649915"/>
                <a:ext cx="741100"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 DVTs</a:t>
                </a:r>
              </a:p>
            </p:txBody>
          </p:sp>
          <p:grpSp>
            <p:nvGrpSpPr>
              <p:cNvPr id="157" name="Group 156">
                <a:extLst>
                  <a:ext uri="{FF2B5EF4-FFF2-40B4-BE49-F238E27FC236}">
                    <a16:creationId xmlns:a16="http://schemas.microsoft.com/office/drawing/2014/main" id="{7E5A605B-20EB-4C90-B639-7E823CB6CFF4}"/>
                  </a:ext>
                </a:extLst>
              </p:cNvPr>
              <p:cNvGrpSpPr/>
              <p:nvPr/>
            </p:nvGrpSpPr>
            <p:grpSpPr>
              <a:xfrm>
                <a:off x="3518269" y="4468566"/>
                <a:ext cx="2215854" cy="731520"/>
                <a:chOff x="3569639" y="4468566"/>
                <a:chExt cx="2215854" cy="484242"/>
              </a:xfrm>
            </p:grpSpPr>
            <p:sp>
              <p:nvSpPr>
                <p:cNvPr id="158" name="Rectangle 157">
                  <a:extLst>
                    <a:ext uri="{FF2B5EF4-FFF2-40B4-BE49-F238E27FC236}">
                      <a16:creationId xmlns:a16="http://schemas.microsoft.com/office/drawing/2014/main" id="{7151E6AE-B5B5-431A-BDAB-CBC3EEFFBD9D}"/>
                    </a:ext>
                  </a:extLst>
                </p:cNvPr>
                <p:cNvSpPr/>
                <p:nvPr/>
              </p:nvSpPr>
              <p:spPr>
                <a:xfrm>
                  <a:off x="4390481" y="4526516"/>
                  <a:ext cx="1395012" cy="348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59" name="Rectangle 158">
                  <a:extLst>
                    <a:ext uri="{FF2B5EF4-FFF2-40B4-BE49-F238E27FC236}">
                      <a16:creationId xmlns:a16="http://schemas.microsoft.com/office/drawing/2014/main" id="{71A9573C-F889-4BBF-9211-4E7E1FAEA205}"/>
                    </a:ext>
                  </a:extLst>
                </p:cNvPr>
                <p:cNvSpPr/>
                <p:nvPr/>
              </p:nvSpPr>
              <p:spPr>
                <a:xfrm>
                  <a:off x="3569639" y="446856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160" name="Rectangle 159">
                  <a:extLst>
                    <a:ext uri="{FF2B5EF4-FFF2-40B4-BE49-F238E27FC236}">
                      <a16:creationId xmlns:a16="http://schemas.microsoft.com/office/drawing/2014/main" id="{59AD280F-4815-4AB8-80FD-61116B9176B7}"/>
                    </a:ext>
                  </a:extLst>
                </p:cNvPr>
                <p:cNvSpPr/>
                <p:nvPr/>
              </p:nvSpPr>
              <p:spPr>
                <a:xfrm>
                  <a:off x="3569639" y="474355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0xd400</a:t>
                  </a:r>
                </a:p>
              </p:txBody>
            </p:sp>
            <p:sp>
              <p:nvSpPr>
                <p:cNvPr id="161" name="Left Brace 160">
                  <a:extLst>
                    <a:ext uri="{FF2B5EF4-FFF2-40B4-BE49-F238E27FC236}">
                      <a16:creationId xmlns:a16="http://schemas.microsoft.com/office/drawing/2014/main" id="{6898D7F9-E57E-43DD-B857-3848210F7ED6}"/>
                    </a:ext>
                  </a:extLst>
                </p:cNvPr>
                <p:cNvSpPr/>
                <p:nvPr/>
              </p:nvSpPr>
              <p:spPr>
                <a:xfrm>
                  <a:off x="3641123" y="4526516"/>
                  <a:ext cx="139501" cy="3487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pSp>
        </p:grpSp>
        <p:sp>
          <p:nvSpPr>
            <p:cNvPr id="155" name="Rectangle 154">
              <a:extLst>
                <a:ext uri="{FF2B5EF4-FFF2-40B4-BE49-F238E27FC236}">
                  <a16:creationId xmlns:a16="http://schemas.microsoft.com/office/drawing/2014/main" id="{2A2B8A81-A252-4874-ABD3-814D136A2BE1}"/>
                </a:ext>
              </a:extLst>
            </p:cNvPr>
            <p:cNvSpPr/>
            <p:nvPr/>
          </p:nvSpPr>
          <p:spPr>
            <a:xfrm>
              <a:off x="4339111" y="4524377"/>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1</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grpSp>
        <p:nvGrpSpPr>
          <p:cNvPr id="162" name="Group 161">
            <a:extLst>
              <a:ext uri="{FF2B5EF4-FFF2-40B4-BE49-F238E27FC236}">
                <a16:creationId xmlns:a16="http://schemas.microsoft.com/office/drawing/2014/main" id="{D109C260-058E-424F-8698-1E887800899B}"/>
              </a:ext>
            </a:extLst>
          </p:cNvPr>
          <p:cNvGrpSpPr/>
          <p:nvPr/>
        </p:nvGrpSpPr>
        <p:grpSpPr>
          <a:xfrm>
            <a:off x="6285740" y="5093239"/>
            <a:ext cx="2395355" cy="731520"/>
            <a:chOff x="3340348" y="5094472"/>
            <a:chExt cx="2395355" cy="731520"/>
          </a:xfrm>
        </p:grpSpPr>
        <p:sp>
          <p:nvSpPr>
            <p:cNvPr id="163" name="Rectangle 162">
              <a:extLst>
                <a:ext uri="{FF2B5EF4-FFF2-40B4-BE49-F238E27FC236}">
                  <a16:creationId xmlns:a16="http://schemas.microsoft.com/office/drawing/2014/main" id="{6CC7B907-E68C-4CAE-8A06-9EF6EBF7EA7F}"/>
                </a:ext>
              </a:extLst>
            </p:cNvPr>
            <p:cNvSpPr/>
            <p:nvPr/>
          </p:nvSpPr>
          <p:spPr>
            <a:xfrm>
              <a:off x="3518269" y="538088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164" name="Rectangle 163">
              <a:extLst>
                <a:ext uri="{FF2B5EF4-FFF2-40B4-BE49-F238E27FC236}">
                  <a16:creationId xmlns:a16="http://schemas.microsoft.com/office/drawing/2014/main" id="{7E61C649-CF7D-4427-9718-76F75661F990}"/>
                </a:ext>
              </a:extLst>
            </p:cNvPr>
            <p:cNvSpPr/>
            <p:nvPr/>
          </p:nvSpPr>
          <p:spPr>
            <a:xfrm>
              <a:off x="4340691" y="5148252"/>
              <a:ext cx="1395012" cy="6021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65" name="Rectangle 164">
              <a:extLst>
                <a:ext uri="{FF2B5EF4-FFF2-40B4-BE49-F238E27FC236}">
                  <a16:creationId xmlns:a16="http://schemas.microsoft.com/office/drawing/2014/main" id="{710B07AB-C3C6-4CAF-9511-BDEFE52C213C}"/>
                </a:ext>
              </a:extLst>
            </p:cNvPr>
            <p:cNvSpPr/>
            <p:nvPr/>
          </p:nvSpPr>
          <p:spPr>
            <a:xfrm>
              <a:off x="3518269" y="5094472"/>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166" name="Rectangle 165">
              <a:extLst>
                <a:ext uri="{FF2B5EF4-FFF2-40B4-BE49-F238E27FC236}">
                  <a16:creationId xmlns:a16="http://schemas.microsoft.com/office/drawing/2014/main" id="{AEABDE7D-0CDE-4F75-82B6-43CF8212329E}"/>
                </a:ext>
              </a:extLst>
            </p:cNvPr>
            <p:cNvSpPr/>
            <p:nvPr/>
          </p:nvSpPr>
          <p:spPr>
            <a:xfrm>
              <a:off x="3518269" y="5625269"/>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0xf400</a:t>
              </a:r>
            </a:p>
          </p:txBody>
        </p:sp>
        <p:sp>
          <p:nvSpPr>
            <p:cNvPr id="167" name="TextBox 166">
              <a:extLst>
                <a:ext uri="{FF2B5EF4-FFF2-40B4-BE49-F238E27FC236}">
                  <a16:creationId xmlns:a16="http://schemas.microsoft.com/office/drawing/2014/main" id="{FB16C079-5D8F-4F25-BC0E-DA97B8F3DF6D}"/>
                </a:ext>
              </a:extLst>
            </p:cNvPr>
            <p:cNvSpPr txBox="1"/>
            <p:nvPr/>
          </p:nvSpPr>
          <p:spPr>
            <a:xfrm rot="16200000">
              <a:off x="3136706" y="5304414"/>
              <a:ext cx="71089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 DVTs</a:t>
              </a:r>
            </a:p>
          </p:txBody>
        </p:sp>
        <p:sp>
          <p:nvSpPr>
            <p:cNvPr id="168" name="Left Brace 167">
              <a:extLst>
                <a:ext uri="{FF2B5EF4-FFF2-40B4-BE49-F238E27FC236}">
                  <a16:creationId xmlns:a16="http://schemas.microsoft.com/office/drawing/2014/main" id="{D157524A-558E-431C-B072-6D81C1A3DC4E}"/>
                </a:ext>
              </a:extLst>
            </p:cNvPr>
            <p:cNvSpPr/>
            <p:nvPr/>
          </p:nvSpPr>
          <p:spPr>
            <a:xfrm>
              <a:off x="3587572" y="5148252"/>
              <a:ext cx="141681" cy="60216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169" name="Rectangle 168">
              <a:extLst>
                <a:ext uri="{FF2B5EF4-FFF2-40B4-BE49-F238E27FC236}">
                  <a16:creationId xmlns:a16="http://schemas.microsoft.com/office/drawing/2014/main" id="{37DDBD6E-A473-405B-BBEA-66CFC466C3D6}"/>
                </a:ext>
              </a:extLst>
            </p:cNvPr>
            <p:cNvSpPr/>
            <p:nvPr/>
          </p:nvSpPr>
          <p:spPr>
            <a:xfrm>
              <a:off x="4340691" y="5148692"/>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70" name="Rectangle 169">
              <a:extLst>
                <a:ext uri="{FF2B5EF4-FFF2-40B4-BE49-F238E27FC236}">
                  <a16:creationId xmlns:a16="http://schemas.microsoft.com/office/drawing/2014/main" id="{4BBE0060-6BA5-41F5-A38C-06095BF46A4E}"/>
                </a:ext>
              </a:extLst>
            </p:cNvPr>
            <p:cNvSpPr/>
            <p:nvPr/>
          </p:nvSpPr>
          <p:spPr>
            <a:xfrm>
              <a:off x="4340691" y="5463833"/>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grpSp>
        <p:nvGrpSpPr>
          <p:cNvPr id="171" name="Group 170">
            <a:extLst>
              <a:ext uri="{FF2B5EF4-FFF2-40B4-BE49-F238E27FC236}">
                <a16:creationId xmlns:a16="http://schemas.microsoft.com/office/drawing/2014/main" id="{C2F3C559-36EA-4BE4-AB6A-36EF7BB75B83}"/>
              </a:ext>
            </a:extLst>
          </p:cNvPr>
          <p:cNvGrpSpPr/>
          <p:nvPr/>
        </p:nvGrpSpPr>
        <p:grpSpPr>
          <a:xfrm>
            <a:off x="6289499" y="4400441"/>
            <a:ext cx="2391596" cy="768916"/>
            <a:chOff x="3342527" y="4401674"/>
            <a:chExt cx="2391596" cy="768916"/>
          </a:xfrm>
        </p:grpSpPr>
        <p:grpSp>
          <p:nvGrpSpPr>
            <p:cNvPr id="172" name="Group 171">
              <a:extLst>
                <a:ext uri="{FF2B5EF4-FFF2-40B4-BE49-F238E27FC236}">
                  <a16:creationId xmlns:a16="http://schemas.microsoft.com/office/drawing/2014/main" id="{1C377BE9-0F31-48D2-8B98-40E7C9A4F365}"/>
                </a:ext>
              </a:extLst>
            </p:cNvPr>
            <p:cNvGrpSpPr/>
            <p:nvPr/>
          </p:nvGrpSpPr>
          <p:grpSpPr>
            <a:xfrm>
              <a:off x="3342527" y="4401674"/>
              <a:ext cx="2391596" cy="768916"/>
              <a:chOff x="3342527" y="4431170"/>
              <a:chExt cx="2391596" cy="768916"/>
            </a:xfrm>
          </p:grpSpPr>
          <p:sp>
            <p:nvSpPr>
              <p:cNvPr id="174" name="TextBox 173">
                <a:extLst>
                  <a:ext uri="{FF2B5EF4-FFF2-40B4-BE49-F238E27FC236}">
                    <a16:creationId xmlns:a16="http://schemas.microsoft.com/office/drawing/2014/main" id="{02FC4B0D-606F-47EC-A507-95693B12EA13}"/>
                  </a:ext>
                </a:extLst>
              </p:cNvPr>
              <p:cNvSpPr txBox="1"/>
              <p:nvPr/>
            </p:nvSpPr>
            <p:spPr>
              <a:xfrm rot="16200000">
                <a:off x="3123782" y="4649915"/>
                <a:ext cx="741100"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 DVTs</a:t>
                </a:r>
              </a:p>
            </p:txBody>
          </p:sp>
          <p:grpSp>
            <p:nvGrpSpPr>
              <p:cNvPr id="175" name="Group 174">
                <a:extLst>
                  <a:ext uri="{FF2B5EF4-FFF2-40B4-BE49-F238E27FC236}">
                    <a16:creationId xmlns:a16="http://schemas.microsoft.com/office/drawing/2014/main" id="{760C860D-00BC-4BBC-B010-108A1537BAFE}"/>
                  </a:ext>
                </a:extLst>
              </p:cNvPr>
              <p:cNvGrpSpPr/>
              <p:nvPr/>
            </p:nvGrpSpPr>
            <p:grpSpPr>
              <a:xfrm>
                <a:off x="3518269" y="4468566"/>
                <a:ext cx="2215854" cy="731520"/>
                <a:chOff x="3569639" y="4468566"/>
                <a:chExt cx="2215854" cy="484242"/>
              </a:xfrm>
            </p:grpSpPr>
            <p:sp>
              <p:nvSpPr>
                <p:cNvPr id="176" name="Rectangle 175">
                  <a:extLst>
                    <a:ext uri="{FF2B5EF4-FFF2-40B4-BE49-F238E27FC236}">
                      <a16:creationId xmlns:a16="http://schemas.microsoft.com/office/drawing/2014/main" id="{B2C88239-BC8A-4F14-B32F-E4E1642C58CE}"/>
                    </a:ext>
                  </a:extLst>
                </p:cNvPr>
                <p:cNvSpPr/>
                <p:nvPr/>
              </p:nvSpPr>
              <p:spPr>
                <a:xfrm>
                  <a:off x="4390481" y="4526516"/>
                  <a:ext cx="1395012" cy="348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77" name="Rectangle 176">
                  <a:extLst>
                    <a:ext uri="{FF2B5EF4-FFF2-40B4-BE49-F238E27FC236}">
                      <a16:creationId xmlns:a16="http://schemas.microsoft.com/office/drawing/2014/main" id="{95B87FDC-8B68-4CCC-B4E7-AC9A48FB6237}"/>
                    </a:ext>
                  </a:extLst>
                </p:cNvPr>
                <p:cNvSpPr/>
                <p:nvPr/>
              </p:nvSpPr>
              <p:spPr>
                <a:xfrm>
                  <a:off x="3569639" y="446856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178" name="Rectangle 177">
                  <a:extLst>
                    <a:ext uri="{FF2B5EF4-FFF2-40B4-BE49-F238E27FC236}">
                      <a16:creationId xmlns:a16="http://schemas.microsoft.com/office/drawing/2014/main" id="{8A533F8A-B9F6-4A51-8E54-E3D6660E2C6D}"/>
                    </a:ext>
                  </a:extLst>
                </p:cNvPr>
                <p:cNvSpPr/>
                <p:nvPr/>
              </p:nvSpPr>
              <p:spPr>
                <a:xfrm>
                  <a:off x="3569639" y="474355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0xd400</a:t>
                  </a:r>
                </a:p>
              </p:txBody>
            </p:sp>
            <p:sp>
              <p:nvSpPr>
                <p:cNvPr id="179" name="Left Brace 178">
                  <a:extLst>
                    <a:ext uri="{FF2B5EF4-FFF2-40B4-BE49-F238E27FC236}">
                      <a16:creationId xmlns:a16="http://schemas.microsoft.com/office/drawing/2014/main" id="{1941060D-2410-41EB-8080-F3512EDD6A3E}"/>
                    </a:ext>
                  </a:extLst>
                </p:cNvPr>
                <p:cNvSpPr/>
                <p:nvPr/>
              </p:nvSpPr>
              <p:spPr>
                <a:xfrm>
                  <a:off x="3641123" y="4526516"/>
                  <a:ext cx="139501" cy="3487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pSp>
        </p:grpSp>
        <p:sp>
          <p:nvSpPr>
            <p:cNvPr id="173" name="Rectangle 172">
              <a:extLst>
                <a:ext uri="{FF2B5EF4-FFF2-40B4-BE49-F238E27FC236}">
                  <a16:creationId xmlns:a16="http://schemas.microsoft.com/office/drawing/2014/main" id="{AAF408D5-D543-4E0A-85E7-7E536AC118CA}"/>
                </a:ext>
              </a:extLst>
            </p:cNvPr>
            <p:cNvSpPr/>
            <p:nvPr/>
          </p:nvSpPr>
          <p:spPr>
            <a:xfrm>
              <a:off x="4339111" y="4524377"/>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1</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spTree>
    <p:extLst>
      <p:ext uri="{BB962C8B-B14F-4D97-AF65-F5344CB8AC3E}">
        <p14:creationId xmlns:p14="http://schemas.microsoft.com/office/powerpoint/2010/main" val="396426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D26D62-C585-413C-8310-107C7404F4DE}"/>
              </a:ext>
            </a:extLst>
          </p:cNvPr>
          <p:cNvSpPr/>
          <p:nvPr/>
        </p:nvSpPr>
        <p:spPr>
          <a:xfrm>
            <a:off x="4339111" y="186700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4" name="Rectangle 3">
            <a:extLst>
              <a:ext uri="{FF2B5EF4-FFF2-40B4-BE49-F238E27FC236}">
                <a16:creationId xmlns:a16="http://schemas.microsoft.com/office/drawing/2014/main" id="{B0680EC1-236F-453A-B6F9-EAAB75150412}"/>
              </a:ext>
            </a:extLst>
          </p:cNvPr>
          <p:cNvSpPr/>
          <p:nvPr/>
        </p:nvSpPr>
        <p:spPr>
          <a:xfrm>
            <a:off x="4339111" y="192064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 name="Rectangle 8">
            <a:extLst>
              <a:ext uri="{FF2B5EF4-FFF2-40B4-BE49-F238E27FC236}">
                <a16:creationId xmlns:a16="http://schemas.microsoft.com/office/drawing/2014/main" id="{7F6D6C53-C936-43AE-A778-206660EEC3F2}"/>
              </a:ext>
            </a:extLst>
          </p:cNvPr>
          <p:cNvSpPr/>
          <p:nvPr/>
        </p:nvSpPr>
        <p:spPr>
          <a:xfrm>
            <a:off x="4339111" y="197079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7773C936-15A0-4B4A-AEB0-DEB06366B254}"/>
              </a:ext>
            </a:extLst>
          </p:cNvPr>
          <p:cNvSpPr/>
          <p:nvPr/>
        </p:nvSpPr>
        <p:spPr>
          <a:xfrm>
            <a:off x="3518269" y="188488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0xa000</a:t>
            </a:r>
          </a:p>
        </p:txBody>
      </p:sp>
      <p:sp>
        <p:nvSpPr>
          <p:cNvPr id="26" name="Rectangle 25">
            <a:extLst>
              <a:ext uri="{FF2B5EF4-FFF2-40B4-BE49-F238E27FC236}">
                <a16:creationId xmlns:a16="http://schemas.microsoft.com/office/drawing/2014/main" id="{9887E588-5570-43AF-9C48-9B6623873AD0}"/>
              </a:ext>
            </a:extLst>
          </p:cNvPr>
          <p:cNvSpPr/>
          <p:nvPr/>
        </p:nvSpPr>
        <p:spPr>
          <a:xfrm>
            <a:off x="4340691" y="225994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8FC09759-A2E8-4287-A36B-D47AD04D0ACE}"/>
              </a:ext>
            </a:extLst>
          </p:cNvPr>
          <p:cNvSpPr/>
          <p:nvPr/>
        </p:nvSpPr>
        <p:spPr>
          <a:xfrm>
            <a:off x="3518269" y="216181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0xa200</a:t>
            </a:r>
          </a:p>
        </p:txBody>
      </p:sp>
      <p:sp>
        <p:nvSpPr>
          <p:cNvPr id="52" name="TextBox 51">
            <a:extLst>
              <a:ext uri="{FF2B5EF4-FFF2-40B4-BE49-F238E27FC236}">
                <a16:creationId xmlns:a16="http://schemas.microsoft.com/office/drawing/2014/main" id="{F3801E41-013D-4FEC-8B7C-FF9A6AFA6155}"/>
              </a:ext>
            </a:extLst>
          </p:cNvPr>
          <p:cNvSpPr txBox="1"/>
          <p:nvPr/>
        </p:nvSpPr>
        <p:spPr>
          <a:xfrm rot="16200000">
            <a:off x="3065599" y="207346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55" name="Left Brace 54">
            <a:extLst>
              <a:ext uri="{FF2B5EF4-FFF2-40B4-BE49-F238E27FC236}">
                <a16:creationId xmlns:a16="http://schemas.microsoft.com/office/drawing/2014/main" id="{78D531DB-FAAF-4A00-8366-2373DD8B1186}"/>
              </a:ext>
            </a:extLst>
          </p:cNvPr>
          <p:cNvSpPr/>
          <p:nvPr/>
        </p:nvSpPr>
        <p:spPr>
          <a:xfrm>
            <a:off x="3589753" y="190805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 name="Rectangle 4">
            <a:extLst>
              <a:ext uri="{FF2B5EF4-FFF2-40B4-BE49-F238E27FC236}">
                <a16:creationId xmlns:a16="http://schemas.microsoft.com/office/drawing/2014/main" id="{77035EA3-DB5C-481A-BEB7-732DC25A4A28}"/>
              </a:ext>
            </a:extLst>
          </p:cNvPr>
          <p:cNvSpPr/>
          <p:nvPr/>
        </p:nvSpPr>
        <p:spPr>
          <a:xfrm>
            <a:off x="4339111" y="2729898"/>
            <a:ext cx="1395012" cy="699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8" name="Rectangle 17">
            <a:extLst>
              <a:ext uri="{FF2B5EF4-FFF2-40B4-BE49-F238E27FC236}">
                <a16:creationId xmlns:a16="http://schemas.microsoft.com/office/drawing/2014/main" id="{5720BD92-5996-4999-B1D6-27C82D6CDA87}"/>
              </a:ext>
            </a:extLst>
          </p:cNvPr>
          <p:cNvSpPr/>
          <p:nvPr/>
        </p:nvSpPr>
        <p:spPr>
          <a:xfrm>
            <a:off x="4340436" y="3537736"/>
            <a:ext cx="1395012" cy="837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31" name="Rectangle 30">
            <a:extLst>
              <a:ext uri="{FF2B5EF4-FFF2-40B4-BE49-F238E27FC236}">
                <a16:creationId xmlns:a16="http://schemas.microsoft.com/office/drawing/2014/main" id="{729DF009-8BD4-49EF-8919-983C7981DAF5}"/>
              </a:ext>
            </a:extLst>
          </p:cNvPr>
          <p:cNvSpPr/>
          <p:nvPr/>
        </p:nvSpPr>
        <p:spPr>
          <a:xfrm>
            <a:off x="3518269" y="2677243"/>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0xb000</a:t>
            </a:r>
          </a:p>
        </p:txBody>
      </p:sp>
      <p:sp>
        <p:nvSpPr>
          <p:cNvPr id="32" name="Rectangle 31">
            <a:extLst>
              <a:ext uri="{FF2B5EF4-FFF2-40B4-BE49-F238E27FC236}">
                <a16:creationId xmlns:a16="http://schemas.microsoft.com/office/drawing/2014/main" id="{C3C8C990-072F-4854-99D6-2BF3AECC1112}"/>
              </a:ext>
            </a:extLst>
          </p:cNvPr>
          <p:cNvSpPr/>
          <p:nvPr/>
        </p:nvSpPr>
        <p:spPr>
          <a:xfrm>
            <a:off x="3518269" y="3283317"/>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0xb800</a:t>
            </a:r>
          </a:p>
        </p:txBody>
      </p:sp>
      <p:sp>
        <p:nvSpPr>
          <p:cNvPr id="33" name="Rectangle 32">
            <a:extLst>
              <a:ext uri="{FF2B5EF4-FFF2-40B4-BE49-F238E27FC236}">
                <a16:creationId xmlns:a16="http://schemas.microsoft.com/office/drawing/2014/main" id="{CFB38ADA-B8DB-49A5-A29C-1BFDF351680D}"/>
              </a:ext>
            </a:extLst>
          </p:cNvPr>
          <p:cNvSpPr/>
          <p:nvPr/>
        </p:nvSpPr>
        <p:spPr>
          <a:xfrm>
            <a:off x="3518269" y="350774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0xc000</a:t>
            </a:r>
          </a:p>
        </p:txBody>
      </p:sp>
      <p:sp>
        <p:nvSpPr>
          <p:cNvPr id="34" name="Rectangle 33">
            <a:extLst>
              <a:ext uri="{FF2B5EF4-FFF2-40B4-BE49-F238E27FC236}">
                <a16:creationId xmlns:a16="http://schemas.microsoft.com/office/drawing/2014/main" id="{FB8686B2-C7E2-4E8F-A4AC-DC4BE02D8EC7}"/>
              </a:ext>
            </a:extLst>
          </p:cNvPr>
          <p:cNvSpPr/>
          <p:nvPr/>
        </p:nvSpPr>
        <p:spPr>
          <a:xfrm>
            <a:off x="3518269" y="4231494"/>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0xc400</a:t>
            </a:r>
          </a:p>
        </p:txBody>
      </p:sp>
      <p:sp>
        <p:nvSpPr>
          <p:cNvPr id="53" name="TextBox 52">
            <a:extLst>
              <a:ext uri="{FF2B5EF4-FFF2-40B4-BE49-F238E27FC236}">
                <a16:creationId xmlns:a16="http://schemas.microsoft.com/office/drawing/2014/main" id="{48B0B0EC-5921-4B8A-94F1-ED01F41F1409}"/>
              </a:ext>
            </a:extLst>
          </p:cNvPr>
          <p:cNvSpPr txBox="1"/>
          <p:nvPr/>
        </p:nvSpPr>
        <p:spPr>
          <a:xfrm rot="16200000">
            <a:off x="3322648" y="2932417"/>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endParaRPr lang="en-US" sz="1373" b="1" dirty="0">
              <a:latin typeface="+mj-lt"/>
              <a:cs typeface="Times New Roman" panose="02020603050405020304" pitchFamily="18" charset="0"/>
            </a:endParaRPr>
          </a:p>
        </p:txBody>
      </p:sp>
      <p:sp>
        <p:nvSpPr>
          <p:cNvPr id="56" name="Left Brace 55">
            <a:extLst>
              <a:ext uri="{FF2B5EF4-FFF2-40B4-BE49-F238E27FC236}">
                <a16:creationId xmlns:a16="http://schemas.microsoft.com/office/drawing/2014/main" id="{E37E1F12-5C7B-463F-AB03-09B2796A7684}"/>
              </a:ext>
            </a:extLst>
          </p:cNvPr>
          <p:cNvSpPr/>
          <p:nvPr/>
        </p:nvSpPr>
        <p:spPr>
          <a:xfrm>
            <a:off x="3589753" y="2729898"/>
            <a:ext cx="139501" cy="6994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8" name="TextBox 57">
            <a:extLst>
              <a:ext uri="{FF2B5EF4-FFF2-40B4-BE49-F238E27FC236}">
                <a16:creationId xmlns:a16="http://schemas.microsoft.com/office/drawing/2014/main" id="{74E105C2-6DB5-40C8-B535-C3D0D9C70A6F}"/>
              </a:ext>
            </a:extLst>
          </p:cNvPr>
          <p:cNvSpPr txBox="1"/>
          <p:nvPr/>
        </p:nvSpPr>
        <p:spPr>
          <a:xfrm rot="16200000">
            <a:off x="3320469" y="3818051"/>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endParaRPr lang="en-US" sz="1373" b="1" dirty="0">
              <a:latin typeface="+mj-lt"/>
              <a:cs typeface="Times New Roman" panose="02020603050405020304" pitchFamily="18" charset="0"/>
            </a:endParaRPr>
          </a:p>
        </p:txBody>
      </p:sp>
      <p:sp>
        <p:nvSpPr>
          <p:cNvPr id="59" name="Left Brace 58">
            <a:extLst>
              <a:ext uri="{FF2B5EF4-FFF2-40B4-BE49-F238E27FC236}">
                <a16:creationId xmlns:a16="http://schemas.microsoft.com/office/drawing/2014/main" id="{7B2C0941-5FD9-4E97-93C1-9E7E472807B4}"/>
              </a:ext>
            </a:extLst>
          </p:cNvPr>
          <p:cNvSpPr/>
          <p:nvPr/>
        </p:nvSpPr>
        <p:spPr>
          <a:xfrm>
            <a:off x="3587574" y="3537736"/>
            <a:ext cx="141680" cy="8370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2" name="Title 1">
            <a:extLst>
              <a:ext uri="{FF2B5EF4-FFF2-40B4-BE49-F238E27FC236}">
                <a16:creationId xmlns:a16="http://schemas.microsoft.com/office/drawing/2014/main" id="{1E60518B-6E42-4C2B-8AEB-33923FD54D39}"/>
              </a:ext>
            </a:extLst>
          </p:cNvPr>
          <p:cNvSpPr>
            <a:spLocks noGrp="1"/>
          </p:cNvSpPr>
          <p:nvPr>
            <p:ph type="title"/>
          </p:nvPr>
        </p:nvSpPr>
        <p:spPr>
          <a:xfrm>
            <a:off x="838200" y="365125"/>
            <a:ext cx="10515600" cy="1325563"/>
          </a:xfrm>
        </p:spPr>
        <p:txBody>
          <a:bodyPr/>
          <a:lstStyle/>
          <a:p>
            <a:r>
              <a:rPr lang="en-US" dirty="0"/>
              <a:t>Dynamic Dispatch</a:t>
            </a:r>
          </a:p>
        </p:txBody>
      </p:sp>
      <p:sp>
        <p:nvSpPr>
          <p:cNvPr id="7" name="Rectangle 6">
            <a:extLst>
              <a:ext uri="{FF2B5EF4-FFF2-40B4-BE49-F238E27FC236}">
                <a16:creationId xmlns:a16="http://schemas.microsoft.com/office/drawing/2014/main" id="{A69ADF6D-A2B1-48EA-9108-4AE8B5F2D740}"/>
              </a:ext>
            </a:extLst>
          </p:cNvPr>
          <p:cNvSpPr/>
          <p:nvPr/>
        </p:nvSpPr>
        <p:spPr>
          <a:xfrm>
            <a:off x="4439611" y="2815193"/>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8" name="Rectangle 7">
            <a:extLst>
              <a:ext uri="{FF2B5EF4-FFF2-40B4-BE49-F238E27FC236}">
                <a16:creationId xmlns:a16="http://schemas.microsoft.com/office/drawing/2014/main" id="{B01D4EFF-133C-4A2E-B3C7-40EDD9E2DD23}"/>
              </a:ext>
            </a:extLst>
          </p:cNvPr>
          <p:cNvSpPr/>
          <p:nvPr/>
        </p:nvSpPr>
        <p:spPr>
          <a:xfrm>
            <a:off x="4439611" y="2991464"/>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12" name="Straight Connector 11">
            <a:extLst>
              <a:ext uri="{FF2B5EF4-FFF2-40B4-BE49-F238E27FC236}">
                <a16:creationId xmlns:a16="http://schemas.microsoft.com/office/drawing/2014/main" id="{19B02F9A-3FD0-4A15-828F-4257930CC4C8}"/>
              </a:ext>
            </a:extLst>
          </p:cNvPr>
          <p:cNvCxnSpPr/>
          <p:nvPr/>
        </p:nvCxnSpPr>
        <p:spPr>
          <a:xfrm flipV="1">
            <a:off x="5137115" y="2924506"/>
            <a:ext cx="81375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5158674E-E9CD-4EF3-ACED-A478D60C88FE}"/>
              </a:ext>
            </a:extLst>
          </p:cNvPr>
          <p:cNvCxnSpPr/>
          <p:nvPr/>
        </p:nvCxnSpPr>
        <p:spPr>
          <a:xfrm flipV="1">
            <a:off x="5950873" y="2926393"/>
            <a:ext cx="0" cy="1591056"/>
          </a:xfrm>
          <a:prstGeom prst="line">
            <a:avLst/>
          </a:prstGeom>
          <a:ln w="12700"/>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B1336703-B9D0-4888-B5E9-D95BB65A7DA5}"/>
              </a:ext>
            </a:extLst>
          </p:cNvPr>
          <p:cNvCxnSpPr/>
          <p:nvPr/>
        </p:nvCxnSpPr>
        <p:spPr>
          <a:xfrm flipV="1">
            <a:off x="5723769" y="4526516"/>
            <a:ext cx="227104"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9CE06118-B900-48BD-A99C-98244E457C16}"/>
              </a:ext>
            </a:extLst>
          </p:cNvPr>
          <p:cNvSpPr/>
          <p:nvPr/>
        </p:nvSpPr>
        <p:spPr>
          <a:xfrm>
            <a:off x="4440937" y="3623030"/>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21" name="Rectangle 20">
            <a:extLst>
              <a:ext uri="{FF2B5EF4-FFF2-40B4-BE49-F238E27FC236}">
                <a16:creationId xmlns:a16="http://schemas.microsoft.com/office/drawing/2014/main" id="{68D24D42-A277-4D62-BCFE-AFEA30A19781}"/>
              </a:ext>
            </a:extLst>
          </p:cNvPr>
          <p:cNvSpPr/>
          <p:nvPr/>
        </p:nvSpPr>
        <p:spPr>
          <a:xfrm>
            <a:off x="4440937" y="379930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23" name="Rectangle 22">
            <a:extLst>
              <a:ext uri="{FF2B5EF4-FFF2-40B4-BE49-F238E27FC236}">
                <a16:creationId xmlns:a16="http://schemas.microsoft.com/office/drawing/2014/main" id="{7C2C27AF-15E8-4798-9F7F-D60FBF0AD10B}"/>
              </a:ext>
            </a:extLst>
          </p:cNvPr>
          <p:cNvSpPr/>
          <p:nvPr/>
        </p:nvSpPr>
        <p:spPr>
          <a:xfrm>
            <a:off x="4788364" y="3855210"/>
            <a:ext cx="697506" cy="2092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24" name="Rectangle 23">
            <a:extLst>
              <a:ext uri="{FF2B5EF4-FFF2-40B4-BE49-F238E27FC236}">
                <a16:creationId xmlns:a16="http://schemas.microsoft.com/office/drawing/2014/main" id="{C5BC642D-7367-4AD3-924A-A53325C62E62}"/>
              </a:ext>
            </a:extLst>
          </p:cNvPr>
          <p:cNvSpPr/>
          <p:nvPr/>
        </p:nvSpPr>
        <p:spPr>
          <a:xfrm>
            <a:off x="4788364" y="403148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39" name="Straight Connector 38">
            <a:extLst>
              <a:ext uri="{FF2B5EF4-FFF2-40B4-BE49-F238E27FC236}">
                <a16:creationId xmlns:a16="http://schemas.microsoft.com/office/drawing/2014/main" id="{F283F202-CFBE-49E4-8C65-02D7B1F6C5A3}"/>
              </a:ext>
            </a:extLst>
          </p:cNvPr>
          <p:cNvCxnSpPr/>
          <p:nvPr/>
        </p:nvCxnSpPr>
        <p:spPr>
          <a:xfrm>
            <a:off x="5137117" y="3725788"/>
            <a:ext cx="915476" cy="1"/>
          </a:xfrm>
          <a:prstGeom prst="line">
            <a:avLst/>
          </a:prstGeom>
          <a:ln w="12700"/>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4C968C9D-46C6-42C3-9066-467C58718794}"/>
              </a:ext>
            </a:extLst>
          </p:cNvPr>
          <p:cNvCxnSpPr/>
          <p:nvPr/>
        </p:nvCxnSpPr>
        <p:spPr>
          <a:xfrm flipV="1">
            <a:off x="6052593" y="3723405"/>
            <a:ext cx="0" cy="1426464"/>
          </a:xfrm>
          <a:prstGeom prst="line">
            <a:avLst/>
          </a:prstGeom>
          <a:ln w="127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BE0E1118-CA7C-486F-A259-D34D10C08F43}"/>
              </a:ext>
            </a:extLst>
          </p:cNvPr>
          <p:cNvCxnSpPr/>
          <p:nvPr/>
        </p:nvCxnSpPr>
        <p:spPr>
          <a:xfrm flipV="1">
            <a:off x="5723771" y="5148690"/>
            <a:ext cx="328822"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2F6F853B-2535-4FE3-BDD3-3B7A2A682EE4}"/>
              </a:ext>
            </a:extLst>
          </p:cNvPr>
          <p:cNvCxnSpPr/>
          <p:nvPr/>
        </p:nvCxnSpPr>
        <p:spPr>
          <a:xfrm>
            <a:off x="5483072" y="3941259"/>
            <a:ext cx="669606"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672604CE-1506-4CFB-9E9B-A190FBF0A14F}"/>
              </a:ext>
            </a:extLst>
          </p:cNvPr>
          <p:cNvCxnSpPr/>
          <p:nvPr/>
        </p:nvCxnSpPr>
        <p:spPr>
          <a:xfrm flipV="1">
            <a:off x="6152678" y="3938575"/>
            <a:ext cx="0" cy="1517904"/>
          </a:xfrm>
          <a:prstGeom prst="line">
            <a:avLst/>
          </a:prstGeom>
          <a:ln w="1270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87995466-6EDC-4530-BCA1-4FD2284ECB42}"/>
              </a:ext>
            </a:extLst>
          </p:cNvPr>
          <p:cNvCxnSpPr/>
          <p:nvPr/>
        </p:nvCxnSpPr>
        <p:spPr>
          <a:xfrm flipV="1">
            <a:off x="5735703" y="5461986"/>
            <a:ext cx="416975"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C553FA2C-51D3-4DDB-860A-3DA53D1F6D9D}"/>
              </a:ext>
            </a:extLst>
          </p:cNvPr>
          <p:cNvSpPr txBox="1"/>
          <p:nvPr/>
        </p:nvSpPr>
        <p:spPr>
          <a:xfrm>
            <a:off x="525668" y="2416196"/>
            <a:ext cx="1374928" cy="303609"/>
          </a:xfrm>
          <a:prstGeom prst="rect">
            <a:avLst/>
          </a:prstGeom>
          <a:noFill/>
        </p:spPr>
        <p:txBody>
          <a:bodyPr wrap="none" rtlCol="0">
            <a:spAutoFit/>
          </a:bodyPr>
          <a:lstStyle/>
          <a:p>
            <a:r>
              <a:rPr lang="en-US" sz="1373" b="1" dirty="0">
                <a:latin typeface="+mj-lt"/>
                <a:cs typeface="Times New Roman" panose="02020603050405020304" pitchFamily="18" charset="0"/>
              </a:rPr>
              <a:t>Range Table (RT):</a:t>
            </a:r>
          </a:p>
        </p:txBody>
      </p:sp>
      <p:graphicFrame>
        <p:nvGraphicFramePr>
          <p:cNvPr id="47" name="Table 46">
            <a:extLst>
              <a:ext uri="{FF2B5EF4-FFF2-40B4-BE49-F238E27FC236}">
                <a16:creationId xmlns:a16="http://schemas.microsoft.com/office/drawing/2014/main" id="{4DA871A6-93A9-4372-8F12-56843719DF6B}"/>
              </a:ext>
            </a:extLst>
          </p:cNvPr>
          <p:cNvGraphicFramePr>
            <a:graphicFrameLocks noGrp="1"/>
          </p:cNvGraphicFramePr>
          <p:nvPr>
            <p:extLst>
              <p:ext uri="{D42A27DB-BD31-4B8C-83A1-F6EECF244321}">
                <p14:modId xmlns:p14="http://schemas.microsoft.com/office/powerpoint/2010/main" val="439279684"/>
              </p:ext>
            </p:extLst>
          </p:nvPr>
        </p:nvGraphicFramePr>
        <p:xfrm>
          <a:off x="778267" y="2710114"/>
          <a:ext cx="2371520" cy="967208"/>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[0xb000,0xb800]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[0xc000,0xc400]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1"/>
                  </a:ext>
                </a:extLst>
              </a:tr>
              <a:tr h="241802">
                <a:tc>
                  <a:txBody>
                    <a:bodyPr/>
                    <a:lstStyle/>
                    <a:p>
                      <a:pPr algn="ctr"/>
                      <a:r>
                        <a:rPr lang="en-US" sz="1200" i="1" dirty="0">
                          <a:latin typeface="+mj-lt"/>
                          <a:cs typeface="Arial" panose="020B0604020202020204" pitchFamily="34" charset="0"/>
                        </a:rPr>
                        <a:t>[0xd000,0xd400]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2"/>
                  </a:ext>
                </a:extLst>
              </a:tr>
              <a:tr h="241802">
                <a:tc>
                  <a:txBody>
                    <a:bodyPr/>
                    <a:lstStyle/>
                    <a:p>
                      <a:pPr algn="ctr"/>
                      <a:r>
                        <a:rPr lang="en-US" sz="1200" i="1" dirty="0">
                          <a:latin typeface="+mj-lt"/>
                          <a:cs typeface="Arial" panose="020B0604020202020204" pitchFamily="34" charset="0"/>
                        </a:rPr>
                        <a:t>[0xf000,0xf400]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3"/>
                  </a:ext>
                </a:extLst>
              </a:tr>
            </a:tbl>
          </a:graphicData>
        </a:graphic>
      </p:graphicFrame>
      <p:graphicFrame>
        <p:nvGraphicFramePr>
          <p:cNvPr id="48" name="Table 47">
            <a:extLst>
              <a:ext uri="{FF2B5EF4-FFF2-40B4-BE49-F238E27FC236}">
                <a16:creationId xmlns:a16="http://schemas.microsoft.com/office/drawing/2014/main" id="{527A97D1-BC82-4C91-9B83-49A27083C6F6}"/>
              </a:ext>
            </a:extLst>
          </p:cNvPr>
          <p:cNvGraphicFramePr>
            <a:graphicFrameLocks noGrp="1"/>
          </p:cNvGraphicFramePr>
          <p:nvPr>
            <p:extLst/>
          </p:nvPr>
        </p:nvGraphicFramePr>
        <p:xfrm>
          <a:off x="767542" y="195886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0xa200</a:t>
                      </a:r>
                    </a:p>
                  </a:txBody>
                  <a:tcPr marL="27900" marR="27900" marT="27900" marB="27900" anchor="ctr"/>
                </a:tc>
                <a:extLst>
                  <a:ext uri="{0D108BD9-81ED-4DB2-BD59-A6C34878D82A}">
                    <a16:rowId xmlns:a16="http://schemas.microsoft.com/office/drawing/2014/main" val="10001"/>
                  </a:ext>
                </a:extLst>
              </a:tr>
            </a:tbl>
          </a:graphicData>
        </a:graphic>
      </p:graphicFrame>
      <p:graphicFrame>
        <p:nvGraphicFramePr>
          <p:cNvPr id="49" name="Table 48">
            <a:extLst>
              <a:ext uri="{FF2B5EF4-FFF2-40B4-BE49-F238E27FC236}">
                <a16:creationId xmlns:a16="http://schemas.microsoft.com/office/drawing/2014/main" id="{EC031D34-20C7-420B-B9C4-6A81A94B1BB1}"/>
              </a:ext>
            </a:extLst>
          </p:cNvPr>
          <p:cNvGraphicFramePr>
            <a:graphicFrameLocks noGrp="1"/>
          </p:cNvGraphicFramePr>
          <p:nvPr>
            <p:extLst/>
          </p:nvPr>
        </p:nvGraphicFramePr>
        <p:xfrm>
          <a:off x="767102" y="3963500"/>
          <a:ext cx="2371520" cy="241802"/>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0xd000</a:t>
                      </a:r>
                    </a:p>
                  </a:txBody>
                  <a:tcPr marL="27900" marR="27900" marT="27900" marB="27900" anchor="ctr"/>
                </a:tc>
                <a:extLst>
                  <a:ext uri="{0D108BD9-81ED-4DB2-BD59-A6C34878D82A}">
                    <a16:rowId xmlns:a16="http://schemas.microsoft.com/office/drawing/2014/main" val="10000"/>
                  </a:ext>
                </a:extLst>
              </a:tr>
            </a:tbl>
          </a:graphicData>
        </a:graphic>
      </p:graphicFrame>
      <p:graphicFrame>
        <p:nvGraphicFramePr>
          <p:cNvPr id="50" name="Table 49">
            <a:extLst>
              <a:ext uri="{FF2B5EF4-FFF2-40B4-BE49-F238E27FC236}">
                <a16:creationId xmlns:a16="http://schemas.microsoft.com/office/drawing/2014/main" id="{85A8DC12-1A67-4C2E-8F3A-E15F63884BF6}"/>
              </a:ext>
            </a:extLst>
          </p:cNvPr>
          <p:cNvGraphicFramePr>
            <a:graphicFrameLocks noGrp="1"/>
          </p:cNvGraphicFramePr>
          <p:nvPr>
            <p:extLst/>
          </p:nvPr>
        </p:nvGraphicFramePr>
        <p:xfrm>
          <a:off x="767102" y="4486324"/>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0xf000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0xf200</a:t>
                      </a:r>
                    </a:p>
                  </a:txBody>
                  <a:tcPr marL="27900" marR="27900" marT="27900" marB="27900" anchor="ctr"/>
                </a:tc>
                <a:extLst>
                  <a:ext uri="{0D108BD9-81ED-4DB2-BD59-A6C34878D82A}">
                    <a16:rowId xmlns:a16="http://schemas.microsoft.com/office/drawing/2014/main" val="10001"/>
                  </a:ext>
                </a:extLst>
              </a:tr>
            </a:tbl>
          </a:graphicData>
        </a:graphic>
      </p:graphicFrame>
      <p:sp>
        <p:nvSpPr>
          <p:cNvPr id="69" name="TextBox 68">
            <a:extLst>
              <a:ext uri="{FF2B5EF4-FFF2-40B4-BE49-F238E27FC236}">
                <a16:creationId xmlns:a16="http://schemas.microsoft.com/office/drawing/2014/main" id="{9330B389-AE7C-43FC-AA3F-2A4305108393}"/>
              </a:ext>
            </a:extLst>
          </p:cNvPr>
          <p:cNvSpPr txBox="1"/>
          <p:nvPr/>
        </p:nvSpPr>
        <p:spPr>
          <a:xfrm>
            <a:off x="525668" y="167385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70" name="TextBox 69">
            <a:extLst>
              <a:ext uri="{FF2B5EF4-FFF2-40B4-BE49-F238E27FC236}">
                <a16:creationId xmlns:a16="http://schemas.microsoft.com/office/drawing/2014/main" id="{F96FC4E0-9D45-48FA-B99B-D8B3DA31A0A8}"/>
              </a:ext>
            </a:extLst>
          </p:cNvPr>
          <p:cNvSpPr txBox="1"/>
          <p:nvPr/>
        </p:nvSpPr>
        <p:spPr>
          <a:xfrm>
            <a:off x="525668" y="3664891"/>
            <a:ext cx="2187330" cy="303609"/>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’s DVT Look-up Table (DLT):</a:t>
            </a:r>
          </a:p>
        </p:txBody>
      </p:sp>
      <p:sp>
        <p:nvSpPr>
          <p:cNvPr id="71" name="TextBox 70">
            <a:extLst>
              <a:ext uri="{FF2B5EF4-FFF2-40B4-BE49-F238E27FC236}">
                <a16:creationId xmlns:a16="http://schemas.microsoft.com/office/drawing/2014/main" id="{768F4F75-0567-4095-B601-EC1DD7CE200C}"/>
              </a:ext>
            </a:extLst>
          </p:cNvPr>
          <p:cNvSpPr txBox="1"/>
          <p:nvPr/>
        </p:nvSpPr>
        <p:spPr>
          <a:xfrm>
            <a:off x="525668" y="4185999"/>
            <a:ext cx="2187330" cy="303609"/>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’s DVT Look-up Table (DLT):</a:t>
            </a:r>
          </a:p>
        </p:txBody>
      </p:sp>
      <p:sp>
        <p:nvSpPr>
          <p:cNvPr id="75" name="Rectangle 74">
            <a:extLst>
              <a:ext uri="{FF2B5EF4-FFF2-40B4-BE49-F238E27FC236}">
                <a16:creationId xmlns:a16="http://schemas.microsoft.com/office/drawing/2014/main" id="{975695B9-0527-49EA-94BC-FF22ABC4B1C1}"/>
              </a:ext>
            </a:extLst>
          </p:cNvPr>
          <p:cNvSpPr/>
          <p:nvPr/>
        </p:nvSpPr>
        <p:spPr>
          <a:xfrm>
            <a:off x="7286083" y="186529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2" name="Rectangle 81">
            <a:extLst>
              <a:ext uri="{FF2B5EF4-FFF2-40B4-BE49-F238E27FC236}">
                <a16:creationId xmlns:a16="http://schemas.microsoft.com/office/drawing/2014/main" id="{AE034F30-DFCA-47A6-9075-88A0E2517CED}"/>
              </a:ext>
            </a:extLst>
          </p:cNvPr>
          <p:cNvSpPr/>
          <p:nvPr/>
        </p:nvSpPr>
        <p:spPr>
          <a:xfrm>
            <a:off x="7286083" y="202167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3" name="Rectangle 82">
            <a:extLst>
              <a:ext uri="{FF2B5EF4-FFF2-40B4-BE49-F238E27FC236}">
                <a16:creationId xmlns:a16="http://schemas.microsoft.com/office/drawing/2014/main" id="{B0BA9282-436B-4A15-B50E-BF536DE42AFB}"/>
              </a:ext>
            </a:extLst>
          </p:cNvPr>
          <p:cNvSpPr/>
          <p:nvPr/>
        </p:nvSpPr>
        <p:spPr>
          <a:xfrm>
            <a:off x="7286083" y="207182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4" name="Rectangle 83">
            <a:extLst>
              <a:ext uri="{FF2B5EF4-FFF2-40B4-BE49-F238E27FC236}">
                <a16:creationId xmlns:a16="http://schemas.microsoft.com/office/drawing/2014/main" id="{A66C2097-243D-48FB-9BE2-8E563533B808}"/>
              </a:ext>
            </a:extLst>
          </p:cNvPr>
          <p:cNvSpPr/>
          <p:nvPr/>
        </p:nvSpPr>
        <p:spPr>
          <a:xfrm>
            <a:off x="6465241" y="198591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0xa100</a:t>
            </a:r>
          </a:p>
        </p:txBody>
      </p:sp>
      <p:sp>
        <p:nvSpPr>
          <p:cNvPr id="85" name="Rectangle 84">
            <a:extLst>
              <a:ext uri="{FF2B5EF4-FFF2-40B4-BE49-F238E27FC236}">
                <a16:creationId xmlns:a16="http://schemas.microsoft.com/office/drawing/2014/main" id="{93AF38EB-1435-4964-8085-CCB8F06823E3}"/>
              </a:ext>
            </a:extLst>
          </p:cNvPr>
          <p:cNvSpPr/>
          <p:nvPr/>
        </p:nvSpPr>
        <p:spPr>
          <a:xfrm>
            <a:off x="7287663" y="236097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6" name="Rectangle 85">
            <a:extLst>
              <a:ext uri="{FF2B5EF4-FFF2-40B4-BE49-F238E27FC236}">
                <a16:creationId xmlns:a16="http://schemas.microsoft.com/office/drawing/2014/main" id="{40276664-55FB-4BD8-81FA-D04EF7802660}"/>
              </a:ext>
            </a:extLst>
          </p:cNvPr>
          <p:cNvSpPr/>
          <p:nvPr/>
        </p:nvSpPr>
        <p:spPr>
          <a:xfrm>
            <a:off x="6465241" y="226284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0xa300</a:t>
            </a:r>
          </a:p>
        </p:txBody>
      </p:sp>
      <p:sp>
        <p:nvSpPr>
          <p:cNvPr id="87" name="TextBox 86">
            <a:extLst>
              <a:ext uri="{FF2B5EF4-FFF2-40B4-BE49-F238E27FC236}">
                <a16:creationId xmlns:a16="http://schemas.microsoft.com/office/drawing/2014/main" id="{8F45AA16-7FB4-4061-9C55-EEBE46DF1151}"/>
              </a:ext>
            </a:extLst>
          </p:cNvPr>
          <p:cNvSpPr txBox="1"/>
          <p:nvPr/>
        </p:nvSpPr>
        <p:spPr>
          <a:xfrm rot="16200000">
            <a:off x="6012571" y="217449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88" name="Left Brace 87">
            <a:extLst>
              <a:ext uri="{FF2B5EF4-FFF2-40B4-BE49-F238E27FC236}">
                <a16:creationId xmlns:a16="http://schemas.microsoft.com/office/drawing/2014/main" id="{FCB18AC8-F326-406C-ABC1-E38D2F90126A}"/>
              </a:ext>
            </a:extLst>
          </p:cNvPr>
          <p:cNvSpPr/>
          <p:nvPr/>
        </p:nvSpPr>
        <p:spPr>
          <a:xfrm>
            <a:off x="6536725" y="200908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90" name="Rectangle 89">
            <a:extLst>
              <a:ext uri="{FF2B5EF4-FFF2-40B4-BE49-F238E27FC236}">
                <a16:creationId xmlns:a16="http://schemas.microsoft.com/office/drawing/2014/main" id="{4A4DAC5D-63D0-4575-B92D-29B7FF2DD025}"/>
              </a:ext>
            </a:extLst>
          </p:cNvPr>
          <p:cNvSpPr/>
          <p:nvPr/>
        </p:nvSpPr>
        <p:spPr>
          <a:xfrm>
            <a:off x="7286083" y="2830928"/>
            <a:ext cx="1395012" cy="699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1" name="Rectangle 90">
            <a:extLst>
              <a:ext uri="{FF2B5EF4-FFF2-40B4-BE49-F238E27FC236}">
                <a16:creationId xmlns:a16="http://schemas.microsoft.com/office/drawing/2014/main" id="{7D309C41-19EB-4DDD-89BF-F84547C57BCE}"/>
              </a:ext>
            </a:extLst>
          </p:cNvPr>
          <p:cNvSpPr/>
          <p:nvPr/>
        </p:nvSpPr>
        <p:spPr>
          <a:xfrm>
            <a:off x="7287408" y="3638766"/>
            <a:ext cx="1395012" cy="837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2" name="Rectangle 91">
            <a:extLst>
              <a:ext uri="{FF2B5EF4-FFF2-40B4-BE49-F238E27FC236}">
                <a16:creationId xmlns:a16="http://schemas.microsoft.com/office/drawing/2014/main" id="{D559B6DB-3853-47F1-B539-8D4A6B026C7B}"/>
              </a:ext>
            </a:extLst>
          </p:cNvPr>
          <p:cNvSpPr/>
          <p:nvPr/>
        </p:nvSpPr>
        <p:spPr>
          <a:xfrm>
            <a:off x="6465241" y="2778273"/>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0xb100</a:t>
            </a:r>
          </a:p>
        </p:txBody>
      </p:sp>
      <p:sp>
        <p:nvSpPr>
          <p:cNvPr id="93" name="Rectangle 92">
            <a:extLst>
              <a:ext uri="{FF2B5EF4-FFF2-40B4-BE49-F238E27FC236}">
                <a16:creationId xmlns:a16="http://schemas.microsoft.com/office/drawing/2014/main" id="{37BF51A1-1C22-481C-8688-71002A76A8B5}"/>
              </a:ext>
            </a:extLst>
          </p:cNvPr>
          <p:cNvSpPr/>
          <p:nvPr/>
        </p:nvSpPr>
        <p:spPr>
          <a:xfrm>
            <a:off x="6465241" y="3384347"/>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0xb900</a:t>
            </a:r>
          </a:p>
        </p:txBody>
      </p:sp>
      <p:sp>
        <p:nvSpPr>
          <p:cNvPr id="94" name="Rectangle 93">
            <a:extLst>
              <a:ext uri="{FF2B5EF4-FFF2-40B4-BE49-F238E27FC236}">
                <a16:creationId xmlns:a16="http://schemas.microsoft.com/office/drawing/2014/main" id="{34FDA2C6-15C0-410A-B91E-E08280003BFF}"/>
              </a:ext>
            </a:extLst>
          </p:cNvPr>
          <p:cNvSpPr/>
          <p:nvPr/>
        </p:nvSpPr>
        <p:spPr>
          <a:xfrm>
            <a:off x="6465241" y="360877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0xc100</a:t>
            </a:r>
          </a:p>
        </p:txBody>
      </p:sp>
      <p:sp>
        <p:nvSpPr>
          <p:cNvPr id="95" name="Rectangle 94">
            <a:extLst>
              <a:ext uri="{FF2B5EF4-FFF2-40B4-BE49-F238E27FC236}">
                <a16:creationId xmlns:a16="http://schemas.microsoft.com/office/drawing/2014/main" id="{52E14CE2-9D5B-4BA7-A8B0-0555AFE45236}"/>
              </a:ext>
            </a:extLst>
          </p:cNvPr>
          <p:cNvSpPr/>
          <p:nvPr/>
        </p:nvSpPr>
        <p:spPr>
          <a:xfrm>
            <a:off x="6465241" y="4332524"/>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0xc500</a:t>
            </a:r>
          </a:p>
        </p:txBody>
      </p:sp>
      <p:sp>
        <p:nvSpPr>
          <p:cNvPr id="96" name="TextBox 95">
            <a:extLst>
              <a:ext uri="{FF2B5EF4-FFF2-40B4-BE49-F238E27FC236}">
                <a16:creationId xmlns:a16="http://schemas.microsoft.com/office/drawing/2014/main" id="{02AA5626-6BEC-4BFE-80A5-37C1CB3367F8}"/>
              </a:ext>
            </a:extLst>
          </p:cNvPr>
          <p:cNvSpPr txBox="1"/>
          <p:nvPr/>
        </p:nvSpPr>
        <p:spPr>
          <a:xfrm rot="16200000">
            <a:off x="6269620" y="3033447"/>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endParaRPr lang="en-US" sz="1373" b="1" dirty="0">
              <a:latin typeface="+mj-lt"/>
              <a:cs typeface="Times New Roman" panose="02020603050405020304" pitchFamily="18" charset="0"/>
            </a:endParaRPr>
          </a:p>
        </p:txBody>
      </p:sp>
      <p:sp>
        <p:nvSpPr>
          <p:cNvPr id="97" name="Left Brace 96">
            <a:extLst>
              <a:ext uri="{FF2B5EF4-FFF2-40B4-BE49-F238E27FC236}">
                <a16:creationId xmlns:a16="http://schemas.microsoft.com/office/drawing/2014/main" id="{E9145E5D-FC8C-4915-93CE-F7357945441D}"/>
              </a:ext>
            </a:extLst>
          </p:cNvPr>
          <p:cNvSpPr/>
          <p:nvPr/>
        </p:nvSpPr>
        <p:spPr>
          <a:xfrm>
            <a:off x="6536725" y="2830928"/>
            <a:ext cx="139501" cy="6994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98" name="TextBox 97">
            <a:extLst>
              <a:ext uri="{FF2B5EF4-FFF2-40B4-BE49-F238E27FC236}">
                <a16:creationId xmlns:a16="http://schemas.microsoft.com/office/drawing/2014/main" id="{65CD7A9C-4565-4F4E-8700-AEAB7BD89861}"/>
              </a:ext>
            </a:extLst>
          </p:cNvPr>
          <p:cNvSpPr txBox="1"/>
          <p:nvPr/>
        </p:nvSpPr>
        <p:spPr>
          <a:xfrm rot="16200000">
            <a:off x="6267441" y="3919081"/>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endParaRPr lang="en-US" sz="1373" b="1" dirty="0">
              <a:latin typeface="+mj-lt"/>
              <a:cs typeface="Times New Roman" panose="02020603050405020304" pitchFamily="18" charset="0"/>
            </a:endParaRPr>
          </a:p>
        </p:txBody>
      </p:sp>
      <p:sp>
        <p:nvSpPr>
          <p:cNvPr id="99" name="Left Brace 98">
            <a:extLst>
              <a:ext uri="{FF2B5EF4-FFF2-40B4-BE49-F238E27FC236}">
                <a16:creationId xmlns:a16="http://schemas.microsoft.com/office/drawing/2014/main" id="{1C18AD34-22D6-439E-B825-8CC6F579265B}"/>
              </a:ext>
            </a:extLst>
          </p:cNvPr>
          <p:cNvSpPr/>
          <p:nvPr/>
        </p:nvSpPr>
        <p:spPr>
          <a:xfrm>
            <a:off x="6534546" y="3638766"/>
            <a:ext cx="141680" cy="8370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101" name="Rectangle 100">
            <a:extLst>
              <a:ext uri="{FF2B5EF4-FFF2-40B4-BE49-F238E27FC236}">
                <a16:creationId xmlns:a16="http://schemas.microsoft.com/office/drawing/2014/main" id="{21371A18-631D-4E71-B1DB-10DBC82755AE}"/>
              </a:ext>
            </a:extLst>
          </p:cNvPr>
          <p:cNvSpPr/>
          <p:nvPr/>
        </p:nvSpPr>
        <p:spPr>
          <a:xfrm>
            <a:off x="7386583" y="2916223"/>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102" name="Rectangle 101">
            <a:extLst>
              <a:ext uri="{FF2B5EF4-FFF2-40B4-BE49-F238E27FC236}">
                <a16:creationId xmlns:a16="http://schemas.microsoft.com/office/drawing/2014/main" id="{92C974EF-77D3-48BD-A07A-4FB62A122176}"/>
              </a:ext>
            </a:extLst>
          </p:cNvPr>
          <p:cNvSpPr/>
          <p:nvPr/>
        </p:nvSpPr>
        <p:spPr>
          <a:xfrm>
            <a:off x="7386583" y="3092494"/>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104" name="Straight Connector 103">
            <a:extLst>
              <a:ext uri="{FF2B5EF4-FFF2-40B4-BE49-F238E27FC236}">
                <a16:creationId xmlns:a16="http://schemas.microsoft.com/office/drawing/2014/main" id="{915E60B8-AD60-4579-A330-9414B4F34BD1}"/>
              </a:ext>
            </a:extLst>
          </p:cNvPr>
          <p:cNvCxnSpPr/>
          <p:nvPr/>
        </p:nvCxnSpPr>
        <p:spPr>
          <a:xfrm flipV="1">
            <a:off x="8084087" y="2984440"/>
            <a:ext cx="81375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351D6967-C5DB-4B1B-B287-624CB8772A96}"/>
              </a:ext>
            </a:extLst>
          </p:cNvPr>
          <p:cNvCxnSpPr/>
          <p:nvPr/>
        </p:nvCxnSpPr>
        <p:spPr>
          <a:xfrm flipV="1">
            <a:off x="8897845" y="2982553"/>
            <a:ext cx="0" cy="1545336"/>
          </a:xfrm>
          <a:prstGeom prst="line">
            <a:avLst/>
          </a:prstGeom>
          <a:ln w="12700"/>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304CB0DE-4A13-4227-AA80-9206DBB4BA8F}"/>
              </a:ext>
            </a:extLst>
          </p:cNvPr>
          <p:cNvCxnSpPr/>
          <p:nvPr/>
        </p:nvCxnSpPr>
        <p:spPr>
          <a:xfrm flipV="1">
            <a:off x="8670741" y="4524806"/>
            <a:ext cx="227104"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08" name="Rectangle 107">
            <a:extLst>
              <a:ext uri="{FF2B5EF4-FFF2-40B4-BE49-F238E27FC236}">
                <a16:creationId xmlns:a16="http://schemas.microsoft.com/office/drawing/2014/main" id="{031DDBD2-2E86-4911-9F89-27D939EB3518}"/>
              </a:ext>
            </a:extLst>
          </p:cNvPr>
          <p:cNvSpPr/>
          <p:nvPr/>
        </p:nvSpPr>
        <p:spPr>
          <a:xfrm>
            <a:off x="7387909" y="3724060"/>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109" name="Rectangle 108">
            <a:extLst>
              <a:ext uri="{FF2B5EF4-FFF2-40B4-BE49-F238E27FC236}">
                <a16:creationId xmlns:a16="http://schemas.microsoft.com/office/drawing/2014/main" id="{69842C23-B9DF-4713-A0A1-ECB145AB282F}"/>
              </a:ext>
            </a:extLst>
          </p:cNvPr>
          <p:cNvSpPr/>
          <p:nvPr/>
        </p:nvSpPr>
        <p:spPr>
          <a:xfrm>
            <a:off x="7387909" y="390033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11" name="Rectangle 110">
            <a:extLst>
              <a:ext uri="{FF2B5EF4-FFF2-40B4-BE49-F238E27FC236}">
                <a16:creationId xmlns:a16="http://schemas.microsoft.com/office/drawing/2014/main" id="{0C3939C7-3AEB-4261-BDE1-6931879DA107}"/>
              </a:ext>
            </a:extLst>
          </p:cNvPr>
          <p:cNvSpPr/>
          <p:nvPr/>
        </p:nvSpPr>
        <p:spPr>
          <a:xfrm>
            <a:off x="7735336" y="3956240"/>
            <a:ext cx="697506" cy="2092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112" name="Rectangle 111">
            <a:extLst>
              <a:ext uri="{FF2B5EF4-FFF2-40B4-BE49-F238E27FC236}">
                <a16:creationId xmlns:a16="http://schemas.microsoft.com/office/drawing/2014/main" id="{A7BF194F-2AC1-4F67-85C7-912837D19DC5}"/>
              </a:ext>
            </a:extLst>
          </p:cNvPr>
          <p:cNvSpPr/>
          <p:nvPr/>
        </p:nvSpPr>
        <p:spPr>
          <a:xfrm>
            <a:off x="7735336" y="413251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114" name="Straight Connector 113">
            <a:extLst>
              <a:ext uri="{FF2B5EF4-FFF2-40B4-BE49-F238E27FC236}">
                <a16:creationId xmlns:a16="http://schemas.microsoft.com/office/drawing/2014/main" id="{1604068C-D88E-42DF-A2A9-8650447755B8}"/>
              </a:ext>
            </a:extLst>
          </p:cNvPr>
          <p:cNvCxnSpPr/>
          <p:nvPr/>
        </p:nvCxnSpPr>
        <p:spPr>
          <a:xfrm>
            <a:off x="8084089" y="3785722"/>
            <a:ext cx="915476" cy="1"/>
          </a:xfrm>
          <a:prstGeom prst="line">
            <a:avLst/>
          </a:prstGeom>
          <a:ln w="12700"/>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3F808AC3-BB98-4B19-84EA-A5839081214E}"/>
              </a:ext>
            </a:extLst>
          </p:cNvPr>
          <p:cNvCxnSpPr/>
          <p:nvPr/>
        </p:nvCxnSpPr>
        <p:spPr>
          <a:xfrm flipV="1">
            <a:off x="8999565" y="3779565"/>
            <a:ext cx="0" cy="1371600"/>
          </a:xfrm>
          <a:prstGeom prst="line">
            <a:avLst/>
          </a:prstGeom>
          <a:ln w="12700"/>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5200E8F1-F76E-4A6D-9743-1A4AD1766504}"/>
              </a:ext>
            </a:extLst>
          </p:cNvPr>
          <p:cNvCxnSpPr/>
          <p:nvPr/>
        </p:nvCxnSpPr>
        <p:spPr>
          <a:xfrm flipV="1">
            <a:off x="8670743" y="5146980"/>
            <a:ext cx="328822"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1760BFF0-5749-4A56-8F3C-18111FCD2455}"/>
              </a:ext>
            </a:extLst>
          </p:cNvPr>
          <p:cNvCxnSpPr/>
          <p:nvPr/>
        </p:nvCxnSpPr>
        <p:spPr>
          <a:xfrm>
            <a:off x="8430044" y="4001193"/>
            <a:ext cx="669606"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2614C7D6-6AAD-4D48-B499-C19054BBA06F}"/>
              </a:ext>
            </a:extLst>
          </p:cNvPr>
          <p:cNvCxnSpPr/>
          <p:nvPr/>
        </p:nvCxnSpPr>
        <p:spPr>
          <a:xfrm flipV="1">
            <a:off x="9099650" y="3994736"/>
            <a:ext cx="0" cy="1463040"/>
          </a:xfrm>
          <a:prstGeom prst="line">
            <a:avLst/>
          </a:prstGeom>
          <a:ln w="12700"/>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6611F878-4F82-4D65-8A01-6DC984AD4E38}"/>
              </a:ext>
            </a:extLst>
          </p:cNvPr>
          <p:cNvCxnSpPr/>
          <p:nvPr/>
        </p:nvCxnSpPr>
        <p:spPr>
          <a:xfrm flipV="1">
            <a:off x="8682675" y="5460276"/>
            <a:ext cx="416975"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38" name="TextBox 137">
            <a:extLst>
              <a:ext uri="{FF2B5EF4-FFF2-40B4-BE49-F238E27FC236}">
                <a16:creationId xmlns:a16="http://schemas.microsoft.com/office/drawing/2014/main" id="{5C32AF9D-2F72-4DEE-8E68-74691215FC3C}"/>
              </a:ext>
            </a:extLst>
          </p:cNvPr>
          <p:cNvSpPr txBox="1"/>
          <p:nvPr/>
        </p:nvSpPr>
        <p:spPr>
          <a:xfrm>
            <a:off x="9092621" y="2414486"/>
            <a:ext cx="1374928" cy="303609"/>
          </a:xfrm>
          <a:prstGeom prst="rect">
            <a:avLst/>
          </a:prstGeom>
          <a:noFill/>
        </p:spPr>
        <p:txBody>
          <a:bodyPr wrap="none" rtlCol="0">
            <a:spAutoFit/>
          </a:bodyPr>
          <a:lstStyle/>
          <a:p>
            <a:r>
              <a:rPr lang="en-US" sz="1373" b="1" dirty="0">
                <a:latin typeface="+mj-lt"/>
                <a:cs typeface="Times New Roman" panose="02020603050405020304" pitchFamily="18" charset="0"/>
              </a:rPr>
              <a:t>Range Table (RT):</a:t>
            </a:r>
          </a:p>
        </p:txBody>
      </p:sp>
      <p:graphicFrame>
        <p:nvGraphicFramePr>
          <p:cNvPr id="139" name="Table 138">
            <a:extLst>
              <a:ext uri="{FF2B5EF4-FFF2-40B4-BE49-F238E27FC236}">
                <a16:creationId xmlns:a16="http://schemas.microsoft.com/office/drawing/2014/main" id="{CDB893CE-1E70-46EB-92A1-568438861D29}"/>
              </a:ext>
            </a:extLst>
          </p:cNvPr>
          <p:cNvGraphicFramePr>
            <a:graphicFrameLocks noGrp="1"/>
          </p:cNvGraphicFramePr>
          <p:nvPr>
            <p:extLst>
              <p:ext uri="{D42A27DB-BD31-4B8C-83A1-F6EECF244321}">
                <p14:modId xmlns:p14="http://schemas.microsoft.com/office/powerpoint/2010/main" val="4090658164"/>
              </p:ext>
            </p:extLst>
          </p:nvPr>
        </p:nvGraphicFramePr>
        <p:xfrm>
          <a:off x="9345220" y="2708404"/>
          <a:ext cx="2371520" cy="967208"/>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[0xb100,0xb900]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[0xc100,0xc500]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1"/>
                  </a:ext>
                </a:extLst>
              </a:tr>
              <a:tr h="241802">
                <a:tc>
                  <a:txBody>
                    <a:bodyPr/>
                    <a:lstStyle/>
                    <a:p>
                      <a:pPr algn="ctr"/>
                      <a:r>
                        <a:rPr lang="en-US" sz="1200" i="1" dirty="0">
                          <a:latin typeface="+mj-lt"/>
                          <a:cs typeface="Arial" panose="020B0604020202020204" pitchFamily="34" charset="0"/>
                        </a:rPr>
                        <a:t>[0xd000,0xd400]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2"/>
                  </a:ext>
                </a:extLst>
              </a:tr>
              <a:tr h="241802">
                <a:tc>
                  <a:txBody>
                    <a:bodyPr/>
                    <a:lstStyle/>
                    <a:p>
                      <a:pPr algn="ctr"/>
                      <a:r>
                        <a:rPr lang="en-US" sz="1200" i="1" dirty="0">
                          <a:latin typeface="+mj-lt"/>
                          <a:cs typeface="Arial" panose="020B0604020202020204" pitchFamily="34" charset="0"/>
                        </a:rPr>
                        <a:t>[0xf000,0xf400]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3"/>
                  </a:ext>
                </a:extLst>
              </a:tr>
            </a:tbl>
          </a:graphicData>
        </a:graphic>
      </p:graphicFrame>
      <p:graphicFrame>
        <p:nvGraphicFramePr>
          <p:cNvPr id="140" name="Table 139">
            <a:extLst>
              <a:ext uri="{FF2B5EF4-FFF2-40B4-BE49-F238E27FC236}">
                <a16:creationId xmlns:a16="http://schemas.microsoft.com/office/drawing/2014/main" id="{38CE5AC2-FD68-4246-A42C-9613420B4C3B}"/>
              </a:ext>
            </a:extLst>
          </p:cNvPr>
          <p:cNvGraphicFramePr>
            <a:graphicFrameLocks noGrp="1"/>
          </p:cNvGraphicFramePr>
          <p:nvPr>
            <p:extLst/>
          </p:nvPr>
        </p:nvGraphicFramePr>
        <p:xfrm>
          <a:off x="9334495" y="195715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0xa100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0xa300</a:t>
                      </a:r>
                    </a:p>
                  </a:txBody>
                  <a:tcPr marL="27900" marR="27900" marT="27900" marB="27900" anchor="ctr"/>
                </a:tc>
                <a:extLst>
                  <a:ext uri="{0D108BD9-81ED-4DB2-BD59-A6C34878D82A}">
                    <a16:rowId xmlns:a16="http://schemas.microsoft.com/office/drawing/2014/main" val="10001"/>
                  </a:ext>
                </a:extLst>
              </a:tr>
            </a:tbl>
          </a:graphicData>
        </a:graphic>
      </p:graphicFrame>
      <p:sp>
        <p:nvSpPr>
          <p:cNvPr id="144" name="TextBox 143">
            <a:extLst>
              <a:ext uri="{FF2B5EF4-FFF2-40B4-BE49-F238E27FC236}">
                <a16:creationId xmlns:a16="http://schemas.microsoft.com/office/drawing/2014/main" id="{C8A54C87-3FE3-4D22-87E1-D110FE4E7CF5}"/>
              </a:ext>
            </a:extLst>
          </p:cNvPr>
          <p:cNvSpPr txBox="1"/>
          <p:nvPr/>
        </p:nvSpPr>
        <p:spPr>
          <a:xfrm>
            <a:off x="9092621" y="167214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145" name="TextBox 144">
            <a:extLst>
              <a:ext uri="{FF2B5EF4-FFF2-40B4-BE49-F238E27FC236}">
                <a16:creationId xmlns:a16="http://schemas.microsoft.com/office/drawing/2014/main" id="{02A974CC-85A4-4F95-8E52-5BDDC7D304D0}"/>
              </a:ext>
            </a:extLst>
          </p:cNvPr>
          <p:cNvSpPr txBox="1"/>
          <p:nvPr/>
        </p:nvSpPr>
        <p:spPr>
          <a:xfrm>
            <a:off x="9092621" y="3663181"/>
            <a:ext cx="2187330" cy="514885"/>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’s DVT Look-up Table (DLT):</a:t>
            </a:r>
          </a:p>
          <a:p>
            <a:pPr algn="ctr"/>
            <a:r>
              <a:rPr lang="en-US" sz="1373" i="1" dirty="0">
                <a:latin typeface="+mj-lt"/>
                <a:cs typeface="Times New Roman" panose="02020603050405020304" pitchFamily="18" charset="0"/>
              </a:rPr>
              <a:t>	shared</a:t>
            </a:r>
          </a:p>
        </p:txBody>
      </p:sp>
      <p:sp>
        <p:nvSpPr>
          <p:cNvPr id="146" name="TextBox 145">
            <a:extLst>
              <a:ext uri="{FF2B5EF4-FFF2-40B4-BE49-F238E27FC236}">
                <a16:creationId xmlns:a16="http://schemas.microsoft.com/office/drawing/2014/main" id="{4D37695D-8AFA-4976-9EF0-77D0A79653CA}"/>
              </a:ext>
            </a:extLst>
          </p:cNvPr>
          <p:cNvSpPr txBox="1"/>
          <p:nvPr/>
        </p:nvSpPr>
        <p:spPr>
          <a:xfrm>
            <a:off x="9092621" y="4184289"/>
            <a:ext cx="2187330" cy="514885"/>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’s DVT Look-up Table (DLT):</a:t>
            </a:r>
          </a:p>
          <a:p>
            <a:pPr algn="ctr"/>
            <a:r>
              <a:rPr lang="en-US" sz="1373" i="1" dirty="0">
                <a:latin typeface="+mj-lt"/>
                <a:cs typeface="Times New Roman" panose="02020603050405020304" pitchFamily="18" charset="0"/>
              </a:rPr>
              <a:t>	shared</a:t>
            </a:r>
          </a:p>
        </p:txBody>
      </p:sp>
      <p:sp>
        <p:nvSpPr>
          <p:cNvPr id="121" name="TextBox 120">
            <a:extLst>
              <a:ext uri="{FF2B5EF4-FFF2-40B4-BE49-F238E27FC236}">
                <a16:creationId xmlns:a16="http://schemas.microsoft.com/office/drawing/2014/main" id="{503F70EC-ADBF-4741-8A10-08C314AD6CD1}"/>
              </a:ext>
            </a:extLst>
          </p:cNvPr>
          <p:cNvSpPr txBox="1"/>
          <p:nvPr/>
        </p:nvSpPr>
        <p:spPr>
          <a:xfrm>
            <a:off x="8999192" y="4627143"/>
            <a:ext cx="3192807" cy="1569660"/>
          </a:xfrm>
          <a:prstGeom prst="rect">
            <a:avLst/>
          </a:prstGeom>
          <a:noFill/>
        </p:spPr>
        <p:txBody>
          <a:bodyPr wrap="square" rtlCol="0">
            <a:spAutoFit/>
          </a:bodyPr>
          <a:lstStyle/>
          <a:p>
            <a:pPr algn="ctr"/>
            <a:r>
              <a:rPr lang="en-US" sz="1600" i="1" dirty="0">
                <a:solidFill>
                  <a:schemeClr val="accent6">
                    <a:lumMod val="75000"/>
                  </a:schemeClr>
                </a:solidFill>
              </a:rPr>
              <a:t>[First Time Only]</a:t>
            </a:r>
          </a:p>
          <a:p>
            <a:pPr algn="ctr"/>
            <a:r>
              <a:rPr lang="en-US" sz="1600" i="1" dirty="0">
                <a:solidFill>
                  <a:schemeClr val="accent6">
                    <a:lumMod val="75000"/>
                  </a:schemeClr>
                </a:solidFill>
              </a:rPr>
              <a:t>Dispatch fault handler looks up VT and duplicates to DVT</a:t>
            </a:r>
          </a:p>
          <a:p>
            <a:pPr algn="ctr"/>
            <a:endParaRPr lang="en-US" sz="1200" i="1" dirty="0">
              <a:solidFill>
                <a:schemeClr val="accent6">
                  <a:lumMod val="75000"/>
                </a:schemeClr>
              </a:solidFill>
            </a:endParaRPr>
          </a:p>
          <a:p>
            <a:r>
              <a:rPr lang="en-US" sz="1200" i="1" dirty="0">
                <a:solidFill>
                  <a:schemeClr val="accent6">
                    <a:lumMod val="75000"/>
                  </a:schemeClr>
                </a:solidFill>
              </a:rPr>
              <a:t>Reasons for lazy duplication:</a:t>
            </a:r>
          </a:p>
          <a:p>
            <a:pPr marL="342900" indent="-342900">
              <a:buAutoNum type="arabicParenBoth"/>
            </a:pPr>
            <a:r>
              <a:rPr lang="en-US" sz="1200" i="1" dirty="0">
                <a:solidFill>
                  <a:schemeClr val="accent6">
                    <a:lumMod val="75000"/>
                  </a:schemeClr>
                </a:solidFill>
              </a:rPr>
              <a:t>Avoid duplicating unused types (inefficient)</a:t>
            </a:r>
          </a:p>
          <a:p>
            <a:pPr marL="342900" indent="-342900">
              <a:buAutoNum type="arabicParenBoth"/>
            </a:pPr>
            <a:r>
              <a:rPr lang="en-US" sz="1200" i="1" dirty="0">
                <a:solidFill>
                  <a:schemeClr val="accent6">
                    <a:lumMod val="75000"/>
                  </a:schemeClr>
                </a:solidFill>
              </a:rPr>
              <a:t>Avoid duplicating non-existent types (error)</a:t>
            </a:r>
          </a:p>
        </p:txBody>
      </p:sp>
      <p:sp>
        <p:nvSpPr>
          <p:cNvPr id="117" name="TextBox 116">
            <a:extLst>
              <a:ext uri="{FF2B5EF4-FFF2-40B4-BE49-F238E27FC236}">
                <a16:creationId xmlns:a16="http://schemas.microsoft.com/office/drawing/2014/main" id="{F2AA4898-4755-44BF-9A68-DB7E6C4375E6}"/>
              </a:ext>
            </a:extLst>
          </p:cNvPr>
          <p:cNvSpPr txBox="1"/>
          <p:nvPr/>
        </p:nvSpPr>
        <p:spPr>
          <a:xfrm>
            <a:off x="4231659" y="5836151"/>
            <a:ext cx="1627561"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creating process (P</a:t>
            </a:r>
            <a:r>
              <a:rPr lang="en-US" sz="1372" i="1" baseline="-25000" dirty="0">
                <a:latin typeface="+mj-lt"/>
                <a:cs typeface="Times New Roman" panose="02020603050405020304" pitchFamily="18" charset="0"/>
              </a:rPr>
              <a:t>c</a:t>
            </a:r>
            <a:r>
              <a:rPr lang="en-US" sz="1372" i="1" dirty="0">
                <a:latin typeface="+mj-lt"/>
                <a:cs typeface="Times New Roman" panose="02020603050405020304" pitchFamily="18" charset="0"/>
              </a:rPr>
              <a:t>)</a:t>
            </a:r>
          </a:p>
        </p:txBody>
      </p:sp>
      <p:sp>
        <p:nvSpPr>
          <p:cNvPr id="129" name="TextBox 128">
            <a:extLst>
              <a:ext uri="{FF2B5EF4-FFF2-40B4-BE49-F238E27FC236}">
                <a16:creationId xmlns:a16="http://schemas.microsoft.com/office/drawing/2014/main" id="{376739BC-0891-4472-AE43-6838DEEC30EC}"/>
              </a:ext>
            </a:extLst>
          </p:cNvPr>
          <p:cNvSpPr txBox="1"/>
          <p:nvPr/>
        </p:nvSpPr>
        <p:spPr>
          <a:xfrm>
            <a:off x="7317165" y="5839554"/>
            <a:ext cx="1360180"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user process (P</a:t>
            </a:r>
            <a:r>
              <a:rPr lang="en-US" sz="1372" i="1" baseline="-25000" dirty="0">
                <a:latin typeface="+mj-lt"/>
                <a:cs typeface="Times New Roman" panose="02020603050405020304" pitchFamily="18" charset="0"/>
              </a:rPr>
              <a:t>u</a:t>
            </a:r>
            <a:r>
              <a:rPr lang="en-US" sz="1372" i="1" dirty="0">
                <a:latin typeface="+mj-lt"/>
                <a:cs typeface="Times New Roman" panose="02020603050405020304" pitchFamily="18" charset="0"/>
              </a:rPr>
              <a:t>)</a:t>
            </a:r>
          </a:p>
        </p:txBody>
      </p:sp>
      <p:cxnSp>
        <p:nvCxnSpPr>
          <p:cNvPr id="123" name="Straight Connector 122">
            <a:extLst>
              <a:ext uri="{FF2B5EF4-FFF2-40B4-BE49-F238E27FC236}">
                <a16:creationId xmlns:a16="http://schemas.microsoft.com/office/drawing/2014/main" id="{9404EB54-46B2-4B95-BC0B-C5A20D3B2054}"/>
              </a:ext>
            </a:extLst>
          </p:cNvPr>
          <p:cNvCxnSpPr/>
          <p:nvPr/>
        </p:nvCxnSpPr>
        <p:spPr>
          <a:xfrm flipV="1">
            <a:off x="5723771" y="5148690"/>
            <a:ext cx="328822"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41" name="Rectangle 140">
            <a:extLst>
              <a:ext uri="{FF2B5EF4-FFF2-40B4-BE49-F238E27FC236}">
                <a16:creationId xmlns:a16="http://schemas.microsoft.com/office/drawing/2014/main" id="{F7DA8F45-A3EA-46DC-8A1D-AD0902239E8A}"/>
              </a:ext>
            </a:extLst>
          </p:cNvPr>
          <p:cNvSpPr/>
          <p:nvPr/>
        </p:nvSpPr>
        <p:spPr>
          <a:xfrm>
            <a:off x="3518269" y="538088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142" name="Rectangle 141">
            <a:extLst>
              <a:ext uri="{FF2B5EF4-FFF2-40B4-BE49-F238E27FC236}">
                <a16:creationId xmlns:a16="http://schemas.microsoft.com/office/drawing/2014/main" id="{5778326B-A6F1-4A87-AFB3-CE7EEB8C5AC7}"/>
              </a:ext>
            </a:extLst>
          </p:cNvPr>
          <p:cNvSpPr/>
          <p:nvPr/>
        </p:nvSpPr>
        <p:spPr>
          <a:xfrm>
            <a:off x="4340691" y="5148252"/>
            <a:ext cx="1395012" cy="6021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43" name="Rectangle 142">
            <a:extLst>
              <a:ext uri="{FF2B5EF4-FFF2-40B4-BE49-F238E27FC236}">
                <a16:creationId xmlns:a16="http://schemas.microsoft.com/office/drawing/2014/main" id="{6D77784C-2E3B-41D4-AB5B-2032FFC5A677}"/>
              </a:ext>
            </a:extLst>
          </p:cNvPr>
          <p:cNvSpPr/>
          <p:nvPr/>
        </p:nvSpPr>
        <p:spPr>
          <a:xfrm>
            <a:off x="3518269" y="5094472"/>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147" name="Rectangle 146">
            <a:extLst>
              <a:ext uri="{FF2B5EF4-FFF2-40B4-BE49-F238E27FC236}">
                <a16:creationId xmlns:a16="http://schemas.microsoft.com/office/drawing/2014/main" id="{09A78CF6-43A6-4F55-BFDE-564439784386}"/>
              </a:ext>
            </a:extLst>
          </p:cNvPr>
          <p:cNvSpPr/>
          <p:nvPr/>
        </p:nvSpPr>
        <p:spPr>
          <a:xfrm>
            <a:off x="3518269" y="5625269"/>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0xf400</a:t>
            </a:r>
          </a:p>
        </p:txBody>
      </p:sp>
      <p:sp>
        <p:nvSpPr>
          <p:cNvPr id="148" name="TextBox 147">
            <a:extLst>
              <a:ext uri="{FF2B5EF4-FFF2-40B4-BE49-F238E27FC236}">
                <a16:creationId xmlns:a16="http://schemas.microsoft.com/office/drawing/2014/main" id="{2B267A57-321F-4CEF-ADE2-CF9155A82840}"/>
              </a:ext>
            </a:extLst>
          </p:cNvPr>
          <p:cNvSpPr txBox="1"/>
          <p:nvPr/>
        </p:nvSpPr>
        <p:spPr>
          <a:xfrm rot="16200000">
            <a:off x="3136706" y="5304414"/>
            <a:ext cx="71089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 DVTs</a:t>
            </a:r>
          </a:p>
        </p:txBody>
      </p:sp>
      <p:sp>
        <p:nvSpPr>
          <p:cNvPr id="153" name="Left Brace 152">
            <a:extLst>
              <a:ext uri="{FF2B5EF4-FFF2-40B4-BE49-F238E27FC236}">
                <a16:creationId xmlns:a16="http://schemas.microsoft.com/office/drawing/2014/main" id="{4BA43281-FB5A-4C11-BBBD-97793564DC38}"/>
              </a:ext>
            </a:extLst>
          </p:cNvPr>
          <p:cNvSpPr/>
          <p:nvPr/>
        </p:nvSpPr>
        <p:spPr>
          <a:xfrm>
            <a:off x="3587572" y="5148252"/>
            <a:ext cx="141681" cy="60216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154" name="Rectangle 153">
            <a:extLst>
              <a:ext uri="{FF2B5EF4-FFF2-40B4-BE49-F238E27FC236}">
                <a16:creationId xmlns:a16="http://schemas.microsoft.com/office/drawing/2014/main" id="{18E78967-BFD3-4D4C-91A8-225685C0D0B5}"/>
              </a:ext>
            </a:extLst>
          </p:cNvPr>
          <p:cNvSpPr/>
          <p:nvPr/>
        </p:nvSpPr>
        <p:spPr>
          <a:xfrm>
            <a:off x="4340691" y="5148692"/>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55" name="Rectangle 154">
            <a:extLst>
              <a:ext uri="{FF2B5EF4-FFF2-40B4-BE49-F238E27FC236}">
                <a16:creationId xmlns:a16="http://schemas.microsoft.com/office/drawing/2014/main" id="{5BBE80DC-6C11-4878-9C73-B2CFDB33AEF4}"/>
              </a:ext>
            </a:extLst>
          </p:cNvPr>
          <p:cNvSpPr/>
          <p:nvPr/>
        </p:nvSpPr>
        <p:spPr>
          <a:xfrm>
            <a:off x="4340691" y="5463833"/>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nvGrpSpPr>
          <p:cNvPr id="156" name="Group 155">
            <a:extLst>
              <a:ext uri="{FF2B5EF4-FFF2-40B4-BE49-F238E27FC236}">
                <a16:creationId xmlns:a16="http://schemas.microsoft.com/office/drawing/2014/main" id="{415ED1B2-3E2F-4690-86A9-FFDA3BB3D7D0}"/>
              </a:ext>
            </a:extLst>
          </p:cNvPr>
          <p:cNvGrpSpPr/>
          <p:nvPr/>
        </p:nvGrpSpPr>
        <p:grpSpPr>
          <a:xfrm>
            <a:off x="3342527" y="4401674"/>
            <a:ext cx="2391596" cy="768916"/>
            <a:chOff x="3342527" y="4401674"/>
            <a:chExt cx="2391596" cy="768916"/>
          </a:xfrm>
        </p:grpSpPr>
        <p:grpSp>
          <p:nvGrpSpPr>
            <p:cNvPr id="157" name="Group 156">
              <a:extLst>
                <a:ext uri="{FF2B5EF4-FFF2-40B4-BE49-F238E27FC236}">
                  <a16:creationId xmlns:a16="http://schemas.microsoft.com/office/drawing/2014/main" id="{504F0296-C173-42D3-8DB1-0D18DC5FE120}"/>
                </a:ext>
              </a:extLst>
            </p:cNvPr>
            <p:cNvGrpSpPr/>
            <p:nvPr/>
          </p:nvGrpSpPr>
          <p:grpSpPr>
            <a:xfrm>
              <a:off x="3342527" y="4401674"/>
              <a:ext cx="2391596" cy="768916"/>
              <a:chOff x="3342527" y="4431170"/>
              <a:chExt cx="2391596" cy="768916"/>
            </a:xfrm>
          </p:grpSpPr>
          <p:sp>
            <p:nvSpPr>
              <p:cNvPr id="159" name="TextBox 158">
                <a:extLst>
                  <a:ext uri="{FF2B5EF4-FFF2-40B4-BE49-F238E27FC236}">
                    <a16:creationId xmlns:a16="http://schemas.microsoft.com/office/drawing/2014/main" id="{002EB875-C8EB-4E4D-ACF1-270D4D9E1FA3}"/>
                  </a:ext>
                </a:extLst>
              </p:cNvPr>
              <p:cNvSpPr txBox="1"/>
              <p:nvPr/>
            </p:nvSpPr>
            <p:spPr>
              <a:xfrm rot="16200000">
                <a:off x="3123782" y="4649915"/>
                <a:ext cx="741100"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 DVTs</a:t>
                </a:r>
              </a:p>
            </p:txBody>
          </p:sp>
          <p:grpSp>
            <p:nvGrpSpPr>
              <p:cNvPr id="160" name="Group 159">
                <a:extLst>
                  <a:ext uri="{FF2B5EF4-FFF2-40B4-BE49-F238E27FC236}">
                    <a16:creationId xmlns:a16="http://schemas.microsoft.com/office/drawing/2014/main" id="{A83D9A66-0F87-4169-B925-21C5FD73DDB0}"/>
                  </a:ext>
                </a:extLst>
              </p:cNvPr>
              <p:cNvGrpSpPr/>
              <p:nvPr/>
            </p:nvGrpSpPr>
            <p:grpSpPr>
              <a:xfrm>
                <a:off x="3518269" y="4468566"/>
                <a:ext cx="2215854" cy="731520"/>
                <a:chOff x="3569639" y="4468566"/>
                <a:chExt cx="2215854" cy="484242"/>
              </a:xfrm>
            </p:grpSpPr>
            <p:sp>
              <p:nvSpPr>
                <p:cNvPr id="161" name="Rectangle 160">
                  <a:extLst>
                    <a:ext uri="{FF2B5EF4-FFF2-40B4-BE49-F238E27FC236}">
                      <a16:creationId xmlns:a16="http://schemas.microsoft.com/office/drawing/2014/main" id="{5FC4E1F0-2486-4369-AD88-072532ABAF59}"/>
                    </a:ext>
                  </a:extLst>
                </p:cNvPr>
                <p:cNvSpPr/>
                <p:nvPr/>
              </p:nvSpPr>
              <p:spPr>
                <a:xfrm>
                  <a:off x="4390481" y="4526516"/>
                  <a:ext cx="1395012" cy="348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62" name="Rectangle 161">
                  <a:extLst>
                    <a:ext uri="{FF2B5EF4-FFF2-40B4-BE49-F238E27FC236}">
                      <a16:creationId xmlns:a16="http://schemas.microsoft.com/office/drawing/2014/main" id="{E3263A84-76EA-46DC-954B-BF52C49932D6}"/>
                    </a:ext>
                  </a:extLst>
                </p:cNvPr>
                <p:cNvSpPr/>
                <p:nvPr/>
              </p:nvSpPr>
              <p:spPr>
                <a:xfrm>
                  <a:off x="3569639" y="446856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163" name="Rectangle 162">
                  <a:extLst>
                    <a:ext uri="{FF2B5EF4-FFF2-40B4-BE49-F238E27FC236}">
                      <a16:creationId xmlns:a16="http://schemas.microsoft.com/office/drawing/2014/main" id="{F48C460B-F658-49F7-AD17-7D9943108032}"/>
                    </a:ext>
                  </a:extLst>
                </p:cNvPr>
                <p:cNvSpPr/>
                <p:nvPr/>
              </p:nvSpPr>
              <p:spPr>
                <a:xfrm>
                  <a:off x="3569639" y="474355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0xd400</a:t>
                  </a:r>
                </a:p>
              </p:txBody>
            </p:sp>
            <p:sp>
              <p:nvSpPr>
                <p:cNvPr id="164" name="Left Brace 163">
                  <a:extLst>
                    <a:ext uri="{FF2B5EF4-FFF2-40B4-BE49-F238E27FC236}">
                      <a16:creationId xmlns:a16="http://schemas.microsoft.com/office/drawing/2014/main" id="{6B0E584D-6BA4-4DF0-890F-D29265E5E900}"/>
                    </a:ext>
                  </a:extLst>
                </p:cNvPr>
                <p:cNvSpPr/>
                <p:nvPr/>
              </p:nvSpPr>
              <p:spPr>
                <a:xfrm>
                  <a:off x="3641123" y="4526516"/>
                  <a:ext cx="139501" cy="3487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pSp>
        </p:grpSp>
        <p:sp>
          <p:nvSpPr>
            <p:cNvPr id="158" name="Rectangle 157">
              <a:extLst>
                <a:ext uri="{FF2B5EF4-FFF2-40B4-BE49-F238E27FC236}">
                  <a16:creationId xmlns:a16="http://schemas.microsoft.com/office/drawing/2014/main" id="{0253E61C-8FF4-4309-B11E-33D62843D31F}"/>
                </a:ext>
              </a:extLst>
            </p:cNvPr>
            <p:cNvSpPr/>
            <p:nvPr/>
          </p:nvSpPr>
          <p:spPr>
            <a:xfrm>
              <a:off x="4339111" y="4524377"/>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1</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grpSp>
        <p:nvGrpSpPr>
          <p:cNvPr id="165" name="Group 164">
            <a:extLst>
              <a:ext uri="{FF2B5EF4-FFF2-40B4-BE49-F238E27FC236}">
                <a16:creationId xmlns:a16="http://schemas.microsoft.com/office/drawing/2014/main" id="{8D5D8F1A-2C20-4C71-B752-72951B69DF88}"/>
              </a:ext>
            </a:extLst>
          </p:cNvPr>
          <p:cNvGrpSpPr/>
          <p:nvPr/>
        </p:nvGrpSpPr>
        <p:grpSpPr>
          <a:xfrm>
            <a:off x="6285740" y="5093239"/>
            <a:ext cx="2395355" cy="731520"/>
            <a:chOff x="3340348" y="5094472"/>
            <a:chExt cx="2395355" cy="731520"/>
          </a:xfrm>
        </p:grpSpPr>
        <p:sp>
          <p:nvSpPr>
            <p:cNvPr id="166" name="Rectangle 165">
              <a:extLst>
                <a:ext uri="{FF2B5EF4-FFF2-40B4-BE49-F238E27FC236}">
                  <a16:creationId xmlns:a16="http://schemas.microsoft.com/office/drawing/2014/main" id="{16CE5FDC-B6BE-4B82-B2D0-C9A1581C3B6C}"/>
                </a:ext>
              </a:extLst>
            </p:cNvPr>
            <p:cNvSpPr/>
            <p:nvPr/>
          </p:nvSpPr>
          <p:spPr>
            <a:xfrm>
              <a:off x="3518269" y="538088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167" name="Rectangle 166">
              <a:extLst>
                <a:ext uri="{FF2B5EF4-FFF2-40B4-BE49-F238E27FC236}">
                  <a16:creationId xmlns:a16="http://schemas.microsoft.com/office/drawing/2014/main" id="{21EA9683-72F7-4703-9359-842D2916F218}"/>
                </a:ext>
              </a:extLst>
            </p:cNvPr>
            <p:cNvSpPr/>
            <p:nvPr/>
          </p:nvSpPr>
          <p:spPr>
            <a:xfrm>
              <a:off x="4340691" y="5148252"/>
              <a:ext cx="1395012" cy="6021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68" name="Rectangle 167">
              <a:extLst>
                <a:ext uri="{FF2B5EF4-FFF2-40B4-BE49-F238E27FC236}">
                  <a16:creationId xmlns:a16="http://schemas.microsoft.com/office/drawing/2014/main" id="{5FC70336-32EF-41BB-B40B-4CC626CF09FB}"/>
                </a:ext>
              </a:extLst>
            </p:cNvPr>
            <p:cNvSpPr/>
            <p:nvPr/>
          </p:nvSpPr>
          <p:spPr>
            <a:xfrm>
              <a:off x="3518269" y="5094472"/>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169" name="Rectangle 168">
              <a:extLst>
                <a:ext uri="{FF2B5EF4-FFF2-40B4-BE49-F238E27FC236}">
                  <a16:creationId xmlns:a16="http://schemas.microsoft.com/office/drawing/2014/main" id="{1AD6E8C8-7808-448D-AC3B-45CE587087EE}"/>
                </a:ext>
              </a:extLst>
            </p:cNvPr>
            <p:cNvSpPr/>
            <p:nvPr/>
          </p:nvSpPr>
          <p:spPr>
            <a:xfrm>
              <a:off x="3518269" y="5625269"/>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0xf400</a:t>
              </a:r>
            </a:p>
          </p:txBody>
        </p:sp>
        <p:sp>
          <p:nvSpPr>
            <p:cNvPr id="170" name="TextBox 169">
              <a:extLst>
                <a:ext uri="{FF2B5EF4-FFF2-40B4-BE49-F238E27FC236}">
                  <a16:creationId xmlns:a16="http://schemas.microsoft.com/office/drawing/2014/main" id="{7DF7BFCC-746F-4C26-A746-D18A4113A8CF}"/>
                </a:ext>
              </a:extLst>
            </p:cNvPr>
            <p:cNvSpPr txBox="1"/>
            <p:nvPr/>
          </p:nvSpPr>
          <p:spPr>
            <a:xfrm rot="16200000">
              <a:off x="3136706" y="5304414"/>
              <a:ext cx="71089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 DVTs</a:t>
              </a:r>
            </a:p>
          </p:txBody>
        </p:sp>
        <p:sp>
          <p:nvSpPr>
            <p:cNvPr id="171" name="Left Brace 170">
              <a:extLst>
                <a:ext uri="{FF2B5EF4-FFF2-40B4-BE49-F238E27FC236}">
                  <a16:creationId xmlns:a16="http://schemas.microsoft.com/office/drawing/2014/main" id="{12831202-EF2A-4090-8EB6-7485493DCF60}"/>
                </a:ext>
              </a:extLst>
            </p:cNvPr>
            <p:cNvSpPr/>
            <p:nvPr/>
          </p:nvSpPr>
          <p:spPr>
            <a:xfrm>
              <a:off x="3587572" y="5148252"/>
              <a:ext cx="141681" cy="60216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172" name="Rectangle 171">
              <a:extLst>
                <a:ext uri="{FF2B5EF4-FFF2-40B4-BE49-F238E27FC236}">
                  <a16:creationId xmlns:a16="http://schemas.microsoft.com/office/drawing/2014/main" id="{800E6F42-986E-4490-84DD-E13F1A5EA390}"/>
                </a:ext>
              </a:extLst>
            </p:cNvPr>
            <p:cNvSpPr/>
            <p:nvPr/>
          </p:nvSpPr>
          <p:spPr>
            <a:xfrm>
              <a:off x="4340691" y="5148692"/>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73" name="Rectangle 172">
              <a:extLst>
                <a:ext uri="{FF2B5EF4-FFF2-40B4-BE49-F238E27FC236}">
                  <a16:creationId xmlns:a16="http://schemas.microsoft.com/office/drawing/2014/main" id="{4EE45B48-D86F-4917-B7F3-0A08D56D5C50}"/>
                </a:ext>
              </a:extLst>
            </p:cNvPr>
            <p:cNvSpPr/>
            <p:nvPr/>
          </p:nvSpPr>
          <p:spPr>
            <a:xfrm>
              <a:off x="4340691" y="5463833"/>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grpSp>
        <p:nvGrpSpPr>
          <p:cNvPr id="174" name="Group 173">
            <a:extLst>
              <a:ext uri="{FF2B5EF4-FFF2-40B4-BE49-F238E27FC236}">
                <a16:creationId xmlns:a16="http://schemas.microsoft.com/office/drawing/2014/main" id="{D25612B2-DF6F-40E5-94D2-A613D8A9273F}"/>
              </a:ext>
            </a:extLst>
          </p:cNvPr>
          <p:cNvGrpSpPr/>
          <p:nvPr/>
        </p:nvGrpSpPr>
        <p:grpSpPr>
          <a:xfrm>
            <a:off x="6289499" y="4400441"/>
            <a:ext cx="2391596" cy="768916"/>
            <a:chOff x="3342527" y="4401674"/>
            <a:chExt cx="2391596" cy="768916"/>
          </a:xfrm>
        </p:grpSpPr>
        <p:grpSp>
          <p:nvGrpSpPr>
            <p:cNvPr id="175" name="Group 174">
              <a:extLst>
                <a:ext uri="{FF2B5EF4-FFF2-40B4-BE49-F238E27FC236}">
                  <a16:creationId xmlns:a16="http://schemas.microsoft.com/office/drawing/2014/main" id="{ED8166B8-C218-483E-AC14-DD6BA18DFB46}"/>
                </a:ext>
              </a:extLst>
            </p:cNvPr>
            <p:cNvGrpSpPr/>
            <p:nvPr/>
          </p:nvGrpSpPr>
          <p:grpSpPr>
            <a:xfrm>
              <a:off x="3342527" y="4401674"/>
              <a:ext cx="2391596" cy="768916"/>
              <a:chOff x="3342527" y="4431170"/>
              <a:chExt cx="2391596" cy="768916"/>
            </a:xfrm>
          </p:grpSpPr>
          <p:sp>
            <p:nvSpPr>
              <p:cNvPr id="177" name="TextBox 176">
                <a:extLst>
                  <a:ext uri="{FF2B5EF4-FFF2-40B4-BE49-F238E27FC236}">
                    <a16:creationId xmlns:a16="http://schemas.microsoft.com/office/drawing/2014/main" id="{8DF55F99-7BDA-4991-AE9E-86A497DD57F8}"/>
                  </a:ext>
                </a:extLst>
              </p:cNvPr>
              <p:cNvSpPr txBox="1"/>
              <p:nvPr/>
            </p:nvSpPr>
            <p:spPr>
              <a:xfrm rot="16200000">
                <a:off x="3123782" y="4649915"/>
                <a:ext cx="741100"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 DVTs</a:t>
                </a:r>
              </a:p>
            </p:txBody>
          </p:sp>
          <p:grpSp>
            <p:nvGrpSpPr>
              <p:cNvPr id="178" name="Group 177">
                <a:extLst>
                  <a:ext uri="{FF2B5EF4-FFF2-40B4-BE49-F238E27FC236}">
                    <a16:creationId xmlns:a16="http://schemas.microsoft.com/office/drawing/2014/main" id="{274D2ED9-F72B-4720-B05E-24563767A5EC}"/>
                  </a:ext>
                </a:extLst>
              </p:cNvPr>
              <p:cNvGrpSpPr/>
              <p:nvPr/>
            </p:nvGrpSpPr>
            <p:grpSpPr>
              <a:xfrm>
                <a:off x="3518269" y="4468566"/>
                <a:ext cx="2215854" cy="731520"/>
                <a:chOff x="3569639" y="4468566"/>
                <a:chExt cx="2215854" cy="484242"/>
              </a:xfrm>
            </p:grpSpPr>
            <p:sp>
              <p:nvSpPr>
                <p:cNvPr id="179" name="Rectangle 178">
                  <a:extLst>
                    <a:ext uri="{FF2B5EF4-FFF2-40B4-BE49-F238E27FC236}">
                      <a16:creationId xmlns:a16="http://schemas.microsoft.com/office/drawing/2014/main" id="{3B85D31F-5E16-49E4-A17A-AD339DB8AB0E}"/>
                    </a:ext>
                  </a:extLst>
                </p:cNvPr>
                <p:cNvSpPr/>
                <p:nvPr/>
              </p:nvSpPr>
              <p:spPr>
                <a:xfrm>
                  <a:off x="4390481" y="4526516"/>
                  <a:ext cx="1395012" cy="348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80" name="Rectangle 179">
                  <a:extLst>
                    <a:ext uri="{FF2B5EF4-FFF2-40B4-BE49-F238E27FC236}">
                      <a16:creationId xmlns:a16="http://schemas.microsoft.com/office/drawing/2014/main" id="{7BBEACB6-5979-4FE9-AD32-FD5EF77FAC84}"/>
                    </a:ext>
                  </a:extLst>
                </p:cNvPr>
                <p:cNvSpPr/>
                <p:nvPr/>
              </p:nvSpPr>
              <p:spPr>
                <a:xfrm>
                  <a:off x="3569639" y="446856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181" name="Rectangle 180">
                  <a:extLst>
                    <a:ext uri="{FF2B5EF4-FFF2-40B4-BE49-F238E27FC236}">
                      <a16:creationId xmlns:a16="http://schemas.microsoft.com/office/drawing/2014/main" id="{DA119751-42A2-4B0B-8D0A-75B24222D227}"/>
                    </a:ext>
                  </a:extLst>
                </p:cNvPr>
                <p:cNvSpPr/>
                <p:nvPr/>
              </p:nvSpPr>
              <p:spPr>
                <a:xfrm>
                  <a:off x="3569639" y="474355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0xd400</a:t>
                  </a:r>
                </a:p>
              </p:txBody>
            </p:sp>
            <p:sp>
              <p:nvSpPr>
                <p:cNvPr id="182" name="Left Brace 181">
                  <a:extLst>
                    <a:ext uri="{FF2B5EF4-FFF2-40B4-BE49-F238E27FC236}">
                      <a16:creationId xmlns:a16="http://schemas.microsoft.com/office/drawing/2014/main" id="{E7F1AC1C-DA6D-4EB1-ADF6-A19B1085EDF4}"/>
                    </a:ext>
                  </a:extLst>
                </p:cNvPr>
                <p:cNvSpPr/>
                <p:nvPr/>
              </p:nvSpPr>
              <p:spPr>
                <a:xfrm>
                  <a:off x="3641123" y="4526516"/>
                  <a:ext cx="139501" cy="3487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pSp>
        </p:grpSp>
        <p:sp>
          <p:nvSpPr>
            <p:cNvPr id="176" name="Rectangle 175">
              <a:extLst>
                <a:ext uri="{FF2B5EF4-FFF2-40B4-BE49-F238E27FC236}">
                  <a16:creationId xmlns:a16="http://schemas.microsoft.com/office/drawing/2014/main" id="{F9B6CE3C-F39D-461C-B8D5-94F892FF3CFA}"/>
                </a:ext>
              </a:extLst>
            </p:cNvPr>
            <p:cNvSpPr/>
            <p:nvPr/>
          </p:nvSpPr>
          <p:spPr>
            <a:xfrm>
              <a:off x="4339111" y="4524377"/>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1</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grpSp>
        <p:nvGrpSpPr>
          <p:cNvPr id="149" name="Group 148">
            <a:extLst>
              <a:ext uri="{FF2B5EF4-FFF2-40B4-BE49-F238E27FC236}">
                <a16:creationId xmlns:a16="http://schemas.microsoft.com/office/drawing/2014/main" id="{B862483E-985A-42CB-AAF9-117555702190}"/>
              </a:ext>
            </a:extLst>
          </p:cNvPr>
          <p:cNvGrpSpPr/>
          <p:nvPr/>
        </p:nvGrpSpPr>
        <p:grpSpPr>
          <a:xfrm>
            <a:off x="7286083" y="4522667"/>
            <a:ext cx="1396592" cy="1176608"/>
            <a:chOff x="7286083" y="4522667"/>
            <a:chExt cx="1396592" cy="1176608"/>
          </a:xfrm>
        </p:grpSpPr>
        <p:sp>
          <p:nvSpPr>
            <p:cNvPr id="150" name="Rectangle 149">
              <a:extLst>
                <a:ext uri="{FF2B5EF4-FFF2-40B4-BE49-F238E27FC236}">
                  <a16:creationId xmlns:a16="http://schemas.microsoft.com/office/drawing/2014/main" id="{04644545-4395-4DF8-9BDF-D31E62D1F5B0}"/>
                </a:ext>
              </a:extLst>
            </p:cNvPr>
            <p:cNvSpPr/>
            <p:nvPr/>
          </p:nvSpPr>
          <p:spPr>
            <a:xfrm>
              <a:off x="7286083" y="4522667"/>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1</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51" name="Rectangle 150">
              <a:extLst>
                <a:ext uri="{FF2B5EF4-FFF2-40B4-BE49-F238E27FC236}">
                  <a16:creationId xmlns:a16="http://schemas.microsoft.com/office/drawing/2014/main" id="{57EE9AB5-744D-4382-9C4C-64D6E64EFC20}"/>
                </a:ext>
              </a:extLst>
            </p:cNvPr>
            <p:cNvSpPr/>
            <p:nvPr/>
          </p:nvSpPr>
          <p:spPr>
            <a:xfrm>
              <a:off x="7287663" y="5146982"/>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52" name="Rectangle 151">
              <a:extLst>
                <a:ext uri="{FF2B5EF4-FFF2-40B4-BE49-F238E27FC236}">
                  <a16:creationId xmlns:a16="http://schemas.microsoft.com/office/drawing/2014/main" id="{C05D9A55-B1EC-4E4D-AD4F-80D140A43E55}"/>
                </a:ext>
              </a:extLst>
            </p:cNvPr>
            <p:cNvSpPr/>
            <p:nvPr/>
          </p:nvSpPr>
          <p:spPr>
            <a:xfrm>
              <a:off x="7287663" y="5462123"/>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spTree>
    <p:extLst>
      <p:ext uri="{BB962C8B-B14F-4D97-AF65-F5344CB8AC3E}">
        <p14:creationId xmlns:p14="http://schemas.microsoft.com/office/powerpoint/2010/main" val="195891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wipe(left)">
                                      <p:cBhvr>
                                        <p:cTn id="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D26D62-C585-413C-8310-107C7404F4DE}"/>
              </a:ext>
            </a:extLst>
          </p:cNvPr>
          <p:cNvSpPr/>
          <p:nvPr/>
        </p:nvSpPr>
        <p:spPr>
          <a:xfrm>
            <a:off x="4339111" y="186700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4" name="Rectangle 3">
            <a:extLst>
              <a:ext uri="{FF2B5EF4-FFF2-40B4-BE49-F238E27FC236}">
                <a16:creationId xmlns:a16="http://schemas.microsoft.com/office/drawing/2014/main" id="{B0680EC1-236F-453A-B6F9-EAAB75150412}"/>
              </a:ext>
            </a:extLst>
          </p:cNvPr>
          <p:cNvSpPr/>
          <p:nvPr/>
        </p:nvSpPr>
        <p:spPr>
          <a:xfrm>
            <a:off x="4339111" y="192064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 name="Rectangle 8">
            <a:extLst>
              <a:ext uri="{FF2B5EF4-FFF2-40B4-BE49-F238E27FC236}">
                <a16:creationId xmlns:a16="http://schemas.microsoft.com/office/drawing/2014/main" id="{7F6D6C53-C936-43AE-A778-206660EEC3F2}"/>
              </a:ext>
            </a:extLst>
          </p:cNvPr>
          <p:cNvSpPr/>
          <p:nvPr/>
        </p:nvSpPr>
        <p:spPr>
          <a:xfrm>
            <a:off x="4339111" y="197079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7773C936-15A0-4B4A-AEB0-DEB06366B254}"/>
              </a:ext>
            </a:extLst>
          </p:cNvPr>
          <p:cNvSpPr/>
          <p:nvPr/>
        </p:nvSpPr>
        <p:spPr>
          <a:xfrm>
            <a:off x="3518269" y="188488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0xa000</a:t>
            </a:r>
          </a:p>
        </p:txBody>
      </p:sp>
      <p:sp>
        <p:nvSpPr>
          <p:cNvPr id="26" name="Rectangle 25">
            <a:extLst>
              <a:ext uri="{FF2B5EF4-FFF2-40B4-BE49-F238E27FC236}">
                <a16:creationId xmlns:a16="http://schemas.microsoft.com/office/drawing/2014/main" id="{9887E588-5570-43AF-9C48-9B6623873AD0}"/>
              </a:ext>
            </a:extLst>
          </p:cNvPr>
          <p:cNvSpPr/>
          <p:nvPr/>
        </p:nvSpPr>
        <p:spPr>
          <a:xfrm>
            <a:off x="4340691" y="225994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8FC09759-A2E8-4287-A36B-D47AD04D0ACE}"/>
              </a:ext>
            </a:extLst>
          </p:cNvPr>
          <p:cNvSpPr/>
          <p:nvPr/>
        </p:nvSpPr>
        <p:spPr>
          <a:xfrm>
            <a:off x="3518269" y="216181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0xa200</a:t>
            </a:r>
          </a:p>
        </p:txBody>
      </p:sp>
      <p:sp>
        <p:nvSpPr>
          <p:cNvPr id="52" name="TextBox 51">
            <a:extLst>
              <a:ext uri="{FF2B5EF4-FFF2-40B4-BE49-F238E27FC236}">
                <a16:creationId xmlns:a16="http://schemas.microsoft.com/office/drawing/2014/main" id="{F3801E41-013D-4FEC-8B7C-FF9A6AFA6155}"/>
              </a:ext>
            </a:extLst>
          </p:cNvPr>
          <p:cNvSpPr txBox="1"/>
          <p:nvPr/>
        </p:nvSpPr>
        <p:spPr>
          <a:xfrm rot="16200000">
            <a:off x="3065599" y="207346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55" name="Left Brace 54">
            <a:extLst>
              <a:ext uri="{FF2B5EF4-FFF2-40B4-BE49-F238E27FC236}">
                <a16:creationId xmlns:a16="http://schemas.microsoft.com/office/drawing/2014/main" id="{78D531DB-FAAF-4A00-8366-2373DD8B1186}"/>
              </a:ext>
            </a:extLst>
          </p:cNvPr>
          <p:cNvSpPr/>
          <p:nvPr/>
        </p:nvSpPr>
        <p:spPr>
          <a:xfrm>
            <a:off x="3589753" y="190805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 name="Rectangle 4">
            <a:extLst>
              <a:ext uri="{FF2B5EF4-FFF2-40B4-BE49-F238E27FC236}">
                <a16:creationId xmlns:a16="http://schemas.microsoft.com/office/drawing/2014/main" id="{77035EA3-DB5C-481A-BEB7-732DC25A4A28}"/>
              </a:ext>
            </a:extLst>
          </p:cNvPr>
          <p:cNvSpPr/>
          <p:nvPr/>
        </p:nvSpPr>
        <p:spPr>
          <a:xfrm>
            <a:off x="4339111" y="2729898"/>
            <a:ext cx="1395012" cy="699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8" name="Rectangle 17">
            <a:extLst>
              <a:ext uri="{FF2B5EF4-FFF2-40B4-BE49-F238E27FC236}">
                <a16:creationId xmlns:a16="http://schemas.microsoft.com/office/drawing/2014/main" id="{5720BD92-5996-4999-B1D6-27C82D6CDA87}"/>
              </a:ext>
            </a:extLst>
          </p:cNvPr>
          <p:cNvSpPr/>
          <p:nvPr/>
        </p:nvSpPr>
        <p:spPr>
          <a:xfrm>
            <a:off x="4340436" y="3537736"/>
            <a:ext cx="1395012" cy="837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31" name="Rectangle 30">
            <a:extLst>
              <a:ext uri="{FF2B5EF4-FFF2-40B4-BE49-F238E27FC236}">
                <a16:creationId xmlns:a16="http://schemas.microsoft.com/office/drawing/2014/main" id="{729DF009-8BD4-49EF-8919-983C7981DAF5}"/>
              </a:ext>
            </a:extLst>
          </p:cNvPr>
          <p:cNvSpPr/>
          <p:nvPr/>
        </p:nvSpPr>
        <p:spPr>
          <a:xfrm>
            <a:off x="3518269" y="2677243"/>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0xb000</a:t>
            </a:r>
          </a:p>
        </p:txBody>
      </p:sp>
      <p:sp>
        <p:nvSpPr>
          <p:cNvPr id="32" name="Rectangle 31">
            <a:extLst>
              <a:ext uri="{FF2B5EF4-FFF2-40B4-BE49-F238E27FC236}">
                <a16:creationId xmlns:a16="http://schemas.microsoft.com/office/drawing/2014/main" id="{C3C8C990-072F-4854-99D6-2BF3AECC1112}"/>
              </a:ext>
            </a:extLst>
          </p:cNvPr>
          <p:cNvSpPr/>
          <p:nvPr/>
        </p:nvSpPr>
        <p:spPr>
          <a:xfrm>
            <a:off x="3518269" y="3283317"/>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0xb800</a:t>
            </a:r>
          </a:p>
        </p:txBody>
      </p:sp>
      <p:sp>
        <p:nvSpPr>
          <p:cNvPr id="33" name="Rectangle 32">
            <a:extLst>
              <a:ext uri="{FF2B5EF4-FFF2-40B4-BE49-F238E27FC236}">
                <a16:creationId xmlns:a16="http://schemas.microsoft.com/office/drawing/2014/main" id="{CFB38ADA-B8DB-49A5-A29C-1BFDF351680D}"/>
              </a:ext>
            </a:extLst>
          </p:cNvPr>
          <p:cNvSpPr/>
          <p:nvPr/>
        </p:nvSpPr>
        <p:spPr>
          <a:xfrm>
            <a:off x="3518269" y="350774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0xc000</a:t>
            </a:r>
          </a:p>
        </p:txBody>
      </p:sp>
      <p:sp>
        <p:nvSpPr>
          <p:cNvPr id="34" name="Rectangle 33">
            <a:extLst>
              <a:ext uri="{FF2B5EF4-FFF2-40B4-BE49-F238E27FC236}">
                <a16:creationId xmlns:a16="http://schemas.microsoft.com/office/drawing/2014/main" id="{FB8686B2-C7E2-4E8F-A4AC-DC4BE02D8EC7}"/>
              </a:ext>
            </a:extLst>
          </p:cNvPr>
          <p:cNvSpPr/>
          <p:nvPr/>
        </p:nvSpPr>
        <p:spPr>
          <a:xfrm>
            <a:off x="3518269" y="4231494"/>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0xc400</a:t>
            </a:r>
          </a:p>
        </p:txBody>
      </p:sp>
      <p:sp>
        <p:nvSpPr>
          <p:cNvPr id="53" name="TextBox 52">
            <a:extLst>
              <a:ext uri="{FF2B5EF4-FFF2-40B4-BE49-F238E27FC236}">
                <a16:creationId xmlns:a16="http://schemas.microsoft.com/office/drawing/2014/main" id="{48B0B0EC-5921-4B8A-94F1-ED01F41F1409}"/>
              </a:ext>
            </a:extLst>
          </p:cNvPr>
          <p:cNvSpPr txBox="1"/>
          <p:nvPr/>
        </p:nvSpPr>
        <p:spPr>
          <a:xfrm rot="16200000">
            <a:off x="3322648" y="2932417"/>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endParaRPr lang="en-US" sz="1373" b="1" dirty="0">
              <a:latin typeface="+mj-lt"/>
              <a:cs typeface="Times New Roman" panose="02020603050405020304" pitchFamily="18" charset="0"/>
            </a:endParaRPr>
          </a:p>
        </p:txBody>
      </p:sp>
      <p:sp>
        <p:nvSpPr>
          <p:cNvPr id="56" name="Left Brace 55">
            <a:extLst>
              <a:ext uri="{FF2B5EF4-FFF2-40B4-BE49-F238E27FC236}">
                <a16:creationId xmlns:a16="http://schemas.microsoft.com/office/drawing/2014/main" id="{E37E1F12-5C7B-463F-AB03-09B2796A7684}"/>
              </a:ext>
            </a:extLst>
          </p:cNvPr>
          <p:cNvSpPr/>
          <p:nvPr/>
        </p:nvSpPr>
        <p:spPr>
          <a:xfrm>
            <a:off x="3589753" y="2729898"/>
            <a:ext cx="139501" cy="6994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58" name="TextBox 57">
            <a:extLst>
              <a:ext uri="{FF2B5EF4-FFF2-40B4-BE49-F238E27FC236}">
                <a16:creationId xmlns:a16="http://schemas.microsoft.com/office/drawing/2014/main" id="{74E105C2-6DB5-40C8-B535-C3D0D9C70A6F}"/>
              </a:ext>
            </a:extLst>
          </p:cNvPr>
          <p:cNvSpPr txBox="1"/>
          <p:nvPr/>
        </p:nvSpPr>
        <p:spPr>
          <a:xfrm rot="16200000">
            <a:off x="3320469" y="3818051"/>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endParaRPr lang="en-US" sz="1373" b="1" dirty="0">
              <a:latin typeface="+mj-lt"/>
              <a:cs typeface="Times New Roman" panose="02020603050405020304" pitchFamily="18" charset="0"/>
            </a:endParaRPr>
          </a:p>
        </p:txBody>
      </p:sp>
      <p:sp>
        <p:nvSpPr>
          <p:cNvPr id="59" name="Left Brace 58">
            <a:extLst>
              <a:ext uri="{FF2B5EF4-FFF2-40B4-BE49-F238E27FC236}">
                <a16:creationId xmlns:a16="http://schemas.microsoft.com/office/drawing/2014/main" id="{7B2C0941-5FD9-4E97-93C1-9E7E472807B4}"/>
              </a:ext>
            </a:extLst>
          </p:cNvPr>
          <p:cNvSpPr/>
          <p:nvPr/>
        </p:nvSpPr>
        <p:spPr>
          <a:xfrm>
            <a:off x="3587574" y="3537736"/>
            <a:ext cx="141680" cy="8370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2" name="Title 1">
            <a:extLst>
              <a:ext uri="{FF2B5EF4-FFF2-40B4-BE49-F238E27FC236}">
                <a16:creationId xmlns:a16="http://schemas.microsoft.com/office/drawing/2014/main" id="{1E60518B-6E42-4C2B-8AEB-33923FD54D39}"/>
              </a:ext>
            </a:extLst>
          </p:cNvPr>
          <p:cNvSpPr>
            <a:spLocks noGrp="1"/>
          </p:cNvSpPr>
          <p:nvPr>
            <p:ph type="title"/>
          </p:nvPr>
        </p:nvSpPr>
        <p:spPr>
          <a:xfrm>
            <a:off x="838200" y="365125"/>
            <a:ext cx="10515600" cy="1325563"/>
          </a:xfrm>
        </p:spPr>
        <p:txBody>
          <a:bodyPr/>
          <a:lstStyle/>
          <a:p>
            <a:r>
              <a:rPr lang="en-US" dirty="0"/>
              <a:t>Object Construction </a:t>
            </a:r>
            <a:r>
              <a:rPr lang="en-US"/>
              <a:t>(optimization)</a:t>
            </a:r>
            <a:endParaRPr lang="en-US" dirty="0"/>
          </a:p>
        </p:txBody>
      </p:sp>
      <p:sp>
        <p:nvSpPr>
          <p:cNvPr id="7" name="Rectangle 6">
            <a:extLst>
              <a:ext uri="{FF2B5EF4-FFF2-40B4-BE49-F238E27FC236}">
                <a16:creationId xmlns:a16="http://schemas.microsoft.com/office/drawing/2014/main" id="{A69ADF6D-A2B1-48EA-9108-4AE8B5F2D740}"/>
              </a:ext>
            </a:extLst>
          </p:cNvPr>
          <p:cNvSpPr/>
          <p:nvPr/>
        </p:nvSpPr>
        <p:spPr>
          <a:xfrm>
            <a:off x="4439611" y="2815193"/>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8" name="Rectangle 7">
            <a:extLst>
              <a:ext uri="{FF2B5EF4-FFF2-40B4-BE49-F238E27FC236}">
                <a16:creationId xmlns:a16="http://schemas.microsoft.com/office/drawing/2014/main" id="{B01D4EFF-133C-4A2E-B3C7-40EDD9E2DD23}"/>
              </a:ext>
            </a:extLst>
          </p:cNvPr>
          <p:cNvSpPr/>
          <p:nvPr/>
        </p:nvSpPr>
        <p:spPr>
          <a:xfrm>
            <a:off x="4439611" y="2991464"/>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12" name="Straight Connector 11">
            <a:extLst>
              <a:ext uri="{FF2B5EF4-FFF2-40B4-BE49-F238E27FC236}">
                <a16:creationId xmlns:a16="http://schemas.microsoft.com/office/drawing/2014/main" id="{19B02F9A-3FD0-4A15-828F-4257930CC4C8}"/>
              </a:ext>
            </a:extLst>
          </p:cNvPr>
          <p:cNvCxnSpPr/>
          <p:nvPr/>
        </p:nvCxnSpPr>
        <p:spPr>
          <a:xfrm flipV="1">
            <a:off x="5137115" y="2924506"/>
            <a:ext cx="81375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5158674E-E9CD-4EF3-ACED-A478D60C88FE}"/>
              </a:ext>
            </a:extLst>
          </p:cNvPr>
          <p:cNvCxnSpPr/>
          <p:nvPr/>
        </p:nvCxnSpPr>
        <p:spPr>
          <a:xfrm flipV="1">
            <a:off x="5950873" y="2926393"/>
            <a:ext cx="0" cy="1591056"/>
          </a:xfrm>
          <a:prstGeom prst="line">
            <a:avLst/>
          </a:prstGeom>
          <a:ln w="12700"/>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B1336703-B9D0-4888-B5E9-D95BB65A7DA5}"/>
              </a:ext>
            </a:extLst>
          </p:cNvPr>
          <p:cNvCxnSpPr/>
          <p:nvPr/>
        </p:nvCxnSpPr>
        <p:spPr>
          <a:xfrm flipV="1">
            <a:off x="5723769" y="4526516"/>
            <a:ext cx="227104"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9CE06118-B900-48BD-A99C-98244E457C16}"/>
              </a:ext>
            </a:extLst>
          </p:cNvPr>
          <p:cNvSpPr/>
          <p:nvPr/>
        </p:nvSpPr>
        <p:spPr>
          <a:xfrm>
            <a:off x="4440937" y="3623030"/>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21" name="Rectangle 20">
            <a:extLst>
              <a:ext uri="{FF2B5EF4-FFF2-40B4-BE49-F238E27FC236}">
                <a16:creationId xmlns:a16="http://schemas.microsoft.com/office/drawing/2014/main" id="{68D24D42-A277-4D62-BCFE-AFEA30A19781}"/>
              </a:ext>
            </a:extLst>
          </p:cNvPr>
          <p:cNvSpPr/>
          <p:nvPr/>
        </p:nvSpPr>
        <p:spPr>
          <a:xfrm>
            <a:off x="4440937" y="379930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23" name="Rectangle 22">
            <a:extLst>
              <a:ext uri="{FF2B5EF4-FFF2-40B4-BE49-F238E27FC236}">
                <a16:creationId xmlns:a16="http://schemas.microsoft.com/office/drawing/2014/main" id="{7C2C27AF-15E8-4798-9F7F-D60FBF0AD10B}"/>
              </a:ext>
            </a:extLst>
          </p:cNvPr>
          <p:cNvSpPr/>
          <p:nvPr/>
        </p:nvSpPr>
        <p:spPr>
          <a:xfrm>
            <a:off x="4788364" y="3855210"/>
            <a:ext cx="697506" cy="2092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24" name="Rectangle 23">
            <a:extLst>
              <a:ext uri="{FF2B5EF4-FFF2-40B4-BE49-F238E27FC236}">
                <a16:creationId xmlns:a16="http://schemas.microsoft.com/office/drawing/2014/main" id="{C5BC642D-7367-4AD3-924A-A53325C62E62}"/>
              </a:ext>
            </a:extLst>
          </p:cNvPr>
          <p:cNvSpPr/>
          <p:nvPr/>
        </p:nvSpPr>
        <p:spPr>
          <a:xfrm>
            <a:off x="4788364" y="403148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39" name="Straight Connector 38">
            <a:extLst>
              <a:ext uri="{FF2B5EF4-FFF2-40B4-BE49-F238E27FC236}">
                <a16:creationId xmlns:a16="http://schemas.microsoft.com/office/drawing/2014/main" id="{F283F202-CFBE-49E4-8C65-02D7B1F6C5A3}"/>
              </a:ext>
            </a:extLst>
          </p:cNvPr>
          <p:cNvCxnSpPr/>
          <p:nvPr/>
        </p:nvCxnSpPr>
        <p:spPr>
          <a:xfrm>
            <a:off x="5137117" y="3725788"/>
            <a:ext cx="915476" cy="1"/>
          </a:xfrm>
          <a:prstGeom prst="line">
            <a:avLst/>
          </a:prstGeom>
          <a:ln w="12700"/>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4C968C9D-46C6-42C3-9066-467C58718794}"/>
              </a:ext>
            </a:extLst>
          </p:cNvPr>
          <p:cNvCxnSpPr/>
          <p:nvPr/>
        </p:nvCxnSpPr>
        <p:spPr>
          <a:xfrm flipV="1">
            <a:off x="6052593" y="3723405"/>
            <a:ext cx="0" cy="1426464"/>
          </a:xfrm>
          <a:prstGeom prst="line">
            <a:avLst/>
          </a:prstGeom>
          <a:ln w="127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BE0E1118-CA7C-486F-A259-D34D10C08F43}"/>
              </a:ext>
            </a:extLst>
          </p:cNvPr>
          <p:cNvCxnSpPr/>
          <p:nvPr/>
        </p:nvCxnSpPr>
        <p:spPr>
          <a:xfrm flipV="1">
            <a:off x="5723771" y="5148690"/>
            <a:ext cx="328822"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2F6F853B-2535-4FE3-BDD3-3B7A2A682EE4}"/>
              </a:ext>
            </a:extLst>
          </p:cNvPr>
          <p:cNvCxnSpPr/>
          <p:nvPr/>
        </p:nvCxnSpPr>
        <p:spPr>
          <a:xfrm>
            <a:off x="5483072" y="3941259"/>
            <a:ext cx="669606"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672604CE-1506-4CFB-9E9B-A190FBF0A14F}"/>
              </a:ext>
            </a:extLst>
          </p:cNvPr>
          <p:cNvCxnSpPr/>
          <p:nvPr/>
        </p:nvCxnSpPr>
        <p:spPr>
          <a:xfrm flipV="1">
            <a:off x="6152678" y="3938575"/>
            <a:ext cx="0" cy="1517904"/>
          </a:xfrm>
          <a:prstGeom prst="line">
            <a:avLst/>
          </a:prstGeom>
          <a:ln w="1270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87995466-6EDC-4530-BCA1-4FD2284ECB42}"/>
              </a:ext>
            </a:extLst>
          </p:cNvPr>
          <p:cNvCxnSpPr/>
          <p:nvPr/>
        </p:nvCxnSpPr>
        <p:spPr>
          <a:xfrm flipV="1">
            <a:off x="5735703" y="5461986"/>
            <a:ext cx="416975"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C553FA2C-51D3-4DDB-860A-3DA53D1F6D9D}"/>
              </a:ext>
            </a:extLst>
          </p:cNvPr>
          <p:cNvSpPr txBox="1"/>
          <p:nvPr/>
        </p:nvSpPr>
        <p:spPr>
          <a:xfrm>
            <a:off x="525668" y="2416196"/>
            <a:ext cx="1374928" cy="303609"/>
          </a:xfrm>
          <a:prstGeom prst="rect">
            <a:avLst/>
          </a:prstGeom>
          <a:noFill/>
        </p:spPr>
        <p:txBody>
          <a:bodyPr wrap="none" rtlCol="0">
            <a:spAutoFit/>
          </a:bodyPr>
          <a:lstStyle/>
          <a:p>
            <a:r>
              <a:rPr lang="en-US" sz="1373" b="1" dirty="0">
                <a:latin typeface="+mj-lt"/>
                <a:cs typeface="Times New Roman" panose="02020603050405020304" pitchFamily="18" charset="0"/>
              </a:rPr>
              <a:t>Range Table (RT):</a:t>
            </a:r>
          </a:p>
        </p:txBody>
      </p:sp>
      <p:graphicFrame>
        <p:nvGraphicFramePr>
          <p:cNvPr id="47" name="Table 46">
            <a:extLst>
              <a:ext uri="{FF2B5EF4-FFF2-40B4-BE49-F238E27FC236}">
                <a16:creationId xmlns:a16="http://schemas.microsoft.com/office/drawing/2014/main" id="{4DA871A6-93A9-4372-8F12-56843719DF6B}"/>
              </a:ext>
            </a:extLst>
          </p:cNvPr>
          <p:cNvGraphicFramePr>
            <a:graphicFrameLocks noGrp="1"/>
          </p:cNvGraphicFramePr>
          <p:nvPr>
            <p:extLst/>
          </p:nvPr>
        </p:nvGraphicFramePr>
        <p:xfrm>
          <a:off x="778267" y="2710114"/>
          <a:ext cx="2371520" cy="967208"/>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[0xb000,0xb800]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[0xc000,0xc400]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1"/>
                  </a:ext>
                </a:extLst>
              </a:tr>
              <a:tr h="241802">
                <a:tc>
                  <a:txBody>
                    <a:bodyPr/>
                    <a:lstStyle/>
                    <a:p>
                      <a:pPr algn="ctr"/>
                      <a:r>
                        <a:rPr lang="en-US" sz="1200" i="1" dirty="0">
                          <a:latin typeface="+mj-lt"/>
                          <a:cs typeface="Arial" panose="020B0604020202020204" pitchFamily="34" charset="0"/>
                        </a:rPr>
                        <a:t>[0xd000,0xd400]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2"/>
                  </a:ext>
                </a:extLst>
              </a:tr>
              <a:tr h="241802">
                <a:tc>
                  <a:txBody>
                    <a:bodyPr/>
                    <a:lstStyle/>
                    <a:p>
                      <a:pPr algn="ctr"/>
                      <a:r>
                        <a:rPr lang="en-US" sz="1200" i="1" dirty="0">
                          <a:latin typeface="+mj-lt"/>
                          <a:cs typeface="Arial" panose="020B0604020202020204" pitchFamily="34" charset="0"/>
                        </a:rPr>
                        <a:t>[0xf000,0xf400]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3"/>
                  </a:ext>
                </a:extLst>
              </a:tr>
            </a:tbl>
          </a:graphicData>
        </a:graphic>
      </p:graphicFrame>
      <p:graphicFrame>
        <p:nvGraphicFramePr>
          <p:cNvPr id="48" name="Table 47">
            <a:extLst>
              <a:ext uri="{FF2B5EF4-FFF2-40B4-BE49-F238E27FC236}">
                <a16:creationId xmlns:a16="http://schemas.microsoft.com/office/drawing/2014/main" id="{527A97D1-BC82-4C91-9B83-49A27083C6F6}"/>
              </a:ext>
            </a:extLst>
          </p:cNvPr>
          <p:cNvGraphicFramePr>
            <a:graphicFrameLocks noGrp="1"/>
          </p:cNvGraphicFramePr>
          <p:nvPr>
            <p:extLst/>
          </p:nvPr>
        </p:nvGraphicFramePr>
        <p:xfrm>
          <a:off x="767542" y="195886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0xa200</a:t>
                      </a:r>
                    </a:p>
                  </a:txBody>
                  <a:tcPr marL="27900" marR="27900" marT="27900" marB="27900" anchor="ctr"/>
                </a:tc>
                <a:extLst>
                  <a:ext uri="{0D108BD9-81ED-4DB2-BD59-A6C34878D82A}">
                    <a16:rowId xmlns:a16="http://schemas.microsoft.com/office/drawing/2014/main" val="10001"/>
                  </a:ext>
                </a:extLst>
              </a:tr>
            </a:tbl>
          </a:graphicData>
        </a:graphic>
      </p:graphicFrame>
      <p:graphicFrame>
        <p:nvGraphicFramePr>
          <p:cNvPr id="49" name="Table 48">
            <a:extLst>
              <a:ext uri="{FF2B5EF4-FFF2-40B4-BE49-F238E27FC236}">
                <a16:creationId xmlns:a16="http://schemas.microsoft.com/office/drawing/2014/main" id="{EC031D34-20C7-420B-B9C4-6A81A94B1BB1}"/>
              </a:ext>
            </a:extLst>
          </p:cNvPr>
          <p:cNvGraphicFramePr>
            <a:graphicFrameLocks noGrp="1"/>
          </p:cNvGraphicFramePr>
          <p:nvPr>
            <p:extLst/>
          </p:nvPr>
        </p:nvGraphicFramePr>
        <p:xfrm>
          <a:off x="767102" y="3963500"/>
          <a:ext cx="2371520" cy="241802"/>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0xd000</a:t>
                      </a:r>
                    </a:p>
                  </a:txBody>
                  <a:tcPr marL="27900" marR="27900" marT="27900" marB="27900" anchor="ctr"/>
                </a:tc>
                <a:extLst>
                  <a:ext uri="{0D108BD9-81ED-4DB2-BD59-A6C34878D82A}">
                    <a16:rowId xmlns:a16="http://schemas.microsoft.com/office/drawing/2014/main" val="10000"/>
                  </a:ext>
                </a:extLst>
              </a:tr>
            </a:tbl>
          </a:graphicData>
        </a:graphic>
      </p:graphicFrame>
      <p:graphicFrame>
        <p:nvGraphicFramePr>
          <p:cNvPr id="50" name="Table 49">
            <a:extLst>
              <a:ext uri="{FF2B5EF4-FFF2-40B4-BE49-F238E27FC236}">
                <a16:creationId xmlns:a16="http://schemas.microsoft.com/office/drawing/2014/main" id="{85A8DC12-1A67-4C2E-8F3A-E15F63884BF6}"/>
              </a:ext>
            </a:extLst>
          </p:cNvPr>
          <p:cNvGraphicFramePr>
            <a:graphicFrameLocks noGrp="1"/>
          </p:cNvGraphicFramePr>
          <p:nvPr>
            <p:extLst/>
          </p:nvPr>
        </p:nvGraphicFramePr>
        <p:xfrm>
          <a:off x="767102" y="4486324"/>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0xf000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0xf200</a:t>
                      </a:r>
                    </a:p>
                  </a:txBody>
                  <a:tcPr marL="27900" marR="27900" marT="27900" marB="27900" anchor="ctr"/>
                </a:tc>
                <a:extLst>
                  <a:ext uri="{0D108BD9-81ED-4DB2-BD59-A6C34878D82A}">
                    <a16:rowId xmlns:a16="http://schemas.microsoft.com/office/drawing/2014/main" val="10001"/>
                  </a:ext>
                </a:extLst>
              </a:tr>
            </a:tbl>
          </a:graphicData>
        </a:graphic>
      </p:graphicFrame>
      <p:sp>
        <p:nvSpPr>
          <p:cNvPr id="69" name="TextBox 68">
            <a:extLst>
              <a:ext uri="{FF2B5EF4-FFF2-40B4-BE49-F238E27FC236}">
                <a16:creationId xmlns:a16="http://schemas.microsoft.com/office/drawing/2014/main" id="{9330B389-AE7C-43FC-AA3F-2A4305108393}"/>
              </a:ext>
            </a:extLst>
          </p:cNvPr>
          <p:cNvSpPr txBox="1"/>
          <p:nvPr/>
        </p:nvSpPr>
        <p:spPr>
          <a:xfrm>
            <a:off x="525668" y="167385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70" name="TextBox 69">
            <a:extLst>
              <a:ext uri="{FF2B5EF4-FFF2-40B4-BE49-F238E27FC236}">
                <a16:creationId xmlns:a16="http://schemas.microsoft.com/office/drawing/2014/main" id="{F96FC4E0-9D45-48FA-B99B-D8B3DA31A0A8}"/>
              </a:ext>
            </a:extLst>
          </p:cNvPr>
          <p:cNvSpPr txBox="1"/>
          <p:nvPr/>
        </p:nvSpPr>
        <p:spPr>
          <a:xfrm>
            <a:off x="525668" y="3664891"/>
            <a:ext cx="2187330" cy="303609"/>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’s DVT Look-up Table (DLT):</a:t>
            </a:r>
          </a:p>
        </p:txBody>
      </p:sp>
      <p:sp>
        <p:nvSpPr>
          <p:cNvPr id="71" name="TextBox 70">
            <a:extLst>
              <a:ext uri="{FF2B5EF4-FFF2-40B4-BE49-F238E27FC236}">
                <a16:creationId xmlns:a16="http://schemas.microsoft.com/office/drawing/2014/main" id="{768F4F75-0567-4095-B601-EC1DD7CE200C}"/>
              </a:ext>
            </a:extLst>
          </p:cNvPr>
          <p:cNvSpPr txBox="1"/>
          <p:nvPr/>
        </p:nvSpPr>
        <p:spPr>
          <a:xfrm>
            <a:off x="525668" y="4185999"/>
            <a:ext cx="2187330" cy="303609"/>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’s DVT Look-up Table (DLT):</a:t>
            </a:r>
          </a:p>
        </p:txBody>
      </p:sp>
      <p:sp>
        <p:nvSpPr>
          <p:cNvPr id="75" name="Rectangle 74">
            <a:extLst>
              <a:ext uri="{FF2B5EF4-FFF2-40B4-BE49-F238E27FC236}">
                <a16:creationId xmlns:a16="http://schemas.microsoft.com/office/drawing/2014/main" id="{975695B9-0527-49EA-94BC-FF22ABC4B1C1}"/>
              </a:ext>
            </a:extLst>
          </p:cNvPr>
          <p:cNvSpPr/>
          <p:nvPr/>
        </p:nvSpPr>
        <p:spPr>
          <a:xfrm>
            <a:off x="7286083" y="1865290"/>
            <a:ext cx="1395012" cy="3990075"/>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2" name="Rectangle 81">
            <a:extLst>
              <a:ext uri="{FF2B5EF4-FFF2-40B4-BE49-F238E27FC236}">
                <a16:creationId xmlns:a16="http://schemas.microsoft.com/office/drawing/2014/main" id="{AE034F30-DFCA-47A6-9075-88A0E2517CED}"/>
              </a:ext>
            </a:extLst>
          </p:cNvPr>
          <p:cNvSpPr/>
          <p:nvPr/>
        </p:nvSpPr>
        <p:spPr>
          <a:xfrm>
            <a:off x="7286083" y="2021678"/>
            <a:ext cx="1395012" cy="62775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83" name="Rectangle 82">
            <a:extLst>
              <a:ext uri="{FF2B5EF4-FFF2-40B4-BE49-F238E27FC236}">
                <a16:creationId xmlns:a16="http://schemas.microsoft.com/office/drawing/2014/main" id="{B0BA9282-436B-4A15-B50E-BF536DE42AFB}"/>
              </a:ext>
            </a:extLst>
          </p:cNvPr>
          <p:cNvSpPr/>
          <p:nvPr/>
        </p:nvSpPr>
        <p:spPr>
          <a:xfrm>
            <a:off x="7286083" y="2071826"/>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4" name="Rectangle 83">
            <a:extLst>
              <a:ext uri="{FF2B5EF4-FFF2-40B4-BE49-F238E27FC236}">
                <a16:creationId xmlns:a16="http://schemas.microsoft.com/office/drawing/2014/main" id="{A66C2097-243D-48FB-9BE2-8E563533B808}"/>
              </a:ext>
            </a:extLst>
          </p:cNvPr>
          <p:cNvSpPr/>
          <p:nvPr/>
        </p:nvSpPr>
        <p:spPr>
          <a:xfrm>
            <a:off x="6465241" y="198591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0xa100</a:t>
            </a:r>
          </a:p>
        </p:txBody>
      </p:sp>
      <p:sp>
        <p:nvSpPr>
          <p:cNvPr id="85" name="Rectangle 84">
            <a:extLst>
              <a:ext uri="{FF2B5EF4-FFF2-40B4-BE49-F238E27FC236}">
                <a16:creationId xmlns:a16="http://schemas.microsoft.com/office/drawing/2014/main" id="{93AF38EB-1435-4964-8085-CCB8F06823E3}"/>
              </a:ext>
            </a:extLst>
          </p:cNvPr>
          <p:cNvSpPr/>
          <p:nvPr/>
        </p:nvSpPr>
        <p:spPr>
          <a:xfrm>
            <a:off x="7287663" y="2360971"/>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86" name="Rectangle 85">
            <a:extLst>
              <a:ext uri="{FF2B5EF4-FFF2-40B4-BE49-F238E27FC236}">
                <a16:creationId xmlns:a16="http://schemas.microsoft.com/office/drawing/2014/main" id="{40276664-55FB-4BD8-81FA-D04EF7802660}"/>
              </a:ext>
            </a:extLst>
          </p:cNvPr>
          <p:cNvSpPr/>
          <p:nvPr/>
        </p:nvSpPr>
        <p:spPr>
          <a:xfrm>
            <a:off x="6465241" y="226284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0xa300</a:t>
            </a:r>
          </a:p>
        </p:txBody>
      </p:sp>
      <p:sp>
        <p:nvSpPr>
          <p:cNvPr id="87" name="TextBox 86">
            <a:extLst>
              <a:ext uri="{FF2B5EF4-FFF2-40B4-BE49-F238E27FC236}">
                <a16:creationId xmlns:a16="http://schemas.microsoft.com/office/drawing/2014/main" id="{8F45AA16-7FB4-4061-9C55-EEBE46DF1151}"/>
              </a:ext>
            </a:extLst>
          </p:cNvPr>
          <p:cNvSpPr txBox="1"/>
          <p:nvPr/>
        </p:nvSpPr>
        <p:spPr>
          <a:xfrm rot="16200000">
            <a:off x="6012571" y="2174490"/>
            <a:ext cx="902109" cy="303609"/>
          </a:xfrm>
          <a:prstGeom prst="rect">
            <a:avLst/>
          </a:prstGeom>
          <a:noFill/>
        </p:spPr>
        <p:txBody>
          <a:bodyPr wrap="square" rtlCol="0">
            <a:spAutoFit/>
          </a:bodyPr>
          <a:lstStyle/>
          <a:p>
            <a:pPr algn="ctr"/>
            <a:r>
              <a:rPr lang="en-US" sz="1373" b="1" dirty="0" err="1">
                <a:latin typeface="+mj-lt"/>
                <a:cs typeface="Times New Roman" panose="02020603050405020304" pitchFamily="18" charset="0"/>
              </a:rPr>
              <a:t>globals</a:t>
            </a:r>
            <a:endParaRPr lang="en-US" sz="1373" b="1" dirty="0">
              <a:latin typeface="+mj-lt"/>
              <a:cs typeface="Times New Roman" panose="02020603050405020304" pitchFamily="18" charset="0"/>
            </a:endParaRPr>
          </a:p>
        </p:txBody>
      </p:sp>
      <p:sp>
        <p:nvSpPr>
          <p:cNvPr id="88" name="Left Brace 87">
            <a:extLst>
              <a:ext uri="{FF2B5EF4-FFF2-40B4-BE49-F238E27FC236}">
                <a16:creationId xmlns:a16="http://schemas.microsoft.com/office/drawing/2014/main" id="{FCB18AC8-F326-406C-ABC1-E38D2F90126A}"/>
              </a:ext>
            </a:extLst>
          </p:cNvPr>
          <p:cNvSpPr/>
          <p:nvPr/>
        </p:nvSpPr>
        <p:spPr>
          <a:xfrm>
            <a:off x="6536725" y="2009084"/>
            <a:ext cx="139501" cy="621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90" name="Rectangle 89">
            <a:extLst>
              <a:ext uri="{FF2B5EF4-FFF2-40B4-BE49-F238E27FC236}">
                <a16:creationId xmlns:a16="http://schemas.microsoft.com/office/drawing/2014/main" id="{4A4DAC5D-63D0-4575-B92D-29B7FF2DD025}"/>
              </a:ext>
            </a:extLst>
          </p:cNvPr>
          <p:cNvSpPr/>
          <p:nvPr/>
        </p:nvSpPr>
        <p:spPr>
          <a:xfrm>
            <a:off x="7286083" y="2830928"/>
            <a:ext cx="1395012" cy="699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1" name="Rectangle 90">
            <a:extLst>
              <a:ext uri="{FF2B5EF4-FFF2-40B4-BE49-F238E27FC236}">
                <a16:creationId xmlns:a16="http://schemas.microsoft.com/office/drawing/2014/main" id="{7D309C41-19EB-4DDD-89BF-F84547C57BCE}"/>
              </a:ext>
            </a:extLst>
          </p:cNvPr>
          <p:cNvSpPr/>
          <p:nvPr/>
        </p:nvSpPr>
        <p:spPr>
          <a:xfrm>
            <a:off x="7287408" y="3638766"/>
            <a:ext cx="1395012" cy="83700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92" name="Rectangle 91">
            <a:extLst>
              <a:ext uri="{FF2B5EF4-FFF2-40B4-BE49-F238E27FC236}">
                <a16:creationId xmlns:a16="http://schemas.microsoft.com/office/drawing/2014/main" id="{D559B6DB-3853-47F1-B539-8D4A6B026C7B}"/>
              </a:ext>
            </a:extLst>
          </p:cNvPr>
          <p:cNvSpPr/>
          <p:nvPr/>
        </p:nvSpPr>
        <p:spPr>
          <a:xfrm>
            <a:off x="6465241" y="2778273"/>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0xb100</a:t>
            </a:r>
          </a:p>
        </p:txBody>
      </p:sp>
      <p:sp>
        <p:nvSpPr>
          <p:cNvPr id="93" name="Rectangle 92">
            <a:extLst>
              <a:ext uri="{FF2B5EF4-FFF2-40B4-BE49-F238E27FC236}">
                <a16:creationId xmlns:a16="http://schemas.microsoft.com/office/drawing/2014/main" id="{37BF51A1-1C22-481C-8688-71002A76A8B5}"/>
              </a:ext>
            </a:extLst>
          </p:cNvPr>
          <p:cNvSpPr/>
          <p:nvPr/>
        </p:nvSpPr>
        <p:spPr>
          <a:xfrm>
            <a:off x="6465241" y="3384347"/>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0xb900</a:t>
            </a:r>
          </a:p>
        </p:txBody>
      </p:sp>
      <p:sp>
        <p:nvSpPr>
          <p:cNvPr id="94" name="Rectangle 93">
            <a:extLst>
              <a:ext uri="{FF2B5EF4-FFF2-40B4-BE49-F238E27FC236}">
                <a16:creationId xmlns:a16="http://schemas.microsoft.com/office/drawing/2014/main" id="{34FDA2C6-15C0-410A-B91E-E08280003BFF}"/>
              </a:ext>
            </a:extLst>
          </p:cNvPr>
          <p:cNvSpPr/>
          <p:nvPr/>
        </p:nvSpPr>
        <p:spPr>
          <a:xfrm>
            <a:off x="6465241" y="3608772"/>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0xc100</a:t>
            </a:r>
          </a:p>
        </p:txBody>
      </p:sp>
      <p:sp>
        <p:nvSpPr>
          <p:cNvPr id="95" name="Rectangle 94">
            <a:extLst>
              <a:ext uri="{FF2B5EF4-FFF2-40B4-BE49-F238E27FC236}">
                <a16:creationId xmlns:a16="http://schemas.microsoft.com/office/drawing/2014/main" id="{52E14CE2-9D5B-4BA7-A8B0-0555AFE45236}"/>
              </a:ext>
            </a:extLst>
          </p:cNvPr>
          <p:cNvSpPr/>
          <p:nvPr/>
        </p:nvSpPr>
        <p:spPr>
          <a:xfrm>
            <a:off x="6465241" y="4332524"/>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0xc500</a:t>
            </a:r>
          </a:p>
        </p:txBody>
      </p:sp>
      <p:sp>
        <p:nvSpPr>
          <p:cNvPr id="96" name="TextBox 95">
            <a:extLst>
              <a:ext uri="{FF2B5EF4-FFF2-40B4-BE49-F238E27FC236}">
                <a16:creationId xmlns:a16="http://schemas.microsoft.com/office/drawing/2014/main" id="{02AA5626-6BEC-4BFE-80A5-37C1CB3367F8}"/>
              </a:ext>
            </a:extLst>
          </p:cNvPr>
          <p:cNvSpPr txBox="1"/>
          <p:nvPr/>
        </p:nvSpPr>
        <p:spPr>
          <a:xfrm rot="16200000">
            <a:off x="6269620" y="3033447"/>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endParaRPr lang="en-US" sz="1373" b="1" dirty="0">
              <a:latin typeface="+mj-lt"/>
              <a:cs typeface="Times New Roman" panose="02020603050405020304" pitchFamily="18" charset="0"/>
            </a:endParaRPr>
          </a:p>
        </p:txBody>
      </p:sp>
      <p:sp>
        <p:nvSpPr>
          <p:cNvPr id="97" name="Left Brace 96">
            <a:extLst>
              <a:ext uri="{FF2B5EF4-FFF2-40B4-BE49-F238E27FC236}">
                <a16:creationId xmlns:a16="http://schemas.microsoft.com/office/drawing/2014/main" id="{E9145E5D-FC8C-4915-93CE-F7357945441D}"/>
              </a:ext>
            </a:extLst>
          </p:cNvPr>
          <p:cNvSpPr/>
          <p:nvPr/>
        </p:nvSpPr>
        <p:spPr>
          <a:xfrm>
            <a:off x="6536725" y="2830928"/>
            <a:ext cx="139501" cy="6994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98" name="TextBox 97">
            <a:extLst>
              <a:ext uri="{FF2B5EF4-FFF2-40B4-BE49-F238E27FC236}">
                <a16:creationId xmlns:a16="http://schemas.microsoft.com/office/drawing/2014/main" id="{65CD7A9C-4565-4F4E-8700-AEAB7BD89861}"/>
              </a:ext>
            </a:extLst>
          </p:cNvPr>
          <p:cNvSpPr txBox="1"/>
          <p:nvPr/>
        </p:nvSpPr>
        <p:spPr>
          <a:xfrm rot="16200000">
            <a:off x="6267441" y="3919081"/>
            <a:ext cx="34336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endParaRPr lang="en-US" sz="1373" b="1" dirty="0">
              <a:latin typeface="+mj-lt"/>
              <a:cs typeface="Times New Roman" panose="02020603050405020304" pitchFamily="18" charset="0"/>
            </a:endParaRPr>
          </a:p>
        </p:txBody>
      </p:sp>
      <p:sp>
        <p:nvSpPr>
          <p:cNvPr id="99" name="Left Brace 98">
            <a:extLst>
              <a:ext uri="{FF2B5EF4-FFF2-40B4-BE49-F238E27FC236}">
                <a16:creationId xmlns:a16="http://schemas.microsoft.com/office/drawing/2014/main" id="{1C18AD34-22D6-439E-B825-8CC6F579265B}"/>
              </a:ext>
            </a:extLst>
          </p:cNvPr>
          <p:cNvSpPr/>
          <p:nvPr/>
        </p:nvSpPr>
        <p:spPr>
          <a:xfrm>
            <a:off x="6534546" y="3638766"/>
            <a:ext cx="141680" cy="8370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101" name="Rectangle 100">
            <a:extLst>
              <a:ext uri="{FF2B5EF4-FFF2-40B4-BE49-F238E27FC236}">
                <a16:creationId xmlns:a16="http://schemas.microsoft.com/office/drawing/2014/main" id="{21371A18-631D-4E71-B1DB-10DBC82755AE}"/>
              </a:ext>
            </a:extLst>
          </p:cNvPr>
          <p:cNvSpPr/>
          <p:nvPr/>
        </p:nvSpPr>
        <p:spPr>
          <a:xfrm>
            <a:off x="7386583" y="2916223"/>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102" name="Rectangle 101">
            <a:extLst>
              <a:ext uri="{FF2B5EF4-FFF2-40B4-BE49-F238E27FC236}">
                <a16:creationId xmlns:a16="http://schemas.microsoft.com/office/drawing/2014/main" id="{92C974EF-77D3-48BD-A07A-4FB62A122176}"/>
              </a:ext>
            </a:extLst>
          </p:cNvPr>
          <p:cNvSpPr/>
          <p:nvPr/>
        </p:nvSpPr>
        <p:spPr>
          <a:xfrm>
            <a:off x="7386583" y="3092494"/>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104" name="Straight Connector 103">
            <a:extLst>
              <a:ext uri="{FF2B5EF4-FFF2-40B4-BE49-F238E27FC236}">
                <a16:creationId xmlns:a16="http://schemas.microsoft.com/office/drawing/2014/main" id="{915E60B8-AD60-4579-A330-9414B4F34BD1}"/>
              </a:ext>
            </a:extLst>
          </p:cNvPr>
          <p:cNvCxnSpPr/>
          <p:nvPr/>
        </p:nvCxnSpPr>
        <p:spPr>
          <a:xfrm flipV="1">
            <a:off x="8084087" y="2984440"/>
            <a:ext cx="81375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351D6967-C5DB-4B1B-B287-624CB8772A96}"/>
              </a:ext>
            </a:extLst>
          </p:cNvPr>
          <p:cNvCxnSpPr/>
          <p:nvPr/>
        </p:nvCxnSpPr>
        <p:spPr>
          <a:xfrm flipV="1">
            <a:off x="8897845" y="2982553"/>
            <a:ext cx="0" cy="1545336"/>
          </a:xfrm>
          <a:prstGeom prst="line">
            <a:avLst/>
          </a:prstGeom>
          <a:ln w="12700"/>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304CB0DE-4A13-4227-AA80-9206DBB4BA8F}"/>
              </a:ext>
            </a:extLst>
          </p:cNvPr>
          <p:cNvCxnSpPr/>
          <p:nvPr/>
        </p:nvCxnSpPr>
        <p:spPr>
          <a:xfrm flipV="1">
            <a:off x="8670741" y="4524806"/>
            <a:ext cx="227104"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08" name="Rectangle 107">
            <a:extLst>
              <a:ext uri="{FF2B5EF4-FFF2-40B4-BE49-F238E27FC236}">
                <a16:creationId xmlns:a16="http://schemas.microsoft.com/office/drawing/2014/main" id="{031DDBD2-2E86-4911-9F89-27D939EB3518}"/>
              </a:ext>
            </a:extLst>
          </p:cNvPr>
          <p:cNvSpPr/>
          <p:nvPr/>
        </p:nvSpPr>
        <p:spPr>
          <a:xfrm>
            <a:off x="7387909" y="3724060"/>
            <a:ext cx="697506" cy="2092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109" name="Rectangle 108">
            <a:extLst>
              <a:ext uri="{FF2B5EF4-FFF2-40B4-BE49-F238E27FC236}">
                <a16:creationId xmlns:a16="http://schemas.microsoft.com/office/drawing/2014/main" id="{69842C23-B9DF-4713-A0A1-ECB145AB282F}"/>
              </a:ext>
            </a:extLst>
          </p:cNvPr>
          <p:cNvSpPr/>
          <p:nvPr/>
        </p:nvSpPr>
        <p:spPr>
          <a:xfrm>
            <a:off x="7387909" y="390033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11" name="Rectangle 110">
            <a:extLst>
              <a:ext uri="{FF2B5EF4-FFF2-40B4-BE49-F238E27FC236}">
                <a16:creationId xmlns:a16="http://schemas.microsoft.com/office/drawing/2014/main" id="{0C3939C7-3AEB-4261-BDE1-6931879DA107}"/>
              </a:ext>
            </a:extLst>
          </p:cNvPr>
          <p:cNvSpPr/>
          <p:nvPr/>
        </p:nvSpPr>
        <p:spPr>
          <a:xfrm>
            <a:off x="7735336" y="3956240"/>
            <a:ext cx="697506" cy="2092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112" name="Rectangle 111">
            <a:extLst>
              <a:ext uri="{FF2B5EF4-FFF2-40B4-BE49-F238E27FC236}">
                <a16:creationId xmlns:a16="http://schemas.microsoft.com/office/drawing/2014/main" id="{A7BF194F-2AC1-4F67-85C7-912837D19DC5}"/>
              </a:ext>
            </a:extLst>
          </p:cNvPr>
          <p:cNvSpPr/>
          <p:nvPr/>
        </p:nvSpPr>
        <p:spPr>
          <a:xfrm>
            <a:off x="7735336" y="4132511"/>
            <a:ext cx="697506" cy="2790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cxnSp>
        <p:nvCxnSpPr>
          <p:cNvPr id="114" name="Straight Connector 113">
            <a:extLst>
              <a:ext uri="{FF2B5EF4-FFF2-40B4-BE49-F238E27FC236}">
                <a16:creationId xmlns:a16="http://schemas.microsoft.com/office/drawing/2014/main" id="{1604068C-D88E-42DF-A2A9-8650447755B8}"/>
              </a:ext>
            </a:extLst>
          </p:cNvPr>
          <p:cNvCxnSpPr/>
          <p:nvPr/>
        </p:nvCxnSpPr>
        <p:spPr>
          <a:xfrm>
            <a:off x="8084089" y="3785722"/>
            <a:ext cx="915476" cy="1"/>
          </a:xfrm>
          <a:prstGeom prst="line">
            <a:avLst/>
          </a:prstGeom>
          <a:ln w="12700"/>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3F808AC3-BB98-4B19-84EA-A5839081214E}"/>
              </a:ext>
            </a:extLst>
          </p:cNvPr>
          <p:cNvCxnSpPr/>
          <p:nvPr/>
        </p:nvCxnSpPr>
        <p:spPr>
          <a:xfrm flipV="1">
            <a:off x="8999565" y="3779565"/>
            <a:ext cx="0" cy="1371600"/>
          </a:xfrm>
          <a:prstGeom prst="line">
            <a:avLst/>
          </a:prstGeom>
          <a:ln w="12700"/>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5200E8F1-F76E-4A6D-9743-1A4AD1766504}"/>
              </a:ext>
            </a:extLst>
          </p:cNvPr>
          <p:cNvCxnSpPr/>
          <p:nvPr/>
        </p:nvCxnSpPr>
        <p:spPr>
          <a:xfrm flipV="1">
            <a:off x="8670743" y="5146980"/>
            <a:ext cx="328822"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1760BFF0-5749-4A56-8F3C-18111FCD2455}"/>
              </a:ext>
            </a:extLst>
          </p:cNvPr>
          <p:cNvCxnSpPr/>
          <p:nvPr/>
        </p:nvCxnSpPr>
        <p:spPr>
          <a:xfrm>
            <a:off x="8430044" y="4001193"/>
            <a:ext cx="669606"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2614C7D6-6AAD-4D48-B499-C19054BBA06F}"/>
              </a:ext>
            </a:extLst>
          </p:cNvPr>
          <p:cNvCxnSpPr/>
          <p:nvPr/>
        </p:nvCxnSpPr>
        <p:spPr>
          <a:xfrm flipV="1">
            <a:off x="9099650" y="3994736"/>
            <a:ext cx="0" cy="1463040"/>
          </a:xfrm>
          <a:prstGeom prst="line">
            <a:avLst/>
          </a:prstGeom>
          <a:ln w="12700"/>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6611F878-4F82-4D65-8A01-6DC984AD4E38}"/>
              </a:ext>
            </a:extLst>
          </p:cNvPr>
          <p:cNvCxnSpPr/>
          <p:nvPr/>
        </p:nvCxnSpPr>
        <p:spPr>
          <a:xfrm flipV="1">
            <a:off x="8682675" y="5460276"/>
            <a:ext cx="416975"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38" name="TextBox 137">
            <a:extLst>
              <a:ext uri="{FF2B5EF4-FFF2-40B4-BE49-F238E27FC236}">
                <a16:creationId xmlns:a16="http://schemas.microsoft.com/office/drawing/2014/main" id="{5C32AF9D-2F72-4DEE-8E68-74691215FC3C}"/>
              </a:ext>
            </a:extLst>
          </p:cNvPr>
          <p:cNvSpPr txBox="1"/>
          <p:nvPr/>
        </p:nvSpPr>
        <p:spPr>
          <a:xfrm>
            <a:off x="9092621" y="2414486"/>
            <a:ext cx="1374928" cy="303609"/>
          </a:xfrm>
          <a:prstGeom prst="rect">
            <a:avLst/>
          </a:prstGeom>
          <a:noFill/>
        </p:spPr>
        <p:txBody>
          <a:bodyPr wrap="none" rtlCol="0">
            <a:spAutoFit/>
          </a:bodyPr>
          <a:lstStyle/>
          <a:p>
            <a:r>
              <a:rPr lang="en-US" sz="1373" b="1" dirty="0">
                <a:latin typeface="+mj-lt"/>
                <a:cs typeface="Times New Roman" panose="02020603050405020304" pitchFamily="18" charset="0"/>
              </a:rPr>
              <a:t>Range Table (RT):</a:t>
            </a:r>
          </a:p>
        </p:txBody>
      </p:sp>
      <p:graphicFrame>
        <p:nvGraphicFramePr>
          <p:cNvPr id="139" name="Table 138">
            <a:extLst>
              <a:ext uri="{FF2B5EF4-FFF2-40B4-BE49-F238E27FC236}">
                <a16:creationId xmlns:a16="http://schemas.microsoft.com/office/drawing/2014/main" id="{CDB893CE-1E70-46EB-92A1-568438861D29}"/>
              </a:ext>
            </a:extLst>
          </p:cNvPr>
          <p:cNvGraphicFramePr>
            <a:graphicFrameLocks noGrp="1"/>
          </p:cNvGraphicFramePr>
          <p:nvPr>
            <p:extLst/>
          </p:nvPr>
        </p:nvGraphicFramePr>
        <p:xfrm>
          <a:off x="9345220" y="2708404"/>
          <a:ext cx="2371520" cy="967208"/>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[0xb100,0xb900]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[0xc100,0xc500]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1"/>
                  </a:ext>
                </a:extLst>
              </a:tr>
              <a:tr h="241802">
                <a:tc>
                  <a:txBody>
                    <a:bodyPr/>
                    <a:lstStyle/>
                    <a:p>
                      <a:pPr algn="ctr"/>
                      <a:r>
                        <a:rPr lang="en-US" sz="1200" i="1" dirty="0">
                          <a:latin typeface="+mj-lt"/>
                          <a:cs typeface="Arial" panose="020B0604020202020204" pitchFamily="34" charset="0"/>
                        </a:rPr>
                        <a:t>[0xd000,0xd400]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2"/>
                  </a:ext>
                </a:extLst>
              </a:tr>
              <a:tr h="241802">
                <a:tc>
                  <a:txBody>
                    <a:bodyPr/>
                    <a:lstStyle/>
                    <a:p>
                      <a:pPr algn="ctr"/>
                      <a:r>
                        <a:rPr lang="en-US" sz="1200" i="1" dirty="0">
                          <a:latin typeface="+mj-lt"/>
                          <a:cs typeface="Arial" panose="020B0604020202020204" pitchFamily="34" charset="0"/>
                        </a:rPr>
                        <a:t>[0xf000,0xf400]</a:t>
                      </a:r>
                    </a:p>
                  </a:txBody>
                  <a:tcPr marL="27900" marR="27900" marT="27900" marB="27900" anchor="ctr"/>
                </a:tc>
                <a:tc>
                  <a:txBody>
                    <a:bodyPr/>
                    <a:lstStyle/>
                    <a:p>
                      <a:pPr algn="ctr"/>
                      <a:r>
                        <a:rPr lang="en-US" sz="1200" i="1" dirty="0">
                          <a:latin typeface="+mj-lt"/>
                          <a:cs typeface="Arial" panose="020B0604020202020204" pitchFamily="34" charset="0"/>
                        </a:rPr>
                        <a:t>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extLst>
                  <a:ext uri="{0D108BD9-81ED-4DB2-BD59-A6C34878D82A}">
                    <a16:rowId xmlns:a16="http://schemas.microsoft.com/office/drawing/2014/main" val="10003"/>
                  </a:ext>
                </a:extLst>
              </a:tr>
            </a:tbl>
          </a:graphicData>
        </a:graphic>
      </p:graphicFrame>
      <p:graphicFrame>
        <p:nvGraphicFramePr>
          <p:cNvPr id="140" name="Table 139">
            <a:extLst>
              <a:ext uri="{FF2B5EF4-FFF2-40B4-BE49-F238E27FC236}">
                <a16:creationId xmlns:a16="http://schemas.microsoft.com/office/drawing/2014/main" id="{38CE5AC2-FD68-4246-A42C-9613420B4C3B}"/>
              </a:ext>
            </a:extLst>
          </p:cNvPr>
          <p:cNvGraphicFramePr>
            <a:graphicFrameLocks noGrp="1"/>
          </p:cNvGraphicFramePr>
          <p:nvPr>
            <p:extLst/>
          </p:nvPr>
        </p:nvGraphicFramePr>
        <p:xfrm>
          <a:off x="9334495" y="1957156"/>
          <a:ext cx="2371520" cy="483604"/>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a:latin typeface="+mj-lt"/>
                          <a:cs typeface="Arial" panose="020B0604020202020204" pitchFamily="34" charset="0"/>
                        </a:rPr>
                        <a:t>mangled(A)</a:t>
                      </a:r>
                    </a:p>
                  </a:txBody>
                  <a:tcPr marL="27900" marR="27900" marT="27900" marB="27900" anchor="ctr"/>
                </a:tc>
                <a:tc>
                  <a:txBody>
                    <a:bodyPr/>
                    <a:lstStyle/>
                    <a:p>
                      <a:pPr algn="ctr"/>
                      <a:r>
                        <a:rPr lang="en-US" sz="1200" i="1" dirty="0">
                          <a:latin typeface="+mj-lt"/>
                          <a:cs typeface="Arial" panose="020B0604020202020204" pitchFamily="34" charset="0"/>
                        </a:rPr>
                        <a:t>0xa100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a:latin typeface="+mj-lt"/>
                          <a:cs typeface="Arial" panose="020B0604020202020204" pitchFamily="34" charset="0"/>
                        </a:rPr>
                        <a:t>mangled(B)</a:t>
                      </a:r>
                    </a:p>
                  </a:txBody>
                  <a:tcPr marL="27900" marR="27900" marT="27900" marB="27900" anchor="ctr"/>
                </a:tc>
                <a:tc>
                  <a:txBody>
                    <a:bodyPr/>
                    <a:lstStyle/>
                    <a:p>
                      <a:pPr algn="ctr"/>
                      <a:r>
                        <a:rPr lang="en-US" sz="1200" i="1" dirty="0">
                          <a:latin typeface="+mj-lt"/>
                          <a:cs typeface="Arial" panose="020B0604020202020204" pitchFamily="34" charset="0"/>
                        </a:rPr>
                        <a:t>0xa300</a:t>
                      </a:r>
                    </a:p>
                  </a:txBody>
                  <a:tcPr marL="27900" marR="27900" marT="27900" marB="27900" anchor="ctr"/>
                </a:tc>
                <a:extLst>
                  <a:ext uri="{0D108BD9-81ED-4DB2-BD59-A6C34878D82A}">
                    <a16:rowId xmlns:a16="http://schemas.microsoft.com/office/drawing/2014/main" val="10001"/>
                  </a:ext>
                </a:extLst>
              </a:tr>
            </a:tbl>
          </a:graphicData>
        </a:graphic>
      </p:graphicFrame>
      <p:sp>
        <p:nvSpPr>
          <p:cNvPr id="144" name="TextBox 143">
            <a:extLst>
              <a:ext uri="{FF2B5EF4-FFF2-40B4-BE49-F238E27FC236}">
                <a16:creationId xmlns:a16="http://schemas.microsoft.com/office/drawing/2014/main" id="{C8A54C87-3FE3-4D22-87E1-D110FE4E7CF5}"/>
              </a:ext>
            </a:extLst>
          </p:cNvPr>
          <p:cNvSpPr txBox="1"/>
          <p:nvPr/>
        </p:nvSpPr>
        <p:spPr>
          <a:xfrm>
            <a:off x="9092621" y="1672147"/>
            <a:ext cx="1791452" cy="303609"/>
          </a:xfrm>
          <a:prstGeom prst="rect">
            <a:avLst/>
          </a:prstGeom>
          <a:noFill/>
        </p:spPr>
        <p:txBody>
          <a:bodyPr wrap="none" rtlCol="0">
            <a:spAutoFit/>
          </a:bodyPr>
          <a:lstStyle/>
          <a:p>
            <a:r>
              <a:rPr lang="en-US" sz="1373" b="1" dirty="0">
                <a:latin typeface="+mj-lt"/>
                <a:cs typeface="Times New Roman" panose="02020603050405020304" pitchFamily="18" charset="0"/>
              </a:rPr>
              <a:t>VT Look-up Table (VLT):</a:t>
            </a:r>
          </a:p>
        </p:txBody>
      </p:sp>
      <p:sp>
        <p:nvSpPr>
          <p:cNvPr id="145" name="TextBox 144">
            <a:extLst>
              <a:ext uri="{FF2B5EF4-FFF2-40B4-BE49-F238E27FC236}">
                <a16:creationId xmlns:a16="http://schemas.microsoft.com/office/drawing/2014/main" id="{02A974CC-85A4-4F95-8E52-5BDDC7D304D0}"/>
              </a:ext>
            </a:extLst>
          </p:cNvPr>
          <p:cNvSpPr txBox="1"/>
          <p:nvPr/>
        </p:nvSpPr>
        <p:spPr>
          <a:xfrm>
            <a:off x="9092621" y="3663181"/>
            <a:ext cx="2187330" cy="514885"/>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’s DVT Look-up Table (DLT):</a:t>
            </a:r>
          </a:p>
          <a:p>
            <a:pPr algn="ctr"/>
            <a:r>
              <a:rPr lang="en-US" sz="1373" i="1" dirty="0">
                <a:latin typeface="+mj-lt"/>
                <a:cs typeface="Times New Roman" panose="02020603050405020304" pitchFamily="18" charset="0"/>
              </a:rPr>
              <a:t>	shared</a:t>
            </a:r>
          </a:p>
        </p:txBody>
      </p:sp>
      <p:sp>
        <p:nvSpPr>
          <p:cNvPr id="146" name="TextBox 145">
            <a:extLst>
              <a:ext uri="{FF2B5EF4-FFF2-40B4-BE49-F238E27FC236}">
                <a16:creationId xmlns:a16="http://schemas.microsoft.com/office/drawing/2014/main" id="{4D37695D-8AFA-4976-9EF0-77D0A79653CA}"/>
              </a:ext>
            </a:extLst>
          </p:cNvPr>
          <p:cNvSpPr txBox="1"/>
          <p:nvPr/>
        </p:nvSpPr>
        <p:spPr>
          <a:xfrm>
            <a:off x="9092621" y="4184289"/>
            <a:ext cx="2187330" cy="514885"/>
          </a:xfrm>
          <a:prstGeom prst="rect">
            <a:avLst/>
          </a:prstGeom>
          <a:noFill/>
        </p:spPr>
        <p:txBody>
          <a:bodyPr wrap="none" rtlCol="0">
            <a:spAutoFit/>
          </a:bodyPr>
          <a:lstStyle/>
          <a:p>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’s DVT Look-up Table (DLT):</a:t>
            </a:r>
          </a:p>
          <a:p>
            <a:pPr algn="ctr"/>
            <a:r>
              <a:rPr lang="en-US" sz="1373" i="1" dirty="0">
                <a:latin typeface="+mj-lt"/>
                <a:cs typeface="Times New Roman" panose="02020603050405020304" pitchFamily="18" charset="0"/>
              </a:rPr>
              <a:t>	shared</a:t>
            </a:r>
          </a:p>
        </p:txBody>
      </p:sp>
      <p:sp>
        <p:nvSpPr>
          <p:cNvPr id="117" name="TextBox 116">
            <a:extLst>
              <a:ext uri="{FF2B5EF4-FFF2-40B4-BE49-F238E27FC236}">
                <a16:creationId xmlns:a16="http://schemas.microsoft.com/office/drawing/2014/main" id="{F2AA4898-4755-44BF-9A68-DB7E6C4375E6}"/>
              </a:ext>
            </a:extLst>
          </p:cNvPr>
          <p:cNvSpPr txBox="1"/>
          <p:nvPr/>
        </p:nvSpPr>
        <p:spPr>
          <a:xfrm>
            <a:off x="4231659" y="5836151"/>
            <a:ext cx="1627561"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creating process (P</a:t>
            </a:r>
            <a:r>
              <a:rPr lang="en-US" sz="1372" i="1" baseline="-25000" dirty="0">
                <a:latin typeface="+mj-lt"/>
                <a:cs typeface="Times New Roman" panose="02020603050405020304" pitchFamily="18" charset="0"/>
              </a:rPr>
              <a:t>c</a:t>
            </a:r>
            <a:r>
              <a:rPr lang="en-US" sz="1372" i="1" dirty="0">
                <a:latin typeface="+mj-lt"/>
                <a:cs typeface="Times New Roman" panose="02020603050405020304" pitchFamily="18" charset="0"/>
              </a:rPr>
              <a:t>)</a:t>
            </a:r>
          </a:p>
        </p:txBody>
      </p:sp>
      <p:sp>
        <p:nvSpPr>
          <p:cNvPr id="129" name="TextBox 128">
            <a:extLst>
              <a:ext uri="{FF2B5EF4-FFF2-40B4-BE49-F238E27FC236}">
                <a16:creationId xmlns:a16="http://schemas.microsoft.com/office/drawing/2014/main" id="{376739BC-0891-4472-AE43-6838DEEC30EC}"/>
              </a:ext>
            </a:extLst>
          </p:cNvPr>
          <p:cNvSpPr txBox="1"/>
          <p:nvPr/>
        </p:nvSpPr>
        <p:spPr>
          <a:xfrm>
            <a:off x="7317165" y="5839554"/>
            <a:ext cx="1360180"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user process (P</a:t>
            </a:r>
            <a:r>
              <a:rPr lang="en-US" sz="1372" i="1" baseline="-25000" dirty="0">
                <a:latin typeface="+mj-lt"/>
                <a:cs typeface="Times New Roman" panose="02020603050405020304" pitchFamily="18" charset="0"/>
              </a:rPr>
              <a:t>u</a:t>
            </a:r>
            <a:r>
              <a:rPr lang="en-US" sz="1372" i="1" dirty="0">
                <a:latin typeface="+mj-lt"/>
                <a:cs typeface="Times New Roman" panose="02020603050405020304" pitchFamily="18" charset="0"/>
              </a:rPr>
              <a:t>)</a:t>
            </a:r>
          </a:p>
        </p:txBody>
      </p:sp>
      <p:cxnSp>
        <p:nvCxnSpPr>
          <p:cNvPr id="123" name="Straight Connector 122">
            <a:extLst>
              <a:ext uri="{FF2B5EF4-FFF2-40B4-BE49-F238E27FC236}">
                <a16:creationId xmlns:a16="http://schemas.microsoft.com/office/drawing/2014/main" id="{9404EB54-46B2-4B95-BC0B-C5A20D3B2054}"/>
              </a:ext>
            </a:extLst>
          </p:cNvPr>
          <p:cNvCxnSpPr/>
          <p:nvPr/>
        </p:nvCxnSpPr>
        <p:spPr>
          <a:xfrm flipV="1">
            <a:off x="5723771" y="5148690"/>
            <a:ext cx="328822"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141" name="Rectangle 140">
            <a:extLst>
              <a:ext uri="{FF2B5EF4-FFF2-40B4-BE49-F238E27FC236}">
                <a16:creationId xmlns:a16="http://schemas.microsoft.com/office/drawing/2014/main" id="{F7DA8F45-A3EA-46DC-8A1D-AD0902239E8A}"/>
              </a:ext>
            </a:extLst>
          </p:cNvPr>
          <p:cNvSpPr/>
          <p:nvPr/>
        </p:nvSpPr>
        <p:spPr>
          <a:xfrm>
            <a:off x="3518269" y="538088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142" name="Rectangle 141">
            <a:extLst>
              <a:ext uri="{FF2B5EF4-FFF2-40B4-BE49-F238E27FC236}">
                <a16:creationId xmlns:a16="http://schemas.microsoft.com/office/drawing/2014/main" id="{5778326B-A6F1-4A87-AFB3-CE7EEB8C5AC7}"/>
              </a:ext>
            </a:extLst>
          </p:cNvPr>
          <p:cNvSpPr/>
          <p:nvPr/>
        </p:nvSpPr>
        <p:spPr>
          <a:xfrm>
            <a:off x="4340691" y="5148252"/>
            <a:ext cx="1395012" cy="6021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43" name="Rectangle 142">
            <a:extLst>
              <a:ext uri="{FF2B5EF4-FFF2-40B4-BE49-F238E27FC236}">
                <a16:creationId xmlns:a16="http://schemas.microsoft.com/office/drawing/2014/main" id="{6D77784C-2E3B-41D4-AB5B-2032FFC5A677}"/>
              </a:ext>
            </a:extLst>
          </p:cNvPr>
          <p:cNvSpPr/>
          <p:nvPr/>
        </p:nvSpPr>
        <p:spPr>
          <a:xfrm>
            <a:off x="3518269" y="5094472"/>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147" name="Rectangle 146">
            <a:extLst>
              <a:ext uri="{FF2B5EF4-FFF2-40B4-BE49-F238E27FC236}">
                <a16:creationId xmlns:a16="http://schemas.microsoft.com/office/drawing/2014/main" id="{09A78CF6-43A6-4F55-BFDE-564439784386}"/>
              </a:ext>
            </a:extLst>
          </p:cNvPr>
          <p:cNvSpPr/>
          <p:nvPr/>
        </p:nvSpPr>
        <p:spPr>
          <a:xfrm>
            <a:off x="3518269" y="5625269"/>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0xf400</a:t>
            </a:r>
          </a:p>
        </p:txBody>
      </p:sp>
      <p:sp>
        <p:nvSpPr>
          <p:cNvPr id="148" name="TextBox 147">
            <a:extLst>
              <a:ext uri="{FF2B5EF4-FFF2-40B4-BE49-F238E27FC236}">
                <a16:creationId xmlns:a16="http://schemas.microsoft.com/office/drawing/2014/main" id="{2B267A57-321F-4CEF-ADE2-CF9155A82840}"/>
              </a:ext>
            </a:extLst>
          </p:cNvPr>
          <p:cNvSpPr txBox="1"/>
          <p:nvPr/>
        </p:nvSpPr>
        <p:spPr>
          <a:xfrm rot="16200000">
            <a:off x="3136706" y="5304414"/>
            <a:ext cx="71089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 DVTs</a:t>
            </a:r>
          </a:p>
        </p:txBody>
      </p:sp>
      <p:sp>
        <p:nvSpPr>
          <p:cNvPr id="153" name="Left Brace 152">
            <a:extLst>
              <a:ext uri="{FF2B5EF4-FFF2-40B4-BE49-F238E27FC236}">
                <a16:creationId xmlns:a16="http://schemas.microsoft.com/office/drawing/2014/main" id="{4BA43281-FB5A-4C11-BBBD-97793564DC38}"/>
              </a:ext>
            </a:extLst>
          </p:cNvPr>
          <p:cNvSpPr/>
          <p:nvPr/>
        </p:nvSpPr>
        <p:spPr>
          <a:xfrm>
            <a:off x="3587572" y="5148252"/>
            <a:ext cx="141681" cy="60216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154" name="Rectangle 153">
            <a:extLst>
              <a:ext uri="{FF2B5EF4-FFF2-40B4-BE49-F238E27FC236}">
                <a16:creationId xmlns:a16="http://schemas.microsoft.com/office/drawing/2014/main" id="{18E78967-BFD3-4D4C-91A8-225685C0D0B5}"/>
              </a:ext>
            </a:extLst>
          </p:cNvPr>
          <p:cNvSpPr/>
          <p:nvPr/>
        </p:nvSpPr>
        <p:spPr>
          <a:xfrm>
            <a:off x="4340691" y="5148692"/>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55" name="Rectangle 154">
            <a:extLst>
              <a:ext uri="{FF2B5EF4-FFF2-40B4-BE49-F238E27FC236}">
                <a16:creationId xmlns:a16="http://schemas.microsoft.com/office/drawing/2014/main" id="{5BBE80DC-6C11-4878-9C73-B2CFDB33AEF4}"/>
              </a:ext>
            </a:extLst>
          </p:cNvPr>
          <p:cNvSpPr/>
          <p:nvPr/>
        </p:nvSpPr>
        <p:spPr>
          <a:xfrm>
            <a:off x="4340691" y="5463833"/>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nvGrpSpPr>
          <p:cNvPr id="156" name="Group 155">
            <a:extLst>
              <a:ext uri="{FF2B5EF4-FFF2-40B4-BE49-F238E27FC236}">
                <a16:creationId xmlns:a16="http://schemas.microsoft.com/office/drawing/2014/main" id="{415ED1B2-3E2F-4690-86A9-FFDA3BB3D7D0}"/>
              </a:ext>
            </a:extLst>
          </p:cNvPr>
          <p:cNvGrpSpPr/>
          <p:nvPr/>
        </p:nvGrpSpPr>
        <p:grpSpPr>
          <a:xfrm>
            <a:off x="3342527" y="4401674"/>
            <a:ext cx="2391596" cy="768916"/>
            <a:chOff x="3342527" y="4401674"/>
            <a:chExt cx="2391596" cy="768916"/>
          </a:xfrm>
        </p:grpSpPr>
        <p:grpSp>
          <p:nvGrpSpPr>
            <p:cNvPr id="157" name="Group 156">
              <a:extLst>
                <a:ext uri="{FF2B5EF4-FFF2-40B4-BE49-F238E27FC236}">
                  <a16:creationId xmlns:a16="http://schemas.microsoft.com/office/drawing/2014/main" id="{504F0296-C173-42D3-8DB1-0D18DC5FE120}"/>
                </a:ext>
              </a:extLst>
            </p:cNvPr>
            <p:cNvGrpSpPr/>
            <p:nvPr/>
          </p:nvGrpSpPr>
          <p:grpSpPr>
            <a:xfrm>
              <a:off x="3342527" y="4401674"/>
              <a:ext cx="2391596" cy="768916"/>
              <a:chOff x="3342527" y="4431170"/>
              <a:chExt cx="2391596" cy="768916"/>
            </a:xfrm>
          </p:grpSpPr>
          <p:sp>
            <p:nvSpPr>
              <p:cNvPr id="159" name="TextBox 158">
                <a:extLst>
                  <a:ext uri="{FF2B5EF4-FFF2-40B4-BE49-F238E27FC236}">
                    <a16:creationId xmlns:a16="http://schemas.microsoft.com/office/drawing/2014/main" id="{002EB875-C8EB-4E4D-ACF1-270D4D9E1FA3}"/>
                  </a:ext>
                </a:extLst>
              </p:cNvPr>
              <p:cNvSpPr txBox="1"/>
              <p:nvPr/>
            </p:nvSpPr>
            <p:spPr>
              <a:xfrm rot="16200000">
                <a:off x="3123782" y="4649915"/>
                <a:ext cx="741100"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 DVTs</a:t>
                </a:r>
              </a:p>
            </p:txBody>
          </p:sp>
          <p:grpSp>
            <p:nvGrpSpPr>
              <p:cNvPr id="160" name="Group 159">
                <a:extLst>
                  <a:ext uri="{FF2B5EF4-FFF2-40B4-BE49-F238E27FC236}">
                    <a16:creationId xmlns:a16="http://schemas.microsoft.com/office/drawing/2014/main" id="{A83D9A66-0F87-4169-B925-21C5FD73DDB0}"/>
                  </a:ext>
                </a:extLst>
              </p:cNvPr>
              <p:cNvGrpSpPr/>
              <p:nvPr/>
            </p:nvGrpSpPr>
            <p:grpSpPr>
              <a:xfrm>
                <a:off x="3518269" y="4468566"/>
                <a:ext cx="2215854" cy="731520"/>
                <a:chOff x="3569639" y="4468566"/>
                <a:chExt cx="2215854" cy="484242"/>
              </a:xfrm>
            </p:grpSpPr>
            <p:sp>
              <p:nvSpPr>
                <p:cNvPr id="161" name="Rectangle 160">
                  <a:extLst>
                    <a:ext uri="{FF2B5EF4-FFF2-40B4-BE49-F238E27FC236}">
                      <a16:creationId xmlns:a16="http://schemas.microsoft.com/office/drawing/2014/main" id="{5FC4E1F0-2486-4369-AD88-072532ABAF59}"/>
                    </a:ext>
                  </a:extLst>
                </p:cNvPr>
                <p:cNvSpPr/>
                <p:nvPr/>
              </p:nvSpPr>
              <p:spPr>
                <a:xfrm>
                  <a:off x="4390481" y="4526516"/>
                  <a:ext cx="1395012" cy="348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62" name="Rectangle 161">
                  <a:extLst>
                    <a:ext uri="{FF2B5EF4-FFF2-40B4-BE49-F238E27FC236}">
                      <a16:creationId xmlns:a16="http://schemas.microsoft.com/office/drawing/2014/main" id="{E3263A84-76EA-46DC-954B-BF52C49932D6}"/>
                    </a:ext>
                  </a:extLst>
                </p:cNvPr>
                <p:cNvSpPr/>
                <p:nvPr/>
              </p:nvSpPr>
              <p:spPr>
                <a:xfrm>
                  <a:off x="3569639" y="446856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163" name="Rectangle 162">
                  <a:extLst>
                    <a:ext uri="{FF2B5EF4-FFF2-40B4-BE49-F238E27FC236}">
                      <a16:creationId xmlns:a16="http://schemas.microsoft.com/office/drawing/2014/main" id="{F48C460B-F658-49F7-AD17-7D9943108032}"/>
                    </a:ext>
                  </a:extLst>
                </p:cNvPr>
                <p:cNvSpPr/>
                <p:nvPr/>
              </p:nvSpPr>
              <p:spPr>
                <a:xfrm>
                  <a:off x="3569639" y="474355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0xd400</a:t>
                  </a:r>
                </a:p>
              </p:txBody>
            </p:sp>
            <p:sp>
              <p:nvSpPr>
                <p:cNvPr id="164" name="Left Brace 163">
                  <a:extLst>
                    <a:ext uri="{FF2B5EF4-FFF2-40B4-BE49-F238E27FC236}">
                      <a16:creationId xmlns:a16="http://schemas.microsoft.com/office/drawing/2014/main" id="{6B0E584D-6BA4-4DF0-890F-D29265E5E900}"/>
                    </a:ext>
                  </a:extLst>
                </p:cNvPr>
                <p:cNvSpPr/>
                <p:nvPr/>
              </p:nvSpPr>
              <p:spPr>
                <a:xfrm>
                  <a:off x="3641123" y="4526516"/>
                  <a:ext cx="139501" cy="3487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pSp>
        </p:grpSp>
        <p:sp>
          <p:nvSpPr>
            <p:cNvPr id="158" name="Rectangle 157">
              <a:extLst>
                <a:ext uri="{FF2B5EF4-FFF2-40B4-BE49-F238E27FC236}">
                  <a16:creationId xmlns:a16="http://schemas.microsoft.com/office/drawing/2014/main" id="{0253E61C-8FF4-4309-B11E-33D62843D31F}"/>
                </a:ext>
              </a:extLst>
            </p:cNvPr>
            <p:cNvSpPr/>
            <p:nvPr/>
          </p:nvSpPr>
          <p:spPr>
            <a:xfrm>
              <a:off x="4339111" y="4524377"/>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1</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grpSp>
        <p:nvGrpSpPr>
          <p:cNvPr id="165" name="Group 164">
            <a:extLst>
              <a:ext uri="{FF2B5EF4-FFF2-40B4-BE49-F238E27FC236}">
                <a16:creationId xmlns:a16="http://schemas.microsoft.com/office/drawing/2014/main" id="{8D5D8F1A-2C20-4C71-B752-72951B69DF88}"/>
              </a:ext>
            </a:extLst>
          </p:cNvPr>
          <p:cNvGrpSpPr/>
          <p:nvPr/>
        </p:nvGrpSpPr>
        <p:grpSpPr>
          <a:xfrm>
            <a:off x="6285740" y="5093239"/>
            <a:ext cx="2395355" cy="731520"/>
            <a:chOff x="3340348" y="5094472"/>
            <a:chExt cx="2395355" cy="731520"/>
          </a:xfrm>
        </p:grpSpPr>
        <p:sp>
          <p:nvSpPr>
            <p:cNvPr id="166" name="Rectangle 165">
              <a:extLst>
                <a:ext uri="{FF2B5EF4-FFF2-40B4-BE49-F238E27FC236}">
                  <a16:creationId xmlns:a16="http://schemas.microsoft.com/office/drawing/2014/main" id="{16CE5FDC-B6BE-4B82-B2D0-C9A1581C3B6C}"/>
                </a:ext>
              </a:extLst>
            </p:cNvPr>
            <p:cNvSpPr/>
            <p:nvPr/>
          </p:nvSpPr>
          <p:spPr>
            <a:xfrm>
              <a:off x="3518269" y="5380885"/>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0xf200</a:t>
              </a:r>
            </a:p>
          </p:txBody>
        </p:sp>
        <p:sp>
          <p:nvSpPr>
            <p:cNvPr id="167" name="Rectangle 166">
              <a:extLst>
                <a:ext uri="{FF2B5EF4-FFF2-40B4-BE49-F238E27FC236}">
                  <a16:creationId xmlns:a16="http://schemas.microsoft.com/office/drawing/2014/main" id="{21EA9683-72F7-4703-9359-842D2916F218}"/>
                </a:ext>
              </a:extLst>
            </p:cNvPr>
            <p:cNvSpPr/>
            <p:nvPr/>
          </p:nvSpPr>
          <p:spPr>
            <a:xfrm>
              <a:off x="4340691" y="5148252"/>
              <a:ext cx="1395012" cy="6021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68" name="Rectangle 167">
              <a:extLst>
                <a:ext uri="{FF2B5EF4-FFF2-40B4-BE49-F238E27FC236}">
                  <a16:creationId xmlns:a16="http://schemas.microsoft.com/office/drawing/2014/main" id="{5FC70336-32EF-41BB-B40B-4CC626CF09FB}"/>
                </a:ext>
              </a:extLst>
            </p:cNvPr>
            <p:cNvSpPr/>
            <p:nvPr/>
          </p:nvSpPr>
          <p:spPr>
            <a:xfrm>
              <a:off x="3518269" y="5094472"/>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0xf000</a:t>
              </a:r>
            </a:p>
          </p:txBody>
        </p:sp>
        <p:sp>
          <p:nvSpPr>
            <p:cNvPr id="169" name="Rectangle 168">
              <a:extLst>
                <a:ext uri="{FF2B5EF4-FFF2-40B4-BE49-F238E27FC236}">
                  <a16:creationId xmlns:a16="http://schemas.microsoft.com/office/drawing/2014/main" id="{1AD6E8C8-7808-448D-AC3B-45CE587087EE}"/>
                </a:ext>
              </a:extLst>
            </p:cNvPr>
            <p:cNvSpPr/>
            <p:nvPr/>
          </p:nvSpPr>
          <p:spPr>
            <a:xfrm>
              <a:off x="3518269" y="5625269"/>
              <a:ext cx="976508" cy="200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0xf400</a:t>
              </a:r>
            </a:p>
          </p:txBody>
        </p:sp>
        <p:sp>
          <p:nvSpPr>
            <p:cNvPr id="170" name="TextBox 169">
              <a:extLst>
                <a:ext uri="{FF2B5EF4-FFF2-40B4-BE49-F238E27FC236}">
                  <a16:creationId xmlns:a16="http://schemas.microsoft.com/office/drawing/2014/main" id="{7DF7BFCC-746F-4C26-A746-D18A4113A8CF}"/>
                </a:ext>
              </a:extLst>
            </p:cNvPr>
            <p:cNvSpPr txBox="1"/>
            <p:nvPr/>
          </p:nvSpPr>
          <p:spPr>
            <a:xfrm rot="16200000">
              <a:off x="3136706" y="5304414"/>
              <a:ext cx="710893"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2</a:t>
              </a:r>
              <a:r>
                <a:rPr lang="en-US" sz="1373" b="1" dirty="0">
                  <a:latin typeface="+mj-lt"/>
                  <a:cs typeface="Times New Roman" panose="02020603050405020304" pitchFamily="18" charset="0"/>
                </a:rPr>
                <a:t> DVTs</a:t>
              </a:r>
            </a:p>
          </p:txBody>
        </p:sp>
        <p:sp>
          <p:nvSpPr>
            <p:cNvPr id="171" name="Left Brace 170">
              <a:extLst>
                <a:ext uri="{FF2B5EF4-FFF2-40B4-BE49-F238E27FC236}">
                  <a16:creationId xmlns:a16="http://schemas.microsoft.com/office/drawing/2014/main" id="{12831202-EF2A-4090-8EB6-7485493DCF60}"/>
                </a:ext>
              </a:extLst>
            </p:cNvPr>
            <p:cNvSpPr/>
            <p:nvPr/>
          </p:nvSpPr>
          <p:spPr>
            <a:xfrm>
              <a:off x="3587572" y="5148252"/>
              <a:ext cx="141681" cy="60216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sp>
          <p:nvSpPr>
            <p:cNvPr id="172" name="Rectangle 171">
              <a:extLst>
                <a:ext uri="{FF2B5EF4-FFF2-40B4-BE49-F238E27FC236}">
                  <a16:creationId xmlns:a16="http://schemas.microsoft.com/office/drawing/2014/main" id="{800E6F42-986E-4490-84DD-E13F1A5EA390}"/>
                </a:ext>
              </a:extLst>
            </p:cNvPr>
            <p:cNvSpPr/>
            <p:nvPr/>
          </p:nvSpPr>
          <p:spPr>
            <a:xfrm>
              <a:off x="4340691" y="5148692"/>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73" name="Rectangle 172">
              <a:extLst>
                <a:ext uri="{FF2B5EF4-FFF2-40B4-BE49-F238E27FC236}">
                  <a16:creationId xmlns:a16="http://schemas.microsoft.com/office/drawing/2014/main" id="{4EE45B48-D86F-4917-B7F3-0A08D56D5C50}"/>
                </a:ext>
              </a:extLst>
            </p:cNvPr>
            <p:cNvSpPr/>
            <p:nvPr/>
          </p:nvSpPr>
          <p:spPr>
            <a:xfrm>
              <a:off x="4340691" y="5463833"/>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grpSp>
        <p:nvGrpSpPr>
          <p:cNvPr id="174" name="Group 173">
            <a:extLst>
              <a:ext uri="{FF2B5EF4-FFF2-40B4-BE49-F238E27FC236}">
                <a16:creationId xmlns:a16="http://schemas.microsoft.com/office/drawing/2014/main" id="{D25612B2-DF6F-40E5-94D2-A613D8A9273F}"/>
              </a:ext>
            </a:extLst>
          </p:cNvPr>
          <p:cNvGrpSpPr/>
          <p:nvPr/>
        </p:nvGrpSpPr>
        <p:grpSpPr>
          <a:xfrm>
            <a:off x="6289499" y="4400441"/>
            <a:ext cx="2391596" cy="768916"/>
            <a:chOff x="3342527" y="4401674"/>
            <a:chExt cx="2391596" cy="768916"/>
          </a:xfrm>
        </p:grpSpPr>
        <p:grpSp>
          <p:nvGrpSpPr>
            <p:cNvPr id="175" name="Group 174">
              <a:extLst>
                <a:ext uri="{FF2B5EF4-FFF2-40B4-BE49-F238E27FC236}">
                  <a16:creationId xmlns:a16="http://schemas.microsoft.com/office/drawing/2014/main" id="{ED8166B8-C218-483E-AC14-DD6BA18DFB46}"/>
                </a:ext>
              </a:extLst>
            </p:cNvPr>
            <p:cNvGrpSpPr/>
            <p:nvPr/>
          </p:nvGrpSpPr>
          <p:grpSpPr>
            <a:xfrm>
              <a:off x="3342527" y="4401674"/>
              <a:ext cx="2391596" cy="768916"/>
              <a:chOff x="3342527" y="4431170"/>
              <a:chExt cx="2391596" cy="768916"/>
            </a:xfrm>
          </p:grpSpPr>
          <p:sp>
            <p:nvSpPr>
              <p:cNvPr id="177" name="TextBox 176">
                <a:extLst>
                  <a:ext uri="{FF2B5EF4-FFF2-40B4-BE49-F238E27FC236}">
                    <a16:creationId xmlns:a16="http://schemas.microsoft.com/office/drawing/2014/main" id="{8DF55F99-7BDA-4991-AE9E-86A497DD57F8}"/>
                  </a:ext>
                </a:extLst>
              </p:cNvPr>
              <p:cNvSpPr txBox="1"/>
              <p:nvPr/>
            </p:nvSpPr>
            <p:spPr>
              <a:xfrm rot="16200000">
                <a:off x="3123782" y="4649915"/>
                <a:ext cx="741100" cy="303609"/>
              </a:xfrm>
              <a:prstGeom prst="rect">
                <a:avLst/>
              </a:prstGeom>
              <a:noFill/>
            </p:spPr>
            <p:txBody>
              <a:bodyPr wrap="none" rtlCol="0">
                <a:spAutoFit/>
              </a:bodyPr>
              <a:lstStyle/>
              <a:p>
                <a:pPr algn="ctr"/>
                <a:r>
                  <a:rPr lang="en-US" sz="1373" b="1" dirty="0">
                    <a:latin typeface="+mj-lt"/>
                    <a:cs typeface="Times New Roman" panose="02020603050405020304" pitchFamily="18" charset="0"/>
                  </a:rPr>
                  <a:t>R</a:t>
                </a:r>
                <a:r>
                  <a:rPr lang="en-US" sz="1373" b="1" baseline="-25000" dirty="0">
                    <a:latin typeface="+mj-lt"/>
                    <a:cs typeface="Times New Roman" panose="02020603050405020304" pitchFamily="18" charset="0"/>
                  </a:rPr>
                  <a:t>1</a:t>
                </a:r>
                <a:r>
                  <a:rPr lang="en-US" sz="1373" b="1" dirty="0">
                    <a:latin typeface="+mj-lt"/>
                    <a:cs typeface="Times New Roman" panose="02020603050405020304" pitchFamily="18" charset="0"/>
                  </a:rPr>
                  <a:t> DVTs</a:t>
                </a:r>
              </a:p>
            </p:txBody>
          </p:sp>
          <p:grpSp>
            <p:nvGrpSpPr>
              <p:cNvPr id="178" name="Group 177">
                <a:extLst>
                  <a:ext uri="{FF2B5EF4-FFF2-40B4-BE49-F238E27FC236}">
                    <a16:creationId xmlns:a16="http://schemas.microsoft.com/office/drawing/2014/main" id="{274D2ED9-F72B-4720-B05E-24563767A5EC}"/>
                  </a:ext>
                </a:extLst>
              </p:cNvPr>
              <p:cNvGrpSpPr/>
              <p:nvPr/>
            </p:nvGrpSpPr>
            <p:grpSpPr>
              <a:xfrm>
                <a:off x="3518269" y="4468566"/>
                <a:ext cx="2215854" cy="731520"/>
                <a:chOff x="3569639" y="4468566"/>
                <a:chExt cx="2215854" cy="484242"/>
              </a:xfrm>
            </p:grpSpPr>
            <p:sp>
              <p:nvSpPr>
                <p:cNvPr id="179" name="Rectangle 178">
                  <a:extLst>
                    <a:ext uri="{FF2B5EF4-FFF2-40B4-BE49-F238E27FC236}">
                      <a16:creationId xmlns:a16="http://schemas.microsoft.com/office/drawing/2014/main" id="{3B85D31F-5E16-49E4-A17A-AD339DB8AB0E}"/>
                    </a:ext>
                  </a:extLst>
                </p:cNvPr>
                <p:cNvSpPr/>
                <p:nvPr/>
              </p:nvSpPr>
              <p:spPr>
                <a:xfrm>
                  <a:off x="4390481" y="4526516"/>
                  <a:ext cx="1395012" cy="348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7"/>
                </a:p>
              </p:txBody>
            </p:sp>
            <p:sp>
              <p:nvSpPr>
                <p:cNvPr id="180" name="Rectangle 179">
                  <a:extLst>
                    <a:ext uri="{FF2B5EF4-FFF2-40B4-BE49-F238E27FC236}">
                      <a16:creationId xmlns:a16="http://schemas.microsoft.com/office/drawing/2014/main" id="{7BBEACB6-5979-4FE9-AD32-FD5EF77FAC84}"/>
                    </a:ext>
                  </a:extLst>
                </p:cNvPr>
                <p:cNvSpPr/>
                <p:nvPr/>
              </p:nvSpPr>
              <p:spPr>
                <a:xfrm>
                  <a:off x="3569639" y="446856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0xd000</a:t>
                  </a:r>
                </a:p>
              </p:txBody>
            </p:sp>
            <p:sp>
              <p:nvSpPr>
                <p:cNvPr id="181" name="Rectangle 180">
                  <a:extLst>
                    <a:ext uri="{FF2B5EF4-FFF2-40B4-BE49-F238E27FC236}">
                      <a16:creationId xmlns:a16="http://schemas.microsoft.com/office/drawing/2014/main" id="{DA119751-42A2-4B0B-8D0A-75B24222D227}"/>
                    </a:ext>
                  </a:extLst>
                </p:cNvPr>
                <p:cNvSpPr/>
                <p:nvPr/>
              </p:nvSpPr>
              <p:spPr>
                <a:xfrm>
                  <a:off x="3569639" y="4743556"/>
                  <a:ext cx="976508" cy="20925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0xd400</a:t>
                  </a:r>
                </a:p>
              </p:txBody>
            </p:sp>
            <p:sp>
              <p:nvSpPr>
                <p:cNvPr id="182" name="Left Brace 181">
                  <a:extLst>
                    <a:ext uri="{FF2B5EF4-FFF2-40B4-BE49-F238E27FC236}">
                      <a16:creationId xmlns:a16="http://schemas.microsoft.com/office/drawing/2014/main" id="{E7F1AC1C-DA6D-4EB1-ADF6-A19B1085EDF4}"/>
                    </a:ext>
                  </a:extLst>
                </p:cNvPr>
                <p:cNvSpPr/>
                <p:nvPr/>
              </p:nvSpPr>
              <p:spPr>
                <a:xfrm>
                  <a:off x="3641123" y="4526516"/>
                  <a:ext cx="139501" cy="3487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37"/>
                </a:p>
              </p:txBody>
            </p:sp>
          </p:grpSp>
        </p:grpSp>
        <p:sp>
          <p:nvSpPr>
            <p:cNvPr id="176" name="Rectangle 175">
              <a:extLst>
                <a:ext uri="{FF2B5EF4-FFF2-40B4-BE49-F238E27FC236}">
                  <a16:creationId xmlns:a16="http://schemas.microsoft.com/office/drawing/2014/main" id="{F9B6CE3C-F39D-461C-B8D5-94F892FF3CFA}"/>
                </a:ext>
              </a:extLst>
            </p:cNvPr>
            <p:cNvSpPr/>
            <p:nvPr/>
          </p:nvSpPr>
          <p:spPr>
            <a:xfrm>
              <a:off x="4339111" y="4524377"/>
              <a:ext cx="1395012" cy="237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c</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1</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grpSp>
        <p:nvGrpSpPr>
          <p:cNvPr id="149" name="Group 148">
            <a:extLst>
              <a:ext uri="{FF2B5EF4-FFF2-40B4-BE49-F238E27FC236}">
                <a16:creationId xmlns:a16="http://schemas.microsoft.com/office/drawing/2014/main" id="{B862483E-985A-42CB-AAF9-117555702190}"/>
              </a:ext>
            </a:extLst>
          </p:cNvPr>
          <p:cNvGrpSpPr/>
          <p:nvPr/>
        </p:nvGrpSpPr>
        <p:grpSpPr>
          <a:xfrm>
            <a:off x="7286083" y="4522667"/>
            <a:ext cx="1396592" cy="1176608"/>
            <a:chOff x="7286083" y="4522667"/>
            <a:chExt cx="1396592" cy="1176608"/>
          </a:xfrm>
        </p:grpSpPr>
        <p:sp>
          <p:nvSpPr>
            <p:cNvPr id="150" name="Rectangle 149">
              <a:extLst>
                <a:ext uri="{FF2B5EF4-FFF2-40B4-BE49-F238E27FC236}">
                  <a16:creationId xmlns:a16="http://schemas.microsoft.com/office/drawing/2014/main" id="{04644545-4395-4DF8-9BDF-D31E62D1F5B0}"/>
                </a:ext>
              </a:extLst>
            </p:cNvPr>
            <p:cNvSpPr/>
            <p:nvPr/>
          </p:nvSpPr>
          <p:spPr>
            <a:xfrm>
              <a:off x="7286083" y="4522667"/>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1</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51" name="Rectangle 150">
              <a:extLst>
                <a:ext uri="{FF2B5EF4-FFF2-40B4-BE49-F238E27FC236}">
                  <a16:creationId xmlns:a16="http://schemas.microsoft.com/office/drawing/2014/main" id="{57EE9AB5-744D-4382-9C4C-64D6E64EFC20}"/>
                </a:ext>
              </a:extLst>
            </p:cNvPr>
            <p:cNvSpPr/>
            <p:nvPr/>
          </p:nvSpPr>
          <p:spPr>
            <a:xfrm>
              <a:off x="7287663" y="5146982"/>
              <a:ext cx="1395012" cy="23715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A</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sp>
          <p:nvSpPr>
            <p:cNvPr id="152" name="Rectangle 151">
              <a:extLst>
                <a:ext uri="{FF2B5EF4-FFF2-40B4-BE49-F238E27FC236}">
                  <a16:creationId xmlns:a16="http://schemas.microsoft.com/office/drawing/2014/main" id="{C05D9A55-B1EC-4E4D-AD4F-80D140A43E55}"/>
                </a:ext>
              </a:extLst>
            </p:cNvPr>
            <p:cNvSpPr/>
            <p:nvPr/>
          </p:nvSpPr>
          <p:spPr>
            <a:xfrm>
              <a:off x="7287663" y="5462123"/>
              <a:ext cx="1395012" cy="237152"/>
            </a:xfrm>
            <a:prstGeom prst="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3" b="1" dirty="0">
                  <a:solidFill>
                    <a:schemeClr val="tx1"/>
                  </a:solidFill>
                  <a:latin typeface="+mj-lt"/>
                  <a:cs typeface="Times New Roman" panose="02020603050405020304" pitchFamily="18" charset="0"/>
                </a:rPr>
                <a:t>DVT</a:t>
              </a:r>
              <a:r>
                <a:rPr lang="en-US" sz="1373" b="1" baseline="-25000" dirty="0">
                  <a:solidFill>
                    <a:schemeClr val="tx1"/>
                  </a:solidFill>
                  <a:latin typeface="+mj-lt"/>
                  <a:cs typeface="Times New Roman" panose="02020603050405020304" pitchFamily="18" charset="0"/>
                </a:rPr>
                <a:t>B</a:t>
              </a:r>
              <a:r>
                <a:rPr lang="en-US" sz="1373" b="1" dirty="0">
                  <a:solidFill>
                    <a:prstClr val="black"/>
                  </a:solidFill>
                  <a:latin typeface="Calibri Light" panose="020F0302020204030204"/>
                  <a:cs typeface="Times New Roman" panose="02020603050405020304" pitchFamily="18" charset="0"/>
                </a:rPr>
                <a:t> (P</a:t>
              </a:r>
              <a:r>
                <a:rPr lang="en-US" sz="1373" b="1" baseline="-25000" dirty="0">
                  <a:solidFill>
                    <a:prstClr val="black"/>
                  </a:solidFill>
                  <a:latin typeface="Calibri Light" panose="020F0302020204030204"/>
                  <a:cs typeface="Times New Roman" panose="02020603050405020304" pitchFamily="18" charset="0"/>
                </a:rPr>
                <a:t>u</a:t>
              </a:r>
              <a:r>
                <a:rPr lang="en-US" sz="1373" b="1" dirty="0">
                  <a:solidFill>
                    <a:prstClr val="black"/>
                  </a:solidFill>
                  <a:latin typeface="Calibri Light" panose="020F0302020204030204"/>
                  <a:cs typeface="Times New Roman" panose="02020603050405020304" pitchFamily="18" charset="0"/>
                </a:rPr>
                <a:t>, R</a:t>
              </a:r>
              <a:r>
                <a:rPr lang="en-US" sz="1373" b="1" baseline="-25000" dirty="0">
                  <a:solidFill>
                    <a:prstClr val="black"/>
                  </a:solidFill>
                  <a:latin typeface="Calibri Light" panose="020F0302020204030204"/>
                  <a:cs typeface="Times New Roman" panose="02020603050405020304" pitchFamily="18" charset="0"/>
                </a:rPr>
                <a:t>2</a:t>
              </a:r>
              <a:r>
                <a:rPr lang="en-US" sz="1373" b="1" dirty="0">
                  <a:solidFill>
                    <a:prstClr val="black"/>
                  </a:solidFill>
                  <a:latin typeface="Calibri Light" panose="020F0302020204030204"/>
                  <a:cs typeface="Times New Roman" panose="02020603050405020304" pitchFamily="18" charset="0"/>
                </a:rPr>
                <a:t>)</a:t>
              </a:r>
              <a:endParaRPr lang="en-US" sz="1373" b="1" dirty="0">
                <a:solidFill>
                  <a:schemeClr val="tx1"/>
                </a:solidFill>
                <a:latin typeface="+mj-lt"/>
                <a:cs typeface="Times New Roman" panose="02020603050405020304" pitchFamily="18" charset="0"/>
              </a:endParaRPr>
            </a:p>
          </p:txBody>
        </p:sp>
      </p:grpSp>
      <p:graphicFrame>
        <p:nvGraphicFramePr>
          <p:cNvPr id="126" name="Table 125">
            <a:extLst>
              <a:ext uri="{FF2B5EF4-FFF2-40B4-BE49-F238E27FC236}">
                <a16:creationId xmlns:a16="http://schemas.microsoft.com/office/drawing/2014/main" id="{87B7D353-1A66-4990-BE91-019F111ED3E5}"/>
              </a:ext>
            </a:extLst>
          </p:cNvPr>
          <p:cNvGraphicFramePr>
            <a:graphicFrameLocks noGrp="1"/>
          </p:cNvGraphicFramePr>
          <p:nvPr>
            <p:extLst/>
          </p:nvPr>
        </p:nvGraphicFramePr>
        <p:xfrm>
          <a:off x="767102" y="5204734"/>
          <a:ext cx="2371520" cy="725406"/>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err="1">
                          <a:latin typeface="+mj-lt"/>
                          <a:cs typeface="Arial" panose="020B0604020202020204" pitchFamily="34" charset="0"/>
                        </a:rPr>
                        <a:t>typeidx</a:t>
                      </a:r>
                      <a:r>
                        <a:rPr lang="en-US" sz="1200" i="1" dirty="0">
                          <a:latin typeface="+mj-lt"/>
                          <a:cs typeface="Arial" panose="020B0604020202020204" pitchFamily="34" charset="0"/>
                        </a:rPr>
                        <a:t>(A),R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tc>
                  <a:txBody>
                    <a:bodyPr/>
                    <a:lstStyle/>
                    <a:p>
                      <a:pPr algn="ctr"/>
                      <a:r>
                        <a:rPr lang="en-US" sz="1200" i="1" dirty="0">
                          <a:latin typeface="+mj-lt"/>
                          <a:cs typeface="Arial" panose="020B0604020202020204" pitchFamily="34" charset="0"/>
                        </a:rPr>
                        <a:t>0xd000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err="1">
                          <a:latin typeface="+mj-lt"/>
                          <a:cs typeface="Arial" panose="020B0604020202020204" pitchFamily="34" charset="0"/>
                        </a:rPr>
                        <a:t>typeidx</a:t>
                      </a:r>
                      <a:r>
                        <a:rPr lang="en-US" sz="1200" i="1" dirty="0">
                          <a:latin typeface="+mj-lt"/>
                          <a:cs typeface="Arial" panose="020B0604020202020204" pitchFamily="34" charset="0"/>
                        </a:rPr>
                        <a:t>(A),R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tc>
                  <a:txBody>
                    <a:bodyPr/>
                    <a:lstStyle/>
                    <a:p>
                      <a:pPr algn="ctr"/>
                      <a:r>
                        <a:rPr lang="en-US" sz="1200" i="1" dirty="0">
                          <a:latin typeface="+mj-lt"/>
                          <a:cs typeface="Arial" panose="020B0604020202020204" pitchFamily="34" charset="0"/>
                        </a:rPr>
                        <a:t>0xf000</a:t>
                      </a:r>
                    </a:p>
                  </a:txBody>
                  <a:tcPr marL="27900" marR="27900" marT="27900" marB="27900" anchor="ctr"/>
                </a:tc>
                <a:extLst>
                  <a:ext uri="{0D108BD9-81ED-4DB2-BD59-A6C34878D82A}">
                    <a16:rowId xmlns:a16="http://schemas.microsoft.com/office/drawing/2014/main" val="10001"/>
                  </a:ext>
                </a:extLst>
              </a:tr>
              <a:tr h="241802">
                <a:tc>
                  <a:txBody>
                    <a:bodyPr/>
                    <a:lstStyle/>
                    <a:p>
                      <a:pPr algn="ctr"/>
                      <a:r>
                        <a:rPr lang="en-US" sz="1200" i="1" dirty="0" err="1">
                          <a:latin typeface="+mj-lt"/>
                          <a:cs typeface="Arial" panose="020B0604020202020204" pitchFamily="34" charset="0"/>
                        </a:rPr>
                        <a:t>typeidx</a:t>
                      </a:r>
                      <a:r>
                        <a:rPr lang="en-US" sz="1200" i="1" dirty="0">
                          <a:latin typeface="+mj-lt"/>
                          <a:cs typeface="Arial" panose="020B0604020202020204" pitchFamily="34" charset="0"/>
                        </a:rPr>
                        <a:t>(B),R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tc>
                  <a:txBody>
                    <a:bodyPr/>
                    <a:lstStyle/>
                    <a:p>
                      <a:pPr algn="ctr"/>
                      <a:r>
                        <a:rPr lang="en-US" sz="1200" i="1" dirty="0">
                          <a:latin typeface="+mj-lt"/>
                          <a:cs typeface="Arial" panose="020B0604020202020204" pitchFamily="34" charset="0"/>
                        </a:rPr>
                        <a:t>0xf200</a:t>
                      </a:r>
                    </a:p>
                  </a:txBody>
                  <a:tcPr marL="27900" marR="27900" marT="27900" marB="27900" anchor="ctr"/>
                </a:tc>
                <a:extLst>
                  <a:ext uri="{0D108BD9-81ED-4DB2-BD59-A6C34878D82A}">
                    <a16:rowId xmlns:a16="http://schemas.microsoft.com/office/drawing/2014/main" val="10002"/>
                  </a:ext>
                </a:extLst>
              </a:tr>
            </a:tbl>
          </a:graphicData>
        </a:graphic>
      </p:graphicFrame>
      <p:sp>
        <p:nvSpPr>
          <p:cNvPr id="127" name="TextBox 126">
            <a:extLst>
              <a:ext uri="{FF2B5EF4-FFF2-40B4-BE49-F238E27FC236}">
                <a16:creationId xmlns:a16="http://schemas.microsoft.com/office/drawing/2014/main" id="{EFF87112-C91A-4748-8895-EC4CE8FB3A0B}"/>
              </a:ext>
            </a:extLst>
          </p:cNvPr>
          <p:cNvSpPr txBox="1"/>
          <p:nvPr/>
        </p:nvSpPr>
        <p:spPr>
          <a:xfrm>
            <a:off x="525668" y="4923423"/>
            <a:ext cx="938014" cy="937436"/>
          </a:xfrm>
          <a:prstGeom prst="rect">
            <a:avLst/>
          </a:prstGeom>
          <a:noFill/>
        </p:spPr>
        <p:txBody>
          <a:bodyPr wrap="none" rtlCol="0">
            <a:spAutoFit/>
          </a:bodyPr>
          <a:lstStyle/>
          <a:p>
            <a:r>
              <a:rPr lang="en-US" sz="1373" b="1" dirty="0">
                <a:latin typeface="+mj-lt"/>
                <a:cs typeface="Times New Roman" panose="02020603050405020304" pitchFamily="18" charset="0"/>
              </a:rPr>
              <a:t>DLT Cache:</a:t>
            </a:r>
          </a:p>
          <a:p>
            <a:endParaRPr lang="en-US" sz="1373" b="1" dirty="0">
              <a:latin typeface="+mj-lt"/>
              <a:cs typeface="Times New Roman" panose="02020603050405020304" pitchFamily="18" charset="0"/>
            </a:endParaRPr>
          </a:p>
          <a:p>
            <a:endParaRPr lang="en-US" sz="1373" b="1" dirty="0">
              <a:latin typeface="+mj-lt"/>
              <a:cs typeface="Times New Roman" panose="02020603050405020304" pitchFamily="18" charset="0"/>
            </a:endParaRPr>
          </a:p>
          <a:p>
            <a:endParaRPr lang="en-US" sz="1373" b="1" dirty="0">
              <a:latin typeface="+mj-lt"/>
              <a:cs typeface="Times New Roman" panose="02020603050405020304" pitchFamily="18" charset="0"/>
            </a:endParaRPr>
          </a:p>
        </p:txBody>
      </p:sp>
      <p:graphicFrame>
        <p:nvGraphicFramePr>
          <p:cNvPr id="128" name="Table 127">
            <a:extLst>
              <a:ext uri="{FF2B5EF4-FFF2-40B4-BE49-F238E27FC236}">
                <a16:creationId xmlns:a16="http://schemas.microsoft.com/office/drawing/2014/main" id="{9684D02B-A388-433B-AFE2-FA725E63D801}"/>
              </a:ext>
            </a:extLst>
          </p:cNvPr>
          <p:cNvGraphicFramePr>
            <a:graphicFrameLocks noGrp="1"/>
          </p:cNvGraphicFramePr>
          <p:nvPr>
            <p:extLst/>
          </p:nvPr>
        </p:nvGraphicFramePr>
        <p:xfrm>
          <a:off x="9334055" y="5203024"/>
          <a:ext cx="2371520" cy="725406"/>
        </p:xfrm>
        <a:graphic>
          <a:graphicData uri="http://schemas.openxmlformats.org/drawingml/2006/table">
            <a:tbl>
              <a:tblPr firstRow="1" bandRow="1">
                <a:tableStyleId>{5940675A-B579-460E-94D1-54222C63F5DA}</a:tableStyleId>
              </a:tblPr>
              <a:tblGrid>
                <a:gridCol w="1422912">
                  <a:extLst>
                    <a:ext uri="{9D8B030D-6E8A-4147-A177-3AD203B41FA5}">
                      <a16:colId xmlns:a16="http://schemas.microsoft.com/office/drawing/2014/main" val="20000"/>
                    </a:ext>
                  </a:extLst>
                </a:gridCol>
                <a:gridCol w="948608">
                  <a:extLst>
                    <a:ext uri="{9D8B030D-6E8A-4147-A177-3AD203B41FA5}">
                      <a16:colId xmlns:a16="http://schemas.microsoft.com/office/drawing/2014/main" val="20001"/>
                    </a:ext>
                  </a:extLst>
                </a:gridCol>
              </a:tblGrid>
              <a:tr h="241802">
                <a:tc>
                  <a:txBody>
                    <a:bodyPr/>
                    <a:lstStyle/>
                    <a:p>
                      <a:pPr algn="ctr"/>
                      <a:r>
                        <a:rPr lang="en-US" sz="1200" i="1" dirty="0" err="1">
                          <a:latin typeface="+mj-lt"/>
                          <a:cs typeface="Arial" panose="020B0604020202020204" pitchFamily="34" charset="0"/>
                        </a:rPr>
                        <a:t>typeidx</a:t>
                      </a:r>
                      <a:r>
                        <a:rPr lang="en-US" sz="1200" i="1" dirty="0">
                          <a:latin typeface="+mj-lt"/>
                          <a:cs typeface="Arial" panose="020B0604020202020204" pitchFamily="34" charset="0"/>
                        </a:rPr>
                        <a:t>(A),R</a:t>
                      </a:r>
                      <a:r>
                        <a:rPr lang="en-US" sz="1200" i="1" baseline="-25000" dirty="0">
                          <a:latin typeface="+mj-lt"/>
                          <a:cs typeface="Arial" panose="020B0604020202020204" pitchFamily="34" charset="0"/>
                        </a:rPr>
                        <a:t>1</a:t>
                      </a:r>
                      <a:endParaRPr lang="en-US" sz="1200" i="1" dirty="0">
                        <a:latin typeface="+mj-lt"/>
                        <a:cs typeface="Arial" panose="020B0604020202020204" pitchFamily="34" charset="0"/>
                      </a:endParaRPr>
                    </a:p>
                  </a:txBody>
                  <a:tcPr marL="27900" marR="27900" marT="27900" marB="27900" anchor="ctr"/>
                </a:tc>
                <a:tc>
                  <a:txBody>
                    <a:bodyPr/>
                    <a:lstStyle/>
                    <a:p>
                      <a:pPr algn="ctr"/>
                      <a:r>
                        <a:rPr lang="en-US" sz="1200" i="1" dirty="0">
                          <a:latin typeface="+mj-lt"/>
                          <a:cs typeface="Arial" panose="020B0604020202020204" pitchFamily="34" charset="0"/>
                        </a:rPr>
                        <a:t>0xd000</a:t>
                      </a:r>
                    </a:p>
                  </a:txBody>
                  <a:tcPr marL="27900" marR="27900" marT="27900" marB="27900" anchor="ctr"/>
                </a:tc>
                <a:extLst>
                  <a:ext uri="{0D108BD9-81ED-4DB2-BD59-A6C34878D82A}">
                    <a16:rowId xmlns:a16="http://schemas.microsoft.com/office/drawing/2014/main" val="10000"/>
                  </a:ext>
                </a:extLst>
              </a:tr>
              <a:tr h="241802">
                <a:tc>
                  <a:txBody>
                    <a:bodyPr/>
                    <a:lstStyle/>
                    <a:p>
                      <a:pPr algn="ctr"/>
                      <a:r>
                        <a:rPr lang="en-US" sz="1200" i="1" dirty="0" err="1">
                          <a:latin typeface="+mj-lt"/>
                          <a:cs typeface="Arial" panose="020B0604020202020204" pitchFamily="34" charset="0"/>
                        </a:rPr>
                        <a:t>typeidx</a:t>
                      </a:r>
                      <a:r>
                        <a:rPr lang="en-US" sz="1200" i="1" dirty="0">
                          <a:latin typeface="+mj-lt"/>
                          <a:cs typeface="Arial" panose="020B0604020202020204" pitchFamily="34" charset="0"/>
                        </a:rPr>
                        <a:t>(A),R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tc>
                  <a:txBody>
                    <a:bodyPr/>
                    <a:lstStyle/>
                    <a:p>
                      <a:pPr algn="ctr"/>
                      <a:r>
                        <a:rPr lang="en-US" sz="1200" i="1" dirty="0">
                          <a:latin typeface="+mj-lt"/>
                          <a:cs typeface="Arial" panose="020B0604020202020204" pitchFamily="34" charset="0"/>
                        </a:rPr>
                        <a:t>0xf000</a:t>
                      </a:r>
                    </a:p>
                  </a:txBody>
                  <a:tcPr marL="27900" marR="27900" marT="27900" marB="27900" anchor="ctr"/>
                </a:tc>
                <a:extLst>
                  <a:ext uri="{0D108BD9-81ED-4DB2-BD59-A6C34878D82A}">
                    <a16:rowId xmlns:a16="http://schemas.microsoft.com/office/drawing/2014/main" val="10001"/>
                  </a:ext>
                </a:extLst>
              </a:tr>
              <a:tr h="241802">
                <a:tc>
                  <a:txBody>
                    <a:bodyPr/>
                    <a:lstStyle/>
                    <a:p>
                      <a:pPr algn="ctr"/>
                      <a:r>
                        <a:rPr lang="en-US" sz="1200" i="1" dirty="0" err="1">
                          <a:latin typeface="+mj-lt"/>
                          <a:cs typeface="Arial" panose="020B0604020202020204" pitchFamily="34" charset="0"/>
                        </a:rPr>
                        <a:t>typeidx</a:t>
                      </a:r>
                      <a:r>
                        <a:rPr lang="en-US" sz="1200" i="1" dirty="0">
                          <a:latin typeface="+mj-lt"/>
                          <a:cs typeface="Arial" panose="020B0604020202020204" pitchFamily="34" charset="0"/>
                        </a:rPr>
                        <a:t>(B),R</a:t>
                      </a:r>
                      <a:r>
                        <a:rPr lang="en-US" sz="1200" i="1" baseline="-25000" dirty="0">
                          <a:latin typeface="+mj-lt"/>
                          <a:cs typeface="Arial" panose="020B0604020202020204" pitchFamily="34" charset="0"/>
                        </a:rPr>
                        <a:t>2</a:t>
                      </a:r>
                      <a:endParaRPr lang="en-US" sz="1200" i="1" dirty="0">
                        <a:latin typeface="+mj-lt"/>
                        <a:cs typeface="Arial" panose="020B0604020202020204" pitchFamily="34" charset="0"/>
                      </a:endParaRPr>
                    </a:p>
                  </a:txBody>
                  <a:tcPr marL="27900" marR="27900" marT="27900" marB="27900" anchor="ctr"/>
                </a:tc>
                <a:tc>
                  <a:txBody>
                    <a:bodyPr/>
                    <a:lstStyle/>
                    <a:p>
                      <a:pPr algn="ctr"/>
                      <a:r>
                        <a:rPr lang="en-US" sz="1200" i="1" dirty="0">
                          <a:latin typeface="+mj-lt"/>
                          <a:cs typeface="Arial" panose="020B0604020202020204" pitchFamily="34" charset="0"/>
                        </a:rPr>
                        <a:t>0xf200</a:t>
                      </a:r>
                    </a:p>
                  </a:txBody>
                  <a:tcPr marL="27900" marR="27900" marT="27900" marB="27900" anchor="ctr"/>
                </a:tc>
                <a:extLst>
                  <a:ext uri="{0D108BD9-81ED-4DB2-BD59-A6C34878D82A}">
                    <a16:rowId xmlns:a16="http://schemas.microsoft.com/office/drawing/2014/main" val="10002"/>
                  </a:ext>
                </a:extLst>
              </a:tr>
            </a:tbl>
          </a:graphicData>
        </a:graphic>
      </p:graphicFrame>
      <p:sp>
        <p:nvSpPr>
          <p:cNvPr id="130" name="TextBox 129">
            <a:extLst>
              <a:ext uri="{FF2B5EF4-FFF2-40B4-BE49-F238E27FC236}">
                <a16:creationId xmlns:a16="http://schemas.microsoft.com/office/drawing/2014/main" id="{5ADA722D-A31F-4683-A93D-3B58189BD493}"/>
              </a:ext>
            </a:extLst>
          </p:cNvPr>
          <p:cNvSpPr txBox="1"/>
          <p:nvPr/>
        </p:nvSpPr>
        <p:spPr>
          <a:xfrm>
            <a:off x="9092621" y="4921713"/>
            <a:ext cx="938014" cy="937436"/>
          </a:xfrm>
          <a:prstGeom prst="rect">
            <a:avLst/>
          </a:prstGeom>
          <a:noFill/>
        </p:spPr>
        <p:txBody>
          <a:bodyPr wrap="none" rtlCol="0">
            <a:spAutoFit/>
          </a:bodyPr>
          <a:lstStyle/>
          <a:p>
            <a:r>
              <a:rPr lang="en-US" sz="1373" b="1" dirty="0">
                <a:latin typeface="+mj-lt"/>
                <a:cs typeface="Times New Roman" panose="02020603050405020304" pitchFamily="18" charset="0"/>
              </a:rPr>
              <a:t>DLT Cache:</a:t>
            </a:r>
          </a:p>
          <a:p>
            <a:endParaRPr lang="en-US" sz="1373" b="1" dirty="0">
              <a:latin typeface="+mj-lt"/>
              <a:cs typeface="Times New Roman" panose="02020603050405020304" pitchFamily="18" charset="0"/>
            </a:endParaRPr>
          </a:p>
          <a:p>
            <a:endParaRPr lang="en-US" sz="1373" b="1" dirty="0">
              <a:latin typeface="+mj-lt"/>
              <a:cs typeface="Times New Roman" panose="02020603050405020304" pitchFamily="18" charset="0"/>
            </a:endParaRPr>
          </a:p>
          <a:p>
            <a:endParaRPr lang="en-US" sz="1373" b="1" dirty="0">
              <a:latin typeface="+mj-lt"/>
              <a:cs typeface="Times New Roman" panose="02020603050405020304" pitchFamily="18" charset="0"/>
            </a:endParaRPr>
          </a:p>
        </p:txBody>
      </p:sp>
      <p:sp>
        <p:nvSpPr>
          <p:cNvPr id="131" name="TextBox 130">
            <a:extLst>
              <a:ext uri="{FF2B5EF4-FFF2-40B4-BE49-F238E27FC236}">
                <a16:creationId xmlns:a16="http://schemas.microsoft.com/office/drawing/2014/main" id="{4B6FCB3C-4C16-4532-8C18-1B2B26DEA8C6}"/>
              </a:ext>
            </a:extLst>
          </p:cNvPr>
          <p:cNvSpPr txBox="1"/>
          <p:nvPr/>
        </p:nvSpPr>
        <p:spPr>
          <a:xfrm>
            <a:off x="9958177" y="4819497"/>
            <a:ext cx="2089506" cy="338554"/>
          </a:xfrm>
          <a:prstGeom prst="rect">
            <a:avLst/>
          </a:prstGeom>
          <a:noFill/>
        </p:spPr>
        <p:txBody>
          <a:bodyPr wrap="square" rtlCol="0">
            <a:spAutoFit/>
          </a:bodyPr>
          <a:lstStyle/>
          <a:p>
            <a:pPr algn="ctr"/>
            <a:r>
              <a:rPr lang="en-US" sz="1600" i="1" dirty="0">
                <a:solidFill>
                  <a:schemeClr val="accent6">
                    <a:lumMod val="75000"/>
                  </a:schemeClr>
                </a:solidFill>
              </a:rPr>
              <a:t>Cache for fast lookup</a:t>
            </a:r>
          </a:p>
        </p:txBody>
      </p:sp>
    </p:spTree>
    <p:extLst>
      <p:ext uri="{BB962C8B-B14F-4D97-AF65-F5344CB8AC3E}">
        <p14:creationId xmlns:p14="http://schemas.microsoft.com/office/powerpoint/2010/main" val="3646886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wipe(left)">
                                      <p:cBhvr>
                                        <p:cTn id="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B713-55BA-4E43-92A3-A102072CC6FB}"/>
              </a:ext>
            </a:extLst>
          </p:cNvPr>
          <p:cNvSpPr>
            <a:spLocks noGrp="1"/>
          </p:cNvSpPr>
          <p:nvPr>
            <p:ph type="title"/>
          </p:nvPr>
        </p:nvSpPr>
        <p:spPr/>
        <p:txBody>
          <a:bodyPr/>
          <a:lstStyle/>
          <a:p>
            <a:r>
              <a:rPr lang="en-US" dirty="0"/>
              <a:t>Compiler/Library Modifications</a:t>
            </a:r>
          </a:p>
        </p:txBody>
      </p:sp>
      <p:sp>
        <p:nvSpPr>
          <p:cNvPr id="3" name="Content Placeholder 2">
            <a:extLst>
              <a:ext uri="{FF2B5EF4-FFF2-40B4-BE49-F238E27FC236}">
                <a16:creationId xmlns:a16="http://schemas.microsoft.com/office/drawing/2014/main" id="{48675C0F-CC45-4B00-9FE4-A1DFB68D4EF4}"/>
              </a:ext>
            </a:extLst>
          </p:cNvPr>
          <p:cNvSpPr>
            <a:spLocks noGrp="1"/>
          </p:cNvSpPr>
          <p:nvPr>
            <p:ph idx="1"/>
          </p:nvPr>
        </p:nvSpPr>
        <p:spPr/>
        <p:txBody>
          <a:bodyPr/>
          <a:lstStyle/>
          <a:p>
            <a:r>
              <a:rPr lang="en-US" dirty="0"/>
              <a:t>Few compiler changes and recompilation</a:t>
            </a:r>
          </a:p>
          <a:p>
            <a:pPr lvl="1"/>
            <a:r>
              <a:rPr lang="en-US" dirty="0"/>
              <a:t>Only transform constructors to lookup and use DVT pointers </a:t>
            </a:r>
          </a:p>
          <a:p>
            <a:pPr lvl="1"/>
            <a:r>
              <a:rPr lang="en-US" dirty="0"/>
              <a:t>Recompile all constructor definitions of client classes</a:t>
            </a:r>
          </a:p>
          <a:p>
            <a:endParaRPr lang="en-US" dirty="0"/>
          </a:p>
          <a:p>
            <a:r>
              <a:rPr lang="en-US" dirty="0"/>
              <a:t>Modify region management library mapping/</a:t>
            </a:r>
            <a:r>
              <a:rPr lang="en-US" dirty="0" err="1"/>
              <a:t>unmapping</a:t>
            </a:r>
            <a:r>
              <a:rPr lang="en-US" dirty="0"/>
              <a:t> functions</a:t>
            </a:r>
          </a:p>
        </p:txBody>
      </p:sp>
    </p:spTree>
    <p:extLst>
      <p:ext uri="{BB962C8B-B14F-4D97-AF65-F5344CB8AC3E}">
        <p14:creationId xmlns:p14="http://schemas.microsoft.com/office/powerpoint/2010/main" val="366005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3043-3F36-4215-A80D-4F7472442D73}"/>
              </a:ext>
            </a:extLst>
          </p:cNvPr>
          <p:cNvSpPr>
            <a:spLocks noGrp="1"/>
          </p:cNvSpPr>
          <p:nvPr>
            <p:ph type="title"/>
          </p:nvPr>
        </p:nvSpPr>
        <p:spPr/>
        <p:txBody>
          <a:bodyPr/>
          <a:lstStyle/>
          <a:p>
            <a:pPr algn="ctr"/>
            <a:r>
              <a:rPr lang="en-US" dirty="0"/>
              <a:t>Hashing-based Dynamic Dispatch</a:t>
            </a:r>
          </a:p>
        </p:txBody>
      </p:sp>
      <p:sp>
        <p:nvSpPr>
          <p:cNvPr id="3" name="Text Placeholder 2">
            <a:extLst>
              <a:ext uri="{FF2B5EF4-FFF2-40B4-BE49-F238E27FC236}">
                <a16:creationId xmlns:a16="http://schemas.microsoft.com/office/drawing/2014/main" id="{D48E1442-7D1F-43B3-A4B9-2544BD7A07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090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1EEF-CF80-4C0F-86AC-917B10881D8F}"/>
              </a:ext>
            </a:extLst>
          </p:cNvPr>
          <p:cNvSpPr>
            <a:spLocks noGrp="1"/>
          </p:cNvSpPr>
          <p:nvPr>
            <p:ph type="title"/>
          </p:nvPr>
        </p:nvSpPr>
        <p:spPr/>
        <p:txBody>
          <a:bodyPr/>
          <a:lstStyle/>
          <a:p>
            <a:r>
              <a:rPr lang="en-US" dirty="0"/>
              <a:t>Overview</a:t>
            </a:r>
          </a:p>
        </p:txBody>
      </p:sp>
      <p:sp>
        <p:nvSpPr>
          <p:cNvPr id="3" name="Rectangle 2">
            <a:extLst>
              <a:ext uri="{FF2B5EF4-FFF2-40B4-BE49-F238E27FC236}">
                <a16:creationId xmlns:a16="http://schemas.microsoft.com/office/drawing/2014/main" id="{3CC99BB0-91FB-403A-8648-91B5AED1A773}"/>
              </a:ext>
            </a:extLst>
          </p:cNvPr>
          <p:cNvSpPr/>
          <p:nvPr/>
        </p:nvSpPr>
        <p:spPr>
          <a:xfrm>
            <a:off x="4420388" y="1865721"/>
            <a:ext cx="1371088" cy="3770492"/>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4" name="Rectangle 3">
            <a:extLst>
              <a:ext uri="{FF2B5EF4-FFF2-40B4-BE49-F238E27FC236}">
                <a16:creationId xmlns:a16="http://schemas.microsoft.com/office/drawing/2014/main" id="{E1F041A7-7352-4DCC-996C-7A8160CBBF5F}"/>
              </a:ext>
            </a:extLst>
          </p:cNvPr>
          <p:cNvSpPr/>
          <p:nvPr/>
        </p:nvSpPr>
        <p:spPr>
          <a:xfrm>
            <a:off x="4420388" y="2026175"/>
            <a:ext cx="1371088" cy="54843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5" name="Rectangle 4">
            <a:extLst>
              <a:ext uri="{FF2B5EF4-FFF2-40B4-BE49-F238E27FC236}">
                <a16:creationId xmlns:a16="http://schemas.microsoft.com/office/drawing/2014/main" id="{C231231E-0CA4-4C88-884D-9547E3BBEE80}"/>
              </a:ext>
            </a:extLst>
          </p:cNvPr>
          <p:cNvSpPr/>
          <p:nvPr/>
        </p:nvSpPr>
        <p:spPr>
          <a:xfrm>
            <a:off x="4420388" y="3524316"/>
            <a:ext cx="1371088" cy="8226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grpSp>
        <p:nvGrpSpPr>
          <p:cNvPr id="6" name="Group 5">
            <a:extLst>
              <a:ext uri="{FF2B5EF4-FFF2-40B4-BE49-F238E27FC236}">
                <a16:creationId xmlns:a16="http://schemas.microsoft.com/office/drawing/2014/main" id="{F40E236D-D2C6-4DDF-90FF-63DAB03858A1}"/>
              </a:ext>
            </a:extLst>
          </p:cNvPr>
          <p:cNvGrpSpPr/>
          <p:nvPr/>
        </p:nvGrpSpPr>
        <p:grpSpPr>
          <a:xfrm>
            <a:off x="4519165" y="3608149"/>
            <a:ext cx="685544" cy="447466"/>
            <a:chOff x="1754067" y="1752600"/>
            <a:chExt cx="914400" cy="298422"/>
          </a:xfrm>
        </p:grpSpPr>
        <p:sp>
          <p:nvSpPr>
            <p:cNvPr id="7" name="Rectangle 6">
              <a:extLst>
                <a:ext uri="{FF2B5EF4-FFF2-40B4-BE49-F238E27FC236}">
                  <a16:creationId xmlns:a16="http://schemas.microsoft.com/office/drawing/2014/main" id="{00E8958B-8FC0-43F8-9986-67736166CBFA}"/>
                </a:ext>
              </a:extLst>
            </p:cNvPr>
            <p:cNvSpPr/>
            <p:nvPr/>
          </p:nvSpPr>
          <p:spPr>
            <a:xfrm>
              <a:off x="1754067" y="1752600"/>
              <a:ext cx="914400" cy="137160"/>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i="1" dirty="0">
                  <a:solidFill>
                    <a:schemeClr val="tx1"/>
                  </a:solidFill>
                  <a:latin typeface="+mj-lt"/>
                  <a:cs typeface="Times New Roman" panose="02020603050405020304" pitchFamily="18" charset="0"/>
                </a:rPr>
                <a:t>hash(A)</a:t>
              </a:r>
            </a:p>
          </p:txBody>
        </p:sp>
        <p:sp>
          <p:nvSpPr>
            <p:cNvPr id="8" name="Rectangle 7">
              <a:extLst>
                <a:ext uri="{FF2B5EF4-FFF2-40B4-BE49-F238E27FC236}">
                  <a16:creationId xmlns:a16="http://schemas.microsoft.com/office/drawing/2014/main" id="{164936E6-E052-4110-9672-51BC99A43742}"/>
                </a:ext>
              </a:extLst>
            </p:cNvPr>
            <p:cNvSpPr/>
            <p:nvPr/>
          </p:nvSpPr>
          <p:spPr>
            <a:xfrm>
              <a:off x="1754067" y="1868142"/>
              <a:ext cx="914400" cy="1828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latin typeface="+mj-lt"/>
              </a:endParaRPr>
            </a:p>
          </p:txBody>
        </p:sp>
      </p:grpSp>
      <p:sp>
        <p:nvSpPr>
          <p:cNvPr id="9" name="Rectangle 8">
            <a:extLst>
              <a:ext uri="{FF2B5EF4-FFF2-40B4-BE49-F238E27FC236}">
                <a16:creationId xmlns:a16="http://schemas.microsoft.com/office/drawing/2014/main" id="{401B199B-24B5-460A-B5B5-45B45F897126}"/>
              </a:ext>
            </a:extLst>
          </p:cNvPr>
          <p:cNvSpPr/>
          <p:nvPr/>
        </p:nvSpPr>
        <p:spPr>
          <a:xfrm>
            <a:off x="4420388" y="2102571"/>
            <a:ext cx="1371088" cy="389469"/>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49" b="1" dirty="0">
                <a:solidFill>
                  <a:schemeClr val="tx1"/>
                </a:solidFill>
                <a:latin typeface="+mj-lt"/>
                <a:cs typeface="Times New Roman" panose="02020603050405020304" pitchFamily="18" charset="0"/>
              </a:rPr>
              <a:t>GVT(P</a:t>
            </a:r>
            <a:r>
              <a:rPr lang="en-US" sz="1349" b="1" baseline="-25000" dirty="0">
                <a:solidFill>
                  <a:schemeClr val="tx1"/>
                </a:solidFill>
                <a:latin typeface="+mj-lt"/>
                <a:cs typeface="Times New Roman" panose="02020603050405020304" pitchFamily="18" charset="0"/>
              </a:rPr>
              <a:t>c</a:t>
            </a:r>
            <a:r>
              <a:rPr lang="en-US" sz="1349" b="1" dirty="0">
                <a:solidFill>
                  <a:schemeClr val="tx1"/>
                </a:solidFill>
                <a:latin typeface="+mj-lt"/>
                <a:cs typeface="Times New Roman" panose="02020603050405020304" pitchFamily="18" charset="0"/>
              </a:rPr>
              <a:t>)</a:t>
            </a:r>
          </a:p>
        </p:txBody>
      </p:sp>
      <p:sp>
        <p:nvSpPr>
          <p:cNvPr id="10" name="TextBox 9">
            <a:extLst>
              <a:ext uri="{FF2B5EF4-FFF2-40B4-BE49-F238E27FC236}">
                <a16:creationId xmlns:a16="http://schemas.microsoft.com/office/drawing/2014/main" id="{55D85791-E72A-445B-B1DF-B05722B5AFAE}"/>
              </a:ext>
            </a:extLst>
          </p:cNvPr>
          <p:cNvSpPr txBox="1"/>
          <p:nvPr/>
        </p:nvSpPr>
        <p:spPr>
          <a:xfrm>
            <a:off x="4304145" y="5558112"/>
            <a:ext cx="1603580" cy="299954"/>
          </a:xfrm>
          <a:prstGeom prst="rect">
            <a:avLst/>
          </a:prstGeom>
          <a:noFill/>
        </p:spPr>
        <p:txBody>
          <a:bodyPr wrap="none" rtlCol="0">
            <a:spAutoFit/>
          </a:bodyPr>
          <a:lstStyle/>
          <a:p>
            <a:pPr algn="ctr"/>
            <a:r>
              <a:rPr lang="en-US" sz="1349" i="1" dirty="0">
                <a:latin typeface="+mj-lt"/>
                <a:cs typeface="Times New Roman" panose="02020603050405020304" pitchFamily="18" charset="0"/>
              </a:rPr>
              <a:t>creating process (P</a:t>
            </a:r>
            <a:r>
              <a:rPr lang="en-US" sz="1349" i="1" baseline="-25000" dirty="0">
                <a:latin typeface="+mj-lt"/>
                <a:cs typeface="Times New Roman" panose="02020603050405020304" pitchFamily="18" charset="0"/>
              </a:rPr>
              <a:t>c</a:t>
            </a:r>
            <a:r>
              <a:rPr lang="en-US" sz="1349" i="1" dirty="0">
                <a:latin typeface="+mj-lt"/>
                <a:cs typeface="Times New Roman" panose="02020603050405020304" pitchFamily="18" charset="0"/>
              </a:rPr>
              <a:t>)</a:t>
            </a:r>
          </a:p>
        </p:txBody>
      </p:sp>
      <p:sp>
        <p:nvSpPr>
          <p:cNvPr id="11" name="Rectangle 10">
            <a:extLst>
              <a:ext uri="{FF2B5EF4-FFF2-40B4-BE49-F238E27FC236}">
                <a16:creationId xmlns:a16="http://schemas.microsoft.com/office/drawing/2014/main" id="{8007B74A-8065-410A-8302-69A417158BFE}"/>
              </a:ext>
            </a:extLst>
          </p:cNvPr>
          <p:cNvSpPr/>
          <p:nvPr/>
        </p:nvSpPr>
        <p:spPr>
          <a:xfrm>
            <a:off x="6874364" y="1869068"/>
            <a:ext cx="1371088" cy="3770492"/>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12" name="Rectangle 11">
            <a:extLst>
              <a:ext uri="{FF2B5EF4-FFF2-40B4-BE49-F238E27FC236}">
                <a16:creationId xmlns:a16="http://schemas.microsoft.com/office/drawing/2014/main" id="{F10AA9BC-AE9F-4D44-A894-FAB064C28649}"/>
              </a:ext>
            </a:extLst>
          </p:cNvPr>
          <p:cNvSpPr/>
          <p:nvPr/>
        </p:nvSpPr>
        <p:spPr>
          <a:xfrm>
            <a:off x="6874364" y="2574120"/>
            <a:ext cx="1371088" cy="54843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13" name="Rectangle 12">
            <a:extLst>
              <a:ext uri="{FF2B5EF4-FFF2-40B4-BE49-F238E27FC236}">
                <a16:creationId xmlns:a16="http://schemas.microsoft.com/office/drawing/2014/main" id="{EFE5FC1D-DA69-4640-A255-6188236F0F51}"/>
              </a:ext>
            </a:extLst>
          </p:cNvPr>
          <p:cNvSpPr/>
          <p:nvPr/>
        </p:nvSpPr>
        <p:spPr>
          <a:xfrm>
            <a:off x="6874364" y="3867088"/>
            <a:ext cx="1371088" cy="8226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grpSp>
        <p:nvGrpSpPr>
          <p:cNvPr id="14" name="Group 13">
            <a:extLst>
              <a:ext uri="{FF2B5EF4-FFF2-40B4-BE49-F238E27FC236}">
                <a16:creationId xmlns:a16="http://schemas.microsoft.com/office/drawing/2014/main" id="{68548843-7774-4AF7-BDB3-1C04E2319AD0}"/>
              </a:ext>
            </a:extLst>
          </p:cNvPr>
          <p:cNvGrpSpPr/>
          <p:nvPr/>
        </p:nvGrpSpPr>
        <p:grpSpPr>
          <a:xfrm>
            <a:off x="6973141" y="3950921"/>
            <a:ext cx="685544" cy="447466"/>
            <a:chOff x="1754067" y="1752600"/>
            <a:chExt cx="914400" cy="298422"/>
          </a:xfrm>
        </p:grpSpPr>
        <p:sp>
          <p:nvSpPr>
            <p:cNvPr id="15" name="Rectangle 14">
              <a:extLst>
                <a:ext uri="{FF2B5EF4-FFF2-40B4-BE49-F238E27FC236}">
                  <a16:creationId xmlns:a16="http://schemas.microsoft.com/office/drawing/2014/main" id="{DDB29DDF-AE07-4D9B-B5FE-9670B589D96B}"/>
                </a:ext>
              </a:extLst>
            </p:cNvPr>
            <p:cNvSpPr/>
            <p:nvPr/>
          </p:nvSpPr>
          <p:spPr>
            <a:xfrm>
              <a:off x="1754067" y="1752600"/>
              <a:ext cx="914400" cy="137160"/>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i="1" dirty="0">
                  <a:solidFill>
                    <a:schemeClr val="tx1"/>
                  </a:solidFill>
                  <a:latin typeface="+mj-lt"/>
                  <a:cs typeface="Times New Roman" panose="02020603050405020304" pitchFamily="18" charset="0"/>
                </a:rPr>
                <a:t>hash(A)</a:t>
              </a:r>
            </a:p>
          </p:txBody>
        </p:sp>
        <p:sp>
          <p:nvSpPr>
            <p:cNvPr id="16" name="Rectangle 15">
              <a:extLst>
                <a:ext uri="{FF2B5EF4-FFF2-40B4-BE49-F238E27FC236}">
                  <a16:creationId xmlns:a16="http://schemas.microsoft.com/office/drawing/2014/main" id="{3AEB085D-4BFD-4134-8FD8-B3A93E7F356C}"/>
                </a:ext>
              </a:extLst>
            </p:cNvPr>
            <p:cNvSpPr/>
            <p:nvPr/>
          </p:nvSpPr>
          <p:spPr>
            <a:xfrm>
              <a:off x="1754067" y="1868142"/>
              <a:ext cx="914400" cy="1828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latin typeface="+mj-lt"/>
              </a:endParaRPr>
            </a:p>
          </p:txBody>
        </p:sp>
      </p:grpSp>
      <p:sp>
        <p:nvSpPr>
          <p:cNvPr id="17" name="Rectangle 16">
            <a:extLst>
              <a:ext uri="{FF2B5EF4-FFF2-40B4-BE49-F238E27FC236}">
                <a16:creationId xmlns:a16="http://schemas.microsoft.com/office/drawing/2014/main" id="{025F16B7-79FC-4552-B9E6-B619E610C772}"/>
              </a:ext>
            </a:extLst>
          </p:cNvPr>
          <p:cNvSpPr/>
          <p:nvPr/>
        </p:nvSpPr>
        <p:spPr>
          <a:xfrm>
            <a:off x="6874364" y="2650516"/>
            <a:ext cx="1371088" cy="389469"/>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49" b="1" dirty="0">
                <a:solidFill>
                  <a:schemeClr val="tx1"/>
                </a:solidFill>
                <a:latin typeface="+mj-lt"/>
                <a:cs typeface="Times New Roman" panose="02020603050405020304" pitchFamily="18" charset="0"/>
              </a:rPr>
              <a:t>GVT(P</a:t>
            </a:r>
            <a:r>
              <a:rPr lang="en-US" sz="1349" b="1" baseline="-25000" dirty="0">
                <a:solidFill>
                  <a:schemeClr val="tx1"/>
                </a:solidFill>
                <a:latin typeface="+mj-lt"/>
                <a:cs typeface="Times New Roman" panose="02020603050405020304" pitchFamily="18" charset="0"/>
              </a:rPr>
              <a:t>u</a:t>
            </a:r>
            <a:r>
              <a:rPr lang="en-US" sz="1349" b="1" dirty="0">
                <a:solidFill>
                  <a:schemeClr val="tx1"/>
                </a:solidFill>
                <a:latin typeface="+mj-lt"/>
                <a:cs typeface="Times New Roman" panose="02020603050405020304" pitchFamily="18" charset="0"/>
              </a:rPr>
              <a:t>)</a:t>
            </a:r>
          </a:p>
        </p:txBody>
      </p:sp>
      <p:sp>
        <p:nvSpPr>
          <p:cNvPr id="18" name="TextBox 17">
            <a:extLst>
              <a:ext uri="{FF2B5EF4-FFF2-40B4-BE49-F238E27FC236}">
                <a16:creationId xmlns:a16="http://schemas.microsoft.com/office/drawing/2014/main" id="{918E6C76-E58B-4CA8-B013-3A490C92CAF1}"/>
              </a:ext>
            </a:extLst>
          </p:cNvPr>
          <p:cNvSpPr txBox="1"/>
          <p:nvPr/>
        </p:nvSpPr>
        <p:spPr>
          <a:xfrm>
            <a:off x="6890242" y="5561459"/>
            <a:ext cx="1339341" cy="299954"/>
          </a:xfrm>
          <a:prstGeom prst="rect">
            <a:avLst/>
          </a:prstGeom>
          <a:noFill/>
        </p:spPr>
        <p:txBody>
          <a:bodyPr wrap="none" rtlCol="0">
            <a:spAutoFit/>
          </a:bodyPr>
          <a:lstStyle/>
          <a:p>
            <a:pPr algn="ctr"/>
            <a:r>
              <a:rPr lang="en-US" sz="1349" i="1" dirty="0">
                <a:latin typeface="+mj-lt"/>
                <a:cs typeface="Times New Roman" panose="02020603050405020304" pitchFamily="18" charset="0"/>
              </a:rPr>
              <a:t>user process (P</a:t>
            </a:r>
            <a:r>
              <a:rPr lang="en-US" sz="1349" i="1" baseline="-25000" dirty="0">
                <a:latin typeface="+mj-lt"/>
                <a:cs typeface="Times New Roman" panose="02020603050405020304" pitchFamily="18" charset="0"/>
              </a:rPr>
              <a:t>u</a:t>
            </a:r>
            <a:r>
              <a:rPr lang="en-US" sz="1349" i="1" dirty="0">
                <a:latin typeface="+mj-lt"/>
                <a:cs typeface="Times New Roman" panose="02020603050405020304" pitchFamily="18" charset="0"/>
              </a:rPr>
              <a:t>)</a:t>
            </a:r>
          </a:p>
        </p:txBody>
      </p:sp>
      <p:grpSp>
        <p:nvGrpSpPr>
          <p:cNvPr id="19" name="Group 18">
            <a:extLst>
              <a:ext uri="{FF2B5EF4-FFF2-40B4-BE49-F238E27FC236}">
                <a16:creationId xmlns:a16="http://schemas.microsoft.com/office/drawing/2014/main" id="{47924A97-A477-4187-843A-020E0175860B}"/>
              </a:ext>
            </a:extLst>
          </p:cNvPr>
          <p:cNvGrpSpPr/>
          <p:nvPr/>
        </p:nvGrpSpPr>
        <p:grpSpPr>
          <a:xfrm flipV="1">
            <a:off x="5204710" y="2456762"/>
            <a:ext cx="902912" cy="1227070"/>
            <a:chOff x="2704897" y="4185916"/>
            <a:chExt cx="1409903" cy="1180198"/>
          </a:xfrm>
          <a:effectLst/>
        </p:grpSpPr>
        <p:cxnSp>
          <p:nvCxnSpPr>
            <p:cNvPr id="20" name="Straight Connector 19">
              <a:extLst>
                <a:ext uri="{FF2B5EF4-FFF2-40B4-BE49-F238E27FC236}">
                  <a16:creationId xmlns:a16="http://schemas.microsoft.com/office/drawing/2014/main" id="{2CE6CFCC-AE66-4ED9-9C8B-D2C54329090E}"/>
                </a:ext>
              </a:extLst>
            </p:cNvPr>
            <p:cNvCxnSpPr/>
            <p:nvPr/>
          </p:nvCxnSpPr>
          <p:spPr>
            <a:xfrm flipV="1">
              <a:off x="2704897" y="4185916"/>
              <a:ext cx="1409903"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EA3A853C-1E2D-4BC4-AD91-9CECBFBF296D}"/>
                </a:ext>
              </a:extLst>
            </p:cNvPr>
            <p:cNvCxnSpPr/>
            <p:nvPr/>
          </p:nvCxnSpPr>
          <p:spPr>
            <a:xfrm flipV="1">
              <a:off x="4108433" y="4186966"/>
              <a:ext cx="0" cy="1179148"/>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grpSp>
      <p:sp>
        <p:nvSpPr>
          <p:cNvPr id="22" name="Rectangle 21">
            <a:extLst>
              <a:ext uri="{FF2B5EF4-FFF2-40B4-BE49-F238E27FC236}">
                <a16:creationId xmlns:a16="http://schemas.microsoft.com/office/drawing/2014/main" id="{8078BF80-4F34-4A8C-8C88-65E09E1CA0CF}"/>
              </a:ext>
            </a:extLst>
          </p:cNvPr>
          <p:cNvSpPr/>
          <p:nvPr/>
        </p:nvSpPr>
        <p:spPr>
          <a:xfrm>
            <a:off x="5652792" y="1559848"/>
            <a:ext cx="857927" cy="299954"/>
          </a:xfrm>
          <a:prstGeom prst="rect">
            <a:avLst/>
          </a:prstGeom>
        </p:spPr>
        <p:txBody>
          <a:bodyPr wrap="none">
            <a:spAutoFit/>
          </a:bodyPr>
          <a:lstStyle/>
          <a:p>
            <a:pPr algn="ctr"/>
            <a:r>
              <a:rPr lang="en-US" sz="1349" i="1" dirty="0">
                <a:latin typeface="+mj-lt"/>
                <a:cs typeface="Times New Roman" panose="02020603050405020304" pitchFamily="18" charset="0"/>
              </a:rPr>
              <a:t>hash(bar)</a:t>
            </a:r>
            <a:endParaRPr lang="en-US" sz="1349" dirty="0">
              <a:latin typeface="+mj-lt"/>
            </a:endParaRPr>
          </a:p>
        </p:txBody>
      </p:sp>
      <p:cxnSp>
        <p:nvCxnSpPr>
          <p:cNvPr id="23" name="Straight Connector 22">
            <a:extLst>
              <a:ext uri="{FF2B5EF4-FFF2-40B4-BE49-F238E27FC236}">
                <a16:creationId xmlns:a16="http://schemas.microsoft.com/office/drawing/2014/main" id="{9D2C14B1-E866-4CC2-8CED-45E67AD82C46}"/>
              </a:ext>
            </a:extLst>
          </p:cNvPr>
          <p:cNvCxnSpPr/>
          <p:nvPr/>
        </p:nvCxnSpPr>
        <p:spPr>
          <a:xfrm flipV="1">
            <a:off x="6103132" y="1844288"/>
            <a:ext cx="0" cy="338262"/>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F46155AC-51CC-4DD6-8A27-29E029FDD5C3}"/>
              </a:ext>
            </a:extLst>
          </p:cNvPr>
          <p:cNvCxnSpPr/>
          <p:nvPr/>
        </p:nvCxnSpPr>
        <p:spPr>
          <a:xfrm flipV="1">
            <a:off x="5775996" y="2314423"/>
            <a:ext cx="274218"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grpSp>
        <p:nvGrpSpPr>
          <p:cNvPr id="25" name="Group 24">
            <a:extLst>
              <a:ext uri="{FF2B5EF4-FFF2-40B4-BE49-F238E27FC236}">
                <a16:creationId xmlns:a16="http://schemas.microsoft.com/office/drawing/2014/main" id="{7EC349BA-8BC7-4D76-A2F7-172D2930647E}"/>
              </a:ext>
            </a:extLst>
          </p:cNvPr>
          <p:cNvGrpSpPr/>
          <p:nvPr/>
        </p:nvGrpSpPr>
        <p:grpSpPr>
          <a:xfrm flipV="1">
            <a:off x="7672969" y="2986881"/>
            <a:ext cx="902912" cy="1068733"/>
            <a:chOff x="2704897" y="4185916"/>
            <a:chExt cx="1409903" cy="1180198"/>
          </a:xfrm>
          <a:effectLst/>
        </p:grpSpPr>
        <p:cxnSp>
          <p:nvCxnSpPr>
            <p:cNvPr id="26" name="Straight Connector 25">
              <a:extLst>
                <a:ext uri="{FF2B5EF4-FFF2-40B4-BE49-F238E27FC236}">
                  <a16:creationId xmlns:a16="http://schemas.microsoft.com/office/drawing/2014/main" id="{9C9FA591-7830-4509-92AD-4A0DCDD21539}"/>
                </a:ext>
              </a:extLst>
            </p:cNvPr>
            <p:cNvCxnSpPr/>
            <p:nvPr/>
          </p:nvCxnSpPr>
          <p:spPr>
            <a:xfrm flipV="1">
              <a:off x="2704897" y="4185916"/>
              <a:ext cx="1409903"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6BD32079-EFD3-4E65-8AFF-BB446BCE4C8A}"/>
                </a:ext>
              </a:extLst>
            </p:cNvPr>
            <p:cNvCxnSpPr/>
            <p:nvPr/>
          </p:nvCxnSpPr>
          <p:spPr>
            <a:xfrm flipV="1">
              <a:off x="4108433" y="4186966"/>
              <a:ext cx="0" cy="1179148"/>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grpSp>
      <p:sp>
        <p:nvSpPr>
          <p:cNvPr id="28" name="Rectangle 27">
            <a:extLst>
              <a:ext uri="{FF2B5EF4-FFF2-40B4-BE49-F238E27FC236}">
                <a16:creationId xmlns:a16="http://schemas.microsoft.com/office/drawing/2014/main" id="{018A86D5-A4AE-4D32-A793-F39DA58E0130}"/>
              </a:ext>
            </a:extLst>
          </p:cNvPr>
          <p:cNvSpPr/>
          <p:nvPr/>
        </p:nvSpPr>
        <p:spPr>
          <a:xfrm>
            <a:off x="7923715" y="1559848"/>
            <a:ext cx="857927" cy="299954"/>
          </a:xfrm>
          <a:prstGeom prst="rect">
            <a:avLst/>
          </a:prstGeom>
        </p:spPr>
        <p:txBody>
          <a:bodyPr wrap="none">
            <a:spAutoFit/>
          </a:bodyPr>
          <a:lstStyle/>
          <a:p>
            <a:pPr algn="ctr"/>
            <a:r>
              <a:rPr lang="en-US" sz="1349" i="1" dirty="0">
                <a:latin typeface="+mj-lt"/>
                <a:cs typeface="Times New Roman" panose="02020603050405020304" pitchFamily="18" charset="0"/>
              </a:rPr>
              <a:t>hash(bar)</a:t>
            </a:r>
            <a:endParaRPr lang="en-US" sz="1349" dirty="0">
              <a:latin typeface="+mj-lt"/>
            </a:endParaRPr>
          </a:p>
        </p:txBody>
      </p:sp>
      <p:cxnSp>
        <p:nvCxnSpPr>
          <p:cNvPr id="29" name="Straight Connector 28">
            <a:extLst>
              <a:ext uri="{FF2B5EF4-FFF2-40B4-BE49-F238E27FC236}">
                <a16:creationId xmlns:a16="http://schemas.microsoft.com/office/drawing/2014/main" id="{7F1ACC1D-7CC0-42BC-A8DC-E68CAB80DD26}"/>
              </a:ext>
            </a:extLst>
          </p:cNvPr>
          <p:cNvCxnSpPr/>
          <p:nvPr/>
        </p:nvCxnSpPr>
        <p:spPr>
          <a:xfrm flipH="1" flipV="1">
            <a:off x="8571388" y="1844292"/>
            <a:ext cx="0" cy="868378"/>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55DFA826-2B6E-4F46-B6CF-E93367F85AD2}"/>
              </a:ext>
            </a:extLst>
          </p:cNvPr>
          <p:cNvCxnSpPr/>
          <p:nvPr/>
        </p:nvCxnSpPr>
        <p:spPr>
          <a:xfrm flipV="1">
            <a:off x="8244254" y="2844542"/>
            <a:ext cx="274218" cy="0"/>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31" name="Oval 30">
            <a:extLst>
              <a:ext uri="{FF2B5EF4-FFF2-40B4-BE49-F238E27FC236}">
                <a16:creationId xmlns:a16="http://schemas.microsoft.com/office/drawing/2014/main" id="{6504703B-6252-41D4-87B3-D3FDC6530147}"/>
              </a:ext>
            </a:extLst>
          </p:cNvPr>
          <p:cNvSpPr/>
          <p:nvPr/>
        </p:nvSpPr>
        <p:spPr>
          <a:xfrm>
            <a:off x="5966024" y="2182550"/>
            <a:ext cx="274218" cy="274218"/>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b="1" dirty="0">
                <a:solidFill>
                  <a:sysClr val="windowText" lastClr="000000"/>
                </a:solidFill>
                <a:latin typeface="+mj-lt"/>
                <a:cs typeface="Times New Roman" panose="02020603050405020304" pitchFamily="18" charset="0"/>
              </a:rPr>
              <a:t>#</a:t>
            </a:r>
          </a:p>
        </p:txBody>
      </p:sp>
      <p:sp>
        <p:nvSpPr>
          <p:cNvPr id="32" name="Oval 31">
            <a:extLst>
              <a:ext uri="{FF2B5EF4-FFF2-40B4-BE49-F238E27FC236}">
                <a16:creationId xmlns:a16="http://schemas.microsoft.com/office/drawing/2014/main" id="{D0ABAAC3-477C-44CE-A7CF-E72C5E52357D}"/>
              </a:ext>
            </a:extLst>
          </p:cNvPr>
          <p:cNvSpPr/>
          <p:nvPr/>
        </p:nvSpPr>
        <p:spPr>
          <a:xfrm>
            <a:off x="8434282" y="2712669"/>
            <a:ext cx="274218" cy="274218"/>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b="1" dirty="0">
                <a:solidFill>
                  <a:sysClr val="windowText" lastClr="000000"/>
                </a:solidFill>
                <a:latin typeface="+mj-lt"/>
                <a:cs typeface="Times New Roman" panose="02020603050405020304" pitchFamily="18" charset="0"/>
              </a:rPr>
              <a:t>#</a:t>
            </a:r>
          </a:p>
        </p:txBody>
      </p:sp>
      <p:sp>
        <p:nvSpPr>
          <p:cNvPr id="33" name="TextBox 32">
            <a:extLst>
              <a:ext uri="{FF2B5EF4-FFF2-40B4-BE49-F238E27FC236}">
                <a16:creationId xmlns:a16="http://schemas.microsoft.com/office/drawing/2014/main" id="{12722424-D8D2-4884-A797-4D7358D80B22}"/>
              </a:ext>
            </a:extLst>
          </p:cNvPr>
          <p:cNvSpPr txBox="1"/>
          <p:nvPr/>
        </p:nvSpPr>
        <p:spPr>
          <a:xfrm rot="16200000">
            <a:off x="5888905" y="2708382"/>
            <a:ext cx="692818" cy="299954"/>
          </a:xfrm>
          <a:prstGeom prst="rect">
            <a:avLst/>
          </a:prstGeom>
          <a:noFill/>
        </p:spPr>
        <p:txBody>
          <a:bodyPr wrap="none" rtlCol="0">
            <a:spAutoFit/>
          </a:bodyPr>
          <a:lstStyle/>
          <a:p>
            <a:pPr algn="r"/>
            <a:r>
              <a:rPr lang="en-US" sz="1349" b="1" dirty="0" err="1">
                <a:latin typeface="+mj-lt"/>
                <a:cs typeface="Times New Roman" panose="02020603050405020304" pitchFamily="18" charset="0"/>
              </a:rPr>
              <a:t>globals</a:t>
            </a:r>
            <a:endParaRPr lang="en-US" sz="1349" b="1" dirty="0">
              <a:latin typeface="+mj-lt"/>
              <a:cs typeface="Times New Roman" panose="02020603050405020304" pitchFamily="18" charset="0"/>
            </a:endParaRPr>
          </a:p>
        </p:txBody>
      </p:sp>
      <p:sp>
        <p:nvSpPr>
          <p:cNvPr id="34" name="TextBox 33">
            <a:extLst>
              <a:ext uri="{FF2B5EF4-FFF2-40B4-BE49-F238E27FC236}">
                <a16:creationId xmlns:a16="http://schemas.microsoft.com/office/drawing/2014/main" id="{E80298BB-57BB-461A-9BDB-7993FA7FAB88}"/>
              </a:ext>
            </a:extLst>
          </p:cNvPr>
          <p:cNvSpPr txBox="1"/>
          <p:nvPr/>
        </p:nvSpPr>
        <p:spPr>
          <a:xfrm rot="16200000">
            <a:off x="5652783" y="4132466"/>
            <a:ext cx="1165063" cy="299954"/>
          </a:xfrm>
          <a:prstGeom prst="rect">
            <a:avLst/>
          </a:prstGeom>
          <a:noFill/>
        </p:spPr>
        <p:txBody>
          <a:bodyPr wrap="none" rtlCol="0">
            <a:spAutoFit/>
          </a:bodyPr>
          <a:lstStyle/>
          <a:p>
            <a:pPr algn="ctr"/>
            <a:r>
              <a:rPr lang="en-US" sz="1349" b="1" dirty="0">
                <a:latin typeface="+mj-lt"/>
                <a:cs typeface="Times New Roman" panose="02020603050405020304" pitchFamily="18" charset="0"/>
              </a:rPr>
              <a:t>shared region</a:t>
            </a:r>
          </a:p>
        </p:txBody>
      </p:sp>
      <p:sp>
        <p:nvSpPr>
          <p:cNvPr id="35" name="Left Brace 34">
            <a:extLst>
              <a:ext uri="{FF2B5EF4-FFF2-40B4-BE49-F238E27FC236}">
                <a16:creationId xmlns:a16="http://schemas.microsoft.com/office/drawing/2014/main" id="{2C05A4B8-4653-41A4-80C0-91B06CC57935}"/>
              </a:ext>
            </a:extLst>
          </p:cNvPr>
          <p:cNvSpPr/>
          <p:nvPr/>
        </p:nvSpPr>
        <p:spPr>
          <a:xfrm>
            <a:off x="6329100" y="2580899"/>
            <a:ext cx="137109" cy="5484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597"/>
          </a:p>
        </p:txBody>
      </p:sp>
      <p:sp>
        <p:nvSpPr>
          <p:cNvPr id="36" name="Left Brace 35">
            <a:extLst>
              <a:ext uri="{FF2B5EF4-FFF2-40B4-BE49-F238E27FC236}">
                <a16:creationId xmlns:a16="http://schemas.microsoft.com/office/drawing/2014/main" id="{64912203-997B-42EE-860B-29A0969A202E}"/>
              </a:ext>
            </a:extLst>
          </p:cNvPr>
          <p:cNvSpPr/>
          <p:nvPr/>
        </p:nvSpPr>
        <p:spPr>
          <a:xfrm>
            <a:off x="6329100" y="3874625"/>
            <a:ext cx="137109" cy="8226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597"/>
          </a:p>
        </p:txBody>
      </p:sp>
      <p:sp>
        <p:nvSpPr>
          <p:cNvPr id="37" name="TextBox 36">
            <a:extLst>
              <a:ext uri="{FF2B5EF4-FFF2-40B4-BE49-F238E27FC236}">
                <a16:creationId xmlns:a16="http://schemas.microsoft.com/office/drawing/2014/main" id="{4750EF8E-FCEB-486E-BDA4-A2D3EFFF8824}"/>
              </a:ext>
            </a:extLst>
          </p:cNvPr>
          <p:cNvSpPr txBox="1"/>
          <p:nvPr/>
        </p:nvSpPr>
        <p:spPr>
          <a:xfrm rot="16200000">
            <a:off x="3362903" y="2157459"/>
            <a:ext cx="692818" cy="299954"/>
          </a:xfrm>
          <a:prstGeom prst="rect">
            <a:avLst/>
          </a:prstGeom>
          <a:noFill/>
        </p:spPr>
        <p:txBody>
          <a:bodyPr wrap="none" rtlCol="0">
            <a:spAutoFit/>
          </a:bodyPr>
          <a:lstStyle/>
          <a:p>
            <a:pPr algn="r"/>
            <a:r>
              <a:rPr lang="en-US" sz="1349" b="1" dirty="0" err="1">
                <a:latin typeface="+mj-lt"/>
                <a:cs typeface="Times New Roman" panose="02020603050405020304" pitchFamily="18" charset="0"/>
              </a:rPr>
              <a:t>globals</a:t>
            </a:r>
            <a:endParaRPr lang="en-US" sz="1349" b="1" dirty="0">
              <a:latin typeface="+mj-lt"/>
              <a:cs typeface="Times New Roman" panose="02020603050405020304" pitchFamily="18" charset="0"/>
            </a:endParaRPr>
          </a:p>
        </p:txBody>
      </p:sp>
      <p:sp>
        <p:nvSpPr>
          <p:cNvPr id="38" name="TextBox 37">
            <a:extLst>
              <a:ext uri="{FF2B5EF4-FFF2-40B4-BE49-F238E27FC236}">
                <a16:creationId xmlns:a16="http://schemas.microsoft.com/office/drawing/2014/main" id="{A9E2A68C-0165-4AAD-9DAB-95B1D07158D6}"/>
              </a:ext>
            </a:extLst>
          </p:cNvPr>
          <p:cNvSpPr txBox="1"/>
          <p:nvPr/>
        </p:nvSpPr>
        <p:spPr>
          <a:xfrm rot="16200000">
            <a:off x="3126781" y="3801435"/>
            <a:ext cx="1165063" cy="299954"/>
          </a:xfrm>
          <a:prstGeom prst="rect">
            <a:avLst/>
          </a:prstGeom>
          <a:noFill/>
        </p:spPr>
        <p:txBody>
          <a:bodyPr wrap="none" rtlCol="0">
            <a:spAutoFit/>
          </a:bodyPr>
          <a:lstStyle/>
          <a:p>
            <a:pPr algn="ctr"/>
            <a:r>
              <a:rPr lang="en-US" sz="1349" b="1" dirty="0">
                <a:latin typeface="+mj-lt"/>
                <a:cs typeface="Times New Roman" panose="02020603050405020304" pitchFamily="18" charset="0"/>
              </a:rPr>
              <a:t>shared region</a:t>
            </a:r>
          </a:p>
        </p:txBody>
      </p:sp>
      <p:sp>
        <p:nvSpPr>
          <p:cNvPr id="39" name="Left Brace 38">
            <a:extLst>
              <a:ext uri="{FF2B5EF4-FFF2-40B4-BE49-F238E27FC236}">
                <a16:creationId xmlns:a16="http://schemas.microsoft.com/office/drawing/2014/main" id="{2975C337-C11E-47B2-B752-62F39C392DEE}"/>
              </a:ext>
            </a:extLst>
          </p:cNvPr>
          <p:cNvSpPr/>
          <p:nvPr/>
        </p:nvSpPr>
        <p:spPr>
          <a:xfrm>
            <a:off x="3803098" y="2029976"/>
            <a:ext cx="137109" cy="5484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597"/>
          </a:p>
        </p:txBody>
      </p:sp>
      <p:sp>
        <p:nvSpPr>
          <p:cNvPr id="40" name="Left Brace 39">
            <a:extLst>
              <a:ext uri="{FF2B5EF4-FFF2-40B4-BE49-F238E27FC236}">
                <a16:creationId xmlns:a16="http://schemas.microsoft.com/office/drawing/2014/main" id="{ECEEB725-AAE9-424A-A10B-41FB816CC13F}"/>
              </a:ext>
            </a:extLst>
          </p:cNvPr>
          <p:cNvSpPr/>
          <p:nvPr/>
        </p:nvSpPr>
        <p:spPr>
          <a:xfrm>
            <a:off x="3803098" y="3543593"/>
            <a:ext cx="137109" cy="8226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597"/>
          </a:p>
        </p:txBody>
      </p:sp>
      <p:sp>
        <p:nvSpPr>
          <p:cNvPr id="41" name="TextBox 40">
            <a:extLst>
              <a:ext uri="{FF2B5EF4-FFF2-40B4-BE49-F238E27FC236}">
                <a16:creationId xmlns:a16="http://schemas.microsoft.com/office/drawing/2014/main" id="{F3DEB8CF-C233-4AF9-AF0D-A7AC9FE37CB3}"/>
              </a:ext>
            </a:extLst>
          </p:cNvPr>
          <p:cNvSpPr txBox="1"/>
          <p:nvPr/>
        </p:nvSpPr>
        <p:spPr>
          <a:xfrm>
            <a:off x="8879964" y="4725470"/>
            <a:ext cx="3281125" cy="1569660"/>
          </a:xfrm>
          <a:prstGeom prst="rect">
            <a:avLst/>
          </a:prstGeom>
          <a:noFill/>
        </p:spPr>
        <p:txBody>
          <a:bodyPr wrap="square" rtlCol="0">
            <a:spAutoFit/>
          </a:bodyPr>
          <a:lstStyle/>
          <a:p>
            <a:pPr algn="ctr"/>
            <a:r>
              <a:rPr lang="en-US" sz="1600" i="1" dirty="0">
                <a:solidFill>
                  <a:schemeClr val="bg1">
                    <a:lumMod val="50000"/>
                  </a:schemeClr>
                </a:solidFill>
              </a:rPr>
              <a:t>Note: Using hashing for dynamic dispatch is used in other languages but not for this purpose. We implement it in C++ to evaluate for this purpose and compare with the other approach.</a:t>
            </a:r>
          </a:p>
        </p:txBody>
      </p:sp>
      <p:sp>
        <p:nvSpPr>
          <p:cNvPr id="42" name="TextBox 41">
            <a:extLst>
              <a:ext uri="{FF2B5EF4-FFF2-40B4-BE49-F238E27FC236}">
                <a16:creationId xmlns:a16="http://schemas.microsoft.com/office/drawing/2014/main" id="{423AAC3E-0F3D-4422-9A51-EF87E097E253}"/>
              </a:ext>
            </a:extLst>
          </p:cNvPr>
          <p:cNvSpPr txBox="1"/>
          <p:nvPr/>
        </p:nvSpPr>
        <p:spPr>
          <a:xfrm>
            <a:off x="8684730" y="2110411"/>
            <a:ext cx="3281125" cy="830997"/>
          </a:xfrm>
          <a:prstGeom prst="rect">
            <a:avLst/>
          </a:prstGeom>
          <a:noFill/>
        </p:spPr>
        <p:txBody>
          <a:bodyPr wrap="square" rtlCol="0">
            <a:spAutoFit/>
          </a:bodyPr>
          <a:lstStyle/>
          <a:p>
            <a:pPr algn="ctr"/>
            <a:r>
              <a:rPr lang="en-US" sz="1600" i="1" dirty="0">
                <a:solidFill>
                  <a:schemeClr val="accent6">
                    <a:lumMod val="75000"/>
                  </a:schemeClr>
                </a:solidFill>
              </a:rPr>
              <a:t>Look up function in a global virtual table (GVT) based on type and function hash value</a:t>
            </a:r>
          </a:p>
        </p:txBody>
      </p:sp>
    </p:spTree>
    <p:extLst>
      <p:ext uri="{BB962C8B-B14F-4D97-AF65-F5344CB8AC3E}">
        <p14:creationId xmlns:p14="http://schemas.microsoft.com/office/powerpoint/2010/main" val="29648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2833-C29B-4EAF-9607-4E3D1A94C778}"/>
              </a:ext>
            </a:extLst>
          </p:cNvPr>
          <p:cNvSpPr>
            <a:spLocks noGrp="1"/>
          </p:cNvSpPr>
          <p:nvPr>
            <p:ph type="title"/>
          </p:nvPr>
        </p:nvSpPr>
        <p:spPr/>
        <p:txBody>
          <a:bodyPr/>
          <a:lstStyle/>
          <a:p>
            <a:r>
              <a:rPr lang="en-US"/>
              <a:t>Subtype Polymorphism</a:t>
            </a:r>
            <a:endParaRPr lang="en-US" dirty="0"/>
          </a:p>
        </p:txBody>
      </p:sp>
      <p:sp>
        <p:nvSpPr>
          <p:cNvPr id="3" name="Content Placeholder 2">
            <a:extLst>
              <a:ext uri="{FF2B5EF4-FFF2-40B4-BE49-F238E27FC236}">
                <a16:creationId xmlns:a16="http://schemas.microsoft.com/office/drawing/2014/main" id="{7313E2F7-BAC1-4C8E-BDD2-3E0C4DB87E90}"/>
              </a:ext>
            </a:extLst>
          </p:cNvPr>
          <p:cNvSpPr>
            <a:spLocks noGrp="1"/>
          </p:cNvSpPr>
          <p:nvPr>
            <p:ph idx="1"/>
          </p:nvPr>
        </p:nvSpPr>
        <p:spPr/>
        <p:txBody>
          <a:bodyPr/>
          <a:lstStyle/>
          <a:p>
            <a:pPr algn="just"/>
            <a:r>
              <a:rPr lang="en-US" dirty="0"/>
              <a:t>Useful for handling collections of heterogeneous objects</a:t>
            </a:r>
          </a:p>
          <a:p>
            <a:pPr algn="just"/>
            <a:endParaRPr lang="en-US" dirty="0"/>
          </a:p>
          <a:p>
            <a:pPr algn="just"/>
            <a:r>
              <a:rPr lang="en-US" dirty="0"/>
              <a:t>Key feature of object-oriented programming languages supporting inheritance (e.g., C++, C#, Java, </a:t>
            </a:r>
            <a:r>
              <a:rPr lang="en-US" dirty="0" err="1"/>
              <a:t>Javascript</a:t>
            </a:r>
            <a:r>
              <a:rPr lang="en-US" dirty="0"/>
              <a:t>, Python, etc.)</a:t>
            </a:r>
          </a:p>
          <a:p>
            <a:pPr algn="just"/>
            <a:endParaRPr lang="en-US" dirty="0"/>
          </a:p>
          <a:p>
            <a:pPr algn="just"/>
            <a:r>
              <a:rPr lang="en-US" dirty="0"/>
              <a:t>Virtual Tables (VTs) typically used in languages only allowing single dispatch on a known set of methods (e.g., C++, C#, Java)</a:t>
            </a:r>
          </a:p>
        </p:txBody>
      </p:sp>
    </p:spTree>
    <p:extLst>
      <p:ext uri="{BB962C8B-B14F-4D97-AF65-F5344CB8AC3E}">
        <p14:creationId xmlns:p14="http://schemas.microsoft.com/office/powerpoint/2010/main" val="15271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E6A8-968A-4C96-8898-2FA7B1613653}"/>
              </a:ext>
            </a:extLst>
          </p:cNvPr>
          <p:cNvSpPr>
            <a:spLocks noGrp="1"/>
          </p:cNvSpPr>
          <p:nvPr>
            <p:ph type="title"/>
          </p:nvPr>
        </p:nvSpPr>
        <p:spPr/>
        <p:txBody>
          <a:bodyPr/>
          <a:lstStyle/>
          <a:p>
            <a:r>
              <a:rPr lang="en-US" dirty="0"/>
              <a:t>Compiler Transformation</a:t>
            </a:r>
          </a:p>
        </p:txBody>
      </p:sp>
      <p:sp>
        <p:nvSpPr>
          <p:cNvPr id="3" name="Content Placeholder 2">
            <a:extLst>
              <a:ext uri="{FF2B5EF4-FFF2-40B4-BE49-F238E27FC236}">
                <a16:creationId xmlns:a16="http://schemas.microsoft.com/office/drawing/2014/main" id="{D1259828-2F23-4F7E-8B04-2A5C24680164}"/>
              </a:ext>
            </a:extLst>
          </p:cNvPr>
          <p:cNvSpPr>
            <a:spLocks noGrp="1"/>
          </p:cNvSpPr>
          <p:nvPr>
            <p:ph idx="1"/>
          </p:nvPr>
        </p:nvSpPr>
        <p:spPr>
          <a:xfrm>
            <a:off x="838200" y="1825625"/>
            <a:ext cx="6099377" cy="4351338"/>
          </a:xfrm>
        </p:spPr>
        <p:txBody>
          <a:bodyPr>
            <a:noAutofit/>
          </a:bodyPr>
          <a:lstStyle/>
          <a:p>
            <a:pPr algn="just"/>
            <a:r>
              <a:rPr lang="en-US" sz="2400" dirty="0"/>
              <a:t>Source-to-source</a:t>
            </a:r>
          </a:p>
        </p:txBody>
      </p:sp>
      <p:pic>
        <p:nvPicPr>
          <p:cNvPr id="5" name="Picture 4">
            <a:extLst>
              <a:ext uri="{FF2B5EF4-FFF2-40B4-BE49-F238E27FC236}">
                <a16:creationId xmlns:a16="http://schemas.microsoft.com/office/drawing/2014/main" id="{DEFBDA33-4C25-48C7-9B74-F058014664AE}"/>
              </a:ext>
            </a:extLst>
          </p:cNvPr>
          <p:cNvPicPr>
            <a:picLocks noChangeAspect="1"/>
          </p:cNvPicPr>
          <p:nvPr/>
        </p:nvPicPr>
        <p:blipFill>
          <a:blip r:embed="rId2"/>
          <a:stretch>
            <a:fillRect/>
          </a:stretch>
        </p:blipFill>
        <p:spPr>
          <a:xfrm>
            <a:off x="9227414" y="721287"/>
            <a:ext cx="2628900" cy="5524500"/>
          </a:xfrm>
          <a:prstGeom prst="rect">
            <a:avLst/>
          </a:prstGeom>
        </p:spPr>
      </p:pic>
      <p:pic>
        <p:nvPicPr>
          <p:cNvPr id="6" name="Picture 5">
            <a:extLst>
              <a:ext uri="{FF2B5EF4-FFF2-40B4-BE49-F238E27FC236}">
                <a16:creationId xmlns:a16="http://schemas.microsoft.com/office/drawing/2014/main" id="{463448D2-47B1-47A1-A27D-9F33C5736F00}"/>
              </a:ext>
            </a:extLst>
          </p:cNvPr>
          <p:cNvPicPr>
            <a:picLocks noChangeAspect="1"/>
          </p:cNvPicPr>
          <p:nvPr/>
        </p:nvPicPr>
        <p:blipFill>
          <a:blip r:embed="rId3"/>
          <a:stretch>
            <a:fillRect/>
          </a:stretch>
        </p:blipFill>
        <p:spPr>
          <a:xfrm>
            <a:off x="6937577" y="740951"/>
            <a:ext cx="2200275" cy="3067050"/>
          </a:xfrm>
          <a:prstGeom prst="rect">
            <a:avLst/>
          </a:prstGeom>
        </p:spPr>
      </p:pic>
      <p:sp>
        <p:nvSpPr>
          <p:cNvPr id="7" name="Rectangle 6">
            <a:extLst>
              <a:ext uri="{FF2B5EF4-FFF2-40B4-BE49-F238E27FC236}">
                <a16:creationId xmlns:a16="http://schemas.microsoft.com/office/drawing/2014/main" id="{4570690F-C92D-466F-9450-391148ACB94E}"/>
              </a:ext>
            </a:extLst>
          </p:cNvPr>
          <p:cNvSpPr/>
          <p:nvPr/>
        </p:nvSpPr>
        <p:spPr>
          <a:xfrm>
            <a:off x="7305368" y="2286927"/>
            <a:ext cx="1832483" cy="1301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FF20E54-8616-473F-8224-01552ACE709C}"/>
              </a:ext>
            </a:extLst>
          </p:cNvPr>
          <p:cNvSpPr/>
          <p:nvPr/>
        </p:nvSpPr>
        <p:spPr>
          <a:xfrm>
            <a:off x="9227414" y="4716323"/>
            <a:ext cx="1818734" cy="146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141B14-5367-4416-A9B5-5A3D9A6C14BA}"/>
              </a:ext>
            </a:extLst>
          </p:cNvPr>
          <p:cNvSpPr/>
          <p:nvPr/>
        </p:nvSpPr>
        <p:spPr>
          <a:xfrm>
            <a:off x="9569415" y="3201784"/>
            <a:ext cx="2189966" cy="1326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00CBAC-A51F-493C-9760-A3FAD2834F9E}"/>
              </a:ext>
            </a:extLst>
          </p:cNvPr>
          <p:cNvSpPr/>
          <p:nvPr/>
        </p:nvSpPr>
        <p:spPr>
          <a:xfrm>
            <a:off x="9607354" y="1494503"/>
            <a:ext cx="2248960" cy="993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B614703-2FD2-4BC1-BAB1-6E45951A9236}"/>
              </a:ext>
            </a:extLst>
          </p:cNvPr>
          <p:cNvSpPr/>
          <p:nvPr/>
        </p:nvSpPr>
        <p:spPr>
          <a:xfrm>
            <a:off x="7282189" y="1140542"/>
            <a:ext cx="1865494" cy="42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E48A5C-DEA6-4FF3-BBDF-C140EED1993C}"/>
              </a:ext>
            </a:extLst>
          </p:cNvPr>
          <p:cNvSpPr/>
          <p:nvPr/>
        </p:nvSpPr>
        <p:spPr>
          <a:xfrm>
            <a:off x="9417384" y="989125"/>
            <a:ext cx="1732397" cy="370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396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E6A8-968A-4C96-8898-2FA7B1613653}"/>
              </a:ext>
            </a:extLst>
          </p:cNvPr>
          <p:cNvSpPr>
            <a:spLocks noGrp="1"/>
          </p:cNvSpPr>
          <p:nvPr>
            <p:ph type="title"/>
          </p:nvPr>
        </p:nvSpPr>
        <p:spPr/>
        <p:txBody>
          <a:bodyPr/>
          <a:lstStyle/>
          <a:p>
            <a:r>
              <a:rPr lang="en-US" dirty="0"/>
              <a:t>Compiler Transformation</a:t>
            </a:r>
          </a:p>
        </p:txBody>
      </p:sp>
      <p:sp>
        <p:nvSpPr>
          <p:cNvPr id="3" name="Content Placeholder 2">
            <a:extLst>
              <a:ext uri="{FF2B5EF4-FFF2-40B4-BE49-F238E27FC236}">
                <a16:creationId xmlns:a16="http://schemas.microsoft.com/office/drawing/2014/main" id="{D1259828-2F23-4F7E-8B04-2A5C24680164}"/>
              </a:ext>
            </a:extLst>
          </p:cNvPr>
          <p:cNvSpPr>
            <a:spLocks noGrp="1"/>
          </p:cNvSpPr>
          <p:nvPr>
            <p:ph idx="1"/>
          </p:nvPr>
        </p:nvSpPr>
        <p:spPr>
          <a:xfrm>
            <a:off x="838200" y="1825625"/>
            <a:ext cx="6099377" cy="4351338"/>
          </a:xfrm>
        </p:spPr>
        <p:txBody>
          <a:bodyPr>
            <a:noAutofit/>
          </a:bodyPr>
          <a:lstStyle/>
          <a:p>
            <a:pPr algn="just"/>
            <a:r>
              <a:rPr lang="en-US" sz="2400" dirty="0"/>
              <a:t>Source-to-source</a:t>
            </a:r>
          </a:p>
          <a:p>
            <a:pPr algn="just"/>
            <a:r>
              <a:rPr lang="en-US" sz="2400" dirty="0"/>
              <a:t>Top-level class declares hash value</a:t>
            </a:r>
          </a:p>
        </p:txBody>
      </p:sp>
      <p:pic>
        <p:nvPicPr>
          <p:cNvPr id="5" name="Picture 4">
            <a:extLst>
              <a:ext uri="{FF2B5EF4-FFF2-40B4-BE49-F238E27FC236}">
                <a16:creationId xmlns:a16="http://schemas.microsoft.com/office/drawing/2014/main" id="{DEFBDA33-4C25-48C7-9B74-F058014664AE}"/>
              </a:ext>
            </a:extLst>
          </p:cNvPr>
          <p:cNvPicPr>
            <a:picLocks noChangeAspect="1"/>
          </p:cNvPicPr>
          <p:nvPr/>
        </p:nvPicPr>
        <p:blipFill>
          <a:blip r:embed="rId2"/>
          <a:stretch>
            <a:fillRect/>
          </a:stretch>
        </p:blipFill>
        <p:spPr>
          <a:xfrm>
            <a:off x="9227414" y="721287"/>
            <a:ext cx="2628900" cy="5524500"/>
          </a:xfrm>
          <a:prstGeom prst="rect">
            <a:avLst/>
          </a:prstGeom>
        </p:spPr>
      </p:pic>
      <p:pic>
        <p:nvPicPr>
          <p:cNvPr id="6" name="Picture 5">
            <a:extLst>
              <a:ext uri="{FF2B5EF4-FFF2-40B4-BE49-F238E27FC236}">
                <a16:creationId xmlns:a16="http://schemas.microsoft.com/office/drawing/2014/main" id="{463448D2-47B1-47A1-A27D-9F33C5736F00}"/>
              </a:ext>
            </a:extLst>
          </p:cNvPr>
          <p:cNvPicPr>
            <a:picLocks noChangeAspect="1"/>
          </p:cNvPicPr>
          <p:nvPr/>
        </p:nvPicPr>
        <p:blipFill>
          <a:blip r:embed="rId3"/>
          <a:stretch>
            <a:fillRect/>
          </a:stretch>
        </p:blipFill>
        <p:spPr>
          <a:xfrm>
            <a:off x="6937577" y="740951"/>
            <a:ext cx="2200275" cy="3067050"/>
          </a:xfrm>
          <a:prstGeom prst="rect">
            <a:avLst/>
          </a:prstGeom>
        </p:spPr>
      </p:pic>
      <p:sp>
        <p:nvSpPr>
          <p:cNvPr id="7" name="Rectangle 6">
            <a:extLst>
              <a:ext uri="{FF2B5EF4-FFF2-40B4-BE49-F238E27FC236}">
                <a16:creationId xmlns:a16="http://schemas.microsoft.com/office/drawing/2014/main" id="{4570690F-C92D-466F-9450-391148ACB94E}"/>
              </a:ext>
            </a:extLst>
          </p:cNvPr>
          <p:cNvSpPr/>
          <p:nvPr/>
        </p:nvSpPr>
        <p:spPr>
          <a:xfrm>
            <a:off x="7305368" y="2286927"/>
            <a:ext cx="1832483" cy="1301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FF20E54-8616-473F-8224-01552ACE709C}"/>
              </a:ext>
            </a:extLst>
          </p:cNvPr>
          <p:cNvSpPr/>
          <p:nvPr/>
        </p:nvSpPr>
        <p:spPr>
          <a:xfrm>
            <a:off x="9227414" y="4716323"/>
            <a:ext cx="1818734" cy="146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141B14-5367-4416-A9B5-5A3D9A6C14BA}"/>
              </a:ext>
            </a:extLst>
          </p:cNvPr>
          <p:cNvSpPr/>
          <p:nvPr/>
        </p:nvSpPr>
        <p:spPr>
          <a:xfrm>
            <a:off x="9569415" y="3201784"/>
            <a:ext cx="2189966" cy="1326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00CBAC-A51F-493C-9760-A3FAD2834F9E}"/>
              </a:ext>
            </a:extLst>
          </p:cNvPr>
          <p:cNvSpPr/>
          <p:nvPr/>
        </p:nvSpPr>
        <p:spPr>
          <a:xfrm>
            <a:off x="9607354" y="1514167"/>
            <a:ext cx="2248960" cy="934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B614703-2FD2-4BC1-BAB1-6E45951A9236}"/>
              </a:ext>
            </a:extLst>
          </p:cNvPr>
          <p:cNvSpPr/>
          <p:nvPr/>
        </p:nvSpPr>
        <p:spPr>
          <a:xfrm>
            <a:off x="7282189" y="1140542"/>
            <a:ext cx="1865494" cy="42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529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E6A8-968A-4C96-8898-2FA7B1613653}"/>
              </a:ext>
            </a:extLst>
          </p:cNvPr>
          <p:cNvSpPr>
            <a:spLocks noGrp="1"/>
          </p:cNvSpPr>
          <p:nvPr>
            <p:ph type="title"/>
          </p:nvPr>
        </p:nvSpPr>
        <p:spPr/>
        <p:txBody>
          <a:bodyPr/>
          <a:lstStyle/>
          <a:p>
            <a:r>
              <a:rPr lang="en-US" dirty="0"/>
              <a:t>Compiler Transformation</a:t>
            </a:r>
          </a:p>
        </p:txBody>
      </p:sp>
      <p:sp>
        <p:nvSpPr>
          <p:cNvPr id="3" name="Content Placeholder 2">
            <a:extLst>
              <a:ext uri="{FF2B5EF4-FFF2-40B4-BE49-F238E27FC236}">
                <a16:creationId xmlns:a16="http://schemas.microsoft.com/office/drawing/2014/main" id="{D1259828-2F23-4F7E-8B04-2A5C24680164}"/>
              </a:ext>
            </a:extLst>
          </p:cNvPr>
          <p:cNvSpPr>
            <a:spLocks noGrp="1"/>
          </p:cNvSpPr>
          <p:nvPr>
            <p:ph idx="1"/>
          </p:nvPr>
        </p:nvSpPr>
        <p:spPr>
          <a:xfrm>
            <a:off x="838200" y="1825625"/>
            <a:ext cx="6099377" cy="4351338"/>
          </a:xfrm>
        </p:spPr>
        <p:txBody>
          <a:bodyPr>
            <a:noAutofit/>
          </a:bodyPr>
          <a:lstStyle/>
          <a:p>
            <a:pPr algn="just"/>
            <a:r>
              <a:rPr lang="en-US" sz="2400" dirty="0"/>
              <a:t>Source-to-source</a:t>
            </a:r>
          </a:p>
          <a:p>
            <a:pPr algn="just"/>
            <a:r>
              <a:rPr lang="en-US" sz="2400" dirty="0"/>
              <a:t>Top-level class declares hash value</a:t>
            </a:r>
          </a:p>
          <a:p>
            <a:pPr algn="just"/>
            <a:r>
              <a:rPr lang="en-US" sz="2400" dirty="0"/>
              <a:t>Constructors modified to initialize hash value</a:t>
            </a:r>
          </a:p>
        </p:txBody>
      </p:sp>
      <p:pic>
        <p:nvPicPr>
          <p:cNvPr id="5" name="Picture 4">
            <a:extLst>
              <a:ext uri="{FF2B5EF4-FFF2-40B4-BE49-F238E27FC236}">
                <a16:creationId xmlns:a16="http://schemas.microsoft.com/office/drawing/2014/main" id="{DEFBDA33-4C25-48C7-9B74-F058014664AE}"/>
              </a:ext>
            </a:extLst>
          </p:cNvPr>
          <p:cNvPicPr>
            <a:picLocks noChangeAspect="1"/>
          </p:cNvPicPr>
          <p:nvPr/>
        </p:nvPicPr>
        <p:blipFill>
          <a:blip r:embed="rId2"/>
          <a:stretch>
            <a:fillRect/>
          </a:stretch>
        </p:blipFill>
        <p:spPr>
          <a:xfrm>
            <a:off x="9227414" y="721287"/>
            <a:ext cx="2628900" cy="5524500"/>
          </a:xfrm>
          <a:prstGeom prst="rect">
            <a:avLst/>
          </a:prstGeom>
        </p:spPr>
      </p:pic>
      <p:pic>
        <p:nvPicPr>
          <p:cNvPr id="6" name="Picture 5">
            <a:extLst>
              <a:ext uri="{FF2B5EF4-FFF2-40B4-BE49-F238E27FC236}">
                <a16:creationId xmlns:a16="http://schemas.microsoft.com/office/drawing/2014/main" id="{463448D2-47B1-47A1-A27D-9F33C5736F00}"/>
              </a:ext>
            </a:extLst>
          </p:cNvPr>
          <p:cNvPicPr>
            <a:picLocks noChangeAspect="1"/>
          </p:cNvPicPr>
          <p:nvPr/>
        </p:nvPicPr>
        <p:blipFill>
          <a:blip r:embed="rId3"/>
          <a:stretch>
            <a:fillRect/>
          </a:stretch>
        </p:blipFill>
        <p:spPr>
          <a:xfrm>
            <a:off x="6937577" y="740951"/>
            <a:ext cx="2200275" cy="3067050"/>
          </a:xfrm>
          <a:prstGeom prst="rect">
            <a:avLst/>
          </a:prstGeom>
        </p:spPr>
      </p:pic>
      <p:sp>
        <p:nvSpPr>
          <p:cNvPr id="7" name="Rectangle 6">
            <a:extLst>
              <a:ext uri="{FF2B5EF4-FFF2-40B4-BE49-F238E27FC236}">
                <a16:creationId xmlns:a16="http://schemas.microsoft.com/office/drawing/2014/main" id="{4570690F-C92D-466F-9450-391148ACB94E}"/>
              </a:ext>
            </a:extLst>
          </p:cNvPr>
          <p:cNvSpPr/>
          <p:nvPr/>
        </p:nvSpPr>
        <p:spPr>
          <a:xfrm>
            <a:off x="7305368" y="2497395"/>
            <a:ext cx="1832483" cy="11012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FF20E54-8616-473F-8224-01552ACE709C}"/>
              </a:ext>
            </a:extLst>
          </p:cNvPr>
          <p:cNvSpPr/>
          <p:nvPr/>
        </p:nvSpPr>
        <p:spPr>
          <a:xfrm>
            <a:off x="9227414" y="4716323"/>
            <a:ext cx="1818734" cy="146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141B14-5367-4416-A9B5-5A3D9A6C14BA}"/>
              </a:ext>
            </a:extLst>
          </p:cNvPr>
          <p:cNvSpPr/>
          <p:nvPr/>
        </p:nvSpPr>
        <p:spPr>
          <a:xfrm>
            <a:off x="9569415" y="3392130"/>
            <a:ext cx="2189966" cy="1135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00CBAC-A51F-493C-9760-A3FAD2834F9E}"/>
              </a:ext>
            </a:extLst>
          </p:cNvPr>
          <p:cNvSpPr/>
          <p:nvPr/>
        </p:nvSpPr>
        <p:spPr>
          <a:xfrm>
            <a:off x="9607354" y="1717469"/>
            <a:ext cx="2248960" cy="779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B614703-2FD2-4BC1-BAB1-6E45951A9236}"/>
              </a:ext>
            </a:extLst>
          </p:cNvPr>
          <p:cNvSpPr/>
          <p:nvPr/>
        </p:nvSpPr>
        <p:spPr>
          <a:xfrm>
            <a:off x="7282189" y="1347022"/>
            <a:ext cx="1865494" cy="216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81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E6A8-968A-4C96-8898-2FA7B1613653}"/>
              </a:ext>
            </a:extLst>
          </p:cNvPr>
          <p:cNvSpPr>
            <a:spLocks noGrp="1"/>
          </p:cNvSpPr>
          <p:nvPr>
            <p:ph type="title"/>
          </p:nvPr>
        </p:nvSpPr>
        <p:spPr/>
        <p:txBody>
          <a:bodyPr/>
          <a:lstStyle/>
          <a:p>
            <a:r>
              <a:rPr lang="en-US" dirty="0"/>
              <a:t>Compiler Transformation</a:t>
            </a:r>
          </a:p>
        </p:txBody>
      </p:sp>
      <p:sp>
        <p:nvSpPr>
          <p:cNvPr id="3" name="Content Placeholder 2">
            <a:extLst>
              <a:ext uri="{FF2B5EF4-FFF2-40B4-BE49-F238E27FC236}">
                <a16:creationId xmlns:a16="http://schemas.microsoft.com/office/drawing/2014/main" id="{D1259828-2F23-4F7E-8B04-2A5C24680164}"/>
              </a:ext>
            </a:extLst>
          </p:cNvPr>
          <p:cNvSpPr>
            <a:spLocks noGrp="1"/>
          </p:cNvSpPr>
          <p:nvPr>
            <p:ph idx="1"/>
          </p:nvPr>
        </p:nvSpPr>
        <p:spPr>
          <a:xfrm>
            <a:off x="838200" y="1825625"/>
            <a:ext cx="6099377" cy="4351338"/>
          </a:xfrm>
        </p:spPr>
        <p:txBody>
          <a:bodyPr>
            <a:noAutofit/>
          </a:bodyPr>
          <a:lstStyle/>
          <a:p>
            <a:pPr algn="just"/>
            <a:r>
              <a:rPr lang="en-US" sz="2400" dirty="0"/>
              <a:t>Source-to-source</a:t>
            </a:r>
          </a:p>
          <a:p>
            <a:pPr algn="just"/>
            <a:r>
              <a:rPr lang="en-US" sz="2400" dirty="0"/>
              <a:t>Top-level class declares hash value</a:t>
            </a:r>
          </a:p>
          <a:p>
            <a:pPr algn="just"/>
            <a:r>
              <a:rPr lang="en-US" sz="2400" dirty="0"/>
              <a:t>Constructors modified to initialize hash value</a:t>
            </a:r>
          </a:p>
          <a:p>
            <a:pPr algn="just"/>
            <a:r>
              <a:rPr lang="en-US" sz="2400" dirty="0"/>
              <a:t>Virtual functions perform global virtual table (GVT) lookup to obtain function pointer</a:t>
            </a:r>
          </a:p>
        </p:txBody>
      </p:sp>
      <p:pic>
        <p:nvPicPr>
          <p:cNvPr id="5" name="Picture 4">
            <a:extLst>
              <a:ext uri="{FF2B5EF4-FFF2-40B4-BE49-F238E27FC236}">
                <a16:creationId xmlns:a16="http://schemas.microsoft.com/office/drawing/2014/main" id="{DEFBDA33-4C25-48C7-9B74-F058014664AE}"/>
              </a:ext>
            </a:extLst>
          </p:cNvPr>
          <p:cNvPicPr>
            <a:picLocks noChangeAspect="1"/>
          </p:cNvPicPr>
          <p:nvPr/>
        </p:nvPicPr>
        <p:blipFill>
          <a:blip r:embed="rId2"/>
          <a:stretch>
            <a:fillRect/>
          </a:stretch>
        </p:blipFill>
        <p:spPr>
          <a:xfrm>
            <a:off x="9227414" y="721287"/>
            <a:ext cx="2628900" cy="5524500"/>
          </a:xfrm>
          <a:prstGeom prst="rect">
            <a:avLst/>
          </a:prstGeom>
        </p:spPr>
      </p:pic>
      <p:pic>
        <p:nvPicPr>
          <p:cNvPr id="6" name="Picture 5">
            <a:extLst>
              <a:ext uri="{FF2B5EF4-FFF2-40B4-BE49-F238E27FC236}">
                <a16:creationId xmlns:a16="http://schemas.microsoft.com/office/drawing/2014/main" id="{463448D2-47B1-47A1-A27D-9F33C5736F00}"/>
              </a:ext>
            </a:extLst>
          </p:cNvPr>
          <p:cNvPicPr>
            <a:picLocks noChangeAspect="1"/>
          </p:cNvPicPr>
          <p:nvPr/>
        </p:nvPicPr>
        <p:blipFill>
          <a:blip r:embed="rId3"/>
          <a:stretch>
            <a:fillRect/>
          </a:stretch>
        </p:blipFill>
        <p:spPr>
          <a:xfrm>
            <a:off x="6937577" y="740951"/>
            <a:ext cx="2200275" cy="3067050"/>
          </a:xfrm>
          <a:prstGeom prst="rect">
            <a:avLst/>
          </a:prstGeom>
        </p:spPr>
      </p:pic>
      <p:sp>
        <p:nvSpPr>
          <p:cNvPr id="4" name="Rectangle 3">
            <a:extLst>
              <a:ext uri="{FF2B5EF4-FFF2-40B4-BE49-F238E27FC236}">
                <a16:creationId xmlns:a16="http://schemas.microsoft.com/office/drawing/2014/main" id="{4430ECEE-1811-4ED2-83A1-B8785D1E96F7}"/>
              </a:ext>
            </a:extLst>
          </p:cNvPr>
          <p:cNvSpPr/>
          <p:nvPr/>
        </p:nvSpPr>
        <p:spPr>
          <a:xfrm>
            <a:off x="7477773" y="3220091"/>
            <a:ext cx="1279929" cy="202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26DF8B-6FA0-4492-8A14-D37A50341CED}"/>
              </a:ext>
            </a:extLst>
          </p:cNvPr>
          <p:cNvSpPr/>
          <p:nvPr/>
        </p:nvSpPr>
        <p:spPr>
          <a:xfrm>
            <a:off x="7487552" y="2652811"/>
            <a:ext cx="1279929" cy="202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F9CA2C-F5B0-40D1-89AB-A3D330921E99}"/>
              </a:ext>
            </a:extLst>
          </p:cNvPr>
          <p:cNvSpPr/>
          <p:nvPr/>
        </p:nvSpPr>
        <p:spPr>
          <a:xfrm>
            <a:off x="9227414" y="4716323"/>
            <a:ext cx="1818734" cy="146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F4E7BB-1155-40DD-8452-11F63E641E64}"/>
              </a:ext>
            </a:extLst>
          </p:cNvPr>
          <p:cNvSpPr/>
          <p:nvPr/>
        </p:nvSpPr>
        <p:spPr>
          <a:xfrm>
            <a:off x="9569415" y="4144210"/>
            <a:ext cx="1569639" cy="383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10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E6A8-968A-4C96-8898-2FA7B1613653}"/>
              </a:ext>
            </a:extLst>
          </p:cNvPr>
          <p:cNvSpPr>
            <a:spLocks noGrp="1"/>
          </p:cNvSpPr>
          <p:nvPr>
            <p:ph type="title"/>
          </p:nvPr>
        </p:nvSpPr>
        <p:spPr/>
        <p:txBody>
          <a:bodyPr/>
          <a:lstStyle/>
          <a:p>
            <a:r>
              <a:rPr lang="en-US" dirty="0"/>
              <a:t>Compiler Transformation</a:t>
            </a:r>
          </a:p>
        </p:txBody>
      </p:sp>
      <p:sp>
        <p:nvSpPr>
          <p:cNvPr id="3" name="Content Placeholder 2">
            <a:extLst>
              <a:ext uri="{FF2B5EF4-FFF2-40B4-BE49-F238E27FC236}">
                <a16:creationId xmlns:a16="http://schemas.microsoft.com/office/drawing/2014/main" id="{D1259828-2F23-4F7E-8B04-2A5C24680164}"/>
              </a:ext>
            </a:extLst>
          </p:cNvPr>
          <p:cNvSpPr>
            <a:spLocks noGrp="1"/>
          </p:cNvSpPr>
          <p:nvPr>
            <p:ph idx="1"/>
          </p:nvPr>
        </p:nvSpPr>
        <p:spPr>
          <a:xfrm>
            <a:off x="838200" y="1825625"/>
            <a:ext cx="6099377" cy="4351338"/>
          </a:xfrm>
        </p:spPr>
        <p:txBody>
          <a:bodyPr>
            <a:noAutofit/>
          </a:bodyPr>
          <a:lstStyle/>
          <a:p>
            <a:pPr algn="just"/>
            <a:r>
              <a:rPr lang="en-US" sz="2400" dirty="0"/>
              <a:t>Source-to-source</a:t>
            </a:r>
          </a:p>
          <a:p>
            <a:pPr algn="just"/>
            <a:r>
              <a:rPr lang="en-US" sz="2400" dirty="0"/>
              <a:t>Top-level class declares hash value</a:t>
            </a:r>
          </a:p>
          <a:p>
            <a:pPr algn="just"/>
            <a:r>
              <a:rPr lang="en-US" sz="2400" dirty="0"/>
              <a:t>Constructors modified to initialize hash value</a:t>
            </a:r>
          </a:p>
          <a:p>
            <a:pPr algn="just"/>
            <a:r>
              <a:rPr lang="en-US" sz="2400" dirty="0"/>
              <a:t>Virtual functions perform global virtual table (GVT) lookup to obtain function pointer</a:t>
            </a:r>
          </a:p>
          <a:p>
            <a:pPr algn="just"/>
            <a:r>
              <a:rPr lang="en-US" sz="2400" dirty="0"/>
              <a:t>Virtual function bodies converted to friend functions and stored in GVT on process entry</a:t>
            </a:r>
          </a:p>
        </p:txBody>
      </p:sp>
      <p:pic>
        <p:nvPicPr>
          <p:cNvPr id="5" name="Picture 4">
            <a:extLst>
              <a:ext uri="{FF2B5EF4-FFF2-40B4-BE49-F238E27FC236}">
                <a16:creationId xmlns:a16="http://schemas.microsoft.com/office/drawing/2014/main" id="{DEFBDA33-4C25-48C7-9B74-F058014664AE}"/>
              </a:ext>
            </a:extLst>
          </p:cNvPr>
          <p:cNvPicPr>
            <a:picLocks noChangeAspect="1"/>
          </p:cNvPicPr>
          <p:nvPr/>
        </p:nvPicPr>
        <p:blipFill>
          <a:blip r:embed="rId2"/>
          <a:stretch>
            <a:fillRect/>
          </a:stretch>
        </p:blipFill>
        <p:spPr>
          <a:xfrm>
            <a:off x="9227414" y="721287"/>
            <a:ext cx="2628900" cy="5524500"/>
          </a:xfrm>
          <a:prstGeom prst="rect">
            <a:avLst/>
          </a:prstGeom>
        </p:spPr>
      </p:pic>
      <p:pic>
        <p:nvPicPr>
          <p:cNvPr id="6" name="Picture 5">
            <a:extLst>
              <a:ext uri="{FF2B5EF4-FFF2-40B4-BE49-F238E27FC236}">
                <a16:creationId xmlns:a16="http://schemas.microsoft.com/office/drawing/2014/main" id="{463448D2-47B1-47A1-A27D-9F33C5736F00}"/>
              </a:ext>
            </a:extLst>
          </p:cNvPr>
          <p:cNvPicPr>
            <a:picLocks noChangeAspect="1"/>
          </p:cNvPicPr>
          <p:nvPr/>
        </p:nvPicPr>
        <p:blipFill>
          <a:blip r:embed="rId3"/>
          <a:stretch>
            <a:fillRect/>
          </a:stretch>
        </p:blipFill>
        <p:spPr>
          <a:xfrm>
            <a:off x="6937577" y="740951"/>
            <a:ext cx="2200275" cy="3067050"/>
          </a:xfrm>
          <a:prstGeom prst="rect">
            <a:avLst/>
          </a:prstGeom>
        </p:spPr>
      </p:pic>
    </p:spTree>
    <p:extLst>
      <p:ext uri="{BB962C8B-B14F-4D97-AF65-F5344CB8AC3E}">
        <p14:creationId xmlns:p14="http://schemas.microsoft.com/office/powerpoint/2010/main" val="340451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E6A8-968A-4C96-8898-2FA7B1613653}"/>
              </a:ext>
            </a:extLst>
          </p:cNvPr>
          <p:cNvSpPr>
            <a:spLocks noGrp="1"/>
          </p:cNvSpPr>
          <p:nvPr>
            <p:ph type="title"/>
          </p:nvPr>
        </p:nvSpPr>
        <p:spPr/>
        <p:txBody>
          <a:bodyPr/>
          <a:lstStyle/>
          <a:p>
            <a:r>
              <a:rPr lang="en-US" dirty="0"/>
              <a:t>Compiler Transformation</a:t>
            </a:r>
          </a:p>
        </p:txBody>
      </p:sp>
      <p:sp>
        <p:nvSpPr>
          <p:cNvPr id="3" name="Content Placeholder 2">
            <a:extLst>
              <a:ext uri="{FF2B5EF4-FFF2-40B4-BE49-F238E27FC236}">
                <a16:creationId xmlns:a16="http://schemas.microsoft.com/office/drawing/2014/main" id="{D1259828-2F23-4F7E-8B04-2A5C24680164}"/>
              </a:ext>
            </a:extLst>
          </p:cNvPr>
          <p:cNvSpPr>
            <a:spLocks noGrp="1"/>
          </p:cNvSpPr>
          <p:nvPr>
            <p:ph idx="1"/>
          </p:nvPr>
        </p:nvSpPr>
        <p:spPr>
          <a:xfrm>
            <a:off x="838200" y="1825625"/>
            <a:ext cx="6099377" cy="4351338"/>
          </a:xfrm>
        </p:spPr>
        <p:txBody>
          <a:bodyPr>
            <a:noAutofit/>
          </a:bodyPr>
          <a:lstStyle/>
          <a:p>
            <a:pPr algn="just"/>
            <a:r>
              <a:rPr lang="en-US" sz="2400" dirty="0"/>
              <a:t>Source-to-source</a:t>
            </a:r>
          </a:p>
          <a:p>
            <a:pPr algn="just"/>
            <a:r>
              <a:rPr lang="en-US" sz="2400" dirty="0"/>
              <a:t>Top-level class declares hash value</a:t>
            </a:r>
          </a:p>
          <a:p>
            <a:pPr algn="just"/>
            <a:r>
              <a:rPr lang="en-US" sz="2400" dirty="0"/>
              <a:t>Constructors modified to initialize hash value</a:t>
            </a:r>
          </a:p>
          <a:p>
            <a:pPr algn="just"/>
            <a:r>
              <a:rPr lang="en-US" sz="2400" dirty="0"/>
              <a:t>Virtual functions perform global virtual table (GVT) lookup to obtain function pointer</a:t>
            </a:r>
          </a:p>
          <a:p>
            <a:pPr algn="just"/>
            <a:r>
              <a:rPr lang="en-US" sz="2400" dirty="0"/>
              <a:t>Virtual function bodies converted to friend functions and stored in GVT on process entry</a:t>
            </a:r>
          </a:p>
          <a:p>
            <a:pPr algn="just"/>
            <a:r>
              <a:rPr lang="en-US" sz="2400" dirty="0"/>
              <a:t>Recompile code that: declares/defines client classes</a:t>
            </a:r>
          </a:p>
        </p:txBody>
      </p:sp>
      <p:pic>
        <p:nvPicPr>
          <p:cNvPr id="5" name="Picture 4">
            <a:extLst>
              <a:ext uri="{FF2B5EF4-FFF2-40B4-BE49-F238E27FC236}">
                <a16:creationId xmlns:a16="http://schemas.microsoft.com/office/drawing/2014/main" id="{DEFBDA33-4C25-48C7-9B74-F058014664AE}"/>
              </a:ext>
            </a:extLst>
          </p:cNvPr>
          <p:cNvPicPr>
            <a:picLocks noChangeAspect="1"/>
          </p:cNvPicPr>
          <p:nvPr/>
        </p:nvPicPr>
        <p:blipFill>
          <a:blip r:embed="rId2"/>
          <a:stretch>
            <a:fillRect/>
          </a:stretch>
        </p:blipFill>
        <p:spPr>
          <a:xfrm>
            <a:off x="9227414" y="721287"/>
            <a:ext cx="2628900" cy="5524500"/>
          </a:xfrm>
          <a:prstGeom prst="rect">
            <a:avLst/>
          </a:prstGeom>
        </p:spPr>
      </p:pic>
      <p:pic>
        <p:nvPicPr>
          <p:cNvPr id="6" name="Picture 5">
            <a:extLst>
              <a:ext uri="{FF2B5EF4-FFF2-40B4-BE49-F238E27FC236}">
                <a16:creationId xmlns:a16="http://schemas.microsoft.com/office/drawing/2014/main" id="{463448D2-47B1-47A1-A27D-9F33C5736F00}"/>
              </a:ext>
            </a:extLst>
          </p:cNvPr>
          <p:cNvPicPr>
            <a:picLocks noChangeAspect="1"/>
          </p:cNvPicPr>
          <p:nvPr/>
        </p:nvPicPr>
        <p:blipFill>
          <a:blip r:embed="rId3"/>
          <a:stretch>
            <a:fillRect/>
          </a:stretch>
        </p:blipFill>
        <p:spPr>
          <a:xfrm>
            <a:off x="6937577" y="740951"/>
            <a:ext cx="2200275" cy="3067050"/>
          </a:xfrm>
          <a:prstGeom prst="rect">
            <a:avLst/>
          </a:prstGeom>
        </p:spPr>
      </p:pic>
    </p:spTree>
    <p:extLst>
      <p:ext uri="{BB962C8B-B14F-4D97-AF65-F5344CB8AC3E}">
        <p14:creationId xmlns:p14="http://schemas.microsoft.com/office/powerpoint/2010/main" val="37195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0CB6-033A-47A5-801B-6FA782AEA45A}"/>
              </a:ext>
            </a:extLst>
          </p:cNvPr>
          <p:cNvSpPr>
            <a:spLocks noGrp="1"/>
          </p:cNvSpPr>
          <p:nvPr>
            <p:ph type="title"/>
          </p:nvPr>
        </p:nvSpPr>
        <p:spPr/>
        <p:txBody>
          <a:bodyPr/>
          <a:lstStyle/>
          <a:p>
            <a:r>
              <a:rPr lang="en-US" dirty="0"/>
              <a:t>Comparison</a:t>
            </a:r>
          </a:p>
        </p:txBody>
      </p:sp>
      <p:pic>
        <p:nvPicPr>
          <p:cNvPr id="3" name="Picture 2">
            <a:extLst>
              <a:ext uri="{FF2B5EF4-FFF2-40B4-BE49-F238E27FC236}">
                <a16:creationId xmlns:a16="http://schemas.microsoft.com/office/drawing/2014/main" id="{35A4657C-7A22-4AB0-9906-5F57DBF4B944}"/>
              </a:ext>
            </a:extLst>
          </p:cNvPr>
          <p:cNvPicPr>
            <a:picLocks noChangeAspect="1"/>
          </p:cNvPicPr>
          <p:nvPr/>
        </p:nvPicPr>
        <p:blipFill>
          <a:blip r:embed="rId2"/>
          <a:stretch>
            <a:fillRect/>
          </a:stretch>
        </p:blipFill>
        <p:spPr>
          <a:xfrm>
            <a:off x="2009775" y="1705249"/>
            <a:ext cx="8172450" cy="4152900"/>
          </a:xfrm>
          <a:prstGeom prst="rect">
            <a:avLst/>
          </a:prstGeom>
        </p:spPr>
      </p:pic>
    </p:spTree>
    <p:extLst>
      <p:ext uri="{BB962C8B-B14F-4D97-AF65-F5344CB8AC3E}">
        <p14:creationId xmlns:p14="http://schemas.microsoft.com/office/powerpoint/2010/main" val="286687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3043-3F36-4215-A80D-4F7472442D73}"/>
              </a:ext>
            </a:extLst>
          </p:cNvPr>
          <p:cNvSpPr>
            <a:spLocks noGrp="1"/>
          </p:cNvSpPr>
          <p:nvPr>
            <p:ph type="title"/>
          </p:nvPr>
        </p:nvSpPr>
        <p:spPr/>
        <p:txBody>
          <a:bodyPr/>
          <a:lstStyle/>
          <a:p>
            <a:pPr algn="ctr"/>
            <a:r>
              <a:rPr lang="en-US" dirty="0"/>
              <a:t>Results</a:t>
            </a:r>
          </a:p>
        </p:txBody>
      </p:sp>
      <p:sp>
        <p:nvSpPr>
          <p:cNvPr id="3" name="Text Placeholder 2">
            <a:extLst>
              <a:ext uri="{FF2B5EF4-FFF2-40B4-BE49-F238E27FC236}">
                <a16:creationId xmlns:a16="http://schemas.microsoft.com/office/drawing/2014/main" id="{D48E1442-7D1F-43B3-A4B9-2544BD7A07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7522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a:extLst>
              <a:ext uri="{FF2B5EF4-FFF2-40B4-BE49-F238E27FC236}">
                <a16:creationId xmlns:a16="http://schemas.microsoft.com/office/drawing/2014/main" id="{27073219-DE13-42C4-A202-64B22A2C0F93}"/>
              </a:ext>
            </a:extLst>
          </p:cNvPr>
          <p:cNvGraphicFramePr>
            <a:graphicFrameLocks/>
          </p:cNvGraphicFramePr>
          <p:nvPr>
            <p:extLst>
              <p:ext uri="{D42A27DB-BD31-4B8C-83A1-F6EECF244321}">
                <p14:modId xmlns:p14="http://schemas.microsoft.com/office/powerpoint/2010/main" val="3449816734"/>
              </p:ext>
            </p:extLst>
          </p:nvPr>
        </p:nvGraphicFramePr>
        <p:xfrm>
          <a:off x="3508206" y="1225716"/>
          <a:ext cx="5239427" cy="2279265"/>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CC260AFF-8CAB-4EE2-9FDD-579CD76A0469}"/>
              </a:ext>
            </a:extLst>
          </p:cNvPr>
          <p:cNvSpPr>
            <a:spLocks noGrp="1"/>
          </p:cNvSpPr>
          <p:nvPr>
            <p:ph type="title"/>
          </p:nvPr>
        </p:nvSpPr>
        <p:spPr/>
        <p:txBody>
          <a:bodyPr/>
          <a:lstStyle/>
          <a:p>
            <a:r>
              <a:rPr lang="en-US" dirty="0"/>
              <a:t>Construction Time Overhead</a:t>
            </a:r>
          </a:p>
        </p:txBody>
      </p:sp>
      <p:sp>
        <p:nvSpPr>
          <p:cNvPr id="11" name="Rectangle 10">
            <a:extLst>
              <a:ext uri="{FF2B5EF4-FFF2-40B4-BE49-F238E27FC236}">
                <a16:creationId xmlns:a16="http://schemas.microsoft.com/office/drawing/2014/main" id="{9E13B1BE-DE3F-4C3E-92E8-D886839562DF}"/>
              </a:ext>
            </a:extLst>
          </p:cNvPr>
          <p:cNvSpPr/>
          <p:nvPr/>
        </p:nvSpPr>
        <p:spPr>
          <a:xfrm>
            <a:off x="3552563" y="1608529"/>
            <a:ext cx="5150398" cy="1887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aphicFrame>
        <p:nvGraphicFramePr>
          <p:cNvPr id="12" name="Chart 11">
            <a:extLst>
              <a:ext uri="{FF2B5EF4-FFF2-40B4-BE49-F238E27FC236}">
                <a16:creationId xmlns:a16="http://schemas.microsoft.com/office/drawing/2014/main" id="{935F6A10-81B6-4173-8A66-B46BFA489A47}"/>
              </a:ext>
            </a:extLst>
          </p:cNvPr>
          <p:cNvGraphicFramePr>
            <a:graphicFrameLocks/>
          </p:cNvGraphicFramePr>
          <p:nvPr>
            <p:extLst>
              <p:ext uri="{D42A27DB-BD31-4B8C-83A1-F6EECF244321}">
                <p14:modId xmlns:p14="http://schemas.microsoft.com/office/powerpoint/2010/main" val="695972772"/>
              </p:ext>
            </p:extLst>
          </p:nvPr>
        </p:nvGraphicFramePr>
        <p:xfrm>
          <a:off x="1074362" y="1469964"/>
          <a:ext cx="5213663" cy="20654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4ED7B1B2-7BBA-442F-9C1C-4C5E26E315B1}"/>
              </a:ext>
            </a:extLst>
          </p:cNvPr>
          <p:cNvGraphicFramePr>
            <a:graphicFrameLocks/>
          </p:cNvGraphicFramePr>
          <p:nvPr>
            <p:extLst>
              <p:ext uri="{D42A27DB-BD31-4B8C-83A1-F6EECF244321}">
                <p14:modId xmlns:p14="http://schemas.microsoft.com/office/powerpoint/2010/main" val="1840967143"/>
              </p:ext>
            </p:extLst>
          </p:nvPr>
        </p:nvGraphicFramePr>
        <p:xfrm>
          <a:off x="5903975" y="1469964"/>
          <a:ext cx="5213663" cy="20654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D0C81155-54FB-4248-B87A-CF1CC2E7109F}"/>
              </a:ext>
            </a:extLst>
          </p:cNvPr>
          <p:cNvGraphicFramePr>
            <a:graphicFrameLocks/>
          </p:cNvGraphicFramePr>
          <p:nvPr>
            <p:extLst>
              <p:ext uri="{D42A27DB-BD31-4B8C-83A1-F6EECF244321}">
                <p14:modId xmlns:p14="http://schemas.microsoft.com/office/powerpoint/2010/main" val="3284514452"/>
              </p:ext>
            </p:extLst>
          </p:nvPr>
        </p:nvGraphicFramePr>
        <p:xfrm>
          <a:off x="5903975" y="3628645"/>
          <a:ext cx="5213663" cy="206548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797935A8-4735-4BC1-8E1C-8DC07C69703A}"/>
              </a:ext>
            </a:extLst>
          </p:cNvPr>
          <p:cNvGraphicFramePr>
            <a:graphicFrameLocks/>
          </p:cNvGraphicFramePr>
          <p:nvPr>
            <p:extLst>
              <p:ext uri="{D42A27DB-BD31-4B8C-83A1-F6EECF244321}">
                <p14:modId xmlns:p14="http://schemas.microsoft.com/office/powerpoint/2010/main" val="3905179568"/>
              </p:ext>
            </p:extLst>
          </p:nvPr>
        </p:nvGraphicFramePr>
        <p:xfrm>
          <a:off x="1074362" y="3628645"/>
          <a:ext cx="4934576" cy="2065481"/>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2950F066-BC37-4EA1-BA82-33C6FAACAACD}"/>
              </a:ext>
            </a:extLst>
          </p:cNvPr>
          <p:cNvSpPr txBox="1"/>
          <p:nvPr/>
        </p:nvSpPr>
        <p:spPr>
          <a:xfrm>
            <a:off x="2038155" y="3347378"/>
            <a:ext cx="3804714" cy="288857"/>
          </a:xfrm>
          <a:prstGeom prst="rect">
            <a:avLst/>
          </a:prstGeom>
          <a:noFill/>
        </p:spPr>
        <p:txBody>
          <a:bodyPr wrap="none" rtlCol="0">
            <a:spAutoFit/>
          </a:bodyPr>
          <a:lstStyle/>
          <a:p>
            <a:pPr algn="ctr"/>
            <a:r>
              <a:rPr lang="en-US" sz="1400" dirty="0">
                <a:latin typeface="+mj-lt"/>
                <a:cs typeface="Times New Roman" panose="02020603050405020304" pitchFamily="18" charset="0"/>
              </a:rPr>
              <a:t>(a) Scalability w.r.t. the number of objects constructed</a:t>
            </a:r>
          </a:p>
        </p:txBody>
      </p:sp>
      <p:sp>
        <p:nvSpPr>
          <p:cNvPr id="17" name="TextBox 16">
            <a:extLst>
              <a:ext uri="{FF2B5EF4-FFF2-40B4-BE49-F238E27FC236}">
                <a16:creationId xmlns:a16="http://schemas.microsoft.com/office/drawing/2014/main" id="{826502F5-BDD3-47F1-95DC-BEF740829BA4}"/>
              </a:ext>
            </a:extLst>
          </p:cNvPr>
          <p:cNvSpPr txBox="1"/>
          <p:nvPr/>
        </p:nvSpPr>
        <p:spPr>
          <a:xfrm>
            <a:off x="7195798" y="3347378"/>
            <a:ext cx="3335143" cy="288857"/>
          </a:xfrm>
          <a:prstGeom prst="rect">
            <a:avLst/>
          </a:prstGeom>
          <a:noFill/>
        </p:spPr>
        <p:txBody>
          <a:bodyPr wrap="none" rtlCol="0">
            <a:spAutoFit/>
          </a:bodyPr>
          <a:lstStyle/>
          <a:p>
            <a:pPr algn="ctr"/>
            <a:r>
              <a:rPr lang="en-US" sz="1400" dirty="0">
                <a:latin typeface="+mj-lt"/>
                <a:cs typeface="Times New Roman" panose="02020603050405020304" pitchFamily="18" charset="0"/>
              </a:rPr>
              <a:t>(b) Scalability w.r.t. the number of regions used</a:t>
            </a:r>
          </a:p>
        </p:txBody>
      </p:sp>
      <p:sp>
        <p:nvSpPr>
          <p:cNvPr id="18" name="TextBox 17">
            <a:extLst>
              <a:ext uri="{FF2B5EF4-FFF2-40B4-BE49-F238E27FC236}">
                <a16:creationId xmlns:a16="http://schemas.microsoft.com/office/drawing/2014/main" id="{98A3364E-2DB6-4019-B76F-3E44B815A079}"/>
              </a:ext>
            </a:extLst>
          </p:cNvPr>
          <p:cNvSpPr txBox="1"/>
          <p:nvPr/>
        </p:nvSpPr>
        <p:spPr>
          <a:xfrm>
            <a:off x="2076611" y="5493537"/>
            <a:ext cx="3716735" cy="288857"/>
          </a:xfrm>
          <a:prstGeom prst="rect">
            <a:avLst/>
          </a:prstGeom>
          <a:noFill/>
        </p:spPr>
        <p:txBody>
          <a:bodyPr wrap="none" rtlCol="0">
            <a:spAutoFit/>
          </a:bodyPr>
          <a:lstStyle/>
          <a:p>
            <a:pPr algn="ctr"/>
            <a:r>
              <a:rPr lang="en-US" sz="1400" dirty="0">
                <a:latin typeface="+mj-lt"/>
                <a:cs typeface="Times New Roman" panose="02020603050405020304" pitchFamily="18" charset="0"/>
              </a:rPr>
              <a:t>(c) Scalability w.r.t. the number of polymorphic types</a:t>
            </a:r>
          </a:p>
        </p:txBody>
      </p:sp>
      <p:sp>
        <p:nvSpPr>
          <p:cNvPr id="19" name="TextBox 18">
            <a:extLst>
              <a:ext uri="{FF2B5EF4-FFF2-40B4-BE49-F238E27FC236}">
                <a16:creationId xmlns:a16="http://schemas.microsoft.com/office/drawing/2014/main" id="{9DFE788D-9FD2-442E-A202-0B115C6E79EB}"/>
              </a:ext>
            </a:extLst>
          </p:cNvPr>
          <p:cNvSpPr txBox="1"/>
          <p:nvPr/>
        </p:nvSpPr>
        <p:spPr>
          <a:xfrm>
            <a:off x="6859557" y="5493537"/>
            <a:ext cx="3996563" cy="288857"/>
          </a:xfrm>
          <a:prstGeom prst="rect">
            <a:avLst/>
          </a:prstGeom>
          <a:noFill/>
        </p:spPr>
        <p:txBody>
          <a:bodyPr wrap="none" rtlCol="0">
            <a:spAutoFit/>
          </a:bodyPr>
          <a:lstStyle/>
          <a:p>
            <a:pPr algn="ctr"/>
            <a:r>
              <a:rPr lang="en-US" sz="1400" dirty="0">
                <a:latin typeface="+mj-lt"/>
                <a:cs typeface="Times New Roman" panose="02020603050405020304" pitchFamily="18" charset="0"/>
              </a:rPr>
              <a:t>(d) Scalability w.r.t. the number of polymorphic functions</a:t>
            </a:r>
          </a:p>
        </p:txBody>
      </p:sp>
      <p:sp>
        <p:nvSpPr>
          <p:cNvPr id="21" name="TextBox 20">
            <a:extLst>
              <a:ext uri="{FF2B5EF4-FFF2-40B4-BE49-F238E27FC236}">
                <a16:creationId xmlns:a16="http://schemas.microsoft.com/office/drawing/2014/main" id="{F07A291A-974F-421C-B502-DC014A47E24D}"/>
              </a:ext>
            </a:extLst>
          </p:cNvPr>
          <p:cNvSpPr txBox="1"/>
          <p:nvPr/>
        </p:nvSpPr>
        <p:spPr>
          <a:xfrm>
            <a:off x="9573634" y="1145549"/>
            <a:ext cx="2098282" cy="338554"/>
          </a:xfrm>
          <a:prstGeom prst="rect">
            <a:avLst/>
          </a:prstGeom>
          <a:noFill/>
        </p:spPr>
        <p:txBody>
          <a:bodyPr wrap="square" rtlCol="0">
            <a:spAutoFit/>
          </a:bodyPr>
          <a:lstStyle/>
          <a:p>
            <a:pPr algn="ctr"/>
            <a:r>
              <a:rPr lang="en-US" sz="1600" i="1" dirty="0">
                <a:solidFill>
                  <a:schemeClr val="accent6">
                    <a:lumMod val="75000"/>
                  </a:schemeClr>
                </a:solidFill>
              </a:rPr>
              <a:t>Range Table lookup</a:t>
            </a:r>
          </a:p>
        </p:txBody>
      </p:sp>
      <p:cxnSp>
        <p:nvCxnSpPr>
          <p:cNvPr id="4" name="Straight Arrow Connector 3">
            <a:extLst>
              <a:ext uri="{FF2B5EF4-FFF2-40B4-BE49-F238E27FC236}">
                <a16:creationId xmlns:a16="http://schemas.microsoft.com/office/drawing/2014/main" id="{A15FFAB3-8A6A-46F9-87DA-8019F37AC387}"/>
              </a:ext>
            </a:extLst>
          </p:cNvPr>
          <p:cNvCxnSpPr>
            <a:cxnSpLocks/>
          </p:cNvCxnSpPr>
          <p:nvPr/>
        </p:nvCxnSpPr>
        <p:spPr>
          <a:xfrm>
            <a:off x="10632607" y="1454607"/>
            <a:ext cx="0" cy="28201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2" name="TextBox 21">
            <a:extLst>
              <a:ext uri="{FF2B5EF4-FFF2-40B4-BE49-F238E27FC236}">
                <a16:creationId xmlns:a16="http://schemas.microsoft.com/office/drawing/2014/main" id="{46D7F9BD-2EE3-491F-86EF-2F834E8501CB}"/>
              </a:ext>
            </a:extLst>
          </p:cNvPr>
          <p:cNvSpPr txBox="1"/>
          <p:nvPr/>
        </p:nvSpPr>
        <p:spPr>
          <a:xfrm>
            <a:off x="5786671" y="3237258"/>
            <a:ext cx="1268622" cy="338554"/>
          </a:xfrm>
          <a:prstGeom prst="rect">
            <a:avLst/>
          </a:prstGeom>
          <a:noFill/>
        </p:spPr>
        <p:txBody>
          <a:bodyPr wrap="square" rtlCol="0">
            <a:spAutoFit/>
          </a:bodyPr>
          <a:lstStyle/>
          <a:p>
            <a:pPr algn="ctr"/>
            <a:r>
              <a:rPr lang="en-US" sz="1600" i="1" dirty="0">
                <a:solidFill>
                  <a:schemeClr val="accent6">
                    <a:lumMod val="75000"/>
                  </a:schemeClr>
                </a:solidFill>
              </a:rPr>
              <a:t>DVT lookup</a:t>
            </a:r>
          </a:p>
        </p:txBody>
      </p:sp>
      <p:cxnSp>
        <p:nvCxnSpPr>
          <p:cNvPr id="23" name="Straight Arrow Connector 22">
            <a:extLst>
              <a:ext uri="{FF2B5EF4-FFF2-40B4-BE49-F238E27FC236}">
                <a16:creationId xmlns:a16="http://schemas.microsoft.com/office/drawing/2014/main" id="{D7C354E4-E263-42FF-A470-65E92C2FE5E4}"/>
              </a:ext>
            </a:extLst>
          </p:cNvPr>
          <p:cNvCxnSpPr>
            <a:cxnSpLocks/>
          </p:cNvCxnSpPr>
          <p:nvPr/>
        </p:nvCxnSpPr>
        <p:spPr>
          <a:xfrm flipH="1">
            <a:off x="5728697" y="3549514"/>
            <a:ext cx="581998" cy="2759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4" name="TextBox 23">
            <a:extLst>
              <a:ext uri="{FF2B5EF4-FFF2-40B4-BE49-F238E27FC236}">
                <a16:creationId xmlns:a16="http://schemas.microsoft.com/office/drawing/2014/main" id="{A08CE286-4893-487F-BA7A-ACE5F6DC498F}"/>
              </a:ext>
            </a:extLst>
          </p:cNvPr>
          <p:cNvSpPr txBox="1"/>
          <p:nvPr/>
        </p:nvSpPr>
        <p:spPr>
          <a:xfrm>
            <a:off x="764629" y="5771629"/>
            <a:ext cx="10662742" cy="584775"/>
          </a:xfrm>
          <a:prstGeom prst="rect">
            <a:avLst/>
          </a:prstGeom>
          <a:noFill/>
        </p:spPr>
        <p:txBody>
          <a:bodyPr wrap="square" rtlCol="0">
            <a:spAutoFit/>
          </a:bodyPr>
          <a:lstStyle/>
          <a:p>
            <a:pPr algn="ctr"/>
            <a:r>
              <a:rPr lang="en-US" sz="1600" i="1" dirty="0">
                <a:solidFill>
                  <a:schemeClr val="accent6">
                    <a:lumMod val="75000"/>
                  </a:schemeClr>
                </a:solidFill>
              </a:rPr>
              <a:t>Duplication incurs overhead logarithmic in # region and # polymorphic types</a:t>
            </a:r>
          </a:p>
          <a:p>
            <a:pPr algn="ctr"/>
            <a:r>
              <a:rPr lang="en-US" sz="1600" i="1" dirty="0">
                <a:solidFill>
                  <a:schemeClr val="accent6">
                    <a:lumMod val="75000"/>
                  </a:schemeClr>
                </a:solidFill>
              </a:rPr>
              <a:t>Hashing has no overhead</a:t>
            </a:r>
          </a:p>
        </p:txBody>
      </p:sp>
    </p:spTree>
    <p:extLst>
      <p:ext uri="{BB962C8B-B14F-4D97-AF65-F5344CB8AC3E}">
        <p14:creationId xmlns:p14="http://schemas.microsoft.com/office/powerpoint/2010/main" val="362039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hart 31">
            <a:extLst>
              <a:ext uri="{FF2B5EF4-FFF2-40B4-BE49-F238E27FC236}">
                <a16:creationId xmlns:a16="http://schemas.microsoft.com/office/drawing/2014/main" id="{BB977BDF-99A3-478F-BE55-E9553A7237BD}"/>
              </a:ext>
            </a:extLst>
          </p:cNvPr>
          <p:cNvGraphicFramePr>
            <a:graphicFrameLocks/>
          </p:cNvGraphicFramePr>
          <p:nvPr>
            <p:extLst>
              <p:ext uri="{D42A27DB-BD31-4B8C-83A1-F6EECF244321}">
                <p14:modId xmlns:p14="http://schemas.microsoft.com/office/powerpoint/2010/main" val="3660605365"/>
              </p:ext>
            </p:extLst>
          </p:nvPr>
        </p:nvGraphicFramePr>
        <p:xfrm>
          <a:off x="3508206" y="1225716"/>
          <a:ext cx="5239427" cy="2279265"/>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CC260AFF-8CAB-4EE2-9FDD-579CD76A0469}"/>
              </a:ext>
            </a:extLst>
          </p:cNvPr>
          <p:cNvSpPr>
            <a:spLocks noGrp="1"/>
          </p:cNvSpPr>
          <p:nvPr>
            <p:ph type="title"/>
          </p:nvPr>
        </p:nvSpPr>
        <p:spPr/>
        <p:txBody>
          <a:bodyPr/>
          <a:lstStyle/>
          <a:p>
            <a:r>
              <a:rPr lang="en-US" dirty="0"/>
              <a:t>Dynamic Dispatch Time Overhead</a:t>
            </a:r>
          </a:p>
        </p:txBody>
      </p:sp>
      <p:sp>
        <p:nvSpPr>
          <p:cNvPr id="33" name="Rectangle 32">
            <a:extLst>
              <a:ext uri="{FF2B5EF4-FFF2-40B4-BE49-F238E27FC236}">
                <a16:creationId xmlns:a16="http://schemas.microsoft.com/office/drawing/2014/main" id="{86E61179-7923-49BA-8570-839904671608}"/>
              </a:ext>
            </a:extLst>
          </p:cNvPr>
          <p:cNvSpPr/>
          <p:nvPr/>
        </p:nvSpPr>
        <p:spPr>
          <a:xfrm>
            <a:off x="3539994" y="1622674"/>
            <a:ext cx="5175849" cy="1882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aphicFrame>
        <p:nvGraphicFramePr>
          <p:cNvPr id="34" name="Chart 33">
            <a:extLst>
              <a:ext uri="{FF2B5EF4-FFF2-40B4-BE49-F238E27FC236}">
                <a16:creationId xmlns:a16="http://schemas.microsoft.com/office/drawing/2014/main" id="{DAD4E473-CE15-4C70-AEB6-50EEA6F3C9A8}"/>
              </a:ext>
            </a:extLst>
          </p:cNvPr>
          <p:cNvGraphicFramePr>
            <a:graphicFrameLocks/>
          </p:cNvGraphicFramePr>
          <p:nvPr>
            <p:extLst>
              <p:ext uri="{D42A27DB-BD31-4B8C-83A1-F6EECF244321}">
                <p14:modId xmlns:p14="http://schemas.microsoft.com/office/powerpoint/2010/main" val="2678444398"/>
              </p:ext>
            </p:extLst>
          </p:nvPr>
        </p:nvGraphicFramePr>
        <p:xfrm>
          <a:off x="1049547" y="1484518"/>
          <a:ext cx="5239427" cy="20593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Chart 34">
            <a:extLst>
              <a:ext uri="{FF2B5EF4-FFF2-40B4-BE49-F238E27FC236}">
                <a16:creationId xmlns:a16="http://schemas.microsoft.com/office/drawing/2014/main" id="{1574052F-301C-49A0-8B31-8719A157F679}"/>
              </a:ext>
            </a:extLst>
          </p:cNvPr>
          <p:cNvGraphicFramePr>
            <a:graphicFrameLocks/>
          </p:cNvGraphicFramePr>
          <p:nvPr>
            <p:extLst>
              <p:ext uri="{D42A27DB-BD31-4B8C-83A1-F6EECF244321}">
                <p14:modId xmlns:p14="http://schemas.microsoft.com/office/powerpoint/2010/main" val="598988333"/>
              </p:ext>
            </p:extLst>
          </p:nvPr>
        </p:nvGraphicFramePr>
        <p:xfrm>
          <a:off x="5903026" y="1484518"/>
          <a:ext cx="5239427" cy="205937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6" name="Chart 35">
            <a:extLst>
              <a:ext uri="{FF2B5EF4-FFF2-40B4-BE49-F238E27FC236}">
                <a16:creationId xmlns:a16="http://schemas.microsoft.com/office/drawing/2014/main" id="{DDBD2E4A-403C-4B2B-91C7-A68DBF1E2DAC}"/>
              </a:ext>
            </a:extLst>
          </p:cNvPr>
          <p:cNvGraphicFramePr>
            <a:graphicFrameLocks/>
          </p:cNvGraphicFramePr>
          <p:nvPr>
            <p:extLst>
              <p:ext uri="{D42A27DB-BD31-4B8C-83A1-F6EECF244321}">
                <p14:modId xmlns:p14="http://schemas.microsoft.com/office/powerpoint/2010/main" val="3822743112"/>
              </p:ext>
            </p:extLst>
          </p:nvPr>
        </p:nvGraphicFramePr>
        <p:xfrm>
          <a:off x="5903026" y="3648023"/>
          <a:ext cx="5239427" cy="20593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7" name="Chart 36">
            <a:extLst>
              <a:ext uri="{FF2B5EF4-FFF2-40B4-BE49-F238E27FC236}">
                <a16:creationId xmlns:a16="http://schemas.microsoft.com/office/drawing/2014/main" id="{501BCF21-9B5C-4696-8ABD-DB1C60C326BE}"/>
              </a:ext>
            </a:extLst>
          </p:cNvPr>
          <p:cNvGraphicFramePr>
            <a:graphicFrameLocks/>
          </p:cNvGraphicFramePr>
          <p:nvPr>
            <p:extLst>
              <p:ext uri="{D42A27DB-BD31-4B8C-83A1-F6EECF244321}">
                <p14:modId xmlns:p14="http://schemas.microsoft.com/office/powerpoint/2010/main" val="3520174779"/>
              </p:ext>
            </p:extLst>
          </p:nvPr>
        </p:nvGraphicFramePr>
        <p:xfrm>
          <a:off x="1049547" y="3648023"/>
          <a:ext cx="5032701" cy="2059376"/>
        </p:xfrm>
        <a:graphic>
          <a:graphicData uri="http://schemas.openxmlformats.org/drawingml/2006/chart">
            <c:chart xmlns:c="http://schemas.openxmlformats.org/drawingml/2006/chart" xmlns:r="http://schemas.openxmlformats.org/officeDocument/2006/relationships" r:id="rId6"/>
          </a:graphicData>
        </a:graphic>
      </p:graphicFrame>
      <p:sp>
        <p:nvSpPr>
          <p:cNvPr id="38" name="TextBox 37">
            <a:extLst>
              <a:ext uri="{FF2B5EF4-FFF2-40B4-BE49-F238E27FC236}">
                <a16:creationId xmlns:a16="http://schemas.microsoft.com/office/drawing/2014/main" id="{12B423A0-E982-4BAF-8FAC-6E65F17A4218}"/>
              </a:ext>
            </a:extLst>
          </p:cNvPr>
          <p:cNvSpPr txBox="1"/>
          <p:nvPr/>
        </p:nvSpPr>
        <p:spPr>
          <a:xfrm>
            <a:off x="2017634" y="3367588"/>
            <a:ext cx="3824464" cy="290312"/>
          </a:xfrm>
          <a:prstGeom prst="rect">
            <a:avLst/>
          </a:prstGeom>
          <a:noFill/>
        </p:spPr>
        <p:txBody>
          <a:bodyPr wrap="none" rtlCol="0">
            <a:spAutoFit/>
          </a:bodyPr>
          <a:lstStyle/>
          <a:p>
            <a:pPr algn="ctr"/>
            <a:r>
              <a:rPr lang="en-US" sz="1400" dirty="0">
                <a:latin typeface="+mj-lt"/>
                <a:cs typeface="Times New Roman" panose="02020603050405020304" pitchFamily="18" charset="0"/>
              </a:rPr>
              <a:t>(a) Scalability w.r.t. the number of objects constructed</a:t>
            </a:r>
          </a:p>
        </p:txBody>
      </p:sp>
      <p:sp>
        <p:nvSpPr>
          <p:cNvPr id="39" name="TextBox 38">
            <a:extLst>
              <a:ext uri="{FF2B5EF4-FFF2-40B4-BE49-F238E27FC236}">
                <a16:creationId xmlns:a16="http://schemas.microsoft.com/office/drawing/2014/main" id="{2BA4EE72-3C52-4FBD-BBF9-1E085D404B8A}"/>
              </a:ext>
            </a:extLst>
          </p:cNvPr>
          <p:cNvSpPr txBox="1"/>
          <p:nvPr/>
        </p:nvSpPr>
        <p:spPr>
          <a:xfrm>
            <a:off x="7200822" y="3367588"/>
            <a:ext cx="3352455" cy="290312"/>
          </a:xfrm>
          <a:prstGeom prst="rect">
            <a:avLst/>
          </a:prstGeom>
          <a:noFill/>
        </p:spPr>
        <p:txBody>
          <a:bodyPr wrap="none" rtlCol="0">
            <a:spAutoFit/>
          </a:bodyPr>
          <a:lstStyle/>
          <a:p>
            <a:pPr algn="ctr"/>
            <a:r>
              <a:rPr lang="en-US" sz="1400" dirty="0">
                <a:latin typeface="+mj-lt"/>
                <a:cs typeface="Times New Roman" panose="02020603050405020304" pitchFamily="18" charset="0"/>
              </a:rPr>
              <a:t>(b) Scalability w.r.t. the number of regions used</a:t>
            </a:r>
          </a:p>
        </p:txBody>
      </p:sp>
      <p:sp>
        <p:nvSpPr>
          <p:cNvPr id="40" name="TextBox 39">
            <a:extLst>
              <a:ext uri="{FF2B5EF4-FFF2-40B4-BE49-F238E27FC236}">
                <a16:creationId xmlns:a16="http://schemas.microsoft.com/office/drawing/2014/main" id="{9FC962BE-2073-42B0-A57B-FA1F07BA2619}"/>
              </a:ext>
            </a:extLst>
          </p:cNvPr>
          <p:cNvSpPr txBox="1"/>
          <p:nvPr/>
        </p:nvSpPr>
        <p:spPr>
          <a:xfrm>
            <a:off x="2056288" y="5507404"/>
            <a:ext cx="3736026" cy="290312"/>
          </a:xfrm>
          <a:prstGeom prst="rect">
            <a:avLst/>
          </a:prstGeom>
          <a:noFill/>
        </p:spPr>
        <p:txBody>
          <a:bodyPr wrap="none" rtlCol="0">
            <a:spAutoFit/>
          </a:bodyPr>
          <a:lstStyle/>
          <a:p>
            <a:pPr algn="ctr"/>
            <a:r>
              <a:rPr lang="en-US" sz="1400" dirty="0">
                <a:latin typeface="+mj-lt"/>
                <a:cs typeface="Times New Roman" panose="02020603050405020304" pitchFamily="18" charset="0"/>
              </a:rPr>
              <a:t>(c) Scalability w.r.t. the number of polymorphic types</a:t>
            </a:r>
          </a:p>
        </p:txBody>
      </p:sp>
      <p:sp>
        <p:nvSpPr>
          <p:cNvPr id="41" name="TextBox 40">
            <a:extLst>
              <a:ext uri="{FF2B5EF4-FFF2-40B4-BE49-F238E27FC236}">
                <a16:creationId xmlns:a16="http://schemas.microsoft.com/office/drawing/2014/main" id="{42E2151F-C36A-426C-9CC4-44652DB333D5}"/>
              </a:ext>
            </a:extLst>
          </p:cNvPr>
          <p:cNvSpPr txBox="1"/>
          <p:nvPr/>
        </p:nvSpPr>
        <p:spPr>
          <a:xfrm>
            <a:off x="6862833" y="5507404"/>
            <a:ext cx="4017307" cy="290312"/>
          </a:xfrm>
          <a:prstGeom prst="rect">
            <a:avLst/>
          </a:prstGeom>
          <a:noFill/>
        </p:spPr>
        <p:txBody>
          <a:bodyPr wrap="none" rtlCol="0">
            <a:spAutoFit/>
          </a:bodyPr>
          <a:lstStyle/>
          <a:p>
            <a:pPr algn="ctr"/>
            <a:r>
              <a:rPr lang="en-US" sz="1400" dirty="0">
                <a:latin typeface="+mj-lt"/>
                <a:cs typeface="Times New Roman" panose="02020603050405020304" pitchFamily="18" charset="0"/>
              </a:rPr>
              <a:t>(d) Scalability w.r.t. the number of polymorphic functions</a:t>
            </a:r>
          </a:p>
        </p:txBody>
      </p:sp>
      <p:sp>
        <p:nvSpPr>
          <p:cNvPr id="14" name="TextBox 13">
            <a:extLst>
              <a:ext uri="{FF2B5EF4-FFF2-40B4-BE49-F238E27FC236}">
                <a16:creationId xmlns:a16="http://schemas.microsoft.com/office/drawing/2014/main" id="{DA6BB84F-C19D-4060-9016-FCD06C271AC2}"/>
              </a:ext>
            </a:extLst>
          </p:cNvPr>
          <p:cNvSpPr txBox="1"/>
          <p:nvPr/>
        </p:nvSpPr>
        <p:spPr>
          <a:xfrm>
            <a:off x="5799734" y="3279678"/>
            <a:ext cx="1268622" cy="338554"/>
          </a:xfrm>
          <a:prstGeom prst="rect">
            <a:avLst/>
          </a:prstGeom>
          <a:noFill/>
        </p:spPr>
        <p:txBody>
          <a:bodyPr wrap="square" rtlCol="0">
            <a:spAutoFit/>
          </a:bodyPr>
          <a:lstStyle/>
          <a:p>
            <a:pPr algn="ctr"/>
            <a:r>
              <a:rPr lang="en-US" sz="1600" i="1" dirty="0">
                <a:solidFill>
                  <a:schemeClr val="accent6">
                    <a:lumMod val="75000"/>
                  </a:schemeClr>
                </a:solidFill>
              </a:rPr>
              <a:t>GVT lookup</a:t>
            </a:r>
          </a:p>
        </p:txBody>
      </p:sp>
      <p:cxnSp>
        <p:nvCxnSpPr>
          <p:cNvPr id="15" name="Straight Arrow Connector 14">
            <a:extLst>
              <a:ext uri="{FF2B5EF4-FFF2-40B4-BE49-F238E27FC236}">
                <a16:creationId xmlns:a16="http://schemas.microsoft.com/office/drawing/2014/main" id="{81F7CF75-E14A-4972-8837-F90889C24069}"/>
              </a:ext>
            </a:extLst>
          </p:cNvPr>
          <p:cNvCxnSpPr>
            <a:cxnSpLocks/>
          </p:cNvCxnSpPr>
          <p:nvPr/>
        </p:nvCxnSpPr>
        <p:spPr>
          <a:xfrm flipH="1">
            <a:off x="5842098" y="3591934"/>
            <a:ext cx="533912" cy="4474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5511411A-1C62-4A53-B69D-518CC4E736C0}"/>
              </a:ext>
            </a:extLst>
          </p:cNvPr>
          <p:cNvSpPr txBox="1"/>
          <p:nvPr/>
        </p:nvSpPr>
        <p:spPr>
          <a:xfrm>
            <a:off x="10628645" y="3279678"/>
            <a:ext cx="1268622" cy="338554"/>
          </a:xfrm>
          <a:prstGeom prst="rect">
            <a:avLst/>
          </a:prstGeom>
          <a:noFill/>
        </p:spPr>
        <p:txBody>
          <a:bodyPr wrap="square" rtlCol="0">
            <a:spAutoFit/>
          </a:bodyPr>
          <a:lstStyle/>
          <a:p>
            <a:pPr algn="ctr"/>
            <a:r>
              <a:rPr lang="en-US" sz="1600" i="1" dirty="0">
                <a:solidFill>
                  <a:schemeClr val="accent6">
                    <a:lumMod val="75000"/>
                  </a:schemeClr>
                </a:solidFill>
              </a:rPr>
              <a:t>GVT lookup</a:t>
            </a:r>
          </a:p>
        </p:txBody>
      </p:sp>
      <p:cxnSp>
        <p:nvCxnSpPr>
          <p:cNvPr id="18" name="Straight Arrow Connector 17">
            <a:extLst>
              <a:ext uri="{FF2B5EF4-FFF2-40B4-BE49-F238E27FC236}">
                <a16:creationId xmlns:a16="http://schemas.microsoft.com/office/drawing/2014/main" id="{9DECE67D-D55E-4A7B-9EF6-28AB6F96CEAB}"/>
              </a:ext>
            </a:extLst>
          </p:cNvPr>
          <p:cNvCxnSpPr>
            <a:cxnSpLocks/>
          </p:cNvCxnSpPr>
          <p:nvPr/>
        </p:nvCxnSpPr>
        <p:spPr>
          <a:xfrm flipH="1">
            <a:off x="10904558" y="3591934"/>
            <a:ext cx="300363" cy="3545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1" name="TextBox 20">
            <a:extLst>
              <a:ext uri="{FF2B5EF4-FFF2-40B4-BE49-F238E27FC236}">
                <a16:creationId xmlns:a16="http://schemas.microsoft.com/office/drawing/2014/main" id="{A1FADB99-0775-4985-84F0-6B75E1C686A1}"/>
              </a:ext>
            </a:extLst>
          </p:cNvPr>
          <p:cNvSpPr txBox="1"/>
          <p:nvPr/>
        </p:nvSpPr>
        <p:spPr>
          <a:xfrm>
            <a:off x="764629" y="5771629"/>
            <a:ext cx="10662742" cy="584775"/>
          </a:xfrm>
          <a:prstGeom prst="rect">
            <a:avLst/>
          </a:prstGeom>
          <a:noFill/>
        </p:spPr>
        <p:txBody>
          <a:bodyPr wrap="square" rtlCol="0">
            <a:spAutoFit/>
          </a:bodyPr>
          <a:lstStyle/>
          <a:p>
            <a:pPr algn="ctr"/>
            <a:r>
              <a:rPr lang="en-US" sz="1600" i="1" dirty="0">
                <a:solidFill>
                  <a:schemeClr val="accent6">
                    <a:lumMod val="75000"/>
                  </a:schemeClr>
                </a:solidFill>
              </a:rPr>
              <a:t>Duplication has no overhead</a:t>
            </a:r>
          </a:p>
          <a:p>
            <a:pPr algn="ctr"/>
            <a:r>
              <a:rPr lang="en-US" sz="1600" i="1" dirty="0">
                <a:solidFill>
                  <a:schemeClr val="accent6">
                    <a:lumMod val="75000"/>
                  </a:schemeClr>
                </a:solidFill>
              </a:rPr>
              <a:t>Hashing incurs overhead logarithmic in # polymorphic types and # polymorphic functions per type</a:t>
            </a:r>
          </a:p>
        </p:txBody>
      </p:sp>
    </p:spTree>
    <p:extLst>
      <p:ext uri="{BB962C8B-B14F-4D97-AF65-F5344CB8AC3E}">
        <p14:creationId xmlns:p14="http://schemas.microsoft.com/office/powerpoint/2010/main" val="381895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3707-841C-478B-977B-8E545732F375}"/>
              </a:ext>
            </a:extLst>
          </p:cNvPr>
          <p:cNvSpPr>
            <a:spLocks noGrp="1"/>
          </p:cNvSpPr>
          <p:nvPr>
            <p:ph type="title"/>
          </p:nvPr>
        </p:nvSpPr>
        <p:spPr/>
        <p:txBody>
          <a:bodyPr/>
          <a:lstStyle/>
          <a:p>
            <a:r>
              <a:rPr lang="en-US" dirty="0"/>
              <a:t>Virtual Tables (C++ example)</a:t>
            </a:r>
          </a:p>
        </p:txBody>
      </p:sp>
      <p:graphicFrame>
        <p:nvGraphicFramePr>
          <p:cNvPr id="5" name="Table 4">
            <a:extLst>
              <a:ext uri="{FF2B5EF4-FFF2-40B4-BE49-F238E27FC236}">
                <a16:creationId xmlns:a16="http://schemas.microsoft.com/office/drawing/2014/main" id="{4C8C713A-A018-44DF-AF5E-C1BFF66A8FF2}"/>
              </a:ext>
            </a:extLst>
          </p:cNvPr>
          <p:cNvGraphicFramePr>
            <a:graphicFrameLocks noGrp="1" noChangeAspect="1"/>
          </p:cNvGraphicFramePr>
          <p:nvPr>
            <p:extLst>
              <p:ext uri="{D42A27DB-BD31-4B8C-83A1-F6EECF244321}">
                <p14:modId xmlns:p14="http://schemas.microsoft.com/office/powerpoint/2010/main" val="2252868912"/>
              </p:ext>
            </p:extLst>
          </p:nvPr>
        </p:nvGraphicFramePr>
        <p:xfrm>
          <a:off x="4577786" y="2041444"/>
          <a:ext cx="1463040" cy="1280160"/>
        </p:xfrm>
        <a:graphic>
          <a:graphicData uri="http://schemas.openxmlformats.org/drawingml/2006/table">
            <a:tbl>
              <a:tblPr firstRow="1" bandRow="1">
                <a:tableStyleId>{5940675A-B579-460E-94D1-54222C63F5DA}</a:tableStyleId>
              </a:tblPr>
              <a:tblGrid>
                <a:gridCol w="1463040">
                  <a:extLst>
                    <a:ext uri="{9D8B030D-6E8A-4147-A177-3AD203B41FA5}">
                      <a16:colId xmlns:a16="http://schemas.microsoft.com/office/drawing/2014/main" val="20000"/>
                    </a:ext>
                  </a:extLst>
                </a:gridCol>
              </a:tblGrid>
              <a:tr h="426720">
                <a:tc>
                  <a:txBody>
                    <a:bodyPr/>
                    <a:lstStyle/>
                    <a:p>
                      <a:pPr algn="ctr"/>
                      <a:r>
                        <a:rPr lang="en-US" sz="1600" dirty="0">
                          <a:latin typeface="Courier New" panose="02070309020205020404" pitchFamily="49" charset="0"/>
                          <a:cs typeface="Courier New" panose="02070309020205020404" pitchFamily="49" charset="0"/>
                        </a:rPr>
                        <a:t>&amp;VT</a:t>
                      </a:r>
                      <a:r>
                        <a:rPr lang="en-US" sz="1600" baseline="-25000" dirty="0">
                          <a:latin typeface="Courier New" panose="02070309020205020404" pitchFamily="49" charset="0"/>
                          <a:cs typeface="Courier New" panose="02070309020205020404" pitchFamily="49" charset="0"/>
                        </a:rPr>
                        <a:t>A</a:t>
                      </a:r>
                      <a:endParaRPr lang="en-US" sz="1600" dirty="0">
                        <a:latin typeface="Courier New" panose="02070309020205020404" pitchFamily="49" charset="0"/>
                        <a:cs typeface="Courier New" panose="02070309020205020404" pitchFamily="49" charset="0"/>
                      </a:endParaRPr>
                    </a:p>
                  </a:txBody>
                  <a:tcPr marL="182880" marR="182880" marT="91440" marB="91440" anchor="ctr">
                    <a:solidFill>
                      <a:schemeClr val="accent1">
                        <a:lumMod val="40000"/>
                        <a:lumOff val="60000"/>
                      </a:schemeClr>
                    </a:solidFill>
                  </a:tcPr>
                </a:tc>
                <a:extLst>
                  <a:ext uri="{0D108BD9-81ED-4DB2-BD59-A6C34878D82A}">
                    <a16:rowId xmlns:a16="http://schemas.microsoft.com/office/drawing/2014/main" val="10000"/>
                  </a:ext>
                </a:extLst>
              </a:tr>
              <a:tr h="426720">
                <a:tc>
                  <a:txBody>
                    <a:bodyPr/>
                    <a:lstStyle/>
                    <a:p>
                      <a:pPr algn="ctr"/>
                      <a:r>
                        <a:rPr lang="en-US" sz="1600" dirty="0">
                          <a:latin typeface="Courier New" panose="02070309020205020404" pitchFamily="49" charset="0"/>
                          <a:cs typeface="Courier New" panose="02070309020205020404" pitchFamily="49" charset="0"/>
                        </a:rPr>
                        <a:t>x</a:t>
                      </a:r>
                    </a:p>
                  </a:txBody>
                  <a:tcPr marL="182880" marR="182880" marT="91440" marB="91440" anchor="ctr"/>
                </a:tc>
                <a:extLst>
                  <a:ext uri="{0D108BD9-81ED-4DB2-BD59-A6C34878D82A}">
                    <a16:rowId xmlns:a16="http://schemas.microsoft.com/office/drawing/2014/main" val="10001"/>
                  </a:ext>
                </a:extLst>
              </a:tr>
              <a:tr h="426720">
                <a:tc>
                  <a:txBody>
                    <a:bodyPr/>
                    <a:lstStyle/>
                    <a:p>
                      <a:pPr algn="ctr"/>
                      <a:r>
                        <a:rPr lang="en-US" sz="1600" dirty="0">
                          <a:latin typeface="Courier New" panose="02070309020205020404" pitchFamily="49" charset="0"/>
                          <a:cs typeface="Courier New" panose="02070309020205020404" pitchFamily="49" charset="0"/>
                        </a:rPr>
                        <a:t>y</a:t>
                      </a:r>
                    </a:p>
                  </a:txBody>
                  <a:tcPr marL="182880" marR="182880" marT="91440" marB="91440" anchor="ctr"/>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CC8F74C1-556A-4865-9D8C-BA1025B153DA}"/>
              </a:ext>
            </a:extLst>
          </p:cNvPr>
          <p:cNvGraphicFramePr>
            <a:graphicFrameLocks noGrp="1" noChangeAspect="1"/>
          </p:cNvGraphicFramePr>
          <p:nvPr>
            <p:extLst>
              <p:ext uri="{D42A27DB-BD31-4B8C-83A1-F6EECF244321}">
                <p14:modId xmlns:p14="http://schemas.microsoft.com/office/powerpoint/2010/main" val="2773214810"/>
              </p:ext>
            </p:extLst>
          </p:nvPr>
        </p:nvGraphicFramePr>
        <p:xfrm>
          <a:off x="6625826" y="2041444"/>
          <a:ext cx="1463040" cy="853440"/>
        </p:xfrm>
        <a:graphic>
          <a:graphicData uri="http://schemas.openxmlformats.org/drawingml/2006/table">
            <a:tbl>
              <a:tblPr firstRow="1" bandRow="1">
                <a:tableStyleId>{5940675A-B579-460E-94D1-54222C63F5DA}</a:tableStyleId>
              </a:tblPr>
              <a:tblGrid>
                <a:gridCol w="1463040">
                  <a:extLst>
                    <a:ext uri="{9D8B030D-6E8A-4147-A177-3AD203B41FA5}">
                      <a16:colId xmlns:a16="http://schemas.microsoft.com/office/drawing/2014/main" val="20000"/>
                    </a:ext>
                  </a:extLst>
                </a:gridCol>
              </a:tblGrid>
              <a:tr h="426720">
                <a:tc>
                  <a:txBody>
                    <a:bodyPr/>
                    <a:lstStyle/>
                    <a:p>
                      <a:pPr algn="ctr"/>
                      <a:r>
                        <a:rPr lang="en-US" sz="1600" dirty="0">
                          <a:latin typeface="Courier New" panose="02070309020205020404" pitchFamily="49" charset="0"/>
                          <a:cs typeface="Courier New" panose="02070309020205020404" pitchFamily="49" charset="0"/>
                        </a:rPr>
                        <a:t>&amp;bar</a:t>
                      </a:r>
                    </a:p>
                  </a:txBody>
                  <a:tcPr marL="182880" marR="182880" marT="91440" marB="91440" anchor="ctr">
                    <a:solidFill>
                      <a:schemeClr val="accent1">
                        <a:lumMod val="40000"/>
                        <a:lumOff val="60000"/>
                      </a:schemeClr>
                    </a:solidFill>
                  </a:tcPr>
                </a:tc>
                <a:extLst>
                  <a:ext uri="{0D108BD9-81ED-4DB2-BD59-A6C34878D82A}">
                    <a16:rowId xmlns:a16="http://schemas.microsoft.com/office/drawing/2014/main" val="10000"/>
                  </a:ext>
                </a:extLst>
              </a:tr>
              <a:tr h="426720">
                <a:tc>
                  <a:txBody>
                    <a:bodyPr/>
                    <a:lstStyle/>
                    <a:p>
                      <a:pPr algn="ct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baz</a:t>
                      </a:r>
                      <a:endParaRPr lang="en-US" sz="1600" dirty="0">
                        <a:latin typeface="Courier New" panose="02070309020205020404" pitchFamily="49" charset="0"/>
                        <a:cs typeface="Courier New" panose="02070309020205020404" pitchFamily="49" charset="0"/>
                      </a:endParaRPr>
                    </a:p>
                  </a:txBody>
                  <a:tcPr marL="182880" marR="182880" marT="91440" marB="91440" anchor="ct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1" name="Table 10">
            <a:extLst>
              <a:ext uri="{FF2B5EF4-FFF2-40B4-BE49-F238E27FC236}">
                <a16:creationId xmlns:a16="http://schemas.microsoft.com/office/drawing/2014/main" id="{B08358FD-0CA4-44BD-B225-CA49A126E1B3}"/>
              </a:ext>
            </a:extLst>
          </p:cNvPr>
          <p:cNvGraphicFramePr>
            <a:graphicFrameLocks noGrp="1" noChangeAspect="1"/>
          </p:cNvGraphicFramePr>
          <p:nvPr>
            <p:extLst>
              <p:ext uri="{D42A27DB-BD31-4B8C-83A1-F6EECF244321}">
                <p14:modId xmlns:p14="http://schemas.microsoft.com/office/powerpoint/2010/main" val="643203236"/>
              </p:ext>
            </p:extLst>
          </p:nvPr>
        </p:nvGraphicFramePr>
        <p:xfrm>
          <a:off x="4577787" y="3833012"/>
          <a:ext cx="1463040" cy="1706880"/>
        </p:xfrm>
        <a:graphic>
          <a:graphicData uri="http://schemas.openxmlformats.org/drawingml/2006/table">
            <a:tbl>
              <a:tblPr firstRow="1" bandRow="1">
                <a:tableStyleId>{5940675A-B579-460E-94D1-54222C63F5DA}</a:tableStyleId>
              </a:tblPr>
              <a:tblGrid>
                <a:gridCol w="1463040">
                  <a:extLst>
                    <a:ext uri="{9D8B030D-6E8A-4147-A177-3AD203B41FA5}">
                      <a16:colId xmlns:a16="http://schemas.microsoft.com/office/drawing/2014/main" val="20000"/>
                    </a:ext>
                  </a:extLst>
                </a:gridCol>
              </a:tblGrid>
              <a:tr h="426720">
                <a:tc>
                  <a:txBody>
                    <a:bodyPr/>
                    <a:lstStyle/>
                    <a:p>
                      <a:pPr algn="ctr"/>
                      <a:r>
                        <a:rPr lang="en-US" sz="1600" dirty="0">
                          <a:latin typeface="Courier New" panose="02070309020205020404" pitchFamily="49" charset="0"/>
                          <a:cs typeface="Courier New" panose="02070309020205020404" pitchFamily="49" charset="0"/>
                        </a:rPr>
                        <a:t>&amp;VT</a:t>
                      </a:r>
                      <a:r>
                        <a:rPr lang="en-US" sz="1600" baseline="-25000" dirty="0">
                          <a:latin typeface="Courier New" panose="02070309020205020404" pitchFamily="49" charset="0"/>
                          <a:cs typeface="Courier New" panose="02070309020205020404" pitchFamily="49" charset="0"/>
                        </a:rPr>
                        <a:t>B</a:t>
                      </a:r>
                      <a:endParaRPr lang="en-US" sz="1600" dirty="0">
                        <a:latin typeface="Courier New" panose="02070309020205020404" pitchFamily="49" charset="0"/>
                        <a:cs typeface="Courier New" panose="02070309020205020404" pitchFamily="49" charset="0"/>
                      </a:endParaRPr>
                    </a:p>
                  </a:txBody>
                  <a:tcPr marL="182880" marR="182880" marT="91440" marB="91440" anchor="ctr">
                    <a:solidFill>
                      <a:schemeClr val="accent3">
                        <a:lumMod val="40000"/>
                        <a:lumOff val="60000"/>
                      </a:schemeClr>
                    </a:solidFill>
                  </a:tcPr>
                </a:tc>
                <a:extLst>
                  <a:ext uri="{0D108BD9-81ED-4DB2-BD59-A6C34878D82A}">
                    <a16:rowId xmlns:a16="http://schemas.microsoft.com/office/drawing/2014/main" val="10000"/>
                  </a:ext>
                </a:extLst>
              </a:tr>
              <a:tr h="426720">
                <a:tc>
                  <a:txBody>
                    <a:bodyPr/>
                    <a:lstStyle/>
                    <a:p>
                      <a:pPr algn="ctr"/>
                      <a:r>
                        <a:rPr lang="en-US" sz="1600" dirty="0">
                          <a:latin typeface="Courier New" panose="02070309020205020404" pitchFamily="49" charset="0"/>
                          <a:cs typeface="Courier New" panose="02070309020205020404" pitchFamily="49" charset="0"/>
                        </a:rPr>
                        <a:t>x</a:t>
                      </a:r>
                    </a:p>
                  </a:txBody>
                  <a:tcPr marL="182880" marR="182880" marT="91440" marB="91440" anchor="ctr"/>
                </a:tc>
                <a:extLst>
                  <a:ext uri="{0D108BD9-81ED-4DB2-BD59-A6C34878D82A}">
                    <a16:rowId xmlns:a16="http://schemas.microsoft.com/office/drawing/2014/main" val="10001"/>
                  </a:ext>
                </a:extLst>
              </a:tr>
              <a:tr h="426720">
                <a:tc>
                  <a:txBody>
                    <a:bodyPr/>
                    <a:lstStyle/>
                    <a:p>
                      <a:pPr algn="ctr"/>
                      <a:r>
                        <a:rPr lang="en-US" sz="1600" dirty="0">
                          <a:latin typeface="Courier New" panose="02070309020205020404" pitchFamily="49" charset="0"/>
                          <a:cs typeface="Courier New" panose="02070309020205020404" pitchFamily="49" charset="0"/>
                        </a:rPr>
                        <a:t>y</a:t>
                      </a:r>
                    </a:p>
                  </a:txBody>
                  <a:tcPr marL="182880" marR="182880" marT="91440" marB="91440" anchor="ctr"/>
                </a:tc>
                <a:extLst>
                  <a:ext uri="{0D108BD9-81ED-4DB2-BD59-A6C34878D82A}">
                    <a16:rowId xmlns:a16="http://schemas.microsoft.com/office/drawing/2014/main" val="10002"/>
                  </a:ext>
                </a:extLst>
              </a:tr>
              <a:tr h="426720">
                <a:tc>
                  <a:txBody>
                    <a:bodyPr/>
                    <a:lstStyle/>
                    <a:p>
                      <a:pPr algn="ctr"/>
                      <a:r>
                        <a:rPr lang="en-US" sz="1600" dirty="0">
                          <a:latin typeface="Courier New" panose="02070309020205020404" pitchFamily="49" charset="0"/>
                          <a:cs typeface="Courier New" panose="02070309020205020404" pitchFamily="49" charset="0"/>
                        </a:rPr>
                        <a:t>z</a:t>
                      </a:r>
                    </a:p>
                  </a:txBody>
                  <a:tcPr marL="182880" marR="182880" marT="91440" marB="91440" anchor="ctr"/>
                </a:tc>
                <a:extLst>
                  <a:ext uri="{0D108BD9-81ED-4DB2-BD59-A6C34878D82A}">
                    <a16:rowId xmlns:a16="http://schemas.microsoft.com/office/drawing/2014/main" val="10003"/>
                  </a:ext>
                </a:extLst>
              </a:tr>
            </a:tbl>
          </a:graphicData>
        </a:graphic>
      </p:graphicFrame>
      <p:graphicFrame>
        <p:nvGraphicFramePr>
          <p:cNvPr id="12" name="Table 11">
            <a:extLst>
              <a:ext uri="{FF2B5EF4-FFF2-40B4-BE49-F238E27FC236}">
                <a16:creationId xmlns:a16="http://schemas.microsoft.com/office/drawing/2014/main" id="{FBF0F9DD-8F2B-4544-805E-658A07C8AA28}"/>
              </a:ext>
            </a:extLst>
          </p:cNvPr>
          <p:cNvGraphicFramePr>
            <a:graphicFrameLocks noGrp="1" noChangeAspect="1"/>
          </p:cNvGraphicFramePr>
          <p:nvPr>
            <p:extLst>
              <p:ext uri="{D42A27DB-BD31-4B8C-83A1-F6EECF244321}">
                <p14:modId xmlns:p14="http://schemas.microsoft.com/office/powerpoint/2010/main" val="149722231"/>
              </p:ext>
            </p:extLst>
          </p:nvPr>
        </p:nvGraphicFramePr>
        <p:xfrm>
          <a:off x="6625827" y="3833012"/>
          <a:ext cx="1463040" cy="1280160"/>
        </p:xfrm>
        <a:graphic>
          <a:graphicData uri="http://schemas.openxmlformats.org/drawingml/2006/table">
            <a:tbl>
              <a:tblPr firstRow="1" bandRow="1">
                <a:tableStyleId>{5940675A-B579-460E-94D1-54222C63F5DA}</a:tableStyleId>
              </a:tblPr>
              <a:tblGrid>
                <a:gridCol w="1463040">
                  <a:extLst>
                    <a:ext uri="{9D8B030D-6E8A-4147-A177-3AD203B41FA5}">
                      <a16:colId xmlns:a16="http://schemas.microsoft.com/office/drawing/2014/main" val="20000"/>
                    </a:ext>
                  </a:extLst>
                </a:gridCol>
              </a:tblGrid>
              <a:tr h="426720">
                <a:tc>
                  <a:txBody>
                    <a:bodyPr/>
                    <a:lstStyle/>
                    <a:p>
                      <a:pPr algn="ctr"/>
                      <a:r>
                        <a:rPr lang="en-US" sz="1600" dirty="0">
                          <a:latin typeface="Courier New" panose="02070309020205020404" pitchFamily="49" charset="0"/>
                          <a:cs typeface="Courier New" panose="02070309020205020404" pitchFamily="49" charset="0"/>
                        </a:rPr>
                        <a:t>&amp;bar</a:t>
                      </a:r>
                    </a:p>
                  </a:txBody>
                  <a:tcPr marL="182880" marR="182880" marT="91440" marB="91440" anchor="ctr">
                    <a:solidFill>
                      <a:schemeClr val="accent3">
                        <a:lumMod val="40000"/>
                        <a:lumOff val="60000"/>
                      </a:schemeClr>
                    </a:solidFill>
                  </a:tcPr>
                </a:tc>
                <a:extLst>
                  <a:ext uri="{0D108BD9-81ED-4DB2-BD59-A6C34878D82A}">
                    <a16:rowId xmlns:a16="http://schemas.microsoft.com/office/drawing/2014/main" val="10000"/>
                  </a:ext>
                </a:extLst>
              </a:tr>
              <a:tr h="426720">
                <a:tc>
                  <a:txBody>
                    <a:bodyPr/>
                    <a:lstStyle/>
                    <a:p>
                      <a:pPr algn="ct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baz</a:t>
                      </a:r>
                      <a:endParaRPr lang="en-US" sz="1600" dirty="0">
                        <a:latin typeface="Courier New" panose="02070309020205020404" pitchFamily="49" charset="0"/>
                        <a:cs typeface="Courier New" panose="02070309020205020404" pitchFamily="49" charset="0"/>
                      </a:endParaRPr>
                    </a:p>
                  </a:txBody>
                  <a:tcPr marL="182880" marR="182880" marT="91440" marB="91440" anchor="ctr">
                    <a:solidFill>
                      <a:schemeClr val="accent3">
                        <a:lumMod val="40000"/>
                        <a:lumOff val="60000"/>
                      </a:schemeClr>
                    </a:solidFill>
                  </a:tcPr>
                </a:tc>
                <a:extLst>
                  <a:ext uri="{0D108BD9-81ED-4DB2-BD59-A6C34878D82A}">
                    <a16:rowId xmlns:a16="http://schemas.microsoft.com/office/drawing/2014/main" val="10001"/>
                  </a:ext>
                </a:extLst>
              </a:tr>
              <a:tr h="426720">
                <a:tc>
                  <a:txBody>
                    <a:bodyPr/>
                    <a:lstStyle/>
                    <a:p>
                      <a:pPr algn="ct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qux</a:t>
                      </a:r>
                      <a:endParaRPr lang="en-US" sz="1600" dirty="0">
                        <a:latin typeface="Courier New" panose="02070309020205020404" pitchFamily="49" charset="0"/>
                        <a:cs typeface="Courier New" panose="02070309020205020404" pitchFamily="49" charset="0"/>
                      </a:endParaRPr>
                    </a:p>
                  </a:txBody>
                  <a:tcPr marL="182880" marR="182880" marT="91440" marB="91440"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5" name="Table 14">
            <a:extLst>
              <a:ext uri="{FF2B5EF4-FFF2-40B4-BE49-F238E27FC236}">
                <a16:creationId xmlns:a16="http://schemas.microsoft.com/office/drawing/2014/main" id="{EA866777-4F78-4EC3-BFC5-AD6D658E4087}"/>
              </a:ext>
            </a:extLst>
          </p:cNvPr>
          <p:cNvGraphicFramePr>
            <a:graphicFrameLocks noGrp="1" noChangeAspect="1"/>
          </p:cNvGraphicFramePr>
          <p:nvPr>
            <p:extLst>
              <p:ext uri="{D42A27DB-BD31-4B8C-83A1-F6EECF244321}">
                <p14:modId xmlns:p14="http://schemas.microsoft.com/office/powerpoint/2010/main" val="3356629389"/>
              </p:ext>
            </p:extLst>
          </p:nvPr>
        </p:nvGraphicFramePr>
        <p:xfrm>
          <a:off x="9318820" y="2041444"/>
          <a:ext cx="1645920" cy="3383280"/>
        </p:xfrm>
        <a:graphic>
          <a:graphicData uri="http://schemas.openxmlformats.org/drawingml/2006/table">
            <a:tbl>
              <a:tblPr firstRow="1" bandRow="1">
                <a:tableStyleId>{5940675A-B579-460E-94D1-54222C63F5DA}</a:tableStyleId>
              </a:tblPr>
              <a:tblGrid>
                <a:gridCol w="1645920">
                  <a:extLst>
                    <a:ext uri="{9D8B030D-6E8A-4147-A177-3AD203B41FA5}">
                      <a16:colId xmlns:a16="http://schemas.microsoft.com/office/drawing/2014/main" val="20000"/>
                    </a:ext>
                  </a:extLst>
                </a:gridCol>
              </a:tblGrid>
              <a:tr h="676656">
                <a:tc>
                  <a:txBody>
                    <a:bodyPr/>
                    <a:lstStyle/>
                    <a:p>
                      <a:pPr algn="l"/>
                      <a:r>
                        <a:rPr lang="en-US" sz="1600" dirty="0">
                          <a:latin typeface="Courier New" panose="02070309020205020404" pitchFamily="49" charset="0"/>
                          <a:cs typeface="Courier New" panose="02070309020205020404" pitchFamily="49" charset="0"/>
                        </a:rPr>
                        <a:t>A::foo</a:t>
                      </a:r>
                    </a:p>
                    <a:p>
                      <a:pPr algn="l"/>
                      <a:r>
                        <a:rPr lang="en-US" sz="1600" dirty="0">
                          <a:latin typeface="Courier New" panose="02070309020205020404" pitchFamily="49" charset="0"/>
                          <a:cs typeface="Courier New" panose="02070309020205020404" pitchFamily="49" charset="0"/>
                        </a:rPr>
                        <a:t>...</a:t>
                      </a:r>
                    </a:p>
                  </a:txBody>
                  <a:tcPr marL="182880" marR="182880" marT="91440" marB="91440">
                    <a:solidFill>
                      <a:schemeClr val="accent1">
                        <a:lumMod val="40000"/>
                        <a:lumOff val="60000"/>
                      </a:schemeClr>
                    </a:solidFill>
                  </a:tcPr>
                </a:tc>
                <a:extLst>
                  <a:ext uri="{0D108BD9-81ED-4DB2-BD59-A6C34878D82A}">
                    <a16:rowId xmlns:a16="http://schemas.microsoft.com/office/drawing/2014/main" val="10000"/>
                  </a:ext>
                </a:extLst>
              </a:tr>
              <a:tr h="676656">
                <a:tc>
                  <a:txBody>
                    <a:bodyPr/>
                    <a:lstStyle/>
                    <a:p>
                      <a:pPr algn="l"/>
                      <a:r>
                        <a:rPr lang="en-US" sz="1600" dirty="0">
                          <a:latin typeface="Courier New" panose="02070309020205020404" pitchFamily="49" charset="0"/>
                          <a:cs typeface="Courier New" panose="02070309020205020404" pitchFamily="49" charset="0"/>
                        </a:rPr>
                        <a:t>A::bar</a:t>
                      </a:r>
                    </a:p>
                    <a:p>
                      <a:pPr algn="l"/>
                      <a:r>
                        <a:rPr lang="en-US" sz="1600" dirty="0">
                          <a:latin typeface="Courier New" panose="02070309020205020404" pitchFamily="49" charset="0"/>
                          <a:cs typeface="Courier New" panose="02070309020205020404" pitchFamily="49" charset="0"/>
                        </a:rPr>
                        <a:t>...</a:t>
                      </a:r>
                    </a:p>
                  </a:txBody>
                  <a:tcPr marL="182880" marR="182880" marT="91440" marB="91440">
                    <a:solidFill>
                      <a:schemeClr val="accent1">
                        <a:lumMod val="40000"/>
                        <a:lumOff val="60000"/>
                      </a:schemeClr>
                    </a:solidFill>
                  </a:tcPr>
                </a:tc>
                <a:extLst>
                  <a:ext uri="{0D108BD9-81ED-4DB2-BD59-A6C34878D82A}">
                    <a16:rowId xmlns:a16="http://schemas.microsoft.com/office/drawing/2014/main" val="10001"/>
                  </a:ext>
                </a:extLst>
              </a:tr>
              <a:tr h="676656">
                <a:tc>
                  <a:txBody>
                    <a:bodyPr/>
                    <a:lstStyle/>
                    <a:p>
                      <a:pPr algn="l"/>
                      <a:r>
                        <a:rPr lang="en-US" sz="1600" dirty="0">
                          <a:latin typeface="Courier New" panose="02070309020205020404" pitchFamily="49" charset="0"/>
                          <a:cs typeface="Courier New" panose="02070309020205020404" pitchFamily="49" charset="0"/>
                        </a:rPr>
                        <a:t>A::baz</a:t>
                      </a:r>
                    </a:p>
                    <a:p>
                      <a:pPr algn="l"/>
                      <a:r>
                        <a:rPr lang="en-US" sz="1600" dirty="0">
                          <a:latin typeface="Courier New" panose="02070309020205020404" pitchFamily="49" charset="0"/>
                          <a:cs typeface="Courier New" panose="02070309020205020404" pitchFamily="49" charset="0"/>
                        </a:rPr>
                        <a:t>...</a:t>
                      </a:r>
                    </a:p>
                  </a:txBody>
                  <a:tcPr marL="182880" marR="182880" marT="91440" marB="91440">
                    <a:solidFill>
                      <a:schemeClr val="accent1">
                        <a:lumMod val="40000"/>
                        <a:lumOff val="60000"/>
                      </a:schemeClr>
                    </a:solidFill>
                  </a:tcPr>
                </a:tc>
                <a:extLst>
                  <a:ext uri="{0D108BD9-81ED-4DB2-BD59-A6C34878D82A}">
                    <a16:rowId xmlns:a16="http://schemas.microsoft.com/office/drawing/2014/main" val="1675241389"/>
                  </a:ext>
                </a:extLst>
              </a:tr>
              <a:tr h="676656">
                <a:tc>
                  <a:txBody>
                    <a:bodyPr/>
                    <a:lstStyle/>
                    <a:p>
                      <a:pPr algn="l"/>
                      <a:r>
                        <a:rPr lang="en-US" sz="1600" dirty="0">
                          <a:latin typeface="Courier New" panose="02070309020205020404" pitchFamily="49" charset="0"/>
                          <a:cs typeface="Courier New" panose="02070309020205020404" pitchFamily="49" charset="0"/>
                        </a:rPr>
                        <a:t>B::baz</a:t>
                      </a:r>
                    </a:p>
                    <a:p>
                      <a:pPr algn="l"/>
                      <a:r>
                        <a:rPr lang="en-US" sz="1600" dirty="0">
                          <a:latin typeface="Courier New" panose="02070309020205020404" pitchFamily="49" charset="0"/>
                          <a:cs typeface="Courier New" panose="02070309020205020404" pitchFamily="49" charset="0"/>
                        </a:rPr>
                        <a:t>...</a:t>
                      </a:r>
                    </a:p>
                  </a:txBody>
                  <a:tcPr marL="182880" marR="182880" marT="91440" marB="91440">
                    <a:solidFill>
                      <a:schemeClr val="accent3">
                        <a:lumMod val="40000"/>
                        <a:lumOff val="60000"/>
                      </a:schemeClr>
                    </a:solidFill>
                  </a:tcPr>
                </a:tc>
                <a:extLst>
                  <a:ext uri="{0D108BD9-81ED-4DB2-BD59-A6C34878D82A}">
                    <a16:rowId xmlns:a16="http://schemas.microsoft.com/office/drawing/2014/main" val="3919196944"/>
                  </a:ext>
                </a:extLst>
              </a:tr>
              <a:tr h="676656">
                <a:tc>
                  <a:txBody>
                    <a:bodyPr/>
                    <a:lstStyle/>
                    <a:p>
                      <a:pPr algn="l"/>
                      <a:r>
                        <a:rPr lang="en-US" sz="1600" dirty="0">
                          <a:latin typeface="Courier New" panose="02070309020205020404" pitchFamily="49" charset="0"/>
                          <a:cs typeface="Courier New" panose="02070309020205020404" pitchFamily="49" charset="0"/>
                        </a:rPr>
                        <a:t>B::qux</a:t>
                      </a:r>
                    </a:p>
                    <a:p>
                      <a:pPr algn="l"/>
                      <a:r>
                        <a:rPr lang="en-US" sz="1600" dirty="0">
                          <a:latin typeface="Courier New" panose="02070309020205020404" pitchFamily="49" charset="0"/>
                          <a:cs typeface="Courier New" panose="02070309020205020404" pitchFamily="49" charset="0"/>
                        </a:rPr>
                        <a:t>...</a:t>
                      </a:r>
                    </a:p>
                  </a:txBody>
                  <a:tcPr marL="182880" marR="182880" marT="91440" marB="91440">
                    <a:solidFill>
                      <a:schemeClr val="accent3">
                        <a:lumMod val="40000"/>
                        <a:lumOff val="60000"/>
                      </a:schemeClr>
                    </a:solidFill>
                  </a:tcPr>
                </a:tc>
                <a:extLst>
                  <a:ext uri="{0D108BD9-81ED-4DB2-BD59-A6C34878D82A}">
                    <a16:rowId xmlns:a16="http://schemas.microsoft.com/office/drawing/2014/main" val="3230273160"/>
                  </a:ext>
                </a:extLst>
              </a:tr>
            </a:tbl>
          </a:graphicData>
        </a:graphic>
      </p:graphicFrame>
      <p:cxnSp>
        <p:nvCxnSpPr>
          <p:cNvPr id="3" name="Straight Arrow Connector 2">
            <a:extLst>
              <a:ext uri="{FF2B5EF4-FFF2-40B4-BE49-F238E27FC236}">
                <a16:creationId xmlns:a16="http://schemas.microsoft.com/office/drawing/2014/main" id="{9EF07074-04C1-4C23-9B17-90E4256C43D1}"/>
              </a:ext>
            </a:extLst>
          </p:cNvPr>
          <p:cNvCxnSpPr>
            <a:cxnSpLocks/>
          </p:cNvCxnSpPr>
          <p:nvPr/>
        </p:nvCxnSpPr>
        <p:spPr>
          <a:xfrm>
            <a:off x="5963709" y="2264850"/>
            <a:ext cx="6679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7179D1B5-BCC5-47BA-8F25-71817046BBF1}"/>
              </a:ext>
            </a:extLst>
          </p:cNvPr>
          <p:cNvSpPr txBox="1"/>
          <p:nvPr/>
        </p:nvSpPr>
        <p:spPr>
          <a:xfrm>
            <a:off x="1399934" y="1778441"/>
            <a:ext cx="3041535" cy="1815883"/>
          </a:xfrm>
          <a:prstGeom prst="rect">
            <a:avLst/>
          </a:prstGeom>
          <a:noFill/>
        </p:spPr>
        <p:txBody>
          <a:bodyPr wrap="square" rtlCol="0">
            <a:spAutoFit/>
          </a:bodyPr>
          <a:lstStyle/>
          <a:p>
            <a:r>
              <a:rPr lang="en-US" sz="1600" dirty="0">
                <a:solidFill>
                  <a:schemeClr val="accent1">
                    <a:lumMod val="75000"/>
                  </a:schemeClr>
                </a:solidFill>
                <a:latin typeface="Courier New" panose="02070309020205020404" pitchFamily="49" charset="0"/>
                <a:cs typeface="Courier New" panose="02070309020205020404" pitchFamily="49" charset="0"/>
              </a:rPr>
              <a:t>class A {</a:t>
            </a:r>
          </a:p>
          <a:p>
            <a:r>
              <a:rPr lang="en-US" sz="1600" dirty="0">
                <a:solidFill>
                  <a:schemeClr val="accent1">
                    <a:lumMod val="75000"/>
                  </a:schemeClr>
                </a:solidFill>
                <a:latin typeface="Courier New" panose="02070309020205020404" pitchFamily="49" charset="0"/>
                <a:cs typeface="Courier New" panose="02070309020205020404" pitchFamily="49" charset="0"/>
              </a:rPr>
              <a:t>  </a:t>
            </a:r>
            <a:r>
              <a:rPr lang="en-US" sz="1600" dirty="0" err="1">
                <a:solidFill>
                  <a:schemeClr val="accent1">
                    <a:lumMod val="75000"/>
                  </a:schemeClr>
                </a:solidFill>
                <a:latin typeface="Courier New" panose="02070309020205020404" pitchFamily="49" charset="0"/>
                <a:cs typeface="Courier New" panose="02070309020205020404" pitchFamily="49" charset="0"/>
              </a:rPr>
              <a:t>int</a:t>
            </a:r>
            <a:r>
              <a:rPr lang="en-US" sz="1600" dirty="0">
                <a:solidFill>
                  <a:schemeClr val="accent1">
                    <a:lumMod val="75000"/>
                  </a:schemeClr>
                </a:solidFill>
                <a:latin typeface="Courier New" panose="02070309020205020404" pitchFamily="49" charset="0"/>
                <a:cs typeface="Courier New" panose="02070309020205020404" pitchFamily="49" charset="0"/>
              </a:rPr>
              <a:t> x;</a:t>
            </a:r>
          </a:p>
          <a:p>
            <a:r>
              <a:rPr lang="en-US" sz="1600" dirty="0">
                <a:solidFill>
                  <a:schemeClr val="accent1">
                    <a:lumMod val="75000"/>
                  </a:schemeClr>
                </a:solidFill>
                <a:latin typeface="Courier New" panose="02070309020205020404" pitchFamily="49" charset="0"/>
                <a:cs typeface="Courier New" panose="02070309020205020404" pitchFamily="49" charset="0"/>
              </a:rPr>
              <a:t>  float y;</a:t>
            </a:r>
          </a:p>
          <a:p>
            <a:r>
              <a:rPr lang="en-US" sz="1600" dirty="0">
                <a:solidFill>
                  <a:schemeClr val="accent1">
                    <a:lumMod val="75000"/>
                  </a:schemeClr>
                </a:solidFill>
                <a:latin typeface="Courier New" panose="02070309020205020404" pitchFamily="49" charset="0"/>
                <a:cs typeface="Courier New" panose="02070309020205020404" pitchFamily="49" charset="0"/>
              </a:rPr>
              <a:t>  void foo();</a:t>
            </a:r>
          </a:p>
          <a:p>
            <a:r>
              <a:rPr lang="en-US" sz="1600" dirty="0">
                <a:solidFill>
                  <a:schemeClr val="accent1">
                    <a:lumMod val="75000"/>
                  </a:schemeClr>
                </a:solidFill>
                <a:latin typeface="Courier New" panose="02070309020205020404" pitchFamily="49" charset="0"/>
                <a:cs typeface="Courier New" panose="02070309020205020404" pitchFamily="49" charset="0"/>
              </a:rPr>
              <a:t>  virtual void bar();</a:t>
            </a:r>
          </a:p>
          <a:p>
            <a:r>
              <a:rPr lang="en-US" sz="1600" dirty="0">
                <a:solidFill>
                  <a:schemeClr val="accent1">
                    <a:lumMod val="75000"/>
                  </a:schemeClr>
                </a:solidFill>
                <a:latin typeface="Courier New" panose="02070309020205020404" pitchFamily="49" charset="0"/>
                <a:cs typeface="Courier New" panose="02070309020205020404" pitchFamily="49" charset="0"/>
              </a:rPr>
              <a:t>  virtual void </a:t>
            </a:r>
            <a:r>
              <a:rPr lang="en-US" sz="1600" dirty="0" err="1">
                <a:solidFill>
                  <a:schemeClr val="accent1">
                    <a:lumMod val="75000"/>
                  </a:schemeClr>
                </a:solidFill>
                <a:latin typeface="Courier New" panose="02070309020205020404" pitchFamily="49" charset="0"/>
                <a:cs typeface="Courier New" panose="02070309020205020404" pitchFamily="49" charset="0"/>
              </a:rPr>
              <a:t>baz</a:t>
            </a:r>
            <a:r>
              <a:rPr lang="en-US" sz="1600" dirty="0">
                <a:solidFill>
                  <a:schemeClr val="accent1">
                    <a:lumMod val="75000"/>
                  </a:schemeClr>
                </a:solidFill>
                <a:latin typeface="Courier New" panose="02070309020205020404" pitchFamily="49" charset="0"/>
                <a:cs typeface="Courier New" panose="02070309020205020404" pitchFamily="49" charset="0"/>
              </a:rPr>
              <a:t>();</a:t>
            </a:r>
          </a:p>
          <a:p>
            <a:r>
              <a:rPr lang="en-US" sz="1600"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97D268A9-99A7-4317-BD4F-B30ABE319991}"/>
              </a:ext>
            </a:extLst>
          </p:cNvPr>
          <p:cNvSpPr txBox="1"/>
          <p:nvPr/>
        </p:nvSpPr>
        <p:spPr>
          <a:xfrm>
            <a:off x="4441469" y="1694392"/>
            <a:ext cx="1674366" cy="369332"/>
          </a:xfrm>
          <a:prstGeom prst="rect">
            <a:avLst/>
          </a:prstGeom>
          <a:noFill/>
        </p:spPr>
        <p:txBody>
          <a:bodyPr wrap="square" rtlCol="0">
            <a:spAutoFit/>
          </a:bodyPr>
          <a:lstStyle/>
          <a:p>
            <a:pPr algn="ctr"/>
            <a:r>
              <a:rPr lang="en-US" b="1" dirty="0">
                <a:latin typeface="+mj-lt"/>
                <a:cs typeface="Times New Roman" panose="02020603050405020304" pitchFamily="18" charset="0"/>
              </a:rPr>
              <a:t>instance of A</a:t>
            </a:r>
          </a:p>
        </p:txBody>
      </p:sp>
      <p:sp>
        <p:nvSpPr>
          <p:cNvPr id="8" name="TextBox 7">
            <a:extLst>
              <a:ext uri="{FF2B5EF4-FFF2-40B4-BE49-F238E27FC236}">
                <a16:creationId xmlns:a16="http://schemas.microsoft.com/office/drawing/2014/main" id="{02929D84-7403-44BD-9C22-242BCC059EDD}"/>
              </a:ext>
            </a:extLst>
          </p:cNvPr>
          <p:cNvSpPr txBox="1"/>
          <p:nvPr/>
        </p:nvSpPr>
        <p:spPr>
          <a:xfrm>
            <a:off x="7006118" y="1694392"/>
            <a:ext cx="714292" cy="369332"/>
          </a:xfrm>
          <a:prstGeom prst="rect">
            <a:avLst/>
          </a:prstGeom>
          <a:noFill/>
        </p:spPr>
        <p:txBody>
          <a:bodyPr wrap="square" rtlCol="0">
            <a:spAutoFit/>
          </a:bodyPr>
          <a:lstStyle/>
          <a:p>
            <a:pPr algn="ctr"/>
            <a:r>
              <a:rPr lang="en-US" b="1" dirty="0">
                <a:latin typeface="+mj-lt"/>
                <a:cs typeface="Times New Roman" panose="02020603050405020304" pitchFamily="18" charset="0"/>
              </a:rPr>
              <a:t>VT</a:t>
            </a:r>
            <a:r>
              <a:rPr lang="en-US" b="1" baseline="-25000" dirty="0">
                <a:latin typeface="+mj-lt"/>
                <a:cs typeface="Times New Roman" panose="02020603050405020304" pitchFamily="18" charset="0"/>
              </a:rPr>
              <a:t>A</a:t>
            </a:r>
            <a:endParaRPr lang="en-US" b="1" dirty="0">
              <a:latin typeface="+mj-lt"/>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A2AA3CE2-E7E2-41AF-9DFE-8C498A60AEBE}"/>
              </a:ext>
            </a:extLst>
          </p:cNvPr>
          <p:cNvCxnSpPr>
            <a:cxnSpLocks/>
          </p:cNvCxnSpPr>
          <p:nvPr/>
        </p:nvCxnSpPr>
        <p:spPr>
          <a:xfrm>
            <a:off x="5963711" y="4055712"/>
            <a:ext cx="6679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82624EB-28E3-48B3-B24F-7D2302A2FA33}"/>
              </a:ext>
            </a:extLst>
          </p:cNvPr>
          <p:cNvSpPr txBox="1"/>
          <p:nvPr/>
        </p:nvSpPr>
        <p:spPr>
          <a:xfrm>
            <a:off x="1399936" y="3554063"/>
            <a:ext cx="3041535" cy="1323438"/>
          </a:xfrm>
          <a:prstGeom prst="rect">
            <a:avLst/>
          </a:prstGeom>
          <a:noFill/>
        </p:spPr>
        <p:txBody>
          <a:bodyPr wrap="square" rtlCol="0">
            <a:spAutoFit/>
          </a:bodyPr>
          <a:lstStyle/>
          <a:p>
            <a:r>
              <a:rPr lang="en-US" sz="1600" dirty="0">
                <a:solidFill>
                  <a:schemeClr val="accent3">
                    <a:lumMod val="75000"/>
                  </a:schemeClr>
                </a:solidFill>
                <a:latin typeface="Courier New" panose="02070309020205020404" pitchFamily="49" charset="0"/>
                <a:cs typeface="Courier New" panose="02070309020205020404" pitchFamily="49" charset="0"/>
              </a:rPr>
              <a:t>class B : public A {</a:t>
            </a:r>
          </a:p>
          <a:p>
            <a:r>
              <a:rPr lang="en-US" sz="1600" dirty="0">
                <a:solidFill>
                  <a:schemeClr val="accent3">
                    <a:lumMod val="75000"/>
                  </a:schemeClr>
                </a:solidFill>
                <a:latin typeface="Courier New" panose="02070309020205020404" pitchFamily="49" charset="0"/>
                <a:cs typeface="Courier New" panose="02070309020205020404" pitchFamily="49" charset="0"/>
              </a:rPr>
              <a:t>  </a:t>
            </a:r>
            <a:r>
              <a:rPr lang="en-US" sz="1600" dirty="0" err="1">
                <a:solidFill>
                  <a:schemeClr val="accent3">
                    <a:lumMod val="75000"/>
                  </a:schemeClr>
                </a:solidFill>
                <a:latin typeface="Courier New" panose="02070309020205020404" pitchFamily="49" charset="0"/>
                <a:cs typeface="Courier New" panose="02070309020205020404" pitchFamily="49" charset="0"/>
              </a:rPr>
              <a:t>int</a:t>
            </a:r>
            <a:r>
              <a:rPr lang="en-US" sz="1600" dirty="0">
                <a:solidFill>
                  <a:schemeClr val="accent3">
                    <a:lumMod val="75000"/>
                  </a:schemeClr>
                </a:solidFill>
                <a:latin typeface="Courier New" panose="02070309020205020404" pitchFamily="49" charset="0"/>
                <a:cs typeface="Courier New" panose="02070309020205020404" pitchFamily="49" charset="0"/>
              </a:rPr>
              <a:t> z;</a:t>
            </a:r>
          </a:p>
          <a:p>
            <a:r>
              <a:rPr lang="en-US" sz="1600" dirty="0">
                <a:solidFill>
                  <a:schemeClr val="accent3">
                    <a:lumMod val="75000"/>
                  </a:schemeClr>
                </a:solidFill>
                <a:latin typeface="Courier New" panose="02070309020205020404" pitchFamily="49" charset="0"/>
                <a:cs typeface="Courier New" panose="02070309020205020404" pitchFamily="49" charset="0"/>
              </a:rPr>
              <a:t>  virtual void </a:t>
            </a:r>
            <a:r>
              <a:rPr lang="en-US" sz="1600" dirty="0" err="1">
                <a:solidFill>
                  <a:schemeClr val="accent3">
                    <a:lumMod val="75000"/>
                  </a:schemeClr>
                </a:solidFill>
                <a:latin typeface="Courier New" panose="02070309020205020404" pitchFamily="49" charset="0"/>
                <a:cs typeface="Courier New" panose="02070309020205020404" pitchFamily="49" charset="0"/>
              </a:rPr>
              <a:t>baz</a:t>
            </a:r>
            <a:r>
              <a:rPr lang="en-US" sz="1600" dirty="0">
                <a:solidFill>
                  <a:schemeClr val="accent3">
                    <a:lumMod val="75000"/>
                  </a:schemeClr>
                </a:solidFill>
                <a:latin typeface="Courier New" panose="02070309020205020404" pitchFamily="49" charset="0"/>
                <a:cs typeface="Courier New" panose="02070309020205020404" pitchFamily="49" charset="0"/>
              </a:rPr>
              <a:t>();</a:t>
            </a:r>
          </a:p>
          <a:p>
            <a:r>
              <a:rPr lang="en-US" sz="1600" dirty="0">
                <a:solidFill>
                  <a:schemeClr val="accent3">
                    <a:lumMod val="75000"/>
                  </a:schemeClr>
                </a:solidFill>
                <a:latin typeface="Courier New" panose="02070309020205020404" pitchFamily="49" charset="0"/>
                <a:cs typeface="Courier New" panose="02070309020205020404" pitchFamily="49" charset="0"/>
              </a:rPr>
              <a:t>  virtual void </a:t>
            </a:r>
            <a:r>
              <a:rPr lang="en-US" sz="1600" dirty="0" err="1">
                <a:solidFill>
                  <a:schemeClr val="accent3">
                    <a:lumMod val="75000"/>
                  </a:schemeClr>
                </a:solidFill>
                <a:latin typeface="Courier New" panose="02070309020205020404" pitchFamily="49" charset="0"/>
                <a:cs typeface="Courier New" panose="02070309020205020404" pitchFamily="49" charset="0"/>
              </a:rPr>
              <a:t>qux</a:t>
            </a:r>
            <a:r>
              <a:rPr lang="en-US" sz="1600" dirty="0">
                <a:solidFill>
                  <a:schemeClr val="accent3">
                    <a:lumMod val="75000"/>
                  </a:schemeClr>
                </a:solidFill>
                <a:latin typeface="Courier New" panose="02070309020205020404" pitchFamily="49" charset="0"/>
                <a:cs typeface="Courier New" panose="02070309020205020404" pitchFamily="49" charset="0"/>
              </a:rPr>
              <a:t>();</a:t>
            </a:r>
          </a:p>
          <a:p>
            <a:r>
              <a:rPr lang="en-US" sz="1600" dirty="0">
                <a:solidFill>
                  <a:schemeClr val="accent3">
                    <a:lumMod val="75000"/>
                  </a:schemeClr>
                </a:solidFill>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C017922A-4BDB-4F2C-90B3-114643699E48}"/>
              </a:ext>
            </a:extLst>
          </p:cNvPr>
          <p:cNvSpPr txBox="1"/>
          <p:nvPr/>
        </p:nvSpPr>
        <p:spPr>
          <a:xfrm>
            <a:off x="4476674" y="3485254"/>
            <a:ext cx="1603959" cy="369332"/>
          </a:xfrm>
          <a:prstGeom prst="rect">
            <a:avLst/>
          </a:prstGeom>
          <a:noFill/>
        </p:spPr>
        <p:txBody>
          <a:bodyPr wrap="square" rtlCol="0">
            <a:spAutoFit/>
          </a:bodyPr>
          <a:lstStyle/>
          <a:p>
            <a:pPr algn="ctr"/>
            <a:r>
              <a:rPr lang="en-US" b="1" dirty="0">
                <a:latin typeface="+mj-lt"/>
                <a:cs typeface="Times New Roman" panose="02020603050405020304" pitchFamily="18" charset="0"/>
              </a:rPr>
              <a:t>instance of B</a:t>
            </a:r>
          </a:p>
        </p:txBody>
      </p:sp>
      <p:sp>
        <p:nvSpPr>
          <p:cNvPr id="14" name="TextBox 13">
            <a:extLst>
              <a:ext uri="{FF2B5EF4-FFF2-40B4-BE49-F238E27FC236}">
                <a16:creationId xmlns:a16="http://schemas.microsoft.com/office/drawing/2014/main" id="{8D65686F-1DF6-4AE6-A6BD-2D9AAE8ABBB1}"/>
              </a:ext>
            </a:extLst>
          </p:cNvPr>
          <p:cNvSpPr txBox="1"/>
          <p:nvPr/>
        </p:nvSpPr>
        <p:spPr>
          <a:xfrm>
            <a:off x="7009322" y="3485254"/>
            <a:ext cx="707892" cy="369332"/>
          </a:xfrm>
          <a:prstGeom prst="rect">
            <a:avLst/>
          </a:prstGeom>
          <a:noFill/>
        </p:spPr>
        <p:txBody>
          <a:bodyPr wrap="square" rtlCol="0">
            <a:spAutoFit/>
          </a:bodyPr>
          <a:lstStyle/>
          <a:p>
            <a:pPr algn="ctr"/>
            <a:r>
              <a:rPr lang="en-US" b="1" dirty="0">
                <a:latin typeface="+mj-lt"/>
                <a:cs typeface="Times New Roman" panose="02020603050405020304" pitchFamily="18" charset="0"/>
              </a:rPr>
              <a:t>VT</a:t>
            </a:r>
            <a:r>
              <a:rPr lang="en-US" b="1" baseline="-25000" dirty="0">
                <a:latin typeface="+mj-lt"/>
                <a:cs typeface="Times New Roman" panose="02020603050405020304" pitchFamily="18" charset="0"/>
              </a:rPr>
              <a:t>B</a:t>
            </a:r>
            <a:endParaRPr lang="en-US" b="1" dirty="0">
              <a:latin typeface="+mj-lt"/>
              <a:cs typeface="Times New Roman" panose="02020603050405020304" pitchFamily="18" charset="0"/>
            </a:endParaRPr>
          </a:p>
        </p:txBody>
      </p:sp>
      <p:sp>
        <p:nvSpPr>
          <p:cNvPr id="16" name="TextBox 15">
            <a:extLst>
              <a:ext uri="{FF2B5EF4-FFF2-40B4-BE49-F238E27FC236}">
                <a16:creationId xmlns:a16="http://schemas.microsoft.com/office/drawing/2014/main" id="{D29BE282-C2C8-4A9C-A495-8B3BCFDECFC2}"/>
              </a:ext>
            </a:extLst>
          </p:cNvPr>
          <p:cNvSpPr txBox="1"/>
          <p:nvPr/>
        </p:nvSpPr>
        <p:spPr>
          <a:xfrm>
            <a:off x="9691921" y="1690687"/>
            <a:ext cx="880706" cy="369332"/>
          </a:xfrm>
          <a:prstGeom prst="rect">
            <a:avLst/>
          </a:prstGeom>
          <a:noFill/>
        </p:spPr>
        <p:txBody>
          <a:bodyPr wrap="square" rtlCol="0">
            <a:spAutoFit/>
          </a:bodyPr>
          <a:lstStyle/>
          <a:p>
            <a:pPr algn="ctr"/>
            <a:r>
              <a:rPr lang="en-US" b="1" dirty="0">
                <a:latin typeface="+mj-lt"/>
                <a:cs typeface="Times New Roman" panose="02020603050405020304" pitchFamily="18" charset="0"/>
              </a:rPr>
              <a:t>Code</a:t>
            </a:r>
          </a:p>
        </p:txBody>
      </p:sp>
      <p:grpSp>
        <p:nvGrpSpPr>
          <p:cNvPr id="17" name="Group 16">
            <a:extLst>
              <a:ext uri="{FF2B5EF4-FFF2-40B4-BE49-F238E27FC236}">
                <a16:creationId xmlns:a16="http://schemas.microsoft.com/office/drawing/2014/main" id="{264AE527-FFCE-4D02-9308-E4E20A1E4238}"/>
              </a:ext>
            </a:extLst>
          </p:cNvPr>
          <p:cNvGrpSpPr/>
          <p:nvPr/>
        </p:nvGrpSpPr>
        <p:grpSpPr>
          <a:xfrm>
            <a:off x="8096640" y="4761294"/>
            <a:ext cx="1214153" cy="182551"/>
            <a:chOff x="3293269" y="1485897"/>
            <a:chExt cx="608171" cy="91440"/>
          </a:xfrm>
        </p:grpSpPr>
        <p:cxnSp>
          <p:nvCxnSpPr>
            <p:cNvPr id="18" name="Straight Arrow Connector 17">
              <a:extLst>
                <a:ext uri="{FF2B5EF4-FFF2-40B4-BE49-F238E27FC236}">
                  <a16:creationId xmlns:a16="http://schemas.microsoft.com/office/drawing/2014/main" id="{B0CE6BFF-CC33-414E-83DC-200738925EE0}"/>
                </a:ext>
              </a:extLst>
            </p:cNvPr>
            <p:cNvCxnSpPr/>
            <p:nvPr/>
          </p:nvCxnSpPr>
          <p:spPr>
            <a:xfrm>
              <a:off x="3566852" y="1485897"/>
              <a:ext cx="33458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7BACFB4-532F-4C31-A84D-33BB87F5A551}"/>
                </a:ext>
              </a:extLst>
            </p:cNvPr>
            <p:cNvCxnSpPr/>
            <p:nvPr/>
          </p:nvCxnSpPr>
          <p:spPr>
            <a:xfrm>
              <a:off x="3293269" y="1573213"/>
              <a:ext cx="27432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E135C12-9F8D-42CF-8C0B-04015C639778}"/>
                </a:ext>
              </a:extLst>
            </p:cNvPr>
            <p:cNvCxnSpPr>
              <a:cxnSpLocks/>
            </p:cNvCxnSpPr>
            <p:nvPr/>
          </p:nvCxnSpPr>
          <p:spPr>
            <a:xfrm flipV="1">
              <a:off x="3572353" y="1485897"/>
              <a:ext cx="0" cy="9144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9B44C869-21F8-402C-8EB3-6B24D1710716}"/>
              </a:ext>
            </a:extLst>
          </p:cNvPr>
          <p:cNvGrpSpPr/>
          <p:nvPr/>
        </p:nvGrpSpPr>
        <p:grpSpPr>
          <a:xfrm>
            <a:off x="8096640" y="4091282"/>
            <a:ext cx="1214153" cy="438124"/>
            <a:chOff x="3293269" y="1485897"/>
            <a:chExt cx="608171" cy="88335"/>
          </a:xfrm>
        </p:grpSpPr>
        <p:cxnSp>
          <p:nvCxnSpPr>
            <p:cNvPr id="22" name="Straight Arrow Connector 21">
              <a:extLst>
                <a:ext uri="{FF2B5EF4-FFF2-40B4-BE49-F238E27FC236}">
                  <a16:creationId xmlns:a16="http://schemas.microsoft.com/office/drawing/2014/main" id="{2A6B4A04-B76C-4511-BD4A-6B90512BAE0E}"/>
                </a:ext>
              </a:extLst>
            </p:cNvPr>
            <p:cNvCxnSpPr/>
            <p:nvPr/>
          </p:nvCxnSpPr>
          <p:spPr>
            <a:xfrm>
              <a:off x="3566852" y="1485897"/>
              <a:ext cx="33458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25875A6-47CD-45DE-848D-EA65EA6B6651}"/>
                </a:ext>
              </a:extLst>
            </p:cNvPr>
            <p:cNvCxnSpPr/>
            <p:nvPr/>
          </p:nvCxnSpPr>
          <p:spPr>
            <a:xfrm>
              <a:off x="3293269" y="1573213"/>
              <a:ext cx="27432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EC952A4C-E590-4D57-8734-C848A328D55C}"/>
                </a:ext>
              </a:extLst>
            </p:cNvPr>
            <p:cNvCxnSpPr>
              <a:cxnSpLocks/>
            </p:cNvCxnSpPr>
            <p:nvPr/>
          </p:nvCxnSpPr>
          <p:spPr>
            <a:xfrm flipV="1">
              <a:off x="3572353" y="1485897"/>
              <a:ext cx="0" cy="8833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id="{F72AD8B9-488D-409B-A633-6AB374E7ACB6}"/>
              </a:ext>
            </a:extLst>
          </p:cNvPr>
          <p:cNvGrpSpPr/>
          <p:nvPr/>
        </p:nvGrpSpPr>
        <p:grpSpPr>
          <a:xfrm flipV="1">
            <a:off x="8096640" y="2264850"/>
            <a:ext cx="1214153" cy="490276"/>
            <a:chOff x="3293269" y="1485897"/>
            <a:chExt cx="608171" cy="88335"/>
          </a:xfrm>
        </p:grpSpPr>
        <p:cxnSp>
          <p:nvCxnSpPr>
            <p:cNvPr id="26" name="Straight Arrow Connector 25">
              <a:extLst>
                <a:ext uri="{FF2B5EF4-FFF2-40B4-BE49-F238E27FC236}">
                  <a16:creationId xmlns:a16="http://schemas.microsoft.com/office/drawing/2014/main" id="{16A8FC19-8106-4322-B269-8297CEF8D21B}"/>
                </a:ext>
              </a:extLst>
            </p:cNvPr>
            <p:cNvCxnSpPr/>
            <p:nvPr/>
          </p:nvCxnSpPr>
          <p:spPr>
            <a:xfrm>
              <a:off x="3566852" y="1485897"/>
              <a:ext cx="33458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5DDA0ED-F78F-45EF-B2FC-95ACD676AD49}"/>
                </a:ext>
              </a:extLst>
            </p:cNvPr>
            <p:cNvCxnSpPr/>
            <p:nvPr/>
          </p:nvCxnSpPr>
          <p:spPr>
            <a:xfrm>
              <a:off x="3293269" y="1573213"/>
              <a:ext cx="27432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A28813F-76B6-4F6B-B511-C8A4E6BBE219}"/>
                </a:ext>
              </a:extLst>
            </p:cNvPr>
            <p:cNvCxnSpPr>
              <a:cxnSpLocks/>
            </p:cNvCxnSpPr>
            <p:nvPr/>
          </p:nvCxnSpPr>
          <p:spPr>
            <a:xfrm flipV="1">
              <a:off x="3572353" y="1485897"/>
              <a:ext cx="0" cy="8833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2F6590B0-652B-42CC-BB08-252E483B029F}"/>
              </a:ext>
            </a:extLst>
          </p:cNvPr>
          <p:cNvGrpSpPr/>
          <p:nvPr/>
        </p:nvGrpSpPr>
        <p:grpSpPr>
          <a:xfrm flipV="1">
            <a:off x="8096632" y="2692924"/>
            <a:ext cx="1235189" cy="727770"/>
            <a:chOff x="3293269" y="1485897"/>
            <a:chExt cx="1110938" cy="88335"/>
          </a:xfrm>
        </p:grpSpPr>
        <p:cxnSp>
          <p:nvCxnSpPr>
            <p:cNvPr id="30" name="Straight Arrow Connector 29">
              <a:extLst>
                <a:ext uri="{FF2B5EF4-FFF2-40B4-BE49-F238E27FC236}">
                  <a16:creationId xmlns:a16="http://schemas.microsoft.com/office/drawing/2014/main" id="{0DA9BBDA-40E2-40D1-845A-768C61BB8D13}"/>
                </a:ext>
              </a:extLst>
            </p:cNvPr>
            <p:cNvCxnSpPr/>
            <p:nvPr/>
          </p:nvCxnSpPr>
          <p:spPr>
            <a:xfrm>
              <a:off x="3566850" y="1485897"/>
              <a:ext cx="83735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35DCFBF-3333-45AE-A4B2-EF9606617044}"/>
                </a:ext>
              </a:extLst>
            </p:cNvPr>
            <p:cNvCxnSpPr/>
            <p:nvPr/>
          </p:nvCxnSpPr>
          <p:spPr>
            <a:xfrm>
              <a:off x="3293269" y="1573213"/>
              <a:ext cx="27432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065E1FA-FB99-4975-8A26-C8FEFBB99CF1}"/>
                </a:ext>
              </a:extLst>
            </p:cNvPr>
            <p:cNvCxnSpPr>
              <a:cxnSpLocks/>
            </p:cNvCxnSpPr>
            <p:nvPr/>
          </p:nvCxnSpPr>
          <p:spPr>
            <a:xfrm flipV="1">
              <a:off x="3572353" y="1485897"/>
              <a:ext cx="0" cy="8833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AB76A427-2FEE-4372-8895-C0CD0D6D188A}"/>
              </a:ext>
            </a:extLst>
          </p:cNvPr>
          <p:cNvGrpSpPr/>
          <p:nvPr/>
        </p:nvGrpSpPr>
        <p:grpSpPr>
          <a:xfrm>
            <a:off x="8096644" y="2756408"/>
            <a:ext cx="556641" cy="1362280"/>
            <a:chOff x="3293269" y="1485897"/>
            <a:chExt cx="370891" cy="88335"/>
          </a:xfrm>
        </p:grpSpPr>
        <p:cxnSp>
          <p:nvCxnSpPr>
            <p:cNvPr id="34" name="Straight Arrow Connector 33">
              <a:extLst>
                <a:ext uri="{FF2B5EF4-FFF2-40B4-BE49-F238E27FC236}">
                  <a16:creationId xmlns:a16="http://schemas.microsoft.com/office/drawing/2014/main" id="{4CC96352-A549-4F2D-8EB9-141A86168D10}"/>
                </a:ext>
              </a:extLst>
            </p:cNvPr>
            <p:cNvCxnSpPr/>
            <p:nvPr/>
          </p:nvCxnSpPr>
          <p:spPr>
            <a:xfrm>
              <a:off x="3566853" y="1485897"/>
              <a:ext cx="97307"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8E1AEDF-AC5C-49F9-BCB7-9AB97119136F}"/>
                </a:ext>
              </a:extLst>
            </p:cNvPr>
            <p:cNvCxnSpPr/>
            <p:nvPr/>
          </p:nvCxnSpPr>
          <p:spPr>
            <a:xfrm>
              <a:off x="3293269" y="1573625"/>
              <a:ext cx="27432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789DD2F-2E09-4B67-BD4A-32F93F5E0E80}"/>
                </a:ext>
              </a:extLst>
            </p:cNvPr>
            <p:cNvCxnSpPr>
              <a:cxnSpLocks/>
            </p:cNvCxnSpPr>
            <p:nvPr/>
          </p:nvCxnSpPr>
          <p:spPr>
            <a:xfrm flipV="1">
              <a:off x="3572353" y="1485897"/>
              <a:ext cx="0" cy="88335"/>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3674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E6F2-E8B3-4140-ADA7-BE8A036956B0}"/>
              </a:ext>
            </a:extLst>
          </p:cNvPr>
          <p:cNvSpPr>
            <a:spLocks noGrp="1"/>
          </p:cNvSpPr>
          <p:nvPr>
            <p:ph type="title"/>
          </p:nvPr>
        </p:nvSpPr>
        <p:spPr/>
        <p:txBody>
          <a:bodyPr/>
          <a:lstStyle/>
          <a:p>
            <a:r>
              <a:rPr lang="en-US" dirty="0" err="1"/>
              <a:t>Xalan</a:t>
            </a:r>
            <a:r>
              <a:rPr lang="en-US" dirty="0"/>
              <a:t>-C++ Use-case</a:t>
            </a:r>
          </a:p>
        </p:txBody>
      </p:sp>
      <p:graphicFrame>
        <p:nvGraphicFramePr>
          <p:cNvPr id="3" name="Chart 2">
            <a:extLst>
              <a:ext uri="{FF2B5EF4-FFF2-40B4-BE49-F238E27FC236}">
                <a16:creationId xmlns:a16="http://schemas.microsoft.com/office/drawing/2014/main" id="{0244F096-2B33-406E-A9D3-8F7F3E61D95B}"/>
              </a:ext>
            </a:extLst>
          </p:cNvPr>
          <p:cNvGraphicFramePr>
            <a:graphicFrameLocks/>
          </p:cNvGraphicFramePr>
          <p:nvPr>
            <p:extLst>
              <p:ext uri="{D42A27DB-BD31-4B8C-83A1-F6EECF244321}">
                <p14:modId xmlns:p14="http://schemas.microsoft.com/office/powerpoint/2010/main" val="3697598811"/>
              </p:ext>
            </p:extLst>
          </p:nvPr>
        </p:nvGraphicFramePr>
        <p:xfrm>
          <a:off x="732935" y="1321118"/>
          <a:ext cx="7757872" cy="48447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0582FC4-4421-452C-8A40-63A8FC30E881}"/>
              </a:ext>
            </a:extLst>
          </p:cNvPr>
          <p:cNvGraphicFramePr>
            <a:graphicFrameLocks/>
          </p:cNvGraphicFramePr>
          <p:nvPr>
            <p:extLst>
              <p:ext uri="{D42A27DB-BD31-4B8C-83A1-F6EECF244321}">
                <p14:modId xmlns:p14="http://schemas.microsoft.com/office/powerpoint/2010/main" val="3560770028"/>
              </p:ext>
            </p:extLst>
          </p:nvPr>
        </p:nvGraphicFramePr>
        <p:xfrm>
          <a:off x="8347047" y="1321116"/>
          <a:ext cx="3707922" cy="298854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35C39421-E79B-4B65-B531-2DD2B737D771}"/>
              </a:ext>
            </a:extLst>
          </p:cNvPr>
          <p:cNvSpPr txBox="1"/>
          <p:nvPr/>
        </p:nvSpPr>
        <p:spPr>
          <a:xfrm>
            <a:off x="8608794" y="4280162"/>
            <a:ext cx="3278406" cy="2062103"/>
          </a:xfrm>
          <a:prstGeom prst="rect">
            <a:avLst/>
          </a:prstGeom>
          <a:noFill/>
        </p:spPr>
        <p:txBody>
          <a:bodyPr wrap="square" rtlCol="0">
            <a:spAutoFit/>
          </a:bodyPr>
          <a:lstStyle/>
          <a:p>
            <a:pPr algn="ctr"/>
            <a:r>
              <a:rPr lang="en-US" sz="1600" i="1" dirty="0">
                <a:solidFill>
                  <a:schemeClr val="accent6">
                    <a:lumMod val="75000"/>
                  </a:schemeClr>
                </a:solidFill>
              </a:rPr>
              <a:t>Enabling object sharing eliminates data marshaling overhead (parsing) improving overall performance</a:t>
            </a:r>
          </a:p>
          <a:p>
            <a:pPr algn="ctr"/>
            <a:endParaRPr lang="en-US" sz="1200" i="1" dirty="0">
              <a:solidFill>
                <a:schemeClr val="accent6">
                  <a:lumMod val="75000"/>
                </a:schemeClr>
              </a:solidFill>
            </a:endParaRPr>
          </a:p>
          <a:p>
            <a:pPr algn="ctr"/>
            <a:r>
              <a:rPr lang="en-US" sz="1600" i="1" dirty="0">
                <a:solidFill>
                  <a:schemeClr val="accent6">
                    <a:lumMod val="75000"/>
                  </a:schemeClr>
                </a:solidFill>
              </a:rPr>
              <a:t>Duplication adds more overhead to first parse (construction heavy)</a:t>
            </a:r>
          </a:p>
          <a:p>
            <a:pPr algn="ctr"/>
            <a:r>
              <a:rPr lang="en-US" sz="1600" i="1" dirty="0">
                <a:solidFill>
                  <a:schemeClr val="accent6">
                    <a:lumMod val="75000"/>
                  </a:schemeClr>
                </a:solidFill>
              </a:rPr>
              <a:t>Hashing adds more overhead to transformation (dispatch heavy)</a:t>
            </a:r>
          </a:p>
        </p:txBody>
      </p:sp>
    </p:spTree>
    <p:extLst>
      <p:ext uri="{BB962C8B-B14F-4D97-AF65-F5344CB8AC3E}">
        <p14:creationId xmlns:p14="http://schemas.microsoft.com/office/powerpoint/2010/main" val="143877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D676-4F43-41E7-A062-C423B08B871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AE560D0-E207-48D9-8536-05F70FD84072}"/>
              </a:ext>
            </a:extLst>
          </p:cNvPr>
          <p:cNvSpPr>
            <a:spLocks noGrp="1"/>
          </p:cNvSpPr>
          <p:nvPr>
            <p:ph idx="1"/>
          </p:nvPr>
        </p:nvSpPr>
        <p:spPr/>
        <p:txBody>
          <a:bodyPr/>
          <a:lstStyle/>
          <a:p>
            <a:pPr algn="just"/>
            <a:r>
              <a:rPr lang="en-US" dirty="0"/>
              <a:t>Sharing in-memory objects is incompatible with virtual table implementations of subtype polymorphism</a:t>
            </a:r>
          </a:p>
          <a:p>
            <a:pPr algn="just"/>
            <a:endParaRPr lang="en-US" dirty="0"/>
          </a:p>
          <a:p>
            <a:pPr algn="just"/>
            <a:r>
              <a:rPr lang="en-US" dirty="0"/>
              <a:t>To solutions are proposed and compared:</a:t>
            </a:r>
          </a:p>
          <a:p>
            <a:pPr lvl="1" algn="just"/>
            <a:r>
              <a:rPr lang="en-US" dirty="0"/>
              <a:t>Virtual Table Duplication</a:t>
            </a:r>
          </a:p>
          <a:p>
            <a:pPr lvl="1" algn="just"/>
            <a:r>
              <a:rPr lang="en-US" dirty="0"/>
              <a:t>Hashing-based Dynamic Dispatch</a:t>
            </a:r>
          </a:p>
          <a:p>
            <a:pPr algn="just"/>
            <a:endParaRPr lang="en-US" dirty="0"/>
          </a:p>
          <a:p>
            <a:pPr algn="just"/>
            <a:r>
              <a:rPr lang="en-US" dirty="0"/>
              <a:t>Major application speedup by eliminating data marshalling at the expense of modest overheads to the rest of the application</a:t>
            </a:r>
          </a:p>
        </p:txBody>
      </p:sp>
    </p:spTree>
    <p:extLst>
      <p:ext uri="{BB962C8B-B14F-4D97-AF65-F5344CB8AC3E}">
        <p14:creationId xmlns:p14="http://schemas.microsoft.com/office/powerpoint/2010/main" val="250133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204770"/>
            <a:ext cx="10515600" cy="2701308"/>
          </a:xfrm>
        </p:spPr>
        <p:txBody>
          <a:bodyPr>
            <a:normAutofit fontScale="90000"/>
          </a:bodyPr>
          <a:lstStyle/>
          <a:p>
            <a:pPr algn="ctr"/>
            <a:r>
              <a:rPr lang="en-US" sz="8000" b="1" dirty="0"/>
              <a:t>Thank you!</a:t>
            </a:r>
            <a:br>
              <a:rPr lang="en-US" b="1" dirty="0"/>
            </a:br>
            <a:br>
              <a:rPr lang="en-US" dirty="0"/>
            </a:br>
            <a:r>
              <a:rPr lang="en-US" sz="4400" dirty="0"/>
              <a:t>SAVI Objects: Sharing and </a:t>
            </a:r>
            <a:r>
              <a:rPr lang="en-US" sz="4400" dirty="0" err="1"/>
              <a:t>Virtuality</a:t>
            </a:r>
            <a:r>
              <a:rPr lang="en-US" sz="4400" dirty="0"/>
              <a:t> Incorporated</a:t>
            </a:r>
            <a:endParaRPr lang="en-US" dirty="0"/>
          </a:p>
        </p:txBody>
      </p:sp>
      <p:sp>
        <p:nvSpPr>
          <p:cNvPr id="3" name="Text Placeholder 2"/>
          <p:cNvSpPr>
            <a:spLocks noGrp="1"/>
          </p:cNvSpPr>
          <p:nvPr>
            <p:ph type="body" idx="1"/>
          </p:nvPr>
        </p:nvSpPr>
        <p:spPr>
          <a:xfrm>
            <a:off x="831850" y="4084495"/>
            <a:ext cx="10515600" cy="1500187"/>
          </a:xfrm>
        </p:spPr>
        <p:txBody>
          <a:bodyPr>
            <a:normAutofit/>
          </a:bodyPr>
          <a:lstStyle/>
          <a:p>
            <a:pPr algn="ctr"/>
            <a:r>
              <a:rPr lang="en-US" dirty="0"/>
              <a:t>Izzat El Hajj (Illinois &amp; HPE), Thomas B. </a:t>
            </a:r>
            <a:r>
              <a:rPr lang="en-US" dirty="0" err="1"/>
              <a:t>Jablin</a:t>
            </a:r>
            <a:r>
              <a:rPr lang="en-US" dirty="0"/>
              <a:t> (Illinois &amp; </a:t>
            </a:r>
            <a:r>
              <a:rPr lang="en-US" dirty="0" err="1"/>
              <a:t>MulticoreWare</a:t>
            </a:r>
            <a:r>
              <a:rPr lang="en-US" dirty="0"/>
              <a:t>),</a:t>
            </a:r>
            <a:br>
              <a:rPr lang="en-US" dirty="0"/>
            </a:br>
            <a:r>
              <a:rPr lang="en-US" dirty="0" err="1"/>
              <a:t>Dejan</a:t>
            </a:r>
            <a:r>
              <a:rPr lang="en-US" dirty="0"/>
              <a:t> </a:t>
            </a:r>
            <a:r>
              <a:rPr lang="en-US" dirty="0" err="1"/>
              <a:t>Milojicic</a:t>
            </a:r>
            <a:r>
              <a:rPr lang="en-US" dirty="0"/>
              <a:t> (HPE), Wen-</a:t>
            </a:r>
            <a:r>
              <a:rPr lang="en-US" dirty="0" err="1"/>
              <a:t>mei</a:t>
            </a:r>
            <a:r>
              <a:rPr lang="en-US" dirty="0"/>
              <a:t> </a:t>
            </a:r>
            <a:r>
              <a:rPr lang="en-US" dirty="0" err="1"/>
              <a:t>Hwu</a:t>
            </a:r>
            <a:r>
              <a:rPr lang="en-US" dirty="0"/>
              <a:t> (Illinois)</a:t>
            </a:r>
          </a:p>
        </p:txBody>
      </p:sp>
    </p:spTree>
    <p:extLst>
      <p:ext uri="{BB962C8B-B14F-4D97-AF65-F5344CB8AC3E}">
        <p14:creationId xmlns:p14="http://schemas.microsoft.com/office/powerpoint/2010/main" val="227897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E645-B581-4D43-A1D8-0E3F02822AB6}"/>
              </a:ext>
            </a:extLst>
          </p:cNvPr>
          <p:cNvSpPr>
            <a:spLocks noGrp="1"/>
          </p:cNvSpPr>
          <p:nvPr>
            <p:ph type="title"/>
          </p:nvPr>
        </p:nvSpPr>
        <p:spPr/>
        <p:txBody>
          <a:bodyPr/>
          <a:lstStyle/>
          <a:p>
            <a:pPr algn="just"/>
            <a:r>
              <a:rPr lang="en-US" dirty="0"/>
              <a:t>Sharing of In-Memory Objects</a:t>
            </a:r>
          </a:p>
        </p:txBody>
      </p:sp>
      <p:sp>
        <p:nvSpPr>
          <p:cNvPr id="4" name="Rectangle 3">
            <a:extLst>
              <a:ext uri="{FF2B5EF4-FFF2-40B4-BE49-F238E27FC236}">
                <a16:creationId xmlns:a16="http://schemas.microsoft.com/office/drawing/2014/main" id="{7A8DA9B6-6A8D-42BF-83BE-70FC400F9D2F}"/>
              </a:ext>
            </a:extLst>
          </p:cNvPr>
          <p:cNvSpPr/>
          <p:nvPr/>
        </p:nvSpPr>
        <p:spPr>
          <a:xfrm>
            <a:off x="409254" y="1686306"/>
            <a:ext cx="2661715" cy="340832"/>
          </a:xfrm>
          <a:prstGeom prst="rect">
            <a:avLst/>
          </a:prstGeom>
        </p:spPr>
        <p:txBody>
          <a:bodyPr wrap="square">
            <a:spAutoFit/>
          </a:bodyPr>
          <a:lstStyle/>
          <a:p>
            <a:pPr algn="ctr"/>
            <a:r>
              <a:rPr lang="en-US" dirty="0"/>
              <a:t>Shared memory regions</a:t>
            </a:r>
          </a:p>
        </p:txBody>
      </p:sp>
      <p:grpSp>
        <p:nvGrpSpPr>
          <p:cNvPr id="361" name="Group 360">
            <a:extLst>
              <a:ext uri="{FF2B5EF4-FFF2-40B4-BE49-F238E27FC236}">
                <a16:creationId xmlns:a16="http://schemas.microsoft.com/office/drawing/2014/main" id="{9D1EC830-FE49-431C-9D5F-96D39EA32F96}"/>
              </a:ext>
            </a:extLst>
          </p:cNvPr>
          <p:cNvGrpSpPr>
            <a:grpSpLocks noChangeAspect="1"/>
          </p:cNvGrpSpPr>
          <p:nvPr/>
        </p:nvGrpSpPr>
        <p:grpSpPr>
          <a:xfrm>
            <a:off x="586152" y="3111611"/>
            <a:ext cx="2307920" cy="2301030"/>
            <a:chOff x="370789" y="2842589"/>
            <a:chExt cx="2651760" cy="2643840"/>
          </a:xfrm>
        </p:grpSpPr>
        <p:grpSp>
          <p:nvGrpSpPr>
            <p:cNvPr id="354" name="Group 353">
              <a:extLst>
                <a:ext uri="{FF2B5EF4-FFF2-40B4-BE49-F238E27FC236}">
                  <a16:creationId xmlns:a16="http://schemas.microsoft.com/office/drawing/2014/main" id="{08DC0BF4-BA68-43D4-994C-1989F5B823F6}"/>
                </a:ext>
              </a:extLst>
            </p:cNvPr>
            <p:cNvGrpSpPr/>
            <p:nvPr/>
          </p:nvGrpSpPr>
          <p:grpSpPr>
            <a:xfrm>
              <a:off x="370789" y="2842589"/>
              <a:ext cx="1110039" cy="2643840"/>
              <a:chOff x="370789" y="2842589"/>
              <a:chExt cx="1110039" cy="2643840"/>
            </a:xfrm>
          </p:grpSpPr>
          <p:grpSp>
            <p:nvGrpSpPr>
              <p:cNvPr id="94" name="Group 93">
                <a:extLst>
                  <a:ext uri="{FF2B5EF4-FFF2-40B4-BE49-F238E27FC236}">
                    <a16:creationId xmlns:a16="http://schemas.microsoft.com/office/drawing/2014/main" id="{0065C030-4014-4DC4-A7D5-79EE136A6F66}"/>
                  </a:ext>
                </a:extLst>
              </p:cNvPr>
              <p:cNvGrpSpPr>
                <a:grpSpLocks noChangeAspect="1"/>
              </p:cNvGrpSpPr>
              <p:nvPr/>
            </p:nvGrpSpPr>
            <p:grpSpPr>
              <a:xfrm>
                <a:off x="370789" y="3358009"/>
                <a:ext cx="1110039" cy="645558"/>
                <a:chOff x="2056124" y="3722398"/>
                <a:chExt cx="740664" cy="430744"/>
              </a:xfrm>
            </p:grpSpPr>
            <p:sp>
              <p:nvSpPr>
                <p:cNvPr id="23" name="Rectangle 22">
                  <a:extLst>
                    <a:ext uri="{FF2B5EF4-FFF2-40B4-BE49-F238E27FC236}">
                      <a16:creationId xmlns:a16="http://schemas.microsoft.com/office/drawing/2014/main" id="{74015E22-7FD6-41EE-9802-AA0F759F8DA0}"/>
                    </a:ext>
                  </a:extLst>
                </p:cNvPr>
                <p:cNvSpPr/>
                <p:nvPr/>
              </p:nvSpPr>
              <p:spPr>
                <a:xfrm>
                  <a:off x="2056124" y="3722398"/>
                  <a:ext cx="740664" cy="430744"/>
                </a:xfrm>
                <a:prstGeom prst="rect">
                  <a:avLst/>
                </a:prstGeom>
                <a:solidFill>
                  <a:schemeClr val="accent6">
                    <a:lumMod val="60000"/>
                    <a:lumOff val="4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4" name="Oval 23">
                  <a:extLst>
                    <a:ext uri="{FF2B5EF4-FFF2-40B4-BE49-F238E27FC236}">
                      <a16:creationId xmlns:a16="http://schemas.microsoft.com/office/drawing/2014/main" id="{5AF328A6-A0B5-4BE9-A2CC-4027E5AD6E36}"/>
                    </a:ext>
                  </a:extLst>
                </p:cNvPr>
                <p:cNvSpPr/>
                <p:nvPr/>
              </p:nvSpPr>
              <p:spPr>
                <a:xfrm>
                  <a:off x="2281619" y="3747709"/>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CBED2EF-E843-40B7-9B06-BFA6B5999942}"/>
                    </a:ext>
                  </a:extLst>
                </p:cNvPr>
                <p:cNvSpPr/>
                <p:nvPr/>
              </p:nvSpPr>
              <p:spPr>
                <a:xfrm>
                  <a:off x="2453433" y="3822410"/>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CD2A9EC-715F-4CAF-B903-F60266E690D3}"/>
                    </a:ext>
                  </a:extLst>
                </p:cNvPr>
                <p:cNvSpPr/>
                <p:nvPr/>
              </p:nvSpPr>
              <p:spPr>
                <a:xfrm>
                  <a:off x="2647275" y="37513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D73C40-915D-491D-A0A8-DB7AF2CE4811}"/>
                    </a:ext>
                  </a:extLst>
                </p:cNvPr>
                <p:cNvCxnSpPr>
                  <a:stCxn id="24" idx="6"/>
                  <a:endCxn id="25" idx="1"/>
                </p:cNvCxnSpPr>
                <p:nvPr/>
              </p:nvCxnSpPr>
              <p:spPr>
                <a:xfrm>
                  <a:off x="2394778" y="3805389"/>
                  <a:ext cx="75227" cy="3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D67D0E25-3DAC-455C-A8C3-48C8CE497C02}"/>
                    </a:ext>
                  </a:extLst>
                </p:cNvPr>
                <p:cNvCxnSpPr>
                  <a:cxnSpLocks/>
                  <a:stCxn id="25" idx="7"/>
                  <a:endCxn id="26" idx="2"/>
                </p:cNvCxnSpPr>
                <p:nvPr/>
              </p:nvCxnSpPr>
              <p:spPr>
                <a:xfrm flipV="1">
                  <a:off x="2550020" y="3809060"/>
                  <a:ext cx="97255" cy="3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DB5DF62E-4313-4FD5-BDCC-2F1EB3D81D3F}"/>
                    </a:ext>
                  </a:extLst>
                </p:cNvPr>
                <p:cNvSpPr/>
                <p:nvPr/>
              </p:nvSpPr>
              <p:spPr>
                <a:xfrm>
                  <a:off x="2077722" y="4009732"/>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3B38937-19CB-441E-8BB4-92E52F30F4B8}"/>
                    </a:ext>
                  </a:extLst>
                </p:cNvPr>
                <p:cNvSpPr/>
                <p:nvPr/>
              </p:nvSpPr>
              <p:spPr>
                <a:xfrm>
                  <a:off x="2244284" y="3871893"/>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DFCC32F-9F9B-4135-B638-10736E79011C}"/>
                    </a:ext>
                  </a:extLst>
                </p:cNvPr>
                <p:cNvSpPr/>
                <p:nvPr/>
              </p:nvSpPr>
              <p:spPr>
                <a:xfrm>
                  <a:off x="2381249" y="3970034"/>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E916911-2561-49BE-88C9-045090227430}"/>
                    </a:ext>
                  </a:extLst>
                </p:cNvPr>
                <p:cNvSpPr/>
                <p:nvPr/>
              </p:nvSpPr>
              <p:spPr>
                <a:xfrm>
                  <a:off x="2063587" y="37529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3A047A3-BA3D-4EC9-BEA6-FB3FADA8C3E0}"/>
                    </a:ext>
                  </a:extLst>
                </p:cNvPr>
                <p:cNvSpPr/>
                <p:nvPr/>
              </p:nvSpPr>
              <p:spPr>
                <a:xfrm>
                  <a:off x="2623167" y="4002408"/>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4E124900-F539-4634-A6DA-0CD7D16BEB92}"/>
                    </a:ext>
                  </a:extLst>
                </p:cNvPr>
                <p:cNvCxnSpPr>
                  <a:cxnSpLocks/>
                  <a:stCxn id="37" idx="6"/>
                  <a:endCxn id="44" idx="2"/>
                </p:cNvCxnSpPr>
                <p:nvPr/>
              </p:nvCxnSpPr>
              <p:spPr>
                <a:xfrm>
                  <a:off x="2494408" y="4027714"/>
                  <a:ext cx="128759" cy="32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BC8D6942-9896-4ED5-995D-B1FD16CFA7C4}"/>
                    </a:ext>
                  </a:extLst>
                </p:cNvPr>
                <p:cNvCxnSpPr>
                  <a:cxnSpLocks/>
                  <a:stCxn id="38" idx="6"/>
                  <a:endCxn id="24" idx="2"/>
                </p:cNvCxnSpPr>
                <p:nvPr/>
              </p:nvCxnSpPr>
              <p:spPr>
                <a:xfrm flipV="1">
                  <a:off x="2176746" y="3805389"/>
                  <a:ext cx="104873" cy="5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2B75FBBC-A87D-4AA0-84F4-7B9F9105A66C}"/>
                    </a:ext>
                  </a:extLst>
                </p:cNvPr>
                <p:cNvCxnSpPr>
                  <a:cxnSpLocks/>
                  <a:stCxn id="33" idx="6"/>
                  <a:endCxn id="37" idx="2"/>
                </p:cNvCxnSpPr>
                <p:nvPr/>
              </p:nvCxnSpPr>
              <p:spPr>
                <a:xfrm flipV="1">
                  <a:off x="2190881" y="4027714"/>
                  <a:ext cx="190368" cy="39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AF7B4599-D8CB-45D2-AAD9-90EA1D193CF6}"/>
                    </a:ext>
                  </a:extLst>
                </p:cNvPr>
                <p:cNvCxnSpPr>
                  <a:cxnSpLocks/>
                  <a:stCxn id="25" idx="5"/>
                  <a:endCxn id="44" idx="1"/>
                </p:cNvCxnSpPr>
                <p:nvPr/>
              </p:nvCxnSpPr>
              <p:spPr>
                <a:xfrm>
                  <a:off x="2550020" y="3920876"/>
                  <a:ext cx="89719" cy="9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6010C523-C79A-40DC-B2EC-FCB6ACB4E510}"/>
                    </a:ext>
                  </a:extLst>
                </p:cNvPr>
                <p:cNvCxnSpPr>
                  <a:cxnSpLocks/>
                  <a:stCxn id="34" idx="6"/>
                  <a:endCxn id="25" idx="2"/>
                </p:cNvCxnSpPr>
                <p:nvPr/>
              </p:nvCxnSpPr>
              <p:spPr>
                <a:xfrm flipV="1">
                  <a:off x="2357443" y="3880090"/>
                  <a:ext cx="95990" cy="49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0C462222-406D-4CAD-B217-220D693829F5}"/>
                    </a:ext>
                  </a:extLst>
                </p:cNvPr>
                <p:cNvCxnSpPr>
                  <a:cxnSpLocks/>
                  <a:stCxn id="33" idx="7"/>
                  <a:endCxn id="34" idx="3"/>
                </p:cNvCxnSpPr>
                <p:nvPr/>
              </p:nvCxnSpPr>
              <p:spPr>
                <a:xfrm flipV="1">
                  <a:off x="2174309" y="3970359"/>
                  <a:ext cx="86547" cy="56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2A770E5B-08C7-425F-942F-7EEA85F777EC}"/>
                    </a:ext>
                  </a:extLst>
                </p:cNvPr>
                <p:cNvCxnSpPr>
                  <a:cxnSpLocks/>
                  <a:stCxn id="38" idx="4"/>
                  <a:endCxn id="33" idx="0"/>
                </p:cNvCxnSpPr>
                <p:nvPr/>
              </p:nvCxnSpPr>
              <p:spPr>
                <a:xfrm>
                  <a:off x="2120167" y="3868340"/>
                  <a:ext cx="14135" cy="141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1" name="Rectangle 30">
                <a:extLst>
                  <a:ext uri="{FF2B5EF4-FFF2-40B4-BE49-F238E27FC236}">
                    <a16:creationId xmlns:a16="http://schemas.microsoft.com/office/drawing/2014/main" id="{65F7053D-24B2-4C42-BD84-BC8D0ED9D2BF}"/>
                  </a:ext>
                </a:extLst>
              </p:cNvPr>
              <p:cNvSpPr/>
              <p:nvPr/>
            </p:nvSpPr>
            <p:spPr>
              <a:xfrm>
                <a:off x="370789" y="2842589"/>
                <a:ext cx="1110039" cy="2643840"/>
              </a:xfrm>
              <a:prstGeom prst="rect">
                <a:avLst/>
              </a:prstGeom>
              <a:noFill/>
            </p:spPr>
            <p:style>
              <a:lnRef idx="2">
                <a:schemeClr val="dk1"/>
              </a:lnRef>
              <a:fillRef idx="1">
                <a:schemeClr val="lt1"/>
              </a:fillRef>
              <a:effectRef idx="0">
                <a:schemeClr val="dk1"/>
              </a:effectRef>
              <a:fontRef idx="minor">
                <a:schemeClr val="dk1"/>
              </a:fontRef>
            </p:style>
            <p:txBody>
              <a:bodyPr rtlCol="0" anchor="b" anchorCtr="0"/>
              <a:lstStyle/>
              <a:p>
                <a:pPr algn="ctr"/>
                <a:r>
                  <a:rPr lang="en-US" sz="1600" dirty="0"/>
                  <a:t>Process 1</a:t>
                </a:r>
              </a:p>
            </p:txBody>
          </p:sp>
        </p:grpSp>
        <p:grpSp>
          <p:nvGrpSpPr>
            <p:cNvPr id="355" name="Group 354">
              <a:extLst>
                <a:ext uri="{FF2B5EF4-FFF2-40B4-BE49-F238E27FC236}">
                  <a16:creationId xmlns:a16="http://schemas.microsoft.com/office/drawing/2014/main" id="{30367C56-3147-4F9E-B636-1B56C15C8C90}"/>
                </a:ext>
              </a:extLst>
            </p:cNvPr>
            <p:cNvGrpSpPr/>
            <p:nvPr/>
          </p:nvGrpSpPr>
          <p:grpSpPr>
            <a:xfrm>
              <a:off x="1912510" y="2842589"/>
              <a:ext cx="1110039" cy="2643840"/>
              <a:chOff x="1912510" y="2842589"/>
              <a:chExt cx="1110039" cy="2643840"/>
            </a:xfrm>
          </p:grpSpPr>
          <p:grpSp>
            <p:nvGrpSpPr>
              <p:cNvPr id="97" name="Group 96">
                <a:extLst>
                  <a:ext uri="{FF2B5EF4-FFF2-40B4-BE49-F238E27FC236}">
                    <a16:creationId xmlns:a16="http://schemas.microsoft.com/office/drawing/2014/main" id="{6861FE21-7C52-4A43-B86C-7A59D0CFC8DA}"/>
                  </a:ext>
                </a:extLst>
              </p:cNvPr>
              <p:cNvGrpSpPr>
                <a:grpSpLocks noChangeAspect="1"/>
              </p:cNvGrpSpPr>
              <p:nvPr/>
            </p:nvGrpSpPr>
            <p:grpSpPr>
              <a:xfrm>
                <a:off x="1912510" y="3904658"/>
                <a:ext cx="1110039" cy="645558"/>
                <a:chOff x="2056124" y="3722398"/>
                <a:chExt cx="740664" cy="430744"/>
              </a:xfrm>
            </p:grpSpPr>
            <p:sp>
              <p:nvSpPr>
                <p:cNvPr id="99" name="Rectangle 98">
                  <a:extLst>
                    <a:ext uri="{FF2B5EF4-FFF2-40B4-BE49-F238E27FC236}">
                      <a16:creationId xmlns:a16="http://schemas.microsoft.com/office/drawing/2014/main" id="{55D9533B-4CC0-4D9D-BBD7-F3177A371874}"/>
                    </a:ext>
                  </a:extLst>
                </p:cNvPr>
                <p:cNvSpPr/>
                <p:nvPr/>
              </p:nvSpPr>
              <p:spPr>
                <a:xfrm>
                  <a:off x="2056124" y="3722398"/>
                  <a:ext cx="740664" cy="430744"/>
                </a:xfrm>
                <a:prstGeom prst="rect">
                  <a:avLst/>
                </a:prstGeom>
                <a:solidFill>
                  <a:schemeClr val="accent6">
                    <a:lumMod val="60000"/>
                    <a:lumOff val="4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0" name="Oval 99">
                  <a:extLst>
                    <a:ext uri="{FF2B5EF4-FFF2-40B4-BE49-F238E27FC236}">
                      <a16:creationId xmlns:a16="http://schemas.microsoft.com/office/drawing/2014/main" id="{25A23C6B-DB65-4843-BE12-09E129F69238}"/>
                    </a:ext>
                  </a:extLst>
                </p:cNvPr>
                <p:cNvSpPr/>
                <p:nvPr/>
              </p:nvSpPr>
              <p:spPr>
                <a:xfrm>
                  <a:off x="2281619" y="3747709"/>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0BCBB3BD-95B9-45CE-A6BE-B6CA9D547EFA}"/>
                    </a:ext>
                  </a:extLst>
                </p:cNvPr>
                <p:cNvSpPr/>
                <p:nvPr/>
              </p:nvSpPr>
              <p:spPr>
                <a:xfrm>
                  <a:off x="2453433" y="3822410"/>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263F7060-A810-476D-8B0E-C6B58E6A1033}"/>
                    </a:ext>
                  </a:extLst>
                </p:cNvPr>
                <p:cNvSpPr/>
                <p:nvPr/>
              </p:nvSpPr>
              <p:spPr>
                <a:xfrm>
                  <a:off x="2647275" y="37513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3F59BCC0-C80B-4C00-B9E8-AC0775ECF4C3}"/>
                    </a:ext>
                  </a:extLst>
                </p:cNvPr>
                <p:cNvCxnSpPr>
                  <a:stCxn id="100" idx="6"/>
                  <a:endCxn id="101" idx="1"/>
                </p:cNvCxnSpPr>
                <p:nvPr/>
              </p:nvCxnSpPr>
              <p:spPr>
                <a:xfrm>
                  <a:off x="2394778" y="3805389"/>
                  <a:ext cx="75227" cy="3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27DF442E-8067-44FB-AD6C-13BA38CDBC44}"/>
                    </a:ext>
                  </a:extLst>
                </p:cNvPr>
                <p:cNvCxnSpPr>
                  <a:cxnSpLocks/>
                  <a:stCxn id="101" idx="7"/>
                  <a:endCxn id="102" idx="2"/>
                </p:cNvCxnSpPr>
                <p:nvPr/>
              </p:nvCxnSpPr>
              <p:spPr>
                <a:xfrm flipV="1">
                  <a:off x="2550020" y="3809060"/>
                  <a:ext cx="97255" cy="3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Oval 104">
                  <a:extLst>
                    <a:ext uri="{FF2B5EF4-FFF2-40B4-BE49-F238E27FC236}">
                      <a16:creationId xmlns:a16="http://schemas.microsoft.com/office/drawing/2014/main" id="{9B831711-A432-48DE-9622-D55E997E4BB1}"/>
                    </a:ext>
                  </a:extLst>
                </p:cNvPr>
                <p:cNvSpPr/>
                <p:nvPr/>
              </p:nvSpPr>
              <p:spPr>
                <a:xfrm>
                  <a:off x="2077722" y="4009732"/>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920E849-0236-4D29-BC20-6DFF3CBCE65F}"/>
                    </a:ext>
                  </a:extLst>
                </p:cNvPr>
                <p:cNvSpPr/>
                <p:nvPr/>
              </p:nvSpPr>
              <p:spPr>
                <a:xfrm>
                  <a:off x="2244284" y="3871893"/>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2F2B3D3-FFDE-4DE5-9B13-E2F24D12771C}"/>
                    </a:ext>
                  </a:extLst>
                </p:cNvPr>
                <p:cNvSpPr/>
                <p:nvPr/>
              </p:nvSpPr>
              <p:spPr>
                <a:xfrm>
                  <a:off x="2381249" y="3970034"/>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5F52CD63-D967-4495-A803-1C41FCD3EFA7}"/>
                    </a:ext>
                  </a:extLst>
                </p:cNvPr>
                <p:cNvSpPr/>
                <p:nvPr/>
              </p:nvSpPr>
              <p:spPr>
                <a:xfrm>
                  <a:off x="2063587" y="37529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E2526BA5-267A-4CA2-BCAE-360D07512958}"/>
                    </a:ext>
                  </a:extLst>
                </p:cNvPr>
                <p:cNvSpPr/>
                <p:nvPr/>
              </p:nvSpPr>
              <p:spPr>
                <a:xfrm>
                  <a:off x="2623167" y="4002408"/>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108EDA3D-04D5-4BB8-85D0-4E3D6E66753D}"/>
                    </a:ext>
                  </a:extLst>
                </p:cNvPr>
                <p:cNvCxnSpPr>
                  <a:cxnSpLocks/>
                  <a:stCxn id="107" idx="6"/>
                  <a:endCxn id="109" idx="2"/>
                </p:cNvCxnSpPr>
                <p:nvPr/>
              </p:nvCxnSpPr>
              <p:spPr>
                <a:xfrm>
                  <a:off x="2494408" y="4027714"/>
                  <a:ext cx="128759" cy="32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429871A8-77C6-4238-818F-303CC90395D8}"/>
                    </a:ext>
                  </a:extLst>
                </p:cNvPr>
                <p:cNvCxnSpPr>
                  <a:cxnSpLocks/>
                  <a:stCxn id="108" idx="6"/>
                  <a:endCxn id="100" idx="2"/>
                </p:cNvCxnSpPr>
                <p:nvPr/>
              </p:nvCxnSpPr>
              <p:spPr>
                <a:xfrm flipV="1">
                  <a:off x="2176746" y="3805389"/>
                  <a:ext cx="104873" cy="5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F73935E4-691C-4B8B-8F1A-B626BE0D3A26}"/>
                    </a:ext>
                  </a:extLst>
                </p:cNvPr>
                <p:cNvCxnSpPr>
                  <a:cxnSpLocks/>
                  <a:stCxn id="105" idx="6"/>
                  <a:endCxn id="107" idx="2"/>
                </p:cNvCxnSpPr>
                <p:nvPr/>
              </p:nvCxnSpPr>
              <p:spPr>
                <a:xfrm flipV="1">
                  <a:off x="2190881" y="4027714"/>
                  <a:ext cx="190368" cy="39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B322BB20-4FC5-42E4-B5F2-8B91C43D2FF5}"/>
                    </a:ext>
                  </a:extLst>
                </p:cNvPr>
                <p:cNvCxnSpPr>
                  <a:cxnSpLocks/>
                  <a:stCxn id="101" idx="5"/>
                  <a:endCxn id="109" idx="1"/>
                </p:cNvCxnSpPr>
                <p:nvPr/>
              </p:nvCxnSpPr>
              <p:spPr>
                <a:xfrm>
                  <a:off x="2550020" y="3920876"/>
                  <a:ext cx="89719" cy="9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40750F17-4E0B-4501-A3EF-E9FAF055B3E4}"/>
                    </a:ext>
                  </a:extLst>
                </p:cNvPr>
                <p:cNvCxnSpPr>
                  <a:cxnSpLocks/>
                  <a:stCxn id="106" idx="6"/>
                  <a:endCxn id="101" idx="2"/>
                </p:cNvCxnSpPr>
                <p:nvPr/>
              </p:nvCxnSpPr>
              <p:spPr>
                <a:xfrm flipV="1">
                  <a:off x="2357443" y="3880090"/>
                  <a:ext cx="95990" cy="49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4C8D5752-123D-480E-AE59-7CD784F2872B}"/>
                    </a:ext>
                  </a:extLst>
                </p:cNvPr>
                <p:cNvCxnSpPr>
                  <a:cxnSpLocks/>
                  <a:stCxn id="105" idx="7"/>
                  <a:endCxn id="106" idx="3"/>
                </p:cNvCxnSpPr>
                <p:nvPr/>
              </p:nvCxnSpPr>
              <p:spPr>
                <a:xfrm flipV="1">
                  <a:off x="2174309" y="3970359"/>
                  <a:ext cx="86547" cy="56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64DF66BF-7EFB-41D6-B8EE-B091262E2A6E}"/>
                    </a:ext>
                  </a:extLst>
                </p:cNvPr>
                <p:cNvCxnSpPr>
                  <a:cxnSpLocks/>
                  <a:stCxn id="108" idx="4"/>
                  <a:endCxn id="105" idx="0"/>
                </p:cNvCxnSpPr>
                <p:nvPr/>
              </p:nvCxnSpPr>
              <p:spPr>
                <a:xfrm>
                  <a:off x="2120167" y="3868340"/>
                  <a:ext cx="14135" cy="141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8" name="Rectangle 97">
                <a:extLst>
                  <a:ext uri="{FF2B5EF4-FFF2-40B4-BE49-F238E27FC236}">
                    <a16:creationId xmlns:a16="http://schemas.microsoft.com/office/drawing/2014/main" id="{8C8D305C-9F27-4828-AB1C-76FA4DAAF741}"/>
                  </a:ext>
                </a:extLst>
              </p:cNvPr>
              <p:cNvSpPr/>
              <p:nvPr/>
            </p:nvSpPr>
            <p:spPr>
              <a:xfrm>
                <a:off x="1912510" y="2842589"/>
                <a:ext cx="1110039" cy="2643840"/>
              </a:xfrm>
              <a:prstGeom prst="rect">
                <a:avLst/>
              </a:prstGeom>
              <a:noFill/>
            </p:spPr>
            <p:style>
              <a:lnRef idx="2">
                <a:schemeClr val="dk1"/>
              </a:lnRef>
              <a:fillRef idx="1">
                <a:schemeClr val="lt1"/>
              </a:fillRef>
              <a:effectRef idx="0">
                <a:schemeClr val="dk1"/>
              </a:effectRef>
              <a:fontRef idx="minor">
                <a:schemeClr val="dk1"/>
              </a:fontRef>
            </p:style>
            <p:txBody>
              <a:bodyPr rtlCol="0" anchor="b" anchorCtr="0"/>
              <a:lstStyle/>
              <a:p>
                <a:pPr algn="ctr"/>
                <a:r>
                  <a:rPr lang="en-US" sz="1600" dirty="0"/>
                  <a:t>Process 2</a:t>
                </a:r>
              </a:p>
            </p:txBody>
          </p:sp>
        </p:grpSp>
        <p:cxnSp>
          <p:nvCxnSpPr>
            <p:cNvPr id="226" name="Straight Arrow Connector 225">
              <a:extLst>
                <a:ext uri="{FF2B5EF4-FFF2-40B4-BE49-F238E27FC236}">
                  <a16:creationId xmlns:a16="http://schemas.microsoft.com/office/drawing/2014/main" id="{A9C88767-C8ED-4764-B29B-A92B3A666DF0}"/>
                </a:ext>
              </a:extLst>
            </p:cNvPr>
            <p:cNvCxnSpPr>
              <a:cxnSpLocks/>
            </p:cNvCxnSpPr>
            <p:nvPr/>
          </p:nvCxnSpPr>
          <p:spPr>
            <a:xfrm>
              <a:off x="1582369" y="3933680"/>
              <a:ext cx="228601" cy="131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440AD8AF-143D-4037-ADE1-400B4B8D1011}"/>
              </a:ext>
            </a:extLst>
          </p:cNvPr>
          <p:cNvSpPr/>
          <p:nvPr/>
        </p:nvSpPr>
        <p:spPr>
          <a:xfrm>
            <a:off x="3871822" y="1558494"/>
            <a:ext cx="3637228" cy="596457"/>
          </a:xfrm>
          <a:prstGeom prst="rect">
            <a:avLst/>
          </a:prstGeom>
        </p:spPr>
        <p:txBody>
          <a:bodyPr wrap="square">
            <a:spAutoFit/>
          </a:bodyPr>
          <a:lstStyle/>
          <a:p>
            <a:pPr algn="ctr"/>
            <a:r>
              <a:rPr lang="en-US" dirty="0"/>
              <a:t>Memory-mapped files over traditional storage</a:t>
            </a:r>
          </a:p>
        </p:txBody>
      </p:sp>
      <p:grpSp>
        <p:nvGrpSpPr>
          <p:cNvPr id="362" name="Group 361">
            <a:extLst>
              <a:ext uri="{FF2B5EF4-FFF2-40B4-BE49-F238E27FC236}">
                <a16:creationId xmlns:a16="http://schemas.microsoft.com/office/drawing/2014/main" id="{D63E84F6-F1F8-4E1F-A3E8-978EDE39A0A4}"/>
              </a:ext>
            </a:extLst>
          </p:cNvPr>
          <p:cNvGrpSpPr>
            <a:grpSpLocks noChangeAspect="1"/>
          </p:cNvGrpSpPr>
          <p:nvPr/>
        </p:nvGrpSpPr>
        <p:grpSpPr>
          <a:xfrm>
            <a:off x="3821122" y="3119853"/>
            <a:ext cx="3738628" cy="2301030"/>
            <a:chOff x="3975317" y="2851520"/>
            <a:chExt cx="4295618" cy="2643840"/>
          </a:xfrm>
        </p:grpSpPr>
        <p:grpSp>
          <p:nvGrpSpPr>
            <p:cNvPr id="350" name="Group 349">
              <a:extLst>
                <a:ext uri="{FF2B5EF4-FFF2-40B4-BE49-F238E27FC236}">
                  <a16:creationId xmlns:a16="http://schemas.microsoft.com/office/drawing/2014/main" id="{F72E0C94-4A92-42C1-BF7B-5A672A191B70}"/>
                </a:ext>
              </a:extLst>
            </p:cNvPr>
            <p:cNvGrpSpPr/>
            <p:nvPr/>
          </p:nvGrpSpPr>
          <p:grpSpPr>
            <a:xfrm>
              <a:off x="5413567" y="3264505"/>
              <a:ext cx="1419118" cy="1957564"/>
              <a:chOff x="5083236" y="3439163"/>
              <a:chExt cx="1419118" cy="1957564"/>
            </a:xfrm>
          </p:grpSpPr>
          <p:sp>
            <p:nvSpPr>
              <p:cNvPr id="161" name="Cylinder 160">
                <a:extLst>
                  <a:ext uri="{FF2B5EF4-FFF2-40B4-BE49-F238E27FC236}">
                    <a16:creationId xmlns:a16="http://schemas.microsoft.com/office/drawing/2014/main" id="{2C66E00C-5F0D-405A-A567-6604B0A23971}"/>
                  </a:ext>
                </a:extLst>
              </p:cNvPr>
              <p:cNvSpPr/>
              <p:nvPr/>
            </p:nvSpPr>
            <p:spPr>
              <a:xfrm>
                <a:off x="5083236" y="3439163"/>
                <a:ext cx="1419118" cy="1957564"/>
              </a:xfrm>
              <a:prstGeom prst="can">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ysClr val="windowText" lastClr="000000"/>
                    </a:solidFill>
                  </a:rPr>
                  <a:t>Disk</a:t>
                </a:r>
              </a:p>
            </p:txBody>
          </p:sp>
          <p:grpSp>
            <p:nvGrpSpPr>
              <p:cNvPr id="162" name="Group 161">
                <a:extLst>
                  <a:ext uri="{FF2B5EF4-FFF2-40B4-BE49-F238E27FC236}">
                    <a16:creationId xmlns:a16="http://schemas.microsoft.com/office/drawing/2014/main" id="{4C18FDDB-9259-4C94-B22E-3A3631AB26A3}"/>
                  </a:ext>
                </a:extLst>
              </p:cNvPr>
              <p:cNvGrpSpPr>
                <a:grpSpLocks noChangeAspect="1"/>
              </p:cNvGrpSpPr>
              <p:nvPr/>
            </p:nvGrpSpPr>
            <p:grpSpPr>
              <a:xfrm>
                <a:off x="5466090" y="4214147"/>
                <a:ext cx="714414" cy="415477"/>
                <a:chOff x="2056124" y="3722398"/>
                <a:chExt cx="740664" cy="430744"/>
              </a:xfrm>
            </p:grpSpPr>
            <p:sp>
              <p:nvSpPr>
                <p:cNvPr id="163" name="Rectangle 162">
                  <a:extLst>
                    <a:ext uri="{FF2B5EF4-FFF2-40B4-BE49-F238E27FC236}">
                      <a16:creationId xmlns:a16="http://schemas.microsoft.com/office/drawing/2014/main" id="{750524D2-C5B6-4915-A571-3FC5372A7BA5}"/>
                    </a:ext>
                  </a:extLst>
                </p:cNvPr>
                <p:cNvSpPr/>
                <p:nvPr/>
              </p:nvSpPr>
              <p:spPr>
                <a:xfrm>
                  <a:off x="2056124" y="3722398"/>
                  <a:ext cx="740664" cy="430744"/>
                </a:xfrm>
                <a:prstGeom prst="rect">
                  <a:avLst/>
                </a:prstGeom>
                <a:solidFill>
                  <a:schemeClr val="accent6">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4" name="Oval 163">
                  <a:extLst>
                    <a:ext uri="{FF2B5EF4-FFF2-40B4-BE49-F238E27FC236}">
                      <a16:creationId xmlns:a16="http://schemas.microsoft.com/office/drawing/2014/main" id="{611B21D2-C3A8-4E0E-AF84-859FB1EF6692}"/>
                    </a:ext>
                  </a:extLst>
                </p:cNvPr>
                <p:cNvSpPr/>
                <p:nvPr/>
              </p:nvSpPr>
              <p:spPr>
                <a:xfrm>
                  <a:off x="2281619" y="3747709"/>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D11942E2-D9C8-4A46-8471-6C54BCE2100E}"/>
                    </a:ext>
                  </a:extLst>
                </p:cNvPr>
                <p:cNvSpPr/>
                <p:nvPr/>
              </p:nvSpPr>
              <p:spPr>
                <a:xfrm>
                  <a:off x="2453433" y="3822410"/>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DA04BED-ED6A-4104-BE05-845172C6451E}"/>
                    </a:ext>
                  </a:extLst>
                </p:cNvPr>
                <p:cNvSpPr/>
                <p:nvPr/>
              </p:nvSpPr>
              <p:spPr>
                <a:xfrm>
                  <a:off x="2647275" y="37513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67" name="Straight Arrow Connector 166">
                  <a:extLst>
                    <a:ext uri="{FF2B5EF4-FFF2-40B4-BE49-F238E27FC236}">
                      <a16:creationId xmlns:a16="http://schemas.microsoft.com/office/drawing/2014/main" id="{CCA642F6-7911-47DC-9253-88E95A4A19A4}"/>
                    </a:ext>
                  </a:extLst>
                </p:cNvPr>
                <p:cNvCxnSpPr>
                  <a:stCxn id="164" idx="6"/>
                  <a:endCxn id="165" idx="1"/>
                </p:cNvCxnSpPr>
                <p:nvPr/>
              </p:nvCxnSpPr>
              <p:spPr>
                <a:xfrm>
                  <a:off x="2394778" y="3805389"/>
                  <a:ext cx="75227" cy="3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506B3B1C-98DA-40DA-85D6-3C46A1C170AF}"/>
                    </a:ext>
                  </a:extLst>
                </p:cNvPr>
                <p:cNvCxnSpPr>
                  <a:cxnSpLocks/>
                  <a:stCxn id="165" idx="7"/>
                  <a:endCxn id="166" idx="2"/>
                </p:cNvCxnSpPr>
                <p:nvPr/>
              </p:nvCxnSpPr>
              <p:spPr>
                <a:xfrm flipV="1">
                  <a:off x="2550020" y="3809060"/>
                  <a:ext cx="97255" cy="3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9" name="Oval 168">
                  <a:extLst>
                    <a:ext uri="{FF2B5EF4-FFF2-40B4-BE49-F238E27FC236}">
                      <a16:creationId xmlns:a16="http://schemas.microsoft.com/office/drawing/2014/main" id="{0477F22E-3D1E-4DF6-B9BB-A6698725422E}"/>
                    </a:ext>
                  </a:extLst>
                </p:cNvPr>
                <p:cNvSpPr/>
                <p:nvPr/>
              </p:nvSpPr>
              <p:spPr>
                <a:xfrm>
                  <a:off x="2077722" y="4009732"/>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7099598-9202-4ADD-8E39-B1EC4EF7F7B0}"/>
                    </a:ext>
                  </a:extLst>
                </p:cNvPr>
                <p:cNvSpPr/>
                <p:nvPr/>
              </p:nvSpPr>
              <p:spPr>
                <a:xfrm>
                  <a:off x="2244284" y="3871893"/>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7FBC22D9-FC34-4713-AE51-8578634EFA09}"/>
                    </a:ext>
                  </a:extLst>
                </p:cNvPr>
                <p:cNvSpPr/>
                <p:nvPr/>
              </p:nvSpPr>
              <p:spPr>
                <a:xfrm>
                  <a:off x="2381249" y="3970034"/>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FD373E65-3384-40A0-9361-A5B994A6ECBC}"/>
                    </a:ext>
                  </a:extLst>
                </p:cNvPr>
                <p:cNvSpPr/>
                <p:nvPr/>
              </p:nvSpPr>
              <p:spPr>
                <a:xfrm>
                  <a:off x="2063587" y="37529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F60DF585-1D8C-4A39-952A-26A20B10F4D3}"/>
                    </a:ext>
                  </a:extLst>
                </p:cNvPr>
                <p:cNvSpPr/>
                <p:nvPr/>
              </p:nvSpPr>
              <p:spPr>
                <a:xfrm>
                  <a:off x="2623167" y="4002408"/>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656C7E38-0C54-4FD3-8994-E9619060F04C}"/>
                    </a:ext>
                  </a:extLst>
                </p:cNvPr>
                <p:cNvCxnSpPr>
                  <a:cxnSpLocks/>
                  <a:stCxn id="171" idx="6"/>
                  <a:endCxn id="173" idx="2"/>
                </p:cNvCxnSpPr>
                <p:nvPr/>
              </p:nvCxnSpPr>
              <p:spPr>
                <a:xfrm>
                  <a:off x="2494408" y="4027714"/>
                  <a:ext cx="128759" cy="32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9D425699-B5F2-4045-8831-D29ADD1EAD18}"/>
                    </a:ext>
                  </a:extLst>
                </p:cNvPr>
                <p:cNvCxnSpPr>
                  <a:cxnSpLocks/>
                  <a:stCxn id="172" idx="6"/>
                  <a:endCxn id="164" idx="2"/>
                </p:cNvCxnSpPr>
                <p:nvPr/>
              </p:nvCxnSpPr>
              <p:spPr>
                <a:xfrm flipV="1">
                  <a:off x="2176746" y="3805389"/>
                  <a:ext cx="104873" cy="5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7CB34816-47BE-448A-A5A8-037921AEAF84}"/>
                    </a:ext>
                  </a:extLst>
                </p:cNvPr>
                <p:cNvCxnSpPr>
                  <a:cxnSpLocks/>
                  <a:stCxn id="169" idx="6"/>
                  <a:endCxn id="171" idx="2"/>
                </p:cNvCxnSpPr>
                <p:nvPr/>
              </p:nvCxnSpPr>
              <p:spPr>
                <a:xfrm flipV="1">
                  <a:off x="2190881" y="4027714"/>
                  <a:ext cx="190368" cy="39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A4F0734E-B65F-46F1-B708-56636896D4D3}"/>
                    </a:ext>
                  </a:extLst>
                </p:cNvPr>
                <p:cNvCxnSpPr>
                  <a:cxnSpLocks/>
                  <a:stCxn id="165" idx="5"/>
                  <a:endCxn id="173" idx="1"/>
                </p:cNvCxnSpPr>
                <p:nvPr/>
              </p:nvCxnSpPr>
              <p:spPr>
                <a:xfrm>
                  <a:off x="2550020" y="3920876"/>
                  <a:ext cx="89719" cy="9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29B143F0-074B-467F-8E70-49F82BD5B63E}"/>
                    </a:ext>
                  </a:extLst>
                </p:cNvPr>
                <p:cNvCxnSpPr>
                  <a:cxnSpLocks/>
                  <a:stCxn id="170" idx="6"/>
                  <a:endCxn id="165" idx="2"/>
                </p:cNvCxnSpPr>
                <p:nvPr/>
              </p:nvCxnSpPr>
              <p:spPr>
                <a:xfrm flipV="1">
                  <a:off x="2357443" y="3880090"/>
                  <a:ext cx="95990" cy="49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20EEA693-A10C-4E4F-A350-8A8C06A68687}"/>
                    </a:ext>
                  </a:extLst>
                </p:cNvPr>
                <p:cNvCxnSpPr>
                  <a:cxnSpLocks/>
                  <a:stCxn id="169" idx="7"/>
                  <a:endCxn id="170" idx="3"/>
                </p:cNvCxnSpPr>
                <p:nvPr/>
              </p:nvCxnSpPr>
              <p:spPr>
                <a:xfrm flipV="1">
                  <a:off x="2174309" y="3970359"/>
                  <a:ext cx="86547" cy="56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64A6CF7E-F7E1-4C55-B683-EAFB4EFD59EF}"/>
                    </a:ext>
                  </a:extLst>
                </p:cNvPr>
                <p:cNvCxnSpPr>
                  <a:cxnSpLocks/>
                  <a:stCxn id="172" idx="4"/>
                  <a:endCxn id="169" idx="0"/>
                </p:cNvCxnSpPr>
                <p:nvPr/>
              </p:nvCxnSpPr>
              <p:spPr>
                <a:xfrm>
                  <a:off x="2120167" y="3868340"/>
                  <a:ext cx="14135" cy="141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356" name="Group 355">
              <a:extLst>
                <a:ext uri="{FF2B5EF4-FFF2-40B4-BE49-F238E27FC236}">
                  <a16:creationId xmlns:a16="http://schemas.microsoft.com/office/drawing/2014/main" id="{314FD66B-F15A-4DD2-8862-B2F57A7266EE}"/>
                </a:ext>
              </a:extLst>
            </p:cNvPr>
            <p:cNvGrpSpPr/>
            <p:nvPr/>
          </p:nvGrpSpPr>
          <p:grpSpPr>
            <a:xfrm>
              <a:off x="3975317" y="2851520"/>
              <a:ext cx="1110039" cy="2643840"/>
              <a:chOff x="4016413" y="2851520"/>
              <a:chExt cx="1110039" cy="2643840"/>
            </a:xfrm>
          </p:grpSpPr>
          <p:grpSp>
            <p:nvGrpSpPr>
              <p:cNvPr id="249" name="Group 248">
                <a:extLst>
                  <a:ext uri="{FF2B5EF4-FFF2-40B4-BE49-F238E27FC236}">
                    <a16:creationId xmlns:a16="http://schemas.microsoft.com/office/drawing/2014/main" id="{EB0E8019-369E-461F-B7E8-180698D6FA08}"/>
                  </a:ext>
                </a:extLst>
              </p:cNvPr>
              <p:cNvGrpSpPr>
                <a:grpSpLocks noChangeAspect="1"/>
              </p:cNvGrpSpPr>
              <p:nvPr/>
            </p:nvGrpSpPr>
            <p:grpSpPr>
              <a:xfrm>
                <a:off x="4016413" y="3366940"/>
                <a:ext cx="1110039" cy="645558"/>
                <a:chOff x="2056124" y="3722398"/>
                <a:chExt cx="740664" cy="430744"/>
              </a:xfrm>
            </p:grpSpPr>
            <p:sp>
              <p:nvSpPr>
                <p:cNvPr id="250" name="Rectangle 249">
                  <a:extLst>
                    <a:ext uri="{FF2B5EF4-FFF2-40B4-BE49-F238E27FC236}">
                      <a16:creationId xmlns:a16="http://schemas.microsoft.com/office/drawing/2014/main" id="{35330506-D43D-42E4-8D62-55FEB306786C}"/>
                    </a:ext>
                  </a:extLst>
                </p:cNvPr>
                <p:cNvSpPr/>
                <p:nvPr/>
              </p:nvSpPr>
              <p:spPr>
                <a:xfrm>
                  <a:off x="2056124" y="3722398"/>
                  <a:ext cx="740664" cy="430744"/>
                </a:xfrm>
                <a:prstGeom prst="rect">
                  <a:avLst/>
                </a:prstGeom>
                <a:solidFill>
                  <a:schemeClr val="accent6">
                    <a:lumMod val="60000"/>
                    <a:lumOff val="4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51" name="Oval 250">
                  <a:extLst>
                    <a:ext uri="{FF2B5EF4-FFF2-40B4-BE49-F238E27FC236}">
                      <a16:creationId xmlns:a16="http://schemas.microsoft.com/office/drawing/2014/main" id="{07461C46-7894-47F9-A4B9-87189FB26338}"/>
                    </a:ext>
                  </a:extLst>
                </p:cNvPr>
                <p:cNvSpPr/>
                <p:nvPr/>
              </p:nvSpPr>
              <p:spPr>
                <a:xfrm>
                  <a:off x="2281619" y="3747709"/>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E60B9212-A8AC-46BF-9239-0BF88445EDF9}"/>
                    </a:ext>
                  </a:extLst>
                </p:cNvPr>
                <p:cNvSpPr/>
                <p:nvPr/>
              </p:nvSpPr>
              <p:spPr>
                <a:xfrm>
                  <a:off x="2453433" y="3822410"/>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826E9DB1-8BE9-4493-ACB5-047F3C24F917}"/>
                    </a:ext>
                  </a:extLst>
                </p:cNvPr>
                <p:cNvSpPr/>
                <p:nvPr/>
              </p:nvSpPr>
              <p:spPr>
                <a:xfrm>
                  <a:off x="2647275" y="37513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54" name="Straight Arrow Connector 253">
                  <a:extLst>
                    <a:ext uri="{FF2B5EF4-FFF2-40B4-BE49-F238E27FC236}">
                      <a16:creationId xmlns:a16="http://schemas.microsoft.com/office/drawing/2014/main" id="{E5EBC874-996E-4B64-BA5E-AF40A9BAFD42}"/>
                    </a:ext>
                  </a:extLst>
                </p:cNvPr>
                <p:cNvCxnSpPr>
                  <a:stCxn id="251" idx="6"/>
                  <a:endCxn id="252" idx="1"/>
                </p:cNvCxnSpPr>
                <p:nvPr/>
              </p:nvCxnSpPr>
              <p:spPr>
                <a:xfrm>
                  <a:off x="2394778" y="3805389"/>
                  <a:ext cx="75227" cy="3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CC8FD970-CC13-4337-BE6C-EDF082CB4D24}"/>
                    </a:ext>
                  </a:extLst>
                </p:cNvPr>
                <p:cNvCxnSpPr>
                  <a:cxnSpLocks/>
                  <a:stCxn id="252" idx="7"/>
                  <a:endCxn id="253" idx="2"/>
                </p:cNvCxnSpPr>
                <p:nvPr/>
              </p:nvCxnSpPr>
              <p:spPr>
                <a:xfrm flipV="1">
                  <a:off x="2550020" y="3809060"/>
                  <a:ext cx="97255" cy="3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6" name="Oval 255">
                  <a:extLst>
                    <a:ext uri="{FF2B5EF4-FFF2-40B4-BE49-F238E27FC236}">
                      <a16:creationId xmlns:a16="http://schemas.microsoft.com/office/drawing/2014/main" id="{DFEAC7C1-1CD2-4CFF-8747-05A1D4FC8237}"/>
                    </a:ext>
                  </a:extLst>
                </p:cNvPr>
                <p:cNvSpPr/>
                <p:nvPr/>
              </p:nvSpPr>
              <p:spPr>
                <a:xfrm>
                  <a:off x="2077722" y="4009732"/>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984381B2-7220-4D44-9228-22F7261006B7}"/>
                    </a:ext>
                  </a:extLst>
                </p:cNvPr>
                <p:cNvSpPr/>
                <p:nvPr/>
              </p:nvSpPr>
              <p:spPr>
                <a:xfrm>
                  <a:off x="2244284" y="3871893"/>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7CFAD657-EEC4-44BF-B65F-211AC5A0BBA4}"/>
                    </a:ext>
                  </a:extLst>
                </p:cNvPr>
                <p:cNvSpPr/>
                <p:nvPr/>
              </p:nvSpPr>
              <p:spPr>
                <a:xfrm>
                  <a:off x="2381249" y="3970034"/>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A7BAF553-5403-4D88-8E93-F012D2659849}"/>
                    </a:ext>
                  </a:extLst>
                </p:cNvPr>
                <p:cNvSpPr/>
                <p:nvPr/>
              </p:nvSpPr>
              <p:spPr>
                <a:xfrm>
                  <a:off x="2063587" y="37529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A230ECBA-6EE9-4A7E-8556-AE9D45B7A562}"/>
                    </a:ext>
                  </a:extLst>
                </p:cNvPr>
                <p:cNvSpPr/>
                <p:nvPr/>
              </p:nvSpPr>
              <p:spPr>
                <a:xfrm>
                  <a:off x="2623167" y="4002408"/>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61" name="Straight Arrow Connector 260">
                  <a:extLst>
                    <a:ext uri="{FF2B5EF4-FFF2-40B4-BE49-F238E27FC236}">
                      <a16:creationId xmlns:a16="http://schemas.microsoft.com/office/drawing/2014/main" id="{05459767-9B44-4C1E-9776-CAFC01D0999C}"/>
                    </a:ext>
                  </a:extLst>
                </p:cNvPr>
                <p:cNvCxnSpPr>
                  <a:cxnSpLocks/>
                  <a:stCxn id="258" idx="6"/>
                  <a:endCxn id="260" idx="2"/>
                </p:cNvCxnSpPr>
                <p:nvPr/>
              </p:nvCxnSpPr>
              <p:spPr>
                <a:xfrm>
                  <a:off x="2494408" y="4027714"/>
                  <a:ext cx="128759" cy="32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2" name="Straight Arrow Connector 261">
                  <a:extLst>
                    <a:ext uri="{FF2B5EF4-FFF2-40B4-BE49-F238E27FC236}">
                      <a16:creationId xmlns:a16="http://schemas.microsoft.com/office/drawing/2014/main" id="{5172D4C0-775E-4E5C-BBA3-BEAA1AD816F8}"/>
                    </a:ext>
                  </a:extLst>
                </p:cNvPr>
                <p:cNvCxnSpPr>
                  <a:cxnSpLocks/>
                  <a:stCxn id="259" idx="6"/>
                  <a:endCxn id="251" idx="2"/>
                </p:cNvCxnSpPr>
                <p:nvPr/>
              </p:nvCxnSpPr>
              <p:spPr>
                <a:xfrm flipV="1">
                  <a:off x="2176746" y="3805389"/>
                  <a:ext cx="104873" cy="5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3" name="Straight Arrow Connector 262">
                  <a:extLst>
                    <a:ext uri="{FF2B5EF4-FFF2-40B4-BE49-F238E27FC236}">
                      <a16:creationId xmlns:a16="http://schemas.microsoft.com/office/drawing/2014/main" id="{9B5D944F-A55C-4351-A947-9D409772989D}"/>
                    </a:ext>
                  </a:extLst>
                </p:cNvPr>
                <p:cNvCxnSpPr>
                  <a:cxnSpLocks/>
                  <a:stCxn id="256" idx="6"/>
                  <a:endCxn id="258" idx="2"/>
                </p:cNvCxnSpPr>
                <p:nvPr/>
              </p:nvCxnSpPr>
              <p:spPr>
                <a:xfrm flipV="1">
                  <a:off x="2190881" y="4027714"/>
                  <a:ext cx="190368" cy="39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4" name="Straight Arrow Connector 263">
                  <a:extLst>
                    <a:ext uri="{FF2B5EF4-FFF2-40B4-BE49-F238E27FC236}">
                      <a16:creationId xmlns:a16="http://schemas.microsoft.com/office/drawing/2014/main" id="{6298C46C-C42B-435E-B754-75A7239609ED}"/>
                    </a:ext>
                  </a:extLst>
                </p:cNvPr>
                <p:cNvCxnSpPr>
                  <a:cxnSpLocks/>
                  <a:stCxn id="252" idx="5"/>
                  <a:endCxn id="260" idx="1"/>
                </p:cNvCxnSpPr>
                <p:nvPr/>
              </p:nvCxnSpPr>
              <p:spPr>
                <a:xfrm>
                  <a:off x="2550020" y="3920876"/>
                  <a:ext cx="89719" cy="9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5" name="Straight Arrow Connector 264">
                  <a:extLst>
                    <a:ext uri="{FF2B5EF4-FFF2-40B4-BE49-F238E27FC236}">
                      <a16:creationId xmlns:a16="http://schemas.microsoft.com/office/drawing/2014/main" id="{29EF7648-F95B-47F4-9F67-C28453E3A2D5}"/>
                    </a:ext>
                  </a:extLst>
                </p:cNvPr>
                <p:cNvCxnSpPr>
                  <a:cxnSpLocks/>
                  <a:stCxn id="257" idx="6"/>
                  <a:endCxn id="252" idx="2"/>
                </p:cNvCxnSpPr>
                <p:nvPr/>
              </p:nvCxnSpPr>
              <p:spPr>
                <a:xfrm flipV="1">
                  <a:off x="2357443" y="3880090"/>
                  <a:ext cx="95990" cy="49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6" name="Straight Arrow Connector 265">
                  <a:extLst>
                    <a:ext uri="{FF2B5EF4-FFF2-40B4-BE49-F238E27FC236}">
                      <a16:creationId xmlns:a16="http://schemas.microsoft.com/office/drawing/2014/main" id="{99EFE32B-9CA4-4290-BDB6-B0353DB6DF9B}"/>
                    </a:ext>
                  </a:extLst>
                </p:cNvPr>
                <p:cNvCxnSpPr>
                  <a:cxnSpLocks/>
                  <a:stCxn id="256" idx="7"/>
                  <a:endCxn id="257" idx="3"/>
                </p:cNvCxnSpPr>
                <p:nvPr/>
              </p:nvCxnSpPr>
              <p:spPr>
                <a:xfrm flipV="1">
                  <a:off x="2174309" y="3970359"/>
                  <a:ext cx="86547" cy="56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7" name="Straight Arrow Connector 266">
                  <a:extLst>
                    <a:ext uri="{FF2B5EF4-FFF2-40B4-BE49-F238E27FC236}">
                      <a16:creationId xmlns:a16="http://schemas.microsoft.com/office/drawing/2014/main" id="{F9D10C13-9FFF-4781-854C-6703A20D5770}"/>
                    </a:ext>
                  </a:extLst>
                </p:cNvPr>
                <p:cNvCxnSpPr>
                  <a:cxnSpLocks/>
                  <a:stCxn id="259" idx="4"/>
                  <a:endCxn id="256" idx="0"/>
                </p:cNvCxnSpPr>
                <p:nvPr/>
              </p:nvCxnSpPr>
              <p:spPr>
                <a:xfrm>
                  <a:off x="2120167" y="3868340"/>
                  <a:ext cx="14135" cy="141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68" name="Rectangle 267">
                <a:extLst>
                  <a:ext uri="{FF2B5EF4-FFF2-40B4-BE49-F238E27FC236}">
                    <a16:creationId xmlns:a16="http://schemas.microsoft.com/office/drawing/2014/main" id="{DE564EAB-5EF4-41F0-848D-690A7EA7A09B}"/>
                  </a:ext>
                </a:extLst>
              </p:cNvPr>
              <p:cNvSpPr/>
              <p:nvPr/>
            </p:nvSpPr>
            <p:spPr>
              <a:xfrm>
                <a:off x="4016413" y="2851520"/>
                <a:ext cx="1110039" cy="2643840"/>
              </a:xfrm>
              <a:prstGeom prst="rect">
                <a:avLst/>
              </a:prstGeom>
              <a:noFill/>
            </p:spPr>
            <p:style>
              <a:lnRef idx="2">
                <a:schemeClr val="dk1"/>
              </a:lnRef>
              <a:fillRef idx="1">
                <a:schemeClr val="lt1"/>
              </a:fillRef>
              <a:effectRef idx="0">
                <a:schemeClr val="dk1"/>
              </a:effectRef>
              <a:fontRef idx="minor">
                <a:schemeClr val="dk1"/>
              </a:fontRef>
            </p:style>
            <p:txBody>
              <a:bodyPr rtlCol="0" anchor="b" anchorCtr="0"/>
              <a:lstStyle/>
              <a:p>
                <a:pPr algn="ctr"/>
                <a:r>
                  <a:rPr lang="en-US" sz="1600" dirty="0"/>
                  <a:t>Process 1</a:t>
                </a:r>
              </a:p>
            </p:txBody>
          </p:sp>
        </p:grpSp>
        <p:grpSp>
          <p:nvGrpSpPr>
            <p:cNvPr id="357" name="Group 356">
              <a:extLst>
                <a:ext uri="{FF2B5EF4-FFF2-40B4-BE49-F238E27FC236}">
                  <a16:creationId xmlns:a16="http://schemas.microsoft.com/office/drawing/2014/main" id="{D59FFDC1-0E38-4850-A149-2C0276245BBB}"/>
                </a:ext>
              </a:extLst>
            </p:cNvPr>
            <p:cNvGrpSpPr/>
            <p:nvPr/>
          </p:nvGrpSpPr>
          <p:grpSpPr>
            <a:xfrm>
              <a:off x="7160896" y="2851520"/>
              <a:ext cx="1110039" cy="2643840"/>
              <a:chOff x="7130074" y="2851520"/>
              <a:chExt cx="1110039" cy="2643840"/>
            </a:xfrm>
          </p:grpSpPr>
          <p:grpSp>
            <p:nvGrpSpPr>
              <p:cNvPr id="269" name="Group 268">
                <a:extLst>
                  <a:ext uri="{FF2B5EF4-FFF2-40B4-BE49-F238E27FC236}">
                    <a16:creationId xmlns:a16="http://schemas.microsoft.com/office/drawing/2014/main" id="{DFB1DF33-F6E3-4E73-B07A-6F4A0826791D}"/>
                  </a:ext>
                </a:extLst>
              </p:cNvPr>
              <p:cNvGrpSpPr>
                <a:grpSpLocks noChangeAspect="1"/>
              </p:cNvGrpSpPr>
              <p:nvPr/>
            </p:nvGrpSpPr>
            <p:grpSpPr>
              <a:xfrm>
                <a:off x="7130074" y="3913589"/>
                <a:ext cx="1110039" cy="645558"/>
                <a:chOff x="2056124" y="3722398"/>
                <a:chExt cx="740664" cy="430744"/>
              </a:xfrm>
            </p:grpSpPr>
            <p:sp>
              <p:nvSpPr>
                <p:cNvPr id="270" name="Rectangle 269">
                  <a:extLst>
                    <a:ext uri="{FF2B5EF4-FFF2-40B4-BE49-F238E27FC236}">
                      <a16:creationId xmlns:a16="http://schemas.microsoft.com/office/drawing/2014/main" id="{3A1950D6-45BF-40A1-94BF-BFF46343768A}"/>
                    </a:ext>
                  </a:extLst>
                </p:cNvPr>
                <p:cNvSpPr/>
                <p:nvPr/>
              </p:nvSpPr>
              <p:spPr>
                <a:xfrm>
                  <a:off x="2056124" y="3722398"/>
                  <a:ext cx="740664" cy="430744"/>
                </a:xfrm>
                <a:prstGeom prst="rect">
                  <a:avLst/>
                </a:prstGeom>
                <a:solidFill>
                  <a:schemeClr val="accent6">
                    <a:lumMod val="60000"/>
                    <a:lumOff val="4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1" name="Oval 270">
                  <a:extLst>
                    <a:ext uri="{FF2B5EF4-FFF2-40B4-BE49-F238E27FC236}">
                      <a16:creationId xmlns:a16="http://schemas.microsoft.com/office/drawing/2014/main" id="{AE75379C-E33A-4316-A37E-14E5B6E66CAA}"/>
                    </a:ext>
                  </a:extLst>
                </p:cNvPr>
                <p:cNvSpPr/>
                <p:nvPr/>
              </p:nvSpPr>
              <p:spPr>
                <a:xfrm>
                  <a:off x="2281619" y="3747709"/>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AC9F8845-8A67-4769-BBAB-E1BD40BF9192}"/>
                    </a:ext>
                  </a:extLst>
                </p:cNvPr>
                <p:cNvSpPr/>
                <p:nvPr/>
              </p:nvSpPr>
              <p:spPr>
                <a:xfrm>
                  <a:off x="2453433" y="3822410"/>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694CE405-F582-43E7-95ED-8657E3110AEC}"/>
                    </a:ext>
                  </a:extLst>
                </p:cNvPr>
                <p:cNvSpPr/>
                <p:nvPr/>
              </p:nvSpPr>
              <p:spPr>
                <a:xfrm>
                  <a:off x="2647275" y="37513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4" name="Straight Arrow Connector 273">
                  <a:extLst>
                    <a:ext uri="{FF2B5EF4-FFF2-40B4-BE49-F238E27FC236}">
                      <a16:creationId xmlns:a16="http://schemas.microsoft.com/office/drawing/2014/main" id="{12A1B074-59A9-4936-BA8A-992103082ACB}"/>
                    </a:ext>
                  </a:extLst>
                </p:cNvPr>
                <p:cNvCxnSpPr>
                  <a:stCxn id="271" idx="6"/>
                  <a:endCxn id="272" idx="1"/>
                </p:cNvCxnSpPr>
                <p:nvPr/>
              </p:nvCxnSpPr>
              <p:spPr>
                <a:xfrm>
                  <a:off x="2394778" y="3805389"/>
                  <a:ext cx="75227" cy="3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5" name="Straight Arrow Connector 274">
                  <a:extLst>
                    <a:ext uri="{FF2B5EF4-FFF2-40B4-BE49-F238E27FC236}">
                      <a16:creationId xmlns:a16="http://schemas.microsoft.com/office/drawing/2014/main" id="{BA40F67B-CA2A-47C1-B233-F1CA7D74FC57}"/>
                    </a:ext>
                  </a:extLst>
                </p:cNvPr>
                <p:cNvCxnSpPr>
                  <a:cxnSpLocks/>
                  <a:stCxn id="272" idx="7"/>
                  <a:endCxn id="273" idx="2"/>
                </p:cNvCxnSpPr>
                <p:nvPr/>
              </p:nvCxnSpPr>
              <p:spPr>
                <a:xfrm flipV="1">
                  <a:off x="2550020" y="3809060"/>
                  <a:ext cx="97255" cy="3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6" name="Oval 275">
                  <a:extLst>
                    <a:ext uri="{FF2B5EF4-FFF2-40B4-BE49-F238E27FC236}">
                      <a16:creationId xmlns:a16="http://schemas.microsoft.com/office/drawing/2014/main" id="{AC126C6D-AB11-41A7-9042-85557D9FE9D8}"/>
                    </a:ext>
                  </a:extLst>
                </p:cNvPr>
                <p:cNvSpPr/>
                <p:nvPr/>
              </p:nvSpPr>
              <p:spPr>
                <a:xfrm>
                  <a:off x="2077722" y="4009732"/>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CB81A712-FD0F-4754-A221-DBD0BDD6441F}"/>
                    </a:ext>
                  </a:extLst>
                </p:cNvPr>
                <p:cNvSpPr/>
                <p:nvPr/>
              </p:nvSpPr>
              <p:spPr>
                <a:xfrm>
                  <a:off x="2244284" y="3871893"/>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684934A-6EB1-441E-87E0-98E8BC59A91C}"/>
                    </a:ext>
                  </a:extLst>
                </p:cNvPr>
                <p:cNvSpPr/>
                <p:nvPr/>
              </p:nvSpPr>
              <p:spPr>
                <a:xfrm>
                  <a:off x="2381249" y="3970034"/>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D324F859-57E8-4E9B-9FD6-DEC3DACC9578}"/>
                    </a:ext>
                  </a:extLst>
                </p:cNvPr>
                <p:cNvSpPr/>
                <p:nvPr/>
              </p:nvSpPr>
              <p:spPr>
                <a:xfrm>
                  <a:off x="2063587" y="37529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75F07B84-F65D-4A3A-AD49-71D4EE3DCC6C}"/>
                    </a:ext>
                  </a:extLst>
                </p:cNvPr>
                <p:cNvSpPr/>
                <p:nvPr/>
              </p:nvSpPr>
              <p:spPr>
                <a:xfrm>
                  <a:off x="2623167" y="4002408"/>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1" name="Straight Arrow Connector 280">
                  <a:extLst>
                    <a:ext uri="{FF2B5EF4-FFF2-40B4-BE49-F238E27FC236}">
                      <a16:creationId xmlns:a16="http://schemas.microsoft.com/office/drawing/2014/main" id="{9A4B2ABB-FFDC-4FAF-83A9-92B7222CFC2B}"/>
                    </a:ext>
                  </a:extLst>
                </p:cNvPr>
                <p:cNvCxnSpPr>
                  <a:cxnSpLocks/>
                  <a:stCxn id="278" idx="6"/>
                  <a:endCxn id="280" idx="2"/>
                </p:cNvCxnSpPr>
                <p:nvPr/>
              </p:nvCxnSpPr>
              <p:spPr>
                <a:xfrm>
                  <a:off x="2494408" y="4027714"/>
                  <a:ext cx="128759" cy="32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2" name="Straight Arrow Connector 281">
                  <a:extLst>
                    <a:ext uri="{FF2B5EF4-FFF2-40B4-BE49-F238E27FC236}">
                      <a16:creationId xmlns:a16="http://schemas.microsoft.com/office/drawing/2014/main" id="{C3D9D6F3-8834-4B4E-A04C-CF74AA44E0ED}"/>
                    </a:ext>
                  </a:extLst>
                </p:cNvPr>
                <p:cNvCxnSpPr>
                  <a:cxnSpLocks/>
                  <a:stCxn id="279" idx="6"/>
                  <a:endCxn id="271" idx="2"/>
                </p:cNvCxnSpPr>
                <p:nvPr/>
              </p:nvCxnSpPr>
              <p:spPr>
                <a:xfrm flipV="1">
                  <a:off x="2176746" y="3805389"/>
                  <a:ext cx="104873" cy="5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3" name="Straight Arrow Connector 282">
                  <a:extLst>
                    <a:ext uri="{FF2B5EF4-FFF2-40B4-BE49-F238E27FC236}">
                      <a16:creationId xmlns:a16="http://schemas.microsoft.com/office/drawing/2014/main" id="{9D03AA40-B061-48B1-915F-F327642AA0FE}"/>
                    </a:ext>
                  </a:extLst>
                </p:cNvPr>
                <p:cNvCxnSpPr>
                  <a:cxnSpLocks/>
                  <a:stCxn id="276" idx="6"/>
                  <a:endCxn id="278" idx="2"/>
                </p:cNvCxnSpPr>
                <p:nvPr/>
              </p:nvCxnSpPr>
              <p:spPr>
                <a:xfrm flipV="1">
                  <a:off x="2190881" y="4027714"/>
                  <a:ext cx="190368" cy="39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4" name="Straight Arrow Connector 283">
                  <a:extLst>
                    <a:ext uri="{FF2B5EF4-FFF2-40B4-BE49-F238E27FC236}">
                      <a16:creationId xmlns:a16="http://schemas.microsoft.com/office/drawing/2014/main" id="{6B6A3A89-7739-4B29-92F2-704F7007543D}"/>
                    </a:ext>
                  </a:extLst>
                </p:cNvPr>
                <p:cNvCxnSpPr>
                  <a:cxnSpLocks/>
                  <a:stCxn id="272" idx="5"/>
                  <a:endCxn id="280" idx="1"/>
                </p:cNvCxnSpPr>
                <p:nvPr/>
              </p:nvCxnSpPr>
              <p:spPr>
                <a:xfrm>
                  <a:off x="2550020" y="3920876"/>
                  <a:ext cx="89719" cy="9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5" name="Straight Arrow Connector 284">
                  <a:extLst>
                    <a:ext uri="{FF2B5EF4-FFF2-40B4-BE49-F238E27FC236}">
                      <a16:creationId xmlns:a16="http://schemas.microsoft.com/office/drawing/2014/main" id="{8F50EDA1-90DA-423A-BEAB-C51CCD8D48B1}"/>
                    </a:ext>
                  </a:extLst>
                </p:cNvPr>
                <p:cNvCxnSpPr>
                  <a:cxnSpLocks/>
                  <a:stCxn id="277" idx="6"/>
                  <a:endCxn id="272" idx="2"/>
                </p:cNvCxnSpPr>
                <p:nvPr/>
              </p:nvCxnSpPr>
              <p:spPr>
                <a:xfrm flipV="1">
                  <a:off x="2357443" y="3880090"/>
                  <a:ext cx="95990" cy="49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6" name="Straight Arrow Connector 285">
                  <a:extLst>
                    <a:ext uri="{FF2B5EF4-FFF2-40B4-BE49-F238E27FC236}">
                      <a16:creationId xmlns:a16="http://schemas.microsoft.com/office/drawing/2014/main" id="{2FA05B64-D4DA-45FE-A9C7-75DED0CAEF6B}"/>
                    </a:ext>
                  </a:extLst>
                </p:cNvPr>
                <p:cNvCxnSpPr>
                  <a:cxnSpLocks/>
                  <a:stCxn id="276" idx="7"/>
                  <a:endCxn id="277" idx="3"/>
                </p:cNvCxnSpPr>
                <p:nvPr/>
              </p:nvCxnSpPr>
              <p:spPr>
                <a:xfrm flipV="1">
                  <a:off x="2174309" y="3970359"/>
                  <a:ext cx="86547" cy="56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7" name="Straight Arrow Connector 286">
                  <a:extLst>
                    <a:ext uri="{FF2B5EF4-FFF2-40B4-BE49-F238E27FC236}">
                      <a16:creationId xmlns:a16="http://schemas.microsoft.com/office/drawing/2014/main" id="{7A215B9A-A2B7-4F77-BF1B-257131AA41CF}"/>
                    </a:ext>
                  </a:extLst>
                </p:cNvPr>
                <p:cNvCxnSpPr>
                  <a:cxnSpLocks/>
                  <a:stCxn id="279" idx="4"/>
                  <a:endCxn id="276" idx="0"/>
                </p:cNvCxnSpPr>
                <p:nvPr/>
              </p:nvCxnSpPr>
              <p:spPr>
                <a:xfrm>
                  <a:off x="2120167" y="3868340"/>
                  <a:ext cx="14135" cy="141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88" name="Rectangle 287">
                <a:extLst>
                  <a:ext uri="{FF2B5EF4-FFF2-40B4-BE49-F238E27FC236}">
                    <a16:creationId xmlns:a16="http://schemas.microsoft.com/office/drawing/2014/main" id="{7C0DA36F-1B34-43AD-910D-DF83DD4A08B7}"/>
                  </a:ext>
                </a:extLst>
              </p:cNvPr>
              <p:cNvSpPr/>
              <p:nvPr/>
            </p:nvSpPr>
            <p:spPr>
              <a:xfrm>
                <a:off x="7130074" y="2851520"/>
                <a:ext cx="1110039" cy="2643840"/>
              </a:xfrm>
              <a:prstGeom prst="rect">
                <a:avLst/>
              </a:prstGeom>
              <a:noFill/>
            </p:spPr>
            <p:style>
              <a:lnRef idx="2">
                <a:schemeClr val="dk1"/>
              </a:lnRef>
              <a:fillRef idx="1">
                <a:schemeClr val="lt1"/>
              </a:fillRef>
              <a:effectRef idx="0">
                <a:schemeClr val="dk1"/>
              </a:effectRef>
              <a:fontRef idx="minor">
                <a:schemeClr val="dk1"/>
              </a:fontRef>
            </p:style>
            <p:txBody>
              <a:bodyPr rtlCol="0" anchor="b" anchorCtr="0"/>
              <a:lstStyle/>
              <a:p>
                <a:pPr algn="ctr"/>
                <a:r>
                  <a:rPr lang="en-US" sz="1600" dirty="0"/>
                  <a:t>Process 2</a:t>
                </a:r>
              </a:p>
            </p:txBody>
          </p:sp>
        </p:grpSp>
        <p:cxnSp>
          <p:nvCxnSpPr>
            <p:cNvPr id="289" name="Straight Arrow Connector 288">
              <a:extLst>
                <a:ext uri="{FF2B5EF4-FFF2-40B4-BE49-F238E27FC236}">
                  <a16:creationId xmlns:a16="http://schemas.microsoft.com/office/drawing/2014/main" id="{18759176-0A17-4AB2-910A-32DCE6B11F53}"/>
                </a:ext>
              </a:extLst>
            </p:cNvPr>
            <p:cNvCxnSpPr>
              <a:cxnSpLocks/>
            </p:cNvCxnSpPr>
            <p:nvPr/>
          </p:nvCxnSpPr>
          <p:spPr>
            <a:xfrm>
              <a:off x="5135161" y="3891397"/>
              <a:ext cx="228601" cy="131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1" name="Straight Arrow Connector 350">
              <a:extLst>
                <a:ext uri="{FF2B5EF4-FFF2-40B4-BE49-F238E27FC236}">
                  <a16:creationId xmlns:a16="http://schemas.microsoft.com/office/drawing/2014/main" id="{11B313FD-642C-4287-9305-35B8195AE6EB}"/>
                </a:ext>
              </a:extLst>
            </p:cNvPr>
            <p:cNvCxnSpPr>
              <a:cxnSpLocks/>
            </p:cNvCxnSpPr>
            <p:nvPr/>
          </p:nvCxnSpPr>
          <p:spPr>
            <a:xfrm flipV="1">
              <a:off x="6882490" y="4158456"/>
              <a:ext cx="228601" cy="131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8" name="Rectangle 7">
            <a:extLst>
              <a:ext uri="{FF2B5EF4-FFF2-40B4-BE49-F238E27FC236}">
                <a16:creationId xmlns:a16="http://schemas.microsoft.com/office/drawing/2014/main" id="{A4836436-2CDC-4E86-8676-74B323619BDC}"/>
              </a:ext>
            </a:extLst>
          </p:cNvPr>
          <p:cNvSpPr/>
          <p:nvPr/>
        </p:nvSpPr>
        <p:spPr>
          <a:xfrm>
            <a:off x="8309903" y="1558494"/>
            <a:ext cx="3637228" cy="596457"/>
          </a:xfrm>
          <a:prstGeom prst="rect">
            <a:avLst/>
          </a:prstGeom>
        </p:spPr>
        <p:txBody>
          <a:bodyPr wrap="square">
            <a:spAutoFit/>
          </a:bodyPr>
          <a:lstStyle/>
          <a:p>
            <a:pPr algn="ctr"/>
            <a:r>
              <a:rPr lang="en-US" dirty="0"/>
              <a:t>Persistent regions over byte-addressable non-volatile memory</a:t>
            </a:r>
          </a:p>
        </p:txBody>
      </p:sp>
      <p:grpSp>
        <p:nvGrpSpPr>
          <p:cNvPr id="365" name="Group 364">
            <a:extLst>
              <a:ext uri="{FF2B5EF4-FFF2-40B4-BE49-F238E27FC236}">
                <a16:creationId xmlns:a16="http://schemas.microsoft.com/office/drawing/2014/main" id="{F9330546-A11F-4BF5-93AA-FBA9BA5C603F}"/>
              </a:ext>
            </a:extLst>
          </p:cNvPr>
          <p:cNvGrpSpPr>
            <a:grpSpLocks noChangeAspect="1"/>
          </p:cNvGrpSpPr>
          <p:nvPr/>
        </p:nvGrpSpPr>
        <p:grpSpPr>
          <a:xfrm>
            <a:off x="8545340" y="2523936"/>
            <a:ext cx="3166354" cy="3494728"/>
            <a:chOff x="8548192" y="2166761"/>
            <a:chExt cx="3638085" cy="4015378"/>
          </a:xfrm>
        </p:grpSpPr>
        <p:grpSp>
          <p:nvGrpSpPr>
            <p:cNvPr id="359" name="Group 358">
              <a:extLst>
                <a:ext uri="{FF2B5EF4-FFF2-40B4-BE49-F238E27FC236}">
                  <a16:creationId xmlns:a16="http://schemas.microsoft.com/office/drawing/2014/main" id="{B421F81C-329A-4ED4-BFC5-8BB438C72418}"/>
                </a:ext>
              </a:extLst>
            </p:cNvPr>
            <p:cNvGrpSpPr/>
            <p:nvPr/>
          </p:nvGrpSpPr>
          <p:grpSpPr>
            <a:xfrm>
              <a:off x="9955754" y="2166761"/>
              <a:ext cx="822960" cy="4015378"/>
              <a:chOff x="9959418" y="2166761"/>
              <a:chExt cx="822960" cy="4015378"/>
            </a:xfrm>
          </p:grpSpPr>
          <p:sp>
            <p:nvSpPr>
              <p:cNvPr id="220" name="Rectangle 219">
                <a:extLst>
                  <a:ext uri="{FF2B5EF4-FFF2-40B4-BE49-F238E27FC236}">
                    <a16:creationId xmlns:a16="http://schemas.microsoft.com/office/drawing/2014/main" id="{DBF93DC1-2C02-408D-AAAC-732D5AD5C5D6}"/>
                  </a:ext>
                </a:extLst>
              </p:cNvPr>
              <p:cNvSpPr/>
              <p:nvPr/>
            </p:nvSpPr>
            <p:spPr>
              <a:xfrm>
                <a:off x="9959418" y="2166761"/>
                <a:ext cx="822960" cy="4015378"/>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b" anchorCtr="0"/>
              <a:lstStyle/>
              <a:p>
                <a:pPr algn="ctr"/>
                <a:r>
                  <a:rPr lang="en-US" sz="1600" dirty="0"/>
                  <a:t>NVM</a:t>
                </a:r>
              </a:p>
            </p:txBody>
          </p:sp>
          <p:grpSp>
            <p:nvGrpSpPr>
              <p:cNvPr id="201" name="Group 200">
                <a:extLst>
                  <a:ext uri="{FF2B5EF4-FFF2-40B4-BE49-F238E27FC236}">
                    <a16:creationId xmlns:a16="http://schemas.microsoft.com/office/drawing/2014/main" id="{0D1154CB-80D3-4763-BE40-51E842886C91}"/>
                  </a:ext>
                </a:extLst>
              </p:cNvPr>
              <p:cNvGrpSpPr>
                <a:grpSpLocks noChangeAspect="1"/>
              </p:cNvGrpSpPr>
              <p:nvPr/>
            </p:nvGrpSpPr>
            <p:grpSpPr>
              <a:xfrm>
                <a:off x="9959418" y="3709595"/>
                <a:ext cx="822960" cy="478604"/>
                <a:chOff x="2056124" y="3722398"/>
                <a:chExt cx="740664" cy="430744"/>
              </a:xfrm>
            </p:grpSpPr>
            <p:sp>
              <p:nvSpPr>
                <p:cNvPr id="202" name="Rectangle 201">
                  <a:extLst>
                    <a:ext uri="{FF2B5EF4-FFF2-40B4-BE49-F238E27FC236}">
                      <a16:creationId xmlns:a16="http://schemas.microsoft.com/office/drawing/2014/main" id="{B933F77E-31BF-4ECC-9579-7973CC431BBD}"/>
                    </a:ext>
                  </a:extLst>
                </p:cNvPr>
                <p:cNvSpPr/>
                <p:nvPr/>
              </p:nvSpPr>
              <p:spPr>
                <a:xfrm>
                  <a:off x="2056124" y="3722398"/>
                  <a:ext cx="740664" cy="430744"/>
                </a:xfrm>
                <a:prstGeom prst="rect">
                  <a:avLst/>
                </a:prstGeom>
                <a:solidFill>
                  <a:schemeClr val="accent6">
                    <a:lumMod val="60000"/>
                    <a:lumOff val="4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3" name="Oval 202">
                  <a:extLst>
                    <a:ext uri="{FF2B5EF4-FFF2-40B4-BE49-F238E27FC236}">
                      <a16:creationId xmlns:a16="http://schemas.microsoft.com/office/drawing/2014/main" id="{ECD50F9B-5C6C-4978-9FCA-B0092E4D81DE}"/>
                    </a:ext>
                  </a:extLst>
                </p:cNvPr>
                <p:cNvSpPr/>
                <p:nvPr/>
              </p:nvSpPr>
              <p:spPr>
                <a:xfrm>
                  <a:off x="2281619" y="3747709"/>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8DEFD1E0-B246-4889-BF39-FBB837381A2C}"/>
                    </a:ext>
                  </a:extLst>
                </p:cNvPr>
                <p:cNvSpPr/>
                <p:nvPr/>
              </p:nvSpPr>
              <p:spPr>
                <a:xfrm>
                  <a:off x="2453433" y="3822410"/>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FA84B243-9F5C-4A24-9E3C-DEC2C4871520}"/>
                    </a:ext>
                  </a:extLst>
                </p:cNvPr>
                <p:cNvSpPr/>
                <p:nvPr/>
              </p:nvSpPr>
              <p:spPr>
                <a:xfrm>
                  <a:off x="2647275" y="37513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06" name="Straight Arrow Connector 205">
                  <a:extLst>
                    <a:ext uri="{FF2B5EF4-FFF2-40B4-BE49-F238E27FC236}">
                      <a16:creationId xmlns:a16="http://schemas.microsoft.com/office/drawing/2014/main" id="{3E3DE2B1-5ED5-49CA-9C4E-BB856874C0D9}"/>
                    </a:ext>
                  </a:extLst>
                </p:cNvPr>
                <p:cNvCxnSpPr>
                  <a:stCxn id="203" idx="6"/>
                  <a:endCxn id="204" idx="1"/>
                </p:cNvCxnSpPr>
                <p:nvPr/>
              </p:nvCxnSpPr>
              <p:spPr>
                <a:xfrm>
                  <a:off x="2394778" y="3805389"/>
                  <a:ext cx="75227" cy="3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Straight Arrow Connector 206">
                  <a:extLst>
                    <a:ext uri="{FF2B5EF4-FFF2-40B4-BE49-F238E27FC236}">
                      <a16:creationId xmlns:a16="http://schemas.microsoft.com/office/drawing/2014/main" id="{2A274797-FB79-472A-9397-C9EB826437CB}"/>
                    </a:ext>
                  </a:extLst>
                </p:cNvPr>
                <p:cNvCxnSpPr>
                  <a:cxnSpLocks/>
                  <a:stCxn id="204" idx="7"/>
                  <a:endCxn id="205" idx="2"/>
                </p:cNvCxnSpPr>
                <p:nvPr/>
              </p:nvCxnSpPr>
              <p:spPr>
                <a:xfrm flipV="1">
                  <a:off x="2550020" y="3809060"/>
                  <a:ext cx="97255" cy="3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8" name="Oval 207">
                  <a:extLst>
                    <a:ext uri="{FF2B5EF4-FFF2-40B4-BE49-F238E27FC236}">
                      <a16:creationId xmlns:a16="http://schemas.microsoft.com/office/drawing/2014/main" id="{9D1E0ED2-88C9-4374-AC78-827E8FDFB6AD}"/>
                    </a:ext>
                  </a:extLst>
                </p:cNvPr>
                <p:cNvSpPr/>
                <p:nvPr/>
              </p:nvSpPr>
              <p:spPr>
                <a:xfrm>
                  <a:off x="2077722" y="4009732"/>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2FBFE76A-4CC0-44B4-8427-2BB36F02A79C}"/>
                    </a:ext>
                  </a:extLst>
                </p:cNvPr>
                <p:cNvSpPr/>
                <p:nvPr/>
              </p:nvSpPr>
              <p:spPr>
                <a:xfrm>
                  <a:off x="2244284" y="3871893"/>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46062D4-44F8-4D8D-8E46-CCF09DA9C0A8}"/>
                    </a:ext>
                  </a:extLst>
                </p:cNvPr>
                <p:cNvSpPr/>
                <p:nvPr/>
              </p:nvSpPr>
              <p:spPr>
                <a:xfrm>
                  <a:off x="2381249" y="3970034"/>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A544BE64-31DC-4721-AE77-D4E334C6DF53}"/>
                    </a:ext>
                  </a:extLst>
                </p:cNvPr>
                <p:cNvSpPr/>
                <p:nvPr/>
              </p:nvSpPr>
              <p:spPr>
                <a:xfrm>
                  <a:off x="2063587" y="37529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DC9FB110-5B2E-40E7-B611-DAA089866665}"/>
                    </a:ext>
                  </a:extLst>
                </p:cNvPr>
                <p:cNvSpPr/>
                <p:nvPr/>
              </p:nvSpPr>
              <p:spPr>
                <a:xfrm>
                  <a:off x="2623167" y="4002408"/>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13" name="Straight Arrow Connector 212">
                  <a:extLst>
                    <a:ext uri="{FF2B5EF4-FFF2-40B4-BE49-F238E27FC236}">
                      <a16:creationId xmlns:a16="http://schemas.microsoft.com/office/drawing/2014/main" id="{5B6D7EFE-EE95-4BAE-A866-EF3DB856AF94}"/>
                    </a:ext>
                  </a:extLst>
                </p:cNvPr>
                <p:cNvCxnSpPr>
                  <a:cxnSpLocks/>
                  <a:stCxn id="210" idx="6"/>
                  <a:endCxn id="212" idx="2"/>
                </p:cNvCxnSpPr>
                <p:nvPr/>
              </p:nvCxnSpPr>
              <p:spPr>
                <a:xfrm>
                  <a:off x="2494408" y="4027714"/>
                  <a:ext cx="128759" cy="32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4" name="Straight Arrow Connector 213">
                  <a:extLst>
                    <a:ext uri="{FF2B5EF4-FFF2-40B4-BE49-F238E27FC236}">
                      <a16:creationId xmlns:a16="http://schemas.microsoft.com/office/drawing/2014/main" id="{6A79E57D-16AE-419A-9BFD-4F8C30B149D8}"/>
                    </a:ext>
                  </a:extLst>
                </p:cNvPr>
                <p:cNvCxnSpPr>
                  <a:cxnSpLocks/>
                  <a:stCxn id="211" idx="6"/>
                  <a:endCxn id="203" idx="2"/>
                </p:cNvCxnSpPr>
                <p:nvPr/>
              </p:nvCxnSpPr>
              <p:spPr>
                <a:xfrm flipV="1">
                  <a:off x="2176746" y="3805389"/>
                  <a:ext cx="104873" cy="5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5" name="Straight Arrow Connector 214">
                  <a:extLst>
                    <a:ext uri="{FF2B5EF4-FFF2-40B4-BE49-F238E27FC236}">
                      <a16:creationId xmlns:a16="http://schemas.microsoft.com/office/drawing/2014/main" id="{E2426B2F-A125-4E68-9528-28EC9477E823}"/>
                    </a:ext>
                  </a:extLst>
                </p:cNvPr>
                <p:cNvCxnSpPr>
                  <a:cxnSpLocks/>
                  <a:stCxn id="208" idx="6"/>
                  <a:endCxn id="210" idx="2"/>
                </p:cNvCxnSpPr>
                <p:nvPr/>
              </p:nvCxnSpPr>
              <p:spPr>
                <a:xfrm flipV="1">
                  <a:off x="2190881" y="4027714"/>
                  <a:ext cx="190368" cy="39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6" name="Straight Arrow Connector 215">
                  <a:extLst>
                    <a:ext uri="{FF2B5EF4-FFF2-40B4-BE49-F238E27FC236}">
                      <a16:creationId xmlns:a16="http://schemas.microsoft.com/office/drawing/2014/main" id="{166D78CC-5123-455A-94AB-D5881E40495C}"/>
                    </a:ext>
                  </a:extLst>
                </p:cNvPr>
                <p:cNvCxnSpPr>
                  <a:cxnSpLocks/>
                  <a:stCxn id="204" idx="5"/>
                  <a:endCxn id="212" idx="1"/>
                </p:cNvCxnSpPr>
                <p:nvPr/>
              </p:nvCxnSpPr>
              <p:spPr>
                <a:xfrm>
                  <a:off x="2550020" y="3920876"/>
                  <a:ext cx="89719" cy="9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7" name="Straight Arrow Connector 216">
                  <a:extLst>
                    <a:ext uri="{FF2B5EF4-FFF2-40B4-BE49-F238E27FC236}">
                      <a16:creationId xmlns:a16="http://schemas.microsoft.com/office/drawing/2014/main" id="{8E3132CC-44B1-4A33-89D6-A17696AE91AC}"/>
                    </a:ext>
                  </a:extLst>
                </p:cNvPr>
                <p:cNvCxnSpPr>
                  <a:cxnSpLocks/>
                  <a:stCxn id="209" idx="6"/>
                  <a:endCxn id="204" idx="2"/>
                </p:cNvCxnSpPr>
                <p:nvPr/>
              </p:nvCxnSpPr>
              <p:spPr>
                <a:xfrm flipV="1">
                  <a:off x="2357443" y="3880090"/>
                  <a:ext cx="95990" cy="49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8" name="Straight Arrow Connector 217">
                  <a:extLst>
                    <a:ext uri="{FF2B5EF4-FFF2-40B4-BE49-F238E27FC236}">
                      <a16:creationId xmlns:a16="http://schemas.microsoft.com/office/drawing/2014/main" id="{DBF42C12-6C8E-4DC5-A090-AA8DD70879F6}"/>
                    </a:ext>
                  </a:extLst>
                </p:cNvPr>
                <p:cNvCxnSpPr>
                  <a:cxnSpLocks/>
                  <a:stCxn id="208" idx="7"/>
                  <a:endCxn id="209" idx="3"/>
                </p:cNvCxnSpPr>
                <p:nvPr/>
              </p:nvCxnSpPr>
              <p:spPr>
                <a:xfrm flipV="1">
                  <a:off x="2174309" y="3970359"/>
                  <a:ext cx="86547" cy="56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9" name="Straight Arrow Connector 218">
                  <a:extLst>
                    <a:ext uri="{FF2B5EF4-FFF2-40B4-BE49-F238E27FC236}">
                      <a16:creationId xmlns:a16="http://schemas.microsoft.com/office/drawing/2014/main" id="{23A4C611-25D6-4996-B973-84840218292F}"/>
                    </a:ext>
                  </a:extLst>
                </p:cNvPr>
                <p:cNvCxnSpPr>
                  <a:cxnSpLocks/>
                  <a:stCxn id="211" idx="4"/>
                  <a:endCxn id="208" idx="0"/>
                </p:cNvCxnSpPr>
                <p:nvPr/>
              </p:nvCxnSpPr>
              <p:spPr>
                <a:xfrm>
                  <a:off x="2120167" y="3868340"/>
                  <a:ext cx="14135" cy="141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358" name="Group 357">
              <a:extLst>
                <a:ext uri="{FF2B5EF4-FFF2-40B4-BE49-F238E27FC236}">
                  <a16:creationId xmlns:a16="http://schemas.microsoft.com/office/drawing/2014/main" id="{979939A3-53C4-4C70-B375-6E734E7FB59F}"/>
                </a:ext>
              </a:extLst>
            </p:cNvPr>
            <p:cNvGrpSpPr/>
            <p:nvPr/>
          </p:nvGrpSpPr>
          <p:grpSpPr>
            <a:xfrm>
              <a:off x="8548192" y="2853267"/>
              <a:ext cx="1110039" cy="2643840"/>
              <a:chOff x="8548192" y="2853267"/>
              <a:chExt cx="1110039" cy="2643840"/>
            </a:xfrm>
          </p:grpSpPr>
          <p:grpSp>
            <p:nvGrpSpPr>
              <p:cNvPr id="309" name="Group 308">
                <a:extLst>
                  <a:ext uri="{FF2B5EF4-FFF2-40B4-BE49-F238E27FC236}">
                    <a16:creationId xmlns:a16="http://schemas.microsoft.com/office/drawing/2014/main" id="{08F0686B-8C07-4703-9584-94E6C6BE4DE4}"/>
                  </a:ext>
                </a:extLst>
              </p:cNvPr>
              <p:cNvGrpSpPr>
                <a:grpSpLocks noChangeAspect="1"/>
              </p:cNvGrpSpPr>
              <p:nvPr/>
            </p:nvGrpSpPr>
            <p:grpSpPr>
              <a:xfrm>
                <a:off x="8548192" y="3368687"/>
                <a:ext cx="1110039" cy="645558"/>
                <a:chOff x="2056124" y="3722398"/>
                <a:chExt cx="740664" cy="430744"/>
              </a:xfrm>
            </p:grpSpPr>
            <p:sp>
              <p:nvSpPr>
                <p:cNvPr id="310" name="Rectangle 309">
                  <a:extLst>
                    <a:ext uri="{FF2B5EF4-FFF2-40B4-BE49-F238E27FC236}">
                      <a16:creationId xmlns:a16="http://schemas.microsoft.com/office/drawing/2014/main" id="{8740A34A-F069-4964-B022-D00271090F21}"/>
                    </a:ext>
                  </a:extLst>
                </p:cNvPr>
                <p:cNvSpPr/>
                <p:nvPr/>
              </p:nvSpPr>
              <p:spPr>
                <a:xfrm>
                  <a:off x="2056124" y="3722398"/>
                  <a:ext cx="740664" cy="430744"/>
                </a:xfrm>
                <a:prstGeom prst="rect">
                  <a:avLst/>
                </a:prstGeom>
                <a:solidFill>
                  <a:schemeClr val="accent6">
                    <a:lumMod val="60000"/>
                    <a:lumOff val="4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11" name="Oval 310">
                  <a:extLst>
                    <a:ext uri="{FF2B5EF4-FFF2-40B4-BE49-F238E27FC236}">
                      <a16:creationId xmlns:a16="http://schemas.microsoft.com/office/drawing/2014/main" id="{C27FBB46-84DC-4563-8A15-835E8EF50E86}"/>
                    </a:ext>
                  </a:extLst>
                </p:cNvPr>
                <p:cNvSpPr/>
                <p:nvPr/>
              </p:nvSpPr>
              <p:spPr>
                <a:xfrm>
                  <a:off x="2281619" y="3747709"/>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F325B257-90E0-42CB-8D7D-DB6C62DFD657}"/>
                    </a:ext>
                  </a:extLst>
                </p:cNvPr>
                <p:cNvSpPr/>
                <p:nvPr/>
              </p:nvSpPr>
              <p:spPr>
                <a:xfrm>
                  <a:off x="2453433" y="3822410"/>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1B1DAE92-17D8-418B-9FD5-BE1D355A19DB}"/>
                    </a:ext>
                  </a:extLst>
                </p:cNvPr>
                <p:cNvSpPr/>
                <p:nvPr/>
              </p:nvSpPr>
              <p:spPr>
                <a:xfrm>
                  <a:off x="2647275" y="37513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14" name="Straight Arrow Connector 313">
                  <a:extLst>
                    <a:ext uri="{FF2B5EF4-FFF2-40B4-BE49-F238E27FC236}">
                      <a16:creationId xmlns:a16="http://schemas.microsoft.com/office/drawing/2014/main" id="{2D939403-5B4C-4F53-9E76-2833972646F3}"/>
                    </a:ext>
                  </a:extLst>
                </p:cNvPr>
                <p:cNvCxnSpPr>
                  <a:stCxn id="311" idx="6"/>
                  <a:endCxn id="312" idx="1"/>
                </p:cNvCxnSpPr>
                <p:nvPr/>
              </p:nvCxnSpPr>
              <p:spPr>
                <a:xfrm>
                  <a:off x="2394778" y="3805389"/>
                  <a:ext cx="75227" cy="3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5" name="Straight Arrow Connector 314">
                  <a:extLst>
                    <a:ext uri="{FF2B5EF4-FFF2-40B4-BE49-F238E27FC236}">
                      <a16:creationId xmlns:a16="http://schemas.microsoft.com/office/drawing/2014/main" id="{5355D2DE-5EE9-4DD2-B6FF-92DCDD1EBDA3}"/>
                    </a:ext>
                  </a:extLst>
                </p:cNvPr>
                <p:cNvCxnSpPr>
                  <a:cxnSpLocks/>
                  <a:stCxn id="312" idx="7"/>
                  <a:endCxn id="313" idx="2"/>
                </p:cNvCxnSpPr>
                <p:nvPr/>
              </p:nvCxnSpPr>
              <p:spPr>
                <a:xfrm flipV="1">
                  <a:off x="2550020" y="3809060"/>
                  <a:ext cx="97255" cy="3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6" name="Oval 315">
                  <a:extLst>
                    <a:ext uri="{FF2B5EF4-FFF2-40B4-BE49-F238E27FC236}">
                      <a16:creationId xmlns:a16="http://schemas.microsoft.com/office/drawing/2014/main" id="{8146A7A9-E31A-43C7-913B-0DCF6C65761C}"/>
                    </a:ext>
                  </a:extLst>
                </p:cNvPr>
                <p:cNvSpPr/>
                <p:nvPr/>
              </p:nvSpPr>
              <p:spPr>
                <a:xfrm>
                  <a:off x="2077722" y="4009732"/>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A7311125-D06D-4492-B297-2271A20829EC}"/>
                    </a:ext>
                  </a:extLst>
                </p:cNvPr>
                <p:cNvSpPr/>
                <p:nvPr/>
              </p:nvSpPr>
              <p:spPr>
                <a:xfrm>
                  <a:off x="2244284" y="3871893"/>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F9E042F7-3BD5-4A8A-879D-01049E3F0888}"/>
                    </a:ext>
                  </a:extLst>
                </p:cNvPr>
                <p:cNvSpPr/>
                <p:nvPr/>
              </p:nvSpPr>
              <p:spPr>
                <a:xfrm>
                  <a:off x="2381249" y="3970034"/>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97082B92-E5EE-419E-84DE-EEAF99A11B22}"/>
                    </a:ext>
                  </a:extLst>
                </p:cNvPr>
                <p:cNvSpPr/>
                <p:nvPr/>
              </p:nvSpPr>
              <p:spPr>
                <a:xfrm>
                  <a:off x="2063587" y="37529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94FFA089-887B-40BA-9EC6-02426779B170}"/>
                    </a:ext>
                  </a:extLst>
                </p:cNvPr>
                <p:cNvSpPr/>
                <p:nvPr/>
              </p:nvSpPr>
              <p:spPr>
                <a:xfrm>
                  <a:off x="2623167" y="4002408"/>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21" name="Straight Arrow Connector 320">
                  <a:extLst>
                    <a:ext uri="{FF2B5EF4-FFF2-40B4-BE49-F238E27FC236}">
                      <a16:creationId xmlns:a16="http://schemas.microsoft.com/office/drawing/2014/main" id="{DE7F142C-6C2C-4912-8759-683ABE67C0E2}"/>
                    </a:ext>
                  </a:extLst>
                </p:cNvPr>
                <p:cNvCxnSpPr>
                  <a:cxnSpLocks/>
                  <a:stCxn id="318" idx="6"/>
                  <a:endCxn id="320" idx="2"/>
                </p:cNvCxnSpPr>
                <p:nvPr/>
              </p:nvCxnSpPr>
              <p:spPr>
                <a:xfrm>
                  <a:off x="2494408" y="4027714"/>
                  <a:ext cx="128759" cy="32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2" name="Straight Arrow Connector 321">
                  <a:extLst>
                    <a:ext uri="{FF2B5EF4-FFF2-40B4-BE49-F238E27FC236}">
                      <a16:creationId xmlns:a16="http://schemas.microsoft.com/office/drawing/2014/main" id="{2F6B51C8-1FC1-4D31-9256-091541F6BAE3}"/>
                    </a:ext>
                  </a:extLst>
                </p:cNvPr>
                <p:cNvCxnSpPr>
                  <a:cxnSpLocks/>
                  <a:stCxn id="319" idx="6"/>
                  <a:endCxn id="311" idx="2"/>
                </p:cNvCxnSpPr>
                <p:nvPr/>
              </p:nvCxnSpPr>
              <p:spPr>
                <a:xfrm flipV="1">
                  <a:off x="2176746" y="3805389"/>
                  <a:ext cx="104873" cy="5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3" name="Straight Arrow Connector 322">
                  <a:extLst>
                    <a:ext uri="{FF2B5EF4-FFF2-40B4-BE49-F238E27FC236}">
                      <a16:creationId xmlns:a16="http://schemas.microsoft.com/office/drawing/2014/main" id="{65E2B500-9D43-40CF-91D4-36297AFB0800}"/>
                    </a:ext>
                  </a:extLst>
                </p:cNvPr>
                <p:cNvCxnSpPr>
                  <a:cxnSpLocks/>
                  <a:stCxn id="316" idx="6"/>
                  <a:endCxn id="318" idx="2"/>
                </p:cNvCxnSpPr>
                <p:nvPr/>
              </p:nvCxnSpPr>
              <p:spPr>
                <a:xfrm flipV="1">
                  <a:off x="2190881" y="4027714"/>
                  <a:ext cx="190368" cy="39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4" name="Straight Arrow Connector 323">
                  <a:extLst>
                    <a:ext uri="{FF2B5EF4-FFF2-40B4-BE49-F238E27FC236}">
                      <a16:creationId xmlns:a16="http://schemas.microsoft.com/office/drawing/2014/main" id="{DBDE4F4C-D353-49FD-A2E9-7FE5F26C0BB1}"/>
                    </a:ext>
                  </a:extLst>
                </p:cNvPr>
                <p:cNvCxnSpPr>
                  <a:cxnSpLocks/>
                  <a:stCxn id="312" idx="5"/>
                  <a:endCxn id="320" idx="1"/>
                </p:cNvCxnSpPr>
                <p:nvPr/>
              </p:nvCxnSpPr>
              <p:spPr>
                <a:xfrm>
                  <a:off x="2550020" y="3920876"/>
                  <a:ext cx="89719" cy="9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5" name="Straight Arrow Connector 324">
                  <a:extLst>
                    <a:ext uri="{FF2B5EF4-FFF2-40B4-BE49-F238E27FC236}">
                      <a16:creationId xmlns:a16="http://schemas.microsoft.com/office/drawing/2014/main" id="{D0AA1CAB-5333-4256-BC0B-65954D1E102B}"/>
                    </a:ext>
                  </a:extLst>
                </p:cNvPr>
                <p:cNvCxnSpPr>
                  <a:cxnSpLocks/>
                  <a:stCxn id="317" idx="6"/>
                  <a:endCxn id="312" idx="2"/>
                </p:cNvCxnSpPr>
                <p:nvPr/>
              </p:nvCxnSpPr>
              <p:spPr>
                <a:xfrm flipV="1">
                  <a:off x="2357443" y="3880090"/>
                  <a:ext cx="95990" cy="49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6" name="Straight Arrow Connector 325">
                  <a:extLst>
                    <a:ext uri="{FF2B5EF4-FFF2-40B4-BE49-F238E27FC236}">
                      <a16:creationId xmlns:a16="http://schemas.microsoft.com/office/drawing/2014/main" id="{137F5CEF-B90C-41A2-822E-C9AE9CCFB1E9}"/>
                    </a:ext>
                  </a:extLst>
                </p:cNvPr>
                <p:cNvCxnSpPr>
                  <a:cxnSpLocks/>
                  <a:stCxn id="316" idx="7"/>
                  <a:endCxn id="317" idx="3"/>
                </p:cNvCxnSpPr>
                <p:nvPr/>
              </p:nvCxnSpPr>
              <p:spPr>
                <a:xfrm flipV="1">
                  <a:off x="2174309" y="3970359"/>
                  <a:ext cx="86547" cy="56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7" name="Straight Arrow Connector 326">
                  <a:extLst>
                    <a:ext uri="{FF2B5EF4-FFF2-40B4-BE49-F238E27FC236}">
                      <a16:creationId xmlns:a16="http://schemas.microsoft.com/office/drawing/2014/main" id="{5A759267-7EDE-4818-9429-18429F9C7AEB}"/>
                    </a:ext>
                  </a:extLst>
                </p:cNvPr>
                <p:cNvCxnSpPr>
                  <a:cxnSpLocks/>
                  <a:stCxn id="319" idx="4"/>
                  <a:endCxn id="316" idx="0"/>
                </p:cNvCxnSpPr>
                <p:nvPr/>
              </p:nvCxnSpPr>
              <p:spPr>
                <a:xfrm>
                  <a:off x="2120167" y="3868340"/>
                  <a:ext cx="14135" cy="141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28" name="Rectangle 327">
                <a:extLst>
                  <a:ext uri="{FF2B5EF4-FFF2-40B4-BE49-F238E27FC236}">
                    <a16:creationId xmlns:a16="http://schemas.microsoft.com/office/drawing/2014/main" id="{783652F4-9F16-4878-A60A-A55FFB992A30}"/>
                  </a:ext>
                </a:extLst>
              </p:cNvPr>
              <p:cNvSpPr/>
              <p:nvPr/>
            </p:nvSpPr>
            <p:spPr>
              <a:xfrm>
                <a:off x="8548192" y="2853267"/>
                <a:ext cx="1110039" cy="2643840"/>
              </a:xfrm>
              <a:prstGeom prst="rect">
                <a:avLst/>
              </a:prstGeom>
              <a:noFill/>
            </p:spPr>
            <p:style>
              <a:lnRef idx="2">
                <a:schemeClr val="dk1"/>
              </a:lnRef>
              <a:fillRef idx="1">
                <a:schemeClr val="lt1"/>
              </a:fillRef>
              <a:effectRef idx="0">
                <a:schemeClr val="dk1"/>
              </a:effectRef>
              <a:fontRef idx="minor">
                <a:schemeClr val="dk1"/>
              </a:fontRef>
            </p:style>
            <p:txBody>
              <a:bodyPr rtlCol="0" anchor="b" anchorCtr="0"/>
              <a:lstStyle/>
              <a:p>
                <a:pPr algn="ctr"/>
                <a:r>
                  <a:rPr lang="en-US" sz="1600" dirty="0"/>
                  <a:t>Process 1</a:t>
                </a:r>
              </a:p>
            </p:txBody>
          </p:sp>
        </p:grpSp>
        <p:grpSp>
          <p:nvGrpSpPr>
            <p:cNvPr id="360" name="Group 359">
              <a:extLst>
                <a:ext uri="{FF2B5EF4-FFF2-40B4-BE49-F238E27FC236}">
                  <a16:creationId xmlns:a16="http://schemas.microsoft.com/office/drawing/2014/main" id="{D97B4775-B6DD-4DFE-8474-12F2D9D17C34}"/>
                </a:ext>
              </a:extLst>
            </p:cNvPr>
            <p:cNvGrpSpPr/>
            <p:nvPr/>
          </p:nvGrpSpPr>
          <p:grpSpPr>
            <a:xfrm>
              <a:off x="11076238" y="2853267"/>
              <a:ext cx="1110039" cy="2643840"/>
              <a:chOff x="11076238" y="2853267"/>
              <a:chExt cx="1110039" cy="2643840"/>
            </a:xfrm>
          </p:grpSpPr>
          <p:grpSp>
            <p:nvGrpSpPr>
              <p:cNvPr id="329" name="Group 328">
                <a:extLst>
                  <a:ext uri="{FF2B5EF4-FFF2-40B4-BE49-F238E27FC236}">
                    <a16:creationId xmlns:a16="http://schemas.microsoft.com/office/drawing/2014/main" id="{5909AEED-0E23-4554-A3F2-EF931FEBADB2}"/>
                  </a:ext>
                </a:extLst>
              </p:cNvPr>
              <p:cNvGrpSpPr>
                <a:grpSpLocks noChangeAspect="1"/>
              </p:cNvGrpSpPr>
              <p:nvPr/>
            </p:nvGrpSpPr>
            <p:grpSpPr>
              <a:xfrm>
                <a:off x="11076238" y="3915336"/>
                <a:ext cx="1110039" cy="645558"/>
                <a:chOff x="2056124" y="3722398"/>
                <a:chExt cx="740664" cy="430744"/>
              </a:xfrm>
            </p:grpSpPr>
            <p:sp>
              <p:nvSpPr>
                <p:cNvPr id="330" name="Rectangle 329">
                  <a:extLst>
                    <a:ext uri="{FF2B5EF4-FFF2-40B4-BE49-F238E27FC236}">
                      <a16:creationId xmlns:a16="http://schemas.microsoft.com/office/drawing/2014/main" id="{20A25795-CDC2-4648-96F3-CC3A271EA36A}"/>
                    </a:ext>
                  </a:extLst>
                </p:cNvPr>
                <p:cNvSpPr/>
                <p:nvPr/>
              </p:nvSpPr>
              <p:spPr>
                <a:xfrm>
                  <a:off x="2056124" y="3722398"/>
                  <a:ext cx="740664" cy="430744"/>
                </a:xfrm>
                <a:prstGeom prst="rect">
                  <a:avLst/>
                </a:prstGeom>
                <a:solidFill>
                  <a:schemeClr val="accent6">
                    <a:lumMod val="60000"/>
                    <a:lumOff val="4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31" name="Oval 330">
                  <a:extLst>
                    <a:ext uri="{FF2B5EF4-FFF2-40B4-BE49-F238E27FC236}">
                      <a16:creationId xmlns:a16="http://schemas.microsoft.com/office/drawing/2014/main" id="{0E321A67-5B77-4CA8-8993-F3319D7A220F}"/>
                    </a:ext>
                  </a:extLst>
                </p:cNvPr>
                <p:cNvSpPr/>
                <p:nvPr/>
              </p:nvSpPr>
              <p:spPr>
                <a:xfrm>
                  <a:off x="2281619" y="3747709"/>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9D6CECB0-89C3-42DB-BDAF-94709C891DB8}"/>
                    </a:ext>
                  </a:extLst>
                </p:cNvPr>
                <p:cNvSpPr/>
                <p:nvPr/>
              </p:nvSpPr>
              <p:spPr>
                <a:xfrm>
                  <a:off x="2453433" y="3822410"/>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199EFFAC-369E-4335-9D25-E37D8F1D2F4D}"/>
                    </a:ext>
                  </a:extLst>
                </p:cNvPr>
                <p:cNvSpPr/>
                <p:nvPr/>
              </p:nvSpPr>
              <p:spPr>
                <a:xfrm>
                  <a:off x="2647275" y="37513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34" name="Straight Arrow Connector 333">
                  <a:extLst>
                    <a:ext uri="{FF2B5EF4-FFF2-40B4-BE49-F238E27FC236}">
                      <a16:creationId xmlns:a16="http://schemas.microsoft.com/office/drawing/2014/main" id="{9A23447E-C40D-499A-A334-39F4EF26165D}"/>
                    </a:ext>
                  </a:extLst>
                </p:cNvPr>
                <p:cNvCxnSpPr>
                  <a:stCxn id="331" idx="6"/>
                  <a:endCxn id="332" idx="1"/>
                </p:cNvCxnSpPr>
                <p:nvPr/>
              </p:nvCxnSpPr>
              <p:spPr>
                <a:xfrm>
                  <a:off x="2394778" y="3805389"/>
                  <a:ext cx="75227" cy="3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5" name="Straight Arrow Connector 334">
                  <a:extLst>
                    <a:ext uri="{FF2B5EF4-FFF2-40B4-BE49-F238E27FC236}">
                      <a16:creationId xmlns:a16="http://schemas.microsoft.com/office/drawing/2014/main" id="{DB0B783D-BCD8-4EFF-ADA4-B5D60AE5964B}"/>
                    </a:ext>
                  </a:extLst>
                </p:cNvPr>
                <p:cNvCxnSpPr>
                  <a:cxnSpLocks/>
                  <a:stCxn id="332" idx="7"/>
                  <a:endCxn id="333" idx="2"/>
                </p:cNvCxnSpPr>
                <p:nvPr/>
              </p:nvCxnSpPr>
              <p:spPr>
                <a:xfrm flipV="1">
                  <a:off x="2550020" y="3809060"/>
                  <a:ext cx="97255" cy="3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6" name="Oval 335">
                  <a:extLst>
                    <a:ext uri="{FF2B5EF4-FFF2-40B4-BE49-F238E27FC236}">
                      <a16:creationId xmlns:a16="http://schemas.microsoft.com/office/drawing/2014/main" id="{6CB81B7B-8B89-42F1-B1A8-12C0962101D7}"/>
                    </a:ext>
                  </a:extLst>
                </p:cNvPr>
                <p:cNvSpPr/>
                <p:nvPr/>
              </p:nvSpPr>
              <p:spPr>
                <a:xfrm>
                  <a:off x="2077722" y="4009732"/>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FA3F41DC-3037-4E38-989C-3369A12AF784}"/>
                    </a:ext>
                  </a:extLst>
                </p:cNvPr>
                <p:cNvSpPr/>
                <p:nvPr/>
              </p:nvSpPr>
              <p:spPr>
                <a:xfrm>
                  <a:off x="2244284" y="3871893"/>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D0557A9A-5500-43FB-BEEA-C30520C23545}"/>
                    </a:ext>
                  </a:extLst>
                </p:cNvPr>
                <p:cNvSpPr/>
                <p:nvPr/>
              </p:nvSpPr>
              <p:spPr>
                <a:xfrm>
                  <a:off x="2381249" y="3970034"/>
                  <a:ext cx="113159" cy="115360"/>
                </a:xfrm>
                <a:prstGeom prst="ellipse">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475A9B1F-7D59-4F5C-A40E-07B1CE0B9996}"/>
                    </a:ext>
                  </a:extLst>
                </p:cNvPr>
                <p:cNvSpPr/>
                <p:nvPr/>
              </p:nvSpPr>
              <p:spPr>
                <a:xfrm>
                  <a:off x="2063587" y="3752980"/>
                  <a:ext cx="113159" cy="115360"/>
                </a:xfrm>
                <a:prstGeom prst="ellipse">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F435E5BB-EAEC-4B14-B733-8CAF7C646545}"/>
                    </a:ext>
                  </a:extLst>
                </p:cNvPr>
                <p:cNvSpPr/>
                <p:nvPr/>
              </p:nvSpPr>
              <p:spPr>
                <a:xfrm>
                  <a:off x="2623167" y="4002408"/>
                  <a:ext cx="113159" cy="115360"/>
                </a:xfrm>
                <a:prstGeom prst="ellipse">
                  <a:avLst/>
                </a:prstGeom>
                <a:solidFill>
                  <a:schemeClr val="accent3">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41" name="Straight Arrow Connector 340">
                  <a:extLst>
                    <a:ext uri="{FF2B5EF4-FFF2-40B4-BE49-F238E27FC236}">
                      <a16:creationId xmlns:a16="http://schemas.microsoft.com/office/drawing/2014/main" id="{5A6C3816-8C73-446B-8321-31E7D52819C3}"/>
                    </a:ext>
                  </a:extLst>
                </p:cNvPr>
                <p:cNvCxnSpPr>
                  <a:cxnSpLocks/>
                  <a:stCxn id="338" idx="6"/>
                  <a:endCxn id="340" idx="2"/>
                </p:cNvCxnSpPr>
                <p:nvPr/>
              </p:nvCxnSpPr>
              <p:spPr>
                <a:xfrm>
                  <a:off x="2494408" y="4027714"/>
                  <a:ext cx="128759" cy="32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2" name="Straight Arrow Connector 341">
                  <a:extLst>
                    <a:ext uri="{FF2B5EF4-FFF2-40B4-BE49-F238E27FC236}">
                      <a16:creationId xmlns:a16="http://schemas.microsoft.com/office/drawing/2014/main" id="{36C91412-E426-447A-A082-55AE08DAE106}"/>
                    </a:ext>
                  </a:extLst>
                </p:cNvPr>
                <p:cNvCxnSpPr>
                  <a:cxnSpLocks/>
                  <a:stCxn id="339" idx="6"/>
                  <a:endCxn id="331" idx="2"/>
                </p:cNvCxnSpPr>
                <p:nvPr/>
              </p:nvCxnSpPr>
              <p:spPr>
                <a:xfrm flipV="1">
                  <a:off x="2176746" y="3805389"/>
                  <a:ext cx="104873" cy="5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3" name="Straight Arrow Connector 342">
                  <a:extLst>
                    <a:ext uri="{FF2B5EF4-FFF2-40B4-BE49-F238E27FC236}">
                      <a16:creationId xmlns:a16="http://schemas.microsoft.com/office/drawing/2014/main" id="{32C7487B-FC10-4EB4-AF10-AC2B9AC97168}"/>
                    </a:ext>
                  </a:extLst>
                </p:cNvPr>
                <p:cNvCxnSpPr>
                  <a:cxnSpLocks/>
                  <a:stCxn id="336" idx="6"/>
                  <a:endCxn id="338" idx="2"/>
                </p:cNvCxnSpPr>
                <p:nvPr/>
              </p:nvCxnSpPr>
              <p:spPr>
                <a:xfrm flipV="1">
                  <a:off x="2190881" y="4027714"/>
                  <a:ext cx="190368" cy="39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4" name="Straight Arrow Connector 343">
                  <a:extLst>
                    <a:ext uri="{FF2B5EF4-FFF2-40B4-BE49-F238E27FC236}">
                      <a16:creationId xmlns:a16="http://schemas.microsoft.com/office/drawing/2014/main" id="{EB30E27D-51E2-4AE3-A7C2-C4B5BBC3412A}"/>
                    </a:ext>
                  </a:extLst>
                </p:cNvPr>
                <p:cNvCxnSpPr>
                  <a:cxnSpLocks/>
                  <a:stCxn id="332" idx="5"/>
                  <a:endCxn id="340" idx="1"/>
                </p:cNvCxnSpPr>
                <p:nvPr/>
              </p:nvCxnSpPr>
              <p:spPr>
                <a:xfrm>
                  <a:off x="2550020" y="3920876"/>
                  <a:ext cx="89719" cy="9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5" name="Straight Arrow Connector 344">
                  <a:extLst>
                    <a:ext uri="{FF2B5EF4-FFF2-40B4-BE49-F238E27FC236}">
                      <a16:creationId xmlns:a16="http://schemas.microsoft.com/office/drawing/2014/main" id="{21CED310-5D7C-4307-9F69-D8AA4BF30C57}"/>
                    </a:ext>
                  </a:extLst>
                </p:cNvPr>
                <p:cNvCxnSpPr>
                  <a:cxnSpLocks/>
                  <a:stCxn id="337" idx="6"/>
                  <a:endCxn id="332" idx="2"/>
                </p:cNvCxnSpPr>
                <p:nvPr/>
              </p:nvCxnSpPr>
              <p:spPr>
                <a:xfrm flipV="1">
                  <a:off x="2357443" y="3880090"/>
                  <a:ext cx="95990" cy="49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6" name="Straight Arrow Connector 345">
                  <a:extLst>
                    <a:ext uri="{FF2B5EF4-FFF2-40B4-BE49-F238E27FC236}">
                      <a16:creationId xmlns:a16="http://schemas.microsoft.com/office/drawing/2014/main" id="{91C1E982-DD50-4BAF-8C45-B2F6F2C64F62}"/>
                    </a:ext>
                  </a:extLst>
                </p:cNvPr>
                <p:cNvCxnSpPr>
                  <a:cxnSpLocks/>
                  <a:stCxn id="336" idx="7"/>
                  <a:endCxn id="337" idx="3"/>
                </p:cNvCxnSpPr>
                <p:nvPr/>
              </p:nvCxnSpPr>
              <p:spPr>
                <a:xfrm flipV="1">
                  <a:off x="2174309" y="3970359"/>
                  <a:ext cx="86547" cy="56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7" name="Straight Arrow Connector 346">
                  <a:extLst>
                    <a:ext uri="{FF2B5EF4-FFF2-40B4-BE49-F238E27FC236}">
                      <a16:creationId xmlns:a16="http://schemas.microsoft.com/office/drawing/2014/main" id="{66E643CD-6F17-423F-9EB1-4B297D0C7DE8}"/>
                    </a:ext>
                  </a:extLst>
                </p:cNvPr>
                <p:cNvCxnSpPr>
                  <a:cxnSpLocks/>
                  <a:stCxn id="339" idx="4"/>
                  <a:endCxn id="336" idx="0"/>
                </p:cNvCxnSpPr>
                <p:nvPr/>
              </p:nvCxnSpPr>
              <p:spPr>
                <a:xfrm>
                  <a:off x="2120167" y="3868340"/>
                  <a:ext cx="14135" cy="141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48" name="Rectangle 347">
                <a:extLst>
                  <a:ext uri="{FF2B5EF4-FFF2-40B4-BE49-F238E27FC236}">
                    <a16:creationId xmlns:a16="http://schemas.microsoft.com/office/drawing/2014/main" id="{57765AAD-24FA-4D76-A5FC-57A468BC3420}"/>
                  </a:ext>
                </a:extLst>
              </p:cNvPr>
              <p:cNvSpPr/>
              <p:nvPr/>
            </p:nvSpPr>
            <p:spPr>
              <a:xfrm>
                <a:off x="11076238" y="2853267"/>
                <a:ext cx="1110039" cy="2643840"/>
              </a:xfrm>
              <a:prstGeom prst="rect">
                <a:avLst/>
              </a:prstGeom>
              <a:noFill/>
            </p:spPr>
            <p:style>
              <a:lnRef idx="2">
                <a:schemeClr val="dk1"/>
              </a:lnRef>
              <a:fillRef idx="1">
                <a:schemeClr val="lt1"/>
              </a:fillRef>
              <a:effectRef idx="0">
                <a:schemeClr val="dk1"/>
              </a:effectRef>
              <a:fontRef idx="minor">
                <a:schemeClr val="dk1"/>
              </a:fontRef>
            </p:style>
            <p:txBody>
              <a:bodyPr rtlCol="0" anchor="b" anchorCtr="0"/>
              <a:lstStyle/>
              <a:p>
                <a:pPr algn="ctr"/>
                <a:r>
                  <a:rPr lang="en-US" sz="1600" dirty="0"/>
                  <a:t>Process 2</a:t>
                </a:r>
              </a:p>
            </p:txBody>
          </p:sp>
        </p:grpSp>
        <p:cxnSp>
          <p:nvCxnSpPr>
            <p:cNvPr id="349" name="Straight Arrow Connector 348">
              <a:extLst>
                <a:ext uri="{FF2B5EF4-FFF2-40B4-BE49-F238E27FC236}">
                  <a16:creationId xmlns:a16="http://schemas.microsoft.com/office/drawing/2014/main" id="{4B5C5437-D66F-4EA0-9764-5C67AF25091E}"/>
                </a:ext>
              </a:extLst>
            </p:cNvPr>
            <p:cNvCxnSpPr>
              <a:cxnSpLocks/>
            </p:cNvCxnSpPr>
            <p:nvPr/>
          </p:nvCxnSpPr>
          <p:spPr>
            <a:xfrm>
              <a:off x="9692692" y="3719090"/>
              <a:ext cx="228601" cy="131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2" name="Straight Arrow Connector 351">
              <a:extLst>
                <a:ext uri="{FF2B5EF4-FFF2-40B4-BE49-F238E27FC236}">
                  <a16:creationId xmlns:a16="http://schemas.microsoft.com/office/drawing/2014/main" id="{79312D63-D378-439B-8782-65A6819B6E64}"/>
                </a:ext>
              </a:extLst>
            </p:cNvPr>
            <p:cNvCxnSpPr>
              <a:cxnSpLocks/>
            </p:cNvCxnSpPr>
            <p:nvPr/>
          </p:nvCxnSpPr>
          <p:spPr>
            <a:xfrm>
              <a:off x="10813175" y="4047297"/>
              <a:ext cx="228601" cy="131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7895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112E3B9-785D-4724-A258-07BC89F45ADB}"/>
              </a:ext>
            </a:extLst>
          </p:cNvPr>
          <p:cNvGrpSpPr/>
          <p:nvPr/>
        </p:nvGrpSpPr>
        <p:grpSpPr>
          <a:xfrm>
            <a:off x="7001174" y="1872481"/>
            <a:ext cx="1407609" cy="4129406"/>
            <a:chOff x="7001174" y="1872481"/>
            <a:chExt cx="1407609" cy="4129406"/>
          </a:xfrm>
        </p:grpSpPr>
        <p:sp>
          <p:nvSpPr>
            <p:cNvPr id="14" name="Rectangle 13">
              <a:extLst>
                <a:ext uri="{FF2B5EF4-FFF2-40B4-BE49-F238E27FC236}">
                  <a16:creationId xmlns:a16="http://schemas.microsoft.com/office/drawing/2014/main" id="{098C74A6-83D0-4318-B334-E6EEE8462EBB}"/>
                </a:ext>
              </a:extLst>
            </p:cNvPr>
            <p:cNvSpPr/>
            <p:nvPr/>
          </p:nvSpPr>
          <p:spPr>
            <a:xfrm>
              <a:off x="7001174" y="1872481"/>
              <a:ext cx="1407609" cy="3870924"/>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9"/>
            </a:p>
          </p:txBody>
        </p:sp>
        <p:sp>
          <p:nvSpPr>
            <p:cNvPr id="22" name="TextBox 21">
              <a:extLst>
                <a:ext uri="{FF2B5EF4-FFF2-40B4-BE49-F238E27FC236}">
                  <a16:creationId xmlns:a16="http://schemas.microsoft.com/office/drawing/2014/main" id="{4836A802-2516-4EF8-A782-70A382890B16}"/>
                </a:ext>
              </a:extLst>
            </p:cNvPr>
            <p:cNvSpPr txBox="1"/>
            <p:nvPr/>
          </p:nvSpPr>
          <p:spPr>
            <a:xfrm>
              <a:off x="7019313" y="5696419"/>
              <a:ext cx="1371336" cy="305468"/>
            </a:xfrm>
            <a:prstGeom prst="rect">
              <a:avLst/>
            </a:prstGeom>
            <a:noFill/>
          </p:spPr>
          <p:txBody>
            <a:bodyPr wrap="none" rtlCol="0">
              <a:spAutoFit/>
            </a:bodyPr>
            <a:lstStyle/>
            <a:p>
              <a:pPr algn="ctr"/>
              <a:r>
                <a:rPr lang="en-US" sz="1385" i="1" dirty="0">
                  <a:latin typeface="+mj-lt"/>
                  <a:cs typeface="Times New Roman" panose="02020603050405020304" pitchFamily="18" charset="0"/>
                </a:rPr>
                <a:t>user process (P</a:t>
              </a:r>
              <a:r>
                <a:rPr lang="en-US" sz="1385" i="1" baseline="-25000" dirty="0">
                  <a:latin typeface="+mj-lt"/>
                  <a:cs typeface="Times New Roman" panose="02020603050405020304" pitchFamily="18" charset="0"/>
                </a:rPr>
                <a:t>u</a:t>
              </a:r>
              <a:r>
                <a:rPr lang="en-US" sz="1385" i="1" dirty="0">
                  <a:latin typeface="+mj-lt"/>
                  <a:cs typeface="Times New Roman" panose="02020603050405020304" pitchFamily="18" charset="0"/>
                </a:rPr>
                <a:t>)</a:t>
              </a:r>
            </a:p>
          </p:txBody>
        </p:sp>
      </p:grpSp>
      <p:grpSp>
        <p:nvGrpSpPr>
          <p:cNvPr id="42" name="Group 41">
            <a:extLst>
              <a:ext uri="{FF2B5EF4-FFF2-40B4-BE49-F238E27FC236}">
                <a16:creationId xmlns:a16="http://schemas.microsoft.com/office/drawing/2014/main" id="{DC2DD294-1DB0-442A-B21D-B8A027093896}"/>
              </a:ext>
            </a:extLst>
          </p:cNvPr>
          <p:cNvGrpSpPr/>
          <p:nvPr/>
        </p:nvGrpSpPr>
        <p:grpSpPr>
          <a:xfrm>
            <a:off x="4258614" y="1869045"/>
            <a:ext cx="1643527" cy="4129406"/>
            <a:chOff x="4258614" y="1869045"/>
            <a:chExt cx="1643527" cy="4129406"/>
          </a:xfrm>
        </p:grpSpPr>
        <p:sp>
          <p:nvSpPr>
            <p:cNvPr id="5" name="Rectangle 4">
              <a:extLst>
                <a:ext uri="{FF2B5EF4-FFF2-40B4-BE49-F238E27FC236}">
                  <a16:creationId xmlns:a16="http://schemas.microsoft.com/office/drawing/2014/main" id="{8B2A7D9A-8316-4CD7-BD63-AAE79E2358FF}"/>
                </a:ext>
              </a:extLst>
            </p:cNvPr>
            <p:cNvSpPr/>
            <p:nvPr/>
          </p:nvSpPr>
          <p:spPr>
            <a:xfrm>
              <a:off x="4376570" y="1869045"/>
              <a:ext cx="1407609" cy="3870924"/>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9"/>
            </a:p>
          </p:txBody>
        </p:sp>
        <p:sp>
          <p:nvSpPr>
            <p:cNvPr id="13" name="TextBox 12">
              <a:extLst>
                <a:ext uri="{FF2B5EF4-FFF2-40B4-BE49-F238E27FC236}">
                  <a16:creationId xmlns:a16="http://schemas.microsoft.com/office/drawing/2014/main" id="{B5F50D73-BD2A-423E-9FF5-39C231DE2B64}"/>
                </a:ext>
              </a:extLst>
            </p:cNvPr>
            <p:cNvSpPr txBox="1"/>
            <p:nvPr/>
          </p:nvSpPr>
          <p:spPr>
            <a:xfrm>
              <a:off x="4258614" y="5692983"/>
              <a:ext cx="1643527" cy="305468"/>
            </a:xfrm>
            <a:prstGeom prst="rect">
              <a:avLst/>
            </a:prstGeom>
            <a:noFill/>
          </p:spPr>
          <p:txBody>
            <a:bodyPr wrap="none" rtlCol="0">
              <a:spAutoFit/>
            </a:bodyPr>
            <a:lstStyle/>
            <a:p>
              <a:pPr algn="ctr"/>
              <a:r>
                <a:rPr lang="en-US" sz="1385" i="1" dirty="0">
                  <a:latin typeface="+mj-lt"/>
                  <a:cs typeface="Times New Roman" panose="02020603050405020304" pitchFamily="18" charset="0"/>
                </a:rPr>
                <a:t>creating process (P</a:t>
              </a:r>
              <a:r>
                <a:rPr lang="en-US" sz="1385" i="1" baseline="-25000" dirty="0">
                  <a:latin typeface="+mj-lt"/>
                  <a:cs typeface="Times New Roman" panose="02020603050405020304" pitchFamily="18" charset="0"/>
                </a:rPr>
                <a:t>c</a:t>
              </a:r>
              <a:r>
                <a:rPr lang="en-US" sz="1385" i="1" dirty="0">
                  <a:latin typeface="+mj-lt"/>
                  <a:cs typeface="Times New Roman" panose="02020603050405020304" pitchFamily="18" charset="0"/>
                </a:rPr>
                <a:t>)</a:t>
              </a:r>
            </a:p>
          </p:txBody>
        </p:sp>
      </p:grpSp>
      <p:sp>
        <p:nvSpPr>
          <p:cNvPr id="4" name="Title 3">
            <a:extLst>
              <a:ext uri="{FF2B5EF4-FFF2-40B4-BE49-F238E27FC236}">
                <a16:creationId xmlns:a16="http://schemas.microsoft.com/office/drawing/2014/main" id="{EFF0AE63-7117-4DFC-8A7E-B51D57DCD281}"/>
              </a:ext>
            </a:extLst>
          </p:cNvPr>
          <p:cNvSpPr>
            <a:spLocks noGrp="1"/>
          </p:cNvSpPr>
          <p:nvPr>
            <p:ph type="title"/>
          </p:nvPr>
        </p:nvSpPr>
        <p:spPr/>
        <p:txBody>
          <a:bodyPr/>
          <a:lstStyle/>
          <a:p>
            <a:r>
              <a:rPr lang="en-US" dirty="0"/>
              <a:t>Virtual Tables and Sharing</a:t>
            </a:r>
          </a:p>
        </p:txBody>
      </p:sp>
      <p:grpSp>
        <p:nvGrpSpPr>
          <p:cNvPr id="46" name="Group 45">
            <a:extLst>
              <a:ext uri="{FF2B5EF4-FFF2-40B4-BE49-F238E27FC236}">
                <a16:creationId xmlns:a16="http://schemas.microsoft.com/office/drawing/2014/main" id="{E24E20F5-5C6D-4C80-BB6A-CF80B8D29BBD}"/>
              </a:ext>
            </a:extLst>
          </p:cNvPr>
          <p:cNvGrpSpPr/>
          <p:nvPr/>
        </p:nvGrpSpPr>
        <p:grpSpPr>
          <a:xfrm>
            <a:off x="6072443" y="2542435"/>
            <a:ext cx="2336340" cy="705642"/>
            <a:chOff x="6072443" y="2542435"/>
            <a:chExt cx="2336340" cy="705642"/>
          </a:xfrm>
        </p:grpSpPr>
        <p:sp>
          <p:nvSpPr>
            <p:cNvPr id="15" name="Rectangle 14">
              <a:extLst>
                <a:ext uri="{FF2B5EF4-FFF2-40B4-BE49-F238E27FC236}">
                  <a16:creationId xmlns:a16="http://schemas.microsoft.com/office/drawing/2014/main" id="{350C3E65-9316-48DA-A618-BD5371726895}"/>
                </a:ext>
              </a:extLst>
            </p:cNvPr>
            <p:cNvSpPr/>
            <p:nvPr/>
          </p:nvSpPr>
          <p:spPr>
            <a:xfrm>
              <a:off x="7001174" y="2596313"/>
              <a:ext cx="1407609" cy="56304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9"/>
            </a:p>
          </p:txBody>
        </p:sp>
        <p:sp>
          <p:nvSpPr>
            <p:cNvPr id="20" name="Rectangle 19">
              <a:extLst>
                <a:ext uri="{FF2B5EF4-FFF2-40B4-BE49-F238E27FC236}">
                  <a16:creationId xmlns:a16="http://schemas.microsoft.com/office/drawing/2014/main" id="{1446C69B-214C-4519-8D85-A8DF472E524E}"/>
                </a:ext>
              </a:extLst>
            </p:cNvPr>
            <p:cNvSpPr/>
            <p:nvPr/>
          </p:nvSpPr>
          <p:spPr>
            <a:xfrm>
              <a:off x="7001174" y="2759513"/>
              <a:ext cx="1407609" cy="239293"/>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85" b="1" dirty="0">
                  <a:solidFill>
                    <a:schemeClr val="tx1"/>
                  </a:solidFill>
                  <a:latin typeface="+mj-lt"/>
                  <a:cs typeface="Times New Roman" panose="02020603050405020304" pitchFamily="18" charset="0"/>
                </a:rPr>
                <a:t>VT</a:t>
              </a:r>
              <a:r>
                <a:rPr lang="en-US" sz="1385" b="1" baseline="-25000" dirty="0">
                  <a:solidFill>
                    <a:schemeClr val="tx1"/>
                  </a:solidFill>
                  <a:latin typeface="+mj-lt"/>
                  <a:cs typeface="Times New Roman" panose="02020603050405020304" pitchFamily="18" charset="0"/>
                </a:rPr>
                <a:t>A</a:t>
              </a:r>
              <a:r>
                <a:rPr lang="en-US" sz="1385" b="1" dirty="0">
                  <a:solidFill>
                    <a:schemeClr val="tx1"/>
                  </a:solidFill>
                  <a:latin typeface="+mj-lt"/>
                  <a:cs typeface="Times New Roman" panose="02020603050405020304" pitchFamily="18" charset="0"/>
                </a:rPr>
                <a:t>(P</a:t>
              </a:r>
              <a:r>
                <a:rPr lang="en-US" sz="1385" b="1" baseline="-25000" dirty="0">
                  <a:solidFill>
                    <a:schemeClr val="tx1"/>
                  </a:solidFill>
                  <a:latin typeface="+mj-lt"/>
                  <a:cs typeface="Times New Roman" panose="02020603050405020304" pitchFamily="18" charset="0"/>
                </a:rPr>
                <a:t>u</a:t>
              </a:r>
              <a:r>
                <a:rPr lang="en-US" sz="1385" b="1" dirty="0">
                  <a:solidFill>
                    <a:schemeClr val="tx1"/>
                  </a:solidFill>
                  <a:latin typeface="+mj-lt"/>
                  <a:cs typeface="Times New Roman" panose="02020603050405020304" pitchFamily="18" charset="0"/>
                </a:rPr>
                <a:t>)</a:t>
              </a:r>
            </a:p>
          </p:txBody>
        </p:sp>
        <p:sp>
          <p:nvSpPr>
            <p:cNvPr id="31" name="Rectangle 30">
              <a:extLst>
                <a:ext uri="{FF2B5EF4-FFF2-40B4-BE49-F238E27FC236}">
                  <a16:creationId xmlns:a16="http://schemas.microsoft.com/office/drawing/2014/main" id="{F978585B-9950-4726-A7DF-9058F9EB1BFC}"/>
                </a:ext>
              </a:extLst>
            </p:cNvPr>
            <p:cNvSpPr/>
            <p:nvPr/>
          </p:nvSpPr>
          <p:spPr>
            <a:xfrm>
              <a:off x="6208164" y="2673061"/>
              <a:ext cx="985326" cy="21114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32" dirty="0">
                  <a:solidFill>
                    <a:schemeClr val="tx1"/>
                  </a:solidFill>
                  <a:latin typeface="Courier New" panose="02070309020205020404" pitchFamily="49" charset="0"/>
                  <a:cs typeface="Courier New" panose="02070309020205020404" pitchFamily="49" charset="0"/>
                </a:rPr>
                <a:t>0xbeef</a:t>
              </a:r>
            </a:p>
          </p:txBody>
        </p:sp>
        <p:sp>
          <p:nvSpPr>
            <p:cNvPr id="32" name="TextBox 31">
              <a:extLst>
                <a:ext uri="{FF2B5EF4-FFF2-40B4-BE49-F238E27FC236}">
                  <a16:creationId xmlns:a16="http://schemas.microsoft.com/office/drawing/2014/main" id="{749E7756-D1D4-4780-A6DF-1F82D17939AB}"/>
                </a:ext>
              </a:extLst>
            </p:cNvPr>
            <p:cNvSpPr txBox="1"/>
            <p:nvPr/>
          </p:nvSpPr>
          <p:spPr>
            <a:xfrm rot="16200000">
              <a:off x="5872356" y="2742522"/>
              <a:ext cx="705642" cy="305468"/>
            </a:xfrm>
            <a:prstGeom prst="rect">
              <a:avLst/>
            </a:prstGeom>
            <a:noFill/>
          </p:spPr>
          <p:txBody>
            <a:bodyPr wrap="none" rtlCol="0">
              <a:spAutoFit/>
            </a:bodyPr>
            <a:lstStyle/>
            <a:p>
              <a:pPr algn="r"/>
              <a:r>
                <a:rPr lang="en-US" sz="1385" b="1" dirty="0" err="1">
                  <a:latin typeface="+mj-lt"/>
                  <a:cs typeface="Times New Roman" panose="02020603050405020304" pitchFamily="18" charset="0"/>
                </a:rPr>
                <a:t>globals</a:t>
              </a:r>
              <a:endParaRPr lang="en-US" sz="1385" b="1" dirty="0">
                <a:latin typeface="+mj-lt"/>
                <a:cs typeface="Times New Roman" panose="02020603050405020304" pitchFamily="18" charset="0"/>
              </a:endParaRPr>
            </a:p>
          </p:txBody>
        </p:sp>
        <p:sp>
          <p:nvSpPr>
            <p:cNvPr id="34" name="Left Brace 33">
              <a:extLst>
                <a:ext uri="{FF2B5EF4-FFF2-40B4-BE49-F238E27FC236}">
                  <a16:creationId xmlns:a16="http://schemas.microsoft.com/office/drawing/2014/main" id="{18759B35-07A9-4519-8ECC-E01CF413C5B5}"/>
                </a:ext>
              </a:extLst>
            </p:cNvPr>
            <p:cNvSpPr/>
            <p:nvPr/>
          </p:nvSpPr>
          <p:spPr>
            <a:xfrm>
              <a:off x="6321461" y="2610406"/>
              <a:ext cx="140761" cy="5630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59"/>
            </a:p>
          </p:txBody>
        </p:sp>
      </p:grpSp>
      <p:grpSp>
        <p:nvGrpSpPr>
          <p:cNvPr id="47" name="Group 46">
            <a:extLst>
              <a:ext uri="{FF2B5EF4-FFF2-40B4-BE49-F238E27FC236}">
                <a16:creationId xmlns:a16="http://schemas.microsoft.com/office/drawing/2014/main" id="{91741A6B-3B8E-4C25-BDDB-0D012A760132}"/>
              </a:ext>
            </a:extLst>
          </p:cNvPr>
          <p:cNvGrpSpPr/>
          <p:nvPr/>
        </p:nvGrpSpPr>
        <p:grpSpPr>
          <a:xfrm>
            <a:off x="6072444" y="3761180"/>
            <a:ext cx="2336339" cy="1192185"/>
            <a:chOff x="6072444" y="3761180"/>
            <a:chExt cx="2336339" cy="1192185"/>
          </a:xfrm>
        </p:grpSpPr>
        <p:sp>
          <p:nvSpPr>
            <p:cNvPr id="16" name="Rectangle 15">
              <a:extLst>
                <a:ext uri="{FF2B5EF4-FFF2-40B4-BE49-F238E27FC236}">
                  <a16:creationId xmlns:a16="http://schemas.microsoft.com/office/drawing/2014/main" id="{6F05DD3F-2ED8-4B1E-9162-489FA7C7BE4C}"/>
                </a:ext>
              </a:extLst>
            </p:cNvPr>
            <p:cNvSpPr/>
            <p:nvPr/>
          </p:nvSpPr>
          <p:spPr>
            <a:xfrm>
              <a:off x="7001174" y="3923723"/>
              <a:ext cx="1407609" cy="8445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9"/>
            </a:p>
          </p:txBody>
        </p:sp>
        <p:grpSp>
          <p:nvGrpSpPr>
            <p:cNvPr id="17" name="Group 16">
              <a:extLst>
                <a:ext uri="{FF2B5EF4-FFF2-40B4-BE49-F238E27FC236}">
                  <a16:creationId xmlns:a16="http://schemas.microsoft.com/office/drawing/2014/main" id="{774F855B-DB18-4791-8263-A22281871ED8}"/>
                </a:ext>
              </a:extLst>
            </p:cNvPr>
            <p:cNvGrpSpPr/>
            <p:nvPr/>
          </p:nvGrpSpPr>
          <p:grpSpPr>
            <a:xfrm>
              <a:off x="7102582" y="4009786"/>
              <a:ext cx="703804" cy="459385"/>
              <a:chOff x="1754067" y="1752600"/>
              <a:chExt cx="914400" cy="298422"/>
            </a:xfrm>
          </p:grpSpPr>
          <p:sp>
            <p:nvSpPr>
              <p:cNvPr id="18" name="Rectangle 17">
                <a:extLst>
                  <a:ext uri="{FF2B5EF4-FFF2-40B4-BE49-F238E27FC236}">
                    <a16:creationId xmlns:a16="http://schemas.microsoft.com/office/drawing/2014/main" id="{5060B709-DD3E-4874-AB22-E217E556C773}"/>
                  </a:ext>
                </a:extLst>
              </p:cNvPr>
              <p:cNvSpPr/>
              <p:nvPr/>
            </p:nvSpPr>
            <p:spPr>
              <a:xfrm>
                <a:off x="1754067" y="1752600"/>
                <a:ext cx="914400" cy="137160"/>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32" dirty="0">
                    <a:solidFill>
                      <a:schemeClr val="tx1"/>
                    </a:solidFill>
                    <a:latin typeface="Courier New" panose="02070309020205020404" pitchFamily="49" charset="0"/>
                    <a:cs typeface="Courier New" panose="02070309020205020404" pitchFamily="49" charset="0"/>
                  </a:rPr>
                  <a:t>0xbead</a:t>
                </a:r>
              </a:p>
            </p:txBody>
          </p:sp>
          <p:sp>
            <p:nvSpPr>
              <p:cNvPr id="19" name="Rectangle 18">
                <a:extLst>
                  <a:ext uri="{FF2B5EF4-FFF2-40B4-BE49-F238E27FC236}">
                    <a16:creationId xmlns:a16="http://schemas.microsoft.com/office/drawing/2014/main" id="{CD8F7D5E-1F76-47AC-A1A2-DBD610C4F170}"/>
                  </a:ext>
                </a:extLst>
              </p:cNvPr>
              <p:cNvSpPr/>
              <p:nvPr/>
            </p:nvSpPr>
            <p:spPr>
              <a:xfrm>
                <a:off x="1754067" y="1868142"/>
                <a:ext cx="914400" cy="1828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9"/>
              </a:p>
            </p:txBody>
          </p:sp>
        </p:grpSp>
        <p:sp>
          <p:nvSpPr>
            <p:cNvPr id="33" name="TextBox 32">
              <a:extLst>
                <a:ext uri="{FF2B5EF4-FFF2-40B4-BE49-F238E27FC236}">
                  <a16:creationId xmlns:a16="http://schemas.microsoft.com/office/drawing/2014/main" id="{0C923825-F1D2-4B73-A05F-F2C01A47DACB}"/>
                </a:ext>
              </a:extLst>
            </p:cNvPr>
            <p:cNvSpPr txBox="1"/>
            <p:nvPr/>
          </p:nvSpPr>
          <p:spPr>
            <a:xfrm rot="16200000">
              <a:off x="5629085" y="4204539"/>
              <a:ext cx="1192185" cy="305468"/>
            </a:xfrm>
            <a:prstGeom prst="rect">
              <a:avLst/>
            </a:prstGeom>
            <a:noFill/>
          </p:spPr>
          <p:txBody>
            <a:bodyPr wrap="none" rtlCol="0">
              <a:spAutoFit/>
            </a:bodyPr>
            <a:lstStyle/>
            <a:p>
              <a:pPr algn="ctr"/>
              <a:r>
                <a:rPr lang="en-US" sz="1385" b="1" dirty="0">
                  <a:latin typeface="+mj-lt"/>
                  <a:cs typeface="Times New Roman" panose="02020603050405020304" pitchFamily="18" charset="0"/>
                </a:rPr>
                <a:t>shared region</a:t>
              </a:r>
            </a:p>
          </p:txBody>
        </p:sp>
        <p:sp>
          <p:nvSpPr>
            <p:cNvPr id="35" name="Left Brace 34">
              <a:extLst>
                <a:ext uri="{FF2B5EF4-FFF2-40B4-BE49-F238E27FC236}">
                  <a16:creationId xmlns:a16="http://schemas.microsoft.com/office/drawing/2014/main" id="{CFE4BC11-0E70-457F-8DF4-CD5BCF7E6B71}"/>
                </a:ext>
              </a:extLst>
            </p:cNvPr>
            <p:cNvSpPr/>
            <p:nvPr/>
          </p:nvSpPr>
          <p:spPr>
            <a:xfrm>
              <a:off x="6321461" y="3938591"/>
              <a:ext cx="140761" cy="84456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59"/>
            </a:p>
          </p:txBody>
        </p:sp>
      </p:grpSp>
      <p:grpSp>
        <p:nvGrpSpPr>
          <p:cNvPr id="43" name="Group 42">
            <a:extLst>
              <a:ext uri="{FF2B5EF4-FFF2-40B4-BE49-F238E27FC236}">
                <a16:creationId xmlns:a16="http://schemas.microsoft.com/office/drawing/2014/main" id="{74FCD170-D5C3-42CE-B6E1-AB0DE52B09C9}"/>
              </a:ext>
            </a:extLst>
          </p:cNvPr>
          <p:cNvGrpSpPr/>
          <p:nvPr/>
        </p:nvGrpSpPr>
        <p:grpSpPr>
          <a:xfrm>
            <a:off x="3461871" y="1976838"/>
            <a:ext cx="2322308" cy="705642"/>
            <a:chOff x="3461871" y="1976838"/>
            <a:chExt cx="2322308" cy="705642"/>
          </a:xfrm>
        </p:grpSpPr>
        <p:sp>
          <p:nvSpPr>
            <p:cNvPr id="6" name="Rectangle 5">
              <a:extLst>
                <a:ext uri="{FF2B5EF4-FFF2-40B4-BE49-F238E27FC236}">
                  <a16:creationId xmlns:a16="http://schemas.microsoft.com/office/drawing/2014/main" id="{9F96D54C-AD72-4DDB-A965-250741FADAC8}"/>
                </a:ext>
              </a:extLst>
            </p:cNvPr>
            <p:cNvSpPr/>
            <p:nvPr/>
          </p:nvSpPr>
          <p:spPr>
            <a:xfrm>
              <a:off x="4376570" y="2033773"/>
              <a:ext cx="1407609" cy="56304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9"/>
            </a:p>
          </p:txBody>
        </p:sp>
        <p:sp>
          <p:nvSpPr>
            <p:cNvPr id="11" name="Rectangle 10">
              <a:extLst>
                <a:ext uri="{FF2B5EF4-FFF2-40B4-BE49-F238E27FC236}">
                  <a16:creationId xmlns:a16="http://schemas.microsoft.com/office/drawing/2014/main" id="{156D121C-7288-4189-BE6B-30ECBD978B9A}"/>
                </a:ext>
              </a:extLst>
            </p:cNvPr>
            <p:cNvSpPr/>
            <p:nvPr/>
          </p:nvSpPr>
          <p:spPr>
            <a:xfrm>
              <a:off x="4376570" y="2196973"/>
              <a:ext cx="1407609" cy="239293"/>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85" b="1" dirty="0">
                  <a:solidFill>
                    <a:schemeClr val="tx1"/>
                  </a:solidFill>
                  <a:latin typeface="+mj-lt"/>
                  <a:cs typeface="Times New Roman" panose="02020603050405020304" pitchFamily="18" charset="0"/>
                </a:rPr>
                <a:t>VT</a:t>
              </a:r>
              <a:r>
                <a:rPr lang="en-US" sz="1385" b="1" baseline="-25000" dirty="0">
                  <a:solidFill>
                    <a:schemeClr val="tx1"/>
                  </a:solidFill>
                  <a:latin typeface="+mj-lt"/>
                  <a:cs typeface="Times New Roman" panose="02020603050405020304" pitchFamily="18" charset="0"/>
                </a:rPr>
                <a:t>A</a:t>
              </a:r>
              <a:r>
                <a:rPr lang="en-US" sz="1385" b="1" dirty="0">
                  <a:solidFill>
                    <a:schemeClr val="tx1"/>
                  </a:solidFill>
                  <a:latin typeface="+mj-lt"/>
                  <a:cs typeface="Times New Roman" panose="02020603050405020304" pitchFamily="18" charset="0"/>
                </a:rPr>
                <a:t>(P</a:t>
              </a:r>
              <a:r>
                <a:rPr lang="en-US" sz="1385" b="1" baseline="-25000" dirty="0">
                  <a:solidFill>
                    <a:schemeClr val="tx1"/>
                  </a:solidFill>
                  <a:latin typeface="+mj-lt"/>
                  <a:cs typeface="Times New Roman" panose="02020603050405020304" pitchFamily="18" charset="0"/>
                </a:rPr>
                <a:t>c</a:t>
              </a:r>
              <a:r>
                <a:rPr lang="en-US" sz="1385" b="1" dirty="0">
                  <a:solidFill>
                    <a:schemeClr val="tx1"/>
                  </a:solidFill>
                  <a:latin typeface="+mj-lt"/>
                  <a:cs typeface="Times New Roman" panose="02020603050405020304" pitchFamily="18" charset="0"/>
                </a:rPr>
                <a:t>)</a:t>
              </a:r>
            </a:p>
          </p:txBody>
        </p:sp>
        <p:sp>
          <p:nvSpPr>
            <p:cNvPr id="12" name="Rectangle 11">
              <a:extLst>
                <a:ext uri="{FF2B5EF4-FFF2-40B4-BE49-F238E27FC236}">
                  <a16:creationId xmlns:a16="http://schemas.microsoft.com/office/drawing/2014/main" id="{1F86E9E5-A36D-44B8-983F-58C59A580EBE}"/>
                </a:ext>
              </a:extLst>
            </p:cNvPr>
            <p:cNvSpPr/>
            <p:nvPr/>
          </p:nvSpPr>
          <p:spPr>
            <a:xfrm>
              <a:off x="3583561" y="2115883"/>
              <a:ext cx="985326" cy="21114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32" dirty="0">
                  <a:solidFill>
                    <a:schemeClr val="tx1"/>
                  </a:solidFill>
                  <a:latin typeface="Courier New" panose="02070309020205020404" pitchFamily="49" charset="0"/>
                  <a:cs typeface="Courier New" panose="02070309020205020404" pitchFamily="49" charset="0"/>
                </a:rPr>
                <a:t>0xbead</a:t>
              </a:r>
            </a:p>
          </p:txBody>
        </p:sp>
        <p:sp>
          <p:nvSpPr>
            <p:cNvPr id="36" name="TextBox 35">
              <a:extLst>
                <a:ext uri="{FF2B5EF4-FFF2-40B4-BE49-F238E27FC236}">
                  <a16:creationId xmlns:a16="http://schemas.microsoft.com/office/drawing/2014/main" id="{D0FEF44A-F337-4A3F-8770-B4A87BD145FF}"/>
                </a:ext>
              </a:extLst>
            </p:cNvPr>
            <p:cNvSpPr txBox="1"/>
            <p:nvPr/>
          </p:nvSpPr>
          <p:spPr>
            <a:xfrm rot="16200000">
              <a:off x="3261784" y="2176925"/>
              <a:ext cx="705642" cy="305468"/>
            </a:xfrm>
            <a:prstGeom prst="rect">
              <a:avLst/>
            </a:prstGeom>
            <a:noFill/>
          </p:spPr>
          <p:txBody>
            <a:bodyPr wrap="none" rtlCol="0">
              <a:spAutoFit/>
            </a:bodyPr>
            <a:lstStyle/>
            <a:p>
              <a:pPr algn="r"/>
              <a:r>
                <a:rPr lang="en-US" sz="1385" b="1" dirty="0" err="1">
                  <a:latin typeface="+mj-lt"/>
                  <a:cs typeface="Times New Roman" panose="02020603050405020304" pitchFamily="18" charset="0"/>
                </a:rPr>
                <a:t>globals</a:t>
              </a:r>
              <a:endParaRPr lang="en-US" sz="1385" b="1" dirty="0">
                <a:latin typeface="+mj-lt"/>
                <a:cs typeface="Times New Roman" panose="02020603050405020304" pitchFamily="18" charset="0"/>
              </a:endParaRPr>
            </a:p>
          </p:txBody>
        </p:sp>
        <p:sp>
          <p:nvSpPr>
            <p:cNvPr id="38" name="Left Brace 37">
              <a:extLst>
                <a:ext uri="{FF2B5EF4-FFF2-40B4-BE49-F238E27FC236}">
                  <a16:creationId xmlns:a16="http://schemas.microsoft.com/office/drawing/2014/main" id="{1BC170A7-B1F9-4B56-B27D-FD0FB3F6D26E}"/>
                </a:ext>
              </a:extLst>
            </p:cNvPr>
            <p:cNvSpPr/>
            <p:nvPr/>
          </p:nvSpPr>
          <p:spPr>
            <a:xfrm>
              <a:off x="3710889" y="2044808"/>
              <a:ext cx="140761" cy="5630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59"/>
            </a:p>
          </p:txBody>
        </p:sp>
      </p:grpSp>
      <p:grpSp>
        <p:nvGrpSpPr>
          <p:cNvPr id="44" name="Group 43">
            <a:extLst>
              <a:ext uri="{FF2B5EF4-FFF2-40B4-BE49-F238E27FC236}">
                <a16:creationId xmlns:a16="http://schemas.microsoft.com/office/drawing/2014/main" id="{72357B5E-29D4-4F41-B0FE-5BB12327F2D8}"/>
              </a:ext>
            </a:extLst>
          </p:cNvPr>
          <p:cNvGrpSpPr/>
          <p:nvPr/>
        </p:nvGrpSpPr>
        <p:grpSpPr>
          <a:xfrm>
            <a:off x="3461872" y="3421331"/>
            <a:ext cx="2322307" cy="1192185"/>
            <a:chOff x="3461872" y="3421331"/>
            <a:chExt cx="2322307" cy="1192185"/>
          </a:xfrm>
        </p:grpSpPr>
        <p:sp>
          <p:nvSpPr>
            <p:cNvPr id="7" name="Rectangle 6">
              <a:extLst>
                <a:ext uri="{FF2B5EF4-FFF2-40B4-BE49-F238E27FC236}">
                  <a16:creationId xmlns:a16="http://schemas.microsoft.com/office/drawing/2014/main" id="{DB1CE449-3C34-44AE-920F-FDEC4604F494}"/>
                </a:ext>
              </a:extLst>
            </p:cNvPr>
            <p:cNvSpPr/>
            <p:nvPr/>
          </p:nvSpPr>
          <p:spPr>
            <a:xfrm>
              <a:off x="4376570" y="3571820"/>
              <a:ext cx="1407609" cy="8445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9"/>
            </a:p>
          </p:txBody>
        </p:sp>
        <p:sp>
          <p:nvSpPr>
            <p:cNvPr id="37" name="TextBox 36">
              <a:extLst>
                <a:ext uri="{FF2B5EF4-FFF2-40B4-BE49-F238E27FC236}">
                  <a16:creationId xmlns:a16="http://schemas.microsoft.com/office/drawing/2014/main" id="{9325D2C9-1B87-4462-BCEA-3E5C2127E6F2}"/>
                </a:ext>
              </a:extLst>
            </p:cNvPr>
            <p:cNvSpPr txBox="1"/>
            <p:nvPr/>
          </p:nvSpPr>
          <p:spPr>
            <a:xfrm rot="16200000">
              <a:off x="3018513" y="3864690"/>
              <a:ext cx="1192185" cy="305468"/>
            </a:xfrm>
            <a:prstGeom prst="rect">
              <a:avLst/>
            </a:prstGeom>
            <a:noFill/>
          </p:spPr>
          <p:txBody>
            <a:bodyPr wrap="none" rtlCol="0">
              <a:spAutoFit/>
            </a:bodyPr>
            <a:lstStyle/>
            <a:p>
              <a:pPr algn="ctr"/>
              <a:r>
                <a:rPr lang="en-US" sz="1385" b="1" dirty="0">
                  <a:latin typeface="+mj-lt"/>
                  <a:cs typeface="Times New Roman" panose="02020603050405020304" pitchFamily="18" charset="0"/>
                </a:rPr>
                <a:t>shared region</a:t>
              </a:r>
            </a:p>
          </p:txBody>
        </p:sp>
        <p:sp>
          <p:nvSpPr>
            <p:cNvPr id="39" name="Left Brace 38">
              <a:extLst>
                <a:ext uri="{FF2B5EF4-FFF2-40B4-BE49-F238E27FC236}">
                  <a16:creationId xmlns:a16="http://schemas.microsoft.com/office/drawing/2014/main" id="{A01B77FE-9B35-4DC4-9166-4C15F1957446}"/>
                </a:ext>
              </a:extLst>
            </p:cNvPr>
            <p:cNvSpPr/>
            <p:nvPr/>
          </p:nvSpPr>
          <p:spPr>
            <a:xfrm>
              <a:off x="3710889" y="3598743"/>
              <a:ext cx="140761" cy="84456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659"/>
            </a:p>
          </p:txBody>
        </p:sp>
      </p:grpSp>
      <p:grpSp>
        <p:nvGrpSpPr>
          <p:cNvPr id="48" name="Group 47">
            <a:extLst>
              <a:ext uri="{FF2B5EF4-FFF2-40B4-BE49-F238E27FC236}">
                <a16:creationId xmlns:a16="http://schemas.microsoft.com/office/drawing/2014/main" id="{A8B58E81-CD9C-4CC8-AD56-8C041BCE9A32}"/>
              </a:ext>
            </a:extLst>
          </p:cNvPr>
          <p:cNvGrpSpPr/>
          <p:nvPr/>
        </p:nvGrpSpPr>
        <p:grpSpPr>
          <a:xfrm>
            <a:off x="6208164" y="2011842"/>
            <a:ext cx="2229260" cy="338554"/>
            <a:chOff x="6208164" y="2011842"/>
            <a:chExt cx="2229260" cy="338554"/>
          </a:xfrm>
        </p:grpSpPr>
        <p:sp>
          <p:nvSpPr>
            <p:cNvPr id="21" name="Rectangle 20">
              <a:extLst>
                <a:ext uri="{FF2B5EF4-FFF2-40B4-BE49-F238E27FC236}">
                  <a16:creationId xmlns:a16="http://schemas.microsoft.com/office/drawing/2014/main" id="{FBF665C5-45DF-479C-BF98-C579C75C9F9F}"/>
                </a:ext>
              </a:extLst>
            </p:cNvPr>
            <p:cNvSpPr/>
            <p:nvPr/>
          </p:nvSpPr>
          <p:spPr>
            <a:xfrm>
              <a:off x="6208164" y="2119319"/>
              <a:ext cx="985326" cy="21114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32" dirty="0">
                  <a:solidFill>
                    <a:schemeClr val="tx1"/>
                  </a:solidFill>
                  <a:latin typeface="Courier New" panose="02070309020205020404" pitchFamily="49" charset="0"/>
                  <a:cs typeface="Courier New" panose="02070309020205020404" pitchFamily="49" charset="0"/>
                </a:rPr>
                <a:t>0xbead</a:t>
              </a:r>
            </a:p>
          </p:txBody>
        </p:sp>
        <p:sp>
          <p:nvSpPr>
            <p:cNvPr id="40" name="Rectangle 39">
              <a:extLst>
                <a:ext uri="{FF2B5EF4-FFF2-40B4-BE49-F238E27FC236}">
                  <a16:creationId xmlns:a16="http://schemas.microsoft.com/office/drawing/2014/main" id="{EE7C2263-9475-4B6B-9E4C-8761A5F628E1}"/>
                </a:ext>
              </a:extLst>
            </p:cNvPr>
            <p:cNvSpPr/>
            <p:nvPr/>
          </p:nvSpPr>
          <p:spPr>
            <a:xfrm>
              <a:off x="7667790" y="2011842"/>
              <a:ext cx="769634" cy="338554"/>
            </a:xfrm>
            <a:prstGeom prst="rect">
              <a:avLst/>
            </a:prstGeom>
          </p:spPr>
          <p:txBody>
            <a:bodyPr wrap="none">
              <a:spAutoFit/>
            </a:bodyPr>
            <a:lstStyle/>
            <a:p>
              <a:r>
                <a:rPr lang="en-US" sz="1600" b="1" dirty="0">
                  <a:solidFill>
                    <a:schemeClr val="accent2">
                      <a:lumMod val="75000"/>
                    </a:schemeClr>
                  </a:solidFill>
                  <a:latin typeface="+mj-lt"/>
                  <a:cs typeface="Times New Roman" panose="02020603050405020304" pitchFamily="18" charset="0"/>
                </a:rPr>
                <a:t>invalid!</a:t>
              </a:r>
              <a:endParaRPr lang="en-US" sz="2000" b="1" dirty="0">
                <a:solidFill>
                  <a:schemeClr val="accent2">
                    <a:lumMod val="75000"/>
                  </a:schemeClr>
                </a:solidFill>
                <a:latin typeface="+mj-lt"/>
              </a:endParaRPr>
            </a:p>
          </p:txBody>
        </p:sp>
      </p:grpSp>
      <p:grpSp>
        <p:nvGrpSpPr>
          <p:cNvPr id="8" name="Group 7">
            <a:extLst>
              <a:ext uri="{FF2B5EF4-FFF2-40B4-BE49-F238E27FC236}">
                <a16:creationId xmlns:a16="http://schemas.microsoft.com/office/drawing/2014/main" id="{767F025F-6D04-4D3F-B0B9-9EB6DD93F7B5}"/>
              </a:ext>
            </a:extLst>
          </p:cNvPr>
          <p:cNvGrpSpPr/>
          <p:nvPr/>
        </p:nvGrpSpPr>
        <p:grpSpPr>
          <a:xfrm>
            <a:off x="4477979" y="3657884"/>
            <a:ext cx="703804" cy="459385"/>
            <a:chOff x="1754067" y="1752600"/>
            <a:chExt cx="914400" cy="298422"/>
          </a:xfrm>
        </p:grpSpPr>
        <p:sp>
          <p:nvSpPr>
            <p:cNvPr id="9" name="Rectangle 8">
              <a:extLst>
                <a:ext uri="{FF2B5EF4-FFF2-40B4-BE49-F238E27FC236}">
                  <a16:creationId xmlns:a16="http://schemas.microsoft.com/office/drawing/2014/main" id="{9B78EF57-7FC8-4A08-A92C-A2AF5D904080}"/>
                </a:ext>
              </a:extLst>
            </p:cNvPr>
            <p:cNvSpPr/>
            <p:nvPr/>
          </p:nvSpPr>
          <p:spPr>
            <a:xfrm>
              <a:off x="1754067" y="1752600"/>
              <a:ext cx="914400" cy="137160"/>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32" dirty="0">
                  <a:solidFill>
                    <a:schemeClr val="tx1"/>
                  </a:solidFill>
                  <a:latin typeface="Courier New" panose="02070309020205020404" pitchFamily="49" charset="0"/>
                  <a:cs typeface="Courier New" panose="02070309020205020404" pitchFamily="49" charset="0"/>
                </a:rPr>
                <a:t>0xbead</a:t>
              </a:r>
            </a:p>
          </p:txBody>
        </p:sp>
        <p:sp>
          <p:nvSpPr>
            <p:cNvPr id="10" name="Rectangle 9">
              <a:extLst>
                <a:ext uri="{FF2B5EF4-FFF2-40B4-BE49-F238E27FC236}">
                  <a16:creationId xmlns:a16="http://schemas.microsoft.com/office/drawing/2014/main" id="{4CE45272-BC1E-40F2-9BD8-812A58937F87}"/>
                </a:ext>
              </a:extLst>
            </p:cNvPr>
            <p:cNvSpPr/>
            <p:nvPr/>
          </p:nvSpPr>
          <p:spPr>
            <a:xfrm>
              <a:off x="1754067" y="1868142"/>
              <a:ext cx="914400" cy="1828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9"/>
            </a:p>
          </p:txBody>
        </p:sp>
      </p:grpSp>
      <p:grpSp>
        <p:nvGrpSpPr>
          <p:cNvPr id="23" name="Group 22">
            <a:extLst>
              <a:ext uri="{FF2B5EF4-FFF2-40B4-BE49-F238E27FC236}">
                <a16:creationId xmlns:a16="http://schemas.microsoft.com/office/drawing/2014/main" id="{FE772265-8304-4313-885C-67DD50630F0A}"/>
              </a:ext>
            </a:extLst>
          </p:cNvPr>
          <p:cNvGrpSpPr/>
          <p:nvPr/>
        </p:nvGrpSpPr>
        <p:grpSpPr>
          <a:xfrm>
            <a:off x="5181782" y="2196974"/>
            <a:ext cx="923743" cy="1551819"/>
            <a:chOff x="2947982" y="2180303"/>
            <a:chExt cx="1166818" cy="1991878"/>
          </a:xfrm>
          <a:effectLst/>
        </p:grpSpPr>
        <p:cxnSp>
          <p:nvCxnSpPr>
            <p:cNvPr id="24" name="Straight Connector 23">
              <a:extLst>
                <a:ext uri="{FF2B5EF4-FFF2-40B4-BE49-F238E27FC236}">
                  <a16:creationId xmlns:a16="http://schemas.microsoft.com/office/drawing/2014/main" id="{0C4DD2A1-1B7E-4B43-A1E1-0253E00779C9}"/>
                </a:ext>
              </a:extLst>
            </p:cNvPr>
            <p:cNvCxnSpPr/>
            <p:nvPr/>
          </p:nvCxnSpPr>
          <p:spPr>
            <a:xfrm flipV="1">
              <a:off x="2947982" y="4172179"/>
              <a:ext cx="1166818"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C57194A1-A275-49FE-8C00-24126386F7CD}"/>
                </a:ext>
              </a:extLst>
            </p:cNvPr>
            <p:cNvCxnSpPr/>
            <p:nvPr/>
          </p:nvCxnSpPr>
          <p:spPr>
            <a:xfrm>
              <a:off x="4114800" y="2180305"/>
              <a:ext cx="0" cy="1987450"/>
            </a:xfrm>
            <a:prstGeom prst="line">
              <a:avLst/>
            </a:prstGeom>
            <a:ln w="12700"/>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9F8D6800-6862-4C26-B2A3-683A38AC1D39}"/>
                </a:ext>
              </a:extLst>
            </p:cNvPr>
            <p:cNvCxnSpPr/>
            <p:nvPr/>
          </p:nvCxnSpPr>
          <p:spPr>
            <a:xfrm>
              <a:off x="3695700" y="2180303"/>
              <a:ext cx="419100"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grpSp>
      <p:grpSp>
        <p:nvGrpSpPr>
          <p:cNvPr id="27" name="Group 26">
            <a:extLst>
              <a:ext uri="{FF2B5EF4-FFF2-40B4-BE49-F238E27FC236}">
                <a16:creationId xmlns:a16="http://schemas.microsoft.com/office/drawing/2014/main" id="{D3E2FC02-7D3E-48C7-9D7D-3AFE714C8F37}"/>
              </a:ext>
            </a:extLst>
          </p:cNvPr>
          <p:cNvGrpSpPr/>
          <p:nvPr/>
        </p:nvGrpSpPr>
        <p:grpSpPr>
          <a:xfrm>
            <a:off x="7806387" y="2194040"/>
            <a:ext cx="923743" cy="1904677"/>
            <a:chOff x="2947982" y="2180303"/>
            <a:chExt cx="1166818" cy="2042141"/>
          </a:xfrm>
          <a:effectLst/>
        </p:grpSpPr>
        <p:cxnSp>
          <p:nvCxnSpPr>
            <p:cNvPr id="28" name="Straight Connector 27">
              <a:extLst>
                <a:ext uri="{FF2B5EF4-FFF2-40B4-BE49-F238E27FC236}">
                  <a16:creationId xmlns:a16="http://schemas.microsoft.com/office/drawing/2014/main" id="{4D6ED2C5-25D3-4837-AFDF-4E02A9DF4EA7}"/>
                </a:ext>
              </a:extLst>
            </p:cNvPr>
            <p:cNvCxnSpPr/>
            <p:nvPr/>
          </p:nvCxnSpPr>
          <p:spPr>
            <a:xfrm flipV="1">
              <a:off x="2947982" y="4222442"/>
              <a:ext cx="1166818"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F50017CF-4E74-4C4E-8E4E-F7E469306E93}"/>
                </a:ext>
              </a:extLst>
            </p:cNvPr>
            <p:cNvCxnSpPr/>
            <p:nvPr/>
          </p:nvCxnSpPr>
          <p:spPr>
            <a:xfrm>
              <a:off x="4114800" y="2180305"/>
              <a:ext cx="0" cy="2037417"/>
            </a:xfrm>
            <a:prstGeom prst="line">
              <a:avLst/>
            </a:prstGeom>
            <a:ln w="12700"/>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7B11A892-7957-438B-8DBA-146758AF44C3}"/>
                </a:ext>
              </a:extLst>
            </p:cNvPr>
            <p:cNvCxnSpPr/>
            <p:nvPr/>
          </p:nvCxnSpPr>
          <p:spPr>
            <a:xfrm>
              <a:off x="3695700" y="2180303"/>
              <a:ext cx="419100"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grpSp>
      <p:sp>
        <p:nvSpPr>
          <p:cNvPr id="49" name="TextBox 48">
            <a:extLst>
              <a:ext uri="{FF2B5EF4-FFF2-40B4-BE49-F238E27FC236}">
                <a16:creationId xmlns:a16="http://schemas.microsoft.com/office/drawing/2014/main" id="{8245E02E-0501-444E-BBFA-35518690F69C}"/>
              </a:ext>
            </a:extLst>
          </p:cNvPr>
          <p:cNvSpPr txBox="1"/>
          <p:nvPr/>
        </p:nvSpPr>
        <p:spPr>
          <a:xfrm>
            <a:off x="439559" y="1971234"/>
            <a:ext cx="3019272" cy="584775"/>
          </a:xfrm>
          <a:prstGeom prst="rect">
            <a:avLst/>
          </a:prstGeom>
          <a:noFill/>
        </p:spPr>
        <p:txBody>
          <a:bodyPr wrap="square" rtlCol="0">
            <a:spAutoFit/>
          </a:bodyPr>
          <a:lstStyle/>
          <a:p>
            <a:pPr algn="ctr"/>
            <a:r>
              <a:rPr lang="en-US" sz="1600" i="1" dirty="0">
                <a:solidFill>
                  <a:schemeClr val="accent6">
                    <a:lumMod val="75000"/>
                  </a:schemeClr>
                </a:solidFill>
              </a:rPr>
              <a:t>VTs stored privately in the process virtual address space</a:t>
            </a:r>
          </a:p>
        </p:txBody>
      </p:sp>
      <p:sp>
        <p:nvSpPr>
          <p:cNvPr id="50" name="TextBox 49">
            <a:extLst>
              <a:ext uri="{FF2B5EF4-FFF2-40B4-BE49-F238E27FC236}">
                <a16:creationId xmlns:a16="http://schemas.microsoft.com/office/drawing/2014/main" id="{4D235650-E2B6-462F-BBDB-143D2A20889E}"/>
              </a:ext>
            </a:extLst>
          </p:cNvPr>
          <p:cNvSpPr txBox="1"/>
          <p:nvPr/>
        </p:nvSpPr>
        <p:spPr>
          <a:xfrm>
            <a:off x="8777315" y="2574581"/>
            <a:ext cx="3277034" cy="584775"/>
          </a:xfrm>
          <a:prstGeom prst="rect">
            <a:avLst/>
          </a:prstGeom>
          <a:noFill/>
        </p:spPr>
        <p:txBody>
          <a:bodyPr wrap="square" rtlCol="0">
            <a:spAutoFit/>
          </a:bodyPr>
          <a:lstStyle/>
          <a:p>
            <a:pPr algn="ctr"/>
            <a:r>
              <a:rPr lang="en-US" sz="1600" i="1" dirty="0">
                <a:solidFill>
                  <a:schemeClr val="accent6">
                    <a:lumMod val="75000"/>
                  </a:schemeClr>
                </a:solidFill>
              </a:rPr>
              <a:t>Different processes may store VT of the same type at a different address</a:t>
            </a:r>
          </a:p>
        </p:txBody>
      </p:sp>
      <p:sp>
        <p:nvSpPr>
          <p:cNvPr id="2" name="Rectangle 1">
            <a:extLst>
              <a:ext uri="{FF2B5EF4-FFF2-40B4-BE49-F238E27FC236}">
                <a16:creationId xmlns:a16="http://schemas.microsoft.com/office/drawing/2014/main" id="{B8AF1A43-E9C7-4929-A055-76285347A765}"/>
              </a:ext>
            </a:extLst>
          </p:cNvPr>
          <p:cNvSpPr/>
          <p:nvPr/>
        </p:nvSpPr>
        <p:spPr>
          <a:xfrm>
            <a:off x="8688752" y="4825023"/>
            <a:ext cx="3662273" cy="861774"/>
          </a:xfrm>
          <a:prstGeom prst="rect">
            <a:avLst/>
          </a:prstGeom>
        </p:spPr>
        <p:txBody>
          <a:bodyPr wrap="square">
            <a:spAutoFit/>
          </a:bodyPr>
          <a:lstStyle/>
          <a:p>
            <a:r>
              <a:rPr lang="en-US" sz="1600" i="1" dirty="0">
                <a:solidFill>
                  <a:schemeClr val="accent6">
                    <a:lumMod val="75000"/>
                  </a:schemeClr>
                </a:solidFill>
              </a:rPr>
              <a:t>Solutions proposed:</a:t>
            </a:r>
          </a:p>
          <a:p>
            <a:pPr marL="342900" indent="-342900">
              <a:buAutoNum type="arabicParenBoth"/>
            </a:pPr>
            <a:r>
              <a:rPr lang="en-US" sz="1600" i="1" dirty="0">
                <a:solidFill>
                  <a:schemeClr val="accent6">
                    <a:lumMod val="75000"/>
                  </a:schemeClr>
                </a:solidFill>
              </a:rPr>
              <a:t>Virtual Table Duplication</a:t>
            </a:r>
          </a:p>
          <a:p>
            <a:pPr marL="342900" indent="-342900">
              <a:buAutoNum type="arabicParenBoth"/>
            </a:pPr>
            <a:r>
              <a:rPr lang="en-US" sz="1600" i="1" dirty="0">
                <a:solidFill>
                  <a:schemeClr val="accent6">
                    <a:lumMod val="75000"/>
                  </a:schemeClr>
                </a:solidFill>
              </a:rPr>
              <a:t>Hashing-based Dynamic Dispatch</a:t>
            </a:r>
          </a:p>
        </p:txBody>
      </p:sp>
    </p:spTree>
    <p:extLst>
      <p:ext uri="{BB962C8B-B14F-4D97-AF65-F5344CB8AC3E}">
        <p14:creationId xmlns:p14="http://schemas.microsoft.com/office/powerpoint/2010/main" val="101161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292169" y="4872115"/>
            <a:ext cx="3840480" cy="2377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292169" y="4607577"/>
            <a:ext cx="9509760" cy="2377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967297" y="4351691"/>
            <a:ext cx="960120" cy="2377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312720" y="3418041"/>
            <a:ext cx="5760720" cy="2377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62036" y="3162155"/>
            <a:ext cx="3383280" cy="2377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Virtual Tables and Sharing</a:t>
            </a:r>
          </a:p>
        </p:txBody>
      </p:sp>
      <p:sp>
        <p:nvSpPr>
          <p:cNvPr id="5" name="Content Placeholder 4"/>
          <p:cNvSpPr>
            <a:spLocks noGrp="1"/>
          </p:cNvSpPr>
          <p:nvPr>
            <p:ph idx="1"/>
          </p:nvPr>
        </p:nvSpPr>
        <p:spPr/>
        <p:txBody>
          <a:bodyPr>
            <a:noAutofit/>
          </a:bodyPr>
          <a:lstStyle/>
          <a:p>
            <a:r>
              <a:rPr lang="en-US" dirty="0" err="1"/>
              <a:t>Boost.Interprocess</a:t>
            </a:r>
            <a:r>
              <a:rPr lang="en-US" dirty="0"/>
              <a:t> Documentation:</a:t>
            </a:r>
          </a:p>
          <a:p>
            <a:pPr marL="400050" lvl="1" indent="0">
              <a:buNone/>
            </a:pPr>
            <a:endParaRPr lang="en-US" sz="600" dirty="0"/>
          </a:p>
          <a:p>
            <a:pPr marL="400050" lvl="1" indent="0">
              <a:buNone/>
            </a:pPr>
            <a:r>
              <a:rPr lang="en-US" sz="1800" b="1" i="1" dirty="0"/>
              <a:t>“</a:t>
            </a:r>
            <a:r>
              <a:rPr lang="en-US" sz="1800" b="1" i="1" dirty="0" err="1"/>
              <a:t>Virtuality</a:t>
            </a:r>
            <a:r>
              <a:rPr lang="en-US" sz="1800" b="1" i="1" dirty="0"/>
              <a:t> forbidden</a:t>
            </a:r>
          </a:p>
          <a:p>
            <a:pPr marL="400050" lvl="1" indent="0">
              <a:buNone/>
            </a:pPr>
            <a:endParaRPr lang="en-US" sz="600" i="1" dirty="0"/>
          </a:p>
          <a:p>
            <a:pPr marL="400050" lvl="1" indent="0">
              <a:buNone/>
            </a:pPr>
            <a:r>
              <a:rPr lang="en-US" sz="1800" i="1" dirty="0"/>
              <a:t>The virtual table pointer and the virtual table are in the address space of the process that constructs the object, so if we place a class with a virtual function or virtual base class, the virtual pointer placed in shared memory will be invalid for other processes and they will crash.</a:t>
            </a:r>
          </a:p>
          <a:p>
            <a:pPr marL="400050" lvl="1" indent="0">
              <a:buNone/>
            </a:pPr>
            <a:r>
              <a:rPr lang="en-US" sz="600" i="1" dirty="0"/>
              <a:t>"</a:t>
            </a:r>
          </a:p>
          <a:p>
            <a:pPr marL="400050" lvl="1" indent="0">
              <a:buNone/>
            </a:pPr>
            <a:r>
              <a:rPr lang="en-US" sz="1800" i="1" dirty="0"/>
              <a:t>This problem is very difficult to solve, since each process needs a different virtual table pointer and the object that contains that pointer is shared across many processes. Even if we map the mapped region in the same address in every process, the virtual table can be in a different address in every process. To enable virtual functions for objects shared between processes, deep compiler changes are needed and virtual functions would suffer a performance hit. That's why </a:t>
            </a:r>
            <a:r>
              <a:rPr lang="en-US" sz="1800" i="1" dirty="0" err="1"/>
              <a:t>Boost.Interprocess</a:t>
            </a:r>
            <a:r>
              <a:rPr lang="en-US" sz="1800" i="1" dirty="0"/>
              <a:t> does not have any plan to support virtual function and virtual inheritance in mapped regions shared between processes”</a:t>
            </a:r>
          </a:p>
          <a:p>
            <a:pPr marL="0" indent="0">
              <a:buNone/>
            </a:pPr>
            <a:endParaRPr lang="en-US" sz="2000" dirty="0"/>
          </a:p>
        </p:txBody>
      </p:sp>
    </p:spTree>
    <p:extLst>
      <p:ext uri="{BB962C8B-B14F-4D97-AF65-F5344CB8AC3E}">
        <p14:creationId xmlns:p14="http://schemas.microsoft.com/office/powerpoint/2010/main" val="272231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3043-3F36-4215-A80D-4F7472442D73}"/>
              </a:ext>
            </a:extLst>
          </p:cNvPr>
          <p:cNvSpPr>
            <a:spLocks noGrp="1"/>
          </p:cNvSpPr>
          <p:nvPr>
            <p:ph type="title"/>
          </p:nvPr>
        </p:nvSpPr>
        <p:spPr/>
        <p:txBody>
          <a:bodyPr/>
          <a:lstStyle/>
          <a:p>
            <a:pPr algn="ctr"/>
            <a:r>
              <a:rPr lang="en-US" dirty="0"/>
              <a:t>Virtual Table Duplication</a:t>
            </a:r>
          </a:p>
        </p:txBody>
      </p:sp>
      <p:sp>
        <p:nvSpPr>
          <p:cNvPr id="3" name="Text Placeholder 2">
            <a:extLst>
              <a:ext uri="{FF2B5EF4-FFF2-40B4-BE49-F238E27FC236}">
                <a16:creationId xmlns:a16="http://schemas.microsoft.com/office/drawing/2014/main" id="{D48E1442-7D1F-43B3-A4B9-2544BD7A07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115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2C64-38CB-4325-BD15-11FD1B200264}"/>
              </a:ext>
            </a:extLst>
          </p:cNvPr>
          <p:cNvSpPr>
            <a:spLocks noGrp="1"/>
          </p:cNvSpPr>
          <p:nvPr>
            <p:ph type="title"/>
          </p:nvPr>
        </p:nvSpPr>
        <p:spPr>
          <a:xfrm>
            <a:off x="838200" y="365125"/>
            <a:ext cx="10515600" cy="1325563"/>
          </a:xfrm>
        </p:spPr>
        <p:txBody>
          <a:bodyPr/>
          <a:lstStyle/>
          <a:p>
            <a:r>
              <a:rPr lang="en-US" dirty="0"/>
              <a:t>Overview</a:t>
            </a:r>
          </a:p>
        </p:txBody>
      </p:sp>
      <p:sp>
        <p:nvSpPr>
          <p:cNvPr id="48" name="Rectangle 47">
            <a:extLst>
              <a:ext uri="{FF2B5EF4-FFF2-40B4-BE49-F238E27FC236}">
                <a16:creationId xmlns:a16="http://schemas.microsoft.com/office/drawing/2014/main" id="{E576CC56-E6D7-4DDD-B2BB-E91B080ECD6D}"/>
              </a:ext>
            </a:extLst>
          </p:cNvPr>
          <p:cNvSpPr/>
          <p:nvPr/>
        </p:nvSpPr>
        <p:spPr>
          <a:xfrm>
            <a:off x="4389469" y="1865116"/>
            <a:ext cx="1394127" cy="3833850"/>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49" name="Rectangle 48">
            <a:extLst>
              <a:ext uri="{FF2B5EF4-FFF2-40B4-BE49-F238E27FC236}">
                <a16:creationId xmlns:a16="http://schemas.microsoft.com/office/drawing/2014/main" id="{596A7C2B-A282-4D99-BE90-0320BDBFA419}"/>
              </a:ext>
            </a:extLst>
          </p:cNvPr>
          <p:cNvSpPr/>
          <p:nvPr/>
        </p:nvSpPr>
        <p:spPr>
          <a:xfrm>
            <a:off x="4389469" y="2028266"/>
            <a:ext cx="1394127" cy="5576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50" name="Rectangle 49">
            <a:extLst>
              <a:ext uri="{FF2B5EF4-FFF2-40B4-BE49-F238E27FC236}">
                <a16:creationId xmlns:a16="http://schemas.microsoft.com/office/drawing/2014/main" id="{FF7D8C46-F634-4BE8-91D7-4A4C224602EB}"/>
              </a:ext>
            </a:extLst>
          </p:cNvPr>
          <p:cNvSpPr/>
          <p:nvPr/>
        </p:nvSpPr>
        <p:spPr>
          <a:xfrm>
            <a:off x="4389469" y="3551582"/>
            <a:ext cx="1394127" cy="83647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grpSp>
        <p:nvGrpSpPr>
          <p:cNvPr id="51" name="Group 50">
            <a:extLst>
              <a:ext uri="{FF2B5EF4-FFF2-40B4-BE49-F238E27FC236}">
                <a16:creationId xmlns:a16="http://schemas.microsoft.com/office/drawing/2014/main" id="{39478FA0-B898-4753-82DE-33A0FA1E1045}"/>
              </a:ext>
            </a:extLst>
          </p:cNvPr>
          <p:cNvGrpSpPr/>
          <p:nvPr/>
        </p:nvGrpSpPr>
        <p:grpSpPr>
          <a:xfrm>
            <a:off x="4489905" y="3636823"/>
            <a:ext cx="697064" cy="454985"/>
            <a:chOff x="1754067" y="1752600"/>
            <a:chExt cx="914400" cy="298422"/>
          </a:xfrm>
        </p:grpSpPr>
        <p:sp>
          <p:nvSpPr>
            <p:cNvPr id="52" name="Rectangle 51">
              <a:extLst>
                <a:ext uri="{FF2B5EF4-FFF2-40B4-BE49-F238E27FC236}">
                  <a16:creationId xmlns:a16="http://schemas.microsoft.com/office/drawing/2014/main" id="{A05B5E43-324C-4767-A49C-EA32F2158893}"/>
                </a:ext>
              </a:extLst>
            </p:cNvPr>
            <p:cNvSpPr/>
            <p:nvPr/>
          </p:nvSpPr>
          <p:spPr>
            <a:xfrm>
              <a:off x="1754067" y="1752600"/>
              <a:ext cx="914400" cy="137160"/>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0xbead</a:t>
              </a:r>
            </a:p>
          </p:txBody>
        </p:sp>
        <p:sp>
          <p:nvSpPr>
            <p:cNvPr id="53" name="Rectangle 52">
              <a:extLst>
                <a:ext uri="{FF2B5EF4-FFF2-40B4-BE49-F238E27FC236}">
                  <a16:creationId xmlns:a16="http://schemas.microsoft.com/office/drawing/2014/main" id="{2732DF5A-F038-4F9C-9B8B-393562E00C12}"/>
                </a:ext>
              </a:extLst>
            </p:cNvPr>
            <p:cNvSpPr/>
            <p:nvPr/>
          </p:nvSpPr>
          <p:spPr>
            <a:xfrm>
              <a:off x="1754067" y="1868142"/>
              <a:ext cx="914400" cy="1828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grpSp>
      <p:sp>
        <p:nvSpPr>
          <p:cNvPr id="54" name="Rectangle 53">
            <a:extLst>
              <a:ext uri="{FF2B5EF4-FFF2-40B4-BE49-F238E27FC236}">
                <a16:creationId xmlns:a16="http://schemas.microsoft.com/office/drawing/2014/main" id="{D388C881-C659-4830-8F4B-9E1A18337ECE}"/>
              </a:ext>
            </a:extLst>
          </p:cNvPr>
          <p:cNvSpPr/>
          <p:nvPr/>
        </p:nvSpPr>
        <p:spPr>
          <a:xfrm>
            <a:off x="4389469" y="2189903"/>
            <a:ext cx="1394127" cy="23700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2" b="1" dirty="0">
                <a:solidFill>
                  <a:schemeClr val="tx1"/>
                </a:solidFill>
                <a:latin typeface="+mj-lt"/>
                <a:cs typeface="Times New Roman" panose="02020603050405020304" pitchFamily="18" charset="0"/>
              </a:rPr>
              <a:t>VT</a:t>
            </a:r>
            <a:r>
              <a:rPr lang="en-US" sz="1372" b="1" baseline="-25000" dirty="0">
                <a:solidFill>
                  <a:schemeClr val="tx1"/>
                </a:solidFill>
                <a:latin typeface="+mj-lt"/>
                <a:cs typeface="Times New Roman" panose="02020603050405020304" pitchFamily="18" charset="0"/>
              </a:rPr>
              <a:t>A</a:t>
            </a:r>
            <a:r>
              <a:rPr lang="en-US" sz="1372" b="1" dirty="0">
                <a:solidFill>
                  <a:schemeClr val="tx1"/>
                </a:solidFill>
                <a:latin typeface="+mj-lt"/>
                <a:cs typeface="Times New Roman" panose="02020603050405020304" pitchFamily="18" charset="0"/>
              </a:rPr>
              <a:t>(P</a:t>
            </a:r>
            <a:r>
              <a:rPr lang="en-US" sz="1372" b="1" baseline="-25000" dirty="0">
                <a:solidFill>
                  <a:schemeClr val="tx1"/>
                </a:solidFill>
                <a:latin typeface="+mj-lt"/>
                <a:cs typeface="Times New Roman" panose="02020603050405020304" pitchFamily="18" charset="0"/>
              </a:rPr>
              <a:t>c</a:t>
            </a:r>
            <a:r>
              <a:rPr lang="en-US" sz="1372" b="1" dirty="0">
                <a:solidFill>
                  <a:schemeClr val="tx1"/>
                </a:solidFill>
                <a:latin typeface="+mj-lt"/>
                <a:cs typeface="Times New Roman" panose="02020603050405020304" pitchFamily="18" charset="0"/>
              </a:rPr>
              <a:t>)</a:t>
            </a:r>
          </a:p>
        </p:txBody>
      </p:sp>
      <p:sp>
        <p:nvSpPr>
          <p:cNvPr id="55" name="Rectangle 54">
            <a:extLst>
              <a:ext uri="{FF2B5EF4-FFF2-40B4-BE49-F238E27FC236}">
                <a16:creationId xmlns:a16="http://schemas.microsoft.com/office/drawing/2014/main" id="{ED4BBCEF-C38D-4FE0-9CCB-6C1C491D95BD}"/>
              </a:ext>
            </a:extLst>
          </p:cNvPr>
          <p:cNvSpPr/>
          <p:nvPr/>
        </p:nvSpPr>
        <p:spPr>
          <a:xfrm>
            <a:off x="3598191" y="2109590"/>
            <a:ext cx="975889" cy="2091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0xbead</a:t>
            </a:r>
          </a:p>
        </p:txBody>
      </p:sp>
      <p:sp>
        <p:nvSpPr>
          <p:cNvPr id="56" name="TextBox 55">
            <a:extLst>
              <a:ext uri="{FF2B5EF4-FFF2-40B4-BE49-F238E27FC236}">
                <a16:creationId xmlns:a16="http://schemas.microsoft.com/office/drawing/2014/main" id="{164B525C-05C8-4B4A-8273-7955697E15A4}"/>
              </a:ext>
            </a:extLst>
          </p:cNvPr>
          <p:cNvSpPr txBox="1"/>
          <p:nvPr/>
        </p:nvSpPr>
        <p:spPr>
          <a:xfrm>
            <a:off x="4272755" y="5661493"/>
            <a:ext cx="1627561"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creating process (P</a:t>
            </a:r>
            <a:r>
              <a:rPr lang="en-US" sz="1372" i="1" baseline="-25000" dirty="0">
                <a:latin typeface="+mj-lt"/>
                <a:cs typeface="Times New Roman" panose="02020603050405020304" pitchFamily="18" charset="0"/>
              </a:rPr>
              <a:t>c</a:t>
            </a:r>
            <a:r>
              <a:rPr lang="en-US" sz="1372" i="1" dirty="0">
                <a:latin typeface="+mj-lt"/>
                <a:cs typeface="Times New Roman" panose="02020603050405020304" pitchFamily="18" charset="0"/>
              </a:rPr>
              <a:t>)</a:t>
            </a:r>
          </a:p>
        </p:txBody>
      </p:sp>
      <p:sp>
        <p:nvSpPr>
          <p:cNvPr id="57" name="Rectangle 56">
            <a:extLst>
              <a:ext uri="{FF2B5EF4-FFF2-40B4-BE49-F238E27FC236}">
                <a16:creationId xmlns:a16="http://schemas.microsoft.com/office/drawing/2014/main" id="{6CCFA6D2-B53B-467F-9F03-436D206B13FB}"/>
              </a:ext>
            </a:extLst>
          </p:cNvPr>
          <p:cNvSpPr/>
          <p:nvPr/>
        </p:nvSpPr>
        <p:spPr>
          <a:xfrm>
            <a:off x="6984534" y="1868519"/>
            <a:ext cx="1394127" cy="3833850"/>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58" name="Rectangle 57">
            <a:extLst>
              <a:ext uri="{FF2B5EF4-FFF2-40B4-BE49-F238E27FC236}">
                <a16:creationId xmlns:a16="http://schemas.microsoft.com/office/drawing/2014/main" id="{29B90C24-C25D-414C-BD7A-B6AE4DDB0A44}"/>
              </a:ext>
            </a:extLst>
          </p:cNvPr>
          <p:cNvSpPr/>
          <p:nvPr/>
        </p:nvSpPr>
        <p:spPr>
          <a:xfrm>
            <a:off x="6984534" y="2585418"/>
            <a:ext cx="1394127" cy="5576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59" name="TextBox 58">
            <a:extLst>
              <a:ext uri="{FF2B5EF4-FFF2-40B4-BE49-F238E27FC236}">
                <a16:creationId xmlns:a16="http://schemas.microsoft.com/office/drawing/2014/main" id="{685E8A23-2311-4EC7-B21E-F942133F72A4}"/>
              </a:ext>
            </a:extLst>
          </p:cNvPr>
          <p:cNvSpPr txBox="1"/>
          <p:nvPr/>
        </p:nvSpPr>
        <p:spPr>
          <a:xfrm rot="16200000">
            <a:off x="5867158" y="2715802"/>
            <a:ext cx="700833" cy="303481"/>
          </a:xfrm>
          <a:prstGeom prst="rect">
            <a:avLst/>
          </a:prstGeom>
          <a:noFill/>
        </p:spPr>
        <p:txBody>
          <a:bodyPr wrap="none" rtlCol="0">
            <a:spAutoFit/>
          </a:bodyPr>
          <a:lstStyle/>
          <a:p>
            <a:pPr algn="r"/>
            <a:r>
              <a:rPr lang="en-US" sz="1372" b="1" dirty="0" err="1">
                <a:latin typeface="+mj-lt"/>
                <a:cs typeface="Times New Roman" panose="02020603050405020304" pitchFamily="18" charset="0"/>
              </a:rPr>
              <a:t>globals</a:t>
            </a:r>
            <a:endParaRPr lang="en-US" sz="1372" b="1" dirty="0">
              <a:latin typeface="+mj-lt"/>
              <a:cs typeface="Times New Roman" panose="02020603050405020304" pitchFamily="18" charset="0"/>
            </a:endParaRPr>
          </a:p>
        </p:txBody>
      </p:sp>
      <p:sp>
        <p:nvSpPr>
          <p:cNvPr id="60" name="Rectangle 59">
            <a:extLst>
              <a:ext uri="{FF2B5EF4-FFF2-40B4-BE49-F238E27FC236}">
                <a16:creationId xmlns:a16="http://schemas.microsoft.com/office/drawing/2014/main" id="{3FCBF5CC-D4D2-492E-8B57-F525C927678C}"/>
              </a:ext>
            </a:extLst>
          </p:cNvPr>
          <p:cNvSpPr/>
          <p:nvPr/>
        </p:nvSpPr>
        <p:spPr>
          <a:xfrm>
            <a:off x="6984534" y="3900114"/>
            <a:ext cx="1394127" cy="83647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61" name="TextBox 60">
            <a:extLst>
              <a:ext uri="{FF2B5EF4-FFF2-40B4-BE49-F238E27FC236}">
                <a16:creationId xmlns:a16="http://schemas.microsoft.com/office/drawing/2014/main" id="{0BBC5889-7168-4A44-9F17-571E26E20EFB}"/>
              </a:ext>
            </a:extLst>
          </p:cNvPr>
          <p:cNvSpPr txBox="1"/>
          <p:nvPr/>
        </p:nvSpPr>
        <p:spPr>
          <a:xfrm rot="16200000">
            <a:off x="5625488" y="4163816"/>
            <a:ext cx="1184170" cy="303481"/>
          </a:xfrm>
          <a:prstGeom prst="rect">
            <a:avLst/>
          </a:prstGeom>
          <a:noFill/>
        </p:spPr>
        <p:txBody>
          <a:bodyPr wrap="none" rtlCol="0">
            <a:spAutoFit/>
          </a:bodyPr>
          <a:lstStyle/>
          <a:p>
            <a:pPr algn="ctr"/>
            <a:r>
              <a:rPr lang="en-US" sz="1372" b="1" dirty="0">
                <a:latin typeface="+mj-lt"/>
                <a:cs typeface="Times New Roman" panose="02020603050405020304" pitchFamily="18" charset="0"/>
              </a:rPr>
              <a:t>shared region</a:t>
            </a:r>
          </a:p>
        </p:txBody>
      </p:sp>
      <p:grpSp>
        <p:nvGrpSpPr>
          <p:cNvPr id="62" name="Group 61">
            <a:extLst>
              <a:ext uri="{FF2B5EF4-FFF2-40B4-BE49-F238E27FC236}">
                <a16:creationId xmlns:a16="http://schemas.microsoft.com/office/drawing/2014/main" id="{94E5D584-2A81-48B0-855A-5EDC86690F3D}"/>
              </a:ext>
            </a:extLst>
          </p:cNvPr>
          <p:cNvGrpSpPr/>
          <p:nvPr/>
        </p:nvGrpSpPr>
        <p:grpSpPr>
          <a:xfrm>
            <a:off x="7082129" y="3985354"/>
            <a:ext cx="697064" cy="454985"/>
            <a:chOff x="1754067" y="1752600"/>
            <a:chExt cx="914400" cy="298422"/>
          </a:xfrm>
        </p:grpSpPr>
        <p:sp>
          <p:nvSpPr>
            <p:cNvPr id="63" name="Rectangle 62">
              <a:extLst>
                <a:ext uri="{FF2B5EF4-FFF2-40B4-BE49-F238E27FC236}">
                  <a16:creationId xmlns:a16="http://schemas.microsoft.com/office/drawing/2014/main" id="{F500D21C-8DF2-4BA8-8C89-CCA0A75844E9}"/>
                </a:ext>
              </a:extLst>
            </p:cNvPr>
            <p:cNvSpPr/>
            <p:nvPr/>
          </p:nvSpPr>
          <p:spPr>
            <a:xfrm>
              <a:off x="1754067" y="1752600"/>
              <a:ext cx="914400" cy="137160"/>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0xbeef</a:t>
              </a:r>
            </a:p>
          </p:txBody>
        </p:sp>
        <p:sp>
          <p:nvSpPr>
            <p:cNvPr id="64" name="Rectangle 63">
              <a:extLst>
                <a:ext uri="{FF2B5EF4-FFF2-40B4-BE49-F238E27FC236}">
                  <a16:creationId xmlns:a16="http://schemas.microsoft.com/office/drawing/2014/main" id="{65253AAB-C9E1-428A-BBB4-0FA1C7D64D5C}"/>
                </a:ext>
              </a:extLst>
            </p:cNvPr>
            <p:cNvSpPr/>
            <p:nvPr/>
          </p:nvSpPr>
          <p:spPr>
            <a:xfrm>
              <a:off x="1754067" y="1868142"/>
              <a:ext cx="914400" cy="1828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grpSp>
      <p:sp>
        <p:nvSpPr>
          <p:cNvPr id="65" name="Rectangle 64">
            <a:extLst>
              <a:ext uri="{FF2B5EF4-FFF2-40B4-BE49-F238E27FC236}">
                <a16:creationId xmlns:a16="http://schemas.microsoft.com/office/drawing/2014/main" id="{35E1C972-8DA6-460B-A281-D26B16AE0E52}"/>
              </a:ext>
            </a:extLst>
          </p:cNvPr>
          <p:cNvSpPr/>
          <p:nvPr/>
        </p:nvSpPr>
        <p:spPr>
          <a:xfrm>
            <a:off x="6984534" y="2747055"/>
            <a:ext cx="1394127" cy="23700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2" b="1" dirty="0">
                <a:solidFill>
                  <a:schemeClr val="tx1"/>
                </a:solidFill>
                <a:latin typeface="+mj-lt"/>
                <a:cs typeface="Times New Roman" panose="02020603050405020304" pitchFamily="18" charset="0"/>
              </a:rPr>
              <a:t>VT</a:t>
            </a:r>
            <a:r>
              <a:rPr lang="en-US" sz="1372" b="1" baseline="-25000" dirty="0">
                <a:solidFill>
                  <a:schemeClr val="tx1"/>
                </a:solidFill>
                <a:latin typeface="+mj-lt"/>
                <a:cs typeface="Times New Roman" panose="02020603050405020304" pitchFamily="18" charset="0"/>
              </a:rPr>
              <a:t>A</a:t>
            </a:r>
            <a:r>
              <a:rPr lang="en-US" sz="1372" b="1" dirty="0">
                <a:solidFill>
                  <a:schemeClr val="tx1"/>
                </a:solidFill>
                <a:latin typeface="+mj-lt"/>
                <a:cs typeface="Times New Roman" panose="02020603050405020304" pitchFamily="18" charset="0"/>
              </a:rPr>
              <a:t>(P</a:t>
            </a:r>
            <a:r>
              <a:rPr lang="en-US" sz="1372" b="1" baseline="-25000" dirty="0">
                <a:solidFill>
                  <a:schemeClr val="tx1"/>
                </a:solidFill>
                <a:latin typeface="+mj-lt"/>
                <a:cs typeface="Times New Roman" panose="02020603050405020304" pitchFamily="18" charset="0"/>
              </a:rPr>
              <a:t>u</a:t>
            </a:r>
            <a:r>
              <a:rPr lang="en-US" sz="1372" b="1" dirty="0">
                <a:solidFill>
                  <a:schemeClr val="tx1"/>
                </a:solidFill>
                <a:latin typeface="+mj-lt"/>
                <a:cs typeface="Times New Roman" panose="02020603050405020304" pitchFamily="18" charset="0"/>
              </a:rPr>
              <a:t>)</a:t>
            </a:r>
          </a:p>
        </p:txBody>
      </p:sp>
      <p:sp>
        <p:nvSpPr>
          <p:cNvPr id="66" name="Rectangle 65">
            <a:extLst>
              <a:ext uri="{FF2B5EF4-FFF2-40B4-BE49-F238E27FC236}">
                <a16:creationId xmlns:a16="http://schemas.microsoft.com/office/drawing/2014/main" id="{89A6BE34-333F-49A7-A5E9-AE65E1415623}"/>
              </a:ext>
            </a:extLst>
          </p:cNvPr>
          <p:cNvSpPr/>
          <p:nvPr/>
        </p:nvSpPr>
        <p:spPr>
          <a:xfrm>
            <a:off x="6190415" y="2112993"/>
            <a:ext cx="975889" cy="2091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0xbead</a:t>
            </a:r>
          </a:p>
        </p:txBody>
      </p:sp>
      <p:sp>
        <p:nvSpPr>
          <p:cNvPr id="67" name="TextBox 66">
            <a:extLst>
              <a:ext uri="{FF2B5EF4-FFF2-40B4-BE49-F238E27FC236}">
                <a16:creationId xmlns:a16="http://schemas.microsoft.com/office/drawing/2014/main" id="{A3609F99-3A9B-4410-A99A-B25011202151}"/>
              </a:ext>
            </a:extLst>
          </p:cNvPr>
          <p:cNvSpPr txBox="1"/>
          <p:nvPr/>
        </p:nvSpPr>
        <p:spPr>
          <a:xfrm>
            <a:off x="6998668" y="5664896"/>
            <a:ext cx="1360180"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user process (P</a:t>
            </a:r>
            <a:r>
              <a:rPr lang="en-US" sz="1372" i="1" baseline="-25000" dirty="0">
                <a:latin typeface="+mj-lt"/>
                <a:cs typeface="Times New Roman" panose="02020603050405020304" pitchFamily="18" charset="0"/>
              </a:rPr>
              <a:t>u</a:t>
            </a:r>
            <a:r>
              <a:rPr lang="en-US" sz="1372" i="1" dirty="0">
                <a:latin typeface="+mj-lt"/>
                <a:cs typeface="Times New Roman" panose="02020603050405020304" pitchFamily="18" charset="0"/>
              </a:rPr>
              <a:t>)</a:t>
            </a:r>
          </a:p>
        </p:txBody>
      </p:sp>
      <p:grpSp>
        <p:nvGrpSpPr>
          <p:cNvPr id="68" name="Group 67">
            <a:extLst>
              <a:ext uri="{FF2B5EF4-FFF2-40B4-BE49-F238E27FC236}">
                <a16:creationId xmlns:a16="http://schemas.microsoft.com/office/drawing/2014/main" id="{8222DFA6-EC33-48FC-85A7-3275B04DD761}"/>
              </a:ext>
            </a:extLst>
          </p:cNvPr>
          <p:cNvGrpSpPr/>
          <p:nvPr/>
        </p:nvGrpSpPr>
        <p:grpSpPr>
          <a:xfrm>
            <a:off x="5186970" y="2318709"/>
            <a:ext cx="914896" cy="1409596"/>
            <a:chOff x="2947982" y="2180303"/>
            <a:chExt cx="1166818" cy="1991878"/>
          </a:xfrm>
          <a:effectLst/>
        </p:grpSpPr>
        <p:cxnSp>
          <p:nvCxnSpPr>
            <p:cNvPr id="69" name="Straight Connector 68">
              <a:extLst>
                <a:ext uri="{FF2B5EF4-FFF2-40B4-BE49-F238E27FC236}">
                  <a16:creationId xmlns:a16="http://schemas.microsoft.com/office/drawing/2014/main" id="{BBC87521-F790-4E54-85D7-7F2C96EE5C3A}"/>
                </a:ext>
              </a:extLst>
            </p:cNvPr>
            <p:cNvCxnSpPr/>
            <p:nvPr/>
          </p:nvCxnSpPr>
          <p:spPr>
            <a:xfrm flipV="1">
              <a:off x="2947982" y="4172179"/>
              <a:ext cx="1166818"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186C6358-4BDA-4AD1-8049-E60A29E3E2B3}"/>
                </a:ext>
              </a:extLst>
            </p:cNvPr>
            <p:cNvCxnSpPr/>
            <p:nvPr/>
          </p:nvCxnSpPr>
          <p:spPr>
            <a:xfrm>
              <a:off x="4114800" y="2180305"/>
              <a:ext cx="0" cy="1987450"/>
            </a:xfrm>
            <a:prstGeom prst="line">
              <a:avLst/>
            </a:prstGeom>
            <a:ln w="12700"/>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6F939748-73A9-4AFB-A2E7-B84AD8911398}"/>
                </a:ext>
              </a:extLst>
            </p:cNvPr>
            <p:cNvCxnSpPr/>
            <p:nvPr/>
          </p:nvCxnSpPr>
          <p:spPr>
            <a:xfrm>
              <a:off x="3695700" y="2180303"/>
              <a:ext cx="419100"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grpSp>
      <p:grpSp>
        <p:nvGrpSpPr>
          <p:cNvPr id="72" name="Group 71">
            <a:extLst>
              <a:ext uri="{FF2B5EF4-FFF2-40B4-BE49-F238E27FC236}">
                <a16:creationId xmlns:a16="http://schemas.microsoft.com/office/drawing/2014/main" id="{AE8C8497-9113-4C41-849B-39B89B0301ED}"/>
              </a:ext>
            </a:extLst>
          </p:cNvPr>
          <p:cNvGrpSpPr/>
          <p:nvPr/>
        </p:nvGrpSpPr>
        <p:grpSpPr>
          <a:xfrm>
            <a:off x="7779195" y="2870551"/>
            <a:ext cx="914896" cy="1187414"/>
            <a:chOff x="2947982" y="2180303"/>
            <a:chExt cx="1166818" cy="2042141"/>
          </a:xfrm>
          <a:effectLst/>
        </p:grpSpPr>
        <p:cxnSp>
          <p:nvCxnSpPr>
            <p:cNvPr id="73" name="Straight Connector 72">
              <a:extLst>
                <a:ext uri="{FF2B5EF4-FFF2-40B4-BE49-F238E27FC236}">
                  <a16:creationId xmlns:a16="http://schemas.microsoft.com/office/drawing/2014/main" id="{441B0371-223F-49CE-9591-CC683700F84C}"/>
                </a:ext>
              </a:extLst>
            </p:cNvPr>
            <p:cNvCxnSpPr/>
            <p:nvPr/>
          </p:nvCxnSpPr>
          <p:spPr>
            <a:xfrm flipV="1">
              <a:off x="2947982" y="4222442"/>
              <a:ext cx="1166818"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673D1C3-1956-4B42-9EE9-0B1CF0DCA3DF}"/>
                </a:ext>
              </a:extLst>
            </p:cNvPr>
            <p:cNvCxnSpPr/>
            <p:nvPr/>
          </p:nvCxnSpPr>
          <p:spPr>
            <a:xfrm>
              <a:off x="4114800" y="2180305"/>
              <a:ext cx="0" cy="2037417"/>
            </a:xfrm>
            <a:prstGeom prst="line">
              <a:avLst/>
            </a:prstGeom>
            <a:ln w="12700"/>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FD2C9CB0-3CA6-4E4C-B17E-95E418C02B17}"/>
                </a:ext>
              </a:extLst>
            </p:cNvPr>
            <p:cNvCxnSpPr/>
            <p:nvPr/>
          </p:nvCxnSpPr>
          <p:spPr>
            <a:xfrm>
              <a:off x="3695700" y="2180303"/>
              <a:ext cx="419100"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grpSp>
      <p:sp>
        <p:nvSpPr>
          <p:cNvPr id="76" name="Rectangle 75">
            <a:extLst>
              <a:ext uri="{FF2B5EF4-FFF2-40B4-BE49-F238E27FC236}">
                <a16:creationId xmlns:a16="http://schemas.microsoft.com/office/drawing/2014/main" id="{0CA06C8D-16C3-4B97-B68C-B969E7A3C51B}"/>
              </a:ext>
            </a:extLst>
          </p:cNvPr>
          <p:cNvSpPr/>
          <p:nvPr/>
        </p:nvSpPr>
        <p:spPr>
          <a:xfrm>
            <a:off x="6190415" y="2661432"/>
            <a:ext cx="975889" cy="2091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0xbeef</a:t>
            </a:r>
          </a:p>
        </p:txBody>
      </p:sp>
      <p:sp>
        <p:nvSpPr>
          <p:cNvPr id="84" name="Left Brace 83">
            <a:extLst>
              <a:ext uri="{FF2B5EF4-FFF2-40B4-BE49-F238E27FC236}">
                <a16:creationId xmlns:a16="http://schemas.microsoft.com/office/drawing/2014/main" id="{FF93C6D4-D115-4068-AA1C-66565B774711}"/>
              </a:ext>
            </a:extLst>
          </p:cNvPr>
          <p:cNvSpPr/>
          <p:nvPr/>
        </p:nvSpPr>
        <p:spPr>
          <a:xfrm>
            <a:off x="6312934" y="2585418"/>
            <a:ext cx="139413" cy="557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134"/>
          </a:p>
        </p:txBody>
      </p:sp>
      <p:sp>
        <p:nvSpPr>
          <p:cNvPr id="85" name="Left Brace 84">
            <a:extLst>
              <a:ext uri="{FF2B5EF4-FFF2-40B4-BE49-F238E27FC236}">
                <a16:creationId xmlns:a16="http://schemas.microsoft.com/office/drawing/2014/main" id="{9B05C080-C422-4184-B8BA-624E80D555E6}"/>
              </a:ext>
            </a:extLst>
          </p:cNvPr>
          <p:cNvSpPr/>
          <p:nvPr/>
        </p:nvSpPr>
        <p:spPr>
          <a:xfrm>
            <a:off x="6312934" y="3900884"/>
            <a:ext cx="139413" cy="8364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134"/>
          </a:p>
        </p:txBody>
      </p:sp>
      <p:sp>
        <p:nvSpPr>
          <p:cNvPr id="87" name="TextBox 86">
            <a:extLst>
              <a:ext uri="{FF2B5EF4-FFF2-40B4-BE49-F238E27FC236}">
                <a16:creationId xmlns:a16="http://schemas.microsoft.com/office/drawing/2014/main" id="{B43EAB30-C8DE-4831-B28E-B1CC332E057B}"/>
              </a:ext>
            </a:extLst>
          </p:cNvPr>
          <p:cNvSpPr txBox="1"/>
          <p:nvPr/>
        </p:nvSpPr>
        <p:spPr>
          <a:xfrm rot="16200000">
            <a:off x="3269864" y="2155622"/>
            <a:ext cx="700833" cy="303481"/>
          </a:xfrm>
          <a:prstGeom prst="rect">
            <a:avLst/>
          </a:prstGeom>
          <a:noFill/>
        </p:spPr>
        <p:txBody>
          <a:bodyPr wrap="none" rtlCol="0">
            <a:spAutoFit/>
          </a:bodyPr>
          <a:lstStyle/>
          <a:p>
            <a:pPr algn="r"/>
            <a:r>
              <a:rPr lang="en-US" sz="1372" b="1" dirty="0" err="1">
                <a:latin typeface="+mj-lt"/>
                <a:cs typeface="Times New Roman" panose="02020603050405020304" pitchFamily="18" charset="0"/>
              </a:rPr>
              <a:t>globals</a:t>
            </a:r>
            <a:endParaRPr lang="en-US" sz="1372" b="1" dirty="0">
              <a:latin typeface="+mj-lt"/>
              <a:cs typeface="Times New Roman" panose="02020603050405020304" pitchFamily="18" charset="0"/>
            </a:endParaRPr>
          </a:p>
        </p:txBody>
      </p:sp>
      <p:sp>
        <p:nvSpPr>
          <p:cNvPr id="88" name="TextBox 87">
            <a:extLst>
              <a:ext uri="{FF2B5EF4-FFF2-40B4-BE49-F238E27FC236}">
                <a16:creationId xmlns:a16="http://schemas.microsoft.com/office/drawing/2014/main" id="{59CCA564-984B-4C84-82D8-9F2F2E2B0356}"/>
              </a:ext>
            </a:extLst>
          </p:cNvPr>
          <p:cNvSpPr txBox="1"/>
          <p:nvPr/>
        </p:nvSpPr>
        <p:spPr>
          <a:xfrm rot="16200000">
            <a:off x="3028195" y="3827222"/>
            <a:ext cx="1184170" cy="303481"/>
          </a:xfrm>
          <a:prstGeom prst="rect">
            <a:avLst/>
          </a:prstGeom>
          <a:noFill/>
        </p:spPr>
        <p:txBody>
          <a:bodyPr wrap="none" rtlCol="0">
            <a:spAutoFit/>
          </a:bodyPr>
          <a:lstStyle/>
          <a:p>
            <a:pPr algn="ctr"/>
            <a:r>
              <a:rPr lang="en-US" sz="1372" b="1" dirty="0">
                <a:latin typeface="+mj-lt"/>
                <a:cs typeface="Times New Roman" panose="02020603050405020304" pitchFamily="18" charset="0"/>
              </a:rPr>
              <a:t>shared region</a:t>
            </a:r>
          </a:p>
        </p:txBody>
      </p:sp>
      <p:sp>
        <p:nvSpPr>
          <p:cNvPr id="90" name="Left Brace 89">
            <a:extLst>
              <a:ext uri="{FF2B5EF4-FFF2-40B4-BE49-F238E27FC236}">
                <a16:creationId xmlns:a16="http://schemas.microsoft.com/office/drawing/2014/main" id="{15046CFB-0068-4A97-B7E9-D08A43FB94D3}"/>
              </a:ext>
            </a:extLst>
          </p:cNvPr>
          <p:cNvSpPr/>
          <p:nvPr/>
        </p:nvSpPr>
        <p:spPr>
          <a:xfrm>
            <a:off x="3715640" y="2025238"/>
            <a:ext cx="139413" cy="557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134"/>
          </a:p>
        </p:txBody>
      </p:sp>
      <p:sp>
        <p:nvSpPr>
          <p:cNvPr id="91" name="Left Brace 90">
            <a:extLst>
              <a:ext uri="{FF2B5EF4-FFF2-40B4-BE49-F238E27FC236}">
                <a16:creationId xmlns:a16="http://schemas.microsoft.com/office/drawing/2014/main" id="{DE8D1B23-ED87-4158-8E36-A01D401F3BEC}"/>
              </a:ext>
            </a:extLst>
          </p:cNvPr>
          <p:cNvSpPr/>
          <p:nvPr/>
        </p:nvSpPr>
        <p:spPr>
          <a:xfrm>
            <a:off x="3715640" y="3564290"/>
            <a:ext cx="139413" cy="8364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134"/>
          </a:p>
        </p:txBody>
      </p:sp>
    </p:spTree>
    <p:extLst>
      <p:ext uri="{BB962C8B-B14F-4D97-AF65-F5344CB8AC3E}">
        <p14:creationId xmlns:p14="http://schemas.microsoft.com/office/powerpoint/2010/main" val="192806273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nodeType="clickEffect">
                                  <p:stCondLst>
                                    <p:cond delay="0"/>
                                  </p:stCondLst>
                                  <p:childTnLst>
                                    <p:animEffect transition="out" filter="wipe(up)">
                                      <p:cBhvr>
                                        <p:cTn id="6" dur="1000"/>
                                        <p:tgtEl>
                                          <p:spTgt spid="72"/>
                                        </p:tgtEl>
                                      </p:cBhvr>
                                    </p:animEffect>
                                    <p:set>
                                      <p:cBhvr>
                                        <p:cTn id="7" dur="1" fill="hold">
                                          <p:stCondLst>
                                            <p:cond delay="999"/>
                                          </p:stCondLst>
                                        </p:cTn>
                                        <p:tgtEl>
                                          <p:spTgt spid="72"/>
                                        </p:tgtEl>
                                        <p:attrNameLst>
                                          <p:attrName>style.visibility</p:attrName>
                                        </p:attrNameLst>
                                      </p:cBhvr>
                                      <p:to>
                                        <p:strVal val="hidden"/>
                                      </p:to>
                                    </p:set>
                                  </p:childTnLst>
                                </p:cTn>
                              </p:par>
                              <p:par>
                                <p:cTn id="8" presetID="22" presetClass="exit" presetSubtype="1" fill="hold" nodeType="withEffect">
                                  <p:stCondLst>
                                    <p:cond delay="0"/>
                                  </p:stCondLst>
                                  <p:childTnLst>
                                    <p:animEffect transition="out" filter="wipe(up)">
                                      <p:cBhvr>
                                        <p:cTn id="9" dur="1000"/>
                                        <p:tgtEl>
                                          <p:spTgt spid="68"/>
                                        </p:tgtEl>
                                      </p:cBhvr>
                                    </p:animEffect>
                                    <p:set>
                                      <p:cBhvr>
                                        <p:cTn id="10" dur="1" fill="hold">
                                          <p:stCondLst>
                                            <p:cond delay="9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2C64-38CB-4325-BD15-11FD1B200264}"/>
              </a:ext>
            </a:extLst>
          </p:cNvPr>
          <p:cNvSpPr>
            <a:spLocks noGrp="1"/>
          </p:cNvSpPr>
          <p:nvPr>
            <p:ph type="title"/>
          </p:nvPr>
        </p:nvSpPr>
        <p:spPr>
          <a:xfrm>
            <a:off x="838200" y="365125"/>
            <a:ext cx="10515600" cy="1325563"/>
          </a:xfrm>
        </p:spPr>
        <p:txBody>
          <a:bodyPr/>
          <a:lstStyle/>
          <a:p>
            <a:r>
              <a:rPr lang="en-US" dirty="0"/>
              <a:t>Overview</a:t>
            </a:r>
          </a:p>
        </p:txBody>
      </p:sp>
      <p:sp>
        <p:nvSpPr>
          <p:cNvPr id="48" name="Rectangle 47">
            <a:extLst>
              <a:ext uri="{FF2B5EF4-FFF2-40B4-BE49-F238E27FC236}">
                <a16:creationId xmlns:a16="http://schemas.microsoft.com/office/drawing/2014/main" id="{E576CC56-E6D7-4DDD-B2BB-E91B080ECD6D}"/>
              </a:ext>
            </a:extLst>
          </p:cNvPr>
          <p:cNvSpPr/>
          <p:nvPr/>
        </p:nvSpPr>
        <p:spPr>
          <a:xfrm>
            <a:off x="4389469" y="1865116"/>
            <a:ext cx="1394127" cy="3833850"/>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49" name="Rectangle 48">
            <a:extLst>
              <a:ext uri="{FF2B5EF4-FFF2-40B4-BE49-F238E27FC236}">
                <a16:creationId xmlns:a16="http://schemas.microsoft.com/office/drawing/2014/main" id="{596A7C2B-A282-4D99-BE90-0320BDBFA419}"/>
              </a:ext>
            </a:extLst>
          </p:cNvPr>
          <p:cNvSpPr/>
          <p:nvPr/>
        </p:nvSpPr>
        <p:spPr>
          <a:xfrm>
            <a:off x="4389469" y="2028266"/>
            <a:ext cx="1394127" cy="5576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dirty="0"/>
          </a:p>
        </p:txBody>
      </p:sp>
      <p:sp>
        <p:nvSpPr>
          <p:cNvPr id="50" name="Rectangle 49">
            <a:extLst>
              <a:ext uri="{FF2B5EF4-FFF2-40B4-BE49-F238E27FC236}">
                <a16:creationId xmlns:a16="http://schemas.microsoft.com/office/drawing/2014/main" id="{FF7D8C46-F634-4BE8-91D7-4A4C224602EB}"/>
              </a:ext>
            </a:extLst>
          </p:cNvPr>
          <p:cNvSpPr/>
          <p:nvPr/>
        </p:nvSpPr>
        <p:spPr>
          <a:xfrm>
            <a:off x="4389469" y="3551582"/>
            <a:ext cx="1394127" cy="83647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grpSp>
        <p:nvGrpSpPr>
          <p:cNvPr id="51" name="Group 50">
            <a:extLst>
              <a:ext uri="{FF2B5EF4-FFF2-40B4-BE49-F238E27FC236}">
                <a16:creationId xmlns:a16="http://schemas.microsoft.com/office/drawing/2014/main" id="{39478FA0-B898-4753-82DE-33A0FA1E1045}"/>
              </a:ext>
            </a:extLst>
          </p:cNvPr>
          <p:cNvGrpSpPr/>
          <p:nvPr/>
        </p:nvGrpSpPr>
        <p:grpSpPr>
          <a:xfrm>
            <a:off x="4489905" y="3636823"/>
            <a:ext cx="697064" cy="454985"/>
            <a:chOff x="1754067" y="1752600"/>
            <a:chExt cx="914400" cy="298422"/>
          </a:xfrm>
        </p:grpSpPr>
        <p:sp>
          <p:nvSpPr>
            <p:cNvPr id="52" name="Rectangle 51">
              <a:extLst>
                <a:ext uri="{FF2B5EF4-FFF2-40B4-BE49-F238E27FC236}">
                  <a16:creationId xmlns:a16="http://schemas.microsoft.com/office/drawing/2014/main" id="{A05B5E43-324C-4767-A49C-EA32F2158893}"/>
                </a:ext>
              </a:extLst>
            </p:cNvPr>
            <p:cNvSpPr/>
            <p:nvPr/>
          </p:nvSpPr>
          <p:spPr>
            <a:xfrm>
              <a:off x="1754067" y="1752600"/>
              <a:ext cx="914400" cy="137160"/>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0xdeed</a:t>
              </a:r>
            </a:p>
          </p:txBody>
        </p:sp>
        <p:sp>
          <p:nvSpPr>
            <p:cNvPr id="53" name="Rectangle 52">
              <a:extLst>
                <a:ext uri="{FF2B5EF4-FFF2-40B4-BE49-F238E27FC236}">
                  <a16:creationId xmlns:a16="http://schemas.microsoft.com/office/drawing/2014/main" id="{2732DF5A-F038-4F9C-9B8B-393562E00C12}"/>
                </a:ext>
              </a:extLst>
            </p:cNvPr>
            <p:cNvSpPr/>
            <p:nvPr/>
          </p:nvSpPr>
          <p:spPr>
            <a:xfrm>
              <a:off x="1754067" y="1868142"/>
              <a:ext cx="914400" cy="1828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grpSp>
      <p:sp>
        <p:nvSpPr>
          <p:cNvPr id="54" name="Rectangle 53">
            <a:extLst>
              <a:ext uri="{FF2B5EF4-FFF2-40B4-BE49-F238E27FC236}">
                <a16:creationId xmlns:a16="http://schemas.microsoft.com/office/drawing/2014/main" id="{D388C881-C659-4830-8F4B-9E1A18337ECE}"/>
              </a:ext>
            </a:extLst>
          </p:cNvPr>
          <p:cNvSpPr/>
          <p:nvPr/>
        </p:nvSpPr>
        <p:spPr>
          <a:xfrm>
            <a:off x="4389469" y="2189903"/>
            <a:ext cx="1394127" cy="23700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2" b="1" dirty="0">
                <a:solidFill>
                  <a:schemeClr val="tx1"/>
                </a:solidFill>
                <a:latin typeface="+mj-lt"/>
                <a:cs typeface="Times New Roman" panose="02020603050405020304" pitchFamily="18" charset="0"/>
              </a:rPr>
              <a:t>VT</a:t>
            </a:r>
            <a:r>
              <a:rPr lang="en-US" sz="1372" b="1" baseline="-25000" dirty="0">
                <a:solidFill>
                  <a:schemeClr val="tx1"/>
                </a:solidFill>
                <a:latin typeface="+mj-lt"/>
                <a:cs typeface="Times New Roman" panose="02020603050405020304" pitchFamily="18" charset="0"/>
              </a:rPr>
              <a:t>A</a:t>
            </a:r>
            <a:r>
              <a:rPr lang="en-US" sz="1372" b="1" dirty="0">
                <a:solidFill>
                  <a:schemeClr val="tx1"/>
                </a:solidFill>
                <a:latin typeface="+mj-lt"/>
                <a:cs typeface="Times New Roman" panose="02020603050405020304" pitchFamily="18" charset="0"/>
              </a:rPr>
              <a:t>(P</a:t>
            </a:r>
            <a:r>
              <a:rPr lang="en-US" sz="1372" b="1" baseline="-25000" dirty="0">
                <a:solidFill>
                  <a:schemeClr val="tx1"/>
                </a:solidFill>
                <a:latin typeface="+mj-lt"/>
                <a:cs typeface="Times New Roman" panose="02020603050405020304" pitchFamily="18" charset="0"/>
              </a:rPr>
              <a:t>c</a:t>
            </a:r>
            <a:r>
              <a:rPr lang="en-US" sz="1372" b="1" dirty="0">
                <a:solidFill>
                  <a:schemeClr val="tx1"/>
                </a:solidFill>
                <a:latin typeface="+mj-lt"/>
                <a:cs typeface="Times New Roman" panose="02020603050405020304" pitchFamily="18" charset="0"/>
              </a:rPr>
              <a:t>)</a:t>
            </a:r>
          </a:p>
        </p:txBody>
      </p:sp>
      <p:sp>
        <p:nvSpPr>
          <p:cNvPr id="55" name="Rectangle 54">
            <a:extLst>
              <a:ext uri="{FF2B5EF4-FFF2-40B4-BE49-F238E27FC236}">
                <a16:creationId xmlns:a16="http://schemas.microsoft.com/office/drawing/2014/main" id="{ED4BBCEF-C38D-4FE0-9CCB-6C1C491D95BD}"/>
              </a:ext>
            </a:extLst>
          </p:cNvPr>
          <p:cNvSpPr/>
          <p:nvPr/>
        </p:nvSpPr>
        <p:spPr>
          <a:xfrm>
            <a:off x="3598191" y="2109590"/>
            <a:ext cx="975889" cy="2091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0xbead</a:t>
            </a:r>
          </a:p>
        </p:txBody>
      </p:sp>
      <p:sp>
        <p:nvSpPr>
          <p:cNvPr id="56" name="TextBox 55">
            <a:extLst>
              <a:ext uri="{FF2B5EF4-FFF2-40B4-BE49-F238E27FC236}">
                <a16:creationId xmlns:a16="http://schemas.microsoft.com/office/drawing/2014/main" id="{164B525C-05C8-4B4A-8273-7955697E15A4}"/>
              </a:ext>
            </a:extLst>
          </p:cNvPr>
          <p:cNvSpPr txBox="1"/>
          <p:nvPr/>
        </p:nvSpPr>
        <p:spPr>
          <a:xfrm>
            <a:off x="4272755" y="5661493"/>
            <a:ext cx="1627561"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creating process (P</a:t>
            </a:r>
            <a:r>
              <a:rPr lang="en-US" sz="1372" i="1" baseline="-25000" dirty="0">
                <a:latin typeface="+mj-lt"/>
                <a:cs typeface="Times New Roman" panose="02020603050405020304" pitchFamily="18" charset="0"/>
              </a:rPr>
              <a:t>c</a:t>
            </a:r>
            <a:r>
              <a:rPr lang="en-US" sz="1372" i="1" dirty="0">
                <a:latin typeface="+mj-lt"/>
                <a:cs typeface="Times New Roman" panose="02020603050405020304" pitchFamily="18" charset="0"/>
              </a:rPr>
              <a:t>)</a:t>
            </a:r>
          </a:p>
        </p:txBody>
      </p:sp>
      <p:sp>
        <p:nvSpPr>
          <p:cNvPr id="57" name="Rectangle 56">
            <a:extLst>
              <a:ext uri="{FF2B5EF4-FFF2-40B4-BE49-F238E27FC236}">
                <a16:creationId xmlns:a16="http://schemas.microsoft.com/office/drawing/2014/main" id="{6CCFA6D2-B53B-467F-9F03-436D206B13FB}"/>
              </a:ext>
            </a:extLst>
          </p:cNvPr>
          <p:cNvSpPr/>
          <p:nvPr/>
        </p:nvSpPr>
        <p:spPr>
          <a:xfrm>
            <a:off x="6984534" y="1868519"/>
            <a:ext cx="1394127" cy="3833850"/>
          </a:xfrm>
          <a:prstGeom prst="rect">
            <a:avLst/>
          </a:prstGeom>
          <a:pattFill prst="ltUpDiag">
            <a:fgClr>
              <a:schemeClr val="bg1">
                <a:lumMod val="50000"/>
              </a:schemeClr>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58" name="Rectangle 57">
            <a:extLst>
              <a:ext uri="{FF2B5EF4-FFF2-40B4-BE49-F238E27FC236}">
                <a16:creationId xmlns:a16="http://schemas.microsoft.com/office/drawing/2014/main" id="{29B90C24-C25D-414C-BD7A-B6AE4DDB0A44}"/>
              </a:ext>
            </a:extLst>
          </p:cNvPr>
          <p:cNvSpPr/>
          <p:nvPr/>
        </p:nvSpPr>
        <p:spPr>
          <a:xfrm>
            <a:off x="6984534" y="2585418"/>
            <a:ext cx="1394127" cy="5576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59" name="TextBox 58">
            <a:extLst>
              <a:ext uri="{FF2B5EF4-FFF2-40B4-BE49-F238E27FC236}">
                <a16:creationId xmlns:a16="http://schemas.microsoft.com/office/drawing/2014/main" id="{685E8A23-2311-4EC7-B21E-F942133F72A4}"/>
              </a:ext>
            </a:extLst>
          </p:cNvPr>
          <p:cNvSpPr txBox="1"/>
          <p:nvPr/>
        </p:nvSpPr>
        <p:spPr>
          <a:xfrm rot="16200000">
            <a:off x="5867158" y="2715802"/>
            <a:ext cx="700833" cy="303481"/>
          </a:xfrm>
          <a:prstGeom prst="rect">
            <a:avLst/>
          </a:prstGeom>
          <a:noFill/>
        </p:spPr>
        <p:txBody>
          <a:bodyPr wrap="none" rtlCol="0">
            <a:spAutoFit/>
          </a:bodyPr>
          <a:lstStyle/>
          <a:p>
            <a:pPr algn="r"/>
            <a:r>
              <a:rPr lang="en-US" sz="1372" b="1" dirty="0" err="1">
                <a:latin typeface="+mj-lt"/>
                <a:cs typeface="Times New Roman" panose="02020603050405020304" pitchFamily="18" charset="0"/>
              </a:rPr>
              <a:t>globals</a:t>
            </a:r>
            <a:endParaRPr lang="en-US" sz="1372" b="1" dirty="0">
              <a:latin typeface="+mj-lt"/>
              <a:cs typeface="Times New Roman" panose="02020603050405020304" pitchFamily="18" charset="0"/>
            </a:endParaRPr>
          </a:p>
        </p:txBody>
      </p:sp>
      <p:sp>
        <p:nvSpPr>
          <p:cNvPr id="60" name="Rectangle 59">
            <a:extLst>
              <a:ext uri="{FF2B5EF4-FFF2-40B4-BE49-F238E27FC236}">
                <a16:creationId xmlns:a16="http://schemas.microsoft.com/office/drawing/2014/main" id="{3FCBF5CC-D4D2-492E-8B57-F525C927678C}"/>
              </a:ext>
            </a:extLst>
          </p:cNvPr>
          <p:cNvSpPr/>
          <p:nvPr/>
        </p:nvSpPr>
        <p:spPr>
          <a:xfrm>
            <a:off x="6984534" y="3900114"/>
            <a:ext cx="1394127" cy="83647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61" name="TextBox 60">
            <a:extLst>
              <a:ext uri="{FF2B5EF4-FFF2-40B4-BE49-F238E27FC236}">
                <a16:creationId xmlns:a16="http://schemas.microsoft.com/office/drawing/2014/main" id="{0BBC5889-7168-4A44-9F17-571E26E20EFB}"/>
              </a:ext>
            </a:extLst>
          </p:cNvPr>
          <p:cNvSpPr txBox="1"/>
          <p:nvPr/>
        </p:nvSpPr>
        <p:spPr>
          <a:xfrm rot="16200000">
            <a:off x="5625488" y="4163816"/>
            <a:ext cx="1184170" cy="303481"/>
          </a:xfrm>
          <a:prstGeom prst="rect">
            <a:avLst/>
          </a:prstGeom>
          <a:noFill/>
        </p:spPr>
        <p:txBody>
          <a:bodyPr wrap="none" rtlCol="0">
            <a:spAutoFit/>
          </a:bodyPr>
          <a:lstStyle/>
          <a:p>
            <a:pPr algn="ctr"/>
            <a:r>
              <a:rPr lang="en-US" sz="1372" b="1" dirty="0">
                <a:latin typeface="+mj-lt"/>
                <a:cs typeface="Times New Roman" panose="02020603050405020304" pitchFamily="18" charset="0"/>
              </a:rPr>
              <a:t>shared region</a:t>
            </a:r>
          </a:p>
        </p:txBody>
      </p:sp>
      <p:grpSp>
        <p:nvGrpSpPr>
          <p:cNvPr id="62" name="Group 61">
            <a:extLst>
              <a:ext uri="{FF2B5EF4-FFF2-40B4-BE49-F238E27FC236}">
                <a16:creationId xmlns:a16="http://schemas.microsoft.com/office/drawing/2014/main" id="{94E5D584-2A81-48B0-855A-5EDC86690F3D}"/>
              </a:ext>
            </a:extLst>
          </p:cNvPr>
          <p:cNvGrpSpPr/>
          <p:nvPr/>
        </p:nvGrpSpPr>
        <p:grpSpPr>
          <a:xfrm>
            <a:off x="7082129" y="3985354"/>
            <a:ext cx="697064" cy="454985"/>
            <a:chOff x="1754067" y="1752600"/>
            <a:chExt cx="914400" cy="298422"/>
          </a:xfrm>
        </p:grpSpPr>
        <p:sp>
          <p:nvSpPr>
            <p:cNvPr id="63" name="Rectangle 62">
              <a:extLst>
                <a:ext uri="{FF2B5EF4-FFF2-40B4-BE49-F238E27FC236}">
                  <a16:creationId xmlns:a16="http://schemas.microsoft.com/office/drawing/2014/main" id="{F500D21C-8DF2-4BA8-8C89-CCA0A75844E9}"/>
                </a:ext>
              </a:extLst>
            </p:cNvPr>
            <p:cNvSpPr/>
            <p:nvPr/>
          </p:nvSpPr>
          <p:spPr>
            <a:xfrm>
              <a:off x="1754067" y="1752600"/>
              <a:ext cx="914400" cy="137160"/>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0xdeed</a:t>
              </a:r>
            </a:p>
          </p:txBody>
        </p:sp>
        <p:sp>
          <p:nvSpPr>
            <p:cNvPr id="64" name="Rectangle 63">
              <a:extLst>
                <a:ext uri="{FF2B5EF4-FFF2-40B4-BE49-F238E27FC236}">
                  <a16:creationId xmlns:a16="http://schemas.microsoft.com/office/drawing/2014/main" id="{65253AAB-C9E1-428A-BBB4-0FA1C7D64D5C}"/>
                </a:ext>
              </a:extLst>
            </p:cNvPr>
            <p:cNvSpPr/>
            <p:nvPr/>
          </p:nvSpPr>
          <p:spPr>
            <a:xfrm>
              <a:off x="1754067" y="1868142"/>
              <a:ext cx="914400" cy="1828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grpSp>
      <p:sp>
        <p:nvSpPr>
          <p:cNvPr id="65" name="Rectangle 64">
            <a:extLst>
              <a:ext uri="{FF2B5EF4-FFF2-40B4-BE49-F238E27FC236}">
                <a16:creationId xmlns:a16="http://schemas.microsoft.com/office/drawing/2014/main" id="{35E1C972-8DA6-460B-A281-D26B16AE0E52}"/>
              </a:ext>
            </a:extLst>
          </p:cNvPr>
          <p:cNvSpPr/>
          <p:nvPr/>
        </p:nvSpPr>
        <p:spPr>
          <a:xfrm>
            <a:off x="6984534" y="2747055"/>
            <a:ext cx="1394127" cy="23700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2" b="1" dirty="0">
                <a:solidFill>
                  <a:schemeClr val="tx1"/>
                </a:solidFill>
                <a:latin typeface="+mj-lt"/>
                <a:cs typeface="Times New Roman" panose="02020603050405020304" pitchFamily="18" charset="0"/>
              </a:rPr>
              <a:t>VT</a:t>
            </a:r>
            <a:r>
              <a:rPr lang="en-US" sz="1372" b="1" baseline="-25000" dirty="0">
                <a:solidFill>
                  <a:schemeClr val="tx1"/>
                </a:solidFill>
                <a:latin typeface="+mj-lt"/>
                <a:cs typeface="Times New Roman" panose="02020603050405020304" pitchFamily="18" charset="0"/>
              </a:rPr>
              <a:t>A</a:t>
            </a:r>
            <a:r>
              <a:rPr lang="en-US" sz="1372" b="1" dirty="0">
                <a:solidFill>
                  <a:schemeClr val="tx1"/>
                </a:solidFill>
                <a:latin typeface="+mj-lt"/>
                <a:cs typeface="Times New Roman" panose="02020603050405020304" pitchFamily="18" charset="0"/>
              </a:rPr>
              <a:t>(P</a:t>
            </a:r>
            <a:r>
              <a:rPr lang="en-US" sz="1372" b="1" baseline="-25000" dirty="0">
                <a:solidFill>
                  <a:schemeClr val="tx1"/>
                </a:solidFill>
                <a:latin typeface="+mj-lt"/>
                <a:cs typeface="Times New Roman" panose="02020603050405020304" pitchFamily="18" charset="0"/>
              </a:rPr>
              <a:t>u</a:t>
            </a:r>
            <a:r>
              <a:rPr lang="en-US" sz="1372" b="1" dirty="0">
                <a:solidFill>
                  <a:schemeClr val="tx1"/>
                </a:solidFill>
                <a:latin typeface="+mj-lt"/>
                <a:cs typeface="Times New Roman" panose="02020603050405020304" pitchFamily="18" charset="0"/>
              </a:rPr>
              <a:t>)</a:t>
            </a:r>
          </a:p>
        </p:txBody>
      </p:sp>
      <p:sp>
        <p:nvSpPr>
          <p:cNvPr id="66" name="Rectangle 65">
            <a:extLst>
              <a:ext uri="{FF2B5EF4-FFF2-40B4-BE49-F238E27FC236}">
                <a16:creationId xmlns:a16="http://schemas.microsoft.com/office/drawing/2014/main" id="{89A6BE34-333F-49A7-A5E9-AE65E1415623}"/>
              </a:ext>
            </a:extLst>
          </p:cNvPr>
          <p:cNvSpPr/>
          <p:nvPr/>
        </p:nvSpPr>
        <p:spPr>
          <a:xfrm>
            <a:off x="6190415" y="2112993"/>
            <a:ext cx="975889" cy="2091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0xbead</a:t>
            </a:r>
          </a:p>
        </p:txBody>
      </p:sp>
      <p:sp>
        <p:nvSpPr>
          <p:cNvPr id="67" name="TextBox 66">
            <a:extLst>
              <a:ext uri="{FF2B5EF4-FFF2-40B4-BE49-F238E27FC236}">
                <a16:creationId xmlns:a16="http://schemas.microsoft.com/office/drawing/2014/main" id="{A3609F99-3A9B-4410-A99A-B25011202151}"/>
              </a:ext>
            </a:extLst>
          </p:cNvPr>
          <p:cNvSpPr txBox="1"/>
          <p:nvPr/>
        </p:nvSpPr>
        <p:spPr>
          <a:xfrm>
            <a:off x="6998668" y="5664896"/>
            <a:ext cx="1360180" cy="303481"/>
          </a:xfrm>
          <a:prstGeom prst="rect">
            <a:avLst/>
          </a:prstGeom>
          <a:noFill/>
        </p:spPr>
        <p:txBody>
          <a:bodyPr wrap="none" rtlCol="0">
            <a:spAutoFit/>
          </a:bodyPr>
          <a:lstStyle/>
          <a:p>
            <a:pPr algn="ctr"/>
            <a:r>
              <a:rPr lang="en-US" sz="1372" i="1" dirty="0">
                <a:latin typeface="+mj-lt"/>
                <a:cs typeface="Times New Roman" panose="02020603050405020304" pitchFamily="18" charset="0"/>
              </a:rPr>
              <a:t>user process (P</a:t>
            </a:r>
            <a:r>
              <a:rPr lang="en-US" sz="1372" i="1" baseline="-25000" dirty="0">
                <a:latin typeface="+mj-lt"/>
                <a:cs typeface="Times New Roman" panose="02020603050405020304" pitchFamily="18" charset="0"/>
              </a:rPr>
              <a:t>u</a:t>
            </a:r>
            <a:r>
              <a:rPr lang="en-US" sz="1372" i="1" dirty="0">
                <a:latin typeface="+mj-lt"/>
                <a:cs typeface="Times New Roman" panose="02020603050405020304" pitchFamily="18" charset="0"/>
              </a:rPr>
              <a:t>)</a:t>
            </a:r>
          </a:p>
        </p:txBody>
      </p:sp>
      <p:grpSp>
        <p:nvGrpSpPr>
          <p:cNvPr id="68" name="Group 67">
            <a:extLst>
              <a:ext uri="{FF2B5EF4-FFF2-40B4-BE49-F238E27FC236}">
                <a16:creationId xmlns:a16="http://schemas.microsoft.com/office/drawing/2014/main" id="{8222DFA6-EC33-48FC-85A7-3275B04DD761}"/>
              </a:ext>
            </a:extLst>
          </p:cNvPr>
          <p:cNvGrpSpPr/>
          <p:nvPr/>
        </p:nvGrpSpPr>
        <p:grpSpPr>
          <a:xfrm flipV="1">
            <a:off x="5186970" y="3728305"/>
            <a:ext cx="914896" cy="1505658"/>
            <a:chOff x="2947982" y="2180303"/>
            <a:chExt cx="1166818" cy="1991878"/>
          </a:xfrm>
          <a:effectLst/>
        </p:grpSpPr>
        <p:cxnSp>
          <p:nvCxnSpPr>
            <p:cNvPr id="69" name="Straight Connector 68">
              <a:extLst>
                <a:ext uri="{FF2B5EF4-FFF2-40B4-BE49-F238E27FC236}">
                  <a16:creationId xmlns:a16="http://schemas.microsoft.com/office/drawing/2014/main" id="{BBC87521-F790-4E54-85D7-7F2C96EE5C3A}"/>
                </a:ext>
              </a:extLst>
            </p:cNvPr>
            <p:cNvCxnSpPr/>
            <p:nvPr/>
          </p:nvCxnSpPr>
          <p:spPr>
            <a:xfrm flipV="1">
              <a:off x="2947982" y="4172179"/>
              <a:ext cx="1166818"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186C6358-4BDA-4AD1-8049-E60A29E3E2B3}"/>
                </a:ext>
              </a:extLst>
            </p:cNvPr>
            <p:cNvCxnSpPr/>
            <p:nvPr/>
          </p:nvCxnSpPr>
          <p:spPr>
            <a:xfrm>
              <a:off x="4114800" y="2180305"/>
              <a:ext cx="0" cy="1987450"/>
            </a:xfrm>
            <a:prstGeom prst="line">
              <a:avLst/>
            </a:prstGeom>
            <a:ln w="12700"/>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6F939748-73A9-4AFB-A2E7-B84AD8911398}"/>
                </a:ext>
              </a:extLst>
            </p:cNvPr>
            <p:cNvCxnSpPr/>
            <p:nvPr/>
          </p:nvCxnSpPr>
          <p:spPr>
            <a:xfrm>
              <a:off x="3695700" y="2180303"/>
              <a:ext cx="419100"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grpSp>
      <p:grpSp>
        <p:nvGrpSpPr>
          <p:cNvPr id="72" name="Group 71">
            <a:extLst>
              <a:ext uri="{FF2B5EF4-FFF2-40B4-BE49-F238E27FC236}">
                <a16:creationId xmlns:a16="http://schemas.microsoft.com/office/drawing/2014/main" id="{AE8C8497-9113-4C41-849B-39B89B0301ED}"/>
              </a:ext>
            </a:extLst>
          </p:cNvPr>
          <p:cNvGrpSpPr/>
          <p:nvPr/>
        </p:nvGrpSpPr>
        <p:grpSpPr>
          <a:xfrm flipV="1">
            <a:off x="7779195" y="4057965"/>
            <a:ext cx="914896" cy="1196626"/>
            <a:chOff x="2947982" y="2180303"/>
            <a:chExt cx="1166818" cy="2042141"/>
          </a:xfrm>
          <a:effectLst/>
        </p:grpSpPr>
        <p:cxnSp>
          <p:nvCxnSpPr>
            <p:cNvPr id="73" name="Straight Connector 72">
              <a:extLst>
                <a:ext uri="{FF2B5EF4-FFF2-40B4-BE49-F238E27FC236}">
                  <a16:creationId xmlns:a16="http://schemas.microsoft.com/office/drawing/2014/main" id="{441B0371-223F-49CE-9591-CC683700F84C}"/>
                </a:ext>
              </a:extLst>
            </p:cNvPr>
            <p:cNvCxnSpPr/>
            <p:nvPr/>
          </p:nvCxnSpPr>
          <p:spPr>
            <a:xfrm flipV="1">
              <a:off x="2947982" y="4222442"/>
              <a:ext cx="1166818" cy="2"/>
            </a:xfrm>
            <a:prstGeom prst="line">
              <a:avLst/>
            </a:prstGeom>
            <a:ln w="12700"/>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673D1C3-1956-4B42-9EE9-0B1CF0DCA3DF}"/>
                </a:ext>
              </a:extLst>
            </p:cNvPr>
            <p:cNvCxnSpPr/>
            <p:nvPr/>
          </p:nvCxnSpPr>
          <p:spPr>
            <a:xfrm>
              <a:off x="4114800" y="2180305"/>
              <a:ext cx="0" cy="2037417"/>
            </a:xfrm>
            <a:prstGeom prst="line">
              <a:avLst/>
            </a:prstGeom>
            <a:ln w="12700"/>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FD2C9CB0-3CA6-4E4C-B17E-95E418C02B17}"/>
                </a:ext>
              </a:extLst>
            </p:cNvPr>
            <p:cNvCxnSpPr/>
            <p:nvPr/>
          </p:nvCxnSpPr>
          <p:spPr>
            <a:xfrm>
              <a:off x="3695700" y="2180303"/>
              <a:ext cx="419100" cy="1"/>
            </a:xfrm>
            <a:prstGeom prst="line">
              <a:avLst/>
            </a:prstGeom>
            <a:ln w="12700">
              <a:headEnd type="arrow" w="med" len="med"/>
              <a:tailEnd type="none" w="med" len="med"/>
            </a:ln>
          </p:spPr>
          <p:style>
            <a:lnRef idx="2">
              <a:schemeClr val="dk1"/>
            </a:lnRef>
            <a:fillRef idx="0">
              <a:schemeClr val="dk1"/>
            </a:fillRef>
            <a:effectRef idx="1">
              <a:schemeClr val="dk1"/>
            </a:effectRef>
            <a:fontRef idx="minor">
              <a:schemeClr val="tx1"/>
            </a:fontRef>
          </p:style>
        </p:cxnSp>
      </p:grpSp>
      <p:sp>
        <p:nvSpPr>
          <p:cNvPr id="76" name="Rectangle 75">
            <a:extLst>
              <a:ext uri="{FF2B5EF4-FFF2-40B4-BE49-F238E27FC236}">
                <a16:creationId xmlns:a16="http://schemas.microsoft.com/office/drawing/2014/main" id="{0CA06C8D-16C3-4B97-B68C-B969E7A3C51B}"/>
              </a:ext>
            </a:extLst>
          </p:cNvPr>
          <p:cNvSpPr/>
          <p:nvPr/>
        </p:nvSpPr>
        <p:spPr>
          <a:xfrm>
            <a:off x="6190415" y="2661432"/>
            <a:ext cx="975889" cy="2091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0xbeef</a:t>
            </a:r>
          </a:p>
        </p:txBody>
      </p:sp>
      <p:sp>
        <p:nvSpPr>
          <p:cNvPr id="84" name="Left Brace 83">
            <a:extLst>
              <a:ext uri="{FF2B5EF4-FFF2-40B4-BE49-F238E27FC236}">
                <a16:creationId xmlns:a16="http://schemas.microsoft.com/office/drawing/2014/main" id="{FF93C6D4-D115-4068-AA1C-66565B774711}"/>
              </a:ext>
            </a:extLst>
          </p:cNvPr>
          <p:cNvSpPr/>
          <p:nvPr/>
        </p:nvSpPr>
        <p:spPr>
          <a:xfrm>
            <a:off x="6312934" y="2585418"/>
            <a:ext cx="139413" cy="557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134"/>
          </a:p>
        </p:txBody>
      </p:sp>
      <p:sp>
        <p:nvSpPr>
          <p:cNvPr id="85" name="Left Brace 84">
            <a:extLst>
              <a:ext uri="{FF2B5EF4-FFF2-40B4-BE49-F238E27FC236}">
                <a16:creationId xmlns:a16="http://schemas.microsoft.com/office/drawing/2014/main" id="{9B05C080-C422-4184-B8BA-624E80D555E6}"/>
              </a:ext>
            </a:extLst>
          </p:cNvPr>
          <p:cNvSpPr/>
          <p:nvPr/>
        </p:nvSpPr>
        <p:spPr>
          <a:xfrm>
            <a:off x="6312934" y="3900884"/>
            <a:ext cx="139413" cy="8364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134"/>
          </a:p>
        </p:txBody>
      </p:sp>
      <p:sp>
        <p:nvSpPr>
          <p:cNvPr id="87" name="TextBox 86">
            <a:extLst>
              <a:ext uri="{FF2B5EF4-FFF2-40B4-BE49-F238E27FC236}">
                <a16:creationId xmlns:a16="http://schemas.microsoft.com/office/drawing/2014/main" id="{B43EAB30-C8DE-4831-B28E-B1CC332E057B}"/>
              </a:ext>
            </a:extLst>
          </p:cNvPr>
          <p:cNvSpPr txBox="1"/>
          <p:nvPr/>
        </p:nvSpPr>
        <p:spPr>
          <a:xfrm rot="16200000">
            <a:off x="3269864" y="2155622"/>
            <a:ext cx="700833" cy="303481"/>
          </a:xfrm>
          <a:prstGeom prst="rect">
            <a:avLst/>
          </a:prstGeom>
          <a:noFill/>
        </p:spPr>
        <p:txBody>
          <a:bodyPr wrap="none" rtlCol="0">
            <a:spAutoFit/>
          </a:bodyPr>
          <a:lstStyle/>
          <a:p>
            <a:pPr algn="r"/>
            <a:r>
              <a:rPr lang="en-US" sz="1372" b="1" dirty="0" err="1">
                <a:latin typeface="+mj-lt"/>
                <a:cs typeface="Times New Roman" panose="02020603050405020304" pitchFamily="18" charset="0"/>
              </a:rPr>
              <a:t>globals</a:t>
            </a:r>
            <a:endParaRPr lang="en-US" sz="1372" b="1" dirty="0">
              <a:latin typeface="+mj-lt"/>
              <a:cs typeface="Times New Roman" panose="02020603050405020304" pitchFamily="18" charset="0"/>
            </a:endParaRPr>
          </a:p>
        </p:txBody>
      </p:sp>
      <p:sp>
        <p:nvSpPr>
          <p:cNvPr id="88" name="TextBox 87">
            <a:extLst>
              <a:ext uri="{FF2B5EF4-FFF2-40B4-BE49-F238E27FC236}">
                <a16:creationId xmlns:a16="http://schemas.microsoft.com/office/drawing/2014/main" id="{59CCA564-984B-4C84-82D8-9F2F2E2B0356}"/>
              </a:ext>
            </a:extLst>
          </p:cNvPr>
          <p:cNvSpPr txBox="1"/>
          <p:nvPr/>
        </p:nvSpPr>
        <p:spPr>
          <a:xfrm rot="16200000">
            <a:off x="3028195" y="3827222"/>
            <a:ext cx="1184170" cy="303481"/>
          </a:xfrm>
          <a:prstGeom prst="rect">
            <a:avLst/>
          </a:prstGeom>
          <a:noFill/>
        </p:spPr>
        <p:txBody>
          <a:bodyPr wrap="none" rtlCol="0">
            <a:spAutoFit/>
          </a:bodyPr>
          <a:lstStyle/>
          <a:p>
            <a:pPr algn="ctr"/>
            <a:r>
              <a:rPr lang="en-US" sz="1372" b="1" dirty="0">
                <a:latin typeface="+mj-lt"/>
                <a:cs typeface="Times New Roman" panose="02020603050405020304" pitchFamily="18" charset="0"/>
              </a:rPr>
              <a:t>shared region</a:t>
            </a:r>
          </a:p>
        </p:txBody>
      </p:sp>
      <p:sp>
        <p:nvSpPr>
          <p:cNvPr id="90" name="Left Brace 89">
            <a:extLst>
              <a:ext uri="{FF2B5EF4-FFF2-40B4-BE49-F238E27FC236}">
                <a16:creationId xmlns:a16="http://schemas.microsoft.com/office/drawing/2014/main" id="{15046CFB-0068-4A97-B7E9-D08A43FB94D3}"/>
              </a:ext>
            </a:extLst>
          </p:cNvPr>
          <p:cNvSpPr/>
          <p:nvPr/>
        </p:nvSpPr>
        <p:spPr>
          <a:xfrm>
            <a:off x="3715640" y="2025238"/>
            <a:ext cx="139413" cy="557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134"/>
          </a:p>
        </p:txBody>
      </p:sp>
      <p:sp>
        <p:nvSpPr>
          <p:cNvPr id="91" name="Left Brace 90">
            <a:extLst>
              <a:ext uri="{FF2B5EF4-FFF2-40B4-BE49-F238E27FC236}">
                <a16:creationId xmlns:a16="http://schemas.microsoft.com/office/drawing/2014/main" id="{DE8D1B23-ED87-4158-8E36-A01D401F3BEC}"/>
              </a:ext>
            </a:extLst>
          </p:cNvPr>
          <p:cNvSpPr/>
          <p:nvPr/>
        </p:nvSpPr>
        <p:spPr>
          <a:xfrm>
            <a:off x="3715640" y="3564290"/>
            <a:ext cx="139413" cy="8364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134"/>
          </a:p>
        </p:txBody>
      </p:sp>
      <p:grpSp>
        <p:nvGrpSpPr>
          <p:cNvPr id="4" name="Group 3">
            <a:extLst>
              <a:ext uri="{FF2B5EF4-FFF2-40B4-BE49-F238E27FC236}">
                <a16:creationId xmlns:a16="http://schemas.microsoft.com/office/drawing/2014/main" id="{C56E50F3-FAB7-410A-B8FB-F50FB7CB1554}"/>
              </a:ext>
            </a:extLst>
          </p:cNvPr>
          <p:cNvGrpSpPr/>
          <p:nvPr/>
        </p:nvGrpSpPr>
        <p:grpSpPr>
          <a:xfrm>
            <a:off x="3468538" y="5062656"/>
            <a:ext cx="4910123" cy="563703"/>
            <a:chOff x="3468538" y="5062656"/>
            <a:chExt cx="4910123" cy="563703"/>
          </a:xfrm>
        </p:grpSpPr>
        <p:sp>
          <p:nvSpPr>
            <p:cNvPr id="77" name="Rectangle 76">
              <a:extLst>
                <a:ext uri="{FF2B5EF4-FFF2-40B4-BE49-F238E27FC236}">
                  <a16:creationId xmlns:a16="http://schemas.microsoft.com/office/drawing/2014/main" id="{80283821-E98D-4EA7-8F58-8914E796D3B3}"/>
                </a:ext>
              </a:extLst>
            </p:cNvPr>
            <p:cNvSpPr/>
            <p:nvPr/>
          </p:nvSpPr>
          <p:spPr>
            <a:xfrm>
              <a:off x="4389469" y="5068708"/>
              <a:ext cx="1394127" cy="5576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4"/>
            </a:p>
          </p:txBody>
        </p:sp>
        <p:sp>
          <p:nvSpPr>
            <p:cNvPr id="78" name="Rectangle 77">
              <a:extLst>
                <a:ext uri="{FF2B5EF4-FFF2-40B4-BE49-F238E27FC236}">
                  <a16:creationId xmlns:a16="http://schemas.microsoft.com/office/drawing/2014/main" id="{8F04BCE0-1EFE-4BAF-8FAD-B97717419184}"/>
                </a:ext>
              </a:extLst>
            </p:cNvPr>
            <p:cNvSpPr/>
            <p:nvPr/>
          </p:nvSpPr>
          <p:spPr>
            <a:xfrm>
              <a:off x="4389469" y="5230345"/>
              <a:ext cx="1394127" cy="23700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2" b="1" dirty="0">
                  <a:solidFill>
                    <a:schemeClr val="tx1"/>
                  </a:solidFill>
                  <a:latin typeface="+mj-lt"/>
                  <a:cs typeface="Times New Roman" panose="02020603050405020304" pitchFamily="18" charset="0"/>
                </a:rPr>
                <a:t>DVT</a:t>
              </a:r>
              <a:r>
                <a:rPr lang="en-US" sz="1372" b="1" baseline="-25000" dirty="0">
                  <a:solidFill>
                    <a:schemeClr val="tx1"/>
                  </a:solidFill>
                  <a:latin typeface="+mj-lt"/>
                  <a:cs typeface="Times New Roman" panose="02020603050405020304" pitchFamily="18" charset="0"/>
                </a:rPr>
                <a:t>A</a:t>
              </a:r>
              <a:r>
                <a:rPr lang="en-US" sz="1372" b="1" dirty="0">
                  <a:solidFill>
                    <a:schemeClr val="tx1"/>
                  </a:solidFill>
                  <a:latin typeface="+mj-lt"/>
                  <a:cs typeface="Times New Roman" panose="02020603050405020304" pitchFamily="18" charset="0"/>
                </a:rPr>
                <a:t>(P</a:t>
              </a:r>
              <a:r>
                <a:rPr lang="en-US" sz="1372" b="1" baseline="-25000" dirty="0">
                  <a:solidFill>
                    <a:schemeClr val="tx1"/>
                  </a:solidFill>
                  <a:latin typeface="+mj-lt"/>
                  <a:cs typeface="Times New Roman" panose="02020603050405020304" pitchFamily="18" charset="0"/>
                </a:rPr>
                <a:t>c</a:t>
              </a:r>
              <a:r>
                <a:rPr lang="en-US" sz="1372" b="1" dirty="0">
                  <a:solidFill>
                    <a:schemeClr val="tx1"/>
                  </a:solidFill>
                  <a:latin typeface="+mj-lt"/>
                  <a:cs typeface="Times New Roman" panose="02020603050405020304" pitchFamily="18" charset="0"/>
                </a:rPr>
                <a:t>)</a:t>
              </a:r>
            </a:p>
          </p:txBody>
        </p:sp>
        <p:sp>
          <p:nvSpPr>
            <p:cNvPr id="79" name="Rectangle 78">
              <a:extLst>
                <a:ext uri="{FF2B5EF4-FFF2-40B4-BE49-F238E27FC236}">
                  <a16:creationId xmlns:a16="http://schemas.microsoft.com/office/drawing/2014/main" id="{8CEF88F9-910D-43CC-8603-AB8ADA66C862}"/>
                </a:ext>
              </a:extLst>
            </p:cNvPr>
            <p:cNvSpPr/>
            <p:nvPr/>
          </p:nvSpPr>
          <p:spPr>
            <a:xfrm>
              <a:off x="3598191" y="5150032"/>
              <a:ext cx="975889" cy="2091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0xdeed</a:t>
              </a:r>
            </a:p>
          </p:txBody>
        </p:sp>
        <p:sp>
          <p:nvSpPr>
            <p:cNvPr id="80" name="Rectangle 79">
              <a:extLst>
                <a:ext uri="{FF2B5EF4-FFF2-40B4-BE49-F238E27FC236}">
                  <a16:creationId xmlns:a16="http://schemas.microsoft.com/office/drawing/2014/main" id="{459C8646-E11B-457A-8FE8-BF494253B8DE}"/>
                </a:ext>
              </a:extLst>
            </p:cNvPr>
            <p:cNvSpPr/>
            <p:nvPr/>
          </p:nvSpPr>
          <p:spPr>
            <a:xfrm>
              <a:off x="6984534" y="5068708"/>
              <a:ext cx="1394127" cy="5576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4" dirty="0"/>
                <a:t>`</a:t>
              </a:r>
            </a:p>
          </p:txBody>
        </p:sp>
        <p:sp>
          <p:nvSpPr>
            <p:cNvPr id="81" name="TextBox 80">
              <a:extLst>
                <a:ext uri="{FF2B5EF4-FFF2-40B4-BE49-F238E27FC236}">
                  <a16:creationId xmlns:a16="http://schemas.microsoft.com/office/drawing/2014/main" id="{6C6FA9B5-5E58-4DEF-9B90-6945DBA2954F}"/>
                </a:ext>
              </a:extLst>
            </p:cNvPr>
            <p:cNvSpPr txBox="1"/>
            <p:nvPr/>
          </p:nvSpPr>
          <p:spPr>
            <a:xfrm rot="16200000">
              <a:off x="5946412" y="5189501"/>
              <a:ext cx="542328" cy="303481"/>
            </a:xfrm>
            <a:prstGeom prst="rect">
              <a:avLst/>
            </a:prstGeom>
            <a:noFill/>
          </p:spPr>
          <p:txBody>
            <a:bodyPr wrap="none" rtlCol="0">
              <a:spAutoFit/>
            </a:bodyPr>
            <a:lstStyle/>
            <a:p>
              <a:pPr algn="r"/>
              <a:r>
                <a:rPr lang="en-US" sz="1372" b="1" dirty="0">
                  <a:latin typeface="+mj-lt"/>
                  <a:cs typeface="Times New Roman" panose="02020603050405020304" pitchFamily="18" charset="0"/>
                </a:rPr>
                <a:t>DVTs</a:t>
              </a:r>
            </a:p>
          </p:txBody>
        </p:sp>
        <p:sp>
          <p:nvSpPr>
            <p:cNvPr id="82" name="Rectangle 81">
              <a:extLst>
                <a:ext uri="{FF2B5EF4-FFF2-40B4-BE49-F238E27FC236}">
                  <a16:creationId xmlns:a16="http://schemas.microsoft.com/office/drawing/2014/main" id="{DC3CAF45-1FEB-4921-ADBD-5538E11C9FDC}"/>
                </a:ext>
              </a:extLst>
            </p:cNvPr>
            <p:cNvSpPr/>
            <p:nvPr/>
          </p:nvSpPr>
          <p:spPr>
            <a:xfrm>
              <a:off x="6984534" y="5230345"/>
              <a:ext cx="1394127" cy="237002"/>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372" b="1" dirty="0">
                  <a:solidFill>
                    <a:schemeClr val="tx1"/>
                  </a:solidFill>
                  <a:latin typeface="+mj-lt"/>
                  <a:cs typeface="Times New Roman" panose="02020603050405020304" pitchFamily="18" charset="0"/>
                </a:rPr>
                <a:t>DVT</a:t>
              </a:r>
              <a:r>
                <a:rPr lang="en-US" sz="1372" b="1" baseline="-25000" dirty="0">
                  <a:solidFill>
                    <a:schemeClr val="tx1"/>
                  </a:solidFill>
                  <a:latin typeface="+mj-lt"/>
                  <a:cs typeface="Times New Roman" panose="02020603050405020304" pitchFamily="18" charset="0"/>
                </a:rPr>
                <a:t>A</a:t>
              </a:r>
              <a:r>
                <a:rPr lang="en-US" sz="1372" b="1" dirty="0">
                  <a:solidFill>
                    <a:schemeClr val="tx1"/>
                  </a:solidFill>
                  <a:latin typeface="+mj-lt"/>
                  <a:cs typeface="Times New Roman" panose="02020603050405020304" pitchFamily="18" charset="0"/>
                </a:rPr>
                <a:t>(P</a:t>
              </a:r>
              <a:r>
                <a:rPr lang="en-US" sz="1372" b="1" baseline="-25000" dirty="0">
                  <a:solidFill>
                    <a:schemeClr val="tx1"/>
                  </a:solidFill>
                  <a:latin typeface="+mj-lt"/>
                  <a:cs typeface="Times New Roman" panose="02020603050405020304" pitchFamily="18" charset="0"/>
                </a:rPr>
                <a:t>u</a:t>
              </a:r>
              <a:r>
                <a:rPr lang="en-US" sz="1372" b="1" dirty="0">
                  <a:solidFill>
                    <a:schemeClr val="tx1"/>
                  </a:solidFill>
                  <a:latin typeface="+mj-lt"/>
                  <a:cs typeface="Times New Roman" panose="02020603050405020304" pitchFamily="18" charset="0"/>
                </a:rPr>
                <a:t>)</a:t>
              </a:r>
            </a:p>
          </p:txBody>
        </p:sp>
        <p:sp>
          <p:nvSpPr>
            <p:cNvPr id="83" name="Rectangle 82">
              <a:extLst>
                <a:ext uri="{FF2B5EF4-FFF2-40B4-BE49-F238E27FC236}">
                  <a16:creationId xmlns:a16="http://schemas.microsoft.com/office/drawing/2014/main" id="{B23E8F9E-F986-4DD8-B266-277CC50C2370}"/>
                </a:ext>
              </a:extLst>
            </p:cNvPr>
            <p:cNvSpPr/>
            <p:nvPr/>
          </p:nvSpPr>
          <p:spPr>
            <a:xfrm>
              <a:off x="6189197" y="5150032"/>
              <a:ext cx="975889" cy="2091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20" dirty="0">
                  <a:solidFill>
                    <a:schemeClr val="tx1"/>
                  </a:solidFill>
                  <a:latin typeface="Courier New" panose="02070309020205020404" pitchFamily="49" charset="0"/>
                  <a:cs typeface="Courier New" panose="02070309020205020404" pitchFamily="49" charset="0"/>
                </a:rPr>
                <a:t>0xdeed</a:t>
              </a:r>
            </a:p>
          </p:txBody>
        </p:sp>
        <p:sp>
          <p:nvSpPr>
            <p:cNvPr id="86" name="Left Brace 85">
              <a:extLst>
                <a:ext uri="{FF2B5EF4-FFF2-40B4-BE49-F238E27FC236}">
                  <a16:creationId xmlns:a16="http://schemas.microsoft.com/office/drawing/2014/main" id="{E8ED4AF7-A61F-4C85-BB41-618335823156}"/>
                </a:ext>
              </a:extLst>
            </p:cNvPr>
            <p:cNvSpPr/>
            <p:nvPr/>
          </p:nvSpPr>
          <p:spPr>
            <a:xfrm>
              <a:off x="6312934" y="5062656"/>
              <a:ext cx="139413" cy="557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134"/>
            </a:p>
          </p:txBody>
        </p:sp>
        <p:sp>
          <p:nvSpPr>
            <p:cNvPr id="89" name="TextBox 88">
              <a:extLst>
                <a:ext uri="{FF2B5EF4-FFF2-40B4-BE49-F238E27FC236}">
                  <a16:creationId xmlns:a16="http://schemas.microsoft.com/office/drawing/2014/main" id="{8326BEFE-AF06-4AD4-B43F-01C67A6541EE}"/>
                </a:ext>
              </a:extLst>
            </p:cNvPr>
            <p:cNvSpPr txBox="1"/>
            <p:nvPr/>
          </p:nvSpPr>
          <p:spPr>
            <a:xfrm rot="16200000">
              <a:off x="3349115" y="5192671"/>
              <a:ext cx="542328" cy="303481"/>
            </a:xfrm>
            <a:prstGeom prst="rect">
              <a:avLst/>
            </a:prstGeom>
            <a:noFill/>
          </p:spPr>
          <p:txBody>
            <a:bodyPr wrap="none" rtlCol="0">
              <a:spAutoFit/>
            </a:bodyPr>
            <a:lstStyle/>
            <a:p>
              <a:pPr algn="r"/>
              <a:r>
                <a:rPr lang="en-US" sz="1372" b="1" dirty="0">
                  <a:latin typeface="+mj-lt"/>
                  <a:cs typeface="Times New Roman" panose="02020603050405020304" pitchFamily="18" charset="0"/>
                </a:rPr>
                <a:t>DVTs</a:t>
              </a:r>
            </a:p>
          </p:txBody>
        </p:sp>
        <p:sp>
          <p:nvSpPr>
            <p:cNvPr id="92" name="Left Brace 91">
              <a:extLst>
                <a:ext uri="{FF2B5EF4-FFF2-40B4-BE49-F238E27FC236}">
                  <a16:creationId xmlns:a16="http://schemas.microsoft.com/office/drawing/2014/main" id="{163CB0CA-5351-464A-84C0-95828341504E}"/>
                </a:ext>
              </a:extLst>
            </p:cNvPr>
            <p:cNvSpPr/>
            <p:nvPr/>
          </p:nvSpPr>
          <p:spPr>
            <a:xfrm>
              <a:off x="3715640" y="5065826"/>
              <a:ext cx="139413" cy="557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134"/>
            </a:p>
          </p:txBody>
        </p:sp>
      </p:grpSp>
      <p:sp>
        <p:nvSpPr>
          <p:cNvPr id="93" name="TextBox 92">
            <a:extLst>
              <a:ext uri="{FF2B5EF4-FFF2-40B4-BE49-F238E27FC236}">
                <a16:creationId xmlns:a16="http://schemas.microsoft.com/office/drawing/2014/main" id="{52436952-151C-4B4A-A15D-7EFBC82F77EB}"/>
              </a:ext>
            </a:extLst>
          </p:cNvPr>
          <p:cNvSpPr txBox="1"/>
          <p:nvPr/>
        </p:nvSpPr>
        <p:spPr>
          <a:xfrm>
            <a:off x="8777315" y="5062146"/>
            <a:ext cx="3277034" cy="584775"/>
          </a:xfrm>
          <a:prstGeom prst="rect">
            <a:avLst/>
          </a:prstGeom>
          <a:noFill/>
        </p:spPr>
        <p:txBody>
          <a:bodyPr wrap="square" rtlCol="0">
            <a:spAutoFit/>
          </a:bodyPr>
          <a:lstStyle/>
          <a:p>
            <a:pPr algn="ctr"/>
            <a:r>
              <a:rPr lang="en-US" sz="1600" i="1" dirty="0">
                <a:solidFill>
                  <a:schemeClr val="accent6">
                    <a:lumMod val="75000"/>
                  </a:schemeClr>
                </a:solidFill>
              </a:rPr>
              <a:t>Duplicate virtual table (DVT) at fixed address specific to the shared region</a:t>
            </a:r>
          </a:p>
        </p:txBody>
      </p:sp>
    </p:spTree>
    <p:extLst>
      <p:ext uri="{BB962C8B-B14F-4D97-AF65-F5344CB8AC3E}">
        <p14:creationId xmlns:p14="http://schemas.microsoft.com/office/powerpoint/2010/main" val="25222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up)">
                                      <p:cBhvr>
                                        <p:cTn id="7" dur="1000"/>
                                        <p:tgtEl>
                                          <p:spTgt spid="68"/>
                                        </p:tgtEl>
                                      </p:cBhvr>
                                    </p:animEffect>
                                  </p:childTnLst>
                                </p:cTn>
                              </p:par>
                              <p:par>
                                <p:cTn id="8" presetID="22" presetClass="entr" presetSubtype="1"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up)">
                                      <p:cBhvr>
                                        <p:cTn id="10" dur="1000"/>
                                        <p:tgtEl>
                                          <p:spTgt spid="72"/>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11365</TotalTime>
  <Words>2711</Words>
  <Application>Microsoft Office PowerPoint</Application>
  <PresentationFormat>Widescreen</PresentationFormat>
  <Paragraphs>746</Paragraphs>
  <Slides>32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Courier New</vt:lpstr>
      <vt:lpstr>Times New Roman</vt:lpstr>
      <vt:lpstr>Office Theme</vt:lpstr>
      <vt:lpstr>SAVI Objects: Sharing and Virtuality Incorporated</vt:lpstr>
      <vt:lpstr>Subtype Polymorphism</vt:lpstr>
      <vt:lpstr>Virtual Tables (C++ example)</vt:lpstr>
      <vt:lpstr>Sharing of In-Memory Objects</vt:lpstr>
      <vt:lpstr>Virtual Tables and Sharing</vt:lpstr>
      <vt:lpstr>Virtual Tables and Sharing</vt:lpstr>
      <vt:lpstr>Virtual Table Duplication</vt:lpstr>
      <vt:lpstr>Overview</vt:lpstr>
      <vt:lpstr>Overview</vt:lpstr>
      <vt:lpstr>Process Entry</vt:lpstr>
      <vt:lpstr>Region Mapping</vt:lpstr>
      <vt:lpstr>Object Construction</vt:lpstr>
      <vt:lpstr>Object Construction (again)</vt:lpstr>
      <vt:lpstr>Region Mapping (again)</vt:lpstr>
      <vt:lpstr>Dynamic Dispatch</vt:lpstr>
      <vt:lpstr>Object Construction (optimization)</vt:lpstr>
      <vt:lpstr>Compiler/Library Modifications</vt:lpstr>
      <vt:lpstr>Hashing-based Dynamic Dispatch</vt:lpstr>
      <vt:lpstr>Overview</vt:lpstr>
      <vt:lpstr>Compiler Transformation</vt:lpstr>
      <vt:lpstr>Compiler Transformation</vt:lpstr>
      <vt:lpstr>Compiler Transformation</vt:lpstr>
      <vt:lpstr>Compiler Transformation</vt:lpstr>
      <vt:lpstr>Compiler Transformation</vt:lpstr>
      <vt:lpstr>Compiler Transformation</vt:lpstr>
      <vt:lpstr>Comparison</vt:lpstr>
      <vt:lpstr>Results</vt:lpstr>
      <vt:lpstr>Construction Time Overhead</vt:lpstr>
      <vt:lpstr>Dynamic Dispatch Time Overhead</vt:lpstr>
      <vt:lpstr>Xalan-C++ Use-case</vt:lpstr>
      <vt:lpstr>Summary</vt:lpstr>
      <vt:lpstr>Thank you!  SAVI Objects: Sharing and Virtuality Incorporated</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KLAP</dc:title>
  <dc:creator>Izzat El Hajj</dc:creator>
  <cp:lastModifiedBy>Izzat</cp:lastModifiedBy>
  <cp:revision>577</cp:revision>
  <dcterms:created xsi:type="dcterms:W3CDTF">2015-06-13T01:59:12Z</dcterms:created>
  <dcterms:modified xsi:type="dcterms:W3CDTF">2017-10-24T21:56:26Z</dcterms:modified>
</cp:coreProperties>
</file>