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303" r:id="rId3"/>
    <p:sldId id="297" r:id="rId4"/>
    <p:sldId id="269" r:id="rId5"/>
    <p:sldId id="275" r:id="rId6"/>
    <p:sldId id="277" r:id="rId7"/>
    <p:sldId id="276" r:id="rId8"/>
    <p:sldId id="278" r:id="rId9"/>
    <p:sldId id="300" r:id="rId10"/>
    <p:sldId id="301" r:id="rId11"/>
    <p:sldId id="279" r:id="rId12"/>
    <p:sldId id="292" r:id="rId13"/>
    <p:sldId id="290" r:id="rId14"/>
    <p:sldId id="287" r:id="rId15"/>
    <p:sldId id="302" r:id="rId16"/>
    <p:sldId id="288" r:id="rId17"/>
    <p:sldId id="28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675"/>
    <a:srgbClr val="FFAFAD"/>
    <a:srgbClr val="5F5F5F"/>
    <a:srgbClr val="BACDE6"/>
    <a:srgbClr val="3E3E3E"/>
    <a:srgbClr val="B1B1B1"/>
    <a:srgbClr val="CDCDCD"/>
    <a:srgbClr val="8085E8"/>
    <a:srgbClr val="90A0B4"/>
    <a:srgbClr val="9FA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1"/>
    <p:restoredTop sz="77215"/>
  </p:normalViewPr>
  <p:slideViewPr>
    <p:cSldViewPr snapToGrid="0" snapToObjects="1">
      <p:cViewPr varScale="1">
        <p:scale>
          <a:sx n="70" d="100"/>
          <a:sy n="70" d="100"/>
        </p:scale>
        <p:origin x="-118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AA18-52C5-7D4E-B717-71B345CF891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D5DC3-7CD1-974F-8E4B-0079DF5A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9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4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4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1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2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4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D5DC3-7CD1-974F-8E4B-0079DF5ADD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18C-6B52-DA4A-9316-1D8E5C7B2A1E}" type="datetime1"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27C-6297-814D-AC27-28835A32FB2C}" type="datetime1"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6369-52A8-DD42-8ECA-7E08F0D5AE9A}" type="datetime1"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B5B7080E-EAD9-644B-BF35-5D497D7558E8}" type="datetime1"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UIUC		Georgia Tech		ETH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94E56515-33A5-6948-9EAC-4BC7FDD2E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0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FE81-8DA1-5B48-B9BA-05362C9F856A}" type="datetime1"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1A7F-7629-B94F-A1EE-E22236672DA2}" type="datetime1"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B99-4CF4-7241-BD0B-0FB3D2595691}" type="datetime1"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22A7-5A12-6A4C-A566-F06F554B1D3E}" type="datetime1"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880-2CA4-B944-8B37-F9592D5BFA1E}" type="datetime1"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7C3-17B4-2F4E-AEAA-EEE15A04E879}" type="datetime1"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2484-5F0E-7442-B503-CE3DA1238EB1}" type="datetime1"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UIUC		Georgia Tech		ETH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64F585AC-8D80-6941-9957-9DA4A2803C52}" type="datetime1"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UIUC		Georgia Tech		ETH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4E56515-33A5-6948-9EAC-4BC7FDD2E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367448"/>
            <a:ext cx="5463988" cy="133595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Helvetica" charset="0"/>
                <a:ea typeface="Helvetica" charset="0"/>
                <a:cs typeface="Helvetica" charset="0"/>
              </a:rPr>
              <a:t>SpaceJMP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  <a:b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Programming with Multiple Virtual Address Spaces</a:t>
            </a:r>
            <a:endParaRPr lang="en-US" sz="4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541" y="1981200"/>
            <a:ext cx="5553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Izzat El Hajj, Alexander Merritt, Gerd Zellweger,</a:t>
            </a:r>
          </a:p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Dejan Milojicic, Reto Achermann, Paolo Faraboschi,</a:t>
            </a:r>
          </a:p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Wen-mei Hwu, Timothy Roscoe, Karsten Schwan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93" y="3214783"/>
            <a:ext cx="1541929" cy="61677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83493" y="4094833"/>
            <a:ext cx="5152603" cy="834614"/>
            <a:chOff x="-68793" y="4076903"/>
            <a:chExt cx="5152603" cy="8346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793" y="4076903"/>
              <a:ext cx="788247" cy="83461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878" y="4123878"/>
              <a:ext cx="1618488" cy="7406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2790" y="4356777"/>
              <a:ext cx="1341020" cy="274867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57200" y="945234"/>
            <a:ext cx="6956597" cy="1319692"/>
            <a:chOff x="457200" y="945234"/>
            <a:chExt cx="6956597" cy="1319692"/>
          </a:xfrm>
        </p:grpSpPr>
        <p:grpSp>
          <p:nvGrpSpPr>
            <p:cNvPr id="11" name="Group 10"/>
            <p:cNvGrpSpPr/>
            <p:nvPr/>
          </p:nvGrpSpPr>
          <p:grpSpPr>
            <a:xfrm>
              <a:off x="457200" y="945234"/>
              <a:ext cx="6956597" cy="1319692"/>
              <a:chOff x="457200" y="945234"/>
              <a:chExt cx="6956597" cy="131969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57200" y="945234"/>
                <a:ext cx="6956597" cy="131969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5F5F5F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7201" y="1026229"/>
                <a:ext cx="1077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>
                    <a:latin typeface="Helvetica" charset="0"/>
                    <a:ea typeface="Helvetica" charset="0"/>
                    <a:cs typeface="Helvetica" charset="0"/>
                  </a:rPr>
                  <a:t>Process 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12032" y="1318523"/>
              <a:ext cx="1032908" cy="521904"/>
              <a:chOff x="712032" y="1318523"/>
              <a:chExt cx="1032908" cy="52190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12032" y="1608271"/>
                <a:ext cx="806986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registers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12032" y="1318523"/>
                <a:ext cx="434150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PC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193812" y="1318523"/>
                <a:ext cx="551128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VAS*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24480" y="1029825"/>
            <a:ext cx="4675018" cy="551125"/>
            <a:chOff x="2624480" y="1029825"/>
            <a:chExt cx="4675018" cy="551125"/>
          </a:xfrm>
        </p:grpSpPr>
        <p:sp>
          <p:nvSpPr>
            <p:cNvPr id="4" name="Rounded Rectangle 3"/>
            <p:cNvSpPr/>
            <p:nvPr/>
          </p:nvSpPr>
          <p:spPr>
            <a:xfrm>
              <a:off x="2624480" y="1286504"/>
              <a:ext cx="4613362" cy="294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29595" y="1286504"/>
              <a:ext cx="397796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code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93019" y="1286504"/>
              <a:ext cx="713524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heap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43752" y="1285955"/>
              <a:ext cx="230517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lib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591228" y="1286504"/>
              <a:ext cx="449035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stack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24272" y="1286504"/>
              <a:ext cx="351447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glob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3601" y="1029825"/>
              <a:ext cx="3235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[private] Virtual Address Space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16412" y="2833006"/>
            <a:ext cx="4621430" cy="294446"/>
            <a:chOff x="2624480" y="2615982"/>
            <a:chExt cx="4621430" cy="294446"/>
          </a:xfrm>
        </p:grpSpPr>
        <p:sp>
          <p:nvSpPr>
            <p:cNvPr id="20" name="Rounded Rectangle 19"/>
            <p:cNvSpPr/>
            <p:nvPr/>
          </p:nvSpPr>
          <p:spPr>
            <a:xfrm>
              <a:off x="2624480" y="2615982"/>
              <a:ext cx="4613362" cy="294446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4615" y="2624705"/>
              <a:ext cx="41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400" b="1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200" y="3398235"/>
            <a:ext cx="6956597" cy="1319692"/>
            <a:chOff x="457200" y="3398235"/>
            <a:chExt cx="6956597" cy="1319692"/>
          </a:xfrm>
        </p:grpSpPr>
        <p:grpSp>
          <p:nvGrpSpPr>
            <p:cNvPr id="12" name="Group 11"/>
            <p:cNvGrpSpPr/>
            <p:nvPr/>
          </p:nvGrpSpPr>
          <p:grpSpPr>
            <a:xfrm>
              <a:off x="457200" y="3398235"/>
              <a:ext cx="6956597" cy="1319692"/>
              <a:chOff x="457200" y="3398235"/>
              <a:chExt cx="6956597" cy="1319692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57200" y="3398235"/>
                <a:ext cx="6956597" cy="131969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5F5F5F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57201" y="3466479"/>
                <a:ext cx="1077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>
                    <a:latin typeface="Helvetica" charset="0"/>
                    <a:ea typeface="Helvetica" charset="0"/>
                    <a:cs typeface="Helvetica" charset="0"/>
                  </a:rPr>
                  <a:t>Process B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12032" y="3910739"/>
              <a:ext cx="1033278" cy="501027"/>
              <a:chOff x="712032" y="3910739"/>
              <a:chExt cx="1033278" cy="50102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712032" y="3910739"/>
                <a:ext cx="806986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registers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12402" y="4179610"/>
                <a:ext cx="434150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PC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194182" y="4179610"/>
                <a:ext cx="551128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VAS*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615188" y="4142895"/>
            <a:ext cx="4678990" cy="545870"/>
            <a:chOff x="2615188" y="4142895"/>
            <a:chExt cx="4678990" cy="545870"/>
          </a:xfrm>
        </p:grpSpPr>
        <p:sp>
          <p:nvSpPr>
            <p:cNvPr id="40" name="Rounded Rectangle 39"/>
            <p:cNvSpPr/>
            <p:nvPr/>
          </p:nvSpPr>
          <p:spPr>
            <a:xfrm>
              <a:off x="2615188" y="4142895"/>
              <a:ext cx="4613362" cy="294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063659" y="4142895"/>
              <a:ext cx="563592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code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24830" y="4142895"/>
              <a:ext cx="713524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heap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249551" y="4142895"/>
              <a:ext cx="230517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lib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81936" y="4142895"/>
              <a:ext cx="449035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stack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658336" y="4142895"/>
              <a:ext cx="351447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glob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8281" y="4411766"/>
              <a:ext cx="3235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[private] Virtual Address Space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57" name="Title 2"/>
          <p:cNvSpPr>
            <a:spLocks noGrp="1"/>
          </p:cNvSpPr>
          <p:nvPr>
            <p:ph type="title"/>
          </p:nvPr>
        </p:nvSpPr>
        <p:spPr>
          <a:xfrm>
            <a:off x="457200" y="1820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/>
              <a:t>SpaceJMP: Lockable Segments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t>10</a:t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625605" y="1813146"/>
            <a:ext cx="4931337" cy="294446"/>
            <a:chOff x="2624480" y="2615982"/>
            <a:chExt cx="4931337" cy="294446"/>
          </a:xfrm>
        </p:grpSpPr>
        <p:sp>
          <p:nvSpPr>
            <p:cNvPr id="79" name="Rounded Rectangle 78"/>
            <p:cNvSpPr/>
            <p:nvPr/>
          </p:nvSpPr>
          <p:spPr>
            <a:xfrm>
              <a:off x="2624480" y="2615982"/>
              <a:ext cx="4613362" cy="294446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4522" y="2624705"/>
              <a:ext cx="41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atin typeface="Helvetica" charset="0"/>
                  <a:ea typeface="Helvetica" charset="0"/>
                  <a:cs typeface="Helvetica" charset="0"/>
                </a:rPr>
                <a:t>B’</a:t>
              </a:r>
              <a:endParaRPr lang="en-US" sz="1400" b="1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94805" y="2864923"/>
            <a:ext cx="2102724" cy="236188"/>
            <a:chOff x="1010342" y="2515634"/>
            <a:chExt cx="2102724" cy="236188"/>
          </a:xfrm>
        </p:grpSpPr>
        <p:sp>
          <p:nvSpPr>
            <p:cNvPr id="68" name="Rounded Rectangle 67"/>
            <p:cNvSpPr/>
            <p:nvPr/>
          </p:nvSpPr>
          <p:spPr>
            <a:xfrm>
              <a:off x="101034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Q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7008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702873" y="1849378"/>
            <a:ext cx="2102724" cy="236188"/>
            <a:chOff x="1010342" y="2515634"/>
            <a:chExt cx="2102724" cy="236188"/>
          </a:xfrm>
        </p:grpSpPr>
        <p:sp>
          <p:nvSpPr>
            <p:cNvPr id="75" name="Rounded Rectangle 74"/>
            <p:cNvSpPr/>
            <p:nvPr/>
          </p:nvSpPr>
          <p:spPr>
            <a:xfrm>
              <a:off x="101034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Q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17008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129595" y="1813695"/>
            <a:ext cx="397796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code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843752" y="1813146"/>
            <a:ext cx="230517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lib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91228" y="1813695"/>
            <a:ext cx="449035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stack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724272" y="1813695"/>
            <a:ext cx="351447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glob</a:t>
            </a:r>
          </a:p>
        </p:txBody>
      </p:sp>
      <p:sp>
        <p:nvSpPr>
          <p:cNvPr id="86" name="Freeform 85"/>
          <p:cNvSpPr/>
          <p:nvPr/>
        </p:nvSpPr>
        <p:spPr>
          <a:xfrm>
            <a:off x="1802674" y="1436914"/>
            <a:ext cx="722812" cy="0"/>
          </a:xfrm>
          <a:custGeom>
            <a:avLst/>
            <a:gdLst>
              <a:gd name="connsiteX0" fmla="*/ 0 w 722812"/>
              <a:gd name="connsiteY0" fmla="*/ 0 h 0"/>
              <a:gd name="connsiteX1" fmla="*/ 722812 w 7228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12">
                <a:moveTo>
                  <a:pt x="0" y="0"/>
                </a:moveTo>
                <a:lnTo>
                  <a:pt x="722812" y="0"/>
                </a:lnTo>
              </a:path>
            </a:pathLst>
          </a:custGeom>
          <a:noFill/>
          <a:ln w="15875">
            <a:solidFill>
              <a:schemeClr val="tx1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1802674" y="1471749"/>
            <a:ext cx="748937" cy="513825"/>
          </a:xfrm>
          <a:custGeom>
            <a:avLst/>
            <a:gdLst>
              <a:gd name="connsiteX0" fmla="*/ 0 w 748937"/>
              <a:gd name="connsiteY0" fmla="*/ 0 h 513825"/>
              <a:gd name="connsiteX1" fmla="*/ 296092 w 748937"/>
              <a:gd name="connsiteY1" fmla="*/ 130628 h 513825"/>
              <a:gd name="connsiteX2" fmla="*/ 287383 w 748937"/>
              <a:gd name="connsiteY2" fmla="*/ 452845 h 513825"/>
              <a:gd name="connsiteX3" fmla="*/ 748937 w 748937"/>
              <a:gd name="connsiteY3" fmla="*/ 513805 h 5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937" h="513825">
                <a:moveTo>
                  <a:pt x="0" y="0"/>
                </a:moveTo>
                <a:cubicBezTo>
                  <a:pt x="124097" y="27577"/>
                  <a:pt x="248195" y="55154"/>
                  <a:pt x="296092" y="130628"/>
                </a:cubicBezTo>
                <a:cubicBezTo>
                  <a:pt x="343989" y="206102"/>
                  <a:pt x="211909" y="388982"/>
                  <a:pt x="287383" y="452845"/>
                </a:cubicBezTo>
                <a:cubicBezTo>
                  <a:pt x="362857" y="516708"/>
                  <a:pt x="748937" y="513805"/>
                  <a:pt x="748937" y="513805"/>
                </a:cubicBezTo>
              </a:path>
            </a:pathLst>
          </a:custGeom>
          <a:noFill/>
          <a:ln w="15875">
            <a:solidFill>
              <a:schemeClr val="tx1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615188" y="3674660"/>
            <a:ext cx="4931337" cy="294446"/>
            <a:chOff x="2624480" y="2615982"/>
            <a:chExt cx="4931337" cy="294446"/>
          </a:xfrm>
        </p:grpSpPr>
        <p:sp>
          <p:nvSpPr>
            <p:cNvPr id="72" name="Rounded Rectangle 71"/>
            <p:cNvSpPr/>
            <p:nvPr/>
          </p:nvSpPr>
          <p:spPr>
            <a:xfrm>
              <a:off x="2624480" y="2615982"/>
              <a:ext cx="4613362" cy="294446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4522" y="2624705"/>
              <a:ext cx="41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>
                  <a:latin typeface="Helvetica" charset="0"/>
                  <a:ea typeface="Helvetica" charset="0"/>
                  <a:cs typeface="Helvetica" charset="0"/>
                </a:rPr>
                <a:t>B’’</a:t>
              </a:r>
              <a:endParaRPr lang="en-US" sz="1400" b="1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84" name="Freeform 83"/>
          <p:cNvSpPr/>
          <p:nvPr/>
        </p:nvSpPr>
        <p:spPr>
          <a:xfrm>
            <a:off x="1807389" y="4290229"/>
            <a:ext cx="722812" cy="0"/>
          </a:xfrm>
          <a:custGeom>
            <a:avLst/>
            <a:gdLst>
              <a:gd name="connsiteX0" fmla="*/ 0 w 722812"/>
              <a:gd name="connsiteY0" fmla="*/ 0 h 0"/>
              <a:gd name="connsiteX1" fmla="*/ 722812 w 7228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12">
                <a:moveTo>
                  <a:pt x="0" y="0"/>
                </a:moveTo>
                <a:lnTo>
                  <a:pt x="722812" y="0"/>
                </a:lnTo>
              </a:path>
            </a:pathLst>
          </a:custGeom>
          <a:noFill/>
          <a:ln w="15875">
            <a:solidFill>
              <a:schemeClr val="tx1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flipV="1">
            <a:off x="1807389" y="3823062"/>
            <a:ext cx="748937" cy="467165"/>
          </a:xfrm>
          <a:custGeom>
            <a:avLst/>
            <a:gdLst>
              <a:gd name="connsiteX0" fmla="*/ 0 w 748937"/>
              <a:gd name="connsiteY0" fmla="*/ 0 h 513825"/>
              <a:gd name="connsiteX1" fmla="*/ 296092 w 748937"/>
              <a:gd name="connsiteY1" fmla="*/ 130628 h 513825"/>
              <a:gd name="connsiteX2" fmla="*/ 287383 w 748937"/>
              <a:gd name="connsiteY2" fmla="*/ 452845 h 513825"/>
              <a:gd name="connsiteX3" fmla="*/ 748937 w 748937"/>
              <a:gd name="connsiteY3" fmla="*/ 513805 h 5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937" h="513825">
                <a:moveTo>
                  <a:pt x="0" y="0"/>
                </a:moveTo>
                <a:cubicBezTo>
                  <a:pt x="124097" y="27577"/>
                  <a:pt x="248195" y="55154"/>
                  <a:pt x="296092" y="130628"/>
                </a:cubicBezTo>
                <a:cubicBezTo>
                  <a:pt x="343989" y="206102"/>
                  <a:pt x="211909" y="388982"/>
                  <a:pt x="287383" y="452845"/>
                </a:cubicBezTo>
                <a:cubicBezTo>
                  <a:pt x="362857" y="516708"/>
                  <a:pt x="748937" y="513805"/>
                  <a:pt x="748937" y="513805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3063659" y="3675839"/>
            <a:ext cx="563592" cy="294446"/>
          </a:xfrm>
          <a:prstGeom prst="roundRect">
            <a:avLst/>
          </a:prstGeom>
          <a:solidFill>
            <a:srgbClr val="B1B1B1"/>
          </a:solidFill>
          <a:ln w="19050">
            <a:solidFill>
              <a:srgbClr val="5F5F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code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6249551" y="3675839"/>
            <a:ext cx="230517" cy="294446"/>
          </a:xfrm>
          <a:prstGeom prst="roundRect">
            <a:avLst/>
          </a:prstGeom>
          <a:solidFill>
            <a:srgbClr val="B1B1B1"/>
          </a:solidFill>
          <a:ln w="19050">
            <a:solidFill>
              <a:srgbClr val="5F5F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lib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581936" y="3675839"/>
            <a:ext cx="449035" cy="294446"/>
          </a:xfrm>
          <a:prstGeom prst="roundRect">
            <a:avLst/>
          </a:prstGeom>
          <a:solidFill>
            <a:srgbClr val="B1B1B1"/>
          </a:solidFill>
          <a:ln w="19050">
            <a:solidFill>
              <a:srgbClr val="5F5F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stack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2658336" y="3675839"/>
            <a:ext cx="351447" cy="294446"/>
          </a:xfrm>
          <a:prstGeom prst="roundRect">
            <a:avLst/>
          </a:prstGeom>
          <a:solidFill>
            <a:srgbClr val="B1B1B1"/>
          </a:solidFill>
          <a:ln w="19050">
            <a:solidFill>
              <a:srgbClr val="5F5F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glob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3709195" y="3701719"/>
            <a:ext cx="2102724" cy="236188"/>
            <a:chOff x="1010342" y="2515634"/>
            <a:chExt cx="2102724" cy="236188"/>
          </a:xfrm>
        </p:grpSpPr>
        <p:sp>
          <p:nvSpPr>
            <p:cNvPr id="109" name="Rounded Rectangle 108"/>
            <p:cNvSpPr/>
            <p:nvPr/>
          </p:nvSpPr>
          <p:spPr>
            <a:xfrm>
              <a:off x="101034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Q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17008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</a:t>
              </a: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66" y="2886324"/>
            <a:ext cx="178017" cy="17801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34" y="1868522"/>
            <a:ext cx="178017" cy="17801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34" y="3726749"/>
            <a:ext cx="178017" cy="178017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741311" y="2337118"/>
            <a:ext cx="2468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Helvetica" charset="0"/>
                <a:ea typeface="Helvetica" charset="0"/>
                <a:cs typeface="Helvetica" charset="0"/>
              </a:rPr>
              <a:t>Segment </a:t>
            </a:r>
            <a:r>
              <a:rPr lang="en-US" sz="1600" b="1" i="1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1600" i="1">
                <a:latin typeface="Helvetica" charset="0"/>
                <a:ea typeface="Helvetica" charset="0"/>
                <a:cs typeface="Helvetica" charset="0"/>
              </a:rPr>
              <a:t> is lockable</a:t>
            </a:r>
            <a:endParaRPr lang="en-US" i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12" y="1879718"/>
            <a:ext cx="129182" cy="18423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181" y="2885145"/>
            <a:ext cx="129182" cy="1842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49" y="3727693"/>
            <a:ext cx="129182" cy="184239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34769" y="2602676"/>
            <a:ext cx="217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Kernel forces processes to abide by locking protocol</a:t>
            </a:r>
            <a:endParaRPr lang="en-US" sz="1400" i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11689" y="2271496"/>
            <a:ext cx="235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>
                <a:latin typeface="Helvetica" charset="0"/>
                <a:ea typeface="Helvetica" charset="0"/>
                <a:cs typeface="Helvetica" charset="0"/>
              </a:rPr>
              <a:t>switch VAS B’ </a:t>
            </a:r>
            <a:r>
              <a:rPr lang="en-US" sz="1200" i="1">
                <a:latin typeface="Helvetica" charset="0"/>
                <a:ea typeface="Helvetica" charset="0"/>
                <a:cs typeface="Helvetica" charset="0"/>
                <a:sym typeface="Wingdings"/>
              </a:rPr>
              <a:t> acquire lock</a:t>
            </a:r>
            <a:endParaRPr lang="en-US" sz="1400" b="1" i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60082" y="3148001"/>
            <a:ext cx="3029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>
                <a:latin typeface="Helvetica" charset="0"/>
                <a:ea typeface="Helvetica" charset="0"/>
                <a:cs typeface="Helvetica" charset="0"/>
              </a:rPr>
              <a:t>switch VAS B’’ </a:t>
            </a:r>
            <a:r>
              <a:rPr lang="en-US" sz="1200" i="1">
                <a:latin typeface="Helvetica" charset="0"/>
                <a:ea typeface="Helvetica" charset="0"/>
                <a:cs typeface="Helvetica" charset="0"/>
                <a:sym typeface="Wingdings"/>
              </a:rPr>
              <a:t> block! (inside kernel)</a:t>
            </a:r>
            <a:endParaRPr lang="en-US" sz="1400" b="1" i="1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4" grpId="0" animBg="1"/>
      <p:bldP spid="85" grpId="0" animBg="1"/>
      <p:bldP spid="91" grpId="0"/>
      <p:bldP spid="94" grpId="0"/>
      <p:bldP spid="95" grpId="0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Unobtrusive Implementation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4286" y="1617300"/>
            <a:ext cx="3561540" cy="260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5157" y="1600359"/>
            <a:ext cx="236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Virtual Address Space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43135" y="1176815"/>
            <a:ext cx="43131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DragonFly BSD v4.0.6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Small derivative of FreeBSD</a:t>
            </a:r>
            <a:br>
              <a:rPr lang="en-US">
                <a:latin typeface="Helvetica" charset="0"/>
                <a:ea typeface="Helvetica" charset="0"/>
                <a:cs typeface="Helvetica" charset="0"/>
              </a:rPr>
            </a:br>
            <a:r>
              <a:rPr lang="en-US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memory system based on Mach µkernel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Supports only AMD64 arch.</a:t>
            </a:r>
          </a:p>
          <a:p>
            <a:pPr marL="285750" indent="-285750">
              <a:buFont typeface="Arial" charset="0"/>
              <a:buChar char="•"/>
            </a:pPr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Segment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 – wrapper around VM Object</a:t>
            </a:r>
          </a:p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VAS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 – instance of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vmspace</a:t>
            </a:r>
          </a:p>
          <a:p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Process modifications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Primary and </a:t>
            </a:r>
            <a:r>
              <a:rPr lang="en-US" i="1">
                <a:latin typeface="Helvetica" charset="0"/>
                <a:ea typeface="Helvetica" charset="0"/>
                <a:cs typeface="Helvetica" charset="0"/>
              </a:rPr>
              <a:t>attached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 VAS set</a:t>
            </a:r>
          </a:p>
          <a:p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VAS Switch (as system call)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Lookup vmspace, overwrite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CR3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5704" y="1251865"/>
            <a:ext cx="227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BSD 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struct vmspace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78533" y="1958073"/>
            <a:ext cx="3532980" cy="169277"/>
            <a:chOff x="878533" y="1958073"/>
            <a:chExt cx="3532980" cy="169277"/>
          </a:xfrm>
        </p:grpSpPr>
        <p:sp>
          <p:nvSpPr>
            <p:cNvPr id="19" name="Rounded Rectangle 18"/>
            <p:cNvSpPr/>
            <p:nvPr/>
          </p:nvSpPr>
          <p:spPr>
            <a:xfrm>
              <a:off x="878533" y="1963669"/>
              <a:ext cx="395471" cy="163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487766" y="1963669"/>
              <a:ext cx="395471" cy="163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96999" y="1963669"/>
              <a:ext cx="180583" cy="163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491344" y="1963669"/>
              <a:ext cx="180583" cy="163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885689" y="1963669"/>
              <a:ext cx="180583" cy="163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80034" y="1963669"/>
              <a:ext cx="395471" cy="163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1171497" y="2046143"/>
              <a:ext cx="316269" cy="0"/>
            </a:xfrm>
            <a:prstGeom prst="line">
              <a:avLst/>
            </a:prstGeom>
            <a:ln w="19050">
              <a:prstDash val="sysDash"/>
              <a:head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768221" y="2045509"/>
              <a:ext cx="316269" cy="0"/>
            </a:xfrm>
            <a:prstGeom prst="line">
              <a:avLst/>
            </a:prstGeom>
            <a:ln w="19050">
              <a:prstDash val="sysDash"/>
              <a:head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189477" y="2045509"/>
              <a:ext cx="316269" cy="0"/>
            </a:xfrm>
            <a:prstGeom prst="line">
              <a:avLst/>
            </a:prstGeom>
            <a:ln w="19050">
              <a:prstDash val="sysDash"/>
              <a:head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581635" y="2045509"/>
              <a:ext cx="316269" cy="0"/>
            </a:xfrm>
            <a:prstGeom prst="line">
              <a:avLst/>
            </a:prstGeom>
            <a:ln w="19050">
              <a:prstDash val="sysDash"/>
              <a:head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963765" y="2045509"/>
              <a:ext cx="316269" cy="0"/>
            </a:xfrm>
            <a:prstGeom prst="line">
              <a:avLst/>
            </a:prstGeom>
            <a:ln w="19050">
              <a:prstDash val="sysDash"/>
              <a:head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668014" y="1958073"/>
              <a:ext cx="7434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latin typeface="Consolas" charset="0"/>
                  <a:ea typeface="Consolas" charset="0"/>
                  <a:cs typeface="Consolas" charset="0"/>
                </a:rPr>
                <a:t>vm_map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23367" y="2112650"/>
            <a:ext cx="2056667" cy="954333"/>
            <a:chOff x="1223367" y="2112650"/>
            <a:chExt cx="2056667" cy="954333"/>
          </a:xfrm>
        </p:grpSpPr>
        <p:sp>
          <p:nvSpPr>
            <p:cNvPr id="118" name="Rounded Rectangle 117"/>
            <p:cNvSpPr/>
            <p:nvPr/>
          </p:nvSpPr>
          <p:spPr>
            <a:xfrm>
              <a:off x="1487766" y="2475210"/>
              <a:ext cx="1792268" cy="59177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start; end;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offset; protection;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vm_object*</a:t>
              </a: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1223367" y="2112650"/>
              <a:ext cx="375953" cy="392789"/>
            </a:xfrm>
            <a:custGeom>
              <a:avLst/>
              <a:gdLst>
                <a:gd name="connsiteX0" fmla="*/ 304010 w 304010"/>
                <a:gd name="connsiteY0" fmla="*/ 0 h 538843"/>
                <a:gd name="connsiteX1" fmla="*/ 1932 w 304010"/>
                <a:gd name="connsiteY1" fmla="*/ 293914 h 538843"/>
                <a:gd name="connsiteX2" fmla="*/ 197874 w 304010"/>
                <a:gd name="connsiteY2" fmla="*/ 538843 h 53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010" h="538843">
                  <a:moveTo>
                    <a:pt x="304010" y="0"/>
                  </a:moveTo>
                  <a:cubicBezTo>
                    <a:pt x="161815" y="102053"/>
                    <a:pt x="19621" y="204107"/>
                    <a:pt x="1932" y="293914"/>
                  </a:cubicBezTo>
                  <a:cubicBezTo>
                    <a:pt x="-15757" y="383721"/>
                    <a:pt x="91058" y="461282"/>
                    <a:pt x="197874" y="5388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  <a:tailEnd type="triangle" w="med" len="lg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87766" y="2292982"/>
              <a:ext cx="113565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latin typeface="Consolas" charset="0"/>
                  <a:ea typeface="Consolas" charset="0"/>
                  <a:cs typeface="Consolas" charset="0"/>
                </a:rPr>
                <a:t>vm_map_entry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35894" y="2953386"/>
            <a:ext cx="2132167" cy="1235506"/>
            <a:chOff x="1435894" y="2953386"/>
            <a:chExt cx="2132167" cy="1235506"/>
          </a:xfrm>
        </p:grpSpPr>
        <p:sp>
          <p:nvSpPr>
            <p:cNvPr id="17" name="Rounded Rectangle 16"/>
            <p:cNvSpPr/>
            <p:nvPr/>
          </p:nvSpPr>
          <p:spPr>
            <a:xfrm>
              <a:off x="1775793" y="3525446"/>
              <a:ext cx="1792268" cy="6634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3531" y="3769632"/>
              <a:ext cx="74349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latin typeface="Helvetica" charset="0"/>
                  <a:ea typeface="Helvetica" charset="0"/>
                  <a:cs typeface="Helvetica" charset="0"/>
                </a:rPr>
                <a:t>Resident Pages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1435894" y="2953386"/>
              <a:ext cx="467969" cy="608947"/>
            </a:xfrm>
            <a:custGeom>
              <a:avLst/>
              <a:gdLst>
                <a:gd name="connsiteX0" fmla="*/ 304010 w 304010"/>
                <a:gd name="connsiteY0" fmla="*/ 0 h 538843"/>
                <a:gd name="connsiteX1" fmla="*/ 1932 w 304010"/>
                <a:gd name="connsiteY1" fmla="*/ 293914 h 538843"/>
                <a:gd name="connsiteX2" fmla="*/ 197874 w 304010"/>
                <a:gd name="connsiteY2" fmla="*/ 538843 h 53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010" h="538843">
                  <a:moveTo>
                    <a:pt x="304010" y="0"/>
                  </a:moveTo>
                  <a:cubicBezTo>
                    <a:pt x="161815" y="102053"/>
                    <a:pt x="19621" y="204107"/>
                    <a:pt x="1932" y="293914"/>
                  </a:cubicBezTo>
                  <a:cubicBezTo>
                    <a:pt x="-15757" y="383721"/>
                    <a:pt x="91058" y="461282"/>
                    <a:pt x="197874" y="5388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  <a:tailEnd type="triangle" w="med" len="lg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871933" y="3788112"/>
              <a:ext cx="276854" cy="131092"/>
            </a:xfrm>
            <a:prstGeom prst="roundRect">
              <a:avLst/>
            </a:prstGeom>
            <a:solidFill>
              <a:srgbClr val="B9CDE6"/>
            </a:solidFill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2586" y="3562333"/>
              <a:ext cx="8430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>
                  <a:latin typeface="Consolas" charset="0"/>
                  <a:ea typeface="Consolas" charset="0"/>
                  <a:cs typeface="Consolas" charset="0"/>
                </a:rPr>
                <a:t>OBJT_PHYS</a:t>
              </a:r>
              <a:endParaRPr lang="en-US" sz="11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194584" y="3788112"/>
              <a:ext cx="276854" cy="131092"/>
            </a:xfrm>
            <a:prstGeom prst="roundRect">
              <a:avLst/>
            </a:prstGeom>
            <a:solidFill>
              <a:srgbClr val="B9CDE6"/>
            </a:solidFill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17235" y="3788112"/>
              <a:ext cx="276854" cy="131092"/>
            </a:xfrm>
            <a:prstGeom prst="roundRect">
              <a:avLst/>
            </a:prstGeom>
            <a:solidFill>
              <a:srgbClr val="B9CDE6"/>
            </a:solidFill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1871933" y="3955662"/>
              <a:ext cx="276854" cy="131092"/>
            </a:xfrm>
            <a:prstGeom prst="roundRect">
              <a:avLst/>
            </a:prstGeom>
            <a:solidFill>
              <a:srgbClr val="B9CDE6"/>
            </a:solidFill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194584" y="3955662"/>
              <a:ext cx="276854" cy="131092"/>
            </a:xfrm>
            <a:prstGeom prst="roundRect">
              <a:avLst/>
            </a:prstGeom>
            <a:solidFill>
              <a:srgbClr val="B9CDE6"/>
            </a:solidFill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517235" y="3955662"/>
              <a:ext cx="276854" cy="131092"/>
            </a:xfrm>
            <a:prstGeom prst="roundRect">
              <a:avLst/>
            </a:prstGeom>
            <a:solidFill>
              <a:srgbClr val="B9CDE6"/>
            </a:solidFill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62247" y="3341771"/>
              <a:ext cx="113565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latin typeface="Consolas" charset="0"/>
                  <a:ea typeface="Consolas" charset="0"/>
                  <a:cs typeface="Consolas" charset="0"/>
                </a:rPr>
                <a:t>vm_object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06727" y="3280342"/>
            <a:ext cx="2170444" cy="1222106"/>
            <a:chOff x="1506727" y="3280342"/>
            <a:chExt cx="2170444" cy="1222106"/>
          </a:xfrm>
        </p:grpSpPr>
        <p:sp>
          <p:nvSpPr>
            <p:cNvPr id="123" name="Rounded Rectangle 122"/>
            <p:cNvSpPr/>
            <p:nvPr/>
          </p:nvSpPr>
          <p:spPr>
            <a:xfrm>
              <a:off x="1506727" y="3280342"/>
              <a:ext cx="2170444" cy="1023042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15096" y="4317782"/>
              <a:ext cx="17376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SpaceJMP Segment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Unobtrusive Implementation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55363" y="1472235"/>
            <a:ext cx="45354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Helvetica" charset="0"/>
                <a:ea typeface="Helvetica" charset="0"/>
                <a:cs typeface="Helvetica" charset="0"/>
              </a:rPr>
              <a:t>Barrelfish OS</a:t>
            </a:r>
            <a:endParaRPr lang="en-US" sz="200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SpaceJMP user-level implementation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No dynamic memory allocation in kernel</a:t>
            </a:r>
          </a:p>
          <a:p>
            <a:pPr lvl="1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all memory is </a:t>
            </a:r>
            <a:r>
              <a:rPr lang="en-US" sz="1600" i="1">
                <a:latin typeface="Helvetica" charset="0"/>
                <a:ea typeface="Helvetica" charset="0"/>
                <a:cs typeface="Helvetica" charset="0"/>
              </a:rPr>
              <a:t>typed</a:t>
            </a: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 – frame, vnode, cnode</a:t>
            </a:r>
            <a:br>
              <a:rPr lang="en-US" sz="160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safe via kernel-enforced </a:t>
            </a:r>
            <a:r>
              <a:rPr lang="en-US" sz="1600" i="1">
                <a:latin typeface="Helvetica" charset="0"/>
                <a:ea typeface="Helvetica" charset="0"/>
                <a:cs typeface="Helvetica" charset="0"/>
              </a:rPr>
              <a:t>capabilities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Flexible to experiment with optimizations</a:t>
            </a:r>
          </a:p>
          <a:p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Linux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 port in development at HP Labs.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8240" y="3632398"/>
            <a:ext cx="872394" cy="701858"/>
            <a:chOff x="438240" y="3632398"/>
            <a:chExt cx="872394" cy="701858"/>
          </a:xfrm>
        </p:grpSpPr>
        <p:sp>
          <p:nvSpPr>
            <p:cNvPr id="37" name="Rounded Rectangle 36"/>
            <p:cNvSpPr/>
            <p:nvPr/>
          </p:nvSpPr>
          <p:spPr>
            <a:xfrm>
              <a:off x="530352" y="3632398"/>
              <a:ext cx="688170" cy="7018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240" y="3662838"/>
              <a:ext cx="872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OS node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82929" y="3939837"/>
              <a:ext cx="583016" cy="34966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state replica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H="1">
            <a:off x="1273386" y="3974183"/>
            <a:ext cx="515118" cy="0"/>
          </a:xfrm>
          <a:prstGeom prst="line">
            <a:avLst/>
          </a:prstGeom>
          <a:ln w="25400" cmpd="sng">
            <a:prstDash val="sysDash"/>
            <a:headEnd type="triangle" w="lg" len="med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30352" y="4376503"/>
            <a:ext cx="688170" cy="2347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A3A3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x86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825752" y="4376502"/>
            <a:ext cx="688170" cy="2347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A3A3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Xeon Phi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86978" y="4289504"/>
            <a:ext cx="5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Helvetica" charset="0"/>
                <a:ea typeface="Helvetica" charset="0"/>
                <a:cs typeface="Helvetica" charset="0"/>
              </a:rPr>
              <a:t>...</a:t>
            </a:r>
            <a:endParaRPr lang="en-US" sz="200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455931" y="4714951"/>
            <a:ext cx="2849698" cy="0"/>
          </a:xfrm>
          <a:prstGeom prst="line">
            <a:avLst/>
          </a:prstGeom>
          <a:ln w="38100" cmpd="sng">
            <a:prstDash val="solid"/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69571" y="4731504"/>
            <a:ext cx="101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interconnect</a:t>
            </a:r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825752" y="3251000"/>
            <a:ext cx="1468452" cy="2681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9A48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Application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25347" y="3633241"/>
            <a:ext cx="872394" cy="701858"/>
            <a:chOff x="2525347" y="3633241"/>
            <a:chExt cx="872394" cy="701858"/>
          </a:xfrm>
        </p:grpSpPr>
        <p:sp>
          <p:nvSpPr>
            <p:cNvPr id="60" name="Rounded Rectangle 59"/>
            <p:cNvSpPr/>
            <p:nvPr/>
          </p:nvSpPr>
          <p:spPr>
            <a:xfrm>
              <a:off x="2617459" y="3633241"/>
              <a:ext cx="688170" cy="7018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25347" y="3663681"/>
              <a:ext cx="872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OS node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670036" y="3940680"/>
              <a:ext cx="583016" cy="34966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state replica</a:t>
              </a: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2617459" y="4377345"/>
            <a:ext cx="688170" cy="2347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A3A3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ARM</a:t>
            </a:r>
          </a:p>
        </p:txBody>
      </p:sp>
      <p:sp>
        <p:nvSpPr>
          <p:cNvPr id="65" name="Rounded Rectangle 64"/>
          <p:cNvSpPr/>
          <p:nvPr/>
        </p:nvSpPr>
        <p:spPr>
          <a:xfrm rot="5400000">
            <a:off x="454451" y="3174072"/>
            <a:ext cx="465070" cy="2468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9A48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App</a:t>
            </a:r>
          </a:p>
        </p:txBody>
      </p:sp>
      <p:sp>
        <p:nvSpPr>
          <p:cNvPr id="66" name="Rounded Rectangle 65"/>
          <p:cNvSpPr/>
          <p:nvPr/>
        </p:nvSpPr>
        <p:spPr>
          <a:xfrm rot="5400000">
            <a:off x="801927" y="3154600"/>
            <a:ext cx="465070" cy="2858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9A48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App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451187" y="3578813"/>
            <a:ext cx="2946554" cy="0"/>
          </a:xfrm>
          <a:prstGeom prst="line">
            <a:avLst/>
          </a:prstGeom>
          <a:ln w="12700" cmpd="sng">
            <a:prstDash val="dash"/>
            <a:headEnd type="none" w="lg" len="med"/>
            <a:tailEnd type="non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5400000">
            <a:off x="-226799" y="2986483"/>
            <a:ext cx="112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user space</a:t>
            </a:r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5400000">
            <a:off x="-43217" y="3844827"/>
            <a:ext cx="75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kernel</a:t>
            </a:r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81256" y="1351249"/>
            <a:ext cx="1283546" cy="250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physical address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2109" y="1109054"/>
            <a:ext cx="87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Capability</a:t>
            </a:r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984915" y="1339184"/>
            <a:ext cx="804344" cy="250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RAM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939603" y="2048674"/>
            <a:ext cx="804344" cy="250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F81B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Frame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892244" y="1917168"/>
            <a:ext cx="804344" cy="1791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F81B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x86 PML4</a:t>
            </a:r>
          </a:p>
        </p:txBody>
      </p:sp>
      <p:sp>
        <p:nvSpPr>
          <p:cNvPr id="79" name="Freeform 78"/>
          <p:cNvSpPr/>
          <p:nvPr/>
        </p:nvSpPr>
        <p:spPr>
          <a:xfrm flipH="1">
            <a:off x="2469521" y="1601709"/>
            <a:ext cx="657694" cy="307226"/>
          </a:xfrm>
          <a:custGeom>
            <a:avLst/>
            <a:gdLst>
              <a:gd name="connsiteX0" fmla="*/ 657695 w 657695"/>
              <a:gd name="connsiteY0" fmla="*/ 0 h 320040"/>
              <a:gd name="connsiteX1" fmla="*/ 90767 w 657695"/>
              <a:gd name="connsiteY1" fmla="*/ 137160 h 320040"/>
              <a:gd name="connsiteX2" fmla="*/ 8471 w 657695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695" h="320040">
                <a:moveTo>
                  <a:pt x="657695" y="0"/>
                </a:moveTo>
                <a:cubicBezTo>
                  <a:pt x="428333" y="41910"/>
                  <a:pt x="198971" y="83820"/>
                  <a:pt x="90767" y="137160"/>
                </a:cubicBezTo>
                <a:cubicBezTo>
                  <a:pt x="-17437" y="190500"/>
                  <a:pt x="-4483" y="255270"/>
                  <a:pt x="8471" y="32004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319568" y="1582404"/>
            <a:ext cx="45719" cy="409066"/>
          </a:xfrm>
          <a:custGeom>
            <a:avLst/>
            <a:gdLst>
              <a:gd name="connsiteX0" fmla="*/ 0 w 9144"/>
              <a:gd name="connsiteY0" fmla="*/ 0 h 283464"/>
              <a:gd name="connsiteX1" fmla="*/ 9144 w 9144"/>
              <a:gd name="connsiteY1" fmla="*/ 283464 h 2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" h="283464">
                <a:moveTo>
                  <a:pt x="0" y="0"/>
                </a:moveTo>
                <a:lnTo>
                  <a:pt x="9144" y="283464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1562150" y="1421866"/>
            <a:ext cx="425418" cy="45719"/>
          </a:xfrm>
          <a:custGeom>
            <a:avLst/>
            <a:gdLst>
              <a:gd name="connsiteX0" fmla="*/ 0 w 9144"/>
              <a:gd name="connsiteY0" fmla="*/ 0 h 283464"/>
              <a:gd name="connsiteX1" fmla="*/ 9144 w 9144"/>
              <a:gd name="connsiteY1" fmla="*/ 283464 h 2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" h="283464">
                <a:moveTo>
                  <a:pt x="0" y="0"/>
                </a:moveTo>
                <a:lnTo>
                  <a:pt x="9144" y="283464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379526" y="1084531"/>
            <a:ext cx="87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retype!</a:t>
            </a:r>
            <a:endParaRPr lang="en-US" sz="1400" i="1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62483" y="2292774"/>
            <a:ext cx="1116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Raw Memory</a:t>
            </a:r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849191" y="1956226"/>
            <a:ext cx="965455" cy="468503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776197" y="2440770"/>
            <a:ext cx="105361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Segment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02572" y="2875429"/>
            <a:ext cx="15343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SpaceJMP VAS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702292" y="1742914"/>
            <a:ext cx="2081620" cy="1105898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892244" y="2140959"/>
            <a:ext cx="804344" cy="1791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F81B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x86 PTDP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892244" y="2364750"/>
            <a:ext cx="804344" cy="1791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F81B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x86 PTD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892244" y="2588541"/>
            <a:ext cx="804344" cy="1791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F81B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x86 PTE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745065" y="3635804"/>
            <a:ext cx="872394" cy="701858"/>
            <a:chOff x="2525347" y="3633241"/>
            <a:chExt cx="872394" cy="701858"/>
          </a:xfrm>
        </p:grpSpPr>
        <p:sp>
          <p:nvSpPr>
            <p:cNvPr id="58" name="Rounded Rectangle 57"/>
            <p:cNvSpPr/>
            <p:nvPr/>
          </p:nvSpPr>
          <p:spPr>
            <a:xfrm>
              <a:off x="2617459" y="3633241"/>
              <a:ext cx="688170" cy="7018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25347" y="3663681"/>
              <a:ext cx="872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OS node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670036" y="3940680"/>
              <a:ext cx="583016" cy="34966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state replica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07079" y="2754028"/>
            <a:ext cx="116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Page Table</a:t>
            </a:r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  <p:bldP spid="73" grpId="0" animBg="1"/>
      <p:bldP spid="76" grpId="0" animBg="1"/>
      <p:bldP spid="77" grpId="0" animBg="1"/>
      <p:bldP spid="79" grpId="0" animBg="1"/>
      <p:bldP spid="12" grpId="0" animBg="1"/>
      <p:bldP spid="82" grpId="0" animBg="1"/>
      <p:bldP spid="83" grpId="0"/>
      <p:bldP spid="85" grpId="0"/>
      <p:bldP spid="85" grpId="1"/>
      <p:bldP spid="87" grpId="0" animBg="1"/>
      <p:bldP spid="88" grpId="0"/>
      <p:bldP spid="89" grpId="0"/>
      <p:bldP spid="91" grpId="0" animBg="1"/>
      <p:bldP spid="45" grpId="0" animBg="1"/>
      <p:bldP spid="46" grpId="0" animBg="1"/>
      <p:bldP spid="47" grpId="0" animBg="1"/>
      <p:bldP spid="50" grpId="0"/>
      <p:bldP spid="5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Sharing Pointer-Rich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1157" y="3285062"/>
            <a:ext cx="2753853" cy="191189"/>
            <a:chOff x="901979" y="2820087"/>
            <a:chExt cx="2753853" cy="191189"/>
          </a:xfrm>
        </p:grpSpPr>
        <p:sp>
          <p:nvSpPr>
            <p:cNvPr id="12" name="Rounded Rectangle 11"/>
            <p:cNvSpPr/>
            <p:nvPr/>
          </p:nvSpPr>
          <p:spPr>
            <a:xfrm>
              <a:off x="901979" y="2820522"/>
              <a:ext cx="342741" cy="190318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06835" y="2820087"/>
              <a:ext cx="1086089" cy="191189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VAS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84461" y="2820522"/>
              <a:ext cx="171371" cy="190318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85444" y="2820522"/>
              <a:ext cx="636902" cy="190318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55039" y="2820522"/>
              <a:ext cx="268290" cy="190318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9" y="2321793"/>
            <a:ext cx="736825" cy="528959"/>
          </a:xfrm>
          <a:prstGeom prst="rect">
            <a:avLst/>
          </a:prstGeom>
        </p:spPr>
      </p:pic>
      <p:sp>
        <p:nvSpPr>
          <p:cNvPr id="22" name="Freeform 21"/>
          <p:cNvSpPr/>
          <p:nvPr/>
        </p:nvSpPr>
        <p:spPr>
          <a:xfrm>
            <a:off x="874545" y="1943268"/>
            <a:ext cx="738016" cy="667588"/>
          </a:xfrm>
          <a:custGeom>
            <a:avLst/>
            <a:gdLst>
              <a:gd name="connsiteX0" fmla="*/ 52216 w 738016"/>
              <a:gd name="connsiteY0" fmla="*/ 0 h 560269"/>
              <a:gd name="connsiteX1" fmla="*/ 70504 w 738016"/>
              <a:gd name="connsiteY1" fmla="*/ 475488 h 560269"/>
              <a:gd name="connsiteX2" fmla="*/ 738016 w 738016"/>
              <a:gd name="connsiteY2" fmla="*/ 557784 h 56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016" h="560269">
                <a:moveTo>
                  <a:pt x="52216" y="0"/>
                </a:moveTo>
                <a:cubicBezTo>
                  <a:pt x="4210" y="191262"/>
                  <a:pt x="-43796" y="382524"/>
                  <a:pt x="70504" y="475488"/>
                </a:cubicBezTo>
                <a:cubicBezTo>
                  <a:pt x="184804" y="568452"/>
                  <a:pt x="461410" y="563118"/>
                  <a:pt x="738016" y="557784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2407549" y="1960790"/>
            <a:ext cx="738016" cy="667588"/>
          </a:xfrm>
          <a:custGeom>
            <a:avLst/>
            <a:gdLst>
              <a:gd name="connsiteX0" fmla="*/ 52216 w 738016"/>
              <a:gd name="connsiteY0" fmla="*/ 0 h 560269"/>
              <a:gd name="connsiteX1" fmla="*/ 70504 w 738016"/>
              <a:gd name="connsiteY1" fmla="*/ 475488 h 560269"/>
              <a:gd name="connsiteX2" fmla="*/ 738016 w 738016"/>
              <a:gd name="connsiteY2" fmla="*/ 557784 h 56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016" h="560269">
                <a:moveTo>
                  <a:pt x="52216" y="0"/>
                </a:moveTo>
                <a:cubicBezTo>
                  <a:pt x="4210" y="191262"/>
                  <a:pt x="-43796" y="382524"/>
                  <a:pt x="70504" y="475488"/>
                </a:cubicBezTo>
                <a:cubicBezTo>
                  <a:pt x="184804" y="568452"/>
                  <a:pt x="461410" y="563118"/>
                  <a:pt x="738016" y="557784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978322" y="1943267"/>
            <a:ext cx="45719" cy="372495"/>
          </a:xfrm>
          <a:custGeom>
            <a:avLst/>
            <a:gdLst>
              <a:gd name="connsiteX0" fmla="*/ 0 w 0"/>
              <a:gd name="connsiteY0" fmla="*/ 0 h 301752"/>
              <a:gd name="connsiteX1" fmla="*/ 0 w 0"/>
              <a:gd name="connsiteY1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1752">
                <a:moveTo>
                  <a:pt x="0" y="0"/>
                </a:moveTo>
                <a:lnTo>
                  <a:pt x="0" y="301752"/>
                </a:lnTo>
              </a:path>
            </a:pathLst>
          </a:custGeom>
          <a:noFill/>
          <a:ln w="12700">
            <a:solidFill>
              <a:schemeClr val="tx1"/>
            </a:solidFill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7067" y="2177262"/>
            <a:ext cx="775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marshal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8522" y="2017585"/>
            <a:ext cx="95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un-marshal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519" y="3632050"/>
            <a:ext cx="45354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No data marshaling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Use of absolute pointers</a:t>
            </a:r>
            <a:br>
              <a:rPr lang="en-US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	no swizzling, or address conflicts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69866" y="2893494"/>
            <a:ext cx="45719" cy="372495"/>
          </a:xfrm>
          <a:custGeom>
            <a:avLst/>
            <a:gdLst>
              <a:gd name="connsiteX0" fmla="*/ 0 w 0"/>
              <a:gd name="connsiteY0" fmla="*/ 0 h 301752"/>
              <a:gd name="connsiteX1" fmla="*/ 0 w 0"/>
              <a:gd name="connsiteY1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1752">
                <a:moveTo>
                  <a:pt x="0" y="0"/>
                </a:moveTo>
                <a:lnTo>
                  <a:pt x="0" y="301752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triangle" w="med" len="sm"/>
            <a:tailEnd type="triangle" w="med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038084" y="2893494"/>
            <a:ext cx="45719" cy="372495"/>
          </a:xfrm>
          <a:custGeom>
            <a:avLst/>
            <a:gdLst>
              <a:gd name="connsiteX0" fmla="*/ 0 w 0"/>
              <a:gd name="connsiteY0" fmla="*/ 0 h 301752"/>
              <a:gd name="connsiteX1" fmla="*/ 0 w 0"/>
              <a:gd name="connsiteY1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1752">
                <a:moveTo>
                  <a:pt x="0" y="0"/>
                </a:moveTo>
                <a:lnTo>
                  <a:pt x="0" y="301752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triangle" w="med" len="sm"/>
            <a:tailEnd type="triangle" w="med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206302" y="2893494"/>
            <a:ext cx="45719" cy="372495"/>
          </a:xfrm>
          <a:custGeom>
            <a:avLst/>
            <a:gdLst>
              <a:gd name="connsiteX0" fmla="*/ 0 w 0"/>
              <a:gd name="connsiteY0" fmla="*/ 0 h 301752"/>
              <a:gd name="connsiteX1" fmla="*/ 0 w 0"/>
              <a:gd name="connsiteY1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1752">
                <a:moveTo>
                  <a:pt x="0" y="0"/>
                </a:moveTo>
                <a:lnTo>
                  <a:pt x="0" y="301752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triangle" w="med" len="sm"/>
            <a:tailEnd type="triangle" w="med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19803" y="2941242"/>
            <a:ext cx="618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switch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6682" y="2941242"/>
            <a:ext cx="618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switch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35803" y="2941242"/>
            <a:ext cx="62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switch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11057" y="2436413"/>
            <a:ext cx="3254053" cy="388727"/>
            <a:chOff x="408438" y="2540908"/>
            <a:chExt cx="3254053" cy="388727"/>
          </a:xfrm>
        </p:grpSpPr>
        <p:grpSp>
          <p:nvGrpSpPr>
            <p:cNvPr id="60" name="Group 59"/>
            <p:cNvGrpSpPr/>
            <p:nvPr/>
          </p:nvGrpSpPr>
          <p:grpSpPr>
            <a:xfrm>
              <a:off x="408438" y="2540908"/>
              <a:ext cx="892623" cy="388727"/>
              <a:chOff x="408438" y="2540908"/>
              <a:chExt cx="892623" cy="388727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52578" y="2540908"/>
                <a:ext cx="804344" cy="250460"/>
              </a:xfrm>
              <a:prstGeom prst="round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stage 1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08438" y="2829633"/>
                <a:ext cx="892623" cy="100002"/>
                <a:chOff x="8082253" y="5818325"/>
                <a:chExt cx="1714341" cy="19975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8082253" y="5820138"/>
                  <a:ext cx="342741" cy="197937"/>
                </a:xfrm>
                <a:prstGeom prst="roundRect">
                  <a:avLst/>
                </a:prstGeom>
                <a:solidFill>
                  <a:srgbClr val="92D050"/>
                </a:solidFill>
                <a:ln w="19050">
                  <a:solidFill>
                    <a:srgbClr val="92D05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8482064" y="5820138"/>
                  <a:ext cx="1086089" cy="197937"/>
                </a:xfrm>
                <a:prstGeom prst="roundRect">
                  <a:avLst/>
                </a:prstGeom>
                <a:solidFill>
                  <a:srgbClr val="BFE2CA"/>
                </a:solidFill>
                <a:ln w="19050">
                  <a:solidFill>
                    <a:srgbClr val="BFE2CA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9625223" y="5818325"/>
                  <a:ext cx="171371" cy="197937"/>
                </a:xfrm>
                <a:prstGeom prst="roundRect">
                  <a:avLst/>
                </a:prstGeom>
                <a:solidFill>
                  <a:srgbClr val="92D050"/>
                </a:solidFill>
                <a:ln w="19050">
                  <a:solidFill>
                    <a:srgbClr val="92D05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1551898" y="2540908"/>
              <a:ext cx="892623" cy="388727"/>
              <a:chOff x="1551898" y="2540908"/>
              <a:chExt cx="892623" cy="38872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633293" y="2540908"/>
                <a:ext cx="804344" cy="250460"/>
              </a:xfrm>
              <a:prstGeom prst="round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stage 2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551898" y="2829633"/>
                <a:ext cx="892623" cy="100002"/>
                <a:chOff x="8082253" y="5818325"/>
                <a:chExt cx="1714341" cy="19975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8082253" y="5820138"/>
                  <a:ext cx="342741" cy="197937"/>
                </a:xfrm>
                <a:prstGeom prst="roundRect">
                  <a:avLst/>
                </a:prstGeom>
                <a:solidFill>
                  <a:srgbClr val="92D050"/>
                </a:solidFill>
                <a:ln w="19050">
                  <a:solidFill>
                    <a:srgbClr val="92D05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8482064" y="5820138"/>
                  <a:ext cx="1086089" cy="197937"/>
                </a:xfrm>
                <a:prstGeom prst="roundRect">
                  <a:avLst/>
                </a:prstGeom>
                <a:solidFill>
                  <a:srgbClr val="BFE2CA"/>
                </a:solidFill>
                <a:ln w="19050">
                  <a:solidFill>
                    <a:srgbClr val="BFE2CA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9625223" y="5818325"/>
                  <a:ext cx="171371" cy="197937"/>
                </a:xfrm>
                <a:prstGeom prst="roundRect">
                  <a:avLst/>
                </a:prstGeom>
                <a:solidFill>
                  <a:srgbClr val="92D050"/>
                </a:solidFill>
                <a:ln w="19050">
                  <a:solidFill>
                    <a:srgbClr val="92D05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/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2769868" y="2540908"/>
              <a:ext cx="892623" cy="388727"/>
              <a:chOff x="2769868" y="2540908"/>
              <a:chExt cx="892623" cy="388727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814008" y="2540908"/>
                <a:ext cx="804344" cy="250460"/>
              </a:xfrm>
              <a:prstGeom prst="round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stage 3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769868" y="2829633"/>
                <a:ext cx="892623" cy="100002"/>
                <a:chOff x="8082253" y="5818325"/>
                <a:chExt cx="1714341" cy="19975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8082253" y="5820138"/>
                  <a:ext cx="342741" cy="197937"/>
                </a:xfrm>
                <a:prstGeom prst="roundRect">
                  <a:avLst/>
                </a:prstGeom>
                <a:solidFill>
                  <a:srgbClr val="92D050"/>
                </a:solidFill>
                <a:ln w="19050">
                  <a:solidFill>
                    <a:srgbClr val="92D05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8482064" y="5820138"/>
                  <a:ext cx="1086089" cy="197937"/>
                </a:xfrm>
                <a:prstGeom prst="roundRect">
                  <a:avLst/>
                </a:prstGeom>
                <a:solidFill>
                  <a:srgbClr val="BFE2CA"/>
                </a:solidFill>
                <a:ln w="19050">
                  <a:solidFill>
                    <a:srgbClr val="BFE2CA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9625223" y="5818325"/>
                  <a:ext cx="171371" cy="197937"/>
                </a:xfrm>
                <a:prstGeom prst="roundRect">
                  <a:avLst/>
                </a:prstGeom>
                <a:solidFill>
                  <a:srgbClr val="92D050"/>
                </a:solidFill>
                <a:ln w="19050">
                  <a:solidFill>
                    <a:srgbClr val="92D05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/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411057" y="1545186"/>
            <a:ext cx="892623" cy="385754"/>
            <a:chOff x="395986" y="1187594"/>
            <a:chExt cx="892623" cy="385754"/>
          </a:xfrm>
        </p:grpSpPr>
        <p:sp>
          <p:nvSpPr>
            <p:cNvPr id="5" name="Rounded Rectangle 4"/>
            <p:cNvSpPr/>
            <p:nvPr/>
          </p:nvSpPr>
          <p:spPr>
            <a:xfrm>
              <a:off x="452578" y="1187594"/>
              <a:ext cx="804344" cy="2504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93656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stage 1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5986" y="1473346"/>
              <a:ext cx="892623" cy="100002"/>
              <a:chOff x="8082253" y="5818325"/>
              <a:chExt cx="1714341" cy="19975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8082253" y="5820138"/>
                <a:ext cx="342741" cy="197937"/>
              </a:xfrm>
              <a:prstGeom prst="roundRect">
                <a:avLst/>
              </a:prstGeom>
              <a:solidFill>
                <a:srgbClr val="92D050"/>
              </a:solidFill>
              <a:ln w="19050">
                <a:solidFill>
                  <a:srgbClr val="92D05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482064" y="5820138"/>
                <a:ext cx="1086089" cy="197937"/>
              </a:xfrm>
              <a:prstGeom prst="roundRect">
                <a:avLst/>
              </a:prstGeom>
              <a:solidFill>
                <a:srgbClr val="BFE2CA"/>
              </a:solidFill>
              <a:ln w="19050">
                <a:solidFill>
                  <a:srgbClr val="BFE2C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9625223" y="5818325"/>
                <a:ext cx="171371" cy="197937"/>
              </a:xfrm>
              <a:prstGeom prst="roundRect">
                <a:avLst/>
              </a:prstGeom>
              <a:solidFill>
                <a:srgbClr val="92D050"/>
              </a:solidFill>
              <a:ln w="19050">
                <a:solidFill>
                  <a:srgbClr val="92D05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554517" y="1545186"/>
            <a:ext cx="898191" cy="385754"/>
            <a:chOff x="1539446" y="1187594"/>
            <a:chExt cx="898191" cy="385754"/>
          </a:xfrm>
        </p:grpSpPr>
        <p:sp>
          <p:nvSpPr>
            <p:cNvPr id="6" name="Rounded Rectangle 5"/>
            <p:cNvSpPr/>
            <p:nvPr/>
          </p:nvSpPr>
          <p:spPr>
            <a:xfrm>
              <a:off x="1633293" y="1187594"/>
              <a:ext cx="804344" cy="2504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93656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stage 2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539446" y="1473346"/>
              <a:ext cx="892623" cy="100002"/>
              <a:chOff x="8082253" y="5818325"/>
              <a:chExt cx="1714341" cy="199750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8082253" y="5820138"/>
                <a:ext cx="342741" cy="197937"/>
              </a:xfrm>
              <a:prstGeom prst="roundRect">
                <a:avLst/>
              </a:prstGeom>
              <a:solidFill>
                <a:srgbClr val="92D050"/>
              </a:solidFill>
              <a:ln w="19050">
                <a:solidFill>
                  <a:srgbClr val="92D05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8482064" y="5820138"/>
                <a:ext cx="1086089" cy="197937"/>
              </a:xfrm>
              <a:prstGeom prst="roundRect">
                <a:avLst/>
              </a:prstGeom>
              <a:solidFill>
                <a:srgbClr val="BFE2CA"/>
              </a:solidFill>
              <a:ln w="19050">
                <a:solidFill>
                  <a:srgbClr val="BFE2C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9625223" y="5818325"/>
                <a:ext cx="171371" cy="197937"/>
              </a:xfrm>
              <a:prstGeom prst="roundRect">
                <a:avLst/>
              </a:prstGeom>
              <a:solidFill>
                <a:srgbClr val="92D050"/>
              </a:solidFill>
              <a:ln w="19050">
                <a:solidFill>
                  <a:srgbClr val="92D05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772487" y="1545186"/>
            <a:ext cx="892623" cy="385754"/>
            <a:chOff x="2757416" y="1187594"/>
            <a:chExt cx="892623" cy="385754"/>
          </a:xfrm>
        </p:grpSpPr>
        <p:sp>
          <p:nvSpPr>
            <p:cNvPr id="7" name="Rounded Rectangle 6"/>
            <p:cNvSpPr/>
            <p:nvPr/>
          </p:nvSpPr>
          <p:spPr>
            <a:xfrm>
              <a:off x="2814008" y="1187594"/>
              <a:ext cx="804344" cy="2504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93656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stage 3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757416" y="1473346"/>
              <a:ext cx="892623" cy="100002"/>
              <a:chOff x="8082253" y="5818325"/>
              <a:chExt cx="1714341" cy="19975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082253" y="5820138"/>
                <a:ext cx="342741" cy="197937"/>
              </a:xfrm>
              <a:prstGeom prst="roundRect">
                <a:avLst/>
              </a:prstGeom>
              <a:solidFill>
                <a:srgbClr val="92D050"/>
              </a:solidFill>
              <a:ln w="19050">
                <a:solidFill>
                  <a:srgbClr val="92D05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8482064" y="5820138"/>
                <a:ext cx="1086089" cy="197937"/>
              </a:xfrm>
              <a:prstGeom prst="roundRect">
                <a:avLst/>
              </a:prstGeom>
              <a:solidFill>
                <a:srgbClr val="BFE2CA"/>
              </a:solidFill>
              <a:ln w="19050">
                <a:solidFill>
                  <a:srgbClr val="BFE2C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9625223" y="5818325"/>
                <a:ext cx="171371" cy="197937"/>
              </a:xfrm>
              <a:prstGeom prst="roundRect">
                <a:avLst/>
              </a:prstGeom>
              <a:solidFill>
                <a:srgbClr val="92D050"/>
              </a:solidFill>
              <a:ln w="19050">
                <a:solidFill>
                  <a:srgbClr val="92D05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/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0" y="1679682"/>
            <a:ext cx="4609826" cy="11046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0" y="1679682"/>
            <a:ext cx="4609826" cy="110469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19957" y="1306594"/>
            <a:ext cx="204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Normalized Runtime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366317" y="1679682"/>
            <a:ext cx="4506179" cy="0"/>
          </a:xfrm>
          <a:prstGeom prst="line">
            <a:avLst/>
          </a:prstGeom>
          <a:ln w="12700" cmpd="sng">
            <a:prstDash val="dash"/>
            <a:headEnd type="none" w="lg" len="med"/>
            <a:tailEnd type="non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005297" y="3251859"/>
            <a:ext cx="4970846" cy="1440455"/>
            <a:chOff x="4005297" y="3251859"/>
            <a:chExt cx="4970846" cy="144045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317" y="3302284"/>
              <a:ext cx="4609826" cy="1104697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210002" y="4384537"/>
              <a:ext cx="927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Flagstat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25339" y="4384537"/>
              <a:ext cx="1184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Qname Sort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97512" y="4384537"/>
              <a:ext cx="1484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Coordinate Sort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69585" y="4384537"/>
              <a:ext cx="742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Index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05297" y="3264029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1.0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05297" y="3462511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0.8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5297" y="3660993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0.6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05297" y="3859475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0.4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05297" y="4057959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0.2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394228" y="3251859"/>
              <a:ext cx="279657" cy="13925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r">
                <a:lnSpc>
                  <a:spcPct val="90000"/>
                </a:lnSpc>
              </a:pP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541174" y="3257957"/>
              <a:ext cx="279657" cy="13925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r">
                <a:lnSpc>
                  <a:spcPct val="90000"/>
                </a:lnSpc>
              </a:pP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837317" y="3274046"/>
              <a:ext cx="279657" cy="13925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r">
                <a:lnSpc>
                  <a:spcPct val="90000"/>
                </a:lnSpc>
              </a:pP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713392" y="3257239"/>
              <a:ext cx="279657" cy="13925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r">
                <a:lnSpc>
                  <a:spcPct val="90000"/>
                </a:lnSpc>
              </a:pP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7009535" y="3332901"/>
              <a:ext cx="279657" cy="13925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r">
                <a:lnSpc>
                  <a:spcPct val="90000"/>
                </a:lnSpc>
              </a:pP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861379" y="3257239"/>
              <a:ext cx="279657" cy="13925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r">
                <a:lnSpc>
                  <a:spcPct val="90000"/>
                </a:lnSpc>
              </a:pP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8157522" y="3257239"/>
              <a:ext cx="279657" cy="13925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r">
                <a:lnSpc>
                  <a:spcPct val="90000"/>
                </a:lnSpc>
              </a:pP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4332179" y="3393306"/>
              <a:ext cx="4506179" cy="0"/>
            </a:xfrm>
            <a:prstGeom prst="line">
              <a:avLst/>
            </a:prstGeom>
            <a:ln w="12700" cmpd="sng">
              <a:prstDash val="dash"/>
              <a:headEnd type="none" w="lg" len="med"/>
              <a:tailEnd type="non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4691116" y="3574917"/>
              <a:ext cx="279657" cy="13925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r">
                <a:lnSpc>
                  <a:spcPct val="90000"/>
                </a:lnSpc>
              </a:pP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05344" y="1548237"/>
            <a:ext cx="4496569" cy="1497470"/>
            <a:chOff x="3941883" y="1102498"/>
            <a:chExt cx="4496569" cy="1497470"/>
          </a:xfrm>
        </p:grpSpPr>
        <p:sp>
          <p:nvSpPr>
            <p:cNvPr id="68" name="TextBox 67"/>
            <p:cNvSpPr txBox="1"/>
            <p:nvPr/>
          </p:nvSpPr>
          <p:spPr>
            <a:xfrm>
              <a:off x="3941883" y="1102498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1.0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41883" y="1317403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0.8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41883" y="1532308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0.6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41883" y="1747213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0.4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41883" y="1962118"/>
              <a:ext cx="475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0.2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35967" y="2292191"/>
              <a:ext cx="927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Flagstat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51304" y="2292191"/>
              <a:ext cx="1184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Qname Sort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23477" y="2292191"/>
              <a:ext cx="1484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Coordinate Sort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95550" y="2292191"/>
              <a:ext cx="742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Index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876608" y="1175854"/>
            <a:ext cx="19868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2-socket 24-core Westmere</a:t>
            </a:r>
          </a:p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92 GiB DRAM, DF BSD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32287" y="3063562"/>
            <a:ext cx="311729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SAMTools Alignment Operations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40392" y="2034953"/>
            <a:ext cx="775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marshal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19324" y="1994887"/>
            <a:ext cx="95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un-marshal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0363" y="1152776"/>
            <a:ext cx="2910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>
                <a:latin typeface="Helvetica" charset="0"/>
                <a:ea typeface="Helvetica" charset="0"/>
                <a:cs typeface="Helvetica" charset="0"/>
              </a:rPr>
              <a:t>SAMTools Genomics Utilities</a:t>
            </a:r>
          </a:p>
        </p:txBody>
      </p:sp>
    </p:spTree>
    <p:extLst>
      <p:ext uri="{BB962C8B-B14F-4D97-AF65-F5344CB8AC3E}">
        <p14:creationId xmlns:p14="http://schemas.microsoft.com/office/powerpoint/2010/main" val="20007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/>
      <p:bldP spid="26" grpId="1"/>
      <p:bldP spid="26" grpId="2"/>
      <p:bldP spid="26" grpId="3"/>
      <p:bldP spid="27" grpId="0"/>
      <p:bldP spid="27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4" grpId="0"/>
      <p:bldP spid="34" grpId="1"/>
      <p:bldP spid="35" grpId="0"/>
      <p:bldP spid="35" grpId="1"/>
      <p:bldP spid="65" grpId="0"/>
      <p:bldP spid="93" grpId="0"/>
      <p:bldP spid="94" grpId="0"/>
      <p:bldP spid="95" grpId="0"/>
      <p:bldP spid="95" grpId="1"/>
      <p:bldP spid="95" grpId="2"/>
      <p:bldP spid="96" grpId="0"/>
      <p:bldP spid="96" grpId="1"/>
      <p:bldP spid="9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76" y="1609344"/>
            <a:ext cx="4394200" cy="2921000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4677810" y="1762080"/>
            <a:ext cx="204581" cy="2373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r">
              <a:lnSpc>
                <a:spcPct val="90000"/>
              </a:lnSpc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21215" y="1360196"/>
            <a:ext cx="165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GET per second</a:t>
            </a:r>
            <a:endParaRPr kumimoji="0" lang="en-US" sz="110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Single-System Client-Server</a:t>
            </a:r>
          </a:p>
        </p:txBody>
      </p:sp>
      <p:sp>
        <p:nvSpPr>
          <p:cNvPr id="4" name="Oval 3"/>
          <p:cNvSpPr/>
          <p:nvPr/>
        </p:nvSpPr>
        <p:spPr>
          <a:xfrm>
            <a:off x="836809" y="1823332"/>
            <a:ext cx="479655" cy="45037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cxnSp>
        <p:nvCxnSpPr>
          <p:cNvPr id="13" name="Straight Arrow Connector 27"/>
          <p:cNvCxnSpPr/>
          <p:nvPr/>
        </p:nvCxnSpPr>
        <p:spPr>
          <a:xfrm rot="5400000">
            <a:off x="3298488" y="2535203"/>
            <a:ext cx="684995" cy="467852"/>
          </a:xfrm>
          <a:prstGeom prst="curvedConnector2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headEnd type="triangle" w="lg" len="med"/>
            <a:tailEnd type="none" w="lg" len="med"/>
          </a:ln>
          <a:effectLst/>
        </p:spPr>
      </p:cxnSp>
      <p:cxnSp>
        <p:nvCxnSpPr>
          <p:cNvPr id="14" name="Straight Arrow Connector 27"/>
          <p:cNvCxnSpPr/>
          <p:nvPr/>
        </p:nvCxnSpPr>
        <p:spPr>
          <a:xfrm rot="5400000">
            <a:off x="3390555" y="2705054"/>
            <a:ext cx="684995" cy="467852"/>
          </a:xfrm>
          <a:prstGeom prst="curvedConnector2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headEnd type="none" w="lg" len="med"/>
            <a:tailEnd type="triangle" w="lg" len="med"/>
          </a:ln>
          <a:effectLst/>
        </p:spPr>
      </p:cxnSp>
      <p:cxnSp>
        <p:nvCxnSpPr>
          <p:cNvPr id="12" name="Straight Arrow Connector 27"/>
          <p:cNvCxnSpPr/>
          <p:nvPr/>
        </p:nvCxnSpPr>
        <p:spPr>
          <a:xfrm rot="16200000" flipH="1">
            <a:off x="1055843" y="2526577"/>
            <a:ext cx="684148" cy="499346"/>
          </a:xfrm>
          <a:prstGeom prst="curvedConnector2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headEnd type="none" w="lg" len="med"/>
            <a:tailEnd type="triangle" w="lg" len="med"/>
          </a:ln>
          <a:effectLst/>
        </p:spPr>
      </p:cxnSp>
      <p:cxnSp>
        <p:nvCxnSpPr>
          <p:cNvPr id="15" name="Straight Arrow Connector 27"/>
          <p:cNvCxnSpPr/>
          <p:nvPr/>
        </p:nvCxnSpPr>
        <p:spPr>
          <a:xfrm rot="16200000" flipH="1">
            <a:off x="789155" y="2546087"/>
            <a:ext cx="684148" cy="499346"/>
          </a:xfrm>
          <a:prstGeom prst="curvedConnector2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headEnd type="triangle" w="lg" len="med"/>
            <a:tailEnd type="none" w="lg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4946334" y="1893114"/>
            <a:ext cx="3740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Redis – UNIX Sockets</a:t>
            </a:r>
            <a:endParaRPr lang="en-US" sz="1400" i="1" kern="0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Serialized data into sockets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Buffer copying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Scheduling coordination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t>14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398703" y="1953580"/>
            <a:ext cx="61102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62995" y="2179873"/>
            <a:ext cx="76080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52135" y="2505368"/>
            <a:ext cx="251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Helvetica" charset="0"/>
                <a:ea typeface="Helvetica" charset="0"/>
                <a:cs typeface="Helvetica" charset="0"/>
              </a:rPr>
              <a:t>marshal  +  unmarshal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53164" y="1404084"/>
            <a:ext cx="4027247" cy="2700585"/>
            <a:chOff x="353164" y="1404084"/>
            <a:chExt cx="4027247" cy="270058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5726" y="2825760"/>
              <a:ext cx="3744685" cy="0"/>
            </a:xfrm>
            <a:prstGeom prst="line">
              <a:avLst/>
            </a:prstGeom>
            <a:noFill/>
            <a:ln w="19050" cap="rnd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0" name="Rounded Rectangle 29"/>
            <p:cNvSpPr/>
            <p:nvPr/>
          </p:nvSpPr>
          <p:spPr>
            <a:xfrm>
              <a:off x="1732752" y="3048109"/>
              <a:ext cx="700872" cy="2348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62123" y="3200636"/>
              <a:ext cx="700872" cy="2348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00418" y="3048109"/>
              <a:ext cx="700872" cy="2348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-272506" y="2029754"/>
              <a:ext cx="1589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user space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-267337" y="3140445"/>
              <a:ext cx="1589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kernel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68159" y="3657836"/>
              <a:ext cx="1470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buffers</a:t>
              </a: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643303" y="2178249"/>
            <a:ext cx="105108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162123" y="1953580"/>
            <a:ext cx="10585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708260" y="1802400"/>
            <a:ext cx="533559" cy="502821"/>
          </a:xfrm>
          <a:prstGeom prst="ellipse">
            <a:avLst/>
          </a:prstGeom>
          <a:solidFill>
            <a:srgbClr val="0096D6">
              <a:lumMod val="40000"/>
              <a:lumOff val="60000"/>
            </a:srgbClr>
          </a:solidFill>
          <a:ln w="19050" cap="rnd" cmpd="sng" algn="ctr">
            <a:solidFill>
              <a:srgbClr val="0096D6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881159" y="3223127"/>
            <a:ext cx="690697" cy="309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Redis</a:t>
            </a:r>
            <a:endParaRPr kumimoji="0" lang="en-US" sz="110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830860" y="2509857"/>
            <a:ext cx="977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Redis 6x</a:t>
            </a:r>
            <a:endParaRPr kumimoji="0" lang="en-US" sz="110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3376" y="4555653"/>
            <a:ext cx="19868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2-socket 24-core Westmere</a:t>
            </a:r>
          </a:p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92 GiB DRAM, DF BSD</a:t>
            </a:r>
          </a:p>
        </p:txBody>
      </p:sp>
    </p:spTree>
    <p:extLst>
      <p:ext uri="{BB962C8B-B14F-4D97-AF65-F5344CB8AC3E}">
        <p14:creationId xmlns:p14="http://schemas.microsoft.com/office/powerpoint/2010/main" val="11569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6" grpId="0"/>
      <p:bldP spid="31" grpId="0"/>
      <p:bldP spid="57" grpId="0"/>
      <p:bldP spid="57" grpId="1"/>
      <p:bldP spid="58" grpId="0"/>
      <p:bldP spid="58" grpId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09" y="1606900"/>
            <a:ext cx="4394200" cy="292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Single-System Client-Server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789194" y="2260837"/>
            <a:ext cx="1714341" cy="199750"/>
            <a:chOff x="8082253" y="5818325"/>
            <a:chExt cx="1714341" cy="199750"/>
          </a:xfrm>
        </p:grpSpPr>
        <p:sp>
          <p:nvSpPr>
            <p:cNvPr id="78" name="Rounded Rectangle 77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 cap="rnd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 cap="rnd" cmpd="sng" algn="ctr">
              <a:solidFill>
                <a:srgbClr val="BFE2C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</a:rPr>
                <a:t>Server VAS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 cap="rnd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sp>
        <p:nvSpPr>
          <p:cNvPr id="81" name="Oval 80"/>
          <p:cNvSpPr/>
          <p:nvPr/>
        </p:nvSpPr>
        <p:spPr>
          <a:xfrm>
            <a:off x="3388041" y="1708181"/>
            <a:ext cx="533559" cy="502821"/>
          </a:xfrm>
          <a:prstGeom prst="ellipse">
            <a:avLst/>
          </a:prstGeom>
          <a:solidFill>
            <a:srgbClr val="0096D6">
              <a:lumMod val="40000"/>
              <a:lumOff val="60000"/>
            </a:srgbClr>
          </a:solidFill>
          <a:ln w="19050" cap="rnd" cmpd="sng" algn="ctr">
            <a:solidFill>
              <a:srgbClr val="0096D6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</a:t>
            </a:r>
          </a:p>
        </p:txBody>
      </p:sp>
      <p:sp>
        <p:nvSpPr>
          <p:cNvPr id="82" name="Oval 81"/>
          <p:cNvSpPr/>
          <p:nvPr/>
        </p:nvSpPr>
        <p:spPr>
          <a:xfrm>
            <a:off x="2124119" y="1945216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C0</a:t>
            </a:r>
          </a:p>
        </p:txBody>
      </p:sp>
      <p:sp>
        <p:nvSpPr>
          <p:cNvPr id="83" name="Oval 82"/>
          <p:cNvSpPr/>
          <p:nvPr/>
        </p:nvSpPr>
        <p:spPr>
          <a:xfrm>
            <a:off x="2114798" y="2524486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C1</a:t>
            </a:r>
          </a:p>
        </p:txBody>
      </p:sp>
      <p:sp>
        <p:nvSpPr>
          <p:cNvPr id="84" name="Oval 83"/>
          <p:cNvSpPr/>
          <p:nvPr/>
        </p:nvSpPr>
        <p:spPr>
          <a:xfrm>
            <a:off x="2106982" y="3128618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11680" y="2557012"/>
            <a:ext cx="609600" cy="2552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get!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2935273" y="2503349"/>
            <a:ext cx="1482576" cy="406278"/>
            <a:chOff x="6818232" y="4530574"/>
            <a:chExt cx="1727598" cy="502822"/>
          </a:xfrm>
        </p:grpSpPr>
        <p:sp>
          <p:nvSpPr>
            <p:cNvPr id="92" name="Oval 91"/>
            <p:cNvSpPr/>
            <p:nvPr/>
          </p:nvSpPr>
          <p:spPr>
            <a:xfrm>
              <a:off x="6818232" y="4530575"/>
              <a:ext cx="533559" cy="502821"/>
            </a:xfrm>
            <a:prstGeom prst="ellipse">
              <a:avLst/>
            </a:prstGeom>
            <a:solidFill>
              <a:srgbClr val="0096D6"/>
            </a:solidFill>
            <a:ln w="19050" cap="rnd" cmpd="sng" algn="ctr">
              <a:solidFill>
                <a:srgbClr val="0096D6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</a:rPr>
                <a:t>C0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7415252" y="4530574"/>
              <a:ext cx="533559" cy="502821"/>
            </a:xfrm>
            <a:prstGeom prst="ellipse">
              <a:avLst/>
            </a:prstGeom>
            <a:solidFill>
              <a:srgbClr val="0096D6"/>
            </a:solidFill>
            <a:ln w="19050" cap="rnd" cmpd="sng" algn="ctr">
              <a:solidFill>
                <a:srgbClr val="0096D6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</a:rPr>
                <a:t>C1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8012271" y="4530575"/>
              <a:ext cx="533559" cy="502821"/>
            </a:xfrm>
            <a:prstGeom prst="ellipse">
              <a:avLst/>
            </a:prstGeom>
            <a:solidFill>
              <a:srgbClr val="0096D6"/>
            </a:solidFill>
            <a:ln w="19050" cap="rnd" cmpd="sng" algn="ctr">
              <a:solidFill>
                <a:srgbClr val="0096D6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</a:rPr>
                <a:t>C2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777518" y="2953115"/>
            <a:ext cx="1809826" cy="255250"/>
            <a:chOff x="3697025" y="5747260"/>
            <a:chExt cx="1809826" cy="255250"/>
          </a:xfrm>
        </p:grpSpPr>
        <p:sp>
          <p:nvSpPr>
            <p:cNvPr id="96" name="TextBox 95"/>
            <p:cNvSpPr txBox="1"/>
            <p:nvPr/>
          </p:nvSpPr>
          <p:spPr>
            <a:xfrm>
              <a:off x="3697025" y="5747260"/>
              <a:ext cx="609600" cy="255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get!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97138" y="5747260"/>
              <a:ext cx="609600" cy="255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get!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97251" y="5747260"/>
              <a:ext cx="609600" cy="255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get!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980082" y="3954476"/>
            <a:ext cx="33166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Helvetica" charset="0"/>
                <a:ea typeface="Helvetica" charset="0"/>
                <a:cs typeface="Helvetica" charset="0"/>
              </a:rPr>
              <a:t>Redis with SpaceJMP</a:t>
            </a:r>
            <a:endParaRPr lang="en-US" sz="1600" b="1" i="1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16064" y="2034479"/>
            <a:ext cx="1714341" cy="192061"/>
            <a:chOff x="8082253" y="5818325"/>
            <a:chExt cx="1714341" cy="199750"/>
          </a:xfrm>
        </p:grpSpPr>
        <p:sp>
          <p:nvSpPr>
            <p:cNvPr id="125" name="Rounded Rectangle 124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Client VAS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21321" y="2613749"/>
            <a:ext cx="1714341" cy="192061"/>
            <a:chOff x="8082253" y="5818325"/>
            <a:chExt cx="1714341" cy="199750"/>
          </a:xfrm>
        </p:grpSpPr>
        <p:sp>
          <p:nvSpPr>
            <p:cNvPr id="133" name="Rounded Rectangle 132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Client VAS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26577" y="3186568"/>
            <a:ext cx="1714341" cy="192061"/>
            <a:chOff x="8082253" y="5818325"/>
            <a:chExt cx="1714341" cy="199750"/>
          </a:xfrm>
        </p:grpSpPr>
        <p:sp>
          <p:nvSpPr>
            <p:cNvPr id="137" name="Rounded Rectangle 136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Client VAS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09" y="1609344"/>
            <a:ext cx="4394200" cy="2920999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7876384" y="3226072"/>
            <a:ext cx="690697" cy="309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Redis</a:t>
            </a:r>
            <a:endParaRPr kumimoji="0" lang="en-US" sz="110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824973" y="2506903"/>
            <a:ext cx="977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Redis 6x</a:t>
            </a:r>
            <a:endParaRPr kumimoji="0" lang="en-US" sz="110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568221" y="2048608"/>
            <a:ext cx="1256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RedisJMP</a:t>
            </a:r>
            <a:endParaRPr kumimoji="0" lang="en-US" sz="110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681674" y="1708181"/>
            <a:ext cx="204581" cy="2373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r">
              <a:lnSpc>
                <a:spcPct val="90000"/>
              </a:lnSpc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525079" y="1354422"/>
            <a:ext cx="165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GET per second</a:t>
            </a:r>
            <a:endParaRPr kumimoji="0" lang="en-US" sz="110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73376" y="4555653"/>
            <a:ext cx="19868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2-socket 24-core Westmere</a:t>
            </a:r>
          </a:p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92 GiB DRAM, DF BSD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15</a:t>
            </a:fld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53183" y="2530610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C0</a:t>
            </a:r>
          </a:p>
        </p:txBody>
      </p:sp>
    </p:spTree>
    <p:extLst>
      <p:ext uri="{BB962C8B-B14F-4D97-AF65-F5344CB8AC3E}">
        <p14:creationId xmlns:p14="http://schemas.microsoft.com/office/powerpoint/2010/main" val="4128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4" grpId="0" animBg="1"/>
      <p:bldP spid="84" grpId="1" animBg="1"/>
      <p:bldP spid="85" grpId="0"/>
      <p:bldP spid="85" grpId="1"/>
      <p:bldP spid="148" grpId="0"/>
      <p:bldP spid="46" grpId="0" animBg="1"/>
      <p:bldP spid="4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3" y="1550018"/>
            <a:ext cx="4016808" cy="2673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Single-System Client-Server</a:t>
            </a:r>
          </a:p>
        </p:txBody>
      </p:sp>
      <p:sp>
        <p:nvSpPr>
          <p:cNvPr id="107" name="Oval 106"/>
          <p:cNvSpPr/>
          <p:nvPr/>
        </p:nvSpPr>
        <p:spPr>
          <a:xfrm>
            <a:off x="4983856" y="1178710"/>
            <a:ext cx="514119" cy="395914"/>
          </a:xfrm>
          <a:prstGeom prst="ellipse">
            <a:avLst/>
          </a:prstGeom>
          <a:solidFill>
            <a:srgbClr val="0096D6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C0</a:t>
            </a:r>
          </a:p>
        </p:txBody>
      </p:sp>
      <p:sp>
        <p:nvSpPr>
          <p:cNvPr id="112" name="Oval 111"/>
          <p:cNvSpPr/>
          <p:nvPr/>
        </p:nvSpPr>
        <p:spPr>
          <a:xfrm>
            <a:off x="4983856" y="1708029"/>
            <a:ext cx="514119" cy="395914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C1</a:t>
            </a:r>
          </a:p>
        </p:txBody>
      </p:sp>
      <p:sp>
        <p:nvSpPr>
          <p:cNvPr id="117" name="Oval 116"/>
          <p:cNvSpPr/>
          <p:nvPr/>
        </p:nvSpPr>
        <p:spPr>
          <a:xfrm>
            <a:off x="4968896" y="2229631"/>
            <a:ext cx="514119" cy="395914"/>
          </a:xfrm>
          <a:prstGeom prst="ellipse">
            <a:avLst/>
          </a:prstGeom>
          <a:solidFill>
            <a:srgbClr val="0096D6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425242" y="1640330"/>
            <a:ext cx="609600" cy="2552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set!</a:t>
            </a:r>
          </a:p>
        </p:txBody>
      </p:sp>
      <p:sp>
        <p:nvSpPr>
          <p:cNvPr id="120" name="Oval 119"/>
          <p:cNvSpPr/>
          <p:nvPr/>
        </p:nvSpPr>
        <p:spPr>
          <a:xfrm>
            <a:off x="6358042" y="1580932"/>
            <a:ext cx="514119" cy="395914"/>
          </a:xfrm>
          <a:prstGeom prst="ellipse">
            <a:avLst/>
          </a:prstGeom>
          <a:solidFill>
            <a:srgbClr val="0096D6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C0</a:t>
            </a:r>
          </a:p>
        </p:txBody>
      </p:sp>
      <p:sp>
        <p:nvSpPr>
          <p:cNvPr id="121" name="Oval 120"/>
          <p:cNvSpPr/>
          <p:nvPr/>
        </p:nvSpPr>
        <p:spPr>
          <a:xfrm>
            <a:off x="6408972" y="2695952"/>
            <a:ext cx="514119" cy="395914"/>
          </a:xfrm>
          <a:prstGeom prst="ellipse">
            <a:avLst/>
          </a:prstGeom>
          <a:solidFill>
            <a:srgbClr val="0096D6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C0</a:t>
            </a:r>
          </a:p>
        </p:txBody>
      </p:sp>
      <p:sp>
        <p:nvSpPr>
          <p:cNvPr id="122" name="Oval 121"/>
          <p:cNvSpPr/>
          <p:nvPr/>
        </p:nvSpPr>
        <p:spPr>
          <a:xfrm>
            <a:off x="6997771" y="1555063"/>
            <a:ext cx="514119" cy="395914"/>
          </a:xfrm>
          <a:prstGeom prst="ellipse">
            <a:avLst/>
          </a:prstGeom>
          <a:solidFill>
            <a:srgbClr val="0096D6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C1</a:t>
            </a:r>
          </a:p>
        </p:txBody>
      </p:sp>
      <p:sp>
        <p:nvSpPr>
          <p:cNvPr id="123" name="Oval 122"/>
          <p:cNvSpPr/>
          <p:nvPr/>
        </p:nvSpPr>
        <p:spPr>
          <a:xfrm>
            <a:off x="7048701" y="2695952"/>
            <a:ext cx="514119" cy="395914"/>
          </a:xfrm>
          <a:prstGeom prst="ellipse">
            <a:avLst/>
          </a:prstGeom>
          <a:solidFill>
            <a:srgbClr val="0096D6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C2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6358042" y="1985247"/>
            <a:ext cx="1209713" cy="255250"/>
            <a:chOff x="8456612" y="6124704"/>
            <a:chExt cx="1209713" cy="255250"/>
          </a:xfrm>
        </p:grpSpPr>
        <p:sp>
          <p:nvSpPr>
            <p:cNvPr id="125" name="TextBox 124"/>
            <p:cNvSpPr txBox="1"/>
            <p:nvPr/>
          </p:nvSpPr>
          <p:spPr>
            <a:xfrm>
              <a:off x="8456612" y="6124704"/>
              <a:ext cx="609600" cy="255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latin typeface="Helvetica" charset="0"/>
                  <a:ea typeface="Helvetica" charset="0"/>
                  <a:cs typeface="Helvetica" charset="0"/>
                </a:rPr>
                <a:t>get!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056725" y="6124704"/>
              <a:ext cx="609600" cy="255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latin typeface="Helvetica" charset="0"/>
                  <a:ea typeface="Helvetica" charset="0"/>
                  <a:cs typeface="Helvetica" charset="0"/>
                </a:rPr>
                <a:t>get!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7582447" y="2091457"/>
            <a:ext cx="609600" cy="2552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user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82447" y="2415102"/>
            <a:ext cx="609600" cy="2552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kernel</a:t>
            </a:r>
          </a:p>
        </p:txBody>
      </p:sp>
      <p:sp>
        <p:nvSpPr>
          <p:cNvPr id="129" name="Oval 128"/>
          <p:cNvSpPr/>
          <p:nvPr/>
        </p:nvSpPr>
        <p:spPr>
          <a:xfrm>
            <a:off x="6779619" y="1533966"/>
            <a:ext cx="514119" cy="395914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662842" y="2485656"/>
            <a:ext cx="609600" cy="2552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block!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6172906" y="1273931"/>
            <a:ext cx="1714341" cy="199750"/>
            <a:chOff x="8082253" y="5818325"/>
            <a:chExt cx="1714341" cy="199750"/>
          </a:xfrm>
        </p:grpSpPr>
        <p:sp>
          <p:nvSpPr>
            <p:cNvPr id="132" name="Rounded Rectangle 131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 cap="rnd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 cap="rnd" cmpd="sng" algn="ctr">
              <a:solidFill>
                <a:srgbClr val="BFE2C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</a:rPr>
                <a:t>Server VAS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 cap="rnd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127988" y="1286417"/>
            <a:ext cx="1714341" cy="192061"/>
            <a:chOff x="8082253" y="5818325"/>
            <a:chExt cx="1714341" cy="199750"/>
          </a:xfrm>
        </p:grpSpPr>
        <p:sp>
          <p:nvSpPr>
            <p:cNvPr id="136" name="Rounded Rectangle 135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Client VAS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143412" y="1822443"/>
            <a:ext cx="1714341" cy="192061"/>
            <a:chOff x="8082253" y="5818325"/>
            <a:chExt cx="1714341" cy="199750"/>
          </a:xfrm>
        </p:grpSpPr>
        <p:sp>
          <p:nvSpPr>
            <p:cNvPr id="141" name="Rounded Rectangle 140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Client VAS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128452" y="2344123"/>
            <a:ext cx="1714341" cy="192061"/>
            <a:chOff x="8082253" y="5818325"/>
            <a:chExt cx="1714341" cy="199750"/>
          </a:xfrm>
        </p:grpSpPr>
        <p:sp>
          <p:nvSpPr>
            <p:cNvPr id="145" name="Rounded Rectangle 144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Client VAS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cxnSp>
        <p:nvCxnSpPr>
          <p:cNvPr id="148" name="Straight Connector 147"/>
          <p:cNvCxnSpPr/>
          <p:nvPr/>
        </p:nvCxnSpPr>
        <p:spPr>
          <a:xfrm>
            <a:off x="6153935" y="2389299"/>
            <a:ext cx="1992849" cy="0"/>
          </a:xfrm>
          <a:prstGeom prst="line">
            <a:avLst/>
          </a:prstGeom>
          <a:noFill/>
          <a:ln w="19050" cap="rnd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4485423" y="3240974"/>
            <a:ext cx="4060447" cy="1323439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Varying read-write loads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Scalability – lock granularity</a:t>
            </a:r>
          </a:p>
          <a:p>
            <a:pPr lvl="1"/>
            <a:r>
              <a:rPr lang="en-US" sz="1400" i="1">
                <a:latin typeface="Helvetica" charset="0"/>
                <a:ea typeface="Helvetica" charset="0"/>
                <a:cs typeface="Helvetica" charset="0"/>
              </a:rPr>
              <a:t>scalable locks</a:t>
            </a:r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, e.g., MCS</a:t>
            </a:r>
            <a:endParaRPr lang="en-US" sz="1400" baseline="3000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1400" i="1">
                <a:latin typeface="Helvetica" charset="0"/>
                <a:ea typeface="Helvetica" charset="0"/>
                <a:cs typeface="Helvetica" charset="0"/>
              </a:rPr>
              <a:t>hardware transactional memory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Typical read/write ratio for KVS ca. 10%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313070" y="4580173"/>
            <a:ext cx="19868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2-socket 24-core Westmere</a:t>
            </a:r>
          </a:p>
          <a:p>
            <a:pPr algn="ctr"/>
            <a:r>
              <a:rPr lang="en-US" sz="1200">
                <a:latin typeface="Helvetica" charset="0"/>
                <a:ea typeface="Helvetica" charset="0"/>
                <a:cs typeface="Helvetica" charset="0"/>
              </a:rPr>
              <a:t>92 GiB DRAM, DF BSD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82592" y="1256860"/>
            <a:ext cx="20346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Requests per second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384186" y="4233527"/>
            <a:ext cx="19868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Write Ratio %</a:t>
            </a: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988" y="2321640"/>
            <a:ext cx="2032000" cy="444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t>16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88488" y="1783574"/>
            <a:ext cx="609600" cy="2552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i="1" dirty="0">
                <a:latin typeface="Helvetica" charset="0"/>
                <a:ea typeface="Helvetica" charset="0"/>
                <a:cs typeface="Helvetica" charset="0"/>
              </a:rPr>
              <a:t>writer</a:t>
            </a:r>
          </a:p>
        </p:txBody>
      </p:sp>
    </p:spTree>
    <p:extLst>
      <p:ext uri="{BB962C8B-B14F-4D97-AF65-F5344CB8AC3E}">
        <p14:creationId xmlns:p14="http://schemas.microsoft.com/office/powerpoint/2010/main" val="16826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animBg="1"/>
      <p:bldP spid="112" grpId="1" animBg="1"/>
      <p:bldP spid="112" grpId="2" animBg="1"/>
      <p:bldP spid="117" grpId="1" animBg="1"/>
      <p:bldP spid="119" grpId="0"/>
      <p:bldP spid="119" grpId="1"/>
      <p:bldP spid="120" grpId="0" animBg="1"/>
      <p:bldP spid="121" grpId="0" animBg="1"/>
      <p:bldP spid="121" grpId="1" animBg="1"/>
      <p:bldP spid="122" grpId="0" animBg="1"/>
      <p:bldP spid="123" grpId="0" animBg="1"/>
      <p:bldP spid="123" grpId="1" animBg="1"/>
      <p:bldP spid="129" grpId="0" animBg="1"/>
      <p:bldP spid="129" grpId="1" animBg="1"/>
      <p:bldP spid="130" grpId="0"/>
      <p:bldP spid="130" grpId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SpaceJMP</a:t>
            </a:r>
          </a:p>
        </p:txBody>
      </p:sp>
      <p:sp>
        <p:nvSpPr>
          <p:cNvPr id="4" name="Oval 3"/>
          <p:cNvSpPr/>
          <p:nvPr/>
        </p:nvSpPr>
        <p:spPr>
          <a:xfrm>
            <a:off x="677437" y="1103985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78565" y="1288407"/>
            <a:ext cx="2892310" cy="234852"/>
          </a:xfrm>
          <a:prstGeom prst="round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Physical Memory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78564" y="1681573"/>
            <a:ext cx="1338564" cy="149962"/>
            <a:chOff x="8082253" y="5818325"/>
            <a:chExt cx="1714341" cy="199750"/>
          </a:xfrm>
        </p:grpSpPr>
        <p:sp>
          <p:nvSpPr>
            <p:cNvPr id="16" name="Rounded Rectangle 15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VAS 1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32310" y="1682947"/>
            <a:ext cx="1338564" cy="149962"/>
            <a:chOff x="8082253" y="5818325"/>
            <a:chExt cx="1714341" cy="199750"/>
          </a:xfrm>
        </p:grpSpPr>
        <p:sp>
          <p:nvSpPr>
            <p:cNvPr id="20" name="Rounded Rectangle 19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VAS 2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68774" y="1888538"/>
            <a:ext cx="1338564" cy="149962"/>
            <a:chOff x="8082253" y="5818325"/>
            <a:chExt cx="1714341" cy="199750"/>
          </a:xfrm>
        </p:grpSpPr>
        <p:sp>
          <p:nvSpPr>
            <p:cNvPr id="28" name="Rounded Rectangle 27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VAS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5467" y="2818966"/>
            <a:ext cx="4306076" cy="1569660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Future Work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Persistence – fast reboots</a:t>
            </a:r>
            <a:endParaRPr lang="en-US" baseline="3000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Security – sandboxing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Semantics – transactions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Versioning – fast checkpointing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17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85500" y="1982433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15760" y="1527090"/>
            <a:ext cx="892623" cy="100002"/>
            <a:chOff x="8082253" y="5818325"/>
            <a:chExt cx="1714341" cy="199750"/>
          </a:xfrm>
          <a:solidFill>
            <a:schemeClr val="bg1">
              <a:lumMod val="85000"/>
            </a:schemeClr>
          </a:solidFill>
        </p:grpSpPr>
        <p:sp>
          <p:nvSpPr>
            <p:cNvPr id="36" name="Rounded Rectangle 35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sp>
        <p:nvSpPr>
          <p:cNvPr id="39" name="Oval 38"/>
          <p:cNvSpPr/>
          <p:nvPr/>
        </p:nvSpPr>
        <p:spPr>
          <a:xfrm>
            <a:off x="677144" y="1870723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15467" y="2293828"/>
            <a:ext cx="892623" cy="100002"/>
            <a:chOff x="8082253" y="5818325"/>
            <a:chExt cx="1714341" cy="199750"/>
          </a:xfrm>
          <a:solidFill>
            <a:schemeClr val="bg1">
              <a:lumMod val="85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11901" y="1501694"/>
            <a:ext cx="1338564" cy="149962"/>
            <a:chOff x="8082253" y="5818325"/>
            <a:chExt cx="1714341" cy="199750"/>
          </a:xfrm>
        </p:grpSpPr>
        <p:sp>
          <p:nvSpPr>
            <p:cNvPr id="49" name="Rounded Rectangle 48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attached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11901" y="2261384"/>
            <a:ext cx="1338564" cy="149962"/>
            <a:chOff x="8082253" y="5818325"/>
            <a:chExt cx="1714341" cy="199750"/>
          </a:xfrm>
        </p:grpSpPr>
        <p:sp>
          <p:nvSpPr>
            <p:cNvPr id="53" name="Rounded Rectangle 52"/>
            <p:cNvSpPr/>
            <p:nvPr/>
          </p:nvSpPr>
          <p:spPr>
            <a:xfrm>
              <a:off x="8082253" y="5820138"/>
              <a:ext cx="34274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482064" y="5820138"/>
              <a:ext cx="1086089" cy="197937"/>
            </a:xfrm>
            <a:prstGeom prst="roundRect">
              <a:avLst/>
            </a:prstGeom>
            <a:solidFill>
              <a:srgbClr val="BFE2CA"/>
            </a:solidFill>
            <a:ln w="19050">
              <a:solidFill>
                <a:srgbClr val="BFE2C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attached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9625223" y="5818325"/>
              <a:ext cx="171371" cy="197937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sp>
        <p:nvSpPr>
          <p:cNvPr id="56" name="Oval 55"/>
          <p:cNvSpPr/>
          <p:nvPr/>
        </p:nvSpPr>
        <p:spPr>
          <a:xfrm>
            <a:off x="2143038" y="1072296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</a:t>
            </a:r>
          </a:p>
        </p:txBody>
      </p:sp>
      <p:sp>
        <p:nvSpPr>
          <p:cNvPr id="57" name="Oval 56"/>
          <p:cNvSpPr/>
          <p:nvPr/>
        </p:nvSpPr>
        <p:spPr>
          <a:xfrm>
            <a:off x="2142745" y="1839034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</a:t>
            </a:r>
          </a:p>
        </p:txBody>
      </p:sp>
      <p:sp>
        <p:nvSpPr>
          <p:cNvPr id="58" name="Oval 57"/>
          <p:cNvSpPr/>
          <p:nvPr/>
        </p:nvSpPr>
        <p:spPr>
          <a:xfrm>
            <a:off x="7139246" y="1982433"/>
            <a:ext cx="458497" cy="368843"/>
          </a:xfrm>
          <a:prstGeom prst="ellipse">
            <a:avLst/>
          </a:prstGeom>
          <a:solidFill>
            <a:srgbClr val="0096D6"/>
          </a:solidFill>
          <a:ln w="19050" cap="rnd" cmpd="sng" algn="ctr">
            <a:solidFill>
              <a:srgbClr val="0096D6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392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32" grpId="0" animBg="1"/>
      <p:bldP spid="32" grpId="1" animBg="1"/>
      <p:bldP spid="39" grpId="0" animBg="1"/>
      <p:bldP spid="39" grpId="1" animBg="1"/>
      <p:bldP spid="56" grpId="0" animBg="1"/>
      <p:bldP spid="56" grpId="1" animBg="1"/>
      <p:bldP spid="57" grpId="0" animBg="1"/>
      <p:bldP spid="57" grpId="1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367448"/>
            <a:ext cx="5463988" cy="133595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Helvetica" charset="0"/>
                <a:ea typeface="Helvetica" charset="0"/>
                <a:cs typeface="Helvetica" charset="0"/>
              </a:rPr>
              <a:t>SpaceJMP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  <a:b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Programming with Multiple Virtual Address Spaces</a:t>
            </a:r>
            <a:endParaRPr lang="en-US" sz="4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541" y="1981200"/>
            <a:ext cx="5553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Izzat El Hajj, Alexander Merritt, Gerd Zellweger,</a:t>
            </a:r>
          </a:p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Dejan Milojicic, Reto Achermann, Paolo Faraboschi,</a:t>
            </a:r>
          </a:p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Wen-mei Hwu, Timothy Roscoe, Karsten Schwan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93" y="3214783"/>
            <a:ext cx="1541929" cy="6167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4257" y="2709795"/>
            <a:ext cx="2851297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Not enough virtual address bits!</a:t>
            </a:r>
            <a:endParaRPr lang="en-US" b="1" baseline="3000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4257" y="340812"/>
            <a:ext cx="2851297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Serialization is not necessary!</a:t>
            </a:r>
            <a:endParaRPr lang="en-US" b="1" baseline="3000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4257" y="1663803"/>
            <a:ext cx="28512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Don’t use filesystem!</a:t>
            </a:r>
            <a:endParaRPr lang="en-US" b="1" baseline="3000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4257" y="4032787"/>
            <a:ext cx="2851297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Let applications manage address spaces!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3493" y="4094833"/>
            <a:ext cx="5152603" cy="834614"/>
            <a:chOff x="-68793" y="4076903"/>
            <a:chExt cx="5152603" cy="83461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793" y="4076903"/>
              <a:ext cx="788247" cy="83461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878" y="4123878"/>
              <a:ext cx="1618488" cy="74066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2790" y="4356777"/>
              <a:ext cx="1341020" cy="274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7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Enormous Demand for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2" y="1064476"/>
            <a:ext cx="3227992" cy="301413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57200" y="4773239"/>
            <a:ext cx="326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Source: DOMO, </a:t>
            </a:r>
            <a:r>
              <a:rPr lang="en-US" sz="1050" i="1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 Never Sleeps 3.0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2015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9282" y="4078613"/>
            <a:ext cx="322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Helvetica" charset="0"/>
                <a:ea typeface="Helvetica" charset="0"/>
                <a:cs typeface="Helvetica" charset="0"/>
              </a:rPr>
              <a:t>“How much data is generated every minute?” </a:t>
            </a:r>
            <a:r>
              <a:rPr lang="en-US" baseline="3000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01644" y="1143489"/>
            <a:ext cx="4677016" cy="3887513"/>
            <a:chOff x="3901644" y="1143489"/>
            <a:chExt cx="4677016" cy="388751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976" y="1143489"/>
              <a:ext cx="3675146" cy="246798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18000000">
              <a:off x="4306101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2004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8000000">
              <a:off x="4640374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2005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8000000">
              <a:off x="4974647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2006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5308920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2007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5643193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2008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8000000">
              <a:off x="5977466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2009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8000000">
              <a:off x="6311739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2010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00">
              <a:off x="6646012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2011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8000000">
              <a:off x="6980285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2012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8000000">
              <a:off x="7314558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2013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8000000">
              <a:off x="7648834" y="364699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2014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951973" y="1523509"/>
              <a:ext cx="2227111" cy="276999"/>
              <a:chOff x="5253046" y="2486760"/>
              <a:chExt cx="2227111" cy="27699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253046" y="2533939"/>
                <a:ext cx="178571" cy="182641"/>
              </a:xfrm>
              <a:prstGeom prst="rect">
                <a:avLst/>
              </a:prstGeom>
              <a:solidFill>
                <a:srgbClr val="045C9A"/>
              </a:solidFill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34504" y="2486760"/>
                <a:ext cx="2045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Helvetica" charset="0"/>
                    <a:ea typeface="Helvetica" charset="0"/>
                    <a:cs typeface="Helvetica" charset="0"/>
                  </a:rPr>
                  <a:t>Invested Captial ($Billion)</a:t>
                </a:r>
                <a:endParaRPr lang="en-US" sz="140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60587" y="1973148"/>
              <a:ext cx="2021228" cy="276999"/>
              <a:chOff x="5106699" y="2732527"/>
              <a:chExt cx="2021228" cy="27699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5106699" y="2871026"/>
                <a:ext cx="324918" cy="0"/>
              </a:xfrm>
              <a:prstGeom prst="line">
                <a:avLst/>
              </a:prstGeom>
              <a:ln w="25400">
                <a:solidFill>
                  <a:srgbClr val="0EACE3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434504" y="2732527"/>
                <a:ext cx="16934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Helvetica" charset="0"/>
                    <a:ea typeface="Helvetica" charset="0"/>
                    <a:cs typeface="Helvetica" charset="0"/>
                  </a:rPr>
                  <a:t>No. of Deals</a:t>
                </a:r>
                <a:endParaRPr lang="en-US" sz="140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089930" y="131272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$5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89930" y="1733981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$4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89930" y="2155237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$3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89930" y="2576493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$2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89930" y="2997749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$1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27786" y="1311479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600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27786" y="1732735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500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27786" y="2153991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300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27786" y="2575247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200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27786" y="2996503"/>
              <a:ext cx="550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100</a:t>
              </a:r>
              <a:endParaRPr lang="en-US" sz="14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01644" y="4777086"/>
              <a:ext cx="45492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aseline="30000">
                  <a:solidFill>
                    <a:schemeClr val="bg1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2</a:t>
              </a:r>
              <a:r>
                <a:rPr lang="en-US" sz="1050">
                  <a:solidFill>
                    <a:schemeClr val="bg1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Source: SVB, </a:t>
              </a:r>
              <a:r>
                <a:rPr lang="en-US" sz="1050" i="1">
                  <a:solidFill>
                    <a:schemeClr val="bg1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Big Data Next: Capturing the Promise of Big Data</a:t>
              </a:r>
              <a:r>
                <a:rPr lang="en-US" sz="1050">
                  <a:solidFill>
                    <a:schemeClr val="bg1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, 2015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78848" y="4036201"/>
              <a:ext cx="3227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Helvetica" charset="0"/>
                  <a:ea typeface="Helvetica" charset="0"/>
                  <a:cs typeface="Helvetica" charset="0"/>
                </a:rPr>
                <a:t>Venture Investments in Big Data Analytics Companies</a:t>
              </a:r>
              <a:r>
                <a:rPr lang="en-US" baseline="3000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080620" y="2369803"/>
            <a:ext cx="564204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In-memory real-time analytics</a:t>
            </a:r>
            <a:endParaRPr lang="en-US" sz="2800" baseline="3000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Memory-Centric Computing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35197" y="1534253"/>
            <a:ext cx="0" cy="1541637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587844" y="1524628"/>
            <a:ext cx="702191" cy="0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7844" y="2038507"/>
            <a:ext cx="702191" cy="0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587844" y="3066265"/>
            <a:ext cx="702191" cy="0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141" y="3401732"/>
            <a:ext cx="3508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Shared nothing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Private DRAM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Network-only communication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Data marshaling</a:t>
            </a:r>
            <a:endParaRPr lang="en-US" sz="20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4918" y="1033972"/>
            <a:ext cx="795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Server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1335516" y="2442272"/>
            <a:ext cx="8842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Network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2598600" y="2321563"/>
            <a:ext cx="45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...</a:t>
            </a:r>
          </a:p>
        </p:txBody>
      </p:sp>
      <p:sp>
        <p:nvSpPr>
          <p:cNvPr id="105" name="TextBox 104"/>
          <p:cNvSpPr txBox="1"/>
          <p:nvPr/>
        </p:nvSpPr>
        <p:spPr>
          <a:xfrm rot="5400000">
            <a:off x="995561" y="2321552"/>
            <a:ext cx="45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...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98983" y="4671119"/>
            <a:ext cx="2857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Faraboschi, et al. </a:t>
            </a:r>
            <a:r>
              <a:rPr lang="en-US" sz="1050" i="1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Beyond Processor-Centric Operating Systems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. HotOS’15</a:t>
            </a:r>
            <a:endParaRPr lang="en-US" sz="110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9808" y="1373631"/>
            <a:ext cx="1046187" cy="315329"/>
            <a:chOff x="363445" y="1826670"/>
            <a:chExt cx="1046187" cy="315329"/>
          </a:xfrm>
        </p:grpSpPr>
        <p:sp>
          <p:nvSpPr>
            <p:cNvPr id="66" name="Rounded Rectangle 65"/>
            <p:cNvSpPr/>
            <p:nvPr/>
          </p:nvSpPr>
          <p:spPr>
            <a:xfrm>
              <a:off x="363445" y="1826670"/>
              <a:ext cx="1046187" cy="315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29551" y="1886161"/>
              <a:ext cx="913975" cy="196346"/>
              <a:chOff x="536736" y="1660833"/>
              <a:chExt cx="913975" cy="19634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077137" y="1660833"/>
                <a:ext cx="373574" cy="1963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rgbClr val="3A3A3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CPU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36736" y="1670311"/>
                <a:ext cx="497665" cy="177391"/>
              </a:xfrm>
              <a:prstGeom prst="round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DRAM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99807" y="1870417"/>
            <a:ext cx="1046187" cy="315329"/>
            <a:chOff x="363445" y="1826670"/>
            <a:chExt cx="1046187" cy="315329"/>
          </a:xfrm>
        </p:grpSpPr>
        <p:sp>
          <p:nvSpPr>
            <p:cNvPr id="82" name="Rounded Rectangle 81"/>
            <p:cNvSpPr/>
            <p:nvPr/>
          </p:nvSpPr>
          <p:spPr>
            <a:xfrm>
              <a:off x="363445" y="1826670"/>
              <a:ext cx="1046187" cy="315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29551" y="1886161"/>
              <a:ext cx="913975" cy="196346"/>
              <a:chOff x="536736" y="1660833"/>
              <a:chExt cx="913975" cy="196346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1077137" y="1660833"/>
                <a:ext cx="373574" cy="1963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rgbClr val="3A3A3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CPU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536736" y="1670311"/>
                <a:ext cx="497665" cy="177391"/>
              </a:xfrm>
              <a:prstGeom prst="round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DRAM</a:t>
                </a: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99806" y="2908600"/>
            <a:ext cx="1046187" cy="315329"/>
            <a:chOff x="363445" y="1826670"/>
            <a:chExt cx="1046187" cy="315329"/>
          </a:xfrm>
        </p:grpSpPr>
        <p:sp>
          <p:nvSpPr>
            <p:cNvPr id="98" name="Rounded Rectangle 97"/>
            <p:cNvSpPr/>
            <p:nvPr/>
          </p:nvSpPr>
          <p:spPr>
            <a:xfrm>
              <a:off x="363445" y="1826670"/>
              <a:ext cx="1046187" cy="315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29551" y="1886161"/>
              <a:ext cx="913975" cy="196346"/>
              <a:chOff x="536736" y="1660833"/>
              <a:chExt cx="913975" cy="196346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1077137" y="1660833"/>
                <a:ext cx="373574" cy="1963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rgbClr val="3A3A3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CPU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536736" y="1670311"/>
                <a:ext cx="497665" cy="177391"/>
              </a:xfrm>
              <a:prstGeom prst="round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DRAM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357959" y="1373631"/>
            <a:ext cx="1046187" cy="315329"/>
            <a:chOff x="2583669" y="1582927"/>
            <a:chExt cx="1046187" cy="315329"/>
          </a:xfrm>
        </p:grpSpPr>
        <p:sp>
          <p:nvSpPr>
            <p:cNvPr id="123" name="Rounded Rectangle 122"/>
            <p:cNvSpPr/>
            <p:nvPr/>
          </p:nvSpPr>
          <p:spPr>
            <a:xfrm>
              <a:off x="2583669" y="1582927"/>
              <a:ext cx="1046187" cy="315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59624" y="1647570"/>
              <a:ext cx="905701" cy="196346"/>
              <a:chOff x="2659624" y="1647570"/>
              <a:chExt cx="905701" cy="196346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2659624" y="1647570"/>
                <a:ext cx="373574" cy="1963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rgbClr val="3A3A3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CPU</a:t>
                </a: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3067660" y="1657048"/>
                <a:ext cx="497665" cy="177391"/>
              </a:xfrm>
              <a:prstGeom prst="round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DRAM</a:t>
                </a: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2348908" y="1880842"/>
            <a:ext cx="1046187" cy="315329"/>
            <a:chOff x="2583669" y="1582927"/>
            <a:chExt cx="1046187" cy="315329"/>
          </a:xfrm>
        </p:grpSpPr>
        <p:sp>
          <p:nvSpPr>
            <p:cNvPr id="128" name="Rounded Rectangle 127"/>
            <p:cNvSpPr/>
            <p:nvPr/>
          </p:nvSpPr>
          <p:spPr>
            <a:xfrm>
              <a:off x="2583669" y="1582927"/>
              <a:ext cx="1046187" cy="315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659624" y="1647570"/>
              <a:ext cx="905701" cy="196346"/>
              <a:chOff x="2659624" y="1647570"/>
              <a:chExt cx="905701" cy="196346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2659624" y="1647570"/>
                <a:ext cx="373574" cy="1963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rgbClr val="3A3A3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CPU</a:t>
                </a: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3067660" y="1657048"/>
                <a:ext cx="497665" cy="177391"/>
              </a:xfrm>
              <a:prstGeom prst="round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DRAM</a:t>
                </a: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2324400" y="2894185"/>
            <a:ext cx="1046187" cy="315329"/>
            <a:chOff x="2583669" y="1582927"/>
            <a:chExt cx="1046187" cy="315329"/>
          </a:xfrm>
        </p:grpSpPr>
        <p:sp>
          <p:nvSpPr>
            <p:cNvPr id="133" name="Rounded Rectangle 132"/>
            <p:cNvSpPr/>
            <p:nvPr/>
          </p:nvSpPr>
          <p:spPr>
            <a:xfrm>
              <a:off x="2583669" y="1582927"/>
              <a:ext cx="1046187" cy="315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2659624" y="1647570"/>
              <a:ext cx="905701" cy="196346"/>
              <a:chOff x="2659624" y="1647570"/>
              <a:chExt cx="905701" cy="196346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2659624" y="1647570"/>
                <a:ext cx="373574" cy="1963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rgbClr val="3A3A3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CPU</a:t>
                </a:r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3067660" y="1657048"/>
                <a:ext cx="497665" cy="177391"/>
              </a:xfrm>
              <a:prstGeom prst="round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DRAM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897976" y="944786"/>
            <a:ext cx="1199584" cy="2430328"/>
            <a:chOff x="5897976" y="1098896"/>
            <a:chExt cx="1199584" cy="2430328"/>
          </a:xfrm>
        </p:grpSpPr>
        <p:grpSp>
          <p:nvGrpSpPr>
            <p:cNvPr id="19" name="Group 18"/>
            <p:cNvGrpSpPr/>
            <p:nvPr/>
          </p:nvGrpSpPr>
          <p:grpSpPr>
            <a:xfrm>
              <a:off x="6163984" y="1686833"/>
              <a:ext cx="655573" cy="1842391"/>
              <a:chOff x="6163984" y="1686833"/>
              <a:chExt cx="655573" cy="1842391"/>
            </a:xfrm>
          </p:grpSpPr>
          <p:sp>
            <p:nvSpPr>
              <p:cNvPr id="3" name="Triangle 2"/>
              <p:cNvSpPr/>
              <p:nvPr/>
            </p:nvSpPr>
            <p:spPr>
              <a:xfrm rot="16200000">
                <a:off x="5570577" y="2280243"/>
                <a:ext cx="1842388" cy="655573"/>
              </a:xfrm>
              <a:prstGeom prst="triangle">
                <a:avLst>
                  <a:gd name="adj" fmla="val 90211"/>
                </a:avLst>
              </a:prstGeom>
              <a:solidFill>
                <a:srgbClr val="00B0F0">
                  <a:alpha val="20000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riangle 80"/>
              <p:cNvSpPr/>
              <p:nvPr/>
            </p:nvSpPr>
            <p:spPr>
              <a:xfrm rot="16200000">
                <a:off x="5570577" y="2280241"/>
                <a:ext cx="1842387" cy="655573"/>
              </a:xfrm>
              <a:prstGeom prst="triangle">
                <a:avLst>
                  <a:gd name="adj" fmla="val 63878"/>
                </a:avLst>
              </a:prstGeom>
              <a:solidFill>
                <a:srgbClr val="00B0F0">
                  <a:alpha val="20000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iangle 83"/>
              <p:cNvSpPr/>
              <p:nvPr/>
            </p:nvSpPr>
            <p:spPr>
              <a:xfrm rot="16200000">
                <a:off x="5570577" y="2280241"/>
                <a:ext cx="1842387" cy="655573"/>
              </a:xfrm>
              <a:prstGeom prst="triangle">
                <a:avLst>
                  <a:gd name="adj" fmla="val 40152"/>
                </a:avLst>
              </a:prstGeom>
              <a:solidFill>
                <a:srgbClr val="00B0F0">
                  <a:alpha val="20000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iangle 84"/>
              <p:cNvSpPr/>
              <p:nvPr/>
            </p:nvSpPr>
            <p:spPr>
              <a:xfrm rot="16200000">
                <a:off x="5570577" y="2280240"/>
                <a:ext cx="1842387" cy="655573"/>
              </a:xfrm>
              <a:prstGeom prst="triangle">
                <a:avLst>
                  <a:gd name="adj" fmla="val 13558"/>
                </a:avLst>
              </a:prstGeom>
              <a:solidFill>
                <a:srgbClr val="00B0F0">
                  <a:alpha val="20000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897976" y="1098896"/>
              <a:ext cx="1199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High Radix Switches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572000" y="3401764"/>
            <a:ext cx="42048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Shared something</a:t>
            </a:r>
            <a:r>
              <a:rPr lang="en-US" baseline="30000">
                <a:latin typeface="Helvetica" charset="0"/>
                <a:ea typeface="Helvetica" charset="0"/>
                <a:cs typeface="Helvetica" charset="0"/>
              </a:rPr>
              <a:t>1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Private DRAM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Global NVM pool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Byte-addressable</a:t>
            </a:r>
          </a:p>
          <a:p>
            <a:pPr lvl="1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Near-uniform latency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02302" y="1258565"/>
            <a:ext cx="2224470" cy="2013908"/>
            <a:chOff x="3802302" y="1412675"/>
            <a:chExt cx="2224470" cy="2013908"/>
          </a:xfrm>
        </p:grpSpPr>
        <p:sp>
          <p:nvSpPr>
            <p:cNvPr id="74" name="TextBox 73"/>
            <p:cNvSpPr txBox="1"/>
            <p:nvPr/>
          </p:nvSpPr>
          <p:spPr>
            <a:xfrm>
              <a:off x="5081640" y="1412675"/>
              <a:ext cx="844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Blade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28101" y="1892969"/>
              <a:ext cx="146098" cy="1400974"/>
              <a:chOff x="4954847" y="1892969"/>
              <a:chExt cx="146098" cy="1400974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4954847" y="1892969"/>
                <a:ext cx="0" cy="140097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4954848" y="1908293"/>
                <a:ext cx="14609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4954848" y="2358723"/>
                <a:ext cx="14609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954848" y="2824477"/>
                <a:ext cx="14609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954848" y="3280606"/>
                <a:ext cx="14609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 rot="5400000">
              <a:off x="5440016" y="2593891"/>
              <a:ext cx="454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...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802302" y="2630752"/>
              <a:ext cx="688220" cy="0"/>
            </a:xfrm>
            <a:prstGeom prst="line">
              <a:avLst/>
            </a:prstGeom>
            <a:ln w="53975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4976287" y="1752731"/>
              <a:ext cx="1046187" cy="315329"/>
              <a:chOff x="363445" y="1826670"/>
              <a:chExt cx="1046187" cy="315329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363445" y="1826670"/>
                <a:ext cx="1046187" cy="31532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429551" y="1886161"/>
                <a:ext cx="913975" cy="196346"/>
                <a:chOff x="536736" y="1660833"/>
                <a:chExt cx="913975" cy="196346"/>
              </a:xfrm>
            </p:grpSpPr>
            <p:sp>
              <p:nvSpPr>
                <p:cNvPr id="140" name="Rounded Rectangle 139"/>
                <p:cNvSpPr/>
                <p:nvPr/>
              </p:nvSpPr>
              <p:spPr>
                <a:xfrm>
                  <a:off x="1077137" y="1660833"/>
                  <a:ext cx="373574" cy="196346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rgbClr val="3A3A3A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SoC</a:t>
                  </a:r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536736" y="1670311"/>
                  <a:ext cx="497665" cy="177391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DRAM</a:t>
                  </a: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4973782" y="2197351"/>
              <a:ext cx="1046187" cy="315329"/>
              <a:chOff x="363445" y="1826670"/>
              <a:chExt cx="1046187" cy="315329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363445" y="1826670"/>
                <a:ext cx="1046187" cy="31532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429551" y="1886161"/>
                <a:ext cx="913975" cy="196346"/>
                <a:chOff x="536736" y="1660833"/>
                <a:chExt cx="913975" cy="196346"/>
              </a:xfrm>
            </p:grpSpPr>
            <p:sp>
              <p:nvSpPr>
                <p:cNvPr id="145" name="Rounded Rectangle 144"/>
                <p:cNvSpPr/>
                <p:nvPr/>
              </p:nvSpPr>
              <p:spPr>
                <a:xfrm>
                  <a:off x="1077137" y="1660833"/>
                  <a:ext cx="373574" cy="196346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rgbClr val="3A3A3A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SoC</a:t>
                  </a:r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>
                  <a:off x="536736" y="1670311"/>
                  <a:ext cx="497665" cy="177391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DRAM</a:t>
                  </a:r>
                </a:p>
              </p:txBody>
            </p:sp>
          </p:grpSp>
        </p:grpSp>
        <p:grpSp>
          <p:nvGrpSpPr>
            <p:cNvPr id="147" name="Group 146"/>
            <p:cNvGrpSpPr/>
            <p:nvPr/>
          </p:nvGrpSpPr>
          <p:grpSpPr>
            <a:xfrm>
              <a:off x="4980585" y="3111254"/>
              <a:ext cx="1046187" cy="315329"/>
              <a:chOff x="363445" y="1826670"/>
              <a:chExt cx="1046187" cy="315329"/>
            </a:xfrm>
          </p:grpSpPr>
          <p:sp>
            <p:nvSpPr>
              <p:cNvPr id="148" name="Rounded Rectangle 147"/>
              <p:cNvSpPr/>
              <p:nvPr/>
            </p:nvSpPr>
            <p:spPr>
              <a:xfrm>
                <a:off x="363445" y="1826670"/>
                <a:ext cx="1046187" cy="31532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429551" y="1886161"/>
                <a:ext cx="913975" cy="196346"/>
                <a:chOff x="536736" y="1660833"/>
                <a:chExt cx="913975" cy="196346"/>
              </a:xfrm>
            </p:grpSpPr>
            <p:sp>
              <p:nvSpPr>
                <p:cNvPr id="150" name="Rounded Rectangle 149"/>
                <p:cNvSpPr/>
                <p:nvPr/>
              </p:nvSpPr>
              <p:spPr>
                <a:xfrm>
                  <a:off x="1077137" y="1660833"/>
                  <a:ext cx="373574" cy="196346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rgbClr val="3A3A3A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SoC</a:t>
                  </a: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>
                <a:xfrm>
                  <a:off x="536736" y="1670311"/>
                  <a:ext cx="497665" cy="177391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DRAM</a:t>
                  </a:r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6999473" y="1111595"/>
            <a:ext cx="1206063" cy="2356616"/>
            <a:chOff x="6999473" y="1265705"/>
            <a:chExt cx="1206063" cy="2356616"/>
          </a:xfrm>
        </p:grpSpPr>
        <p:sp>
          <p:nvSpPr>
            <p:cNvPr id="60" name="TextBox 59"/>
            <p:cNvSpPr txBox="1"/>
            <p:nvPr/>
          </p:nvSpPr>
          <p:spPr>
            <a:xfrm>
              <a:off x="7534782" y="1265705"/>
              <a:ext cx="670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NVM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999473" y="1581565"/>
              <a:ext cx="1075164" cy="2040756"/>
              <a:chOff x="6999473" y="1581565"/>
              <a:chExt cx="1075164" cy="204075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99473" y="1581565"/>
                <a:ext cx="1075164" cy="2040756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089091" y="1684589"/>
                <a:ext cx="895929" cy="1834709"/>
                <a:chOff x="7093727" y="1676842"/>
                <a:chExt cx="895929" cy="1834709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7093727" y="1676842"/>
                  <a:ext cx="895929" cy="1808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093727" y="1913108"/>
                  <a:ext cx="895929" cy="1808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093727" y="2149374"/>
                  <a:ext cx="895929" cy="1808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093727" y="2385640"/>
                  <a:ext cx="895929" cy="1808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093727" y="2621906"/>
                  <a:ext cx="895929" cy="1808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093727" y="2858172"/>
                  <a:ext cx="895929" cy="1808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7093727" y="3094438"/>
                  <a:ext cx="895929" cy="1808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093727" y="3330704"/>
                  <a:ext cx="895929" cy="1808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7536759" y="1181853"/>
            <a:ext cx="1105999" cy="1359663"/>
            <a:chOff x="7559049" y="1513677"/>
            <a:chExt cx="1105999" cy="1359663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049" y="1801086"/>
              <a:ext cx="823974" cy="784847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 rot="5400000">
              <a:off x="7831328" y="2039620"/>
              <a:ext cx="135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Memristor</a:t>
              </a:r>
              <a:endParaRPr lang="en-US" sz="1400" baseline="300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62559" y="2322633"/>
            <a:ext cx="1122635" cy="1359663"/>
            <a:chOff x="7564165" y="2835128"/>
            <a:chExt cx="1122635" cy="1359663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165" y="3102973"/>
              <a:ext cx="823974" cy="823974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 rot="5400000">
              <a:off x="7853080" y="3361071"/>
              <a:ext cx="135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3D XPoint</a:t>
              </a:r>
              <a:endParaRPr lang="en-US" sz="1400" baseline="300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6205044" y="2312402"/>
            <a:ext cx="10623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load + store</a:t>
            </a:r>
          </a:p>
        </p:txBody>
      </p:sp>
    </p:spTree>
    <p:extLst>
      <p:ext uri="{BB962C8B-B14F-4D97-AF65-F5344CB8AC3E}">
        <p14:creationId xmlns:p14="http://schemas.microsoft.com/office/powerpoint/2010/main" val="18436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Sharing Pointer-Based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95794" y="1400687"/>
            <a:ext cx="3508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Serialization via file system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Marshaling costs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Secondary representation</a:t>
            </a:r>
          </a:p>
          <a:p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Region-based programming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Fixed base addresses</a:t>
            </a:r>
            <a:br>
              <a:rPr lang="en-US">
                <a:latin typeface="Helvetica" charset="0"/>
                <a:ea typeface="Helvetica" charset="0"/>
                <a:cs typeface="Helvetica" charset="0"/>
              </a:rPr>
            </a:br>
            <a:r>
              <a:rPr lang="en-US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region conflicts!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Special pointers</a:t>
            </a:r>
            <a:br>
              <a:rPr lang="en-US">
                <a:latin typeface="Helvetica" charset="0"/>
                <a:ea typeface="Helvetica" charset="0"/>
                <a:cs typeface="Helvetica" charset="0"/>
              </a:rPr>
            </a:br>
            <a:r>
              <a:rPr lang="en-US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map+swizzling or use offsets!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22684" y="2880935"/>
            <a:ext cx="2194477" cy="307777"/>
            <a:chOff x="1622684" y="2853776"/>
            <a:chExt cx="2194477" cy="307777"/>
          </a:xfrm>
        </p:grpSpPr>
        <p:sp>
          <p:nvSpPr>
            <p:cNvPr id="29" name="Rounded Rectangle 28"/>
            <p:cNvSpPr/>
            <p:nvPr/>
          </p:nvSpPr>
          <p:spPr>
            <a:xfrm>
              <a:off x="1622684" y="2904341"/>
              <a:ext cx="745856" cy="2066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62785" y="2853776"/>
              <a:ext cx="145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Memory Region</a:t>
              </a:r>
              <a:endParaRPr lang="en-US" sz="16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972" y="2377678"/>
            <a:ext cx="4718878" cy="307777"/>
            <a:chOff x="321972" y="2377678"/>
            <a:chExt cx="4718878" cy="307777"/>
          </a:xfrm>
        </p:grpSpPr>
        <p:sp>
          <p:nvSpPr>
            <p:cNvPr id="43" name="Rounded Rectangle 42"/>
            <p:cNvSpPr/>
            <p:nvPr/>
          </p:nvSpPr>
          <p:spPr>
            <a:xfrm>
              <a:off x="321972" y="2391009"/>
              <a:ext cx="4613362" cy="294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42376" y="2377678"/>
              <a:ext cx="209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Virtual Address Space</a:t>
              </a:r>
              <a:endParaRPr lang="en-US" sz="16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0417" y="4129402"/>
            <a:ext cx="1315892" cy="700368"/>
            <a:chOff x="831324" y="4266636"/>
            <a:chExt cx="1315892" cy="700368"/>
          </a:xfrm>
        </p:grpSpPr>
        <p:sp>
          <p:nvSpPr>
            <p:cNvPr id="52" name="TextBox 51"/>
            <p:cNvSpPr txBox="1"/>
            <p:nvPr/>
          </p:nvSpPr>
          <p:spPr>
            <a:xfrm>
              <a:off x="831324" y="4443784"/>
              <a:ext cx="1315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>
                  <a:latin typeface="Helvetica" charset="0"/>
                  <a:ea typeface="Helvetica" charset="0"/>
                  <a:cs typeface="Helvetica" charset="0"/>
                </a:rPr>
                <a:t>region pointer</a:t>
              </a:r>
            </a:p>
            <a:p>
              <a:pPr algn="ctr"/>
              <a:r>
                <a:rPr lang="en-US" sz="1400" i="1">
                  <a:latin typeface="Helvetica" charset="0"/>
                  <a:ea typeface="Helvetica" charset="0"/>
                  <a:cs typeface="Helvetica" charset="0"/>
                </a:rPr>
                <a:t>(absolute)</a:t>
              </a:r>
              <a:endParaRPr lang="en-US" sz="1600" i="1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242957" y="4266636"/>
              <a:ext cx="511576" cy="17730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en-US" sz="1050">
                  <a:solidFill>
                    <a:schemeClr val="bg1">
                      <a:lumMod val="6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sz="1050">
                  <a:solidFill>
                    <a:prstClr val="black"/>
                  </a:solidFill>
                  <a:latin typeface="Consolas" charset="0"/>
                  <a:ea typeface="Consolas" charset="0"/>
                  <a:cs typeface="Consolas" charset="0"/>
                </a:rPr>
                <a:t>8D40</a:t>
              </a:r>
              <a:endParaRPr lang="en-US" sz="11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5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86935" y="1594171"/>
            <a:ext cx="2769414" cy="0"/>
          </a:xfrm>
          <a:prstGeom prst="line">
            <a:avLst/>
          </a:prstGeom>
          <a:ln w="15875"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4693" y="1320994"/>
            <a:ext cx="3237739" cy="753639"/>
            <a:chOff x="826467" y="1319470"/>
            <a:chExt cx="3237739" cy="753639"/>
          </a:xfrm>
        </p:grpSpPr>
        <p:sp>
          <p:nvSpPr>
            <p:cNvPr id="32" name="Rounded Rectangle 31"/>
            <p:cNvSpPr/>
            <p:nvPr/>
          </p:nvSpPr>
          <p:spPr>
            <a:xfrm>
              <a:off x="826467" y="1319470"/>
              <a:ext cx="3237739" cy="472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42072" y="1765332"/>
              <a:ext cx="2810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Helvetica" charset="0"/>
                  <a:ea typeface="Helvetica" charset="0"/>
                  <a:cs typeface="Helvetica" charset="0"/>
                </a:rPr>
                <a:t>Contiguous Virtual Region</a:t>
              </a:r>
              <a:endParaRPr lang="en-US" sz="1600" b="1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76909" y="1343084"/>
            <a:ext cx="1395083" cy="430887"/>
            <a:chOff x="876909" y="1343084"/>
            <a:chExt cx="1395083" cy="430887"/>
          </a:xfrm>
        </p:grpSpPr>
        <p:grpSp>
          <p:nvGrpSpPr>
            <p:cNvPr id="13" name="Group 12"/>
            <p:cNvGrpSpPr/>
            <p:nvPr/>
          </p:nvGrpSpPr>
          <p:grpSpPr>
            <a:xfrm>
              <a:off x="876909" y="1343084"/>
              <a:ext cx="1076098" cy="430887"/>
              <a:chOff x="629863" y="1126456"/>
              <a:chExt cx="1076098" cy="430887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60903" y="1159050"/>
                <a:ext cx="888730" cy="36055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29863" y="1126456"/>
                <a:ext cx="1076098" cy="430887"/>
              </a:xfrm>
              <a:prstGeom prst="rect">
                <a:avLst/>
              </a:prstGeom>
              <a:noFill/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sz="1100" i="1">
                    <a:latin typeface="Consolas" charset="0"/>
                    <a:ea typeface="Consolas" charset="0"/>
                    <a:cs typeface="Consolas" charset="0"/>
                  </a:rPr>
                  <a:t>list</a:t>
                </a:r>
                <a:r>
                  <a:rPr lang="en-US" sz="1100">
                    <a:latin typeface="Consolas" charset="0"/>
                    <a:ea typeface="Consolas" charset="0"/>
                    <a:cs typeface="Consolas" charset="0"/>
                  </a:rPr>
                  <a:t>|0x8D40</a:t>
                </a:r>
              </a:p>
              <a:p>
                <a:r>
                  <a:rPr lang="en-US" sz="1100" i="1">
                    <a:latin typeface="Consolas" charset="0"/>
                    <a:ea typeface="Consolas" charset="0"/>
                    <a:cs typeface="Consolas" charset="0"/>
                  </a:rPr>
                  <a:t>tree</a:t>
                </a:r>
                <a:r>
                  <a:rPr lang="en-US" sz="1100">
                    <a:latin typeface="Consolas" charset="0"/>
                    <a:ea typeface="Consolas" charset="0"/>
                    <a:cs typeface="Consolas" charset="0"/>
                  </a:rPr>
                  <a:t>|</a:t>
                </a:r>
                <a:r>
                  <a:rPr lang="en-US" sz="1100" i="1">
                    <a:latin typeface="Consolas" charset="0"/>
                    <a:ea typeface="Consolas" charset="0"/>
                    <a:cs typeface="Consolas" charset="0"/>
                  </a:rPr>
                  <a:t>null</a:t>
                </a:r>
                <a:endParaRPr lang="en-US" sz="1200" i="1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1765425" y="1369078"/>
              <a:ext cx="506567" cy="79476"/>
            </a:xfrm>
            <a:custGeom>
              <a:avLst/>
              <a:gdLst>
                <a:gd name="connsiteX0" fmla="*/ 0 w 235390"/>
                <a:gd name="connsiteY0" fmla="*/ 63405 h 63405"/>
                <a:gd name="connsiteX1" fmla="*/ 144856 w 235390"/>
                <a:gd name="connsiteY1" fmla="*/ 30 h 63405"/>
                <a:gd name="connsiteX2" fmla="*/ 235390 w 235390"/>
                <a:gd name="connsiteY2" fmla="*/ 54351 h 6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5390" h="63405">
                  <a:moveTo>
                    <a:pt x="0" y="63405"/>
                  </a:moveTo>
                  <a:cubicBezTo>
                    <a:pt x="52812" y="32472"/>
                    <a:pt x="105624" y="1539"/>
                    <a:pt x="144856" y="30"/>
                  </a:cubicBezTo>
                  <a:cubicBezTo>
                    <a:pt x="184088" y="-1479"/>
                    <a:pt x="235390" y="54351"/>
                    <a:pt x="235390" y="5435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50694" y="1042421"/>
            <a:ext cx="139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Symbol Table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62741" y="1042158"/>
            <a:ext cx="212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Pointer Data Structure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91829" y="1368995"/>
            <a:ext cx="1640412" cy="381575"/>
            <a:chOff x="2044783" y="1152367"/>
            <a:chExt cx="1640412" cy="381575"/>
          </a:xfrm>
        </p:grpSpPr>
        <p:sp>
          <p:nvSpPr>
            <p:cNvPr id="33" name="Rounded Rectangle 32"/>
            <p:cNvSpPr/>
            <p:nvPr/>
          </p:nvSpPr>
          <p:spPr>
            <a:xfrm>
              <a:off x="2044783" y="1227716"/>
              <a:ext cx="265263" cy="142877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8565" y="1391065"/>
              <a:ext cx="265263" cy="142877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29702" y="1152367"/>
              <a:ext cx="265263" cy="142877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262050" y="1339254"/>
              <a:ext cx="265263" cy="142877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325543" y="1280664"/>
              <a:ext cx="209424" cy="198068"/>
            </a:xfrm>
            <a:custGeom>
              <a:avLst/>
              <a:gdLst>
                <a:gd name="connsiteX0" fmla="*/ 1195 w 209424"/>
                <a:gd name="connsiteY0" fmla="*/ 4928 h 198068"/>
                <a:gd name="connsiteX1" fmla="*/ 118890 w 209424"/>
                <a:gd name="connsiteY1" fmla="*/ 23035 h 198068"/>
                <a:gd name="connsiteX2" fmla="*/ 1195 w 209424"/>
                <a:gd name="connsiteY2" fmla="*/ 185997 h 198068"/>
                <a:gd name="connsiteX3" fmla="*/ 209424 w 209424"/>
                <a:gd name="connsiteY3" fmla="*/ 185997 h 19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24" h="198068">
                  <a:moveTo>
                    <a:pt x="1195" y="4928"/>
                  </a:moveTo>
                  <a:cubicBezTo>
                    <a:pt x="60042" y="-1108"/>
                    <a:pt x="118890" y="-7143"/>
                    <a:pt x="118890" y="23035"/>
                  </a:cubicBezTo>
                  <a:cubicBezTo>
                    <a:pt x="118890" y="53213"/>
                    <a:pt x="-13894" y="158837"/>
                    <a:pt x="1195" y="185997"/>
                  </a:cubicBezTo>
                  <a:cubicBezTo>
                    <a:pt x="16284" y="213157"/>
                    <a:pt x="209424" y="185997"/>
                    <a:pt x="209424" y="18599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833732" y="1399538"/>
              <a:ext cx="398352" cy="67123"/>
            </a:xfrm>
            <a:custGeom>
              <a:avLst/>
              <a:gdLst>
                <a:gd name="connsiteX0" fmla="*/ 0 w 398352"/>
                <a:gd name="connsiteY0" fmla="*/ 67123 h 67123"/>
                <a:gd name="connsiteX1" fmla="*/ 190123 w 398352"/>
                <a:gd name="connsiteY1" fmla="*/ 3749 h 67123"/>
                <a:gd name="connsiteX2" fmla="*/ 398352 w 398352"/>
                <a:gd name="connsiteY2" fmla="*/ 12803 h 6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352" h="67123">
                  <a:moveTo>
                    <a:pt x="0" y="67123"/>
                  </a:moveTo>
                  <a:cubicBezTo>
                    <a:pt x="61865" y="39962"/>
                    <a:pt x="123731" y="12802"/>
                    <a:pt x="190123" y="3749"/>
                  </a:cubicBezTo>
                  <a:cubicBezTo>
                    <a:pt x="256515" y="-5304"/>
                    <a:pt x="327433" y="3749"/>
                    <a:pt x="398352" y="1280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14801" y="1222218"/>
              <a:ext cx="670394" cy="199176"/>
            </a:xfrm>
            <a:custGeom>
              <a:avLst/>
              <a:gdLst>
                <a:gd name="connsiteX0" fmla="*/ 543208 w 670394"/>
                <a:gd name="connsiteY0" fmla="*/ 199176 h 199176"/>
                <a:gd name="connsiteX1" fmla="*/ 660903 w 670394"/>
                <a:gd name="connsiteY1" fmla="*/ 162962 h 199176"/>
                <a:gd name="connsiteX2" fmla="*/ 588475 w 670394"/>
                <a:gd name="connsiteY2" fmla="*/ 27160 h 199176"/>
                <a:gd name="connsiteX3" fmla="*/ 0 w 670394"/>
                <a:gd name="connsiteY3" fmla="*/ 0 h 1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94" h="199176">
                  <a:moveTo>
                    <a:pt x="543208" y="199176"/>
                  </a:moveTo>
                  <a:cubicBezTo>
                    <a:pt x="598283" y="195403"/>
                    <a:pt x="653359" y="191631"/>
                    <a:pt x="660903" y="162962"/>
                  </a:cubicBezTo>
                  <a:cubicBezTo>
                    <a:pt x="668448" y="134293"/>
                    <a:pt x="698625" y="54320"/>
                    <a:pt x="588475" y="27160"/>
                  </a:cubicBezTo>
                  <a:cubicBezTo>
                    <a:pt x="478325" y="0"/>
                    <a:pt x="239162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 rot="16200000">
            <a:off x="131469" y="1414703"/>
            <a:ext cx="115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nsolas" charset="0"/>
                <a:ea typeface="Consolas" charset="0"/>
                <a:cs typeface="Consolas" charset="0"/>
              </a:rPr>
              <a:t>0x8000</a:t>
            </a:r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31324" y="2103465"/>
            <a:ext cx="1504452" cy="822585"/>
            <a:chOff x="831324" y="2103465"/>
            <a:chExt cx="1504452" cy="822585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410068" y="2713841"/>
              <a:ext cx="212616" cy="212209"/>
            </a:xfrm>
            <a:prstGeom prst="line">
              <a:avLst/>
            </a:prstGeom>
            <a:ln w="19050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31324" y="2103465"/>
              <a:ext cx="1157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Consolas" charset="0"/>
                  <a:ea typeface="Consolas" charset="0"/>
                  <a:cs typeface="Consolas" charset="0"/>
                </a:rPr>
                <a:t>0x8000</a:t>
              </a:r>
              <a:endParaRPr lang="en-US" sz="160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123160" y="2699648"/>
              <a:ext cx="212616" cy="212209"/>
            </a:xfrm>
            <a:prstGeom prst="line">
              <a:avLst/>
            </a:prstGeom>
            <a:ln w="19050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1377304" y="2394357"/>
              <a:ext cx="745856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972" y="3359960"/>
            <a:ext cx="4718878" cy="309687"/>
            <a:chOff x="321972" y="3359960"/>
            <a:chExt cx="4718878" cy="309687"/>
          </a:xfrm>
        </p:grpSpPr>
        <p:grpSp>
          <p:nvGrpSpPr>
            <p:cNvPr id="19" name="Group 18"/>
            <p:cNvGrpSpPr/>
            <p:nvPr/>
          </p:nvGrpSpPr>
          <p:grpSpPr>
            <a:xfrm>
              <a:off x="321972" y="3359960"/>
              <a:ext cx="4718878" cy="307778"/>
              <a:chOff x="321972" y="3359960"/>
              <a:chExt cx="4718878" cy="30777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21972" y="3373292"/>
                <a:ext cx="4613362" cy="29444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2376" y="3359960"/>
                <a:ext cx="2098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Helvetica" charset="0"/>
                    <a:ea typeface="Helvetica" charset="0"/>
                    <a:cs typeface="Helvetica" charset="0"/>
                  </a:rPr>
                  <a:t>Virtual Address Space</a:t>
                </a:r>
                <a:endParaRPr lang="en-US" sz="16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1676482" y="3375201"/>
              <a:ext cx="363438" cy="2944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rgbClr val="99745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L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7304" y="3161196"/>
            <a:ext cx="927462" cy="331162"/>
            <a:chOff x="1377304" y="3161196"/>
            <a:chExt cx="927462" cy="331162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039920" y="3161554"/>
              <a:ext cx="264846" cy="196308"/>
            </a:xfrm>
            <a:prstGeom prst="line">
              <a:avLst/>
            </a:prstGeom>
            <a:ln w="19050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377304" y="3161196"/>
              <a:ext cx="264846" cy="196308"/>
            </a:xfrm>
            <a:prstGeom prst="line">
              <a:avLst/>
            </a:prstGeom>
            <a:ln w="19050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Explosion 1 70"/>
            <p:cNvSpPr/>
            <p:nvPr/>
          </p:nvSpPr>
          <p:spPr>
            <a:xfrm>
              <a:off x="1844209" y="3198135"/>
              <a:ext cx="413198" cy="294223"/>
            </a:xfrm>
            <a:prstGeom prst="irregularSeal1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1972" y="3151597"/>
            <a:ext cx="4690341" cy="1752588"/>
            <a:chOff x="321972" y="3151597"/>
            <a:chExt cx="4690341" cy="1752588"/>
          </a:xfrm>
        </p:grpSpPr>
        <p:grpSp>
          <p:nvGrpSpPr>
            <p:cNvPr id="80" name="Group 79"/>
            <p:cNvGrpSpPr/>
            <p:nvPr/>
          </p:nvGrpSpPr>
          <p:grpSpPr>
            <a:xfrm>
              <a:off x="321972" y="3151597"/>
              <a:ext cx="1982794" cy="823917"/>
              <a:chOff x="321972" y="3151597"/>
              <a:chExt cx="1982794" cy="82391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21972" y="3667737"/>
                <a:ext cx="11574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Consolas" charset="0"/>
                    <a:ea typeface="Consolas" charset="0"/>
                    <a:cs typeface="Consolas" charset="0"/>
                  </a:rPr>
                  <a:t>0x4000</a:t>
                </a:r>
                <a:endParaRPr lang="en-US" sz="160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860010" y="3151597"/>
                <a:ext cx="1444756" cy="197844"/>
                <a:chOff x="860010" y="3151597"/>
                <a:chExt cx="1444756" cy="197844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860010" y="3151597"/>
                  <a:ext cx="785314" cy="197844"/>
                </a:xfrm>
                <a:prstGeom prst="line">
                  <a:avLst/>
                </a:prstGeom>
                <a:ln w="19050">
                  <a:prstDash val="dash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519452" y="3151597"/>
                  <a:ext cx="785314" cy="197844"/>
                </a:xfrm>
                <a:prstGeom prst="line">
                  <a:avLst/>
                </a:prstGeom>
                <a:ln w="19050">
                  <a:prstDash val="dash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Rounded Rectangle 34"/>
              <p:cNvSpPr/>
              <p:nvPr/>
            </p:nvSpPr>
            <p:spPr>
              <a:xfrm>
                <a:off x="810257" y="3376633"/>
                <a:ext cx="745856" cy="2944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909199" y="3821625"/>
              <a:ext cx="2103114" cy="1082560"/>
              <a:chOff x="2909199" y="3821625"/>
              <a:chExt cx="2103114" cy="108256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232327" y="4380965"/>
                <a:ext cx="1378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>
                    <a:latin typeface="Helvetica" charset="0"/>
                    <a:ea typeface="Helvetica" charset="0"/>
                    <a:cs typeface="Helvetica" charset="0"/>
                  </a:rPr>
                  <a:t>region pointer</a:t>
                </a:r>
              </a:p>
              <a:p>
                <a:pPr algn="ctr"/>
                <a:r>
                  <a:rPr lang="en-US" sz="1400" i="1">
                    <a:latin typeface="Helvetica" charset="0"/>
                    <a:ea typeface="Helvetica" charset="0"/>
                    <a:cs typeface="Helvetica" charset="0"/>
                  </a:rPr>
                  <a:t>(relative)</a:t>
                </a:r>
                <a:endParaRPr lang="en-US" sz="1600" i="1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909199" y="3821625"/>
                <a:ext cx="646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>
                    <a:latin typeface="Helvetica" charset="0"/>
                    <a:ea typeface="Helvetica" charset="0"/>
                    <a:cs typeface="Helvetica" charset="0"/>
                  </a:rPr>
                  <a:t>base</a:t>
                </a:r>
                <a:endParaRPr lang="en-US" sz="1600" i="1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655866" y="3821625"/>
                <a:ext cx="62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>
                    <a:latin typeface="Helvetica" charset="0"/>
                    <a:ea typeface="Helvetica" charset="0"/>
                    <a:cs typeface="Helvetica" charset="0"/>
                  </a:rPr>
                  <a:t>offset</a:t>
                </a:r>
                <a:endParaRPr lang="en-US" sz="1600" i="1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3706980" y="4133807"/>
                <a:ext cx="511576" cy="177304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lvl="0" algn="ctr"/>
                <a:r>
                  <a:rPr lang="en-US" sz="1050">
                    <a:solidFill>
                      <a:schemeClr val="bg1">
                        <a:lumMod val="6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0x0</a:t>
                </a:r>
                <a:r>
                  <a:rPr lang="en-US" sz="1050" b="1">
                    <a:solidFill>
                      <a:prstClr val="black"/>
                    </a:solidFill>
                    <a:latin typeface="Consolas" charset="0"/>
                    <a:ea typeface="Consolas" charset="0"/>
                    <a:cs typeface="Consolas" charset="0"/>
                  </a:rPr>
                  <a:t>D40</a:t>
                </a:r>
                <a:endParaRPr lang="en-US" sz="1100" b="1">
                  <a:solidFill>
                    <a:prstClr val="black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2949685" y="4133807"/>
                <a:ext cx="511576" cy="177304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lvl="0" algn="ctr"/>
                <a:r>
                  <a:rPr lang="en-US" sz="1050">
                    <a:solidFill>
                      <a:schemeClr val="bg1">
                        <a:lumMod val="6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0x</a:t>
                </a:r>
                <a:r>
                  <a:rPr lang="en-US" sz="1050" b="1">
                    <a:solidFill>
                      <a:prstClr val="black"/>
                    </a:solidFill>
                    <a:latin typeface="Consolas" charset="0"/>
                    <a:ea typeface="Consolas" charset="0"/>
                    <a:cs typeface="Consolas" charset="0"/>
                  </a:rPr>
                  <a:t>4</a:t>
                </a:r>
                <a:r>
                  <a:rPr lang="en-US" sz="1050">
                    <a:solidFill>
                      <a:schemeClr val="bg1">
                        <a:lumMod val="6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000</a:t>
                </a:r>
                <a:endParaRPr lang="en-US" sz="1100">
                  <a:solidFill>
                    <a:schemeClr val="bg1">
                      <a:lumMod val="6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39767" y="4068570"/>
                <a:ext cx="2887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Helvetica" charset="0"/>
                    <a:ea typeface="Helvetica" charset="0"/>
                    <a:cs typeface="Helvetica" charset="0"/>
                  </a:rPr>
                  <a:t>+</a:t>
                </a:r>
                <a:endParaRPr lang="en-US" sz="16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4500737" y="4133806"/>
                <a:ext cx="511576" cy="177304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lvl="0" algn="ctr"/>
                <a:r>
                  <a:rPr lang="en-US" sz="1050" b="1">
                    <a:solidFill>
                      <a:schemeClr val="bg1">
                        <a:lumMod val="6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0x</a:t>
                </a:r>
                <a:r>
                  <a:rPr lang="en-US" sz="1050" b="1">
                    <a:solidFill>
                      <a:prstClr val="black"/>
                    </a:solidFill>
                    <a:latin typeface="Consolas" charset="0"/>
                    <a:ea typeface="Consolas" charset="0"/>
                    <a:cs typeface="Consolas" charset="0"/>
                  </a:rPr>
                  <a:t>4D40</a:t>
                </a:r>
                <a:endParaRPr lang="en-US" sz="1100" b="1">
                  <a:solidFill>
                    <a:prstClr val="black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201284" y="4068570"/>
                <a:ext cx="2887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Helvetica" charset="0"/>
                    <a:ea typeface="Helvetica" charset="0"/>
                    <a:cs typeface="Helvetica" charset="0"/>
                  </a:rPr>
                  <a:t>=</a:t>
                </a:r>
                <a:endParaRPr lang="en-US" sz="16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1409173" y="2061740"/>
            <a:ext cx="6099653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No control over the address space!</a:t>
            </a:r>
            <a:endParaRPr lang="en-US" sz="2800" baseline="3000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/>
      <p:bldP spid="64" grpId="0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About Large Memories?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16801" y="1392703"/>
            <a:ext cx="3167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Helvetica" charset="0"/>
                <a:ea typeface="Helvetica" charset="0"/>
                <a:cs typeface="Helvetica" charset="0"/>
              </a:rPr>
              <a:t>Memory mapped region?</a:t>
            </a:r>
          </a:p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No: not enough VA bits</a:t>
            </a:r>
          </a:p>
          <a:p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What to do?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Remapping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Many processes</a:t>
            </a:r>
          </a:p>
          <a:p>
            <a:endParaRPr lang="en-US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Challenges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Data partitioning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Coordination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8764" y="1139944"/>
            <a:ext cx="4907106" cy="627506"/>
            <a:chOff x="298764" y="1139944"/>
            <a:chExt cx="4907106" cy="627506"/>
          </a:xfrm>
        </p:grpSpPr>
        <p:sp>
          <p:nvSpPr>
            <p:cNvPr id="31" name="Rounded Rectangle 30"/>
            <p:cNvSpPr/>
            <p:nvPr/>
          </p:nvSpPr>
          <p:spPr>
            <a:xfrm>
              <a:off x="298764" y="1457248"/>
              <a:ext cx="4883928" cy="310202"/>
            </a:xfrm>
            <a:prstGeom prst="roundRect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Helvetica" charset="0"/>
                  <a:ea typeface="Helvetica" charset="0"/>
                  <a:cs typeface="Helvetica" charset="0"/>
                </a:rPr>
                <a:t>Physical Memory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62671" y="1139944"/>
              <a:ext cx="2743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2</a:t>
              </a:r>
              <a:r>
                <a:rPr lang="en-US" sz="1400" baseline="30000">
                  <a:latin typeface="Helvetica" charset="0"/>
                  <a:ea typeface="Helvetica" charset="0"/>
                  <a:cs typeface="Helvetica" charset="0"/>
                </a:rPr>
                <a:t>56</a:t>
              </a:r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 = 64 PiB (or more)</a:t>
              </a:r>
              <a:endParaRPr lang="en-US" sz="16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55760" y="1875287"/>
            <a:ext cx="1370014" cy="594087"/>
            <a:chOff x="167457" y="1922436"/>
            <a:chExt cx="1370014" cy="594087"/>
          </a:xfrm>
        </p:grpSpPr>
        <p:sp>
          <p:nvSpPr>
            <p:cNvPr id="28" name="Rounded Rectangle 27"/>
            <p:cNvSpPr/>
            <p:nvPr/>
          </p:nvSpPr>
          <p:spPr>
            <a:xfrm>
              <a:off x="394730" y="1922436"/>
              <a:ext cx="915468" cy="294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VAS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7457" y="2208746"/>
              <a:ext cx="1370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2</a:t>
              </a:r>
              <a:r>
                <a:rPr lang="en-US" sz="1400" baseline="30000">
                  <a:latin typeface="Helvetica" charset="0"/>
                  <a:ea typeface="Helvetica" charset="0"/>
                  <a:cs typeface="Helvetica" charset="0"/>
                </a:rPr>
                <a:t>48</a:t>
              </a:r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 = 256 TiB</a:t>
              </a:r>
              <a:r>
                <a:rPr lang="en-US" baseline="30000">
                  <a:latin typeface="Helvetica" charset="0"/>
                  <a:ea typeface="Helvetica" charset="0"/>
                  <a:cs typeface="Helvetica" charset="0"/>
                </a:rPr>
                <a:t>*</a:t>
              </a:r>
              <a:endParaRPr lang="en-US" sz="1600" baseline="300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61818" y="3371986"/>
            <a:ext cx="1137137" cy="503927"/>
            <a:chOff x="4017258" y="3586898"/>
            <a:chExt cx="1137137" cy="503927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017258" y="4035043"/>
              <a:ext cx="703176" cy="55782"/>
            </a:xfrm>
            <a:prstGeom prst="line">
              <a:avLst/>
            </a:prstGeom>
            <a:ln w="19050">
              <a:prstDash val="dash"/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971228" y="3586898"/>
              <a:ext cx="183167" cy="279312"/>
            </a:xfrm>
            <a:prstGeom prst="line">
              <a:avLst/>
            </a:prstGeom>
            <a:ln w="19050">
              <a:prstDash val="dash"/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017258" y="3586898"/>
              <a:ext cx="351588" cy="209482"/>
            </a:xfrm>
            <a:prstGeom prst="line">
              <a:avLst/>
            </a:prstGeom>
            <a:ln w="19050">
              <a:prstDash val="dash"/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604282" y="3644201"/>
              <a:ext cx="235436" cy="299401"/>
            </a:xfrm>
            <a:prstGeom prst="line">
              <a:avLst/>
            </a:prstGeom>
            <a:ln w="19050">
              <a:prstDash val="dash"/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70202" y="4718843"/>
            <a:ext cx="2059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*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Intel x86-64 Processors.</a:t>
            </a:r>
            <a:endParaRPr lang="en-US" sz="140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74567" y="3044925"/>
            <a:ext cx="2725179" cy="1395298"/>
            <a:chOff x="3030007" y="3259837"/>
            <a:chExt cx="2725179" cy="1395298"/>
          </a:xfrm>
        </p:grpSpPr>
        <p:sp>
          <p:nvSpPr>
            <p:cNvPr id="42" name="TextBox 41"/>
            <p:cNvSpPr txBox="1"/>
            <p:nvPr/>
          </p:nvSpPr>
          <p:spPr>
            <a:xfrm>
              <a:off x="3376983" y="4285803"/>
              <a:ext cx="2273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Helvetica" charset="0"/>
                  <a:ea typeface="Helvetica" charset="0"/>
                  <a:cs typeface="Helvetica" charset="0"/>
                </a:rPr>
                <a:t>Multiple Processes</a:t>
              </a:r>
              <a:endParaRPr lang="en-US" sz="200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30007" y="3259837"/>
              <a:ext cx="2725179" cy="978211"/>
              <a:chOff x="3030007" y="3259837"/>
              <a:chExt cx="2725179" cy="9782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055760" y="3259837"/>
                <a:ext cx="915468" cy="294446"/>
                <a:chOff x="4055760" y="3259837"/>
                <a:chExt cx="915468" cy="294446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4055760" y="3259837"/>
                  <a:ext cx="915468" cy="29444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4331752" y="3319554"/>
                  <a:ext cx="608677" cy="178443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region 1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030007" y="3796379"/>
                <a:ext cx="915468" cy="294446"/>
                <a:chOff x="3030007" y="3796379"/>
                <a:chExt cx="915468" cy="29444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3030007" y="3796379"/>
                  <a:ext cx="915468" cy="29444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>
                  <a:off x="3300667" y="3855295"/>
                  <a:ext cx="608677" cy="178443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region 2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839718" y="3943602"/>
                <a:ext cx="915468" cy="294446"/>
                <a:chOff x="4839718" y="3943602"/>
                <a:chExt cx="915468" cy="294446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839718" y="3943602"/>
                  <a:ext cx="915468" cy="29444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5110095" y="3997309"/>
                  <a:ext cx="608677" cy="178443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region 3</a:t>
                  </a: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578476" y="1916247"/>
            <a:ext cx="3161658" cy="1473820"/>
            <a:chOff x="578476" y="1916247"/>
            <a:chExt cx="3161658" cy="1473820"/>
          </a:xfrm>
        </p:grpSpPr>
        <p:grpSp>
          <p:nvGrpSpPr>
            <p:cNvPr id="6" name="Group 5"/>
            <p:cNvGrpSpPr/>
            <p:nvPr/>
          </p:nvGrpSpPr>
          <p:grpSpPr>
            <a:xfrm>
              <a:off x="578476" y="2050120"/>
              <a:ext cx="1502683" cy="765086"/>
              <a:chOff x="968013" y="2825845"/>
              <a:chExt cx="1502683" cy="765086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968013" y="2991403"/>
                <a:ext cx="1502683" cy="29444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124305" y="2825845"/>
                <a:ext cx="1190098" cy="24522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latin typeface="Helvetica" charset="0"/>
                    <a:ea typeface="Helvetica" charset="0"/>
                    <a:cs typeface="Helvetica" charset="0"/>
                  </a:rPr>
                  <a:t>region 1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1124305" y="3345709"/>
                <a:ext cx="1190098" cy="24522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latin typeface="Helvetica" charset="0"/>
                    <a:ea typeface="Helvetica" charset="0"/>
                    <a:cs typeface="Helvetica" charset="0"/>
                  </a:rPr>
                  <a:t>region 2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237451" y="1916247"/>
              <a:ext cx="1502683" cy="751981"/>
              <a:chOff x="2237451" y="1916247"/>
              <a:chExt cx="1502683" cy="751981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2237451" y="2213550"/>
                <a:ext cx="1502683" cy="29444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2391406" y="2423006"/>
                <a:ext cx="1190098" cy="24522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latin typeface="Helvetica" charset="0"/>
                    <a:ea typeface="Helvetica" charset="0"/>
                    <a:cs typeface="Helvetica" charset="0"/>
                  </a:rPr>
                  <a:t>region 2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2391406" y="1916247"/>
                <a:ext cx="1190098" cy="24522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latin typeface="Helvetica" charset="0"/>
                    <a:ea typeface="Helvetica" charset="0"/>
                    <a:cs typeface="Helvetica" charset="0"/>
                  </a:rPr>
                  <a:t>region 1</a:t>
                </a: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986018" y="2705789"/>
              <a:ext cx="687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remap</a:t>
              </a:r>
              <a:endParaRPr lang="en-US" sz="1600" baseline="300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 rot="5400000" flipV="1">
              <a:off x="1976909" y="2175914"/>
              <a:ext cx="465935" cy="704791"/>
            </a:xfrm>
            <a:custGeom>
              <a:avLst/>
              <a:gdLst>
                <a:gd name="connsiteX0" fmla="*/ 17417 w 420195"/>
                <a:gd name="connsiteY0" fmla="*/ 39481 h 553287"/>
                <a:gd name="connsiteX1" fmla="*/ 374469 w 420195"/>
                <a:gd name="connsiteY1" fmla="*/ 48190 h 553287"/>
                <a:gd name="connsiteX2" fmla="*/ 374469 w 420195"/>
                <a:gd name="connsiteY2" fmla="*/ 518453 h 553287"/>
                <a:gd name="connsiteX3" fmla="*/ 0 w 420195"/>
                <a:gd name="connsiteY3" fmla="*/ 518453 h 5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195" h="553287">
                  <a:moveTo>
                    <a:pt x="17417" y="39481"/>
                  </a:moveTo>
                  <a:cubicBezTo>
                    <a:pt x="166188" y="3921"/>
                    <a:pt x="314960" y="-31639"/>
                    <a:pt x="374469" y="48190"/>
                  </a:cubicBezTo>
                  <a:cubicBezTo>
                    <a:pt x="433978" y="128019"/>
                    <a:pt x="436881" y="440076"/>
                    <a:pt x="374469" y="518453"/>
                  </a:cubicBezTo>
                  <a:cubicBezTo>
                    <a:pt x="312057" y="596830"/>
                    <a:pt x="0" y="518453"/>
                    <a:pt x="0" y="518453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05227" y="3020735"/>
              <a:ext cx="2273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Helvetica" charset="0"/>
                  <a:ea typeface="Helvetica" charset="0"/>
                  <a:cs typeface="Helvetica" charset="0"/>
                </a:rPr>
                <a:t>Single Process</a:t>
              </a:r>
              <a:endParaRPr lang="en-US" sz="20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6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207343" y="2050120"/>
            <a:ext cx="628299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Awkward and inefficient designs</a:t>
            </a:r>
            <a:endParaRPr lang="en-US" sz="2800" baseline="3000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8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3335" y="1092576"/>
            <a:ext cx="4613362" cy="603405"/>
            <a:chOff x="423335" y="1092576"/>
            <a:chExt cx="4613362" cy="603405"/>
          </a:xfrm>
        </p:grpSpPr>
        <p:sp>
          <p:nvSpPr>
            <p:cNvPr id="28" name="Rounded Rectangle 27"/>
            <p:cNvSpPr/>
            <p:nvPr/>
          </p:nvSpPr>
          <p:spPr>
            <a:xfrm>
              <a:off x="423335" y="1399519"/>
              <a:ext cx="4613362" cy="294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8223" y="1092576"/>
              <a:ext cx="209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Virtual Address Space</a:t>
              </a:r>
              <a:endParaRPr lang="en-US" sz="16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11675" y="1400527"/>
              <a:ext cx="383279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code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4462807" y="1401535"/>
              <a:ext cx="513514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kernel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06281" y="1397503"/>
              <a:ext cx="383279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glob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Designs are Limiting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628627" y="2263172"/>
            <a:ext cx="952581" cy="236188"/>
          </a:xfrm>
          <a:prstGeom prst="roundRect">
            <a:avLst/>
          </a:prstGeom>
          <a:solidFill>
            <a:srgbClr val="FAADAB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region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8059" y="2606524"/>
            <a:ext cx="402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charset="0"/>
                <a:ea typeface="Consolas" charset="0"/>
                <a:cs typeface="Consolas" charset="0"/>
              </a:rPr>
              <a:t>void* mmap(...)   int munmap(...)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8060" y="2945078"/>
            <a:ext cx="40604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Limited control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Randomization due to ASLR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Aliasing not prevented</a:t>
            </a:r>
            <a:r>
              <a:rPr lang="en-US" sz="1600" baseline="3000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Limited granularity – files, ACL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Helvetica" charset="0"/>
                <a:ea typeface="Helvetica" charset="0"/>
                <a:cs typeface="Helvetica" charset="0"/>
              </a:rPr>
              <a:t>Costly construction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8059" y="4564242"/>
            <a:ext cx="291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Linux kernel. FreeBSD has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MAP_EXCL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to detect aliased regions.</a:t>
            </a:r>
            <a:endParaRPr lang="en-US" sz="140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82645" y="1719793"/>
            <a:ext cx="1133110" cy="543379"/>
            <a:chOff x="1482645" y="1719793"/>
            <a:chExt cx="1133110" cy="54337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409156" y="1719793"/>
              <a:ext cx="0" cy="543379"/>
            </a:xfrm>
            <a:prstGeom prst="line">
              <a:avLst/>
            </a:prstGeom>
            <a:ln w="19050">
              <a:prstDash val="sysDash"/>
              <a:head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Explosion 1 5"/>
            <p:cNvSpPr/>
            <p:nvPr/>
          </p:nvSpPr>
          <p:spPr>
            <a:xfrm>
              <a:off x="2202557" y="1877642"/>
              <a:ext cx="413198" cy="294223"/>
            </a:xfrm>
            <a:prstGeom prst="irregularSeal1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1689244" y="1719793"/>
              <a:ext cx="0" cy="543379"/>
            </a:xfrm>
            <a:prstGeom prst="line">
              <a:avLst/>
            </a:prstGeom>
            <a:ln w="19050">
              <a:prstDash val="sysDash"/>
              <a:head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Explosion 1 90"/>
            <p:cNvSpPr/>
            <p:nvPr/>
          </p:nvSpPr>
          <p:spPr>
            <a:xfrm>
              <a:off x="1482645" y="1877642"/>
              <a:ext cx="413198" cy="294223"/>
            </a:xfrm>
            <a:prstGeom prst="irregularSeal1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01364" y="1983009"/>
            <a:ext cx="4742868" cy="2812066"/>
            <a:chOff x="4301364" y="1983009"/>
            <a:chExt cx="4742868" cy="281206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364" y="2128624"/>
              <a:ext cx="4742868" cy="2512591"/>
            </a:xfrm>
            <a:prstGeom prst="rect">
              <a:avLst/>
            </a:prstGeom>
          </p:spPr>
        </p:pic>
        <p:sp>
          <p:nvSpPr>
            <p:cNvPr id="92" name="Rounded Rectangle 91"/>
            <p:cNvSpPr/>
            <p:nvPr/>
          </p:nvSpPr>
          <p:spPr>
            <a:xfrm>
              <a:off x="4344620" y="2104592"/>
              <a:ext cx="620313" cy="2043176"/>
            </a:xfrm>
            <a:prstGeom prst="round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r">
                <a:lnSpc>
                  <a:spcPct val="90000"/>
                </a:lnSpc>
              </a:pP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334980" y="4143791"/>
              <a:ext cx="3368249" cy="487347"/>
            </a:xfrm>
            <a:prstGeom prst="round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5091490" y="2332653"/>
              <a:ext cx="1473785" cy="9332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20205470">
              <a:off x="5506841" y="2917763"/>
              <a:ext cx="28482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Consolas" charset="0"/>
                  <a:ea typeface="Consolas" charset="0"/>
                  <a:cs typeface="Consolas" charset="0"/>
                </a:rPr>
                <a:t>construct page table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 rot="20133796">
              <a:off x="6698947" y="3061993"/>
              <a:ext cx="2220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Consolas" charset="0"/>
                  <a:ea typeface="Consolas" charset="0"/>
                  <a:cs typeface="Consolas" charset="0"/>
                </a:rPr>
                <a:t>destroy page table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470314" y="2414435"/>
              <a:ext cx="4984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70314" y="2613483"/>
              <a:ext cx="4984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70314" y="2812531"/>
              <a:ext cx="4984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100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70314" y="3011579"/>
              <a:ext cx="4984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70314" y="3210627"/>
              <a:ext cx="4984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70314" y="3409675"/>
              <a:ext cx="4984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100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70314" y="3608723"/>
              <a:ext cx="4984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4320031" y="2386418"/>
              <a:ext cx="49849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sec.</a:t>
              </a:r>
              <a:endParaRPr lang="en-US" sz="12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4320031" y="2936282"/>
              <a:ext cx="49849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msec.</a:t>
              </a:r>
              <a:endParaRPr lang="en-US" sz="12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 rot="16200000">
              <a:off x="4312370" y="3594117"/>
              <a:ext cx="49849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µ-sec.</a:t>
              </a:r>
              <a:endParaRPr lang="en-US" sz="12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70314" y="3807769"/>
              <a:ext cx="4984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299340" y="4143339"/>
              <a:ext cx="51254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32 KiB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63041" y="4143339"/>
              <a:ext cx="3975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 MiB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11728" y="4143339"/>
              <a:ext cx="50635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32 MiB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69240" y="4143339"/>
              <a:ext cx="3975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 GiB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117929" y="4143339"/>
              <a:ext cx="5034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32 GiB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70314" y="2215387"/>
              <a:ext cx="4984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100</a:t>
              </a:r>
              <a:endParaRPr lang="en-US" sz="11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13116" y="4610409"/>
              <a:ext cx="12868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(4-KiB page)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87500" y="4406037"/>
              <a:ext cx="215481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Memory Range Size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20715" y="1983009"/>
              <a:ext cx="79769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Latency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225153" y="2390240"/>
              <a:ext cx="180424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2-socket HSW Intel Xeon</a:t>
              </a:r>
            </a:p>
            <a:p>
              <a:pPr algn="ct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512GB DRAM, GNU/Linux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9232" y="1858099"/>
            <a:ext cx="1775558" cy="522798"/>
            <a:chOff x="7089232" y="1858099"/>
            <a:chExt cx="1775558" cy="522798"/>
          </a:xfrm>
        </p:grpSpPr>
        <p:sp>
          <p:nvSpPr>
            <p:cNvPr id="138" name="TextBox 137"/>
            <p:cNvSpPr txBox="1"/>
            <p:nvPr/>
          </p:nvSpPr>
          <p:spPr>
            <a:xfrm>
              <a:off x="7295829" y="2042765"/>
              <a:ext cx="119271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Consolas" charset="0"/>
                  <a:ea typeface="Consolas" charset="0"/>
                  <a:cs typeface="Consolas" charset="0"/>
                </a:rPr>
                <a:t>map   11 sec.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089232" y="2196231"/>
              <a:ext cx="13881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latin typeface="Consolas" charset="0"/>
                  <a:ea typeface="Consolas" charset="0"/>
                  <a:cs typeface="Consolas" charset="0"/>
                </a:rPr>
                <a:t>unmap 2.44 sec.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185209" y="1858099"/>
              <a:ext cx="119271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u="sng">
                  <a:latin typeface="Helvetica" charset="0"/>
                  <a:ea typeface="Helvetica" charset="0"/>
                  <a:cs typeface="Helvetica" charset="0"/>
                </a:rPr>
                <a:t>256 GiB Range</a:t>
              </a: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8479631" y="1918206"/>
              <a:ext cx="385159" cy="446375"/>
            </a:xfrm>
            <a:custGeom>
              <a:avLst/>
              <a:gdLst>
                <a:gd name="connsiteX0" fmla="*/ 0 w 385159"/>
                <a:gd name="connsiteY0" fmla="*/ 39182 h 446375"/>
                <a:gd name="connsiteX1" fmla="*/ 364332 w 385159"/>
                <a:gd name="connsiteY1" fmla="*/ 39182 h 446375"/>
                <a:gd name="connsiteX2" fmla="*/ 342900 w 385159"/>
                <a:gd name="connsiteY2" fmla="*/ 446375 h 44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159" h="446375">
                  <a:moveTo>
                    <a:pt x="0" y="39182"/>
                  </a:moveTo>
                  <a:cubicBezTo>
                    <a:pt x="153591" y="5249"/>
                    <a:pt x="307182" y="-28683"/>
                    <a:pt x="364332" y="39182"/>
                  </a:cubicBezTo>
                  <a:cubicBezTo>
                    <a:pt x="421482" y="107047"/>
                    <a:pt x="342900" y="446375"/>
                    <a:pt x="342900" y="4463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78994" y="2664684"/>
            <a:ext cx="3955723" cy="1337867"/>
            <a:chOff x="5078994" y="2664684"/>
            <a:chExt cx="3955723" cy="1337867"/>
          </a:xfrm>
        </p:grpSpPr>
        <p:sp>
          <p:nvSpPr>
            <p:cNvPr id="57" name="Rounded Rectangle 56"/>
            <p:cNvSpPr/>
            <p:nvPr/>
          </p:nvSpPr>
          <p:spPr>
            <a:xfrm rot="20264664">
              <a:off x="6467364" y="2664684"/>
              <a:ext cx="2567353" cy="7578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region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078994" y="3241776"/>
              <a:ext cx="2163773" cy="7607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region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20427" y="1399519"/>
            <a:ext cx="2880937" cy="295454"/>
            <a:chOff x="1420427" y="1399519"/>
            <a:chExt cx="2880937" cy="295454"/>
          </a:xfrm>
        </p:grpSpPr>
        <p:sp>
          <p:nvSpPr>
            <p:cNvPr id="33" name="Rounded Rectangle 32"/>
            <p:cNvSpPr/>
            <p:nvPr/>
          </p:nvSpPr>
          <p:spPr>
            <a:xfrm>
              <a:off x="1420427" y="1400527"/>
              <a:ext cx="404954" cy="2944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heap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92496" y="1399519"/>
              <a:ext cx="577425" cy="2944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libraries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916524" y="1399519"/>
              <a:ext cx="136073" cy="2944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106612" y="1399519"/>
              <a:ext cx="136073" cy="2944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58689" y="1400039"/>
              <a:ext cx="542675" cy="2944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stack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13177" y="1145297"/>
            <a:ext cx="2819802" cy="518739"/>
            <a:chOff x="5213177" y="1145297"/>
            <a:chExt cx="2819802" cy="518739"/>
          </a:xfrm>
        </p:grpSpPr>
        <p:grpSp>
          <p:nvGrpSpPr>
            <p:cNvPr id="12" name="Group 11"/>
            <p:cNvGrpSpPr/>
            <p:nvPr/>
          </p:nvGrpSpPr>
          <p:grpSpPr>
            <a:xfrm>
              <a:off x="5823394" y="1441958"/>
              <a:ext cx="2014578" cy="222078"/>
              <a:chOff x="5823394" y="1441958"/>
              <a:chExt cx="2014578" cy="222078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823394" y="1441958"/>
                <a:ext cx="489722" cy="2220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VAS*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6830673" y="1441958"/>
                <a:ext cx="1007299" cy="2220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registers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6398195" y="1441958"/>
                <a:ext cx="347399" cy="2220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PC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934505" y="1145297"/>
              <a:ext cx="209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Helvetica" charset="0"/>
                  <a:ea typeface="Helvetica" charset="0"/>
                  <a:cs typeface="Helvetica" charset="0"/>
                </a:rPr>
                <a:t>Process Abstraction</a:t>
              </a:r>
              <a:endParaRPr lang="en-US" sz="160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213177" y="1552997"/>
              <a:ext cx="581346" cy="0"/>
            </a:xfrm>
            <a:prstGeom prst="line">
              <a:avLst/>
            </a:prstGeom>
            <a:ln w="19050">
              <a:prstDash val="sysDash"/>
              <a:head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337780" y="2240620"/>
            <a:ext cx="115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nsolas" charset="0"/>
                <a:ea typeface="Consolas" charset="0"/>
                <a:cs typeface="Consolas" charset="0"/>
              </a:rPr>
              <a:t>0x8000</a:t>
            </a:r>
            <a:endParaRPr lang="en-US" sz="16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31750" y="3789337"/>
            <a:ext cx="231524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>
                <a:latin typeface="Helvetica" charset="0"/>
                <a:ea typeface="Helvetica" charset="0"/>
                <a:cs typeface="Helvetica" charset="0"/>
              </a:rPr>
              <a:t>(not incl. page zeroing or hard faults)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0044" y="1108459"/>
            <a:ext cx="209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fragmentation (holes)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66576" y="3006414"/>
            <a:ext cx="6651109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Why not let applications manage address spaces?</a:t>
            </a:r>
            <a:endParaRPr lang="en-US" sz="2800" baseline="3000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9" grpId="0"/>
      <p:bldP spid="89" grpId="0"/>
      <p:bldP spid="77" grpId="0"/>
      <p:bldP spid="81" grpId="0"/>
      <p:bldP spid="70" grpId="0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57200" y="1598377"/>
            <a:ext cx="6956597" cy="1319692"/>
            <a:chOff x="457200" y="945234"/>
            <a:chExt cx="6956597" cy="1319692"/>
          </a:xfrm>
        </p:grpSpPr>
        <p:grpSp>
          <p:nvGrpSpPr>
            <p:cNvPr id="11" name="Group 10"/>
            <p:cNvGrpSpPr/>
            <p:nvPr/>
          </p:nvGrpSpPr>
          <p:grpSpPr>
            <a:xfrm>
              <a:off x="457200" y="945234"/>
              <a:ext cx="6956597" cy="1319692"/>
              <a:chOff x="457200" y="945234"/>
              <a:chExt cx="6956597" cy="131969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57200" y="945234"/>
                <a:ext cx="6956597" cy="131969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5F5F5F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7201" y="1026229"/>
                <a:ext cx="1077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>
                    <a:latin typeface="Helvetica" charset="0"/>
                    <a:ea typeface="Helvetica" charset="0"/>
                    <a:cs typeface="Helvetica" charset="0"/>
                  </a:rPr>
                  <a:t>Process 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12032" y="1318523"/>
              <a:ext cx="1032908" cy="521904"/>
              <a:chOff x="712032" y="1318523"/>
              <a:chExt cx="1032908" cy="52190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12032" y="1608271"/>
                <a:ext cx="806986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registers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12032" y="1318523"/>
                <a:ext cx="434150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PC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193812" y="1318523"/>
                <a:ext cx="551128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VAS*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591824" y="1682968"/>
            <a:ext cx="4675018" cy="551125"/>
            <a:chOff x="2624480" y="1029825"/>
            <a:chExt cx="4675018" cy="551125"/>
          </a:xfrm>
        </p:grpSpPr>
        <p:sp>
          <p:nvSpPr>
            <p:cNvPr id="4" name="Rounded Rectangle 3"/>
            <p:cNvSpPr/>
            <p:nvPr/>
          </p:nvSpPr>
          <p:spPr>
            <a:xfrm>
              <a:off x="2624480" y="1286504"/>
              <a:ext cx="4613362" cy="294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29595" y="1286504"/>
              <a:ext cx="397796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code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93019" y="1286504"/>
              <a:ext cx="713524" cy="2944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heap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43752" y="1288870"/>
              <a:ext cx="230517" cy="28738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lib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591228" y="1286504"/>
              <a:ext cx="449035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stack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24272" y="1286504"/>
              <a:ext cx="351447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glob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3601" y="1029825"/>
              <a:ext cx="3235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[private] Virtual Address Space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24480" y="3266337"/>
            <a:ext cx="4621430" cy="294446"/>
            <a:chOff x="2624480" y="2615982"/>
            <a:chExt cx="4621430" cy="294446"/>
          </a:xfrm>
        </p:grpSpPr>
        <p:sp>
          <p:nvSpPr>
            <p:cNvPr id="20" name="Rounded Rectangle 19"/>
            <p:cNvSpPr/>
            <p:nvPr/>
          </p:nvSpPr>
          <p:spPr>
            <a:xfrm>
              <a:off x="2624480" y="2615982"/>
              <a:ext cx="4613362" cy="294446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4615" y="2624705"/>
              <a:ext cx="41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400" b="1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1824" y="2463769"/>
            <a:ext cx="4931337" cy="294446"/>
            <a:chOff x="2624480" y="2615982"/>
            <a:chExt cx="4931337" cy="294446"/>
          </a:xfrm>
        </p:grpSpPr>
        <p:sp>
          <p:nvSpPr>
            <p:cNvPr id="72" name="Rounded Rectangle 71"/>
            <p:cNvSpPr/>
            <p:nvPr/>
          </p:nvSpPr>
          <p:spPr>
            <a:xfrm>
              <a:off x="2624480" y="2615982"/>
              <a:ext cx="4613362" cy="294446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4522" y="2624705"/>
              <a:ext cx="41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atin typeface="Helvetica" charset="0"/>
                  <a:ea typeface="Helvetica" charset="0"/>
                  <a:cs typeface="Helvetica" charset="0"/>
                </a:rPr>
                <a:t>B’</a:t>
              </a:r>
              <a:endParaRPr lang="en-US" sz="1400" b="1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82085" y="4136312"/>
            <a:ext cx="2123512" cy="236188"/>
            <a:chOff x="1010342" y="2514953"/>
            <a:chExt cx="2123512" cy="236188"/>
          </a:xfrm>
        </p:grpSpPr>
        <p:sp>
          <p:nvSpPr>
            <p:cNvPr id="60" name="Rounded Rectangle 59"/>
            <p:cNvSpPr/>
            <p:nvPr/>
          </p:nvSpPr>
          <p:spPr>
            <a:xfrm>
              <a:off x="1010342" y="2514953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Q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190870" y="2514953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50956" y="2785031"/>
            <a:ext cx="1156435" cy="439863"/>
            <a:chOff x="3850956" y="2016862"/>
            <a:chExt cx="1156435" cy="55488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3850956" y="2016862"/>
              <a:ext cx="0" cy="547506"/>
            </a:xfrm>
            <a:prstGeom prst="line">
              <a:avLst/>
            </a:prstGeom>
            <a:ln w="19050">
              <a:prstDash val="sysDash"/>
              <a:head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007391" y="2024244"/>
              <a:ext cx="0" cy="547506"/>
            </a:xfrm>
            <a:prstGeom prst="line">
              <a:avLst/>
            </a:prstGeom>
            <a:ln w="19050">
              <a:prstDash val="sysDash"/>
              <a:head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t>8</a:t>
            </a:fld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20564" y="2869228"/>
            <a:ext cx="3218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latin typeface="Helvetica" charset="0"/>
                <a:ea typeface="Helvetica" charset="0"/>
                <a:cs typeface="Helvetica" charset="0"/>
              </a:rPr>
              <a:t>attach VAS B </a:t>
            </a:r>
            <a:r>
              <a:rPr lang="en-US" sz="1200" i="1">
                <a:latin typeface="Helvetica" charset="0"/>
                <a:ea typeface="Helvetica" charset="0"/>
                <a:cs typeface="Helvetica" charset="0"/>
                <a:sym typeface="Wingdings"/>
              </a:rPr>
              <a:t>(create new local VAS B’)</a:t>
            </a:r>
            <a:endParaRPr lang="en-US" sz="1400" i="1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702873" y="3298254"/>
            <a:ext cx="2102724" cy="236188"/>
            <a:chOff x="1010342" y="2515634"/>
            <a:chExt cx="2102724" cy="236188"/>
          </a:xfrm>
        </p:grpSpPr>
        <p:sp>
          <p:nvSpPr>
            <p:cNvPr id="68" name="Rounded Rectangle 67"/>
            <p:cNvSpPr/>
            <p:nvPr/>
          </p:nvSpPr>
          <p:spPr>
            <a:xfrm>
              <a:off x="101034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Q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7008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670217" y="2502521"/>
            <a:ext cx="2102724" cy="236188"/>
            <a:chOff x="1010342" y="2515634"/>
            <a:chExt cx="2102724" cy="236188"/>
          </a:xfrm>
        </p:grpSpPr>
        <p:sp>
          <p:nvSpPr>
            <p:cNvPr id="75" name="Rounded Rectangle 74"/>
            <p:cNvSpPr/>
            <p:nvPr/>
          </p:nvSpPr>
          <p:spPr>
            <a:xfrm>
              <a:off x="101034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Q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17008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096939" y="2466838"/>
            <a:ext cx="397796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code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811096" y="2466289"/>
            <a:ext cx="230517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lib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58572" y="2466838"/>
            <a:ext cx="449035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stack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691616" y="2466838"/>
            <a:ext cx="351447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glob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867339" y="2234093"/>
            <a:ext cx="1" cy="301885"/>
          </a:xfrm>
          <a:prstGeom prst="line">
            <a:avLst/>
          </a:prstGeom>
          <a:ln w="19050">
            <a:prstDash val="sysDash"/>
            <a:head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295836" y="2218054"/>
            <a:ext cx="1" cy="301885"/>
          </a:xfrm>
          <a:prstGeom prst="line">
            <a:avLst/>
          </a:prstGeom>
          <a:ln w="19050">
            <a:prstDash val="sysDash"/>
            <a:head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926353" y="2192474"/>
            <a:ext cx="1" cy="301885"/>
          </a:xfrm>
          <a:prstGeom prst="line">
            <a:avLst/>
          </a:prstGeom>
          <a:ln w="19050">
            <a:prstDash val="sysDash"/>
            <a:head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763852" y="2209677"/>
            <a:ext cx="1" cy="301885"/>
          </a:xfrm>
          <a:prstGeom prst="line">
            <a:avLst/>
          </a:prstGeom>
          <a:ln w="19050">
            <a:prstDash val="sysDash"/>
            <a:head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06453" y="2217052"/>
            <a:ext cx="1552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translations copied</a:t>
            </a:r>
            <a:endParaRPr lang="en-US" sz="1400" i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07391" y="3002767"/>
            <a:ext cx="190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latin typeface="Helvetica" charset="0"/>
                <a:ea typeface="Helvetica" charset="0"/>
                <a:cs typeface="Helvetica" charset="0"/>
              </a:rPr>
              <a:t>translations copied</a:t>
            </a:r>
            <a:endParaRPr lang="en-US" sz="1400" i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24535" y="3275061"/>
            <a:ext cx="163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latin typeface="Helvetica" charset="0"/>
                <a:ea typeface="Helvetica" charset="0"/>
                <a:cs typeface="Helvetica" charset="0"/>
              </a:rPr>
              <a:t>create VAS </a:t>
            </a:r>
            <a:r>
              <a:rPr lang="en-US" sz="1200" i="1">
                <a:latin typeface="Helvetica" charset="0"/>
                <a:ea typeface="Helvetica" charset="0"/>
                <a:cs typeface="Helvetica" charset="0"/>
                <a:sym typeface="Wingdings"/>
              </a:rPr>
              <a:t>(global)</a:t>
            </a:r>
            <a:endParaRPr lang="en-US" sz="1400" i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74327" y="3800423"/>
            <a:ext cx="1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>
                <a:latin typeface="Helvetica" charset="0"/>
                <a:ea typeface="Helvetica" charset="0"/>
                <a:cs typeface="Helvetica" charset="0"/>
              </a:rPr>
              <a:t>create segment</a:t>
            </a:r>
            <a:endParaRPr lang="en-US" sz="1400" i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81541" y="3611685"/>
            <a:ext cx="1841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>
                <a:latin typeface="Helvetica" charset="0"/>
                <a:ea typeface="Helvetica" charset="0"/>
                <a:cs typeface="Helvetica" charset="0"/>
              </a:rPr>
              <a:t>add segment to VAS B</a:t>
            </a:r>
            <a:endParaRPr lang="en-US" sz="1400" i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1802674" y="2090057"/>
            <a:ext cx="722812" cy="0"/>
          </a:xfrm>
          <a:custGeom>
            <a:avLst/>
            <a:gdLst>
              <a:gd name="connsiteX0" fmla="*/ 0 w 722812"/>
              <a:gd name="connsiteY0" fmla="*/ 0 h 0"/>
              <a:gd name="connsiteX1" fmla="*/ 722812 w 7228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12">
                <a:moveTo>
                  <a:pt x="0" y="0"/>
                </a:moveTo>
                <a:lnTo>
                  <a:pt x="722812" y="0"/>
                </a:lnTo>
              </a:path>
            </a:pathLst>
          </a:custGeom>
          <a:noFill/>
          <a:ln w="15875">
            <a:solidFill>
              <a:schemeClr val="tx1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1802674" y="2124892"/>
            <a:ext cx="748937" cy="513825"/>
          </a:xfrm>
          <a:custGeom>
            <a:avLst/>
            <a:gdLst>
              <a:gd name="connsiteX0" fmla="*/ 0 w 748937"/>
              <a:gd name="connsiteY0" fmla="*/ 0 h 513825"/>
              <a:gd name="connsiteX1" fmla="*/ 296092 w 748937"/>
              <a:gd name="connsiteY1" fmla="*/ 130628 h 513825"/>
              <a:gd name="connsiteX2" fmla="*/ 287383 w 748937"/>
              <a:gd name="connsiteY2" fmla="*/ 452845 h 513825"/>
              <a:gd name="connsiteX3" fmla="*/ 748937 w 748937"/>
              <a:gd name="connsiteY3" fmla="*/ 513805 h 5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937" h="513825">
                <a:moveTo>
                  <a:pt x="0" y="0"/>
                </a:moveTo>
                <a:cubicBezTo>
                  <a:pt x="124097" y="27577"/>
                  <a:pt x="248195" y="55154"/>
                  <a:pt x="296092" y="130628"/>
                </a:cubicBezTo>
                <a:cubicBezTo>
                  <a:pt x="343989" y="206102"/>
                  <a:pt x="211909" y="388982"/>
                  <a:pt x="287383" y="452845"/>
                </a:cubicBezTo>
                <a:cubicBezTo>
                  <a:pt x="362857" y="516708"/>
                  <a:pt x="748937" y="513805"/>
                  <a:pt x="748937" y="513805"/>
                </a:cubicBezTo>
              </a:path>
            </a:pathLst>
          </a:custGeom>
          <a:noFill/>
          <a:ln w="15875">
            <a:solidFill>
              <a:schemeClr val="tx1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SpaceJMP: VAS as First-Class Citizen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2811" y="2630028"/>
            <a:ext cx="1364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latin typeface="Helvetica" charset="0"/>
                <a:ea typeface="Helvetica" charset="0"/>
                <a:cs typeface="Helvetica" charset="0"/>
              </a:rPr>
              <a:t>switch VAS B’</a:t>
            </a:r>
            <a:endParaRPr lang="en-US" sz="1400" b="1" i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36036" y="2630028"/>
            <a:ext cx="167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latin typeface="Helvetica" charset="0"/>
                <a:ea typeface="Helvetica" charset="0"/>
                <a:cs typeface="Helvetica" charset="0"/>
              </a:rPr>
              <a:t>switch VAS (return)</a:t>
            </a:r>
            <a:endParaRPr lang="en-US" sz="1400" b="1" i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43476" y="3084328"/>
            <a:ext cx="5855027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Explicit, arbitrary page table “jumping” per thread</a:t>
            </a:r>
            <a:endParaRPr lang="en-US" sz="2800" baseline="3000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4" grpId="2"/>
      <p:bldP spid="64" grpId="3"/>
      <p:bldP spid="28" grpId="0" animBg="1"/>
      <p:bldP spid="29" grpId="0" animBg="1"/>
      <p:bldP spid="30" grpId="0" animBg="1"/>
      <p:bldP spid="31" grpId="0" animBg="1"/>
      <p:bldP spid="63" grpId="0"/>
      <p:bldP spid="63" grpId="1"/>
      <p:bldP spid="77" grpId="0"/>
      <p:bldP spid="77" grpId="1"/>
      <p:bldP spid="80" grpId="0"/>
      <p:bldP spid="80" grpId="1"/>
      <p:bldP spid="81" grpId="0"/>
      <p:bldP spid="81" grpId="1"/>
      <p:bldP spid="82" grpId="0"/>
      <p:bldP spid="82" grpId="1"/>
      <p:bldP spid="86" grpId="0" animBg="1"/>
      <p:bldP spid="86" grpId="1" animBg="1"/>
      <p:bldP spid="87" grpId="0" animBg="1"/>
      <p:bldP spid="87" grpId="1" animBg="1"/>
      <p:bldP spid="90" grpId="0"/>
      <p:bldP spid="90" grpId="1"/>
      <p:bldP spid="91" grpId="0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57200" y="945234"/>
            <a:ext cx="6956597" cy="1319692"/>
            <a:chOff x="457200" y="945234"/>
            <a:chExt cx="6956597" cy="1319692"/>
          </a:xfrm>
        </p:grpSpPr>
        <p:grpSp>
          <p:nvGrpSpPr>
            <p:cNvPr id="11" name="Group 10"/>
            <p:cNvGrpSpPr/>
            <p:nvPr/>
          </p:nvGrpSpPr>
          <p:grpSpPr>
            <a:xfrm>
              <a:off x="457200" y="945234"/>
              <a:ext cx="6956597" cy="1319692"/>
              <a:chOff x="457200" y="945234"/>
              <a:chExt cx="6956597" cy="131969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57200" y="945234"/>
                <a:ext cx="6956597" cy="131969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5F5F5F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7201" y="1026229"/>
                <a:ext cx="1077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>
                    <a:latin typeface="Helvetica" charset="0"/>
                    <a:ea typeface="Helvetica" charset="0"/>
                    <a:cs typeface="Helvetica" charset="0"/>
                  </a:rPr>
                  <a:t>Process 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12032" y="1318523"/>
              <a:ext cx="1032908" cy="521904"/>
              <a:chOff x="712032" y="1318523"/>
              <a:chExt cx="1032908" cy="52190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12032" y="1608271"/>
                <a:ext cx="806986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registers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12032" y="1318523"/>
                <a:ext cx="434150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PC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193812" y="1318523"/>
                <a:ext cx="551128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VAS*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24480" y="1029825"/>
            <a:ext cx="4675018" cy="551125"/>
            <a:chOff x="2624480" y="1029825"/>
            <a:chExt cx="4675018" cy="551125"/>
          </a:xfrm>
        </p:grpSpPr>
        <p:sp>
          <p:nvSpPr>
            <p:cNvPr id="4" name="Rounded Rectangle 3"/>
            <p:cNvSpPr/>
            <p:nvPr/>
          </p:nvSpPr>
          <p:spPr>
            <a:xfrm>
              <a:off x="2624480" y="1286504"/>
              <a:ext cx="4613362" cy="294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29595" y="1286504"/>
              <a:ext cx="397796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code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93019" y="1286504"/>
              <a:ext cx="713524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heap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43752" y="1285955"/>
              <a:ext cx="230517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lib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591228" y="1286504"/>
              <a:ext cx="449035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stack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24272" y="1286504"/>
              <a:ext cx="351447" cy="29444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3E3E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glob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3601" y="1029825"/>
              <a:ext cx="3235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[private] Virtual Address Space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24480" y="2613194"/>
            <a:ext cx="4621430" cy="294446"/>
            <a:chOff x="2624480" y="2615982"/>
            <a:chExt cx="4621430" cy="294446"/>
          </a:xfrm>
        </p:grpSpPr>
        <p:sp>
          <p:nvSpPr>
            <p:cNvPr id="20" name="Rounded Rectangle 19"/>
            <p:cNvSpPr/>
            <p:nvPr/>
          </p:nvSpPr>
          <p:spPr>
            <a:xfrm>
              <a:off x="2624480" y="2615982"/>
              <a:ext cx="4613362" cy="294446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4615" y="2624705"/>
              <a:ext cx="41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400" b="1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200" y="3398235"/>
            <a:ext cx="6956597" cy="1319692"/>
            <a:chOff x="457200" y="3398235"/>
            <a:chExt cx="6956597" cy="1319692"/>
          </a:xfrm>
        </p:grpSpPr>
        <p:grpSp>
          <p:nvGrpSpPr>
            <p:cNvPr id="12" name="Group 11"/>
            <p:cNvGrpSpPr/>
            <p:nvPr/>
          </p:nvGrpSpPr>
          <p:grpSpPr>
            <a:xfrm>
              <a:off x="457200" y="3398235"/>
              <a:ext cx="6956597" cy="1319692"/>
              <a:chOff x="457200" y="3398235"/>
              <a:chExt cx="6956597" cy="1319692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57200" y="3398235"/>
                <a:ext cx="6956597" cy="131969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5F5F5F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57201" y="3466479"/>
                <a:ext cx="1077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>
                    <a:latin typeface="Helvetica" charset="0"/>
                    <a:ea typeface="Helvetica" charset="0"/>
                    <a:cs typeface="Helvetica" charset="0"/>
                  </a:rPr>
                  <a:t>Process B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12032" y="3910739"/>
              <a:ext cx="1033278" cy="501027"/>
              <a:chOff x="712032" y="3910739"/>
              <a:chExt cx="1033278" cy="50102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712032" y="3910739"/>
                <a:ext cx="806986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registers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12402" y="4179610"/>
                <a:ext cx="434150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PC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194182" y="4179610"/>
                <a:ext cx="551128" cy="23215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rPr>
                  <a:t>VAS*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615188" y="4142895"/>
            <a:ext cx="4678990" cy="545870"/>
            <a:chOff x="2615188" y="4142895"/>
            <a:chExt cx="4678990" cy="545870"/>
          </a:xfrm>
        </p:grpSpPr>
        <p:sp>
          <p:nvSpPr>
            <p:cNvPr id="40" name="Rounded Rectangle 39"/>
            <p:cNvSpPr/>
            <p:nvPr/>
          </p:nvSpPr>
          <p:spPr>
            <a:xfrm>
              <a:off x="2615188" y="4142895"/>
              <a:ext cx="4613362" cy="294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063659" y="4142895"/>
              <a:ext cx="563592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code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24830" y="4142895"/>
              <a:ext cx="713524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heap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249551" y="4142895"/>
              <a:ext cx="230517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lib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81936" y="4142895"/>
              <a:ext cx="449035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stack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658336" y="4142895"/>
              <a:ext cx="351447" cy="294446"/>
            </a:xfrm>
            <a:prstGeom prst="roundRect">
              <a:avLst/>
            </a:prstGeom>
            <a:solidFill>
              <a:srgbClr val="B1B1B1"/>
            </a:solidFill>
            <a:ln w="19050">
              <a:solidFill>
                <a:srgbClr val="5F5F5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glob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8281" y="4411766"/>
              <a:ext cx="3235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Helvetica" charset="0"/>
                  <a:ea typeface="Helvetica" charset="0"/>
                  <a:cs typeface="Helvetica" charset="0"/>
                </a:rPr>
                <a:t>[private] Virtual Address Space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57" name="Title 2"/>
          <p:cNvSpPr>
            <a:spLocks noGrp="1"/>
          </p:cNvSpPr>
          <p:nvPr>
            <p:ph type="title"/>
          </p:nvPr>
        </p:nvSpPr>
        <p:spPr>
          <a:xfrm>
            <a:off x="457200" y="1820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/>
              <a:t>SpaceJMP: Shared Address Spaces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6515-33A5-6948-9EAC-4BC7FDD2EA78}" type="slidenum">
              <a:rPr lang="en-US"/>
              <a:t>9</a:t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625605" y="1813146"/>
            <a:ext cx="4931337" cy="294446"/>
            <a:chOff x="2624480" y="2615982"/>
            <a:chExt cx="4931337" cy="294446"/>
          </a:xfrm>
        </p:grpSpPr>
        <p:sp>
          <p:nvSpPr>
            <p:cNvPr id="79" name="Rounded Rectangle 78"/>
            <p:cNvSpPr/>
            <p:nvPr/>
          </p:nvSpPr>
          <p:spPr>
            <a:xfrm>
              <a:off x="2624480" y="2615982"/>
              <a:ext cx="4613362" cy="294446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4522" y="2624705"/>
              <a:ext cx="41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atin typeface="Helvetica" charset="0"/>
                  <a:ea typeface="Helvetica" charset="0"/>
                  <a:cs typeface="Helvetica" charset="0"/>
                </a:rPr>
                <a:t>B’</a:t>
              </a:r>
              <a:endParaRPr lang="en-US" sz="1400" b="1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02873" y="2645111"/>
            <a:ext cx="2102724" cy="236188"/>
            <a:chOff x="1010342" y="2515634"/>
            <a:chExt cx="2102724" cy="236188"/>
          </a:xfrm>
        </p:grpSpPr>
        <p:sp>
          <p:nvSpPr>
            <p:cNvPr id="68" name="Rounded Rectangle 67"/>
            <p:cNvSpPr/>
            <p:nvPr/>
          </p:nvSpPr>
          <p:spPr>
            <a:xfrm>
              <a:off x="101034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Q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7008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702873" y="1849378"/>
            <a:ext cx="2102724" cy="236188"/>
            <a:chOff x="1010342" y="2515634"/>
            <a:chExt cx="2102724" cy="236188"/>
          </a:xfrm>
        </p:grpSpPr>
        <p:sp>
          <p:nvSpPr>
            <p:cNvPr id="75" name="Rounded Rectangle 74"/>
            <p:cNvSpPr/>
            <p:nvPr/>
          </p:nvSpPr>
          <p:spPr>
            <a:xfrm>
              <a:off x="101034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Q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17008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129595" y="1813695"/>
            <a:ext cx="397796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code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843752" y="1813146"/>
            <a:ext cx="230517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lib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91228" y="1813695"/>
            <a:ext cx="449035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stack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724272" y="1813695"/>
            <a:ext cx="351447" cy="2944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3E3E3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glob</a:t>
            </a:r>
          </a:p>
        </p:txBody>
      </p:sp>
      <p:sp>
        <p:nvSpPr>
          <p:cNvPr id="86" name="Freeform 85"/>
          <p:cNvSpPr/>
          <p:nvPr/>
        </p:nvSpPr>
        <p:spPr>
          <a:xfrm>
            <a:off x="1802674" y="1436914"/>
            <a:ext cx="722812" cy="0"/>
          </a:xfrm>
          <a:custGeom>
            <a:avLst/>
            <a:gdLst>
              <a:gd name="connsiteX0" fmla="*/ 0 w 722812"/>
              <a:gd name="connsiteY0" fmla="*/ 0 h 0"/>
              <a:gd name="connsiteX1" fmla="*/ 722812 w 7228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12">
                <a:moveTo>
                  <a:pt x="0" y="0"/>
                </a:moveTo>
                <a:lnTo>
                  <a:pt x="722812" y="0"/>
                </a:lnTo>
              </a:path>
            </a:pathLst>
          </a:custGeom>
          <a:noFill/>
          <a:ln w="15875">
            <a:solidFill>
              <a:schemeClr val="tx1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1802674" y="1471749"/>
            <a:ext cx="748937" cy="513825"/>
          </a:xfrm>
          <a:custGeom>
            <a:avLst/>
            <a:gdLst>
              <a:gd name="connsiteX0" fmla="*/ 0 w 748937"/>
              <a:gd name="connsiteY0" fmla="*/ 0 h 513825"/>
              <a:gd name="connsiteX1" fmla="*/ 296092 w 748937"/>
              <a:gd name="connsiteY1" fmla="*/ 130628 h 513825"/>
              <a:gd name="connsiteX2" fmla="*/ 287383 w 748937"/>
              <a:gd name="connsiteY2" fmla="*/ 452845 h 513825"/>
              <a:gd name="connsiteX3" fmla="*/ 748937 w 748937"/>
              <a:gd name="connsiteY3" fmla="*/ 513805 h 5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937" h="513825">
                <a:moveTo>
                  <a:pt x="0" y="0"/>
                </a:moveTo>
                <a:cubicBezTo>
                  <a:pt x="124097" y="27577"/>
                  <a:pt x="248195" y="55154"/>
                  <a:pt x="296092" y="130628"/>
                </a:cubicBezTo>
                <a:cubicBezTo>
                  <a:pt x="343989" y="206102"/>
                  <a:pt x="211909" y="388982"/>
                  <a:pt x="287383" y="452845"/>
                </a:cubicBezTo>
                <a:cubicBezTo>
                  <a:pt x="362857" y="516708"/>
                  <a:pt x="748937" y="513805"/>
                  <a:pt x="748937" y="513805"/>
                </a:cubicBezTo>
              </a:path>
            </a:pathLst>
          </a:custGeom>
          <a:noFill/>
          <a:ln w="15875">
            <a:solidFill>
              <a:schemeClr val="tx1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615188" y="3674660"/>
            <a:ext cx="4931337" cy="294446"/>
            <a:chOff x="2624480" y="2615982"/>
            <a:chExt cx="4931337" cy="294446"/>
          </a:xfrm>
        </p:grpSpPr>
        <p:sp>
          <p:nvSpPr>
            <p:cNvPr id="72" name="Rounded Rectangle 71"/>
            <p:cNvSpPr/>
            <p:nvPr/>
          </p:nvSpPr>
          <p:spPr>
            <a:xfrm>
              <a:off x="2624480" y="2615982"/>
              <a:ext cx="4613362" cy="294446"/>
            </a:xfrm>
            <a:prstGeom prst="roundRect">
              <a:avLst/>
            </a:prstGeom>
            <a:solidFill>
              <a:srgbClr val="BACDE6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4522" y="2624705"/>
              <a:ext cx="41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>
                  <a:latin typeface="Helvetica" charset="0"/>
                  <a:ea typeface="Helvetica" charset="0"/>
                  <a:cs typeface="Helvetica" charset="0"/>
                </a:rPr>
                <a:t>B’’</a:t>
              </a:r>
              <a:endParaRPr lang="en-US" sz="1400" b="1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84" name="Freeform 83"/>
          <p:cNvSpPr/>
          <p:nvPr/>
        </p:nvSpPr>
        <p:spPr>
          <a:xfrm>
            <a:off x="1807389" y="4290229"/>
            <a:ext cx="722812" cy="0"/>
          </a:xfrm>
          <a:custGeom>
            <a:avLst/>
            <a:gdLst>
              <a:gd name="connsiteX0" fmla="*/ 0 w 722812"/>
              <a:gd name="connsiteY0" fmla="*/ 0 h 0"/>
              <a:gd name="connsiteX1" fmla="*/ 722812 w 7228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12">
                <a:moveTo>
                  <a:pt x="0" y="0"/>
                </a:moveTo>
                <a:lnTo>
                  <a:pt x="722812" y="0"/>
                </a:lnTo>
              </a:path>
            </a:pathLst>
          </a:custGeom>
          <a:noFill/>
          <a:ln w="15875">
            <a:solidFill>
              <a:schemeClr val="tx1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flipV="1">
            <a:off x="1807389" y="3823062"/>
            <a:ext cx="748937" cy="467165"/>
          </a:xfrm>
          <a:custGeom>
            <a:avLst/>
            <a:gdLst>
              <a:gd name="connsiteX0" fmla="*/ 0 w 748937"/>
              <a:gd name="connsiteY0" fmla="*/ 0 h 513825"/>
              <a:gd name="connsiteX1" fmla="*/ 296092 w 748937"/>
              <a:gd name="connsiteY1" fmla="*/ 130628 h 513825"/>
              <a:gd name="connsiteX2" fmla="*/ 287383 w 748937"/>
              <a:gd name="connsiteY2" fmla="*/ 452845 h 513825"/>
              <a:gd name="connsiteX3" fmla="*/ 748937 w 748937"/>
              <a:gd name="connsiteY3" fmla="*/ 513805 h 5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937" h="513825">
                <a:moveTo>
                  <a:pt x="0" y="0"/>
                </a:moveTo>
                <a:cubicBezTo>
                  <a:pt x="124097" y="27577"/>
                  <a:pt x="248195" y="55154"/>
                  <a:pt x="296092" y="130628"/>
                </a:cubicBezTo>
                <a:cubicBezTo>
                  <a:pt x="343989" y="206102"/>
                  <a:pt x="211909" y="388982"/>
                  <a:pt x="287383" y="452845"/>
                </a:cubicBezTo>
                <a:cubicBezTo>
                  <a:pt x="362857" y="516708"/>
                  <a:pt x="748937" y="513805"/>
                  <a:pt x="748937" y="513805"/>
                </a:cubicBezTo>
              </a:path>
            </a:pathLst>
          </a:custGeom>
          <a:noFill/>
          <a:ln w="15875">
            <a:solidFill>
              <a:schemeClr val="tx1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3063659" y="3675839"/>
            <a:ext cx="563592" cy="294446"/>
          </a:xfrm>
          <a:prstGeom prst="roundRect">
            <a:avLst/>
          </a:prstGeom>
          <a:solidFill>
            <a:srgbClr val="B1B1B1"/>
          </a:solidFill>
          <a:ln w="19050">
            <a:solidFill>
              <a:srgbClr val="5F5F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code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6249551" y="3675839"/>
            <a:ext cx="230517" cy="294446"/>
          </a:xfrm>
          <a:prstGeom prst="roundRect">
            <a:avLst/>
          </a:prstGeom>
          <a:solidFill>
            <a:srgbClr val="B1B1B1"/>
          </a:solidFill>
          <a:ln w="19050">
            <a:solidFill>
              <a:srgbClr val="5F5F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lib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581936" y="3675839"/>
            <a:ext cx="449035" cy="294446"/>
          </a:xfrm>
          <a:prstGeom prst="roundRect">
            <a:avLst/>
          </a:prstGeom>
          <a:solidFill>
            <a:srgbClr val="B1B1B1"/>
          </a:solidFill>
          <a:ln w="19050">
            <a:solidFill>
              <a:srgbClr val="5F5F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stack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2658336" y="3675839"/>
            <a:ext cx="351447" cy="294446"/>
          </a:xfrm>
          <a:prstGeom prst="roundRect">
            <a:avLst/>
          </a:prstGeom>
          <a:solidFill>
            <a:srgbClr val="B1B1B1"/>
          </a:solidFill>
          <a:ln w="19050">
            <a:solidFill>
              <a:srgbClr val="5F5F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glob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3709195" y="3701719"/>
            <a:ext cx="2102724" cy="236188"/>
            <a:chOff x="1010342" y="2515634"/>
            <a:chExt cx="2102724" cy="236188"/>
          </a:xfrm>
        </p:grpSpPr>
        <p:sp>
          <p:nvSpPr>
            <p:cNvPr id="109" name="Rounded Rectangle 108"/>
            <p:cNvSpPr/>
            <p:nvPr/>
          </p:nvSpPr>
          <p:spPr>
            <a:xfrm>
              <a:off x="101034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Q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170082" y="2515634"/>
              <a:ext cx="942984" cy="2361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865B5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7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7" grpId="0" animBg="1"/>
      <p:bldP spid="87" grpId="1" animBg="1"/>
      <p:bldP spid="84" grpId="0" animBg="1"/>
      <p:bldP spid="84" grpId="1" animBg="1"/>
      <p:bldP spid="85" grpId="0" animBg="1"/>
      <p:bldP spid="85" grpId="1" animBg="1"/>
      <p:bldP spid="103" grpId="0" animBg="1"/>
      <p:bldP spid="105" grpId="0" animBg="1"/>
      <p:bldP spid="106" grpId="0" animBg="1"/>
      <p:bldP spid="107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9617</TotalTime>
  <Words>1114</Words>
  <Application>Microsoft Office PowerPoint</Application>
  <PresentationFormat>On-screen Show (16:9)</PresentationFormat>
  <Paragraphs>528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Theme</vt:lpstr>
      <vt:lpstr>SpaceJMP: Programming with Multiple Virtual Address Spaces</vt:lpstr>
      <vt:lpstr>SpaceJMP: Programming with Multiple Virtual Address Spaces</vt:lpstr>
      <vt:lpstr>Enormous Demand for Data</vt:lpstr>
      <vt:lpstr>Memory-Centric Computing</vt:lpstr>
      <vt:lpstr>Sharing Pointer-Based Data</vt:lpstr>
      <vt:lpstr>What About Large Memories?</vt:lpstr>
      <vt:lpstr>Legacy Designs are Limiting</vt:lpstr>
      <vt:lpstr>SpaceJMP: VAS as First-Class Citizen</vt:lpstr>
      <vt:lpstr>SpaceJMP: Shared Address Spaces</vt:lpstr>
      <vt:lpstr>SpaceJMP: Lockable Segments</vt:lpstr>
      <vt:lpstr>Unobtrusive Implementation </vt:lpstr>
      <vt:lpstr>Unobtrusive Implementation </vt:lpstr>
      <vt:lpstr>Sharing Pointer-Rich Data</vt:lpstr>
      <vt:lpstr>Single-System Client-Server</vt:lpstr>
      <vt:lpstr>Single-System Client-Server</vt:lpstr>
      <vt:lpstr>Single-System Client-Server</vt:lpstr>
      <vt:lpstr>SpaceJMP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Merritt</dc:creator>
  <cp:lastModifiedBy>Izzat</cp:lastModifiedBy>
  <cp:revision>764</cp:revision>
  <dcterms:created xsi:type="dcterms:W3CDTF">2016-03-26T00:15:10Z</dcterms:created>
  <dcterms:modified xsi:type="dcterms:W3CDTF">2016-04-15T17:18:24Z</dcterms:modified>
</cp:coreProperties>
</file>