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  <p:sldMasterId id="2147483764" r:id="rId2"/>
  </p:sldMasterIdLst>
  <p:notesMasterIdLst>
    <p:notesMasterId r:id="rId12"/>
  </p:notesMasterIdLst>
  <p:handoutMasterIdLst>
    <p:handoutMasterId r:id="rId13"/>
  </p:handoutMasterIdLst>
  <p:sldIdLst>
    <p:sldId id="283" r:id="rId3"/>
    <p:sldId id="862" r:id="rId4"/>
    <p:sldId id="1200" r:id="rId5"/>
    <p:sldId id="1190" r:id="rId6"/>
    <p:sldId id="927" r:id="rId7"/>
    <p:sldId id="1124" r:id="rId8"/>
    <p:sldId id="1115" r:id="rId9"/>
    <p:sldId id="1163" r:id="rId10"/>
    <p:sldId id="1199" r:id="rId11"/>
  </p:sldIdLst>
  <p:sldSz cx="13817600" cy="7772400"/>
  <p:notesSz cx="6858000" cy="9144000"/>
  <p:defaultTextStyle>
    <a:defPPr>
      <a:defRPr lang="en-US"/>
    </a:defPPr>
    <a:lvl1pPr marL="0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115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228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344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6458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5574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4686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3802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2914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99A291B-6E25-469A-9E49-9BB15B2D0C0A}">
          <p14:sldIdLst>
            <p14:sldId id="283"/>
            <p14:sldId id="862"/>
            <p14:sldId id="1200"/>
            <p14:sldId id="1190"/>
            <p14:sldId id="927"/>
            <p14:sldId id="1124"/>
            <p14:sldId id="1115"/>
            <p14:sldId id="1163"/>
            <p14:sldId id="11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mad Almasri" initials="MA" lastIdx="1" clrIdx="0">
    <p:extLst>
      <p:ext uri="{19B8F6BF-5375-455C-9EA6-DF929625EA0E}">
        <p15:presenceInfo xmlns:p15="http://schemas.microsoft.com/office/powerpoint/2012/main" userId="S::malmasri@nvidia.com::28c8b75f-726f-479e-b744-9b1effe800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C0504D"/>
    <a:srgbClr val="4F81BD"/>
    <a:srgbClr val="3DD74F"/>
    <a:srgbClr val="213656"/>
    <a:srgbClr val="13294B"/>
    <a:srgbClr val="FDFDFD"/>
    <a:srgbClr val="3D7A8D"/>
    <a:srgbClr val="6874E2"/>
    <a:srgbClr val="E84A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599" autoAdjust="0"/>
  </p:normalViewPr>
  <p:slideViewPr>
    <p:cSldViewPr snapToGrid="0" snapToObjects="1">
      <p:cViewPr varScale="1">
        <p:scale>
          <a:sx n="63" d="100"/>
          <a:sy n="63" d="100"/>
        </p:scale>
        <p:origin x="63" y="3315"/>
      </p:cViewPr>
      <p:guideLst>
        <p:guide orient="horz" pos="2448"/>
        <p:guide pos="435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19064"/>
    </p:cViewPr>
  </p:sorterViewPr>
  <p:notesViewPr>
    <p:cSldViewPr snapToGrid="0" snapToObjects="1">
      <p:cViewPr varScale="1">
        <p:scale>
          <a:sx n="91" d="100"/>
          <a:sy n="91" d="100"/>
        </p:scale>
        <p:origin x="-4280" y="-3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malmasri\Downloads\Final%20Results%20-%20Latest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lmasri\Downloads\Final%20Results%20-%20Lates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pemo\Google%20Drive\Illinois\Phd\kclique\Final%20Results%20-%20Lates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dk2" tx2="lt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com-friendster (|V| = 65M  |E| = 1.8B) </a:t>
            </a:r>
          </a:p>
        </c:rich>
      </c:tx>
      <c:layout>
        <c:manualLayout>
          <c:xMode val="edge"/>
          <c:yMode val="edge"/>
          <c:x val="0.22560550122273451"/>
          <c:y val="2.86797384046537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0228321209081959"/>
          <c:y val="0.17296755796226587"/>
          <c:w val="0.75768574465305394"/>
          <c:h val="0.6320076646458499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diamond"/>
            <c:size val="7"/>
            <c:spPr>
              <a:noFill/>
              <a:ln w="15875">
                <a:solidFill>
                  <a:schemeClr val="tx1"/>
                </a:solidFill>
              </a:ln>
              <a:effectLst/>
            </c:spPr>
          </c:marker>
          <c:xVal>
            <c:numRef>
              <c:f>'opt-pivot'!$L$30:$L$37</c:f>
              <c:numCache>
                <c:formatCode>General</c:formatCode>
                <c:ptCount val="8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</c:numCache>
            </c:numRef>
          </c:xVal>
          <c:yVal>
            <c:numRef>
              <c:f>'opt-pivot'!$M$30:$M$37</c:f>
              <c:numCache>
                <c:formatCode>#,##0</c:formatCode>
                <c:ptCount val="8"/>
                <c:pt idx="0">
                  <c:v>8963503263</c:v>
                </c:pt>
                <c:pt idx="1">
                  <c:v>21710817218</c:v>
                </c:pt>
                <c:pt idx="2">
                  <c:v>59926510355</c:v>
                </c:pt>
                <c:pt idx="3">
                  <c:v>296858496789</c:v>
                </c:pt>
                <c:pt idx="4">
                  <c:v>3120447373827</c:v>
                </c:pt>
                <c:pt idx="5">
                  <c:v>40033489612826</c:v>
                </c:pt>
                <c:pt idx="6">
                  <c:v>487090833092739</c:v>
                </c:pt>
                <c:pt idx="7">
                  <c:v>5403375502221430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953-46D1-823F-6F73609EC3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66368240"/>
        <c:axId val="1266366992"/>
      </c:scatterChart>
      <c:valAx>
        <c:axId val="1266368240"/>
        <c:scaling>
          <c:orientation val="minMax"/>
          <c:min val="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Clique Size k</a:t>
                </a:r>
              </a:p>
            </c:rich>
          </c:tx>
          <c:layout>
            <c:manualLayout>
              <c:xMode val="edge"/>
              <c:yMode val="edge"/>
              <c:x val="0.48919372999512128"/>
              <c:y val="0.89091876031266182"/>
            </c:manualLayout>
          </c:layout>
          <c:overlay val="0"/>
          <c:spPr>
            <a:solidFill>
              <a:schemeClr val="bg1"/>
            </a:solidFill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266366992"/>
        <c:crosses val="autoZero"/>
        <c:crossBetween val="midCat"/>
        <c:majorUnit val="1"/>
      </c:valAx>
      <c:valAx>
        <c:axId val="1266366992"/>
        <c:scaling>
          <c:logBase val="10"/>
          <c:orientation val="minMax"/>
          <c:min val="100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No. of Cliques (Billions)</a:t>
                </a:r>
              </a:p>
            </c:rich>
          </c:tx>
          <c:layout>
            <c:manualLayout>
              <c:xMode val="edge"/>
              <c:yMode val="edge"/>
              <c:x val="1.1108810139282175E-2"/>
              <c:y val="0.1798513170097194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266368240"/>
        <c:crosses val="autoZero"/>
        <c:crossBetween val="midCat"/>
        <c:dispUnits>
          <c:builtInUnit val="billions"/>
        </c:dispUnits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0409293915440656E-2"/>
          <c:y val="5.9030492572322124E-2"/>
          <c:w val="0.88307909407453411"/>
          <c:h val="0.70405239942761888"/>
        </c:manualLayout>
      </c:layout>
      <c:lineChart>
        <c:grouping val="standard"/>
        <c:varyColors val="0"/>
        <c:ser>
          <c:idx val="0"/>
          <c:order val="0"/>
          <c:tx>
            <c:strRef>
              <c:f>baselines!$C$1</c:f>
              <c:strCache>
                <c:ptCount val="1"/>
                <c:pt idx="0">
                  <c:v>ARB-COUNT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multiLvlStrRef>
              <c:f>baselines!$A$2:$B$42</c:f>
              <c:multiLvlStrCache>
                <c:ptCount val="41"/>
                <c:lvl>
                  <c:pt idx="0">
                    <c:v>4</c:v>
                  </c:pt>
                  <c:pt idx="1">
                    <c:v>5</c:v>
                  </c:pt>
                  <c:pt idx="2">
                    <c:v>6</c:v>
                  </c:pt>
                  <c:pt idx="3">
                    <c:v>7</c:v>
                  </c:pt>
                  <c:pt idx="4">
                    <c:v>8</c:v>
                  </c:pt>
                  <c:pt idx="5">
                    <c:v>9</c:v>
                  </c:pt>
                  <c:pt idx="6">
                    <c:v>10</c:v>
                  </c:pt>
                  <c:pt idx="7">
                    <c:v>11</c:v>
                  </c:pt>
                  <c:pt idx="8">
                    <c:v> </c:v>
                  </c:pt>
                  <c:pt idx="9">
                    <c:v>4</c:v>
                  </c:pt>
                  <c:pt idx="10">
                    <c:v>5</c:v>
                  </c:pt>
                  <c:pt idx="11">
                    <c:v>6</c:v>
                  </c:pt>
                  <c:pt idx="12">
                    <c:v>7</c:v>
                  </c:pt>
                  <c:pt idx="13">
                    <c:v>8</c:v>
                  </c:pt>
                  <c:pt idx="14">
                    <c:v>9</c:v>
                  </c:pt>
                  <c:pt idx="15">
                    <c:v>10</c:v>
                  </c:pt>
                  <c:pt idx="16">
                    <c:v>11</c:v>
                  </c:pt>
                  <c:pt idx="17">
                    <c:v> </c:v>
                  </c:pt>
                  <c:pt idx="18">
                    <c:v>4</c:v>
                  </c:pt>
                  <c:pt idx="19">
                    <c:v>5</c:v>
                  </c:pt>
                  <c:pt idx="20">
                    <c:v>6</c:v>
                  </c:pt>
                  <c:pt idx="21">
                    <c:v>7</c:v>
                  </c:pt>
                  <c:pt idx="22">
                    <c:v>8</c:v>
                  </c:pt>
                  <c:pt idx="23">
                    <c:v>9</c:v>
                  </c:pt>
                  <c:pt idx="24">
                    <c:v>10</c:v>
                  </c:pt>
                  <c:pt idx="25">
                    <c:v>11</c:v>
                  </c:pt>
                  <c:pt idx="26">
                    <c:v> </c:v>
                  </c:pt>
                  <c:pt idx="27">
                    <c:v>4</c:v>
                  </c:pt>
                  <c:pt idx="28">
                    <c:v>5</c:v>
                  </c:pt>
                  <c:pt idx="29">
                    <c:v>6</c:v>
                  </c:pt>
                  <c:pt idx="30">
                    <c:v>7</c:v>
                  </c:pt>
                  <c:pt idx="31">
                    <c:v>8</c:v>
                  </c:pt>
                  <c:pt idx="32">
                    <c:v>9</c:v>
                  </c:pt>
                  <c:pt idx="33">
                    <c:v>10</c:v>
                  </c:pt>
                  <c:pt idx="34">
                    <c:v>11</c:v>
                  </c:pt>
                  <c:pt idx="35">
                    <c:v> </c:v>
                  </c:pt>
                  <c:pt idx="36">
                    <c:v>4</c:v>
                  </c:pt>
                  <c:pt idx="37">
                    <c:v>5</c:v>
                  </c:pt>
                  <c:pt idx="38">
                    <c:v>6</c:v>
                  </c:pt>
                  <c:pt idx="39">
                    <c:v>7</c:v>
                  </c:pt>
                  <c:pt idx="40">
                    <c:v>8</c:v>
                  </c:pt>
                </c:lvl>
                <c:lvl>
                  <c:pt idx="0">
                    <c:v>as-skitter</c:v>
                  </c:pt>
                  <c:pt idx="8">
                    <c:v> </c:v>
                  </c:pt>
                  <c:pt idx="9">
                    <c:v>com-dblp</c:v>
                  </c:pt>
                  <c:pt idx="17">
                    <c:v> </c:v>
                  </c:pt>
                  <c:pt idx="18">
                    <c:v>com-orkut</c:v>
                  </c:pt>
                  <c:pt idx="26">
                    <c:v> </c:v>
                  </c:pt>
                  <c:pt idx="27">
                    <c:v>com-friendster</c:v>
                  </c:pt>
                  <c:pt idx="35">
                    <c:v> </c:v>
                  </c:pt>
                  <c:pt idx="36">
                    <c:v>com-lj</c:v>
                  </c:pt>
                </c:lvl>
              </c:multiLvlStrCache>
            </c:multiLvlStrRef>
          </c:cat>
          <c:val>
            <c:numRef>
              <c:f>baselines!$C$2:$C$42</c:f>
              <c:numCache>
                <c:formatCode>General</c:formatCode>
                <c:ptCount val="41"/>
                <c:pt idx="0">
                  <c:v>0.6</c:v>
                </c:pt>
                <c:pt idx="1">
                  <c:v>0.67</c:v>
                </c:pt>
                <c:pt idx="2">
                  <c:v>1.24</c:v>
                </c:pt>
                <c:pt idx="3">
                  <c:v>5.73</c:v>
                </c:pt>
                <c:pt idx="4">
                  <c:v>28.38</c:v>
                </c:pt>
                <c:pt idx="5">
                  <c:v>158.44999999999999</c:v>
                </c:pt>
                <c:pt idx="6">
                  <c:v>854.87</c:v>
                </c:pt>
                <c:pt idx="7">
                  <c:v>4158.53</c:v>
                </c:pt>
                <c:pt idx="9">
                  <c:v>0.1</c:v>
                </c:pt>
                <c:pt idx="10">
                  <c:v>0.13</c:v>
                </c:pt>
                <c:pt idx="11">
                  <c:v>0.3</c:v>
                </c:pt>
                <c:pt idx="12">
                  <c:v>2.0499999999999998</c:v>
                </c:pt>
                <c:pt idx="13">
                  <c:v>24.06</c:v>
                </c:pt>
                <c:pt idx="14">
                  <c:v>281.39</c:v>
                </c:pt>
                <c:pt idx="15">
                  <c:v>2981.74</c:v>
                </c:pt>
                <c:pt idx="16">
                  <c:v>0</c:v>
                </c:pt>
                <c:pt idx="18">
                  <c:v>3.1</c:v>
                </c:pt>
                <c:pt idx="19">
                  <c:v>4.9400000000000004</c:v>
                </c:pt>
                <c:pt idx="20">
                  <c:v>12.57</c:v>
                </c:pt>
                <c:pt idx="21">
                  <c:v>42.09</c:v>
                </c:pt>
                <c:pt idx="22">
                  <c:v>150.87</c:v>
                </c:pt>
                <c:pt idx="23">
                  <c:v>584.39</c:v>
                </c:pt>
                <c:pt idx="24">
                  <c:v>2315.89</c:v>
                </c:pt>
                <c:pt idx="25" formatCode="#,##0.00">
                  <c:v>8843.51</c:v>
                </c:pt>
                <c:pt idx="27">
                  <c:v>109.46</c:v>
                </c:pt>
                <c:pt idx="28">
                  <c:v>111.75</c:v>
                </c:pt>
                <c:pt idx="29">
                  <c:v>115.52</c:v>
                </c:pt>
                <c:pt idx="30">
                  <c:v>139.97999999999999</c:v>
                </c:pt>
                <c:pt idx="31">
                  <c:v>300.62</c:v>
                </c:pt>
                <c:pt idx="32">
                  <c:v>1796.12</c:v>
                </c:pt>
                <c:pt idx="33">
                  <c:v>16836.41</c:v>
                </c:pt>
                <c:pt idx="34">
                  <c:v>0</c:v>
                </c:pt>
                <c:pt idx="36">
                  <c:v>1.77</c:v>
                </c:pt>
                <c:pt idx="37">
                  <c:v>7.52</c:v>
                </c:pt>
                <c:pt idx="38">
                  <c:v>258.45999999999998</c:v>
                </c:pt>
                <c:pt idx="39">
                  <c:v>10733.21</c:v>
                </c:pt>
                <c:pt idx="4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52E-4479-A067-CEBE5E503A51}"/>
            </c:ext>
          </c:extLst>
        </c:ser>
        <c:ser>
          <c:idx val="1"/>
          <c:order val="1"/>
          <c:tx>
            <c:strRef>
              <c:f>baselines!$D$1</c:f>
              <c:strCache>
                <c:ptCount val="1"/>
                <c:pt idx="0">
                  <c:v>Pivoter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c:spPr>
          </c:marker>
          <c:cat>
            <c:multiLvlStrRef>
              <c:f>baselines!$A$2:$B$42</c:f>
              <c:multiLvlStrCache>
                <c:ptCount val="41"/>
                <c:lvl>
                  <c:pt idx="0">
                    <c:v>4</c:v>
                  </c:pt>
                  <c:pt idx="1">
                    <c:v>5</c:v>
                  </c:pt>
                  <c:pt idx="2">
                    <c:v>6</c:v>
                  </c:pt>
                  <c:pt idx="3">
                    <c:v>7</c:v>
                  </c:pt>
                  <c:pt idx="4">
                    <c:v>8</c:v>
                  </c:pt>
                  <c:pt idx="5">
                    <c:v>9</c:v>
                  </c:pt>
                  <c:pt idx="6">
                    <c:v>10</c:v>
                  </c:pt>
                  <c:pt idx="7">
                    <c:v>11</c:v>
                  </c:pt>
                  <c:pt idx="8">
                    <c:v> </c:v>
                  </c:pt>
                  <c:pt idx="9">
                    <c:v>4</c:v>
                  </c:pt>
                  <c:pt idx="10">
                    <c:v>5</c:v>
                  </c:pt>
                  <c:pt idx="11">
                    <c:v>6</c:v>
                  </c:pt>
                  <c:pt idx="12">
                    <c:v>7</c:v>
                  </c:pt>
                  <c:pt idx="13">
                    <c:v>8</c:v>
                  </c:pt>
                  <c:pt idx="14">
                    <c:v>9</c:v>
                  </c:pt>
                  <c:pt idx="15">
                    <c:v>10</c:v>
                  </c:pt>
                  <c:pt idx="16">
                    <c:v>11</c:v>
                  </c:pt>
                  <c:pt idx="17">
                    <c:v> </c:v>
                  </c:pt>
                  <c:pt idx="18">
                    <c:v>4</c:v>
                  </c:pt>
                  <c:pt idx="19">
                    <c:v>5</c:v>
                  </c:pt>
                  <c:pt idx="20">
                    <c:v>6</c:v>
                  </c:pt>
                  <c:pt idx="21">
                    <c:v>7</c:v>
                  </c:pt>
                  <c:pt idx="22">
                    <c:v>8</c:v>
                  </c:pt>
                  <c:pt idx="23">
                    <c:v>9</c:v>
                  </c:pt>
                  <c:pt idx="24">
                    <c:v>10</c:v>
                  </c:pt>
                  <c:pt idx="25">
                    <c:v>11</c:v>
                  </c:pt>
                  <c:pt idx="26">
                    <c:v> </c:v>
                  </c:pt>
                  <c:pt idx="27">
                    <c:v>4</c:v>
                  </c:pt>
                  <c:pt idx="28">
                    <c:v>5</c:v>
                  </c:pt>
                  <c:pt idx="29">
                    <c:v>6</c:v>
                  </c:pt>
                  <c:pt idx="30">
                    <c:v>7</c:v>
                  </c:pt>
                  <c:pt idx="31">
                    <c:v>8</c:v>
                  </c:pt>
                  <c:pt idx="32">
                    <c:v>9</c:v>
                  </c:pt>
                  <c:pt idx="33">
                    <c:v>10</c:v>
                  </c:pt>
                  <c:pt idx="34">
                    <c:v>11</c:v>
                  </c:pt>
                  <c:pt idx="35">
                    <c:v> </c:v>
                  </c:pt>
                  <c:pt idx="36">
                    <c:v>4</c:v>
                  </c:pt>
                  <c:pt idx="37">
                    <c:v>5</c:v>
                  </c:pt>
                  <c:pt idx="38">
                    <c:v>6</c:v>
                  </c:pt>
                  <c:pt idx="39">
                    <c:v>7</c:v>
                  </c:pt>
                  <c:pt idx="40">
                    <c:v>8</c:v>
                  </c:pt>
                </c:lvl>
                <c:lvl>
                  <c:pt idx="0">
                    <c:v>as-skitter</c:v>
                  </c:pt>
                  <c:pt idx="8">
                    <c:v> </c:v>
                  </c:pt>
                  <c:pt idx="9">
                    <c:v>com-dblp</c:v>
                  </c:pt>
                  <c:pt idx="17">
                    <c:v> </c:v>
                  </c:pt>
                  <c:pt idx="18">
                    <c:v>com-orkut</c:v>
                  </c:pt>
                  <c:pt idx="26">
                    <c:v> </c:v>
                  </c:pt>
                  <c:pt idx="27">
                    <c:v>com-friendster</c:v>
                  </c:pt>
                  <c:pt idx="35">
                    <c:v> </c:v>
                  </c:pt>
                  <c:pt idx="36">
                    <c:v>com-lj</c:v>
                  </c:pt>
                </c:lvl>
              </c:multiLvlStrCache>
            </c:multiLvlStrRef>
          </c:cat>
          <c:val>
            <c:numRef>
              <c:f>baselines!$D$2:$D$42</c:f>
              <c:numCache>
                <c:formatCode>General</c:formatCode>
                <c:ptCount val="41"/>
                <c:pt idx="0">
                  <c:v>20.9</c:v>
                </c:pt>
                <c:pt idx="1">
                  <c:v>22.54</c:v>
                </c:pt>
                <c:pt idx="2">
                  <c:v>25.3</c:v>
                </c:pt>
                <c:pt idx="3">
                  <c:v>27.14</c:v>
                </c:pt>
                <c:pt idx="4">
                  <c:v>27.46</c:v>
                </c:pt>
                <c:pt idx="5">
                  <c:v>28.45</c:v>
                </c:pt>
                <c:pt idx="6">
                  <c:v>28.45</c:v>
                </c:pt>
                <c:pt idx="7">
                  <c:v>28.45</c:v>
                </c:pt>
                <c:pt idx="9">
                  <c:v>2.88</c:v>
                </c:pt>
                <c:pt idx="10">
                  <c:v>2.88</c:v>
                </c:pt>
                <c:pt idx="11">
                  <c:v>2.88</c:v>
                </c:pt>
                <c:pt idx="12">
                  <c:v>2.88</c:v>
                </c:pt>
                <c:pt idx="13">
                  <c:v>2.88</c:v>
                </c:pt>
                <c:pt idx="14">
                  <c:v>2.88</c:v>
                </c:pt>
                <c:pt idx="15">
                  <c:v>2.88</c:v>
                </c:pt>
                <c:pt idx="16">
                  <c:v>2.88</c:v>
                </c:pt>
                <c:pt idx="18">
                  <c:v>292.35000000000002</c:v>
                </c:pt>
                <c:pt idx="19">
                  <c:v>385.04</c:v>
                </c:pt>
                <c:pt idx="20">
                  <c:v>462.05</c:v>
                </c:pt>
                <c:pt idx="21">
                  <c:v>517.29</c:v>
                </c:pt>
                <c:pt idx="22">
                  <c:v>559.75</c:v>
                </c:pt>
                <c:pt idx="23">
                  <c:v>598.88</c:v>
                </c:pt>
                <c:pt idx="24">
                  <c:v>647.17999999999995</c:v>
                </c:pt>
                <c:pt idx="25">
                  <c:v>647.17999999999995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6">
                  <c:v>268.06</c:v>
                </c:pt>
                <c:pt idx="37">
                  <c:v>1475.99</c:v>
                </c:pt>
                <c:pt idx="38">
                  <c:v>7816.13</c:v>
                </c:pt>
                <c:pt idx="39">
                  <c:v>0</c:v>
                </c:pt>
                <c:pt idx="4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52E-4479-A067-CEBE5E503A51}"/>
            </c:ext>
          </c:extLst>
        </c:ser>
        <c:ser>
          <c:idx val="2"/>
          <c:order val="2"/>
          <c:tx>
            <c:strRef>
              <c:f>baselines!$E$1</c:f>
              <c:strCache>
                <c:ptCount val="1"/>
                <c:pt idx="0">
                  <c:v>GPU-GraphOrientation</c:v>
                </c:pt>
              </c:strCache>
            </c:strRef>
          </c:tx>
          <c:spPr>
            <a:ln w="28575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75000"/>
                </a:schemeClr>
              </a:solidFill>
              <a:ln w="9525">
                <a:solidFill>
                  <a:schemeClr val="accent3">
                    <a:lumMod val="75000"/>
                  </a:schemeClr>
                </a:solidFill>
              </a:ln>
              <a:effectLst/>
            </c:spPr>
          </c:marker>
          <c:cat>
            <c:multiLvlStrRef>
              <c:f>baselines!$A$2:$B$42</c:f>
              <c:multiLvlStrCache>
                <c:ptCount val="41"/>
                <c:lvl>
                  <c:pt idx="0">
                    <c:v>4</c:v>
                  </c:pt>
                  <c:pt idx="1">
                    <c:v>5</c:v>
                  </c:pt>
                  <c:pt idx="2">
                    <c:v>6</c:v>
                  </c:pt>
                  <c:pt idx="3">
                    <c:v>7</c:v>
                  </c:pt>
                  <c:pt idx="4">
                    <c:v>8</c:v>
                  </c:pt>
                  <c:pt idx="5">
                    <c:v>9</c:v>
                  </c:pt>
                  <c:pt idx="6">
                    <c:v>10</c:v>
                  </c:pt>
                  <c:pt idx="7">
                    <c:v>11</c:v>
                  </c:pt>
                  <c:pt idx="8">
                    <c:v> </c:v>
                  </c:pt>
                  <c:pt idx="9">
                    <c:v>4</c:v>
                  </c:pt>
                  <c:pt idx="10">
                    <c:v>5</c:v>
                  </c:pt>
                  <c:pt idx="11">
                    <c:v>6</c:v>
                  </c:pt>
                  <c:pt idx="12">
                    <c:v>7</c:v>
                  </c:pt>
                  <c:pt idx="13">
                    <c:v>8</c:v>
                  </c:pt>
                  <c:pt idx="14">
                    <c:v>9</c:v>
                  </c:pt>
                  <c:pt idx="15">
                    <c:v>10</c:v>
                  </c:pt>
                  <c:pt idx="16">
                    <c:v>11</c:v>
                  </c:pt>
                  <c:pt idx="17">
                    <c:v> </c:v>
                  </c:pt>
                  <c:pt idx="18">
                    <c:v>4</c:v>
                  </c:pt>
                  <c:pt idx="19">
                    <c:v>5</c:v>
                  </c:pt>
                  <c:pt idx="20">
                    <c:v>6</c:v>
                  </c:pt>
                  <c:pt idx="21">
                    <c:v>7</c:v>
                  </c:pt>
                  <c:pt idx="22">
                    <c:v>8</c:v>
                  </c:pt>
                  <c:pt idx="23">
                    <c:v>9</c:v>
                  </c:pt>
                  <c:pt idx="24">
                    <c:v>10</c:v>
                  </c:pt>
                  <c:pt idx="25">
                    <c:v>11</c:v>
                  </c:pt>
                  <c:pt idx="26">
                    <c:v> </c:v>
                  </c:pt>
                  <c:pt idx="27">
                    <c:v>4</c:v>
                  </c:pt>
                  <c:pt idx="28">
                    <c:v>5</c:v>
                  </c:pt>
                  <c:pt idx="29">
                    <c:v>6</c:v>
                  </c:pt>
                  <c:pt idx="30">
                    <c:v>7</c:v>
                  </c:pt>
                  <c:pt idx="31">
                    <c:v>8</c:v>
                  </c:pt>
                  <c:pt idx="32">
                    <c:v>9</c:v>
                  </c:pt>
                  <c:pt idx="33">
                    <c:v>10</c:v>
                  </c:pt>
                  <c:pt idx="34">
                    <c:v>11</c:v>
                  </c:pt>
                  <c:pt idx="35">
                    <c:v> </c:v>
                  </c:pt>
                  <c:pt idx="36">
                    <c:v>4</c:v>
                  </c:pt>
                  <c:pt idx="37">
                    <c:v>5</c:v>
                  </c:pt>
                  <c:pt idx="38">
                    <c:v>6</c:v>
                  </c:pt>
                  <c:pt idx="39">
                    <c:v>7</c:v>
                  </c:pt>
                  <c:pt idx="40">
                    <c:v>8</c:v>
                  </c:pt>
                </c:lvl>
                <c:lvl>
                  <c:pt idx="0">
                    <c:v>as-skitter</c:v>
                  </c:pt>
                  <c:pt idx="8">
                    <c:v> </c:v>
                  </c:pt>
                  <c:pt idx="9">
                    <c:v>com-dblp</c:v>
                  </c:pt>
                  <c:pt idx="17">
                    <c:v> </c:v>
                  </c:pt>
                  <c:pt idx="18">
                    <c:v>com-orkut</c:v>
                  </c:pt>
                  <c:pt idx="26">
                    <c:v> </c:v>
                  </c:pt>
                  <c:pt idx="27">
                    <c:v>com-friendster</c:v>
                  </c:pt>
                  <c:pt idx="35">
                    <c:v> </c:v>
                  </c:pt>
                  <c:pt idx="36">
                    <c:v>com-lj</c:v>
                  </c:pt>
                </c:lvl>
              </c:multiLvlStrCache>
            </c:multiLvlStrRef>
          </c:cat>
          <c:val>
            <c:numRef>
              <c:f>baselines!$E$2:$E$42</c:f>
              <c:numCache>
                <c:formatCode>General</c:formatCode>
                <c:ptCount val="41"/>
                <c:pt idx="0">
                  <c:v>3.4000000000000002E-2</c:v>
                </c:pt>
                <c:pt idx="1">
                  <c:v>6.9000000000000006E-2</c:v>
                </c:pt>
                <c:pt idx="2">
                  <c:v>0.245</c:v>
                </c:pt>
                <c:pt idx="3">
                  <c:v>1.4339999999999999</c:v>
                </c:pt>
                <c:pt idx="4">
                  <c:v>9.5310000000000006</c:v>
                </c:pt>
                <c:pt idx="5">
                  <c:v>68.221000000000004</c:v>
                </c:pt>
                <c:pt idx="6">
                  <c:v>474.78500000000003</c:v>
                </c:pt>
                <c:pt idx="7">
                  <c:v>2997.3850000000002</c:v>
                </c:pt>
                <c:pt idx="9">
                  <c:v>8.0000000000000002E-3</c:v>
                </c:pt>
                <c:pt idx="10">
                  <c:v>1.6E-2</c:v>
                </c:pt>
                <c:pt idx="11">
                  <c:v>4.2000000000000003E-2</c:v>
                </c:pt>
                <c:pt idx="12">
                  <c:v>0.54500000000000004</c:v>
                </c:pt>
                <c:pt idx="13">
                  <c:v>9.0310000000000006</c:v>
                </c:pt>
                <c:pt idx="14">
                  <c:v>139.04599999999999</c:v>
                </c:pt>
                <c:pt idx="15">
                  <c:v>2262.9899999999998</c:v>
                </c:pt>
                <c:pt idx="16">
                  <c:v>0</c:v>
                </c:pt>
                <c:pt idx="18">
                  <c:v>0.42599999999999999</c:v>
                </c:pt>
                <c:pt idx="19">
                  <c:v>1.014</c:v>
                </c:pt>
                <c:pt idx="20">
                  <c:v>3.5060000000000002</c:v>
                </c:pt>
                <c:pt idx="21">
                  <c:v>11.718999999999999</c:v>
                </c:pt>
                <c:pt idx="22">
                  <c:v>45.319000000000003</c:v>
                </c:pt>
                <c:pt idx="23">
                  <c:v>212.91200000000001</c:v>
                </c:pt>
                <c:pt idx="24">
                  <c:v>1002.165</c:v>
                </c:pt>
                <c:pt idx="25">
                  <c:v>4421.5969999999998</c:v>
                </c:pt>
                <c:pt idx="27">
                  <c:v>10.215</c:v>
                </c:pt>
                <c:pt idx="28">
                  <c:v>11.795999999999999</c:v>
                </c:pt>
                <c:pt idx="29">
                  <c:v>17.22</c:v>
                </c:pt>
                <c:pt idx="30">
                  <c:v>45.697000000000003</c:v>
                </c:pt>
                <c:pt idx="31">
                  <c:v>99.866</c:v>
                </c:pt>
                <c:pt idx="32">
                  <c:v>803.53</c:v>
                </c:pt>
                <c:pt idx="33">
                  <c:v>12775.67</c:v>
                </c:pt>
                <c:pt idx="34">
                  <c:v>0</c:v>
                </c:pt>
                <c:pt idx="36">
                  <c:v>0.104</c:v>
                </c:pt>
                <c:pt idx="37">
                  <c:v>0.94300000000000006</c:v>
                </c:pt>
                <c:pt idx="38">
                  <c:v>23.792000000000002</c:v>
                </c:pt>
                <c:pt idx="39">
                  <c:v>1077.6600000000001</c:v>
                </c:pt>
                <c:pt idx="4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52E-4479-A067-CEBE5E503A51}"/>
            </c:ext>
          </c:extLst>
        </c:ser>
        <c:ser>
          <c:idx val="3"/>
          <c:order val="3"/>
          <c:tx>
            <c:strRef>
              <c:f>baselines!$F$1</c:f>
              <c:strCache>
                <c:ptCount val="1"/>
                <c:pt idx="0">
                  <c:v>GPU-Pivoting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accent3">
                    <a:lumMod val="60000"/>
                    <a:lumOff val="40000"/>
                  </a:schemeClr>
                </a:solidFill>
              </a:ln>
              <a:effectLst/>
            </c:spPr>
          </c:marker>
          <c:cat>
            <c:multiLvlStrRef>
              <c:f>baselines!$A$2:$B$42</c:f>
              <c:multiLvlStrCache>
                <c:ptCount val="41"/>
                <c:lvl>
                  <c:pt idx="0">
                    <c:v>4</c:v>
                  </c:pt>
                  <c:pt idx="1">
                    <c:v>5</c:v>
                  </c:pt>
                  <c:pt idx="2">
                    <c:v>6</c:v>
                  </c:pt>
                  <c:pt idx="3">
                    <c:v>7</c:v>
                  </c:pt>
                  <c:pt idx="4">
                    <c:v>8</c:v>
                  </c:pt>
                  <c:pt idx="5">
                    <c:v>9</c:v>
                  </c:pt>
                  <c:pt idx="6">
                    <c:v>10</c:v>
                  </c:pt>
                  <c:pt idx="7">
                    <c:v>11</c:v>
                  </c:pt>
                  <c:pt idx="8">
                    <c:v> </c:v>
                  </c:pt>
                  <c:pt idx="9">
                    <c:v>4</c:v>
                  </c:pt>
                  <c:pt idx="10">
                    <c:v>5</c:v>
                  </c:pt>
                  <c:pt idx="11">
                    <c:v>6</c:v>
                  </c:pt>
                  <c:pt idx="12">
                    <c:v>7</c:v>
                  </c:pt>
                  <c:pt idx="13">
                    <c:v>8</c:v>
                  </c:pt>
                  <c:pt idx="14">
                    <c:v>9</c:v>
                  </c:pt>
                  <c:pt idx="15">
                    <c:v>10</c:v>
                  </c:pt>
                  <c:pt idx="16">
                    <c:v>11</c:v>
                  </c:pt>
                  <c:pt idx="17">
                    <c:v> </c:v>
                  </c:pt>
                  <c:pt idx="18">
                    <c:v>4</c:v>
                  </c:pt>
                  <c:pt idx="19">
                    <c:v>5</c:v>
                  </c:pt>
                  <c:pt idx="20">
                    <c:v>6</c:v>
                  </c:pt>
                  <c:pt idx="21">
                    <c:v>7</c:v>
                  </c:pt>
                  <c:pt idx="22">
                    <c:v>8</c:v>
                  </c:pt>
                  <c:pt idx="23">
                    <c:v>9</c:v>
                  </c:pt>
                  <c:pt idx="24">
                    <c:v>10</c:v>
                  </c:pt>
                  <c:pt idx="25">
                    <c:v>11</c:v>
                  </c:pt>
                  <c:pt idx="26">
                    <c:v> </c:v>
                  </c:pt>
                  <c:pt idx="27">
                    <c:v>4</c:v>
                  </c:pt>
                  <c:pt idx="28">
                    <c:v>5</c:v>
                  </c:pt>
                  <c:pt idx="29">
                    <c:v>6</c:v>
                  </c:pt>
                  <c:pt idx="30">
                    <c:v>7</c:v>
                  </c:pt>
                  <c:pt idx="31">
                    <c:v>8</c:v>
                  </c:pt>
                  <c:pt idx="32">
                    <c:v>9</c:v>
                  </c:pt>
                  <c:pt idx="33">
                    <c:v>10</c:v>
                  </c:pt>
                  <c:pt idx="34">
                    <c:v>11</c:v>
                  </c:pt>
                  <c:pt idx="35">
                    <c:v> </c:v>
                  </c:pt>
                  <c:pt idx="36">
                    <c:v>4</c:v>
                  </c:pt>
                  <c:pt idx="37">
                    <c:v>5</c:v>
                  </c:pt>
                  <c:pt idx="38">
                    <c:v>6</c:v>
                  </c:pt>
                  <c:pt idx="39">
                    <c:v>7</c:v>
                  </c:pt>
                  <c:pt idx="40">
                    <c:v>8</c:v>
                  </c:pt>
                </c:lvl>
                <c:lvl>
                  <c:pt idx="0">
                    <c:v>as-skitter</c:v>
                  </c:pt>
                  <c:pt idx="8">
                    <c:v> </c:v>
                  </c:pt>
                  <c:pt idx="9">
                    <c:v>com-dblp</c:v>
                  </c:pt>
                  <c:pt idx="17">
                    <c:v> </c:v>
                  </c:pt>
                  <c:pt idx="18">
                    <c:v>com-orkut</c:v>
                  </c:pt>
                  <c:pt idx="26">
                    <c:v> </c:v>
                  </c:pt>
                  <c:pt idx="27">
                    <c:v>com-friendster</c:v>
                  </c:pt>
                  <c:pt idx="35">
                    <c:v> </c:v>
                  </c:pt>
                  <c:pt idx="36">
                    <c:v>com-lj</c:v>
                  </c:pt>
                </c:lvl>
              </c:multiLvlStrCache>
            </c:multiLvlStrRef>
          </c:cat>
          <c:val>
            <c:numRef>
              <c:f>baselines!$F$2:$F$42</c:f>
              <c:numCache>
                <c:formatCode>General</c:formatCode>
                <c:ptCount val="41"/>
                <c:pt idx="0">
                  <c:v>0.45900000000000002</c:v>
                </c:pt>
                <c:pt idx="1">
                  <c:v>0.72099999999999997</c:v>
                </c:pt>
                <c:pt idx="2">
                  <c:v>1.01</c:v>
                </c:pt>
                <c:pt idx="3">
                  <c:v>1.2689999999999999</c:v>
                </c:pt>
                <c:pt idx="4">
                  <c:v>1.585</c:v>
                </c:pt>
                <c:pt idx="5">
                  <c:v>1.835</c:v>
                </c:pt>
                <c:pt idx="6">
                  <c:v>1.7769999999999999</c:v>
                </c:pt>
                <c:pt idx="7" formatCode="_(* #,##0.000_);_(* \(#,##0.000\);_(* &quot;-&quot;??_);_(@_)">
                  <c:v>1.778</c:v>
                </c:pt>
                <c:pt idx="9">
                  <c:v>0.109</c:v>
                </c:pt>
                <c:pt idx="10">
                  <c:v>0.109</c:v>
                </c:pt>
                <c:pt idx="11">
                  <c:v>0.109</c:v>
                </c:pt>
                <c:pt idx="12">
                  <c:v>0.109</c:v>
                </c:pt>
                <c:pt idx="13">
                  <c:v>0.109</c:v>
                </c:pt>
                <c:pt idx="14">
                  <c:v>0.109</c:v>
                </c:pt>
                <c:pt idx="15">
                  <c:v>0.109</c:v>
                </c:pt>
                <c:pt idx="16">
                  <c:v>0.109</c:v>
                </c:pt>
                <c:pt idx="18">
                  <c:v>8.83</c:v>
                </c:pt>
                <c:pt idx="19">
                  <c:v>13.869</c:v>
                </c:pt>
                <c:pt idx="20">
                  <c:v>17.228999999999999</c:v>
                </c:pt>
                <c:pt idx="21">
                  <c:v>20.331</c:v>
                </c:pt>
                <c:pt idx="22">
                  <c:v>26.137</c:v>
                </c:pt>
                <c:pt idx="23">
                  <c:v>33.643999999999998</c:v>
                </c:pt>
                <c:pt idx="24">
                  <c:v>39.957000000000001</c:v>
                </c:pt>
                <c:pt idx="25" formatCode="_(* #,##0.000_);_(* \(#,##0.000\);_(* &quot;-&quot;??_);_(@_)">
                  <c:v>48.100999999999999</c:v>
                </c:pt>
                <c:pt idx="27">
                  <c:v>44.896999999999998</c:v>
                </c:pt>
                <c:pt idx="28">
                  <c:v>53.874000000000002</c:v>
                </c:pt>
                <c:pt idx="29">
                  <c:v>63.874000000000002</c:v>
                </c:pt>
                <c:pt idx="30">
                  <c:v>66.543999999999997</c:v>
                </c:pt>
                <c:pt idx="31">
                  <c:v>67.063999999999993</c:v>
                </c:pt>
                <c:pt idx="32">
                  <c:v>71.403999999999996</c:v>
                </c:pt>
                <c:pt idx="33">
                  <c:v>71.051000000000002</c:v>
                </c:pt>
                <c:pt idx="34" formatCode="_(* #,##0.000_);_(* \(#,##0.000\);_(* &quot;-&quot;??_);_(@_)">
                  <c:v>71.448000000000008</c:v>
                </c:pt>
                <c:pt idx="36">
                  <c:v>10.864000000000001</c:v>
                </c:pt>
                <c:pt idx="37">
                  <c:v>68.965999999999994</c:v>
                </c:pt>
                <c:pt idx="38">
                  <c:v>379.88</c:v>
                </c:pt>
                <c:pt idx="39">
                  <c:v>1639.537</c:v>
                </c:pt>
                <c:pt idx="40">
                  <c:v>6850.9889999999996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52E-4479-A067-CEBE5E503A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6536600"/>
        <c:axId val="486538896"/>
      </c:lineChart>
      <c:catAx>
        <c:axId val="486536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86538896"/>
        <c:crossesAt val="1.0000000000000002E-3"/>
        <c:auto val="1"/>
        <c:lblAlgn val="ctr"/>
        <c:lblOffset val="100"/>
        <c:noMultiLvlLbl val="0"/>
      </c:catAx>
      <c:valAx>
        <c:axId val="486538896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Execution Time</a:t>
                </a:r>
                <a:r>
                  <a:rPr lang="en-US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(sec, Log Scale)</a:t>
                </a:r>
              </a:p>
            </c:rich>
          </c:tx>
          <c:layout>
            <c:manualLayout>
              <c:xMode val="edge"/>
              <c:yMode val="edge"/>
              <c:x val="7.4211439130319259E-3"/>
              <c:y val="7.066943042790666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86536600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58083703482783666"/>
          <c:y val="0.50143808301493409"/>
          <c:w val="0.22263718083172185"/>
          <c:h val="0.2332060875547024"/>
        </c:manualLayout>
      </c:layout>
      <c:overlay val="1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9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'opt-bf'!$N$2</c:f>
              <c:strCache>
                <c:ptCount val="1"/>
                <c:pt idx="0">
                  <c:v>VC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'opt-bf'!$K$37:$L$42</c:f>
              <c:strCache>
                <c:ptCount val="6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</c:strCache>
            </c:strRef>
          </c:cat>
          <c:val>
            <c:numRef>
              <c:f>'opt-bf'!$N$37:$N$42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6A93-41E2-8C9B-DC8014904FC5}"/>
            </c:ext>
          </c:extLst>
        </c:ser>
        <c:ser>
          <c:idx val="1"/>
          <c:order val="1"/>
          <c:tx>
            <c:strRef>
              <c:f>'opt-bf'!$O$2</c:f>
              <c:strCache>
                <c:ptCount val="1"/>
                <c:pt idx="0">
                  <c:v>VC + BE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'opt-bf'!$K$37:$L$42</c:f>
              <c:strCache>
                <c:ptCount val="6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</c:strCache>
            </c:strRef>
          </c:cat>
          <c:val>
            <c:numRef>
              <c:f>'opt-bf'!$O$37:$O$42</c:f>
              <c:numCache>
                <c:formatCode>General</c:formatCode>
                <c:ptCount val="6"/>
                <c:pt idx="0">
                  <c:v>1.7552840401134944</c:v>
                </c:pt>
                <c:pt idx="1">
                  <c:v>2.6925774187682503</c:v>
                </c:pt>
                <c:pt idx="2">
                  <c:v>2.6598959315308273</c:v>
                </c:pt>
                <c:pt idx="3">
                  <c:v>2.6567764504655003</c:v>
                </c:pt>
                <c:pt idx="4">
                  <c:v>2.8622896553820181</c:v>
                </c:pt>
                <c:pt idx="5">
                  <c:v>2.7200504366588105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6A93-41E2-8C9B-DC8014904FC5}"/>
            </c:ext>
          </c:extLst>
        </c:ser>
        <c:ser>
          <c:idx val="2"/>
          <c:order val="2"/>
          <c:tx>
            <c:strRef>
              <c:f>'opt-bf'!$P$2</c:f>
              <c:strCache>
                <c:ptCount val="1"/>
                <c:pt idx="0">
                  <c:v>VC + BE + P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'opt-bf'!$K$37:$L$42</c:f>
              <c:strCache>
                <c:ptCount val="6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</c:strCache>
            </c:strRef>
          </c:cat>
          <c:val>
            <c:numRef>
              <c:f>'opt-bf'!$P$37:$P$42</c:f>
              <c:numCache>
                <c:formatCode>General</c:formatCode>
                <c:ptCount val="6"/>
                <c:pt idx="0">
                  <c:v>2.2160287566799188</c:v>
                </c:pt>
                <c:pt idx="1">
                  <c:v>4.9278072704232123</c:v>
                </c:pt>
                <c:pt idx="2">
                  <c:v>5.8782352590677407</c:v>
                </c:pt>
                <c:pt idx="3">
                  <c:v>6.6387826642543359</c:v>
                </c:pt>
                <c:pt idx="4">
                  <c:v>7.7376240616830545</c:v>
                </c:pt>
                <c:pt idx="5">
                  <c:v>7.8793900079569212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6A93-41E2-8C9B-DC8014904FC5}"/>
            </c:ext>
          </c:extLst>
        </c:ser>
        <c:ser>
          <c:idx val="3"/>
          <c:order val="3"/>
          <c:tx>
            <c:strRef>
              <c:f>'opt-bf'!$Q$2</c:f>
              <c:strCache>
                <c:ptCount val="1"/>
                <c:pt idx="0">
                  <c:v>EC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'opt-bf'!$K$37:$L$42</c:f>
              <c:strCache>
                <c:ptCount val="6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</c:strCache>
            </c:strRef>
          </c:cat>
          <c:val>
            <c:numRef>
              <c:f>'opt-bf'!$Q$37:$Q$42</c:f>
              <c:numCache>
                <c:formatCode>General</c:formatCode>
                <c:ptCount val="6"/>
                <c:pt idx="0">
                  <c:v>0.59445679881828462</c:v>
                </c:pt>
                <c:pt idx="1">
                  <c:v>1.4200102717873175</c:v>
                </c:pt>
                <c:pt idx="2">
                  <c:v>2.1793176632302282</c:v>
                </c:pt>
                <c:pt idx="3">
                  <c:v>3.6361784532113521</c:v>
                </c:pt>
                <c:pt idx="4">
                  <c:v>5.3670386366686769</c:v>
                </c:pt>
                <c:pt idx="5">
                  <c:v>5.2142260512912832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6A93-41E2-8C9B-DC8014904FC5}"/>
            </c:ext>
          </c:extLst>
        </c:ser>
        <c:ser>
          <c:idx val="4"/>
          <c:order val="4"/>
          <c:tx>
            <c:strRef>
              <c:f>'opt-bf'!$R$2</c:f>
              <c:strCache>
                <c:ptCount val="1"/>
                <c:pt idx="0">
                  <c:v>EC + BE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'opt-bf'!$K$37:$L$42</c:f>
              <c:strCache>
                <c:ptCount val="6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</c:strCache>
            </c:strRef>
          </c:cat>
          <c:val>
            <c:numRef>
              <c:f>'opt-bf'!$R$37:$R$42</c:f>
              <c:numCache>
                <c:formatCode>General</c:formatCode>
                <c:ptCount val="6"/>
                <c:pt idx="0">
                  <c:v>0.82091241090043798</c:v>
                </c:pt>
                <c:pt idx="1">
                  <c:v>2.5179738903388289</c:v>
                </c:pt>
                <c:pt idx="2">
                  <c:v>4.7186943379403266</c:v>
                </c:pt>
                <c:pt idx="3">
                  <c:v>7.3270394106192382</c:v>
                </c:pt>
                <c:pt idx="4">
                  <c:v>12.861823397619297</c:v>
                </c:pt>
                <c:pt idx="5">
                  <c:v>12.479763185864217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4-6A93-41E2-8C9B-DC8014904FC5}"/>
            </c:ext>
          </c:extLst>
        </c:ser>
        <c:ser>
          <c:idx val="5"/>
          <c:order val="5"/>
          <c:tx>
            <c:strRef>
              <c:f>'opt-bf'!$S$2</c:f>
              <c:strCache>
                <c:ptCount val="1"/>
                <c:pt idx="0">
                  <c:v>EC + BE + P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'opt-bf'!$K$37:$L$42</c:f>
              <c:strCache>
                <c:ptCount val="6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</c:strCache>
            </c:strRef>
          </c:cat>
          <c:val>
            <c:numRef>
              <c:f>'opt-bf'!$S$37:$S$42</c:f>
              <c:numCache>
                <c:formatCode>General</c:formatCode>
                <c:ptCount val="6"/>
                <c:pt idx="0">
                  <c:v>0.85537288598513161</c:v>
                </c:pt>
                <c:pt idx="1">
                  <c:v>3.3890858829413029</c:v>
                </c:pt>
                <c:pt idx="2">
                  <c:v>9.8709701043974576</c:v>
                </c:pt>
                <c:pt idx="3">
                  <c:v>17.031180346199879</c:v>
                </c:pt>
                <c:pt idx="4">
                  <c:v>36.204886171473362</c:v>
                </c:pt>
                <c:pt idx="5">
                  <c:v>38.885609313204455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5-6A93-41E2-8C9B-DC8014904F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99592216"/>
        <c:axId val="799582704"/>
      </c:barChart>
      <c:catAx>
        <c:axId val="799592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9582704"/>
        <c:crossesAt val="6.2500000000000014E-2"/>
        <c:auto val="1"/>
        <c:lblAlgn val="ctr"/>
        <c:lblOffset val="100"/>
        <c:noMultiLvlLbl val="0"/>
      </c:catAx>
      <c:valAx>
        <c:axId val="799582704"/>
        <c:scaling>
          <c:logBase val="2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2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Speedup (over VC)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799592216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.26775526627623741"/>
          <c:y val="6.0887803364970107E-2"/>
          <c:w val="0.67489850238782478"/>
          <c:h val="6.0413684084943929E-2"/>
        </c:manualLayout>
      </c:layout>
      <c:overlay val="1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9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8450729"/>
            <a:ext cx="6858000" cy="705971"/>
          </a:xfrm>
          <a:prstGeom prst="rect">
            <a:avLst/>
          </a:prstGeom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solidFill>
                <a:srgbClr val="142958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356FF-FEF1-EF48-BD73-4B95B2E46E83}" type="datetimeFigureOut">
              <a:rPr lang="en-US" smtClean="0">
                <a:solidFill>
                  <a:srgbClr val="F16322"/>
                </a:solidFill>
              </a:rPr>
              <a:t>8/29/2022</a:t>
            </a:fld>
            <a:endParaRPr lang="en-US" dirty="0">
              <a:solidFill>
                <a:srgbClr val="F1632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476999" y="8889999"/>
            <a:ext cx="379413" cy="252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20048813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rgbClr val="14295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rgbClr val="F16322"/>
                </a:solidFill>
              </a:defRPr>
            </a:lvl1pPr>
          </a:lstStyle>
          <a:p>
            <a:fld id="{DBF7D493-8EEB-7E45-916B-5FBC49ABC710}" type="datetimeFigureOut">
              <a:rPr lang="en-US" smtClean="0"/>
              <a:pPr/>
              <a:t>8/29/2022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8450729"/>
            <a:ext cx="6858000" cy="705971"/>
          </a:xfrm>
          <a:prstGeom prst="rect">
            <a:avLst/>
          </a:prstGeom>
        </p:spPr>
      </p:pic>
      <p:sp>
        <p:nvSpPr>
          <p:cNvPr id="9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476999" y="8889999"/>
            <a:ext cx="379413" cy="252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33564108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115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228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7344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6458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5574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4686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3802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2914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4753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761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111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28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16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966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76650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4796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7" y="619125"/>
            <a:ext cx="12736405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ECE ILLINOIS 16:9 TEMPLATE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10627" y="1570071"/>
            <a:ext cx="12736405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E84A2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10627" y="1860825"/>
            <a:ext cx="12736405" cy="3017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baseline="0">
                <a:solidFill>
                  <a:srgbClr val="E84A2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2546194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10626" y="1628416"/>
            <a:ext cx="12631240" cy="507718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599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4778A9B-D048-4001-9F05-055997EEF7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6899" y="7439890"/>
            <a:ext cx="549846" cy="3117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4DFF775-852E-421A-959B-C1D30663FF5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7335" y="240064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i="0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</p:spTree>
    <p:extLst>
      <p:ext uri="{BB962C8B-B14F-4D97-AF65-F5344CB8AC3E}">
        <p14:creationId xmlns:p14="http://schemas.microsoft.com/office/powerpoint/2010/main" val="638754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610626" y="1633220"/>
            <a:ext cx="12701026" cy="5082540"/>
          </a:xfrm>
          <a:prstGeom prst="rect">
            <a:avLst/>
          </a:prstGeom>
        </p:spPr>
        <p:txBody>
          <a:bodyPr vert="horz"/>
          <a:lstStyle>
            <a:lvl1pPr marL="381995" indent="-381995">
              <a:buFont typeface="Wingdings" panose="05000000000000000000" pitchFamily="2" charset="2"/>
              <a:buChar char="§"/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899" y="7439890"/>
            <a:ext cx="549846" cy="3117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D4B7E68-99A1-4EAB-9FE6-BE4D2669DA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7335" y="240064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i="0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</p:spTree>
    <p:extLst>
      <p:ext uri="{BB962C8B-B14F-4D97-AF65-F5344CB8AC3E}">
        <p14:creationId xmlns:p14="http://schemas.microsoft.com/office/powerpoint/2010/main" val="293480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9124501" y="1608096"/>
            <a:ext cx="4069626" cy="506702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 i="1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below</a:t>
            </a:r>
          </a:p>
          <a:p>
            <a:pPr lvl="0"/>
            <a:r>
              <a:rPr lang="en-US" dirty="0"/>
              <a:t>to insert media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0626" y="1628416"/>
            <a:ext cx="8182392" cy="50467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599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i="0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5041" y="7358062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27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-by-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0626" y="1628416"/>
            <a:ext cx="6144645" cy="50873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599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964630" y="1628416"/>
            <a:ext cx="6144645" cy="50873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599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i="0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6604" y="7358062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21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10626" y="1608096"/>
            <a:ext cx="12583500" cy="5097504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 i="1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below to insert media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i="0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5822" y="7358062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53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834640"/>
            <a:ext cx="13817600" cy="2038696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2977958"/>
            <a:ext cx="12631240" cy="63055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i="0" baseline="0">
                <a:solidFill>
                  <a:schemeClr val="bg1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section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10626" y="3833136"/>
            <a:ext cx="12631240" cy="7185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599" b="0" i="1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of section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3771" y="7358062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433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2649" y="7358062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069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1_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51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8.png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7.jpeg"/><Relationship Id="rId4" Type="http://schemas.openxmlformats.org/officeDocument/2006/relationships/slideLayout" Target="../slideLayouts/slideLayout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2940" y="2695073"/>
            <a:ext cx="13820539" cy="2352030"/>
            <a:chOff x="-1069" y="2880073"/>
            <a:chExt cx="10056262" cy="1676400"/>
          </a:xfrm>
        </p:grpSpPr>
        <p:pic>
          <p:nvPicPr>
            <p:cNvPr id="15" name="Picture 14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96"/>
            <a:stretch/>
          </p:blipFill>
          <p:spPr>
            <a:xfrm>
              <a:off x="-1069" y="2881477"/>
              <a:ext cx="2514600" cy="1673098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13531" y="2880073"/>
              <a:ext cx="2514600" cy="16764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062" y="2880073"/>
              <a:ext cx="2514600" cy="16764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540593" y="2881978"/>
              <a:ext cx="2514600" cy="1674495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111273"/>
            <a:ext cx="13817597" cy="2673879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13099" y="5528603"/>
            <a:ext cx="13804501" cy="2256549"/>
          </a:xfrm>
          <a:prstGeom prst="rect">
            <a:avLst/>
          </a:prstGeom>
          <a:solidFill>
            <a:srgbClr val="E84A2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10" y="5698404"/>
            <a:ext cx="4446031" cy="149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55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</p:sldLayoutIdLst>
  <p:txStyles>
    <p:titleStyle>
      <a:lvl1pPr algn="ctr" defTabSz="509326" rtl="0" eaLnBrk="1" latinLnBrk="0" hangingPunct="1">
        <a:spcBef>
          <a:spcPct val="0"/>
        </a:spcBef>
        <a:buNone/>
        <a:defRPr sz="4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1995" indent="-381995" algn="l" defTabSz="509326" rtl="0" eaLnBrk="1" latinLnBrk="0" hangingPunct="1">
        <a:spcBef>
          <a:spcPct val="20000"/>
        </a:spcBef>
        <a:buFont typeface="Arial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827657" indent="-318330" algn="l" defTabSz="509326" rtl="0" eaLnBrk="1" latinLnBrk="0" hangingPunct="1">
        <a:spcBef>
          <a:spcPct val="20000"/>
        </a:spcBef>
        <a:buFont typeface="Arial"/>
        <a:buChar char="–"/>
        <a:defRPr sz="3099" kern="1200">
          <a:solidFill>
            <a:schemeClr val="tx1"/>
          </a:solidFill>
          <a:latin typeface="+mn-lt"/>
          <a:ea typeface="+mn-ea"/>
          <a:cs typeface="+mn-cs"/>
        </a:defRPr>
      </a:lvl2pPr>
      <a:lvl3pPr marL="1273318" indent="-254664" algn="l" defTabSz="50932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645" indent="-254664" algn="l" defTabSz="509326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1971" indent="-254664" algn="l" defTabSz="509326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298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625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19952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278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26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654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981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308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635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5961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289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615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7454900"/>
            <a:ext cx="13817600" cy="317499"/>
          </a:xfrm>
          <a:prstGeom prst="rect">
            <a:avLst/>
          </a:prstGeom>
          <a:solidFill>
            <a:srgbClr val="E84A2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362"/>
          <a:stretch/>
        </p:blipFill>
        <p:spPr>
          <a:xfrm>
            <a:off x="0" y="7353309"/>
            <a:ext cx="13817601" cy="1083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9491" y="7467076"/>
            <a:ext cx="1940310" cy="1969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703" b="63560"/>
          <a:stretch/>
        </p:blipFill>
        <p:spPr>
          <a:xfrm>
            <a:off x="97799" y="7441411"/>
            <a:ext cx="276539" cy="318947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6278" y="7422593"/>
            <a:ext cx="457732" cy="3364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13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</p:sldLayoutIdLst>
  <p:hf hdr="0" ftr="0"/>
  <p:txStyles>
    <p:titleStyle>
      <a:lvl1pPr algn="ctr" defTabSz="509326" rtl="0" eaLnBrk="1" latinLnBrk="0" hangingPunct="1">
        <a:spcBef>
          <a:spcPct val="0"/>
        </a:spcBef>
        <a:buNone/>
        <a:defRPr sz="4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1995" indent="-381995" algn="l" defTabSz="509326" rtl="0" eaLnBrk="1" latinLnBrk="0" hangingPunct="1">
        <a:spcBef>
          <a:spcPct val="20000"/>
        </a:spcBef>
        <a:buFont typeface="Arial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827657" indent="-318330" algn="l" defTabSz="509326" rtl="0" eaLnBrk="1" latinLnBrk="0" hangingPunct="1">
        <a:spcBef>
          <a:spcPct val="20000"/>
        </a:spcBef>
        <a:buFont typeface="Arial"/>
        <a:buChar char="–"/>
        <a:defRPr sz="3099" kern="1200">
          <a:solidFill>
            <a:schemeClr val="tx1"/>
          </a:solidFill>
          <a:latin typeface="+mn-lt"/>
          <a:ea typeface="+mn-ea"/>
          <a:cs typeface="+mn-cs"/>
        </a:defRPr>
      </a:lvl2pPr>
      <a:lvl3pPr marL="1273318" indent="-254664" algn="l" defTabSz="50932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645" indent="-254664" algn="l" defTabSz="509326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1971" indent="-254664" algn="l" defTabSz="509326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298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625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19952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278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26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654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981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308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635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5961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289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615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7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smoha7/mewcp-gpu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45;p7">
            <a:extLst>
              <a:ext uri="{FF2B5EF4-FFF2-40B4-BE49-F238E27FC236}">
                <a16:creationId xmlns:a16="http://schemas.microsoft.com/office/drawing/2014/main" id="{C1FA7C40-A5CF-024C-8FE8-5396C6906587}"/>
              </a:ext>
            </a:extLst>
          </p:cNvPr>
          <p:cNvSpPr/>
          <p:nvPr/>
        </p:nvSpPr>
        <p:spPr>
          <a:xfrm rot="10800000" flipH="1">
            <a:off x="-1" y="9251"/>
            <a:ext cx="13817600" cy="7772400"/>
          </a:xfrm>
          <a:prstGeom prst="rect">
            <a:avLst/>
          </a:prstGeom>
          <a:gradFill flip="none" rotWithShape="1">
            <a:gsLst>
              <a:gs pos="0">
                <a:srgbClr val="1B4284"/>
              </a:gs>
              <a:gs pos="100000">
                <a:srgbClr val="13294B"/>
              </a:gs>
            </a:gsLst>
            <a:lin ang="18900000" scaled="1"/>
            <a:tileRect/>
          </a:gradFill>
          <a:ln>
            <a:noFill/>
          </a:ln>
        </p:spPr>
        <p:txBody>
          <a:bodyPr spcFirstLastPara="1" wrap="square" lIns="103615" tIns="51793" rIns="103615" bIns="51793" anchor="ctr" anchorCtr="0">
            <a:noAutofit/>
          </a:bodyPr>
          <a:lstStyle/>
          <a:p>
            <a:pPr algn="ctr">
              <a:buClr>
                <a:schemeClr val="lt1"/>
              </a:buClr>
              <a:buSzPts val="1800"/>
            </a:pPr>
            <a:endParaRPr sz="2040">
              <a:solidFill>
                <a:srgbClr val="13294B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pic>
        <p:nvPicPr>
          <p:cNvPr id="3" name="Picture 2" descr="A close up of a newspaper&#10;&#10;Description automatically generated">
            <a:extLst>
              <a:ext uri="{FF2B5EF4-FFF2-40B4-BE49-F238E27FC236}">
                <a16:creationId xmlns:a16="http://schemas.microsoft.com/office/drawing/2014/main" id="{249122D5-F0B6-6948-B395-9DF02DCB4E9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9253"/>
            <a:ext cx="13817600" cy="7772400"/>
          </a:xfrm>
          <a:prstGeom prst="rect">
            <a:avLst/>
          </a:prstGeom>
        </p:spPr>
      </p:pic>
      <p:sp>
        <p:nvSpPr>
          <p:cNvPr id="4" name="Google Shape;97;p1">
            <a:extLst>
              <a:ext uri="{FF2B5EF4-FFF2-40B4-BE49-F238E27FC236}">
                <a16:creationId xmlns:a16="http://schemas.microsoft.com/office/drawing/2014/main" id="{6EE6B1E5-9B9E-FD48-9F48-627803FDB7F5}"/>
              </a:ext>
            </a:extLst>
          </p:cNvPr>
          <p:cNvSpPr txBox="1"/>
          <p:nvPr/>
        </p:nvSpPr>
        <p:spPr>
          <a:xfrm>
            <a:off x="550605" y="2894493"/>
            <a:ext cx="12958917" cy="3456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615" tIns="51793" rIns="103615" bIns="51793" anchor="t" anchorCtr="0">
            <a:spAutoFit/>
          </a:bodyPr>
          <a:lstStyle/>
          <a:p>
            <a:pPr algn="ctr">
              <a:spcBef>
                <a:spcPts val="680"/>
              </a:spcBef>
            </a:pPr>
            <a:r>
              <a:rPr lang="en-US" sz="5100" b="1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Neue"/>
              </a:rPr>
              <a:t>Parallel K-clique Counting on GPUs</a:t>
            </a:r>
          </a:p>
          <a:p>
            <a:pPr algn="ctr">
              <a:spcBef>
                <a:spcPts val="680"/>
              </a:spcBef>
            </a:pPr>
            <a:r>
              <a:rPr lang="en-US" sz="2400" u="sng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Mohammad Almasri</a:t>
            </a:r>
            <a:r>
              <a:rPr lang="en-US" sz="2400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*, Izzat El Hajj</a:t>
            </a:r>
            <a:r>
              <a:rPr lang="en-US" sz="2400" baseline="30000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§</a:t>
            </a:r>
            <a:r>
              <a:rPr lang="en-US" sz="2400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, Rakesh Nagi*, Jinjun Xiong</a:t>
            </a:r>
            <a:r>
              <a:rPr lang="en-US" sz="2400" baseline="300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Neue"/>
              </a:rPr>
              <a:t>†</a:t>
            </a:r>
            <a:r>
              <a:rPr lang="en-US" sz="2400" baseline="-250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Neue"/>
              </a:rPr>
              <a:t>, </a:t>
            </a:r>
            <a:r>
              <a:rPr lang="en-US" sz="2400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Wen-mei Hwu*</a:t>
            </a:r>
            <a:r>
              <a:rPr lang="en-US" sz="2400" baseline="30000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‡</a:t>
            </a:r>
            <a:endParaRPr lang="en-US" sz="2400" baseline="30000" dirty="0">
              <a:solidFill>
                <a:schemeClr val="lt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</a:endParaRPr>
          </a:p>
          <a:p>
            <a:pPr algn="ctr">
              <a:spcBef>
                <a:spcPts val="680"/>
              </a:spcBef>
            </a:pPr>
            <a:endParaRPr lang="en-US" sz="2040" dirty="0">
              <a:solidFill>
                <a:schemeClr val="lt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algn="ctr">
              <a:spcBef>
                <a:spcPts val="680"/>
              </a:spcBef>
            </a:pPr>
            <a:r>
              <a:rPr lang="en-US" sz="204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Neue"/>
              </a:rPr>
              <a:t>*C3SR, University of Illinois Urbana-Champaign, Urbana, IL, USA</a:t>
            </a:r>
          </a:p>
          <a:p>
            <a:pPr algn="ctr">
              <a:spcBef>
                <a:spcPts val="680"/>
              </a:spcBef>
            </a:pPr>
            <a:r>
              <a:rPr lang="en-US" sz="2040" baseline="30000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§ </a:t>
            </a:r>
            <a:r>
              <a:rPr lang="en-US" sz="2040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American University of Beirut, Beirut, Lebanon</a:t>
            </a:r>
            <a:endParaRPr lang="en-US" sz="204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ts val="680"/>
              </a:spcBef>
            </a:pPr>
            <a:r>
              <a:rPr lang="en-US" sz="2040" baseline="300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Neue"/>
              </a:rPr>
              <a:t>†</a:t>
            </a:r>
            <a:r>
              <a:rPr lang="en-US" sz="204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Neue"/>
              </a:rPr>
              <a:t>University at Buffalo, Buffalo, NY, USA</a:t>
            </a:r>
            <a:endParaRPr lang="en-US" sz="204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ts val="680"/>
              </a:spcBef>
            </a:pPr>
            <a:r>
              <a:rPr lang="en-US" sz="2040" baseline="30000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‡</a:t>
            </a:r>
            <a:r>
              <a:rPr lang="en-US" sz="204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Neue"/>
              </a:rPr>
              <a:t>Nvidia Corporation, Santa Clara, CA, USA</a:t>
            </a:r>
            <a:endParaRPr lang="en-US" sz="204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8FBAA0E1-3AE3-CC42-A2EA-C66D0BE98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9808" y="966694"/>
            <a:ext cx="3297980" cy="85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613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BCCBF0A-3AD4-4CE1-8E96-0E65562B6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974" y="5189810"/>
            <a:ext cx="1969991" cy="156182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7C933C-5103-444F-9C81-5C52B10611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z="1400" smtClean="0"/>
              <a:pPr/>
              <a:t>2</a:t>
            </a:fld>
            <a:endParaRPr lang="en-US" sz="1400" dirty="0"/>
          </a:p>
        </p:txBody>
      </p:sp>
      <p:sp>
        <p:nvSpPr>
          <p:cNvPr id="347" name="Text Placeholder 2">
            <a:extLst>
              <a:ext uri="{FF2B5EF4-FFF2-40B4-BE49-F238E27FC236}">
                <a16:creationId xmlns:a16="http://schemas.microsoft.com/office/drawing/2014/main" id="{064FB087-DDD2-46AA-930C-8BC29371F6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K-Clique Counting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7" name="Google Shape;147;p7">
                <a:extLst>
                  <a:ext uri="{FF2B5EF4-FFF2-40B4-BE49-F238E27FC236}">
                    <a16:creationId xmlns:a16="http://schemas.microsoft.com/office/drawing/2014/main" id="{56F44EC3-5A34-4839-ABF5-FBD9727180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8648" y="1427463"/>
                <a:ext cx="6686464" cy="48211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000"/>
                  <a:buFont typeface="Arial"/>
                  <a:buNone/>
                  <a:tabLst/>
                  <a:defRPr/>
                </a:pPr>
                <a:r>
                  <a:rPr kumimoji="0" lang="en-US" sz="2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E84B3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Helvetica Neue Light"/>
                    <a:cs typeface="Arial" panose="020B0604020202020204" pitchFamily="34" charset="0"/>
                    <a:sym typeface="Helvetica Neue Light"/>
                  </a:rPr>
                  <a:t>K-Vertex Cliques or K-Cliques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000"/>
                  <a:buFont typeface="Arial"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  <a:sym typeface="Helvetica Neue Light"/>
                  </a:rPr>
                  <a:t>A fully connected subgraph of size k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000"/>
                  <a:buFont typeface="Arial"/>
                  <a:buNone/>
                  <a:tabLst/>
                  <a:defRPr/>
                </a:pPr>
                <a:endParaRPr kumimoji="0" lang="en-US" sz="2600" b="1" i="0" u="none" strike="noStrike" kern="0" cap="none" spc="0" normalizeH="0" baseline="0" noProof="0" dirty="0">
                  <a:ln>
                    <a:noFill/>
                  </a:ln>
                  <a:solidFill>
                    <a:srgbClr val="E84B36"/>
                  </a:solidFill>
                  <a:effectLst/>
                  <a:uLnTx/>
                  <a:uFillTx/>
                  <a:latin typeface="Arial" panose="020B0604020202020204" pitchFamily="34" charset="0"/>
                  <a:ea typeface="Helvetica Neue Light"/>
                  <a:cs typeface="Arial" panose="020B0604020202020204" pitchFamily="34" charset="0"/>
                  <a:sym typeface="Helvetica Neue Ligh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000"/>
                  <a:buFont typeface="Arial"/>
                  <a:buNone/>
                  <a:tabLst/>
                  <a:defRPr/>
                </a:pPr>
                <a:endParaRPr kumimoji="0" lang="en-US" sz="2600" b="1" i="0" u="none" strike="noStrike" kern="0" cap="none" spc="0" normalizeH="0" baseline="0" noProof="0" dirty="0">
                  <a:ln>
                    <a:noFill/>
                  </a:ln>
                  <a:solidFill>
                    <a:srgbClr val="E84B36"/>
                  </a:solidFill>
                  <a:effectLst/>
                  <a:uLnTx/>
                  <a:uFillTx/>
                  <a:latin typeface="Arial" panose="020B0604020202020204" pitchFamily="34" charset="0"/>
                  <a:ea typeface="Helvetica Neue Light"/>
                  <a:cs typeface="Arial" panose="020B0604020202020204" pitchFamily="34" charset="0"/>
                  <a:sym typeface="Helvetica Neue Ligh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000"/>
                  <a:buFont typeface="Arial"/>
                  <a:buNone/>
                  <a:tabLst/>
                  <a:defRPr/>
                </a:pPr>
                <a:r>
                  <a:rPr kumimoji="0" lang="en-US" sz="2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E84B3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Helvetica Neue Light"/>
                    <a:cs typeface="Arial" panose="020B0604020202020204" pitchFamily="34" charset="0"/>
                    <a:sym typeface="Helvetica Neue Light"/>
                  </a:rPr>
                  <a:t>K-Clique Counting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  <a:sym typeface="Arial"/>
                  </a:rPr>
                  <a:t>Given an unlabeled, unweighted graph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  <a:sym typeface="Arial"/>
                      </a:rPr>
                      <m:t>𝐺</m:t>
                    </m:r>
                    <m:r>
                      <a:rPr kumimoji="0" lang="en-US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  <a:sym typeface="Arial"/>
                      </a:rPr>
                      <m:t> </m:t>
                    </m:r>
                  </m:oMath>
                </a14:m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  <a:sym typeface="Arial"/>
                  </a:rPr>
                  <a:t>the objective is to count all cliques of size </a:t>
                </a:r>
                <a:r>
                  <a:rPr kumimoji="0" lang="en-US" sz="18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  <a:sym typeface="Arial"/>
                  </a:rPr>
                  <a:t>k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000"/>
                  <a:buFont typeface="Arial"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15264B"/>
                  </a:solidFill>
                  <a:effectLst/>
                  <a:uLnTx/>
                  <a:uFillTx/>
                  <a:latin typeface="Arial" panose="020B0604020202020204" pitchFamily="34" charset="0"/>
                  <a:ea typeface="Helvetica Neue Light"/>
                  <a:cs typeface="Arial" panose="020B0604020202020204" pitchFamily="34" charset="0"/>
                  <a:sym typeface="Helvetica Neue Ligh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000"/>
                  <a:buFont typeface="Arial"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15264B"/>
                  </a:solidFill>
                  <a:effectLst/>
                  <a:uLnTx/>
                  <a:uFillTx/>
                  <a:latin typeface="Arial" panose="020B0604020202020204" pitchFamily="34" charset="0"/>
                  <a:ea typeface="Helvetica Neue Light"/>
                  <a:cs typeface="Arial" panose="020B0604020202020204" pitchFamily="34" charset="0"/>
                  <a:sym typeface="Helvetica Neue Ligh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000"/>
                  <a:buFont typeface="Arial"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5264B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Helvetica Neue Light"/>
                    <a:cs typeface="Arial" panose="020B0604020202020204" pitchFamily="34" charset="0"/>
                    <a:sym typeface="Helvetica Neue Light"/>
                  </a:rPr>
                  <a:t>Finding Cliques is Fundamental</a:t>
                </a: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Helvetica Neue Light"/>
                  <a:cs typeface="Arial" panose="020B0604020202020204" pitchFamily="34" charset="0"/>
                  <a:sym typeface="Helvetica Neue Ligh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000"/>
                  <a:buFont typeface="Arial"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  <a:sym typeface="Arial"/>
                  </a:rPr>
                  <a:t>Social Network Analysis, Bioinformatics, Chemistry, Finance, Social Studies, NLP, Optimization, Graph databases, Query knowledge graphs, etc.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000"/>
                  <a:buFont typeface="Arial"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Arial"/>
                </a:endParaRPr>
              </a:p>
            </p:txBody>
          </p:sp>
        </mc:Choice>
        <mc:Fallback xmlns="">
          <p:sp>
            <p:nvSpPr>
              <p:cNvPr id="497" name="Google Shape;147;p7">
                <a:extLst>
                  <a:ext uri="{FF2B5EF4-FFF2-40B4-BE49-F238E27FC236}">
                    <a16:creationId xmlns:a16="http://schemas.microsoft.com/office/drawing/2014/main" id="{56F44EC3-5A34-4839-ABF5-FBD972718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48" y="1427463"/>
                <a:ext cx="6686464" cy="4821102"/>
              </a:xfrm>
              <a:prstGeom prst="rect">
                <a:avLst/>
              </a:prstGeom>
              <a:blipFill>
                <a:blip r:embed="rId4"/>
                <a:stretch>
                  <a:fillRect l="-1642" t="-11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8" name="Group 497">
            <a:extLst>
              <a:ext uri="{FF2B5EF4-FFF2-40B4-BE49-F238E27FC236}">
                <a16:creationId xmlns:a16="http://schemas.microsoft.com/office/drawing/2014/main" id="{1144F94A-52B8-4728-B414-1F21F0E4E5A1}"/>
              </a:ext>
            </a:extLst>
          </p:cNvPr>
          <p:cNvGrpSpPr/>
          <p:nvPr/>
        </p:nvGrpSpPr>
        <p:grpSpPr>
          <a:xfrm>
            <a:off x="8358161" y="1537711"/>
            <a:ext cx="586928" cy="522918"/>
            <a:chOff x="7438222" y="1356917"/>
            <a:chExt cx="727461" cy="645580"/>
          </a:xfrm>
        </p:grpSpPr>
        <p:sp>
          <p:nvSpPr>
            <p:cNvPr id="499" name="Oval 498">
              <a:extLst>
                <a:ext uri="{FF2B5EF4-FFF2-40B4-BE49-F238E27FC236}">
                  <a16:creationId xmlns:a16="http://schemas.microsoft.com/office/drawing/2014/main" id="{4D8C396E-B426-4FA2-A242-8B3BBDCAFF2A}"/>
                </a:ext>
              </a:extLst>
            </p:cNvPr>
            <p:cNvSpPr/>
            <p:nvPr/>
          </p:nvSpPr>
          <p:spPr>
            <a:xfrm>
              <a:off x="7438222" y="1356917"/>
              <a:ext cx="204002" cy="227717"/>
            </a:xfrm>
            <a:prstGeom prst="ellipse">
              <a:avLst/>
            </a:prstGeom>
            <a:solidFill>
              <a:srgbClr val="4472C4">
                <a:lumMod val="75000"/>
              </a:srgbClr>
            </a:solidFill>
            <a:ln w="9525" cap="flat" cmpd="sng" algn="ctr">
              <a:noFill/>
              <a:prstDash val="solid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500" name="Oval 499">
              <a:extLst>
                <a:ext uri="{FF2B5EF4-FFF2-40B4-BE49-F238E27FC236}">
                  <a16:creationId xmlns:a16="http://schemas.microsoft.com/office/drawing/2014/main" id="{F2896C28-7771-41AF-9300-5E3962D3DB3A}"/>
                </a:ext>
              </a:extLst>
            </p:cNvPr>
            <p:cNvSpPr/>
            <p:nvPr/>
          </p:nvSpPr>
          <p:spPr>
            <a:xfrm>
              <a:off x="7961681" y="1356917"/>
              <a:ext cx="204002" cy="227717"/>
            </a:xfrm>
            <a:prstGeom prst="ellipse">
              <a:avLst/>
            </a:prstGeom>
            <a:solidFill>
              <a:srgbClr val="4472C4">
                <a:lumMod val="75000"/>
              </a:srgbClr>
            </a:solidFill>
            <a:ln w="9525" cap="flat" cmpd="sng" algn="ctr">
              <a:noFill/>
              <a:prstDash val="solid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501" name="Oval 500">
              <a:extLst>
                <a:ext uri="{FF2B5EF4-FFF2-40B4-BE49-F238E27FC236}">
                  <a16:creationId xmlns:a16="http://schemas.microsoft.com/office/drawing/2014/main" id="{83AF122D-54AD-4505-B85A-7C9F19552225}"/>
                </a:ext>
              </a:extLst>
            </p:cNvPr>
            <p:cNvSpPr/>
            <p:nvPr/>
          </p:nvSpPr>
          <p:spPr>
            <a:xfrm>
              <a:off x="7699950" y="1774780"/>
              <a:ext cx="204002" cy="227717"/>
            </a:xfrm>
            <a:prstGeom prst="ellipse">
              <a:avLst/>
            </a:prstGeom>
            <a:solidFill>
              <a:srgbClr val="4472C4">
                <a:lumMod val="75000"/>
              </a:srgbClr>
            </a:solidFill>
            <a:ln w="9525" cap="flat" cmpd="sng" algn="ctr">
              <a:noFill/>
              <a:prstDash val="solid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EAB6A1FA-02B5-47C3-9B6E-4F508C4D65C5}"/>
                </a:ext>
              </a:extLst>
            </p:cNvPr>
            <p:cNvCxnSpPr>
              <a:cxnSpLocks/>
              <a:stCxn id="499" idx="6"/>
              <a:endCxn id="500" idx="2"/>
            </p:cNvCxnSpPr>
            <p:nvPr/>
          </p:nvCxnSpPr>
          <p:spPr>
            <a:xfrm>
              <a:off x="7642224" y="1470775"/>
              <a:ext cx="319458" cy="0"/>
            </a:xfrm>
            <a:prstGeom prst="line">
              <a:avLst/>
            </a:prstGeom>
            <a:noFill/>
            <a:ln w="9525" cap="flat" cmpd="sng" algn="ctr">
              <a:solidFill>
                <a:srgbClr val="4472C4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887D6469-202F-4E22-951F-07CCBCD339F1}"/>
                </a:ext>
              </a:extLst>
            </p:cNvPr>
            <p:cNvCxnSpPr>
              <a:cxnSpLocks/>
              <a:stCxn id="499" idx="4"/>
              <a:endCxn id="501" idx="1"/>
            </p:cNvCxnSpPr>
            <p:nvPr/>
          </p:nvCxnSpPr>
          <p:spPr>
            <a:xfrm>
              <a:off x="7540223" y="1584634"/>
              <a:ext cx="189603" cy="223495"/>
            </a:xfrm>
            <a:prstGeom prst="line">
              <a:avLst/>
            </a:prstGeom>
            <a:noFill/>
            <a:ln w="9525" cap="flat" cmpd="sng" algn="ctr">
              <a:solidFill>
                <a:srgbClr val="4472C4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D1E404C0-19A2-4A0E-8DD6-2FF64BDABFBA}"/>
                </a:ext>
              </a:extLst>
            </p:cNvPr>
            <p:cNvCxnSpPr>
              <a:cxnSpLocks/>
              <a:stCxn id="500" idx="4"/>
              <a:endCxn id="501" idx="7"/>
            </p:cNvCxnSpPr>
            <p:nvPr/>
          </p:nvCxnSpPr>
          <p:spPr>
            <a:xfrm flipH="1">
              <a:off x="7874077" y="1584634"/>
              <a:ext cx="189606" cy="223495"/>
            </a:xfrm>
            <a:prstGeom prst="line">
              <a:avLst/>
            </a:prstGeom>
            <a:noFill/>
            <a:ln w="9525" cap="flat" cmpd="sng" algn="ctr">
              <a:solidFill>
                <a:srgbClr val="4472C4">
                  <a:shade val="95000"/>
                  <a:satMod val="105000"/>
                </a:srgbClr>
              </a:solidFill>
              <a:prstDash val="solid"/>
            </a:ln>
            <a:effectLst/>
          </p:spPr>
        </p:cxnSp>
      </p:grpSp>
      <p:grpSp>
        <p:nvGrpSpPr>
          <p:cNvPr id="505" name="Group 504">
            <a:extLst>
              <a:ext uri="{FF2B5EF4-FFF2-40B4-BE49-F238E27FC236}">
                <a16:creationId xmlns:a16="http://schemas.microsoft.com/office/drawing/2014/main" id="{9FB47C80-F9F5-43DC-BB52-96E190FBBD5A}"/>
              </a:ext>
            </a:extLst>
          </p:cNvPr>
          <p:cNvGrpSpPr/>
          <p:nvPr/>
        </p:nvGrpSpPr>
        <p:grpSpPr>
          <a:xfrm>
            <a:off x="9651154" y="1539900"/>
            <a:ext cx="594925" cy="518265"/>
            <a:chOff x="8861389" y="1356917"/>
            <a:chExt cx="816576" cy="643882"/>
          </a:xfrm>
        </p:grpSpPr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2B14D64C-16CD-485A-9183-90FEDB8B765B}"/>
                </a:ext>
              </a:extLst>
            </p:cNvPr>
            <p:cNvSpPr/>
            <p:nvPr/>
          </p:nvSpPr>
          <p:spPr>
            <a:xfrm>
              <a:off x="8861389" y="1356917"/>
              <a:ext cx="227717" cy="227717"/>
            </a:xfrm>
            <a:prstGeom prst="ellipse">
              <a:avLst/>
            </a:prstGeom>
            <a:solidFill>
              <a:srgbClr val="4472C4">
                <a:lumMod val="75000"/>
              </a:srgbClr>
            </a:solidFill>
            <a:ln w="9525" cap="flat" cmpd="sng" algn="ctr">
              <a:noFill/>
              <a:prstDash val="solid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CF0F994E-A4F4-4B17-B61E-EBE0A211ECC5}"/>
                </a:ext>
              </a:extLst>
            </p:cNvPr>
            <p:cNvSpPr/>
            <p:nvPr/>
          </p:nvSpPr>
          <p:spPr>
            <a:xfrm>
              <a:off x="8861389" y="1773082"/>
              <a:ext cx="227717" cy="227717"/>
            </a:xfrm>
            <a:prstGeom prst="ellipse">
              <a:avLst/>
            </a:prstGeom>
            <a:solidFill>
              <a:srgbClr val="4472C4">
                <a:lumMod val="75000"/>
              </a:srgbClr>
            </a:solidFill>
            <a:ln w="9525" cap="flat" cmpd="sng" algn="ctr">
              <a:noFill/>
              <a:prstDash val="solid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C0F3EC73-5409-43B4-9EFB-CAF5E485FFA8}"/>
                </a:ext>
              </a:extLst>
            </p:cNvPr>
            <p:cNvSpPr/>
            <p:nvPr/>
          </p:nvSpPr>
          <p:spPr>
            <a:xfrm>
              <a:off x="9450248" y="1773082"/>
              <a:ext cx="227717" cy="227717"/>
            </a:xfrm>
            <a:prstGeom prst="ellipse">
              <a:avLst/>
            </a:prstGeom>
            <a:solidFill>
              <a:srgbClr val="4472C4">
                <a:lumMod val="75000"/>
              </a:srgbClr>
            </a:solidFill>
            <a:ln w="9525" cap="flat" cmpd="sng" algn="ctr">
              <a:noFill/>
              <a:prstDash val="solid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0C3FB87C-261B-43DD-862F-29C97AEFADF3}"/>
                </a:ext>
              </a:extLst>
            </p:cNvPr>
            <p:cNvSpPr/>
            <p:nvPr/>
          </p:nvSpPr>
          <p:spPr>
            <a:xfrm>
              <a:off x="9450248" y="1356917"/>
              <a:ext cx="227717" cy="227717"/>
            </a:xfrm>
            <a:prstGeom prst="ellipse">
              <a:avLst/>
            </a:prstGeom>
            <a:solidFill>
              <a:srgbClr val="4472C4">
                <a:lumMod val="75000"/>
              </a:srgbClr>
            </a:solidFill>
            <a:ln w="9525" cap="flat" cmpd="sng" algn="ctr">
              <a:noFill/>
              <a:prstDash val="solid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D3A482E6-EA27-4DE3-984E-0195B97124A4}"/>
                </a:ext>
              </a:extLst>
            </p:cNvPr>
            <p:cNvCxnSpPr>
              <a:cxnSpLocks/>
              <a:stCxn id="506" idx="6"/>
              <a:endCxn id="509" idx="2"/>
            </p:cNvCxnSpPr>
            <p:nvPr/>
          </p:nvCxnSpPr>
          <p:spPr>
            <a:xfrm>
              <a:off x="9089106" y="1470776"/>
              <a:ext cx="361142" cy="0"/>
            </a:xfrm>
            <a:prstGeom prst="line">
              <a:avLst/>
            </a:prstGeom>
            <a:noFill/>
            <a:ln w="9525" cap="flat" cmpd="sng" algn="ctr">
              <a:solidFill>
                <a:srgbClr val="4472C4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8582EDC8-0B44-4947-ACA5-2AF492836D02}"/>
                </a:ext>
              </a:extLst>
            </p:cNvPr>
            <p:cNvCxnSpPr>
              <a:stCxn id="506" idx="4"/>
              <a:endCxn id="507" idx="0"/>
            </p:cNvCxnSpPr>
            <p:nvPr/>
          </p:nvCxnSpPr>
          <p:spPr>
            <a:xfrm>
              <a:off x="8975248" y="1584634"/>
              <a:ext cx="0" cy="188448"/>
            </a:xfrm>
            <a:prstGeom prst="line">
              <a:avLst/>
            </a:prstGeom>
            <a:noFill/>
            <a:ln w="9525" cap="flat" cmpd="sng" algn="ctr">
              <a:solidFill>
                <a:srgbClr val="4472C4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073C8812-07EF-4CEF-A74A-CCF6566AD598}"/>
                </a:ext>
              </a:extLst>
            </p:cNvPr>
            <p:cNvCxnSpPr>
              <a:stCxn id="507" idx="6"/>
              <a:endCxn id="508" idx="2"/>
            </p:cNvCxnSpPr>
            <p:nvPr/>
          </p:nvCxnSpPr>
          <p:spPr>
            <a:xfrm>
              <a:off x="9089106" y="1886941"/>
              <a:ext cx="361142" cy="0"/>
            </a:xfrm>
            <a:prstGeom prst="line">
              <a:avLst/>
            </a:prstGeom>
            <a:noFill/>
            <a:ln w="9525" cap="flat" cmpd="sng" algn="ctr">
              <a:solidFill>
                <a:srgbClr val="4472C4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C3ED1C95-EB6D-4B62-AEBF-1C78A6683F80}"/>
                </a:ext>
              </a:extLst>
            </p:cNvPr>
            <p:cNvCxnSpPr>
              <a:stCxn id="509" idx="4"/>
              <a:endCxn id="508" idx="0"/>
            </p:cNvCxnSpPr>
            <p:nvPr/>
          </p:nvCxnSpPr>
          <p:spPr>
            <a:xfrm>
              <a:off x="9564107" y="1584634"/>
              <a:ext cx="0" cy="188448"/>
            </a:xfrm>
            <a:prstGeom prst="line">
              <a:avLst/>
            </a:prstGeom>
            <a:noFill/>
            <a:ln w="9525" cap="flat" cmpd="sng" algn="ctr">
              <a:solidFill>
                <a:srgbClr val="4472C4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78ADB223-ABAE-424A-99AF-C29D3CD2D47A}"/>
                </a:ext>
              </a:extLst>
            </p:cNvPr>
            <p:cNvCxnSpPr>
              <a:stCxn id="507" idx="7"/>
              <a:endCxn id="509" idx="3"/>
            </p:cNvCxnSpPr>
            <p:nvPr/>
          </p:nvCxnSpPr>
          <p:spPr>
            <a:xfrm flipV="1">
              <a:off x="9055758" y="1551286"/>
              <a:ext cx="427838" cy="255144"/>
            </a:xfrm>
            <a:prstGeom prst="line">
              <a:avLst/>
            </a:prstGeom>
            <a:noFill/>
            <a:ln w="9525" cap="flat" cmpd="sng" algn="ctr">
              <a:solidFill>
                <a:srgbClr val="4472C4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B96A338B-BD9D-4F7F-BB58-F9E75EA0F585}"/>
                </a:ext>
              </a:extLst>
            </p:cNvPr>
            <p:cNvCxnSpPr>
              <a:stCxn id="506" idx="5"/>
              <a:endCxn id="508" idx="1"/>
            </p:cNvCxnSpPr>
            <p:nvPr/>
          </p:nvCxnSpPr>
          <p:spPr>
            <a:xfrm>
              <a:off x="9055758" y="1551286"/>
              <a:ext cx="427838" cy="255144"/>
            </a:xfrm>
            <a:prstGeom prst="line">
              <a:avLst/>
            </a:prstGeom>
            <a:noFill/>
            <a:ln w="9525" cap="flat" cmpd="sng" algn="ctr">
              <a:solidFill>
                <a:srgbClr val="4472C4">
                  <a:shade val="95000"/>
                  <a:satMod val="105000"/>
                </a:srgbClr>
              </a:solidFill>
              <a:prstDash val="solid"/>
            </a:ln>
            <a:effectLst/>
          </p:spPr>
        </p:cxnSp>
      </p:grpSp>
      <p:grpSp>
        <p:nvGrpSpPr>
          <p:cNvPr id="516" name="Group 515">
            <a:extLst>
              <a:ext uri="{FF2B5EF4-FFF2-40B4-BE49-F238E27FC236}">
                <a16:creationId xmlns:a16="http://schemas.microsoft.com/office/drawing/2014/main" id="{179B4DF3-1DB0-4385-8FEB-B2ED22E38D68}"/>
              </a:ext>
            </a:extLst>
          </p:cNvPr>
          <p:cNvGrpSpPr/>
          <p:nvPr/>
        </p:nvGrpSpPr>
        <p:grpSpPr>
          <a:xfrm>
            <a:off x="10952144" y="1323738"/>
            <a:ext cx="597356" cy="734159"/>
            <a:chOff x="10236097" y="1072271"/>
            <a:chExt cx="816576" cy="928528"/>
          </a:xfrm>
        </p:grpSpPr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CAF1CBB3-B4FA-4FB3-9BB2-1A96F6F23C44}"/>
                </a:ext>
              </a:extLst>
            </p:cNvPr>
            <p:cNvSpPr/>
            <p:nvPr/>
          </p:nvSpPr>
          <p:spPr>
            <a:xfrm>
              <a:off x="10530527" y="1072271"/>
              <a:ext cx="227717" cy="227717"/>
            </a:xfrm>
            <a:prstGeom prst="ellipse">
              <a:avLst/>
            </a:prstGeom>
            <a:solidFill>
              <a:srgbClr val="4472C4">
                <a:lumMod val="75000"/>
              </a:srgbClr>
            </a:solidFill>
            <a:ln w="9525" cap="flat" cmpd="sng" algn="ctr">
              <a:noFill/>
              <a:prstDash val="solid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055EE6FF-27FE-44FD-842E-75DE430F0770}"/>
                </a:ext>
              </a:extLst>
            </p:cNvPr>
            <p:cNvSpPr/>
            <p:nvPr/>
          </p:nvSpPr>
          <p:spPr>
            <a:xfrm>
              <a:off x="10236097" y="1356917"/>
              <a:ext cx="227717" cy="227717"/>
            </a:xfrm>
            <a:prstGeom prst="ellipse">
              <a:avLst/>
            </a:prstGeom>
            <a:solidFill>
              <a:srgbClr val="4472C4">
                <a:lumMod val="75000"/>
              </a:srgbClr>
            </a:solidFill>
            <a:ln w="9525" cap="flat" cmpd="sng" algn="ctr">
              <a:noFill/>
              <a:prstDash val="solid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519" name="Oval 518">
              <a:extLst>
                <a:ext uri="{FF2B5EF4-FFF2-40B4-BE49-F238E27FC236}">
                  <a16:creationId xmlns:a16="http://schemas.microsoft.com/office/drawing/2014/main" id="{F48AD090-66A1-4155-9CB1-B2C993DE0268}"/>
                </a:ext>
              </a:extLst>
            </p:cNvPr>
            <p:cNvSpPr/>
            <p:nvPr/>
          </p:nvSpPr>
          <p:spPr>
            <a:xfrm>
              <a:off x="10236097" y="1773082"/>
              <a:ext cx="227717" cy="227717"/>
            </a:xfrm>
            <a:prstGeom prst="ellipse">
              <a:avLst/>
            </a:prstGeom>
            <a:solidFill>
              <a:srgbClr val="4472C4">
                <a:lumMod val="75000"/>
              </a:srgbClr>
            </a:solidFill>
            <a:ln w="9525" cap="flat" cmpd="sng" algn="ctr">
              <a:noFill/>
              <a:prstDash val="solid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520" name="Oval 519">
              <a:extLst>
                <a:ext uri="{FF2B5EF4-FFF2-40B4-BE49-F238E27FC236}">
                  <a16:creationId xmlns:a16="http://schemas.microsoft.com/office/drawing/2014/main" id="{74DE335D-A21C-474F-870A-1ECB4D3C0953}"/>
                </a:ext>
              </a:extLst>
            </p:cNvPr>
            <p:cNvSpPr/>
            <p:nvPr/>
          </p:nvSpPr>
          <p:spPr>
            <a:xfrm>
              <a:off x="10824956" y="1773082"/>
              <a:ext cx="227717" cy="227717"/>
            </a:xfrm>
            <a:prstGeom prst="ellipse">
              <a:avLst/>
            </a:prstGeom>
            <a:solidFill>
              <a:srgbClr val="4472C4">
                <a:lumMod val="75000"/>
              </a:srgbClr>
            </a:solidFill>
            <a:ln w="9525" cap="flat" cmpd="sng" algn="ctr">
              <a:noFill/>
              <a:prstDash val="solid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521" name="Oval 520">
              <a:extLst>
                <a:ext uri="{FF2B5EF4-FFF2-40B4-BE49-F238E27FC236}">
                  <a16:creationId xmlns:a16="http://schemas.microsoft.com/office/drawing/2014/main" id="{6016ED49-3BB0-4AB1-B7CF-BDA30FF619B7}"/>
                </a:ext>
              </a:extLst>
            </p:cNvPr>
            <p:cNvSpPr/>
            <p:nvPr/>
          </p:nvSpPr>
          <p:spPr>
            <a:xfrm>
              <a:off x="10824956" y="1356917"/>
              <a:ext cx="227717" cy="227717"/>
            </a:xfrm>
            <a:prstGeom prst="ellipse">
              <a:avLst/>
            </a:prstGeom>
            <a:solidFill>
              <a:srgbClr val="4472C4">
                <a:lumMod val="75000"/>
              </a:srgbClr>
            </a:solidFill>
            <a:ln w="9525" cap="flat" cmpd="sng" algn="ctr">
              <a:noFill/>
              <a:prstDash val="solid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0D4996B7-0ECB-4F6B-B30A-372BE58E7CBF}"/>
                </a:ext>
              </a:extLst>
            </p:cNvPr>
            <p:cNvCxnSpPr>
              <a:cxnSpLocks/>
              <a:stCxn id="518" idx="6"/>
              <a:endCxn id="521" idx="2"/>
            </p:cNvCxnSpPr>
            <p:nvPr/>
          </p:nvCxnSpPr>
          <p:spPr>
            <a:xfrm>
              <a:off x="10463814" y="1470776"/>
              <a:ext cx="361142" cy="0"/>
            </a:xfrm>
            <a:prstGeom prst="line">
              <a:avLst/>
            </a:prstGeom>
            <a:noFill/>
            <a:ln w="9525" cap="flat" cmpd="sng" algn="ctr">
              <a:solidFill>
                <a:srgbClr val="4472C4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C20EC70D-D437-423C-B689-FC44523E96CD}"/>
                </a:ext>
              </a:extLst>
            </p:cNvPr>
            <p:cNvCxnSpPr>
              <a:stCxn id="518" idx="4"/>
              <a:endCxn id="519" idx="0"/>
            </p:cNvCxnSpPr>
            <p:nvPr/>
          </p:nvCxnSpPr>
          <p:spPr>
            <a:xfrm>
              <a:off x="10349956" y="1584634"/>
              <a:ext cx="0" cy="188448"/>
            </a:xfrm>
            <a:prstGeom prst="line">
              <a:avLst/>
            </a:prstGeom>
            <a:noFill/>
            <a:ln w="9525" cap="flat" cmpd="sng" algn="ctr">
              <a:solidFill>
                <a:srgbClr val="4472C4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8BD7FF83-B256-417D-A794-F3514809A458}"/>
                </a:ext>
              </a:extLst>
            </p:cNvPr>
            <p:cNvCxnSpPr>
              <a:stCxn id="519" idx="6"/>
              <a:endCxn id="520" idx="2"/>
            </p:cNvCxnSpPr>
            <p:nvPr/>
          </p:nvCxnSpPr>
          <p:spPr>
            <a:xfrm>
              <a:off x="10463814" y="1886941"/>
              <a:ext cx="361142" cy="0"/>
            </a:xfrm>
            <a:prstGeom prst="line">
              <a:avLst/>
            </a:prstGeom>
            <a:noFill/>
            <a:ln w="9525" cap="flat" cmpd="sng" algn="ctr">
              <a:solidFill>
                <a:srgbClr val="4472C4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1D0EBB65-0398-465A-A481-2EBB82484C42}"/>
                </a:ext>
              </a:extLst>
            </p:cNvPr>
            <p:cNvCxnSpPr>
              <a:stCxn id="521" idx="4"/>
              <a:endCxn id="520" idx="0"/>
            </p:cNvCxnSpPr>
            <p:nvPr/>
          </p:nvCxnSpPr>
          <p:spPr>
            <a:xfrm>
              <a:off x="10938815" y="1584634"/>
              <a:ext cx="0" cy="188448"/>
            </a:xfrm>
            <a:prstGeom prst="line">
              <a:avLst/>
            </a:prstGeom>
            <a:noFill/>
            <a:ln w="9525" cap="flat" cmpd="sng" algn="ctr">
              <a:solidFill>
                <a:srgbClr val="4472C4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BF2E5D8F-2D1C-4292-ABFE-35884B1E890B}"/>
                </a:ext>
              </a:extLst>
            </p:cNvPr>
            <p:cNvCxnSpPr>
              <a:cxnSpLocks/>
              <a:stCxn id="519" idx="7"/>
              <a:endCxn id="521" idx="3"/>
            </p:cNvCxnSpPr>
            <p:nvPr/>
          </p:nvCxnSpPr>
          <p:spPr>
            <a:xfrm flipV="1">
              <a:off x="10430466" y="1551286"/>
              <a:ext cx="427838" cy="255144"/>
            </a:xfrm>
            <a:prstGeom prst="line">
              <a:avLst/>
            </a:prstGeom>
            <a:noFill/>
            <a:ln w="9525" cap="flat" cmpd="sng" algn="ctr">
              <a:solidFill>
                <a:srgbClr val="4472C4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B29910CB-7464-44AF-B803-0B6D74C86487}"/>
                </a:ext>
              </a:extLst>
            </p:cNvPr>
            <p:cNvCxnSpPr>
              <a:cxnSpLocks/>
              <a:stCxn id="518" idx="5"/>
              <a:endCxn id="520" idx="1"/>
            </p:cNvCxnSpPr>
            <p:nvPr/>
          </p:nvCxnSpPr>
          <p:spPr>
            <a:xfrm>
              <a:off x="10430466" y="1551286"/>
              <a:ext cx="427838" cy="255144"/>
            </a:xfrm>
            <a:prstGeom prst="line">
              <a:avLst/>
            </a:prstGeom>
            <a:noFill/>
            <a:ln w="9525" cap="flat" cmpd="sng" algn="ctr">
              <a:solidFill>
                <a:srgbClr val="4472C4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058D17D4-B9C5-4546-80CB-26B8D45B4AED}"/>
                </a:ext>
              </a:extLst>
            </p:cNvPr>
            <p:cNvCxnSpPr>
              <a:cxnSpLocks/>
              <a:stCxn id="519" idx="7"/>
              <a:endCxn id="517" idx="4"/>
            </p:cNvCxnSpPr>
            <p:nvPr/>
          </p:nvCxnSpPr>
          <p:spPr>
            <a:xfrm flipV="1">
              <a:off x="10430466" y="1299988"/>
              <a:ext cx="213920" cy="506442"/>
            </a:xfrm>
            <a:prstGeom prst="line">
              <a:avLst/>
            </a:prstGeom>
            <a:noFill/>
            <a:ln w="9525" cap="flat" cmpd="sng" algn="ctr">
              <a:solidFill>
                <a:srgbClr val="4472C4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D0DF09EE-2D54-4617-8927-BCFE1CDD3B2C}"/>
                </a:ext>
              </a:extLst>
            </p:cNvPr>
            <p:cNvCxnSpPr>
              <a:cxnSpLocks/>
              <a:stCxn id="520" idx="4"/>
              <a:endCxn id="517" idx="4"/>
            </p:cNvCxnSpPr>
            <p:nvPr/>
          </p:nvCxnSpPr>
          <p:spPr>
            <a:xfrm flipH="1" flipV="1">
              <a:off x="10644386" y="1299988"/>
              <a:ext cx="294429" cy="700811"/>
            </a:xfrm>
            <a:prstGeom prst="line">
              <a:avLst/>
            </a:prstGeom>
            <a:noFill/>
            <a:ln w="9525" cap="flat" cmpd="sng" algn="ctr">
              <a:solidFill>
                <a:srgbClr val="4472C4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DEDFD52E-5384-4E6C-B155-28BD25761395}"/>
                </a:ext>
              </a:extLst>
            </p:cNvPr>
            <p:cNvCxnSpPr>
              <a:cxnSpLocks/>
              <a:stCxn id="517" idx="0"/>
              <a:endCxn id="521" idx="0"/>
            </p:cNvCxnSpPr>
            <p:nvPr/>
          </p:nvCxnSpPr>
          <p:spPr>
            <a:xfrm>
              <a:off x="10644386" y="1072271"/>
              <a:ext cx="294429" cy="284646"/>
            </a:xfrm>
            <a:prstGeom prst="line">
              <a:avLst/>
            </a:prstGeom>
            <a:noFill/>
            <a:ln w="9525" cap="flat" cmpd="sng" algn="ctr">
              <a:solidFill>
                <a:srgbClr val="4472C4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20ED5DC7-8E43-41E1-BE7C-E3677CF327BF}"/>
                </a:ext>
              </a:extLst>
            </p:cNvPr>
            <p:cNvCxnSpPr>
              <a:cxnSpLocks/>
              <a:stCxn id="517" idx="2"/>
              <a:endCxn id="518" idx="0"/>
            </p:cNvCxnSpPr>
            <p:nvPr/>
          </p:nvCxnSpPr>
          <p:spPr>
            <a:xfrm flipH="1">
              <a:off x="10349956" y="1186130"/>
              <a:ext cx="180571" cy="170787"/>
            </a:xfrm>
            <a:prstGeom prst="line">
              <a:avLst/>
            </a:prstGeom>
            <a:noFill/>
            <a:ln w="9525" cap="flat" cmpd="sng" algn="ctr">
              <a:solidFill>
                <a:srgbClr val="4472C4">
                  <a:shade val="95000"/>
                  <a:satMod val="105000"/>
                </a:srgbClr>
              </a:solidFill>
              <a:prstDash val="solid"/>
            </a:ln>
            <a:effectLst/>
          </p:spPr>
        </p:cxnSp>
      </p:grpSp>
      <p:sp>
        <p:nvSpPr>
          <p:cNvPr id="532" name="TextBox 531">
            <a:extLst>
              <a:ext uri="{FF2B5EF4-FFF2-40B4-BE49-F238E27FC236}">
                <a16:creationId xmlns:a16="http://schemas.microsoft.com/office/drawing/2014/main" id="{C398600C-6622-40E0-94A5-0F080275BCAA}"/>
              </a:ext>
            </a:extLst>
          </p:cNvPr>
          <p:cNvSpPr txBox="1"/>
          <p:nvPr/>
        </p:nvSpPr>
        <p:spPr>
          <a:xfrm>
            <a:off x="8225866" y="2145970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1400" i="1" kern="0" dirty="0">
                <a:ln w="0"/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3-Clique</a:t>
            </a:r>
          </a:p>
        </p:txBody>
      </p:sp>
      <p:sp>
        <p:nvSpPr>
          <p:cNvPr id="533" name="TextBox 532">
            <a:extLst>
              <a:ext uri="{FF2B5EF4-FFF2-40B4-BE49-F238E27FC236}">
                <a16:creationId xmlns:a16="http://schemas.microsoft.com/office/drawing/2014/main" id="{FBB50CCB-F2E2-4E79-B621-52952DCC8320}"/>
              </a:ext>
            </a:extLst>
          </p:cNvPr>
          <p:cNvSpPr txBox="1"/>
          <p:nvPr/>
        </p:nvSpPr>
        <p:spPr>
          <a:xfrm>
            <a:off x="9525818" y="2145970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1400" i="1" kern="0" dirty="0">
                <a:ln w="0"/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4-Clique</a:t>
            </a:r>
          </a:p>
        </p:txBody>
      </p:sp>
      <p:sp>
        <p:nvSpPr>
          <p:cNvPr id="534" name="TextBox 533">
            <a:extLst>
              <a:ext uri="{FF2B5EF4-FFF2-40B4-BE49-F238E27FC236}">
                <a16:creationId xmlns:a16="http://schemas.microsoft.com/office/drawing/2014/main" id="{0490E3D5-3CC3-47F7-B000-A9AC1ABCA830}"/>
              </a:ext>
            </a:extLst>
          </p:cNvPr>
          <p:cNvSpPr txBox="1"/>
          <p:nvPr/>
        </p:nvSpPr>
        <p:spPr>
          <a:xfrm>
            <a:off x="10825770" y="2145970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1400" i="1" kern="0" dirty="0">
                <a:ln w="0"/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5-Clique</a:t>
            </a:r>
          </a:p>
        </p:txBody>
      </p: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8DC6DE03-B039-4349-ACE0-4C824B4ED478}"/>
              </a:ext>
            </a:extLst>
          </p:cNvPr>
          <p:cNvGrpSpPr/>
          <p:nvPr/>
        </p:nvGrpSpPr>
        <p:grpSpPr>
          <a:xfrm>
            <a:off x="8531895" y="3455277"/>
            <a:ext cx="2421433" cy="900669"/>
            <a:chOff x="9720017" y="1464125"/>
            <a:chExt cx="1967220" cy="706077"/>
          </a:xfrm>
          <a:solidFill>
            <a:srgbClr val="ED7D3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2E8B01EF-9BD6-43F3-A865-658BF1693352}"/>
                </a:ext>
              </a:extLst>
            </p:cNvPr>
            <p:cNvSpPr/>
            <p:nvPr/>
          </p:nvSpPr>
          <p:spPr>
            <a:xfrm>
              <a:off x="9720017" y="1464129"/>
              <a:ext cx="226503" cy="226503"/>
            </a:xfrm>
            <a:prstGeom prst="ellipse">
              <a:avLst/>
            </a:prstGeom>
            <a:grpFill/>
            <a:ln w="25400" cap="flat" cmpd="sng" algn="ctr">
              <a:solidFill>
                <a:srgbClr val="ED7D31"/>
              </a:solidFill>
              <a:prstDash val="solid"/>
              <a:tailEnd type="non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dirty="0">
                  <a:ln w="0"/>
                  <a:solidFill>
                    <a:srgbClr val="000000">
                      <a:lumMod val="75000"/>
                      <a:lumOff val="25000"/>
                    </a:srgbClr>
                  </a:solidFill>
                  <a:effectLst>
                    <a:outerShdw blurRad="38100" dist="19050" dir="2700000" algn="tl" rotWithShape="0">
                      <a:srgbClr val="000000">
                        <a:alpha val="40000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A</a:t>
              </a:r>
            </a:p>
          </p:txBody>
        </p:sp>
        <p:sp>
          <p:nvSpPr>
            <p:cNvPr id="537" name="Oval 536">
              <a:extLst>
                <a:ext uri="{FF2B5EF4-FFF2-40B4-BE49-F238E27FC236}">
                  <a16:creationId xmlns:a16="http://schemas.microsoft.com/office/drawing/2014/main" id="{9ADAFC69-F8A4-4CEA-93DF-ED98005D71D1}"/>
                </a:ext>
              </a:extLst>
            </p:cNvPr>
            <p:cNvSpPr/>
            <p:nvPr/>
          </p:nvSpPr>
          <p:spPr>
            <a:xfrm>
              <a:off x="10319832" y="1464125"/>
              <a:ext cx="226503" cy="226503"/>
            </a:xfrm>
            <a:prstGeom prst="ellipse">
              <a:avLst/>
            </a:prstGeom>
            <a:grpFill/>
            <a:ln w="25400" cap="flat" cmpd="sng" algn="ctr">
              <a:solidFill>
                <a:srgbClr val="ED7D31"/>
              </a:solidFill>
              <a:prstDash val="solid"/>
              <a:tailEnd type="non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dirty="0">
                  <a:ln w="0"/>
                  <a:solidFill>
                    <a:srgbClr val="000000">
                      <a:lumMod val="75000"/>
                      <a:lumOff val="25000"/>
                    </a:srgbClr>
                  </a:solidFill>
                  <a:effectLst>
                    <a:outerShdw blurRad="38100" dist="19050" dir="2700000" algn="tl" rotWithShape="0">
                      <a:srgbClr val="000000">
                        <a:alpha val="40000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B</a:t>
              </a:r>
            </a:p>
          </p:txBody>
        </p:sp>
        <p:cxnSp>
          <p:nvCxnSpPr>
            <p:cNvPr id="538" name="Straight Arrow Connector 537">
              <a:extLst>
                <a:ext uri="{FF2B5EF4-FFF2-40B4-BE49-F238E27FC236}">
                  <a16:creationId xmlns:a16="http://schemas.microsoft.com/office/drawing/2014/main" id="{308ADC22-E5C4-4DAA-9F06-C06D29D13367}"/>
                </a:ext>
              </a:extLst>
            </p:cNvPr>
            <p:cNvCxnSpPr>
              <a:stCxn id="536" idx="6"/>
              <a:endCxn id="537" idx="2"/>
            </p:cNvCxnSpPr>
            <p:nvPr/>
          </p:nvCxnSpPr>
          <p:spPr>
            <a:xfrm flipV="1">
              <a:off x="9946520" y="1577377"/>
              <a:ext cx="373312" cy="4"/>
            </a:xfrm>
            <a:prstGeom prst="straightConnector1">
              <a:avLst/>
            </a:prstGeom>
            <a:grpFill/>
            <a:ln w="25400" cap="flat" cmpd="sng" algn="ctr">
              <a:solidFill>
                <a:srgbClr val="ED7D31"/>
              </a:solidFill>
              <a:prstDash val="solid"/>
              <a:tailEnd type="none"/>
            </a:ln>
            <a:effectLst/>
          </p:spPr>
        </p:cxnSp>
        <p:sp>
          <p:nvSpPr>
            <p:cNvPr id="539" name="Oval 538">
              <a:extLst>
                <a:ext uri="{FF2B5EF4-FFF2-40B4-BE49-F238E27FC236}">
                  <a16:creationId xmlns:a16="http://schemas.microsoft.com/office/drawing/2014/main" id="{DD707BF3-F07E-4091-8E53-C386E4CDEF58}"/>
                </a:ext>
              </a:extLst>
            </p:cNvPr>
            <p:cNvSpPr/>
            <p:nvPr/>
          </p:nvSpPr>
          <p:spPr>
            <a:xfrm>
              <a:off x="9720017" y="1943699"/>
              <a:ext cx="226503" cy="226503"/>
            </a:xfrm>
            <a:prstGeom prst="ellipse">
              <a:avLst/>
            </a:prstGeom>
            <a:grpFill/>
            <a:ln w="25400" cap="flat" cmpd="sng" algn="ctr">
              <a:solidFill>
                <a:srgbClr val="ED7D31"/>
              </a:solidFill>
              <a:prstDash val="solid"/>
              <a:tailEnd type="non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dirty="0">
                  <a:ln w="0"/>
                  <a:solidFill>
                    <a:srgbClr val="000000">
                      <a:lumMod val="75000"/>
                      <a:lumOff val="25000"/>
                    </a:srgbClr>
                  </a:solidFill>
                  <a:effectLst>
                    <a:outerShdw blurRad="38100" dist="19050" dir="2700000" algn="tl" rotWithShape="0">
                      <a:srgbClr val="000000">
                        <a:alpha val="40000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C</a:t>
              </a:r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D1E8D22F-8EDC-48FF-802B-03630A7A5546}"/>
                </a:ext>
              </a:extLst>
            </p:cNvPr>
            <p:cNvSpPr/>
            <p:nvPr/>
          </p:nvSpPr>
          <p:spPr>
            <a:xfrm>
              <a:off x="10318433" y="1943699"/>
              <a:ext cx="226503" cy="226503"/>
            </a:xfrm>
            <a:prstGeom prst="ellipse">
              <a:avLst/>
            </a:prstGeom>
            <a:grpFill/>
            <a:ln w="25400" cap="flat" cmpd="sng" algn="ctr">
              <a:solidFill>
                <a:srgbClr val="ED7D31"/>
              </a:solidFill>
              <a:prstDash val="solid"/>
              <a:tailEnd type="non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dirty="0">
                  <a:ln w="0"/>
                  <a:solidFill>
                    <a:srgbClr val="000000">
                      <a:lumMod val="75000"/>
                      <a:lumOff val="25000"/>
                    </a:srgbClr>
                  </a:solidFill>
                  <a:effectLst>
                    <a:outerShdw blurRad="38100" dist="19050" dir="2700000" algn="tl" rotWithShape="0">
                      <a:srgbClr val="000000">
                        <a:alpha val="40000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D</a:t>
              </a:r>
            </a:p>
          </p:txBody>
        </p:sp>
        <p:sp>
          <p:nvSpPr>
            <p:cNvPr id="541" name="Oval 540">
              <a:extLst>
                <a:ext uri="{FF2B5EF4-FFF2-40B4-BE49-F238E27FC236}">
                  <a16:creationId xmlns:a16="http://schemas.microsoft.com/office/drawing/2014/main" id="{306189FC-4A37-40EC-B26C-091D0A6D9FCF}"/>
                </a:ext>
              </a:extLst>
            </p:cNvPr>
            <p:cNvSpPr/>
            <p:nvPr/>
          </p:nvSpPr>
          <p:spPr>
            <a:xfrm>
              <a:off x="10880495" y="1464127"/>
              <a:ext cx="226503" cy="226503"/>
            </a:xfrm>
            <a:prstGeom prst="ellipse">
              <a:avLst/>
            </a:prstGeom>
            <a:grpFill/>
            <a:ln w="25400" cap="flat" cmpd="sng" algn="ctr">
              <a:solidFill>
                <a:srgbClr val="ED7D31"/>
              </a:solidFill>
              <a:prstDash val="solid"/>
              <a:tailEnd type="non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dirty="0">
                  <a:ln w="0"/>
                  <a:solidFill>
                    <a:srgbClr val="000000">
                      <a:lumMod val="75000"/>
                      <a:lumOff val="25000"/>
                    </a:srgbClr>
                  </a:solidFill>
                  <a:effectLst>
                    <a:outerShdw blurRad="38100" dist="19050" dir="2700000" algn="tl" rotWithShape="0">
                      <a:srgbClr val="000000">
                        <a:alpha val="40000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E</a:t>
              </a:r>
            </a:p>
          </p:txBody>
        </p: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46B0780F-6395-427D-A19D-CEB6174A61DD}"/>
                </a:ext>
              </a:extLst>
            </p:cNvPr>
            <p:cNvSpPr/>
            <p:nvPr/>
          </p:nvSpPr>
          <p:spPr>
            <a:xfrm>
              <a:off x="11460734" y="1464125"/>
              <a:ext cx="226503" cy="226503"/>
            </a:xfrm>
            <a:prstGeom prst="ellipse">
              <a:avLst/>
            </a:prstGeom>
            <a:grpFill/>
            <a:ln w="25400" cap="flat" cmpd="sng" algn="ctr">
              <a:solidFill>
                <a:srgbClr val="ED7D31"/>
              </a:solidFill>
              <a:prstDash val="solid"/>
              <a:tailEnd type="non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dirty="0">
                  <a:ln w="0"/>
                  <a:solidFill>
                    <a:srgbClr val="000000">
                      <a:lumMod val="75000"/>
                      <a:lumOff val="25000"/>
                    </a:srgbClr>
                  </a:solidFill>
                  <a:effectLst>
                    <a:outerShdw blurRad="38100" dist="19050" dir="2700000" algn="tl" rotWithShape="0">
                      <a:srgbClr val="000000">
                        <a:alpha val="40000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F</a:t>
              </a:r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A7DFC3D5-664E-4CD9-A543-C8F7E1968B26}"/>
                </a:ext>
              </a:extLst>
            </p:cNvPr>
            <p:cNvSpPr/>
            <p:nvPr/>
          </p:nvSpPr>
          <p:spPr>
            <a:xfrm>
              <a:off x="11460734" y="1939115"/>
              <a:ext cx="226503" cy="226503"/>
            </a:xfrm>
            <a:prstGeom prst="ellipse">
              <a:avLst/>
            </a:prstGeom>
            <a:grpFill/>
            <a:ln w="25400" cap="flat" cmpd="sng" algn="ctr">
              <a:solidFill>
                <a:srgbClr val="ED7D31"/>
              </a:solidFill>
              <a:prstDash val="solid"/>
              <a:tailEnd type="non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dirty="0">
                  <a:ln w="0"/>
                  <a:solidFill>
                    <a:srgbClr val="000000">
                      <a:lumMod val="75000"/>
                      <a:lumOff val="25000"/>
                    </a:srgbClr>
                  </a:solidFill>
                  <a:effectLst>
                    <a:outerShdw blurRad="38100" dist="19050" dir="2700000" algn="tl" rotWithShape="0">
                      <a:srgbClr val="000000">
                        <a:alpha val="40000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G</a:t>
              </a:r>
            </a:p>
          </p:txBody>
        </p:sp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05A840C3-3977-43D9-B375-EBB7D787FCAE}"/>
                </a:ext>
              </a:extLst>
            </p:cNvPr>
            <p:cNvSpPr/>
            <p:nvPr/>
          </p:nvSpPr>
          <p:spPr>
            <a:xfrm>
              <a:off x="10880495" y="1943698"/>
              <a:ext cx="226503" cy="226503"/>
            </a:xfrm>
            <a:prstGeom prst="ellipse">
              <a:avLst/>
            </a:prstGeom>
            <a:grpFill/>
            <a:ln w="25400" cap="flat" cmpd="sng" algn="ctr">
              <a:solidFill>
                <a:srgbClr val="ED7D31"/>
              </a:solidFill>
              <a:prstDash val="solid"/>
              <a:tailEnd type="non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dirty="0">
                  <a:ln w="0"/>
                  <a:solidFill>
                    <a:srgbClr val="000000">
                      <a:lumMod val="75000"/>
                      <a:lumOff val="25000"/>
                    </a:srgbClr>
                  </a:solidFill>
                  <a:effectLst>
                    <a:outerShdw blurRad="38100" dist="19050" dir="2700000" algn="tl" rotWithShape="0">
                      <a:srgbClr val="000000">
                        <a:alpha val="40000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H</a:t>
              </a:r>
            </a:p>
          </p:txBody>
        </p:sp>
        <p:cxnSp>
          <p:nvCxnSpPr>
            <p:cNvPr id="545" name="Straight Arrow Connector 544">
              <a:extLst>
                <a:ext uri="{FF2B5EF4-FFF2-40B4-BE49-F238E27FC236}">
                  <a16:creationId xmlns:a16="http://schemas.microsoft.com/office/drawing/2014/main" id="{0ACF54F5-E017-46FB-82B6-68B79EA0DFD0}"/>
                </a:ext>
              </a:extLst>
            </p:cNvPr>
            <p:cNvCxnSpPr>
              <a:cxnSpLocks/>
              <a:stCxn id="536" idx="5"/>
              <a:endCxn id="540" idx="1"/>
            </p:cNvCxnSpPr>
            <p:nvPr/>
          </p:nvCxnSpPr>
          <p:spPr>
            <a:xfrm>
              <a:off x="9913349" y="1657461"/>
              <a:ext cx="438255" cy="319409"/>
            </a:xfrm>
            <a:prstGeom prst="straightConnector1">
              <a:avLst/>
            </a:prstGeom>
            <a:grpFill/>
            <a:ln w="25400" cap="flat" cmpd="sng" algn="ctr">
              <a:solidFill>
                <a:srgbClr val="ED7D31"/>
              </a:solidFill>
              <a:prstDash val="solid"/>
              <a:tailEnd type="none"/>
            </a:ln>
            <a:effectLst/>
          </p:spPr>
        </p:cxnSp>
        <p:cxnSp>
          <p:nvCxnSpPr>
            <p:cNvPr id="546" name="Straight Arrow Connector 545">
              <a:extLst>
                <a:ext uri="{FF2B5EF4-FFF2-40B4-BE49-F238E27FC236}">
                  <a16:creationId xmlns:a16="http://schemas.microsoft.com/office/drawing/2014/main" id="{0E320283-97E2-4F5A-BB9F-1334596D5A07}"/>
                </a:ext>
              </a:extLst>
            </p:cNvPr>
            <p:cNvCxnSpPr>
              <a:cxnSpLocks/>
              <a:stCxn id="539" idx="6"/>
              <a:endCxn id="540" idx="2"/>
            </p:cNvCxnSpPr>
            <p:nvPr/>
          </p:nvCxnSpPr>
          <p:spPr>
            <a:xfrm>
              <a:off x="9946520" y="2056951"/>
              <a:ext cx="371913" cy="0"/>
            </a:xfrm>
            <a:prstGeom prst="straightConnector1">
              <a:avLst/>
            </a:prstGeom>
            <a:grpFill/>
            <a:ln w="25400" cap="flat" cmpd="sng" algn="ctr">
              <a:solidFill>
                <a:srgbClr val="ED7D31"/>
              </a:solidFill>
              <a:prstDash val="solid"/>
              <a:tailEnd type="none"/>
            </a:ln>
            <a:effectLst/>
          </p:spPr>
        </p:cxnSp>
        <p:cxnSp>
          <p:nvCxnSpPr>
            <p:cNvPr id="547" name="Straight Arrow Connector 546">
              <a:extLst>
                <a:ext uri="{FF2B5EF4-FFF2-40B4-BE49-F238E27FC236}">
                  <a16:creationId xmlns:a16="http://schemas.microsoft.com/office/drawing/2014/main" id="{FCF8A389-FBC3-457B-ADE9-267A0F90D0EB}"/>
                </a:ext>
              </a:extLst>
            </p:cNvPr>
            <p:cNvCxnSpPr>
              <a:cxnSpLocks/>
              <a:stCxn id="536" idx="4"/>
              <a:endCxn id="539" idx="0"/>
            </p:cNvCxnSpPr>
            <p:nvPr/>
          </p:nvCxnSpPr>
          <p:spPr>
            <a:xfrm>
              <a:off x="9833269" y="1690632"/>
              <a:ext cx="0" cy="253067"/>
            </a:xfrm>
            <a:prstGeom prst="straightConnector1">
              <a:avLst/>
            </a:prstGeom>
            <a:grpFill/>
            <a:ln w="25400" cap="flat" cmpd="sng" algn="ctr">
              <a:solidFill>
                <a:srgbClr val="ED7D31"/>
              </a:solidFill>
              <a:prstDash val="solid"/>
              <a:tailEnd type="none"/>
            </a:ln>
            <a:effectLst/>
          </p:spPr>
        </p:cxnSp>
        <p:cxnSp>
          <p:nvCxnSpPr>
            <p:cNvPr id="548" name="Straight Arrow Connector 547">
              <a:extLst>
                <a:ext uri="{FF2B5EF4-FFF2-40B4-BE49-F238E27FC236}">
                  <a16:creationId xmlns:a16="http://schemas.microsoft.com/office/drawing/2014/main" id="{3442B1D5-9761-4340-866D-55B70C24793F}"/>
                </a:ext>
              </a:extLst>
            </p:cNvPr>
            <p:cNvCxnSpPr>
              <a:cxnSpLocks/>
              <a:stCxn id="537" idx="4"/>
              <a:endCxn id="540" idx="0"/>
            </p:cNvCxnSpPr>
            <p:nvPr/>
          </p:nvCxnSpPr>
          <p:spPr>
            <a:xfrm flipH="1">
              <a:off x="10431685" y="1690628"/>
              <a:ext cx="1399" cy="253071"/>
            </a:xfrm>
            <a:prstGeom prst="straightConnector1">
              <a:avLst/>
            </a:prstGeom>
            <a:grpFill/>
            <a:ln w="25400" cap="flat" cmpd="sng" algn="ctr">
              <a:solidFill>
                <a:srgbClr val="ED7D31"/>
              </a:solidFill>
              <a:prstDash val="solid"/>
              <a:tailEnd type="none"/>
            </a:ln>
            <a:effectLst/>
          </p:spPr>
        </p:cxnSp>
        <p:cxnSp>
          <p:nvCxnSpPr>
            <p:cNvPr id="549" name="Straight Arrow Connector 548">
              <a:extLst>
                <a:ext uri="{FF2B5EF4-FFF2-40B4-BE49-F238E27FC236}">
                  <a16:creationId xmlns:a16="http://schemas.microsoft.com/office/drawing/2014/main" id="{87C045E9-A37B-4942-9B89-7E570933D08E}"/>
                </a:ext>
              </a:extLst>
            </p:cNvPr>
            <p:cNvCxnSpPr>
              <a:cxnSpLocks/>
              <a:stCxn id="537" idx="3"/>
              <a:endCxn id="539" idx="7"/>
            </p:cNvCxnSpPr>
            <p:nvPr/>
          </p:nvCxnSpPr>
          <p:spPr>
            <a:xfrm flipH="1">
              <a:off x="9913349" y="1657457"/>
              <a:ext cx="439654" cy="319413"/>
            </a:xfrm>
            <a:prstGeom prst="straightConnector1">
              <a:avLst/>
            </a:prstGeom>
            <a:grpFill/>
            <a:ln w="25400" cap="flat" cmpd="sng" algn="ctr">
              <a:solidFill>
                <a:srgbClr val="ED7D31"/>
              </a:solidFill>
              <a:prstDash val="solid"/>
              <a:tailEnd type="none"/>
            </a:ln>
            <a:effectLst/>
          </p:spPr>
        </p:cxnSp>
        <p:cxnSp>
          <p:nvCxnSpPr>
            <p:cNvPr id="550" name="Straight Arrow Connector 549">
              <a:extLst>
                <a:ext uri="{FF2B5EF4-FFF2-40B4-BE49-F238E27FC236}">
                  <a16:creationId xmlns:a16="http://schemas.microsoft.com/office/drawing/2014/main" id="{94E01F4D-1B2E-47D1-884E-50D2C7AFCD14}"/>
                </a:ext>
              </a:extLst>
            </p:cNvPr>
            <p:cNvCxnSpPr>
              <a:cxnSpLocks/>
              <a:stCxn id="537" idx="6"/>
              <a:endCxn id="541" idx="2"/>
            </p:cNvCxnSpPr>
            <p:nvPr/>
          </p:nvCxnSpPr>
          <p:spPr>
            <a:xfrm>
              <a:off x="10546335" y="1577377"/>
              <a:ext cx="334160" cy="2"/>
            </a:xfrm>
            <a:prstGeom prst="straightConnector1">
              <a:avLst/>
            </a:prstGeom>
            <a:grpFill/>
            <a:ln w="25400" cap="flat" cmpd="sng" algn="ctr">
              <a:solidFill>
                <a:srgbClr val="ED7D31"/>
              </a:solidFill>
              <a:prstDash val="solid"/>
              <a:tailEnd type="none"/>
            </a:ln>
            <a:effectLst/>
          </p:spPr>
        </p:cxnSp>
        <p:cxnSp>
          <p:nvCxnSpPr>
            <p:cNvPr id="551" name="Straight Arrow Connector 550">
              <a:extLst>
                <a:ext uri="{FF2B5EF4-FFF2-40B4-BE49-F238E27FC236}">
                  <a16:creationId xmlns:a16="http://schemas.microsoft.com/office/drawing/2014/main" id="{D960859C-ED96-495E-B4D0-F89F4E963E09}"/>
                </a:ext>
              </a:extLst>
            </p:cNvPr>
            <p:cNvCxnSpPr>
              <a:cxnSpLocks/>
              <a:stCxn id="540" idx="6"/>
              <a:endCxn id="541" idx="3"/>
            </p:cNvCxnSpPr>
            <p:nvPr/>
          </p:nvCxnSpPr>
          <p:spPr>
            <a:xfrm flipV="1">
              <a:off x="10544936" y="1657459"/>
              <a:ext cx="368730" cy="399492"/>
            </a:xfrm>
            <a:prstGeom prst="straightConnector1">
              <a:avLst/>
            </a:prstGeom>
            <a:grpFill/>
            <a:ln w="25400" cap="flat" cmpd="sng" algn="ctr">
              <a:solidFill>
                <a:srgbClr val="ED7D31"/>
              </a:solidFill>
              <a:prstDash val="solid"/>
              <a:tailEnd type="none"/>
            </a:ln>
            <a:effectLst/>
          </p:spPr>
        </p:cxnSp>
        <p:cxnSp>
          <p:nvCxnSpPr>
            <p:cNvPr id="552" name="Straight Arrow Connector 551">
              <a:extLst>
                <a:ext uri="{FF2B5EF4-FFF2-40B4-BE49-F238E27FC236}">
                  <a16:creationId xmlns:a16="http://schemas.microsoft.com/office/drawing/2014/main" id="{1580D48E-3B58-4EDB-BB0A-D3B8CAD22AD3}"/>
                </a:ext>
              </a:extLst>
            </p:cNvPr>
            <p:cNvCxnSpPr>
              <a:cxnSpLocks/>
              <a:stCxn id="542" idx="4"/>
              <a:endCxn id="543" idx="0"/>
            </p:cNvCxnSpPr>
            <p:nvPr/>
          </p:nvCxnSpPr>
          <p:spPr>
            <a:xfrm>
              <a:off x="11573986" y="1690628"/>
              <a:ext cx="0" cy="248487"/>
            </a:xfrm>
            <a:prstGeom prst="straightConnector1">
              <a:avLst/>
            </a:prstGeom>
            <a:grpFill/>
            <a:ln w="25400" cap="flat" cmpd="sng" algn="ctr">
              <a:solidFill>
                <a:srgbClr val="ED7D31"/>
              </a:solidFill>
              <a:prstDash val="solid"/>
              <a:tailEnd type="none"/>
            </a:ln>
            <a:effectLst/>
          </p:spPr>
        </p:cxnSp>
        <p:cxnSp>
          <p:nvCxnSpPr>
            <p:cNvPr id="553" name="Straight Arrow Connector 552">
              <a:extLst>
                <a:ext uri="{FF2B5EF4-FFF2-40B4-BE49-F238E27FC236}">
                  <a16:creationId xmlns:a16="http://schemas.microsoft.com/office/drawing/2014/main" id="{162D70BC-18DA-4740-97FE-711F33A79E7B}"/>
                </a:ext>
              </a:extLst>
            </p:cNvPr>
            <p:cNvCxnSpPr>
              <a:cxnSpLocks/>
              <a:stCxn id="541" idx="6"/>
              <a:endCxn id="542" idx="2"/>
            </p:cNvCxnSpPr>
            <p:nvPr/>
          </p:nvCxnSpPr>
          <p:spPr>
            <a:xfrm flipV="1">
              <a:off x="11106998" y="1577377"/>
              <a:ext cx="353736" cy="2"/>
            </a:xfrm>
            <a:prstGeom prst="straightConnector1">
              <a:avLst/>
            </a:prstGeom>
            <a:grpFill/>
            <a:ln w="25400" cap="flat" cmpd="sng" algn="ctr">
              <a:solidFill>
                <a:srgbClr val="ED7D31"/>
              </a:solidFill>
              <a:prstDash val="solid"/>
              <a:tailEnd type="none"/>
            </a:ln>
            <a:effectLst/>
          </p:spPr>
        </p:cxnSp>
        <p:cxnSp>
          <p:nvCxnSpPr>
            <p:cNvPr id="554" name="Straight Arrow Connector 553">
              <a:extLst>
                <a:ext uri="{FF2B5EF4-FFF2-40B4-BE49-F238E27FC236}">
                  <a16:creationId xmlns:a16="http://schemas.microsoft.com/office/drawing/2014/main" id="{D7E676BE-281A-4ECC-BE14-E2D014BB9DAF}"/>
                </a:ext>
              </a:extLst>
            </p:cNvPr>
            <p:cNvCxnSpPr>
              <a:cxnSpLocks/>
              <a:stCxn id="541" idx="5"/>
              <a:endCxn id="543" idx="1"/>
            </p:cNvCxnSpPr>
            <p:nvPr/>
          </p:nvCxnSpPr>
          <p:spPr>
            <a:xfrm>
              <a:off x="11073827" y="1657459"/>
              <a:ext cx="420078" cy="314827"/>
            </a:xfrm>
            <a:prstGeom prst="straightConnector1">
              <a:avLst/>
            </a:prstGeom>
            <a:grpFill/>
            <a:ln w="25400" cap="flat" cmpd="sng" algn="ctr">
              <a:solidFill>
                <a:srgbClr val="ED7D31"/>
              </a:solidFill>
              <a:prstDash val="solid"/>
              <a:tailEnd type="none"/>
            </a:ln>
            <a:effectLst/>
          </p:spPr>
        </p:cxnSp>
        <p:cxnSp>
          <p:nvCxnSpPr>
            <p:cNvPr id="555" name="Straight Arrow Connector 554">
              <a:extLst>
                <a:ext uri="{FF2B5EF4-FFF2-40B4-BE49-F238E27FC236}">
                  <a16:creationId xmlns:a16="http://schemas.microsoft.com/office/drawing/2014/main" id="{8680E63E-1D9C-461B-8F0B-379B0F4C0994}"/>
                </a:ext>
              </a:extLst>
            </p:cNvPr>
            <p:cNvCxnSpPr>
              <a:cxnSpLocks/>
              <a:stCxn id="542" idx="3"/>
              <a:endCxn id="544" idx="7"/>
            </p:cNvCxnSpPr>
            <p:nvPr/>
          </p:nvCxnSpPr>
          <p:spPr>
            <a:xfrm flipH="1">
              <a:off x="11073827" y="1657457"/>
              <a:ext cx="420078" cy="319412"/>
            </a:xfrm>
            <a:prstGeom prst="straightConnector1">
              <a:avLst/>
            </a:prstGeom>
            <a:grpFill/>
            <a:ln w="25400" cap="flat" cmpd="sng" algn="ctr">
              <a:solidFill>
                <a:srgbClr val="ED7D31"/>
              </a:solidFill>
              <a:prstDash val="solid"/>
              <a:tailEnd type="none"/>
            </a:ln>
            <a:effectLst/>
          </p:spPr>
        </p:cxnSp>
        <p:cxnSp>
          <p:nvCxnSpPr>
            <p:cNvPr id="556" name="Straight Arrow Connector 555">
              <a:extLst>
                <a:ext uri="{FF2B5EF4-FFF2-40B4-BE49-F238E27FC236}">
                  <a16:creationId xmlns:a16="http://schemas.microsoft.com/office/drawing/2014/main" id="{7219F96E-6F42-430F-9822-1F77878C93B9}"/>
                </a:ext>
              </a:extLst>
            </p:cNvPr>
            <p:cNvCxnSpPr>
              <a:cxnSpLocks/>
              <a:stCxn id="543" idx="2"/>
              <a:endCxn id="544" idx="6"/>
            </p:cNvCxnSpPr>
            <p:nvPr/>
          </p:nvCxnSpPr>
          <p:spPr>
            <a:xfrm flipH="1">
              <a:off x="11106998" y="2052367"/>
              <a:ext cx="353736" cy="4583"/>
            </a:xfrm>
            <a:prstGeom prst="straightConnector1">
              <a:avLst/>
            </a:prstGeom>
            <a:grpFill/>
            <a:ln w="25400" cap="flat" cmpd="sng" algn="ctr">
              <a:solidFill>
                <a:srgbClr val="ED7D31"/>
              </a:solidFill>
              <a:prstDash val="solid"/>
              <a:tailEnd type="none"/>
            </a:ln>
            <a:effectLst/>
          </p:spPr>
        </p:cxnSp>
        <p:cxnSp>
          <p:nvCxnSpPr>
            <p:cNvPr id="557" name="Straight Arrow Connector 556">
              <a:extLst>
                <a:ext uri="{FF2B5EF4-FFF2-40B4-BE49-F238E27FC236}">
                  <a16:creationId xmlns:a16="http://schemas.microsoft.com/office/drawing/2014/main" id="{FE0C06A9-E5F2-4D7E-9E90-4B993682737B}"/>
                </a:ext>
              </a:extLst>
            </p:cNvPr>
            <p:cNvCxnSpPr>
              <a:cxnSpLocks/>
              <a:stCxn id="541" idx="4"/>
              <a:endCxn id="544" idx="0"/>
            </p:cNvCxnSpPr>
            <p:nvPr/>
          </p:nvCxnSpPr>
          <p:spPr>
            <a:xfrm>
              <a:off x="10993747" y="1690630"/>
              <a:ext cx="0" cy="253068"/>
            </a:xfrm>
            <a:prstGeom prst="straightConnector1">
              <a:avLst/>
            </a:prstGeom>
            <a:grpFill/>
            <a:ln w="25400" cap="flat" cmpd="sng" algn="ctr">
              <a:solidFill>
                <a:srgbClr val="ED7D31"/>
              </a:solidFill>
              <a:prstDash val="solid"/>
              <a:tailEnd type="none"/>
            </a:ln>
            <a:effectLst/>
          </p:spPr>
        </p:cxnSp>
      </p:grpSp>
      <p:sp>
        <p:nvSpPr>
          <p:cNvPr id="558" name="TextBox 557">
            <a:extLst>
              <a:ext uri="{FF2B5EF4-FFF2-40B4-BE49-F238E27FC236}">
                <a16:creationId xmlns:a16="http://schemas.microsoft.com/office/drawing/2014/main" id="{160FAB90-FE0F-4E24-9D6E-4205ADB8E459}"/>
              </a:ext>
            </a:extLst>
          </p:cNvPr>
          <p:cNvSpPr txBox="1"/>
          <p:nvPr/>
        </p:nvSpPr>
        <p:spPr>
          <a:xfrm>
            <a:off x="9592112" y="443797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1800" b="1" i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G</a:t>
            </a:r>
          </a:p>
        </p:txBody>
      </p:sp>
      <p:sp>
        <p:nvSpPr>
          <p:cNvPr id="559" name="Rectangle 558">
            <a:extLst>
              <a:ext uri="{FF2B5EF4-FFF2-40B4-BE49-F238E27FC236}">
                <a16:creationId xmlns:a16="http://schemas.microsoft.com/office/drawing/2014/main" id="{5BDEDBC9-B71D-4F7E-8245-02E35A9AC9F4}"/>
              </a:ext>
            </a:extLst>
          </p:cNvPr>
          <p:cNvSpPr/>
          <p:nvPr/>
        </p:nvSpPr>
        <p:spPr>
          <a:xfrm>
            <a:off x="8459504" y="3398918"/>
            <a:ext cx="1191356" cy="1022901"/>
          </a:xfrm>
          <a:prstGeom prst="rect">
            <a:avLst/>
          </a:prstGeom>
          <a:noFill/>
          <a:ln w="12700" cap="flat" cmpd="sng" algn="ctr">
            <a:solidFill>
              <a:srgbClr val="000000">
                <a:lumMod val="75000"/>
                <a:lumOff val="25000"/>
              </a:srgbClr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60" name="TextBox 559">
            <a:extLst>
              <a:ext uri="{FF2B5EF4-FFF2-40B4-BE49-F238E27FC236}">
                <a16:creationId xmlns:a16="http://schemas.microsoft.com/office/drawing/2014/main" id="{4B73A0CD-66DD-4B9D-B4AB-0EB2A652DA30}"/>
              </a:ext>
            </a:extLst>
          </p:cNvPr>
          <p:cNvSpPr txBox="1"/>
          <p:nvPr/>
        </p:nvSpPr>
        <p:spPr>
          <a:xfrm>
            <a:off x="7799639" y="3743968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ABCD</a:t>
            </a:r>
          </a:p>
        </p:txBody>
      </p:sp>
      <p:sp>
        <p:nvSpPr>
          <p:cNvPr id="561" name="TextBox 560">
            <a:extLst>
              <a:ext uri="{FF2B5EF4-FFF2-40B4-BE49-F238E27FC236}">
                <a16:creationId xmlns:a16="http://schemas.microsoft.com/office/drawing/2014/main" id="{D8255E65-475C-4A84-8945-AD350110CCFC}"/>
              </a:ext>
            </a:extLst>
          </p:cNvPr>
          <p:cNvSpPr txBox="1"/>
          <p:nvPr/>
        </p:nvSpPr>
        <p:spPr>
          <a:xfrm>
            <a:off x="8707254" y="2958995"/>
            <a:ext cx="2133918" cy="307777"/>
          </a:xfrm>
          <a:prstGeom prst="rect">
            <a:avLst/>
          </a:prstGeom>
          <a:solidFill>
            <a:srgbClr val="4472C4">
              <a:lumMod val="20000"/>
              <a:lumOff val="80000"/>
            </a:srgbClr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Find 4-clique in graph G</a:t>
            </a:r>
          </a:p>
        </p:txBody>
      </p:sp>
      <p:sp>
        <p:nvSpPr>
          <p:cNvPr id="562" name="Rectangle 561">
            <a:extLst>
              <a:ext uri="{FF2B5EF4-FFF2-40B4-BE49-F238E27FC236}">
                <a16:creationId xmlns:a16="http://schemas.microsoft.com/office/drawing/2014/main" id="{42F75A52-B719-43FC-BCE2-2C65FAAF178A}"/>
              </a:ext>
            </a:extLst>
          </p:cNvPr>
          <p:cNvSpPr/>
          <p:nvPr/>
        </p:nvSpPr>
        <p:spPr>
          <a:xfrm>
            <a:off x="9894819" y="3386407"/>
            <a:ext cx="1191356" cy="1022901"/>
          </a:xfrm>
          <a:prstGeom prst="rect">
            <a:avLst/>
          </a:prstGeom>
          <a:noFill/>
          <a:ln w="12700" cap="flat" cmpd="sng" algn="ctr">
            <a:solidFill>
              <a:srgbClr val="000000">
                <a:lumMod val="75000"/>
                <a:lumOff val="25000"/>
              </a:srgbClr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63" name="TextBox 562">
            <a:extLst>
              <a:ext uri="{FF2B5EF4-FFF2-40B4-BE49-F238E27FC236}">
                <a16:creationId xmlns:a16="http://schemas.microsoft.com/office/drawing/2014/main" id="{71433B9B-913B-485E-9AE1-1F89019156B4}"/>
              </a:ext>
            </a:extLst>
          </p:cNvPr>
          <p:cNvSpPr txBox="1"/>
          <p:nvPr/>
        </p:nvSpPr>
        <p:spPr>
          <a:xfrm>
            <a:off x="11120258" y="3749922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EFGH</a:t>
            </a:r>
          </a:p>
        </p:txBody>
      </p:sp>
      <p:pic>
        <p:nvPicPr>
          <p:cNvPr id="1026" name="Picture 2" descr="visualcomplexity.com | The Spread of Obesity in a Large Social Network">
            <a:extLst>
              <a:ext uri="{FF2B5EF4-FFF2-40B4-BE49-F238E27FC236}">
                <a16:creationId xmlns:a16="http://schemas.microsoft.com/office/drawing/2014/main" id="{0BEAF6FF-DCD4-405B-AFE4-0CB7557C0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033" y="4842751"/>
            <a:ext cx="2690157" cy="2015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tein Interaction Network Analysis">
            <a:extLst>
              <a:ext uri="{FF2B5EF4-FFF2-40B4-BE49-F238E27FC236}">
                <a16:creationId xmlns:a16="http://schemas.microsoft.com/office/drawing/2014/main" id="{25F7966B-8045-4DB7-AAF1-3BB1784DC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0258" y="4941750"/>
            <a:ext cx="2550818" cy="1817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5C2334-D722-4CD5-9765-300036139E9E}"/>
              </a:ext>
            </a:extLst>
          </p:cNvPr>
          <p:cNvSpPr txBox="1"/>
          <p:nvPr/>
        </p:nvSpPr>
        <p:spPr>
          <a:xfrm>
            <a:off x="6643464" y="6758771"/>
            <a:ext cx="1184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graph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75428E0-4290-46DC-AA42-0039A43177C3}"/>
              </a:ext>
            </a:extLst>
          </p:cNvPr>
          <p:cNvSpPr txBox="1"/>
          <p:nvPr/>
        </p:nvSpPr>
        <p:spPr>
          <a:xfrm>
            <a:off x="9016506" y="6758771"/>
            <a:ext cx="1550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 Network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C6D781B-5845-4AE0-9BD0-BFB490480AA4}"/>
              </a:ext>
            </a:extLst>
          </p:cNvPr>
          <p:cNvSpPr txBox="1"/>
          <p:nvPr/>
        </p:nvSpPr>
        <p:spPr>
          <a:xfrm>
            <a:off x="11789616" y="6720671"/>
            <a:ext cx="1952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Protein-Protein 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Interaction Network</a:t>
            </a:r>
          </a:p>
        </p:txBody>
      </p:sp>
    </p:spTree>
    <p:extLst>
      <p:ext uri="{BB962C8B-B14F-4D97-AF65-F5344CB8AC3E}">
        <p14:creationId xmlns:p14="http://schemas.microsoft.com/office/powerpoint/2010/main" val="301215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" grpId="0"/>
      <p:bldP spid="533" grpId="0"/>
      <p:bldP spid="534" grpId="0"/>
      <p:bldP spid="558" grpId="0"/>
      <p:bldP spid="559" grpId="0" animBg="1"/>
      <p:bldP spid="560" grpId="0"/>
      <p:bldP spid="561" grpId="0" animBg="1"/>
      <p:bldP spid="562" grpId="0" animBg="1"/>
      <p:bldP spid="563" grpId="0"/>
      <p:bldP spid="7" grpId="0"/>
      <p:bldP spid="78" grpId="0"/>
      <p:bldP spid="7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783120-3C24-4C49-A98A-2C8907044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z="1400" smtClean="0"/>
              <a:pPr/>
              <a:t>3</a:t>
            </a:fld>
            <a:endParaRPr lang="en-US" sz="1400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908B2008-C927-4798-8538-C88B4F7D34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7335" y="240064"/>
            <a:ext cx="12631240" cy="726801"/>
          </a:xfrm>
          <a:prstGeom prst="rect">
            <a:avLst/>
          </a:prstGeo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Search Tree Construction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6B8B55-E27E-417A-83E7-F6FFD9B72669}"/>
              </a:ext>
            </a:extLst>
          </p:cNvPr>
          <p:cNvSpPr txBox="1"/>
          <p:nvPr/>
        </p:nvSpPr>
        <p:spPr>
          <a:xfrm>
            <a:off x="671982" y="6780740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Redundant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875CBA-B37C-4594-913A-6DB1B03CF40F}"/>
              </a:ext>
            </a:extLst>
          </p:cNvPr>
          <p:cNvSpPr txBox="1"/>
          <p:nvPr/>
        </p:nvSpPr>
        <p:spPr>
          <a:xfrm>
            <a:off x="660726" y="7008386"/>
            <a:ext cx="3235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16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Clique vertices are </a:t>
            </a:r>
            <a:r>
              <a:rPr lang="en-US" sz="16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symmetric</a:t>
            </a:r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03F53C8B-9893-45C2-87DF-5750ABE5E5C4}"/>
              </a:ext>
            </a:extLst>
          </p:cNvPr>
          <p:cNvSpPr/>
          <p:nvPr/>
        </p:nvSpPr>
        <p:spPr>
          <a:xfrm rot="5400000">
            <a:off x="1930222" y="2921043"/>
            <a:ext cx="715501" cy="495627"/>
          </a:xfrm>
          <a:prstGeom prst="rightArrow">
            <a:avLst/>
          </a:prstGeom>
          <a:gradFill rotWithShape="1">
            <a:gsLst>
              <a:gs pos="0">
                <a:srgbClr val="4472C4">
                  <a:tint val="100000"/>
                  <a:shade val="100000"/>
                  <a:satMod val="130000"/>
                </a:srgbClr>
              </a:gs>
              <a:gs pos="100000">
                <a:srgbClr val="4472C4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472C4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pic>
        <p:nvPicPr>
          <p:cNvPr id="80" name="Graphic 79" descr="Close with solid fill">
            <a:extLst>
              <a:ext uri="{FF2B5EF4-FFF2-40B4-BE49-F238E27FC236}">
                <a16:creationId xmlns:a16="http://schemas.microsoft.com/office/drawing/2014/main" id="{EAA07198-E9EE-4D9B-8946-B7D5FB5B8A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94740" y="6681630"/>
            <a:ext cx="505999" cy="505999"/>
          </a:xfrm>
          <a:prstGeom prst="rect">
            <a:avLst/>
          </a:prstGeom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C067E914-D363-40F2-86A1-330400E23E2B}"/>
              </a:ext>
            </a:extLst>
          </p:cNvPr>
          <p:cNvGrpSpPr/>
          <p:nvPr/>
        </p:nvGrpSpPr>
        <p:grpSpPr>
          <a:xfrm>
            <a:off x="763116" y="1720114"/>
            <a:ext cx="594925" cy="518265"/>
            <a:chOff x="8861389" y="1356917"/>
            <a:chExt cx="816576" cy="643882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EE31374-0443-48F3-A24A-B7156FD1EB02}"/>
                </a:ext>
              </a:extLst>
            </p:cNvPr>
            <p:cNvSpPr/>
            <p:nvPr/>
          </p:nvSpPr>
          <p:spPr>
            <a:xfrm>
              <a:off x="8861389" y="1356917"/>
              <a:ext cx="227717" cy="227717"/>
            </a:xfrm>
            <a:prstGeom prst="ellipse">
              <a:avLst/>
            </a:prstGeom>
            <a:solidFill>
              <a:srgbClr val="4472C4">
                <a:lumMod val="75000"/>
              </a:srgbClr>
            </a:solidFill>
            <a:ln w="9525" cap="flat" cmpd="sng" algn="ctr">
              <a:noFill/>
              <a:prstDash val="solid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2EB9DBA5-11A6-4552-BB6B-4F898A076980}"/>
                </a:ext>
              </a:extLst>
            </p:cNvPr>
            <p:cNvSpPr/>
            <p:nvPr/>
          </p:nvSpPr>
          <p:spPr>
            <a:xfrm>
              <a:off x="8861389" y="1773082"/>
              <a:ext cx="227717" cy="227717"/>
            </a:xfrm>
            <a:prstGeom prst="ellipse">
              <a:avLst/>
            </a:prstGeom>
            <a:solidFill>
              <a:srgbClr val="4472C4">
                <a:lumMod val="75000"/>
              </a:srgbClr>
            </a:solidFill>
            <a:ln w="9525" cap="flat" cmpd="sng" algn="ctr">
              <a:noFill/>
              <a:prstDash val="solid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AD69814C-08E5-44B9-80E3-442ACEF69E01}"/>
                </a:ext>
              </a:extLst>
            </p:cNvPr>
            <p:cNvSpPr/>
            <p:nvPr/>
          </p:nvSpPr>
          <p:spPr>
            <a:xfrm>
              <a:off x="9450248" y="1773082"/>
              <a:ext cx="227717" cy="227717"/>
            </a:xfrm>
            <a:prstGeom prst="ellipse">
              <a:avLst/>
            </a:prstGeom>
            <a:solidFill>
              <a:srgbClr val="4472C4">
                <a:lumMod val="75000"/>
              </a:srgbClr>
            </a:solidFill>
            <a:ln w="9525" cap="flat" cmpd="sng" algn="ctr">
              <a:noFill/>
              <a:prstDash val="solid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A275847A-F6E2-49B7-9AE1-267C72A643BA}"/>
                </a:ext>
              </a:extLst>
            </p:cNvPr>
            <p:cNvSpPr/>
            <p:nvPr/>
          </p:nvSpPr>
          <p:spPr>
            <a:xfrm>
              <a:off x="9450248" y="1356917"/>
              <a:ext cx="227717" cy="227717"/>
            </a:xfrm>
            <a:prstGeom prst="ellipse">
              <a:avLst/>
            </a:prstGeom>
            <a:solidFill>
              <a:srgbClr val="4472C4">
                <a:lumMod val="75000"/>
              </a:srgbClr>
            </a:solidFill>
            <a:ln w="9525" cap="flat" cmpd="sng" algn="ctr">
              <a:noFill/>
              <a:prstDash val="solid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9791730-B4A5-431F-8E26-71219323096F}"/>
                </a:ext>
              </a:extLst>
            </p:cNvPr>
            <p:cNvCxnSpPr>
              <a:cxnSpLocks/>
              <a:stCxn id="82" idx="6"/>
              <a:endCxn id="85" idx="2"/>
            </p:cNvCxnSpPr>
            <p:nvPr/>
          </p:nvCxnSpPr>
          <p:spPr>
            <a:xfrm>
              <a:off x="9089106" y="1470776"/>
              <a:ext cx="361142" cy="0"/>
            </a:xfrm>
            <a:prstGeom prst="line">
              <a:avLst/>
            </a:prstGeom>
            <a:noFill/>
            <a:ln w="9525" cap="flat" cmpd="sng" algn="ctr">
              <a:solidFill>
                <a:srgbClr val="4472C4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D3B9B5ED-1841-42DB-97B3-2E6CF157C802}"/>
                </a:ext>
              </a:extLst>
            </p:cNvPr>
            <p:cNvCxnSpPr>
              <a:stCxn id="82" idx="4"/>
              <a:endCxn id="83" idx="0"/>
            </p:cNvCxnSpPr>
            <p:nvPr/>
          </p:nvCxnSpPr>
          <p:spPr>
            <a:xfrm>
              <a:off x="8975248" y="1584634"/>
              <a:ext cx="0" cy="188448"/>
            </a:xfrm>
            <a:prstGeom prst="line">
              <a:avLst/>
            </a:prstGeom>
            <a:noFill/>
            <a:ln w="9525" cap="flat" cmpd="sng" algn="ctr">
              <a:solidFill>
                <a:srgbClr val="4472C4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4607742-4BDE-42C2-B50B-714C8AE49EC6}"/>
                </a:ext>
              </a:extLst>
            </p:cNvPr>
            <p:cNvCxnSpPr>
              <a:stCxn id="83" idx="6"/>
              <a:endCxn id="84" idx="2"/>
            </p:cNvCxnSpPr>
            <p:nvPr/>
          </p:nvCxnSpPr>
          <p:spPr>
            <a:xfrm>
              <a:off x="9089106" y="1886941"/>
              <a:ext cx="361142" cy="0"/>
            </a:xfrm>
            <a:prstGeom prst="line">
              <a:avLst/>
            </a:prstGeom>
            <a:noFill/>
            <a:ln w="9525" cap="flat" cmpd="sng" algn="ctr">
              <a:solidFill>
                <a:srgbClr val="4472C4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41B955C-F01E-4A39-A235-750826BE98D6}"/>
                </a:ext>
              </a:extLst>
            </p:cNvPr>
            <p:cNvCxnSpPr>
              <a:stCxn id="85" idx="4"/>
              <a:endCxn id="84" idx="0"/>
            </p:cNvCxnSpPr>
            <p:nvPr/>
          </p:nvCxnSpPr>
          <p:spPr>
            <a:xfrm>
              <a:off x="9564107" y="1584634"/>
              <a:ext cx="0" cy="188448"/>
            </a:xfrm>
            <a:prstGeom prst="line">
              <a:avLst/>
            </a:prstGeom>
            <a:noFill/>
            <a:ln w="9525" cap="flat" cmpd="sng" algn="ctr">
              <a:solidFill>
                <a:srgbClr val="4472C4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E810D7F-2725-4562-B23C-E23FD5AA8F6C}"/>
                </a:ext>
              </a:extLst>
            </p:cNvPr>
            <p:cNvCxnSpPr>
              <a:stCxn id="83" idx="7"/>
              <a:endCxn id="85" idx="3"/>
            </p:cNvCxnSpPr>
            <p:nvPr/>
          </p:nvCxnSpPr>
          <p:spPr>
            <a:xfrm flipV="1">
              <a:off x="9055758" y="1551286"/>
              <a:ext cx="427838" cy="255144"/>
            </a:xfrm>
            <a:prstGeom prst="line">
              <a:avLst/>
            </a:prstGeom>
            <a:noFill/>
            <a:ln w="9525" cap="flat" cmpd="sng" algn="ctr">
              <a:solidFill>
                <a:srgbClr val="4472C4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AE4272E-3FE2-450C-BC55-924F48EBF0CA}"/>
                </a:ext>
              </a:extLst>
            </p:cNvPr>
            <p:cNvCxnSpPr>
              <a:stCxn id="82" idx="5"/>
              <a:endCxn id="84" idx="1"/>
            </p:cNvCxnSpPr>
            <p:nvPr/>
          </p:nvCxnSpPr>
          <p:spPr>
            <a:xfrm>
              <a:off x="9055758" y="1551286"/>
              <a:ext cx="427838" cy="255144"/>
            </a:xfrm>
            <a:prstGeom prst="line">
              <a:avLst/>
            </a:prstGeom>
            <a:noFill/>
            <a:ln w="9525" cap="flat" cmpd="sng" algn="ctr">
              <a:solidFill>
                <a:srgbClr val="4472C4">
                  <a:shade val="95000"/>
                  <a:satMod val="105000"/>
                </a:srgbClr>
              </a:solidFill>
              <a:prstDash val="solid"/>
            </a:ln>
            <a:effectLst/>
          </p:spPr>
        </p:cxn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653EF0FC-FE8B-4EE7-9574-637EB5F93EC4}"/>
              </a:ext>
            </a:extLst>
          </p:cNvPr>
          <p:cNvSpPr txBox="1"/>
          <p:nvPr/>
        </p:nvSpPr>
        <p:spPr>
          <a:xfrm>
            <a:off x="677996" y="2298095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1400" i="1" kern="0" dirty="0">
                <a:ln w="0"/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4-Clique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1C29DC4-6AC2-45D6-971E-3E0269617312}"/>
              </a:ext>
            </a:extLst>
          </p:cNvPr>
          <p:cNvGrpSpPr/>
          <p:nvPr/>
        </p:nvGrpSpPr>
        <p:grpSpPr>
          <a:xfrm>
            <a:off x="1900758" y="1568157"/>
            <a:ext cx="2421433" cy="900669"/>
            <a:chOff x="9720017" y="1464125"/>
            <a:chExt cx="1967220" cy="706077"/>
          </a:xfrm>
          <a:solidFill>
            <a:srgbClr val="ED7D3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F5A97F26-A447-4FC2-88E2-B8962BB839B3}"/>
                </a:ext>
              </a:extLst>
            </p:cNvPr>
            <p:cNvSpPr/>
            <p:nvPr/>
          </p:nvSpPr>
          <p:spPr>
            <a:xfrm>
              <a:off x="9720017" y="1464129"/>
              <a:ext cx="226503" cy="226503"/>
            </a:xfrm>
            <a:prstGeom prst="ellipse">
              <a:avLst/>
            </a:prstGeom>
            <a:grpFill/>
            <a:ln w="25400" cap="flat" cmpd="sng" algn="ctr">
              <a:solidFill>
                <a:srgbClr val="ED7D31"/>
              </a:solidFill>
              <a:prstDash val="solid"/>
              <a:tailEnd type="non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dirty="0">
                  <a:ln w="0"/>
                  <a:solidFill>
                    <a:srgbClr val="000000">
                      <a:lumMod val="75000"/>
                      <a:lumOff val="25000"/>
                    </a:srgbClr>
                  </a:solidFill>
                  <a:effectLst>
                    <a:outerShdw blurRad="38100" dist="19050" dir="2700000" algn="tl" rotWithShape="0">
                      <a:srgbClr val="000000">
                        <a:alpha val="40000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A</a:t>
              </a: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14E5B460-A83D-488A-8965-55520E259C27}"/>
                </a:ext>
              </a:extLst>
            </p:cNvPr>
            <p:cNvSpPr/>
            <p:nvPr/>
          </p:nvSpPr>
          <p:spPr>
            <a:xfrm>
              <a:off x="10319832" y="1464125"/>
              <a:ext cx="226503" cy="226503"/>
            </a:xfrm>
            <a:prstGeom prst="ellipse">
              <a:avLst/>
            </a:prstGeom>
            <a:grpFill/>
            <a:ln w="25400" cap="flat" cmpd="sng" algn="ctr">
              <a:solidFill>
                <a:srgbClr val="ED7D31"/>
              </a:solidFill>
              <a:prstDash val="solid"/>
              <a:tailEnd type="non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dirty="0">
                  <a:ln w="0"/>
                  <a:solidFill>
                    <a:srgbClr val="000000">
                      <a:lumMod val="75000"/>
                      <a:lumOff val="25000"/>
                    </a:srgbClr>
                  </a:solidFill>
                  <a:effectLst>
                    <a:outerShdw blurRad="38100" dist="19050" dir="2700000" algn="tl" rotWithShape="0">
                      <a:srgbClr val="000000">
                        <a:alpha val="40000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B</a:t>
              </a: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9707C866-958C-4F12-8E21-44749C36C6A6}"/>
                </a:ext>
              </a:extLst>
            </p:cNvPr>
            <p:cNvCxnSpPr>
              <a:stCxn id="94" idx="6"/>
              <a:endCxn id="95" idx="2"/>
            </p:cNvCxnSpPr>
            <p:nvPr/>
          </p:nvCxnSpPr>
          <p:spPr>
            <a:xfrm flipV="1">
              <a:off x="9946520" y="1577377"/>
              <a:ext cx="373312" cy="4"/>
            </a:xfrm>
            <a:prstGeom prst="straightConnector1">
              <a:avLst/>
            </a:prstGeom>
            <a:grpFill/>
            <a:ln w="25400" cap="flat" cmpd="sng" algn="ctr">
              <a:solidFill>
                <a:srgbClr val="ED7D31"/>
              </a:solidFill>
              <a:prstDash val="solid"/>
              <a:tailEnd type="none"/>
            </a:ln>
            <a:effectLst/>
          </p:spPr>
        </p:cxn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C3C46712-99B7-4041-8807-EB8F962C2C61}"/>
                </a:ext>
              </a:extLst>
            </p:cNvPr>
            <p:cNvSpPr/>
            <p:nvPr/>
          </p:nvSpPr>
          <p:spPr>
            <a:xfrm>
              <a:off x="9720017" y="1943699"/>
              <a:ext cx="226503" cy="226503"/>
            </a:xfrm>
            <a:prstGeom prst="ellipse">
              <a:avLst/>
            </a:prstGeom>
            <a:grpFill/>
            <a:ln w="25400" cap="flat" cmpd="sng" algn="ctr">
              <a:solidFill>
                <a:srgbClr val="ED7D31"/>
              </a:solidFill>
              <a:prstDash val="solid"/>
              <a:tailEnd type="non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dirty="0">
                  <a:ln w="0"/>
                  <a:solidFill>
                    <a:srgbClr val="000000">
                      <a:lumMod val="75000"/>
                      <a:lumOff val="25000"/>
                    </a:srgbClr>
                  </a:solidFill>
                  <a:effectLst>
                    <a:outerShdw blurRad="38100" dist="19050" dir="2700000" algn="tl" rotWithShape="0">
                      <a:srgbClr val="000000">
                        <a:alpha val="40000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C</a:t>
              </a: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8C5E05C9-9788-4140-871F-7A078FF3CE5E}"/>
                </a:ext>
              </a:extLst>
            </p:cNvPr>
            <p:cNvSpPr/>
            <p:nvPr/>
          </p:nvSpPr>
          <p:spPr>
            <a:xfrm>
              <a:off x="10318433" y="1943699"/>
              <a:ext cx="226503" cy="226503"/>
            </a:xfrm>
            <a:prstGeom prst="ellipse">
              <a:avLst/>
            </a:prstGeom>
            <a:grpFill/>
            <a:ln w="25400" cap="flat" cmpd="sng" algn="ctr">
              <a:solidFill>
                <a:srgbClr val="ED7D31"/>
              </a:solidFill>
              <a:prstDash val="solid"/>
              <a:tailEnd type="non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dirty="0">
                  <a:ln w="0"/>
                  <a:solidFill>
                    <a:srgbClr val="000000">
                      <a:lumMod val="75000"/>
                      <a:lumOff val="25000"/>
                    </a:srgbClr>
                  </a:solidFill>
                  <a:effectLst>
                    <a:outerShdw blurRad="38100" dist="19050" dir="2700000" algn="tl" rotWithShape="0">
                      <a:srgbClr val="000000">
                        <a:alpha val="40000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D</a:t>
              </a: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FA7B8C12-BC84-476F-B457-EA0D0204887C}"/>
                </a:ext>
              </a:extLst>
            </p:cNvPr>
            <p:cNvSpPr/>
            <p:nvPr/>
          </p:nvSpPr>
          <p:spPr>
            <a:xfrm>
              <a:off x="10880495" y="1464127"/>
              <a:ext cx="226503" cy="226503"/>
            </a:xfrm>
            <a:prstGeom prst="ellipse">
              <a:avLst/>
            </a:prstGeom>
            <a:grpFill/>
            <a:ln w="25400" cap="flat" cmpd="sng" algn="ctr">
              <a:solidFill>
                <a:srgbClr val="ED7D31"/>
              </a:solidFill>
              <a:prstDash val="solid"/>
              <a:tailEnd type="non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dirty="0">
                  <a:ln w="0"/>
                  <a:solidFill>
                    <a:srgbClr val="000000">
                      <a:lumMod val="75000"/>
                      <a:lumOff val="25000"/>
                    </a:srgbClr>
                  </a:solidFill>
                  <a:effectLst>
                    <a:outerShdw blurRad="38100" dist="19050" dir="2700000" algn="tl" rotWithShape="0">
                      <a:srgbClr val="000000">
                        <a:alpha val="40000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E</a:t>
              </a: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674B8417-210E-4986-8068-4B18EE0FAC3A}"/>
                </a:ext>
              </a:extLst>
            </p:cNvPr>
            <p:cNvSpPr/>
            <p:nvPr/>
          </p:nvSpPr>
          <p:spPr>
            <a:xfrm>
              <a:off x="11460734" y="1464125"/>
              <a:ext cx="226503" cy="226503"/>
            </a:xfrm>
            <a:prstGeom prst="ellipse">
              <a:avLst/>
            </a:prstGeom>
            <a:grpFill/>
            <a:ln w="25400" cap="flat" cmpd="sng" algn="ctr">
              <a:solidFill>
                <a:srgbClr val="ED7D31"/>
              </a:solidFill>
              <a:prstDash val="solid"/>
              <a:tailEnd type="non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dirty="0">
                  <a:ln w="0"/>
                  <a:solidFill>
                    <a:srgbClr val="000000">
                      <a:lumMod val="75000"/>
                      <a:lumOff val="25000"/>
                    </a:srgbClr>
                  </a:solidFill>
                  <a:effectLst>
                    <a:outerShdw blurRad="38100" dist="19050" dir="2700000" algn="tl" rotWithShape="0">
                      <a:srgbClr val="000000">
                        <a:alpha val="40000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F</a:t>
              </a: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365882A-DA32-4D54-BB26-E63A18D8E7DF}"/>
                </a:ext>
              </a:extLst>
            </p:cNvPr>
            <p:cNvSpPr/>
            <p:nvPr/>
          </p:nvSpPr>
          <p:spPr>
            <a:xfrm>
              <a:off x="11460734" y="1939115"/>
              <a:ext cx="226503" cy="226503"/>
            </a:xfrm>
            <a:prstGeom prst="ellipse">
              <a:avLst/>
            </a:prstGeom>
            <a:grpFill/>
            <a:ln w="25400" cap="flat" cmpd="sng" algn="ctr">
              <a:solidFill>
                <a:srgbClr val="ED7D31"/>
              </a:solidFill>
              <a:prstDash val="solid"/>
              <a:tailEnd type="non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dirty="0">
                  <a:ln w="0"/>
                  <a:solidFill>
                    <a:srgbClr val="000000">
                      <a:lumMod val="75000"/>
                      <a:lumOff val="25000"/>
                    </a:srgbClr>
                  </a:solidFill>
                  <a:effectLst>
                    <a:outerShdw blurRad="38100" dist="19050" dir="2700000" algn="tl" rotWithShape="0">
                      <a:srgbClr val="000000">
                        <a:alpha val="40000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G</a:t>
              </a: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81D74AE5-83D2-4A26-856C-AD54A1CDE1A7}"/>
                </a:ext>
              </a:extLst>
            </p:cNvPr>
            <p:cNvSpPr/>
            <p:nvPr/>
          </p:nvSpPr>
          <p:spPr>
            <a:xfrm>
              <a:off x="10880495" y="1943698"/>
              <a:ext cx="226503" cy="226503"/>
            </a:xfrm>
            <a:prstGeom prst="ellipse">
              <a:avLst/>
            </a:prstGeom>
            <a:grpFill/>
            <a:ln w="25400" cap="flat" cmpd="sng" algn="ctr">
              <a:solidFill>
                <a:srgbClr val="ED7D31"/>
              </a:solidFill>
              <a:prstDash val="solid"/>
              <a:tailEnd type="non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dirty="0">
                  <a:ln w="0"/>
                  <a:solidFill>
                    <a:srgbClr val="000000">
                      <a:lumMod val="75000"/>
                      <a:lumOff val="25000"/>
                    </a:srgbClr>
                  </a:solidFill>
                  <a:effectLst>
                    <a:outerShdw blurRad="38100" dist="19050" dir="2700000" algn="tl" rotWithShape="0">
                      <a:srgbClr val="000000">
                        <a:alpha val="40000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H</a:t>
              </a: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E9B2D573-A67C-4BB4-B340-25D8D94D9875}"/>
                </a:ext>
              </a:extLst>
            </p:cNvPr>
            <p:cNvCxnSpPr>
              <a:cxnSpLocks/>
              <a:stCxn id="94" idx="5"/>
              <a:endCxn id="98" idx="1"/>
            </p:cNvCxnSpPr>
            <p:nvPr/>
          </p:nvCxnSpPr>
          <p:spPr>
            <a:xfrm>
              <a:off x="9913349" y="1657461"/>
              <a:ext cx="438255" cy="319409"/>
            </a:xfrm>
            <a:prstGeom prst="straightConnector1">
              <a:avLst/>
            </a:prstGeom>
            <a:grpFill/>
            <a:ln w="25400" cap="flat" cmpd="sng" algn="ctr">
              <a:solidFill>
                <a:srgbClr val="ED7D31"/>
              </a:solidFill>
              <a:prstDash val="solid"/>
              <a:tailEnd type="none"/>
            </a:ln>
            <a:effectLst/>
          </p:spPr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F645E316-55CC-447A-BC3C-88C9EDC669E2}"/>
                </a:ext>
              </a:extLst>
            </p:cNvPr>
            <p:cNvCxnSpPr>
              <a:cxnSpLocks/>
              <a:stCxn id="97" idx="6"/>
              <a:endCxn id="98" idx="2"/>
            </p:cNvCxnSpPr>
            <p:nvPr/>
          </p:nvCxnSpPr>
          <p:spPr>
            <a:xfrm>
              <a:off x="9946520" y="2056951"/>
              <a:ext cx="371913" cy="0"/>
            </a:xfrm>
            <a:prstGeom prst="straightConnector1">
              <a:avLst/>
            </a:prstGeom>
            <a:grpFill/>
            <a:ln w="25400" cap="flat" cmpd="sng" algn="ctr">
              <a:solidFill>
                <a:srgbClr val="ED7D31"/>
              </a:solidFill>
              <a:prstDash val="solid"/>
              <a:tailEnd type="none"/>
            </a:ln>
            <a:effectLst/>
          </p:spPr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84146228-5B91-4722-94BA-CAAC99687008}"/>
                </a:ext>
              </a:extLst>
            </p:cNvPr>
            <p:cNvCxnSpPr>
              <a:cxnSpLocks/>
              <a:stCxn id="94" idx="4"/>
              <a:endCxn id="97" idx="0"/>
            </p:cNvCxnSpPr>
            <p:nvPr/>
          </p:nvCxnSpPr>
          <p:spPr>
            <a:xfrm>
              <a:off x="9833269" y="1690632"/>
              <a:ext cx="0" cy="253067"/>
            </a:xfrm>
            <a:prstGeom prst="straightConnector1">
              <a:avLst/>
            </a:prstGeom>
            <a:grpFill/>
            <a:ln w="25400" cap="flat" cmpd="sng" algn="ctr">
              <a:solidFill>
                <a:srgbClr val="ED7D31"/>
              </a:solidFill>
              <a:prstDash val="solid"/>
              <a:tailEnd type="none"/>
            </a:ln>
            <a:effectLst/>
          </p:spPr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9332988D-55C0-4C9F-BA10-F836385C12C7}"/>
                </a:ext>
              </a:extLst>
            </p:cNvPr>
            <p:cNvCxnSpPr>
              <a:cxnSpLocks/>
              <a:stCxn id="95" idx="4"/>
              <a:endCxn id="98" idx="0"/>
            </p:cNvCxnSpPr>
            <p:nvPr/>
          </p:nvCxnSpPr>
          <p:spPr>
            <a:xfrm flipH="1">
              <a:off x="10431685" y="1690628"/>
              <a:ext cx="1399" cy="253071"/>
            </a:xfrm>
            <a:prstGeom prst="straightConnector1">
              <a:avLst/>
            </a:prstGeom>
            <a:grpFill/>
            <a:ln w="25400" cap="flat" cmpd="sng" algn="ctr">
              <a:solidFill>
                <a:srgbClr val="ED7D31"/>
              </a:solidFill>
              <a:prstDash val="solid"/>
              <a:tailEnd type="none"/>
            </a:ln>
            <a:effectLst/>
          </p:spPr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4E4D069C-09CF-44EC-B434-E23C7AE60DB9}"/>
                </a:ext>
              </a:extLst>
            </p:cNvPr>
            <p:cNvCxnSpPr>
              <a:cxnSpLocks/>
              <a:stCxn id="95" idx="3"/>
              <a:endCxn id="97" idx="7"/>
            </p:cNvCxnSpPr>
            <p:nvPr/>
          </p:nvCxnSpPr>
          <p:spPr>
            <a:xfrm flipH="1">
              <a:off x="9913349" y="1657457"/>
              <a:ext cx="439654" cy="319413"/>
            </a:xfrm>
            <a:prstGeom prst="straightConnector1">
              <a:avLst/>
            </a:prstGeom>
            <a:grpFill/>
            <a:ln w="25400" cap="flat" cmpd="sng" algn="ctr">
              <a:solidFill>
                <a:srgbClr val="ED7D31"/>
              </a:solidFill>
              <a:prstDash val="solid"/>
              <a:tailEnd type="none"/>
            </a:ln>
            <a:effectLst/>
          </p:spPr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9E3C1A05-0885-4841-8D2F-BA10C01BD65E}"/>
                </a:ext>
              </a:extLst>
            </p:cNvPr>
            <p:cNvCxnSpPr>
              <a:cxnSpLocks/>
              <a:stCxn id="95" idx="6"/>
              <a:endCxn id="99" idx="2"/>
            </p:cNvCxnSpPr>
            <p:nvPr/>
          </p:nvCxnSpPr>
          <p:spPr>
            <a:xfrm>
              <a:off x="10546335" y="1577377"/>
              <a:ext cx="334160" cy="2"/>
            </a:xfrm>
            <a:prstGeom prst="straightConnector1">
              <a:avLst/>
            </a:prstGeom>
            <a:grpFill/>
            <a:ln w="25400" cap="flat" cmpd="sng" algn="ctr">
              <a:solidFill>
                <a:srgbClr val="ED7D31"/>
              </a:solidFill>
              <a:prstDash val="solid"/>
              <a:tailEnd type="none"/>
            </a:ln>
            <a:effectLst/>
          </p:spPr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5DD54A03-8A10-4F81-868D-9AA8E8A113E7}"/>
                </a:ext>
              </a:extLst>
            </p:cNvPr>
            <p:cNvCxnSpPr>
              <a:cxnSpLocks/>
              <a:stCxn id="98" idx="6"/>
              <a:endCxn id="99" idx="3"/>
            </p:cNvCxnSpPr>
            <p:nvPr/>
          </p:nvCxnSpPr>
          <p:spPr>
            <a:xfrm flipV="1">
              <a:off x="10544936" y="1657459"/>
              <a:ext cx="368730" cy="399492"/>
            </a:xfrm>
            <a:prstGeom prst="straightConnector1">
              <a:avLst/>
            </a:prstGeom>
            <a:grpFill/>
            <a:ln w="25400" cap="flat" cmpd="sng" algn="ctr">
              <a:solidFill>
                <a:srgbClr val="ED7D31"/>
              </a:solidFill>
              <a:prstDash val="solid"/>
              <a:tailEnd type="none"/>
            </a:ln>
            <a:effectLst/>
          </p:spPr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44992833-2604-473B-9021-CBFD9AC1A1F3}"/>
                </a:ext>
              </a:extLst>
            </p:cNvPr>
            <p:cNvCxnSpPr>
              <a:cxnSpLocks/>
              <a:stCxn id="100" idx="4"/>
              <a:endCxn id="101" idx="0"/>
            </p:cNvCxnSpPr>
            <p:nvPr/>
          </p:nvCxnSpPr>
          <p:spPr>
            <a:xfrm>
              <a:off x="11573986" y="1690628"/>
              <a:ext cx="0" cy="248487"/>
            </a:xfrm>
            <a:prstGeom prst="straightConnector1">
              <a:avLst/>
            </a:prstGeom>
            <a:grpFill/>
            <a:ln w="25400" cap="flat" cmpd="sng" algn="ctr">
              <a:solidFill>
                <a:srgbClr val="ED7D31"/>
              </a:solidFill>
              <a:prstDash val="solid"/>
              <a:tailEnd type="none"/>
            </a:ln>
            <a:effectLst/>
          </p:spPr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43470C77-B67F-4C6C-B917-375DA51B3044}"/>
                </a:ext>
              </a:extLst>
            </p:cNvPr>
            <p:cNvCxnSpPr>
              <a:cxnSpLocks/>
              <a:stCxn id="99" idx="6"/>
              <a:endCxn id="100" idx="2"/>
            </p:cNvCxnSpPr>
            <p:nvPr/>
          </p:nvCxnSpPr>
          <p:spPr>
            <a:xfrm flipV="1">
              <a:off x="11106998" y="1577377"/>
              <a:ext cx="353736" cy="2"/>
            </a:xfrm>
            <a:prstGeom prst="straightConnector1">
              <a:avLst/>
            </a:prstGeom>
            <a:grpFill/>
            <a:ln w="25400" cap="flat" cmpd="sng" algn="ctr">
              <a:solidFill>
                <a:srgbClr val="ED7D31"/>
              </a:solidFill>
              <a:prstDash val="solid"/>
              <a:tailEnd type="none"/>
            </a:ln>
            <a:effectLst/>
          </p:spPr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E49D5AB7-ABC3-4C5A-B9F0-859C002D7383}"/>
                </a:ext>
              </a:extLst>
            </p:cNvPr>
            <p:cNvCxnSpPr>
              <a:cxnSpLocks/>
              <a:stCxn id="99" idx="5"/>
              <a:endCxn id="101" idx="1"/>
            </p:cNvCxnSpPr>
            <p:nvPr/>
          </p:nvCxnSpPr>
          <p:spPr>
            <a:xfrm>
              <a:off x="11073827" y="1657459"/>
              <a:ext cx="420078" cy="314827"/>
            </a:xfrm>
            <a:prstGeom prst="straightConnector1">
              <a:avLst/>
            </a:prstGeom>
            <a:grpFill/>
            <a:ln w="25400" cap="flat" cmpd="sng" algn="ctr">
              <a:solidFill>
                <a:srgbClr val="ED7D31"/>
              </a:solidFill>
              <a:prstDash val="solid"/>
              <a:tailEnd type="none"/>
            </a:ln>
            <a:effectLst/>
          </p:spPr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3B8EC849-4D3F-40E1-B424-78F4F9131F52}"/>
                </a:ext>
              </a:extLst>
            </p:cNvPr>
            <p:cNvCxnSpPr>
              <a:cxnSpLocks/>
              <a:stCxn id="100" idx="3"/>
              <a:endCxn id="102" idx="7"/>
            </p:cNvCxnSpPr>
            <p:nvPr/>
          </p:nvCxnSpPr>
          <p:spPr>
            <a:xfrm flipH="1">
              <a:off x="11073827" y="1657457"/>
              <a:ext cx="420078" cy="319412"/>
            </a:xfrm>
            <a:prstGeom prst="straightConnector1">
              <a:avLst/>
            </a:prstGeom>
            <a:grpFill/>
            <a:ln w="25400" cap="flat" cmpd="sng" algn="ctr">
              <a:solidFill>
                <a:srgbClr val="ED7D31"/>
              </a:solidFill>
              <a:prstDash val="solid"/>
              <a:tailEnd type="none"/>
            </a:ln>
            <a:effectLst/>
          </p:spPr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98390AA8-9341-4355-AFB7-A1C6687967FD}"/>
                </a:ext>
              </a:extLst>
            </p:cNvPr>
            <p:cNvCxnSpPr>
              <a:cxnSpLocks/>
              <a:stCxn id="101" idx="2"/>
              <a:endCxn id="102" idx="6"/>
            </p:cNvCxnSpPr>
            <p:nvPr/>
          </p:nvCxnSpPr>
          <p:spPr>
            <a:xfrm flipH="1">
              <a:off x="11106998" y="2052367"/>
              <a:ext cx="353736" cy="4583"/>
            </a:xfrm>
            <a:prstGeom prst="straightConnector1">
              <a:avLst/>
            </a:prstGeom>
            <a:grpFill/>
            <a:ln w="25400" cap="flat" cmpd="sng" algn="ctr">
              <a:solidFill>
                <a:srgbClr val="ED7D31"/>
              </a:solidFill>
              <a:prstDash val="solid"/>
              <a:tailEnd type="none"/>
            </a:ln>
            <a:effectLst/>
          </p:spPr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4668169B-4E5B-48BB-A848-B589DF533CB4}"/>
                </a:ext>
              </a:extLst>
            </p:cNvPr>
            <p:cNvCxnSpPr>
              <a:cxnSpLocks/>
              <a:stCxn id="99" idx="4"/>
              <a:endCxn id="102" idx="0"/>
            </p:cNvCxnSpPr>
            <p:nvPr/>
          </p:nvCxnSpPr>
          <p:spPr>
            <a:xfrm>
              <a:off x="10993747" y="1690630"/>
              <a:ext cx="0" cy="253068"/>
            </a:xfrm>
            <a:prstGeom prst="straightConnector1">
              <a:avLst/>
            </a:prstGeom>
            <a:grpFill/>
            <a:ln w="25400" cap="flat" cmpd="sng" algn="ctr">
              <a:solidFill>
                <a:srgbClr val="ED7D31"/>
              </a:solidFill>
              <a:prstDash val="solid"/>
              <a:tailEnd type="none"/>
            </a:ln>
            <a:effectLst/>
          </p:spPr>
        </p:cxn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A1A2AB92-A268-485D-B04B-FE8D887FD202}"/>
              </a:ext>
            </a:extLst>
          </p:cNvPr>
          <p:cNvSpPr txBox="1"/>
          <p:nvPr/>
        </p:nvSpPr>
        <p:spPr>
          <a:xfrm>
            <a:off x="2916143" y="116072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1800" b="1" i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F2E732-D504-3A91-3AC0-FC035F513A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985" y="3874735"/>
            <a:ext cx="4397611" cy="240735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6846805-039D-9932-65CA-BA70A0BF77E9}"/>
              </a:ext>
            </a:extLst>
          </p:cNvPr>
          <p:cNvCxnSpPr>
            <a:cxnSpLocks/>
          </p:cNvCxnSpPr>
          <p:nvPr/>
        </p:nvCxnSpPr>
        <p:spPr>
          <a:xfrm>
            <a:off x="5126804" y="1090770"/>
            <a:ext cx="0" cy="5997747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8D33B75-6D8B-102D-EE39-E0EF04774BE1}"/>
              </a:ext>
            </a:extLst>
          </p:cNvPr>
          <p:cNvSpPr txBox="1"/>
          <p:nvPr/>
        </p:nvSpPr>
        <p:spPr>
          <a:xfrm>
            <a:off x="6877638" y="809463"/>
            <a:ext cx="5734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Redundancy Elimination in Clique Problems</a:t>
            </a:r>
          </a:p>
        </p:txBody>
      </p:sp>
      <p:pic>
        <p:nvPicPr>
          <p:cNvPr id="164" name="Picture 163">
            <a:extLst>
              <a:ext uri="{FF2B5EF4-FFF2-40B4-BE49-F238E27FC236}">
                <a16:creationId xmlns:a16="http://schemas.microsoft.com/office/drawing/2014/main" id="{494C2A8A-A2CE-2986-B941-2109EB0E65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1059" y="1530059"/>
            <a:ext cx="7217817" cy="28048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7F10FD-84FE-F454-D5EF-CC7CE20995AC}"/>
              </a:ext>
            </a:extLst>
          </p:cNvPr>
          <p:cNvSpPr txBox="1"/>
          <p:nvPr/>
        </p:nvSpPr>
        <p:spPr>
          <a:xfrm>
            <a:off x="5501805" y="1410705"/>
            <a:ext cx="24445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 Graph Orientation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8CD9805-877C-8F62-F78F-C10D0ACD2AE4}"/>
              </a:ext>
            </a:extLst>
          </p:cNvPr>
          <p:cNvSpPr txBox="1"/>
          <p:nvPr/>
        </p:nvSpPr>
        <p:spPr>
          <a:xfrm>
            <a:off x="5593527" y="4530421"/>
            <a:ext cx="1379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 Pivoting</a:t>
            </a:r>
          </a:p>
        </p:txBody>
      </p:sp>
      <p:pic>
        <p:nvPicPr>
          <p:cNvPr id="166" name="Picture 165">
            <a:extLst>
              <a:ext uri="{FF2B5EF4-FFF2-40B4-BE49-F238E27FC236}">
                <a16:creationId xmlns:a16="http://schemas.microsoft.com/office/drawing/2014/main" id="{78E1C9DD-B7DB-1E14-79C8-8791E958D6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74051" y="4334931"/>
            <a:ext cx="3391408" cy="304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85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75" grpId="0" animBg="1"/>
      <p:bldP spid="92" grpId="0"/>
      <p:bldP spid="116" grpId="0"/>
      <p:bldP spid="8" grpId="0"/>
      <p:bldP spid="9" grpId="0"/>
      <p:bldP spid="16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146E9A-D619-4EE8-B6E1-097161A358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D0B73C-8516-4F94-BA79-BD77439FE6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Motivation: High Tree Traversal Complexity</a:t>
            </a:r>
          </a:p>
        </p:txBody>
      </p:sp>
      <p:sp>
        <p:nvSpPr>
          <p:cNvPr id="5" name="Google Shape;147;p7">
            <a:extLst>
              <a:ext uri="{FF2B5EF4-FFF2-40B4-BE49-F238E27FC236}">
                <a16:creationId xmlns:a16="http://schemas.microsoft.com/office/drawing/2014/main" id="{26125022-E26F-4224-9488-19E8DE00B36F}"/>
              </a:ext>
            </a:extLst>
          </p:cNvPr>
          <p:cNvSpPr txBox="1">
            <a:spLocks/>
          </p:cNvSpPr>
          <p:nvPr/>
        </p:nvSpPr>
        <p:spPr>
          <a:xfrm>
            <a:off x="791110" y="1222625"/>
            <a:ext cx="11894025" cy="523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E84B3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 Light"/>
              </a:rPr>
              <a:t>Exponential Growth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Example from a real-world graph: # of k-cliques as k increases: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endParaRPr lang="en-US" sz="1800" kern="0" dirty="0">
              <a:solidFill>
                <a:srgbClr val="000000"/>
              </a:solidFill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15264B"/>
                </a:solidFill>
                <a:effectLst/>
                <a:uLnTx/>
                <a:uFillTx/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High memory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requirement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15264B"/>
                </a:solidFill>
                <a:effectLst/>
                <a:uLnTx/>
                <a:uFillTx/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High computational complexity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15264B"/>
                </a:solidFill>
                <a:effectLst/>
                <a:uLnTx/>
                <a:uFillTx/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Scaling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to large cliques is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15264B"/>
                </a:solidFill>
                <a:effectLst/>
                <a:uLnTx/>
                <a:uFillTx/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challenging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Wingdings" panose="05000000000000000000" pitchFamily="2" charset="2"/>
              <a:buChar char="Ø"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42A062-8278-49C9-8FC4-1B522A4820F9}"/>
              </a:ext>
            </a:extLst>
          </p:cNvPr>
          <p:cNvSpPr txBox="1"/>
          <p:nvPr/>
        </p:nvSpPr>
        <p:spPr>
          <a:xfrm>
            <a:off x="907579" y="6580992"/>
            <a:ext cx="6767217" cy="523220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Need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Arial"/>
                <a:sym typeface="Calibri"/>
              </a:rPr>
              <a:t>scalable solutions!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5DD9BA6-3D8B-4D9A-8695-1409A031D4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3481459"/>
              </p:ext>
            </p:extLst>
          </p:nvPr>
        </p:nvGraphicFramePr>
        <p:xfrm>
          <a:off x="976745" y="2004794"/>
          <a:ext cx="5605657" cy="33846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139365-044E-260F-64A3-9959552312AD}"/>
              </a:ext>
            </a:extLst>
          </p:cNvPr>
          <p:cNvCxnSpPr>
            <a:cxnSpLocks/>
          </p:cNvCxnSpPr>
          <p:nvPr/>
        </p:nvCxnSpPr>
        <p:spPr>
          <a:xfrm>
            <a:off x="7849455" y="1222625"/>
            <a:ext cx="0" cy="5997747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D8BD4C1-331D-798F-E635-9BCB6186A3C7}"/>
              </a:ext>
            </a:extLst>
          </p:cNvPr>
          <p:cNvSpPr txBox="1"/>
          <p:nvPr/>
        </p:nvSpPr>
        <p:spPr>
          <a:xfrm>
            <a:off x="8368633" y="933218"/>
            <a:ext cx="49812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E84B36"/>
                </a:solidFill>
                <a:effectLst/>
                <a:uLnTx/>
                <a:uFillTx/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State-of-the-art Parallel CPU Solutions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E84B36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8854E70-326E-89AF-6F47-1D151DC3772F}"/>
              </a:ext>
            </a:extLst>
          </p:cNvPr>
          <p:cNvGrpSpPr/>
          <p:nvPr/>
        </p:nvGrpSpPr>
        <p:grpSpPr>
          <a:xfrm>
            <a:off x="9289850" y="2099967"/>
            <a:ext cx="3001282" cy="1731206"/>
            <a:chOff x="7475456" y="1263717"/>
            <a:chExt cx="4356660" cy="2315654"/>
          </a:xfrm>
        </p:grpSpPr>
        <p:sp>
          <p:nvSpPr>
            <p:cNvPr id="11" name="Google Shape;148;p7">
              <a:extLst>
                <a:ext uri="{FF2B5EF4-FFF2-40B4-BE49-F238E27FC236}">
                  <a16:creationId xmlns:a16="http://schemas.microsoft.com/office/drawing/2014/main" id="{89B8C34D-3014-D29A-9CFF-B0C86476890C}"/>
                </a:ext>
              </a:extLst>
            </p:cNvPr>
            <p:cNvSpPr/>
            <p:nvPr/>
          </p:nvSpPr>
          <p:spPr>
            <a:xfrm>
              <a:off x="7475456" y="1263717"/>
              <a:ext cx="4356660" cy="2315654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defTabSz="914400">
                <a:buClr>
                  <a:srgbClr val="000000"/>
                </a:buClr>
                <a:buFont typeface="Arial"/>
                <a:buNone/>
              </a:pPr>
              <a:endParaRPr sz="1800" kern="0">
                <a:solidFill>
                  <a:srgbClr val="FFFFFF"/>
                </a:solidFill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7B64CF5-B441-EEB3-BF49-25C7A602D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36471" y="1285164"/>
              <a:ext cx="2434630" cy="2272752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9B13AD5-CA60-986F-1AC5-CE09F7037BED}"/>
              </a:ext>
            </a:extLst>
          </p:cNvPr>
          <p:cNvSpPr txBox="1"/>
          <p:nvPr/>
        </p:nvSpPr>
        <p:spPr>
          <a:xfrm>
            <a:off x="8581472" y="1261442"/>
            <a:ext cx="44360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For both graph orientation and pivoting</a:t>
            </a:r>
          </a:p>
          <a:p>
            <a:r>
              <a:rPr lang="en-US" dirty="0"/>
              <a:t>- Vertex- and Edge-centric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98A242-2AD5-0C48-31C4-B162B5D6DD83}"/>
              </a:ext>
            </a:extLst>
          </p:cNvPr>
          <p:cNvSpPr txBox="1"/>
          <p:nvPr/>
        </p:nvSpPr>
        <p:spPr>
          <a:xfrm>
            <a:off x="7991626" y="4077242"/>
            <a:ext cx="57853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E84B36"/>
                </a:solidFill>
                <a:effectLst/>
                <a:uLnTx/>
                <a:uFillTx/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No performant solutions specialized on</a:t>
            </a:r>
            <a:r>
              <a:rPr kumimoji="0" lang="en-US" sz="2000" b="1" i="0" u="none" strike="noStrike" kern="0" cap="none" spc="0" normalizeH="0" noProof="0" dirty="0">
                <a:ln>
                  <a:noFill/>
                </a:ln>
                <a:solidFill>
                  <a:srgbClr val="E84B36"/>
                </a:solidFill>
                <a:effectLst/>
                <a:uLnTx/>
                <a:uFillTx/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E84B36"/>
                </a:solidFill>
                <a:effectLst/>
                <a:uLnTx/>
                <a:uFillTx/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GPUs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47BEC3-DAA3-CFBD-BD93-D2117670A0C4}"/>
              </a:ext>
            </a:extLst>
          </p:cNvPr>
          <p:cNvSpPr txBox="1"/>
          <p:nvPr/>
        </p:nvSpPr>
        <p:spPr>
          <a:xfrm>
            <a:off x="8452552" y="4520067"/>
            <a:ext cx="4979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GPU solutions for similar problems such as subgraph matching use BFS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32DB674-0DD1-B46A-05BB-4340351731F5}"/>
              </a:ext>
            </a:extLst>
          </p:cNvPr>
          <p:cNvGrpSpPr/>
          <p:nvPr/>
        </p:nvGrpSpPr>
        <p:grpSpPr>
          <a:xfrm>
            <a:off x="9289017" y="5504065"/>
            <a:ext cx="3001283" cy="1596991"/>
            <a:chOff x="7475456" y="3774068"/>
            <a:chExt cx="4356660" cy="2315647"/>
          </a:xfrm>
        </p:grpSpPr>
        <p:sp>
          <p:nvSpPr>
            <p:cNvPr id="17" name="Google Shape;150;p7">
              <a:extLst>
                <a:ext uri="{FF2B5EF4-FFF2-40B4-BE49-F238E27FC236}">
                  <a16:creationId xmlns:a16="http://schemas.microsoft.com/office/drawing/2014/main" id="{E33CB4BC-4504-A277-41BC-DE274264160C}"/>
                </a:ext>
              </a:extLst>
            </p:cNvPr>
            <p:cNvSpPr/>
            <p:nvPr/>
          </p:nvSpPr>
          <p:spPr>
            <a:xfrm>
              <a:off x="7475456" y="3774068"/>
              <a:ext cx="4356660" cy="2315647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defTabSz="914400">
                <a:buClr>
                  <a:srgbClr val="000000"/>
                </a:buClr>
                <a:buFont typeface="Arial"/>
                <a:buNone/>
              </a:pPr>
              <a:endParaRPr sz="1800" kern="0">
                <a:solidFill>
                  <a:srgbClr val="FFFFFF"/>
                </a:solidFill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364A04D-58E3-CACD-3A9E-40D1CA7EA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09209" y="3774068"/>
              <a:ext cx="2489154" cy="2315647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7E58C67-CE16-15F0-27C7-C4C9BD3E3799}"/>
              </a:ext>
            </a:extLst>
          </p:cNvPr>
          <p:cNvSpPr txBox="1"/>
          <p:nvPr/>
        </p:nvSpPr>
        <p:spPr>
          <a:xfrm>
            <a:off x="8159267" y="4459377"/>
            <a:ext cx="5399953" cy="9541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lvl="1" algn="l" defTabSz="914400">
              <a:buClr>
                <a:srgbClr val="000000"/>
              </a:buClr>
            </a:pPr>
            <a:r>
              <a:rPr lang="en-US" sz="18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High execution times </a:t>
            </a:r>
          </a:p>
          <a:p>
            <a:pPr lvl="1" algn="l" defTabSz="914400">
              <a:buClr>
                <a:srgbClr val="000000"/>
              </a:buClr>
            </a:pPr>
            <a:r>
              <a:rPr lang="en-US" sz="18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Cannot scale with larger cliques and graphs </a:t>
            </a:r>
          </a:p>
          <a:p>
            <a:pPr lvl="1" algn="l" defTabSz="914400">
              <a:buClr>
                <a:srgbClr val="000000"/>
              </a:buClr>
            </a:pPr>
            <a:r>
              <a:rPr lang="en-US" sz="18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Memory not known before starting traversal</a:t>
            </a:r>
          </a:p>
        </p:txBody>
      </p:sp>
    </p:spTree>
    <p:extLst>
      <p:ext uri="{BB962C8B-B14F-4D97-AF65-F5344CB8AC3E}">
        <p14:creationId xmlns:p14="http://schemas.microsoft.com/office/powerpoint/2010/main" val="100699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Graphic spid="7" grpId="0">
        <p:bldAsOne/>
      </p:bldGraphic>
      <p:bldP spid="9" grpId="0"/>
      <p:bldP spid="13" grpId="0"/>
      <p:bldP spid="14" grpId="0"/>
      <p:bldP spid="15" grpId="0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8392B6-57CD-41D7-AA8C-DFC7E2ACA9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0C6BE6E-8620-48EB-8C93-8E6ECEB4FB4D}"/>
              </a:ext>
            </a:extLst>
          </p:cNvPr>
          <p:cNvSpPr/>
          <p:nvPr/>
        </p:nvSpPr>
        <p:spPr>
          <a:xfrm>
            <a:off x="5520924" y="2573552"/>
            <a:ext cx="2499898" cy="7747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80" b="1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Exploit Fine-Grain Parallelism Available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F6F7CCF-EB03-46FA-9EBF-8737DDA9F8DF}"/>
              </a:ext>
            </a:extLst>
          </p:cNvPr>
          <p:cNvSpPr/>
          <p:nvPr/>
        </p:nvSpPr>
        <p:spPr>
          <a:xfrm>
            <a:off x="5520924" y="4477746"/>
            <a:ext cx="2499898" cy="7683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Inefficient Recursion Support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C921B48-3E15-4EAE-92F4-B08F7ED624FB}"/>
              </a:ext>
            </a:extLst>
          </p:cNvPr>
          <p:cNvSpPr/>
          <p:nvPr/>
        </p:nvSpPr>
        <p:spPr>
          <a:xfrm>
            <a:off x="5520924" y="5423491"/>
            <a:ext cx="2499898" cy="762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Limited Memory Capacity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B4C4BFC-3564-4C33-AA7E-F9F475E097D4}"/>
              </a:ext>
            </a:extLst>
          </p:cNvPr>
          <p:cNvSpPr/>
          <p:nvPr/>
        </p:nvSpPr>
        <p:spPr>
          <a:xfrm>
            <a:off x="369326" y="2786404"/>
            <a:ext cx="4098096" cy="952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Parallelization Strategies</a:t>
            </a:r>
          </a:p>
          <a:p>
            <a:pPr algn="ctr"/>
            <a:r>
              <a:rPr lang="en-US" sz="1800" b="1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Vertex-Centric and Edge-Centric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36BBE3A-C966-4AE5-8BC9-AA2C827A5BEB}"/>
              </a:ext>
            </a:extLst>
          </p:cNvPr>
          <p:cNvSpPr/>
          <p:nvPr/>
        </p:nvSpPr>
        <p:spPr>
          <a:xfrm>
            <a:off x="369326" y="4022939"/>
            <a:ext cx="4098096" cy="952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Hierarchical Parallelism</a:t>
            </a:r>
            <a:endParaRPr lang="en-US" sz="1800" b="1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3871649-0B0B-494E-9726-720A9512CD8D}"/>
              </a:ext>
            </a:extLst>
          </p:cNvPr>
          <p:cNvSpPr/>
          <p:nvPr/>
        </p:nvSpPr>
        <p:spPr>
          <a:xfrm>
            <a:off x="385004" y="5259474"/>
            <a:ext cx="4098096" cy="952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Iterative Tree Traversal with Explicit Management of the Stack</a:t>
            </a:r>
            <a:endParaRPr lang="en-US" sz="1800" b="1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0CDE30B-28DF-4B14-A823-CC37B63BB56B}"/>
              </a:ext>
            </a:extLst>
          </p:cNvPr>
          <p:cNvSpPr/>
          <p:nvPr/>
        </p:nvSpPr>
        <p:spPr>
          <a:xfrm>
            <a:off x="369326" y="1549869"/>
            <a:ext cx="4098096" cy="952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Induced</a:t>
            </a:r>
            <a:r>
              <a:rPr lang="en-US" sz="1800" b="1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Sub-Graph on GPUs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0A79CFB-C966-4A92-B0C8-C1DB12063C93}"/>
              </a:ext>
            </a:extLst>
          </p:cNvPr>
          <p:cNvSpPr/>
          <p:nvPr/>
        </p:nvSpPr>
        <p:spPr>
          <a:xfrm>
            <a:off x="9241596" y="2763416"/>
            <a:ext cx="4191000" cy="952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Sub-Warp Partitioning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F91975D-2864-4F22-897C-EFF1B256A949}"/>
              </a:ext>
            </a:extLst>
          </p:cNvPr>
          <p:cNvSpPr/>
          <p:nvPr/>
        </p:nvSpPr>
        <p:spPr>
          <a:xfrm>
            <a:off x="9241596" y="3999951"/>
            <a:ext cx="4191000" cy="952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Induced Sub-Graph Sharing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D85EF9C-C9B6-4DA1-90E8-3454A08EB732}"/>
              </a:ext>
            </a:extLst>
          </p:cNvPr>
          <p:cNvSpPr/>
          <p:nvPr/>
        </p:nvSpPr>
        <p:spPr>
          <a:xfrm>
            <a:off x="9241596" y="5236487"/>
            <a:ext cx="4191000" cy="952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 Pre-Allocation and Reuse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7AEDC41-E2BB-4427-AE51-3C6DE74F0045}"/>
              </a:ext>
            </a:extLst>
          </p:cNvPr>
          <p:cNvSpPr/>
          <p:nvPr/>
        </p:nvSpPr>
        <p:spPr>
          <a:xfrm>
            <a:off x="5520924" y="3525649"/>
            <a:ext cx="2499898" cy="7747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 Imbalance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2ABDBB0-7636-4391-9B1E-523664328D92}"/>
              </a:ext>
            </a:extLst>
          </p:cNvPr>
          <p:cNvSpPr/>
          <p:nvPr/>
        </p:nvSpPr>
        <p:spPr>
          <a:xfrm>
            <a:off x="5520924" y="1634155"/>
            <a:ext cx="2499898" cy="762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Intersection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F9E152FD-9F64-490D-9DD5-994F4572ACEB}"/>
              </a:ext>
            </a:extLst>
          </p:cNvPr>
          <p:cNvSpPr/>
          <p:nvPr/>
        </p:nvSpPr>
        <p:spPr>
          <a:xfrm>
            <a:off x="9241596" y="1530639"/>
            <a:ext cx="4098096" cy="952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Binary-Encoding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BBC9DEB-6D74-4ED3-B0A7-EB37EFE81218}"/>
              </a:ext>
            </a:extLst>
          </p:cNvPr>
          <p:cNvCxnSpPr>
            <a:stCxn id="16" idx="3"/>
            <a:endCxn id="33" idx="1"/>
          </p:cNvCxnSpPr>
          <p:nvPr/>
        </p:nvCxnSpPr>
        <p:spPr>
          <a:xfrm flipV="1">
            <a:off x="4467422" y="2015155"/>
            <a:ext cx="1053502" cy="109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5031693-7CD9-48EF-8E1E-F45C969B1376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 flipV="1">
            <a:off x="4467422" y="2960902"/>
            <a:ext cx="1053502" cy="3017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C05B805-252D-4EAF-AD21-4DF9B028FFD5}"/>
              </a:ext>
            </a:extLst>
          </p:cNvPr>
          <p:cNvCxnSpPr>
            <a:stCxn id="11" idx="3"/>
            <a:endCxn id="27" idx="1"/>
          </p:cNvCxnSpPr>
          <p:nvPr/>
        </p:nvCxnSpPr>
        <p:spPr>
          <a:xfrm>
            <a:off x="4467422" y="3262654"/>
            <a:ext cx="1053502" cy="6503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7BCE4D2-541F-4A9A-87F7-23677C14B30A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 flipV="1">
            <a:off x="4467422" y="2960902"/>
            <a:ext cx="1053502" cy="15382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DB5464F-E934-4D6A-BB9D-70E6ACBC01EE}"/>
              </a:ext>
            </a:extLst>
          </p:cNvPr>
          <p:cNvCxnSpPr>
            <a:stCxn id="12" idx="3"/>
            <a:endCxn id="27" idx="1"/>
          </p:cNvCxnSpPr>
          <p:nvPr/>
        </p:nvCxnSpPr>
        <p:spPr>
          <a:xfrm flipV="1">
            <a:off x="4467422" y="3912999"/>
            <a:ext cx="1053502" cy="586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4F6BB82-B489-4773-B286-8A8D649A749D}"/>
              </a:ext>
            </a:extLst>
          </p:cNvPr>
          <p:cNvCxnSpPr>
            <a:cxnSpLocks/>
            <a:stCxn id="13" idx="3"/>
            <a:endCxn id="9" idx="1"/>
          </p:cNvCxnSpPr>
          <p:nvPr/>
        </p:nvCxnSpPr>
        <p:spPr>
          <a:xfrm flipV="1">
            <a:off x="4483100" y="4861921"/>
            <a:ext cx="1037824" cy="8738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ECC045E-1D47-430B-B252-1DE9D8C7ACCA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4483100" y="5735724"/>
            <a:ext cx="1037824" cy="687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222BCDD-D063-4ACF-B14A-F0CAD931B4A0}"/>
              </a:ext>
            </a:extLst>
          </p:cNvPr>
          <p:cNvCxnSpPr>
            <a:stCxn id="57" idx="1"/>
            <a:endCxn id="33" idx="3"/>
          </p:cNvCxnSpPr>
          <p:nvPr/>
        </p:nvCxnSpPr>
        <p:spPr>
          <a:xfrm flipH="1">
            <a:off x="8020822" y="2006889"/>
            <a:ext cx="1220774" cy="8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0F2752C-ED41-45FF-BDD8-D154D894A0FD}"/>
              </a:ext>
            </a:extLst>
          </p:cNvPr>
          <p:cNvCxnSpPr>
            <a:stCxn id="57" idx="1"/>
            <a:endCxn id="10" idx="3"/>
          </p:cNvCxnSpPr>
          <p:nvPr/>
        </p:nvCxnSpPr>
        <p:spPr>
          <a:xfrm flipH="1">
            <a:off x="8020822" y="2006889"/>
            <a:ext cx="1220774" cy="37976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CBB8F6D-82E2-40E3-9BCA-4F2FC610A817}"/>
              </a:ext>
            </a:extLst>
          </p:cNvPr>
          <p:cNvCxnSpPr>
            <a:cxnSpLocks/>
            <a:stCxn id="23" idx="1"/>
            <a:endCxn id="7" idx="3"/>
          </p:cNvCxnSpPr>
          <p:nvPr/>
        </p:nvCxnSpPr>
        <p:spPr>
          <a:xfrm flipH="1" flipV="1">
            <a:off x="8020822" y="2960902"/>
            <a:ext cx="1220774" cy="278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08C2B4E-1AB8-4C13-BE9F-9900544BCB90}"/>
              </a:ext>
            </a:extLst>
          </p:cNvPr>
          <p:cNvCxnSpPr>
            <a:stCxn id="24" idx="1"/>
            <a:endCxn id="10" idx="3"/>
          </p:cNvCxnSpPr>
          <p:nvPr/>
        </p:nvCxnSpPr>
        <p:spPr>
          <a:xfrm flipH="1">
            <a:off x="8020822" y="4476201"/>
            <a:ext cx="1220774" cy="13282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D0418CF-A331-4A2C-9E73-743D7DDF690A}"/>
              </a:ext>
            </a:extLst>
          </p:cNvPr>
          <p:cNvCxnSpPr>
            <a:stCxn id="25" idx="1"/>
            <a:endCxn id="10" idx="3"/>
          </p:cNvCxnSpPr>
          <p:nvPr/>
        </p:nvCxnSpPr>
        <p:spPr>
          <a:xfrm flipH="1">
            <a:off x="8020822" y="5712737"/>
            <a:ext cx="1220774" cy="917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277DE512-9082-4914-B29F-A070E027327E}"/>
              </a:ext>
            </a:extLst>
          </p:cNvPr>
          <p:cNvSpPr txBox="1"/>
          <p:nvPr/>
        </p:nvSpPr>
        <p:spPr>
          <a:xfrm>
            <a:off x="5908131" y="1102027"/>
            <a:ext cx="1553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</a:p>
        </p:txBody>
      </p:sp>
      <p:sp>
        <p:nvSpPr>
          <p:cNvPr id="96" name="Text Placeholder 2">
            <a:extLst>
              <a:ext uri="{FF2B5EF4-FFF2-40B4-BE49-F238E27FC236}">
                <a16:creationId xmlns:a16="http://schemas.microsoft.com/office/drawing/2014/main" id="{E8FCEE84-81B5-4118-BEF9-15F1C0E7188D}"/>
              </a:ext>
            </a:extLst>
          </p:cNvPr>
          <p:cNvSpPr txBox="1">
            <a:spLocks/>
          </p:cNvSpPr>
          <p:nvPr/>
        </p:nvSpPr>
        <p:spPr>
          <a:xfrm>
            <a:off x="257335" y="240064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 algn="l" defTabSz="509326" rtl="0" eaLnBrk="1" latinLnBrk="0" hangingPunct="1">
              <a:spcBef>
                <a:spcPct val="20000"/>
              </a:spcBef>
              <a:buFont typeface="Arial"/>
              <a:buNone/>
              <a:defRPr sz="4000" b="1" i="0" kern="1200" baseline="0">
                <a:solidFill>
                  <a:srgbClr val="13294B"/>
                </a:solidFill>
                <a:latin typeface="Arial Narrow" panose="020B0606020202030204" pitchFamily="34" charset="0"/>
                <a:ea typeface="+mn-ea"/>
                <a:cs typeface="Arial Narrow" panose="020B0606020202030204" pitchFamily="34" charset="0"/>
              </a:defRPr>
            </a:lvl1pPr>
            <a:lvl2pPr marL="827657" indent="-318330" algn="l" defTabSz="509326" rtl="0" eaLnBrk="1" latinLnBrk="0" hangingPunct="1">
              <a:spcBef>
                <a:spcPct val="20000"/>
              </a:spcBef>
              <a:buFont typeface="Arial"/>
              <a:buChar char="–"/>
              <a:defRPr sz="30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318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645" indent="-254664" algn="l" defTabSz="509326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1971" indent="-254664" algn="l" defTabSz="509326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298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0625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9952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9278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Our Techniques to Accelerate Tree Traversal on GPUs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BD4AFD40-F7A3-41B4-9A51-495C4DA679A9}"/>
              </a:ext>
            </a:extLst>
          </p:cNvPr>
          <p:cNvSpPr/>
          <p:nvPr/>
        </p:nvSpPr>
        <p:spPr>
          <a:xfrm>
            <a:off x="385004" y="6326235"/>
            <a:ext cx="13047592" cy="95250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Single Kernel Design</a:t>
            </a:r>
          </a:p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Total Memory is pre-allocated before kernel launch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09CB27-5E79-4FD9-A5C6-BEF8541905CB}"/>
              </a:ext>
            </a:extLst>
          </p:cNvPr>
          <p:cNvSpPr txBox="1"/>
          <p:nvPr/>
        </p:nvSpPr>
        <p:spPr>
          <a:xfrm>
            <a:off x="1742708" y="1107609"/>
            <a:ext cx="1351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Techniques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8ECF8A-2FE5-4D8A-B170-B56963396964}"/>
              </a:ext>
            </a:extLst>
          </p:cNvPr>
          <p:cNvSpPr txBox="1"/>
          <p:nvPr/>
        </p:nvSpPr>
        <p:spPr>
          <a:xfrm>
            <a:off x="10614978" y="1095731"/>
            <a:ext cx="1351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Techniques</a:t>
            </a:r>
          </a:p>
        </p:txBody>
      </p:sp>
    </p:spTree>
    <p:extLst>
      <p:ext uri="{BB962C8B-B14F-4D97-AF65-F5344CB8AC3E}">
        <p14:creationId xmlns:p14="http://schemas.microsoft.com/office/powerpoint/2010/main" val="405550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6" grpId="0" animBg="1"/>
      <p:bldP spid="23" grpId="0" animBg="1"/>
      <p:bldP spid="24" grpId="0" animBg="1"/>
      <p:bldP spid="25" grpId="0" animBg="1"/>
      <p:bldP spid="57" grpId="0" animBg="1"/>
      <p:bldP spid="99" grpId="0" animBg="1"/>
      <p:bldP spid="2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33E93-444E-47A0-AC0F-07A2D66E2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z="1400" smtClean="0"/>
              <a:pPr/>
              <a:t>6</a:t>
            </a:fld>
            <a:endParaRPr lang="en-US" sz="1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000000-0008-0000-0800-000006000000}"/>
              </a:ext>
            </a:extLst>
          </p:cNvPr>
          <p:cNvGrpSpPr/>
          <p:nvPr/>
        </p:nvGrpSpPr>
        <p:grpSpPr>
          <a:xfrm>
            <a:off x="725557" y="926293"/>
            <a:ext cx="12533243" cy="4562864"/>
            <a:chOff x="0" y="0"/>
            <a:chExt cx="7428354" cy="2777489"/>
          </a:xfrm>
        </p:grpSpPr>
        <p:graphicFrame>
          <p:nvGraphicFramePr>
            <p:cNvPr id="7" name="Chart 6">
              <a:extLst>
                <a:ext uri="{FF2B5EF4-FFF2-40B4-BE49-F238E27FC236}">
                  <a16:creationId xmlns:a16="http://schemas.microsoft.com/office/drawing/2014/main" id="{00000000-0008-0000-0800-00000700000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9119226"/>
                </p:ext>
              </p:extLst>
            </p:nvPr>
          </p:nvGraphicFramePr>
          <p:xfrm>
            <a:off x="0" y="0"/>
            <a:ext cx="7428354" cy="277748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TextBox 2">
              <a:extLst>
                <a:ext uri="{FF2B5EF4-FFF2-40B4-BE49-F238E27FC236}">
                  <a16:creationId xmlns:a16="http://schemas.microsoft.com/office/drawing/2014/main" id="{00000000-0008-0000-0800-000008000000}"/>
                </a:ext>
              </a:extLst>
            </p:cNvPr>
            <p:cNvSpPr txBox="1"/>
            <p:nvPr/>
          </p:nvSpPr>
          <p:spPr>
            <a:xfrm>
              <a:off x="344835" y="2139491"/>
              <a:ext cx="379115" cy="180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k =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D66398C-9939-479D-8C2B-49962B2EE3F7}"/>
              </a:ext>
            </a:extLst>
          </p:cNvPr>
          <p:cNvSpPr txBox="1"/>
          <p:nvPr/>
        </p:nvSpPr>
        <p:spPr>
          <a:xfrm>
            <a:off x="725557" y="5591915"/>
            <a:ext cx="12533243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Our best GPU implementation consistently outperforms the best state-of-the-art CPU implementation across all values of k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Geometric mean speedup of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12.39x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6.21x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18.99x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for k = 4, 7, and 10, respectively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1666751-6B97-45A7-997F-FAA2600058FA}"/>
              </a:ext>
            </a:extLst>
          </p:cNvPr>
          <p:cNvSpPr txBox="1">
            <a:spLocks/>
          </p:cNvSpPr>
          <p:nvPr/>
        </p:nvSpPr>
        <p:spPr>
          <a:xfrm>
            <a:off x="257334" y="240064"/>
            <a:ext cx="13338545" cy="726801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indent="0" defTabSz="509326">
              <a:spcBef>
                <a:spcPct val="20000"/>
              </a:spcBef>
              <a:buFont typeface="Arial"/>
              <a:buNone/>
              <a:defRPr sz="3600" b="1" i="0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  <a:lvl2pPr marL="827657" indent="-318330" defTabSz="509326">
              <a:spcBef>
                <a:spcPct val="20000"/>
              </a:spcBef>
              <a:buFont typeface="Arial"/>
              <a:buChar char="–"/>
              <a:defRPr sz="3099"/>
            </a:lvl2pPr>
            <a:lvl3pPr marL="1273318" indent="-254664" defTabSz="509326">
              <a:spcBef>
                <a:spcPct val="20000"/>
              </a:spcBef>
              <a:buFont typeface="Arial"/>
              <a:buChar char="•"/>
              <a:defRPr sz="2700"/>
            </a:lvl3pPr>
            <a:lvl4pPr marL="1782645" indent="-254664" defTabSz="509326">
              <a:spcBef>
                <a:spcPct val="20000"/>
              </a:spcBef>
              <a:buFont typeface="Arial"/>
              <a:buChar char="–"/>
              <a:defRPr sz="2200"/>
            </a:lvl4pPr>
            <a:lvl5pPr marL="2291971" indent="-254664" defTabSz="509326">
              <a:spcBef>
                <a:spcPct val="20000"/>
              </a:spcBef>
              <a:buFont typeface="Arial"/>
              <a:buChar char="»"/>
              <a:defRPr sz="2200"/>
            </a:lvl5pPr>
            <a:lvl6pPr marL="2801298" indent="-254664" defTabSz="509326">
              <a:spcBef>
                <a:spcPct val="20000"/>
              </a:spcBef>
              <a:buFont typeface="Arial"/>
              <a:buChar char="•"/>
              <a:defRPr sz="2200"/>
            </a:lvl6pPr>
            <a:lvl7pPr marL="3310625" indent="-254664" defTabSz="509326">
              <a:spcBef>
                <a:spcPct val="20000"/>
              </a:spcBef>
              <a:buFont typeface="Arial"/>
              <a:buChar char="•"/>
              <a:defRPr sz="2200"/>
            </a:lvl7pPr>
            <a:lvl8pPr marL="3819952" indent="-254664" defTabSz="509326">
              <a:spcBef>
                <a:spcPct val="20000"/>
              </a:spcBef>
              <a:buFont typeface="Arial"/>
              <a:buChar char="•"/>
              <a:defRPr sz="2200"/>
            </a:lvl8pPr>
            <a:lvl9pPr marL="4329278" indent="-254664" defTabSz="509326">
              <a:spcBef>
                <a:spcPct val="20000"/>
              </a:spcBef>
              <a:buFont typeface="Arial"/>
              <a:buChar char="•"/>
              <a:defRPr sz="2200"/>
            </a:lvl9pPr>
          </a:lstStyle>
          <a:p>
            <a:r>
              <a:rPr lang="en-US" sz="3200" dirty="0"/>
              <a:t>Comparison with State-of-the-Art CPU Implementations for k-Clique Counting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999A29-8F93-4D58-8A58-6BA5187788AE}"/>
              </a:ext>
            </a:extLst>
          </p:cNvPr>
          <p:cNvSpPr txBox="1"/>
          <p:nvPr/>
        </p:nvSpPr>
        <p:spPr>
          <a:xfrm>
            <a:off x="725557" y="6402559"/>
            <a:ext cx="12533243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Graph Orientation vs. Pivoting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transition from graph orientation being fastest to pivoting being fastest happens at around k= 7</a:t>
            </a:r>
          </a:p>
        </p:txBody>
      </p:sp>
    </p:spTree>
    <p:extLst>
      <p:ext uri="{BB962C8B-B14F-4D97-AF65-F5344CB8AC3E}">
        <p14:creationId xmlns:p14="http://schemas.microsoft.com/office/powerpoint/2010/main" val="2661785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D7AB8D76-D786-4274-9E72-A16C2AFA83EB}"/>
              </a:ext>
            </a:extLst>
          </p:cNvPr>
          <p:cNvGraphicFramePr>
            <a:graphicFrameLocks/>
          </p:cNvGraphicFramePr>
          <p:nvPr/>
        </p:nvGraphicFramePr>
        <p:xfrm>
          <a:off x="1471109" y="1551316"/>
          <a:ext cx="10875379" cy="4146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E1A41E-5A2D-4235-9B4C-57A0613EE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z="1400" smtClean="0"/>
              <a:pPr/>
              <a:t>7</a:t>
            </a:fld>
            <a:endParaRPr lang="en-US" sz="1400" dirty="0"/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00000000-0008-0000-0900-000005000000}"/>
              </a:ext>
            </a:extLst>
          </p:cNvPr>
          <p:cNvSpPr txBox="1"/>
          <p:nvPr/>
        </p:nvSpPr>
        <p:spPr>
          <a:xfrm>
            <a:off x="6642101" y="5558156"/>
            <a:ext cx="163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Clique Size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41B86F-4480-40CE-84BB-26F51791D333}"/>
              </a:ext>
            </a:extLst>
          </p:cNvPr>
          <p:cNvSpPr txBox="1"/>
          <p:nvPr/>
        </p:nvSpPr>
        <p:spPr>
          <a:xfrm>
            <a:off x="4950701" y="999498"/>
            <a:ext cx="18919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VC </a:t>
            </a:r>
            <a:r>
              <a:rPr lang="en-US" sz="1600" dirty="0">
                <a:sym typeface="Wingdings" panose="05000000000000000000" pitchFamily="2" charset="2"/>
              </a:rPr>
              <a:t> Vertex-Centric</a:t>
            </a:r>
            <a:endParaRPr 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55AB46-FB8A-4452-85BE-E7B2DB2DC6C7}"/>
              </a:ext>
            </a:extLst>
          </p:cNvPr>
          <p:cNvSpPr txBox="1"/>
          <p:nvPr/>
        </p:nvSpPr>
        <p:spPr>
          <a:xfrm>
            <a:off x="4569392" y="1322024"/>
            <a:ext cx="2543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+BE </a:t>
            </a:r>
            <a:r>
              <a:rPr lang="en-US" sz="1600" dirty="0">
                <a:sym typeface="Wingdings" panose="05000000000000000000" pitchFamily="2" charset="2"/>
              </a:rPr>
              <a:t> with binary encoding</a:t>
            </a:r>
            <a:endParaRPr 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E6A110-ECC1-42C1-97C9-AC27109F1370}"/>
              </a:ext>
            </a:extLst>
          </p:cNvPr>
          <p:cNvSpPr txBox="1"/>
          <p:nvPr/>
        </p:nvSpPr>
        <p:spPr>
          <a:xfrm>
            <a:off x="7145630" y="1352566"/>
            <a:ext cx="27671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+P </a:t>
            </a:r>
            <a:r>
              <a:rPr lang="en-US" sz="1600" dirty="0">
                <a:sym typeface="Wingdings" panose="05000000000000000000" pitchFamily="2" charset="2"/>
              </a:rPr>
              <a:t> best thread partition size</a:t>
            </a:r>
            <a:endParaRPr 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CC678D-7482-4065-BE1C-B5E454D3B2CF}"/>
              </a:ext>
            </a:extLst>
          </p:cNvPr>
          <p:cNvSpPr txBox="1"/>
          <p:nvPr/>
        </p:nvSpPr>
        <p:spPr>
          <a:xfrm>
            <a:off x="7145630" y="996907"/>
            <a:ext cx="1741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EC </a:t>
            </a:r>
            <a:r>
              <a:rPr lang="en-US" sz="1600" dirty="0">
                <a:sym typeface="Wingdings" panose="05000000000000000000" pitchFamily="2" charset="2"/>
              </a:rPr>
              <a:t> Edge-Centric</a:t>
            </a:r>
            <a:endParaRPr lang="en-US" sz="16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71F70C2-3528-4171-846A-691EB575F93F}"/>
              </a:ext>
            </a:extLst>
          </p:cNvPr>
          <p:cNvSpPr/>
          <p:nvPr/>
        </p:nvSpPr>
        <p:spPr>
          <a:xfrm>
            <a:off x="523862" y="6078467"/>
            <a:ext cx="4067564" cy="72680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For initial k values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tx1"/>
                </a:solidFill>
              </a:rPr>
              <a:t>Vertex-centric</a:t>
            </a:r>
          </a:p>
          <a:p>
            <a:r>
              <a:rPr lang="en-US" dirty="0">
                <a:solidFill>
                  <a:schemeClr val="tx1"/>
                </a:solidFill>
              </a:rPr>
              <a:t>As k gets larger     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tx1"/>
                </a:solidFill>
              </a:rPr>
              <a:t>Edge-centric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4771964-FD64-46C1-AB1B-681197461B8C}"/>
              </a:ext>
            </a:extLst>
          </p:cNvPr>
          <p:cNvSpPr/>
          <p:nvPr/>
        </p:nvSpPr>
        <p:spPr>
          <a:xfrm>
            <a:off x="4756236" y="6081163"/>
            <a:ext cx="4216854" cy="72680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Binary Encoding</a:t>
            </a:r>
          </a:p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tx1"/>
                </a:solidFill>
              </a:rPr>
              <a:t>Geometric mean speedup is 2.17x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1810F41-75D5-431C-871A-9BB394313A9F}"/>
              </a:ext>
            </a:extLst>
          </p:cNvPr>
          <p:cNvSpPr/>
          <p:nvPr/>
        </p:nvSpPr>
        <p:spPr>
          <a:xfrm>
            <a:off x="9137900" y="6081163"/>
            <a:ext cx="4297648" cy="72680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Sub-warp Partitioning</a:t>
            </a:r>
          </a:p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tx1"/>
                </a:solidFill>
              </a:rPr>
              <a:t>Geometric mean speedup is 1.98x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900557C9-6016-4189-B11F-97C9CCFE9CE9}"/>
              </a:ext>
            </a:extLst>
          </p:cNvPr>
          <p:cNvSpPr txBox="1">
            <a:spLocks/>
          </p:cNvSpPr>
          <p:nvPr/>
        </p:nvSpPr>
        <p:spPr>
          <a:xfrm>
            <a:off x="257334" y="240064"/>
            <a:ext cx="13338545" cy="726801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indent="0" defTabSz="509326">
              <a:spcBef>
                <a:spcPct val="20000"/>
              </a:spcBef>
              <a:buFont typeface="Arial"/>
              <a:buNone/>
              <a:defRPr sz="3600" b="1" i="0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  <a:lvl2pPr marL="827657" indent="-318330" defTabSz="509326">
              <a:spcBef>
                <a:spcPct val="20000"/>
              </a:spcBef>
              <a:buFont typeface="Arial"/>
              <a:buChar char="–"/>
              <a:defRPr sz="3099"/>
            </a:lvl2pPr>
            <a:lvl3pPr marL="1273318" indent="-254664" defTabSz="509326">
              <a:spcBef>
                <a:spcPct val="20000"/>
              </a:spcBef>
              <a:buFont typeface="Arial"/>
              <a:buChar char="•"/>
              <a:defRPr sz="2700"/>
            </a:lvl3pPr>
            <a:lvl4pPr marL="1782645" indent="-254664" defTabSz="509326">
              <a:spcBef>
                <a:spcPct val="20000"/>
              </a:spcBef>
              <a:buFont typeface="Arial"/>
              <a:buChar char="–"/>
              <a:defRPr sz="2200"/>
            </a:lvl4pPr>
            <a:lvl5pPr marL="2291971" indent="-254664" defTabSz="509326">
              <a:spcBef>
                <a:spcPct val="20000"/>
              </a:spcBef>
              <a:buFont typeface="Arial"/>
              <a:buChar char="»"/>
              <a:defRPr sz="2200"/>
            </a:lvl5pPr>
            <a:lvl6pPr marL="2801298" indent="-254664" defTabSz="509326">
              <a:spcBef>
                <a:spcPct val="20000"/>
              </a:spcBef>
              <a:buFont typeface="Arial"/>
              <a:buChar char="•"/>
              <a:defRPr sz="2200"/>
            </a:lvl6pPr>
            <a:lvl7pPr marL="3310625" indent="-254664" defTabSz="509326">
              <a:spcBef>
                <a:spcPct val="20000"/>
              </a:spcBef>
              <a:buFont typeface="Arial"/>
              <a:buChar char="•"/>
              <a:defRPr sz="2200"/>
            </a:lvl7pPr>
            <a:lvl8pPr marL="3819952" indent="-254664" defTabSz="509326">
              <a:spcBef>
                <a:spcPct val="20000"/>
              </a:spcBef>
              <a:buFont typeface="Arial"/>
              <a:buChar char="•"/>
              <a:defRPr sz="2200"/>
            </a:lvl8pPr>
            <a:lvl9pPr marL="4329278" indent="-254664" defTabSz="509326">
              <a:spcBef>
                <a:spcPct val="20000"/>
              </a:spcBef>
              <a:buFont typeface="Arial"/>
              <a:buChar char="•"/>
              <a:defRPr sz="2200"/>
            </a:lvl9pPr>
          </a:lstStyle>
          <a:p>
            <a:r>
              <a:rPr lang="en-US" dirty="0"/>
              <a:t>Impact of Parallelization Schemes and Speedup of Optimizations</a:t>
            </a:r>
          </a:p>
        </p:txBody>
      </p:sp>
    </p:spTree>
    <p:extLst>
      <p:ext uri="{BB962C8B-B14F-4D97-AF65-F5344CB8AC3E}">
        <p14:creationId xmlns:p14="http://schemas.microsoft.com/office/powerpoint/2010/main" val="3735275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E3A114-5408-45E4-839B-40E6C624AC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0626" y="1066800"/>
            <a:ext cx="12701026" cy="5638800"/>
          </a:xfrm>
        </p:spPr>
        <p:txBody>
          <a:bodyPr/>
          <a:lstStyle/>
          <a:p>
            <a:r>
              <a:rPr lang="en-US" sz="2800" dirty="0"/>
              <a:t>Before this work</a:t>
            </a:r>
            <a:endParaRPr lang="en-US" sz="2400" dirty="0"/>
          </a:p>
          <a:p>
            <a:pPr lvl="1"/>
            <a:r>
              <a:rPr lang="en-US" sz="2400" dirty="0"/>
              <a:t>CPUs are deemed to be better for k-clique counting </a:t>
            </a:r>
          </a:p>
          <a:p>
            <a:pPr lvl="1"/>
            <a:r>
              <a:rPr lang="en-US" sz="2400" dirty="0"/>
              <a:t>No performant GPU solutions found</a:t>
            </a:r>
          </a:p>
          <a:p>
            <a:pPr lvl="1"/>
            <a:endParaRPr lang="en-US" sz="2800" dirty="0"/>
          </a:p>
          <a:p>
            <a:r>
              <a:rPr lang="en-US" sz="2800" dirty="0"/>
              <a:t>A paradigm shift from the conventional BFS traversal to a new hybrid traversal approach</a:t>
            </a:r>
          </a:p>
          <a:p>
            <a:endParaRPr lang="en-US" sz="2800" dirty="0"/>
          </a:p>
          <a:p>
            <a:r>
              <a:rPr lang="en-US" sz="2800" dirty="0"/>
              <a:t>Outcomes of this work</a:t>
            </a:r>
          </a:p>
          <a:p>
            <a:pPr lvl="1"/>
            <a:r>
              <a:rPr lang="en-US" sz="2400" dirty="0"/>
              <a:t>Significantly outperform existing parallel CPU solutions</a:t>
            </a:r>
          </a:p>
          <a:p>
            <a:pPr lvl="1"/>
            <a:r>
              <a:rPr lang="en-US" sz="2400" dirty="0"/>
              <a:t>Generalizable to any problem that involves explosive tree traversal 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Open-source all techniques and primitives (</a:t>
            </a:r>
            <a:r>
              <a:rPr lang="en-US" sz="2400" dirty="0">
                <a:sym typeface="Wingdings" panose="05000000000000000000" pitchFamily="2" charset="2"/>
                <a:hlinkClick r:id="rId3"/>
              </a:rPr>
              <a:t>https://github.com/ssmoha7/mewcp-gpu</a:t>
            </a:r>
            <a:r>
              <a:rPr lang="en-US" sz="2400" dirty="0">
                <a:sym typeface="Wingdings" panose="05000000000000000000" pitchFamily="2" charset="2"/>
              </a:rPr>
              <a:t>, </a:t>
            </a:r>
            <a:r>
              <a:rPr lang="en-US" sz="2400" i="1" dirty="0">
                <a:sym typeface="Wingdings" panose="05000000000000000000" pitchFamily="2" charset="2"/>
              </a:rPr>
              <a:t>will be available soon</a:t>
            </a:r>
            <a:r>
              <a:rPr lang="en-US" sz="2400" dirty="0">
                <a:sym typeface="Wingdings" panose="05000000000000000000" pitchFamily="2" charset="2"/>
              </a:rPr>
              <a:t>)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F34C1D-2B7B-4049-92EA-37CF7BD9F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z="1400" smtClean="0"/>
              <a:pPr/>
              <a:t>8</a:t>
            </a:fld>
            <a:endParaRPr lang="en-US" sz="140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852CF81-7D88-4F48-BB11-0EFFABD2AB72}"/>
              </a:ext>
            </a:extLst>
          </p:cNvPr>
          <p:cNvSpPr txBox="1">
            <a:spLocks/>
          </p:cNvSpPr>
          <p:nvPr/>
        </p:nvSpPr>
        <p:spPr>
          <a:xfrm>
            <a:off x="257334" y="240064"/>
            <a:ext cx="13338545" cy="726801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indent="0" defTabSz="509326">
              <a:spcBef>
                <a:spcPct val="20000"/>
              </a:spcBef>
              <a:buFont typeface="Arial"/>
              <a:buNone/>
              <a:defRPr sz="3600" b="1" i="0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  <a:lvl2pPr marL="827657" indent="-318330" defTabSz="509326">
              <a:spcBef>
                <a:spcPct val="20000"/>
              </a:spcBef>
              <a:buFont typeface="Arial"/>
              <a:buChar char="–"/>
              <a:defRPr sz="3099"/>
            </a:lvl2pPr>
            <a:lvl3pPr marL="1273318" indent="-254664" defTabSz="509326">
              <a:spcBef>
                <a:spcPct val="20000"/>
              </a:spcBef>
              <a:buFont typeface="Arial"/>
              <a:buChar char="•"/>
              <a:defRPr sz="2700"/>
            </a:lvl3pPr>
            <a:lvl4pPr marL="1782645" indent="-254664" defTabSz="509326">
              <a:spcBef>
                <a:spcPct val="20000"/>
              </a:spcBef>
              <a:buFont typeface="Arial"/>
              <a:buChar char="–"/>
              <a:defRPr sz="2200"/>
            </a:lvl4pPr>
            <a:lvl5pPr marL="2291971" indent="-254664" defTabSz="509326">
              <a:spcBef>
                <a:spcPct val="20000"/>
              </a:spcBef>
              <a:buFont typeface="Arial"/>
              <a:buChar char="»"/>
              <a:defRPr sz="2200"/>
            </a:lvl5pPr>
            <a:lvl6pPr marL="2801298" indent="-254664" defTabSz="509326">
              <a:spcBef>
                <a:spcPct val="20000"/>
              </a:spcBef>
              <a:buFont typeface="Arial"/>
              <a:buChar char="•"/>
              <a:defRPr sz="2200"/>
            </a:lvl6pPr>
            <a:lvl7pPr marL="3310625" indent="-254664" defTabSz="509326">
              <a:spcBef>
                <a:spcPct val="20000"/>
              </a:spcBef>
              <a:buFont typeface="Arial"/>
              <a:buChar char="•"/>
              <a:defRPr sz="2200"/>
            </a:lvl7pPr>
            <a:lvl8pPr marL="3819952" indent="-254664" defTabSz="509326">
              <a:spcBef>
                <a:spcPct val="20000"/>
              </a:spcBef>
              <a:buFont typeface="Arial"/>
              <a:buChar char="•"/>
              <a:defRPr sz="2200"/>
            </a:lvl8pPr>
            <a:lvl9pPr marL="4329278" indent="-254664" defTabSz="509326">
              <a:spcBef>
                <a:spcPct val="20000"/>
              </a:spcBef>
              <a:buFont typeface="Arial"/>
              <a:buChar char="•"/>
              <a:defRPr sz="2200"/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82955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45;p7">
            <a:extLst>
              <a:ext uri="{FF2B5EF4-FFF2-40B4-BE49-F238E27FC236}">
                <a16:creationId xmlns:a16="http://schemas.microsoft.com/office/drawing/2014/main" id="{C1FA7C40-A5CF-024C-8FE8-5396C6906587}"/>
              </a:ext>
            </a:extLst>
          </p:cNvPr>
          <p:cNvSpPr/>
          <p:nvPr/>
        </p:nvSpPr>
        <p:spPr>
          <a:xfrm rot="10800000" flipH="1">
            <a:off x="-1" y="9251"/>
            <a:ext cx="13817600" cy="7772400"/>
          </a:xfrm>
          <a:prstGeom prst="rect">
            <a:avLst/>
          </a:prstGeom>
          <a:gradFill flip="none" rotWithShape="1">
            <a:gsLst>
              <a:gs pos="0">
                <a:srgbClr val="1B4284"/>
              </a:gs>
              <a:gs pos="100000">
                <a:srgbClr val="13294B"/>
              </a:gs>
            </a:gsLst>
            <a:lin ang="18900000" scaled="1"/>
            <a:tileRect/>
          </a:gradFill>
          <a:ln>
            <a:noFill/>
          </a:ln>
        </p:spPr>
        <p:txBody>
          <a:bodyPr spcFirstLastPara="1" wrap="square" lIns="103615" tIns="51793" rIns="103615" bIns="51793" anchor="ctr" anchorCtr="0">
            <a:noAutofit/>
          </a:bodyPr>
          <a:lstStyle/>
          <a:p>
            <a:pPr algn="ctr">
              <a:buClr>
                <a:schemeClr val="lt1"/>
              </a:buClr>
              <a:buSzPts val="1800"/>
            </a:pPr>
            <a:endParaRPr sz="2040">
              <a:solidFill>
                <a:srgbClr val="13294B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pic>
        <p:nvPicPr>
          <p:cNvPr id="3" name="Picture 2" descr="A close up of a newspaper&#10;&#10;Description automatically generated">
            <a:extLst>
              <a:ext uri="{FF2B5EF4-FFF2-40B4-BE49-F238E27FC236}">
                <a16:creationId xmlns:a16="http://schemas.microsoft.com/office/drawing/2014/main" id="{249122D5-F0B6-6948-B395-9DF02DCB4E9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9253"/>
            <a:ext cx="13817600" cy="7772400"/>
          </a:xfrm>
          <a:prstGeom prst="rect">
            <a:avLst/>
          </a:prstGeom>
        </p:spPr>
      </p:pic>
      <p:sp>
        <p:nvSpPr>
          <p:cNvPr id="4" name="Google Shape;97;p1">
            <a:extLst>
              <a:ext uri="{FF2B5EF4-FFF2-40B4-BE49-F238E27FC236}">
                <a16:creationId xmlns:a16="http://schemas.microsoft.com/office/drawing/2014/main" id="{6EE6B1E5-9B9E-FD48-9F48-627803FDB7F5}"/>
              </a:ext>
            </a:extLst>
          </p:cNvPr>
          <p:cNvSpPr txBox="1"/>
          <p:nvPr/>
        </p:nvSpPr>
        <p:spPr>
          <a:xfrm>
            <a:off x="858683" y="3197417"/>
            <a:ext cx="12958917" cy="331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615" tIns="51793" rIns="103615" bIns="51793" anchor="t" anchorCtr="0">
            <a:spAutoFit/>
          </a:bodyPr>
          <a:lstStyle/>
          <a:p>
            <a:pPr algn="ctr">
              <a:spcBef>
                <a:spcPts val="680"/>
              </a:spcBef>
            </a:pPr>
            <a:r>
              <a:rPr lang="en-US" sz="4800" b="1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Neue"/>
              </a:rPr>
              <a:t>Parallel K-clique Counting on GPUs</a:t>
            </a:r>
          </a:p>
          <a:p>
            <a:pPr algn="ctr">
              <a:spcBef>
                <a:spcPts val="680"/>
              </a:spcBef>
            </a:pPr>
            <a:r>
              <a:rPr lang="en-US" u="sng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Mohammad Almasri</a:t>
            </a:r>
            <a:r>
              <a:rPr lang="en-US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*, Izzat El Hajj</a:t>
            </a:r>
            <a:r>
              <a:rPr lang="en-US" baseline="30000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§</a:t>
            </a:r>
            <a:r>
              <a:rPr lang="en-US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, Rakesh Nagi*, Jinjun Xiong</a:t>
            </a:r>
            <a:r>
              <a:rPr lang="en-US" baseline="300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Neue"/>
              </a:rPr>
              <a:t>†</a:t>
            </a:r>
            <a:r>
              <a:rPr lang="en-US" baseline="-250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Neue"/>
              </a:rPr>
              <a:t>, </a:t>
            </a:r>
            <a:r>
              <a:rPr lang="en-US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Wen-mei Hwu*</a:t>
            </a:r>
            <a:r>
              <a:rPr lang="en-US" baseline="30000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‡</a:t>
            </a:r>
            <a:endParaRPr lang="en-US" baseline="30000" dirty="0">
              <a:solidFill>
                <a:schemeClr val="lt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</a:endParaRPr>
          </a:p>
          <a:p>
            <a:pPr algn="ctr">
              <a:spcBef>
                <a:spcPts val="680"/>
              </a:spcBef>
            </a:pPr>
            <a:endParaRPr lang="en-US" dirty="0">
              <a:solidFill>
                <a:schemeClr val="lt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algn="ctr">
              <a:spcBef>
                <a:spcPts val="680"/>
              </a:spcBef>
            </a:pPr>
            <a:r>
              <a:rPr lang="en-US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Neue"/>
              </a:rPr>
              <a:t>*C3SR, University of Illinois Urbana-Champaign, Urbana, IL, USA</a:t>
            </a:r>
          </a:p>
          <a:p>
            <a:pPr algn="ctr">
              <a:spcBef>
                <a:spcPts val="680"/>
              </a:spcBef>
            </a:pPr>
            <a:r>
              <a:rPr lang="en-US" baseline="30000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§ </a:t>
            </a:r>
            <a:r>
              <a:rPr lang="en-US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American University of Beirut, Beirut, Lebanon</a:t>
            </a:r>
            <a:endParaRPr lang="en-US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ts val="680"/>
              </a:spcBef>
            </a:pPr>
            <a:r>
              <a:rPr lang="en-US" baseline="300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Neue"/>
              </a:rPr>
              <a:t>†</a:t>
            </a:r>
            <a:r>
              <a:rPr lang="en-US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Neue"/>
              </a:rPr>
              <a:t>University at Buffalo, Buffalo, NY, USA</a:t>
            </a:r>
            <a:endParaRPr lang="en-US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ts val="680"/>
              </a:spcBef>
            </a:pPr>
            <a:r>
              <a:rPr lang="en-US" baseline="30000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‡</a:t>
            </a:r>
            <a:r>
              <a:rPr lang="en-US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Neue"/>
              </a:rPr>
              <a:t>Nvidia Corporation, Santa Clara, CA, USA</a:t>
            </a:r>
            <a:endParaRPr lang="en-US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8FBAA0E1-3AE3-CC42-A2EA-C66D0BE98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9808" y="966694"/>
            <a:ext cx="3297980" cy="854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40831A7-EB46-167E-A4DC-1094D633B6EF}"/>
              </a:ext>
            </a:extLst>
          </p:cNvPr>
          <p:cNvSpPr txBox="1"/>
          <p:nvPr/>
        </p:nvSpPr>
        <p:spPr>
          <a:xfrm>
            <a:off x="2030506" y="2432909"/>
            <a:ext cx="3130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 …</a:t>
            </a:r>
          </a:p>
        </p:txBody>
      </p:sp>
    </p:spTree>
    <p:extLst>
      <p:ext uri="{BB962C8B-B14F-4D97-AF65-F5344CB8AC3E}">
        <p14:creationId xmlns:p14="http://schemas.microsoft.com/office/powerpoint/2010/main" val="297820347"/>
      </p:ext>
    </p:extLst>
  </p:cSld>
  <p:clrMapOvr>
    <a:masterClrMapping/>
  </p:clrMapOvr>
</p:sld>
</file>

<file path=ppt/theme/theme1.xml><?xml version="1.0" encoding="utf-8"?>
<a:theme xmlns:a="http://schemas.openxmlformats.org/drawingml/2006/main" name="1_Cov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CE-Grainger-Template-16X9.potx" id="{288D3AED-7DEF-492C-8383-28BED872FB96}" vid="{8F2C015B-08DA-4D33-A097-92A25A4914F4}"/>
    </a:ext>
  </a:extLst>
</a:theme>
</file>

<file path=ppt/theme/theme2.xml><?xml version="1.0" encoding="utf-8"?>
<a:theme xmlns:a="http://schemas.openxmlformats.org/drawingml/2006/main" name="Content Slides - Blue Tex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CE-Grainger-Template-16X9.potx" id="{288D3AED-7DEF-492C-8383-28BED872FB96}" vid="{BDEAF2F8-B4E1-4E05-9616-81582DAAA3A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malmasri-satusUpdate-200323</Template>
  <TotalTime>65111</TotalTime>
  <Words>636</Words>
  <Application>Microsoft Office PowerPoint</Application>
  <PresentationFormat>Custom</PresentationFormat>
  <Paragraphs>151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Arial Narrow</vt:lpstr>
      <vt:lpstr>Calibri</vt:lpstr>
      <vt:lpstr>Cambria Math</vt:lpstr>
      <vt:lpstr>Helvetica Neue</vt:lpstr>
      <vt:lpstr>Helvetica Neue Light</vt:lpstr>
      <vt:lpstr>OfficinaSansITCStd Book</vt:lpstr>
      <vt:lpstr>Wingdings</vt:lpstr>
      <vt:lpstr>1_Cover Slide</vt:lpstr>
      <vt:lpstr>Content Slides - Blue Text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Illinois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 Al-Masri</dc:creator>
  <cp:lastModifiedBy>Izzat El Hajj</cp:lastModifiedBy>
  <cp:revision>2087</cp:revision>
  <cp:lastPrinted>2016-12-15T22:22:15Z</cp:lastPrinted>
  <dcterms:created xsi:type="dcterms:W3CDTF">2020-03-20T16:19:11Z</dcterms:created>
  <dcterms:modified xsi:type="dcterms:W3CDTF">2022-08-29T15:07:32Z</dcterms:modified>
</cp:coreProperties>
</file>