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48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82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0a3b353b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0a3b353b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B.</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11852afb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11852afb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H. / Isaac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0a3b353b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0a3b353b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3d16ca7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3d16ca7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0a3b353b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0a3b353b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0a3b353b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0a3b353b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0a3b353b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0a3b353b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0a3b353b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0a3b353b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0a3b353b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0a3b353b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Newton 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0a3b353b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0a3b353b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Microsoft Word Resources Add In</a:t>
            </a:r>
            <a:endParaRPr/>
          </a:p>
        </p:txBody>
      </p:sp>
      <p:sp>
        <p:nvSpPr>
          <p:cNvPr id="65" name="Google Shape;65;p13"/>
          <p:cNvSpPr txBox="1"/>
          <p:nvPr>
            <p:ph idx="1" type="subTitle"/>
          </p:nvPr>
        </p:nvSpPr>
        <p:spPr>
          <a:xfrm>
            <a:off x="311700" y="1889300"/>
            <a:ext cx="4242600" cy="7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 name="Google Shape;66;p13"/>
          <p:cNvSpPr txBox="1"/>
          <p:nvPr>
            <p:ph type="ctrTitle"/>
          </p:nvPr>
        </p:nvSpPr>
        <p:spPr>
          <a:xfrm>
            <a:off x="311700" y="39516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Leader: Michael Hicks</a:t>
            </a:r>
            <a:endParaRPr sz="1800">
              <a:solidFill>
                <a:srgbClr val="FFFFFF"/>
              </a:solidFill>
            </a:endParaRPr>
          </a:p>
          <a:p>
            <a:pPr indent="0" lvl="0" marL="0" rtl="0" algn="ctr">
              <a:spcBef>
                <a:spcPts val="0"/>
              </a:spcBef>
              <a:spcAft>
                <a:spcPts val="0"/>
              </a:spcAft>
              <a:buNone/>
            </a:pPr>
            <a:r>
              <a:rPr lang="en" sz="1800">
                <a:solidFill>
                  <a:srgbClr val="FFFFFF"/>
                </a:solidFill>
              </a:rPr>
              <a:t>Members: Sam Bennett, William Lai, Isaac Elizarraz, Michael Bishara, Newton Le</a:t>
            </a:r>
            <a:endParaRPr sz="1800">
              <a:solidFill>
                <a:srgbClr val="FFFFFF"/>
              </a:solidFill>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24" name="Google Shape;124;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Since we had to choose alternative websites to embed, we chose </a:t>
            </a:r>
            <a:r>
              <a:rPr lang="en"/>
              <a:t>NetWorks</a:t>
            </a:r>
            <a:r>
              <a:rPr lang="en"/>
              <a:t>, Wikipedia, Desmos, Wolframalpha and the CPP Software page.</a:t>
            </a:r>
            <a:endParaRPr/>
          </a:p>
          <a:p>
            <a:pPr indent="-311150" lvl="0" marL="457200" rtl="0" algn="l">
              <a:lnSpc>
                <a:spcPct val="150000"/>
              </a:lnSpc>
              <a:spcBef>
                <a:spcPts val="0"/>
              </a:spcBef>
              <a:spcAft>
                <a:spcPts val="0"/>
              </a:spcAft>
              <a:buSzPts val="1300"/>
              <a:buChar char="❏"/>
            </a:pPr>
            <a:r>
              <a:rPr lang="en"/>
              <a:t>Clicking each button brings the user to the appropriate website within the panel.</a:t>
            </a:r>
            <a:endParaRPr/>
          </a:p>
          <a:p>
            <a:pPr indent="-311150" lvl="0" marL="457200" rtl="0" algn="l">
              <a:lnSpc>
                <a:spcPct val="150000"/>
              </a:lnSpc>
              <a:spcBef>
                <a:spcPts val="0"/>
              </a:spcBef>
              <a:spcAft>
                <a:spcPts val="0"/>
              </a:spcAft>
              <a:buSzPts val="1300"/>
              <a:buChar char="❏"/>
            </a:pPr>
            <a:r>
              <a:rPr lang="en"/>
              <a:t>There is also a link that takes you to the browser version of MATLAB since it could not be embedded.</a:t>
            </a:r>
            <a:endParaRPr/>
          </a:p>
          <a:p>
            <a:pPr indent="-311150" lvl="0" marL="457200" rtl="0" algn="l">
              <a:lnSpc>
                <a:spcPct val="150000"/>
              </a:lnSpc>
              <a:spcBef>
                <a:spcPts val="0"/>
              </a:spcBef>
              <a:spcAft>
                <a:spcPts val="0"/>
              </a:spcAft>
              <a:buSzPts val="1300"/>
              <a:buChar char="❏"/>
            </a:pPr>
            <a:r>
              <a:rPr lang="en"/>
              <a:t>The overall task pane in an adjustable size so it can be resized to variable resolution in Word.</a:t>
            </a:r>
            <a:endParaRPr/>
          </a:p>
          <a:p>
            <a:pPr indent="-311150" lvl="0" marL="457200" rtl="0" algn="l">
              <a:lnSpc>
                <a:spcPct val="150000"/>
              </a:lnSpc>
              <a:spcBef>
                <a:spcPts val="0"/>
              </a:spcBef>
              <a:spcAft>
                <a:spcPts val="0"/>
              </a:spcAft>
              <a:buSzPts val="1300"/>
              <a:buChar char="❏"/>
            </a:pPr>
            <a:r>
              <a:rPr lang="en"/>
              <a:t>Each website retains full functionality within the add-in.</a:t>
            </a:r>
            <a:endParaRPr/>
          </a:p>
        </p:txBody>
      </p:sp>
      <p:pic>
        <p:nvPicPr>
          <p:cNvPr id="125" name="Google Shape;125;p22"/>
          <p:cNvPicPr preferRelativeResize="0"/>
          <p:nvPr/>
        </p:nvPicPr>
        <p:blipFill>
          <a:blip r:embed="rId3">
            <a:alphaModFix/>
          </a:blip>
          <a:stretch>
            <a:fillRect/>
          </a:stretch>
        </p:blipFill>
        <p:spPr>
          <a:xfrm>
            <a:off x="1004175" y="1239175"/>
            <a:ext cx="2492475" cy="3295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Microsoft Certification </a:t>
            </a:r>
            <a:endParaRPr/>
          </a:p>
          <a:p>
            <a:pPr indent="0" lvl="0" marL="0" rtl="0" algn="ctr">
              <a:spcBef>
                <a:spcPts val="0"/>
              </a:spcBef>
              <a:spcAft>
                <a:spcPts val="0"/>
              </a:spcAft>
              <a:buNone/>
            </a:pPr>
            <a:r>
              <a:rPr lang="en"/>
              <a:t>and</a:t>
            </a:r>
            <a:endParaRPr/>
          </a:p>
          <a:p>
            <a:pPr indent="0" lvl="0" marL="0" rtl="0" algn="ctr">
              <a:spcBef>
                <a:spcPts val="0"/>
              </a:spcBef>
              <a:spcAft>
                <a:spcPts val="0"/>
              </a:spcAft>
              <a:buNone/>
            </a:pPr>
            <a:r>
              <a:rPr lang="en"/>
              <a:t>Publishing</a:t>
            </a:r>
            <a:endParaRPr/>
          </a:p>
          <a:p>
            <a:pPr indent="0" lvl="0" marL="0" rtl="0" algn="ctr">
              <a:spcBef>
                <a:spcPts val="0"/>
              </a:spcBef>
              <a:spcAft>
                <a:spcPts val="0"/>
              </a:spcAft>
              <a:buNone/>
            </a:pPr>
            <a:r>
              <a:rPr lang="en"/>
              <a:t>Issues</a:t>
            </a:r>
            <a:endParaRPr/>
          </a:p>
        </p:txBody>
      </p:sp>
      <p:sp>
        <p:nvSpPr>
          <p:cNvPr id="131" name="Google Shape;131;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Microsoft will not allow any developers to place products on the add in store without being an established company. </a:t>
            </a:r>
            <a:endParaRPr/>
          </a:p>
          <a:p>
            <a:pPr indent="0" lvl="0" marL="457200" rtl="0" algn="l">
              <a:spcBef>
                <a:spcPts val="1600"/>
              </a:spcBef>
              <a:spcAft>
                <a:spcPts val="1600"/>
              </a:spcAft>
              <a:buNone/>
            </a:pPr>
            <a:r>
              <a:t/>
            </a:r>
            <a:endParaRPr/>
          </a:p>
        </p:txBody>
      </p:sp>
      <p:pic>
        <p:nvPicPr>
          <p:cNvPr id="132" name="Google Shape;132;p23"/>
          <p:cNvPicPr preferRelativeResize="0"/>
          <p:nvPr/>
        </p:nvPicPr>
        <p:blipFill>
          <a:blip r:embed="rId3">
            <a:alphaModFix/>
          </a:blip>
          <a:stretch>
            <a:fillRect/>
          </a:stretch>
        </p:blipFill>
        <p:spPr>
          <a:xfrm>
            <a:off x="1193263" y="2944875"/>
            <a:ext cx="1943418" cy="182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Hypertext Markup Language (HTML)</a:t>
            </a:r>
            <a:endParaRPr/>
          </a:p>
          <a:p>
            <a:pPr indent="0" lvl="0" marL="0" rtl="0" algn="ctr">
              <a:spcBef>
                <a:spcPts val="0"/>
              </a:spcBef>
              <a:spcAft>
                <a:spcPts val="0"/>
              </a:spcAft>
              <a:buNone/>
            </a:pPr>
            <a:r>
              <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Standard Markup Language for documents that are displayed in a web browser.</a:t>
            </a:r>
            <a:endParaRPr/>
          </a:p>
          <a:p>
            <a:pPr indent="-311150" lvl="0" marL="457200" rtl="0" algn="l">
              <a:lnSpc>
                <a:spcPct val="200000"/>
              </a:lnSpc>
              <a:spcBef>
                <a:spcPts val="0"/>
              </a:spcBef>
              <a:spcAft>
                <a:spcPts val="0"/>
              </a:spcAft>
              <a:buSzPts val="1300"/>
              <a:buChar char="❏"/>
            </a:pPr>
            <a:r>
              <a:rPr lang="en"/>
              <a:t>It can be used in conjunction with scripting services such as CSS and Javascript. This allows programs to be imbedded into web pages which gives them improved features.</a:t>
            </a:r>
            <a:endParaRPr/>
          </a:p>
          <a:p>
            <a:pPr indent="-311150" lvl="0" marL="457200" rtl="0" algn="l">
              <a:lnSpc>
                <a:spcPct val="200000"/>
              </a:lnSpc>
              <a:spcBef>
                <a:spcPts val="0"/>
              </a:spcBef>
              <a:spcAft>
                <a:spcPts val="0"/>
              </a:spcAft>
              <a:buSzPts val="1300"/>
              <a:buChar char="❏"/>
            </a:pPr>
            <a:r>
              <a:rPr lang="en"/>
              <a:t>HTML documents are received from web servers or local storage and render the documents into multimedia web pages.</a:t>
            </a:r>
            <a:endParaRPr/>
          </a:p>
          <a:p>
            <a:pPr indent="-311150" lvl="0" marL="457200" rtl="0" algn="l">
              <a:lnSpc>
                <a:spcPct val="200000"/>
              </a:lnSpc>
              <a:spcBef>
                <a:spcPts val="0"/>
              </a:spcBef>
              <a:spcAft>
                <a:spcPts val="0"/>
              </a:spcAft>
              <a:buSzPts val="1300"/>
              <a:buChar char="❏"/>
            </a:pPr>
            <a:r>
              <a:rPr lang="en"/>
              <a:t>Type code is TEXT and format is document file format.</a:t>
            </a:r>
            <a:endParaRPr/>
          </a:p>
          <a:p>
            <a:pPr indent="0" lvl="0" marL="457200" rtl="0" algn="l">
              <a:spcBef>
                <a:spcPts val="1600"/>
              </a:spcBef>
              <a:spcAft>
                <a:spcPts val="1600"/>
              </a:spcAft>
              <a:buNone/>
            </a:pPr>
            <a:r>
              <a:t/>
            </a:r>
            <a:endParaRPr/>
          </a:p>
        </p:txBody>
      </p:sp>
      <p:pic>
        <p:nvPicPr>
          <p:cNvPr id="73" name="Google Shape;73;p14"/>
          <p:cNvPicPr preferRelativeResize="0"/>
          <p:nvPr/>
        </p:nvPicPr>
        <p:blipFill>
          <a:blip r:embed="rId3">
            <a:alphaModFix/>
          </a:blip>
          <a:stretch>
            <a:fillRect/>
          </a:stretch>
        </p:blipFill>
        <p:spPr>
          <a:xfrm>
            <a:off x="885275" y="1919000"/>
            <a:ext cx="2680525" cy="268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a:t>
            </a:r>
            <a:endParaRPr/>
          </a:p>
        </p:txBody>
      </p:sp>
      <p:sp>
        <p:nvSpPr>
          <p:cNvPr id="79" name="Google Shape;79;p15"/>
          <p:cNvSpPr txBox="1"/>
          <p:nvPr>
            <p:ph idx="1" type="body"/>
          </p:nvPr>
        </p:nvSpPr>
        <p:spPr>
          <a:xfrm>
            <a:off x="473292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Popular scripting language used in </a:t>
            </a:r>
            <a:r>
              <a:rPr lang="en"/>
              <a:t>web pages.</a:t>
            </a:r>
            <a:endParaRPr/>
          </a:p>
          <a:p>
            <a:pPr indent="-311150" lvl="0" marL="457200" rtl="0" algn="l">
              <a:lnSpc>
                <a:spcPct val="200000"/>
              </a:lnSpc>
              <a:spcBef>
                <a:spcPts val="0"/>
              </a:spcBef>
              <a:spcAft>
                <a:spcPts val="0"/>
              </a:spcAft>
              <a:buSzPts val="1300"/>
              <a:buChar char="❏"/>
            </a:pPr>
            <a:r>
              <a:rPr lang="en"/>
              <a:t>Especially useful for dynamic changes of content, image manipulation, and form validation.</a:t>
            </a:r>
            <a:endParaRPr/>
          </a:p>
          <a:p>
            <a:pPr indent="-311150" lvl="0" marL="457200" rtl="0" algn="l">
              <a:lnSpc>
                <a:spcPct val="200000"/>
              </a:lnSpc>
              <a:spcBef>
                <a:spcPts val="0"/>
              </a:spcBef>
              <a:spcAft>
                <a:spcPts val="0"/>
              </a:spcAft>
              <a:buSzPts val="1300"/>
              <a:buChar char="❏"/>
            </a:pPr>
            <a:r>
              <a:rPr lang="en"/>
              <a:t>Works well in combination with HTML using the &lt;script&gt; tag</a:t>
            </a:r>
            <a:endParaRPr/>
          </a:p>
          <a:p>
            <a:pPr indent="-311150" lvl="0" marL="457200" rtl="0" algn="l">
              <a:lnSpc>
                <a:spcPct val="200000"/>
              </a:lnSpc>
              <a:spcBef>
                <a:spcPts val="0"/>
              </a:spcBef>
              <a:spcAft>
                <a:spcPts val="0"/>
              </a:spcAft>
              <a:buSzPts val="1300"/>
              <a:buChar char="❏"/>
            </a:pPr>
            <a:r>
              <a:rPr lang="en"/>
              <a:t>&lt;script&gt; blocks can contain scripts in the HTML file or point to scripts outside of the file; it is more common to see the latter</a:t>
            </a:r>
            <a:endParaRPr/>
          </a:p>
        </p:txBody>
      </p:sp>
      <p:pic>
        <p:nvPicPr>
          <p:cNvPr id="80" name="Google Shape;80;p15"/>
          <p:cNvPicPr preferRelativeResize="0"/>
          <p:nvPr/>
        </p:nvPicPr>
        <p:blipFill>
          <a:blip r:embed="rId3">
            <a:alphaModFix/>
          </a:blip>
          <a:stretch>
            <a:fillRect/>
          </a:stretch>
        </p:blipFill>
        <p:spPr>
          <a:xfrm>
            <a:off x="845725" y="1670700"/>
            <a:ext cx="2638500" cy="263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Functionality (Goals)</a:t>
            </a:r>
            <a:endParaRPr/>
          </a:p>
        </p:txBody>
      </p:sp>
      <p:sp>
        <p:nvSpPr>
          <p:cNvPr id="86" name="Google Shape;86;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Improve user experience on Microsoft Word by allowing the capability to browse 3rd-party tools</a:t>
            </a:r>
            <a:endParaRPr/>
          </a:p>
          <a:p>
            <a:pPr indent="-311150" lvl="0" marL="457200" rtl="0" algn="l">
              <a:lnSpc>
                <a:spcPct val="200000"/>
              </a:lnSpc>
              <a:spcBef>
                <a:spcPts val="0"/>
              </a:spcBef>
              <a:spcAft>
                <a:spcPts val="0"/>
              </a:spcAft>
              <a:buSzPts val="1300"/>
              <a:buChar char="❏"/>
            </a:pPr>
            <a:r>
              <a:rPr lang="en"/>
              <a:t>Attract more users to use Word’s functions</a:t>
            </a:r>
            <a:endParaRPr/>
          </a:p>
          <a:p>
            <a:pPr indent="-311150" lvl="0" marL="457200" rtl="0" algn="l">
              <a:lnSpc>
                <a:spcPct val="200000"/>
              </a:lnSpc>
              <a:spcBef>
                <a:spcPts val="0"/>
              </a:spcBef>
              <a:spcAft>
                <a:spcPts val="0"/>
              </a:spcAft>
              <a:buSzPts val="1300"/>
              <a:buChar char="❏"/>
            </a:pPr>
            <a:r>
              <a:rPr lang="en"/>
              <a:t>Gathering all useful tools/buttons into one specific area </a:t>
            </a:r>
            <a:endParaRPr/>
          </a:p>
          <a:p>
            <a:pPr indent="-311150" lvl="0" marL="457200" rtl="0" algn="l">
              <a:lnSpc>
                <a:spcPct val="200000"/>
              </a:lnSpc>
              <a:spcBef>
                <a:spcPts val="0"/>
              </a:spcBef>
              <a:spcAft>
                <a:spcPts val="0"/>
              </a:spcAft>
              <a:buSzPts val="1300"/>
              <a:buChar char="❏"/>
            </a:pPr>
            <a:r>
              <a:rPr lang="en"/>
              <a:t>Tools include Numworks, Desmos, Wolframalpha, common CPP references</a:t>
            </a:r>
            <a:endParaRPr/>
          </a:p>
          <a:p>
            <a:pPr indent="-311150" lvl="0" marL="457200" rtl="0" algn="l">
              <a:lnSpc>
                <a:spcPct val="200000"/>
              </a:lnSpc>
              <a:spcBef>
                <a:spcPts val="0"/>
              </a:spcBef>
              <a:spcAft>
                <a:spcPts val="0"/>
              </a:spcAft>
              <a:buSzPts val="1300"/>
              <a:buChar char="❏"/>
            </a:pPr>
            <a:r>
              <a:rPr lang="en"/>
              <a:t>Promotes side-by-side view of your scientific report and </a:t>
            </a:r>
            <a:r>
              <a:rPr lang="en"/>
              <a:t>mathematical</a:t>
            </a:r>
            <a:r>
              <a:rPr lang="en"/>
              <a:t> tools/references</a:t>
            </a:r>
            <a:endParaRPr/>
          </a:p>
          <a:p>
            <a:pPr indent="-311150" lvl="0" marL="457200" rtl="0" algn="l">
              <a:lnSpc>
                <a:spcPct val="200000"/>
              </a:lnSpc>
              <a:spcBef>
                <a:spcPts val="0"/>
              </a:spcBef>
              <a:spcAft>
                <a:spcPts val="0"/>
              </a:spcAft>
              <a:buSzPts val="1300"/>
              <a:buChar char="❏"/>
            </a:pPr>
            <a:r>
              <a:rPr lang="en"/>
              <a:t>Saves time and effort</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Microsoft Word</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Creating functionable add-on for Microsoft Word requires 2 simple things: an official Office license and Visual Studios</a:t>
            </a:r>
            <a:endParaRPr/>
          </a:p>
          <a:p>
            <a:pPr indent="-311150" lvl="0" marL="457200" rtl="0" algn="l">
              <a:lnSpc>
                <a:spcPct val="200000"/>
              </a:lnSpc>
              <a:spcBef>
                <a:spcPts val="0"/>
              </a:spcBef>
              <a:spcAft>
                <a:spcPts val="0"/>
              </a:spcAft>
              <a:buSzPts val="1300"/>
              <a:buChar char="❏"/>
            </a:pPr>
            <a:r>
              <a:rPr lang="en"/>
              <a:t>Has existing “Get Add-ins” and “My Add-ins” features </a:t>
            </a:r>
            <a:endParaRPr/>
          </a:p>
          <a:p>
            <a:pPr indent="-311150" lvl="0" marL="457200" rtl="0" algn="l">
              <a:lnSpc>
                <a:spcPct val="200000"/>
              </a:lnSpc>
              <a:spcBef>
                <a:spcPts val="0"/>
              </a:spcBef>
              <a:spcAft>
                <a:spcPts val="0"/>
              </a:spcAft>
              <a:buSzPts val="1300"/>
              <a:buChar char="❏"/>
            </a:pPr>
            <a:r>
              <a:rPr lang="en"/>
              <a:t>Display your own features through the “Open Add On Task Pane” </a:t>
            </a:r>
            <a:endParaRPr/>
          </a:p>
          <a:p>
            <a:pPr indent="-311150" lvl="0" marL="457200" rtl="0" algn="l">
              <a:lnSpc>
                <a:spcPct val="200000"/>
              </a:lnSpc>
              <a:spcBef>
                <a:spcPts val="0"/>
              </a:spcBef>
              <a:spcAft>
                <a:spcPts val="0"/>
              </a:spcAft>
              <a:buSzPts val="1300"/>
              <a:buChar char="❏"/>
            </a:pPr>
            <a:r>
              <a:rPr lang="en"/>
              <a:t>Task pane gives user access to interface controls that run code</a:t>
            </a:r>
            <a:endParaRPr/>
          </a:p>
          <a:p>
            <a:pPr indent="-311150" lvl="0" marL="457200" rtl="0" algn="l">
              <a:lnSpc>
                <a:spcPct val="200000"/>
              </a:lnSpc>
              <a:spcBef>
                <a:spcPts val="0"/>
              </a:spcBef>
              <a:spcAft>
                <a:spcPts val="0"/>
              </a:spcAft>
              <a:buSzPts val="1300"/>
              <a:buChar char="❏"/>
            </a:pPr>
            <a:r>
              <a:rPr lang="en"/>
              <a:t>Has security limitations which we will discuss in the next slide</a:t>
            </a:r>
            <a:endParaRPr/>
          </a:p>
          <a:p>
            <a:pPr indent="0" lvl="0" marL="0" rtl="0" algn="l">
              <a:spcBef>
                <a:spcPts val="160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781475" y="1755225"/>
            <a:ext cx="2766999" cy="2573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MATLAB</a:t>
            </a:r>
            <a:endParaRPr/>
          </a:p>
        </p:txBody>
      </p:sp>
      <p:sp>
        <p:nvSpPr>
          <p:cNvPr id="99" name="Google Shape;99;p18"/>
          <p:cNvSpPr txBox="1"/>
          <p:nvPr>
            <p:ph idx="1" type="body"/>
          </p:nvPr>
        </p:nvSpPr>
        <p:spPr>
          <a:xfrm>
            <a:off x="4644675" y="500925"/>
            <a:ext cx="4166400" cy="4284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The original goal of the MATLAB implementation was to use the program in the add-on</a:t>
            </a:r>
            <a:endParaRPr/>
          </a:p>
          <a:p>
            <a:pPr indent="-311150" lvl="0" marL="457200" rtl="0" algn="l">
              <a:lnSpc>
                <a:spcPct val="150000"/>
              </a:lnSpc>
              <a:spcBef>
                <a:spcPts val="0"/>
              </a:spcBef>
              <a:spcAft>
                <a:spcPts val="0"/>
              </a:spcAft>
              <a:buSzPts val="1300"/>
              <a:buChar char="❏"/>
            </a:pPr>
            <a:r>
              <a:rPr lang="en"/>
              <a:t>This is where the first security related issues were realized</a:t>
            </a:r>
            <a:endParaRPr/>
          </a:p>
          <a:p>
            <a:pPr indent="-311150" lvl="0" marL="457200" rtl="0" algn="l">
              <a:lnSpc>
                <a:spcPct val="150000"/>
              </a:lnSpc>
              <a:spcBef>
                <a:spcPts val="0"/>
              </a:spcBef>
              <a:spcAft>
                <a:spcPts val="0"/>
              </a:spcAft>
              <a:buSzPts val="1300"/>
              <a:buChar char="❏"/>
            </a:pPr>
            <a:r>
              <a:rPr lang="en"/>
              <a:t>Since access to MATLAB is server based and licensed locked it is not possible to access through the add-on</a:t>
            </a:r>
            <a:endParaRPr/>
          </a:p>
          <a:p>
            <a:pPr indent="-311150" lvl="0" marL="457200" rtl="0" algn="l">
              <a:lnSpc>
                <a:spcPct val="150000"/>
              </a:lnSpc>
              <a:spcBef>
                <a:spcPts val="0"/>
              </a:spcBef>
              <a:spcAft>
                <a:spcPts val="0"/>
              </a:spcAft>
              <a:buSzPts val="1300"/>
              <a:buChar char="❏"/>
            </a:pPr>
            <a:r>
              <a:rPr lang="en"/>
              <a:t>MATLAB as well as other websites/apps that utilize server stored information do not allow embedded usage</a:t>
            </a:r>
            <a:endParaRPr/>
          </a:p>
          <a:p>
            <a:pPr indent="-311150" lvl="0" marL="457200" rtl="0" algn="l">
              <a:lnSpc>
                <a:spcPct val="150000"/>
              </a:lnSpc>
              <a:spcBef>
                <a:spcPts val="0"/>
              </a:spcBef>
              <a:spcAft>
                <a:spcPts val="0"/>
              </a:spcAft>
              <a:buSzPts val="1300"/>
              <a:buChar char="❏"/>
            </a:pPr>
            <a:r>
              <a:rPr lang="en"/>
              <a:t>This poses a security risk to their software and user base through risks of exploitation and hacking </a:t>
            </a:r>
            <a:endParaRPr/>
          </a:p>
        </p:txBody>
      </p:sp>
      <p:pic>
        <p:nvPicPr>
          <p:cNvPr id="100" name="Google Shape;100;p18"/>
          <p:cNvPicPr preferRelativeResize="0"/>
          <p:nvPr/>
        </p:nvPicPr>
        <p:blipFill>
          <a:blip r:embed="rId3">
            <a:alphaModFix/>
          </a:blip>
          <a:stretch>
            <a:fillRect/>
          </a:stretch>
        </p:blipFill>
        <p:spPr>
          <a:xfrm>
            <a:off x="768113" y="1809100"/>
            <a:ext cx="2793726" cy="25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Process/Procedure</a:t>
            </a:r>
            <a:endParaRPr/>
          </a:p>
        </p:txBody>
      </p:sp>
      <p:sp>
        <p:nvSpPr>
          <p:cNvPr id="106" name="Google Shape;106;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utilized the workspace inside of Visual Studios that is made for Microsoft products to create ours.</a:t>
            </a:r>
            <a:endParaRPr/>
          </a:p>
          <a:p>
            <a:pPr indent="-311150" lvl="0" marL="457200" rtl="0" algn="l">
              <a:spcBef>
                <a:spcPts val="0"/>
              </a:spcBef>
              <a:spcAft>
                <a:spcPts val="0"/>
              </a:spcAft>
              <a:buSzPts val="1300"/>
              <a:buChar char="❏"/>
            </a:pPr>
            <a:r>
              <a:rPr lang="en"/>
              <a:t>We combined HTML, CSS (</a:t>
            </a:r>
            <a:r>
              <a:rPr lang="en"/>
              <a:t>Cascading Style Sheets), and JavaScript.</a:t>
            </a:r>
            <a:endParaRPr/>
          </a:p>
          <a:p>
            <a:pPr indent="-311150" lvl="0" marL="457200" rtl="0" algn="l">
              <a:spcBef>
                <a:spcPts val="0"/>
              </a:spcBef>
              <a:spcAft>
                <a:spcPts val="0"/>
              </a:spcAft>
              <a:buSzPts val="1300"/>
              <a:buChar char="❏"/>
            </a:pPr>
            <a:r>
              <a:rPr lang="en"/>
              <a:t>We used HTML to load in the JavaScript scripts and design the layout of the task pane.</a:t>
            </a:r>
            <a:endParaRPr/>
          </a:p>
          <a:p>
            <a:pPr indent="-311150" lvl="0" marL="457200" rtl="0" algn="l">
              <a:spcBef>
                <a:spcPts val="0"/>
              </a:spcBef>
              <a:spcAft>
                <a:spcPts val="0"/>
              </a:spcAft>
              <a:buSzPts val="1300"/>
              <a:buChar char="❏"/>
            </a:pPr>
            <a:r>
              <a:rPr lang="en"/>
              <a:t>The HTML had an embed / iframe function within it.</a:t>
            </a:r>
            <a:endParaRPr/>
          </a:p>
          <a:p>
            <a:pPr indent="-311150" lvl="0" marL="457200" rtl="0" algn="l">
              <a:spcBef>
                <a:spcPts val="0"/>
              </a:spcBef>
              <a:spcAft>
                <a:spcPts val="0"/>
              </a:spcAft>
              <a:buSzPts val="1300"/>
              <a:buChar char="❏"/>
            </a:pPr>
            <a:r>
              <a:rPr lang="en"/>
              <a:t>The JavaScript was called in the head of the HTML and was used to control various aspects of the HTML file by using buttons. The HTML is used as the layout of the task pane while the JS was used to control the buttons and directly modify the HTML iframe embed.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iFrame</a:t>
            </a:r>
            <a:endParaRPr/>
          </a:p>
        </p:txBody>
      </p:sp>
      <p:sp>
        <p:nvSpPr>
          <p:cNvPr id="112" name="Google Shape;112;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An older method of embedding websites into HTML. A more modern version of the method is called embed.</a:t>
            </a:r>
            <a:endParaRPr/>
          </a:p>
          <a:p>
            <a:pPr indent="-311150" lvl="0" marL="457200" rtl="0" algn="l">
              <a:lnSpc>
                <a:spcPct val="200000"/>
              </a:lnSpc>
              <a:spcBef>
                <a:spcPts val="0"/>
              </a:spcBef>
              <a:spcAft>
                <a:spcPts val="0"/>
              </a:spcAft>
              <a:buSzPts val="1300"/>
              <a:buChar char="❏"/>
            </a:pPr>
            <a:r>
              <a:rPr lang="en"/>
              <a:t>Since this is an outdated form of embedding web pages, there can be security issues for login-based websites so many websites block embedding functionality.</a:t>
            </a:r>
            <a:endParaRPr/>
          </a:p>
          <a:p>
            <a:pPr indent="-311150" lvl="0" marL="457200" rtl="0" algn="l">
              <a:lnSpc>
                <a:spcPct val="200000"/>
              </a:lnSpc>
              <a:spcBef>
                <a:spcPts val="0"/>
              </a:spcBef>
              <a:spcAft>
                <a:spcPts val="0"/>
              </a:spcAft>
              <a:buSzPts val="1300"/>
              <a:buChar char="❏"/>
            </a:pPr>
            <a:r>
              <a:rPr lang="en"/>
              <a:t>This option allows for customizable dimensions to allow for more functions and website embedding to be included in the Word Task Pane.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Testing/Debugging</a:t>
            </a:r>
            <a:endParaRPr/>
          </a:p>
        </p:txBody>
      </p:sp>
      <p:sp>
        <p:nvSpPr>
          <p:cNvPr id="118" name="Google Shape;118;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When testing, we first tried making the entire panel MATLAB online, which allowed us to access it, but did not allow extra functionality.</a:t>
            </a:r>
            <a:endParaRPr/>
          </a:p>
          <a:p>
            <a:pPr indent="-311150" lvl="0" marL="457200" rtl="0" algn="l">
              <a:lnSpc>
                <a:spcPct val="200000"/>
              </a:lnSpc>
              <a:spcBef>
                <a:spcPts val="0"/>
              </a:spcBef>
              <a:spcAft>
                <a:spcPts val="0"/>
              </a:spcAft>
              <a:buSzPts val="1300"/>
              <a:buChar char="❏"/>
            </a:pPr>
            <a:r>
              <a:rPr lang="en"/>
              <a:t>Due to security reasons, we were unable to embed MATLAB into the task pane, so we instead chose websites that had open embedding usage.</a:t>
            </a:r>
            <a:endParaRPr/>
          </a:p>
          <a:p>
            <a:pPr indent="-311150" lvl="0" marL="457200" rtl="0" algn="l">
              <a:lnSpc>
                <a:spcPct val="200000"/>
              </a:lnSpc>
              <a:spcBef>
                <a:spcPts val="0"/>
              </a:spcBef>
              <a:spcAft>
                <a:spcPts val="0"/>
              </a:spcAft>
              <a:buSzPts val="1300"/>
              <a:buChar char="❏"/>
            </a:pPr>
            <a:r>
              <a:rPr lang="en"/>
              <a:t>Additionally, formatting the HTML to have each button and sentence in the correct place was part of the testing process.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