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2ec6e5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2ec6e5b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2ec6e5b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2ec6e5b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2ec6e5b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52ec6e5b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2ec6e5b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52ec6e5b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Least Significant Bit Steganography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Evelyn Radcliffe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Data and Binary Representation of Channels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typical 8-bit color depth representation, each pixel is represented by a value between 0-255 for each of the channels red, green, and blue. (Hex codes, such as the ones used to specify colors in HTML/CSS, are simply hexadecimal representations of the three channels). </a:t>
            </a:r>
            <a:endParaRPr/>
          </a:p>
          <a:p>
            <a:pPr indent="-311150" lvl="0" marL="457200" rtl="0" algn="l">
              <a:spcBef>
                <a:spcPts val="0"/>
              </a:spcBef>
              <a:spcAft>
                <a:spcPts val="0"/>
              </a:spcAft>
              <a:buSzPts val="1300"/>
              <a:buChar char="●"/>
            </a:pPr>
            <a:r>
              <a:rPr lang="en"/>
              <a:t>Additionally, some images use a fourth channel, “alpha”, to represent how transparent or opaque a pixel is. </a:t>
            </a:r>
            <a:endParaRPr/>
          </a:p>
          <a:p>
            <a:pPr indent="-311150" lvl="0" marL="457200" rtl="0" algn="l">
              <a:spcBef>
                <a:spcPts val="0"/>
              </a:spcBef>
              <a:spcAft>
                <a:spcPts val="0"/>
              </a:spcAft>
              <a:buSzPts val="1300"/>
              <a:buChar char="●"/>
            </a:pPr>
            <a:r>
              <a:rPr lang="en"/>
              <a:t>We can then extrapolate that each </a:t>
            </a:r>
            <a:r>
              <a:rPr lang="en"/>
              <a:t>channel is a single byte.</a:t>
            </a:r>
            <a:endParaRPr/>
          </a:p>
          <a:p>
            <a:pPr indent="-311150" lvl="0" marL="457200" rtl="0" algn="l">
              <a:spcBef>
                <a:spcPts val="0"/>
              </a:spcBef>
              <a:spcAft>
                <a:spcPts val="0"/>
              </a:spcAft>
              <a:buSzPts val="1300"/>
              <a:buChar char="●"/>
            </a:pPr>
            <a:r>
              <a:rPr lang="en"/>
              <a:t>Some examples of hex codes are given below.</a:t>
            </a:r>
            <a:endParaRPr/>
          </a:p>
        </p:txBody>
      </p:sp>
      <p:sp>
        <p:nvSpPr>
          <p:cNvPr id="142" name="Google Shape;142;p14"/>
          <p:cNvSpPr/>
          <p:nvPr/>
        </p:nvSpPr>
        <p:spPr>
          <a:xfrm>
            <a:off x="1631425" y="3840600"/>
            <a:ext cx="1200900" cy="7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#82C7A5</a:t>
            </a:r>
            <a:endParaRPr>
              <a:solidFill>
                <a:schemeClr val="lt1"/>
              </a:solidFill>
              <a:latin typeface="Montserrat"/>
              <a:ea typeface="Montserrat"/>
              <a:cs typeface="Montserrat"/>
              <a:sym typeface="Montserrat"/>
            </a:endParaRPr>
          </a:p>
        </p:txBody>
      </p:sp>
      <p:sp>
        <p:nvSpPr>
          <p:cNvPr id="143" name="Google Shape;143;p14"/>
          <p:cNvSpPr/>
          <p:nvPr/>
        </p:nvSpPr>
        <p:spPr>
          <a:xfrm>
            <a:off x="3211325" y="3840600"/>
            <a:ext cx="1200900" cy="72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#0145AC</a:t>
            </a:r>
            <a:endParaRPr>
              <a:solidFill>
                <a:schemeClr val="lt1"/>
              </a:solidFill>
              <a:latin typeface="Montserrat"/>
              <a:ea typeface="Montserrat"/>
              <a:cs typeface="Montserrat"/>
              <a:sym typeface="Montserrat"/>
            </a:endParaRPr>
          </a:p>
        </p:txBody>
      </p:sp>
      <p:sp>
        <p:nvSpPr>
          <p:cNvPr id="144" name="Google Shape;144;p14"/>
          <p:cNvSpPr/>
          <p:nvPr/>
        </p:nvSpPr>
        <p:spPr>
          <a:xfrm>
            <a:off x="4791225" y="3840600"/>
            <a:ext cx="1200900" cy="725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#EECE1A</a:t>
            </a:r>
            <a:endParaRPr>
              <a:solidFill>
                <a:schemeClr val="lt1"/>
              </a:solidFill>
              <a:latin typeface="Montserrat"/>
              <a:ea typeface="Montserrat"/>
              <a:cs typeface="Montserrat"/>
              <a:sym typeface="Montserrat"/>
            </a:endParaRPr>
          </a:p>
        </p:txBody>
      </p:sp>
      <p:sp>
        <p:nvSpPr>
          <p:cNvPr id="145" name="Google Shape;145;p14"/>
          <p:cNvSpPr/>
          <p:nvPr/>
        </p:nvSpPr>
        <p:spPr>
          <a:xfrm>
            <a:off x="6371125" y="3840600"/>
            <a:ext cx="1200900" cy="7251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#F15E22</a:t>
            </a:r>
            <a:endParaRPr>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Data in the Least Significant Bits (part 1)</a:t>
            </a:r>
            <a:endParaRPr/>
          </a:p>
        </p:txBody>
      </p:sp>
      <p:sp>
        <p:nvSpPr>
          <p:cNvPr id="151" name="Google Shape;151;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Small variations in a color channel are nearly invisible to the naked eye, particularly in areas of one pixel.</a:t>
            </a:r>
            <a:endParaRPr/>
          </a:p>
          <a:p>
            <a:pPr indent="-311150" lvl="0" marL="457200" rtl="0" algn="l">
              <a:spcBef>
                <a:spcPts val="0"/>
              </a:spcBef>
              <a:spcAft>
                <a:spcPts val="0"/>
              </a:spcAft>
              <a:buSzPts val="1300"/>
              <a:buChar char="●"/>
            </a:pPr>
            <a:r>
              <a:rPr lang="en"/>
              <a:t>If we take the hex codes from last slide as a set of binary strings, the first would be rendered as: </a:t>
            </a:r>
            <a:r>
              <a:rPr b="1" lang="en"/>
              <a:t>1000</a:t>
            </a:r>
            <a:r>
              <a:rPr lang="en"/>
              <a:t> </a:t>
            </a:r>
            <a:r>
              <a:rPr b="1" lang="en"/>
              <a:t>00</a:t>
            </a:r>
            <a:r>
              <a:rPr b="1" lang="en" u="sng"/>
              <a:t>10</a:t>
            </a:r>
            <a:r>
              <a:rPr b="1" lang="en"/>
              <a:t> 1100 01</a:t>
            </a:r>
            <a:r>
              <a:rPr b="1" lang="en" u="sng"/>
              <a:t>11</a:t>
            </a:r>
            <a:r>
              <a:rPr b="1" lang="en"/>
              <a:t> 1010 01</a:t>
            </a:r>
            <a:r>
              <a:rPr b="1" lang="en" u="sng"/>
              <a:t>01</a:t>
            </a:r>
            <a:r>
              <a:rPr lang="en"/>
              <a:t>. The </a:t>
            </a:r>
            <a:r>
              <a:rPr i="1" lang="en"/>
              <a:t>least significant bit </a:t>
            </a:r>
            <a:r>
              <a:rPr lang="en"/>
              <a:t>is the bit that encodes the smallest amount of data-- in an integer represented in binary, the ones place would be the least significant digit. In these binary codes, the two least significant bits per channel are highlighted.</a:t>
            </a:r>
            <a:endParaRPr/>
          </a:p>
          <a:p>
            <a:pPr indent="-311150" lvl="0" marL="457200" rtl="0" algn="l">
              <a:spcBef>
                <a:spcPts val="0"/>
              </a:spcBef>
              <a:spcAft>
                <a:spcPts val="0"/>
              </a:spcAft>
              <a:buSzPts val="1300"/>
              <a:buChar char="●"/>
            </a:pPr>
            <a:r>
              <a:rPr lang="en"/>
              <a:t>The largest difference in a channel one can produce by changing the two least significant bits is three points-- this is very hard to </a:t>
            </a:r>
            <a:r>
              <a:rPr lang="en"/>
              <a:t>perceive</a:t>
            </a:r>
            <a:r>
              <a:rPr lang="en"/>
              <a:t>. </a:t>
            </a:r>
            <a:endParaRPr/>
          </a:p>
        </p:txBody>
      </p:sp>
      <p:sp>
        <p:nvSpPr>
          <p:cNvPr id="152" name="Google Shape;152;p15"/>
          <p:cNvSpPr/>
          <p:nvPr/>
        </p:nvSpPr>
        <p:spPr>
          <a:xfrm>
            <a:off x="1631425" y="3840600"/>
            <a:ext cx="1200900" cy="7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#82C7A5</a:t>
            </a:r>
            <a:endParaRPr>
              <a:solidFill>
                <a:schemeClr val="lt1"/>
              </a:solidFill>
              <a:latin typeface="Montserrat"/>
              <a:ea typeface="Montserrat"/>
              <a:cs typeface="Montserrat"/>
              <a:sym typeface="Montserrat"/>
            </a:endParaRPr>
          </a:p>
        </p:txBody>
      </p:sp>
      <p:sp>
        <p:nvSpPr>
          <p:cNvPr id="153" name="Google Shape;153;p15"/>
          <p:cNvSpPr/>
          <p:nvPr/>
        </p:nvSpPr>
        <p:spPr>
          <a:xfrm>
            <a:off x="3313275" y="3840600"/>
            <a:ext cx="1200900" cy="725100"/>
          </a:xfrm>
          <a:prstGeom prst="rect">
            <a:avLst/>
          </a:prstGeom>
          <a:solidFill>
            <a:srgbClr val="83C4A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#83C4A4</a:t>
            </a:r>
            <a:endParaRPr>
              <a:solidFill>
                <a:schemeClr val="lt1"/>
              </a:solidFill>
              <a:latin typeface="Montserrat"/>
              <a:ea typeface="Montserrat"/>
              <a:cs typeface="Montserrat"/>
              <a:sym typeface="Montserrat"/>
            </a:endParaRPr>
          </a:p>
        </p:txBody>
      </p:sp>
      <p:sp>
        <p:nvSpPr>
          <p:cNvPr id="154" name="Google Shape;154;p15"/>
          <p:cNvSpPr txBox="1"/>
          <p:nvPr/>
        </p:nvSpPr>
        <p:spPr>
          <a:xfrm>
            <a:off x="4894250" y="3919925"/>
            <a:ext cx="29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Can you see the difference…?</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Data in the Least Significant Bits (part 2)</a:t>
            </a:r>
            <a:endParaRPr/>
          </a:p>
          <a:p>
            <a:pPr indent="0" lvl="0" marL="0" rtl="0" algn="l">
              <a:spcBef>
                <a:spcPts val="0"/>
              </a:spcBef>
              <a:spcAft>
                <a:spcPts val="0"/>
              </a:spcAft>
              <a:buNone/>
            </a:pPr>
            <a:r>
              <a:t/>
            </a:r>
            <a:endParaRPr/>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 by replacing the two least significant bits in each color channel, we can encode data. In order to store an entire byte per pixel, we can additionally recruit the alpha channel, creating small variations in opacity. An entirely opaque pixel is considered to have an alpha of 0xFF.</a:t>
            </a:r>
            <a:endParaRPr/>
          </a:p>
          <a:p>
            <a:pPr indent="-311150" lvl="0" marL="457200" rtl="0" algn="l">
              <a:spcBef>
                <a:spcPts val="0"/>
              </a:spcBef>
              <a:spcAft>
                <a:spcPts val="0"/>
              </a:spcAft>
              <a:buSzPts val="1300"/>
              <a:buChar char="●"/>
            </a:pPr>
            <a:r>
              <a:rPr lang="en"/>
              <a:t>To store the ASCII character “?” in the green</a:t>
            </a:r>
            <a:r>
              <a:rPr lang="en"/>
              <a:t> color (</a:t>
            </a:r>
            <a:r>
              <a:rPr lang="en"/>
              <a:t>#82C7A5) used in the previous slide, we could break each of the four channels down to their binary representation (RGBA): </a:t>
            </a:r>
            <a:r>
              <a:rPr b="1" lang="en">
                <a:solidFill>
                  <a:srgbClr val="FF0000"/>
                </a:solidFill>
              </a:rPr>
              <a:t>1000</a:t>
            </a:r>
            <a:r>
              <a:rPr lang="en">
                <a:solidFill>
                  <a:srgbClr val="FF0000"/>
                </a:solidFill>
              </a:rPr>
              <a:t> </a:t>
            </a:r>
            <a:r>
              <a:rPr b="1" lang="en">
                <a:solidFill>
                  <a:srgbClr val="FF0000"/>
                </a:solidFill>
              </a:rPr>
              <a:t>00</a:t>
            </a:r>
            <a:r>
              <a:rPr b="1" lang="en" u="sng">
                <a:solidFill>
                  <a:srgbClr val="FF0000"/>
                </a:solidFill>
              </a:rPr>
              <a:t>10</a:t>
            </a:r>
            <a:r>
              <a:rPr b="1" lang="en"/>
              <a:t> </a:t>
            </a:r>
            <a:r>
              <a:rPr b="1" lang="en">
                <a:solidFill>
                  <a:srgbClr val="00FF00"/>
                </a:solidFill>
              </a:rPr>
              <a:t>1100 01</a:t>
            </a:r>
            <a:r>
              <a:rPr b="1" lang="en" u="sng">
                <a:solidFill>
                  <a:srgbClr val="00FF00"/>
                </a:solidFill>
              </a:rPr>
              <a:t>11</a:t>
            </a:r>
            <a:r>
              <a:rPr b="1" lang="en"/>
              <a:t> </a:t>
            </a:r>
            <a:r>
              <a:rPr b="1" lang="en">
                <a:solidFill>
                  <a:srgbClr val="0000FF"/>
                </a:solidFill>
              </a:rPr>
              <a:t>1010 01</a:t>
            </a:r>
            <a:r>
              <a:rPr b="1" lang="en" u="sng">
                <a:solidFill>
                  <a:srgbClr val="0000FF"/>
                </a:solidFill>
              </a:rPr>
              <a:t>01</a:t>
            </a:r>
            <a:r>
              <a:rPr b="1" lang="en"/>
              <a:t> 1111 11</a:t>
            </a:r>
            <a:r>
              <a:rPr b="1" lang="en" u="sng"/>
              <a:t>11</a:t>
            </a:r>
            <a:r>
              <a:rPr lang="en"/>
              <a:t>.</a:t>
            </a:r>
            <a:endParaRPr/>
          </a:p>
          <a:p>
            <a:pPr indent="-311150" lvl="0" marL="457200" rtl="0" algn="l">
              <a:spcBef>
                <a:spcPts val="0"/>
              </a:spcBef>
              <a:spcAft>
                <a:spcPts val="0"/>
              </a:spcAft>
              <a:buSzPts val="1300"/>
              <a:buChar char="●"/>
            </a:pPr>
            <a:r>
              <a:rPr lang="en"/>
              <a:t>Then, we can obtain the binary representation of the character ? (code 63): 0011 1111</a:t>
            </a:r>
            <a:endParaRPr/>
          </a:p>
          <a:p>
            <a:pPr indent="-311150" lvl="0" marL="457200" rtl="0" algn="l">
              <a:spcBef>
                <a:spcPts val="0"/>
              </a:spcBef>
              <a:spcAft>
                <a:spcPts val="0"/>
              </a:spcAft>
              <a:buSzPts val="1300"/>
              <a:buChar char="●"/>
            </a:pPr>
            <a:r>
              <a:rPr lang="en"/>
              <a:t>Now, write two bits into each channel, working from the most to least significant: </a:t>
            </a:r>
            <a:br>
              <a:rPr lang="en"/>
            </a:br>
            <a:r>
              <a:rPr b="1" lang="en">
                <a:solidFill>
                  <a:srgbClr val="FF0000"/>
                </a:solidFill>
              </a:rPr>
              <a:t>1000</a:t>
            </a:r>
            <a:r>
              <a:rPr lang="en">
                <a:solidFill>
                  <a:srgbClr val="FF0000"/>
                </a:solidFill>
              </a:rPr>
              <a:t> </a:t>
            </a:r>
            <a:r>
              <a:rPr b="1" lang="en">
                <a:solidFill>
                  <a:srgbClr val="FF0000"/>
                </a:solidFill>
              </a:rPr>
              <a:t>00</a:t>
            </a:r>
            <a:r>
              <a:rPr b="1" lang="en" u="sng">
                <a:solidFill>
                  <a:srgbClr val="FF0000"/>
                </a:solidFill>
              </a:rPr>
              <a:t>00</a:t>
            </a:r>
            <a:r>
              <a:rPr b="1" lang="en"/>
              <a:t> </a:t>
            </a:r>
            <a:r>
              <a:rPr b="1" lang="en">
                <a:solidFill>
                  <a:srgbClr val="00FF00"/>
                </a:solidFill>
              </a:rPr>
              <a:t>1100 01</a:t>
            </a:r>
            <a:r>
              <a:rPr b="1" lang="en" u="sng">
                <a:solidFill>
                  <a:srgbClr val="00FF00"/>
                </a:solidFill>
              </a:rPr>
              <a:t>11</a:t>
            </a:r>
            <a:r>
              <a:rPr b="1" lang="en"/>
              <a:t> </a:t>
            </a:r>
            <a:r>
              <a:rPr b="1" lang="en">
                <a:solidFill>
                  <a:srgbClr val="0000FF"/>
                </a:solidFill>
              </a:rPr>
              <a:t>1010 01</a:t>
            </a:r>
            <a:r>
              <a:rPr b="1" lang="en" u="sng">
                <a:solidFill>
                  <a:srgbClr val="0000FF"/>
                </a:solidFill>
              </a:rPr>
              <a:t>11</a:t>
            </a:r>
            <a:r>
              <a:rPr b="1" lang="en"/>
              <a:t> 1111 11</a:t>
            </a:r>
            <a:r>
              <a:rPr b="1" lang="en" u="sng"/>
              <a:t>11</a:t>
            </a:r>
            <a:endParaRPr b="1" u="sng"/>
          </a:p>
          <a:p>
            <a:pPr indent="-311150" lvl="0" marL="457200" rtl="0" algn="l">
              <a:spcBef>
                <a:spcPts val="0"/>
              </a:spcBef>
              <a:spcAft>
                <a:spcPts val="0"/>
              </a:spcAft>
              <a:buSzPts val="1300"/>
              <a:buChar char="●"/>
            </a:pPr>
            <a:r>
              <a:rPr lang="en"/>
              <a:t>To extract our hidden data, we simply reverse the process, reading the two least significant bits of each channel and reassembling them into the hidden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6" name="Google Shape;16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With a large enough image to use, and a small amount of additional metadata (the original file size and the original file extension), this approach can be extrapolated to hide entire files. </a:t>
            </a:r>
            <a:endParaRPr/>
          </a:p>
          <a:p>
            <a:pPr indent="-311150" lvl="0" marL="457200" rtl="0" algn="l">
              <a:spcBef>
                <a:spcPts val="0"/>
              </a:spcBef>
              <a:spcAft>
                <a:spcPts val="0"/>
              </a:spcAft>
              <a:buSzPts val="1300"/>
              <a:buChar char="●"/>
            </a:pPr>
            <a:r>
              <a:rPr lang="en"/>
              <a:t>While there are more </a:t>
            </a:r>
            <a:r>
              <a:rPr lang="en"/>
              <a:t>sophisticated methods of steganography, the least significant bit algorithm’s advantage is its sheer simplicity. </a:t>
            </a:r>
            <a:endParaRPr/>
          </a:p>
          <a:p>
            <a:pPr indent="-311150" lvl="0" marL="457200" rtl="0" algn="l">
              <a:spcBef>
                <a:spcPts val="0"/>
              </a:spcBef>
              <a:spcAft>
                <a:spcPts val="0"/>
              </a:spcAft>
              <a:buSzPts val="1300"/>
              <a:buChar char="●"/>
            </a:pPr>
            <a:r>
              <a:rPr lang="en"/>
              <a:t>The presence of hidden data can be noticed by the small variations in contrast or opacity, but extracting it would require reversing the algorithm used to store it-- thus it is largely security via obscurity.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