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72" r:id="rId14"/>
    <p:sldId id="261" r:id="rId15"/>
    <p:sldId id="273" r:id="rId16"/>
    <p:sldId id="274" r:id="rId17"/>
    <p:sldId id="262" r:id="rId18"/>
    <p:sldId id="263" r:id="rId19"/>
    <p:sldId id="264" r:id="rId20"/>
    <p:sldId id="276" r:id="rId21"/>
    <p:sldId id="265" r:id="rId22"/>
    <p:sldId id="266" r:id="rId23"/>
    <p:sldId id="267" r:id="rId24"/>
    <p:sldId id="268" r:id="rId25"/>
    <p:sldId id="270" r:id="rId26"/>
    <p:sldId id="27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A4E9-85AA-BF14-D68D-2AE2CDD3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9A754-8F9D-3DBE-0DC1-F6F35EB2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3456-C2FD-54FB-4C7B-B4F2BCB4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1C89-B786-4E56-3AEC-FB2BADFD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3715-182B-B50C-EDE1-F0615DCF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5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6717-B099-FC6D-E179-CF63D88A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29980-DFB0-D126-D351-59866DF2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DC6D-02F2-B05D-6A64-F42D25A0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FFB9-768A-C9D6-8AB3-54707C09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F757-2533-BBD5-531E-B9DC521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89800-394C-79FE-1BD5-7D0673D9F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FC55D-6487-BB82-F028-49E453D8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BCE7-39BA-39BA-9B47-ABA80844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2ECF-FCFC-3E8A-75C5-4375DFD4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F56-55DA-F929-B782-DA471DB3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F29D-BA01-2E96-1ECE-0BA60CFA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AB28-F9B3-FD74-F50E-7F49DDE3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267B-6A67-7F11-A37C-59B6F952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7383-EF66-9FB1-4FAC-9FC5661F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83EB-7934-5273-A79A-8ADB3710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79A2-42F4-F402-B9AD-6F2D8258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A7BD1-FC43-C2DF-221E-F83D2E823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6C2A-6827-8B52-8115-922087CA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A30F-EEAF-5ACB-0CD0-8E075885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6AFB-B2DC-EC99-C44F-E0AE44B1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0609-5DB4-6D0D-FAAB-F30F9C13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D0E4-470C-1E16-63D3-36B7D543B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2CB6B-2F14-B870-C505-1156C4BA5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04FA-2296-B006-4299-2AD0B4E5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E1F6-CFAD-8243-68F1-C89B29E9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1975B-F657-4582-884B-AA034F99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372A-E15A-964C-93E7-F99BCD26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201F-2F4D-951E-A22C-B7AB74B7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2CBA9-A549-41C0-0368-66F99524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B7C6-A18B-2835-8252-91CAB308D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56EE1-1517-D547-78F2-8D6CBBD9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1FE56-6443-68AE-37E7-413FFD21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7CC96-26FF-BA4F-8BEC-ECB1C0DC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84D2D-6A14-E24F-D1F9-25712399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55E6-F837-FECB-14EC-E0998FF7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28A25-120B-8D06-97C2-3EFD4D00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05F84-E299-C749-6C33-7F55FBBC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77BE5-0C44-713A-E357-37AE72C3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D35C9-2D42-817F-2634-4FB14491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FCF66-CD1D-1449-E587-3AD8E4FB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AF8CE-CEB1-572C-6498-5018EABA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FD5-6682-42F1-2976-F39D40C0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0411-3978-A3BE-F6CC-446F06A6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C27C5-1414-B220-2E2D-0441809E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0DEA2-C0DB-1629-B1F8-28143E0D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5CF6-6C18-EFB0-C6ED-880D01B4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D1654-5AB2-DCE4-B31A-95E7F751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6120-55AF-C642-2DDF-C3236F2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53DED-2DE0-725B-237D-86F20BAB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E20FA-0189-687F-4BC6-B5A108E3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3114-35DD-9D93-3689-A9B11D01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54A66-D977-40E7-6604-619496B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507C2-342B-25B9-522F-6273AD54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9A51D-1020-7461-F1FA-8EEBF3F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7642-FB3D-DF4C-C218-DB14A4AE7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830A-71C1-671A-331E-6B664BD85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A1343-906A-4D6D-AE44-04B312D894D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E8DE-9DC5-58A6-AA25-E64E42FF8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0E39-D1F7-CF47-3016-EDC99FEDE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B473E-7532-413D-9D09-DC47C7BE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man.joyia+cs4063@nu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9BCA-3EDB-4D0D-07D7-B94F0A8EA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 4063 – Natural Language 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56881-4C58-1CC6-48F7-A6456B85C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Lecture Notes – week 1+2</a:t>
            </a:r>
          </a:p>
          <a:p>
            <a:r>
              <a:rPr lang="en-US" sz="2800" dirty="0"/>
              <a:t>Muhammad Usman Joyia</a:t>
            </a:r>
          </a:p>
        </p:txBody>
      </p:sp>
    </p:spTree>
    <p:extLst>
      <p:ext uri="{BB962C8B-B14F-4D97-AF65-F5344CB8AC3E}">
        <p14:creationId xmlns:p14="http://schemas.microsoft.com/office/powerpoint/2010/main" val="230670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1637-4D8B-4E42-968D-28248DA6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9404-9F30-4F38-91B0-9A959298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Tone</a:t>
            </a:r>
          </a:p>
          <a:p>
            <a:pPr lvl="1"/>
            <a:r>
              <a:rPr lang="en-US" dirty="0"/>
              <a:t>Sarcasm, figurative languages, idioms,</a:t>
            </a:r>
          </a:p>
          <a:p>
            <a:pPr lvl="1"/>
            <a:r>
              <a:rPr lang="en-US" dirty="0"/>
              <a:t>Context, commonsense, etc.</a:t>
            </a:r>
          </a:p>
          <a:p>
            <a:pPr lvl="1"/>
            <a:endParaRPr lang="en-PK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FBF200-AB35-458A-B0BC-65EC7B18B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62" y="278473"/>
            <a:ext cx="4669816" cy="2824429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441B79-635D-416D-8227-11DEBA61FE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67"/>
          <a:stretch/>
        </p:blipFill>
        <p:spPr>
          <a:xfrm>
            <a:off x="237684" y="5440027"/>
            <a:ext cx="4669816" cy="871873"/>
          </a:xfrm>
          <a:prstGeom prst="rect">
            <a:avLst/>
          </a:prstGeom>
        </p:spPr>
      </p:pic>
      <p:pic>
        <p:nvPicPr>
          <p:cNvPr id="9" name="Picture 8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2CD1AD61-B4FC-406E-BFD9-992C7428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3331067"/>
            <a:ext cx="8970628" cy="16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BEE5-8274-4F28-99B1-7CFFCDE3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733D-69D2-4128-A4A2-C9B386EF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Evolving use of language:</a:t>
            </a:r>
          </a:p>
          <a:p>
            <a:pPr lvl="1"/>
            <a:r>
              <a:rPr lang="en-US" dirty="0"/>
              <a:t>Google, photoshop, internet,..</a:t>
            </a:r>
          </a:p>
          <a:p>
            <a:r>
              <a:rPr lang="en-US" dirty="0"/>
              <a:t>Language morphology:</a:t>
            </a:r>
          </a:p>
          <a:p>
            <a:pPr lvl="1"/>
            <a:r>
              <a:rPr lang="en-US" dirty="0"/>
              <a:t>Stem, stemming, stemmer, ..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11FE2-92E5-4F32-8EBD-1CA4C8A8D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06" y="4001294"/>
            <a:ext cx="8023187" cy="571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71970-0156-43DA-A8BB-6EC0E6405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87" y="4708114"/>
            <a:ext cx="5637125" cy="57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3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4E8F-FB21-4EEA-9455-0D745F3C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65EB-51A2-421D-BBE0-D07C831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Human speech not precise, unambiguous, complex variables, regional dialects, social context, etc.</a:t>
            </a:r>
          </a:p>
          <a:p>
            <a:endParaRPr lang="en-PK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28A4599-AA50-4C24-B73A-BD43E063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07" y="1690688"/>
            <a:ext cx="1184925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B032-417A-3B7E-5F96-0B15DEAA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F490-E167-FEE7-1183-8FB2FF5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can we achieve by combining simple programming techniques with large quantities of text?</a:t>
            </a:r>
          </a:p>
          <a:p>
            <a:pPr lvl="1"/>
            <a:r>
              <a:rPr lang="en-US" sz="2000" dirty="0"/>
              <a:t>Word Count &amp; Frequency Analysis</a:t>
            </a:r>
          </a:p>
          <a:p>
            <a:pPr lvl="1"/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Removing Noise</a:t>
            </a:r>
          </a:p>
          <a:p>
            <a:pPr lvl="1"/>
            <a:r>
              <a:rPr lang="en-US" sz="2000" dirty="0"/>
              <a:t>Tokenization</a:t>
            </a:r>
          </a:p>
          <a:p>
            <a:pPr lvl="1"/>
            <a:r>
              <a:rPr lang="en-US" sz="2000" dirty="0"/>
              <a:t>Search and Keyword Matching</a:t>
            </a:r>
          </a:p>
          <a:p>
            <a:pPr lvl="1"/>
            <a:r>
              <a:rPr lang="en-US" sz="2000" dirty="0"/>
              <a:t>Text Summarization</a:t>
            </a:r>
          </a:p>
          <a:p>
            <a:pPr lvl="1"/>
            <a:r>
              <a:rPr lang="en-US" sz="2000" dirty="0"/>
              <a:t>Text Classification</a:t>
            </a:r>
          </a:p>
          <a:p>
            <a:pPr lvl="1"/>
            <a:r>
              <a:rPr lang="en-US" sz="2000" dirty="0"/>
              <a:t>Topic Modeling</a:t>
            </a:r>
          </a:p>
          <a:p>
            <a:pPr lvl="1"/>
            <a:r>
              <a:rPr lang="en-US" sz="2000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4719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B032-417A-3B7E-5F96-0B15DEAA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F490-E167-FEE7-1183-8FB2FF5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can we automatically extract key words and phrases that sum up the style and content of a text?</a:t>
            </a:r>
          </a:p>
          <a:p>
            <a:pPr lvl="1"/>
            <a:r>
              <a:rPr lang="en-US" sz="2000" dirty="0"/>
              <a:t>Term Frequency-Inverse Document Frequency (TF-IDF)</a:t>
            </a:r>
          </a:p>
          <a:p>
            <a:pPr lvl="1"/>
            <a:r>
              <a:rPr lang="en-US" sz="2000" dirty="0"/>
              <a:t>Named Entity Recognition (NER)</a:t>
            </a:r>
          </a:p>
          <a:p>
            <a:pPr lvl="1"/>
            <a:r>
              <a:rPr lang="en-US" sz="2000" dirty="0"/>
              <a:t>Part-of-Speech (POS) Tagging + Noun Phrase Extraction</a:t>
            </a:r>
          </a:p>
          <a:p>
            <a:pPr lvl="1"/>
            <a:r>
              <a:rPr lang="en-US" sz="2000" dirty="0"/>
              <a:t>RAKE (Rapid Automatic Keyword Extraction)</a:t>
            </a:r>
          </a:p>
          <a:p>
            <a:pPr lvl="1"/>
            <a:r>
              <a:rPr lang="en-US" sz="2000" dirty="0"/>
              <a:t>Latent Semantic Analysis (LSA)</a:t>
            </a:r>
          </a:p>
          <a:p>
            <a:pPr lvl="1"/>
            <a:r>
              <a:rPr lang="en-US" sz="2000" dirty="0" err="1"/>
              <a:t>TextRank</a:t>
            </a:r>
            <a:r>
              <a:rPr lang="en-US" sz="2000" dirty="0"/>
              <a:t> (Graph-Based Keyword Extraction)</a:t>
            </a:r>
          </a:p>
          <a:p>
            <a:pPr lvl="1"/>
            <a:r>
              <a:rPr lang="en-US" sz="2000" dirty="0"/>
              <a:t>BERT for Keyword Extraction (Advanced NLP)</a:t>
            </a:r>
          </a:p>
          <a:p>
            <a:pPr lvl="1"/>
            <a:r>
              <a:rPr lang="en-US" sz="2000" dirty="0"/>
              <a:t>N-Gram Analysis</a:t>
            </a:r>
          </a:p>
          <a:p>
            <a:pPr lvl="1"/>
            <a:r>
              <a:rPr lang="en-US" sz="2000" dirty="0"/>
              <a:t>Clustering Techniques (K-Means or DBSCAN)</a:t>
            </a:r>
          </a:p>
          <a:p>
            <a:pPr lvl="1"/>
            <a:r>
              <a:rPr lang="en-US" sz="2000" dirty="0"/>
              <a:t>AND MANY MORE…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451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B032-417A-3B7E-5F96-0B15DEAA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F490-E167-FEE7-1183-8FB2FF5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tools and techniques does the Python programming language provide for such work?</a:t>
            </a:r>
          </a:p>
          <a:p>
            <a:pPr lvl="1"/>
            <a:r>
              <a:rPr lang="en-US" sz="2000" dirty="0"/>
              <a:t>Natural Language Toolkit (NLTK)</a:t>
            </a:r>
            <a:endParaRPr lang="en-US" sz="1600" dirty="0"/>
          </a:p>
          <a:p>
            <a:pPr lvl="1"/>
            <a:r>
              <a:rPr lang="en-US" sz="2000" dirty="0" err="1"/>
              <a:t>spaCy</a:t>
            </a:r>
            <a:endParaRPr lang="en-US" sz="2000" dirty="0"/>
          </a:p>
          <a:p>
            <a:pPr lvl="1"/>
            <a:r>
              <a:rPr lang="en-US" sz="2000" dirty="0" err="1"/>
              <a:t>TextBlob</a:t>
            </a:r>
            <a:endParaRPr lang="en-US" sz="2000" dirty="0"/>
          </a:p>
          <a:p>
            <a:pPr lvl="1"/>
            <a:r>
              <a:rPr lang="en-US" sz="2000" dirty="0" err="1"/>
              <a:t>Gensim</a:t>
            </a:r>
            <a:endParaRPr lang="en-US" sz="2000" dirty="0"/>
          </a:p>
          <a:p>
            <a:pPr lvl="1"/>
            <a:r>
              <a:rPr lang="en-US" sz="2000" dirty="0"/>
              <a:t>RAKE-NLTK</a:t>
            </a:r>
          </a:p>
        </p:txBody>
      </p:sp>
    </p:spTree>
    <p:extLst>
      <p:ext uri="{BB962C8B-B14F-4D97-AF65-F5344CB8AC3E}">
        <p14:creationId xmlns:p14="http://schemas.microsoft.com/office/powerpoint/2010/main" val="209622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B032-417A-3B7E-5F96-0B15DEAA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F490-E167-FEE7-1183-8FB2FF5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some of the interesting challenges of natural language processing?</a:t>
            </a:r>
          </a:p>
          <a:p>
            <a:pPr lvl="1"/>
            <a:r>
              <a:rPr lang="en-US" sz="2000" dirty="0"/>
              <a:t>Ambiguity in Language</a:t>
            </a:r>
          </a:p>
          <a:p>
            <a:pPr lvl="1"/>
            <a:r>
              <a:rPr lang="en-US" sz="2000" dirty="0"/>
              <a:t>Contextual Understanding</a:t>
            </a:r>
          </a:p>
          <a:p>
            <a:pPr lvl="1"/>
            <a:r>
              <a:rPr lang="en-US" sz="2000" dirty="0"/>
              <a:t>Handling Noisy Text</a:t>
            </a:r>
          </a:p>
          <a:p>
            <a:pPr lvl="1"/>
            <a:r>
              <a:rPr lang="en-US" sz="2000" dirty="0"/>
              <a:t>Word Sense Disambiguation (WSD)</a:t>
            </a:r>
          </a:p>
          <a:p>
            <a:pPr lvl="1"/>
            <a:r>
              <a:rPr lang="en-US" sz="2000" dirty="0"/>
              <a:t>Lack of Data in Low-Resource Languages</a:t>
            </a:r>
          </a:p>
          <a:p>
            <a:pPr lvl="1"/>
            <a:r>
              <a:rPr lang="en-US" sz="2000" dirty="0"/>
              <a:t>Domain-Specific Language</a:t>
            </a:r>
          </a:p>
          <a:p>
            <a:pPr lvl="1"/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Long-Range Dependencies</a:t>
            </a:r>
          </a:p>
          <a:p>
            <a:pPr lvl="1"/>
            <a:r>
              <a:rPr lang="en-US" sz="2000" dirty="0"/>
              <a:t>Data Sparsity and Rare Words</a:t>
            </a:r>
          </a:p>
          <a:p>
            <a:pPr lvl="1"/>
            <a:r>
              <a:rPr lang="en-US" sz="2000" dirty="0"/>
              <a:t>Ethical and Fairness Challenges</a:t>
            </a:r>
          </a:p>
        </p:txBody>
      </p:sp>
    </p:spTree>
    <p:extLst>
      <p:ext uri="{BB962C8B-B14F-4D97-AF65-F5344CB8AC3E}">
        <p14:creationId xmlns:p14="http://schemas.microsoft.com/office/powerpoint/2010/main" val="247912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3801-FE94-5FEC-65B5-B770ADB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BE8C-6FAA-6585-73BB-505A75E9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a text? At one level, it is a sequence of symbols on a page such as this one. At another level, it is a sequence of chapters, made up of a sequence of sections</a:t>
            </a:r>
          </a:p>
          <a:p>
            <a:r>
              <a:rPr lang="en-US" sz="2400" dirty="0"/>
              <a:t>However, we will think of a text as nothing more than a sequence of words and punctuation. 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</a:t>
            </a:r>
            <a:r>
              <a:rPr lang="en-US" sz="2400" i="1" dirty="0"/>
              <a:t>“Dr. Watson, Mr. Sherlock Holmes”, said Stamford, introducing us.</a:t>
            </a:r>
          </a:p>
        </p:txBody>
      </p:sp>
    </p:spTree>
    <p:extLst>
      <p:ext uri="{BB962C8B-B14F-4D97-AF65-F5344CB8AC3E}">
        <p14:creationId xmlns:p14="http://schemas.microsoft.com/office/powerpoint/2010/main" val="29509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42BC-37DC-DC27-33B4-FB5A0690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Linguistic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D5AD-320E-1AF5-CD09-E266E02A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Morphology</a:t>
            </a:r>
            <a:r>
              <a:rPr lang="en-US" sz="2400" dirty="0"/>
              <a:t>: the structure of words. For instance, unusually can be thought of as composed of a prefix un-, a stem usual, and an affix-</a:t>
            </a:r>
            <a:r>
              <a:rPr lang="en-US" sz="2400" dirty="0" err="1"/>
              <a:t>ly</a:t>
            </a:r>
            <a:endParaRPr lang="en-US" sz="2400" dirty="0"/>
          </a:p>
          <a:p>
            <a:r>
              <a:rPr lang="en-US" sz="2400" b="1" dirty="0"/>
              <a:t>Syntax</a:t>
            </a:r>
            <a:r>
              <a:rPr lang="en-US" sz="2400" dirty="0"/>
              <a:t>: the way words are used to form phrases. e.g., it is part of English syntax that a determiner such as ‘</a:t>
            </a:r>
            <a:r>
              <a:rPr lang="en-US" sz="2400" i="1" dirty="0"/>
              <a:t>the’</a:t>
            </a:r>
            <a:r>
              <a:rPr lang="en-US" sz="2400" dirty="0"/>
              <a:t> will come before a noun, and the determiners are obligatory with certain singular nouns.</a:t>
            </a:r>
          </a:p>
          <a:p>
            <a:r>
              <a:rPr lang="en-US" sz="2400" b="1" dirty="0"/>
              <a:t>Semantics</a:t>
            </a:r>
            <a:r>
              <a:rPr lang="en-US" sz="2400" dirty="0"/>
              <a:t>. Compositional semantics is the construction of meaning (generally expressed as logic) based on syntax.</a:t>
            </a:r>
          </a:p>
          <a:p>
            <a:r>
              <a:rPr lang="en-US" sz="2400" b="1" dirty="0"/>
              <a:t>Pragmatics</a:t>
            </a:r>
            <a:r>
              <a:rPr lang="en-US" sz="2400" dirty="0"/>
              <a:t>: meaning in context.</a:t>
            </a:r>
          </a:p>
        </p:txBody>
      </p:sp>
    </p:spTree>
    <p:extLst>
      <p:ext uri="{BB962C8B-B14F-4D97-AF65-F5344CB8AC3E}">
        <p14:creationId xmlns:p14="http://schemas.microsoft.com/office/powerpoint/2010/main" val="103627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EBA5-BD32-8411-5029-FA480A95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NLP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1BD7-CC88-3323-31C2-E9721BA4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/>
              <a:t>Spelling and grammar checking</a:t>
            </a:r>
          </a:p>
          <a:p>
            <a:r>
              <a:rPr lang="en-US" dirty="0"/>
              <a:t>Optical character recognition (OCR)</a:t>
            </a:r>
          </a:p>
          <a:p>
            <a:r>
              <a:rPr lang="en-US" dirty="0"/>
              <a:t>Screen readers for blind and partially sighted users</a:t>
            </a:r>
          </a:p>
          <a:p>
            <a:r>
              <a:rPr lang="en-US" dirty="0"/>
              <a:t>Augmentative and alternative communication)</a:t>
            </a:r>
          </a:p>
          <a:p>
            <a:r>
              <a:rPr lang="en-US" dirty="0"/>
              <a:t>Machine aided translation</a:t>
            </a:r>
          </a:p>
          <a:p>
            <a:r>
              <a:rPr lang="en-US" dirty="0"/>
              <a:t>Information retrieval</a:t>
            </a:r>
          </a:p>
          <a:p>
            <a:r>
              <a:rPr lang="en-US" dirty="0"/>
              <a:t>Document classification (filtering, routing)</a:t>
            </a:r>
          </a:p>
          <a:p>
            <a:r>
              <a:rPr lang="en-US" dirty="0"/>
              <a:t>Information extraction</a:t>
            </a:r>
          </a:p>
          <a:p>
            <a:r>
              <a:rPr lang="en-US" dirty="0"/>
              <a:t>Question answering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Text segmentation</a:t>
            </a:r>
          </a:p>
          <a:p>
            <a:r>
              <a:rPr lang="en-US" dirty="0"/>
              <a:t>Exam marking</a:t>
            </a:r>
          </a:p>
          <a:p>
            <a:r>
              <a:rPr lang="en-US" dirty="0"/>
              <a:t>Report generation (possibly multilingual)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Natural language interfaces to databases</a:t>
            </a:r>
          </a:p>
          <a:p>
            <a:r>
              <a:rPr lang="en-US" dirty="0"/>
              <a:t>Email understanding</a:t>
            </a:r>
          </a:p>
          <a:p>
            <a:r>
              <a:rPr lang="en-US" dirty="0"/>
              <a:t>Dialogue systems</a:t>
            </a:r>
          </a:p>
          <a:p>
            <a:r>
              <a:rPr lang="en-US" dirty="0"/>
              <a:t>Spelling and grammar checking</a:t>
            </a:r>
          </a:p>
        </p:txBody>
      </p:sp>
    </p:spTree>
    <p:extLst>
      <p:ext uri="{BB962C8B-B14F-4D97-AF65-F5344CB8AC3E}">
        <p14:creationId xmlns:p14="http://schemas.microsoft.com/office/powerpoint/2010/main" val="123693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CD18-2121-015F-3567-B9942E10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 and 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4945-18D1-052C-526B-5B934B89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classroom: </a:t>
            </a:r>
            <a:r>
              <a:rPr lang="en-US" b="1" dirty="0"/>
              <a:t>bnrszm5</a:t>
            </a:r>
          </a:p>
          <a:p>
            <a:r>
              <a:rPr lang="en-US" dirty="0"/>
              <a:t>WhatsApp Community: will be shared later in google classroom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hannan.farooq@nu.edu.pk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7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C3A0-6496-43E8-81D1-FD42E47C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NLP Applications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5702-24CD-4383-8422-0E567A21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translation,</a:t>
            </a:r>
          </a:p>
          <a:p>
            <a:r>
              <a:rPr lang="en-US" dirty="0"/>
              <a:t>summarization,</a:t>
            </a:r>
          </a:p>
          <a:p>
            <a:r>
              <a:rPr lang="en-US" dirty="0"/>
              <a:t>extracting information,</a:t>
            </a:r>
          </a:p>
          <a:p>
            <a:r>
              <a:rPr lang="en-US" dirty="0"/>
              <a:t>question answering,</a:t>
            </a:r>
          </a:p>
          <a:p>
            <a:r>
              <a:rPr lang="en-US" dirty="0"/>
              <a:t>natural interfaces to databases, </a:t>
            </a:r>
          </a:p>
          <a:p>
            <a:r>
              <a:rPr lang="en-US" dirty="0"/>
              <a:t>conversational agents,</a:t>
            </a:r>
          </a:p>
          <a:p>
            <a:r>
              <a:rPr lang="en-US" dirty="0"/>
              <a:t>and many </a:t>
            </a:r>
            <a:r>
              <a:rPr lang="en-US" dirty="0" err="1"/>
              <a:t>many</a:t>
            </a:r>
            <a:r>
              <a:rPr lang="en-US" dirty="0"/>
              <a:t> more….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125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DF49-005A-1628-2FEA-C9258BA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understand…1/2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56AE-0E70-127F-3248-52552A5A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‘simple’ NLP applications, such as spelling checkers, need complex knowledge sources for some problems.</a:t>
            </a:r>
          </a:p>
          <a:p>
            <a:endParaRPr lang="en-US" sz="2400" dirty="0"/>
          </a:p>
          <a:p>
            <a:r>
              <a:rPr lang="en-US" sz="2400" dirty="0"/>
              <a:t>Applications cannot be 100% perfect, because full real-world knowledge is not possible, but these can be useful.</a:t>
            </a:r>
          </a:p>
          <a:p>
            <a:endParaRPr lang="en-US" sz="2400" dirty="0"/>
          </a:p>
          <a:p>
            <a:r>
              <a:rPr lang="en-US" sz="2400" dirty="0"/>
              <a:t>Applications that aid humans are much easier to construct than applications which replace humans.</a:t>
            </a:r>
          </a:p>
        </p:txBody>
      </p:sp>
    </p:spTree>
    <p:extLst>
      <p:ext uri="{BB962C8B-B14F-4D97-AF65-F5344CB8AC3E}">
        <p14:creationId xmlns:p14="http://schemas.microsoft.com/office/powerpoint/2010/main" val="3497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DF49-005A-1628-2FEA-C9258BA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understand…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56AE-0E70-127F-3248-52552A5A0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NLP interfaces are nearly always competing with a non-language based approach.</a:t>
            </a:r>
          </a:p>
          <a:p>
            <a:endParaRPr lang="en-US" sz="2400" dirty="0"/>
          </a:p>
          <a:p>
            <a:r>
              <a:rPr lang="en-US" sz="2400" dirty="0"/>
              <a:t>Currently nearly all applications either do relatively shallow processing on arbitrary input or deep processing on narrow domains. </a:t>
            </a:r>
          </a:p>
          <a:p>
            <a:endParaRPr lang="en-US" sz="2400" dirty="0"/>
          </a:p>
          <a:p>
            <a:r>
              <a:rPr lang="en-US" sz="2400" dirty="0"/>
              <a:t>The development of NLP has mainly been driven by hardware and software advances, and societal and infrastructure changes, not by great new ideas. </a:t>
            </a:r>
          </a:p>
          <a:p>
            <a:endParaRPr lang="en-US" sz="2400" dirty="0"/>
          </a:p>
          <a:p>
            <a:r>
              <a:rPr lang="en-US" sz="2400" dirty="0"/>
              <a:t>Improvements in NLP techniques are generally incremental rather than revolutionary</a:t>
            </a:r>
          </a:p>
        </p:txBody>
      </p:sp>
    </p:spTree>
    <p:extLst>
      <p:ext uri="{BB962C8B-B14F-4D97-AF65-F5344CB8AC3E}">
        <p14:creationId xmlns:p14="http://schemas.microsoft.com/office/powerpoint/2010/main" val="379597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78E2-B8D7-BCE3-2E73-7462EB3D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B9A0-45DE-382E-BFA6-564DEA34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breaking up a stream of characters into words, punctuation marks, numbers and other discrete items. </a:t>
            </a:r>
          </a:p>
          <a:p>
            <a:r>
              <a:rPr lang="en-US" sz="2400" dirty="0"/>
              <a:t> At this level, words have not been classified into grammatical categories and have very little indication of syntactic structure. 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 </a:t>
            </a:r>
            <a:r>
              <a:rPr lang="en-US" sz="2400" i="1" dirty="0"/>
              <a:t>“Dr. Watson, Mr. Sherlock Holmes”, said Stamford, introducing us.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i="1" dirty="0"/>
              <a:t>‘"’ ‘Dr.’ ‘Watson’ ‘,’ ‘Mr.’ ‘Sherlock’ ‘Holmes’ ‘"’ ‘,’ ‘said’ ‘Stamford’ ‘,’ ‘introducing’ ‘us’ ‘.’</a:t>
            </a:r>
          </a:p>
          <a:p>
            <a:pPr marL="0" indent="0" algn="ctr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9030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E02A-A885-8409-8D00-3BD07CB1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Parts of Speech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6D60-CC37-A80F-786B-940C86B3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further stage in analyzing text is to associate every token with a grammatical category or part of speech (POS).</a:t>
            </a:r>
          </a:p>
          <a:p>
            <a:r>
              <a:rPr lang="en-US" sz="2400" dirty="0"/>
              <a:t> </a:t>
            </a:r>
            <a:r>
              <a:rPr lang="en-US" sz="2000" b="1" dirty="0"/>
              <a:t>Noun</a:t>
            </a:r>
            <a:r>
              <a:rPr lang="en-US" sz="2000" dirty="0"/>
              <a:t> fish, book, house, pen, procrastination, language</a:t>
            </a:r>
          </a:p>
          <a:p>
            <a:r>
              <a:rPr lang="en-US" sz="2000" dirty="0"/>
              <a:t> </a:t>
            </a:r>
            <a:r>
              <a:rPr lang="en-US" sz="2000" b="1" dirty="0"/>
              <a:t>Proper noun </a:t>
            </a:r>
            <a:r>
              <a:rPr lang="en-US" sz="2000" dirty="0"/>
              <a:t>John, France, Barack, Goldsmiths, Python</a:t>
            </a:r>
          </a:p>
          <a:p>
            <a:r>
              <a:rPr lang="en-US" sz="2000" dirty="0"/>
              <a:t> </a:t>
            </a:r>
            <a:r>
              <a:rPr lang="en-US" sz="2000" b="1" dirty="0"/>
              <a:t>Verb</a:t>
            </a:r>
            <a:r>
              <a:rPr lang="en-US" sz="2000" dirty="0"/>
              <a:t> loves, hates, studies, sleeps, thinks, is, has</a:t>
            </a:r>
          </a:p>
          <a:p>
            <a:r>
              <a:rPr lang="en-US" sz="2000" dirty="0"/>
              <a:t> </a:t>
            </a:r>
            <a:r>
              <a:rPr lang="en-US" sz="2000" b="1" dirty="0"/>
              <a:t>Adjective </a:t>
            </a:r>
            <a:r>
              <a:rPr lang="en-US" sz="2000" dirty="0"/>
              <a:t>grumpy, sleepy, happy, bashful</a:t>
            </a:r>
          </a:p>
          <a:p>
            <a:r>
              <a:rPr lang="en-US" sz="2000" dirty="0"/>
              <a:t> </a:t>
            </a:r>
            <a:r>
              <a:rPr lang="en-US" sz="2000" b="1" dirty="0"/>
              <a:t>Adverb </a:t>
            </a:r>
            <a:r>
              <a:rPr lang="en-US" sz="2000" dirty="0"/>
              <a:t>slowly, quickly, now, here, there</a:t>
            </a:r>
          </a:p>
          <a:p>
            <a:r>
              <a:rPr lang="en-US" sz="2000" dirty="0"/>
              <a:t> </a:t>
            </a:r>
            <a:r>
              <a:rPr lang="en-US" sz="2000" b="1" dirty="0"/>
              <a:t>Pronoun</a:t>
            </a:r>
            <a:r>
              <a:rPr lang="en-US" sz="2000" dirty="0"/>
              <a:t> I, you, he, she, we, us, it, they</a:t>
            </a:r>
          </a:p>
          <a:p>
            <a:r>
              <a:rPr lang="en-US" sz="2000" dirty="0"/>
              <a:t> </a:t>
            </a:r>
            <a:r>
              <a:rPr lang="en-US" sz="2000" b="1" dirty="0"/>
              <a:t>Preposition</a:t>
            </a:r>
            <a:r>
              <a:rPr lang="en-US" sz="2000" dirty="0"/>
              <a:t> in, on, at, by, around, with, without</a:t>
            </a:r>
          </a:p>
          <a:p>
            <a:r>
              <a:rPr lang="en-US" sz="2000" dirty="0"/>
              <a:t> </a:t>
            </a:r>
            <a:r>
              <a:rPr lang="en-US" sz="2000" b="1" dirty="0"/>
              <a:t>Conjunction</a:t>
            </a:r>
            <a:r>
              <a:rPr lang="en-US" sz="2000" dirty="0"/>
              <a:t> and, but, or, unless</a:t>
            </a:r>
          </a:p>
          <a:p>
            <a:r>
              <a:rPr lang="en-US" sz="2000" dirty="0"/>
              <a:t> </a:t>
            </a:r>
            <a:r>
              <a:rPr lang="en-US" sz="2000" b="1" dirty="0"/>
              <a:t>Determiner</a:t>
            </a:r>
            <a:r>
              <a:rPr lang="en-US" sz="2000" dirty="0"/>
              <a:t> the, a, an, some, many, few, 100</a:t>
            </a:r>
          </a:p>
        </p:txBody>
      </p:sp>
    </p:spTree>
    <p:extLst>
      <p:ext uri="{BB962C8B-B14F-4D97-AF65-F5344CB8AC3E}">
        <p14:creationId xmlns:p14="http://schemas.microsoft.com/office/powerpoint/2010/main" val="132152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E02A-A885-8409-8D00-3BD07CB1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Parts of Speech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6D60-CC37-A80F-786B-940C86B3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There are many words that can take different parts of speech depending on what they do in a sentence</a:t>
            </a:r>
          </a:p>
          <a:p>
            <a:pPr lvl="1"/>
            <a:r>
              <a:rPr lang="en-US" sz="2000" dirty="0"/>
              <a:t>Rome </a:t>
            </a:r>
            <a:r>
              <a:rPr lang="en-US" sz="2000" b="1" i="1" dirty="0"/>
              <a:t>fell</a:t>
            </a:r>
            <a:r>
              <a:rPr lang="en-US" sz="2000" dirty="0"/>
              <a:t> swiftly.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i="1" dirty="0"/>
              <a:t>fall</a:t>
            </a:r>
            <a:r>
              <a:rPr lang="en-US" sz="2000" dirty="0"/>
              <a:t> of Rome was </a:t>
            </a:r>
            <a:r>
              <a:rPr lang="en-US" sz="2000" b="1" i="1" dirty="0"/>
              <a:t>swift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enemy </a:t>
            </a:r>
            <a:r>
              <a:rPr lang="en-US" sz="2000" b="1" i="1" dirty="0"/>
              <a:t>completely</a:t>
            </a:r>
            <a:r>
              <a:rPr lang="en-US" sz="2000" dirty="0"/>
              <a:t> destroyed the city.</a:t>
            </a:r>
          </a:p>
          <a:p>
            <a:pPr lvl="1"/>
            <a:r>
              <a:rPr lang="en-US" sz="2000" dirty="0"/>
              <a:t>The enemy’s </a:t>
            </a:r>
            <a:r>
              <a:rPr lang="en-US" sz="2000" b="1" i="1" dirty="0"/>
              <a:t>destruction</a:t>
            </a:r>
            <a:r>
              <a:rPr lang="en-US" sz="2000" dirty="0"/>
              <a:t> of the city was complete.</a:t>
            </a:r>
          </a:p>
          <a:p>
            <a:pPr lvl="1"/>
            <a:r>
              <a:rPr lang="en-US" sz="2000" dirty="0"/>
              <a:t>John likes to </a:t>
            </a:r>
            <a:r>
              <a:rPr lang="en-US" sz="2000" b="1" i="1" dirty="0"/>
              <a:t>fish</a:t>
            </a:r>
            <a:r>
              <a:rPr lang="en-US" sz="2000" dirty="0"/>
              <a:t> on the riverbank.</a:t>
            </a:r>
          </a:p>
          <a:p>
            <a:pPr lvl="1"/>
            <a:r>
              <a:rPr lang="en-US" sz="2000" dirty="0"/>
              <a:t>John caught a </a:t>
            </a:r>
            <a:r>
              <a:rPr lang="en-US" sz="2000" b="1" i="1" dirty="0"/>
              <a:t>fish.</a:t>
            </a:r>
          </a:p>
        </p:txBody>
      </p:sp>
    </p:spTree>
    <p:extLst>
      <p:ext uri="{BB962C8B-B14F-4D97-AF65-F5344CB8AC3E}">
        <p14:creationId xmlns:p14="http://schemas.microsoft.com/office/powerpoint/2010/main" val="17358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AB17-079C-279B-75E7-DFE504B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1DAF-E55F-1A5A-C964-4E33B10F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Identify parts of speech in these examples:</a:t>
            </a:r>
          </a:p>
          <a:p>
            <a:pPr lvl="1"/>
            <a:r>
              <a:rPr lang="en-US" dirty="0"/>
              <a:t>The cat sat on the mat.</a:t>
            </a:r>
          </a:p>
          <a:p>
            <a:pPr lvl="1"/>
            <a:r>
              <a:rPr lang="en-US" dirty="0"/>
              <a:t>John sat on the chair.</a:t>
            </a:r>
          </a:p>
          <a:p>
            <a:pPr lvl="1"/>
            <a:r>
              <a:rPr lang="en-US" dirty="0"/>
              <a:t>The dog saw the rabbit.</a:t>
            </a:r>
          </a:p>
          <a:p>
            <a:pPr lvl="1"/>
            <a:r>
              <a:rPr lang="en-US" dirty="0"/>
              <a:t>Jack and Jill went up the hill.</a:t>
            </a:r>
          </a:p>
          <a:p>
            <a:pPr lvl="1"/>
            <a:r>
              <a:rPr lang="en-US" dirty="0"/>
              <a:t>The owl and the pussycat went to sea.</a:t>
            </a:r>
          </a:p>
          <a:p>
            <a:pPr lvl="1"/>
            <a:r>
              <a:rPr lang="en-US" dirty="0"/>
              <a:t>The train travelled slowly.</a:t>
            </a:r>
          </a:p>
        </p:txBody>
      </p:sp>
    </p:spTree>
    <p:extLst>
      <p:ext uri="{BB962C8B-B14F-4D97-AF65-F5344CB8AC3E}">
        <p14:creationId xmlns:p14="http://schemas.microsoft.com/office/powerpoint/2010/main" val="360390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3C14-5B66-E853-C936-093A1ECA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0274-5B29-D16B-E06B-3A59D922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corpus (</a:t>
            </a:r>
            <a:r>
              <a:rPr lang="en-US" sz="2400" b="1" i="1" dirty="0"/>
              <a:t>corpora</a:t>
            </a:r>
            <a:r>
              <a:rPr lang="en-US" sz="2400" dirty="0"/>
              <a:t> is the plural) is simply a body of text that has been collected for some purpose.</a:t>
            </a:r>
          </a:p>
          <a:p>
            <a:r>
              <a:rPr lang="en-US" sz="2400" dirty="0"/>
              <a:t>Corpora may also be collected for a specific task. For instance, when implementing an email answering application, it is essential to collect samples of representative emails.</a:t>
            </a:r>
          </a:p>
          <a:p>
            <a:r>
              <a:rPr lang="en-US" sz="2400" dirty="0"/>
              <a:t>Corpora are needed in NLP for two reasons. Firstly, we must evaluate algorithms on real language: corpora are required for this purpose for any style of NLP. </a:t>
            </a:r>
          </a:p>
          <a:p>
            <a:r>
              <a:rPr lang="en-US" sz="2400" dirty="0"/>
              <a:t>Secondly, corpora provide the data source for many machine-learning approaches.</a:t>
            </a:r>
          </a:p>
        </p:txBody>
      </p:sp>
    </p:spTree>
    <p:extLst>
      <p:ext uri="{BB962C8B-B14F-4D97-AF65-F5344CB8AC3E}">
        <p14:creationId xmlns:p14="http://schemas.microsoft.com/office/powerpoint/2010/main" val="251344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1FDA-FB14-8C93-E1DF-E376ABD0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and 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48E4-0A0A-4A73-3396-32F4AD1D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Utilize and explain the function of software tools such as corpus readers, stemmers, taggers and parsers</a:t>
            </a:r>
          </a:p>
          <a:p>
            <a:r>
              <a:rPr lang="en-US" sz="2400" dirty="0"/>
              <a:t>Critically appraise existing Natural Language Processing (NLP) applications such as chatbots and translation systems</a:t>
            </a:r>
          </a:p>
          <a:p>
            <a:r>
              <a:rPr lang="en-US" sz="2400" dirty="0"/>
              <a:t>Describe some applications of statistical techniques to natural language analysis, such as classification and probabilistic parsing.</a:t>
            </a:r>
          </a:p>
        </p:txBody>
      </p:sp>
    </p:spTree>
    <p:extLst>
      <p:ext uri="{BB962C8B-B14F-4D97-AF65-F5344CB8AC3E}">
        <p14:creationId xmlns:p14="http://schemas.microsoft.com/office/powerpoint/2010/main" val="387835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68B1-B2EA-EFA5-F056-9347C78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042F-CE72-1D47-20B9-7BF2E5F9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Books </a:t>
            </a:r>
          </a:p>
          <a:p>
            <a:pPr lvl="1"/>
            <a:r>
              <a:rPr lang="en-US" sz="1800" dirty="0"/>
              <a:t>Bird, Klein, and </a:t>
            </a:r>
            <a:r>
              <a:rPr lang="en-US" sz="1800" dirty="0" err="1"/>
              <a:t>Loper</a:t>
            </a:r>
            <a:r>
              <a:rPr lang="en-US" sz="1800" dirty="0"/>
              <a:t> (2009): Natural Language Processing with Python. The full  text including diagrams is freely available online at http://nltk.org/book </a:t>
            </a:r>
          </a:p>
          <a:p>
            <a:pPr lvl="1"/>
            <a:r>
              <a:rPr lang="en-US" sz="1800" dirty="0"/>
              <a:t>Perkins (2010): Python Text Processing with NLTK 2.0 Cookbook.</a:t>
            </a:r>
          </a:p>
          <a:p>
            <a:pPr lvl="1"/>
            <a:r>
              <a:rPr lang="en-US" sz="1800" dirty="0"/>
              <a:t>Russell and Norvig (2010) Artificial Intelligence: a modern approach, third edition.</a:t>
            </a:r>
          </a:p>
          <a:p>
            <a:r>
              <a:rPr lang="en-US" sz="2500" dirty="0"/>
              <a:t> Corpus Analysis</a:t>
            </a:r>
          </a:p>
          <a:p>
            <a:pPr lvl="1"/>
            <a:r>
              <a:rPr lang="en-US" sz="1800" dirty="0"/>
              <a:t>The Bank of English forms part of the Collins Corpus, developed by Collins Dictionaries and the University of Birmingham</a:t>
            </a:r>
          </a:p>
          <a:p>
            <a:pPr lvl="1"/>
            <a:r>
              <a:rPr lang="en-US" sz="1800" dirty="0" err="1"/>
              <a:t>BNCWeb</a:t>
            </a:r>
            <a:r>
              <a:rPr lang="en-US" sz="1800" dirty="0"/>
              <a:t> is a web-based interface to the British National Corpus hosted at Lancaster University</a:t>
            </a:r>
          </a:p>
          <a:p>
            <a:r>
              <a:rPr lang="en-US" sz="2500" dirty="0"/>
              <a:t>Journals and conferences</a:t>
            </a:r>
          </a:p>
          <a:p>
            <a:pPr lvl="1"/>
            <a:r>
              <a:rPr lang="en-US" sz="1800" dirty="0"/>
              <a:t>Computational Linguistics is the leading journal in this field and is freely available at http://www.mitpressjournals.org/loi/coli</a:t>
            </a:r>
          </a:p>
          <a:p>
            <a:pPr lvl="1"/>
            <a:r>
              <a:rPr lang="en-US" sz="1800" dirty="0"/>
              <a:t>Conference Proceedings are often freely downloadable and many of these are hosted by the ACL Anthology at http://aclweb.org/anthology-new/</a:t>
            </a:r>
          </a:p>
        </p:txBody>
      </p:sp>
    </p:spTree>
    <p:extLst>
      <p:ext uri="{BB962C8B-B14F-4D97-AF65-F5344CB8AC3E}">
        <p14:creationId xmlns:p14="http://schemas.microsoft.com/office/powerpoint/2010/main" val="35276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725F-463D-4DFD-74F3-38E18746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A9E9-BB76-2906-3DA2-9B1C3338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with </a:t>
            </a:r>
            <a:r>
              <a:rPr lang="en-US" dirty="0" err="1"/>
              <a:t>Jupyter</a:t>
            </a:r>
            <a:r>
              <a:rPr lang="en-US" dirty="0"/>
              <a:t> IDE 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for resource intensive tasks</a:t>
            </a:r>
          </a:p>
          <a:p>
            <a:r>
              <a:rPr lang="en-US" dirty="0" err="1"/>
              <a:t>Github</a:t>
            </a:r>
            <a:r>
              <a:rPr lang="en-US" dirty="0"/>
              <a:t> for rapid development and version controlling</a:t>
            </a:r>
          </a:p>
          <a:p>
            <a:r>
              <a:rPr lang="en-US" dirty="0"/>
              <a:t>Important libraries: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nltk</a:t>
            </a:r>
            <a:r>
              <a:rPr lang="en-US" dirty="0"/>
              <a:t>, </a:t>
            </a:r>
            <a:r>
              <a:rPr lang="en-US" dirty="0" err="1"/>
              <a:t>nltk</a:t>
            </a:r>
            <a:r>
              <a:rPr lang="en-US" dirty="0"/>
              <a:t>-data, matplotlib, </a:t>
            </a:r>
            <a:r>
              <a:rPr lang="en-US" dirty="0" err="1"/>
              <a:t>gensim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287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20F5-A7AB-2454-FB15-DDC2AE01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209B-5A22-23A8-8D74-71D079ED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Natural Language Processing is the study of computational methods for working with voice and text data.</a:t>
            </a:r>
          </a:p>
          <a:p>
            <a:pPr lvl="1"/>
            <a:r>
              <a:rPr lang="en-US" dirty="0"/>
              <a:t>Goal: for computers to process or “understand” natural language in order to perform tasks that are useful</a:t>
            </a:r>
          </a:p>
        </p:txBody>
      </p:sp>
    </p:spTree>
    <p:extLst>
      <p:ext uri="{BB962C8B-B14F-4D97-AF65-F5344CB8AC3E}">
        <p14:creationId xmlns:p14="http://schemas.microsoft.com/office/powerpoint/2010/main" val="96682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3490-3E93-4345-96E9-788DC34E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PK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FA1EDE-095F-4C72-A90A-CB016B9D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50" y="0"/>
            <a:ext cx="4457350" cy="3567014"/>
          </a:xfr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BAAA010-7D7E-43E8-B259-8118F9145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97" y="3453731"/>
            <a:ext cx="5935118" cy="3246859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8A843CA-977D-454F-A9A1-5BF0EE74C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66"/>
            <a:ext cx="6204248" cy="33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9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7BE0-96E7-4AF6-B75C-FE1693FE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A4AB-F9F0-441F-A631-84D8C669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 Neue"/>
              </a:rPr>
              <a:t>If text is so important, the follow-up question is:</a:t>
            </a:r>
          </a:p>
          <a:p>
            <a:pPr lvl="1"/>
            <a:r>
              <a:rPr lang="en-US" b="0" i="0" dirty="0">
                <a:effectLst/>
                <a:latin typeface="Helvetica Neue"/>
              </a:rPr>
              <a:t>why has technology failed to keep up with the scope at which natural language is used?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35621-0895-4745-B518-351527BFB81D}"/>
              </a:ext>
            </a:extLst>
          </p:cNvPr>
          <p:cNvSpPr txBox="1"/>
          <p:nvPr/>
        </p:nvSpPr>
        <p:spPr>
          <a:xfrm>
            <a:off x="-67112" y="6648113"/>
            <a:ext cx="117173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1050" dirty="0"/>
              <a:t>https://techcrunch.com/sponsor/nvidia/how-the-revolution-of-natural-language-processing-is-changing-the-way-companies-understand-text/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71B4F10-381E-4736-9EEB-A0428F7955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7041" y="4898351"/>
            <a:ext cx="7736231" cy="1740652"/>
          </a:xfrm>
          <a:prstGeom prst="rect">
            <a:avLst/>
          </a:prstGeom>
        </p:spPr>
      </p:pic>
      <p:pic>
        <p:nvPicPr>
          <p:cNvPr id="7" name="Picture 6" descr="A person holding a cell phone&#10;&#10;Description automatically generated with low confidence">
            <a:extLst>
              <a:ext uri="{FF2B5EF4-FFF2-40B4-BE49-F238E27FC236}">
                <a16:creationId xmlns:a16="http://schemas.microsoft.com/office/drawing/2014/main" id="{833BBB2A-57A1-4A02-9321-56480567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6" y="3847705"/>
            <a:ext cx="2772139" cy="264517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B384270-580D-4D3F-AF86-079E46A6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7964" y="3124433"/>
            <a:ext cx="3375171" cy="124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142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C5B-65C5-49A8-B878-A5F0BD9B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DF68-69A2-48B6-8A30-D202F2E2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has made more progress in the past three years than any other field in machine learning.</a:t>
            </a:r>
            <a:endParaRPr lang="en-PK" dirty="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7F33A3C-FCCA-4BE1-B597-DC769297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52" y="2506662"/>
            <a:ext cx="3401148" cy="4351338"/>
          </a:xfrm>
          <a:prstGeom prst="rect">
            <a:avLst/>
          </a:prstGeom>
        </p:spPr>
      </p:pic>
      <p:pic>
        <p:nvPicPr>
          <p:cNvPr id="6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C94951E-C14C-4F5D-8497-35867B632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1" t="22402" r="20925" b="18719"/>
          <a:stretch/>
        </p:blipFill>
        <p:spPr>
          <a:xfrm>
            <a:off x="3401149" y="4453142"/>
            <a:ext cx="2984192" cy="17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3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1498</Words>
  <Application>Microsoft Office PowerPoint</Application>
  <PresentationFormat>Widescreen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Helvetica Neue</vt:lpstr>
      <vt:lpstr>Office Theme</vt:lpstr>
      <vt:lpstr>CS 4063 – Natural Language Processing </vt:lpstr>
      <vt:lpstr>Course Announcements and LMS</vt:lpstr>
      <vt:lpstr>Course Objectives and LOs</vt:lpstr>
      <vt:lpstr>Essential Readings</vt:lpstr>
      <vt:lpstr>Software Requirements</vt:lpstr>
      <vt:lpstr>NLP</vt:lpstr>
      <vt:lpstr>Motivation</vt:lpstr>
      <vt:lpstr>PowerPoint Presentation</vt:lpstr>
      <vt:lpstr>PowerPoint Presentation</vt:lpstr>
      <vt:lpstr>Challenges</vt:lpstr>
      <vt:lpstr>Challenges</vt:lpstr>
      <vt:lpstr>Challenges</vt:lpstr>
      <vt:lpstr>Language Processing  </vt:lpstr>
      <vt:lpstr>Language Processing  </vt:lpstr>
      <vt:lpstr>Language Processing  </vt:lpstr>
      <vt:lpstr>Language Processing  </vt:lpstr>
      <vt:lpstr>Text </vt:lpstr>
      <vt:lpstr>Some Linguistic Terminologies</vt:lpstr>
      <vt:lpstr>Overview of NLP Applications</vt:lpstr>
      <vt:lpstr>Overview of NLP Applications</vt:lpstr>
      <vt:lpstr>Need to understand…1/2</vt:lpstr>
      <vt:lpstr>Need to understand… 2/2</vt:lpstr>
      <vt:lpstr>Tokenized Text</vt:lpstr>
      <vt:lpstr> Parts of Speech 1/2</vt:lpstr>
      <vt:lpstr> Parts of Speech 2/2</vt:lpstr>
      <vt:lpstr>Activity</vt:lpstr>
      <vt:lpstr>Corpora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Usman Joyia</dc:creator>
  <cp:lastModifiedBy>hannan farooq</cp:lastModifiedBy>
  <cp:revision>32</cp:revision>
  <dcterms:created xsi:type="dcterms:W3CDTF">2024-08-26T06:53:38Z</dcterms:created>
  <dcterms:modified xsi:type="dcterms:W3CDTF">2024-09-05T17:33:39Z</dcterms:modified>
</cp:coreProperties>
</file>