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715000" cx="9144000"/>
  <p:notesSz cx="6858000" cy="9144000"/>
  <p:embeddedFontLs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8b792fa8_0_50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e8b792fa8_0_50:notes"/>
          <p:cNvSpPr/>
          <p:nvPr>
            <p:ph idx="2" type="sldImg"/>
          </p:nvPr>
        </p:nvSpPr>
        <p:spPr>
          <a:xfrm>
            <a:off x="426827" y="686202"/>
            <a:ext cx="60045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d95485e71_0_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d95485e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194e2ed0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1194e2ed01_0_435:notes"/>
          <p:cNvSpPr/>
          <p:nvPr>
            <p:ph idx="2" type="sldImg"/>
          </p:nvPr>
        </p:nvSpPr>
        <p:spPr>
          <a:xfrm>
            <a:off x="68568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194e2ed0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1194e2ed01_0_501:notes"/>
          <p:cNvSpPr/>
          <p:nvPr>
            <p:ph idx="2" type="sldImg"/>
          </p:nvPr>
        </p:nvSpPr>
        <p:spPr>
          <a:xfrm>
            <a:off x="68568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49765bb16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49765bb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49765bb16_0_1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49765bb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43bb8e1e7_0_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43bb8e1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43bb8e1e7_0_15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43bb8e1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e8b792fa8_0_31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e8b792fa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e8b792fa8_0_32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e8b792fa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d1df6b95d_0_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d1df6b9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194e2e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194e2ed01_0_0:notes"/>
          <p:cNvSpPr/>
          <p:nvPr>
            <p:ph idx="2" type="sldImg"/>
          </p:nvPr>
        </p:nvSpPr>
        <p:spPr>
          <a:xfrm>
            <a:off x="68568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bd7df286f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bd7df28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8b792fa8_0_24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8b792fa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8b792fa8_0_25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8b792fa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8b792fa8_0_26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8b792fa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194e2ed0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1194e2ed01_0_340:notes"/>
          <p:cNvSpPr/>
          <p:nvPr>
            <p:ph idx="2" type="sldImg"/>
          </p:nvPr>
        </p:nvSpPr>
        <p:spPr>
          <a:xfrm>
            <a:off x="68568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194e2ed0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194e2ed01_0_616:notes"/>
          <p:cNvSpPr/>
          <p:nvPr>
            <p:ph idx="2" type="sldImg"/>
          </p:nvPr>
        </p:nvSpPr>
        <p:spPr>
          <a:xfrm>
            <a:off x="68568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09c671b_1_8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c09c671b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194e2ed0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1194e2ed01_0_588:notes"/>
          <p:cNvSpPr/>
          <p:nvPr>
            <p:ph idx="2" type="sldImg"/>
          </p:nvPr>
        </p:nvSpPr>
        <p:spPr>
          <a:xfrm>
            <a:off x="68568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13.jp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228600" y="5296958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228600" y="1447614"/>
            <a:ext cx="4556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8600" y="3643550"/>
            <a:ext cx="45567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" y="249893"/>
            <a:ext cx="1113530" cy="63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hoto">
  <p:cSld name="Title and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>
            <p:ph idx="2" type="pic"/>
          </p:nvPr>
        </p:nvSpPr>
        <p:spPr>
          <a:xfrm>
            <a:off x="628650" y="1539875"/>
            <a:ext cx="78867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 slide" showMasterSp="0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indent="-314325" lvl="3" marL="18288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ule title slide" showMasterSp="0">
  <p:cSld name="Module 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890755.jpg"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4000" y="1481668"/>
            <a:ext cx="5080000" cy="4233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Clogo.eps"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091" y="251354"/>
            <a:ext cx="1004887" cy="534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nsikuva.jpg"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Clogo.eps" id="82" name="Google Shape;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203" y="137199"/>
            <a:ext cx="1177925" cy="721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ctrTitle"/>
          </p:nvPr>
        </p:nvSpPr>
        <p:spPr>
          <a:xfrm>
            <a:off x="2382578" y="4123172"/>
            <a:ext cx="7772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3556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+ PRAC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228600" y="1447614"/>
            <a:ext cx="4556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28600" y="3643550"/>
            <a:ext cx="45567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228600" y="5296958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1" y="249893"/>
            <a:ext cx="1110996" cy="63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942" y="142625"/>
            <a:ext cx="1076504" cy="73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 type="secHead">
  <p:cSld name="SECTION_HEADER">
    <p:bg>
      <p:bgPr>
        <a:solidFill>
          <a:srgbClr val="0082B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3888" y="1447272"/>
            <a:ext cx="78867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3888" y="3824553"/>
            <a:ext cx="78867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de">
  <p:cSld name="Title + co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73100" y="1498600"/>
            <a:ext cx="61914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de and text">
  <p:cSld name="Title, cod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73100" y="1498600"/>
            <a:ext cx="396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33100" y="1504950"/>
            <a:ext cx="396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779128"/>
            <a:ext cx="424500" cy="936000"/>
          </a:xfrm>
          <a:prstGeom prst="rect">
            <a:avLst/>
          </a:prstGeom>
          <a:solidFill>
            <a:srgbClr val="0082BB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610600" y="5455920"/>
            <a:ext cx="289500" cy="258900"/>
          </a:xfrm>
          <a:prstGeom prst="rect">
            <a:avLst/>
          </a:prstGeom>
          <a:solidFill>
            <a:srgbClr val="0082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543800" y="4953000"/>
            <a:ext cx="1066800" cy="503100"/>
          </a:xfrm>
          <a:prstGeom prst="rect">
            <a:avLst/>
          </a:prstGeom>
          <a:solidFill>
            <a:srgbClr val="0082BB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610600" y="4450874"/>
            <a:ext cx="533400" cy="503100"/>
          </a:xfrm>
          <a:prstGeom prst="rect">
            <a:avLst/>
          </a:prstGeom>
          <a:solidFill>
            <a:srgbClr val="0082BB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2.jpg"/><Relationship Id="rId5" Type="http://schemas.openxmlformats.org/officeDocument/2006/relationships/hyperlink" Target="https://creativecommons.org/licenses/by/2.0" TargetMode="External"/><Relationship Id="rId6" Type="http://schemas.openxmlformats.org/officeDocument/2006/relationships/hyperlink" Target="https://towardsdatascience.com/gradient-descent-algorithm-and-its-variants-10f652806a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torch.org" TargetMode="External"/><Relationship Id="rId4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hyperlink" Target="https://commons.wikimedia.org/wiki/File:Blausen_0657_MultipolarNeuron.p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reativecommons.org/licenses/by-sa/3.0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228600" y="1447614"/>
            <a:ext cx="4556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Lecture 2: Training neural networks</a:t>
            </a:r>
            <a:endParaRPr sz="3600"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228600" y="3643550"/>
            <a:ext cx="4556700" cy="13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Practical deep learning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44493" t="0"/>
          <a:stretch/>
        </p:blipFill>
        <p:spPr>
          <a:xfrm>
            <a:off x="5732675" y="2329575"/>
            <a:ext cx="3203324" cy="31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>
            <p:ph type="title"/>
          </p:nvPr>
        </p:nvSpPr>
        <p:spPr>
          <a:xfrm>
            <a:off x="311700" y="240472"/>
            <a:ext cx="8520600" cy="63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weights</a:t>
            </a:r>
            <a:endParaRPr/>
          </a:p>
        </p:txBody>
      </p:sp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311700" y="941850"/>
            <a:ext cx="4956600" cy="46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from random weights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Cost function </a:t>
            </a:r>
            <a:r>
              <a:rPr lang="en" sz="2200"/>
              <a:t>or</a:t>
            </a:r>
            <a:r>
              <a:rPr b="1" lang="en" sz="2200"/>
              <a:t> loss</a:t>
            </a:r>
            <a:r>
              <a:rPr lang="en" sz="2200"/>
              <a:t> = difference </a:t>
            </a:r>
            <a:r>
              <a:rPr lang="en" sz="2200"/>
              <a:t>between</a:t>
            </a:r>
            <a:r>
              <a:rPr lang="en" sz="2200"/>
              <a:t> network output and correct output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Adjust weights to get closer to the correct answer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Gradient descent: find direction (in “weight space”) where loss decreases most</a:t>
            </a:r>
            <a:endParaRPr sz="2200"/>
          </a:p>
          <a:p>
            <a:pPr indent="-196850" lvl="1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Stochastic gradient descent</a:t>
            </a:r>
            <a:endParaRPr sz="2200"/>
          </a:p>
          <a:p>
            <a:pPr indent="-196850" lvl="1" marL="51435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Mini-batches</a:t>
            </a:r>
            <a:endParaRPr sz="2200"/>
          </a:p>
        </p:txBody>
      </p:sp>
      <p:pic>
        <p:nvPicPr>
          <p:cNvPr id="299" name="Google Shape;2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975" y="272637"/>
            <a:ext cx="3427825" cy="227963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 txBox="1"/>
          <p:nvPr/>
        </p:nvSpPr>
        <p:spPr>
          <a:xfrm>
            <a:off x="5558250" y="-8950"/>
            <a:ext cx="3585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By Rebecca Wilson (originally posted to Flickr as Vicariously) [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CC BY 2.0</a:t>
            </a:r>
            <a:r>
              <a:rPr lang="en" sz="600"/>
              <a:t>], via Wikimedia Commons</a:t>
            </a:r>
            <a:endParaRPr sz="600"/>
          </a:p>
        </p:txBody>
      </p:sp>
      <p:sp>
        <p:nvSpPr>
          <p:cNvPr id="301" name="Google Shape;301;p24"/>
          <p:cNvSpPr txBox="1"/>
          <p:nvPr/>
        </p:nvSpPr>
        <p:spPr>
          <a:xfrm>
            <a:off x="3553600" y="5437639"/>
            <a:ext cx="4830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from: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https://towardsdatascience.com/gradient-descent-algorithm-and-its-variants-10f652806a3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600" y="409200"/>
            <a:ext cx="6033601" cy="466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/>
          <p:cNvSpPr txBox="1"/>
          <p:nvPr/>
        </p:nvSpPr>
        <p:spPr>
          <a:xfrm>
            <a:off x="311760" y="240000"/>
            <a:ext cx="8520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475" lIns="66950" spcFirstLastPara="1" rIns="66950" wrap="square" tIns="3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Finding the best weights not so easy...</a:t>
            </a:r>
            <a:endParaRPr sz="2200" strike="noStrike">
              <a:solidFill>
                <a:schemeClr val="dk1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4448520" y="5209200"/>
            <a:ext cx="468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Image from: Li et al. “Visualizing the Loss Landscape of Neural Nets”, arXiv:1712.09913</a:t>
            </a:r>
            <a:endParaRPr b="0" sz="1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2714400" y="1798800"/>
            <a:ext cx="83862" cy="327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83005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0" name="Google Shape;310;p25"/>
          <p:cNvSpPr/>
          <p:nvPr/>
        </p:nvSpPr>
        <p:spPr>
          <a:xfrm>
            <a:off x="2672280" y="1736400"/>
            <a:ext cx="97800" cy="1296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 rotWithShape="1">
          <a:blip r:embed="rId3">
            <a:alphaModFix/>
          </a:blip>
          <a:srcRect b="19485" l="27927" r="0" t="20723"/>
          <a:stretch/>
        </p:blipFill>
        <p:spPr>
          <a:xfrm>
            <a:off x="2185200" y="1413200"/>
            <a:ext cx="5214600" cy="38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6"/>
          <p:cNvSpPr/>
          <p:nvPr/>
        </p:nvSpPr>
        <p:spPr>
          <a:xfrm>
            <a:off x="1733760" y="2265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0,93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1733760" y="283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-0,1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1733760" y="336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0,42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1733760" y="3855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0,23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7223760" y="20160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0,07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7223760" y="47920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0,05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7223760" y="25712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0,33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7223760" y="42368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7223760" y="14608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0,51</a:t>
            </a:r>
            <a:endParaRPr b="1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7223760" y="3681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7223760" y="312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40" y="2127600"/>
            <a:ext cx="160272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/>
          <p:nvPr/>
        </p:nvSpPr>
        <p:spPr>
          <a:xfrm>
            <a:off x="5056920" y="511600"/>
            <a:ext cx="1344000" cy="809400"/>
          </a:xfrm>
          <a:prstGeom prst="wedgeRoundRectCallout">
            <a:avLst>
              <a:gd fmla="val 17675" name="adj1"/>
              <a:gd fmla="val 99160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Based on error we can go back and update weights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7955280" y="1016000"/>
            <a:ext cx="822900" cy="914400"/>
          </a:xfrm>
          <a:prstGeom prst="wedgeRoundRectCallout">
            <a:avLst>
              <a:gd fmla="val -72135" name="adj1"/>
              <a:gd fmla="val 21603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“Bear? It should be dog”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 txBox="1"/>
          <p:nvPr>
            <p:ph idx="4294967295" type="title"/>
          </p:nvPr>
        </p:nvSpPr>
        <p:spPr>
          <a:xfrm>
            <a:off x="311700" y="240475"/>
            <a:ext cx="2958300" cy="121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Backpropagation</a:t>
            </a:r>
            <a:endParaRPr sz="2800"/>
          </a:p>
        </p:txBody>
      </p:sp>
      <p:cxnSp>
        <p:nvCxnSpPr>
          <p:cNvPr id="331" name="Google Shape;331;p26"/>
          <p:cNvCxnSpPr/>
          <p:nvPr/>
        </p:nvCxnSpPr>
        <p:spPr>
          <a:xfrm rot="10800000">
            <a:off x="5216850" y="4709200"/>
            <a:ext cx="1056600" cy="45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6"/>
          <p:cNvSpPr/>
          <p:nvPr/>
        </p:nvSpPr>
        <p:spPr>
          <a:xfrm>
            <a:off x="3211626" y="682275"/>
            <a:ext cx="1735800" cy="974100"/>
          </a:xfrm>
          <a:prstGeom prst="wedgeRoundRectCallout">
            <a:avLst>
              <a:gd fmla="val 17675" name="adj1"/>
              <a:gd fmla="val 99160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rbel"/>
                <a:ea typeface="Corbel"/>
                <a:cs typeface="Corbel"/>
                <a:sym typeface="Corbel"/>
              </a:rPr>
              <a:t>For each weight we calculate how to change it </a:t>
            </a:r>
            <a:r>
              <a:rPr lang="en" sz="1200">
                <a:latin typeface="Corbel"/>
                <a:ea typeface="Corbel"/>
                <a:cs typeface="Corbel"/>
                <a:sym typeface="Corbel"/>
              </a:rPr>
              <a:t>decrease loss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26"/>
          <p:cNvCxnSpPr/>
          <p:nvPr/>
        </p:nvCxnSpPr>
        <p:spPr>
          <a:xfrm rot="10800000">
            <a:off x="4085400" y="4767400"/>
            <a:ext cx="10149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6"/>
          <p:cNvCxnSpPr/>
          <p:nvPr/>
        </p:nvCxnSpPr>
        <p:spPr>
          <a:xfrm rot="10800000">
            <a:off x="2828925" y="4459700"/>
            <a:ext cx="926100" cy="19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623888" y="1447272"/>
            <a:ext cx="7886700" cy="237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PyTorch for </a:t>
            </a:r>
            <a:br>
              <a:rPr lang="en"/>
            </a:br>
            <a:r>
              <a:rPr lang="en"/>
              <a:t>neural networks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623888" y="3824553"/>
            <a:ext cx="7886700" cy="125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= NumPy for GPUs</a:t>
            </a:r>
            <a:endParaRPr/>
          </a:p>
        </p:txBody>
      </p:sp>
      <p:sp>
        <p:nvSpPr>
          <p:cNvPr id="346" name="Google Shape;346;p28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version of original (Lua) Torch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Tensor library: 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 = y.matmul(x)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GPU-accelerated: 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x.to(‘cuda’)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Neural network library: 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import torch.nn as nn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popular deep learning framework in Academia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https://pytorch.org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900" y="4796375"/>
            <a:ext cx="2834025" cy="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idx="4294967295" type="body"/>
          </p:nvPr>
        </p:nvSpPr>
        <p:spPr>
          <a:xfrm>
            <a:off x="543850" y="1273800"/>
            <a:ext cx="8173500" cy="38985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Net(nn.Module):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__init__(self):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super().__init__()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self.layers = nn.Sequential(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nn.Linear(784, 20),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nn.ReLU(),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nn.Linear(20, 10)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forward(self, x):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self.layers(x)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 = Net()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 = net.to(device)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9"/>
          <p:cNvSpPr txBox="1"/>
          <p:nvPr>
            <p:ph type="title"/>
          </p:nvPr>
        </p:nvSpPr>
        <p:spPr>
          <a:xfrm>
            <a:off x="628650" y="1518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PyTorch</a:t>
            </a:r>
            <a:r>
              <a:rPr lang="en"/>
              <a:t> example: define a network</a:t>
            </a:r>
            <a:endParaRPr sz="3300"/>
          </a:p>
        </p:txBody>
      </p:sp>
      <p:sp>
        <p:nvSpPr>
          <p:cNvPr id="355" name="Google Shape;355;p29"/>
          <p:cNvSpPr/>
          <p:nvPr/>
        </p:nvSpPr>
        <p:spPr>
          <a:xfrm>
            <a:off x="4936075" y="1382900"/>
            <a:ext cx="573000" cy="252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56" name="Google Shape;356;p29"/>
          <p:cNvSpPr txBox="1"/>
          <p:nvPr/>
        </p:nvSpPr>
        <p:spPr>
          <a:xfrm>
            <a:off x="5578150" y="2291375"/>
            <a:ext cx="3401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Network defined as a </a:t>
            </a:r>
            <a:b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 class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4520775" y="4418525"/>
            <a:ext cx="3401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Copy network to the GPU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29"/>
          <p:cNvCxnSpPr/>
          <p:nvPr/>
        </p:nvCxnSpPr>
        <p:spPr>
          <a:xfrm rot="10800000">
            <a:off x="3399175" y="4696825"/>
            <a:ext cx="9822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idx="4294967295" type="body"/>
          </p:nvPr>
        </p:nvSpPr>
        <p:spPr>
          <a:xfrm>
            <a:off x="163925" y="1310075"/>
            <a:ext cx="8229600" cy="42798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datasets.MNIST(...)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DataLoader(dataset=train_dataset, batch_size=32)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optim.RMSprop(net.parameters())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in range(num_epochs):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data, target in train_dataloader: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data = data.to(device)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target =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.to(device)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output = net(data)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criterion(output, target)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0"/>
          <p:cNvSpPr txBox="1"/>
          <p:nvPr>
            <p:ph type="title"/>
          </p:nvPr>
        </p:nvSpPr>
        <p:spPr>
          <a:xfrm>
            <a:off x="628650" y="1518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PyTorch</a:t>
            </a:r>
            <a:r>
              <a:rPr lang="en"/>
              <a:t> example: data loading and training</a:t>
            </a:r>
            <a:endParaRPr sz="3300"/>
          </a:p>
        </p:txBody>
      </p:sp>
      <p:sp>
        <p:nvSpPr>
          <p:cNvPr id="366" name="Google Shape;366;p30"/>
          <p:cNvSpPr txBox="1"/>
          <p:nvPr/>
        </p:nvSpPr>
        <p:spPr>
          <a:xfrm>
            <a:off x="5922250" y="3811875"/>
            <a:ext cx="1586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Forward pass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0"/>
          <p:cNvCxnSpPr>
            <a:stCxn id="366" idx="1"/>
          </p:cNvCxnSpPr>
          <p:nvPr/>
        </p:nvCxnSpPr>
        <p:spPr>
          <a:xfrm rot="10800000">
            <a:off x="3733750" y="4090125"/>
            <a:ext cx="2188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0"/>
          <p:cNvSpPr/>
          <p:nvPr/>
        </p:nvSpPr>
        <p:spPr>
          <a:xfrm>
            <a:off x="4936075" y="4745125"/>
            <a:ext cx="573000" cy="685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69" name="Google Shape;369;p30"/>
          <p:cNvSpPr txBox="1"/>
          <p:nvPr/>
        </p:nvSpPr>
        <p:spPr>
          <a:xfrm>
            <a:off x="5526700" y="4732375"/>
            <a:ext cx="2675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Backpropagation, updating weights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5922250" y="4345275"/>
            <a:ext cx="1586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 loss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30"/>
          <p:cNvCxnSpPr>
            <a:stCxn id="370" idx="1"/>
          </p:cNvCxnSpPr>
          <p:nvPr/>
        </p:nvCxnSpPr>
        <p:spPr>
          <a:xfrm rot="10800000">
            <a:off x="5279650" y="4620525"/>
            <a:ext cx="642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0"/>
          <p:cNvSpPr/>
          <p:nvPr/>
        </p:nvSpPr>
        <p:spPr>
          <a:xfrm>
            <a:off x="4500425" y="3243200"/>
            <a:ext cx="573000" cy="485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73" name="Google Shape;373;p30"/>
          <p:cNvSpPr txBox="1"/>
          <p:nvPr/>
        </p:nvSpPr>
        <p:spPr>
          <a:xfrm>
            <a:off x="5202250" y="3206750"/>
            <a:ext cx="2306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Copy batch to the GPU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650" y="618972"/>
            <a:ext cx="3467824" cy="34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 txBox="1"/>
          <p:nvPr>
            <p:ph idx="4294967295"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 (MLP) / </a:t>
            </a:r>
            <a:r>
              <a:rPr lang="en"/>
              <a:t>Dense</a:t>
            </a:r>
            <a:r>
              <a:rPr lang="en"/>
              <a:t> network</a:t>
            </a:r>
            <a:endParaRPr/>
          </a:p>
        </p:txBody>
      </p:sp>
      <p:sp>
        <p:nvSpPr>
          <p:cNvPr id="381" name="Google Shape;381;p31"/>
          <p:cNvSpPr txBox="1"/>
          <p:nvPr>
            <p:ph idx="4294967295" type="body"/>
          </p:nvPr>
        </p:nvSpPr>
        <p:spPr>
          <a:xfrm>
            <a:off x="311700" y="1280528"/>
            <a:ext cx="6459300" cy="43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Classic feedforward neural network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Densely connected: all inputs</a:t>
            </a:r>
            <a:br>
              <a:rPr lang="en" sz="2400"/>
            </a:br>
            <a:r>
              <a:rPr lang="en" sz="2400"/>
              <a:t>from the previous layer connected</a:t>
            </a:r>
            <a:endParaRPr sz="24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 sz="2400"/>
              <a:t>In </a:t>
            </a:r>
            <a:r>
              <a:rPr lang="en" sz="2400"/>
              <a:t>PyTorch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br>
              <a:rPr lang="en"/>
            </a:br>
            <a:r>
              <a:rPr lang="en" sz="180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  <a:t>torch.nn.Linear(in_features, out_features)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  <a:t>torch.nn.ReLU()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33333"/>
                </a:solidFill>
              </a:rPr>
              <a:t>or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  <a:t>torch.nn.Sigmoid()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33333"/>
                </a:solidFill>
              </a:rPr>
              <a:t>or …</a:t>
            </a:r>
            <a:endParaRPr sz="1800">
              <a:solidFill>
                <a:srgbClr val="333333"/>
              </a:solidFill>
            </a:endParaRPr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700" y="1784799"/>
            <a:ext cx="670014" cy="993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31"/>
          <p:cNvGrpSpPr/>
          <p:nvPr/>
        </p:nvGrpSpPr>
        <p:grpSpPr>
          <a:xfrm>
            <a:off x="8533098" y="1664802"/>
            <a:ext cx="669900" cy="1279314"/>
            <a:chOff x="8228298" y="1787900"/>
            <a:chExt cx="669900" cy="1151394"/>
          </a:xfrm>
        </p:grpSpPr>
        <p:sp>
          <p:nvSpPr>
            <p:cNvPr id="384" name="Google Shape;384;p31"/>
            <p:cNvSpPr txBox="1"/>
            <p:nvPr/>
          </p:nvSpPr>
          <p:spPr>
            <a:xfrm>
              <a:off x="8228298" y="1787900"/>
              <a:ext cx="6699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cat</a:t>
              </a:r>
              <a:endParaRPr b="1" sz="1800"/>
            </a:p>
          </p:txBody>
        </p:sp>
        <p:sp>
          <p:nvSpPr>
            <p:cNvPr id="385" name="Google Shape;385;p31"/>
            <p:cNvSpPr txBox="1"/>
            <p:nvPr/>
          </p:nvSpPr>
          <p:spPr>
            <a:xfrm>
              <a:off x="8228303" y="2194694"/>
              <a:ext cx="5673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99999"/>
                  </a:solidFill>
                </a:rPr>
                <a:t>dog</a:t>
              </a:r>
              <a:endParaRPr sz="1800">
                <a:solidFill>
                  <a:srgbClr val="999999"/>
                </a:solidFill>
              </a:endParaRPr>
            </a:p>
          </p:txBody>
        </p:sp>
        <p:sp>
          <p:nvSpPr>
            <p:cNvPr id="386" name="Google Shape;386;p31"/>
            <p:cNvSpPr txBox="1"/>
            <p:nvPr/>
          </p:nvSpPr>
          <p:spPr>
            <a:xfrm>
              <a:off x="8228303" y="2601494"/>
              <a:ext cx="5673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99999"/>
                  </a:solidFill>
                </a:rPr>
                <a:t>fish</a:t>
              </a:r>
              <a:endParaRPr sz="1800">
                <a:solidFill>
                  <a:srgbClr val="999999"/>
                </a:solidFill>
              </a:endParaRPr>
            </a:p>
          </p:txBody>
        </p:sp>
      </p:grpSp>
      <p:sp>
        <p:nvSpPr>
          <p:cNvPr id="387" name="Google Shape;387;p31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50" y="2930875"/>
            <a:ext cx="5074049" cy="2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2"/>
          <p:cNvSpPr txBox="1"/>
          <p:nvPr>
            <p:ph idx="4294967295"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394" name="Google Shape;394;p32"/>
          <p:cNvSpPr txBox="1"/>
          <p:nvPr>
            <p:ph idx="4294967295" type="body"/>
          </p:nvPr>
        </p:nvSpPr>
        <p:spPr>
          <a:xfrm>
            <a:off x="311700" y="1280525"/>
            <a:ext cx="7365300" cy="43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</a:t>
            </a:r>
            <a:r>
              <a:rPr lang="en" sz="2400"/>
              <a:t>andomly setting a fraction rate of input units to 0 at each update during training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Helps to prevent overfitting (regularization)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 </a:t>
            </a:r>
            <a:r>
              <a:rPr lang="en" sz="2400"/>
              <a:t>PyTorch</a:t>
            </a:r>
            <a:r>
              <a:rPr lang="en" sz="2400"/>
              <a:t>: </a:t>
            </a:r>
            <a:br>
              <a:rPr lang="en" sz="2400"/>
            </a:br>
            <a:br>
              <a:rPr lang="en"/>
            </a:br>
            <a:r>
              <a:rPr lang="en" sz="180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  <a:t>torch.nn.Dropout(p=0.5)</a:t>
            </a:r>
            <a:br>
              <a:rPr lang="en" sz="180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highlight>
                <a:srgbClr val="FFFA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5030200" y="5463978"/>
            <a:ext cx="342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from Srivastava et al (2014), JMLR 15: 1929-1958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944" lvl="0" marL="380996" rtl="0" algn="l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Flatten</a:t>
            </a:r>
            <a:endParaRPr sz="2400"/>
          </a:p>
          <a:p>
            <a:pPr indent="-300542" lvl="1" marL="825492" rtl="0" algn="l">
              <a:spcBef>
                <a:spcPts val="375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flattens the input into a vector</a:t>
            </a:r>
            <a:endParaRPr sz="2400"/>
          </a:p>
          <a:p>
            <a:pPr indent="-300542" lvl="1" marL="825492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needed if the input is has more than one dimension (2D, 3D, … ), e.g., image data</a:t>
            </a:r>
            <a:endParaRPr sz="2400"/>
          </a:p>
          <a:p>
            <a:pPr indent="-349944" lvl="0" marL="380996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Example: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1 2 3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099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4 5 6 → 1 2 3 4 5 6 7 8 9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099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7 8 9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9944" lvl="0" marL="380996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 PyTorch</a:t>
            </a:r>
            <a:br>
              <a:rPr lang="en" sz="2400"/>
            </a:br>
            <a:r>
              <a:rPr lang="en" sz="1800">
                <a:solidFill>
                  <a:srgbClr val="333333"/>
                </a:solidFill>
                <a:highlight>
                  <a:srgbClr val="FFFAFA"/>
                </a:highlight>
                <a:latin typeface="Consolas"/>
                <a:ea typeface="Consolas"/>
                <a:cs typeface="Consolas"/>
                <a:sym typeface="Consolas"/>
              </a:rPr>
              <a:t>torch.nn.Flatten()</a:t>
            </a:r>
            <a:endParaRPr sz="1800"/>
          </a:p>
        </p:txBody>
      </p:sp>
      <p:sp>
        <p:nvSpPr>
          <p:cNvPr id="403" name="Google Shape;403;p33"/>
          <p:cNvSpPr/>
          <p:nvPr/>
        </p:nvSpPr>
        <p:spPr>
          <a:xfrm>
            <a:off x="2640300" y="3209375"/>
            <a:ext cx="1088700" cy="1446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4154500" y="3765050"/>
            <a:ext cx="3000600" cy="3711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2815976">
            <a:off x="6157960" y="1933749"/>
            <a:ext cx="698099" cy="355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0,1</a:t>
            </a:r>
            <a:endParaRPr b="0" sz="1000" strike="noStrike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880" y="74800"/>
            <a:ext cx="1538640" cy="101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0" y="1466000"/>
            <a:ext cx="4392000" cy="28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9400" y="84400"/>
            <a:ext cx="973080" cy="10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47960" y="4521200"/>
            <a:ext cx="42006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rgbClr val="006778"/>
                </a:solidFill>
                <a:latin typeface="Corbel"/>
                <a:ea typeface="Corbel"/>
                <a:cs typeface="Corbel"/>
                <a:sym typeface="Corbel"/>
              </a:rPr>
              <a:t>Biological neuron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745520" y="4521200"/>
            <a:ext cx="42006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rgbClr val="006778"/>
                </a:solidFill>
                <a:latin typeface="Corbel"/>
                <a:ea typeface="Corbel"/>
                <a:cs typeface="Corbel"/>
                <a:sym typeface="Corbel"/>
              </a:rPr>
              <a:t>Artificial neuron (perceptron)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 flipH="1" rot="10800000">
            <a:off x="5946125" y="3028352"/>
            <a:ext cx="781002" cy="4812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3" name="Google Shape;103;p16"/>
          <p:cNvSpPr/>
          <p:nvPr/>
        </p:nvSpPr>
        <p:spPr>
          <a:xfrm flipH="1" rot="10800000">
            <a:off x="5920920" y="2958968"/>
            <a:ext cx="780462" cy="4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4" name="Google Shape;104;p16"/>
          <p:cNvSpPr/>
          <p:nvPr/>
        </p:nvSpPr>
        <p:spPr>
          <a:xfrm flipH="1" rot="10800000">
            <a:off x="5938750" y="3138223"/>
            <a:ext cx="833652" cy="9693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5" name="Google Shape;105;p16"/>
          <p:cNvSpPr/>
          <p:nvPr/>
        </p:nvSpPr>
        <p:spPr>
          <a:xfrm>
            <a:off x="5586480" y="1520600"/>
            <a:ext cx="359700" cy="3753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586480" y="2148600"/>
            <a:ext cx="359700" cy="3747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586480" y="3995000"/>
            <a:ext cx="359700" cy="3747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586480" y="2775800"/>
            <a:ext cx="359700" cy="3747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711120" y="2759400"/>
            <a:ext cx="359700" cy="3753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586480" y="3403400"/>
            <a:ext cx="359700" cy="3747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920920" y="1763800"/>
            <a:ext cx="892080" cy="9955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12" name="Google Shape;112;p16"/>
          <p:cNvSpPr/>
          <p:nvPr/>
        </p:nvSpPr>
        <p:spPr>
          <a:xfrm>
            <a:off x="5946120" y="2387800"/>
            <a:ext cx="765018" cy="500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13" name="Google Shape;113;p16"/>
          <p:cNvSpPr/>
          <p:nvPr/>
        </p:nvSpPr>
        <p:spPr>
          <a:xfrm flipH="1" rot="10800000">
            <a:off x="7098120" y="2958568"/>
            <a:ext cx="266760" cy="4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14" name="Google Shape;114;p16"/>
          <p:cNvSpPr/>
          <p:nvPr/>
        </p:nvSpPr>
        <p:spPr>
          <a:xfrm>
            <a:off x="5525280" y="1477400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0,93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561280" y="2133400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-0,1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561280" y="2779400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0,42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561280" y="3375800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0,23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533200" y="3969800"/>
            <a:ext cx="614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-0,3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 rot="2305286">
            <a:off x="6073699" y="2420610"/>
            <a:ext cx="686952" cy="360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0,8</a:t>
            </a:r>
            <a:endParaRPr b="0" sz="1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16"/>
          <p:cNvSpPr/>
          <p:nvPr/>
        </p:nvSpPr>
        <p:spPr>
          <a:xfrm rot="-2880438">
            <a:off x="6058689" y="3469252"/>
            <a:ext cx="699514" cy="354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-0,3</a:t>
            </a:r>
            <a:endParaRPr b="0" sz="1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16"/>
          <p:cNvSpPr/>
          <p:nvPr/>
        </p:nvSpPr>
        <p:spPr>
          <a:xfrm rot="-2881160">
            <a:off x="5832508" y="2960807"/>
            <a:ext cx="781306" cy="354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-0.4</a:t>
            </a:r>
            <a:endParaRPr b="0" sz="1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966280" y="2674800"/>
            <a:ext cx="739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0.5</a:t>
            </a:r>
            <a:endParaRPr b="0" sz="1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711840" y="2717800"/>
            <a:ext cx="38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latin typeface="Arial"/>
                <a:ea typeface="Arial"/>
                <a:cs typeface="Arial"/>
                <a:sym typeface="Arial"/>
              </a:rPr>
              <a:t>+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flipH="1" rot="10800000">
            <a:off x="8020440" y="2958568"/>
            <a:ext cx="266760" cy="4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5" name="Google Shape;125;p16"/>
          <p:cNvSpPr/>
          <p:nvPr/>
        </p:nvSpPr>
        <p:spPr>
          <a:xfrm>
            <a:off x="7410960" y="2759400"/>
            <a:ext cx="557400" cy="371700"/>
          </a:xfrm>
          <a:prstGeom prst="rect">
            <a:avLst/>
          </a:prstGeom>
          <a:noFill/>
          <a:ln cap="flat" cmpd="sng" w="1907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459560" y="2808200"/>
            <a:ext cx="446400" cy="274000"/>
          </a:xfrm>
          <a:custGeom>
            <a:rect b="b" l="l" r="r" t="t"/>
            <a:pathLst>
              <a:path extrusionOk="0" h="685" w="1240">
                <a:moveTo>
                  <a:pt x="1239" y="6"/>
                </a:moveTo>
                <a:cubicBezTo>
                  <a:pt x="1190" y="9"/>
                  <a:pt x="1143" y="0"/>
                  <a:pt x="1095" y="2"/>
                </a:cubicBezTo>
                <a:cubicBezTo>
                  <a:pt x="1051" y="4"/>
                  <a:pt x="1016" y="22"/>
                  <a:pt x="977" y="30"/>
                </a:cubicBezTo>
                <a:cubicBezTo>
                  <a:pt x="926" y="41"/>
                  <a:pt x="888" y="67"/>
                  <a:pt x="863" y="93"/>
                </a:cubicBezTo>
                <a:cubicBezTo>
                  <a:pt x="839" y="118"/>
                  <a:pt x="803" y="140"/>
                  <a:pt x="782" y="167"/>
                </a:cubicBezTo>
                <a:cubicBezTo>
                  <a:pt x="765" y="189"/>
                  <a:pt x="753" y="215"/>
                  <a:pt x="732" y="238"/>
                </a:cubicBezTo>
                <a:cubicBezTo>
                  <a:pt x="710" y="263"/>
                  <a:pt x="704" y="289"/>
                  <a:pt x="691" y="314"/>
                </a:cubicBezTo>
                <a:cubicBezTo>
                  <a:pt x="680" y="336"/>
                  <a:pt x="669" y="360"/>
                  <a:pt x="654" y="382"/>
                </a:cubicBezTo>
                <a:cubicBezTo>
                  <a:pt x="633" y="416"/>
                  <a:pt x="612" y="453"/>
                  <a:pt x="574" y="482"/>
                </a:cubicBezTo>
                <a:cubicBezTo>
                  <a:pt x="542" y="506"/>
                  <a:pt x="514" y="535"/>
                  <a:pt x="477" y="558"/>
                </a:cubicBezTo>
                <a:cubicBezTo>
                  <a:pt x="441" y="580"/>
                  <a:pt x="416" y="611"/>
                  <a:pt x="375" y="631"/>
                </a:cubicBezTo>
                <a:cubicBezTo>
                  <a:pt x="340" y="648"/>
                  <a:pt x="302" y="667"/>
                  <a:pt x="258" y="673"/>
                </a:cubicBezTo>
                <a:cubicBezTo>
                  <a:pt x="221" y="677"/>
                  <a:pt x="182" y="683"/>
                  <a:pt x="144" y="684"/>
                </a:cubicBezTo>
                <a:cubicBezTo>
                  <a:pt x="101" y="684"/>
                  <a:pt x="57" y="684"/>
                  <a:pt x="14" y="684"/>
                </a:cubicBezTo>
                <a:lnTo>
                  <a:pt x="0" y="684"/>
                </a:lnTo>
              </a:path>
            </a:pathLst>
          </a:custGeom>
          <a:noFill/>
          <a:ln cap="flat" cmpd="sng" w="190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411850" y="5366600"/>
            <a:ext cx="55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source: </a:t>
            </a:r>
            <a:r>
              <a:rPr lang="en" sz="10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https://commons.wikimedia.org/wiki/File:Blausen_0657_MultipolarNeuron.png</a:t>
            </a:r>
            <a:r>
              <a:rPr lang="en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4"/>
          <p:cNvGrpSpPr/>
          <p:nvPr/>
        </p:nvGrpSpPr>
        <p:grpSpPr>
          <a:xfrm>
            <a:off x="1982200" y="4036049"/>
            <a:ext cx="7932600" cy="2102701"/>
            <a:chOff x="1982200" y="4036049"/>
            <a:chExt cx="7932600" cy="2102701"/>
          </a:xfrm>
        </p:grpSpPr>
        <p:pic>
          <p:nvPicPr>
            <p:cNvPr id="411" name="Google Shape;41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3850" y="4036049"/>
              <a:ext cx="2102701" cy="2102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82200" y="4954050"/>
              <a:ext cx="266700" cy="266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3" name="Google Shape;413;p34"/>
            <p:cNvCxnSpPr>
              <a:stCxn id="412" idx="3"/>
            </p:cNvCxnSpPr>
            <p:nvPr/>
          </p:nvCxnSpPr>
          <p:spPr>
            <a:xfrm flipH="1" rot="10800000">
              <a:off x="2248900" y="5082600"/>
              <a:ext cx="4074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34"/>
            <p:cNvCxnSpPr/>
            <p:nvPr/>
          </p:nvCxnSpPr>
          <p:spPr>
            <a:xfrm flipH="1" rot="10800000">
              <a:off x="4540500" y="5082600"/>
              <a:ext cx="4074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5" name="Google Shape;415;p34"/>
            <p:cNvSpPr txBox="1"/>
            <p:nvPr/>
          </p:nvSpPr>
          <p:spPr>
            <a:xfrm>
              <a:off x="4987000" y="4836100"/>
              <a:ext cx="4927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rbel"/>
                  <a:ea typeface="Corbel"/>
                  <a:cs typeface="Corbel"/>
                  <a:sym typeface="Corbel"/>
                </a:rPr>
                <a:t>[0, 0, 0, 1, 0, 0, 0, 0, 0, 0]</a:t>
              </a:r>
              <a:endParaRPr sz="1600"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16" name="Google Shape;416;p34"/>
            <p:cNvCxnSpPr/>
            <p:nvPr/>
          </p:nvCxnSpPr>
          <p:spPr>
            <a:xfrm flipH="1">
              <a:off x="5230200" y="4740150"/>
              <a:ext cx="60000" cy="21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7" name="Google Shape;417;p34"/>
            <p:cNvSpPr txBox="1"/>
            <p:nvPr/>
          </p:nvSpPr>
          <p:spPr>
            <a:xfrm>
              <a:off x="5177825" y="4426375"/>
              <a:ext cx="2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0</a:t>
              </a:r>
              <a:endParaRPr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18" name="Google Shape;418;p34"/>
            <p:cNvCxnSpPr/>
            <p:nvPr/>
          </p:nvCxnSpPr>
          <p:spPr>
            <a:xfrm flipH="1">
              <a:off x="5435000" y="4740150"/>
              <a:ext cx="60000" cy="21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34"/>
            <p:cNvSpPr txBox="1"/>
            <p:nvPr/>
          </p:nvSpPr>
          <p:spPr>
            <a:xfrm>
              <a:off x="5382625" y="4426375"/>
              <a:ext cx="2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0" name="Google Shape;420;p34"/>
            <p:cNvCxnSpPr/>
            <p:nvPr/>
          </p:nvCxnSpPr>
          <p:spPr>
            <a:xfrm flipH="1">
              <a:off x="5611200" y="4740150"/>
              <a:ext cx="60000" cy="21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1" name="Google Shape;421;p34"/>
            <p:cNvSpPr txBox="1"/>
            <p:nvPr/>
          </p:nvSpPr>
          <p:spPr>
            <a:xfrm>
              <a:off x="5558825" y="4426375"/>
              <a:ext cx="2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2" name="Google Shape;422;p34"/>
            <p:cNvCxnSpPr/>
            <p:nvPr/>
          </p:nvCxnSpPr>
          <p:spPr>
            <a:xfrm flipH="1">
              <a:off x="5825525" y="4740150"/>
              <a:ext cx="60000" cy="21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3" name="Google Shape;423;p34"/>
            <p:cNvSpPr txBox="1"/>
            <p:nvPr/>
          </p:nvSpPr>
          <p:spPr>
            <a:xfrm>
              <a:off x="5787400" y="4426375"/>
              <a:ext cx="2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34"/>
            <p:cNvSpPr txBox="1"/>
            <p:nvPr/>
          </p:nvSpPr>
          <p:spPr>
            <a:xfrm>
              <a:off x="6039850" y="4426375"/>
              <a:ext cx="64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...</a:t>
              </a:r>
              <a:endParaRPr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34"/>
            <p:cNvSpPr txBox="1"/>
            <p:nvPr/>
          </p:nvSpPr>
          <p:spPr>
            <a:xfrm>
              <a:off x="6892300" y="4426375"/>
              <a:ext cx="2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9</a:t>
              </a:r>
              <a:endParaRPr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6" name="Google Shape;426;p34"/>
            <p:cNvCxnSpPr/>
            <p:nvPr/>
          </p:nvCxnSpPr>
          <p:spPr>
            <a:xfrm flipH="1">
              <a:off x="6968525" y="4740150"/>
              <a:ext cx="60000" cy="21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7" name="Google Shape;427;p34"/>
          <p:cNvSpPr txBox="1"/>
          <p:nvPr>
            <p:ph type="title"/>
          </p:nvPr>
        </p:nvSpPr>
        <p:spPr>
          <a:xfrm>
            <a:off x="628650" y="1518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r>
              <a:rPr lang="en"/>
              <a:t>: MNIST - handwritten digits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628650" y="1064150"/>
            <a:ext cx="4443900" cy="265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MNIST database of 70,000 images of handwritten digits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 classes: “0”, “1”, …, “9”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28x28 pixel gray scale images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“Hello, world” of machine learning</a:t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725" y="1126775"/>
            <a:ext cx="3883850" cy="23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/>
        </p:nvSpPr>
        <p:spPr>
          <a:xfrm>
            <a:off x="556100" y="3270475"/>
            <a:ext cx="85290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Task:</a:t>
            </a: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given a 28x28 image, train an MLP to output the number it represents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Input:     </a:t>
            </a:r>
            <a:r>
              <a:rPr b="1" i="1"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i="1"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the 28x28 image (expressed as a matrix of pixel values)</a:t>
            </a:r>
            <a:b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Output: </a:t>
            </a:r>
            <a:r>
              <a:rPr i="1"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= the correct class (expressed in one-hot-encoding)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as a linear classifier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02925" y="5396200"/>
            <a:ext cx="4881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By User:ZackWeinberg, based on PNG version by User:Cyc [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CC BY-SA 3.0</a:t>
            </a:r>
            <a:r>
              <a:rPr lang="en" sz="800"/>
              <a:t>], via Wikimedia Commons</a:t>
            </a:r>
            <a:endParaRPr sz="800"/>
          </a:p>
        </p:txBody>
      </p:sp>
      <p:pic>
        <p:nvPicPr>
          <p:cNvPr descr="Svm_separating_hyperplanes_(SVG).svg.png"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00" y="1438281"/>
            <a:ext cx="3867293" cy="3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 flipH="1" rot="10800000">
            <a:off x="5946125" y="3028352"/>
            <a:ext cx="781002" cy="4812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6" name="Google Shape;136;p17"/>
          <p:cNvSpPr/>
          <p:nvPr/>
        </p:nvSpPr>
        <p:spPr>
          <a:xfrm>
            <a:off x="5586480" y="2148600"/>
            <a:ext cx="359700" cy="3747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711120" y="2759400"/>
            <a:ext cx="359700" cy="3753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586480" y="3403400"/>
            <a:ext cx="359700" cy="374700"/>
          </a:xfrm>
          <a:prstGeom prst="ellipse">
            <a:avLst/>
          </a:prstGeom>
          <a:solidFill>
            <a:srgbClr val="FFFFFF"/>
          </a:solidFill>
          <a:ln cap="flat" cmpd="sng" w="255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5946120" y="2387800"/>
            <a:ext cx="765018" cy="500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40" name="Google Shape;140;p17"/>
          <p:cNvSpPr/>
          <p:nvPr/>
        </p:nvSpPr>
        <p:spPr>
          <a:xfrm flipH="1" rot="10800000">
            <a:off x="7098120" y="2958568"/>
            <a:ext cx="266760" cy="4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41" name="Google Shape;141;p17"/>
          <p:cNvSpPr/>
          <p:nvPr/>
        </p:nvSpPr>
        <p:spPr>
          <a:xfrm>
            <a:off x="5586480" y="2089500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lang="en" sz="1600">
                <a:latin typeface="Corbel"/>
                <a:ea typeface="Corbel"/>
                <a:cs typeface="Corbel"/>
                <a:sym typeface="Corbel"/>
              </a:rPr>
              <a:t>2</a:t>
            </a:r>
            <a:endParaRPr b="0" baseline="-2500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586480" y="3339075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lang="en" sz="1600">
                <a:latin typeface="Corbel"/>
                <a:ea typeface="Corbel"/>
                <a:cs typeface="Corbel"/>
                <a:sym typeface="Corbel"/>
              </a:rPr>
              <a:t>1</a:t>
            </a:r>
            <a:endParaRPr b="0" baseline="-2500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 rot="2305741">
            <a:off x="6160023" y="2315311"/>
            <a:ext cx="593200" cy="360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</a:t>
            </a:r>
            <a:r>
              <a:rPr lang="en"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baseline="-25000" lang="en">
                <a:latin typeface="Corbel"/>
                <a:ea typeface="Corbel"/>
                <a:cs typeface="Corbel"/>
                <a:sym typeface="Corbel"/>
              </a:rPr>
              <a:t>2</a:t>
            </a:r>
            <a:endParaRPr b="0" baseline="-25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17"/>
          <p:cNvSpPr/>
          <p:nvPr/>
        </p:nvSpPr>
        <p:spPr>
          <a:xfrm rot="-2023601">
            <a:off x="5832418" y="2884547"/>
            <a:ext cx="781295" cy="354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× </a:t>
            </a:r>
            <a:r>
              <a:rPr lang="en"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baseline="-25000" lang="en">
                <a:latin typeface="Corbel"/>
                <a:ea typeface="Corbel"/>
                <a:cs typeface="Corbel"/>
                <a:sym typeface="Corbel"/>
              </a:rPr>
              <a:t>1</a:t>
            </a:r>
            <a:endParaRPr b="0" baseline="-25000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711840" y="2717800"/>
            <a:ext cx="38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strike="noStrike">
                <a:latin typeface="Arial"/>
                <a:ea typeface="Arial"/>
                <a:cs typeface="Arial"/>
                <a:sym typeface="Arial"/>
              </a:rPr>
              <a:t>+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 flipH="1" rot="10800000">
            <a:off x="8020440" y="2958568"/>
            <a:ext cx="266760" cy="4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47" name="Google Shape;147;p17"/>
          <p:cNvSpPr/>
          <p:nvPr/>
        </p:nvSpPr>
        <p:spPr>
          <a:xfrm>
            <a:off x="7410960" y="2759400"/>
            <a:ext cx="557400" cy="371700"/>
          </a:xfrm>
          <a:prstGeom prst="rect">
            <a:avLst/>
          </a:prstGeom>
          <a:noFill/>
          <a:ln cap="flat" cmpd="sng" w="1907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459560" y="2808200"/>
            <a:ext cx="446400" cy="274000"/>
          </a:xfrm>
          <a:custGeom>
            <a:rect b="b" l="l" r="r" t="t"/>
            <a:pathLst>
              <a:path extrusionOk="0" h="685" w="1240">
                <a:moveTo>
                  <a:pt x="1239" y="6"/>
                </a:moveTo>
                <a:cubicBezTo>
                  <a:pt x="1190" y="9"/>
                  <a:pt x="1143" y="0"/>
                  <a:pt x="1095" y="2"/>
                </a:cubicBezTo>
                <a:cubicBezTo>
                  <a:pt x="1051" y="4"/>
                  <a:pt x="1016" y="22"/>
                  <a:pt x="977" y="30"/>
                </a:cubicBezTo>
                <a:cubicBezTo>
                  <a:pt x="926" y="41"/>
                  <a:pt x="888" y="67"/>
                  <a:pt x="863" y="93"/>
                </a:cubicBezTo>
                <a:cubicBezTo>
                  <a:pt x="839" y="118"/>
                  <a:pt x="803" y="140"/>
                  <a:pt x="782" y="167"/>
                </a:cubicBezTo>
                <a:cubicBezTo>
                  <a:pt x="765" y="189"/>
                  <a:pt x="753" y="215"/>
                  <a:pt x="732" y="238"/>
                </a:cubicBezTo>
                <a:cubicBezTo>
                  <a:pt x="710" y="263"/>
                  <a:pt x="704" y="289"/>
                  <a:pt x="691" y="314"/>
                </a:cubicBezTo>
                <a:cubicBezTo>
                  <a:pt x="680" y="336"/>
                  <a:pt x="669" y="360"/>
                  <a:pt x="654" y="382"/>
                </a:cubicBezTo>
                <a:cubicBezTo>
                  <a:pt x="633" y="416"/>
                  <a:pt x="612" y="453"/>
                  <a:pt x="574" y="482"/>
                </a:cubicBezTo>
                <a:cubicBezTo>
                  <a:pt x="542" y="506"/>
                  <a:pt x="514" y="535"/>
                  <a:pt x="477" y="558"/>
                </a:cubicBezTo>
                <a:cubicBezTo>
                  <a:pt x="441" y="580"/>
                  <a:pt x="416" y="611"/>
                  <a:pt x="375" y="631"/>
                </a:cubicBezTo>
                <a:cubicBezTo>
                  <a:pt x="340" y="648"/>
                  <a:pt x="302" y="667"/>
                  <a:pt x="258" y="673"/>
                </a:cubicBezTo>
                <a:cubicBezTo>
                  <a:pt x="221" y="677"/>
                  <a:pt x="182" y="683"/>
                  <a:pt x="144" y="684"/>
                </a:cubicBezTo>
                <a:cubicBezTo>
                  <a:pt x="101" y="684"/>
                  <a:pt x="57" y="684"/>
                  <a:pt x="14" y="684"/>
                </a:cubicBezTo>
                <a:lnTo>
                  <a:pt x="0" y="684"/>
                </a:lnTo>
              </a:path>
            </a:pathLst>
          </a:custGeom>
          <a:noFill/>
          <a:ln cap="flat" cmpd="sng" w="190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flipH="1" rot="10800000">
            <a:off x="6882223" y="3176774"/>
            <a:ext cx="10206" cy="364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6778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50" name="Google Shape;150;p17"/>
          <p:cNvSpPr/>
          <p:nvPr/>
        </p:nvSpPr>
        <p:spPr>
          <a:xfrm>
            <a:off x="6673355" y="3512025"/>
            <a:ext cx="550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baseline="-25000" lang="en">
                <a:latin typeface="Corbel"/>
                <a:ea typeface="Corbel"/>
                <a:cs typeface="Corbel"/>
                <a:sym typeface="Corbel"/>
              </a:rPr>
              <a:t>0</a:t>
            </a:r>
            <a:endParaRPr b="0" baseline="-25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341000" y="3867150"/>
            <a:ext cx="140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“bias” term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236275" y="4582150"/>
            <a:ext cx="3302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baseline="-25000"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+ x</a:t>
            </a:r>
            <a:r>
              <a:rPr baseline="-25000"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baseline="-25000"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+ w</a:t>
            </a:r>
            <a:r>
              <a:rPr baseline="-25000"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= 0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describes the separating line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5" y="1705597"/>
            <a:ext cx="26384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88" y="1710903"/>
            <a:ext cx="26384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375" y="1710903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problems are linear 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6307100" y="1643700"/>
            <a:ext cx="2836800" cy="412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628650" y="304275"/>
            <a:ext cx="36429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ctivation function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28650" y="1521350"/>
            <a:ext cx="5315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Linear classifier - makes the class “decision” on the neuron’s output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general:</a:t>
            </a:r>
            <a:endParaRPr sz="2400"/>
          </a:p>
          <a:p>
            <a:pPr indent="-43815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Nonlinear</a:t>
            </a:r>
            <a:endParaRPr sz="2400"/>
          </a:p>
          <a:p>
            <a:pPr indent="-43815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Differentiable</a:t>
            </a:r>
            <a:r>
              <a:rPr lang="en" sz="2400"/>
              <a:t> (mostly)</a:t>
            </a:r>
            <a:endParaRPr sz="2400"/>
          </a:p>
          <a:p>
            <a:pPr indent="-43815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Consider range of outputs: </a:t>
            </a:r>
            <a:br>
              <a:rPr lang="en" sz="2400"/>
            </a:br>
            <a:r>
              <a:rPr lang="en" sz="2400"/>
              <a:t>0..1, -1..1, 0..∞</a:t>
            </a:r>
            <a:endParaRPr sz="2400"/>
          </a:p>
          <a:p>
            <a:pPr indent="0" lvl="0" marL="5143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400" y="1689621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400" y="2532396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400" y="3375171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1400" y="4217946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1400" y="5060721"/>
            <a:ext cx="1143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7773000" y="1729075"/>
            <a:ext cx="91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step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773000" y="2571850"/>
            <a:ext cx="12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sigmoid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7773000" y="3260725"/>
            <a:ext cx="147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hyperbolic tangent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773000" y="4257400"/>
            <a:ext cx="12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ReLU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773000" y="5100175"/>
            <a:ext cx="121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softplus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5050588" y="40985"/>
            <a:ext cx="2300203" cy="1478771"/>
            <a:chOff x="1312280" y="1745250"/>
            <a:chExt cx="2700720" cy="1629500"/>
          </a:xfrm>
        </p:grpSpPr>
        <p:sp>
          <p:nvSpPr>
            <p:cNvPr id="180" name="Google Shape;180;p19"/>
            <p:cNvSpPr/>
            <p:nvPr/>
          </p:nvSpPr>
          <p:spPr>
            <a:xfrm flipH="1" rot="10800000">
              <a:off x="1671925" y="2625002"/>
              <a:ext cx="781002" cy="48124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600">
              <a:solidFill>
                <a:srgbClr val="006778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81" name="Google Shape;181;p19"/>
            <p:cNvSpPr/>
            <p:nvPr/>
          </p:nvSpPr>
          <p:spPr>
            <a:xfrm flipH="1" rot="10800000">
              <a:off x="1646720" y="2555618"/>
              <a:ext cx="78046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600">
              <a:solidFill>
                <a:srgbClr val="006778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82" name="Google Shape;182;p19"/>
            <p:cNvSpPr/>
            <p:nvPr/>
          </p:nvSpPr>
          <p:spPr>
            <a:xfrm>
              <a:off x="1312280" y="1745250"/>
              <a:ext cx="359700" cy="374700"/>
            </a:xfrm>
            <a:prstGeom prst="ellipse">
              <a:avLst/>
            </a:prstGeom>
            <a:solidFill>
              <a:srgbClr val="FFFFFF"/>
            </a:solidFill>
            <a:ln cap="flat" cmpd="sng" w="25550">
              <a:solidFill>
                <a:srgbClr val="0067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312280" y="2372450"/>
              <a:ext cx="359700" cy="374700"/>
            </a:xfrm>
            <a:prstGeom prst="ellipse">
              <a:avLst/>
            </a:prstGeom>
            <a:solidFill>
              <a:srgbClr val="FFFFFF"/>
            </a:solidFill>
            <a:ln cap="flat" cmpd="sng" w="25550">
              <a:solidFill>
                <a:srgbClr val="0067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436920" y="2356050"/>
              <a:ext cx="359700" cy="375300"/>
            </a:xfrm>
            <a:prstGeom prst="ellipse">
              <a:avLst/>
            </a:prstGeom>
            <a:solidFill>
              <a:srgbClr val="FFFFFF"/>
            </a:solidFill>
            <a:ln cap="flat" cmpd="sng" w="25550">
              <a:solidFill>
                <a:srgbClr val="0067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312280" y="3000050"/>
              <a:ext cx="359700" cy="374700"/>
            </a:xfrm>
            <a:prstGeom prst="ellipse">
              <a:avLst/>
            </a:prstGeom>
            <a:solidFill>
              <a:srgbClr val="FFFFFF"/>
            </a:solidFill>
            <a:ln cap="flat" cmpd="sng" w="25550">
              <a:solidFill>
                <a:srgbClr val="0067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71920" y="1984450"/>
              <a:ext cx="765018" cy="50041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600">
              <a:solidFill>
                <a:srgbClr val="006778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87" name="Google Shape;187;p19"/>
            <p:cNvSpPr/>
            <p:nvPr/>
          </p:nvSpPr>
          <p:spPr>
            <a:xfrm flipH="1" rot="10800000">
              <a:off x="2823920" y="2555218"/>
              <a:ext cx="266760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600">
              <a:solidFill>
                <a:srgbClr val="006778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88" name="Google Shape;188;p19"/>
            <p:cNvSpPr txBox="1"/>
            <p:nvPr/>
          </p:nvSpPr>
          <p:spPr>
            <a:xfrm>
              <a:off x="2437640" y="2314450"/>
              <a:ext cx="3840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2000" strike="noStrike"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sz="20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 rot="10800000">
              <a:off x="3746240" y="2555218"/>
              <a:ext cx="266760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2600">
              <a:solidFill>
                <a:srgbClr val="006778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190" name="Google Shape;190;p19"/>
            <p:cNvSpPr/>
            <p:nvPr/>
          </p:nvSpPr>
          <p:spPr>
            <a:xfrm>
              <a:off x="3136760" y="2356050"/>
              <a:ext cx="557400" cy="371700"/>
            </a:xfrm>
            <a:prstGeom prst="rect">
              <a:avLst/>
            </a:prstGeom>
            <a:noFill/>
            <a:ln cap="flat" cmpd="sng" w="19075">
              <a:solidFill>
                <a:srgbClr val="0067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185360" y="2404850"/>
              <a:ext cx="446400" cy="274000"/>
            </a:xfrm>
            <a:custGeom>
              <a:rect b="b" l="l" r="r" t="t"/>
              <a:pathLst>
                <a:path extrusionOk="0" h="685" w="1240">
                  <a:moveTo>
                    <a:pt x="1239" y="6"/>
                  </a:moveTo>
                  <a:cubicBezTo>
                    <a:pt x="1190" y="9"/>
                    <a:pt x="1143" y="0"/>
                    <a:pt x="1095" y="2"/>
                  </a:cubicBezTo>
                  <a:cubicBezTo>
                    <a:pt x="1051" y="4"/>
                    <a:pt x="1016" y="22"/>
                    <a:pt x="977" y="30"/>
                  </a:cubicBezTo>
                  <a:cubicBezTo>
                    <a:pt x="926" y="41"/>
                    <a:pt x="888" y="67"/>
                    <a:pt x="863" y="93"/>
                  </a:cubicBezTo>
                  <a:cubicBezTo>
                    <a:pt x="839" y="118"/>
                    <a:pt x="803" y="140"/>
                    <a:pt x="782" y="167"/>
                  </a:cubicBezTo>
                  <a:cubicBezTo>
                    <a:pt x="765" y="189"/>
                    <a:pt x="753" y="215"/>
                    <a:pt x="732" y="238"/>
                  </a:cubicBezTo>
                  <a:cubicBezTo>
                    <a:pt x="710" y="263"/>
                    <a:pt x="704" y="289"/>
                    <a:pt x="691" y="314"/>
                  </a:cubicBezTo>
                  <a:cubicBezTo>
                    <a:pt x="680" y="336"/>
                    <a:pt x="669" y="360"/>
                    <a:pt x="654" y="382"/>
                  </a:cubicBezTo>
                  <a:cubicBezTo>
                    <a:pt x="633" y="416"/>
                    <a:pt x="612" y="453"/>
                    <a:pt x="574" y="482"/>
                  </a:cubicBezTo>
                  <a:cubicBezTo>
                    <a:pt x="542" y="506"/>
                    <a:pt x="514" y="535"/>
                    <a:pt x="477" y="558"/>
                  </a:cubicBezTo>
                  <a:cubicBezTo>
                    <a:pt x="441" y="580"/>
                    <a:pt x="416" y="611"/>
                    <a:pt x="375" y="631"/>
                  </a:cubicBezTo>
                  <a:cubicBezTo>
                    <a:pt x="340" y="648"/>
                    <a:pt x="302" y="667"/>
                    <a:pt x="258" y="673"/>
                  </a:cubicBezTo>
                  <a:cubicBezTo>
                    <a:pt x="221" y="677"/>
                    <a:pt x="182" y="683"/>
                    <a:pt x="144" y="684"/>
                  </a:cubicBezTo>
                  <a:cubicBezTo>
                    <a:pt x="101" y="684"/>
                    <a:pt x="57" y="684"/>
                    <a:pt x="14" y="684"/>
                  </a:cubicBezTo>
                  <a:lnTo>
                    <a:pt x="0" y="684"/>
                  </a:lnTo>
                </a:path>
              </a:pathLst>
            </a:custGeom>
            <a:noFill/>
            <a:ln cap="flat" cmpd="sng" w="190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9"/>
          <p:cNvSpPr/>
          <p:nvPr/>
        </p:nvSpPr>
        <p:spPr>
          <a:xfrm>
            <a:off x="6464875" y="468975"/>
            <a:ext cx="757200" cy="571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19485" l="27927" r="0" t="20723"/>
          <a:stretch/>
        </p:blipFill>
        <p:spPr>
          <a:xfrm>
            <a:off x="2185200" y="1413200"/>
            <a:ext cx="5214600" cy="38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1166715" y="4582150"/>
            <a:ext cx="1404000" cy="809400"/>
          </a:xfrm>
          <a:prstGeom prst="wedgeRoundRectCallout">
            <a:avLst>
              <a:gd fmla="val 3793" name="adj1"/>
              <a:gd fmla="val -90830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Input must be numerical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0"/>
          <p:cNvGrpSpPr/>
          <p:nvPr/>
        </p:nvGrpSpPr>
        <p:grpSpPr>
          <a:xfrm>
            <a:off x="1733760" y="2265600"/>
            <a:ext cx="451200" cy="1979700"/>
            <a:chOff x="1733760" y="2265600"/>
            <a:chExt cx="451200" cy="1979700"/>
          </a:xfrm>
        </p:grpSpPr>
        <p:sp>
          <p:nvSpPr>
            <p:cNvPr id="200" name="Google Shape;200;p20"/>
            <p:cNvSpPr/>
            <p:nvPr/>
          </p:nvSpPr>
          <p:spPr>
            <a:xfrm>
              <a:off x="1733760" y="22656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0,93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733760" y="28364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-0,1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733760" y="33664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0,42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733760" y="38556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0,23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0"/>
          <p:cNvSpPr/>
          <p:nvPr/>
        </p:nvSpPr>
        <p:spPr>
          <a:xfrm>
            <a:off x="3548160" y="997600"/>
            <a:ext cx="1344000" cy="809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Single neuron performs simple calculation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2710440" y="4634800"/>
            <a:ext cx="1404000" cy="523800"/>
          </a:xfrm>
          <a:prstGeom prst="wedgeRoundRectCallout">
            <a:avLst>
              <a:gd fmla="val -9964" name="adj1"/>
              <a:gd fmla="val -114207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connection weighted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960520" y="693200"/>
            <a:ext cx="1438800" cy="584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Output based on task to solve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40" y="2127600"/>
            <a:ext cx="160272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7223760" y="20160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0,07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7223760" y="47920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0,05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223760" y="25712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0,33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7223760" y="42368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223760" y="14608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0,51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7223760" y="3681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7223760" y="312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312120" y="240000"/>
            <a:ext cx="8520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475" lIns="66950" spcFirstLastPara="1" rIns="66950" wrap="square" tIns="3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Feed-forward neural network</a:t>
            </a:r>
            <a:endParaRPr sz="3000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6" name="Google Shape;216;p20"/>
          <p:cNvGrpSpPr/>
          <p:nvPr/>
        </p:nvGrpSpPr>
        <p:grpSpPr>
          <a:xfrm>
            <a:off x="2597265" y="1221800"/>
            <a:ext cx="854495" cy="477900"/>
            <a:chOff x="2368665" y="1374200"/>
            <a:chExt cx="854495" cy="477900"/>
          </a:xfrm>
        </p:grpSpPr>
        <p:sp>
          <p:nvSpPr>
            <p:cNvPr id="217" name="Google Shape;217;p20"/>
            <p:cNvSpPr txBox="1"/>
            <p:nvPr/>
          </p:nvSpPr>
          <p:spPr>
            <a:xfrm>
              <a:off x="2368665" y="1374200"/>
              <a:ext cx="3840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strike="noStrike">
                  <a:latin typeface="Corbel"/>
                  <a:ea typeface="Corbel"/>
                  <a:cs typeface="Corbel"/>
                  <a:sym typeface="Corbel"/>
                </a:rPr>
                <a:t>+</a:t>
              </a:r>
              <a:endParaRPr sz="2400" strike="noStrike"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2665760" y="1427300"/>
              <a:ext cx="557400" cy="371700"/>
            </a:xfrm>
            <a:prstGeom prst="rect">
              <a:avLst/>
            </a:prstGeom>
            <a:noFill/>
            <a:ln cap="flat" cmpd="sng" w="19075">
              <a:solidFill>
                <a:srgbClr val="0067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2714360" y="1476100"/>
              <a:ext cx="446400" cy="274000"/>
            </a:xfrm>
            <a:custGeom>
              <a:rect b="b" l="l" r="r" t="t"/>
              <a:pathLst>
                <a:path extrusionOk="0" h="685" w="1240">
                  <a:moveTo>
                    <a:pt x="1239" y="6"/>
                  </a:moveTo>
                  <a:cubicBezTo>
                    <a:pt x="1190" y="9"/>
                    <a:pt x="1143" y="0"/>
                    <a:pt x="1095" y="2"/>
                  </a:cubicBezTo>
                  <a:cubicBezTo>
                    <a:pt x="1051" y="4"/>
                    <a:pt x="1016" y="22"/>
                    <a:pt x="977" y="30"/>
                  </a:cubicBezTo>
                  <a:cubicBezTo>
                    <a:pt x="926" y="41"/>
                    <a:pt x="888" y="67"/>
                    <a:pt x="863" y="93"/>
                  </a:cubicBezTo>
                  <a:cubicBezTo>
                    <a:pt x="839" y="118"/>
                    <a:pt x="803" y="140"/>
                    <a:pt x="782" y="167"/>
                  </a:cubicBezTo>
                  <a:cubicBezTo>
                    <a:pt x="765" y="189"/>
                    <a:pt x="753" y="215"/>
                    <a:pt x="732" y="238"/>
                  </a:cubicBezTo>
                  <a:cubicBezTo>
                    <a:pt x="710" y="263"/>
                    <a:pt x="704" y="289"/>
                    <a:pt x="691" y="314"/>
                  </a:cubicBezTo>
                  <a:cubicBezTo>
                    <a:pt x="680" y="336"/>
                    <a:pt x="669" y="360"/>
                    <a:pt x="654" y="382"/>
                  </a:cubicBezTo>
                  <a:cubicBezTo>
                    <a:pt x="633" y="416"/>
                    <a:pt x="612" y="453"/>
                    <a:pt x="574" y="482"/>
                  </a:cubicBezTo>
                  <a:cubicBezTo>
                    <a:pt x="542" y="506"/>
                    <a:pt x="514" y="535"/>
                    <a:pt x="477" y="558"/>
                  </a:cubicBezTo>
                  <a:cubicBezTo>
                    <a:pt x="441" y="580"/>
                    <a:pt x="416" y="611"/>
                    <a:pt x="375" y="631"/>
                  </a:cubicBezTo>
                  <a:cubicBezTo>
                    <a:pt x="340" y="648"/>
                    <a:pt x="302" y="667"/>
                    <a:pt x="258" y="673"/>
                  </a:cubicBezTo>
                  <a:cubicBezTo>
                    <a:pt x="221" y="677"/>
                    <a:pt x="182" y="683"/>
                    <a:pt x="144" y="684"/>
                  </a:cubicBezTo>
                  <a:cubicBezTo>
                    <a:pt x="101" y="684"/>
                    <a:pt x="57" y="684"/>
                    <a:pt x="14" y="684"/>
                  </a:cubicBezTo>
                  <a:lnTo>
                    <a:pt x="0" y="684"/>
                  </a:lnTo>
                </a:path>
              </a:pathLst>
            </a:custGeom>
            <a:noFill/>
            <a:ln cap="flat" cmpd="sng" w="190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0"/>
          <p:cNvSpPr/>
          <p:nvPr/>
        </p:nvSpPr>
        <p:spPr>
          <a:xfrm>
            <a:off x="6514800" y="1397800"/>
            <a:ext cx="723900" cy="403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7548460" y="799700"/>
            <a:ext cx="557400" cy="371700"/>
          </a:xfrm>
          <a:prstGeom prst="rect">
            <a:avLst/>
          </a:prstGeom>
          <a:noFill/>
          <a:ln cap="flat" cmpd="sng" w="1907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7597060" y="848500"/>
            <a:ext cx="446400" cy="274000"/>
          </a:xfrm>
          <a:custGeom>
            <a:rect b="b" l="l" r="r" t="t"/>
            <a:pathLst>
              <a:path extrusionOk="0" h="685" w="1240">
                <a:moveTo>
                  <a:pt x="1239" y="6"/>
                </a:moveTo>
                <a:cubicBezTo>
                  <a:pt x="1190" y="9"/>
                  <a:pt x="1143" y="0"/>
                  <a:pt x="1095" y="2"/>
                </a:cubicBezTo>
                <a:cubicBezTo>
                  <a:pt x="1051" y="4"/>
                  <a:pt x="1016" y="22"/>
                  <a:pt x="977" y="30"/>
                </a:cubicBezTo>
                <a:cubicBezTo>
                  <a:pt x="926" y="41"/>
                  <a:pt x="888" y="67"/>
                  <a:pt x="863" y="93"/>
                </a:cubicBezTo>
                <a:cubicBezTo>
                  <a:pt x="839" y="118"/>
                  <a:pt x="803" y="140"/>
                  <a:pt x="782" y="167"/>
                </a:cubicBezTo>
                <a:cubicBezTo>
                  <a:pt x="765" y="189"/>
                  <a:pt x="753" y="215"/>
                  <a:pt x="732" y="238"/>
                </a:cubicBezTo>
                <a:cubicBezTo>
                  <a:pt x="710" y="263"/>
                  <a:pt x="704" y="289"/>
                  <a:pt x="691" y="314"/>
                </a:cubicBezTo>
                <a:cubicBezTo>
                  <a:pt x="680" y="336"/>
                  <a:pt x="669" y="360"/>
                  <a:pt x="654" y="382"/>
                </a:cubicBezTo>
                <a:cubicBezTo>
                  <a:pt x="633" y="416"/>
                  <a:pt x="612" y="453"/>
                  <a:pt x="574" y="482"/>
                </a:cubicBezTo>
                <a:cubicBezTo>
                  <a:pt x="542" y="506"/>
                  <a:pt x="514" y="535"/>
                  <a:pt x="477" y="558"/>
                </a:cubicBezTo>
                <a:cubicBezTo>
                  <a:pt x="441" y="580"/>
                  <a:pt x="416" y="611"/>
                  <a:pt x="375" y="631"/>
                </a:cubicBezTo>
                <a:cubicBezTo>
                  <a:pt x="340" y="648"/>
                  <a:pt x="302" y="667"/>
                  <a:pt x="258" y="673"/>
                </a:cubicBezTo>
                <a:cubicBezTo>
                  <a:pt x="221" y="677"/>
                  <a:pt x="182" y="683"/>
                  <a:pt x="144" y="684"/>
                </a:cubicBezTo>
                <a:cubicBezTo>
                  <a:pt x="101" y="684"/>
                  <a:pt x="57" y="684"/>
                  <a:pt x="14" y="684"/>
                </a:cubicBezTo>
                <a:lnTo>
                  <a:pt x="0" y="684"/>
                </a:lnTo>
              </a:path>
            </a:pathLst>
          </a:custGeom>
          <a:noFill/>
          <a:ln cap="flat" cmpd="sng" w="190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0"/>
          <p:cNvCxnSpPr/>
          <p:nvPr/>
        </p:nvCxnSpPr>
        <p:spPr>
          <a:xfrm flipH="1" rot="10800000">
            <a:off x="3003625" y="5433300"/>
            <a:ext cx="2546100" cy="16500"/>
          </a:xfrm>
          <a:prstGeom prst="straightConnector1">
            <a:avLst/>
          </a:prstGeom>
          <a:noFill/>
          <a:ln cap="flat" cmpd="sng" w="28575">
            <a:solidFill>
              <a:srgbClr val="18DB3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19485" l="27927" r="0" t="20723"/>
          <a:stretch/>
        </p:blipFill>
        <p:spPr>
          <a:xfrm>
            <a:off x="2185200" y="1413200"/>
            <a:ext cx="5214600" cy="385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1733760" y="2265600"/>
            <a:ext cx="451200" cy="1979700"/>
            <a:chOff x="1733760" y="2265600"/>
            <a:chExt cx="451200" cy="1979700"/>
          </a:xfrm>
        </p:grpSpPr>
        <p:sp>
          <p:nvSpPr>
            <p:cNvPr id="230" name="Google Shape;230;p21"/>
            <p:cNvSpPr/>
            <p:nvPr/>
          </p:nvSpPr>
          <p:spPr>
            <a:xfrm>
              <a:off x="1733760" y="22656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0,93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733760" y="28364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-0,1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733760" y="33664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0,42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733760" y="3855600"/>
              <a:ext cx="4512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100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0,23</a:t>
              </a:r>
              <a:endParaRPr b="0" sz="1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1"/>
          <p:cNvSpPr txBox="1"/>
          <p:nvPr/>
        </p:nvSpPr>
        <p:spPr>
          <a:xfrm>
            <a:off x="312120" y="240000"/>
            <a:ext cx="8520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475" lIns="66950" spcFirstLastPara="1" rIns="66950" wrap="square" tIns="33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Feed-forward neural network</a:t>
            </a:r>
            <a:endParaRPr sz="3000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514800" y="1397800"/>
            <a:ext cx="723900" cy="403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 flipH="1" rot="10800000">
            <a:off x="3003625" y="5433300"/>
            <a:ext cx="2546100" cy="16500"/>
          </a:xfrm>
          <a:prstGeom prst="straightConnector1">
            <a:avLst/>
          </a:prstGeom>
          <a:noFill/>
          <a:ln cap="flat" cmpd="sng" w="28575">
            <a:solidFill>
              <a:srgbClr val="18DB3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1"/>
          <p:cNvSpPr txBox="1"/>
          <p:nvPr/>
        </p:nvSpPr>
        <p:spPr>
          <a:xfrm>
            <a:off x="5691075" y="823725"/>
            <a:ext cx="1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Output layer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3881400" y="1042675"/>
            <a:ext cx="13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Hidden layers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149275" y="1749900"/>
            <a:ext cx="138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Input layer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>
            <a:off x="7448550" y="4135450"/>
            <a:ext cx="2000100" cy="157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628650" y="1217275"/>
            <a:ext cx="6763500" cy="421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/>
              <a:t>Usually a non-linear activation after each layer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</a:t>
            </a:r>
            <a:r>
              <a:rPr b="1" lang="en"/>
              <a:t>ReLU</a:t>
            </a:r>
            <a:r>
              <a:rPr lang="en"/>
              <a:t> </a:t>
            </a:r>
            <a:r>
              <a:rPr i="1" lang="en"/>
              <a:t>between the layers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</a:t>
            </a:r>
            <a:r>
              <a:rPr i="1" lang="en"/>
              <a:t>output layer</a:t>
            </a:r>
            <a:r>
              <a:rPr lang="en"/>
              <a:t> we need to consider the task, i.e., what kinds of outputs we want, e.g,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Multi-label classification</a:t>
            </a:r>
            <a:br>
              <a:rPr lang="en"/>
            </a:br>
            <a:r>
              <a:rPr lang="en"/>
              <a:t>each </a:t>
            </a:r>
            <a:r>
              <a:rPr i="1" lang="en"/>
              <a:t>K</a:t>
            </a:r>
            <a:r>
              <a:rPr lang="en"/>
              <a:t> output separate probability (values 0.0-1.0)</a:t>
            </a:r>
            <a:br>
              <a:rPr lang="en"/>
            </a:br>
            <a:r>
              <a:rPr lang="en"/>
              <a:t>→ </a:t>
            </a:r>
            <a:r>
              <a:rPr b="1" lang="en"/>
              <a:t>sigmoid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Multi-class classification</a:t>
            </a:r>
            <a:br>
              <a:rPr lang="en"/>
            </a:br>
            <a:r>
              <a:rPr lang="en"/>
              <a:t>probability distribution over </a:t>
            </a:r>
            <a:r>
              <a:rPr i="1" lang="en"/>
              <a:t>K</a:t>
            </a:r>
            <a:r>
              <a:rPr lang="en"/>
              <a:t> classes (sums to 1.0)</a:t>
            </a:r>
            <a:br>
              <a:rPr lang="en"/>
            </a:br>
            <a:r>
              <a:rPr lang="en"/>
              <a:t>→ </a:t>
            </a:r>
            <a:r>
              <a:rPr b="1" lang="en"/>
              <a:t>softmax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Regression</a:t>
            </a:r>
            <a:br>
              <a:rPr lang="en"/>
            </a:br>
            <a:r>
              <a:rPr lang="en"/>
              <a:t>free range of values → </a:t>
            </a:r>
            <a:r>
              <a:rPr b="1" lang="en"/>
              <a:t>linear</a:t>
            </a:r>
            <a:endParaRPr/>
          </a:p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activation</a:t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7730125" y="1267519"/>
            <a:ext cx="1288975" cy="579100"/>
          </a:xfrm>
          <a:prstGeom prst="flowChartProcess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7594325" y="675550"/>
            <a:ext cx="1560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7730125" y="2526488"/>
            <a:ext cx="1288975" cy="579100"/>
          </a:xfrm>
          <a:prstGeom prst="flowChartProcess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7730125" y="3785456"/>
            <a:ext cx="1288975" cy="579100"/>
          </a:xfrm>
          <a:prstGeom prst="flowChartProcess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7730075" y="5120625"/>
            <a:ext cx="1289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2"/>
          <p:cNvCxnSpPr>
            <a:stCxn id="248" idx="2"/>
            <a:endCxn id="247" idx="0"/>
          </p:cNvCxnSpPr>
          <p:nvPr/>
        </p:nvCxnSpPr>
        <p:spPr>
          <a:xfrm>
            <a:off x="8374625" y="1048150"/>
            <a:ext cx="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2"/>
          <p:cNvCxnSpPr>
            <a:stCxn id="247" idx="2"/>
            <a:endCxn id="254" idx="0"/>
          </p:cNvCxnSpPr>
          <p:nvPr/>
        </p:nvCxnSpPr>
        <p:spPr>
          <a:xfrm>
            <a:off x="8374613" y="1846619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2"/>
          <p:cNvCxnSpPr>
            <a:stCxn id="249" idx="2"/>
            <a:endCxn id="256" idx="0"/>
          </p:cNvCxnSpPr>
          <p:nvPr/>
        </p:nvCxnSpPr>
        <p:spPr>
          <a:xfrm>
            <a:off x="8374613" y="3105588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2"/>
          <p:cNvCxnSpPr>
            <a:stCxn id="250" idx="2"/>
            <a:endCxn id="258" idx="0"/>
          </p:cNvCxnSpPr>
          <p:nvPr/>
        </p:nvCxnSpPr>
        <p:spPr>
          <a:xfrm>
            <a:off x="8374613" y="4364556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2"/>
          <p:cNvSpPr/>
          <p:nvPr/>
        </p:nvSpPr>
        <p:spPr>
          <a:xfrm>
            <a:off x="8029025" y="2049213"/>
            <a:ext cx="691200" cy="3339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ReLU</a:t>
            </a:r>
            <a:endParaRPr sz="900"/>
          </a:p>
        </p:txBody>
      </p:sp>
      <p:cxnSp>
        <p:nvCxnSpPr>
          <p:cNvPr id="259" name="Google Shape;259;p22"/>
          <p:cNvCxnSpPr>
            <a:stCxn id="254" idx="4"/>
            <a:endCxn id="249" idx="0"/>
          </p:cNvCxnSpPr>
          <p:nvPr/>
        </p:nvCxnSpPr>
        <p:spPr>
          <a:xfrm>
            <a:off x="8374625" y="2383113"/>
            <a:ext cx="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2"/>
          <p:cNvSpPr/>
          <p:nvPr/>
        </p:nvSpPr>
        <p:spPr>
          <a:xfrm>
            <a:off x="8029013" y="3318213"/>
            <a:ext cx="691200" cy="3339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ReLU</a:t>
            </a:r>
            <a:endParaRPr sz="900"/>
          </a:p>
        </p:txBody>
      </p:sp>
      <p:cxnSp>
        <p:nvCxnSpPr>
          <p:cNvPr id="260" name="Google Shape;260;p22"/>
          <p:cNvCxnSpPr>
            <a:stCxn id="256" idx="4"/>
            <a:endCxn id="250" idx="0"/>
          </p:cNvCxnSpPr>
          <p:nvPr/>
        </p:nvCxnSpPr>
        <p:spPr>
          <a:xfrm>
            <a:off x="8374613" y="3652113"/>
            <a:ext cx="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2"/>
          <p:cNvSpPr/>
          <p:nvPr/>
        </p:nvSpPr>
        <p:spPr>
          <a:xfrm>
            <a:off x="7811662" y="4575638"/>
            <a:ext cx="1125900" cy="3339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e.g. softmax</a:t>
            </a:r>
            <a:endParaRPr sz="1000"/>
          </a:p>
        </p:txBody>
      </p:sp>
      <p:cxnSp>
        <p:nvCxnSpPr>
          <p:cNvPr id="261" name="Google Shape;261;p22"/>
          <p:cNvCxnSpPr>
            <a:stCxn id="258" idx="4"/>
            <a:endCxn id="251" idx="0"/>
          </p:cNvCxnSpPr>
          <p:nvPr/>
        </p:nvCxnSpPr>
        <p:spPr>
          <a:xfrm>
            <a:off x="8374612" y="4909538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 b="0" l="36580" r="34379" t="0"/>
          <a:stretch/>
        </p:blipFill>
        <p:spPr>
          <a:xfrm>
            <a:off x="6562988" y="3746326"/>
            <a:ext cx="400632" cy="10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0" l="72666" r="0" t="0"/>
          <a:stretch/>
        </p:blipFill>
        <p:spPr>
          <a:xfrm>
            <a:off x="6574753" y="2619247"/>
            <a:ext cx="377100" cy="102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2"/>
          <p:cNvGrpSpPr/>
          <p:nvPr/>
        </p:nvGrpSpPr>
        <p:grpSpPr>
          <a:xfrm>
            <a:off x="4610375" y="4873400"/>
            <a:ext cx="2404800" cy="805500"/>
            <a:chOff x="4594775" y="4904175"/>
            <a:chExt cx="2404800" cy="805500"/>
          </a:xfrm>
        </p:grpSpPr>
        <p:sp>
          <p:nvSpPr>
            <p:cNvPr id="265" name="Google Shape;265;p22"/>
            <p:cNvSpPr txBox="1"/>
            <p:nvPr/>
          </p:nvSpPr>
          <p:spPr>
            <a:xfrm>
              <a:off x="4594775" y="4904175"/>
              <a:ext cx="2404800" cy="80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266" name="Google Shape;26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0074" y="5228878"/>
              <a:ext cx="2313962" cy="413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2"/>
            <p:cNvSpPr txBox="1"/>
            <p:nvPr/>
          </p:nvSpPr>
          <p:spPr>
            <a:xfrm>
              <a:off x="5033295" y="4904175"/>
              <a:ext cx="1527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rbel"/>
                  <a:ea typeface="Corbel"/>
                  <a:cs typeface="Corbel"/>
                  <a:sym typeface="Corbel"/>
                </a:rPr>
                <a:t>softmax:</a:t>
              </a:r>
              <a:endParaRPr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5208494" y="392625"/>
            <a:ext cx="882900" cy="579000"/>
          </a:xfrm>
          <a:prstGeom prst="rect">
            <a:avLst/>
          </a:prstGeom>
          <a:noFill/>
          <a:ln cap="flat" cmpd="sng" w="1907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5285481" y="468654"/>
            <a:ext cx="707141" cy="426885"/>
          </a:xfrm>
          <a:custGeom>
            <a:rect b="b" l="l" r="r" t="t"/>
            <a:pathLst>
              <a:path extrusionOk="0" h="685" w="1240">
                <a:moveTo>
                  <a:pt x="1239" y="6"/>
                </a:moveTo>
                <a:cubicBezTo>
                  <a:pt x="1190" y="9"/>
                  <a:pt x="1143" y="0"/>
                  <a:pt x="1095" y="2"/>
                </a:cubicBezTo>
                <a:cubicBezTo>
                  <a:pt x="1051" y="4"/>
                  <a:pt x="1016" y="22"/>
                  <a:pt x="977" y="30"/>
                </a:cubicBezTo>
                <a:cubicBezTo>
                  <a:pt x="926" y="41"/>
                  <a:pt x="888" y="67"/>
                  <a:pt x="863" y="93"/>
                </a:cubicBezTo>
                <a:cubicBezTo>
                  <a:pt x="839" y="118"/>
                  <a:pt x="803" y="140"/>
                  <a:pt x="782" y="167"/>
                </a:cubicBezTo>
                <a:cubicBezTo>
                  <a:pt x="765" y="189"/>
                  <a:pt x="753" y="215"/>
                  <a:pt x="732" y="238"/>
                </a:cubicBezTo>
                <a:cubicBezTo>
                  <a:pt x="710" y="263"/>
                  <a:pt x="704" y="289"/>
                  <a:pt x="691" y="314"/>
                </a:cubicBezTo>
                <a:cubicBezTo>
                  <a:pt x="680" y="336"/>
                  <a:pt x="669" y="360"/>
                  <a:pt x="654" y="382"/>
                </a:cubicBezTo>
                <a:cubicBezTo>
                  <a:pt x="633" y="416"/>
                  <a:pt x="612" y="453"/>
                  <a:pt x="574" y="482"/>
                </a:cubicBezTo>
                <a:cubicBezTo>
                  <a:pt x="542" y="506"/>
                  <a:pt x="514" y="535"/>
                  <a:pt x="477" y="558"/>
                </a:cubicBezTo>
                <a:cubicBezTo>
                  <a:pt x="441" y="580"/>
                  <a:pt x="416" y="611"/>
                  <a:pt x="375" y="631"/>
                </a:cubicBezTo>
                <a:cubicBezTo>
                  <a:pt x="340" y="648"/>
                  <a:pt x="302" y="667"/>
                  <a:pt x="258" y="673"/>
                </a:cubicBezTo>
                <a:cubicBezTo>
                  <a:pt x="221" y="677"/>
                  <a:pt x="182" y="683"/>
                  <a:pt x="144" y="684"/>
                </a:cubicBezTo>
                <a:cubicBezTo>
                  <a:pt x="101" y="684"/>
                  <a:pt x="57" y="684"/>
                  <a:pt x="14" y="684"/>
                </a:cubicBezTo>
                <a:lnTo>
                  <a:pt x="0" y="684"/>
                </a:lnTo>
              </a:path>
            </a:pathLst>
          </a:custGeom>
          <a:noFill/>
          <a:ln cap="flat" cmpd="sng" w="190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19485" l="27927" r="0" t="20723"/>
          <a:stretch/>
        </p:blipFill>
        <p:spPr>
          <a:xfrm>
            <a:off x="2185200" y="1413200"/>
            <a:ext cx="5214600" cy="38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/>
          <p:nvPr/>
        </p:nvSpPr>
        <p:spPr>
          <a:xfrm>
            <a:off x="1733760" y="2265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0,93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1733760" y="283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-0,1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733760" y="336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0,42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1733760" y="3855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0,23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7772400" y="2260000"/>
            <a:ext cx="1296000" cy="991200"/>
          </a:xfrm>
          <a:prstGeom prst="wedgeRoundRectCallout">
            <a:avLst>
              <a:gd fmla="val 18244" name="adj1"/>
              <a:gd fmla="val -83824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We need labeled data to be able to check for errors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7223760" y="20160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0,07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7223760" y="47920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0,05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7223760" y="25712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0,33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7223760" y="42368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7223760" y="14608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0,51</a:t>
            </a:r>
            <a:endParaRPr b="1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7223760" y="36816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7223760" y="3126400"/>
            <a:ext cx="45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0,02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40" y="2127600"/>
            <a:ext cx="160272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/>
          <p:nvPr/>
        </p:nvSpPr>
        <p:spPr>
          <a:xfrm>
            <a:off x="7955280" y="1016000"/>
            <a:ext cx="822900" cy="914400"/>
          </a:xfrm>
          <a:prstGeom prst="wedgeRoundRectCallout">
            <a:avLst>
              <a:gd fmla="val -72135" name="adj1"/>
              <a:gd fmla="val 21603" name="adj2"/>
              <a:gd fmla="val 0" name="adj3"/>
            </a:avLst>
          </a:prstGeom>
          <a:solidFill>
            <a:srgbClr val="D0DCED"/>
          </a:solidFill>
          <a:ln cap="flat" cmpd="sng" w="9525">
            <a:solidFill>
              <a:srgbClr val="830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“Bear? It should be dog”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 txBox="1"/>
          <p:nvPr>
            <p:ph idx="4294967295" type="title"/>
          </p:nvPr>
        </p:nvSpPr>
        <p:spPr>
          <a:xfrm>
            <a:off x="311700" y="240475"/>
            <a:ext cx="4888500" cy="121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Learning the weights</a:t>
            </a:r>
            <a:endParaRPr sz="3000"/>
          </a:p>
        </p:txBody>
      </p:sp>
      <p:cxnSp>
        <p:nvCxnSpPr>
          <p:cNvPr id="291" name="Google Shape;291;p23"/>
          <p:cNvCxnSpPr/>
          <p:nvPr/>
        </p:nvCxnSpPr>
        <p:spPr>
          <a:xfrm flipH="1" rot="10800000">
            <a:off x="3003625" y="5433300"/>
            <a:ext cx="2546100" cy="16500"/>
          </a:xfrm>
          <a:prstGeom prst="straightConnector1">
            <a:avLst/>
          </a:prstGeom>
          <a:noFill/>
          <a:ln cap="flat" cmpd="sng" w="28575">
            <a:solidFill>
              <a:srgbClr val="18DB3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