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715000" cx="9144000"/>
  <p:notesSz cx="6858000" cy="9144000"/>
  <p:embeddedFontLst>
    <p:embeddedFont>
      <p:font typeface="Corbel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Corbel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orbel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rbel-boldItalic.fntdata"/><Relationship Id="rId30" Type="http://schemas.openxmlformats.org/officeDocument/2006/relationships/font" Target="fonts/Corbel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fdbbf071_0_72:notes"/>
          <p:cNvSpPr txBox="1"/>
          <p:nvPr>
            <p:ph idx="1" type="body"/>
          </p:nvPr>
        </p:nvSpPr>
        <p:spPr>
          <a:xfrm>
            <a:off x="685800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4dfdbbf071_0_72:notes"/>
          <p:cNvSpPr/>
          <p:nvPr>
            <p:ph idx="2" type="sldImg"/>
          </p:nvPr>
        </p:nvSpPr>
        <p:spPr>
          <a:xfrm>
            <a:off x="426829" y="686202"/>
            <a:ext cx="6004500" cy="3428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b97cd0d1c_1_18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b97cd0d1c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68a805ea8_0_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68a805e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b8328b9ca_0_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b8328b9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fd50f37b5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fd50f3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e9ddd76f4_0_4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e9ddd76f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fd50f37b5_0_1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fd50f37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fd50f37b5_0_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fd50f37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5ce5fa677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b5ce5fa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b5ce5fa677_0_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b5ce5fa6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b55b856f32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b55b856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15151ad6f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15151ad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b55b856f32_0_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b55b856f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c234c8b68_0_6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c234c8b6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15151ad6f_0_35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15151ad6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bae3fb290_0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bae3fb2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c234c8b68_0_1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c234c8b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2f461f5c7_0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2f461f5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b97cd0d1c_1_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b97cd0d1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c1162738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c11627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15151ad6f_0_44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15151ad6f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c234c8b68_0_2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c234c8b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b8328b9ca_0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b8328b9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5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0" type="dt"/>
          </p:nvPr>
        </p:nvSpPr>
        <p:spPr>
          <a:xfrm>
            <a:off x="228600" y="5296958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228600" y="1447614"/>
            <a:ext cx="45567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28600" y="3643550"/>
            <a:ext cx="45567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" y="249893"/>
            <a:ext cx="1113530" cy="638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photo">
  <p:cSld name="Title and photo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2686050" y="5296959"/>
            <a:ext cx="355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5479" y="0"/>
            <a:ext cx="1114669" cy="77871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/>
          <p:nvPr>
            <p:ph idx="2" type="pic"/>
          </p:nvPr>
        </p:nvSpPr>
        <p:spPr>
          <a:xfrm>
            <a:off x="628650" y="1539875"/>
            <a:ext cx="78867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tally blank slide" showMasterSp="0">
  <p:cSld name="BLANK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>
              <a:spcBef>
                <a:spcPts val="7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375"/>
              </a:spcBef>
              <a:spcAft>
                <a:spcPts val="0"/>
              </a:spcAft>
              <a:buSzPts val="1500"/>
              <a:buChar char="•"/>
              <a:defRPr/>
            </a:lvl3pPr>
            <a:lvl4pPr indent="-314325" lvl="3" marL="1828800" rtl="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rtl="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5pPr>
            <a:lvl6pPr indent="-314325" lvl="5" marL="2743200" rtl="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rtl="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rtl="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rtl="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dule title slide" showMasterSp="0">
  <p:cSld name="Module 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890755.jpg" id="79" name="Google Shape;7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64000" y="1481668"/>
            <a:ext cx="5080000" cy="4233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SClogo.eps" id="80" name="Google Shape;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2091" y="251354"/>
            <a:ext cx="1004887" cy="5344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nsikuva.jpg" id="81" name="Google Shape;8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SClogo.eps" id="82" name="Google Shape;8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6203" y="137199"/>
            <a:ext cx="1177925" cy="7213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type="ctrTitle"/>
          </p:nvPr>
        </p:nvSpPr>
        <p:spPr>
          <a:xfrm>
            <a:off x="2382578" y="4123172"/>
            <a:ext cx="77724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 sz="3556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+ PRAC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228600" y="1447614"/>
            <a:ext cx="45567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228600" y="3643550"/>
            <a:ext cx="45567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228600" y="5296958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1" y="249893"/>
            <a:ext cx="1110996" cy="636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7942" y="142625"/>
            <a:ext cx="1076504" cy="733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" type="secHead">
  <p:cSld name="SECTION_HEADER">
    <p:bg>
      <p:bgPr>
        <a:solidFill>
          <a:srgbClr val="0082BB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23888" y="1447272"/>
            <a:ext cx="7886700" cy="23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23888" y="3824553"/>
            <a:ext cx="78867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2686050" y="5296959"/>
            <a:ext cx="355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278511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5479" y="0"/>
            <a:ext cx="1114669" cy="77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8650" y="1521354"/>
            <a:ext cx="38862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29150" y="1521354"/>
            <a:ext cx="38862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2686050" y="5296959"/>
            <a:ext cx="355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5479" y="0"/>
            <a:ext cx="1114669" cy="77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2686050" y="5296959"/>
            <a:ext cx="355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5479" y="0"/>
            <a:ext cx="1114669" cy="77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2686050" y="5296959"/>
            <a:ext cx="355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5479" y="0"/>
            <a:ext cx="1114669" cy="77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code">
  <p:cSld name="Title + co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2686050" y="5296959"/>
            <a:ext cx="355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673100" y="1498600"/>
            <a:ext cx="6191400" cy="3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8" name="Google Shape;5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5479" y="0"/>
            <a:ext cx="1114669" cy="77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de and text">
  <p:cSld name="Title, code and 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2686050" y="5296959"/>
            <a:ext cx="355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673100" y="1498600"/>
            <a:ext cx="39600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633100" y="1504950"/>
            <a:ext cx="39600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5" name="Google Shape;6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5479" y="0"/>
            <a:ext cx="1114669" cy="77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rbel"/>
              <a:buNone/>
              <a:defRPr b="0" i="0" sz="3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2686050" y="5296959"/>
            <a:ext cx="355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4779128"/>
            <a:ext cx="424500" cy="936000"/>
          </a:xfrm>
          <a:prstGeom prst="rect">
            <a:avLst/>
          </a:prstGeom>
          <a:solidFill>
            <a:srgbClr val="0082BB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8610600" y="5455920"/>
            <a:ext cx="289500" cy="258900"/>
          </a:xfrm>
          <a:prstGeom prst="rect">
            <a:avLst/>
          </a:prstGeom>
          <a:solidFill>
            <a:srgbClr val="0082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7543800" y="4953000"/>
            <a:ext cx="1066800" cy="503100"/>
          </a:xfrm>
          <a:prstGeom prst="rect">
            <a:avLst/>
          </a:prstGeom>
          <a:solidFill>
            <a:srgbClr val="0082BB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610600" y="4450874"/>
            <a:ext cx="533400" cy="503100"/>
          </a:xfrm>
          <a:prstGeom prst="rect">
            <a:avLst/>
          </a:prstGeom>
          <a:solidFill>
            <a:srgbClr val="0082BB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hyperlink" Target="https://arxiv.org/abs/1811.06965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hyperlink" Target="https://huggingface.co/docs/text-generation-inference/en/conceptual/tensor_parallelis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wiki.apache.org/confluence/display/MXNET/Single+machine+All+Reduce+Topology-aware+Communication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Relationship Id="rId7" Type="http://schemas.openxmlformats.org/officeDocument/2006/relationships/hyperlink" Target="https://docs.csc.fi/support/tutorials/gpu-ml/#using-multiple-cpus-for-data-pre-process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csc.fi/support/tutorials/ml-ll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ytorch.org/docs/stable/generated/torch.nn.DataParallel.html#torch.nn.DataParalle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csc.fi/support/tutorials/ml-multi/#pytorch-ddp" TargetMode="External"/><Relationship Id="rId4" Type="http://schemas.openxmlformats.org/officeDocument/2006/relationships/hyperlink" Target="https://github.com/CSCfi/pytorch-ddp-exampl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csc.fi/support/tutorials/gpu-ml/#tools-for-monitoring-gpu-utilization" TargetMode="External"/><Relationship Id="rId4" Type="http://schemas.openxmlformats.org/officeDocument/2006/relationships/hyperlink" Target="https://docs.csc.fi/support/tutorials/gpu-ml/#tools-for-monitoring-gpu-utilization" TargetMode="External"/><Relationship Id="rId5" Type="http://schemas.openxmlformats.org/officeDocument/2006/relationships/hyperlink" Target="https://docs.csc.fi/apps/pytorch/#pytorch-profil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ytorch.org/docs/stable/amp.html" TargetMode="External"/><Relationship Id="rId4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pdf/1609.08144.pdf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hyperlink" Target="https://arxiv.org/abs/2101.03961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www.microsoft.com/en-us/research/blog/deepspeed-extreme-scale-model-training-for-everyon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ctrTitle"/>
          </p:nvPr>
        </p:nvSpPr>
        <p:spPr>
          <a:xfrm>
            <a:off x="228600" y="1447614"/>
            <a:ext cx="45567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11"/>
              <a:t>Lecture 6: </a:t>
            </a:r>
            <a:br>
              <a:rPr lang="en" sz="3111"/>
            </a:br>
            <a:r>
              <a:rPr lang="en" sz="3111"/>
              <a:t>GPU utilization and </a:t>
            </a:r>
            <a:endParaRPr sz="3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111"/>
              <a:t>using multiple GPUs</a:t>
            </a:r>
            <a:endParaRPr sz="3111"/>
          </a:p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228600" y="3643550"/>
            <a:ext cx="4556700" cy="13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Practical deep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75" y="2189900"/>
            <a:ext cx="7850160" cy="35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>
            <p:ph idx="4294967295" type="body"/>
          </p:nvPr>
        </p:nvSpPr>
        <p:spPr>
          <a:xfrm>
            <a:off x="304800" y="977900"/>
            <a:ext cx="8264400" cy="105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rgbClr val="464F55"/>
                </a:solidFill>
              </a:rPr>
              <a:t>i</a:t>
            </a:r>
            <a:r>
              <a:rPr lang="en" sz="2400">
                <a:solidFill>
                  <a:srgbClr val="464F55"/>
                </a:solidFill>
              </a:rPr>
              <a:t>mproves both the memory and compute efficiency by partitioning layers into stages that are processed in parallel</a:t>
            </a:r>
            <a:endParaRPr i="1" sz="2400" strike="sng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4"/>
          <p:cNvSpPr txBox="1"/>
          <p:nvPr>
            <p:ph idx="4294967295" type="title"/>
          </p:nvPr>
        </p:nvSpPr>
        <p:spPr>
          <a:xfrm>
            <a:off x="467544" y="217207"/>
            <a:ext cx="8229600" cy="82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parallelism</a:t>
            </a:r>
            <a:endParaRPr sz="3300"/>
          </a:p>
        </p:txBody>
      </p:sp>
      <p:sp>
        <p:nvSpPr>
          <p:cNvPr id="194" name="Google Shape;194;p24"/>
          <p:cNvSpPr txBox="1"/>
          <p:nvPr/>
        </p:nvSpPr>
        <p:spPr>
          <a:xfrm>
            <a:off x="6536975" y="5264725"/>
            <a:ext cx="24963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from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https://arxiv.org/abs/1811.06965</a:t>
            </a:r>
            <a:r>
              <a:rPr lang="en" sz="800"/>
              <a:t>  </a:t>
            </a:r>
            <a:endParaRPr sz="800"/>
          </a:p>
        </p:txBody>
      </p:sp>
      <p:sp>
        <p:nvSpPr>
          <p:cNvPr id="195" name="Google Shape;195;p24"/>
          <p:cNvSpPr txBox="1"/>
          <p:nvPr/>
        </p:nvSpPr>
        <p:spPr>
          <a:xfrm>
            <a:off x="3423875" y="5360325"/>
            <a:ext cx="151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</a:rPr>
              <a:t>microbatches</a:t>
            </a:r>
            <a:endParaRPr b="1" sz="1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196" name="Google Shape;196;p24"/>
          <p:cNvCxnSpPr/>
          <p:nvPr/>
        </p:nvCxnSpPr>
        <p:spPr>
          <a:xfrm rot="10800000">
            <a:off x="3476475" y="5106675"/>
            <a:ext cx="23040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4"/>
          <p:cNvCxnSpPr/>
          <p:nvPr/>
        </p:nvCxnSpPr>
        <p:spPr>
          <a:xfrm rot="10800000">
            <a:off x="3666950" y="5096100"/>
            <a:ext cx="1698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4"/>
          <p:cNvCxnSpPr/>
          <p:nvPr/>
        </p:nvCxnSpPr>
        <p:spPr>
          <a:xfrm rot="10800000">
            <a:off x="3905425" y="5106625"/>
            <a:ext cx="91200" cy="3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4"/>
          <p:cNvCxnSpPr/>
          <p:nvPr/>
        </p:nvCxnSpPr>
        <p:spPr>
          <a:xfrm flipH="1" rot="10800000">
            <a:off x="4166475" y="5086100"/>
            <a:ext cx="399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idx="4294967295" type="title"/>
          </p:nvPr>
        </p:nvSpPr>
        <p:spPr>
          <a:xfrm>
            <a:off x="467544" y="217207"/>
            <a:ext cx="8229600" cy="82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</a:t>
            </a:r>
            <a:r>
              <a:rPr lang="en"/>
              <a:t> parallelism</a:t>
            </a:r>
            <a:endParaRPr sz="3300"/>
          </a:p>
        </p:txBody>
      </p:sp>
      <p:sp>
        <p:nvSpPr>
          <p:cNvPr id="205" name="Google Shape;205;p25"/>
          <p:cNvSpPr txBox="1"/>
          <p:nvPr>
            <p:ph idx="4294967295" type="body"/>
          </p:nvPr>
        </p:nvSpPr>
        <p:spPr>
          <a:xfrm>
            <a:off x="304800" y="977900"/>
            <a:ext cx="8264400" cy="105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rgbClr val="464F55"/>
                </a:solidFill>
              </a:rPr>
              <a:t>each GPU processes only a slice of a tensor</a:t>
            </a:r>
            <a:endParaRPr sz="2400">
              <a:solidFill>
                <a:srgbClr val="464F55"/>
              </a:solidFill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rgbClr val="464F55"/>
                </a:solidFill>
              </a:rPr>
              <a:t>full tensor is </a:t>
            </a:r>
            <a:r>
              <a:rPr lang="en" sz="2400">
                <a:solidFill>
                  <a:srgbClr val="464F55"/>
                </a:solidFill>
              </a:rPr>
              <a:t>only aggregated for operations that require it</a:t>
            </a:r>
            <a:endParaRPr i="1" sz="2400" strike="sng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050" y="2183425"/>
            <a:ext cx="5995910" cy="33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1692300" y="5420100"/>
            <a:ext cx="5759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from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https://huggingface.co/docs/text-generation-inference/en/conceptual/tensor_parallelism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idx="4294967295" type="body"/>
          </p:nvPr>
        </p:nvSpPr>
        <p:spPr>
          <a:xfrm>
            <a:off x="304800" y="825500"/>
            <a:ext cx="7649700" cy="105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rgbClr val="464F55"/>
                </a:solidFill>
              </a:rPr>
              <a:t>In data parallelism, we need to gather all gradients and to send the mean of the gradients back to all GPUs </a:t>
            </a:r>
            <a:endParaRPr i="1" sz="2400" strike="sng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26"/>
          <p:cNvSpPr txBox="1"/>
          <p:nvPr>
            <p:ph idx="4294967295" type="title"/>
          </p:nvPr>
        </p:nvSpPr>
        <p:spPr>
          <a:xfrm>
            <a:off x="467544" y="217207"/>
            <a:ext cx="8229600" cy="82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parallelism: </a:t>
            </a:r>
            <a:r>
              <a:rPr lang="en" sz="3300"/>
              <a:t>MPI a</a:t>
            </a:r>
            <a:r>
              <a:rPr lang="en" sz="3300"/>
              <a:t>llreduce</a:t>
            </a:r>
            <a:endParaRPr sz="3300"/>
          </a:p>
        </p:txBody>
      </p:sp>
      <p:sp>
        <p:nvSpPr>
          <p:cNvPr id="214" name="Google Shape;214;p26"/>
          <p:cNvSpPr txBox="1"/>
          <p:nvPr/>
        </p:nvSpPr>
        <p:spPr>
          <a:xfrm>
            <a:off x="1539325" y="5417122"/>
            <a:ext cx="7494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Images from: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https://cwiki.apache.org/confluence/display/MXNET/Single+machine+All+Reduce+Topology-aware+Communication</a:t>
            </a:r>
            <a:r>
              <a:rPr lang="en" sz="1000"/>
              <a:t> </a:t>
            </a:r>
            <a:endParaRPr sz="1000"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25" y="2034677"/>
            <a:ext cx="2574350" cy="30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 rotWithShape="1">
          <a:blip r:embed="rId5">
            <a:alphaModFix/>
          </a:blip>
          <a:srcRect b="0" l="1653" r="1653" t="0"/>
          <a:stretch/>
        </p:blipFill>
        <p:spPr>
          <a:xfrm>
            <a:off x="3117575" y="2034677"/>
            <a:ext cx="2574350" cy="3382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85300" y="2034677"/>
            <a:ext cx="2574350" cy="30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623888" y="1447272"/>
            <a:ext cx="7886700" cy="237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GPUs efficiently with PyTorch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623888" y="3824553"/>
            <a:ext cx="7886700" cy="125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442950" y="2655003"/>
            <a:ext cx="8476200" cy="129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rgbClr val="464F55"/>
                </a:solidFill>
              </a:rPr>
              <a:t>Reserve enough CPU cores per GPU, 7 cores/GPU on LUMI</a:t>
            </a:r>
            <a:endParaRPr sz="2400">
              <a:solidFill>
                <a:srgbClr val="464F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64F55"/>
              </a:solidFill>
            </a:endParaRPr>
          </a:p>
        </p:txBody>
      </p:sp>
      <p:sp>
        <p:nvSpPr>
          <p:cNvPr id="229" name="Google Shape;229;p28"/>
          <p:cNvSpPr txBox="1"/>
          <p:nvPr>
            <p:ph type="title"/>
          </p:nvPr>
        </p:nvSpPr>
        <p:spPr>
          <a:xfrm>
            <a:off x="467544" y="141007"/>
            <a:ext cx="8229600" cy="82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Using multiple CPUs for ETL</a:t>
            </a:r>
            <a:endParaRPr sz="3300"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150" y="1075422"/>
            <a:ext cx="688700" cy="9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7700" y="1236561"/>
            <a:ext cx="1772929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4172" y="1103377"/>
            <a:ext cx="1509825" cy="109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4738" y="1890866"/>
            <a:ext cx="873414" cy="77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8"/>
          <p:cNvCxnSpPr>
            <a:endCxn id="231" idx="1"/>
          </p:cNvCxnSpPr>
          <p:nvPr/>
        </p:nvCxnSpPr>
        <p:spPr>
          <a:xfrm flipH="1" rot="10800000">
            <a:off x="2605100" y="1665261"/>
            <a:ext cx="882600" cy="1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8"/>
          <p:cNvCxnSpPr>
            <a:endCxn id="232" idx="1"/>
          </p:cNvCxnSpPr>
          <p:nvPr/>
        </p:nvCxnSpPr>
        <p:spPr>
          <a:xfrm flipH="1" rot="10800000">
            <a:off x="5418672" y="1651945"/>
            <a:ext cx="985500" cy="1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8"/>
          <p:cNvSpPr txBox="1"/>
          <p:nvPr/>
        </p:nvSpPr>
        <p:spPr>
          <a:xfrm>
            <a:off x="2518200" y="2208894"/>
            <a:ext cx="1056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EXTRACT</a:t>
            </a:r>
            <a:endParaRPr b="1"/>
          </a:p>
        </p:txBody>
      </p:sp>
      <p:sp>
        <p:nvSpPr>
          <p:cNvPr id="237" name="Google Shape;237;p28"/>
          <p:cNvSpPr txBox="1"/>
          <p:nvPr/>
        </p:nvSpPr>
        <p:spPr>
          <a:xfrm>
            <a:off x="3714900" y="2208881"/>
            <a:ext cx="131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TRANSFORM</a:t>
            </a:r>
            <a:endParaRPr b="1"/>
          </a:p>
        </p:txBody>
      </p:sp>
      <p:sp>
        <p:nvSpPr>
          <p:cNvPr id="238" name="Google Shape;238;p28"/>
          <p:cNvSpPr txBox="1"/>
          <p:nvPr/>
        </p:nvSpPr>
        <p:spPr>
          <a:xfrm>
            <a:off x="5260625" y="2208881"/>
            <a:ext cx="1056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LOAD</a:t>
            </a:r>
            <a:endParaRPr b="1"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457200" y="3810328"/>
            <a:ext cx="8476200" cy="129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rgbClr val="464F55"/>
                </a:solidFill>
              </a:rPr>
              <a:t>Use multiple workers (processes) i</a:t>
            </a:r>
            <a:r>
              <a:rPr lang="en" sz="2400">
                <a:solidFill>
                  <a:srgbClr val="464F55"/>
                </a:solidFill>
              </a:rPr>
              <a:t>n PyTorch DataLoader:</a:t>
            </a:r>
            <a:endParaRPr sz="2400">
              <a:solidFill>
                <a:srgbClr val="464F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64F55"/>
              </a:solidFill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1219350" y="4444200"/>
            <a:ext cx="6726000" cy="741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torch.utils.data.DataLoader(...,</a:t>
            </a:r>
            <a:br>
              <a:rPr lang="en" sz="18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                 num_workers=N)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457200" y="5171367"/>
            <a:ext cx="8476200" cy="74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https://docs.csc.fi/support/tutorials/gpu-ml/#using-multiple-cpus-for-data-pre-processing</a:t>
            </a:r>
            <a:r>
              <a:rPr lang="en" sz="1600">
                <a:solidFill>
                  <a:srgbClr val="464F55"/>
                </a:solidFill>
              </a:rPr>
              <a:t> </a:t>
            </a:r>
            <a:endParaRPr sz="1600">
              <a:solidFill>
                <a:srgbClr val="464F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64F55"/>
              </a:solidFill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1202400" y="3313050"/>
            <a:ext cx="6726000" cy="462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#SBATCH --cpus-per-task=7</a:t>
            </a:r>
            <a:endParaRPr sz="1800">
              <a:solidFill>
                <a:srgbClr val="464F5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ultiple GPUs in PyTorch: data parallelism</a:t>
            </a:r>
            <a:endParaRPr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900"/>
              <a:buChar char="-"/>
            </a:pPr>
            <a:r>
              <a:rPr lang="en" sz="2200"/>
              <a:t>DataParallel (DP)</a:t>
            </a:r>
            <a:endParaRPr sz="22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multiple GPUs, </a:t>
            </a:r>
            <a:r>
              <a:rPr lang="en" sz="1900"/>
              <a:t>single-node (machine) only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minimal code change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implemented with multi-threading which is suboptimal for Python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i="1" lang="en" sz="1900"/>
              <a:t>not recommended, use it only for most trivial cases…</a:t>
            </a:r>
            <a:endParaRPr i="1"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-"/>
            </a:pPr>
            <a:r>
              <a:rPr lang="en" sz="2200"/>
              <a:t>DistributedDataParallel (DDP)</a:t>
            </a:r>
            <a:endParaRPr sz="22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multiple GPUs, single- or multi-node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requires a bigger code change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uses a dedicated Python process for each GPU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i="1" lang="en" sz="1900"/>
              <a:t>recommended for all data parallel cases!</a:t>
            </a:r>
            <a:endParaRPr i="1"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/>
              <a:t>Multi-GPU in </a:t>
            </a:r>
            <a:r>
              <a:rPr lang="en" sz="3100"/>
              <a:t>PyTorch: beyond data parallelism</a:t>
            </a:r>
            <a:endParaRPr sz="3100"/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628650" y="1140349"/>
            <a:ext cx="7886700" cy="447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For models with billions of parameters that cannot fit into a single GPU</a:t>
            </a:r>
            <a:endParaRPr sz="20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-"/>
            </a:pPr>
            <a:r>
              <a:rPr lang="en" sz="2000"/>
              <a:t>DeepSpeed</a:t>
            </a:r>
            <a:endParaRPr sz="20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open-source framework by Microsoft, works with PyTorch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enables scaling up to ~1000 GPUs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3D parallelism: data, pipeline and tensor-slices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Zero Redundancy Optimizer (ZeRO), reducing GPU memory usage by storing weights, gradients and optimizer state in a distributed way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-"/>
            </a:pPr>
            <a:r>
              <a:rPr lang="en" sz="2000"/>
              <a:t>FullyShardedDataParallel (FSDP)</a:t>
            </a:r>
            <a:endParaRPr sz="20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integrated into PyTorch, inspired by ZeRO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main idea: save GPU memory by sharing between GPUs and increased communication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700"/>
              <a:t>Guide for LLM fine-tuning: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https://docs.csc.fi/support/tutorials/ml-llm/</a:t>
            </a:r>
            <a:r>
              <a:rPr lang="en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DeepSpeed - ZeRO</a:t>
            </a:r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 rotWithShape="1">
          <a:blip r:embed="rId3">
            <a:alphaModFix/>
          </a:blip>
          <a:srcRect b="0" l="0" r="9714" t="0"/>
          <a:stretch/>
        </p:blipFill>
        <p:spPr>
          <a:xfrm>
            <a:off x="193750" y="1676425"/>
            <a:ext cx="7987375" cy="36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FSDP</a:t>
            </a:r>
            <a:endParaRPr/>
          </a:p>
        </p:txBody>
      </p:sp>
      <p:pic>
        <p:nvPicPr>
          <p:cNvPr id="266" name="Google Shape;2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401" y="0"/>
            <a:ext cx="5510598" cy="571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50" y="397425"/>
            <a:ext cx="2514275" cy="49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FSDP</a:t>
            </a:r>
            <a:endParaRPr/>
          </a:p>
        </p:txBody>
      </p:sp>
      <p:pic>
        <p:nvPicPr>
          <p:cNvPr id="273" name="Google Shape;2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29348"/>
            <a:ext cx="9144000" cy="328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625" y="58175"/>
            <a:ext cx="1641400" cy="321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623888" y="1447272"/>
            <a:ext cx="7886700" cy="237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utilization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623888" y="3824553"/>
            <a:ext cx="7886700" cy="125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552450" y="756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models trained on LUMI</a:t>
            </a:r>
            <a:endParaRPr/>
          </a:p>
        </p:txBody>
      </p:sp>
      <p:pic>
        <p:nvPicPr>
          <p:cNvPr id="280" name="Google Shape;2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74" y="1140600"/>
            <a:ext cx="3592564" cy="40512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1" name="Google Shape;2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150" y="2321150"/>
            <a:ext cx="2653300" cy="2909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2" name="Google Shape;28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850" y="1286375"/>
            <a:ext cx="35623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175" y="5230575"/>
            <a:ext cx="109537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457200" y="1181100"/>
            <a:ext cx="7354800" cy="453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request multiple GPUs with sbatch: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64F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64F55"/>
              </a:solidFill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modify your code to utilize multiple GPUs</a:t>
            </a:r>
            <a:endParaRPr sz="24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if  you use some existing code, there might already be an option for this</a:t>
            </a:r>
            <a:endParaRPr sz="2000"/>
          </a:p>
          <a:p>
            <a:pPr indent="-355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 single process/CPU may not be able to feed GPUs fast enough =&gt; </a:t>
            </a:r>
            <a:r>
              <a:rPr b="1" lang="en" sz="2000"/>
              <a:t>use multiple CPU cores for data processing</a:t>
            </a:r>
            <a:endParaRPr b="1" sz="2000"/>
          </a:p>
          <a:p>
            <a:pPr indent="-355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" sz="2000"/>
              <a:t>IO easily becomes the bottleneck</a:t>
            </a:r>
            <a:r>
              <a:rPr lang="en" sz="2000"/>
              <a:t> (especially when reading  from parallel storage, network file access, lots of small files)</a:t>
            </a:r>
            <a:br>
              <a:rPr lang="en" sz="2000"/>
            </a:br>
            <a:r>
              <a:rPr lang="en" sz="2000"/>
              <a:t>=&gt; use better data format</a:t>
            </a:r>
            <a:endParaRPr sz="2000"/>
          </a:p>
        </p:txBody>
      </p:sp>
      <p:sp>
        <p:nvSpPr>
          <p:cNvPr id="289" name="Google Shape;289;p35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Using multiple GPUs</a:t>
            </a:r>
            <a:endParaRPr sz="3300"/>
          </a:p>
        </p:txBody>
      </p:sp>
      <p:sp>
        <p:nvSpPr>
          <p:cNvPr id="290" name="Google Shape;290;p35"/>
          <p:cNvSpPr txBox="1"/>
          <p:nvPr/>
        </p:nvSpPr>
        <p:spPr>
          <a:xfrm>
            <a:off x="921600" y="1759025"/>
            <a:ext cx="7977600" cy="118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64F54"/>
                </a:solidFill>
                <a:latin typeface="Consolas"/>
                <a:ea typeface="Consolas"/>
                <a:cs typeface="Consolas"/>
                <a:sym typeface="Consolas"/>
              </a:rPr>
              <a:t>--gpus-per-node=</a:t>
            </a:r>
            <a:r>
              <a:rPr i="1" lang="en" sz="1800">
                <a:solidFill>
                  <a:srgbClr val="464F54"/>
                </a:solidFill>
                <a:latin typeface="Consolas"/>
                <a:ea typeface="Consolas"/>
                <a:cs typeface="Consolas"/>
                <a:sym typeface="Consolas"/>
              </a:rPr>
              <a:t>N			</a:t>
            </a:r>
            <a:r>
              <a:rPr lang="en" sz="1800">
                <a:solidFill>
                  <a:srgbClr val="464F54"/>
                </a:solidFill>
                <a:latin typeface="Corbel"/>
                <a:ea typeface="Corbel"/>
                <a:cs typeface="Corbel"/>
                <a:sym typeface="Corbel"/>
              </a:rPr>
              <a:t>	request </a:t>
            </a:r>
            <a:r>
              <a:rPr i="1" lang="en" sz="1800">
                <a:solidFill>
                  <a:srgbClr val="464F5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800">
                <a:solidFill>
                  <a:srgbClr val="464F54"/>
                </a:solidFill>
                <a:latin typeface="Corbel"/>
                <a:ea typeface="Corbel"/>
                <a:cs typeface="Corbel"/>
                <a:sym typeface="Corbel"/>
              </a:rPr>
              <a:t> GPUs in LUMI</a:t>
            </a:r>
            <a:endParaRPr sz="1800">
              <a:solidFill>
                <a:srgbClr val="464F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--gres=gpu:</a:t>
            </a:r>
            <a:r>
              <a:rPr i="1" lang="en" sz="18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8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i="1" lang="en" sz="18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i="1" lang="en" sz="1800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rPr>
              <a:t>				</a:t>
            </a:r>
            <a:r>
              <a:rPr lang="en" sz="1800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rPr>
              <a:t>request </a:t>
            </a:r>
            <a:r>
              <a:rPr i="1" lang="en" sz="1800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rPr>
              <a:t>N</a:t>
            </a:r>
            <a:r>
              <a:rPr lang="en" sz="1800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rPr>
              <a:t> GPUs of </a:t>
            </a:r>
            <a:r>
              <a:rPr i="1" lang="en" sz="1800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rPr>
              <a:t>type</a:t>
            </a:r>
            <a:r>
              <a:rPr lang="en" sz="1800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br>
              <a:rPr lang="en" sz="1800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" sz="1800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rPr>
              <a:t>								(“v100” in Puhti; “a100” in Mahti)</a:t>
            </a:r>
            <a:br>
              <a:rPr lang="en" sz="1800">
                <a:solidFill>
                  <a:srgbClr val="464F54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1800">
              <a:solidFill>
                <a:srgbClr val="464F5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457200" y="1029700"/>
            <a:ext cx="8476200" cy="108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4F55"/>
              </a:buClr>
              <a:buSzPts val="2400"/>
              <a:buChar char="•"/>
            </a:pPr>
            <a:r>
              <a:rPr lang="en" sz="2400">
                <a:solidFill>
                  <a:srgbClr val="464F55"/>
                </a:solidFill>
              </a:rPr>
              <a:t>Single-node, single-worker, multi-GPU data parallelism by wrapping your model with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torch.nn.DataParallel()</a:t>
            </a:r>
            <a:r>
              <a:rPr lang="en" sz="2400">
                <a:solidFill>
                  <a:srgbClr val="464F55"/>
                </a:solidFill>
              </a:rPr>
              <a:t>:</a:t>
            </a:r>
            <a:endParaRPr sz="2000">
              <a:solidFill>
                <a:srgbClr val="464F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64F55"/>
              </a:solidFill>
            </a:endParaRPr>
          </a:p>
        </p:txBody>
      </p:sp>
      <p:sp>
        <p:nvSpPr>
          <p:cNvPr id="296" name="Google Shape;296;p36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Using multiple GPUs in PyTorch</a:t>
            </a:r>
            <a:endParaRPr sz="3300"/>
          </a:p>
        </p:txBody>
      </p:sp>
      <p:sp>
        <p:nvSpPr>
          <p:cNvPr id="297" name="Google Shape;297;p36"/>
          <p:cNvSpPr txBox="1"/>
          <p:nvPr/>
        </p:nvSpPr>
        <p:spPr>
          <a:xfrm>
            <a:off x="1467300" y="2126700"/>
            <a:ext cx="6209400" cy="1637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model = MyModel(...)</a:t>
            </a:r>
            <a:br>
              <a:rPr lang="en" sz="18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if torch.cuda.device_count() &gt; 1:</a:t>
            </a:r>
            <a:br>
              <a:rPr lang="en" sz="18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  model = nn.DataParallel(model)</a:t>
            </a:r>
            <a:br>
              <a:rPr lang="en" sz="18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model.to(device)</a:t>
            </a:r>
            <a:endParaRPr sz="1800">
              <a:solidFill>
                <a:srgbClr val="464F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64F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123225" y="3764405"/>
            <a:ext cx="8476200" cy="157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18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2000">
                <a:solidFill>
                  <a:srgbClr val="464F55"/>
                </a:solidFill>
              </a:rPr>
              <a:t> is split among GPUs (each gets </a:t>
            </a:r>
            <a:r>
              <a:rPr lang="en" sz="18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batch_size/gpus</a:t>
            </a:r>
            <a:r>
              <a:rPr lang="en" sz="2000">
                <a:solidFill>
                  <a:srgbClr val="464F55"/>
                </a:solidFill>
              </a:rPr>
              <a:t> of data)</a:t>
            </a:r>
            <a:endParaRPr sz="2000">
              <a:solidFill>
                <a:srgbClr val="464F55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64F55"/>
              </a:buClr>
              <a:buSzPts val="2000"/>
              <a:buChar char="•"/>
            </a:pPr>
            <a:r>
              <a:rPr lang="en" sz="2000">
                <a:solidFill>
                  <a:srgbClr val="464F55"/>
                </a:solidFill>
              </a:rPr>
              <a:t>easy to use, but not the best performance - </a:t>
            </a:r>
            <a:r>
              <a:rPr i="1" lang="en" sz="2000">
                <a:solidFill>
                  <a:srgbClr val="464F55"/>
                </a:solidFill>
              </a:rPr>
              <a:t>in most cases PyTorch DistributedDataParallel is recommended instead</a:t>
            </a:r>
            <a:endParaRPr i="1" sz="2000">
              <a:solidFill>
                <a:srgbClr val="464F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64F55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628650" y="2280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Multi-node and multi-GPU in PyTorch: DistributedDataParallel</a:t>
            </a:r>
            <a:endParaRPr sz="3300"/>
          </a:p>
        </p:txBody>
      </p:sp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668675" y="1424750"/>
            <a:ext cx="8476200" cy="148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64F55"/>
                </a:solidFill>
              </a:rPr>
              <a:t>Tutorial: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https://docs.csc.fi/support/tutorials/ml-multi/#pytorch-ddp</a:t>
            </a:r>
            <a:r>
              <a:rPr lang="en" sz="2400">
                <a:solidFill>
                  <a:srgbClr val="464F55"/>
                </a:solidFill>
              </a:rPr>
              <a:t> </a:t>
            </a:r>
            <a:endParaRPr sz="2400">
              <a:solidFill>
                <a:srgbClr val="464F5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64F55"/>
                </a:solidFill>
              </a:rPr>
              <a:t>Some examples with scripts for Puhti: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https://github.com/CSCfi/pytorch-ddp-examples</a:t>
            </a:r>
            <a:r>
              <a:rPr lang="en" sz="2400">
                <a:solidFill>
                  <a:srgbClr val="464F55"/>
                </a:solidFill>
              </a:rPr>
              <a:t> </a:t>
            </a:r>
            <a:endParaRPr sz="2400">
              <a:solidFill>
                <a:srgbClr val="464F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64F55"/>
              </a:solidFill>
            </a:endParaRPr>
          </a:p>
        </p:txBody>
      </p:sp>
      <p:sp>
        <p:nvSpPr>
          <p:cNvPr id="305" name="Google Shape;305;p37"/>
          <p:cNvSpPr txBox="1"/>
          <p:nvPr/>
        </p:nvSpPr>
        <p:spPr>
          <a:xfrm>
            <a:off x="154200" y="3095325"/>
            <a:ext cx="6965100" cy="2488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torch.distributed.init_process_group(backend='nccl')</a:t>
            </a:r>
            <a:endParaRPr sz="1600">
              <a:solidFill>
                <a:srgbClr val="464F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600">
              <a:solidFill>
                <a:srgbClr val="464F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model = </a:t>
            </a:r>
            <a:r>
              <a:rPr lang="en" sz="16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torch.nn.parallel.</a:t>
            </a:r>
            <a:r>
              <a:rPr lang="en" sz="16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DistributedDataParallel(model, …)</a:t>
            </a:r>
            <a:endParaRPr sz="1600">
              <a:solidFill>
                <a:srgbClr val="464F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600">
              <a:solidFill>
                <a:srgbClr val="464F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train_dataset = …</a:t>
            </a:r>
            <a:endParaRPr sz="1600">
              <a:solidFill>
                <a:srgbClr val="464F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train_sampler = DistributedSampler(train_dataset)</a:t>
            </a:r>
            <a:endParaRPr sz="1600">
              <a:solidFill>
                <a:srgbClr val="464F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DataLoader(dataset=train_dataset,</a:t>
            </a:r>
            <a:endParaRPr sz="1600">
              <a:solidFill>
                <a:srgbClr val="464F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shuffle=False,</a:t>
            </a:r>
            <a:endParaRPr sz="1600">
              <a:solidFill>
                <a:srgbClr val="464F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sampler=train_sampler)</a:t>
            </a:r>
            <a:endParaRPr sz="1600">
              <a:solidFill>
                <a:srgbClr val="464F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64F5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6052675" y="4802400"/>
            <a:ext cx="3091200" cy="91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srun torchrun \</a:t>
            </a:r>
            <a:endParaRPr sz="1600">
              <a:solidFill>
                <a:srgbClr val="464F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    --nnodes=1 \</a:t>
            </a:r>
            <a:endParaRPr sz="1600">
              <a:solidFill>
                <a:srgbClr val="464F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    --nproc_per_node=4 …</a:t>
            </a:r>
            <a:endParaRPr sz="1600">
              <a:solidFill>
                <a:srgbClr val="464F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600">
              <a:solidFill>
                <a:srgbClr val="464F5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GPU utilization</a:t>
            </a:r>
            <a:endParaRPr sz="3300"/>
          </a:p>
        </p:txBody>
      </p:sp>
      <p:sp>
        <p:nvSpPr>
          <p:cNvPr id="102" name="Google Shape;102;p17"/>
          <p:cNvSpPr txBox="1"/>
          <p:nvPr/>
        </p:nvSpPr>
        <p:spPr>
          <a:xfrm>
            <a:off x="457200" y="1573750"/>
            <a:ext cx="73092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  <a:t>a GPU cannot be shared among users</a:t>
            </a:r>
            <a:endParaRPr sz="2400">
              <a:solidFill>
                <a:srgbClr val="464F55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F55"/>
              </a:buClr>
              <a:buSzPts val="2000"/>
              <a:buChar char="•"/>
            </a:pPr>
            <a:r>
              <a:rPr lang="en" sz="20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  <a:t>running multiple parallel processes possible</a:t>
            </a:r>
            <a:br>
              <a:rPr lang="en" sz="20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" sz="20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  <a:t>(in theory, not supported at CSC) but cumbersome</a:t>
            </a:r>
            <a:endParaRPr sz="2000">
              <a:solidFill>
                <a:srgbClr val="464F55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  <a:t>⇒	GPU jobs should be optimized to utilize the GPU</a:t>
            </a:r>
            <a:br>
              <a:rPr lang="en" sz="24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" sz="24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  <a:t>	as efficiently as possible</a:t>
            </a:r>
            <a:endParaRPr sz="2400">
              <a:solidFill>
                <a:srgbClr val="464F55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64F55"/>
              </a:buClr>
              <a:buSzPts val="2400"/>
              <a:buChar char="•"/>
            </a:pPr>
            <a:r>
              <a:rPr lang="en" sz="24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  <a:t>do not reserve multiple GPUs unless you can utilize all of them  </a:t>
            </a:r>
            <a:endParaRPr sz="2400">
              <a:solidFill>
                <a:srgbClr val="464F55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  <a:t>one standard solution: increase mini-batch size</a:t>
            </a:r>
            <a:endParaRPr sz="2400">
              <a:solidFill>
                <a:srgbClr val="464F55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64F5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GPU utilization</a:t>
            </a:r>
            <a:endParaRPr sz="3300"/>
          </a:p>
        </p:txBody>
      </p:sp>
      <p:sp>
        <p:nvSpPr>
          <p:cNvPr id="108" name="Google Shape;108;p18"/>
          <p:cNvSpPr txBox="1"/>
          <p:nvPr/>
        </p:nvSpPr>
        <p:spPr>
          <a:xfrm>
            <a:off x="464775" y="1408875"/>
            <a:ext cx="8603400" cy="3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  <a:t>monitor your GPU usage:</a:t>
            </a:r>
            <a:br>
              <a:rPr lang="en" sz="24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lang="en" sz="24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LUMI:</a:t>
            </a:r>
            <a:br>
              <a:rPr lang="en" sz="24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1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  <a:t>srun --interactive --pty --jobid=&lt;jobid&gt; rocm-smi</a:t>
            </a:r>
            <a:br>
              <a:rPr lang="en" sz="21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2100">
                <a:solidFill>
                  <a:srgbClr val="464F5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  <a:t>see </a:t>
            </a:r>
            <a:r>
              <a:rPr lang="en" sz="21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https://docs.csc.fi/support/tutorials/gpu-ml</a:t>
            </a:r>
            <a:r>
              <a:rPr lang="en" sz="21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4"/>
              </a:rPr>
              <a:t>/</a:t>
            </a:r>
            <a:r>
              <a:rPr lang="en" sz="21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  <a:t> for more information </a:t>
            </a:r>
            <a:endParaRPr sz="2100">
              <a:solidFill>
                <a:srgbClr val="464F55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64F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64F55"/>
              </a:buClr>
              <a:buSzPts val="2400"/>
              <a:buFont typeface="Corbel"/>
              <a:buChar char="•"/>
            </a:pPr>
            <a:r>
              <a:rPr lang="en" sz="24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  <a:t>p</a:t>
            </a:r>
            <a:r>
              <a:rPr lang="en" sz="24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  <a:t>rofiling: </a:t>
            </a:r>
            <a:r>
              <a:rPr lang="en" sz="24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5"/>
              </a:rPr>
              <a:t>PyTorch profiler</a:t>
            </a:r>
            <a:endParaRPr sz="2400">
              <a:solidFill>
                <a:srgbClr val="464F5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FP16 / mixed precision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76250" y="1474119"/>
            <a:ext cx="6876000" cy="30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Nvidia Volta and above include Tensor Cores</a:t>
            </a:r>
            <a:endParaRPr sz="24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specialized hardware for tensor multiplication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uses half-precision (FP16) for intermediate values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" sz="2400"/>
              <a:t>AMD GPUs include Matrix Cores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Mixed precision in PyTorch: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torch.cuda.amp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 b="0" l="76038" r="0" t="11637"/>
          <a:stretch/>
        </p:blipFill>
        <p:spPr>
          <a:xfrm>
            <a:off x="7325575" y="18975"/>
            <a:ext cx="1837901" cy="45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623888" y="1447272"/>
            <a:ext cx="7886700" cy="237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multiple GPUs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623888" y="3824553"/>
            <a:ext cx="7886700" cy="125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4294967295" type="title"/>
          </p:nvPr>
        </p:nvSpPr>
        <p:spPr>
          <a:xfrm>
            <a:off x="467544" y="217207"/>
            <a:ext cx="8229600" cy="82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Using multiple GPUs for model training</a:t>
            </a:r>
            <a:endParaRPr sz="33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175" y="1190807"/>
            <a:ext cx="3819369" cy="43649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21"/>
          <p:cNvGrpSpPr/>
          <p:nvPr/>
        </p:nvGrpSpPr>
        <p:grpSpPr>
          <a:xfrm>
            <a:off x="1065300" y="3280125"/>
            <a:ext cx="3053400" cy="2213400"/>
            <a:chOff x="912900" y="3280125"/>
            <a:chExt cx="3053400" cy="2213400"/>
          </a:xfrm>
        </p:grpSpPr>
        <p:sp>
          <p:nvSpPr>
            <p:cNvPr id="129" name="Google Shape;129;p21"/>
            <p:cNvSpPr/>
            <p:nvPr/>
          </p:nvSpPr>
          <p:spPr>
            <a:xfrm>
              <a:off x="912900" y="3280125"/>
              <a:ext cx="3053400" cy="22134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COMPUTE NODE</a:t>
              </a: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1353675" y="3934400"/>
              <a:ext cx="872400" cy="565500"/>
            </a:xfrm>
            <a:prstGeom prst="roundRect">
              <a:avLst>
                <a:gd fmla="val 16667" name="adj"/>
              </a:avLst>
            </a:prstGeom>
            <a:solidFill>
              <a:srgbClr val="0082BB">
                <a:alpha val="200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GPU</a:t>
              </a: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2653125" y="3934400"/>
              <a:ext cx="872400" cy="565500"/>
            </a:xfrm>
            <a:prstGeom prst="roundRect">
              <a:avLst>
                <a:gd fmla="val 16667" name="adj"/>
              </a:avLst>
            </a:prstGeom>
            <a:solidFill>
              <a:srgbClr val="0082BB">
                <a:alpha val="200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GPU</a:t>
              </a: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1353675" y="4773400"/>
              <a:ext cx="872400" cy="565500"/>
            </a:xfrm>
            <a:prstGeom prst="roundRect">
              <a:avLst>
                <a:gd fmla="val 16667" name="adj"/>
              </a:avLst>
            </a:prstGeom>
            <a:solidFill>
              <a:srgbClr val="0082BB">
                <a:alpha val="200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GPU</a:t>
              </a: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2653125" y="4773400"/>
              <a:ext cx="872400" cy="565500"/>
            </a:xfrm>
            <a:prstGeom prst="roundRect">
              <a:avLst>
                <a:gd fmla="val 16667" name="adj"/>
              </a:avLst>
            </a:prstGeom>
            <a:solidFill>
              <a:srgbClr val="0082BB">
                <a:alpha val="200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GPU</a:t>
              </a:r>
              <a:endParaRPr/>
            </a:p>
          </p:txBody>
        </p:sp>
      </p:grpSp>
      <p:grpSp>
        <p:nvGrpSpPr>
          <p:cNvPr id="134" name="Google Shape;134;p21"/>
          <p:cNvGrpSpPr/>
          <p:nvPr/>
        </p:nvGrpSpPr>
        <p:grpSpPr>
          <a:xfrm>
            <a:off x="1299600" y="3619375"/>
            <a:ext cx="2584800" cy="1785175"/>
            <a:chOff x="1147200" y="3619375"/>
            <a:chExt cx="2584800" cy="1785175"/>
          </a:xfrm>
        </p:grpSpPr>
        <p:sp>
          <p:nvSpPr>
            <p:cNvPr id="135" name="Google Shape;135;p21"/>
            <p:cNvSpPr/>
            <p:nvPr/>
          </p:nvSpPr>
          <p:spPr>
            <a:xfrm>
              <a:off x="1147200" y="3667850"/>
              <a:ext cx="2584800" cy="1736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36" name="Google Shape;136;p21"/>
            <p:cNvSpPr txBox="1"/>
            <p:nvPr/>
          </p:nvSpPr>
          <p:spPr>
            <a:xfrm>
              <a:off x="1946850" y="3619375"/>
              <a:ext cx="91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WORKER</a:t>
              </a:r>
              <a:endParaRPr b="1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37" name="Google Shape;137;p21"/>
          <p:cNvGrpSpPr/>
          <p:nvPr/>
        </p:nvGrpSpPr>
        <p:grpSpPr>
          <a:xfrm>
            <a:off x="1466049" y="3851100"/>
            <a:ext cx="2263950" cy="1553450"/>
            <a:chOff x="1313649" y="3851100"/>
            <a:chExt cx="2263950" cy="1553450"/>
          </a:xfrm>
        </p:grpSpPr>
        <p:sp>
          <p:nvSpPr>
            <p:cNvPr id="138" name="Google Shape;138;p21"/>
            <p:cNvSpPr/>
            <p:nvPr/>
          </p:nvSpPr>
          <p:spPr>
            <a:xfrm>
              <a:off x="1313649" y="4668050"/>
              <a:ext cx="972600" cy="736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2604999" y="4668050"/>
              <a:ext cx="972600" cy="736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2604999" y="3851100"/>
              <a:ext cx="972600" cy="736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1313649" y="3851100"/>
              <a:ext cx="972600" cy="736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0000"/>
                </a:solidFill>
              </a:endParaRPr>
            </a:p>
          </p:txBody>
        </p:sp>
        <p:cxnSp>
          <p:nvCxnSpPr>
            <p:cNvPr id="142" name="Google Shape;142;p21"/>
            <p:cNvCxnSpPr>
              <a:stCxn id="141" idx="3"/>
              <a:endCxn id="140" idx="1"/>
            </p:cNvCxnSpPr>
            <p:nvPr/>
          </p:nvCxnSpPr>
          <p:spPr>
            <a:xfrm>
              <a:off x="2286249" y="4219350"/>
              <a:ext cx="3189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21"/>
            <p:cNvCxnSpPr>
              <a:stCxn id="138" idx="3"/>
              <a:endCxn id="139" idx="1"/>
            </p:cNvCxnSpPr>
            <p:nvPr/>
          </p:nvCxnSpPr>
          <p:spPr>
            <a:xfrm>
              <a:off x="2286249" y="5036300"/>
              <a:ext cx="3189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21"/>
            <p:cNvCxnSpPr>
              <a:stCxn id="139" idx="0"/>
              <a:endCxn id="140" idx="2"/>
            </p:cNvCxnSpPr>
            <p:nvPr/>
          </p:nvCxnSpPr>
          <p:spPr>
            <a:xfrm rot="10800000">
              <a:off x="3091299" y="4587650"/>
              <a:ext cx="0" cy="80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21"/>
            <p:cNvCxnSpPr>
              <a:stCxn id="138" idx="0"/>
              <a:endCxn id="141" idx="2"/>
            </p:cNvCxnSpPr>
            <p:nvPr/>
          </p:nvCxnSpPr>
          <p:spPr>
            <a:xfrm rot="10800000">
              <a:off x="1799949" y="4587650"/>
              <a:ext cx="0" cy="80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21"/>
            <p:cNvCxnSpPr/>
            <p:nvPr/>
          </p:nvCxnSpPr>
          <p:spPr>
            <a:xfrm>
              <a:off x="2261875" y="4548325"/>
              <a:ext cx="363600" cy="169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21"/>
            <p:cNvCxnSpPr/>
            <p:nvPr/>
          </p:nvCxnSpPr>
          <p:spPr>
            <a:xfrm flipH="1" rot="10800000">
              <a:off x="2253800" y="4532225"/>
              <a:ext cx="379800" cy="193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8" name="Google Shape;148;p21"/>
          <p:cNvGrpSpPr/>
          <p:nvPr/>
        </p:nvGrpSpPr>
        <p:grpSpPr>
          <a:xfrm>
            <a:off x="87150" y="3280125"/>
            <a:ext cx="759300" cy="589800"/>
            <a:chOff x="87150" y="3280125"/>
            <a:chExt cx="759300" cy="589800"/>
          </a:xfrm>
        </p:grpSpPr>
        <p:sp>
          <p:nvSpPr>
            <p:cNvPr id="149" name="Google Shape;149;p21"/>
            <p:cNvSpPr/>
            <p:nvPr/>
          </p:nvSpPr>
          <p:spPr>
            <a:xfrm>
              <a:off x="87150" y="3280125"/>
              <a:ext cx="759300" cy="589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191363" y="3397600"/>
              <a:ext cx="230400" cy="165000"/>
            </a:xfrm>
            <a:prstGeom prst="roundRect">
              <a:avLst>
                <a:gd fmla="val 16667" name="adj"/>
              </a:avLst>
            </a:prstGeom>
            <a:solidFill>
              <a:srgbClr val="0082BB">
                <a:alpha val="200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511838" y="3397600"/>
              <a:ext cx="230400" cy="165000"/>
            </a:xfrm>
            <a:prstGeom prst="roundRect">
              <a:avLst>
                <a:gd fmla="val 16667" name="adj"/>
              </a:avLst>
            </a:prstGeom>
            <a:solidFill>
              <a:srgbClr val="0082BB">
                <a:alpha val="200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91350" y="3619375"/>
              <a:ext cx="230400" cy="165000"/>
            </a:xfrm>
            <a:prstGeom prst="roundRect">
              <a:avLst>
                <a:gd fmla="val 16667" name="adj"/>
              </a:avLst>
            </a:prstGeom>
            <a:solidFill>
              <a:srgbClr val="0082BB">
                <a:alpha val="200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511825" y="3619375"/>
              <a:ext cx="230400" cy="165000"/>
            </a:xfrm>
            <a:prstGeom prst="roundRect">
              <a:avLst>
                <a:gd fmla="val 16667" name="adj"/>
              </a:avLst>
            </a:prstGeom>
            <a:solidFill>
              <a:srgbClr val="0082BB">
                <a:alpha val="200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21"/>
          <p:cNvGrpSpPr/>
          <p:nvPr/>
        </p:nvGrpSpPr>
        <p:grpSpPr>
          <a:xfrm>
            <a:off x="87150" y="4091913"/>
            <a:ext cx="759300" cy="589800"/>
            <a:chOff x="87150" y="3280125"/>
            <a:chExt cx="759300" cy="589800"/>
          </a:xfrm>
        </p:grpSpPr>
        <p:sp>
          <p:nvSpPr>
            <p:cNvPr id="155" name="Google Shape;155;p21"/>
            <p:cNvSpPr/>
            <p:nvPr/>
          </p:nvSpPr>
          <p:spPr>
            <a:xfrm>
              <a:off x="87150" y="3280125"/>
              <a:ext cx="759300" cy="589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191363" y="3397600"/>
              <a:ext cx="230400" cy="165000"/>
            </a:xfrm>
            <a:prstGeom prst="roundRect">
              <a:avLst>
                <a:gd fmla="val 16667" name="adj"/>
              </a:avLst>
            </a:prstGeom>
            <a:solidFill>
              <a:srgbClr val="0082BB">
                <a:alpha val="200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511838" y="3397600"/>
              <a:ext cx="230400" cy="165000"/>
            </a:xfrm>
            <a:prstGeom prst="roundRect">
              <a:avLst>
                <a:gd fmla="val 16667" name="adj"/>
              </a:avLst>
            </a:prstGeom>
            <a:solidFill>
              <a:srgbClr val="0082BB">
                <a:alpha val="200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191350" y="3619375"/>
              <a:ext cx="230400" cy="165000"/>
            </a:xfrm>
            <a:prstGeom prst="roundRect">
              <a:avLst>
                <a:gd fmla="val 16667" name="adj"/>
              </a:avLst>
            </a:prstGeom>
            <a:solidFill>
              <a:srgbClr val="0082BB">
                <a:alpha val="200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11825" y="3619375"/>
              <a:ext cx="230400" cy="165000"/>
            </a:xfrm>
            <a:prstGeom prst="roundRect">
              <a:avLst>
                <a:gd fmla="val 16667" name="adj"/>
              </a:avLst>
            </a:prstGeom>
            <a:solidFill>
              <a:srgbClr val="0082BB">
                <a:alpha val="200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1"/>
          <p:cNvGrpSpPr/>
          <p:nvPr/>
        </p:nvGrpSpPr>
        <p:grpSpPr>
          <a:xfrm>
            <a:off x="87150" y="4903725"/>
            <a:ext cx="759300" cy="589800"/>
            <a:chOff x="87150" y="3280125"/>
            <a:chExt cx="759300" cy="589800"/>
          </a:xfrm>
        </p:grpSpPr>
        <p:sp>
          <p:nvSpPr>
            <p:cNvPr id="161" name="Google Shape;161;p21"/>
            <p:cNvSpPr/>
            <p:nvPr/>
          </p:nvSpPr>
          <p:spPr>
            <a:xfrm>
              <a:off x="87150" y="3280125"/>
              <a:ext cx="759300" cy="5898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191363" y="3397600"/>
              <a:ext cx="230400" cy="165000"/>
            </a:xfrm>
            <a:prstGeom prst="roundRect">
              <a:avLst>
                <a:gd fmla="val 16667" name="adj"/>
              </a:avLst>
            </a:prstGeom>
            <a:solidFill>
              <a:srgbClr val="0082BB">
                <a:alpha val="200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511838" y="3397600"/>
              <a:ext cx="230400" cy="165000"/>
            </a:xfrm>
            <a:prstGeom prst="roundRect">
              <a:avLst>
                <a:gd fmla="val 16667" name="adj"/>
              </a:avLst>
            </a:prstGeom>
            <a:solidFill>
              <a:srgbClr val="0082BB">
                <a:alpha val="200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91350" y="3619375"/>
              <a:ext cx="230400" cy="165000"/>
            </a:xfrm>
            <a:prstGeom prst="roundRect">
              <a:avLst>
                <a:gd fmla="val 16667" name="adj"/>
              </a:avLst>
            </a:prstGeom>
            <a:solidFill>
              <a:srgbClr val="0082BB">
                <a:alpha val="200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511825" y="3619375"/>
              <a:ext cx="230400" cy="165000"/>
            </a:xfrm>
            <a:prstGeom prst="roundRect">
              <a:avLst>
                <a:gd fmla="val 16667" name="adj"/>
              </a:avLst>
            </a:prstGeom>
            <a:solidFill>
              <a:srgbClr val="0082BB">
                <a:alpha val="200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21"/>
          <p:cNvSpPr txBox="1"/>
          <p:nvPr/>
        </p:nvSpPr>
        <p:spPr>
          <a:xfrm>
            <a:off x="235250" y="1132000"/>
            <a:ext cx="4151100" cy="19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464F55"/>
              </a:buClr>
              <a:buSzPts val="2400"/>
              <a:buChar char="•"/>
            </a:pPr>
            <a:r>
              <a:rPr lang="en" sz="24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  <a:t>Data, m</a:t>
            </a:r>
            <a:r>
              <a:rPr lang="en" sz="24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  <a:t>odel, pipeline, and tensor parallelism</a:t>
            </a:r>
            <a:endParaRPr sz="2400">
              <a:solidFill>
                <a:srgbClr val="464F55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rgbClr val="464F55"/>
              </a:buClr>
              <a:buSzPts val="2400"/>
              <a:buChar char="•"/>
            </a:pPr>
            <a:r>
              <a:rPr lang="en" sz="24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  <a:t>Multi-GPU, multi-worker, and multi-node</a:t>
            </a:r>
            <a:endParaRPr sz="2000">
              <a:solidFill>
                <a:srgbClr val="464F5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4294967295" type="body"/>
          </p:nvPr>
        </p:nvSpPr>
        <p:spPr>
          <a:xfrm>
            <a:off x="549663" y="355944"/>
            <a:ext cx="2921700" cy="56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64F55"/>
                </a:solidFill>
              </a:rPr>
              <a:t>Model parallelism</a:t>
            </a:r>
            <a:endParaRPr b="1" sz="2400">
              <a:solidFill>
                <a:srgbClr val="464F55"/>
              </a:solidFill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63" y="1220726"/>
            <a:ext cx="2921574" cy="3794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>
            <p:ph idx="4294967295" type="body"/>
          </p:nvPr>
        </p:nvSpPr>
        <p:spPr>
          <a:xfrm>
            <a:off x="4854688" y="355944"/>
            <a:ext cx="2921700" cy="56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64F55"/>
                </a:solidFill>
              </a:rPr>
              <a:t>Data</a:t>
            </a:r>
            <a:r>
              <a:rPr b="1" lang="en" sz="2400">
                <a:solidFill>
                  <a:srgbClr val="464F55"/>
                </a:solidFill>
              </a:rPr>
              <a:t> parallelism</a:t>
            </a:r>
            <a:endParaRPr b="1" sz="2400">
              <a:solidFill>
                <a:srgbClr val="464F55"/>
              </a:solidFill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5212" y="1349625"/>
            <a:ext cx="540067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6466500" y="2190400"/>
            <a:ext cx="2677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from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https://arxiv.org/pdf/1609.08144.pdf</a:t>
            </a:r>
            <a:r>
              <a:rPr lang="en" sz="800"/>
              <a:t> </a:t>
            </a:r>
            <a:endParaRPr sz="800"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055" y="-1"/>
            <a:ext cx="4185949" cy="224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>
            <p:ph idx="4294967295" type="title"/>
          </p:nvPr>
        </p:nvSpPr>
        <p:spPr>
          <a:xfrm>
            <a:off x="467547" y="217200"/>
            <a:ext cx="3787200" cy="82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Model parallelism</a:t>
            </a:r>
            <a:endParaRPr sz="3300"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4650" y="2922175"/>
            <a:ext cx="4749349" cy="24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6382500" y="5251775"/>
            <a:ext cx="2761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from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https://arxiv.org/abs/2101.03961</a:t>
            </a:r>
            <a:r>
              <a:rPr lang="en" sz="800"/>
              <a:t>  </a:t>
            </a:r>
            <a:endParaRPr sz="800"/>
          </a:p>
        </p:txBody>
      </p:sp>
      <p:sp>
        <p:nvSpPr>
          <p:cNvPr id="184" name="Google Shape;184;p23"/>
          <p:cNvSpPr txBox="1"/>
          <p:nvPr/>
        </p:nvSpPr>
        <p:spPr>
          <a:xfrm>
            <a:off x="235250" y="979600"/>
            <a:ext cx="41511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64F55"/>
              </a:buClr>
              <a:buSzPts val="2400"/>
              <a:buChar char="•"/>
            </a:pPr>
            <a:r>
              <a:rPr lang="en" sz="24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  <a:t>To fit large models onto limited hardware</a:t>
            </a:r>
            <a:endParaRPr sz="2400">
              <a:solidFill>
                <a:srgbClr val="464F55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464F55"/>
              </a:buClr>
              <a:buSzPts val="2400"/>
              <a:buChar char="•"/>
            </a:pPr>
            <a:r>
              <a:rPr lang="en" sz="24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  <a:t>Main types:</a:t>
            </a:r>
            <a:endParaRPr sz="2400">
              <a:solidFill>
                <a:srgbClr val="464F55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F55"/>
              </a:buClr>
              <a:buSzPts val="2400"/>
              <a:buFont typeface="Corbel"/>
              <a:buChar char="•"/>
            </a:pPr>
            <a:r>
              <a:rPr lang="en" sz="24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  <a:t>Naïve</a:t>
            </a:r>
            <a:endParaRPr sz="2400">
              <a:solidFill>
                <a:srgbClr val="464F55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F55"/>
              </a:buClr>
              <a:buSzPts val="2400"/>
              <a:buFont typeface="Corbel"/>
              <a:buChar char="•"/>
            </a:pPr>
            <a:r>
              <a:rPr lang="en" sz="24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  <a:t>Pipeline parallelism</a:t>
            </a:r>
            <a:endParaRPr sz="2400">
              <a:solidFill>
                <a:srgbClr val="464F55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F55"/>
              </a:buClr>
              <a:buSzPts val="2400"/>
              <a:buFont typeface="Corbel"/>
              <a:buChar char="•"/>
            </a:pPr>
            <a:r>
              <a:rPr lang="en" sz="24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  <a:t>Tensor parallelism</a:t>
            </a:r>
            <a:endParaRPr sz="2400">
              <a:solidFill>
                <a:srgbClr val="464F55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64F55"/>
              </a:buClr>
              <a:buSzPts val="2400"/>
              <a:buFont typeface="Corbel"/>
              <a:buChar char="•"/>
            </a:pPr>
            <a:r>
              <a:rPr lang="en" sz="2400">
                <a:solidFill>
                  <a:srgbClr val="464F55"/>
                </a:solidFill>
                <a:latin typeface="Corbel"/>
                <a:ea typeface="Corbel"/>
                <a:cs typeface="Corbel"/>
                <a:sym typeface="Corbel"/>
              </a:rPr>
              <a:t>DP+PP+TP = 3D parallelism</a:t>
            </a:r>
            <a:endParaRPr sz="2400">
              <a:solidFill>
                <a:srgbClr val="464F5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7525" y="4326400"/>
            <a:ext cx="2107226" cy="12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0" y="5454000"/>
            <a:ext cx="54426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Image from </a:t>
            </a:r>
            <a:r>
              <a:rPr lang="en" sz="600" u="sng">
                <a:solidFill>
                  <a:schemeClr val="hlink"/>
                </a:solidFill>
                <a:hlinkClick r:id="rId8"/>
              </a:rPr>
              <a:t>https://www.microsoft.com/en-us/research/blog/deepspeed-extreme-scale-model-training-for-everyone/</a:t>
            </a:r>
            <a:r>
              <a:rPr lang="en" sz="600"/>
              <a:t> 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