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sldIdLst>
    <p:sldId id="2177" r:id="rId5"/>
    <p:sldId id="2259" r:id="rId6"/>
    <p:sldId id="266" r:id="rId7"/>
    <p:sldId id="257" r:id="rId8"/>
    <p:sldId id="2253" r:id="rId9"/>
    <p:sldId id="2249" r:id="rId10"/>
    <p:sldId id="2248" r:id="rId11"/>
    <p:sldId id="2247" r:id="rId12"/>
    <p:sldId id="2254" r:id="rId13"/>
    <p:sldId id="2257" r:id="rId14"/>
    <p:sldId id="2192" r:id="rId15"/>
    <p:sldId id="2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265" autoAdjust="0"/>
  </p:normalViewPr>
  <p:slideViewPr>
    <p:cSldViewPr snapToGrid="0" snapToObjects="1">
      <p:cViewPr varScale="1">
        <p:scale>
          <a:sx n="150" d="100"/>
          <a:sy n="150" d="100"/>
        </p:scale>
        <p:origin x="456" y="12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04-Jul-22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5720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04-Jul-22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04-Jul-22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04-Jul-22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04-Jul-22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image" Target="../media/image25.png"/><Relationship Id="rId12"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4.jp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5.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4.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39999" y="56727"/>
            <a:ext cx="5811272" cy="51435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146632" y="-38507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600" b="1" dirty="0" err="1">
                <a:solidFill>
                  <a:schemeClr val="bg1"/>
                </a:solidFill>
                <a:latin typeface="Segoe UI Light" panose="020B0502040204020203" pitchFamily="34" charset="0"/>
                <a:cs typeface="Segoe UI Light" panose="020B0502040204020203" pitchFamily="34" charset="0"/>
              </a:rPr>
              <a:t>HELLO,This</a:t>
            </a:r>
            <a:r>
              <a:rPr lang="en-US" sz="3600" b="1" dirty="0">
                <a:solidFill>
                  <a:schemeClr val="bg1"/>
                </a:solidFill>
                <a:latin typeface="Segoe UI Light" panose="020B0502040204020203" pitchFamily="34" charset="0"/>
                <a:cs typeface="Segoe UI Light" panose="020B0502040204020203" pitchFamily="34" charset="0"/>
              </a:rPr>
              <a:t> is</a:t>
            </a:r>
            <a:r>
              <a:rPr lang="en-US" sz="4800" b="1" dirty="0">
                <a:solidFill>
                  <a:schemeClr val="bg1"/>
                </a:solidFill>
                <a:latin typeface="Segoe UI Light" panose="020B0502040204020203" pitchFamily="34" charset="0"/>
                <a:cs typeface="Segoe UI Light" panose="020B0502040204020203" pitchFamily="34" charset="0"/>
              </a:rPr>
              <a:t> </a:t>
            </a:r>
            <a:endParaRPr lang="en-US" sz="6000" b="1" dirty="0">
              <a:solidFill>
                <a:schemeClr val="bg1"/>
              </a:solidFill>
              <a:latin typeface="Segoe UI Light" panose="020B0502040204020203" pitchFamily="34" charset="0"/>
              <a:cs typeface="Segoe UI Light" panose="020B0502040204020203" pitchFamily="34" charset="0"/>
            </a:endParaRPr>
          </a:p>
          <a:p>
            <a:pPr algn="l"/>
            <a:r>
              <a:rPr lang="en-US" sz="6000" b="1" dirty="0">
                <a:solidFill>
                  <a:schemeClr val="bg1"/>
                </a:solidFill>
                <a:latin typeface="Segoe UI Light" panose="020B0502040204020203" pitchFamily="34" charset="0"/>
                <a:cs typeface="Segoe UI Light" panose="020B0502040204020203" pitchFamily="34" charset="0"/>
              </a:rPr>
              <a:t>SUBHASISH </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253233"/>
            <a:ext cx="5548084" cy="2652121"/>
          </a:xfrm>
          <a:prstGeom prst="rect">
            <a:avLst/>
          </a:prstGeom>
        </p:spPr>
        <p:txBody>
          <a:bodyPr vert="horz" lIns="91440" tIns="45720" rIns="91440" bIns="45720" rtlCol="0">
            <a:normAutofit fontScale="3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pPr>
            <a:r>
              <a:rPr lang="en-US" sz="8000" dirty="0">
                <a:solidFill>
                  <a:schemeClr val="bg1"/>
                </a:solidFill>
                <a:latin typeface="Segoe UI" panose="020B0502040204020203" pitchFamily="34" charset="0"/>
                <a:cs typeface="Segoe UI" panose="020B0502040204020203" pitchFamily="34" charset="0"/>
              </a:rPr>
              <a:t>Undergrad @UEMK</a:t>
            </a:r>
          </a:p>
          <a:p>
            <a:pPr algn="l">
              <a:lnSpc>
                <a:spcPct val="170000"/>
              </a:lnSpc>
            </a:pPr>
            <a:r>
              <a:rPr lang="en-US" sz="5600" dirty="0">
                <a:solidFill>
                  <a:schemeClr val="bg1"/>
                </a:solidFill>
                <a:latin typeface="Segoe UI" panose="020B0502040204020203" pitchFamily="34" charset="0"/>
                <a:cs typeface="Segoe UI" panose="020B0502040204020203" pitchFamily="34" charset="0"/>
              </a:rPr>
              <a:t>  SDE </a:t>
            </a:r>
            <a:r>
              <a:rPr lang="en-US" sz="5600" dirty="0" err="1">
                <a:solidFill>
                  <a:schemeClr val="bg1"/>
                </a:solidFill>
                <a:latin typeface="Segoe UI" panose="020B0502040204020203" pitchFamily="34" charset="0"/>
                <a:cs typeface="Segoe UI" panose="020B0502040204020203" pitchFamily="34" charset="0"/>
              </a:rPr>
              <a:t>InterN@fawrbsol</a:t>
            </a:r>
            <a:r>
              <a:rPr lang="en-US" sz="5600" dirty="0">
                <a:solidFill>
                  <a:schemeClr val="bg1"/>
                </a:solidFill>
                <a:latin typeface="Segoe UI" panose="020B0502040204020203" pitchFamily="34" charset="0"/>
                <a:cs typeface="Segoe UI" panose="020B0502040204020203" pitchFamily="34" charset="0"/>
              </a:rPr>
              <a:t> | Frontend </a:t>
            </a:r>
            <a:r>
              <a:rPr lang="en-US" sz="5600" dirty="0" err="1">
                <a:solidFill>
                  <a:schemeClr val="bg1"/>
                </a:solidFill>
                <a:latin typeface="Segoe UI" panose="020B0502040204020203" pitchFamily="34" charset="0"/>
                <a:cs typeface="Segoe UI" panose="020B0502040204020203" pitchFamily="34" charset="0"/>
              </a:rPr>
              <a:t>Devoloper@Digific</a:t>
            </a:r>
            <a:endParaRPr lang="en-US" sz="5600" dirty="0">
              <a:solidFill>
                <a:schemeClr val="bg1"/>
              </a:solidFill>
              <a:latin typeface="Segoe UI" panose="020B0502040204020203" pitchFamily="34" charset="0"/>
              <a:cs typeface="Segoe UI" panose="020B0502040204020203" pitchFamily="34" charset="0"/>
            </a:endParaRPr>
          </a:p>
          <a:p>
            <a:pPr algn="l">
              <a:lnSpc>
                <a:spcPct val="170000"/>
              </a:lnSpc>
            </a:pPr>
            <a:r>
              <a:rPr lang="en-US" sz="5600" dirty="0" err="1">
                <a:solidFill>
                  <a:schemeClr val="bg1"/>
                </a:solidFill>
                <a:latin typeface="Segoe UI" panose="020B0502040204020203" pitchFamily="34" charset="0"/>
                <a:cs typeface="Segoe UI" panose="020B0502040204020203" pitchFamily="34" charset="0"/>
              </a:rPr>
              <a:t>Ex-Intern@Tekie</a:t>
            </a:r>
            <a:r>
              <a:rPr lang="en-US" sz="5600" dirty="0">
                <a:solidFill>
                  <a:schemeClr val="bg1"/>
                </a:solidFill>
                <a:latin typeface="Segoe UI" panose="020B0502040204020203" pitchFamily="34" charset="0"/>
                <a:cs typeface="Segoe UI" panose="020B0502040204020203" pitchFamily="34" charset="0"/>
              </a:rPr>
              <a:t> | SWE Freelancer @UEMK | Web Trainer</a:t>
            </a:r>
          </a:p>
          <a:p>
            <a:pPr algn="l">
              <a:lnSpc>
                <a:spcPct val="170000"/>
              </a:lnSpc>
            </a:pPr>
            <a:r>
              <a:rPr lang="en-US" sz="5600" dirty="0">
                <a:solidFill>
                  <a:schemeClr val="bg1"/>
                </a:solidFill>
                <a:latin typeface="Segoe UI" panose="020B0502040204020203" pitchFamily="34" charset="0"/>
                <a:cs typeface="Segoe UI" panose="020B0502040204020203" pitchFamily="34" charset="0"/>
              </a:rPr>
              <a:t>Open Source Contributor | Entrepreneur</a:t>
            </a:r>
            <a:r>
              <a:rPr lang="en-US" sz="2000" dirty="0">
                <a:solidFill>
                  <a:schemeClr val="bg1"/>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E5AB6-4555-4CE6-9EFB-81EF59C9ADB9}"/>
              </a:ext>
            </a:extLst>
          </p:cNvPr>
          <p:cNvPicPr>
            <a:picLocks noChangeAspect="1"/>
          </p:cNvPicPr>
          <p:nvPr/>
        </p:nvPicPr>
        <p:blipFill>
          <a:blip r:embed="rId2"/>
          <a:stretch>
            <a:fillRect/>
          </a:stretch>
        </p:blipFill>
        <p:spPr>
          <a:xfrm>
            <a:off x="3209925" y="0"/>
            <a:ext cx="5934074" cy="5143500"/>
          </a:xfrm>
          <a:prstGeom prst="rect">
            <a:avLst/>
          </a:prstGeom>
        </p:spPr>
      </p:pic>
      <p:sp>
        <p:nvSpPr>
          <p:cNvPr id="2" name="Title 1">
            <a:extLst>
              <a:ext uri="{FF2B5EF4-FFF2-40B4-BE49-F238E27FC236}">
                <a16:creationId xmlns:a16="http://schemas.microsoft.com/office/drawing/2014/main" id="{7546D355-F68B-4C7F-B6FE-BBEED00C8B34}"/>
              </a:ext>
            </a:extLst>
          </p:cNvPr>
          <p:cNvSpPr>
            <a:spLocks noGrp="1"/>
          </p:cNvSpPr>
          <p:nvPr>
            <p:ph type="title"/>
          </p:nvPr>
        </p:nvSpPr>
        <p:spPr>
          <a:xfrm>
            <a:off x="1028700" y="-86915"/>
            <a:ext cx="4362450" cy="994172"/>
          </a:xfrm>
        </p:spPr>
        <p:txBody>
          <a:bodyPr/>
          <a:lstStyle/>
          <a:p>
            <a:r>
              <a:rPr lang="en-US" dirty="0">
                <a:solidFill>
                  <a:schemeClr val="bg1"/>
                </a:solidFill>
                <a:latin typeface="Arial Rounded MT Bold" panose="020F0704030504030204" pitchFamily="34" charset="0"/>
              </a:rPr>
              <a:t>Chrome     Dev Tools</a:t>
            </a:r>
            <a:endParaRPr lang="en-IN"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4B7D493-BDE1-443E-B094-B67DC0DC4700}"/>
              </a:ext>
            </a:extLst>
          </p:cNvPr>
          <p:cNvSpPr>
            <a:spLocks noGrp="1"/>
          </p:cNvSpPr>
          <p:nvPr>
            <p:ph idx="1"/>
          </p:nvPr>
        </p:nvSpPr>
        <p:spPr>
          <a:xfrm>
            <a:off x="142875" y="925116"/>
            <a:ext cx="2943225" cy="4123134"/>
          </a:xfrm>
        </p:spPr>
        <p:txBody>
          <a:bodyPr>
            <a:normAutofit/>
          </a:bodyPr>
          <a:lstStyle/>
          <a:p>
            <a:r>
              <a:rPr lang="en-US" dirty="0"/>
              <a:t>Chrome </a:t>
            </a:r>
            <a:r>
              <a:rPr lang="en-US" dirty="0" err="1"/>
              <a:t>DevTools</a:t>
            </a:r>
            <a:r>
              <a:rPr lang="en-US" dirty="0"/>
              <a:t> is a set of web developer tools built directly into the Google Chrome </a:t>
            </a:r>
            <a:r>
              <a:rPr lang="en-US" dirty="0" err="1"/>
              <a:t>browser.DevTools</a:t>
            </a:r>
            <a:r>
              <a:rPr lang="en-US" dirty="0"/>
              <a:t> can help you edit pages  on-the-fly and diagnose problems quickly, which ultimately helps you build better websites, faster.</a:t>
            </a:r>
            <a:endParaRPr lang="en-IN" dirty="0"/>
          </a:p>
        </p:txBody>
      </p:sp>
      <p:pic>
        <p:nvPicPr>
          <p:cNvPr id="9" name="Picture 8">
            <a:extLst>
              <a:ext uri="{FF2B5EF4-FFF2-40B4-BE49-F238E27FC236}">
                <a16:creationId xmlns:a16="http://schemas.microsoft.com/office/drawing/2014/main" id="{E6C1797B-33A0-40EE-BD75-3841C9318ABD}"/>
              </a:ext>
            </a:extLst>
          </p:cNvPr>
          <p:cNvPicPr>
            <a:picLocks noChangeAspect="1"/>
          </p:cNvPicPr>
          <p:nvPr/>
        </p:nvPicPr>
        <p:blipFill>
          <a:blip r:embed="rId3"/>
          <a:stretch>
            <a:fillRect/>
          </a:stretch>
        </p:blipFill>
        <p:spPr>
          <a:xfrm>
            <a:off x="0" y="4533828"/>
            <a:ext cx="2686050" cy="609672"/>
          </a:xfrm>
          <a:prstGeom prst="rect">
            <a:avLst/>
          </a:prstGeom>
        </p:spPr>
      </p:pic>
    </p:spTree>
    <p:extLst>
      <p:ext uri="{BB962C8B-B14F-4D97-AF65-F5344CB8AC3E}">
        <p14:creationId xmlns:p14="http://schemas.microsoft.com/office/powerpoint/2010/main" val="111861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0" y="0"/>
            <a:ext cx="7886700" cy="5102860"/>
          </a:xfrm>
        </p:spPr>
        <p:txBody>
          <a:bodyPr>
            <a:normAutofit/>
          </a:bodyPr>
          <a:lstStyle/>
          <a:p>
            <a:pPr marL="0" indent="0">
              <a:buNone/>
            </a:pPr>
            <a:r>
              <a:rPr lang="en-IN" sz="4800" dirty="0">
                <a:solidFill>
                  <a:schemeClr val="bg1"/>
                </a:solidFill>
              </a:rPr>
              <a:t>What If I get Stuck?</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                                                 </a:t>
            </a:r>
            <a:r>
              <a:rPr lang="en-IN" sz="2400" b="1" dirty="0">
                <a:latin typeface="Bradley Hand ITC" panose="03070402050302030203" pitchFamily="66" charset="0"/>
              </a:rPr>
              <a:t>Make them your best friend</a:t>
            </a:r>
          </a:p>
          <a:p>
            <a:pPr marL="0" indent="0">
              <a:buNone/>
            </a:pPr>
            <a:endParaRPr lang="en-IN" sz="3600" dirty="0"/>
          </a:p>
          <a:p>
            <a:pPr marL="0" indent="0">
              <a:buNone/>
            </a:pPr>
            <a:endParaRPr lang="en-IN" sz="6000" dirty="0"/>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7613374" y="4336629"/>
            <a:ext cx="1554576" cy="809779"/>
          </a:xfrm>
          <a:prstGeom prst="rect">
            <a:avLst/>
          </a:prstGeom>
        </p:spPr>
      </p:pic>
      <p:pic>
        <p:nvPicPr>
          <p:cNvPr id="6" name="Picture 5">
            <a:extLst>
              <a:ext uri="{FF2B5EF4-FFF2-40B4-BE49-F238E27FC236}">
                <a16:creationId xmlns:a16="http://schemas.microsoft.com/office/drawing/2014/main" id="{AD7571E7-2508-4E78-9594-767A44C56F87}"/>
              </a:ext>
            </a:extLst>
          </p:cNvPr>
          <p:cNvPicPr>
            <a:picLocks noChangeAspect="1"/>
          </p:cNvPicPr>
          <p:nvPr/>
        </p:nvPicPr>
        <p:blipFill>
          <a:blip r:embed="rId4"/>
          <a:stretch>
            <a:fillRect/>
          </a:stretch>
        </p:blipFill>
        <p:spPr>
          <a:xfrm>
            <a:off x="6337055" y="3667448"/>
            <a:ext cx="785812" cy="785812"/>
          </a:xfrm>
          <a:prstGeom prst="rect">
            <a:avLst/>
          </a:prstGeom>
        </p:spPr>
      </p:pic>
      <p:pic>
        <p:nvPicPr>
          <p:cNvPr id="9" name="Picture 8">
            <a:extLst>
              <a:ext uri="{FF2B5EF4-FFF2-40B4-BE49-F238E27FC236}">
                <a16:creationId xmlns:a16="http://schemas.microsoft.com/office/drawing/2014/main" id="{1C02A195-E4C8-4038-9416-BFC3B95E8D24}"/>
              </a:ext>
            </a:extLst>
          </p:cNvPr>
          <p:cNvPicPr>
            <a:picLocks noChangeAspect="1"/>
          </p:cNvPicPr>
          <p:nvPr/>
        </p:nvPicPr>
        <p:blipFill>
          <a:blip r:embed="rId5"/>
          <a:stretch>
            <a:fillRect/>
          </a:stretch>
        </p:blipFill>
        <p:spPr>
          <a:xfrm>
            <a:off x="5194706" y="867928"/>
            <a:ext cx="2284697" cy="631368"/>
          </a:xfrm>
          <a:prstGeom prst="rect">
            <a:avLst/>
          </a:prstGeom>
        </p:spPr>
      </p:pic>
      <p:pic>
        <p:nvPicPr>
          <p:cNvPr id="12" name="Picture 11">
            <a:extLst>
              <a:ext uri="{FF2B5EF4-FFF2-40B4-BE49-F238E27FC236}">
                <a16:creationId xmlns:a16="http://schemas.microsoft.com/office/drawing/2014/main" id="{E916745C-CBDA-4264-8AAF-EB6760D2F5A6}"/>
              </a:ext>
            </a:extLst>
          </p:cNvPr>
          <p:cNvPicPr>
            <a:picLocks noChangeAspect="1"/>
          </p:cNvPicPr>
          <p:nvPr/>
        </p:nvPicPr>
        <p:blipFill>
          <a:blip r:embed="rId6"/>
          <a:stretch>
            <a:fillRect/>
          </a:stretch>
        </p:blipFill>
        <p:spPr>
          <a:xfrm>
            <a:off x="3162327" y="3515198"/>
            <a:ext cx="1071562" cy="1071562"/>
          </a:xfrm>
          <a:prstGeom prst="rect">
            <a:avLst/>
          </a:prstGeom>
        </p:spPr>
      </p:pic>
      <p:pic>
        <p:nvPicPr>
          <p:cNvPr id="14" name="Picture 13">
            <a:extLst>
              <a:ext uri="{FF2B5EF4-FFF2-40B4-BE49-F238E27FC236}">
                <a16:creationId xmlns:a16="http://schemas.microsoft.com/office/drawing/2014/main" id="{E1995EE9-D051-4F32-89CD-1EBEF425A75F}"/>
              </a:ext>
            </a:extLst>
          </p:cNvPr>
          <p:cNvPicPr>
            <a:picLocks noChangeAspect="1"/>
          </p:cNvPicPr>
          <p:nvPr/>
        </p:nvPicPr>
        <p:blipFill>
          <a:blip r:embed="rId7"/>
          <a:stretch>
            <a:fillRect/>
          </a:stretch>
        </p:blipFill>
        <p:spPr>
          <a:xfrm>
            <a:off x="6814240" y="2443636"/>
            <a:ext cx="1931378" cy="1071562"/>
          </a:xfrm>
          <a:prstGeom prst="rect">
            <a:avLst/>
          </a:prstGeom>
        </p:spPr>
      </p:pic>
      <p:pic>
        <p:nvPicPr>
          <p:cNvPr id="16" name="Picture 15">
            <a:extLst>
              <a:ext uri="{FF2B5EF4-FFF2-40B4-BE49-F238E27FC236}">
                <a16:creationId xmlns:a16="http://schemas.microsoft.com/office/drawing/2014/main" id="{E1B71B45-E462-411C-8FD5-0650295AD991}"/>
              </a:ext>
            </a:extLst>
          </p:cNvPr>
          <p:cNvPicPr>
            <a:picLocks noChangeAspect="1"/>
          </p:cNvPicPr>
          <p:nvPr/>
        </p:nvPicPr>
        <p:blipFill>
          <a:blip r:embed="rId8"/>
          <a:stretch>
            <a:fillRect/>
          </a:stretch>
        </p:blipFill>
        <p:spPr>
          <a:xfrm>
            <a:off x="317613" y="772325"/>
            <a:ext cx="3665129" cy="1435509"/>
          </a:xfrm>
          <a:prstGeom prst="rect">
            <a:avLst/>
          </a:prstGeom>
        </p:spPr>
      </p:pic>
      <p:pic>
        <p:nvPicPr>
          <p:cNvPr id="18" name="Picture 17">
            <a:extLst>
              <a:ext uri="{FF2B5EF4-FFF2-40B4-BE49-F238E27FC236}">
                <a16:creationId xmlns:a16="http://schemas.microsoft.com/office/drawing/2014/main" id="{6FA45B11-95C4-4C9E-A1E9-3AEC5A181BDA}"/>
              </a:ext>
            </a:extLst>
          </p:cNvPr>
          <p:cNvPicPr>
            <a:picLocks noChangeAspect="1"/>
          </p:cNvPicPr>
          <p:nvPr/>
        </p:nvPicPr>
        <p:blipFill>
          <a:blip r:embed="rId9"/>
          <a:stretch>
            <a:fillRect/>
          </a:stretch>
        </p:blipFill>
        <p:spPr>
          <a:xfrm>
            <a:off x="3656105" y="2027486"/>
            <a:ext cx="2665397" cy="1047888"/>
          </a:xfrm>
          <a:prstGeom prst="rect">
            <a:avLst/>
          </a:prstGeom>
        </p:spPr>
      </p:pic>
      <p:pic>
        <p:nvPicPr>
          <p:cNvPr id="20" name="Picture 19">
            <a:extLst>
              <a:ext uri="{FF2B5EF4-FFF2-40B4-BE49-F238E27FC236}">
                <a16:creationId xmlns:a16="http://schemas.microsoft.com/office/drawing/2014/main" id="{830E219B-62EE-4AD0-8875-9380559FEB56}"/>
              </a:ext>
            </a:extLst>
          </p:cNvPr>
          <p:cNvPicPr>
            <a:picLocks noChangeAspect="1"/>
          </p:cNvPicPr>
          <p:nvPr/>
        </p:nvPicPr>
        <p:blipFill>
          <a:blip r:embed="rId10"/>
          <a:stretch>
            <a:fillRect/>
          </a:stretch>
        </p:blipFill>
        <p:spPr>
          <a:xfrm>
            <a:off x="7458866" y="1842610"/>
            <a:ext cx="804862" cy="804862"/>
          </a:xfrm>
          <a:prstGeom prst="rect">
            <a:avLst/>
          </a:prstGeom>
        </p:spPr>
      </p:pic>
      <p:pic>
        <p:nvPicPr>
          <p:cNvPr id="22" name="Picture 21">
            <a:extLst>
              <a:ext uri="{FF2B5EF4-FFF2-40B4-BE49-F238E27FC236}">
                <a16:creationId xmlns:a16="http://schemas.microsoft.com/office/drawing/2014/main" id="{9EDDCE09-8AFD-45F9-A8F2-846054FBC2B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8275" y="2571750"/>
            <a:ext cx="2843574" cy="1592401"/>
          </a:xfrm>
          <a:prstGeom prst="rect">
            <a:avLst/>
          </a:prstGeom>
        </p:spPr>
      </p:pic>
      <p:pic>
        <p:nvPicPr>
          <p:cNvPr id="7" name="Picture 6">
            <a:extLst>
              <a:ext uri="{FF2B5EF4-FFF2-40B4-BE49-F238E27FC236}">
                <a16:creationId xmlns:a16="http://schemas.microsoft.com/office/drawing/2014/main" id="{A7F3EAFC-3E0B-4DDF-8113-4B393BBAEFE3}"/>
              </a:ext>
            </a:extLst>
          </p:cNvPr>
          <p:cNvPicPr>
            <a:picLocks noChangeAspect="1"/>
          </p:cNvPicPr>
          <p:nvPr/>
        </p:nvPicPr>
        <p:blipFill>
          <a:blip r:embed="rId13"/>
          <a:stretch>
            <a:fillRect/>
          </a:stretch>
        </p:blipFill>
        <p:spPr>
          <a:xfrm>
            <a:off x="2661869" y="2072540"/>
            <a:ext cx="1232336" cy="1232336"/>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8699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 in Brief</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FF7D8A4A-0EDC-4AF9-8D1B-945DBFA474FF}"/>
              </a:ext>
            </a:extLst>
          </p:cNvPr>
          <p:cNvGraphicFramePr>
            <a:graphicFrameLocks noGrp="1"/>
          </p:cNvGraphicFramePr>
          <p:nvPr>
            <p:extLst>
              <p:ext uri="{D42A27DB-BD31-4B8C-83A1-F6EECF244321}">
                <p14:modId xmlns:p14="http://schemas.microsoft.com/office/powerpoint/2010/main" val="2874019293"/>
              </p:ext>
            </p:extLst>
          </p:nvPr>
        </p:nvGraphicFramePr>
        <p:xfrm>
          <a:off x="228601" y="726225"/>
          <a:ext cx="7772400" cy="4351020"/>
        </p:xfrm>
        <a:graphic>
          <a:graphicData uri="http://schemas.openxmlformats.org/drawingml/2006/table">
            <a:tbl>
              <a:tblPr firstRow="1" bandRow="1">
                <a:tableStyleId>{D27102A9-8310-4765-A935-A1911B00CA55}</a:tableStyleId>
              </a:tblPr>
              <a:tblGrid>
                <a:gridCol w="3886200">
                  <a:extLst>
                    <a:ext uri="{9D8B030D-6E8A-4147-A177-3AD203B41FA5}">
                      <a16:colId xmlns:a16="http://schemas.microsoft.com/office/drawing/2014/main" val="1250071200"/>
                    </a:ext>
                  </a:extLst>
                </a:gridCol>
                <a:gridCol w="3886200">
                  <a:extLst>
                    <a:ext uri="{9D8B030D-6E8A-4147-A177-3AD203B41FA5}">
                      <a16:colId xmlns:a16="http://schemas.microsoft.com/office/drawing/2014/main" val="587131382"/>
                    </a:ext>
                  </a:extLst>
                </a:gridCol>
              </a:tblGrid>
              <a:tr h="4166655">
                <a:tc>
                  <a:txBody>
                    <a:bodyPr/>
                    <a:lstStyle/>
                    <a:p>
                      <a:r>
                        <a:rPr lang="en-US" sz="1400" dirty="0"/>
                        <a:t>Introduction to Web Development </a:t>
                      </a:r>
                    </a:p>
                    <a:p>
                      <a:endParaRPr lang="en-US" sz="1400" dirty="0"/>
                    </a:p>
                    <a:p>
                      <a:r>
                        <a:rPr lang="en-US" sz="1400" dirty="0"/>
                        <a:t>HTML</a:t>
                      </a:r>
                    </a:p>
                    <a:p>
                      <a:endParaRPr lang="en-US" sz="1400" dirty="0"/>
                    </a:p>
                    <a:p>
                      <a:r>
                        <a:rPr lang="en-US" sz="1400" dirty="0"/>
                        <a:t>CSS with Web Design</a:t>
                      </a:r>
                    </a:p>
                    <a:p>
                      <a:endParaRPr lang="en-US" sz="1400" dirty="0"/>
                    </a:p>
                    <a:p>
                      <a:r>
                        <a:rPr lang="en-US" sz="1400" dirty="0"/>
                        <a:t>Bootstrap and other styling Framework</a:t>
                      </a:r>
                    </a:p>
                    <a:p>
                      <a:endParaRPr lang="en-US" sz="1400" dirty="0"/>
                    </a:p>
                    <a:p>
                      <a:r>
                        <a:rPr lang="en-US" sz="1400" dirty="0"/>
                        <a:t>Git and GitHub</a:t>
                      </a:r>
                    </a:p>
                    <a:p>
                      <a:endParaRPr lang="en-US" sz="1400" dirty="0"/>
                    </a:p>
                    <a:p>
                      <a:r>
                        <a:rPr lang="en-US" sz="1400" dirty="0"/>
                        <a:t>JavaScript</a:t>
                      </a:r>
                    </a:p>
                    <a:p>
                      <a:endParaRPr lang="en-US" sz="1400" dirty="0"/>
                    </a:p>
                    <a:p>
                      <a:r>
                        <a:rPr lang="en-US" sz="1400" dirty="0"/>
                        <a:t>jQuery</a:t>
                      </a:r>
                    </a:p>
                    <a:p>
                      <a:endParaRPr lang="en-US" sz="1400" dirty="0"/>
                    </a:p>
                    <a:p>
                      <a:r>
                        <a:rPr lang="en-US" sz="1400" dirty="0"/>
                        <a:t>Firebase</a:t>
                      </a:r>
                    </a:p>
                    <a:p>
                      <a:endParaRPr lang="en-US" sz="1400" dirty="0"/>
                    </a:p>
                    <a:p>
                      <a:r>
                        <a:rPr lang="en-US" sz="1400" dirty="0"/>
                        <a:t>PHP</a:t>
                      </a:r>
                    </a:p>
                    <a:p>
                      <a:endParaRPr lang="en-US" sz="1400" dirty="0"/>
                    </a:p>
                    <a:p>
                      <a:r>
                        <a:rPr lang="en-US" sz="1400" dirty="0"/>
                        <a:t>Database (SQL vs </a:t>
                      </a:r>
                      <a:r>
                        <a:rPr lang="en-IN" sz="1400" dirty="0"/>
                        <a:t>NoSQL)</a:t>
                      </a:r>
                      <a:endParaRPr lang="en-US" sz="1400"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Database (SQL)</a:t>
                      </a:r>
                    </a:p>
                    <a:p>
                      <a:endParaRPr lang="en-US" sz="1200" dirty="0"/>
                    </a:p>
                    <a:p>
                      <a:r>
                        <a:rPr lang="en-US" sz="1200" dirty="0"/>
                        <a:t>Node with Express</a:t>
                      </a:r>
                    </a:p>
                    <a:p>
                      <a:endParaRPr lang="en-US" sz="1200" dirty="0"/>
                    </a:p>
                    <a:p>
                      <a:r>
                        <a:rPr lang="en-US" sz="1200" dirty="0"/>
                        <a:t>EJS</a:t>
                      </a:r>
                    </a:p>
                    <a:p>
                      <a:endParaRPr lang="en-US" sz="1200" dirty="0"/>
                    </a:p>
                    <a:p>
                      <a:r>
                        <a:rPr lang="en-US" sz="1200" dirty="0"/>
                        <a:t>React</a:t>
                      </a:r>
                    </a:p>
                    <a:p>
                      <a:endParaRPr lang="en-US" sz="1200" dirty="0"/>
                    </a:p>
                    <a:p>
                      <a:r>
                        <a:rPr lang="en-US" sz="1200" dirty="0"/>
                        <a:t>Angular</a:t>
                      </a:r>
                    </a:p>
                    <a:p>
                      <a:endParaRPr lang="en-US" sz="1200" dirty="0"/>
                    </a:p>
                    <a:p>
                      <a:r>
                        <a:rPr lang="en-IN" dirty="0"/>
                        <a:t>Vue</a:t>
                      </a:r>
                    </a:p>
                    <a:p>
                      <a:endParaRPr lang="en-IN" dirty="0"/>
                    </a:p>
                    <a:p>
                      <a:r>
                        <a:rPr lang="en-IN" dirty="0"/>
                        <a:t>Other Concepts(</a:t>
                      </a:r>
                      <a:r>
                        <a:rPr lang="en-IN" dirty="0" err="1"/>
                        <a:t>Devops</a:t>
                      </a:r>
                      <a:r>
                        <a:rPr lang="en-IN" dirty="0"/>
                        <a:t>, Personal </a:t>
                      </a:r>
                      <a:r>
                        <a:rPr lang="en-IN" dirty="0" err="1"/>
                        <a:t>hosting,native</a:t>
                      </a:r>
                      <a:r>
                        <a:rPr lang="en-IN" dirty="0"/>
                        <a:t> apps </a:t>
                      </a:r>
                      <a:r>
                        <a:rPr lang="en-IN" dirty="0" err="1"/>
                        <a:t>etc,etc</a:t>
                      </a:r>
                      <a:r>
                        <a:rPr lang="en-IN" dirty="0"/>
                        <a:t>)</a:t>
                      </a:r>
                    </a:p>
                    <a:p>
                      <a:endParaRPr lang="en-IN" dirty="0"/>
                    </a:p>
                    <a:p>
                      <a:r>
                        <a:rPr lang="en-IN" dirty="0"/>
                        <a:t>Projects</a:t>
                      </a:r>
                    </a:p>
                  </a:txBody>
                  <a:tcPr/>
                </a:tc>
                <a:extLst>
                  <a:ext uri="{0D108BD9-81ED-4DB2-BD59-A6C34878D82A}">
                    <a16:rowId xmlns:a16="http://schemas.microsoft.com/office/drawing/2014/main" val="4087008943"/>
                  </a:ext>
                </a:extLst>
              </a:tr>
            </a:tbl>
          </a:graphicData>
        </a:graphic>
      </p:graphicFrame>
    </p:spTree>
    <p:extLst>
      <p:ext uri="{BB962C8B-B14F-4D97-AF65-F5344CB8AC3E}">
        <p14:creationId xmlns:p14="http://schemas.microsoft.com/office/powerpoint/2010/main" val="3466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42471" y="3780517"/>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38142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511159" y="2524896"/>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30074" y="4071866"/>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4860460" y="4365381"/>
            <a:ext cx="2003913" cy="778119"/>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graphicFrame>
        <p:nvGraphicFramePr>
          <p:cNvPr id="2" name="Table 9">
            <a:extLst>
              <a:ext uri="{FF2B5EF4-FFF2-40B4-BE49-F238E27FC236}">
                <a16:creationId xmlns:a16="http://schemas.microsoft.com/office/drawing/2014/main" id="{2E8899E2-20C0-4051-8B1A-9AC86C88B570}"/>
              </a:ext>
            </a:extLst>
          </p:cNvPr>
          <p:cNvGraphicFramePr>
            <a:graphicFrameLocks noGrp="1"/>
          </p:cNvGraphicFramePr>
          <p:nvPr>
            <p:extLst>
              <p:ext uri="{D42A27DB-BD31-4B8C-83A1-F6EECF244321}">
                <p14:modId xmlns:p14="http://schemas.microsoft.com/office/powerpoint/2010/main" val="4127991393"/>
              </p:ext>
            </p:extLst>
          </p:nvPr>
        </p:nvGraphicFramePr>
        <p:xfrm>
          <a:off x="5316" y="-4327"/>
          <a:ext cx="9144000" cy="684344"/>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749140339"/>
                    </a:ext>
                  </a:extLst>
                </a:gridCol>
              </a:tblGrid>
              <a:tr h="684344">
                <a:tc>
                  <a:txBody>
                    <a:bodyPr/>
                    <a:lstStyle/>
                    <a:p>
                      <a:r>
                        <a:rPr lang="en-US" sz="2000" dirty="0">
                          <a:latin typeface="Arial Rounded MT Bold" panose="020F0704030504030204" pitchFamily="34" charset="0"/>
                        </a:rPr>
                        <a:t>Who are full stack developers ? (5+ years)</a:t>
                      </a:r>
                      <a:endParaRPr lang="en-IN" dirty="0">
                        <a:latin typeface="Arial Rounded MT Bold" panose="020F0704030504030204" pitchFamily="34" charset="0"/>
                      </a:endParaRPr>
                    </a:p>
                  </a:txBody>
                  <a:tcPr>
                    <a:solidFill>
                      <a:schemeClr val="tx2"/>
                    </a:solidFill>
                  </a:tcPr>
                </a:tc>
                <a:extLst>
                  <a:ext uri="{0D108BD9-81ED-4DB2-BD59-A6C34878D82A}">
                    <a16:rowId xmlns:a16="http://schemas.microsoft.com/office/drawing/2014/main" val="3559328367"/>
                  </a:ext>
                </a:extLst>
              </a:tr>
            </a:tbl>
          </a:graphicData>
        </a:graphic>
      </p:graphicFrame>
      <p:pic>
        <p:nvPicPr>
          <p:cNvPr id="12" name="Picture 11">
            <a:extLst>
              <a:ext uri="{FF2B5EF4-FFF2-40B4-BE49-F238E27FC236}">
                <a16:creationId xmlns:a16="http://schemas.microsoft.com/office/drawing/2014/main" id="{47F77044-9DA9-42E1-B3BB-A3768EF99EF8}"/>
              </a:ext>
            </a:extLst>
          </p:cNvPr>
          <p:cNvPicPr>
            <a:picLocks noChangeAspect="1"/>
          </p:cNvPicPr>
          <p:nvPr/>
        </p:nvPicPr>
        <p:blipFill>
          <a:blip r:embed="rId9"/>
          <a:stretch>
            <a:fillRect/>
          </a:stretch>
        </p:blipFill>
        <p:spPr>
          <a:xfrm>
            <a:off x="1825222" y="4594297"/>
            <a:ext cx="1289198" cy="427523"/>
          </a:xfrm>
          <a:prstGeom prst="rect">
            <a:avLst/>
          </a:prstGeom>
        </p:spPr>
      </p:pic>
      <p:pic>
        <p:nvPicPr>
          <p:cNvPr id="16" name="Picture 15">
            <a:extLst>
              <a:ext uri="{FF2B5EF4-FFF2-40B4-BE49-F238E27FC236}">
                <a16:creationId xmlns:a16="http://schemas.microsoft.com/office/drawing/2014/main" id="{E5E7BDF3-9872-4DA5-AB31-6F3F009B13E0}"/>
              </a:ext>
            </a:extLst>
          </p:cNvPr>
          <p:cNvPicPr>
            <a:picLocks noChangeAspect="1"/>
          </p:cNvPicPr>
          <p:nvPr/>
        </p:nvPicPr>
        <p:blipFill>
          <a:blip r:embed="rId10"/>
          <a:stretch>
            <a:fillRect/>
          </a:stretch>
        </p:blipFill>
        <p:spPr>
          <a:xfrm>
            <a:off x="6755348" y="717200"/>
            <a:ext cx="2155298" cy="1031084"/>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Personal </Template>
  <TotalTime>2</TotalTime>
  <Words>397</Words>
  <Application>Microsoft Office PowerPoint</Application>
  <PresentationFormat>On-screen Show (16:9)</PresentationFormat>
  <Paragraphs>86</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Bradley Hand ITC</vt:lpstr>
      <vt:lpstr>Calibri</vt:lpstr>
      <vt:lpstr>Calibri Light</vt:lpstr>
      <vt:lpstr>Segoe UI</vt:lpstr>
      <vt:lpstr>Segoe UI Light</vt:lpstr>
      <vt:lpstr>Wingdings</vt:lpstr>
      <vt:lpstr>MSp</vt:lpstr>
      <vt:lpstr>Hola, This is Soumyadip</vt:lpstr>
      <vt:lpstr>Course Module in Brief</vt:lpstr>
      <vt:lpstr>What is Web Development ?</vt:lpstr>
      <vt:lpstr>What is Web Development?</vt:lpstr>
      <vt:lpstr>Web Career Goals</vt:lpstr>
      <vt:lpstr>PowerPoint Presentation</vt:lpstr>
      <vt:lpstr>Frontend Components</vt:lpstr>
      <vt:lpstr>Frontend Market Trend</vt:lpstr>
      <vt:lpstr>Backend Market Trend</vt:lpstr>
      <vt:lpstr>Chrome     Dev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Hola, This is Soumyadip</dc:title>
  <dc:creator>SUBHAMOY RAY</dc:creator>
  <cp:lastModifiedBy>SUBHAMOY RAY</cp:lastModifiedBy>
  <cp:revision>1</cp:revision>
  <dcterms:created xsi:type="dcterms:W3CDTF">2022-07-04T05:53:04Z</dcterms:created>
  <dcterms:modified xsi:type="dcterms:W3CDTF">2022-07-04T05:55:23Z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