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312" r:id="rId4"/>
    <p:sldId id="311" r:id="rId5"/>
    <p:sldId id="282" r:id="rId6"/>
    <p:sldId id="296" r:id="rId7"/>
    <p:sldId id="295" r:id="rId8"/>
    <p:sldId id="297" r:id="rId9"/>
    <p:sldId id="310" r:id="rId10"/>
    <p:sldId id="293" r:id="rId11"/>
    <p:sldId id="298" r:id="rId12"/>
    <p:sldId id="299" r:id="rId13"/>
    <p:sldId id="300" r:id="rId14"/>
    <p:sldId id="301" r:id="rId15"/>
    <p:sldId id="294" r:id="rId16"/>
    <p:sldId id="302" r:id="rId17"/>
    <p:sldId id="304" r:id="rId18"/>
    <p:sldId id="303" r:id="rId19"/>
    <p:sldId id="305" r:id="rId20"/>
    <p:sldId id="306" r:id="rId21"/>
    <p:sldId id="307" r:id="rId22"/>
    <p:sldId id="308" r:id="rId23"/>
    <p:sldId id="309" r:id="rId24"/>
    <p:sldId id="292" r:id="rId25"/>
  </p:sldIdLst>
  <p:sldSz cx="12192000" cy="6858000"/>
  <p:notesSz cx="9313863" cy="6858000"/>
  <p:embeddedFontLst>
    <p:embeddedFont>
      <p:font typeface="Aptos Narrow" panose="020B0004020202020204" pitchFamily="34"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iaQ5cTggbuE75fiP91sDOFUXSV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DD84AE-52F5-B879-EA29-913201EEACA4}" name="MIS TW" initials="MT" userId="e261c36e92891dc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78" d="100"/>
          <a:sy n="78" d="100"/>
        </p:scale>
        <p:origin x="100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4035425"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275264" y="0"/>
            <a:ext cx="4037012"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6513514"/>
            <a:ext cx="4035425"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9B5BFB6-5623-0D24-7733-13544C5D7BDE}"/>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3C6754D8-930C-22B6-6741-F82AE178E67B}"/>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58D9CF8F-C43E-E159-6C8E-E96E862D10A2}"/>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F7D5DC76-E0FC-864C-7F75-0C44D281B34B}"/>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776828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2DCD3A84-5B6A-50D6-E43B-C803FBC7252C}"/>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1B936234-E8C2-2B81-ED80-50DB91A5C3BB}"/>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07415B1A-8372-7072-E4F1-B289444AC92E}"/>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D4E7488C-B38F-8077-DCCB-6E975F5AC0F7}"/>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3725962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69647E57-4C63-87F8-0C6D-6369CB951DD5}"/>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D37A1A8E-EC87-2AA7-8425-2B1CBB295FDD}"/>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4E904F68-BA17-E0EA-BEDA-8B0F3E033D3E}"/>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9F3464A7-3D6E-2C05-3EAA-52A52F225F69}"/>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2937333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2F2015B9-D6E6-C96F-76D5-4B9FA44C4E78}"/>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6192EC1B-C53D-4014-BAA7-9FABB6A51995}"/>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733D079D-690D-17BE-B15E-A2C16DADF1C9}"/>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15D7B734-AF35-57A5-FBF8-19DC1C8FD8E9}"/>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1190744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DDA56E13-8280-980D-09C2-47687D2B06F7}"/>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532C02C5-A67F-B3EE-4877-785924A3ACA7}"/>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A19D44FB-7177-2086-60D5-6C95E2F903EE}"/>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740EBBDA-1E32-764F-7F20-5CEB3DA6157F}"/>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713888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EF928158-A18B-BDE6-C24F-0E3FAD1B59AE}"/>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D44A921E-442A-5A9C-7EE2-8AC3C96DEADC}"/>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67E8386F-465F-E315-33EC-31964D456B85}"/>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0FE161AC-E08A-F394-295B-7AEB0F8D9198}"/>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3706401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8C334D1D-B167-E8E5-2982-77027159E368}"/>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37514E2E-60BE-FC5E-192C-8F10EBB1B363}"/>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717EDD0F-FC2B-7FA9-BC47-89386988D04F}"/>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4EB5BEE1-3F3C-FBEE-47B4-4CE7916A1929}"/>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287412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BE39EB4B-0224-246C-0D48-A84FB14E9C93}"/>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1B0B0B38-900A-8CE6-5101-175C4379914D}"/>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77ACBE7D-CF64-6A43-5BBB-AA184FD22D1A}"/>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65D957B7-FCB3-E07F-BE62-42B97BED1B75}"/>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2446654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955E6B4B-EE40-9F84-0769-B336E019619A}"/>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001C1F2A-54B5-DA2E-B754-460B555AF7AB}"/>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27C8A375-0603-19BF-AC30-1A2BF5EC78BC}"/>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D9E7A52D-D2EE-753A-27F3-7C635629A978}"/>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470579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EDA82811-F1F9-126D-4574-AE9A3F0BE1F4}"/>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624ECED1-5C02-F787-F8EB-BF0D4CB50CF4}"/>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71839DB9-1B27-AC25-AB5C-F8A7F7CFA6D1}"/>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F5F4D756-F22D-126B-15E4-7985DE2ECEBB}"/>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1172123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D166724E-3C21-4500-35C7-2D36AB6E7CFA}"/>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CD92535C-54F3-ACAC-E9CB-D3141000ACB7}"/>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26302B70-2CC5-535A-ED68-A2502FB112A5}"/>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B97E0DEC-B867-A949-DCA0-A60FB198DB8F}"/>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2127052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AD444EE3-C90E-F0AD-2E14-AAFCF4C08108}"/>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2139C95A-C86F-D58B-8F91-788A4D7DC368}"/>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10792301-D9CE-5F22-BC81-1F94CFC42191}"/>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5EAD5256-28B5-0C9F-BA6B-701BFEECB8F2}"/>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2692099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A70432E3-EFD4-9BDB-7AF4-5A021AE977BB}"/>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4590E567-A0A2-AF34-5089-2001DB764AE4}"/>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98A38B2E-0E93-77D5-1729-4605BA767745}"/>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804939F5-41CC-F522-1C90-FAEA998E3C3E}"/>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3959399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A6F9F4B0-A860-DE6F-9250-FEDF44F3D665}"/>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D0FD1291-4F71-AC84-ED31-0295435D30C8}"/>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8AA75F3B-A03E-C2F3-9BDF-160525628DA2}"/>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45BFD384-661A-1AD3-35DD-F2AB6A04BBF1}"/>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354369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B1733747-872C-8B86-47BB-A775340B643C}"/>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968F9932-2618-BBDD-89EC-5E623A7ECB67}"/>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C96D563B-A82E-F567-62C9-0DA02B86122B}"/>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39061A33-D403-0D29-1418-BD29D1444A02}"/>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1412062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2D1275AE-AB37-167A-3995-296F9AEC1A8D}"/>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0D0782A8-E6FD-C4F8-B1EE-26FF1DD3C4DF}"/>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B0BB2AE4-576C-C558-DF40-DE1E02E95807}"/>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3068FD40-D99F-2684-7780-AD0D7EEC5B1E}"/>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3324272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68131FE5-DAC6-4B75-9AC2-5347F3038EDD}"/>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FFCAF509-E0E9-E763-8D46-677B5E4D622B}"/>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0D34395F-4705-AE56-3E51-4BC82F78EE33}"/>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DD186C25-604A-21BA-79DA-4AAF0D13AFD7}"/>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159389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62986B06-52E0-40C6-72AD-36B2A19A2B5A}"/>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26679122-C4B4-730B-B795-86FB4025CA16}"/>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9654E281-ABEF-2ADC-464A-0E8217864E5C}"/>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60A48664-AA0D-A859-D3F8-94494467BB16}"/>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3489001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CFB58D14-A642-C09F-0011-306B46237F66}"/>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8A584343-9CED-23E1-F10E-20B0B392501E}"/>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869B46A2-9C75-382A-5E51-EA5BB1A15A4C}"/>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7A9482E8-2D68-5200-020C-B32E68ACDE46}"/>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3043832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D72D511E-F592-E46F-E966-732CA73B7538}"/>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A7099718-C68D-FB2B-3F6A-AEAA53479897}"/>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6B8A1847-B41A-8E8B-7A8F-62CCECC16555}"/>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F47E9DB7-DFB9-B3C1-8D25-EFF017B3CC71}"/>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3781435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559B4346-743B-C15D-1A29-A28AC46246A4}"/>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C4D5EC2B-006A-C6EF-F745-5ACA7945CAE9}"/>
              </a:ext>
            </a:extLst>
          </p:cNvPr>
          <p:cNvSpPr>
            <a:spLocks noGrp="1" noRot="1" noChangeAspect="1"/>
          </p:cNvSpPr>
          <p:nvPr>
            <p:ph type="sldImg" idx="2"/>
          </p:nvPr>
        </p:nvSpPr>
        <p:spPr>
          <a:xfrm>
            <a:off x="2600325" y="857250"/>
            <a:ext cx="4113213"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a:extLst>
              <a:ext uri="{FF2B5EF4-FFF2-40B4-BE49-F238E27FC236}">
                <a16:creationId xmlns:a16="http://schemas.microsoft.com/office/drawing/2014/main" id="{94D6FA7B-A9D6-01B1-1A64-486D4D015F9E}"/>
              </a:ext>
            </a:extLst>
          </p:cNvPr>
          <p:cNvSpPr txBox="1">
            <a:spLocks noGrp="1"/>
          </p:cNvSpPr>
          <p:nvPr>
            <p:ph type="body" idx="1"/>
          </p:nvPr>
        </p:nvSpPr>
        <p:spPr>
          <a:xfrm>
            <a:off x="931864" y="3300413"/>
            <a:ext cx="7450137"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a:extLst>
              <a:ext uri="{FF2B5EF4-FFF2-40B4-BE49-F238E27FC236}">
                <a16:creationId xmlns:a16="http://schemas.microsoft.com/office/drawing/2014/main" id="{8AC21E89-863B-9D16-AB25-DC4A37081BD4}"/>
              </a:ext>
            </a:extLst>
          </p:cNvPr>
          <p:cNvSpPr txBox="1">
            <a:spLocks noGrp="1"/>
          </p:cNvSpPr>
          <p:nvPr>
            <p:ph type="sldNum" idx="12"/>
          </p:nvPr>
        </p:nvSpPr>
        <p:spPr>
          <a:xfrm>
            <a:off x="5275264" y="6513514"/>
            <a:ext cx="4037012"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2106414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a:spLocks noGrp="1"/>
          </p:cNvSpPr>
          <p:nvPr>
            <p:ph type="pic" idx="2"/>
          </p:nvPr>
        </p:nvSpPr>
        <p:spPr>
          <a:xfrm>
            <a:off x="5183188" y="987425"/>
            <a:ext cx="6172200" cy="4873625"/>
          </a:xfrm>
          <a:prstGeom prst="rect">
            <a:avLst/>
          </a:prstGeom>
          <a:noFill/>
          <a:ln>
            <a:noFill/>
          </a:ln>
        </p:spPr>
      </p:sp>
      <p:sp>
        <p:nvSpPr>
          <p:cNvPr id="68" name="Google Shape;68;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92" name="Google Shape;92;p1"/>
          <p:cNvPicPr preferRelativeResize="0"/>
          <p:nvPr/>
        </p:nvPicPr>
        <p:blipFill rotWithShape="1">
          <a:blip r:embed="rId3">
            <a:alphaModFix/>
          </a:blip>
          <a:srcRect/>
          <a:stretch/>
        </p:blipFill>
        <p:spPr>
          <a:xfrm>
            <a:off x="8155625" y="34595"/>
            <a:ext cx="3788136" cy="1237556"/>
          </a:xfrm>
          <a:prstGeom prst="rect">
            <a:avLst/>
          </a:prstGeom>
          <a:noFill/>
          <a:ln>
            <a:noFill/>
          </a:ln>
        </p:spPr>
      </p:pic>
      <p:pic>
        <p:nvPicPr>
          <p:cNvPr id="93" name="Google Shape;93;p1"/>
          <p:cNvPicPr preferRelativeResize="0"/>
          <p:nvPr/>
        </p:nvPicPr>
        <p:blipFill rotWithShape="1">
          <a:blip r:embed="rId4">
            <a:alphaModFix/>
          </a:blip>
          <a:srcRect/>
          <a:stretch/>
        </p:blipFill>
        <p:spPr>
          <a:xfrm>
            <a:off x="25567" y="831894"/>
            <a:ext cx="1842892" cy="3994630"/>
          </a:xfrm>
          <a:prstGeom prst="rect">
            <a:avLst/>
          </a:prstGeom>
          <a:noFill/>
          <a:ln>
            <a:noFill/>
          </a:ln>
        </p:spPr>
      </p:pic>
      <p:sp>
        <p:nvSpPr>
          <p:cNvPr id="2" name="TextBox 1">
            <a:extLst>
              <a:ext uri="{FF2B5EF4-FFF2-40B4-BE49-F238E27FC236}">
                <a16:creationId xmlns:a16="http://schemas.microsoft.com/office/drawing/2014/main" id="{7DC5A11A-1A46-A259-CFA8-9607FA79A0AA}"/>
              </a:ext>
            </a:extLst>
          </p:cNvPr>
          <p:cNvSpPr txBox="1"/>
          <p:nvPr/>
        </p:nvSpPr>
        <p:spPr>
          <a:xfrm>
            <a:off x="2271253" y="1444214"/>
            <a:ext cx="8947353" cy="2677656"/>
          </a:xfrm>
          <a:prstGeom prst="rect">
            <a:avLst/>
          </a:prstGeom>
          <a:noFill/>
        </p:spPr>
        <p:txBody>
          <a:bodyPr wrap="square" rtlCol="0">
            <a:spAutoFit/>
          </a:bodyPr>
          <a:lstStyle/>
          <a:p>
            <a:r>
              <a:rPr lang="en-GB" sz="2400" b="1" dirty="0">
                <a:latin typeface="Trebuchet MS" panose="020B0603020202020204" pitchFamily="34" charset="0"/>
              </a:rPr>
              <a:t>NAME: EMMANUEL INEGET</a:t>
            </a:r>
          </a:p>
          <a:p>
            <a:r>
              <a:rPr lang="en-GB" sz="2400" b="1" dirty="0">
                <a:latin typeface="Trebuchet MS" panose="020B0603020202020204" pitchFamily="34" charset="0"/>
              </a:rPr>
              <a:t>ACCESS No.: B30915</a:t>
            </a:r>
          </a:p>
          <a:p>
            <a:r>
              <a:rPr lang="en-GB" sz="2400" b="1" dirty="0">
                <a:latin typeface="Trebuchet MS" panose="020B0603020202020204" pitchFamily="34" charset="0"/>
              </a:rPr>
              <a:t>Reg. No.: S24M10/003</a:t>
            </a:r>
          </a:p>
          <a:p>
            <a:r>
              <a:rPr lang="en-GB" sz="2400" b="1" dirty="0">
                <a:latin typeface="Trebuchet MS" panose="020B0603020202020204" pitchFamily="34" charset="0"/>
              </a:rPr>
              <a:t>COURSE NAME: DATA ANALYSIS AND PROCESS MINING </a:t>
            </a:r>
          </a:p>
          <a:p>
            <a:r>
              <a:rPr lang="en-GB" sz="2400" b="1" dirty="0">
                <a:latin typeface="Trebuchet MS" panose="020B0603020202020204" pitchFamily="34" charset="0"/>
              </a:rPr>
              <a:t>COURSE CODE: DSC8204</a:t>
            </a:r>
          </a:p>
          <a:p>
            <a:r>
              <a:rPr lang="en-GB" sz="2400" b="1" dirty="0">
                <a:latin typeface="Trebuchet MS" panose="020B0603020202020204" pitchFamily="34" charset="0"/>
              </a:rPr>
              <a:t>COURSE FACILITATOR(S):  DR. DAPHINE NYACHAKI BITALO</a:t>
            </a:r>
          </a:p>
          <a:p>
            <a:endParaRPr lang="en-UG" sz="2400" b="1" dirty="0">
              <a:latin typeface="Trebuchet MS" panose="020B0603020202020204" pitchFamily="34" charset="0"/>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6A3B170D-A709-C817-D694-B1444129E756}"/>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8821C061-4BEA-AF7B-6B24-E9BBC775221E}"/>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a:extLst>
              <a:ext uri="{FF2B5EF4-FFF2-40B4-BE49-F238E27FC236}">
                <a16:creationId xmlns:a16="http://schemas.microsoft.com/office/drawing/2014/main" id="{6B437719-10FE-2CF4-E59D-FAB9010F36E4}"/>
              </a:ext>
            </a:extLst>
          </p:cNvPr>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a:extLst>
              <a:ext uri="{FF2B5EF4-FFF2-40B4-BE49-F238E27FC236}">
                <a16:creationId xmlns:a16="http://schemas.microsoft.com/office/drawing/2014/main" id="{17D06D15-2025-5104-D00C-E937D91A34B4}"/>
              </a:ext>
            </a:extLst>
          </p:cNvPr>
          <p:cNvSpPr txBox="1"/>
          <p:nvPr/>
        </p:nvSpPr>
        <p:spPr>
          <a:xfrm>
            <a:off x="203200" y="219337"/>
            <a:ext cx="10515600" cy="1169521"/>
          </a:xfrm>
          <a:prstGeom prst="rect">
            <a:avLst/>
          </a:prstGeom>
          <a:solidFill>
            <a:srgbClr val="002060">
              <a:alpha val="87450"/>
            </a:srgbClr>
          </a:solidFill>
          <a:ln>
            <a:noFill/>
          </a:ln>
        </p:spPr>
        <p:txBody>
          <a:bodyPr spcFirstLastPara="1" wrap="square" lIns="91425" tIns="91425" rIns="91425" bIns="91425" anchor="t" anchorCtr="0">
            <a:spAutoFit/>
          </a:bodyPr>
          <a:lstStyle/>
          <a:p>
            <a:pPr algn="ctr">
              <a:buClr>
                <a:srgbClr val="FFD966"/>
              </a:buClr>
              <a:buSzPts val="4800"/>
            </a:pPr>
            <a:r>
              <a:rPr lang="en-US" sz="3200" b="1" i="0" u="none" strike="noStrike" cap="none" dirty="0">
                <a:solidFill>
                  <a:schemeClr val="accent4">
                    <a:lumMod val="60000"/>
                    <a:lumOff val="40000"/>
                  </a:schemeClr>
                </a:solidFill>
                <a:latin typeface="Trebuchet MS" panose="020B0603020202020204" pitchFamily="34" charset="0"/>
                <a:ea typeface="Calibri"/>
                <a:cs typeface="Calibri"/>
                <a:sym typeface="Calibri"/>
              </a:rPr>
              <a:t>Goal 3 - </a:t>
            </a:r>
            <a:r>
              <a:rPr lang="en-US" sz="3200" b="1" dirty="0">
                <a:solidFill>
                  <a:schemeClr val="accent4">
                    <a:lumMod val="60000"/>
                    <a:lumOff val="40000"/>
                  </a:schemeClr>
                </a:solidFill>
                <a:latin typeface="Trebuchet MS" panose="020B0603020202020204" pitchFamily="34" charset="0"/>
              </a:rPr>
              <a:t>Improving efficiency and understanding of the financial logs that were provided [1/5]</a:t>
            </a:r>
            <a:endParaRPr lang="en-UG" sz="3200" b="1" dirty="0">
              <a:solidFill>
                <a:schemeClr val="accent4">
                  <a:lumMod val="60000"/>
                  <a:lumOff val="40000"/>
                </a:schemeClr>
              </a:solidFill>
              <a:latin typeface="Trebuchet MS" panose="020B0603020202020204" pitchFamily="34" charset="0"/>
            </a:endParaRPr>
          </a:p>
        </p:txBody>
      </p:sp>
      <p:sp>
        <p:nvSpPr>
          <p:cNvPr id="3" name="TextBox 2">
            <a:extLst>
              <a:ext uri="{FF2B5EF4-FFF2-40B4-BE49-F238E27FC236}">
                <a16:creationId xmlns:a16="http://schemas.microsoft.com/office/drawing/2014/main" id="{594A2173-7126-5B89-D2D9-E8CE754633C9}"/>
              </a:ext>
            </a:extLst>
          </p:cNvPr>
          <p:cNvSpPr txBox="1"/>
          <p:nvPr/>
        </p:nvSpPr>
        <p:spPr>
          <a:xfrm>
            <a:off x="607233" y="1608195"/>
            <a:ext cx="3548921" cy="461665"/>
          </a:xfrm>
          <a:prstGeom prst="rect">
            <a:avLst/>
          </a:prstGeom>
          <a:noFill/>
        </p:spPr>
        <p:txBody>
          <a:bodyPr wrap="square">
            <a:spAutoFit/>
          </a:bodyPr>
          <a:lstStyle/>
          <a:p>
            <a:pPr algn="l"/>
            <a:r>
              <a:rPr lang="en-US" sz="2400" b="1" i="0" dirty="0">
                <a:solidFill>
                  <a:srgbClr val="002060"/>
                </a:solidFill>
                <a:effectLst/>
                <a:latin typeface="Trebuchet MS" panose="020B0603020202020204" pitchFamily="34" charset="0"/>
              </a:rPr>
              <a:t>Introduction &amp; Context</a:t>
            </a:r>
          </a:p>
        </p:txBody>
      </p:sp>
      <p:sp>
        <p:nvSpPr>
          <p:cNvPr id="5" name="TextBox 4">
            <a:extLst>
              <a:ext uri="{FF2B5EF4-FFF2-40B4-BE49-F238E27FC236}">
                <a16:creationId xmlns:a16="http://schemas.microsoft.com/office/drawing/2014/main" id="{EF1E682B-998B-2999-5233-933A1D3ED293}"/>
              </a:ext>
            </a:extLst>
          </p:cNvPr>
          <p:cNvSpPr txBox="1"/>
          <p:nvPr/>
        </p:nvSpPr>
        <p:spPr>
          <a:xfrm>
            <a:off x="607233" y="2069860"/>
            <a:ext cx="10977534" cy="923330"/>
          </a:xfrm>
          <a:prstGeom prst="rect">
            <a:avLst/>
          </a:prstGeom>
          <a:noFill/>
        </p:spPr>
        <p:txBody>
          <a:bodyPr wrap="square">
            <a:spAutoFit/>
          </a:bodyPr>
          <a:lstStyle/>
          <a:p>
            <a:pPr algn="just"/>
            <a:r>
              <a:rPr lang="en-US" sz="1800" b="1" dirty="0">
                <a:solidFill>
                  <a:srgbClr val="C00000"/>
                </a:solidFill>
                <a:latin typeface="Trebuchet MS" panose="020B0603020202020204" pitchFamily="34" charset="0"/>
              </a:rPr>
              <a:t>Process mining supports the analysis of business processes based on event logs by identifying trends, patterns and details contained in event logs recorded by an information system. Use the process mining tools to improve efficiency and understanding of the financial logs provided. </a:t>
            </a:r>
            <a:endParaRPr lang="en-UG" sz="1800" b="1" dirty="0">
              <a:solidFill>
                <a:srgbClr val="C00000"/>
              </a:solidFill>
              <a:latin typeface="Trebuchet MS" panose="020B0603020202020204" pitchFamily="34" charset="0"/>
            </a:endParaRPr>
          </a:p>
        </p:txBody>
      </p:sp>
      <p:sp>
        <p:nvSpPr>
          <p:cNvPr id="7" name="TextBox 6">
            <a:extLst>
              <a:ext uri="{FF2B5EF4-FFF2-40B4-BE49-F238E27FC236}">
                <a16:creationId xmlns:a16="http://schemas.microsoft.com/office/drawing/2014/main" id="{5907DD41-4203-5FF4-0C7E-ECF9BB7488DC}"/>
              </a:ext>
            </a:extLst>
          </p:cNvPr>
          <p:cNvSpPr txBox="1"/>
          <p:nvPr/>
        </p:nvSpPr>
        <p:spPr>
          <a:xfrm>
            <a:off x="607233" y="3193346"/>
            <a:ext cx="3275219" cy="1238801"/>
          </a:xfrm>
          <a:prstGeom prst="rect">
            <a:avLst/>
          </a:prstGeom>
          <a:noFill/>
        </p:spPr>
        <p:txBody>
          <a:bodyPr wrap="square">
            <a:spAutoFit/>
          </a:bodyPr>
          <a:lstStyle/>
          <a:p>
            <a:pPr algn="l">
              <a:spcAft>
                <a:spcPts val="300"/>
              </a:spcAft>
            </a:pPr>
            <a:r>
              <a:rPr lang="en-US" sz="1800" b="1" i="0" dirty="0">
                <a:solidFill>
                  <a:srgbClr val="002060"/>
                </a:solidFill>
                <a:effectLst/>
                <a:latin typeface="Trebuchet MS" panose="020B0603020202020204" pitchFamily="34" charset="0"/>
              </a:rPr>
              <a:t>Data Source:</a:t>
            </a:r>
            <a:endParaRPr lang="en-US" sz="1800" b="1" dirty="0">
              <a:solidFill>
                <a:srgbClr val="002060"/>
              </a:solidFill>
              <a:latin typeface="Trebuchet MS" panose="020B0603020202020204" pitchFamily="34" charset="0"/>
            </a:endParaRPr>
          </a:p>
          <a:p>
            <a:pPr algn="l">
              <a:spcAft>
                <a:spcPts val="300"/>
              </a:spcAft>
            </a:pPr>
            <a:r>
              <a:rPr lang="en-US" sz="1800" b="1" i="0" dirty="0">
                <a:solidFill>
                  <a:schemeClr val="tx1"/>
                </a:solidFill>
                <a:effectLst/>
                <a:latin typeface="Trebuchet MS" panose="020B0603020202020204" pitchFamily="34" charset="0"/>
              </a:rPr>
              <a:t>Dataset: “</a:t>
            </a:r>
            <a:r>
              <a:rPr lang="en-US" sz="1800" b="1" i="0" dirty="0" err="1">
                <a:solidFill>
                  <a:schemeClr val="tx1"/>
                </a:solidFill>
                <a:effectLst/>
                <a:latin typeface="Trebuchet MS" panose="020B0603020202020204" pitchFamily="34" charset="0"/>
              </a:rPr>
              <a:t>financial_log.xes</a:t>
            </a:r>
            <a:r>
              <a:rPr lang="en-US" sz="1800" b="1" i="0" dirty="0">
                <a:solidFill>
                  <a:schemeClr val="tx1"/>
                </a:solidFill>
                <a:effectLst/>
                <a:latin typeface="Trebuchet MS" panose="020B0603020202020204" pitchFamily="34" charset="0"/>
              </a:rPr>
              <a:t>” containing financial event logs.</a:t>
            </a:r>
          </a:p>
        </p:txBody>
      </p:sp>
      <p:sp>
        <p:nvSpPr>
          <p:cNvPr id="12" name="TextBox 11">
            <a:extLst>
              <a:ext uri="{FF2B5EF4-FFF2-40B4-BE49-F238E27FC236}">
                <a16:creationId xmlns:a16="http://schemas.microsoft.com/office/drawing/2014/main" id="{3E2C3142-EA6B-0FD2-05F8-D0E724A15C7D}"/>
              </a:ext>
            </a:extLst>
          </p:cNvPr>
          <p:cNvSpPr txBox="1"/>
          <p:nvPr/>
        </p:nvSpPr>
        <p:spPr>
          <a:xfrm>
            <a:off x="3892445" y="3193346"/>
            <a:ext cx="8019738" cy="3548215"/>
          </a:xfrm>
          <a:prstGeom prst="rect">
            <a:avLst/>
          </a:prstGeom>
          <a:noFill/>
        </p:spPr>
        <p:txBody>
          <a:bodyPr wrap="square">
            <a:spAutoFit/>
          </a:bodyPr>
          <a:lstStyle/>
          <a:p>
            <a:pPr lvl="0" algn="just">
              <a:lnSpc>
                <a:spcPct val="115000"/>
              </a:lnSpc>
              <a:spcAft>
                <a:spcPts val="800"/>
              </a:spcAft>
              <a:buSzPts val="1000"/>
              <a:tabLst>
                <a:tab pos="457200" algn="l"/>
              </a:tabLst>
            </a:pPr>
            <a:r>
              <a:rPr lang="en-UG" sz="1800" b="1" kern="100" dirty="0">
                <a:solidFill>
                  <a:srgbClr val="002060"/>
                </a:solidFill>
                <a:effectLst/>
                <a:latin typeface="Trebuchet MS" panose="020B0603020202020204" pitchFamily="34" charset="0"/>
                <a:ea typeface="Aptos" panose="020B0004020202020204" pitchFamily="34" charset="0"/>
                <a:cs typeface="Times New Roman" panose="02020603050405020304" pitchFamily="18" charset="0"/>
              </a:rPr>
              <a:t>Preprocessing Steps:</a:t>
            </a:r>
          </a:p>
          <a:p>
            <a:pPr marL="742950" lvl="1" indent="-285750" algn="just">
              <a:lnSpc>
                <a:spcPct val="115000"/>
              </a:lnSpc>
              <a:spcAft>
                <a:spcPts val="800"/>
              </a:spcAft>
              <a:buSzPts val="1000"/>
              <a:buFont typeface="Wingdings" panose="05000000000000000000" pitchFamily="2" charset="2"/>
              <a:buChar char="q"/>
              <a:tabLst>
                <a:tab pos="914400" algn="l"/>
              </a:tabLst>
            </a:pPr>
            <a:r>
              <a:rPr lang="en-UG" sz="1800" b="1" kern="100" dirty="0">
                <a:effectLst/>
                <a:latin typeface="Trebuchet MS" panose="020B0603020202020204" pitchFamily="34" charset="0"/>
                <a:ea typeface="Aptos" panose="020B0004020202020204" pitchFamily="34" charset="0"/>
                <a:cs typeface="Times New Roman" panose="02020603050405020304" pitchFamily="18" charset="0"/>
              </a:rPr>
              <a:t>Data cleaning: </a:t>
            </a:r>
            <a:r>
              <a:rPr lang="en-US" sz="1800" b="1" kern="100" dirty="0">
                <a:effectLst/>
                <a:latin typeface="Trebuchet MS" panose="020B0603020202020204" pitchFamily="34" charset="0"/>
                <a:ea typeface="Aptos" panose="020B0004020202020204" pitchFamily="34" charset="0"/>
                <a:cs typeface="Times New Roman" panose="02020603050405020304" pitchFamily="18" charset="0"/>
              </a:rPr>
              <a:t>Checked for </a:t>
            </a:r>
            <a:r>
              <a:rPr lang="en-UG" sz="1800" b="1" kern="100" dirty="0">
                <a:effectLst/>
                <a:latin typeface="Trebuchet MS" panose="020B0603020202020204" pitchFamily="34" charset="0"/>
                <a:ea typeface="Aptos" panose="020B0004020202020204" pitchFamily="34" charset="0"/>
                <a:cs typeface="Times New Roman" panose="02020603050405020304" pitchFamily="18" charset="0"/>
              </a:rPr>
              <a:t>missing values, duplicates</a:t>
            </a:r>
            <a:r>
              <a:rPr lang="en-US" sz="1800" b="1" kern="100" dirty="0">
                <a:effectLst/>
                <a:latin typeface="Trebuchet MS" panose="020B0603020202020204" pitchFamily="34" charset="0"/>
                <a:ea typeface="Aptos" panose="020B0004020202020204" pitchFamily="34" charset="0"/>
                <a:cs typeface="Times New Roman" panose="02020603050405020304" pitchFamily="18" charset="0"/>
              </a:rPr>
              <a:t> </a:t>
            </a:r>
            <a:r>
              <a:rPr lang="en-UG" sz="1800" b="1" kern="100" dirty="0">
                <a:effectLst/>
                <a:latin typeface="Trebuchet MS" panose="020B0603020202020204" pitchFamily="34" charset="0"/>
                <a:ea typeface="Aptos" panose="020B0004020202020204" pitchFamily="34" charset="0"/>
                <a:cs typeface="Times New Roman" panose="02020603050405020304" pitchFamily="18" charset="0"/>
              </a:rPr>
              <a:t>and standardize event log formats.</a:t>
            </a:r>
          </a:p>
          <a:p>
            <a:pPr marL="742950" lvl="1" indent="-285750" algn="just">
              <a:lnSpc>
                <a:spcPct val="115000"/>
              </a:lnSpc>
              <a:spcAft>
                <a:spcPts val="800"/>
              </a:spcAft>
              <a:buSzPts val="1000"/>
              <a:buFont typeface="Wingdings" panose="05000000000000000000" pitchFamily="2" charset="2"/>
              <a:buChar char="q"/>
              <a:tabLst>
                <a:tab pos="914400" algn="l"/>
              </a:tabLst>
            </a:pPr>
            <a:r>
              <a:rPr lang="en-UG" sz="1800" b="1" kern="100" dirty="0">
                <a:effectLst/>
                <a:latin typeface="Trebuchet MS" panose="020B0603020202020204" pitchFamily="34" charset="0"/>
                <a:ea typeface="Aptos" panose="020B0004020202020204" pitchFamily="34" charset="0"/>
                <a:cs typeface="Times New Roman" panose="02020603050405020304" pitchFamily="18" charset="0"/>
              </a:rPr>
              <a:t>Data transformation: Convert</a:t>
            </a:r>
            <a:r>
              <a:rPr lang="en-US" sz="1800" b="1" kern="100" dirty="0">
                <a:effectLst/>
                <a:latin typeface="Trebuchet MS" panose="020B0603020202020204" pitchFamily="34" charset="0"/>
                <a:ea typeface="Aptos" panose="020B0004020202020204" pitchFamily="34" charset="0"/>
                <a:cs typeface="Times New Roman" panose="02020603050405020304" pitchFamily="18" charset="0"/>
              </a:rPr>
              <a:t>ed</a:t>
            </a:r>
            <a:r>
              <a:rPr lang="en-UG" sz="1800" b="1" kern="100" dirty="0">
                <a:effectLst/>
                <a:latin typeface="Trebuchet MS" panose="020B0603020202020204" pitchFamily="34" charset="0"/>
                <a:ea typeface="Aptos" panose="020B0004020202020204" pitchFamily="34" charset="0"/>
                <a:cs typeface="Times New Roman" panose="02020603050405020304" pitchFamily="18" charset="0"/>
              </a:rPr>
              <a:t> event logs into a suitable format for process mining tools </a:t>
            </a:r>
            <a:r>
              <a:rPr lang="en-US" sz="1800" b="1" kern="100" dirty="0">
                <a:effectLst/>
                <a:latin typeface="Trebuchet MS" panose="020B0603020202020204" pitchFamily="34" charset="0"/>
                <a:ea typeface="Aptos" panose="020B0004020202020204" pitchFamily="34" charset="0"/>
                <a:cs typeface="Times New Roman" panose="02020603050405020304" pitchFamily="18" charset="0"/>
              </a:rPr>
              <a:t>i.e., </a:t>
            </a:r>
            <a:r>
              <a:rPr lang="en-UG" sz="1800" b="1" kern="100" dirty="0">
                <a:effectLst/>
                <a:latin typeface="Trebuchet MS" panose="020B0603020202020204" pitchFamily="34" charset="0"/>
                <a:ea typeface="Aptos" panose="020B0004020202020204" pitchFamily="34" charset="0"/>
                <a:cs typeface="Times New Roman" panose="02020603050405020304" pitchFamily="18" charset="0"/>
              </a:rPr>
              <a:t>CSV</a:t>
            </a:r>
            <a:r>
              <a:rPr lang="en-US" sz="1800" b="1" kern="100" dirty="0">
                <a:effectLst/>
                <a:latin typeface="Trebuchet MS" panose="020B0603020202020204" pitchFamily="34" charset="0"/>
                <a:ea typeface="Aptos" panose="020B0004020202020204" pitchFamily="34" charset="0"/>
                <a:cs typeface="Times New Roman" panose="02020603050405020304" pitchFamily="18" charset="0"/>
              </a:rPr>
              <a:t> format</a:t>
            </a:r>
            <a:r>
              <a:rPr lang="en-UG" sz="1800" b="1" kern="100" dirty="0">
                <a:effectLst/>
                <a:latin typeface="Trebuchet MS" panose="020B0603020202020204" pitchFamily="34" charset="0"/>
                <a:ea typeface="Aptos" panose="020B0004020202020204" pitchFamily="34" charset="0"/>
                <a:cs typeface="Times New Roman" panose="02020603050405020304" pitchFamily="18" charset="0"/>
              </a:rPr>
              <a:t>.</a:t>
            </a:r>
          </a:p>
          <a:p>
            <a:pPr marL="742950" lvl="1" indent="-285750" algn="just">
              <a:lnSpc>
                <a:spcPct val="115000"/>
              </a:lnSpc>
              <a:spcAft>
                <a:spcPts val="800"/>
              </a:spcAft>
              <a:buSzPts val="1000"/>
              <a:buFont typeface="Wingdings" panose="05000000000000000000" pitchFamily="2" charset="2"/>
              <a:buChar char="q"/>
              <a:tabLst>
                <a:tab pos="914400" algn="l"/>
              </a:tabLst>
            </a:pPr>
            <a:r>
              <a:rPr lang="en-UG" sz="1800" b="1" kern="100" dirty="0">
                <a:effectLst/>
                <a:latin typeface="Trebuchet MS" panose="020B0603020202020204" pitchFamily="34" charset="0"/>
                <a:ea typeface="Aptos" panose="020B0004020202020204" pitchFamily="34" charset="0"/>
                <a:cs typeface="Times New Roman" panose="02020603050405020304" pitchFamily="18" charset="0"/>
              </a:rPr>
              <a:t>Tools: Python libraries like pandas and pm4py for preprocessing.</a:t>
            </a:r>
          </a:p>
          <a:p>
            <a:pPr lvl="0" algn="just">
              <a:lnSpc>
                <a:spcPct val="115000"/>
              </a:lnSpc>
              <a:spcAft>
                <a:spcPts val="800"/>
              </a:spcAft>
              <a:buSzPts val="1000"/>
              <a:tabLst>
                <a:tab pos="457200" algn="l"/>
              </a:tabLst>
            </a:pPr>
            <a:endParaRPr lang="en-US" sz="1800" b="1" kern="100" dirty="0">
              <a:solidFill>
                <a:srgbClr val="002060"/>
              </a:solidFill>
              <a:effectLst/>
              <a:latin typeface="Trebuchet MS" panose="020B0603020202020204" pitchFamily="34" charset="0"/>
              <a:ea typeface="Aptos" panose="020B0004020202020204" pitchFamily="34" charset="0"/>
              <a:cs typeface="Times New Roman" panose="02020603050405020304" pitchFamily="18" charset="0"/>
            </a:endParaRPr>
          </a:p>
          <a:p>
            <a:pPr lvl="0" algn="just">
              <a:lnSpc>
                <a:spcPct val="115000"/>
              </a:lnSpc>
              <a:spcAft>
                <a:spcPts val="800"/>
              </a:spcAft>
              <a:buSzPts val="1000"/>
              <a:tabLst>
                <a:tab pos="457200" algn="l"/>
              </a:tabLst>
            </a:pPr>
            <a:r>
              <a:rPr lang="en-UG" sz="1800" b="1" kern="100" dirty="0">
                <a:solidFill>
                  <a:srgbClr val="002060"/>
                </a:solidFill>
                <a:effectLst/>
                <a:latin typeface="Trebuchet MS" panose="020B0603020202020204" pitchFamily="34" charset="0"/>
                <a:ea typeface="Aptos" panose="020B0004020202020204" pitchFamily="34" charset="0"/>
                <a:cs typeface="Times New Roman" panose="02020603050405020304" pitchFamily="18" charset="0"/>
              </a:rPr>
              <a:t>Outcome:</a:t>
            </a:r>
            <a:endParaRPr lang="en-US" sz="1800" b="1" kern="100" dirty="0">
              <a:solidFill>
                <a:srgbClr val="002060"/>
              </a:solidFill>
              <a:effectLst/>
              <a:latin typeface="Trebuchet MS" panose="020B0603020202020204" pitchFamily="34" charset="0"/>
              <a:ea typeface="Aptos" panose="020B0004020202020204" pitchFamily="34" charset="0"/>
              <a:cs typeface="Times New Roman" panose="02020603050405020304" pitchFamily="18" charset="0"/>
            </a:endParaRPr>
          </a:p>
          <a:p>
            <a:pPr marL="285750" lvl="0" indent="-285750" algn="just">
              <a:lnSpc>
                <a:spcPct val="115000"/>
              </a:lnSpc>
              <a:spcAft>
                <a:spcPts val="800"/>
              </a:spcAft>
              <a:buSzPts val="1000"/>
              <a:buFont typeface="Wingdings" panose="05000000000000000000" pitchFamily="2" charset="2"/>
              <a:buChar char="q"/>
              <a:tabLst>
                <a:tab pos="457200" algn="l"/>
              </a:tabLst>
            </a:pPr>
            <a:r>
              <a:rPr lang="en-UG" sz="1800" b="1" kern="100" dirty="0">
                <a:effectLst/>
                <a:latin typeface="Trebuchet MS" panose="020B0603020202020204" pitchFamily="34" charset="0"/>
                <a:ea typeface="Aptos" panose="020B0004020202020204" pitchFamily="34" charset="0"/>
                <a:cs typeface="Times New Roman" panose="02020603050405020304" pitchFamily="18" charset="0"/>
              </a:rPr>
              <a:t>Cleaned and structured event logs ready for analysis.</a:t>
            </a:r>
          </a:p>
        </p:txBody>
      </p:sp>
    </p:spTree>
    <p:extLst>
      <p:ext uri="{BB962C8B-B14F-4D97-AF65-F5344CB8AC3E}">
        <p14:creationId xmlns:p14="http://schemas.microsoft.com/office/powerpoint/2010/main" val="139327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BA430C33-ED86-EFA0-1F75-DFD64645C94B}"/>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52F416DB-526B-2B24-E951-B254F0AF0CFD}"/>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a:extLst>
              <a:ext uri="{FF2B5EF4-FFF2-40B4-BE49-F238E27FC236}">
                <a16:creationId xmlns:a16="http://schemas.microsoft.com/office/drawing/2014/main" id="{91BA287E-47A5-BBB4-8368-78105033F469}"/>
              </a:ext>
            </a:extLst>
          </p:cNvPr>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a:extLst>
              <a:ext uri="{FF2B5EF4-FFF2-40B4-BE49-F238E27FC236}">
                <a16:creationId xmlns:a16="http://schemas.microsoft.com/office/drawing/2014/main" id="{E6E7E2C7-1083-4441-DC6F-FB4ACE42191E}"/>
              </a:ext>
            </a:extLst>
          </p:cNvPr>
          <p:cNvSpPr txBox="1"/>
          <p:nvPr/>
        </p:nvSpPr>
        <p:spPr>
          <a:xfrm>
            <a:off x="203200" y="219337"/>
            <a:ext cx="10515600" cy="1169521"/>
          </a:xfrm>
          <a:prstGeom prst="rect">
            <a:avLst/>
          </a:prstGeom>
          <a:solidFill>
            <a:srgbClr val="002060">
              <a:alpha val="87450"/>
            </a:srgbClr>
          </a:solidFill>
          <a:ln>
            <a:noFill/>
          </a:ln>
        </p:spPr>
        <p:txBody>
          <a:bodyPr spcFirstLastPara="1" wrap="square" lIns="91425" tIns="91425" rIns="91425" bIns="91425" anchor="t" anchorCtr="0">
            <a:spAutoFit/>
          </a:bodyPr>
          <a:lstStyle/>
          <a:p>
            <a:pPr algn="ctr">
              <a:buClr>
                <a:srgbClr val="FFD966"/>
              </a:buClr>
              <a:buSzPts val="4800"/>
            </a:pPr>
            <a:r>
              <a:rPr lang="en-US" sz="3200" b="1" i="0" u="none" strike="noStrike" cap="none" dirty="0">
                <a:solidFill>
                  <a:schemeClr val="accent4">
                    <a:lumMod val="60000"/>
                    <a:lumOff val="40000"/>
                  </a:schemeClr>
                </a:solidFill>
                <a:latin typeface="Trebuchet MS" panose="020B0603020202020204" pitchFamily="34" charset="0"/>
                <a:ea typeface="Calibri"/>
                <a:cs typeface="Calibri"/>
                <a:sym typeface="Calibri"/>
              </a:rPr>
              <a:t>Goal 3 - </a:t>
            </a:r>
            <a:r>
              <a:rPr lang="en-US" sz="3200" b="1" dirty="0">
                <a:solidFill>
                  <a:schemeClr val="accent4">
                    <a:lumMod val="60000"/>
                    <a:lumOff val="40000"/>
                  </a:schemeClr>
                </a:solidFill>
                <a:latin typeface="Trebuchet MS" panose="020B0603020202020204" pitchFamily="34" charset="0"/>
              </a:rPr>
              <a:t>Improving efficiency and understanding of the financial logs that were provided [2/5]</a:t>
            </a:r>
            <a:endParaRPr lang="en-UG" sz="3200" b="1" dirty="0">
              <a:solidFill>
                <a:schemeClr val="accent4">
                  <a:lumMod val="60000"/>
                  <a:lumOff val="40000"/>
                </a:schemeClr>
              </a:solidFill>
              <a:latin typeface="Trebuchet MS" panose="020B0603020202020204" pitchFamily="34" charset="0"/>
            </a:endParaRPr>
          </a:p>
        </p:txBody>
      </p:sp>
      <p:sp>
        <p:nvSpPr>
          <p:cNvPr id="3" name="TextBox 2">
            <a:extLst>
              <a:ext uri="{FF2B5EF4-FFF2-40B4-BE49-F238E27FC236}">
                <a16:creationId xmlns:a16="http://schemas.microsoft.com/office/drawing/2014/main" id="{CB1199B8-4E4E-87F5-38E3-C567B93C5C62}"/>
              </a:ext>
            </a:extLst>
          </p:cNvPr>
          <p:cNvSpPr txBox="1"/>
          <p:nvPr/>
        </p:nvSpPr>
        <p:spPr>
          <a:xfrm>
            <a:off x="203200" y="1473200"/>
            <a:ext cx="3653852" cy="461665"/>
          </a:xfrm>
          <a:prstGeom prst="rect">
            <a:avLst/>
          </a:prstGeom>
          <a:noFill/>
        </p:spPr>
        <p:txBody>
          <a:bodyPr wrap="square">
            <a:spAutoFit/>
          </a:bodyPr>
          <a:lstStyle/>
          <a:p>
            <a:pPr algn="l"/>
            <a:r>
              <a:rPr lang="en-US" sz="2400" b="1" i="0" dirty="0">
                <a:solidFill>
                  <a:srgbClr val="002060"/>
                </a:solidFill>
                <a:effectLst/>
                <a:latin typeface="Trebuchet MS" panose="020B0603020202020204" pitchFamily="34" charset="0"/>
              </a:rPr>
              <a:t>Event Logs Exploration</a:t>
            </a:r>
          </a:p>
        </p:txBody>
      </p:sp>
      <p:pic>
        <p:nvPicPr>
          <p:cNvPr id="4" name="Picture 3">
            <a:extLst>
              <a:ext uri="{FF2B5EF4-FFF2-40B4-BE49-F238E27FC236}">
                <a16:creationId xmlns:a16="http://schemas.microsoft.com/office/drawing/2014/main" id="{8051DFB9-55C9-3B60-C7B9-DF9EC0DE693C}"/>
              </a:ext>
            </a:extLst>
          </p:cNvPr>
          <p:cNvPicPr>
            <a:picLocks noChangeAspect="1"/>
          </p:cNvPicPr>
          <p:nvPr/>
        </p:nvPicPr>
        <p:blipFill>
          <a:blip r:embed="rId5"/>
          <a:stretch>
            <a:fillRect/>
          </a:stretch>
        </p:blipFill>
        <p:spPr>
          <a:xfrm>
            <a:off x="26089" y="3809140"/>
            <a:ext cx="4920665" cy="3048860"/>
          </a:xfrm>
          <a:prstGeom prst="rect">
            <a:avLst/>
          </a:prstGeom>
        </p:spPr>
      </p:pic>
      <p:pic>
        <p:nvPicPr>
          <p:cNvPr id="5" name="Picture 4">
            <a:extLst>
              <a:ext uri="{FF2B5EF4-FFF2-40B4-BE49-F238E27FC236}">
                <a16:creationId xmlns:a16="http://schemas.microsoft.com/office/drawing/2014/main" id="{D9A2D34C-6899-0E68-F8A5-D8C9B2847CFC}"/>
              </a:ext>
            </a:extLst>
          </p:cNvPr>
          <p:cNvPicPr>
            <a:picLocks noChangeAspect="1"/>
          </p:cNvPicPr>
          <p:nvPr/>
        </p:nvPicPr>
        <p:blipFill>
          <a:blip r:embed="rId6"/>
          <a:stretch>
            <a:fillRect/>
          </a:stretch>
        </p:blipFill>
        <p:spPr>
          <a:xfrm>
            <a:off x="5742535" y="1559477"/>
            <a:ext cx="5867872" cy="3048860"/>
          </a:xfrm>
          <a:prstGeom prst="rect">
            <a:avLst/>
          </a:prstGeom>
        </p:spPr>
      </p:pic>
      <p:sp>
        <p:nvSpPr>
          <p:cNvPr id="7" name="TextBox 6">
            <a:extLst>
              <a:ext uri="{FF2B5EF4-FFF2-40B4-BE49-F238E27FC236}">
                <a16:creationId xmlns:a16="http://schemas.microsoft.com/office/drawing/2014/main" id="{9D002B07-8800-5D0A-A591-FF950DDDBF7F}"/>
              </a:ext>
            </a:extLst>
          </p:cNvPr>
          <p:cNvSpPr txBox="1"/>
          <p:nvPr/>
        </p:nvSpPr>
        <p:spPr>
          <a:xfrm>
            <a:off x="203200" y="1928022"/>
            <a:ext cx="4920665" cy="1938992"/>
          </a:xfrm>
          <a:prstGeom prst="rect">
            <a:avLst/>
          </a:prstGeom>
          <a:noFill/>
        </p:spPr>
        <p:txBody>
          <a:bodyPr wrap="square">
            <a:spAutoFit/>
          </a:bodyPr>
          <a:lstStyle/>
          <a:p>
            <a:pPr marL="285750" indent="-285750" algn="just">
              <a:buFont typeface="Wingdings" panose="05000000000000000000" pitchFamily="2" charset="2"/>
              <a:buChar char="q"/>
            </a:pPr>
            <a:r>
              <a:rPr lang="en-US" sz="1500" b="1" dirty="0">
                <a:latin typeface="Trebuchet MS" panose="020B0603020202020204" pitchFamily="34" charset="0"/>
              </a:rPr>
              <a:t>"COMPLETE" has the highest count, indicating most activities reach completion. </a:t>
            </a:r>
          </a:p>
          <a:p>
            <a:pPr marL="285750" indent="-285750" algn="just">
              <a:buFont typeface="Wingdings" panose="05000000000000000000" pitchFamily="2" charset="2"/>
              <a:buChar char="q"/>
            </a:pPr>
            <a:r>
              <a:rPr lang="en-US" sz="1500" b="1" dirty="0">
                <a:latin typeface="Trebuchet MS" panose="020B0603020202020204" pitchFamily="34" charset="0"/>
              </a:rPr>
              <a:t>"START" has significantly fewer occurrences, suggesting not all initiated processes progress fully.</a:t>
            </a:r>
          </a:p>
          <a:p>
            <a:pPr marL="285750" indent="-285750" algn="just">
              <a:buFont typeface="Wingdings" panose="05000000000000000000" pitchFamily="2" charset="2"/>
              <a:buChar char="q"/>
            </a:pPr>
            <a:r>
              <a:rPr lang="en-US" sz="1500" b="1" dirty="0">
                <a:latin typeface="Trebuchet MS" panose="020B0603020202020204" pitchFamily="34" charset="0"/>
              </a:rPr>
              <a:t>"SCHEDULE" has the lowest count, implying fewer scheduled events compared to started and completed ones.</a:t>
            </a:r>
            <a:endParaRPr lang="en-UG" sz="1500" b="1" dirty="0">
              <a:latin typeface="Trebuchet MS" panose="020B0603020202020204" pitchFamily="34" charset="0"/>
            </a:endParaRPr>
          </a:p>
        </p:txBody>
      </p:sp>
      <p:sp>
        <p:nvSpPr>
          <p:cNvPr id="8" name="TextBox 7">
            <a:extLst>
              <a:ext uri="{FF2B5EF4-FFF2-40B4-BE49-F238E27FC236}">
                <a16:creationId xmlns:a16="http://schemas.microsoft.com/office/drawing/2014/main" id="{4E90B981-9000-8852-AC04-A6B3EFD369F5}"/>
              </a:ext>
            </a:extLst>
          </p:cNvPr>
          <p:cNvSpPr txBox="1"/>
          <p:nvPr/>
        </p:nvSpPr>
        <p:spPr>
          <a:xfrm>
            <a:off x="5862456" y="4913867"/>
            <a:ext cx="5867872" cy="1569660"/>
          </a:xfrm>
          <a:prstGeom prst="rect">
            <a:avLst/>
          </a:prstGeom>
          <a:noFill/>
        </p:spPr>
        <p:txBody>
          <a:bodyPr wrap="square">
            <a:spAutoFit/>
          </a:bodyPr>
          <a:lstStyle/>
          <a:p>
            <a:pPr marL="285750" indent="-285750" algn="just">
              <a:buFont typeface="Wingdings" panose="05000000000000000000" pitchFamily="2" charset="2"/>
              <a:buChar char="q"/>
            </a:pPr>
            <a:r>
              <a:rPr lang="en-US" sz="1600" b="1" dirty="0">
                <a:latin typeface="Trebuchet MS" panose="020B0603020202020204" pitchFamily="34" charset="0"/>
              </a:rPr>
              <a:t>The highest frequency is observed in the lower range, suggesting that smaller requests dominate the dataset. </a:t>
            </a:r>
          </a:p>
          <a:p>
            <a:pPr marL="285750" indent="-285750" algn="just">
              <a:buFont typeface="Wingdings" panose="05000000000000000000" pitchFamily="2" charset="2"/>
              <a:buChar char="q"/>
            </a:pPr>
            <a:r>
              <a:rPr lang="en-US" sz="1600" b="1" dirty="0">
                <a:latin typeface="Trebuchet MS" panose="020B0603020202020204" pitchFamily="34" charset="0"/>
              </a:rPr>
              <a:t>There are periodic spikes, possibly due to specific standard loan amounts. </a:t>
            </a:r>
          </a:p>
          <a:p>
            <a:pPr marL="285750" indent="-285750" algn="just">
              <a:buFont typeface="Wingdings" panose="05000000000000000000" pitchFamily="2" charset="2"/>
              <a:buChar char="q"/>
            </a:pPr>
            <a:r>
              <a:rPr lang="en-US" sz="1600" b="1" dirty="0">
                <a:latin typeface="Trebuchet MS" panose="020B0603020202020204" pitchFamily="34" charset="0"/>
              </a:rPr>
              <a:t>The long tail towards larger amounts reflects occasional high-value requests.</a:t>
            </a:r>
            <a:endParaRPr lang="en-UG" sz="1600" b="1" dirty="0">
              <a:latin typeface="Trebuchet MS" panose="020B0603020202020204" pitchFamily="34" charset="0"/>
            </a:endParaRPr>
          </a:p>
        </p:txBody>
      </p:sp>
    </p:spTree>
    <p:extLst>
      <p:ext uri="{BB962C8B-B14F-4D97-AF65-F5344CB8AC3E}">
        <p14:creationId xmlns:p14="http://schemas.microsoft.com/office/powerpoint/2010/main" val="3459131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F5BADE4A-A055-4332-8819-B33C121B8AC9}"/>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156C7FEE-F4C8-074D-3060-D7B573134863}"/>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a:extLst>
              <a:ext uri="{FF2B5EF4-FFF2-40B4-BE49-F238E27FC236}">
                <a16:creationId xmlns:a16="http://schemas.microsoft.com/office/drawing/2014/main" id="{7063A36C-57C1-F91B-58A1-B31CEBA4224B}"/>
              </a:ext>
            </a:extLst>
          </p:cNvPr>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a:extLst>
              <a:ext uri="{FF2B5EF4-FFF2-40B4-BE49-F238E27FC236}">
                <a16:creationId xmlns:a16="http://schemas.microsoft.com/office/drawing/2014/main" id="{60735A43-D05D-9B3F-7ECE-0C616C048BBD}"/>
              </a:ext>
            </a:extLst>
          </p:cNvPr>
          <p:cNvSpPr txBox="1"/>
          <p:nvPr/>
        </p:nvSpPr>
        <p:spPr>
          <a:xfrm>
            <a:off x="203200" y="219337"/>
            <a:ext cx="10515600" cy="1169521"/>
          </a:xfrm>
          <a:prstGeom prst="rect">
            <a:avLst/>
          </a:prstGeom>
          <a:solidFill>
            <a:srgbClr val="002060">
              <a:alpha val="87450"/>
            </a:srgbClr>
          </a:solidFill>
          <a:ln>
            <a:noFill/>
          </a:ln>
        </p:spPr>
        <p:txBody>
          <a:bodyPr spcFirstLastPara="1" wrap="square" lIns="91425" tIns="91425" rIns="91425" bIns="91425" anchor="t" anchorCtr="0">
            <a:spAutoFit/>
          </a:bodyPr>
          <a:lstStyle/>
          <a:p>
            <a:pPr algn="ctr">
              <a:buClr>
                <a:srgbClr val="FFD966"/>
              </a:buClr>
              <a:buSzPts val="4800"/>
            </a:pPr>
            <a:r>
              <a:rPr lang="en-US" sz="3200" b="1" i="0" u="none" strike="noStrike" cap="none" dirty="0">
                <a:solidFill>
                  <a:schemeClr val="accent4">
                    <a:lumMod val="60000"/>
                    <a:lumOff val="40000"/>
                  </a:schemeClr>
                </a:solidFill>
                <a:latin typeface="Trebuchet MS" panose="020B0603020202020204" pitchFamily="34" charset="0"/>
                <a:ea typeface="Calibri"/>
                <a:cs typeface="Calibri"/>
                <a:sym typeface="Calibri"/>
              </a:rPr>
              <a:t>Goal 3 - </a:t>
            </a:r>
            <a:r>
              <a:rPr lang="en-US" sz="3200" b="1" dirty="0">
                <a:solidFill>
                  <a:schemeClr val="accent4">
                    <a:lumMod val="60000"/>
                    <a:lumOff val="40000"/>
                  </a:schemeClr>
                </a:solidFill>
                <a:latin typeface="Trebuchet MS" panose="020B0603020202020204" pitchFamily="34" charset="0"/>
              </a:rPr>
              <a:t>Improving efficiency and understanding of the financial logs that were provided [3/5]</a:t>
            </a:r>
            <a:endParaRPr lang="en-UG" sz="3200" b="1" dirty="0">
              <a:solidFill>
                <a:schemeClr val="accent4">
                  <a:lumMod val="60000"/>
                  <a:lumOff val="40000"/>
                </a:schemeClr>
              </a:solidFill>
              <a:latin typeface="Trebuchet MS" panose="020B0603020202020204" pitchFamily="34" charset="0"/>
            </a:endParaRPr>
          </a:p>
        </p:txBody>
      </p:sp>
      <p:pic>
        <p:nvPicPr>
          <p:cNvPr id="2" name="Picture 1">
            <a:extLst>
              <a:ext uri="{FF2B5EF4-FFF2-40B4-BE49-F238E27FC236}">
                <a16:creationId xmlns:a16="http://schemas.microsoft.com/office/drawing/2014/main" id="{12560B1C-B114-435B-62E6-41068FFF21AF}"/>
              </a:ext>
            </a:extLst>
          </p:cNvPr>
          <p:cNvPicPr>
            <a:picLocks noChangeAspect="1"/>
          </p:cNvPicPr>
          <p:nvPr/>
        </p:nvPicPr>
        <p:blipFill>
          <a:blip r:embed="rId5"/>
          <a:stretch>
            <a:fillRect/>
          </a:stretch>
        </p:blipFill>
        <p:spPr>
          <a:xfrm>
            <a:off x="26090" y="3268055"/>
            <a:ext cx="4440979" cy="3608296"/>
          </a:xfrm>
          <a:prstGeom prst="rect">
            <a:avLst/>
          </a:prstGeom>
        </p:spPr>
      </p:pic>
      <p:pic>
        <p:nvPicPr>
          <p:cNvPr id="3" name="Picture 2">
            <a:extLst>
              <a:ext uri="{FF2B5EF4-FFF2-40B4-BE49-F238E27FC236}">
                <a16:creationId xmlns:a16="http://schemas.microsoft.com/office/drawing/2014/main" id="{61398DC9-A634-2724-FE35-108E54EB1F70}"/>
              </a:ext>
            </a:extLst>
          </p:cNvPr>
          <p:cNvPicPr>
            <a:picLocks noChangeAspect="1"/>
          </p:cNvPicPr>
          <p:nvPr/>
        </p:nvPicPr>
        <p:blipFill>
          <a:blip r:embed="rId6"/>
          <a:stretch>
            <a:fillRect/>
          </a:stretch>
        </p:blipFill>
        <p:spPr>
          <a:xfrm>
            <a:off x="6098648" y="1388858"/>
            <a:ext cx="5667551" cy="3276444"/>
          </a:xfrm>
          <a:prstGeom prst="rect">
            <a:avLst/>
          </a:prstGeom>
        </p:spPr>
      </p:pic>
      <p:sp>
        <p:nvSpPr>
          <p:cNvPr id="7" name="TextBox 6">
            <a:extLst>
              <a:ext uri="{FF2B5EF4-FFF2-40B4-BE49-F238E27FC236}">
                <a16:creationId xmlns:a16="http://schemas.microsoft.com/office/drawing/2014/main" id="{8B1460A6-C7DD-8A73-02A9-B1EAE7080384}"/>
              </a:ext>
            </a:extLst>
          </p:cNvPr>
          <p:cNvSpPr txBox="1"/>
          <p:nvPr/>
        </p:nvSpPr>
        <p:spPr>
          <a:xfrm>
            <a:off x="203200" y="1473200"/>
            <a:ext cx="4961744" cy="1708160"/>
          </a:xfrm>
          <a:prstGeom prst="rect">
            <a:avLst/>
          </a:prstGeom>
          <a:noFill/>
        </p:spPr>
        <p:txBody>
          <a:bodyPr wrap="square">
            <a:spAutoFit/>
          </a:bodyPr>
          <a:lstStyle/>
          <a:p>
            <a:pPr marL="285750" indent="-285750" algn="just">
              <a:buFont typeface="Wingdings" panose="05000000000000000000" pitchFamily="2" charset="2"/>
              <a:buChar char="q"/>
            </a:pPr>
            <a:r>
              <a:rPr lang="en-US" sz="1500" b="1" i="0" dirty="0">
                <a:solidFill>
                  <a:schemeClr val="tx1"/>
                </a:solidFill>
                <a:effectLst/>
                <a:latin typeface="Trebuchet MS" panose="020B0603020202020204" pitchFamily="34" charset="0"/>
              </a:rPr>
              <a:t>Data trends from October 2011 to March 2012,</a:t>
            </a:r>
          </a:p>
          <a:p>
            <a:pPr marL="285750" indent="-285750" algn="just">
              <a:buFont typeface="Wingdings" panose="05000000000000000000" pitchFamily="2" charset="2"/>
              <a:buChar char="q"/>
            </a:pPr>
            <a:r>
              <a:rPr lang="en-US" sz="1500" b="1" i="0" dirty="0">
                <a:solidFill>
                  <a:schemeClr val="tx1"/>
                </a:solidFill>
                <a:effectLst/>
                <a:latin typeface="Trebuchet MS" panose="020B0603020202020204" pitchFamily="34" charset="0"/>
              </a:rPr>
              <a:t>with the x-axis representing time and the y-axis showing a metric related to transitions. </a:t>
            </a:r>
          </a:p>
          <a:p>
            <a:pPr marL="285750" indent="-285750" algn="just">
              <a:buFont typeface="Wingdings" panose="05000000000000000000" pitchFamily="2" charset="2"/>
              <a:buChar char="q"/>
            </a:pPr>
            <a:r>
              <a:rPr lang="en-US" sz="1500" b="1" i="0" dirty="0">
                <a:solidFill>
                  <a:schemeClr val="tx1"/>
                </a:solidFill>
                <a:effectLst/>
                <a:latin typeface="Trebuchet MS" panose="020B0603020202020204" pitchFamily="34" charset="0"/>
              </a:rPr>
              <a:t>illustrate daily fluctuations or patterns in activity over the six-month period. </a:t>
            </a:r>
          </a:p>
          <a:p>
            <a:pPr marL="285750" indent="-285750" algn="just">
              <a:buFont typeface="Wingdings" panose="05000000000000000000" pitchFamily="2" charset="2"/>
              <a:buChar char="q"/>
            </a:pPr>
            <a:r>
              <a:rPr lang="en-US" sz="1500" b="1" i="0" dirty="0">
                <a:solidFill>
                  <a:schemeClr val="tx1"/>
                </a:solidFill>
                <a:effectLst/>
                <a:latin typeface="Trebuchet MS" panose="020B0603020202020204" pitchFamily="34" charset="0"/>
              </a:rPr>
              <a:t>Peaks and troughs indicate variations, while a steady line suggests consistency. </a:t>
            </a:r>
            <a:endParaRPr lang="en-UG" sz="1500" b="1" dirty="0">
              <a:solidFill>
                <a:schemeClr val="tx1"/>
              </a:solidFill>
              <a:latin typeface="Trebuchet MS" panose="020B0603020202020204" pitchFamily="34" charset="0"/>
            </a:endParaRPr>
          </a:p>
        </p:txBody>
      </p:sp>
      <p:sp>
        <p:nvSpPr>
          <p:cNvPr id="9" name="TextBox 8">
            <a:extLst>
              <a:ext uri="{FF2B5EF4-FFF2-40B4-BE49-F238E27FC236}">
                <a16:creationId xmlns:a16="http://schemas.microsoft.com/office/drawing/2014/main" id="{BF3C8CDB-2612-9B54-9A8E-ADD43B790073}"/>
              </a:ext>
            </a:extLst>
          </p:cNvPr>
          <p:cNvSpPr txBox="1"/>
          <p:nvPr/>
        </p:nvSpPr>
        <p:spPr>
          <a:xfrm>
            <a:off x="5885673" y="4765630"/>
            <a:ext cx="6093500" cy="1815882"/>
          </a:xfrm>
          <a:prstGeom prst="rect">
            <a:avLst/>
          </a:prstGeom>
          <a:noFill/>
        </p:spPr>
        <p:txBody>
          <a:bodyPr wrap="square">
            <a:spAutoFit/>
          </a:bodyPr>
          <a:lstStyle/>
          <a:p>
            <a:pPr marL="285750" indent="-285750">
              <a:buFont typeface="Wingdings" panose="05000000000000000000" pitchFamily="2" charset="2"/>
              <a:buChar char="q"/>
            </a:pPr>
            <a:r>
              <a:rPr lang="en-US" sz="1600" b="0" i="0" dirty="0">
                <a:solidFill>
                  <a:schemeClr val="tx1"/>
                </a:solidFill>
                <a:effectLst/>
                <a:latin typeface="Trebuchet MS" panose="020B0603020202020204" pitchFamily="34" charset="0"/>
              </a:rPr>
              <a:t>The graph titled </a:t>
            </a:r>
            <a:r>
              <a:rPr lang="en-US" sz="1600" b="1" i="0" dirty="0">
                <a:solidFill>
                  <a:schemeClr val="tx1"/>
                </a:solidFill>
                <a:effectLst/>
                <a:latin typeface="Trebuchet MS" panose="020B0603020202020204" pitchFamily="34" charset="0"/>
              </a:rPr>
              <a:t>"Total Requested Amount Over Time"</a:t>
            </a:r>
            <a:r>
              <a:rPr lang="en-US" sz="1600" b="0" i="0" dirty="0">
                <a:solidFill>
                  <a:schemeClr val="tx1"/>
                </a:solidFill>
                <a:effectLst/>
                <a:latin typeface="Trebuchet MS" panose="020B0603020202020204" pitchFamily="34" charset="0"/>
              </a:rPr>
              <a:t> tracks the cumulative requested amounts from </a:t>
            </a:r>
            <a:r>
              <a:rPr lang="en-US" sz="1600" b="1" i="0" dirty="0">
                <a:solidFill>
                  <a:schemeClr val="tx1"/>
                </a:solidFill>
                <a:effectLst/>
                <a:latin typeface="Trebuchet MS" panose="020B0603020202020204" pitchFamily="34" charset="0"/>
              </a:rPr>
              <a:t>October 2011 to March 2012</a:t>
            </a:r>
            <a:r>
              <a:rPr lang="en-US" sz="1600" b="0" i="0" dirty="0">
                <a:solidFill>
                  <a:schemeClr val="tx1"/>
                </a:solidFill>
                <a:effectLst/>
                <a:latin typeface="Trebuchet MS" panose="020B0603020202020204" pitchFamily="34" charset="0"/>
              </a:rPr>
              <a:t>, with monthly intervals on the x-axis.</a:t>
            </a:r>
          </a:p>
          <a:p>
            <a:pPr marL="285750" indent="-285750">
              <a:buFont typeface="Wingdings" panose="05000000000000000000" pitchFamily="2" charset="2"/>
              <a:buChar char="q"/>
            </a:pPr>
            <a:r>
              <a:rPr lang="en-US" sz="1600" b="0" i="0" dirty="0">
                <a:solidFill>
                  <a:schemeClr val="tx1"/>
                </a:solidFill>
                <a:effectLst/>
                <a:latin typeface="Trebuchet MS" panose="020B0603020202020204" pitchFamily="34" charset="0"/>
              </a:rPr>
              <a:t>shows trends in demand over time. </a:t>
            </a:r>
          </a:p>
          <a:p>
            <a:pPr marL="285750" indent="-285750">
              <a:buFont typeface="Wingdings" panose="05000000000000000000" pitchFamily="2" charset="2"/>
              <a:buChar char="q"/>
            </a:pPr>
            <a:r>
              <a:rPr lang="en-US" sz="1600" b="0" i="0" dirty="0">
                <a:solidFill>
                  <a:schemeClr val="tx1"/>
                </a:solidFill>
                <a:effectLst/>
                <a:latin typeface="Trebuchet MS" panose="020B0603020202020204" pitchFamily="34" charset="0"/>
              </a:rPr>
              <a:t>Peaks indicate seasonal spikes, while a steady trend suggests consistent requests. </a:t>
            </a:r>
            <a:endParaRPr lang="en-UG" sz="16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184333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0DD9CF00-30DC-F627-08AD-9323066E5EFA}"/>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D103DB72-43EE-3E54-CD55-C7A399D3AD96}"/>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sp>
        <p:nvSpPr>
          <p:cNvPr id="103" name="Google Shape;103;p2">
            <a:extLst>
              <a:ext uri="{FF2B5EF4-FFF2-40B4-BE49-F238E27FC236}">
                <a16:creationId xmlns:a16="http://schemas.microsoft.com/office/drawing/2014/main" id="{6F3580C3-7862-5416-980C-9F9298B0EB16}"/>
              </a:ext>
            </a:extLst>
          </p:cNvPr>
          <p:cNvSpPr txBox="1"/>
          <p:nvPr/>
        </p:nvSpPr>
        <p:spPr>
          <a:xfrm>
            <a:off x="203200" y="219337"/>
            <a:ext cx="10515600" cy="1169521"/>
          </a:xfrm>
          <a:prstGeom prst="rect">
            <a:avLst/>
          </a:prstGeom>
          <a:solidFill>
            <a:srgbClr val="002060">
              <a:alpha val="87450"/>
            </a:srgbClr>
          </a:solidFill>
          <a:ln>
            <a:noFill/>
          </a:ln>
        </p:spPr>
        <p:txBody>
          <a:bodyPr spcFirstLastPara="1" wrap="square" lIns="91425" tIns="91425" rIns="91425" bIns="91425" anchor="t" anchorCtr="0">
            <a:spAutoFit/>
          </a:bodyPr>
          <a:lstStyle/>
          <a:p>
            <a:pPr algn="ctr">
              <a:buClr>
                <a:srgbClr val="FFD966"/>
              </a:buClr>
              <a:buSzPts val="4800"/>
            </a:pPr>
            <a:r>
              <a:rPr lang="en-US" sz="3200" b="1" i="0" u="none" strike="noStrike" cap="none" dirty="0">
                <a:solidFill>
                  <a:schemeClr val="accent4">
                    <a:lumMod val="60000"/>
                    <a:lumOff val="40000"/>
                  </a:schemeClr>
                </a:solidFill>
                <a:latin typeface="Trebuchet MS" panose="020B0603020202020204" pitchFamily="34" charset="0"/>
                <a:ea typeface="Calibri"/>
                <a:cs typeface="Calibri"/>
                <a:sym typeface="Calibri"/>
              </a:rPr>
              <a:t>Goal 3 - </a:t>
            </a:r>
            <a:r>
              <a:rPr lang="en-US" sz="3200" b="1" dirty="0">
                <a:solidFill>
                  <a:schemeClr val="accent4">
                    <a:lumMod val="60000"/>
                    <a:lumOff val="40000"/>
                  </a:schemeClr>
                </a:solidFill>
                <a:latin typeface="Trebuchet MS" panose="020B0603020202020204" pitchFamily="34" charset="0"/>
              </a:rPr>
              <a:t>Improving efficiency and understanding of the financial logs that were provided [4/5]</a:t>
            </a:r>
            <a:endParaRPr lang="en-UG" sz="3200" b="1" dirty="0">
              <a:solidFill>
                <a:schemeClr val="accent4">
                  <a:lumMod val="60000"/>
                  <a:lumOff val="40000"/>
                </a:schemeClr>
              </a:solidFill>
              <a:latin typeface="Trebuchet MS" panose="020B0603020202020204" pitchFamily="34" charset="0"/>
            </a:endParaRPr>
          </a:p>
        </p:txBody>
      </p:sp>
      <p:sp>
        <p:nvSpPr>
          <p:cNvPr id="3" name="TextBox 2">
            <a:extLst>
              <a:ext uri="{FF2B5EF4-FFF2-40B4-BE49-F238E27FC236}">
                <a16:creationId xmlns:a16="http://schemas.microsoft.com/office/drawing/2014/main" id="{AA1FC18B-5EE1-BCD2-4657-1EC8443D7AB0}"/>
              </a:ext>
            </a:extLst>
          </p:cNvPr>
          <p:cNvSpPr txBox="1"/>
          <p:nvPr/>
        </p:nvSpPr>
        <p:spPr>
          <a:xfrm>
            <a:off x="203200" y="1473200"/>
            <a:ext cx="3049249" cy="461665"/>
          </a:xfrm>
          <a:prstGeom prst="rect">
            <a:avLst/>
          </a:prstGeom>
          <a:noFill/>
        </p:spPr>
        <p:txBody>
          <a:bodyPr wrap="square">
            <a:spAutoFit/>
          </a:bodyPr>
          <a:lstStyle/>
          <a:p>
            <a:r>
              <a:rPr lang="en-US" sz="2400" i="0" dirty="0">
                <a:solidFill>
                  <a:srgbClr val="002060"/>
                </a:solidFill>
                <a:effectLst/>
                <a:latin typeface="Trebuchet MS" panose="020B0603020202020204" pitchFamily="34" charset="0"/>
              </a:rPr>
              <a:t>Process Discovery</a:t>
            </a:r>
            <a:endParaRPr lang="en-UG" sz="2400" dirty="0">
              <a:solidFill>
                <a:srgbClr val="002060"/>
              </a:solidFill>
              <a:latin typeface="Trebuchet MS" panose="020B0603020202020204" pitchFamily="34" charset="0"/>
            </a:endParaRPr>
          </a:p>
        </p:txBody>
      </p:sp>
      <p:pic>
        <p:nvPicPr>
          <p:cNvPr id="4" name="Picture 3">
            <a:extLst>
              <a:ext uri="{FF2B5EF4-FFF2-40B4-BE49-F238E27FC236}">
                <a16:creationId xmlns:a16="http://schemas.microsoft.com/office/drawing/2014/main" id="{63C8117E-940A-5FFB-FC05-B2AFF4140276}"/>
              </a:ext>
            </a:extLst>
          </p:cNvPr>
          <p:cNvPicPr>
            <a:picLocks noChangeAspect="1"/>
          </p:cNvPicPr>
          <p:nvPr/>
        </p:nvPicPr>
        <p:blipFill>
          <a:blip r:embed="rId4"/>
          <a:stretch>
            <a:fillRect/>
          </a:stretch>
        </p:blipFill>
        <p:spPr>
          <a:xfrm>
            <a:off x="203200" y="1934865"/>
            <a:ext cx="10760886" cy="3120763"/>
          </a:xfrm>
          <a:prstGeom prst="rect">
            <a:avLst/>
          </a:prstGeom>
        </p:spPr>
      </p:pic>
      <p:sp>
        <p:nvSpPr>
          <p:cNvPr id="6" name="TextBox 5">
            <a:extLst>
              <a:ext uri="{FF2B5EF4-FFF2-40B4-BE49-F238E27FC236}">
                <a16:creationId xmlns:a16="http://schemas.microsoft.com/office/drawing/2014/main" id="{6DD01547-AF0B-86E7-EEE1-81E7D2091947}"/>
              </a:ext>
            </a:extLst>
          </p:cNvPr>
          <p:cNvSpPr txBox="1"/>
          <p:nvPr/>
        </p:nvSpPr>
        <p:spPr>
          <a:xfrm>
            <a:off x="203200" y="5154452"/>
            <a:ext cx="11549089" cy="1477328"/>
          </a:xfrm>
          <a:prstGeom prst="rect">
            <a:avLst/>
          </a:prstGeom>
          <a:noFill/>
        </p:spPr>
        <p:txBody>
          <a:bodyPr wrap="square">
            <a:spAutoFit/>
          </a:bodyPr>
          <a:lstStyle/>
          <a:p>
            <a:pPr algn="just"/>
            <a:r>
              <a:rPr lang="en-US" sz="1800" b="1" dirty="0">
                <a:latin typeface="Trebuchet MS" panose="020B0603020202020204" pitchFamily="34" charset="0"/>
              </a:rPr>
              <a:t>The above process model is a complex flow with multiple choice points and simultaneous operations, underscoring its dynamic nature. Critical phases such as "A_ACCEPTED," "A_CANCELLED," and "</a:t>
            </a:r>
            <a:r>
              <a:rPr lang="en-US" sz="1800" b="1" dirty="0" err="1">
                <a:latin typeface="Trebuchet MS" panose="020B0603020202020204" pitchFamily="34" charset="0"/>
              </a:rPr>
              <a:t>W_Completeness</a:t>
            </a:r>
            <a:r>
              <a:rPr lang="en-US" sz="1800" b="1" dirty="0">
                <a:latin typeface="Trebuchet MS" panose="020B0603020202020204" pitchFamily="34" charset="0"/>
              </a:rPr>
              <a:t> check" point out significant steps within the process. The presence of multiple paths is evidence that cases branch out under certain conditions. Such variability implies process optimization for the identification of bottlenecks and increasing efficiency.</a:t>
            </a:r>
            <a:endParaRPr lang="en-UG" sz="1800" b="1" dirty="0">
              <a:latin typeface="Trebuchet MS" panose="020B0603020202020204" pitchFamily="34" charset="0"/>
            </a:endParaRPr>
          </a:p>
        </p:txBody>
      </p:sp>
    </p:spTree>
    <p:extLst>
      <p:ext uri="{BB962C8B-B14F-4D97-AF65-F5344CB8AC3E}">
        <p14:creationId xmlns:p14="http://schemas.microsoft.com/office/powerpoint/2010/main" val="3867132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AC2CDF5C-D724-620F-8D05-EFD167514F4D}"/>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D4515426-3DB5-C23C-1414-E78420767045}"/>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sp>
        <p:nvSpPr>
          <p:cNvPr id="103" name="Google Shape;103;p2">
            <a:extLst>
              <a:ext uri="{FF2B5EF4-FFF2-40B4-BE49-F238E27FC236}">
                <a16:creationId xmlns:a16="http://schemas.microsoft.com/office/drawing/2014/main" id="{7F63E474-2369-89D7-268F-9013AD4D0273}"/>
              </a:ext>
            </a:extLst>
          </p:cNvPr>
          <p:cNvSpPr txBox="1"/>
          <p:nvPr/>
        </p:nvSpPr>
        <p:spPr>
          <a:xfrm>
            <a:off x="203200" y="219337"/>
            <a:ext cx="10515600" cy="1169521"/>
          </a:xfrm>
          <a:prstGeom prst="rect">
            <a:avLst/>
          </a:prstGeom>
          <a:solidFill>
            <a:srgbClr val="002060">
              <a:alpha val="87450"/>
            </a:srgbClr>
          </a:solidFill>
          <a:ln>
            <a:noFill/>
          </a:ln>
        </p:spPr>
        <p:txBody>
          <a:bodyPr spcFirstLastPara="1" wrap="square" lIns="91425" tIns="91425" rIns="91425" bIns="91425" anchor="t" anchorCtr="0">
            <a:spAutoFit/>
          </a:bodyPr>
          <a:lstStyle/>
          <a:p>
            <a:pPr algn="ctr">
              <a:buClr>
                <a:srgbClr val="FFD966"/>
              </a:buClr>
              <a:buSzPts val="4800"/>
            </a:pPr>
            <a:r>
              <a:rPr lang="en-US" sz="3200" b="1" i="0" u="none" strike="noStrike" cap="none" dirty="0">
                <a:solidFill>
                  <a:schemeClr val="accent4">
                    <a:lumMod val="60000"/>
                    <a:lumOff val="40000"/>
                  </a:schemeClr>
                </a:solidFill>
                <a:latin typeface="Trebuchet MS" panose="020B0603020202020204" pitchFamily="34" charset="0"/>
                <a:ea typeface="Calibri"/>
                <a:cs typeface="Calibri"/>
                <a:sym typeface="Calibri"/>
              </a:rPr>
              <a:t>Goal 3 - </a:t>
            </a:r>
            <a:r>
              <a:rPr lang="en-US" sz="3200" b="1" dirty="0">
                <a:solidFill>
                  <a:schemeClr val="accent4">
                    <a:lumMod val="60000"/>
                    <a:lumOff val="40000"/>
                  </a:schemeClr>
                </a:solidFill>
                <a:latin typeface="Trebuchet MS" panose="020B0603020202020204" pitchFamily="34" charset="0"/>
              </a:rPr>
              <a:t>Improving efficiency and understanding of the financial logs that were provided [5/5]</a:t>
            </a:r>
            <a:endParaRPr lang="en-UG" sz="3200" b="1" dirty="0">
              <a:solidFill>
                <a:schemeClr val="accent4">
                  <a:lumMod val="60000"/>
                  <a:lumOff val="40000"/>
                </a:schemeClr>
              </a:solidFill>
              <a:latin typeface="Trebuchet MS" panose="020B0603020202020204" pitchFamily="34" charset="0"/>
            </a:endParaRPr>
          </a:p>
        </p:txBody>
      </p:sp>
      <p:sp>
        <p:nvSpPr>
          <p:cNvPr id="3" name="TextBox 2">
            <a:extLst>
              <a:ext uri="{FF2B5EF4-FFF2-40B4-BE49-F238E27FC236}">
                <a16:creationId xmlns:a16="http://schemas.microsoft.com/office/drawing/2014/main" id="{D533712E-8403-F3ED-99CA-13959D1080E7}"/>
              </a:ext>
            </a:extLst>
          </p:cNvPr>
          <p:cNvSpPr txBox="1"/>
          <p:nvPr/>
        </p:nvSpPr>
        <p:spPr>
          <a:xfrm>
            <a:off x="203200" y="1608195"/>
            <a:ext cx="3139607" cy="461665"/>
          </a:xfrm>
          <a:prstGeom prst="rect">
            <a:avLst/>
          </a:prstGeom>
          <a:noFill/>
        </p:spPr>
        <p:txBody>
          <a:bodyPr wrap="square">
            <a:spAutoFit/>
          </a:bodyPr>
          <a:lstStyle/>
          <a:p>
            <a:r>
              <a:rPr lang="en-US" sz="2400" b="1" i="0" dirty="0">
                <a:solidFill>
                  <a:srgbClr val="002060"/>
                </a:solidFill>
                <a:effectLst/>
                <a:latin typeface="Trebuchet MS" panose="020B0603020202020204" pitchFamily="34" charset="0"/>
              </a:rPr>
              <a:t>Model Evaluation</a:t>
            </a:r>
            <a:endParaRPr lang="en-UG" sz="2400" dirty="0">
              <a:solidFill>
                <a:srgbClr val="002060"/>
              </a:solidFill>
              <a:latin typeface="Trebuchet MS" panose="020B0603020202020204" pitchFamily="34" charset="0"/>
            </a:endParaRPr>
          </a:p>
        </p:txBody>
      </p:sp>
      <p:pic>
        <p:nvPicPr>
          <p:cNvPr id="4" name="Picture 3">
            <a:extLst>
              <a:ext uri="{FF2B5EF4-FFF2-40B4-BE49-F238E27FC236}">
                <a16:creationId xmlns:a16="http://schemas.microsoft.com/office/drawing/2014/main" id="{1F129FE9-F159-E52A-A652-20A0B6E68714}"/>
              </a:ext>
            </a:extLst>
          </p:cNvPr>
          <p:cNvPicPr>
            <a:picLocks noChangeAspect="1"/>
          </p:cNvPicPr>
          <p:nvPr/>
        </p:nvPicPr>
        <p:blipFill>
          <a:blip r:embed="rId4"/>
          <a:stretch>
            <a:fillRect/>
          </a:stretch>
        </p:blipFill>
        <p:spPr>
          <a:xfrm>
            <a:off x="203200" y="2155421"/>
            <a:ext cx="6767225" cy="1478342"/>
          </a:xfrm>
          <a:prstGeom prst="rect">
            <a:avLst/>
          </a:prstGeom>
        </p:spPr>
      </p:pic>
      <p:sp>
        <p:nvSpPr>
          <p:cNvPr id="6" name="TextBox 5">
            <a:extLst>
              <a:ext uri="{FF2B5EF4-FFF2-40B4-BE49-F238E27FC236}">
                <a16:creationId xmlns:a16="http://schemas.microsoft.com/office/drawing/2014/main" id="{582C75A3-E6AA-F2C9-9813-95788CAAB919}"/>
              </a:ext>
            </a:extLst>
          </p:cNvPr>
          <p:cNvSpPr txBox="1"/>
          <p:nvPr/>
        </p:nvSpPr>
        <p:spPr>
          <a:xfrm>
            <a:off x="203199" y="3719324"/>
            <a:ext cx="6767225" cy="3001784"/>
          </a:xfrm>
          <a:prstGeom prst="rect">
            <a:avLst/>
          </a:prstGeom>
          <a:noFill/>
        </p:spPr>
        <p:txBody>
          <a:bodyPr wrap="square">
            <a:spAutoFit/>
          </a:bodyPr>
          <a:lstStyle/>
          <a:p>
            <a:pPr algn="just">
              <a:lnSpc>
                <a:spcPct val="150000"/>
              </a:lnSpc>
            </a:pPr>
            <a:r>
              <a:rPr lang="en-US" sz="1600" b="1" dirty="0">
                <a:solidFill>
                  <a:schemeClr val="tx1"/>
                </a:solidFill>
                <a:effectLst/>
                <a:latin typeface="Trebuchet MS" panose="020B0603020202020204" pitchFamily="34" charset="0"/>
              </a:rPr>
              <a:t>The Log Fitness value stands at 0.56, which means that the model captures a modest percentage of the behavior in the event log but still has a significant gap with the model and the actual process. The Average Trace Fitness of 0.65 shows that, on average, the individual traces in the event log are quite well-represented in the model, but there is some room for more alignment. The worst result is the Percentage of Fitting Traces, 0.0%, which means none of the traces in the event log completely fit the process model</a:t>
            </a:r>
          </a:p>
        </p:txBody>
      </p:sp>
      <p:sp>
        <p:nvSpPr>
          <p:cNvPr id="8" name="TextBox 7">
            <a:extLst>
              <a:ext uri="{FF2B5EF4-FFF2-40B4-BE49-F238E27FC236}">
                <a16:creationId xmlns:a16="http://schemas.microsoft.com/office/drawing/2014/main" id="{40D1EB67-E99B-FD79-6927-ADA6A8002607}"/>
              </a:ext>
            </a:extLst>
          </p:cNvPr>
          <p:cNvSpPr txBox="1"/>
          <p:nvPr/>
        </p:nvSpPr>
        <p:spPr>
          <a:xfrm>
            <a:off x="7794885" y="2386760"/>
            <a:ext cx="4044013" cy="1015663"/>
          </a:xfrm>
          <a:prstGeom prst="rect">
            <a:avLst/>
          </a:prstGeom>
          <a:noFill/>
        </p:spPr>
        <p:txBody>
          <a:bodyPr wrap="square">
            <a:spAutoFit/>
          </a:bodyPr>
          <a:lstStyle/>
          <a:p>
            <a:pPr algn="just"/>
            <a:r>
              <a:rPr lang="en-US" sz="2000" b="0" i="0" dirty="0">
                <a:solidFill>
                  <a:srgbClr val="002060"/>
                </a:solidFill>
                <a:effectLst/>
                <a:latin typeface="Trebuchet MS" panose="020B0603020202020204" pitchFamily="34" charset="0"/>
              </a:rPr>
              <a:t>Recommendations for improving process efficiency based on model insights</a:t>
            </a:r>
            <a:endParaRPr lang="en-UG" sz="2000" dirty="0">
              <a:solidFill>
                <a:srgbClr val="002060"/>
              </a:solidFill>
              <a:latin typeface="Trebuchet MS" panose="020B0603020202020204" pitchFamily="34" charset="0"/>
            </a:endParaRPr>
          </a:p>
        </p:txBody>
      </p:sp>
      <p:sp>
        <p:nvSpPr>
          <p:cNvPr id="10" name="TextBox 9">
            <a:extLst>
              <a:ext uri="{FF2B5EF4-FFF2-40B4-BE49-F238E27FC236}">
                <a16:creationId xmlns:a16="http://schemas.microsoft.com/office/drawing/2014/main" id="{1B00DEA5-DF38-FE85-BF88-61AC5DCEBF6B}"/>
              </a:ext>
            </a:extLst>
          </p:cNvPr>
          <p:cNvSpPr txBox="1"/>
          <p:nvPr/>
        </p:nvSpPr>
        <p:spPr>
          <a:xfrm>
            <a:off x="7794885" y="3633763"/>
            <a:ext cx="4193916" cy="2632452"/>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600" b="1" dirty="0">
                <a:solidFill>
                  <a:schemeClr val="tx1"/>
                </a:solidFill>
                <a:effectLst/>
                <a:latin typeface="Trebuchet MS" panose="020B0603020202020204" pitchFamily="34" charset="0"/>
              </a:rPr>
              <a:t>An issue with the generalizability of the model to the traces in the event log.</a:t>
            </a:r>
          </a:p>
          <a:p>
            <a:pPr marL="285750" indent="-285750" algn="just">
              <a:lnSpc>
                <a:spcPct val="150000"/>
              </a:lnSpc>
              <a:buFont typeface="Wingdings" panose="05000000000000000000" pitchFamily="2" charset="2"/>
              <a:buChar char="q"/>
            </a:pPr>
            <a:endParaRPr lang="en-US" sz="1600" b="1" dirty="0">
              <a:solidFill>
                <a:schemeClr val="tx1"/>
              </a:solidFill>
              <a:latin typeface="Trebuchet MS" panose="020B0603020202020204" pitchFamily="34" charset="0"/>
            </a:endParaRPr>
          </a:p>
          <a:p>
            <a:pPr marL="285750" indent="-285750" algn="just">
              <a:lnSpc>
                <a:spcPct val="150000"/>
              </a:lnSpc>
              <a:buFont typeface="Wingdings" panose="05000000000000000000" pitchFamily="2" charset="2"/>
              <a:buChar char="q"/>
            </a:pPr>
            <a:r>
              <a:rPr lang="en-US" sz="1600" b="1" dirty="0">
                <a:solidFill>
                  <a:schemeClr val="tx1"/>
                </a:solidFill>
                <a:effectLst/>
                <a:latin typeface="Trebuchet MS" panose="020B0603020202020204" pitchFamily="34" charset="0"/>
              </a:rPr>
              <a:t>The model requires further refinement to achieve higher accuracy and robustness.</a:t>
            </a:r>
          </a:p>
        </p:txBody>
      </p:sp>
    </p:spTree>
    <p:extLst>
      <p:ext uri="{BB962C8B-B14F-4D97-AF65-F5344CB8AC3E}">
        <p14:creationId xmlns:p14="http://schemas.microsoft.com/office/powerpoint/2010/main" val="206038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D32920F5-2318-D5FD-4602-04642E15D65A}"/>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0FD9E424-60BF-1A7A-5DBF-4D2810135246}"/>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a:extLst>
              <a:ext uri="{FF2B5EF4-FFF2-40B4-BE49-F238E27FC236}">
                <a16:creationId xmlns:a16="http://schemas.microsoft.com/office/drawing/2014/main" id="{E88D5618-0A01-8205-C723-E8A0B62E91CF}"/>
              </a:ext>
            </a:extLst>
          </p:cNvPr>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a:extLst>
              <a:ext uri="{FF2B5EF4-FFF2-40B4-BE49-F238E27FC236}">
                <a16:creationId xmlns:a16="http://schemas.microsoft.com/office/drawing/2014/main" id="{7185F441-D0C7-09CC-B30F-FBDBC618F2DD}"/>
              </a:ext>
            </a:extLst>
          </p:cNvPr>
          <p:cNvSpPr txBox="1"/>
          <p:nvPr/>
        </p:nvSpPr>
        <p:spPr>
          <a:xfrm>
            <a:off x="203200" y="219337"/>
            <a:ext cx="10515600" cy="1046410"/>
          </a:xfrm>
          <a:prstGeom prst="rect">
            <a:avLst/>
          </a:prstGeom>
          <a:solidFill>
            <a:srgbClr val="002060">
              <a:alpha val="8745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D966"/>
              </a:buClr>
              <a:buSzPts val="4800"/>
              <a:buFont typeface="Calibri"/>
              <a:buNone/>
            </a:pPr>
            <a:r>
              <a:rPr lang="en-US" sz="2800" b="1" i="0" u="none" strike="noStrike" cap="none" dirty="0">
                <a:solidFill>
                  <a:schemeClr val="accent4">
                    <a:lumMod val="60000"/>
                    <a:lumOff val="40000"/>
                  </a:schemeClr>
                </a:solidFill>
                <a:latin typeface="Calibri"/>
                <a:ea typeface="Calibri"/>
                <a:cs typeface="Calibri"/>
                <a:sym typeface="Calibri"/>
              </a:rPr>
              <a:t>Goal 4 - </a:t>
            </a:r>
            <a:r>
              <a:rPr lang="en-US" sz="2800" b="1" dirty="0">
                <a:solidFill>
                  <a:schemeClr val="accent4">
                    <a:lumMod val="60000"/>
                    <a:lumOff val="40000"/>
                  </a:schemeClr>
                </a:solidFill>
                <a:latin typeface="Trebuchet MS" panose="020B0603020202020204" pitchFamily="34" charset="0"/>
              </a:rPr>
              <a:t>Prediction of Heart Arrhythmia in the Health Sector [1/9]</a:t>
            </a:r>
            <a:endParaRPr lang="en-US" sz="2800" b="1" i="0" u="none" strike="noStrike" cap="none" dirty="0">
              <a:solidFill>
                <a:schemeClr val="accent4">
                  <a:lumMod val="60000"/>
                  <a:lumOff val="40000"/>
                </a:schemeClr>
              </a:solidFill>
              <a:latin typeface="Calibri"/>
              <a:ea typeface="Calibri"/>
              <a:cs typeface="Calibri"/>
              <a:sym typeface="Calibri"/>
            </a:endParaRPr>
          </a:p>
        </p:txBody>
      </p:sp>
      <p:sp>
        <p:nvSpPr>
          <p:cNvPr id="2" name="TextBox 1">
            <a:extLst>
              <a:ext uri="{FF2B5EF4-FFF2-40B4-BE49-F238E27FC236}">
                <a16:creationId xmlns:a16="http://schemas.microsoft.com/office/drawing/2014/main" id="{3ED857E3-C34B-51AA-EF83-ADE8790F52DE}"/>
              </a:ext>
            </a:extLst>
          </p:cNvPr>
          <p:cNvSpPr txBox="1"/>
          <p:nvPr/>
        </p:nvSpPr>
        <p:spPr>
          <a:xfrm>
            <a:off x="561222" y="1307815"/>
            <a:ext cx="3548921" cy="461665"/>
          </a:xfrm>
          <a:prstGeom prst="rect">
            <a:avLst/>
          </a:prstGeom>
          <a:noFill/>
        </p:spPr>
        <p:txBody>
          <a:bodyPr wrap="square">
            <a:spAutoFit/>
          </a:bodyPr>
          <a:lstStyle/>
          <a:p>
            <a:pPr algn="l"/>
            <a:r>
              <a:rPr lang="en-US" sz="2400" b="1" i="0" dirty="0">
                <a:solidFill>
                  <a:srgbClr val="002060"/>
                </a:solidFill>
                <a:effectLst/>
                <a:latin typeface="Trebuchet MS" panose="020B0603020202020204" pitchFamily="34" charset="0"/>
              </a:rPr>
              <a:t>Introduction &amp; Context</a:t>
            </a:r>
          </a:p>
        </p:txBody>
      </p:sp>
      <p:sp>
        <p:nvSpPr>
          <p:cNvPr id="3" name="TextBox 2">
            <a:extLst>
              <a:ext uri="{FF2B5EF4-FFF2-40B4-BE49-F238E27FC236}">
                <a16:creationId xmlns:a16="http://schemas.microsoft.com/office/drawing/2014/main" id="{4D978D74-EC63-604C-BCAA-67AAE88885CB}"/>
              </a:ext>
            </a:extLst>
          </p:cNvPr>
          <p:cNvSpPr txBox="1"/>
          <p:nvPr/>
        </p:nvSpPr>
        <p:spPr>
          <a:xfrm>
            <a:off x="577252" y="1867838"/>
            <a:ext cx="10977534" cy="1323439"/>
          </a:xfrm>
          <a:prstGeom prst="rect">
            <a:avLst/>
          </a:prstGeom>
          <a:noFill/>
        </p:spPr>
        <p:txBody>
          <a:bodyPr wrap="square">
            <a:spAutoFit/>
          </a:bodyPr>
          <a:lstStyle/>
          <a:p>
            <a:pPr algn="just"/>
            <a:r>
              <a:rPr lang="en-US" sz="1600" b="1" dirty="0">
                <a:solidFill>
                  <a:srgbClr val="C00000"/>
                </a:solidFill>
                <a:latin typeface="Trebuchet MS" panose="020B0603020202020204" pitchFamily="34" charset="0"/>
              </a:rPr>
              <a:t>Data Science gained a reputation for being a highly sought after career when a Harvard Business Review article tagged it “the sexiest job of the 21st century.” This has seen a surge in career changes for many and a demand for data analysts in the job market. As a cohort of the MIT Data Analytics and Process Mining class at UCU, you would like to ensure that the skills you attain are the most sought after in the job market. Therefore, use your acquired skills to get insights into the provided survey data.</a:t>
            </a:r>
            <a:endParaRPr lang="en-UG" sz="1600" b="1" dirty="0">
              <a:solidFill>
                <a:srgbClr val="C00000"/>
              </a:solidFill>
              <a:latin typeface="Trebuchet MS" panose="020B0603020202020204" pitchFamily="34" charset="0"/>
            </a:endParaRPr>
          </a:p>
        </p:txBody>
      </p:sp>
      <p:sp>
        <p:nvSpPr>
          <p:cNvPr id="5" name="TextBox 4">
            <a:extLst>
              <a:ext uri="{FF2B5EF4-FFF2-40B4-BE49-F238E27FC236}">
                <a16:creationId xmlns:a16="http://schemas.microsoft.com/office/drawing/2014/main" id="{B133806D-9180-4542-9B78-24A4E13195A2}"/>
              </a:ext>
            </a:extLst>
          </p:cNvPr>
          <p:cNvSpPr txBox="1"/>
          <p:nvPr/>
        </p:nvSpPr>
        <p:spPr>
          <a:xfrm>
            <a:off x="577252" y="3378463"/>
            <a:ext cx="3548921" cy="1277273"/>
          </a:xfrm>
          <a:prstGeom prst="rect">
            <a:avLst/>
          </a:prstGeom>
          <a:noFill/>
        </p:spPr>
        <p:txBody>
          <a:bodyPr wrap="square">
            <a:spAutoFit/>
          </a:bodyPr>
          <a:lstStyle/>
          <a:p>
            <a:pPr algn="l">
              <a:spcAft>
                <a:spcPts val="300"/>
              </a:spcAft>
              <a:buNone/>
            </a:pPr>
            <a:r>
              <a:rPr lang="en-US" sz="1800" b="1" i="0" dirty="0">
                <a:solidFill>
                  <a:srgbClr val="002060"/>
                </a:solidFill>
                <a:effectLst/>
                <a:latin typeface="Trebuchet MS" panose="020B0603020202020204" pitchFamily="34" charset="0"/>
              </a:rPr>
              <a:t>Data Source:</a:t>
            </a:r>
          </a:p>
          <a:p>
            <a:pPr algn="l">
              <a:spcBef>
                <a:spcPts val="300"/>
              </a:spcBef>
            </a:pPr>
            <a:r>
              <a:rPr lang="en-US" sz="1800" b="1" i="0" dirty="0">
                <a:solidFill>
                  <a:schemeClr val="tx1"/>
                </a:solidFill>
                <a:effectLst/>
                <a:latin typeface="Trebuchet MS" panose="020B0603020202020204" pitchFamily="34" charset="0"/>
              </a:rPr>
              <a:t>Dataset: “arrhythmia1.data.csv” containing medical data.</a:t>
            </a:r>
          </a:p>
        </p:txBody>
      </p:sp>
      <p:sp>
        <p:nvSpPr>
          <p:cNvPr id="6" name="TextBox 5">
            <a:extLst>
              <a:ext uri="{FF2B5EF4-FFF2-40B4-BE49-F238E27FC236}">
                <a16:creationId xmlns:a16="http://schemas.microsoft.com/office/drawing/2014/main" id="{980A3617-0A4E-CCCA-29A8-63BC32F466B6}"/>
              </a:ext>
            </a:extLst>
          </p:cNvPr>
          <p:cNvSpPr txBox="1"/>
          <p:nvPr/>
        </p:nvSpPr>
        <p:spPr>
          <a:xfrm>
            <a:off x="4172262" y="3480129"/>
            <a:ext cx="8019738" cy="3114186"/>
          </a:xfrm>
          <a:prstGeom prst="rect">
            <a:avLst/>
          </a:prstGeom>
          <a:noFill/>
        </p:spPr>
        <p:txBody>
          <a:bodyPr wrap="square">
            <a:spAutoFit/>
          </a:bodyPr>
          <a:lstStyle/>
          <a:p>
            <a:pPr lvl="0" algn="just">
              <a:lnSpc>
                <a:spcPct val="115000"/>
              </a:lnSpc>
              <a:spcAft>
                <a:spcPts val="800"/>
              </a:spcAft>
              <a:buSzPts val="1000"/>
              <a:tabLst>
                <a:tab pos="457200" algn="l"/>
              </a:tabLst>
            </a:pPr>
            <a:r>
              <a:rPr lang="en-UG" sz="1800" b="1" kern="100" dirty="0">
                <a:solidFill>
                  <a:srgbClr val="002060"/>
                </a:solidFill>
                <a:effectLst/>
                <a:latin typeface="Trebuchet MS" panose="020B0603020202020204" pitchFamily="34" charset="0"/>
                <a:ea typeface="Aptos" panose="020B0004020202020204" pitchFamily="34" charset="0"/>
                <a:cs typeface="Times New Roman" panose="02020603050405020304" pitchFamily="18" charset="0"/>
              </a:rPr>
              <a:t>Preprocessing Steps:</a:t>
            </a:r>
          </a:p>
          <a:p>
            <a:pPr marL="742950" lvl="1" indent="-285750" algn="l">
              <a:spcBef>
                <a:spcPts val="300"/>
              </a:spcBef>
              <a:buFont typeface="Arial" panose="020B0604020202020204" pitchFamily="34" charset="0"/>
              <a:buChar char="•"/>
            </a:pPr>
            <a:r>
              <a:rPr lang="en-US" sz="1600" b="1" i="0" dirty="0">
                <a:solidFill>
                  <a:schemeClr val="tx1"/>
                </a:solidFill>
                <a:effectLst/>
                <a:latin typeface="Trebuchet MS" panose="020B0603020202020204" pitchFamily="34" charset="0"/>
              </a:rPr>
              <a:t>Handling missing values and outliers.</a:t>
            </a:r>
          </a:p>
          <a:p>
            <a:pPr marL="742950" lvl="1" indent="-285750" algn="l">
              <a:spcBef>
                <a:spcPts val="300"/>
              </a:spcBef>
              <a:buFont typeface="Arial" panose="020B0604020202020204" pitchFamily="34" charset="0"/>
              <a:buChar char="•"/>
            </a:pPr>
            <a:r>
              <a:rPr lang="en-US" sz="1600" b="1" i="0" dirty="0">
                <a:solidFill>
                  <a:schemeClr val="tx1"/>
                </a:solidFill>
                <a:effectLst/>
                <a:latin typeface="Trebuchet MS" panose="020B0603020202020204" pitchFamily="34" charset="0"/>
              </a:rPr>
              <a:t>Normalizing or scaling data for analysis.</a:t>
            </a:r>
          </a:p>
          <a:p>
            <a:pPr marL="742950" lvl="1" indent="-285750" algn="l">
              <a:spcBef>
                <a:spcPts val="300"/>
              </a:spcBef>
              <a:buFont typeface="Arial" panose="020B0604020202020204" pitchFamily="34" charset="0"/>
              <a:buChar char="•"/>
            </a:pPr>
            <a:r>
              <a:rPr lang="en-US" sz="1600" b="1" i="0" dirty="0">
                <a:solidFill>
                  <a:schemeClr val="tx1"/>
                </a:solidFill>
                <a:effectLst/>
                <a:latin typeface="Trebuchet MS" panose="020B0603020202020204" pitchFamily="34" charset="0"/>
              </a:rPr>
              <a:t>Encoding categorical variables (e.g., Sex).</a:t>
            </a:r>
          </a:p>
          <a:p>
            <a:pPr marL="742950" lvl="1" indent="-285750" algn="l">
              <a:spcBef>
                <a:spcPts val="300"/>
              </a:spcBef>
              <a:buFont typeface="Arial" panose="020B0604020202020204" pitchFamily="34" charset="0"/>
              <a:buChar char="•"/>
            </a:pPr>
            <a:r>
              <a:rPr lang="en-US" sz="1600" b="1" dirty="0">
                <a:solidFill>
                  <a:schemeClr val="tx1"/>
                </a:solidFill>
                <a:latin typeface="Trebuchet MS" panose="020B0603020202020204" pitchFamily="34" charset="0"/>
              </a:rPr>
              <a:t>Checking for normality of the dependent variable</a:t>
            </a:r>
          </a:p>
          <a:p>
            <a:pPr marL="742950" lvl="1" indent="-285750" algn="l">
              <a:spcBef>
                <a:spcPts val="300"/>
              </a:spcBef>
              <a:buFont typeface="Arial" panose="020B0604020202020204" pitchFamily="34" charset="0"/>
              <a:buChar char="•"/>
            </a:pPr>
            <a:r>
              <a:rPr lang="en-US" sz="1600" b="1" i="0" dirty="0">
                <a:solidFill>
                  <a:schemeClr val="tx1"/>
                </a:solidFill>
                <a:effectLst/>
                <a:latin typeface="Trebuchet MS" panose="020B0603020202020204" pitchFamily="34" charset="0"/>
              </a:rPr>
              <a:t>Statistical test</a:t>
            </a:r>
            <a:r>
              <a:rPr lang="en-US" sz="1600" b="1" dirty="0">
                <a:solidFill>
                  <a:schemeClr val="tx1"/>
                </a:solidFill>
                <a:latin typeface="Trebuchet MS" panose="020B0603020202020204" pitchFamily="34" charset="0"/>
              </a:rPr>
              <a:t>s like ANOVA to check for differences between groups of the categorical variables</a:t>
            </a:r>
            <a:endParaRPr lang="en-US" sz="1600" b="1" i="0" dirty="0">
              <a:solidFill>
                <a:schemeClr val="tx1"/>
              </a:solidFill>
              <a:effectLst/>
              <a:latin typeface="Trebuchet MS" panose="020B0603020202020204" pitchFamily="34" charset="0"/>
            </a:endParaRPr>
          </a:p>
          <a:p>
            <a:pPr algn="l">
              <a:spcBef>
                <a:spcPts val="300"/>
              </a:spcBef>
              <a:spcAft>
                <a:spcPts val="300"/>
              </a:spcAft>
            </a:pPr>
            <a:endParaRPr lang="en-US" sz="1600" b="1" dirty="0">
              <a:solidFill>
                <a:schemeClr val="tx1"/>
              </a:solidFill>
              <a:latin typeface="Trebuchet MS" panose="020B0603020202020204" pitchFamily="34" charset="0"/>
            </a:endParaRPr>
          </a:p>
          <a:p>
            <a:pPr algn="l">
              <a:spcBef>
                <a:spcPts val="300"/>
              </a:spcBef>
              <a:spcAft>
                <a:spcPts val="300"/>
              </a:spcAft>
            </a:pPr>
            <a:r>
              <a:rPr lang="en-US" sz="1600" b="1" i="0" dirty="0">
                <a:solidFill>
                  <a:srgbClr val="002060"/>
                </a:solidFill>
                <a:effectLst/>
                <a:latin typeface="Trebuchet MS" panose="020B0603020202020204" pitchFamily="34" charset="0"/>
              </a:rPr>
              <a:t>Outcome:</a:t>
            </a:r>
          </a:p>
          <a:p>
            <a:pPr marL="742950" lvl="1" indent="-285750" algn="l">
              <a:spcBef>
                <a:spcPts val="300"/>
              </a:spcBef>
              <a:buFont typeface="Arial" panose="020B0604020202020204" pitchFamily="34" charset="0"/>
              <a:buChar char="•"/>
            </a:pPr>
            <a:r>
              <a:rPr lang="en-US" sz="1600" b="1" i="0" dirty="0">
                <a:solidFill>
                  <a:schemeClr val="tx1"/>
                </a:solidFill>
                <a:effectLst/>
                <a:latin typeface="Trebuchet MS" panose="020B0603020202020204" pitchFamily="34" charset="0"/>
              </a:rPr>
              <a:t>Cleaned dataset ready for exploratory analysis.</a:t>
            </a:r>
          </a:p>
        </p:txBody>
      </p:sp>
    </p:spTree>
    <p:extLst>
      <p:ext uri="{BB962C8B-B14F-4D97-AF65-F5344CB8AC3E}">
        <p14:creationId xmlns:p14="http://schemas.microsoft.com/office/powerpoint/2010/main" val="2043659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717A9CAB-6013-138A-94B0-2BD66798BFEB}"/>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8A1E1CF0-DA53-7371-5AA2-BB34F3100B59}"/>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a:extLst>
              <a:ext uri="{FF2B5EF4-FFF2-40B4-BE49-F238E27FC236}">
                <a16:creationId xmlns:a16="http://schemas.microsoft.com/office/drawing/2014/main" id="{99DA2FF5-E1F2-49D8-D900-02005E1AC362}"/>
              </a:ext>
            </a:extLst>
          </p:cNvPr>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a:extLst>
              <a:ext uri="{FF2B5EF4-FFF2-40B4-BE49-F238E27FC236}">
                <a16:creationId xmlns:a16="http://schemas.microsoft.com/office/drawing/2014/main" id="{EB6B1848-04C3-2BDA-6768-5AB9B1841AC4}"/>
              </a:ext>
            </a:extLst>
          </p:cNvPr>
          <p:cNvSpPr txBox="1"/>
          <p:nvPr/>
        </p:nvSpPr>
        <p:spPr>
          <a:xfrm>
            <a:off x="203200" y="219337"/>
            <a:ext cx="10515600" cy="1046410"/>
          </a:xfrm>
          <a:prstGeom prst="rect">
            <a:avLst/>
          </a:prstGeom>
          <a:solidFill>
            <a:srgbClr val="002060">
              <a:alpha val="8745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D966"/>
              </a:buClr>
              <a:buSzPts val="4800"/>
              <a:buFont typeface="Calibri"/>
              <a:buNone/>
            </a:pPr>
            <a:r>
              <a:rPr lang="en-US" sz="2800" b="1" i="0" u="none" strike="noStrike" cap="none" dirty="0">
                <a:solidFill>
                  <a:schemeClr val="accent4">
                    <a:lumMod val="60000"/>
                    <a:lumOff val="40000"/>
                  </a:schemeClr>
                </a:solidFill>
                <a:latin typeface="Calibri"/>
                <a:ea typeface="Calibri"/>
                <a:cs typeface="Calibri"/>
                <a:sym typeface="Calibri"/>
              </a:rPr>
              <a:t>Goal 4 - </a:t>
            </a:r>
            <a:r>
              <a:rPr lang="en-US" sz="2800" b="1" dirty="0">
                <a:solidFill>
                  <a:schemeClr val="accent4">
                    <a:lumMod val="60000"/>
                    <a:lumOff val="40000"/>
                  </a:schemeClr>
                </a:solidFill>
                <a:latin typeface="Trebuchet MS" panose="020B0603020202020204" pitchFamily="34" charset="0"/>
              </a:rPr>
              <a:t>Prediction of Heart Arrhythmia in the Health Sector [2/9]</a:t>
            </a:r>
            <a:endParaRPr lang="en-US" sz="2800" b="1" i="0" u="none" strike="noStrike" cap="none" dirty="0">
              <a:solidFill>
                <a:schemeClr val="accent4">
                  <a:lumMod val="60000"/>
                  <a:lumOff val="40000"/>
                </a:schemeClr>
              </a:solidFill>
              <a:latin typeface="Calibri"/>
              <a:ea typeface="Calibri"/>
              <a:cs typeface="Calibri"/>
              <a:sym typeface="Calibri"/>
            </a:endParaRPr>
          </a:p>
        </p:txBody>
      </p:sp>
      <p:sp>
        <p:nvSpPr>
          <p:cNvPr id="3" name="TextBox 2">
            <a:extLst>
              <a:ext uri="{FF2B5EF4-FFF2-40B4-BE49-F238E27FC236}">
                <a16:creationId xmlns:a16="http://schemas.microsoft.com/office/drawing/2014/main" id="{E30A5A85-1BE8-3619-79ED-387733BA7D4D}"/>
              </a:ext>
            </a:extLst>
          </p:cNvPr>
          <p:cNvSpPr txBox="1"/>
          <p:nvPr/>
        </p:nvSpPr>
        <p:spPr>
          <a:xfrm>
            <a:off x="203200" y="1073090"/>
            <a:ext cx="4234590" cy="400110"/>
          </a:xfrm>
          <a:prstGeom prst="rect">
            <a:avLst/>
          </a:prstGeom>
          <a:noFill/>
        </p:spPr>
        <p:txBody>
          <a:bodyPr wrap="square">
            <a:spAutoFit/>
          </a:bodyPr>
          <a:lstStyle/>
          <a:p>
            <a:pPr algn="l"/>
            <a:r>
              <a:rPr lang="en-US" sz="2000" b="1" i="0" dirty="0">
                <a:solidFill>
                  <a:srgbClr val="002060"/>
                </a:solidFill>
                <a:effectLst/>
                <a:latin typeface="Trebuchet MS" panose="020B0603020202020204" pitchFamily="34" charset="0"/>
              </a:rPr>
              <a:t> Exploratory Data Analysis (EDA)</a:t>
            </a:r>
          </a:p>
        </p:txBody>
      </p:sp>
      <p:pic>
        <p:nvPicPr>
          <p:cNvPr id="4" name="Picture 3">
            <a:extLst>
              <a:ext uri="{FF2B5EF4-FFF2-40B4-BE49-F238E27FC236}">
                <a16:creationId xmlns:a16="http://schemas.microsoft.com/office/drawing/2014/main" id="{5FDFC1CB-4303-C261-9F83-CAEC19892C68}"/>
              </a:ext>
            </a:extLst>
          </p:cNvPr>
          <p:cNvPicPr>
            <a:picLocks noChangeAspect="1"/>
          </p:cNvPicPr>
          <p:nvPr/>
        </p:nvPicPr>
        <p:blipFill>
          <a:blip r:embed="rId5"/>
          <a:stretch>
            <a:fillRect/>
          </a:stretch>
        </p:blipFill>
        <p:spPr>
          <a:xfrm>
            <a:off x="263862" y="1494555"/>
            <a:ext cx="8854499" cy="1698349"/>
          </a:xfrm>
          <a:prstGeom prst="rect">
            <a:avLst/>
          </a:prstGeom>
        </p:spPr>
      </p:pic>
      <p:sp>
        <p:nvSpPr>
          <p:cNvPr id="6" name="TextBox 5">
            <a:extLst>
              <a:ext uri="{FF2B5EF4-FFF2-40B4-BE49-F238E27FC236}">
                <a16:creationId xmlns:a16="http://schemas.microsoft.com/office/drawing/2014/main" id="{294582B6-0962-5C2E-EEF6-E929FFF9A91B}"/>
              </a:ext>
            </a:extLst>
          </p:cNvPr>
          <p:cNvSpPr txBox="1"/>
          <p:nvPr/>
        </p:nvSpPr>
        <p:spPr>
          <a:xfrm>
            <a:off x="1432155" y="3429000"/>
            <a:ext cx="7686206" cy="2632452"/>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600" b="1" dirty="0">
                <a:solidFill>
                  <a:schemeClr val="tx1"/>
                </a:solidFill>
                <a:effectLst/>
                <a:latin typeface="Trebuchet MS" panose="020B0603020202020204" pitchFamily="34" charset="0"/>
              </a:rPr>
              <a:t>Females have a slightly higher average heart rate (73.96 bpm) compared to males (71.79 bpm), with similar variability (std: ~10.5–10.9). </a:t>
            </a:r>
          </a:p>
          <a:p>
            <a:pPr marL="285750" indent="-285750" algn="just">
              <a:lnSpc>
                <a:spcPct val="150000"/>
              </a:lnSpc>
              <a:buFont typeface="Wingdings" panose="05000000000000000000" pitchFamily="2" charset="2"/>
              <a:buChar char="q"/>
            </a:pPr>
            <a:r>
              <a:rPr lang="en-US" sz="1600" b="1" dirty="0">
                <a:solidFill>
                  <a:schemeClr val="tx1"/>
                </a:solidFill>
                <a:effectLst/>
                <a:latin typeface="Trebuchet MS" panose="020B0603020202020204" pitchFamily="34" charset="0"/>
              </a:rPr>
              <a:t>Both sexes share comparable median heart rates (females: 73 bpm, males: 72 bpm) and identical maximum heart rates (101 bpm). </a:t>
            </a:r>
          </a:p>
          <a:p>
            <a:pPr marL="285750" indent="-285750" algn="just">
              <a:lnSpc>
                <a:spcPct val="150000"/>
              </a:lnSpc>
              <a:buFont typeface="Wingdings" panose="05000000000000000000" pitchFamily="2" charset="2"/>
              <a:buChar char="q"/>
            </a:pPr>
            <a:r>
              <a:rPr lang="en-US" sz="1600" b="1" dirty="0">
                <a:solidFill>
                  <a:schemeClr val="tx1"/>
                </a:solidFill>
                <a:effectLst/>
                <a:latin typeface="Trebuchet MS" panose="020B0603020202020204" pitchFamily="34" charset="0"/>
              </a:rPr>
              <a:t>While females exhibit a slightly wider interquartile range (66–80 bpm vs. males: 63–79 bpm), the overall distributions of heart rates between the two groups are relatively consistent.</a:t>
            </a:r>
          </a:p>
        </p:txBody>
      </p:sp>
    </p:spTree>
    <p:extLst>
      <p:ext uri="{BB962C8B-B14F-4D97-AF65-F5344CB8AC3E}">
        <p14:creationId xmlns:p14="http://schemas.microsoft.com/office/powerpoint/2010/main" val="2434101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8CEAC3F2-2610-C142-75C7-F1CC649472D5}"/>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2BF92344-8F5D-22A9-2025-3B2B320D90B4}"/>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a:extLst>
              <a:ext uri="{FF2B5EF4-FFF2-40B4-BE49-F238E27FC236}">
                <a16:creationId xmlns:a16="http://schemas.microsoft.com/office/drawing/2014/main" id="{C63ABD6A-5B01-89E9-6B9A-7EA629FFA310}"/>
              </a:ext>
            </a:extLst>
          </p:cNvPr>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a:extLst>
              <a:ext uri="{FF2B5EF4-FFF2-40B4-BE49-F238E27FC236}">
                <a16:creationId xmlns:a16="http://schemas.microsoft.com/office/drawing/2014/main" id="{401F5AB5-C1BF-E37C-48E4-0440E31D7FED}"/>
              </a:ext>
            </a:extLst>
          </p:cNvPr>
          <p:cNvSpPr txBox="1"/>
          <p:nvPr/>
        </p:nvSpPr>
        <p:spPr>
          <a:xfrm>
            <a:off x="203200" y="219337"/>
            <a:ext cx="10515600" cy="1046410"/>
          </a:xfrm>
          <a:prstGeom prst="rect">
            <a:avLst/>
          </a:prstGeom>
          <a:solidFill>
            <a:srgbClr val="002060">
              <a:alpha val="8745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D966"/>
              </a:buClr>
              <a:buSzPts val="4800"/>
              <a:buFont typeface="Calibri"/>
              <a:buNone/>
            </a:pPr>
            <a:r>
              <a:rPr lang="en-US" sz="2800" b="1" i="0" u="none" strike="noStrike" cap="none" dirty="0">
                <a:solidFill>
                  <a:schemeClr val="accent4">
                    <a:lumMod val="60000"/>
                    <a:lumOff val="40000"/>
                  </a:schemeClr>
                </a:solidFill>
                <a:latin typeface="Calibri"/>
                <a:ea typeface="Calibri"/>
                <a:cs typeface="Calibri"/>
                <a:sym typeface="Calibri"/>
              </a:rPr>
              <a:t>Goal 4 - </a:t>
            </a:r>
            <a:r>
              <a:rPr lang="en-US" sz="2800" b="1" dirty="0">
                <a:solidFill>
                  <a:schemeClr val="accent4">
                    <a:lumMod val="60000"/>
                    <a:lumOff val="40000"/>
                  </a:schemeClr>
                </a:solidFill>
                <a:latin typeface="Trebuchet MS" panose="020B0603020202020204" pitchFamily="34" charset="0"/>
              </a:rPr>
              <a:t>Prediction of Heart Arrhythmia in the Health Sector [3/9]</a:t>
            </a:r>
            <a:endParaRPr lang="en-US" sz="2800" b="1" i="0" u="none" strike="noStrike" cap="none" dirty="0">
              <a:solidFill>
                <a:schemeClr val="accent4">
                  <a:lumMod val="60000"/>
                  <a:lumOff val="40000"/>
                </a:schemeClr>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348E49E-8BBC-96FF-C24C-8A6D7CFF7903}"/>
              </a:ext>
            </a:extLst>
          </p:cNvPr>
          <p:cNvPicPr>
            <a:picLocks noChangeAspect="1"/>
          </p:cNvPicPr>
          <p:nvPr/>
        </p:nvPicPr>
        <p:blipFill>
          <a:blip r:embed="rId5"/>
          <a:stretch>
            <a:fillRect/>
          </a:stretch>
        </p:blipFill>
        <p:spPr>
          <a:xfrm>
            <a:off x="8274" y="2027056"/>
            <a:ext cx="7230481" cy="4653027"/>
          </a:xfrm>
          <a:prstGeom prst="rect">
            <a:avLst/>
          </a:prstGeom>
        </p:spPr>
      </p:pic>
      <p:sp>
        <p:nvSpPr>
          <p:cNvPr id="6" name="TextBox 5">
            <a:extLst>
              <a:ext uri="{FF2B5EF4-FFF2-40B4-BE49-F238E27FC236}">
                <a16:creationId xmlns:a16="http://schemas.microsoft.com/office/drawing/2014/main" id="{ADB3DCA5-031E-3815-ECD6-6FEA0826B314}"/>
              </a:ext>
            </a:extLst>
          </p:cNvPr>
          <p:cNvSpPr txBox="1"/>
          <p:nvPr/>
        </p:nvSpPr>
        <p:spPr>
          <a:xfrm>
            <a:off x="7381824" y="2027056"/>
            <a:ext cx="4520366" cy="4050276"/>
          </a:xfrm>
          <a:prstGeom prst="rect">
            <a:avLst/>
          </a:prstGeom>
          <a:noFill/>
        </p:spPr>
        <p:txBody>
          <a:bodyPr wrap="square">
            <a:spAutoFit/>
          </a:bodyPr>
          <a:lstStyle/>
          <a:p>
            <a:pPr marL="285750" indent="-285750" algn="just">
              <a:lnSpc>
                <a:spcPts val="1425"/>
              </a:lnSpc>
              <a:buFont typeface="Wingdings" panose="05000000000000000000" pitchFamily="2" charset="2"/>
              <a:buChar char="q"/>
            </a:pPr>
            <a:r>
              <a:rPr lang="en-US" sz="1800" b="0" dirty="0">
                <a:solidFill>
                  <a:schemeClr val="tx1"/>
                </a:solidFill>
                <a:effectLst/>
                <a:latin typeface="Trebuchet MS" panose="020B0603020202020204" pitchFamily="34" charset="0"/>
              </a:rPr>
              <a:t>Both groups have the same range, and their heart rates span from about 50 bpm to just over 100 bpm. </a:t>
            </a:r>
          </a:p>
          <a:p>
            <a:pPr marL="285750" indent="-285750" algn="just">
              <a:lnSpc>
                <a:spcPts val="1425"/>
              </a:lnSpc>
              <a:buFont typeface="Wingdings" panose="05000000000000000000" pitchFamily="2" charset="2"/>
              <a:buChar char="q"/>
            </a:pPr>
            <a:endParaRPr lang="en-US" sz="1800" dirty="0">
              <a:solidFill>
                <a:schemeClr val="tx1"/>
              </a:solidFill>
              <a:latin typeface="Trebuchet MS" panose="020B0603020202020204" pitchFamily="34" charset="0"/>
            </a:endParaRPr>
          </a:p>
          <a:p>
            <a:pPr marL="285750" indent="-285750" algn="just">
              <a:lnSpc>
                <a:spcPts val="1425"/>
              </a:lnSpc>
              <a:buFont typeface="Wingdings" panose="05000000000000000000" pitchFamily="2" charset="2"/>
              <a:buChar char="q"/>
            </a:pPr>
            <a:r>
              <a:rPr lang="en-US" sz="1800" b="0" dirty="0">
                <a:solidFill>
                  <a:schemeClr val="tx1"/>
                </a:solidFill>
                <a:effectLst/>
                <a:latin typeface="Trebuchet MS" panose="020B0603020202020204" pitchFamily="34" charset="0"/>
              </a:rPr>
              <a:t>The median is ever so slightly greater for women compared to men, which may suggest a difference in central tendency. </a:t>
            </a:r>
          </a:p>
          <a:p>
            <a:pPr marL="285750" indent="-285750" algn="just">
              <a:lnSpc>
                <a:spcPts val="1425"/>
              </a:lnSpc>
              <a:buFont typeface="Wingdings" panose="05000000000000000000" pitchFamily="2" charset="2"/>
              <a:buChar char="q"/>
            </a:pPr>
            <a:endParaRPr lang="en-US" sz="1800" dirty="0">
              <a:solidFill>
                <a:schemeClr val="tx1"/>
              </a:solidFill>
              <a:latin typeface="Trebuchet MS" panose="020B0603020202020204" pitchFamily="34" charset="0"/>
            </a:endParaRPr>
          </a:p>
          <a:p>
            <a:pPr marL="285750" indent="-285750" algn="just">
              <a:lnSpc>
                <a:spcPts val="1425"/>
              </a:lnSpc>
              <a:buFont typeface="Wingdings" panose="05000000000000000000" pitchFamily="2" charset="2"/>
              <a:buChar char="q"/>
            </a:pPr>
            <a:r>
              <a:rPr lang="en-US" sz="1800" b="0" dirty="0">
                <a:solidFill>
                  <a:schemeClr val="tx1"/>
                </a:solidFill>
                <a:effectLst/>
                <a:latin typeface="Trebuchet MS" panose="020B0603020202020204" pitchFamily="34" charset="0"/>
              </a:rPr>
              <a:t>The interquartile ranges (IQR) are almost identical, so variability of heart rate is the same for both sexes.</a:t>
            </a:r>
          </a:p>
          <a:p>
            <a:pPr marL="285750" indent="-285750" algn="just">
              <a:lnSpc>
                <a:spcPts val="1425"/>
              </a:lnSpc>
              <a:buFont typeface="Wingdings" panose="05000000000000000000" pitchFamily="2" charset="2"/>
              <a:buChar char="q"/>
            </a:pPr>
            <a:endParaRPr lang="en-US" sz="1800" dirty="0">
              <a:solidFill>
                <a:schemeClr val="tx1"/>
              </a:solidFill>
              <a:latin typeface="Trebuchet MS" panose="020B0603020202020204" pitchFamily="34" charset="0"/>
            </a:endParaRPr>
          </a:p>
          <a:p>
            <a:pPr marL="285750" indent="-285750" algn="just">
              <a:lnSpc>
                <a:spcPts val="1425"/>
              </a:lnSpc>
              <a:buFont typeface="Wingdings" panose="05000000000000000000" pitchFamily="2" charset="2"/>
              <a:buChar char="q"/>
            </a:pPr>
            <a:r>
              <a:rPr lang="en-US" sz="1800" b="0" dirty="0">
                <a:solidFill>
                  <a:schemeClr val="tx1"/>
                </a:solidFill>
                <a:effectLst/>
                <a:latin typeface="Trebuchet MS" panose="020B0603020202020204" pitchFamily="34" charset="0"/>
              </a:rPr>
              <a:t>Both the whiskers extend to the same minimum and the same maximum, and there are no outliers. </a:t>
            </a:r>
          </a:p>
          <a:p>
            <a:pPr marL="285750" indent="-285750" algn="just">
              <a:lnSpc>
                <a:spcPts val="1425"/>
              </a:lnSpc>
              <a:buFont typeface="Wingdings" panose="05000000000000000000" pitchFamily="2" charset="2"/>
              <a:buChar char="q"/>
            </a:pPr>
            <a:endParaRPr lang="en-US" sz="1800" dirty="0">
              <a:solidFill>
                <a:schemeClr val="tx1"/>
              </a:solidFill>
              <a:latin typeface="Trebuchet MS" panose="020B0603020202020204" pitchFamily="34" charset="0"/>
            </a:endParaRPr>
          </a:p>
          <a:p>
            <a:pPr marL="285750" indent="-285750" algn="just">
              <a:lnSpc>
                <a:spcPts val="1425"/>
              </a:lnSpc>
              <a:buFont typeface="Wingdings" panose="05000000000000000000" pitchFamily="2" charset="2"/>
              <a:buChar char="q"/>
            </a:pPr>
            <a:r>
              <a:rPr lang="en-US" sz="1800" b="0" dirty="0">
                <a:solidFill>
                  <a:schemeClr val="tx1"/>
                </a:solidFill>
                <a:effectLst/>
                <a:latin typeface="Trebuchet MS" panose="020B0603020202020204" pitchFamily="34" charset="0"/>
              </a:rPr>
              <a:t>Even though females will tend to have a slightly higher median heart rate, the overall distribution of heart rates in the two groups appears to be very similar.</a:t>
            </a:r>
          </a:p>
        </p:txBody>
      </p:sp>
      <p:sp>
        <p:nvSpPr>
          <p:cNvPr id="7" name="TextBox 6">
            <a:extLst>
              <a:ext uri="{FF2B5EF4-FFF2-40B4-BE49-F238E27FC236}">
                <a16:creationId xmlns:a16="http://schemas.microsoft.com/office/drawing/2014/main" id="{8502141F-98B1-3E9F-EBEE-2D6CD9F0446D}"/>
              </a:ext>
            </a:extLst>
          </p:cNvPr>
          <p:cNvSpPr txBox="1"/>
          <p:nvPr/>
        </p:nvSpPr>
        <p:spPr>
          <a:xfrm>
            <a:off x="607233" y="1200125"/>
            <a:ext cx="5518747" cy="461665"/>
          </a:xfrm>
          <a:prstGeom prst="rect">
            <a:avLst/>
          </a:prstGeom>
          <a:noFill/>
        </p:spPr>
        <p:txBody>
          <a:bodyPr wrap="square">
            <a:spAutoFit/>
          </a:bodyPr>
          <a:lstStyle/>
          <a:p>
            <a:pPr algn="l"/>
            <a:r>
              <a:rPr lang="en-US" sz="2400" b="1" i="0" dirty="0">
                <a:solidFill>
                  <a:srgbClr val="002060"/>
                </a:solidFill>
                <a:effectLst/>
                <a:latin typeface="Trebuchet MS" panose="020B0603020202020204" pitchFamily="34" charset="0"/>
              </a:rPr>
              <a:t>Heart rate vs Sex - continued</a:t>
            </a:r>
          </a:p>
        </p:txBody>
      </p:sp>
    </p:spTree>
    <p:extLst>
      <p:ext uri="{BB962C8B-B14F-4D97-AF65-F5344CB8AC3E}">
        <p14:creationId xmlns:p14="http://schemas.microsoft.com/office/powerpoint/2010/main" val="994636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06AB34F5-7BFD-8DF1-0C30-814F038EDFC5}"/>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F7A3A733-213B-6093-2DED-1E5508C8E1A8}"/>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a:extLst>
              <a:ext uri="{FF2B5EF4-FFF2-40B4-BE49-F238E27FC236}">
                <a16:creationId xmlns:a16="http://schemas.microsoft.com/office/drawing/2014/main" id="{9C915506-F121-BF7B-B07E-CECE3584AE58}"/>
              </a:ext>
            </a:extLst>
          </p:cNvPr>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a:extLst>
              <a:ext uri="{FF2B5EF4-FFF2-40B4-BE49-F238E27FC236}">
                <a16:creationId xmlns:a16="http://schemas.microsoft.com/office/drawing/2014/main" id="{F592AB8B-21CF-99BE-2509-4CFED52016BD}"/>
              </a:ext>
            </a:extLst>
          </p:cNvPr>
          <p:cNvSpPr txBox="1"/>
          <p:nvPr/>
        </p:nvSpPr>
        <p:spPr>
          <a:xfrm>
            <a:off x="203200" y="219337"/>
            <a:ext cx="10515600" cy="1046410"/>
          </a:xfrm>
          <a:prstGeom prst="rect">
            <a:avLst/>
          </a:prstGeom>
          <a:solidFill>
            <a:srgbClr val="002060">
              <a:alpha val="8745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D966"/>
              </a:buClr>
              <a:buSzPts val="4800"/>
              <a:buFont typeface="Calibri"/>
              <a:buNone/>
            </a:pPr>
            <a:r>
              <a:rPr lang="en-US" sz="2800" b="1" i="0" u="none" strike="noStrike" cap="none" dirty="0">
                <a:solidFill>
                  <a:schemeClr val="accent4">
                    <a:lumMod val="60000"/>
                    <a:lumOff val="40000"/>
                  </a:schemeClr>
                </a:solidFill>
                <a:latin typeface="Calibri"/>
                <a:ea typeface="Calibri"/>
                <a:cs typeface="Calibri"/>
                <a:sym typeface="Calibri"/>
              </a:rPr>
              <a:t>Goal 4 - </a:t>
            </a:r>
            <a:r>
              <a:rPr lang="en-US" sz="2800" b="1" dirty="0">
                <a:solidFill>
                  <a:schemeClr val="accent4">
                    <a:lumMod val="60000"/>
                    <a:lumOff val="40000"/>
                  </a:schemeClr>
                </a:solidFill>
                <a:latin typeface="Trebuchet MS" panose="020B0603020202020204" pitchFamily="34" charset="0"/>
              </a:rPr>
              <a:t>Prediction of Heart Arrhythmia in the Health Sector [4/9]</a:t>
            </a:r>
            <a:endParaRPr lang="en-US" sz="2800" b="1" i="0" u="none" strike="noStrike" cap="none" dirty="0">
              <a:solidFill>
                <a:schemeClr val="accent4">
                  <a:lumMod val="60000"/>
                  <a:lumOff val="40000"/>
                </a:schemeClr>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FCE600CE-3CF5-ACEF-5038-DF82CB2B0725}"/>
              </a:ext>
            </a:extLst>
          </p:cNvPr>
          <p:cNvPicPr>
            <a:picLocks noChangeAspect="1"/>
          </p:cNvPicPr>
          <p:nvPr/>
        </p:nvPicPr>
        <p:blipFill>
          <a:blip r:embed="rId5"/>
          <a:stretch>
            <a:fillRect/>
          </a:stretch>
        </p:blipFill>
        <p:spPr>
          <a:xfrm>
            <a:off x="0" y="1425864"/>
            <a:ext cx="6619875" cy="5210175"/>
          </a:xfrm>
          <a:prstGeom prst="rect">
            <a:avLst/>
          </a:prstGeom>
        </p:spPr>
      </p:pic>
      <p:sp>
        <p:nvSpPr>
          <p:cNvPr id="4" name="TextBox 3">
            <a:extLst>
              <a:ext uri="{FF2B5EF4-FFF2-40B4-BE49-F238E27FC236}">
                <a16:creationId xmlns:a16="http://schemas.microsoft.com/office/drawing/2014/main" id="{66AC7614-0C6D-D029-6511-2124D412FFD7}"/>
              </a:ext>
            </a:extLst>
          </p:cNvPr>
          <p:cNvSpPr txBox="1"/>
          <p:nvPr/>
        </p:nvSpPr>
        <p:spPr>
          <a:xfrm>
            <a:off x="6879054" y="1932716"/>
            <a:ext cx="4874831" cy="4196470"/>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b="1" dirty="0">
                <a:solidFill>
                  <a:schemeClr val="tx1"/>
                </a:solidFill>
                <a:effectLst/>
                <a:latin typeface="Trebuchet MS" panose="020B0603020202020204" pitchFamily="34" charset="0"/>
              </a:rPr>
              <a:t>The slight downward slope  of the regression line at a moderate slope suggests weak negative correlation between heart rate and age, i.e., as age increases, heart rate decreases slightly.</a:t>
            </a:r>
          </a:p>
          <a:p>
            <a:pPr algn="just">
              <a:lnSpc>
                <a:spcPct val="150000"/>
              </a:lnSpc>
            </a:pPr>
            <a:r>
              <a:rPr lang="en-US" sz="1800" b="1" dirty="0">
                <a:solidFill>
                  <a:schemeClr val="tx1"/>
                </a:solidFill>
                <a:effectLst/>
                <a:latin typeface="Trebuchet MS" panose="020B0603020202020204" pitchFamily="34" charset="0"/>
              </a:rPr>
              <a:t> </a:t>
            </a:r>
          </a:p>
          <a:p>
            <a:pPr marL="285750" indent="-285750" algn="just">
              <a:lnSpc>
                <a:spcPct val="150000"/>
              </a:lnSpc>
              <a:buFont typeface="Wingdings" panose="05000000000000000000" pitchFamily="2" charset="2"/>
              <a:buChar char="q"/>
            </a:pPr>
            <a:r>
              <a:rPr lang="en-US" sz="1800" b="1" dirty="0">
                <a:solidFill>
                  <a:schemeClr val="tx1"/>
                </a:solidFill>
                <a:effectLst/>
                <a:latin typeface="Trebuchet MS" panose="020B0603020202020204" pitchFamily="34" charset="0"/>
              </a:rPr>
              <a:t>The wide spread of the points along the trend line, however, suggests high variability, i.e., age alone may not be an effective predictor of heart rate.</a:t>
            </a:r>
          </a:p>
        </p:txBody>
      </p:sp>
    </p:spTree>
    <p:extLst>
      <p:ext uri="{BB962C8B-B14F-4D97-AF65-F5344CB8AC3E}">
        <p14:creationId xmlns:p14="http://schemas.microsoft.com/office/powerpoint/2010/main" val="1404104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27043B9F-596A-C6DC-6D7A-40ED5B8FF234}"/>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B310ED26-C0DE-E47F-D654-7FC56FB6C947}"/>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a:extLst>
              <a:ext uri="{FF2B5EF4-FFF2-40B4-BE49-F238E27FC236}">
                <a16:creationId xmlns:a16="http://schemas.microsoft.com/office/drawing/2014/main" id="{65A24AFA-BA6D-9D14-1902-D5F44A0F90C9}"/>
              </a:ext>
            </a:extLst>
          </p:cNvPr>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a:extLst>
              <a:ext uri="{FF2B5EF4-FFF2-40B4-BE49-F238E27FC236}">
                <a16:creationId xmlns:a16="http://schemas.microsoft.com/office/drawing/2014/main" id="{9D267A5D-42CF-1191-EA2B-02F8F6DCFC84}"/>
              </a:ext>
            </a:extLst>
          </p:cNvPr>
          <p:cNvSpPr txBox="1"/>
          <p:nvPr/>
        </p:nvSpPr>
        <p:spPr>
          <a:xfrm>
            <a:off x="203200" y="219337"/>
            <a:ext cx="10515600" cy="1046410"/>
          </a:xfrm>
          <a:prstGeom prst="rect">
            <a:avLst/>
          </a:prstGeom>
          <a:solidFill>
            <a:srgbClr val="002060">
              <a:alpha val="8745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D966"/>
              </a:buClr>
              <a:buSzPts val="4800"/>
              <a:buFont typeface="Calibri"/>
              <a:buNone/>
            </a:pPr>
            <a:r>
              <a:rPr lang="en-US" sz="2800" b="1" i="0" u="none" strike="noStrike" cap="none" dirty="0">
                <a:solidFill>
                  <a:schemeClr val="accent4">
                    <a:lumMod val="60000"/>
                    <a:lumOff val="40000"/>
                  </a:schemeClr>
                </a:solidFill>
                <a:latin typeface="Calibri"/>
                <a:ea typeface="Calibri"/>
                <a:cs typeface="Calibri"/>
                <a:sym typeface="Calibri"/>
              </a:rPr>
              <a:t>Goal 4 - </a:t>
            </a:r>
            <a:r>
              <a:rPr lang="en-US" sz="2800" b="1" dirty="0">
                <a:solidFill>
                  <a:schemeClr val="accent4">
                    <a:lumMod val="60000"/>
                    <a:lumOff val="40000"/>
                  </a:schemeClr>
                </a:solidFill>
                <a:latin typeface="Trebuchet MS" panose="020B0603020202020204" pitchFamily="34" charset="0"/>
              </a:rPr>
              <a:t>Prediction of Heart Arrhythmia in the Health Sector [5/9]</a:t>
            </a:r>
            <a:endParaRPr lang="en-US" sz="2800" b="1" i="0" u="none" strike="noStrike" cap="none" dirty="0">
              <a:solidFill>
                <a:schemeClr val="accent4">
                  <a:lumMod val="60000"/>
                  <a:lumOff val="40000"/>
                </a:schemeClr>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53D977FA-60ED-6F26-E971-FA6FDB143CDF}"/>
              </a:ext>
            </a:extLst>
          </p:cNvPr>
          <p:cNvPicPr>
            <a:picLocks noChangeAspect="1"/>
          </p:cNvPicPr>
          <p:nvPr/>
        </p:nvPicPr>
        <p:blipFill>
          <a:blip r:embed="rId5"/>
          <a:stretch>
            <a:fillRect/>
          </a:stretch>
        </p:blipFill>
        <p:spPr>
          <a:xfrm>
            <a:off x="26089" y="1340838"/>
            <a:ext cx="6646177" cy="5295202"/>
          </a:xfrm>
          <a:prstGeom prst="rect">
            <a:avLst/>
          </a:prstGeom>
        </p:spPr>
      </p:pic>
      <p:sp>
        <p:nvSpPr>
          <p:cNvPr id="6" name="TextBox 5">
            <a:extLst>
              <a:ext uri="{FF2B5EF4-FFF2-40B4-BE49-F238E27FC236}">
                <a16:creationId xmlns:a16="http://schemas.microsoft.com/office/drawing/2014/main" id="{304E278C-2B37-9409-38CF-61D2408446D8}"/>
              </a:ext>
            </a:extLst>
          </p:cNvPr>
          <p:cNvSpPr txBox="1"/>
          <p:nvPr/>
        </p:nvSpPr>
        <p:spPr>
          <a:xfrm>
            <a:off x="6672266" y="1340838"/>
            <a:ext cx="5240454" cy="5217775"/>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600" b="0" i="0" dirty="0">
                <a:solidFill>
                  <a:schemeClr val="tx1"/>
                </a:solidFill>
                <a:effectLst/>
                <a:latin typeface="Trebuchet MS" panose="020B0603020202020204" pitchFamily="34" charset="0"/>
              </a:rPr>
              <a:t>Most features show weak correlations, with values close to zero. Notably, the </a:t>
            </a:r>
            <a:r>
              <a:rPr lang="en-US" sz="1600" b="1" i="0" dirty="0">
                <a:solidFill>
                  <a:schemeClr val="tx1"/>
                </a:solidFill>
                <a:effectLst/>
                <a:latin typeface="Trebuchet MS" panose="020B0603020202020204" pitchFamily="34" charset="0"/>
              </a:rPr>
              <a:t>Q-T interval</a:t>
            </a:r>
            <a:r>
              <a:rPr lang="en-US" sz="1600" b="0" i="0" dirty="0">
                <a:solidFill>
                  <a:schemeClr val="tx1"/>
                </a:solidFill>
                <a:effectLst/>
                <a:latin typeface="Trebuchet MS" panose="020B0603020202020204" pitchFamily="34" charset="0"/>
              </a:rPr>
              <a:t> has a moderate negative correlation (-0.55) with heart rate, indicating that as the Q-T interval increases, heart rate tends to decrease. </a:t>
            </a:r>
          </a:p>
          <a:p>
            <a:pPr marL="285750" indent="-285750" algn="just">
              <a:lnSpc>
                <a:spcPct val="150000"/>
              </a:lnSpc>
              <a:buFont typeface="Wingdings" panose="05000000000000000000" pitchFamily="2" charset="2"/>
              <a:buChar char="q"/>
            </a:pPr>
            <a:endParaRPr lang="en-US" sz="1600" dirty="0">
              <a:solidFill>
                <a:schemeClr val="tx1"/>
              </a:solidFill>
              <a:latin typeface="Trebuchet MS" panose="020B0603020202020204" pitchFamily="34" charset="0"/>
            </a:endParaRPr>
          </a:p>
          <a:p>
            <a:pPr marL="285750" indent="-285750" algn="just">
              <a:lnSpc>
                <a:spcPct val="150000"/>
              </a:lnSpc>
              <a:buFont typeface="Wingdings" panose="05000000000000000000" pitchFamily="2" charset="2"/>
              <a:buChar char="q"/>
            </a:pPr>
            <a:r>
              <a:rPr lang="en-US" sz="1600" b="0" i="0" dirty="0">
                <a:solidFill>
                  <a:schemeClr val="tx1"/>
                </a:solidFill>
                <a:effectLst/>
                <a:latin typeface="Trebuchet MS" panose="020B0603020202020204" pitchFamily="34" charset="0"/>
              </a:rPr>
              <a:t>Other features like </a:t>
            </a:r>
            <a:r>
              <a:rPr lang="en-US" sz="1600" b="1" i="0" dirty="0">
                <a:solidFill>
                  <a:schemeClr val="tx1"/>
                </a:solidFill>
                <a:effectLst/>
                <a:latin typeface="Trebuchet MS" panose="020B0603020202020204" pitchFamily="34" charset="0"/>
              </a:rPr>
              <a:t>P interval</a:t>
            </a:r>
            <a:r>
              <a:rPr lang="en-US" sz="1600" b="0" i="0" dirty="0">
                <a:solidFill>
                  <a:schemeClr val="tx1"/>
                </a:solidFill>
                <a:effectLst/>
                <a:latin typeface="Trebuchet MS" panose="020B0603020202020204" pitchFamily="34" charset="0"/>
              </a:rPr>
              <a:t> and </a:t>
            </a:r>
            <a:r>
              <a:rPr lang="en-US" sz="1600" b="1" i="0" dirty="0">
                <a:solidFill>
                  <a:schemeClr val="tx1"/>
                </a:solidFill>
                <a:effectLst/>
                <a:latin typeface="Trebuchet MS" panose="020B0603020202020204" pitchFamily="34" charset="0"/>
              </a:rPr>
              <a:t>T interval</a:t>
            </a:r>
            <a:r>
              <a:rPr lang="en-US" sz="1600" b="0" i="0" dirty="0">
                <a:solidFill>
                  <a:schemeClr val="tx1"/>
                </a:solidFill>
                <a:effectLst/>
                <a:latin typeface="Trebuchet MS" panose="020B0603020202020204" pitchFamily="34" charset="0"/>
              </a:rPr>
              <a:t> also show slight negative correlations (-0.17 and -0.13, respectively). The heart rate has a perfect negative correlation with itself (-1.00), which is expected. </a:t>
            </a:r>
          </a:p>
          <a:p>
            <a:pPr marL="285750" indent="-285750" algn="just">
              <a:lnSpc>
                <a:spcPct val="150000"/>
              </a:lnSpc>
              <a:buFont typeface="Wingdings" panose="05000000000000000000" pitchFamily="2" charset="2"/>
              <a:buChar char="q"/>
            </a:pPr>
            <a:endParaRPr lang="en-US" sz="1600" dirty="0">
              <a:solidFill>
                <a:schemeClr val="tx1"/>
              </a:solidFill>
              <a:latin typeface="Trebuchet MS" panose="020B0603020202020204" pitchFamily="34" charset="0"/>
            </a:endParaRPr>
          </a:p>
          <a:p>
            <a:pPr marL="285750" indent="-285750" algn="just">
              <a:lnSpc>
                <a:spcPct val="150000"/>
              </a:lnSpc>
              <a:buFont typeface="Wingdings" panose="05000000000000000000" pitchFamily="2" charset="2"/>
              <a:buChar char="q"/>
            </a:pPr>
            <a:r>
              <a:rPr lang="en-US" sz="1600" b="0" i="0" dirty="0">
                <a:solidFill>
                  <a:schemeClr val="tx1"/>
                </a:solidFill>
                <a:effectLst/>
                <a:latin typeface="Trebuchet MS" panose="020B0603020202020204" pitchFamily="34" charset="0"/>
              </a:rPr>
              <a:t>Overall, the Q-T interval appears to be the most influential feature among those listed in relation to heart rate.</a:t>
            </a:r>
            <a:endParaRPr lang="en-UG" sz="16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91487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p:cNvSpPr txBox="1"/>
          <p:nvPr/>
        </p:nvSpPr>
        <p:spPr>
          <a:xfrm>
            <a:off x="203200" y="219337"/>
            <a:ext cx="10515600" cy="923400"/>
          </a:xfrm>
          <a:prstGeom prst="rect">
            <a:avLst/>
          </a:prstGeom>
          <a:solidFill>
            <a:srgbClr val="002060">
              <a:alpha val="8745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D966"/>
              </a:buClr>
              <a:buSzPts val="4800"/>
              <a:buFont typeface="Calibri"/>
              <a:buNone/>
            </a:pPr>
            <a:r>
              <a:rPr lang="en-US" sz="4800" b="1" i="0" u="none" strike="noStrike" cap="none" dirty="0">
                <a:solidFill>
                  <a:srgbClr val="FFD966"/>
                </a:solidFill>
                <a:latin typeface="Calibri"/>
                <a:ea typeface="Calibri"/>
                <a:cs typeface="Calibri"/>
                <a:sym typeface="Calibri"/>
              </a:rPr>
              <a:t>PART A</a:t>
            </a:r>
            <a:endParaRPr sz="1400" b="1" i="0" u="none" strike="noStrike" cap="none"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029E7AAD-97D1-E3C3-5230-323D48A375C6}"/>
              </a:ext>
            </a:extLst>
          </p:cNvPr>
          <p:cNvSpPr txBox="1"/>
          <p:nvPr/>
        </p:nvSpPr>
        <p:spPr>
          <a:xfrm>
            <a:off x="727933" y="1366675"/>
            <a:ext cx="9774557" cy="740587"/>
          </a:xfrm>
          <a:prstGeom prst="rect">
            <a:avLst/>
          </a:prstGeom>
          <a:noFill/>
        </p:spPr>
        <p:txBody>
          <a:bodyPr wrap="square">
            <a:spAutoFit/>
          </a:bodyPr>
          <a:lstStyle/>
          <a:p>
            <a:pPr algn="ctr">
              <a:lnSpc>
                <a:spcPct val="150000"/>
              </a:lnSpc>
            </a:pPr>
            <a:r>
              <a:rPr lang="en-US" sz="3200" b="1" dirty="0">
                <a:latin typeface="Trebuchet MS" panose="020B0603020202020204" pitchFamily="34" charset="0"/>
              </a:rPr>
              <a:t>GitHub Link below to PART A </a:t>
            </a:r>
          </a:p>
        </p:txBody>
      </p:sp>
      <p:sp>
        <p:nvSpPr>
          <p:cNvPr id="2" name="TextBox 1">
            <a:extLst>
              <a:ext uri="{FF2B5EF4-FFF2-40B4-BE49-F238E27FC236}">
                <a16:creationId xmlns:a16="http://schemas.microsoft.com/office/drawing/2014/main" id="{8CBA1EB1-98E0-9BC6-A57E-C5AB7E9F9098}"/>
              </a:ext>
            </a:extLst>
          </p:cNvPr>
          <p:cNvSpPr txBox="1"/>
          <p:nvPr/>
        </p:nvSpPr>
        <p:spPr>
          <a:xfrm>
            <a:off x="1135209" y="2741324"/>
            <a:ext cx="9921582" cy="578492"/>
          </a:xfrm>
          <a:prstGeom prst="rect">
            <a:avLst/>
          </a:prstGeom>
          <a:noFill/>
        </p:spPr>
        <p:txBody>
          <a:bodyPr wrap="square">
            <a:spAutoFit/>
          </a:bodyPr>
          <a:lstStyle/>
          <a:p>
            <a:pPr algn="just">
              <a:lnSpc>
                <a:spcPct val="150000"/>
              </a:lnSpc>
            </a:pPr>
            <a:r>
              <a:rPr lang="en-US" sz="2400" b="1" dirty="0">
                <a:latin typeface="Trebuchet MS" panose="020B0603020202020204" pitchFamily="34" charset="0"/>
              </a:rPr>
              <a:t>https: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3A9516D6-F868-0751-9CE7-FE39D97AA900}"/>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5FFA04F5-1BF9-18E9-68AA-22A7F9F52900}"/>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sp>
        <p:nvSpPr>
          <p:cNvPr id="103" name="Google Shape;103;p2">
            <a:extLst>
              <a:ext uri="{FF2B5EF4-FFF2-40B4-BE49-F238E27FC236}">
                <a16:creationId xmlns:a16="http://schemas.microsoft.com/office/drawing/2014/main" id="{75978940-265D-A252-35AA-A8D97D7A11BB}"/>
              </a:ext>
            </a:extLst>
          </p:cNvPr>
          <p:cNvSpPr txBox="1"/>
          <p:nvPr/>
        </p:nvSpPr>
        <p:spPr>
          <a:xfrm>
            <a:off x="203200" y="219337"/>
            <a:ext cx="10515600" cy="1046410"/>
          </a:xfrm>
          <a:prstGeom prst="rect">
            <a:avLst/>
          </a:prstGeom>
          <a:solidFill>
            <a:srgbClr val="002060">
              <a:alpha val="8745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D966"/>
              </a:buClr>
              <a:buSzPts val="4800"/>
              <a:buFont typeface="Calibri"/>
              <a:buNone/>
            </a:pPr>
            <a:r>
              <a:rPr lang="en-US" sz="2800" b="1" i="0" u="none" strike="noStrike" cap="none" dirty="0">
                <a:solidFill>
                  <a:schemeClr val="accent4">
                    <a:lumMod val="60000"/>
                    <a:lumOff val="40000"/>
                  </a:schemeClr>
                </a:solidFill>
                <a:latin typeface="Calibri"/>
                <a:ea typeface="Calibri"/>
                <a:cs typeface="Calibri"/>
                <a:sym typeface="Calibri"/>
              </a:rPr>
              <a:t>Goal 4 - </a:t>
            </a:r>
            <a:r>
              <a:rPr lang="en-US" sz="2800" b="1" dirty="0">
                <a:solidFill>
                  <a:schemeClr val="accent4">
                    <a:lumMod val="60000"/>
                    <a:lumOff val="40000"/>
                  </a:schemeClr>
                </a:solidFill>
                <a:latin typeface="Trebuchet MS" panose="020B0603020202020204" pitchFamily="34" charset="0"/>
              </a:rPr>
              <a:t>Prediction of Heart Arrhythmia in the Health Sector [6/9]</a:t>
            </a:r>
            <a:endParaRPr lang="en-US" sz="2800" b="1" i="0" u="none" strike="noStrike" cap="none" dirty="0">
              <a:solidFill>
                <a:schemeClr val="accent4">
                  <a:lumMod val="60000"/>
                  <a:lumOff val="40000"/>
                </a:schemeClr>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25407F53-D3C0-9E7C-01BB-E9B7C0EE35DD}"/>
              </a:ext>
            </a:extLst>
          </p:cNvPr>
          <p:cNvPicPr>
            <a:picLocks noChangeAspect="1"/>
          </p:cNvPicPr>
          <p:nvPr/>
        </p:nvPicPr>
        <p:blipFill>
          <a:blip r:embed="rId4"/>
          <a:stretch>
            <a:fillRect/>
          </a:stretch>
        </p:blipFill>
        <p:spPr>
          <a:xfrm>
            <a:off x="349927" y="1285133"/>
            <a:ext cx="9704232" cy="4287734"/>
          </a:xfrm>
          <a:prstGeom prst="rect">
            <a:avLst/>
          </a:prstGeom>
        </p:spPr>
      </p:pic>
      <p:sp>
        <p:nvSpPr>
          <p:cNvPr id="5" name="TextBox 4">
            <a:extLst>
              <a:ext uri="{FF2B5EF4-FFF2-40B4-BE49-F238E27FC236}">
                <a16:creationId xmlns:a16="http://schemas.microsoft.com/office/drawing/2014/main" id="{96AA48A1-FA15-DE02-4C94-D6975C86A8AF}"/>
              </a:ext>
            </a:extLst>
          </p:cNvPr>
          <p:cNvSpPr txBox="1"/>
          <p:nvPr/>
        </p:nvSpPr>
        <p:spPr>
          <a:xfrm>
            <a:off x="200026" y="5494002"/>
            <a:ext cx="9704231" cy="923330"/>
          </a:xfrm>
          <a:prstGeom prst="rect">
            <a:avLst/>
          </a:prstGeom>
          <a:noFill/>
        </p:spPr>
        <p:txBody>
          <a:bodyPr wrap="square">
            <a:spAutoFit/>
          </a:bodyPr>
          <a:lstStyle/>
          <a:p>
            <a:pPr>
              <a:buNone/>
            </a:pPr>
            <a:r>
              <a:rPr lang="en-US" sz="1800" b="1" dirty="0">
                <a:solidFill>
                  <a:srgbClr val="C00000"/>
                </a:solidFill>
                <a:latin typeface="Trebuchet MS" panose="020B0603020202020204" pitchFamily="34" charset="0"/>
              </a:rPr>
              <a:t>The diagram suggests that there may be a relationship between BMI and heart rate, but further analysis is needed to determine if higher BMI values are consistently associated with specific heart rate trends. </a:t>
            </a:r>
            <a:endParaRPr lang="en-US" sz="1800" b="1" dirty="0">
              <a:solidFill>
                <a:srgbClr val="C00000"/>
              </a:solidFill>
              <a:effectLst/>
              <a:latin typeface="Trebuchet MS" panose="020B0603020202020204" pitchFamily="34" charset="0"/>
            </a:endParaRPr>
          </a:p>
        </p:txBody>
      </p:sp>
    </p:spTree>
    <p:extLst>
      <p:ext uri="{BB962C8B-B14F-4D97-AF65-F5344CB8AC3E}">
        <p14:creationId xmlns:p14="http://schemas.microsoft.com/office/powerpoint/2010/main" val="305732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63EF5313-77B1-787F-97A7-CF06DA72983D}"/>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D97D995C-3C85-8B74-B175-3FC5C62D5879}"/>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sp>
        <p:nvSpPr>
          <p:cNvPr id="103" name="Google Shape;103;p2">
            <a:extLst>
              <a:ext uri="{FF2B5EF4-FFF2-40B4-BE49-F238E27FC236}">
                <a16:creationId xmlns:a16="http://schemas.microsoft.com/office/drawing/2014/main" id="{E0250F25-0CA3-18F7-E479-57815930B8D5}"/>
              </a:ext>
            </a:extLst>
          </p:cNvPr>
          <p:cNvSpPr txBox="1"/>
          <p:nvPr/>
        </p:nvSpPr>
        <p:spPr>
          <a:xfrm>
            <a:off x="203200" y="219337"/>
            <a:ext cx="10515600" cy="1046410"/>
          </a:xfrm>
          <a:prstGeom prst="rect">
            <a:avLst/>
          </a:prstGeom>
          <a:solidFill>
            <a:srgbClr val="002060">
              <a:alpha val="8745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D966"/>
              </a:buClr>
              <a:buSzPts val="4800"/>
              <a:buFont typeface="Calibri"/>
              <a:buNone/>
            </a:pPr>
            <a:r>
              <a:rPr lang="en-US" sz="2800" b="1" i="0" u="none" strike="noStrike" cap="none" dirty="0">
                <a:solidFill>
                  <a:schemeClr val="accent4">
                    <a:lumMod val="60000"/>
                    <a:lumOff val="40000"/>
                  </a:schemeClr>
                </a:solidFill>
                <a:latin typeface="Calibri"/>
                <a:ea typeface="Calibri"/>
                <a:cs typeface="Calibri"/>
                <a:sym typeface="Calibri"/>
              </a:rPr>
              <a:t>Goal 4 - </a:t>
            </a:r>
            <a:r>
              <a:rPr lang="en-US" sz="2800" b="1" dirty="0">
                <a:solidFill>
                  <a:schemeClr val="accent4">
                    <a:lumMod val="60000"/>
                    <a:lumOff val="40000"/>
                  </a:schemeClr>
                </a:solidFill>
                <a:latin typeface="Trebuchet MS" panose="020B0603020202020204" pitchFamily="34" charset="0"/>
              </a:rPr>
              <a:t>Prediction of Heart Arrhythmia in the Health Sector [7/9]</a:t>
            </a:r>
            <a:endParaRPr lang="en-US" sz="2800" b="1" i="0" u="none" strike="noStrike" cap="none" dirty="0">
              <a:solidFill>
                <a:schemeClr val="accent4">
                  <a:lumMod val="60000"/>
                  <a:lumOff val="40000"/>
                </a:schemeClr>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D94FEECB-47C1-D8F5-5E0B-23E0F6E939D5}"/>
              </a:ext>
            </a:extLst>
          </p:cNvPr>
          <p:cNvPicPr>
            <a:picLocks noChangeAspect="1"/>
          </p:cNvPicPr>
          <p:nvPr/>
        </p:nvPicPr>
        <p:blipFill>
          <a:blip r:embed="rId4"/>
          <a:stretch>
            <a:fillRect/>
          </a:stretch>
        </p:blipFill>
        <p:spPr>
          <a:xfrm>
            <a:off x="203200" y="1273532"/>
            <a:ext cx="10515600" cy="4075151"/>
          </a:xfrm>
          <a:prstGeom prst="rect">
            <a:avLst/>
          </a:prstGeom>
        </p:spPr>
      </p:pic>
      <p:sp>
        <p:nvSpPr>
          <p:cNvPr id="5" name="TextBox 4">
            <a:extLst>
              <a:ext uri="{FF2B5EF4-FFF2-40B4-BE49-F238E27FC236}">
                <a16:creationId xmlns:a16="http://schemas.microsoft.com/office/drawing/2014/main" id="{84B01C0F-B0A1-9A77-4B9E-7447DE64B202}"/>
              </a:ext>
            </a:extLst>
          </p:cNvPr>
          <p:cNvSpPr txBox="1"/>
          <p:nvPr/>
        </p:nvSpPr>
        <p:spPr>
          <a:xfrm>
            <a:off x="203200" y="5348683"/>
            <a:ext cx="11414177" cy="1287981"/>
          </a:xfrm>
          <a:prstGeom prst="rect">
            <a:avLst/>
          </a:prstGeom>
          <a:noFill/>
        </p:spPr>
        <p:txBody>
          <a:bodyPr wrap="square">
            <a:spAutoFit/>
          </a:bodyPr>
          <a:lstStyle/>
          <a:p>
            <a:pPr algn="just">
              <a:lnSpc>
                <a:spcPct val="150000"/>
              </a:lnSpc>
            </a:pPr>
            <a:r>
              <a:rPr lang="en-US" sz="1800" b="1" dirty="0">
                <a:solidFill>
                  <a:srgbClr val="C00000"/>
                </a:solidFill>
                <a:effectLst/>
                <a:latin typeface="Trebuchet MS" panose="020B0603020202020204" pitchFamily="34" charset="0"/>
              </a:rPr>
              <a:t>The strongest and statistically meaningful relationship exists between Q-T interval and heart rate, while other parameters such as P interval and T interval are significantly correlated. However, the majority of other parameters, i.e., Age, Height, Weight, and BMI, are not significantly correlated with heart rate.</a:t>
            </a:r>
          </a:p>
        </p:txBody>
      </p:sp>
    </p:spTree>
    <p:extLst>
      <p:ext uri="{BB962C8B-B14F-4D97-AF65-F5344CB8AC3E}">
        <p14:creationId xmlns:p14="http://schemas.microsoft.com/office/powerpoint/2010/main" val="2386913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7E65D7F0-3A6F-6FD6-E226-76541EEAAAEC}"/>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09361A0C-AA37-1018-2D91-51951B8E847A}"/>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sp>
        <p:nvSpPr>
          <p:cNvPr id="103" name="Google Shape;103;p2">
            <a:extLst>
              <a:ext uri="{FF2B5EF4-FFF2-40B4-BE49-F238E27FC236}">
                <a16:creationId xmlns:a16="http://schemas.microsoft.com/office/drawing/2014/main" id="{A7A32349-90F5-9912-CD5C-BAFA3AFC9ECB}"/>
              </a:ext>
            </a:extLst>
          </p:cNvPr>
          <p:cNvSpPr txBox="1"/>
          <p:nvPr/>
        </p:nvSpPr>
        <p:spPr>
          <a:xfrm>
            <a:off x="203200" y="219337"/>
            <a:ext cx="10515600" cy="1046410"/>
          </a:xfrm>
          <a:prstGeom prst="rect">
            <a:avLst/>
          </a:prstGeom>
          <a:solidFill>
            <a:srgbClr val="002060">
              <a:alpha val="8745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D966"/>
              </a:buClr>
              <a:buSzPts val="4800"/>
              <a:buFont typeface="Calibri"/>
              <a:buNone/>
            </a:pPr>
            <a:r>
              <a:rPr lang="en-US" sz="2800" b="1" i="0" u="none" strike="noStrike" cap="none" dirty="0">
                <a:solidFill>
                  <a:schemeClr val="accent4">
                    <a:lumMod val="60000"/>
                    <a:lumOff val="40000"/>
                  </a:schemeClr>
                </a:solidFill>
                <a:latin typeface="Calibri"/>
                <a:ea typeface="Calibri"/>
                <a:cs typeface="Calibri"/>
                <a:sym typeface="Calibri"/>
              </a:rPr>
              <a:t>Goal 4 - </a:t>
            </a:r>
            <a:r>
              <a:rPr lang="en-US" sz="2800" b="1" dirty="0">
                <a:solidFill>
                  <a:schemeClr val="accent4">
                    <a:lumMod val="60000"/>
                    <a:lumOff val="40000"/>
                  </a:schemeClr>
                </a:solidFill>
                <a:latin typeface="Trebuchet MS" panose="020B0603020202020204" pitchFamily="34" charset="0"/>
              </a:rPr>
              <a:t>Prediction of Heart Arrhythmia in the Health Sector [8/9]</a:t>
            </a:r>
            <a:endParaRPr lang="en-US" sz="2800" b="1" i="0" u="none" strike="noStrike" cap="none" dirty="0">
              <a:solidFill>
                <a:schemeClr val="accent4">
                  <a:lumMod val="60000"/>
                  <a:lumOff val="40000"/>
                </a:schemeClr>
              </a:solidFill>
              <a:latin typeface="Calibri"/>
              <a:ea typeface="Calibri"/>
              <a:cs typeface="Calibri"/>
              <a:sym typeface="Calibri"/>
            </a:endParaRPr>
          </a:p>
        </p:txBody>
      </p:sp>
      <p:sp>
        <p:nvSpPr>
          <p:cNvPr id="4" name="TextBox 3">
            <a:extLst>
              <a:ext uri="{FF2B5EF4-FFF2-40B4-BE49-F238E27FC236}">
                <a16:creationId xmlns:a16="http://schemas.microsoft.com/office/drawing/2014/main" id="{F832F707-1F97-02FD-825F-C2A0E428F473}"/>
              </a:ext>
            </a:extLst>
          </p:cNvPr>
          <p:cNvSpPr txBox="1"/>
          <p:nvPr/>
        </p:nvSpPr>
        <p:spPr>
          <a:xfrm>
            <a:off x="352270" y="1213934"/>
            <a:ext cx="10515599" cy="872483"/>
          </a:xfrm>
          <a:prstGeom prst="rect">
            <a:avLst/>
          </a:prstGeom>
          <a:noFill/>
        </p:spPr>
        <p:txBody>
          <a:bodyPr wrap="square">
            <a:spAutoFit/>
          </a:bodyPr>
          <a:lstStyle/>
          <a:p>
            <a:pPr>
              <a:lnSpc>
                <a:spcPct val="150000"/>
              </a:lnSpc>
            </a:pPr>
            <a:r>
              <a:rPr lang="en-US" sz="1800" b="1" dirty="0">
                <a:solidFill>
                  <a:srgbClr val="C00000"/>
                </a:solidFill>
                <a:latin typeface="Trebuchet MS" panose="020B0603020202020204" pitchFamily="34" charset="0"/>
              </a:rPr>
              <a:t>S</a:t>
            </a:r>
            <a:r>
              <a:rPr lang="en-US" sz="1800" b="1" dirty="0">
                <a:solidFill>
                  <a:srgbClr val="C00000"/>
                </a:solidFill>
                <a:effectLst/>
                <a:latin typeface="Trebuchet MS" panose="020B0603020202020204" pitchFamily="34" charset="0"/>
              </a:rPr>
              <a:t>tatistical tools to classify the patients within the dataset (i.e. highlight patients with arrhythmias).  </a:t>
            </a:r>
          </a:p>
        </p:txBody>
      </p:sp>
      <p:sp>
        <p:nvSpPr>
          <p:cNvPr id="7" name="TextBox 6">
            <a:extLst>
              <a:ext uri="{FF2B5EF4-FFF2-40B4-BE49-F238E27FC236}">
                <a16:creationId xmlns:a16="http://schemas.microsoft.com/office/drawing/2014/main" id="{F816DD5B-D7AB-3FDF-B441-878609C1A165}"/>
              </a:ext>
            </a:extLst>
          </p:cNvPr>
          <p:cNvSpPr txBox="1"/>
          <p:nvPr/>
        </p:nvSpPr>
        <p:spPr>
          <a:xfrm>
            <a:off x="203199" y="2083567"/>
            <a:ext cx="10664670" cy="1345433"/>
          </a:xfrm>
          <a:prstGeom prst="rect">
            <a:avLst/>
          </a:prstGeom>
          <a:noFill/>
        </p:spPr>
        <p:txBody>
          <a:bodyPr wrap="square">
            <a:spAutoFit/>
          </a:bodyPr>
          <a:lstStyle/>
          <a:p>
            <a:pPr algn="just">
              <a:lnSpc>
                <a:spcPct val="150000"/>
              </a:lnSpc>
            </a:pPr>
            <a:r>
              <a:rPr lang="en-US" b="1" dirty="0">
                <a:solidFill>
                  <a:schemeClr val="tx1"/>
                </a:solidFill>
                <a:effectLst/>
                <a:latin typeface="Trebuchet MS" panose="020B0603020202020204" pitchFamily="34" charset="0"/>
              </a:rPr>
              <a:t>According to </a:t>
            </a:r>
            <a:r>
              <a:rPr lang="en-US" b="1" i="1" dirty="0">
                <a:solidFill>
                  <a:schemeClr val="tx1"/>
                </a:solidFill>
                <a:effectLst/>
                <a:latin typeface="Trebuchet MS" panose="020B0603020202020204" pitchFamily="34" charset="0"/>
              </a:rPr>
              <a:t>_Kashani, A., &amp; Barold, S. S. (2005). Significance of QRS complex duration in patients with heart failure. Journal of the American College of Cardiology, 46(12), 2183-2192._</a:t>
            </a:r>
            <a:r>
              <a:rPr lang="en-US" b="1" dirty="0">
                <a:solidFill>
                  <a:schemeClr val="tx1"/>
                </a:solidFill>
                <a:effectLst/>
                <a:latin typeface="Trebuchet MS" panose="020B0603020202020204" pitchFamily="34" charset="0"/>
              </a:rPr>
              <a:t>, QRS length greater than 120 milliseconds (</a:t>
            </a:r>
            <a:r>
              <a:rPr lang="en-US" b="1" dirty="0" err="1">
                <a:solidFill>
                  <a:schemeClr val="tx1"/>
                </a:solidFill>
                <a:effectLst/>
                <a:latin typeface="Trebuchet MS" panose="020B0603020202020204" pitchFamily="34" charset="0"/>
              </a:rPr>
              <a:t>ms</a:t>
            </a:r>
            <a:r>
              <a:rPr lang="en-US" b="1" dirty="0">
                <a:solidFill>
                  <a:schemeClr val="tx1"/>
                </a:solidFill>
                <a:effectLst/>
                <a:latin typeface="Trebuchet MS" panose="020B0603020202020204" pitchFamily="34" charset="0"/>
              </a:rPr>
              <a:t>) is generally increased and may indicate conduction abnormalities. This threshold is commonly used in the clinic as a filter for patients who may require cardiac evaluation. </a:t>
            </a:r>
          </a:p>
        </p:txBody>
      </p:sp>
      <p:pic>
        <p:nvPicPr>
          <p:cNvPr id="8" name="Picture 7">
            <a:extLst>
              <a:ext uri="{FF2B5EF4-FFF2-40B4-BE49-F238E27FC236}">
                <a16:creationId xmlns:a16="http://schemas.microsoft.com/office/drawing/2014/main" id="{E01CA317-50F1-8F48-2AD8-83B0CE980176}"/>
              </a:ext>
            </a:extLst>
          </p:cNvPr>
          <p:cNvPicPr>
            <a:picLocks noChangeAspect="1"/>
          </p:cNvPicPr>
          <p:nvPr/>
        </p:nvPicPr>
        <p:blipFill>
          <a:blip r:embed="rId4"/>
          <a:stretch>
            <a:fillRect/>
          </a:stretch>
        </p:blipFill>
        <p:spPr>
          <a:xfrm>
            <a:off x="203199" y="3666448"/>
            <a:ext cx="7211431" cy="2972215"/>
          </a:xfrm>
          <a:prstGeom prst="rect">
            <a:avLst/>
          </a:prstGeom>
        </p:spPr>
      </p:pic>
      <p:sp>
        <p:nvSpPr>
          <p:cNvPr id="9" name="TextBox 8">
            <a:extLst>
              <a:ext uri="{FF2B5EF4-FFF2-40B4-BE49-F238E27FC236}">
                <a16:creationId xmlns:a16="http://schemas.microsoft.com/office/drawing/2014/main" id="{F2F74020-A05B-CA23-E69A-AA0CC246984D}"/>
              </a:ext>
            </a:extLst>
          </p:cNvPr>
          <p:cNvSpPr txBox="1"/>
          <p:nvPr/>
        </p:nvSpPr>
        <p:spPr>
          <a:xfrm>
            <a:off x="7592650" y="4229225"/>
            <a:ext cx="4069698" cy="1287981"/>
          </a:xfrm>
          <a:prstGeom prst="rect">
            <a:avLst/>
          </a:prstGeom>
          <a:noFill/>
        </p:spPr>
        <p:txBody>
          <a:bodyPr wrap="square">
            <a:spAutoFit/>
          </a:bodyPr>
          <a:lstStyle/>
          <a:p>
            <a:pPr algn="just">
              <a:lnSpc>
                <a:spcPct val="150000"/>
              </a:lnSpc>
            </a:pPr>
            <a:r>
              <a:rPr lang="en-US" sz="1800" b="1" i="0" dirty="0">
                <a:solidFill>
                  <a:srgbClr val="002060"/>
                </a:solidFill>
                <a:effectLst/>
                <a:latin typeface="Trebuchet MS" panose="020B0603020202020204" pitchFamily="34" charset="0"/>
              </a:rPr>
              <a:t>The above scholar informed my function to categorize and later highlight patients with arrhythmias</a:t>
            </a:r>
          </a:p>
        </p:txBody>
      </p:sp>
    </p:spTree>
    <p:extLst>
      <p:ext uri="{BB962C8B-B14F-4D97-AF65-F5344CB8AC3E}">
        <p14:creationId xmlns:p14="http://schemas.microsoft.com/office/powerpoint/2010/main" val="385493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136718A7-09E7-8A32-9302-B668C360AA5D}"/>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C39CCC54-E0F0-422D-7DBD-C2D03E60257C}"/>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sp>
        <p:nvSpPr>
          <p:cNvPr id="103" name="Google Shape;103;p2">
            <a:extLst>
              <a:ext uri="{FF2B5EF4-FFF2-40B4-BE49-F238E27FC236}">
                <a16:creationId xmlns:a16="http://schemas.microsoft.com/office/drawing/2014/main" id="{03BD8F67-EDFC-F082-DBF3-BEF735D0AFB3}"/>
              </a:ext>
            </a:extLst>
          </p:cNvPr>
          <p:cNvSpPr txBox="1"/>
          <p:nvPr/>
        </p:nvSpPr>
        <p:spPr>
          <a:xfrm>
            <a:off x="203200" y="219337"/>
            <a:ext cx="10515600" cy="1046410"/>
          </a:xfrm>
          <a:prstGeom prst="rect">
            <a:avLst/>
          </a:prstGeom>
          <a:solidFill>
            <a:srgbClr val="002060">
              <a:alpha val="8745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D966"/>
              </a:buClr>
              <a:buSzPts val="4800"/>
              <a:buFont typeface="Calibri"/>
              <a:buNone/>
            </a:pPr>
            <a:r>
              <a:rPr lang="en-US" sz="2800" b="1" i="0" u="none" strike="noStrike" cap="none" dirty="0">
                <a:solidFill>
                  <a:schemeClr val="accent4">
                    <a:lumMod val="60000"/>
                    <a:lumOff val="40000"/>
                  </a:schemeClr>
                </a:solidFill>
                <a:latin typeface="Calibri"/>
                <a:ea typeface="Calibri"/>
                <a:cs typeface="Calibri"/>
                <a:sym typeface="Calibri"/>
              </a:rPr>
              <a:t>Goal 4 - </a:t>
            </a:r>
            <a:r>
              <a:rPr lang="en-US" sz="2800" b="1" dirty="0">
                <a:solidFill>
                  <a:schemeClr val="accent4">
                    <a:lumMod val="60000"/>
                    <a:lumOff val="40000"/>
                  </a:schemeClr>
                </a:solidFill>
                <a:latin typeface="Trebuchet MS" panose="020B0603020202020204" pitchFamily="34" charset="0"/>
              </a:rPr>
              <a:t>Prediction of Heart Arrhythmia in the Health Sector [9/9]</a:t>
            </a:r>
            <a:endParaRPr lang="en-US" sz="2800" b="1" i="0" u="none" strike="noStrike" cap="none" dirty="0">
              <a:solidFill>
                <a:schemeClr val="accent4">
                  <a:lumMod val="60000"/>
                  <a:lumOff val="40000"/>
                </a:schemeClr>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207ABB5E-50EE-2AE0-4F0B-8921084B1ACC}"/>
              </a:ext>
            </a:extLst>
          </p:cNvPr>
          <p:cNvGraphicFramePr>
            <a:graphicFrameLocks noGrp="1"/>
          </p:cNvGraphicFramePr>
          <p:nvPr>
            <p:extLst>
              <p:ext uri="{D42A27DB-BD31-4B8C-83A1-F6EECF244321}">
                <p14:modId xmlns:p14="http://schemas.microsoft.com/office/powerpoint/2010/main" val="2961845792"/>
              </p:ext>
            </p:extLst>
          </p:nvPr>
        </p:nvGraphicFramePr>
        <p:xfrm>
          <a:off x="203200" y="1473200"/>
          <a:ext cx="11429164" cy="3487820"/>
        </p:xfrm>
        <a:graphic>
          <a:graphicData uri="http://schemas.openxmlformats.org/drawingml/2006/table">
            <a:tbl>
              <a:tblPr/>
              <a:tblGrid>
                <a:gridCol w="438135">
                  <a:extLst>
                    <a:ext uri="{9D8B030D-6E8A-4147-A177-3AD203B41FA5}">
                      <a16:colId xmlns:a16="http://schemas.microsoft.com/office/drawing/2014/main" val="2441042311"/>
                    </a:ext>
                  </a:extLst>
                </a:gridCol>
                <a:gridCol w="277257">
                  <a:extLst>
                    <a:ext uri="{9D8B030D-6E8A-4147-A177-3AD203B41FA5}">
                      <a16:colId xmlns:a16="http://schemas.microsoft.com/office/drawing/2014/main" val="2922374452"/>
                    </a:ext>
                  </a:extLst>
                </a:gridCol>
                <a:gridCol w="506594">
                  <a:extLst>
                    <a:ext uri="{9D8B030D-6E8A-4147-A177-3AD203B41FA5}">
                      <a16:colId xmlns:a16="http://schemas.microsoft.com/office/drawing/2014/main" val="3213390469"/>
                    </a:ext>
                  </a:extLst>
                </a:gridCol>
                <a:gridCol w="506594">
                  <a:extLst>
                    <a:ext uri="{9D8B030D-6E8A-4147-A177-3AD203B41FA5}">
                      <a16:colId xmlns:a16="http://schemas.microsoft.com/office/drawing/2014/main" val="3812932974"/>
                    </a:ext>
                  </a:extLst>
                </a:gridCol>
                <a:gridCol w="917345">
                  <a:extLst>
                    <a:ext uri="{9D8B030D-6E8A-4147-A177-3AD203B41FA5}">
                      <a16:colId xmlns:a16="http://schemas.microsoft.com/office/drawing/2014/main" val="3834496620"/>
                    </a:ext>
                  </a:extLst>
                </a:gridCol>
                <a:gridCol w="794119">
                  <a:extLst>
                    <a:ext uri="{9D8B030D-6E8A-4147-A177-3AD203B41FA5}">
                      <a16:colId xmlns:a16="http://schemas.microsoft.com/office/drawing/2014/main" val="3459330682"/>
                    </a:ext>
                  </a:extLst>
                </a:gridCol>
                <a:gridCol w="807812">
                  <a:extLst>
                    <a:ext uri="{9D8B030D-6E8A-4147-A177-3AD203B41FA5}">
                      <a16:colId xmlns:a16="http://schemas.microsoft.com/office/drawing/2014/main" val="1874380934"/>
                    </a:ext>
                  </a:extLst>
                </a:gridCol>
                <a:gridCol w="646934">
                  <a:extLst>
                    <a:ext uri="{9D8B030D-6E8A-4147-A177-3AD203B41FA5}">
                      <a16:colId xmlns:a16="http://schemas.microsoft.com/office/drawing/2014/main" val="3995252359"/>
                    </a:ext>
                  </a:extLst>
                </a:gridCol>
                <a:gridCol w="657202">
                  <a:extLst>
                    <a:ext uri="{9D8B030D-6E8A-4147-A177-3AD203B41FA5}">
                      <a16:colId xmlns:a16="http://schemas.microsoft.com/office/drawing/2014/main" val="3014727612"/>
                    </a:ext>
                  </a:extLst>
                </a:gridCol>
                <a:gridCol w="328601">
                  <a:extLst>
                    <a:ext uri="{9D8B030D-6E8A-4147-A177-3AD203B41FA5}">
                      <a16:colId xmlns:a16="http://schemas.microsoft.com/office/drawing/2014/main" val="1492106308"/>
                    </a:ext>
                  </a:extLst>
                </a:gridCol>
                <a:gridCol w="438135">
                  <a:extLst>
                    <a:ext uri="{9D8B030D-6E8A-4147-A177-3AD203B41FA5}">
                      <a16:colId xmlns:a16="http://schemas.microsoft.com/office/drawing/2014/main" val="623103321"/>
                    </a:ext>
                  </a:extLst>
                </a:gridCol>
                <a:gridCol w="438135">
                  <a:extLst>
                    <a:ext uri="{9D8B030D-6E8A-4147-A177-3AD203B41FA5}">
                      <a16:colId xmlns:a16="http://schemas.microsoft.com/office/drawing/2014/main" val="263968286"/>
                    </a:ext>
                  </a:extLst>
                </a:gridCol>
                <a:gridCol w="438135">
                  <a:extLst>
                    <a:ext uri="{9D8B030D-6E8A-4147-A177-3AD203B41FA5}">
                      <a16:colId xmlns:a16="http://schemas.microsoft.com/office/drawing/2014/main" val="3756027506"/>
                    </a:ext>
                  </a:extLst>
                </a:gridCol>
                <a:gridCol w="688010">
                  <a:extLst>
                    <a:ext uri="{9D8B030D-6E8A-4147-A177-3AD203B41FA5}">
                      <a16:colId xmlns:a16="http://schemas.microsoft.com/office/drawing/2014/main" val="2184154543"/>
                    </a:ext>
                  </a:extLst>
                </a:gridCol>
                <a:gridCol w="438135">
                  <a:extLst>
                    <a:ext uri="{9D8B030D-6E8A-4147-A177-3AD203B41FA5}">
                      <a16:colId xmlns:a16="http://schemas.microsoft.com/office/drawing/2014/main" val="112811720"/>
                    </a:ext>
                  </a:extLst>
                </a:gridCol>
                <a:gridCol w="3108021">
                  <a:extLst>
                    <a:ext uri="{9D8B030D-6E8A-4147-A177-3AD203B41FA5}">
                      <a16:colId xmlns:a16="http://schemas.microsoft.com/office/drawing/2014/main" val="4083985642"/>
                    </a:ext>
                  </a:extLst>
                </a:gridCol>
              </a:tblGrid>
              <a:tr h="249130">
                <a:tc>
                  <a:txBody>
                    <a:bodyPr/>
                    <a:lstStyle/>
                    <a:p>
                      <a:pPr algn="l" fontAlgn="b"/>
                      <a:r>
                        <a:rPr lang="en-US" sz="1100" b="0" i="0" u="none" strike="noStrike">
                          <a:solidFill>
                            <a:srgbClr val="000000"/>
                          </a:solidFill>
                          <a:effectLst/>
                          <a:latin typeface="Aptos Narrow" panose="020B0004020202020204" pitchFamily="34" charset="0"/>
                        </a:rPr>
                        <a:t>Age</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Sex</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Height</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Weight</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QRS Duration</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P-R interval</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Q-T interval</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T interval</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P interval</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QRS</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T</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P</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QRST</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Heart rate</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BMI</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arrhythmia_types</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0120074"/>
                  </a:ext>
                </a:extLst>
              </a:tr>
              <a:tr h="249130">
                <a:tc>
                  <a:txBody>
                    <a:bodyPr/>
                    <a:lstStyle/>
                    <a:p>
                      <a:pPr algn="r" fontAlgn="b"/>
                      <a:r>
                        <a:rPr lang="en-UG" sz="1100" b="0" i="0" u="none" strike="noStrike">
                          <a:solidFill>
                            <a:srgbClr val="000000"/>
                          </a:solidFill>
                          <a:effectLst/>
                          <a:latin typeface="Aptos Narrow" panose="020B0004020202020204" pitchFamily="34" charset="0"/>
                        </a:rPr>
                        <a:t>13</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169</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51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100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167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321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174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91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107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52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dirty="0">
                          <a:solidFill>
                            <a:srgbClr val="000000"/>
                          </a:solidFill>
                          <a:effectLst/>
                          <a:latin typeface="Aptos Narrow" panose="020B0004020202020204" pitchFamily="34" charset="0"/>
                        </a:rPr>
                        <a:t>84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17.86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Sinus Tachycardia</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0061020"/>
                  </a:ext>
                </a:extLst>
              </a:tr>
              <a:tr h="249130">
                <a:tc>
                  <a:txBody>
                    <a:bodyPr/>
                    <a:lstStyle/>
                    <a:p>
                      <a:pPr algn="r" fontAlgn="b"/>
                      <a:r>
                        <a:rPr lang="en-UG" sz="1100" b="0" i="0" u="none" strike="noStrike">
                          <a:solidFill>
                            <a:srgbClr val="000000"/>
                          </a:solidFill>
                          <a:effectLst/>
                          <a:latin typeface="Aptos Narrow" panose="020B0004020202020204" pitchFamily="34" charset="0"/>
                        </a:rPr>
                        <a:t>46.47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110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68.17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121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367.21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156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126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25</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104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74.46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56.34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Atrial Fibrillation (Rapid Ventricular Response)</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2542309"/>
                  </a:ext>
                </a:extLst>
              </a:tr>
              <a:tr h="249130">
                <a:tc>
                  <a:txBody>
                    <a:bodyPr/>
                    <a:lstStyle/>
                    <a:p>
                      <a:pPr algn="r" fontAlgn="b"/>
                      <a:r>
                        <a:rPr lang="en-UG" sz="1100" b="0" i="0" u="none" strike="noStrike">
                          <a:solidFill>
                            <a:srgbClr val="000000"/>
                          </a:solidFill>
                          <a:effectLst/>
                          <a:latin typeface="Aptos Narrow" panose="020B0004020202020204" pitchFamily="34" charset="0"/>
                        </a:rPr>
                        <a:t>45</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177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72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94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164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431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158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116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36.15</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36.72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63</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22.98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Sinus Tachycardia</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29562118"/>
                  </a:ext>
                </a:extLst>
              </a:tr>
              <a:tr h="249130">
                <a:tc>
                  <a:txBody>
                    <a:bodyPr/>
                    <a:lstStyle/>
                    <a:p>
                      <a:pPr algn="r" fontAlgn="b"/>
                      <a:r>
                        <a:rPr lang="en-UG" sz="1100" b="0" i="0" u="none" strike="noStrike">
                          <a:solidFill>
                            <a:srgbClr val="000000"/>
                          </a:solidFill>
                          <a:effectLst/>
                          <a:latin typeface="Aptos Narrow" panose="020B0004020202020204" pitchFamily="34" charset="0"/>
                        </a:rPr>
                        <a:t>13</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133</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68.17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96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176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356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171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137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102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-63</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96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38.54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Sinus Tachycardia</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51174"/>
                  </a:ext>
                </a:extLst>
              </a:tr>
              <a:tr h="249130">
                <a:tc>
                  <a:txBody>
                    <a:bodyPr/>
                    <a:lstStyle/>
                    <a:p>
                      <a:pPr algn="r" fontAlgn="b"/>
                      <a:r>
                        <a:rPr lang="en-UG" sz="1100" b="0" i="0" u="none" strike="noStrike">
                          <a:solidFill>
                            <a:srgbClr val="000000"/>
                          </a:solidFill>
                          <a:effectLst/>
                          <a:latin typeface="Aptos Narrow" panose="020B0004020202020204" pitchFamily="34" charset="0"/>
                        </a:rPr>
                        <a:t>18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180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63</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93</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160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321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172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101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111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72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75</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92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19.44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Sinus Tachycardia</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3356846"/>
                  </a:ext>
                </a:extLst>
              </a:tr>
              <a:tr h="249130">
                <a:tc>
                  <a:txBody>
                    <a:bodyPr/>
                    <a:lstStyle/>
                    <a:p>
                      <a:pPr algn="r" fontAlgn="b"/>
                      <a:r>
                        <a:rPr lang="en-UG" sz="1100" b="0" i="0" u="none" strike="noStrike">
                          <a:solidFill>
                            <a:srgbClr val="000000"/>
                          </a:solidFill>
                          <a:effectLst/>
                          <a:latin typeface="Aptos Narrow" panose="020B0004020202020204" pitchFamily="34" charset="0"/>
                        </a:rPr>
                        <a:t>46.47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166.19</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68.17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83</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126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367.21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128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125</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21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48.91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102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74.46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24.68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Atrial Fibrillation (Rapid Ventricular Response)</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3531090"/>
                  </a:ext>
                </a:extLst>
              </a:tr>
              <a:tr h="249130">
                <a:tc>
                  <a:txBody>
                    <a:bodyPr/>
                    <a:lstStyle/>
                    <a:p>
                      <a:pPr algn="r" fontAlgn="b"/>
                      <a:r>
                        <a:rPr lang="en-UG" sz="1100" b="0" i="0" u="none" strike="noStrike">
                          <a:solidFill>
                            <a:srgbClr val="000000"/>
                          </a:solidFill>
                          <a:effectLst/>
                          <a:latin typeface="Aptos Narrow" panose="020B0004020202020204" pitchFamily="34" charset="0"/>
                        </a:rPr>
                        <a:t>26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180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97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197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404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188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99</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119</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49</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59</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29.94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Sinus Tachycardia</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7748643"/>
                  </a:ext>
                </a:extLst>
              </a:tr>
              <a:tr h="249130">
                <a:tc>
                  <a:txBody>
                    <a:bodyPr/>
                    <a:lstStyle/>
                    <a:p>
                      <a:pPr algn="r" fontAlgn="b"/>
                      <a:r>
                        <a:rPr lang="en-UG" sz="1100" b="0" i="0" u="none" strike="noStrike">
                          <a:solidFill>
                            <a:srgbClr val="000000"/>
                          </a:solidFill>
                          <a:effectLst/>
                          <a:latin typeface="Aptos Narrow" panose="020B0004020202020204" pitchFamily="34" charset="0"/>
                        </a:rPr>
                        <a:t>31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165</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56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74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199</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384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142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100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110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54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92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75</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20.57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Sinus Tachycardia</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6409099"/>
                  </a:ext>
                </a:extLst>
              </a:tr>
              <a:tr h="249130">
                <a:tc>
                  <a:txBody>
                    <a:bodyPr/>
                    <a:lstStyle/>
                    <a:p>
                      <a:pPr algn="r" fontAlgn="b"/>
                      <a:r>
                        <a:rPr lang="en-UG" sz="1100" b="0" i="0" u="none" strike="noStrike">
                          <a:solidFill>
                            <a:srgbClr val="000000"/>
                          </a:solidFill>
                          <a:effectLst/>
                          <a:latin typeface="Aptos Narrow" panose="020B0004020202020204" pitchFamily="34" charset="0"/>
                        </a:rPr>
                        <a:t>34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165</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74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178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302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127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117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112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15</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50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104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74.46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22.04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Sinus Tachycardia</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5871489"/>
                  </a:ext>
                </a:extLst>
              </a:tr>
              <a:tr h="249130">
                <a:tc>
                  <a:txBody>
                    <a:bodyPr/>
                    <a:lstStyle/>
                    <a:p>
                      <a:pPr algn="r" fontAlgn="b"/>
                      <a:r>
                        <a:rPr lang="en-UG" sz="1100" b="0" i="0" u="none" strike="noStrike">
                          <a:solidFill>
                            <a:srgbClr val="000000"/>
                          </a:solidFill>
                          <a:effectLst/>
                          <a:latin typeface="Aptos Narrow" panose="020B0004020202020204" pitchFamily="34" charset="0"/>
                        </a:rPr>
                        <a:t>46.47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120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68.17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88.92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126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303</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164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120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74.46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47.34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Atrial Fibrillation (Rapid Ventricular Response)</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0800026"/>
                  </a:ext>
                </a:extLst>
              </a:tr>
              <a:tr h="249130">
                <a:tc>
                  <a:txBody>
                    <a:bodyPr/>
                    <a:lstStyle/>
                    <a:p>
                      <a:pPr algn="r" fontAlgn="b"/>
                      <a:r>
                        <a:rPr lang="en-UG" sz="1100" b="0" i="0" u="none" strike="noStrike">
                          <a:solidFill>
                            <a:srgbClr val="000000"/>
                          </a:solidFill>
                          <a:effectLst/>
                          <a:latin typeface="Aptos Narrow" panose="020B0004020202020204" pitchFamily="34" charset="0"/>
                        </a:rPr>
                        <a:t>66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168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164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386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169.95</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111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129</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126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56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36.72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29.05</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Atrial Fibrillation (Rapid Ventricular Response)</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86965950"/>
                  </a:ext>
                </a:extLst>
              </a:tr>
              <a:tr h="249130">
                <a:tc>
                  <a:txBody>
                    <a:bodyPr/>
                    <a:lstStyle/>
                    <a:p>
                      <a:pPr algn="r" fontAlgn="b"/>
                      <a:r>
                        <a:rPr lang="en-UG" sz="1100" b="0" i="0" u="none" strike="noStrike">
                          <a:solidFill>
                            <a:srgbClr val="000000"/>
                          </a:solidFill>
                          <a:effectLst/>
                          <a:latin typeface="Aptos Narrow" panose="020B0004020202020204" pitchFamily="34" charset="0"/>
                        </a:rPr>
                        <a:t>30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160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52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110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154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426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154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94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102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53</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76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66</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20.31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Sinus Tachycardia</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1748970"/>
                  </a:ext>
                </a:extLst>
              </a:tr>
              <a:tr h="249130">
                <a:tc>
                  <a:txBody>
                    <a:bodyPr/>
                    <a:lstStyle/>
                    <a:p>
                      <a:pPr algn="r" fontAlgn="b"/>
                      <a:r>
                        <a:rPr lang="en-UG" sz="1100" b="0" i="0" u="none" strike="noStrike">
                          <a:solidFill>
                            <a:srgbClr val="000000"/>
                          </a:solidFill>
                          <a:effectLst/>
                          <a:latin typeface="Aptos Narrow" panose="020B0004020202020204" pitchFamily="34" charset="0"/>
                        </a:rPr>
                        <a:t>46.47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138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68.17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88.92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145</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361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221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80</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112</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-17</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14</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51</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93</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G" sz="1100" b="0" i="0" u="none" strike="noStrike">
                          <a:solidFill>
                            <a:srgbClr val="000000"/>
                          </a:solidFill>
                          <a:effectLst/>
                          <a:latin typeface="Aptos Narrow" panose="020B0004020202020204" pitchFamily="34" charset="0"/>
                        </a:rPr>
                        <a:t>35.8</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Aptos Narrow" panose="020B0004020202020204" pitchFamily="34" charset="0"/>
                        </a:rPr>
                        <a:t>Sinus Tachycardia</a:t>
                      </a:r>
                    </a:p>
                  </a:txBody>
                  <a:tcPr marL="9456" marR="9456" marT="9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3571427"/>
                  </a:ext>
                </a:extLst>
              </a:tr>
            </a:tbl>
          </a:graphicData>
        </a:graphic>
      </p:graphicFrame>
      <p:sp>
        <p:nvSpPr>
          <p:cNvPr id="6" name="TextBox 5">
            <a:extLst>
              <a:ext uri="{FF2B5EF4-FFF2-40B4-BE49-F238E27FC236}">
                <a16:creationId xmlns:a16="http://schemas.microsoft.com/office/drawing/2014/main" id="{F6CD70FD-A334-FA06-2ADA-D96881243652}"/>
              </a:ext>
            </a:extLst>
          </p:cNvPr>
          <p:cNvSpPr txBox="1"/>
          <p:nvPr/>
        </p:nvSpPr>
        <p:spPr>
          <a:xfrm>
            <a:off x="333532" y="5417452"/>
            <a:ext cx="9320134" cy="477182"/>
          </a:xfrm>
          <a:prstGeom prst="rect">
            <a:avLst/>
          </a:prstGeom>
          <a:noFill/>
        </p:spPr>
        <p:txBody>
          <a:bodyPr wrap="square">
            <a:spAutoFit/>
          </a:bodyPr>
          <a:lstStyle/>
          <a:p>
            <a:pPr>
              <a:lnSpc>
                <a:spcPct val="150000"/>
              </a:lnSpc>
            </a:pPr>
            <a:r>
              <a:rPr lang="en-US" sz="1900" b="1" dirty="0">
                <a:solidFill>
                  <a:srgbClr val="C00000"/>
                </a:solidFill>
                <a:effectLst/>
                <a:latin typeface="Trebuchet MS" panose="020B0603020202020204" pitchFamily="34" charset="0"/>
              </a:rPr>
              <a:t>There are 13 patients with arrhythmias </a:t>
            </a:r>
            <a:r>
              <a:rPr lang="en-US" sz="1900" b="1" dirty="0">
                <a:solidFill>
                  <a:srgbClr val="C00000"/>
                </a:solidFill>
                <a:latin typeface="Trebuchet MS" panose="020B0603020202020204" pitchFamily="34" charset="0"/>
              </a:rPr>
              <a:t>as</a:t>
            </a:r>
            <a:r>
              <a:rPr lang="en-US" sz="1900" b="1" dirty="0">
                <a:solidFill>
                  <a:srgbClr val="C00000"/>
                </a:solidFill>
                <a:effectLst/>
                <a:latin typeface="Trebuchet MS" panose="020B0603020202020204" pitchFamily="34" charset="0"/>
              </a:rPr>
              <a:t> shown in the table above</a:t>
            </a:r>
          </a:p>
        </p:txBody>
      </p:sp>
    </p:spTree>
    <p:extLst>
      <p:ext uri="{BB962C8B-B14F-4D97-AF65-F5344CB8AC3E}">
        <p14:creationId xmlns:p14="http://schemas.microsoft.com/office/powerpoint/2010/main" val="3149475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2">
            <a:extLst>
              <a:ext uri="{FF2B5EF4-FFF2-40B4-BE49-F238E27FC236}">
                <a16:creationId xmlns:a16="http://schemas.microsoft.com/office/drawing/2014/main" id="{B29537DD-3555-E032-A5A8-9469A77A528E}"/>
              </a:ext>
            </a:extLst>
          </p:cNvPr>
          <p:cNvSpPr txBox="1"/>
          <p:nvPr/>
        </p:nvSpPr>
        <p:spPr>
          <a:xfrm>
            <a:off x="838200" y="2813235"/>
            <a:ext cx="10515600" cy="923400"/>
          </a:xfrm>
          <a:prstGeom prst="rect">
            <a:avLst/>
          </a:prstGeom>
          <a:solidFill>
            <a:srgbClr val="002060">
              <a:alpha val="8745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D966"/>
              </a:buClr>
              <a:buSzPts val="4800"/>
              <a:buFont typeface="Calibri"/>
              <a:buNone/>
            </a:pPr>
            <a:r>
              <a:rPr lang="en-US" sz="4800" b="1" i="0" u="none" strike="noStrike" cap="none" dirty="0">
                <a:solidFill>
                  <a:srgbClr val="FFD966"/>
                </a:solidFill>
                <a:latin typeface="Calibri"/>
                <a:ea typeface="Calibri"/>
                <a:cs typeface="Calibri"/>
                <a:sym typeface="Calibri"/>
              </a:rPr>
              <a:t>END OF PROJECT EXAM</a:t>
            </a:r>
            <a:endParaRPr sz="1400" b="1" i="0" u="none" strike="noStrike" cap="none" dirty="0">
              <a:solidFill>
                <a:srgbClr val="000000"/>
              </a:solidFill>
              <a:latin typeface="Arial"/>
              <a:ea typeface="Arial"/>
              <a:cs typeface="Arial"/>
              <a:sym typeface="Arial"/>
            </a:endParaRPr>
          </a:p>
        </p:txBody>
      </p:sp>
      <p:pic>
        <p:nvPicPr>
          <p:cNvPr id="2" name="Google Shape;102;p2">
            <a:extLst>
              <a:ext uri="{FF2B5EF4-FFF2-40B4-BE49-F238E27FC236}">
                <a16:creationId xmlns:a16="http://schemas.microsoft.com/office/drawing/2014/main" id="{1EABD806-9C0E-ECA2-8B08-A89C15712E4B}"/>
              </a:ext>
            </a:extLst>
          </p:cNvPr>
          <p:cNvPicPr preferRelativeResize="0"/>
          <p:nvPr/>
        </p:nvPicPr>
        <p:blipFill rotWithShape="1">
          <a:blip r:embed="rId2">
            <a:alphaModFix/>
          </a:blip>
          <a:srcRect/>
          <a:stretch/>
        </p:blipFill>
        <p:spPr>
          <a:xfrm>
            <a:off x="26089" y="4116676"/>
            <a:ext cx="1162289" cy="2519363"/>
          </a:xfrm>
          <a:prstGeom prst="rect">
            <a:avLst/>
          </a:prstGeom>
          <a:noFill/>
          <a:ln>
            <a:noFill/>
          </a:ln>
        </p:spPr>
      </p:pic>
      <p:pic>
        <p:nvPicPr>
          <p:cNvPr id="3" name="Google Shape;101;p2">
            <a:extLst>
              <a:ext uri="{FF2B5EF4-FFF2-40B4-BE49-F238E27FC236}">
                <a16:creationId xmlns:a16="http://schemas.microsoft.com/office/drawing/2014/main" id="{E07FC672-BBBD-E166-BAE7-1033663D2D96}"/>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spTree>
    <p:extLst>
      <p:ext uri="{BB962C8B-B14F-4D97-AF65-F5344CB8AC3E}">
        <p14:creationId xmlns:p14="http://schemas.microsoft.com/office/powerpoint/2010/main" val="375095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D093D066-FE32-889E-D1FA-1D843A8AD36D}"/>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685A89E5-297C-7828-EC49-441C2BC36D23}"/>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a:extLst>
              <a:ext uri="{FF2B5EF4-FFF2-40B4-BE49-F238E27FC236}">
                <a16:creationId xmlns:a16="http://schemas.microsoft.com/office/drawing/2014/main" id="{E596BADD-A70B-D978-79AA-3A7630627F1C}"/>
              </a:ext>
            </a:extLst>
          </p:cNvPr>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a:extLst>
              <a:ext uri="{FF2B5EF4-FFF2-40B4-BE49-F238E27FC236}">
                <a16:creationId xmlns:a16="http://schemas.microsoft.com/office/drawing/2014/main" id="{0C8E413B-0475-B08F-1344-CE780F352093}"/>
              </a:ext>
            </a:extLst>
          </p:cNvPr>
          <p:cNvSpPr txBox="1"/>
          <p:nvPr/>
        </p:nvSpPr>
        <p:spPr>
          <a:xfrm>
            <a:off x="203200" y="219337"/>
            <a:ext cx="10515600" cy="923400"/>
          </a:xfrm>
          <a:prstGeom prst="rect">
            <a:avLst/>
          </a:prstGeom>
          <a:solidFill>
            <a:srgbClr val="002060">
              <a:alpha val="8745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D966"/>
              </a:buClr>
              <a:buSzPts val="4800"/>
              <a:buFont typeface="Calibri"/>
              <a:buNone/>
            </a:pPr>
            <a:r>
              <a:rPr lang="en-US" sz="4800" b="1" i="0" u="none" strike="noStrike" cap="none" dirty="0">
                <a:solidFill>
                  <a:srgbClr val="FFD966"/>
                </a:solidFill>
                <a:latin typeface="Calibri"/>
                <a:ea typeface="Calibri"/>
                <a:cs typeface="Calibri"/>
                <a:sym typeface="Calibri"/>
              </a:rPr>
              <a:t>PART B</a:t>
            </a:r>
            <a:endParaRPr sz="1400" b="1"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7CC7C42D-D89A-4CB1-B31D-ABBADD4F8322}"/>
              </a:ext>
            </a:extLst>
          </p:cNvPr>
          <p:cNvSpPr txBox="1"/>
          <p:nvPr/>
        </p:nvSpPr>
        <p:spPr>
          <a:xfrm>
            <a:off x="786581" y="2128861"/>
            <a:ext cx="9684774" cy="1077218"/>
          </a:xfrm>
          <a:prstGeom prst="rect">
            <a:avLst/>
          </a:prstGeom>
          <a:noFill/>
        </p:spPr>
        <p:txBody>
          <a:bodyPr wrap="square">
            <a:spAutoFit/>
          </a:bodyPr>
          <a:lstStyle/>
          <a:p>
            <a:pPr algn="ctr"/>
            <a:r>
              <a:rPr lang="en-US" sz="3200" b="1" dirty="0">
                <a:solidFill>
                  <a:schemeClr val="accent6">
                    <a:lumMod val="50000"/>
                  </a:schemeClr>
                </a:solidFill>
                <a:latin typeface="Trebuchet MS" panose="020B0603020202020204" pitchFamily="34" charset="0"/>
              </a:rPr>
              <a:t>Findings and recommendations for the varying goals investigated. </a:t>
            </a:r>
            <a:endParaRPr lang="en-UG" sz="3200" b="1" dirty="0">
              <a:solidFill>
                <a:schemeClr val="accent6">
                  <a:lumMod val="50000"/>
                </a:schemeClr>
              </a:solidFill>
              <a:latin typeface="Trebuchet MS" panose="020B0603020202020204" pitchFamily="34" charset="0"/>
            </a:endParaRPr>
          </a:p>
        </p:txBody>
      </p:sp>
    </p:spTree>
    <p:extLst>
      <p:ext uri="{BB962C8B-B14F-4D97-AF65-F5344CB8AC3E}">
        <p14:creationId xmlns:p14="http://schemas.microsoft.com/office/powerpoint/2010/main" val="276816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A86BF0CF-FD6A-B8B6-9399-6729628511A3}"/>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2AE0CFA3-9638-C663-9AAA-593AC249DC1F}"/>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a:extLst>
              <a:ext uri="{FF2B5EF4-FFF2-40B4-BE49-F238E27FC236}">
                <a16:creationId xmlns:a16="http://schemas.microsoft.com/office/drawing/2014/main" id="{EE6841DE-1FE3-1847-0741-5A442F15C35B}"/>
              </a:ext>
            </a:extLst>
          </p:cNvPr>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a:extLst>
              <a:ext uri="{FF2B5EF4-FFF2-40B4-BE49-F238E27FC236}">
                <a16:creationId xmlns:a16="http://schemas.microsoft.com/office/drawing/2014/main" id="{37B9837D-6954-1306-A6CD-F219F25CB6B2}"/>
              </a:ext>
            </a:extLst>
          </p:cNvPr>
          <p:cNvSpPr txBox="1"/>
          <p:nvPr/>
        </p:nvSpPr>
        <p:spPr>
          <a:xfrm>
            <a:off x="203200" y="219337"/>
            <a:ext cx="10515600" cy="923400"/>
          </a:xfrm>
          <a:prstGeom prst="rect">
            <a:avLst/>
          </a:prstGeom>
          <a:solidFill>
            <a:srgbClr val="002060">
              <a:alpha val="8745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FFD966"/>
              </a:buClr>
              <a:buSzPts val="4800"/>
              <a:buFont typeface="Calibri"/>
              <a:buNone/>
            </a:pPr>
            <a:r>
              <a:rPr lang="en-US" sz="4800" b="1" i="0" u="none" strike="noStrike" cap="none" dirty="0">
                <a:solidFill>
                  <a:srgbClr val="FFD966"/>
                </a:solidFill>
                <a:latin typeface="Calibri"/>
                <a:ea typeface="Calibri"/>
                <a:cs typeface="Calibri"/>
                <a:sym typeface="Calibri"/>
              </a:rPr>
              <a:t>Presentation Outline:</a:t>
            </a:r>
            <a:endParaRPr sz="1400" b="1" i="0" u="none" strike="noStrike" cap="none"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E7B64BA7-2B2E-0400-A48F-85A920A1E7EE}"/>
              </a:ext>
            </a:extLst>
          </p:cNvPr>
          <p:cNvSpPr txBox="1"/>
          <p:nvPr/>
        </p:nvSpPr>
        <p:spPr>
          <a:xfrm>
            <a:off x="1819314" y="1876191"/>
            <a:ext cx="9921582" cy="2240485"/>
          </a:xfrm>
          <a:prstGeom prst="rect">
            <a:avLst/>
          </a:prstGeom>
          <a:noFill/>
        </p:spPr>
        <p:txBody>
          <a:bodyPr wrap="square">
            <a:spAutoFit/>
          </a:bodyPr>
          <a:lstStyle/>
          <a:p>
            <a:pPr marL="457200" indent="-457200" algn="just">
              <a:lnSpc>
                <a:spcPct val="150000"/>
              </a:lnSpc>
              <a:buFont typeface="+mj-lt"/>
              <a:buAutoNum type="arabicPeriod"/>
            </a:pPr>
            <a:r>
              <a:rPr lang="en-US" sz="2400" b="1" dirty="0">
                <a:latin typeface="Trebuchet MS" panose="020B0603020202020204" pitchFamily="34" charset="0"/>
              </a:rPr>
              <a:t>Goal 2 - </a:t>
            </a:r>
            <a:r>
              <a:rPr lang="en-US" sz="1800" b="1" dirty="0">
                <a:latin typeface="Trebuchet MS" panose="020B0603020202020204" pitchFamily="34" charset="0"/>
              </a:rPr>
              <a:t>Natural Language Processing in the Law</a:t>
            </a:r>
          </a:p>
          <a:p>
            <a:pPr marL="457200" indent="-457200" algn="just">
              <a:lnSpc>
                <a:spcPct val="150000"/>
              </a:lnSpc>
              <a:buFont typeface="+mj-lt"/>
              <a:buAutoNum type="arabicPeriod"/>
            </a:pPr>
            <a:r>
              <a:rPr lang="en-US" sz="2400" b="1" dirty="0">
                <a:latin typeface="Trebuchet MS" panose="020B0603020202020204" pitchFamily="34" charset="0"/>
              </a:rPr>
              <a:t>Goal 3 - </a:t>
            </a:r>
            <a:r>
              <a:rPr lang="en-US" sz="1800" b="1" dirty="0">
                <a:solidFill>
                  <a:schemeClr val="tx1"/>
                </a:solidFill>
                <a:latin typeface="Trebuchet MS" panose="020B0603020202020204" pitchFamily="34" charset="0"/>
              </a:rPr>
              <a:t>Improving efficiency and understanding of the financial logs provided</a:t>
            </a:r>
            <a:endParaRPr lang="en-UG" sz="1800" b="1" dirty="0">
              <a:solidFill>
                <a:schemeClr val="tx1"/>
              </a:solidFill>
              <a:latin typeface="Trebuchet MS" panose="020B0603020202020204" pitchFamily="34" charset="0"/>
            </a:endParaRPr>
          </a:p>
          <a:p>
            <a:pPr marL="457200" indent="-457200" algn="just">
              <a:lnSpc>
                <a:spcPct val="150000"/>
              </a:lnSpc>
              <a:buFont typeface="+mj-lt"/>
              <a:buAutoNum type="arabicPeriod"/>
            </a:pPr>
            <a:r>
              <a:rPr lang="en-US" sz="2400" b="1" dirty="0">
                <a:latin typeface="Trebuchet MS" panose="020B0603020202020204" pitchFamily="34" charset="0"/>
              </a:rPr>
              <a:t>Goal 4 - </a:t>
            </a:r>
            <a:r>
              <a:rPr lang="en-US" sz="1800" b="1" dirty="0">
                <a:latin typeface="Trebuchet MS" panose="020B0603020202020204" pitchFamily="34" charset="0"/>
              </a:rPr>
              <a:t>Prediction of Heart Arrhythmia in the Health Sector</a:t>
            </a:r>
          </a:p>
          <a:p>
            <a:pPr marL="457200" indent="-457200" algn="just">
              <a:lnSpc>
                <a:spcPct val="150000"/>
              </a:lnSpc>
              <a:buFont typeface="+mj-lt"/>
              <a:buAutoNum type="arabicPeriod"/>
            </a:pPr>
            <a:r>
              <a:rPr lang="en-US" sz="2400" b="1" dirty="0">
                <a:latin typeface="Trebuchet MS" panose="020B0603020202020204" pitchFamily="34" charset="0"/>
              </a:rPr>
              <a:t>Conclusion</a:t>
            </a:r>
          </a:p>
        </p:txBody>
      </p:sp>
    </p:spTree>
    <p:extLst>
      <p:ext uri="{BB962C8B-B14F-4D97-AF65-F5344CB8AC3E}">
        <p14:creationId xmlns:p14="http://schemas.microsoft.com/office/powerpoint/2010/main" val="46268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4D732B9C-764F-0066-72AB-F99AA7DEBDB1}"/>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F0346E88-E4CB-BECA-B850-098D2FF2297F}"/>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a:extLst>
              <a:ext uri="{FF2B5EF4-FFF2-40B4-BE49-F238E27FC236}">
                <a16:creationId xmlns:a16="http://schemas.microsoft.com/office/drawing/2014/main" id="{9FEF7757-93AB-A60F-8266-6A8E732AEAA9}"/>
              </a:ext>
            </a:extLst>
          </p:cNvPr>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a:extLst>
              <a:ext uri="{FF2B5EF4-FFF2-40B4-BE49-F238E27FC236}">
                <a16:creationId xmlns:a16="http://schemas.microsoft.com/office/drawing/2014/main" id="{8540C610-B3DB-853D-D930-CB910718D483}"/>
              </a:ext>
            </a:extLst>
          </p:cNvPr>
          <p:cNvSpPr txBox="1"/>
          <p:nvPr/>
        </p:nvSpPr>
        <p:spPr>
          <a:xfrm>
            <a:off x="203200" y="219337"/>
            <a:ext cx="10515600" cy="677078"/>
          </a:xfrm>
          <a:prstGeom prst="rect">
            <a:avLst/>
          </a:prstGeom>
          <a:solidFill>
            <a:srgbClr val="002060">
              <a:alpha val="87450"/>
            </a:srgbClr>
          </a:solidFill>
          <a:ln>
            <a:noFill/>
          </a:ln>
        </p:spPr>
        <p:txBody>
          <a:bodyPr spcFirstLastPara="1" wrap="square" lIns="91425" tIns="91425" rIns="91425" bIns="91425" anchor="t" anchorCtr="0">
            <a:spAutoFit/>
          </a:bodyPr>
          <a:lstStyle/>
          <a:p>
            <a:pPr algn="ctr">
              <a:buClr>
                <a:srgbClr val="FFD966"/>
              </a:buClr>
              <a:buSzPts val="4800"/>
            </a:pPr>
            <a:r>
              <a:rPr lang="en-US" sz="3200" b="1" i="0" u="none" strike="noStrike" cap="none" dirty="0">
                <a:solidFill>
                  <a:schemeClr val="accent4">
                    <a:lumMod val="60000"/>
                    <a:lumOff val="40000"/>
                  </a:schemeClr>
                </a:solidFill>
                <a:latin typeface="Calibri"/>
                <a:ea typeface="Calibri"/>
                <a:cs typeface="Calibri"/>
                <a:sym typeface="Calibri"/>
              </a:rPr>
              <a:t>Goal 2 -</a:t>
            </a:r>
            <a:r>
              <a:rPr lang="en-US" sz="3200" b="1" dirty="0">
                <a:solidFill>
                  <a:schemeClr val="accent4">
                    <a:lumMod val="60000"/>
                    <a:lumOff val="40000"/>
                  </a:schemeClr>
                </a:solidFill>
                <a:latin typeface="Trebuchet MS" panose="020B0603020202020204" pitchFamily="34" charset="0"/>
              </a:rPr>
              <a:t>Natural Language Processing in the Law [1/4]</a:t>
            </a:r>
          </a:p>
        </p:txBody>
      </p:sp>
      <p:sp>
        <p:nvSpPr>
          <p:cNvPr id="9" name="TextBox 8">
            <a:extLst>
              <a:ext uri="{FF2B5EF4-FFF2-40B4-BE49-F238E27FC236}">
                <a16:creationId xmlns:a16="http://schemas.microsoft.com/office/drawing/2014/main" id="{268DACDB-6FEE-2BEC-B25C-6949DE00408E}"/>
              </a:ext>
            </a:extLst>
          </p:cNvPr>
          <p:cNvSpPr txBox="1"/>
          <p:nvPr/>
        </p:nvSpPr>
        <p:spPr>
          <a:xfrm>
            <a:off x="1000124" y="1082526"/>
            <a:ext cx="9342881" cy="1892826"/>
          </a:xfrm>
          <a:prstGeom prst="rect">
            <a:avLst/>
          </a:prstGeom>
          <a:noFill/>
        </p:spPr>
        <p:txBody>
          <a:bodyPr wrap="square">
            <a:spAutoFit/>
          </a:bodyPr>
          <a:lstStyle/>
          <a:p>
            <a:pPr algn="just">
              <a:lnSpc>
                <a:spcPct val="150000"/>
              </a:lnSpc>
            </a:pPr>
            <a:r>
              <a:rPr lang="en-US" sz="1800" b="1" dirty="0">
                <a:solidFill>
                  <a:srgbClr val="C00000"/>
                </a:solidFill>
                <a:latin typeface="Trebuchet MS" panose="020B0603020202020204" pitchFamily="34" charset="0"/>
              </a:rPr>
              <a:t>Context: </a:t>
            </a:r>
          </a:p>
          <a:p>
            <a:pPr algn="just"/>
            <a:r>
              <a:rPr lang="en-US" sz="1800" b="1" dirty="0">
                <a:solidFill>
                  <a:schemeClr val="tx1"/>
                </a:solidFill>
                <a:latin typeface="Trebuchet MS" panose="020B0603020202020204" pitchFamily="34" charset="0"/>
              </a:rPr>
              <a:t>The comprehension of legal judgements dispensed by courts of law in Uganda and globally, especially on matters of public interest, is often low. Several factors contribute to this including complex language usage and long legal briefs. Therefore, using natural language processing tools, one is able to lessen the aforementioned hurdles.</a:t>
            </a:r>
            <a:endParaRPr lang="en-UG" sz="1800" b="1" dirty="0">
              <a:solidFill>
                <a:schemeClr val="tx1"/>
              </a:solidFill>
              <a:latin typeface="Trebuchet MS" panose="020B0603020202020204" pitchFamily="34" charset="0"/>
            </a:endParaRPr>
          </a:p>
        </p:txBody>
      </p:sp>
      <p:sp>
        <p:nvSpPr>
          <p:cNvPr id="13" name="TextBox 12">
            <a:extLst>
              <a:ext uri="{FF2B5EF4-FFF2-40B4-BE49-F238E27FC236}">
                <a16:creationId xmlns:a16="http://schemas.microsoft.com/office/drawing/2014/main" id="{5358F76B-773D-CB4B-413C-254532D9FF97}"/>
              </a:ext>
            </a:extLst>
          </p:cNvPr>
          <p:cNvSpPr txBox="1"/>
          <p:nvPr/>
        </p:nvSpPr>
        <p:spPr>
          <a:xfrm>
            <a:off x="2498747" y="3982868"/>
            <a:ext cx="7844258" cy="2585323"/>
          </a:xfrm>
          <a:prstGeom prst="rect">
            <a:avLst/>
          </a:prstGeom>
          <a:noFill/>
        </p:spPr>
        <p:txBody>
          <a:bodyPr wrap="square">
            <a:spAutoFit/>
          </a:bodyPr>
          <a:lstStyle/>
          <a:p>
            <a:pPr>
              <a:lnSpc>
                <a:spcPct val="150000"/>
              </a:lnSpc>
            </a:pPr>
            <a:r>
              <a:rPr lang="en-US" sz="1800" b="1" dirty="0">
                <a:solidFill>
                  <a:srgbClr val="002060"/>
                </a:solidFill>
                <a:latin typeface="Trebuchet MS" panose="020B0603020202020204" pitchFamily="34" charset="0"/>
              </a:rPr>
              <a:t>Judgement 1: </a:t>
            </a:r>
          </a:p>
          <a:p>
            <a:pPr algn="just"/>
            <a:r>
              <a:rPr lang="en-US" sz="1800" b="1" dirty="0" err="1">
                <a:solidFill>
                  <a:schemeClr val="tx1"/>
                </a:solidFill>
                <a:latin typeface="Trebuchet MS" panose="020B0603020202020204" pitchFamily="34" charset="0"/>
              </a:rPr>
              <a:t>Majari</a:t>
            </a:r>
            <a:r>
              <a:rPr lang="en-US" sz="1800" b="1" dirty="0">
                <a:solidFill>
                  <a:schemeClr val="tx1"/>
                </a:solidFill>
                <a:latin typeface="Trebuchet MS" panose="020B0603020202020204" pitchFamily="34" charset="0"/>
              </a:rPr>
              <a:t> Investments Limited v Betimo General Supplies Limited &amp; Another (Civil Suit 562 of 2020) [2024] </a:t>
            </a:r>
            <a:r>
              <a:rPr lang="en-US" sz="1800" b="1" dirty="0" err="1">
                <a:solidFill>
                  <a:schemeClr val="tx1"/>
                </a:solidFill>
                <a:latin typeface="Trebuchet MS" panose="020B0603020202020204" pitchFamily="34" charset="0"/>
              </a:rPr>
              <a:t>UGCommC</a:t>
            </a:r>
            <a:r>
              <a:rPr lang="en-US" sz="1800" b="1" dirty="0">
                <a:solidFill>
                  <a:schemeClr val="tx1"/>
                </a:solidFill>
                <a:latin typeface="Trebuchet MS" panose="020B0603020202020204" pitchFamily="34" charset="0"/>
              </a:rPr>
              <a:t> 347 (31 December 2024)</a:t>
            </a:r>
          </a:p>
          <a:p>
            <a:pPr algn="just"/>
            <a:endParaRPr lang="en-US" sz="1800" b="1" dirty="0">
              <a:solidFill>
                <a:schemeClr val="tx1"/>
              </a:solidFill>
              <a:latin typeface="Trebuchet MS" panose="020B0603020202020204" pitchFamily="34" charset="0"/>
            </a:endParaRPr>
          </a:p>
          <a:p>
            <a:pPr>
              <a:lnSpc>
                <a:spcPct val="150000"/>
              </a:lnSpc>
            </a:pPr>
            <a:r>
              <a:rPr lang="en-US" sz="1800" b="1" dirty="0">
                <a:solidFill>
                  <a:srgbClr val="002060"/>
                </a:solidFill>
                <a:latin typeface="Trebuchet MS" panose="020B0603020202020204" pitchFamily="34" charset="0"/>
              </a:rPr>
              <a:t>Judgement 2:</a:t>
            </a:r>
          </a:p>
          <a:p>
            <a:r>
              <a:rPr lang="en-US" sz="1800" b="1" dirty="0" err="1">
                <a:solidFill>
                  <a:schemeClr val="tx1"/>
                </a:solidFill>
                <a:latin typeface="Trebuchet MS" panose="020B0603020202020204" pitchFamily="34" charset="0"/>
              </a:rPr>
              <a:t>Mukamuriza</a:t>
            </a:r>
            <a:r>
              <a:rPr lang="en-US" sz="1800" b="1" dirty="0">
                <a:solidFill>
                  <a:schemeClr val="tx1"/>
                </a:solidFill>
                <a:latin typeface="Trebuchet MS" panose="020B0603020202020204" pitchFamily="34" charset="0"/>
              </a:rPr>
              <a:t> v </a:t>
            </a:r>
            <a:r>
              <a:rPr lang="en-US" sz="1800" b="1" dirty="0" err="1">
                <a:solidFill>
                  <a:schemeClr val="tx1"/>
                </a:solidFill>
                <a:latin typeface="Trebuchet MS" panose="020B0603020202020204" pitchFamily="34" charset="0"/>
              </a:rPr>
              <a:t>Karugaba</a:t>
            </a:r>
            <a:r>
              <a:rPr lang="en-US" sz="1800" b="1" dirty="0">
                <a:solidFill>
                  <a:schemeClr val="tx1"/>
                </a:solidFill>
                <a:latin typeface="Trebuchet MS" panose="020B0603020202020204" pitchFamily="34" charset="0"/>
              </a:rPr>
              <a:t> &amp; 2 Others (Civil Suit 554 of 2020) [2024] </a:t>
            </a:r>
            <a:r>
              <a:rPr lang="en-US" sz="1800" b="1" dirty="0" err="1">
                <a:solidFill>
                  <a:schemeClr val="tx1"/>
                </a:solidFill>
                <a:latin typeface="Trebuchet MS" panose="020B0603020202020204" pitchFamily="34" charset="0"/>
              </a:rPr>
              <a:t>UGCommC</a:t>
            </a:r>
            <a:r>
              <a:rPr lang="en-US" sz="1800" b="1" dirty="0">
                <a:solidFill>
                  <a:schemeClr val="tx1"/>
                </a:solidFill>
                <a:latin typeface="Trebuchet MS" panose="020B0603020202020204" pitchFamily="34" charset="0"/>
              </a:rPr>
              <a:t> 346 (31 December 2024)</a:t>
            </a:r>
            <a:endParaRPr lang="en-UG" sz="1800" b="1" dirty="0">
              <a:solidFill>
                <a:schemeClr val="tx1"/>
              </a:solidFill>
              <a:latin typeface="Trebuchet MS" panose="020B0603020202020204" pitchFamily="34" charset="0"/>
            </a:endParaRPr>
          </a:p>
        </p:txBody>
      </p:sp>
      <p:sp>
        <p:nvSpPr>
          <p:cNvPr id="4" name="TextBox 3">
            <a:extLst>
              <a:ext uri="{FF2B5EF4-FFF2-40B4-BE49-F238E27FC236}">
                <a16:creationId xmlns:a16="http://schemas.microsoft.com/office/drawing/2014/main" id="{C6E62B7A-DF61-49BB-21AB-3060FB3548A3}"/>
              </a:ext>
            </a:extLst>
          </p:cNvPr>
          <p:cNvSpPr txBox="1"/>
          <p:nvPr/>
        </p:nvSpPr>
        <p:spPr>
          <a:xfrm>
            <a:off x="1000124" y="3275608"/>
            <a:ext cx="8758474" cy="646331"/>
          </a:xfrm>
          <a:prstGeom prst="rect">
            <a:avLst/>
          </a:prstGeom>
          <a:noFill/>
        </p:spPr>
        <p:txBody>
          <a:bodyPr wrap="square">
            <a:spAutoFit/>
          </a:bodyPr>
          <a:lstStyle/>
          <a:p>
            <a:r>
              <a:rPr lang="en-US" sz="1800" b="1" i="0" dirty="0">
                <a:solidFill>
                  <a:schemeClr val="tx1"/>
                </a:solidFill>
                <a:effectLst/>
                <a:latin typeface="Trebuchet MS" panose="020B0603020202020204" pitchFamily="34" charset="0"/>
              </a:rPr>
              <a:t>Two judgments were mined from the Uganda Legal Information Institute (ULII) website (in 2024)</a:t>
            </a:r>
            <a:endParaRPr lang="en-UG" sz="1800" b="1"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59719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D7951C6E-64AA-07EA-6375-646B20214F83}"/>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87A4D19C-0DB1-02E1-BF86-313BC94E563B}"/>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a:extLst>
              <a:ext uri="{FF2B5EF4-FFF2-40B4-BE49-F238E27FC236}">
                <a16:creationId xmlns:a16="http://schemas.microsoft.com/office/drawing/2014/main" id="{31FA89A3-27A0-311C-37BF-98EB2B8D1443}"/>
              </a:ext>
            </a:extLst>
          </p:cNvPr>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a:extLst>
              <a:ext uri="{FF2B5EF4-FFF2-40B4-BE49-F238E27FC236}">
                <a16:creationId xmlns:a16="http://schemas.microsoft.com/office/drawing/2014/main" id="{13FF3229-A799-72BA-D16E-8F1E8A38F2B6}"/>
              </a:ext>
            </a:extLst>
          </p:cNvPr>
          <p:cNvSpPr txBox="1"/>
          <p:nvPr/>
        </p:nvSpPr>
        <p:spPr>
          <a:xfrm>
            <a:off x="203200" y="219337"/>
            <a:ext cx="10515600" cy="677078"/>
          </a:xfrm>
          <a:prstGeom prst="rect">
            <a:avLst/>
          </a:prstGeom>
          <a:solidFill>
            <a:srgbClr val="002060">
              <a:alpha val="87450"/>
            </a:srgbClr>
          </a:solidFill>
          <a:ln>
            <a:noFill/>
          </a:ln>
        </p:spPr>
        <p:txBody>
          <a:bodyPr spcFirstLastPara="1" wrap="square" lIns="91425" tIns="91425" rIns="91425" bIns="91425" anchor="t" anchorCtr="0">
            <a:spAutoFit/>
          </a:bodyPr>
          <a:lstStyle/>
          <a:p>
            <a:pPr algn="ctr">
              <a:buClr>
                <a:srgbClr val="FFD966"/>
              </a:buClr>
              <a:buSzPts val="4800"/>
            </a:pPr>
            <a:r>
              <a:rPr lang="en-US" sz="3200" b="1" i="0" u="none" strike="noStrike" cap="none" dirty="0">
                <a:solidFill>
                  <a:schemeClr val="accent4">
                    <a:lumMod val="60000"/>
                    <a:lumOff val="40000"/>
                  </a:schemeClr>
                </a:solidFill>
                <a:latin typeface="Calibri"/>
                <a:ea typeface="Calibri"/>
                <a:cs typeface="Calibri"/>
                <a:sym typeface="Calibri"/>
              </a:rPr>
              <a:t>Goal 2 -</a:t>
            </a:r>
            <a:r>
              <a:rPr lang="en-US" sz="3200" b="1" dirty="0">
                <a:solidFill>
                  <a:schemeClr val="accent4">
                    <a:lumMod val="60000"/>
                    <a:lumOff val="40000"/>
                  </a:schemeClr>
                </a:solidFill>
                <a:latin typeface="Trebuchet MS" panose="020B0603020202020204" pitchFamily="34" charset="0"/>
              </a:rPr>
              <a:t>Natural Language Processing in the Law [2/4]</a:t>
            </a:r>
          </a:p>
        </p:txBody>
      </p:sp>
      <p:sp>
        <p:nvSpPr>
          <p:cNvPr id="6" name="TextBox 5">
            <a:extLst>
              <a:ext uri="{FF2B5EF4-FFF2-40B4-BE49-F238E27FC236}">
                <a16:creationId xmlns:a16="http://schemas.microsoft.com/office/drawing/2014/main" id="{6FE38240-75C5-D9CC-09F5-092B0F1D38C2}"/>
              </a:ext>
            </a:extLst>
          </p:cNvPr>
          <p:cNvSpPr txBox="1"/>
          <p:nvPr/>
        </p:nvSpPr>
        <p:spPr>
          <a:xfrm>
            <a:off x="777036" y="1084354"/>
            <a:ext cx="4133088" cy="461665"/>
          </a:xfrm>
          <a:prstGeom prst="rect">
            <a:avLst/>
          </a:prstGeom>
          <a:noFill/>
        </p:spPr>
        <p:txBody>
          <a:bodyPr wrap="square">
            <a:spAutoFit/>
          </a:bodyPr>
          <a:lstStyle/>
          <a:p>
            <a:r>
              <a:rPr lang="en-US" sz="2400" b="1" dirty="0">
                <a:solidFill>
                  <a:srgbClr val="002060"/>
                </a:solidFill>
                <a:latin typeface="Trebuchet MS" panose="020B0603020202020204" pitchFamily="34" charset="0"/>
              </a:rPr>
              <a:t>Summary:</a:t>
            </a:r>
          </a:p>
        </p:txBody>
      </p:sp>
      <p:graphicFrame>
        <p:nvGraphicFramePr>
          <p:cNvPr id="5" name="Table 4">
            <a:extLst>
              <a:ext uri="{FF2B5EF4-FFF2-40B4-BE49-F238E27FC236}">
                <a16:creationId xmlns:a16="http://schemas.microsoft.com/office/drawing/2014/main" id="{F730FD57-D635-9D67-F3E8-80C833875025}"/>
              </a:ext>
            </a:extLst>
          </p:cNvPr>
          <p:cNvGraphicFramePr>
            <a:graphicFrameLocks noGrp="1"/>
          </p:cNvGraphicFramePr>
          <p:nvPr>
            <p:extLst>
              <p:ext uri="{D42A27DB-BD31-4B8C-83A1-F6EECF244321}">
                <p14:modId xmlns:p14="http://schemas.microsoft.com/office/powerpoint/2010/main" val="2935242962"/>
              </p:ext>
            </p:extLst>
          </p:nvPr>
        </p:nvGraphicFramePr>
        <p:xfrm>
          <a:off x="1188378" y="2324036"/>
          <a:ext cx="5587176" cy="4408223"/>
        </p:xfrm>
        <a:graphic>
          <a:graphicData uri="http://schemas.openxmlformats.org/drawingml/2006/table">
            <a:tbl>
              <a:tblPr firstRow="1" bandRow="1">
                <a:tableStyleId>{5C22544A-7EE6-4342-B048-85BDC9FD1C3A}</a:tableStyleId>
              </a:tblPr>
              <a:tblGrid>
                <a:gridCol w="2442394">
                  <a:extLst>
                    <a:ext uri="{9D8B030D-6E8A-4147-A177-3AD203B41FA5}">
                      <a16:colId xmlns:a16="http://schemas.microsoft.com/office/drawing/2014/main" val="2071596706"/>
                    </a:ext>
                  </a:extLst>
                </a:gridCol>
                <a:gridCol w="3144782">
                  <a:extLst>
                    <a:ext uri="{9D8B030D-6E8A-4147-A177-3AD203B41FA5}">
                      <a16:colId xmlns:a16="http://schemas.microsoft.com/office/drawing/2014/main" val="3229198113"/>
                    </a:ext>
                  </a:extLst>
                </a:gridCol>
              </a:tblGrid>
              <a:tr h="661187">
                <a:tc>
                  <a:txBody>
                    <a:bodyPr/>
                    <a:lstStyle/>
                    <a:p>
                      <a:pPr algn="l" rtl="0" fontAlgn="ctr"/>
                      <a:r>
                        <a:rPr lang="en-US" sz="2000" u="none" strike="noStrike" dirty="0">
                          <a:solidFill>
                            <a:schemeClr val="tx1"/>
                          </a:solidFill>
                          <a:effectLst/>
                          <a:latin typeface="Trebuchet MS" panose="020B0603020202020204" pitchFamily="34" charset="0"/>
                        </a:rPr>
                        <a:t>Process</a:t>
                      </a:r>
                      <a:endParaRPr lang="en-US" sz="2000" b="1" i="0" u="none" strike="noStrike" dirty="0">
                        <a:solidFill>
                          <a:schemeClr val="tx1"/>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2000" u="none" strike="noStrike" dirty="0">
                          <a:solidFill>
                            <a:schemeClr val="tx1"/>
                          </a:solidFill>
                          <a:effectLst/>
                          <a:latin typeface="Trebuchet MS" panose="020B0603020202020204" pitchFamily="34" charset="0"/>
                        </a:rPr>
                        <a:t>Tools used</a:t>
                      </a:r>
                      <a:endParaRPr lang="en-US" sz="2000" b="1" i="0" u="none" strike="noStrike" dirty="0">
                        <a:solidFill>
                          <a:schemeClr val="tx1"/>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9054734"/>
                  </a:ext>
                </a:extLst>
              </a:tr>
              <a:tr h="661187">
                <a:tc>
                  <a:txBody>
                    <a:bodyPr/>
                    <a:lstStyle/>
                    <a:p>
                      <a:pPr algn="l" rtl="0" fontAlgn="ctr"/>
                      <a:r>
                        <a:rPr lang="en-US" sz="1800" b="1" u="none" strike="noStrike" dirty="0">
                          <a:effectLst/>
                          <a:latin typeface="Trebuchet MS" panose="020B0603020202020204" pitchFamily="34" charset="0"/>
                        </a:rPr>
                        <a:t>Web scrapping</a:t>
                      </a:r>
                      <a:endParaRPr lang="en-US" sz="1800" b="1"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endParaRPr lang="en-US" sz="1800" u="none" strike="noStrike" dirty="0">
                        <a:effectLst/>
                        <a:latin typeface="Trebuchet MS" panose="020B0603020202020204" pitchFamily="34" charset="0"/>
                      </a:endParaRPr>
                    </a:p>
                    <a:p>
                      <a:pPr algn="l" fontAlgn="t"/>
                      <a:r>
                        <a:rPr lang="en-US" sz="1800" u="none" strike="noStrike" dirty="0">
                          <a:effectLst/>
                          <a:latin typeface="Trebuchet MS" panose="020B0603020202020204" pitchFamily="34" charset="0"/>
                        </a:rPr>
                        <a:t>Requests, </a:t>
                      </a:r>
                      <a:r>
                        <a:rPr lang="en-US" sz="1800" u="none" strike="noStrike" dirty="0" err="1">
                          <a:effectLst/>
                          <a:latin typeface="Trebuchet MS" panose="020B0603020202020204" pitchFamily="34" charset="0"/>
                        </a:rPr>
                        <a:t>BeautifulSoup</a:t>
                      </a:r>
                      <a:endParaRPr lang="en-US" sz="1800" b="0" i="0" u="none" strike="noStrike" dirty="0">
                        <a:solidFill>
                          <a:srgbClr val="000000"/>
                        </a:solidFill>
                        <a:effectLst/>
                        <a:latin typeface="Trebuchet MS" panose="020B0603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2185407"/>
                  </a:ext>
                </a:extLst>
              </a:tr>
              <a:tr h="678026">
                <a:tc>
                  <a:txBody>
                    <a:bodyPr/>
                    <a:lstStyle/>
                    <a:p>
                      <a:pPr algn="l" rtl="0" fontAlgn="ctr"/>
                      <a:r>
                        <a:rPr lang="en-US" sz="1800" b="1" u="none" strike="noStrike" dirty="0">
                          <a:effectLst/>
                          <a:latin typeface="Trebuchet MS" panose="020B0603020202020204" pitchFamily="34" charset="0"/>
                        </a:rPr>
                        <a:t>Text Preprocessing &amp; cleaning</a:t>
                      </a:r>
                      <a:endParaRPr lang="en-US" sz="1800" b="1"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endParaRPr lang="en-US" sz="1800" u="none" strike="noStrike" dirty="0">
                        <a:effectLst/>
                        <a:latin typeface="Trebuchet MS" panose="020B0603020202020204" pitchFamily="34" charset="0"/>
                      </a:endParaRPr>
                    </a:p>
                    <a:p>
                      <a:pPr algn="l" fontAlgn="t"/>
                      <a:r>
                        <a:rPr lang="en-US" sz="1800" u="none" strike="noStrike" dirty="0" err="1">
                          <a:effectLst/>
                          <a:latin typeface="Trebuchet MS" panose="020B0603020202020204" pitchFamily="34" charset="0"/>
                        </a:rPr>
                        <a:t>nltk</a:t>
                      </a:r>
                      <a:r>
                        <a:rPr lang="en-US" sz="1800" u="none" strike="noStrike" dirty="0">
                          <a:effectLst/>
                          <a:latin typeface="Trebuchet MS" panose="020B0603020202020204" pitchFamily="34" charset="0"/>
                        </a:rPr>
                        <a:t>, re, string</a:t>
                      </a:r>
                      <a:endParaRPr lang="en-US" sz="1800" b="0" i="0" u="none" strike="noStrike" dirty="0">
                        <a:solidFill>
                          <a:srgbClr val="000000"/>
                        </a:solidFill>
                        <a:effectLst/>
                        <a:latin typeface="Trebuchet MS" panose="020B0603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6107205"/>
                  </a:ext>
                </a:extLst>
              </a:tr>
              <a:tr h="661187">
                <a:tc>
                  <a:txBody>
                    <a:bodyPr/>
                    <a:lstStyle/>
                    <a:p>
                      <a:pPr algn="l" rtl="0" fontAlgn="ctr"/>
                      <a:r>
                        <a:rPr lang="en-US" sz="1800" b="1" u="none" strike="noStrike" dirty="0">
                          <a:effectLst/>
                          <a:latin typeface="Trebuchet MS" panose="020B0603020202020204" pitchFamily="34" charset="0"/>
                        </a:rPr>
                        <a:t>Text Summarization</a:t>
                      </a:r>
                      <a:endParaRPr lang="en-US" sz="1800" b="1"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endParaRPr lang="en-US" sz="1800" u="none" strike="noStrike" dirty="0">
                        <a:effectLst/>
                        <a:latin typeface="Trebuchet MS" panose="020B0603020202020204" pitchFamily="34" charset="0"/>
                      </a:endParaRPr>
                    </a:p>
                    <a:p>
                      <a:pPr algn="l" fontAlgn="t"/>
                      <a:r>
                        <a:rPr lang="en-US" sz="1800" u="none" strike="noStrike" dirty="0">
                          <a:effectLst/>
                          <a:latin typeface="Trebuchet MS" panose="020B0603020202020204" pitchFamily="34" charset="0"/>
                        </a:rPr>
                        <a:t>transformers, </a:t>
                      </a:r>
                      <a:r>
                        <a:rPr lang="en-US" sz="1800" u="none" strike="noStrike" dirty="0" err="1">
                          <a:effectLst/>
                          <a:latin typeface="Trebuchet MS" panose="020B0603020202020204" pitchFamily="34" charset="0"/>
                        </a:rPr>
                        <a:t>sumy</a:t>
                      </a:r>
                      <a:endParaRPr lang="en-US" sz="1800" b="0" i="0" u="none" strike="noStrike" dirty="0">
                        <a:solidFill>
                          <a:srgbClr val="000000"/>
                        </a:solidFill>
                        <a:effectLst/>
                        <a:latin typeface="Trebuchet MS" panose="020B0603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4877189"/>
                  </a:ext>
                </a:extLst>
              </a:tr>
              <a:tr h="661187">
                <a:tc>
                  <a:txBody>
                    <a:bodyPr/>
                    <a:lstStyle/>
                    <a:p>
                      <a:pPr algn="l" rtl="0" fontAlgn="ctr"/>
                      <a:r>
                        <a:rPr lang="en-US" sz="1800" b="1" u="none" strike="noStrike" dirty="0">
                          <a:effectLst/>
                          <a:latin typeface="Trebuchet MS" panose="020B0603020202020204" pitchFamily="34" charset="0"/>
                        </a:rPr>
                        <a:t>Data Transformation</a:t>
                      </a:r>
                      <a:endParaRPr lang="en-US" sz="1800" b="1"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endParaRPr lang="en-US" sz="1800" u="none" strike="noStrike" dirty="0">
                        <a:effectLst/>
                        <a:latin typeface="Trebuchet MS" panose="020B0603020202020204" pitchFamily="34" charset="0"/>
                      </a:endParaRPr>
                    </a:p>
                    <a:p>
                      <a:pPr algn="l" fontAlgn="t"/>
                      <a:r>
                        <a:rPr lang="en-US" sz="1800" u="none" strike="noStrike" dirty="0">
                          <a:effectLst/>
                          <a:latin typeface="Trebuchet MS" panose="020B0603020202020204" pitchFamily="34" charset="0"/>
                        </a:rPr>
                        <a:t>pandas, </a:t>
                      </a:r>
                      <a:r>
                        <a:rPr lang="en-US" sz="1800" u="none" strike="noStrike" dirty="0" err="1">
                          <a:effectLst/>
                          <a:latin typeface="Trebuchet MS" panose="020B0603020202020204" pitchFamily="34" charset="0"/>
                        </a:rPr>
                        <a:t>numpy</a:t>
                      </a:r>
                      <a:r>
                        <a:rPr lang="en-US" sz="1800" u="none" strike="noStrike" dirty="0">
                          <a:effectLst/>
                          <a:latin typeface="Trebuchet MS" panose="020B0603020202020204" pitchFamily="34" charset="0"/>
                        </a:rPr>
                        <a:t>, csv</a:t>
                      </a:r>
                      <a:endParaRPr lang="en-US" sz="1800" b="0" i="0" u="none" strike="noStrike" dirty="0">
                        <a:solidFill>
                          <a:srgbClr val="000000"/>
                        </a:solidFill>
                        <a:effectLst/>
                        <a:latin typeface="Trebuchet MS" panose="020B0603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1024246"/>
                  </a:ext>
                </a:extLst>
              </a:tr>
              <a:tr h="1085449">
                <a:tc>
                  <a:txBody>
                    <a:bodyPr/>
                    <a:lstStyle/>
                    <a:p>
                      <a:pPr algn="l" rtl="0" fontAlgn="ctr"/>
                      <a:r>
                        <a:rPr lang="en-US" sz="1800" b="1" u="none" strike="noStrike" dirty="0">
                          <a:effectLst/>
                          <a:latin typeface="Trebuchet MS" panose="020B0603020202020204" pitchFamily="34" charset="0"/>
                        </a:rPr>
                        <a:t>Text Exploration</a:t>
                      </a:r>
                      <a:endParaRPr lang="en-US" sz="1800" b="1"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endParaRPr lang="en-US" sz="1800" u="none" strike="noStrike" dirty="0">
                        <a:effectLst/>
                        <a:latin typeface="Trebuchet MS" panose="020B0603020202020204" pitchFamily="34" charset="0"/>
                      </a:endParaRPr>
                    </a:p>
                    <a:p>
                      <a:pPr algn="l" fontAlgn="t"/>
                      <a:r>
                        <a:rPr lang="en-US" sz="1800" u="none" strike="noStrike" dirty="0" err="1">
                          <a:effectLst/>
                          <a:latin typeface="Trebuchet MS" panose="020B0603020202020204" pitchFamily="34" charset="0"/>
                        </a:rPr>
                        <a:t>TfidfVectorizer</a:t>
                      </a:r>
                      <a:r>
                        <a:rPr lang="en-US" sz="1800" u="none" strike="noStrike" dirty="0">
                          <a:effectLst/>
                          <a:latin typeface="Trebuchet MS" panose="020B0603020202020204" pitchFamily="34" charset="0"/>
                        </a:rPr>
                        <a:t>, matplotlib, seaborn, </a:t>
                      </a:r>
                      <a:r>
                        <a:rPr lang="en-US" sz="1800" u="none" strike="noStrike" dirty="0" err="1">
                          <a:effectLst/>
                          <a:latin typeface="Trebuchet MS" panose="020B0603020202020204" pitchFamily="34" charset="0"/>
                        </a:rPr>
                        <a:t>WordCloud</a:t>
                      </a:r>
                      <a:r>
                        <a:rPr lang="en-US" sz="1800" u="none" strike="noStrike" dirty="0">
                          <a:effectLst/>
                          <a:latin typeface="Trebuchet MS" panose="020B0603020202020204" pitchFamily="34" charset="0"/>
                        </a:rPr>
                        <a:t>, Counter</a:t>
                      </a:r>
                      <a:endParaRPr lang="en-US" sz="1800" b="0" i="0" u="none" strike="noStrike" dirty="0">
                        <a:solidFill>
                          <a:srgbClr val="000000"/>
                        </a:solidFill>
                        <a:effectLst/>
                        <a:latin typeface="Trebuchet MS" panose="020B060302020202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3752774"/>
                  </a:ext>
                </a:extLst>
              </a:tr>
            </a:tbl>
          </a:graphicData>
        </a:graphic>
      </p:graphicFrame>
      <p:sp>
        <p:nvSpPr>
          <p:cNvPr id="7" name="TextBox 6">
            <a:extLst>
              <a:ext uri="{FF2B5EF4-FFF2-40B4-BE49-F238E27FC236}">
                <a16:creationId xmlns:a16="http://schemas.microsoft.com/office/drawing/2014/main" id="{40117CEB-86B0-296A-FD86-A60879CCABD8}"/>
              </a:ext>
            </a:extLst>
          </p:cNvPr>
          <p:cNvSpPr txBox="1"/>
          <p:nvPr/>
        </p:nvSpPr>
        <p:spPr>
          <a:xfrm>
            <a:off x="7195279" y="1326073"/>
            <a:ext cx="4133088" cy="400110"/>
          </a:xfrm>
          <a:prstGeom prst="rect">
            <a:avLst/>
          </a:prstGeom>
          <a:noFill/>
        </p:spPr>
        <p:txBody>
          <a:bodyPr wrap="square">
            <a:spAutoFit/>
          </a:bodyPr>
          <a:lstStyle/>
          <a:p>
            <a:r>
              <a:rPr lang="en-US" sz="2000" b="1" dirty="0">
                <a:solidFill>
                  <a:srgbClr val="002060"/>
                </a:solidFill>
                <a:latin typeface="Trebuchet MS" panose="020B0603020202020204" pitchFamily="34" charset="0"/>
              </a:rPr>
              <a:t>Key findings:</a:t>
            </a:r>
          </a:p>
        </p:txBody>
      </p:sp>
      <p:sp>
        <p:nvSpPr>
          <p:cNvPr id="9" name="TextBox 8">
            <a:extLst>
              <a:ext uri="{FF2B5EF4-FFF2-40B4-BE49-F238E27FC236}">
                <a16:creationId xmlns:a16="http://schemas.microsoft.com/office/drawing/2014/main" id="{12AB98DB-4C6E-BAF0-297B-B30812699848}"/>
              </a:ext>
            </a:extLst>
          </p:cNvPr>
          <p:cNvSpPr txBox="1"/>
          <p:nvPr/>
        </p:nvSpPr>
        <p:spPr>
          <a:xfrm>
            <a:off x="7195279" y="2281335"/>
            <a:ext cx="4766871" cy="2062103"/>
          </a:xfrm>
          <a:prstGeom prst="rect">
            <a:avLst/>
          </a:prstGeom>
          <a:noFill/>
        </p:spPr>
        <p:txBody>
          <a:bodyPr wrap="square">
            <a:spAutoFit/>
          </a:bodyPr>
          <a:lstStyle/>
          <a:p>
            <a:pPr algn="just"/>
            <a:r>
              <a:rPr lang="en-UG" sz="1600" dirty="0">
                <a:latin typeface="Trebuchet MS" panose="020B0603020202020204" pitchFamily="34" charset="0"/>
              </a:rPr>
              <a:t>The Plaintiff sought recovery of USD 154,929, alleging the Defendants requested funds for a consignment of wine. The Defendants denied the claims, citing no written contract and disputing the alleged arrangement. The Court held that the Plaintiff's claim was based on equitable restitution and unjust enrichment, not enforcement of a written contract.</a:t>
            </a:r>
          </a:p>
        </p:txBody>
      </p:sp>
      <p:sp>
        <p:nvSpPr>
          <p:cNvPr id="11" name="TextBox 10">
            <a:extLst>
              <a:ext uri="{FF2B5EF4-FFF2-40B4-BE49-F238E27FC236}">
                <a16:creationId xmlns:a16="http://schemas.microsoft.com/office/drawing/2014/main" id="{30945C44-3EA7-AB6F-C1C5-6889E4E7EE57}"/>
              </a:ext>
            </a:extLst>
          </p:cNvPr>
          <p:cNvSpPr txBox="1"/>
          <p:nvPr/>
        </p:nvSpPr>
        <p:spPr>
          <a:xfrm>
            <a:off x="7195279" y="4897480"/>
            <a:ext cx="4766871" cy="1323439"/>
          </a:xfrm>
          <a:prstGeom prst="rect">
            <a:avLst/>
          </a:prstGeom>
          <a:noFill/>
        </p:spPr>
        <p:txBody>
          <a:bodyPr wrap="square">
            <a:spAutoFit/>
          </a:bodyPr>
          <a:lstStyle/>
          <a:p>
            <a:pPr algn="just"/>
            <a:r>
              <a:rPr lang="en-UG" sz="1600" dirty="0">
                <a:latin typeface="Trebuchet MS" panose="020B0603020202020204" pitchFamily="34" charset="0"/>
              </a:rPr>
              <a:t>The Plaintiff sought ownership of land she claimed to have purchased through her then-fiancé, the 1st Defendant. The Court found no evidence substantiating her claim, including the absence of a sale agreement.</a:t>
            </a:r>
          </a:p>
        </p:txBody>
      </p:sp>
      <p:sp>
        <p:nvSpPr>
          <p:cNvPr id="15" name="TextBox 14">
            <a:extLst>
              <a:ext uri="{FF2B5EF4-FFF2-40B4-BE49-F238E27FC236}">
                <a16:creationId xmlns:a16="http://schemas.microsoft.com/office/drawing/2014/main" id="{25A1A0FB-A609-0931-C18D-FB22888C3913}"/>
              </a:ext>
            </a:extLst>
          </p:cNvPr>
          <p:cNvSpPr txBox="1"/>
          <p:nvPr/>
        </p:nvSpPr>
        <p:spPr>
          <a:xfrm>
            <a:off x="7195280" y="1884573"/>
            <a:ext cx="4766870" cy="369332"/>
          </a:xfrm>
          <a:prstGeom prst="rect">
            <a:avLst/>
          </a:prstGeom>
          <a:noFill/>
        </p:spPr>
        <p:txBody>
          <a:bodyPr wrap="square">
            <a:spAutoFit/>
          </a:bodyPr>
          <a:lstStyle/>
          <a:p>
            <a:r>
              <a:rPr lang="en-US" sz="1800" b="1" dirty="0">
                <a:solidFill>
                  <a:srgbClr val="002060"/>
                </a:solidFill>
                <a:latin typeface="Trebuchet MS" panose="020B0603020202020204" pitchFamily="34" charset="0"/>
              </a:rPr>
              <a:t>Judgement 1:</a:t>
            </a:r>
            <a:endParaRPr lang="en-UG" sz="1800" b="1" dirty="0"/>
          </a:p>
        </p:txBody>
      </p:sp>
      <p:sp>
        <p:nvSpPr>
          <p:cNvPr id="16" name="TextBox 15">
            <a:extLst>
              <a:ext uri="{FF2B5EF4-FFF2-40B4-BE49-F238E27FC236}">
                <a16:creationId xmlns:a16="http://schemas.microsoft.com/office/drawing/2014/main" id="{F0FB363B-E1BE-66DE-F29D-7C867E28986E}"/>
              </a:ext>
            </a:extLst>
          </p:cNvPr>
          <p:cNvSpPr txBox="1"/>
          <p:nvPr/>
        </p:nvSpPr>
        <p:spPr>
          <a:xfrm>
            <a:off x="7195279" y="4528148"/>
            <a:ext cx="4766870" cy="369332"/>
          </a:xfrm>
          <a:prstGeom prst="rect">
            <a:avLst/>
          </a:prstGeom>
          <a:noFill/>
        </p:spPr>
        <p:txBody>
          <a:bodyPr wrap="square">
            <a:spAutoFit/>
          </a:bodyPr>
          <a:lstStyle/>
          <a:p>
            <a:r>
              <a:rPr lang="en-US" sz="1800" b="1" dirty="0">
                <a:solidFill>
                  <a:srgbClr val="002060"/>
                </a:solidFill>
                <a:latin typeface="Trebuchet MS" panose="020B0603020202020204" pitchFamily="34" charset="0"/>
              </a:rPr>
              <a:t>Judgement 2:</a:t>
            </a:r>
            <a:endParaRPr lang="en-UG" sz="1800" b="1" dirty="0"/>
          </a:p>
        </p:txBody>
      </p:sp>
      <p:sp>
        <p:nvSpPr>
          <p:cNvPr id="18" name="TextBox 17">
            <a:extLst>
              <a:ext uri="{FF2B5EF4-FFF2-40B4-BE49-F238E27FC236}">
                <a16:creationId xmlns:a16="http://schemas.microsoft.com/office/drawing/2014/main" id="{8AAA5C82-3428-B13D-3B6D-BF2EA5D92DCA}"/>
              </a:ext>
            </a:extLst>
          </p:cNvPr>
          <p:cNvSpPr txBox="1"/>
          <p:nvPr/>
        </p:nvSpPr>
        <p:spPr>
          <a:xfrm>
            <a:off x="777036" y="1546019"/>
            <a:ext cx="6093500" cy="646331"/>
          </a:xfrm>
          <a:prstGeom prst="rect">
            <a:avLst/>
          </a:prstGeom>
          <a:noFill/>
        </p:spPr>
        <p:txBody>
          <a:bodyPr wrap="square">
            <a:spAutoFit/>
          </a:bodyPr>
          <a:lstStyle/>
          <a:p>
            <a:r>
              <a:rPr lang="en-US" sz="1800" b="1" i="0" dirty="0">
                <a:solidFill>
                  <a:schemeClr val="tx1"/>
                </a:solidFill>
                <a:effectLst/>
                <a:latin typeface="Trebuchet MS" panose="020B0603020202020204" pitchFamily="34" charset="0"/>
              </a:rPr>
              <a:t>Two judgments mined from the Uganda Legal Information Institute (ULII) website (2024)</a:t>
            </a:r>
            <a:endParaRPr lang="en-UG" sz="1800" b="1"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427350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02C093E0-D154-5E4B-9561-1063B0A3FF91}"/>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A8BECF41-C72D-9B84-3B4D-643EF3346A9B}"/>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pic>
        <p:nvPicPr>
          <p:cNvPr id="102" name="Google Shape;102;p2">
            <a:extLst>
              <a:ext uri="{FF2B5EF4-FFF2-40B4-BE49-F238E27FC236}">
                <a16:creationId xmlns:a16="http://schemas.microsoft.com/office/drawing/2014/main" id="{F0E7EACE-435B-0D08-D321-4BA68A4B5233}"/>
              </a:ext>
            </a:extLst>
          </p:cNvPr>
          <p:cNvPicPr preferRelativeResize="0"/>
          <p:nvPr/>
        </p:nvPicPr>
        <p:blipFill rotWithShape="1">
          <a:blip r:embed="rId4">
            <a:alphaModFix/>
          </a:blip>
          <a:srcRect/>
          <a:stretch/>
        </p:blipFill>
        <p:spPr>
          <a:xfrm>
            <a:off x="26089" y="4116676"/>
            <a:ext cx="1162289" cy="2519363"/>
          </a:xfrm>
          <a:prstGeom prst="rect">
            <a:avLst/>
          </a:prstGeom>
          <a:noFill/>
          <a:ln>
            <a:noFill/>
          </a:ln>
        </p:spPr>
      </p:pic>
      <p:sp>
        <p:nvSpPr>
          <p:cNvPr id="103" name="Google Shape;103;p2">
            <a:extLst>
              <a:ext uri="{FF2B5EF4-FFF2-40B4-BE49-F238E27FC236}">
                <a16:creationId xmlns:a16="http://schemas.microsoft.com/office/drawing/2014/main" id="{24A260B9-9FD7-7641-9E6A-60CE6E7D3A9C}"/>
              </a:ext>
            </a:extLst>
          </p:cNvPr>
          <p:cNvSpPr txBox="1"/>
          <p:nvPr/>
        </p:nvSpPr>
        <p:spPr>
          <a:xfrm>
            <a:off x="203200" y="219337"/>
            <a:ext cx="10515600" cy="677078"/>
          </a:xfrm>
          <a:prstGeom prst="rect">
            <a:avLst/>
          </a:prstGeom>
          <a:solidFill>
            <a:srgbClr val="002060">
              <a:alpha val="87450"/>
            </a:srgbClr>
          </a:solidFill>
          <a:ln>
            <a:noFill/>
          </a:ln>
        </p:spPr>
        <p:txBody>
          <a:bodyPr spcFirstLastPara="1" wrap="square" lIns="91425" tIns="91425" rIns="91425" bIns="91425" anchor="t" anchorCtr="0">
            <a:spAutoFit/>
          </a:bodyPr>
          <a:lstStyle/>
          <a:p>
            <a:pPr algn="ctr">
              <a:buClr>
                <a:srgbClr val="FFD966"/>
              </a:buClr>
              <a:buSzPts val="4800"/>
            </a:pPr>
            <a:r>
              <a:rPr lang="en-US" sz="3200" b="1" i="0" u="none" strike="noStrike" cap="none" dirty="0">
                <a:solidFill>
                  <a:schemeClr val="accent4">
                    <a:lumMod val="60000"/>
                    <a:lumOff val="40000"/>
                  </a:schemeClr>
                </a:solidFill>
                <a:latin typeface="Calibri"/>
                <a:ea typeface="Calibri"/>
                <a:cs typeface="Calibri"/>
                <a:sym typeface="Calibri"/>
              </a:rPr>
              <a:t>Goal 2 -</a:t>
            </a:r>
            <a:r>
              <a:rPr lang="en-US" sz="3200" b="1" dirty="0">
                <a:solidFill>
                  <a:schemeClr val="accent4">
                    <a:lumMod val="60000"/>
                    <a:lumOff val="40000"/>
                  </a:schemeClr>
                </a:solidFill>
                <a:latin typeface="Trebuchet MS" panose="020B0603020202020204" pitchFamily="34" charset="0"/>
              </a:rPr>
              <a:t>Natural Language Processing in the Law [3/4]</a:t>
            </a:r>
          </a:p>
        </p:txBody>
      </p:sp>
      <p:sp>
        <p:nvSpPr>
          <p:cNvPr id="11" name="TextBox 10">
            <a:extLst>
              <a:ext uri="{FF2B5EF4-FFF2-40B4-BE49-F238E27FC236}">
                <a16:creationId xmlns:a16="http://schemas.microsoft.com/office/drawing/2014/main" id="{B8140AA7-DD26-EBB3-EE53-559F16A51758}"/>
              </a:ext>
            </a:extLst>
          </p:cNvPr>
          <p:cNvSpPr txBox="1"/>
          <p:nvPr/>
        </p:nvSpPr>
        <p:spPr>
          <a:xfrm>
            <a:off x="363512" y="1115752"/>
            <a:ext cx="9874770" cy="646331"/>
          </a:xfrm>
          <a:prstGeom prst="rect">
            <a:avLst/>
          </a:prstGeom>
          <a:noFill/>
        </p:spPr>
        <p:txBody>
          <a:bodyPr wrap="square">
            <a:spAutoFit/>
          </a:bodyPr>
          <a:lstStyle/>
          <a:p>
            <a:pPr algn="l"/>
            <a:r>
              <a:rPr lang="en-US" sz="1800" b="1" i="0" dirty="0">
                <a:solidFill>
                  <a:srgbClr val="002060"/>
                </a:solidFill>
                <a:effectLst/>
                <a:latin typeface="Trebuchet MS" panose="020B0603020202020204" pitchFamily="34" charset="0"/>
              </a:rPr>
              <a:t>Text Data Exploration:</a:t>
            </a:r>
          </a:p>
          <a:p>
            <a:pPr algn="l"/>
            <a:r>
              <a:rPr lang="en-US" sz="1800" b="1" i="0" dirty="0">
                <a:solidFill>
                  <a:schemeClr val="tx1"/>
                </a:solidFill>
                <a:effectLst/>
                <a:latin typeface="Trebuchet MS" panose="020B0603020202020204" pitchFamily="34" charset="0"/>
              </a:rPr>
              <a:t>A bar chart was designed showing the distribution of case legal outcomes</a:t>
            </a:r>
          </a:p>
        </p:txBody>
      </p:sp>
      <p:pic>
        <p:nvPicPr>
          <p:cNvPr id="12" name="Picture 11">
            <a:extLst>
              <a:ext uri="{FF2B5EF4-FFF2-40B4-BE49-F238E27FC236}">
                <a16:creationId xmlns:a16="http://schemas.microsoft.com/office/drawing/2014/main" id="{5E9EF273-A59E-8AAD-07DE-3AEBE7F3CBEB}"/>
              </a:ext>
            </a:extLst>
          </p:cNvPr>
          <p:cNvPicPr>
            <a:picLocks noChangeAspect="1"/>
          </p:cNvPicPr>
          <p:nvPr/>
        </p:nvPicPr>
        <p:blipFill>
          <a:blip r:embed="rId5"/>
          <a:stretch>
            <a:fillRect/>
          </a:stretch>
        </p:blipFill>
        <p:spPr>
          <a:xfrm>
            <a:off x="1662190" y="1762083"/>
            <a:ext cx="8058150" cy="4972050"/>
          </a:xfrm>
          <a:prstGeom prst="rect">
            <a:avLst/>
          </a:prstGeom>
        </p:spPr>
      </p:pic>
    </p:spTree>
    <p:extLst>
      <p:ext uri="{BB962C8B-B14F-4D97-AF65-F5344CB8AC3E}">
        <p14:creationId xmlns:p14="http://schemas.microsoft.com/office/powerpoint/2010/main" val="161263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48273B00-6E64-B768-8BBF-669C2ED78915}"/>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3C26B35B-A088-2B72-A1D3-26DF12D9CC79}"/>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sp>
        <p:nvSpPr>
          <p:cNvPr id="103" name="Google Shape;103;p2">
            <a:extLst>
              <a:ext uri="{FF2B5EF4-FFF2-40B4-BE49-F238E27FC236}">
                <a16:creationId xmlns:a16="http://schemas.microsoft.com/office/drawing/2014/main" id="{FE6C1193-8F4D-BBDE-75F9-1D6D941EA963}"/>
              </a:ext>
            </a:extLst>
          </p:cNvPr>
          <p:cNvSpPr txBox="1"/>
          <p:nvPr/>
        </p:nvSpPr>
        <p:spPr>
          <a:xfrm>
            <a:off x="203200" y="219337"/>
            <a:ext cx="10515600" cy="677078"/>
          </a:xfrm>
          <a:prstGeom prst="rect">
            <a:avLst/>
          </a:prstGeom>
          <a:solidFill>
            <a:srgbClr val="002060">
              <a:alpha val="87450"/>
            </a:srgbClr>
          </a:solidFill>
          <a:ln>
            <a:noFill/>
          </a:ln>
        </p:spPr>
        <p:txBody>
          <a:bodyPr spcFirstLastPara="1" wrap="square" lIns="91425" tIns="91425" rIns="91425" bIns="91425" anchor="t" anchorCtr="0">
            <a:spAutoFit/>
          </a:bodyPr>
          <a:lstStyle/>
          <a:p>
            <a:pPr algn="ctr">
              <a:buClr>
                <a:srgbClr val="FFD966"/>
              </a:buClr>
              <a:buSzPts val="4800"/>
            </a:pPr>
            <a:r>
              <a:rPr lang="en-US" sz="3200" b="1" i="0" u="none" strike="noStrike" cap="none" dirty="0">
                <a:solidFill>
                  <a:schemeClr val="accent4">
                    <a:lumMod val="60000"/>
                    <a:lumOff val="40000"/>
                  </a:schemeClr>
                </a:solidFill>
                <a:latin typeface="Calibri"/>
                <a:ea typeface="Calibri"/>
                <a:cs typeface="Calibri"/>
                <a:sym typeface="Calibri"/>
              </a:rPr>
              <a:t>Goal 2 -</a:t>
            </a:r>
            <a:r>
              <a:rPr lang="en-US" sz="3200" b="1" dirty="0">
                <a:solidFill>
                  <a:schemeClr val="accent4">
                    <a:lumMod val="60000"/>
                    <a:lumOff val="40000"/>
                  </a:schemeClr>
                </a:solidFill>
                <a:latin typeface="Trebuchet MS" panose="020B0603020202020204" pitchFamily="34" charset="0"/>
              </a:rPr>
              <a:t>Natural Language Processing in the Law [4/5]</a:t>
            </a:r>
          </a:p>
        </p:txBody>
      </p:sp>
      <p:sp>
        <p:nvSpPr>
          <p:cNvPr id="3" name="TextBox 2">
            <a:extLst>
              <a:ext uri="{FF2B5EF4-FFF2-40B4-BE49-F238E27FC236}">
                <a16:creationId xmlns:a16="http://schemas.microsoft.com/office/drawing/2014/main" id="{D686C709-E042-7A00-E9E2-04D7F00569DF}"/>
              </a:ext>
            </a:extLst>
          </p:cNvPr>
          <p:cNvSpPr txBox="1"/>
          <p:nvPr/>
        </p:nvSpPr>
        <p:spPr>
          <a:xfrm>
            <a:off x="607232" y="1103868"/>
            <a:ext cx="9982110" cy="369332"/>
          </a:xfrm>
          <a:prstGeom prst="rect">
            <a:avLst/>
          </a:prstGeom>
          <a:noFill/>
        </p:spPr>
        <p:txBody>
          <a:bodyPr wrap="square">
            <a:spAutoFit/>
          </a:bodyPr>
          <a:lstStyle/>
          <a:p>
            <a:r>
              <a:rPr lang="en-US" sz="1800" b="1" i="0" dirty="0">
                <a:solidFill>
                  <a:srgbClr val="C00000"/>
                </a:solidFill>
                <a:effectLst/>
                <a:latin typeface="Trebuchet MS" panose="020B0603020202020204" pitchFamily="34" charset="0"/>
              </a:rPr>
              <a:t>Word cloud highlighting the most common words in the Summary Text </a:t>
            </a:r>
            <a:r>
              <a:rPr lang="en-US" sz="1800" b="1" dirty="0">
                <a:solidFill>
                  <a:srgbClr val="C00000"/>
                </a:solidFill>
                <a:latin typeface="Trebuchet MS" panose="020B0603020202020204" pitchFamily="34" charset="0"/>
              </a:rPr>
              <a:t>of the judgements</a:t>
            </a:r>
            <a:endParaRPr lang="en-UG" sz="1800" b="1" dirty="0">
              <a:solidFill>
                <a:srgbClr val="C00000"/>
              </a:solidFill>
              <a:latin typeface="Trebuchet MS" panose="020B0603020202020204" pitchFamily="34" charset="0"/>
            </a:endParaRPr>
          </a:p>
        </p:txBody>
      </p:sp>
      <p:pic>
        <p:nvPicPr>
          <p:cNvPr id="4" name="Picture 3">
            <a:extLst>
              <a:ext uri="{FF2B5EF4-FFF2-40B4-BE49-F238E27FC236}">
                <a16:creationId xmlns:a16="http://schemas.microsoft.com/office/drawing/2014/main" id="{CDE3CF8E-BCB3-864D-DBDF-FAF54ED614BC}"/>
              </a:ext>
            </a:extLst>
          </p:cNvPr>
          <p:cNvPicPr>
            <a:picLocks noChangeAspect="1"/>
          </p:cNvPicPr>
          <p:nvPr/>
        </p:nvPicPr>
        <p:blipFill>
          <a:blip r:embed="rId4"/>
          <a:stretch>
            <a:fillRect/>
          </a:stretch>
        </p:blipFill>
        <p:spPr>
          <a:xfrm>
            <a:off x="203200" y="2005118"/>
            <a:ext cx="7062839" cy="3817509"/>
          </a:xfrm>
          <a:prstGeom prst="rect">
            <a:avLst/>
          </a:prstGeom>
        </p:spPr>
      </p:pic>
      <p:sp>
        <p:nvSpPr>
          <p:cNvPr id="7" name="TextBox 6">
            <a:extLst>
              <a:ext uri="{FF2B5EF4-FFF2-40B4-BE49-F238E27FC236}">
                <a16:creationId xmlns:a16="http://schemas.microsoft.com/office/drawing/2014/main" id="{6E64C118-76AA-4EE7-48A9-5B9F46B5BD69}"/>
              </a:ext>
            </a:extLst>
          </p:cNvPr>
          <p:cNvSpPr txBox="1"/>
          <p:nvPr/>
        </p:nvSpPr>
        <p:spPr>
          <a:xfrm>
            <a:off x="7412456" y="2331071"/>
            <a:ext cx="4489735" cy="2462213"/>
          </a:xfrm>
          <a:prstGeom prst="rect">
            <a:avLst/>
          </a:prstGeom>
          <a:noFill/>
        </p:spPr>
        <p:txBody>
          <a:bodyPr wrap="square">
            <a:spAutoFit/>
          </a:bodyPr>
          <a:lstStyle/>
          <a:p>
            <a:pPr algn="just">
              <a:spcBef>
                <a:spcPts val="300"/>
              </a:spcBef>
              <a:spcAft>
                <a:spcPts val="300"/>
              </a:spcAft>
            </a:pPr>
            <a:r>
              <a:rPr lang="en-US" sz="1800" b="1" dirty="0">
                <a:solidFill>
                  <a:schemeClr val="tx1"/>
                </a:solidFill>
                <a:latin typeface="Trebuchet MS" panose="020B0603020202020204" pitchFamily="34" charset="0"/>
              </a:rPr>
              <a:t>I</a:t>
            </a:r>
            <a:r>
              <a:rPr lang="en-US" sz="1800" b="1" i="0" dirty="0">
                <a:solidFill>
                  <a:schemeClr val="tx1"/>
                </a:solidFill>
                <a:effectLst/>
                <a:latin typeface="Trebuchet MS" panose="020B0603020202020204" pitchFamily="34" charset="0"/>
              </a:rPr>
              <a:t>nsights:</a:t>
            </a:r>
            <a:endParaRPr lang="en-US" sz="1800" b="0" i="0" dirty="0">
              <a:solidFill>
                <a:schemeClr val="tx1"/>
              </a:solidFill>
              <a:effectLst/>
              <a:latin typeface="Trebuchet MS" panose="020B0603020202020204" pitchFamily="34" charset="0"/>
            </a:endParaRPr>
          </a:p>
          <a:p>
            <a:pPr marL="742950" lvl="1" indent="-285750" algn="just">
              <a:spcBef>
                <a:spcPts val="300"/>
              </a:spcBef>
              <a:buFont typeface="Wingdings" panose="05000000000000000000" pitchFamily="2" charset="2"/>
              <a:buChar char="q"/>
            </a:pPr>
            <a:r>
              <a:rPr lang="en-US" sz="1800" b="0" i="0" dirty="0">
                <a:solidFill>
                  <a:schemeClr val="tx1"/>
                </a:solidFill>
                <a:effectLst/>
                <a:latin typeface="Trebuchet MS" panose="020B0603020202020204" pitchFamily="34" charset="0"/>
              </a:rPr>
              <a:t>Common legal terms like “Contract,” “plaintiff,” and “defendant” dominate the text.</a:t>
            </a:r>
          </a:p>
          <a:p>
            <a:pPr marL="742950" lvl="1" indent="-285750" algn="just">
              <a:spcBef>
                <a:spcPts val="300"/>
              </a:spcBef>
              <a:buFont typeface="Wingdings" panose="05000000000000000000" pitchFamily="2" charset="2"/>
              <a:buChar char="q"/>
            </a:pPr>
            <a:endParaRPr lang="en-US" sz="1800" b="0" i="0" dirty="0">
              <a:solidFill>
                <a:schemeClr val="tx1"/>
              </a:solidFill>
              <a:effectLst/>
              <a:latin typeface="Trebuchet MS" panose="020B0603020202020204" pitchFamily="34" charset="0"/>
            </a:endParaRPr>
          </a:p>
          <a:p>
            <a:pPr marL="742950" lvl="1" indent="-285750" algn="just">
              <a:spcBef>
                <a:spcPts val="300"/>
              </a:spcBef>
              <a:buFont typeface="Wingdings" panose="05000000000000000000" pitchFamily="2" charset="2"/>
              <a:buChar char="q"/>
            </a:pPr>
            <a:r>
              <a:rPr lang="en-US" sz="1800" b="0" i="0" dirty="0">
                <a:solidFill>
                  <a:schemeClr val="tx1"/>
                </a:solidFill>
                <a:effectLst/>
                <a:latin typeface="Trebuchet MS" panose="020B0603020202020204" pitchFamily="34" charset="0"/>
              </a:rPr>
              <a:t>Outcomes are skewed towards specific verdicts, indicating trends in legal decisions.</a:t>
            </a:r>
          </a:p>
        </p:txBody>
      </p:sp>
    </p:spTree>
    <p:extLst>
      <p:ext uri="{BB962C8B-B14F-4D97-AF65-F5344CB8AC3E}">
        <p14:creationId xmlns:p14="http://schemas.microsoft.com/office/powerpoint/2010/main" val="295020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387BDCBA-ADA0-3848-B43C-41558654D9F0}"/>
            </a:ext>
          </a:extLst>
        </p:cNvPr>
        <p:cNvGrpSpPr/>
        <p:nvPr/>
      </p:nvGrpSpPr>
      <p:grpSpPr>
        <a:xfrm>
          <a:off x="0" y="0"/>
          <a:ext cx="0" cy="0"/>
          <a:chOff x="0" y="0"/>
          <a:chExt cx="0" cy="0"/>
        </a:xfrm>
      </p:grpSpPr>
      <p:pic>
        <p:nvPicPr>
          <p:cNvPr id="101" name="Google Shape;101;p2">
            <a:extLst>
              <a:ext uri="{FF2B5EF4-FFF2-40B4-BE49-F238E27FC236}">
                <a16:creationId xmlns:a16="http://schemas.microsoft.com/office/drawing/2014/main" id="{EF9821F3-3949-0A71-29E5-FB4D933C0329}"/>
              </a:ext>
            </a:extLst>
          </p:cNvPr>
          <p:cNvPicPr preferRelativeResize="0"/>
          <p:nvPr/>
        </p:nvPicPr>
        <p:blipFill rotWithShape="1">
          <a:blip r:embed="rId3">
            <a:alphaModFix/>
          </a:blip>
          <a:srcRect/>
          <a:stretch/>
        </p:blipFill>
        <p:spPr>
          <a:xfrm>
            <a:off x="10718800" y="0"/>
            <a:ext cx="1473200" cy="1473200"/>
          </a:xfrm>
          <a:prstGeom prst="rect">
            <a:avLst/>
          </a:prstGeom>
          <a:noFill/>
          <a:ln>
            <a:noFill/>
          </a:ln>
        </p:spPr>
      </p:pic>
      <p:sp>
        <p:nvSpPr>
          <p:cNvPr id="103" name="Google Shape;103;p2">
            <a:extLst>
              <a:ext uri="{FF2B5EF4-FFF2-40B4-BE49-F238E27FC236}">
                <a16:creationId xmlns:a16="http://schemas.microsoft.com/office/drawing/2014/main" id="{C2A1C1A8-5BC1-BEAC-DD44-F62C86BF2EE3}"/>
              </a:ext>
            </a:extLst>
          </p:cNvPr>
          <p:cNvSpPr txBox="1"/>
          <p:nvPr/>
        </p:nvSpPr>
        <p:spPr>
          <a:xfrm>
            <a:off x="203200" y="219337"/>
            <a:ext cx="10515600" cy="677078"/>
          </a:xfrm>
          <a:prstGeom prst="rect">
            <a:avLst/>
          </a:prstGeom>
          <a:solidFill>
            <a:srgbClr val="002060">
              <a:alpha val="87450"/>
            </a:srgbClr>
          </a:solidFill>
          <a:ln>
            <a:noFill/>
          </a:ln>
        </p:spPr>
        <p:txBody>
          <a:bodyPr spcFirstLastPara="1" wrap="square" lIns="91425" tIns="91425" rIns="91425" bIns="91425" anchor="t" anchorCtr="0">
            <a:spAutoFit/>
          </a:bodyPr>
          <a:lstStyle/>
          <a:p>
            <a:pPr algn="ctr">
              <a:buClr>
                <a:srgbClr val="FFD966"/>
              </a:buClr>
              <a:buSzPts val="4800"/>
            </a:pPr>
            <a:r>
              <a:rPr lang="en-US" sz="3200" b="1" i="0" u="none" strike="noStrike" cap="none" dirty="0">
                <a:solidFill>
                  <a:schemeClr val="accent4">
                    <a:lumMod val="60000"/>
                    <a:lumOff val="40000"/>
                  </a:schemeClr>
                </a:solidFill>
                <a:latin typeface="Calibri"/>
                <a:ea typeface="Calibri"/>
                <a:cs typeface="Calibri"/>
                <a:sym typeface="Calibri"/>
              </a:rPr>
              <a:t>Goal 2 -</a:t>
            </a:r>
            <a:r>
              <a:rPr lang="en-US" sz="3200" b="1" dirty="0">
                <a:solidFill>
                  <a:schemeClr val="accent4">
                    <a:lumMod val="60000"/>
                    <a:lumOff val="40000"/>
                  </a:schemeClr>
                </a:solidFill>
                <a:latin typeface="Trebuchet MS" panose="020B0603020202020204" pitchFamily="34" charset="0"/>
              </a:rPr>
              <a:t>Natural Language Processing in the Law [5/5]</a:t>
            </a:r>
          </a:p>
        </p:txBody>
      </p:sp>
      <p:sp>
        <p:nvSpPr>
          <p:cNvPr id="3" name="TextBox 2">
            <a:extLst>
              <a:ext uri="{FF2B5EF4-FFF2-40B4-BE49-F238E27FC236}">
                <a16:creationId xmlns:a16="http://schemas.microsoft.com/office/drawing/2014/main" id="{0EE9FFB6-B9B9-CCD8-C5DF-CF654D20A09A}"/>
              </a:ext>
            </a:extLst>
          </p:cNvPr>
          <p:cNvSpPr txBox="1"/>
          <p:nvPr/>
        </p:nvSpPr>
        <p:spPr>
          <a:xfrm>
            <a:off x="607233" y="1103868"/>
            <a:ext cx="8495674" cy="369332"/>
          </a:xfrm>
          <a:prstGeom prst="rect">
            <a:avLst/>
          </a:prstGeom>
          <a:noFill/>
        </p:spPr>
        <p:txBody>
          <a:bodyPr wrap="square">
            <a:spAutoFit/>
          </a:bodyPr>
          <a:lstStyle/>
          <a:p>
            <a:r>
              <a:rPr lang="en-US" sz="1800" b="1" i="0" dirty="0">
                <a:solidFill>
                  <a:srgbClr val="C00000"/>
                </a:solidFill>
                <a:effectLst/>
                <a:latin typeface="Trebuchet MS" panose="020B0603020202020204" pitchFamily="34" charset="0"/>
              </a:rPr>
              <a:t>Word cloud highlighting the most common words in the Case Text column</a:t>
            </a:r>
            <a:endParaRPr lang="en-UG" sz="1800" b="1" dirty="0">
              <a:solidFill>
                <a:srgbClr val="C00000"/>
              </a:solidFill>
              <a:latin typeface="Trebuchet MS" panose="020B0603020202020204" pitchFamily="34" charset="0"/>
            </a:endParaRPr>
          </a:p>
        </p:txBody>
      </p:sp>
      <p:sp>
        <p:nvSpPr>
          <p:cNvPr id="7" name="TextBox 6">
            <a:extLst>
              <a:ext uri="{FF2B5EF4-FFF2-40B4-BE49-F238E27FC236}">
                <a16:creationId xmlns:a16="http://schemas.microsoft.com/office/drawing/2014/main" id="{11CEC047-1F73-90D6-C00D-47A18335AC01}"/>
              </a:ext>
            </a:extLst>
          </p:cNvPr>
          <p:cNvSpPr txBox="1"/>
          <p:nvPr/>
        </p:nvSpPr>
        <p:spPr>
          <a:xfrm>
            <a:off x="7412456" y="2331071"/>
            <a:ext cx="4489735" cy="2462213"/>
          </a:xfrm>
          <a:prstGeom prst="rect">
            <a:avLst/>
          </a:prstGeom>
          <a:noFill/>
        </p:spPr>
        <p:txBody>
          <a:bodyPr wrap="square">
            <a:spAutoFit/>
          </a:bodyPr>
          <a:lstStyle/>
          <a:p>
            <a:pPr algn="just">
              <a:spcBef>
                <a:spcPts val="300"/>
              </a:spcBef>
              <a:spcAft>
                <a:spcPts val="300"/>
              </a:spcAft>
            </a:pPr>
            <a:r>
              <a:rPr lang="en-US" sz="1800" b="1" dirty="0">
                <a:solidFill>
                  <a:schemeClr val="tx1"/>
                </a:solidFill>
                <a:latin typeface="Trebuchet MS" panose="020B0603020202020204" pitchFamily="34" charset="0"/>
              </a:rPr>
              <a:t>I</a:t>
            </a:r>
            <a:r>
              <a:rPr lang="en-US" sz="1800" b="1" i="0" dirty="0">
                <a:solidFill>
                  <a:schemeClr val="tx1"/>
                </a:solidFill>
                <a:effectLst/>
                <a:latin typeface="Trebuchet MS" panose="020B0603020202020204" pitchFamily="34" charset="0"/>
              </a:rPr>
              <a:t>nsights:</a:t>
            </a:r>
            <a:endParaRPr lang="en-US" sz="1800" b="0" i="0" dirty="0">
              <a:solidFill>
                <a:schemeClr val="tx1"/>
              </a:solidFill>
              <a:effectLst/>
              <a:latin typeface="Trebuchet MS" panose="020B0603020202020204" pitchFamily="34" charset="0"/>
            </a:endParaRPr>
          </a:p>
          <a:p>
            <a:pPr marL="742950" lvl="1" indent="-285750" algn="just">
              <a:spcBef>
                <a:spcPts val="300"/>
              </a:spcBef>
              <a:buFont typeface="Wingdings" panose="05000000000000000000" pitchFamily="2" charset="2"/>
              <a:buChar char="q"/>
            </a:pPr>
            <a:r>
              <a:rPr lang="en-US" sz="1800" b="0" i="0" dirty="0">
                <a:solidFill>
                  <a:schemeClr val="tx1"/>
                </a:solidFill>
                <a:effectLst/>
                <a:latin typeface="Trebuchet MS" panose="020B0603020202020204" pitchFamily="34" charset="0"/>
              </a:rPr>
              <a:t>Common legal terms like “Court,” “</a:t>
            </a:r>
            <a:r>
              <a:rPr lang="en-US" sz="1800" dirty="0">
                <a:solidFill>
                  <a:schemeClr val="tx1"/>
                </a:solidFill>
                <a:latin typeface="Trebuchet MS" panose="020B0603020202020204" pitchFamily="34" charset="0"/>
              </a:rPr>
              <a:t>case</a:t>
            </a:r>
            <a:r>
              <a:rPr lang="en-US" sz="1800" b="0" i="0" dirty="0">
                <a:solidFill>
                  <a:schemeClr val="tx1"/>
                </a:solidFill>
                <a:effectLst/>
                <a:latin typeface="Trebuchet MS" panose="020B0603020202020204" pitchFamily="34" charset="0"/>
              </a:rPr>
              <a:t>,” and “act” dominate the text.</a:t>
            </a:r>
          </a:p>
          <a:p>
            <a:pPr marL="742950" lvl="1" indent="-285750" algn="just">
              <a:spcBef>
                <a:spcPts val="300"/>
              </a:spcBef>
              <a:buFont typeface="Wingdings" panose="05000000000000000000" pitchFamily="2" charset="2"/>
              <a:buChar char="q"/>
            </a:pPr>
            <a:endParaRPr lang="en-US" sz="1800" b="0" i="0" dirty="0">
              <a:solidFill>
                <a:schemeClr val="tx1"/>
              </a:solidFill>
              <a:effectLst/>
              <a:latin typeface="Trebuchet MS" panose="020B0603020202020204" pitchFamily="34" charset="0"/>
            </a:endParaRPr>
          </a:p>
          <a:p>
            <a:pPr marL="742950" lvl="1" indent="-285750" algn="just">
              <a:spcBef>
                <a:spcPts val="300"/>
              </a:spcBef>
              <a:buFont typeface="Wingdings" panose="05000000000000000000" pitchFamily="2" charset="2"/>
              <a:buChar char="q"/>
            </a:pPr>
            <a:r>
              <a:rPr lang="en-US" sz="1800" b="0" i="0" dirty="0">
                <a:solidFill>
                  <a:schemeClr val="tx1"/>
                </a:solidFill>
                <a:effectLst/>
                <a:latin typeface="Trebuchet MS" panose="020B0603020202020204" pitchFamily="34" charset="0"/>
              </a:rPr>
              <a:t>Outcomes are skewed towards specific verdicts, indicating trends in legal decisions.</a:t>
            </a:r>
          </a:p>
        </p:txBody>
      </p:sp>
      <p:pic>
        <p:nvPicPr>
          <p:cNvPr id="5" name="Picture 4">
            <a:extLst>
              <a:ext uri="{FF2B5EF4-FFF2-40B4-BE49-F238E27FC236}">
                <a16:creationId xmlns:a16="http://schemas.microsoft.com/office/drawing/2014/main" id="{BF15643A-0068-DB85-CFCC-7FDD8C8F9E4C}"/>
              </a:ext>
            </a:extLst>
          </p:cNvPr>
          <p:cNvPicPr>
            <a:picLocks noChangeAspect="1"/>
          </p:cNvPicPr>
          <p:nvPr/>
        </p:nvPicPr>
        <p:blipFill>
          <a:blip r:embed="rId4"/>
          <a:stretch>
            <a:fillRect/>
          </a:stretch>
        </p:blipFill>
        <p:spPr>
          <a:xfrm>
            <a:off x="289809" y="2299040"/>
            <a:ext cx="7122647" cy="3848382"/>
          </a:xfrm>
          <a:prstGeom prst="rect">
            <a:avLst/>
          </a:prstGeom>
        </p:spPr>
      </p:pic>
    </p:spTree>
    <p:extLst>
      <p:ext uri="{BB962C8B-B14F-4D97-AF65-F5344CB8AC3E}">
        <p14:creationId xmlns:p14="http://schemas.microsoft.com/office/powerpoint/2010/main" val="179132059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1262</TotalTime>
  <Words>2374</Words>
  <Application>Microsoft Office PowerPoint</Application>
  <PresentationFormat>Widescreen</PresentationFormat>
  <Paragraphs>401</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Wingdings</vt:lpstr>
      <vt:lpstr>Aptos Narrow</vt:lpstr>
      <vt:lpstr>Arial</vt:lpstr>
      <vt:lpstr>Trebuchet MS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Innocent</dc:creator>
  <cp:lastModifiedBy>Emmanuel Ineget</cp:lastModifiedBy>
  <cp:revision>57</cp:revision>
  <dcterms:created xsi:type="dcterms:W3CDTF">2021-07-24T16:09:14Z</dcterms:created>
  <dcterms:modified xsi:type="dcterms:W3CDTF">2025-03-16T10:05:07Z</dcterms:modified>
</cp:coreProperties>
</file>